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BREAD AND PASTRY PRODUCTION</a:t>
            </a:r>
            <a:endParaRPr lang="en-PH" dirty="0"/>
          </a:p>
        </p:txBody>
      </p:sp>
      <p:sp>
        <p:nvSpPr>
          <p:cNvPr id="3" name="Subtitle 2"/>
          <p:cNvSpPr>
            <a:spLocks noGrp="1"/>
          </p:cNvSpPr>
          <p:nvPr>
            <p:ph type="subTitle" idx="1"/>
          </p:nvPr>
        </p:nvSpPr>
        <p:spPr/>
        <p:txBody>
          <a:bodyPr/>
          <a:lstStyle/>
          <a:p>
            <a:r>
              <a:rPr lang="en-PH" dirty="0" smtClean="0"/>
              <a:t>RONALD PAUL GEBERTAS BRIONES JR.</a:t>
            </a: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200" b="1" dirty="0" smtClean="0"/>
              <a:t>Cookie or Baking Sheet </a:t>
            </a:r>
            <a:r>
              <a:rPr lang="en-PH" sz="3200" dirty="0" smtClean="0"/>
              <a:t>– is a flat aluminum sheet used for baking cookies.</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25948" y="4244197"/>
            <a:ext cx="4692770" cy="26138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MEASURING TOOLS</a:t>
            </a:r>
            <a:endParaRPr lang="en-PH" b="1" dirty="0"/>
          </a:p>
        </p:txBody>
      </p:sp>
      <p:sp>
        <p:nvSpPr>
          <p:cNvPr id="3" name="Content Placeholder 2"/>
          <p:cNvSpPr>
            <a:spLocks noGrp="1"/>
          </p:cNvSpPr>
          <p:nvPr>
            <p:ph idx="1"/>
          </p:nvPr>
        </p:nvSpPr>
        <p:spPr/>
        <p:txBody>
          <a:bodyPr>
            <a:normAutofit/>
          </a:bodyPr>
          <a:lstStyle/>
          <a:p>
            <a:r>
              <a:rPr lang="en-PH" sz="3200" b="1" dirty="0" smtClean="0"/>
              <a:t>Measuring Cups </a:t>
            </a:r>
            <a:r>
              <a:rPr lang="en-PH" sz="3200" dirty="0" smtClean="0"/>
              <a:t>– are used to measure dry and liquid ingredients.</a:t>
            </a:r>
            <a:endParaRPr lang="en-PH" sz="3200" dirty="0"/>
          </a:p>
          <a:p>
            <a:r>
              <a:rPr lang="en-PH" sz="3200" b="1" dirty="0" smtClean="0"/>
              <a:t>Measuring Spoons </a:t>
            </a:r>
            <a:r>
              <a:rPr lang="en-PH" sz="3200" dirty="0" smtClean="0"/>
              <a:t>– used to measure small amount of ingredients.</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0121" y="4364966"/>
            <a:ext cx="5796951" cy="26003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MEASURING TOOLS</a:t>
            </a:r>
            <a:endParaRPr lang="en-PH" b="1" dirty="0"/>
          </a:p>
        </p:txBody>
      </p:sp>
      <p:sp>
        <p:nvSpPr>
          <p:cNvPr id="3" name="Content Placeholder 2"/>
          <p:cNvSpPr>
            <a:spLocks noGrp="1"/>
          </p:cNvSpPr>
          <p:nvPr>
            <p:ph idx="1"/>
          </p:nvPr>
        </p:nvSpPr>
        <p:spPr/>
        <p:txBody>
          <a:bodyPr>
            <a:normAutofit/>
          </a:bodyPr>
          <a:lstStyle/>
          <a:p>
            <a:r>
              <a:rPr lang="en-PH" sz="3200" b="1" dirty="0" smtClean="0"/>
              <a:t>Weighing Scale </a:t>
            </a:r>
            <a:r>
              <a:rPr lang="en-PH" sz="3200" dirty="0" smtClean="0"/>
              <a:t>– used to measure large quantities of ingredients.</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5064" y="3950899"/>
            <a:ext cx="5451894" cy="29071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MEASURING TOOLS</a:t>
            </a:r>
            <a:endParaRPr lang="en-PH" b="1" dirty="0"/>
          </a:p>
        </p:txBody>
      </p:sp>
      <p:sp>
        <p:nvSpPr>
          <p:cNvPr id="3" name="Content Placeholder 2"/>
          <p:cNvSpPr>
            <a:spLocks noGrp="1"/>
          </p:cNvSpPr>
          <p:nvPr>
            <p:ph idx="1"/>
          </p:nvPr>
        </p:nvSpPr>
        <p:spPr/>
        <p:txBody>
          <a:bodyPr>
            <a:normAutofit/>
          </a:bodyPr>
          <a:lstStyle/>
          <a:p>
            <a:r>
              <a:rPr lang="en-PH" sz="4000" b="1" dirty="0" smtClean="0"/>
              <a:t>Timer</a:t>
            </a:r>
            <a:r>
              <a:rPr lang="en-PH" sz="4000" dirty="0" smtClean="0"/>
              <a:t> – monitors the baking time, and rising the dough.</a:t>
            </a:r>
            <a:endParaRPr lang="en-PH" sz="4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63970" y="3950898"/>
            <a:ext cx="4157932" cy="29071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MIXING TOOLS</a:t>
            </a:r>
            <a:endParaRPr lang="en-PH" b="1" dirty="0"/>
          </a:p>
        </p:txBody>
      </p:sp>
      <p:sp>
        <p:nvSpPr>
          <p:cNvPr id="3" name="Content Placeholder 2"/>
          <p:cNvSpPr>
            <a:spLocks noGrp="1"/>
          </p:cNvSpPr>
          <p:nvPr>
            <p:ph idx="1"/>
          </p:nvPr>
        </p:nvSpPr>
        <p:spPr/>
        <p:txBody>
          <a:bodyPr>
            <a:normAutofit/>
          </a:bodyPr>
          <a:lstStyle/>
          <a:p>
            <a:r>
              <a:rPr lang="en-PH" sz="3600" b="1" dirty="0" smtClean="0"/>
              <a:t>Mixing Bowls </a:t>
            </a:r>
            <a:r>
              <a:rPr lang="en-PH" sz="3600" dirty="0" smtClean="0"/>
              <a:t>– comes in various sizes with sloping sides to ease mixing.</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0341" y="4037162"/>
            <a:ext cx="6487064" cy="28208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MIXING TOOLS</a:t>
            </a:r>
            <a:endParaRPr lang="en-PH" b="1" dirty="0"/>
          </a:p>
        </p:txBody>
      </p:sp>
      <p:sp>
        <p:nvSpPr>
          <p:cNvPr id="3" name="Content Placeholder 2"/>
          <p:cNvSpPr>
            <a:spLocks noGrp="1"/>
          </p:cNvSpPr>
          <p:nvPr>
            <p:ph idx="1"/>
          </p:nvPr>
        </p:nvSpPr>
        <p:spPr/>
        <p:txBody>
          <a:bodyPr>
            <a:normAutofit/>
          </a:bodyPr>
          <a:lstStyle/>
          <a:p>
            <a:r>
              <a:rPr lang="en-PH" sz="2800" b="1" dirty="0" smtClean="0"/>
              <a:t>Rubber Scraper </a:t>
            </a:r>
            <a:r>
              <a:rPr lang="en-PH" sz="2800" dirty="0" smtClean="0"/>
              <a:t>– a pliable rubber or plastic used to scrape or remove remaining ingredients from the sides of the mixing bowls.</a:t>
            </a:r>
            <a:endParaRPr lang="en-PH" sz="2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6823" y="3968151"/>
            <a:ext cx="5400135" cy="28898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MIXING TOOLS</a:t>
            </a:r>
            <a:endParaRPr lang="en-PH" b="1" dirty="0"/>
          </a:p>
        </p:txBody>
      </p:sp>
      <p:sp>
        <p:nvSpPr>
          <p:cNvPr id="3" name="Content Placeholder 2"/>
          <p:cNvSpPr>
            <a:spLocks noGrp="1"/>
          </p:cNvSpPr>
          <p:nvPr>
            <p:ph idx="1"/>
          </p:nvPr>
        </p:nvSpPr>
        <p:spPr/>
        <p:txBody>
          <a:bodyPr>
            <a:normAutofit/>
          </a:bodyPr>
          <a:lstStyle/>
          <a:p>
            <a:r>
              <a:rPr lang="en-PH" sz="3600" b="1" dirty="0" smtClean="0"/>
              <a:t>Wooden Spoons </a:t>
            </a:r>
            <a:r>
              <a:rPr lang="en-PH" sz="3600" dirty="0" smtClean="0"/>
              <a:t>– used as mixing spoons.</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0558" y="4140679"/>
            <a:ext cx="6262778" cy="27173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MIXING TOOLS</a:t>
            </a:r>
            <a:endParaRPr lang="en-PH" b="1" dirty="0"/>
          </a:p>
        </p:txBody>
      </p:sp>
      <p:sp>
        <p:nvSpPr>
          <p:cNvPr id="3" name="Content Placeholder 2"/>
          <p:cNvSpPr>
            <a:spLocks noGrp="1"/>
          </p:cNvSpPr>
          <p:nvPr>
            <p:ph idx="1"/>
          </p:nvPr>
        </p:nvSpPr>
        <p:spPr/>
        <p:txBody>
          <a:bodyPr>
            <a:normAutofit/>
          </a:bodyPr>
          <a:lstStyle/>
          <a:p>
            <a:r>
              <a:rPr lang="en-PH" sz="3600" b="1" dirty="0" smtClean="0"/>
              <a:t>Flour Sifter </a:t>
            </a:r>
            <a:r>
              <a:rPr lang="en-PH" sz="3600" dirty="0" smtClean="0"/>
              <a:t>– used for sifting and adding air to the flour and other dry ingredients. </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37707" y="4071668"/>
            <a:ext cx="5467350" cy="27863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2800" b="1" dirty="0" smtClean="0"/>
              <a:t>Chef’s or French Knives </a:t>
            </a:r>
            <a:r>
              <a:rPr lang="en-PH" sz="2800" dirty="0" smtClean="0"/>
              <a:t>– are all – purpose knives used for a variety of chopping, slicing, and mincing tasks. </a:t>
            </a:r>
            <a:endParaRPr lang="en-PH" sz="2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44528" y="3477768"/>
            <a:ext cx="4226944" cy="33802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3600" b="1" dirty="0" smtClean="0"/>
              <a:t>Bread Knife </a:t>
            </a:r>
            <a:r>
              <a:rPr lang="en-PH" sz="3600" dirty="0" smtClean="0"/>
              <a:t>– has a serrated edge that helped to cut bread or cake without crushing it</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7592" y="4485736"/>
            <a:ext cx="6090249" cy="23938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DEFINITION </a:t>
            </a:r>
            <a:r>
              <a:rPr lang="en-PH" b="1" dirty="0" smtClean="0"/>
              <a:t>OF TERMS</a:t>
            </a:r>
            <a:endParaRPr lang="en-PH" b="1" dirty="0"/>
          </a:p>
        </p:txBody>
      </p:sp>
      <p:sp>
        <p:nvSpPr>
          <p:cNvPr id="3" name="Content Placeholder 2"/>
          <p:cNvSpPr>
            <a:spLocks noGrp="1"/>
          </p:cNvSpPr>
          <p:nvPr>
            <p:ph idx="1"/>
          </p:nvPr>
        </p:nvSpPr>
        <p:spPr/>
        <p:txBody>
          <a:bodyPr>
            <a:noAutofit/>
          </a:bodyPr>
          <a:lstStyle/>
          <a:p>
            <a:r>
              <a:rPr lang="en-PH" sz="2800" b="1" dirty="0" smtClean="0"/>
              <a:t>Baking</a:t>
            </a:r>
            <a:r>
              <a:rPr lang="en-PH" sz="2800" dirty="0" smtClean="0"/>
              <a:t> – the process of cooking food by indirect heat or dry heat in a confined space as in heated oven using gas, electricity, charcoal, wood, or oil at the temperature from 250 ºF – </a:t>
            </a:r>
            <a:r>
              <a:rPr lang="en-PH" sz="2800" dirty="0"/>
              <a:t>450 </a:t>
            </a:r>
            <a:r>
              <a:rPr lang="en-PH" sz="2800" dirty="0" smtClean="0"/>
              <a:t>ºF</a:t>
            </a:r>
            <a:endParaRPr lang="en-PH" sz="2800" dirty="0" smtClean="0"/>
          </a:p>
          <a:p>
            <a:r>
              <a:rPr lang="en-PH" sz="2800" b="1" dirty="0" smtClean="0"/>
              <a:t>Batter</a:t>
            </a:r>
            <a:r>
              <a:rPr lang="en-PH" sz="2800" dirty="0" smtClean="0"/>
              <a:t> – a flour mixture that can be stirred or poured</a:t>
            </a:r>
            <a:endParaRPr lang="en-PH" sz="2800" dirty="0" smtClean="0"/>
          </a:p>
          <a:p>
            <a:r>
              <a:rPr lang="en-PH" sz="2800" b="1" dirty="0" smtClean="0"/>
              <a:t>Discard </a:t>
            </a:r>
            <a:r>
              <a:rPr lang="en-PH" sz="2800" dirty="0" smtClean="0"/>
              <a:t>– to get rid of as of being further use</a:t>
            </a:r>
            <a:endParaRPr lang="en-PH" sz="2800" dirty="0" smtClean="0"/>
          </a:p>
          <a:p>
            <a:r>
              <a:rPr lang="en-PH" sz="2800" b="1" dirty="0" smtClean="0"/>
              <a:t>Dough</a:t>
            </a:r>
            <a:r>
              <a:rPr lang="en-PH" sz="2800" dirty="0" smtClean="0"/>
              <a:t> – a flour mixture that can be rolled or kneaded.</a:t>
            </a:r>
            <a:endParaRPr lang="en-PH"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3600" b="1" dirty="0" smtClean="0"/>
              <a:t>Kitchen Shears </a:t>
            </a:r>
            <a:r>
              <a:rPr lang="en-PH" sz="3600" dirty="0" smtClean="0"/>
              <a:t>– used for cutting dried fruits and vegetables fresh, fresh herbs and cutting pastry.</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1879" y="4123427"/>
            <a:ext cx="6159261" cy="27345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3200" b="1" dirty="0" smtClean="0"/>
              <a:t>Grater and Shredder </a:t>
            </a:r>
            <a:r>
              <a:rPr lang="en-PH" sz="3200" dirty="0" smtClean="0"/>
              <a:t>– used to grate, shred or slice vegetables, fruits and cheese.</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36498" y="3450566"/>
            <a:ext cx="4813540" cy="34074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3200" b="1" dirty="0" smtClean="0"/>
              <a:t>Cookie Cutters </a:t>
            </a:r>
            <a:r>
              <a:rPr lang="en-PH" sz="3200" dirty="0" smtClean="0"/>
              <a:t>– used to stamp out individual cookies from rolled dough.</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6605" y="3364302"/>
            <a:ext cx="5572664" cy="3493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CUTTING TOOLS</a:t>
            </a:r>
            <a:endParaRPr lang="en-PH" b="1" dirty="0"/>
          </a:p>
        </p:txBody>
      </p:sp>
      <p:sp>
        <p:nvSpPr>
          <p:cNvPr id="3" name="Content Placeholder 2"/>
          <p:cNvSpPr>
            <a:spLocks noGrp="1"/>
          </p:cNvSpPr>
          <p:nvPr>
            <p:ph idx="1"/>
          </p:nvPr>
        </p:nvSpPr>
        <p:spPr/>
        <p:txBody>
          <a:bodyPr>
            <a:normAutofit/>
          </a:bodyPr>
          <a:lstStyle/>
          <a:p>
            <a:r>
              <a:rPr lang="en-PH" sz="4000" b="1" dirty="0" smtClean="0"/>
              <a:t>Dough Cutter </a:t>
            </a:r>
            <a:r>
              <a:rPr lang="en-PH" sz="4000" dirty="0" smtClean="0"/>
              <a:t>– used to cut dough during scaling.</a:t>
            </a:r>
            <a:endParaRPr lang="en-PH" sz="4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2536" y="4054415"/>
            <a:ext cx="6211019" cy="28035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MISCELLANEOUS TOOLS</a:t>
            </a:r>
            <a:endParaRPr lang="en-PH" b="1" dirty="0"/>
          </a:p>
        </p:txBody>
      </p:sp>
      <p:sp>
        <p:nvSpPr>
          <p:cNvPr id="3" name="Content Placeholder 2"/>
          <p:cNvSpPr>
            <a:spLocks noGrp="1"/>
          </p:cNvSpPr>
          <p:nvPr>
            <p:ph idx="1"/>
          </p:nvPr>
        </p:nvSpPr>
        <p:spPr/>
        <p:txBody>
          <a:bodyPr>
            <a:normAutofit/>
          </a:bodyPr>
          <a:lstStyle/>
          <a:p>
            <a:r>
              <a:rPr lang="en-PH" sz="3600" b="1" dirty="0" smtClean="0"/>
              <a:t>Metal Spatula </a:t>
            </a:r>
            <a:r>
              <a:rPr lang="en-PH" sz="3600" dirty="0" smtClean="0"/>
              <a:t>– used for frosting cakes and used to loosed cookies from the pan</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7660" y="4226942"/>
            <a:ext cx="6441948" cy="26310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MISCELLANEOUS TOOLS</a:t>
            </a:r>
            <a:endParaRPr lang="en-PH" b="1" dirty="0"/>
          </a:p>
        </p:txBody>
      </p:sp>
      <p:sp>
        <p:nvSpPr>
          <p:cNvPr id="3" name="Content Placeholder 2"/>
          <p:cNvSpPr>
            <a:spLocks noGrp="1"/>
          </p:cNvSpPr>
          <p:nvPr>
            <p:ph idx="1"/>
          </p:nvPr>
        </p:nvSpPr>
        <p:spPr/>
        <p:txBody>
          <a:bodyPr>
            <a:normAutofit/>
          </a:bodyPr>
          <a:lstStyle/>
          <a:p>
            <a:r>
              <a:rPr lang="en-PH" sz="4000" b="1" dirty="0" smtClean="0"/>
              <a:t>Rolling Pin </a:t>
            </a:r>
            <a:r>
              <a:rPr lang="en-PH" sz="4000" dirty="0" smtClean="0"/>
              <a:t>– flattens or thin the dough or paste.</a:t>
            </a:r>
            <a:endParaRPr lang="en-PH" sz="4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6709" y="4278702"/>
            <a:ext cx="7263441" cy="25792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MISCELLANEOUS TOOLS</a:t>
            </a:r>
            <a:endParaRPr lang="en-PH" b="1" dirty="0"/>
          </a:p>
        </p:txBody>
      </p:sp>
      <p:sp>
        <p:nvSpPr>
          <p:cNvPr id="3" name="Content Placeholder 2"/>
          <p:cNvSpPr>
            <a:spLocks noGrp="1"/>
          </p:cNvSpPr>
          <p:nvPr>
            <p:ph idx="1"/>
          </p:nvPr>
        </p:nvSpPr>
        <p:spPr/>
        <p:txBody>
          <a:bodyPr>
            <a:normAutofit/>
          </a:bodyPr>
          <a:lstStyle/>
          <a:p>
            <a:r>
              <a:rPr lang="en-PH" sz="3600" b="1" dirty="0" smtClean="0"/>
              <a:t>Pastry Brush </a:t>
            </a:r>
            <a:r>
              <a:rPr lang="en-PH" sz="3600" dirty="0" smtClean="0"/>
              <a:t>– used for greasing pans, egg wash, and brushing of cake crumbs.</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1328" y="4002657"/>
            <a:ext cx="6400800" cy="28553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MISCELLANEOUS TOOLS</a:t>
            </a:r>
            <a:endParaRPr lang="en-PH" b="1" dirty="0"/>
          </a:p>
        </p:txBody>
      </p:sp>
      <p:sp>
        <p:nvSpPr>
          <p:cNvPr id="3" name="Content Placeholder 2"/>
          <p:cNvSpPr>
            <a:spLocks noGrp="1"/>
          </p:cNvSpPr>
          <p:nvPr>
            <p:ph idx="1"/>
          </p:nvPr>
        </p:nvSpPr>
        <p:spPr/>
        <p:txBody>
          <a:bodyPr>
            <a:normAutofit/>
          </a:bodyPr>
          <a:lstStyle/>
          <a:p>
            <a:r>
              <a:rPr lang="en-PH" sz="3200" b="1" dirty="0" smtClean="0"/>
              <a:t>Parchment Paper </a:t>
            </a:r>
            <a:r>
              <a:rPr lang="en-PH" sz="3200" dirty="0" smtClean="0"/>
              <a:t>– used as lining baking pans and piping cones for décor work.</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2265" y="3638550"/>
            <a:ext cx="5566014" cy="32194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DECORATING TOOLS</a:t>
            </a:r>
            <a:endParaRPr lang="en-PH" b="1" dirty="0"/>
          </a:p>
        </p:txBody>
      </p:sp>
      <p:sp>
        <p:nvSpPr>
          <p:cNvPr id="3" name="Content Placeholder 2"/>
          <p:cNvSpPr>
            <a:spLocks noGrp="1"/>
          </p:cNvSpPr>
          <p:nvPr>
            <p:ph idx="1"/>
          </p:nvPr>
        </p:nvSpPr>
        <p:spPr/>
        <p:txBody>
          <a:bodyPr>
            <a:normAutofit/>
          </a:bodyPr>
          <a:lstStyle/>
          <a:p>
            <a:r>
              <a:rPr lang="en-PH" sz="3600" b="1" dirty="0" smtClean="0"/>
              <a:t>Pastry Tips/ Piping Tubes </a:t>
            </a:r>
            <a:r>
              <a:rPr lang="en-PH" sz="3600" dirty="0" smtClean="0"/>
              <a:t>– used to decorate in order to achieve the desired design.  </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7245" y="4100975"/>
            <a:ext cx="6676845" cy="258803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DECORATING TOOLS</a:t>
            </a:r>
            <a:endParaRPr lang="en-PH" b="1" dirty="0"/>
          </a:p>
        </p:txBody>
      </p:sp>
      <p:sp>
        <p:nvSpPr>
          <p:cNvPr id="3" name="Content Placeholder 2"/>
          <p:cNvSpPr>
            <a:spLocks noGrp="1"/>
          </p:cNvSpPr>
          <p:nvPr>
            <p:ph idx="1"/>
          </p:nvPr>
        </p:nvSpPr>
        <p:spPr/>
        <p:txBody>
          <a:bodyPr>
            <a:normAutofit/>
          </a:bodyPr>
          <a:lstStyle/>
          <a:p>
            <a:r>
              <a:rPr lang="en-PH" sz="3600" b="1" dirty="0" smtClean="0"/>
              <a:t>Cake Decorator </a:t>
            </a:r>
            <a:r>
              <a:rPr lang="en-PH" sz="3600" dirty="0" smtClean="0"/>
              <a:t>– used in decorating and designing cake and other pastry product.</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0008" y="3916392"/>
            <a:ext cx="6280030" cy="2779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a:t>BREAD AND PASTRY PRODUCTION</a:t>
            </a:r>
            <a:endParaRPr lang="en-PH" b="1" dirty="0"/>
          </a:p>
        </p:txBody>
      </p:sp>
      <p:sp>
        <p:nvSpPr>
          <p:cNvPr id="3" name="Content Placeholder 2"/>
          <p:cNvSpPr>
            <a:spLocks noGrp="1"/>
          </p:cNvSpPr>
          <p:nvPr>
            <p:ph idx="1"/>
          </p:nvPr>
        </p:nvSpPr>
        <p:spPr/>
        <p:txBody>
          <a:bodyPr>
            <a:normAutofit/>
          </a:bodyPr>
          <a:lstStyle/>
          <a:p>
            <a:r>
              <a:rPr lang="en-US" sz="3600" dirty="0"/>
              <a:t>is a technical-vocational program that develops the skills of students in preparing and producing bakery/pastry products, cakes and desserts.</a:t>
            </a:r>
            <a:endParaRPr lang="en-PH"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EQUIPMENTS</a:t>
            </a:r>
            <a:endParaRPr lang="en-PH" b="1" dirty="0"/>
          </a:p>
        </p:txBody>
      </p:sp>
      <p:sp>
        <p:nvSpPr>
          <p:cNvPr id="3" name="Content Placeholder 2"/>
          <p:cNvSpPr>
            <a:spLocks noGrp="1"/>
          </p:cNvSpPr>
          <p:nvPr>
            <p:ph idx="1"/>
          </p:nvPr>
        </p:nvSpPr>
        <p:spPr/>
        <p:txBody>
          <a:bodyPr/>
          <a:lstStyle/>
          <a:p>
            <a:r>
              <a:rPr lang="en-PH" sz="4000" b="1" dirty="0" smtClean="0"/>
              <a:t>Oven</a:t>
            </a:r>
            <a:endParaRPr lang="en-PH" sz="4000" b="1" dirty="0" smtClean="0"/>
          </a:p>
          <a:p>
            <a:r>
              <a:rPr lang="en-PH" sz="4000" b="1" dirty="0" smtClean="0"/>
              <a:t>Bread Toaster</a:t>
            </a:r>
            <a:endParaRPr lang="en-PH" sz="4000" b="1" dirty="0" smtClean="0"/>
          </a:p>
          <a:p>
            <a:r>
              <a:rPr lang="en-PH" sz="4000" b="1" dirty="0" smtClean="0"/>
              <a:t>Electric Mixer</a:t>
            </a:r>
            <a:endParaRPr lang="en-PH"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 # 2.1</a:t>
            </a:r>
            <a:endParaRPr lang="en-PH" dirty="0"/>
          </a:p>
        </p:txBody>
      </p:sp>
      <p:sp>
        <p:nvSpPr>
          <p:cNvPr id="3" name="Content Placeholder 2"/>
          <p:cNvSpPr>
            <a:spLocks noGrp="1"/>
          </p:cNvSpPr>
          <p:nvPr>
            <p:ph idx="1"/>
          </p:nvPr>
        </p:nvSpPr>
        <p:spPr/>
        <p:txBody>
          <a:bodyPr>
            <a:normAutofit/>
          </a:bodyPr>
          <a:lstStyle/>
          <a:p>
            <a:r>
              <a:rPr lang="en-PH" sz="3200" dirty="0" smtClean="0"/>
              <a:t>Search and list down any baking tools and equipment found in your place then picture. You need to label and write down the function of each  baking tools and equipment then submit it through my </a:t>
            </a:r>
            <a:r>
              <a:rPr lang="en-PH" sz="3200" dirty="0" err="1" smtClean="0"/>
              <a:t>gmail</a:t>
            </a:r>
            <a:r>
              <a:rPr lang="en-PH" sz="3200" dirty="0"/>
              <a:t> </a:t>
            </a:r>
            <a:r>
              <a:rPr lang="en-PH" sz="3200" dirty="0" smtClean="0"/>
              <a:t>below.</a:t>
            </a:r>
            <a:endParaRPr lang="en-PH" sz="3200" dirty="0" smtClean="0"/>
          </a:p>
          <a:p>
            <a:r>
              <a:rPr lang="en-PH" sz="3200" dirty="0" smtClean="0"/>
              <a:t>rpaul_jhsfac@uspf.edu.ph</a:t>
            </a:r>
            <a:endParaRPr lang="en-PH"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Thanks </a:t>
            </a:r>
            <a:r>
              <a:rPr lang="en-PH" smtClean="0"/>
              <a:t>for listening….</a:t>
            </a:r>
            <a:endParaRPr lang="en-PH" dirty="0"/>
          </a:p>
        </p:txBody>
      </p:sp>
      <p:sp>
        <p:nvSpPr>
          <p:cNvPr id="3" name="Content Placeholder 2"/>
          <p:cNvSpPr>
            <a:spLocks noGrp="1"/>
          </p:cNvSpPr>
          <p:nvPr>
            <p:ph idx="1"/>
          </p:nvPr>
        </p:nvSpPr>
        <p:spPr/>
        <p:txBody>
          <a:bodyPr/>
          <a:lstStyle/>
          <a:p>
            <a:endParaRPr lang="en-PH"/>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BREAD AND PASTRY PRODUCTION: TOOLS AND EQUIPMENT</a:t>
            </a:r>
            <a:endParaRPr lang="en-PH" b="1" dirty="0"/>
          </a:p>
        </p:txBody>
      </p:sp>
      <p:sp>
        <p:nvSpPr>
          <p:cNvPr id="3" name="Content Placeholder 2"/>
          <p:cNvSpPr>
            <a:spLocks noGrp="1"/>
          </p:cNvSpPr>
          <p:nvPr>
            <p:ph idx="1"/>
          </p:nvPr>
        </p:nvSpPr>
        <p:spPr/>
        <p:txBody>
          <a:bodyPr>
            <a:normAutofit/>
          </a:bodyPr>
          <a:lstStyle/>
          <a:p>
            <a:pPr marL="0" indent="0" algn="ctr">
              <a:buNone/>
            </a:pPr>
            <a:r>
              <a:rPr lang="en-PH" sz="2800" b="1" dirty="0" smtClean="0"/>
              <a:t>CLASSIFICATION OF TOOLS </a:t>
            </a:r>
            <a:endParaRPr lang="en-PH" sz="2800" b="1" dirty="0"/>
          </a:p>
          <a:p>
            <a:r>
              <a:rPr lang="en-PH" sz="2800" b="1" dirty="0" smtClean="0"/>
              <a:t>Baking Pans</a:t>
            </a:r>
            <a:endParaRPr lang="en-PH" sz="2800" b="1" dirty="0" smtClean="0"/>
          </a:p>
          <a:p>
            <a:r>
              <a:rPr lang="en-PH" sz="2800" b="1" dirty="0" smtClean="0"/>
              <a:t>Measuring Tools</a:t>
            </a:r>
            <a:endParaRPr lang="en-PH" sz="2800" b="1" dirty="0" smtClean="0"/>
          </a:p>
          <a:p>
            <a:r>
              <a:rPr lang="en-PH" sz="2800" b="1" dirty="0" smtClean="0"/>
              <a:t>Mixing Tools</a:t>
            </a:r>
            <a:endParaRPr lang="en-PH" sz="2800" b="1" dirty="0" smtClean="0"/>
          </a:p>
          <a:p>
            <a:r>
              <a:rPr lang="en-PH" sz="2800" b="1" dirty="0" smtClean="0"/>
              <a:t>Cutting Tools</a:t>
            </a:r>
            <a:endParaRPr lang="en-PH" sz="2800" b="1" dirty="0" smtClean="0"/>
          </a:p>
          <a:p>
            <a:r>
              <a:rPr lang="en-PH" sz="2800" b="1" dirty="0" smtClean="0"/>
              <a:t>Miscellaneous Tools</a:t>
            </a:r>
            <a:endParaRPr lang="en-PH" sz="2800" b="1" dirty="0" smtClean="0"/>
          </a:p>
          <a:p>
            <a:r>
              <a:rPr lang="en-PH" sz="2800" b="1" dirty="0" smtClean="0"/>
              <a:t>Decorating Tools</a:t>
            </a:r>
            <a:endParaRPr lang="en-PH" sz="28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200" b="1" dirty="0" smtClean="0"/>
              <a:t>Tube Center Pan </a:t>
            </a:r>
            <a:r>
              <a:rPr lang="en-PH" sz="3200" dirty="0" smtClean="0"/>
              <a:t>– deeper than the round pan, has a hollow center which is removable and used for baking chiffon cakes.</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653" y="4345912"/>
            <a:ext cx="6280030" cy="2512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200" b="1" dirty="0" smtClean="0"/>
              <a:t>Muffin Pans </a:t>
            </a:r>
            <a:r>
              <a:rPr lang="en-PH" sz="3200" dirty="0" smtClean="0"/>
              <a:t>– has 6 or 12 formed cups for baking muffins and cupcakes.</a:t>
            </a:r>
            <a:endParaRPr lang="en-PH"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8546" y="4710023"/>
            <a:ext cx="2914650" cy="211715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322" y="4364967"/>
            <a:ext cx="2995432" cy="24622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600" b="1" dirty="0" smtClean="0"/>
              <a:t>Jelly Roll Pan </a:t>
            </a:r>
            <a:r>
              <a:rPr lang="en-PH" sz="3600" dirty="0" smtClean="0"/>
              <a:t>– a hollow rectangular pan used for baking cake rolls.</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9902" y="4192439"/>
            <a:ext cx="5210355" cy="26655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600" b="1" dirty="0" smtClean="0"/>
              <a:t>Loaf Pan </a:t>
            </a:r>
            <a:r>
              <a:rPr lang="en-PH" sz="3600" dirty="0" smtClean="0"/>
              <a:t>– used for baking loaf bread.</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6718" y="4313209"/>
            <a:ext cx="5175848" cy="25447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smtClean="0"/>
              <a:t>BAKING PANS</a:t>
            </a:r>
            <a:endParaRPr lang="en-PH" b="1" dirty="0"/>
          </a:p>
        </p:txBody>
      </p:sp>
      <p:sp>
        <p:nvSpPr>
          <p:cNvPr id="3" name="Content Placeholder 2"/>
          <p:cNvSpPr>
            <a:spLocks noGrp="1"/>
          </p:cNvSpPr>
          <p:nvPr>
            <p:ph idx="1"/>
          </p:nvPr>
        </p:nvSpPr>
        <p:spPr/>
        <p:txBody>
          <a:bodyPr>
            <a:normAutofit/>
          </a:bodyPr>
          <a:lstStyle/>
          <a:p>
            <a:r>
              <a:rPr lang="en-PH" sz="3600" b="1" dirty="0" smtClean="0"/>
              <a:t>Cake Pans </a:t>
            </a:r>
            <a:r>
              <a:rPr lang="en-PH" sz="3600" dirty="0" smtClean="0"/>
              <a:t>– comes in different shapes used as container of batter for cakes.</a:t>
            </a:r>
            <a:endParaRPr lang="en-PH"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6668" y="3847381"/>
            <a:ext cx="5837543" cy="301061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3372</Words>
  <Application>WPS Presentation</Application>
  <PresentationFormat>Widescreen</PresentationFormat>
  <Paragraphs>139</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Wingdings 3</vt:lpstr>
      <vt:lpstr>Symbol</vt:lpstr>
      <vt:lpstr>Arial</vt:lpstr>
      <vt:lpstr>Trebuchet MS</vt:lpstr>
      <vt:lpstr>Microsoft YaHei</vt:lpstr>
      <vt:lpstr>Arial Unicode MS</vt:lpstr>
      <vt:lpstr>Calibri</vt:lpstr>
      <vt:lpstr>Facet</vt:lpstr>
      <vt:lpstr>BREAD AND PASTRY PRODUCTION</vt:lpstr>
      <vt:lpstr>DEFINITION OF TERMS</vt:lpstr>
      <vt:lpstr>BREAD AND PASTRY PRODUCTION</vt:lpstr>
      <vt:lpstr>BREAD AND PASTRY PRODUCTION: TOOLS AND EQUIPMENT</vt:lpstr>
      <vt:lpstr>BAKING PANS</vt:lpstr>
      <vt:lpstr>BAKING PANS</vt:lpstr>
      <vt:lpstr>BAKING PANS</vt:lpstr>
      <vt:lpstr>BAKING PANS</vt:lpstr>
      <vt:lpstr>BAKING PANS</vt:lpstr>
      <vt:lpstr>BAKING PANS</vt:lpstr>
      <vt:lpstr>MEASURING TOOLS</vt:lpstr>
      <vt:lpstr>MEASURING TOOLS</vt:lpstr>
      <vt:lpstr>MEASURING TOOLS</vt:lpstr>
      <vt:lpstr>MIXING TOOLS</vt:lpstr>
      <vt:lpstr>MIXING TOOLS</vt:lpstr>
      <vt:lpstr>MIXING TOOLS</vt:lpstr>
      <vt:lpstr>MIXING TOOLS</vt:lpstr>
      <vt:lpstr>CUTTING TOOLS</vt:lpstr>
      <vt:lpstr>CUTTING TOOLS</vt:lpstr>
      <vt:lpstr>CUTTING TOOLS</vt:lpstr>
      <vt:lpstr>CUTTING TOOLS</vt:lpstr>
      <vt:lpstr>CUTTING TOOLS</vt:lpstr>
      <vt:lpstr>CUTTING TOOLS</vt:lpstr>
      <vt:lpstr>MISCELLANEOUS TOOLS</vt:lpstr>
      <vt:lpstr>MISCELLANEOUS TOOLS</vt:lpstr>
      <vt:lpstr>MISCELLANEOUS TOOLS</vt:lpstr>
      <vt:lpstr>MISCELLANEOUS TOOLS</vt:lpstr>
      <vt:lpstr>DECORATING TOOLS</vt:lpstr>
      <vt:lpstr>DECORATING TOOLS</vt:lpstr>
      <vt:lpstr>BAKING EQUIPMENTS</vt:lpstr>
      <vt:lpstr>Activity # 2.1</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 AND PASTRY PRODUCTION</dc:title>
  <dc:creator>RONALD PAUL BRIONES</dc:creator>
  <cp:lastModifiedBy>lance</cp:lastModifiedBy>
  <cp:revision>16</cp:revision>
  <dcterms:created xsi:type="dcterms:W3CDTF">2020-10-16T06:57:00Z</dcterms:created>
  <dcterms:modified xsi:type="dcterms:W3CDTF">2022-09-22T17:08:56Z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191E61EE31BE440C947D7D012BA17154</vt:lpwstr>
  </property>
  <property fmtid="{D5CDD505-2E9C-101B-9397-08002B2CF9AE}" pid="3" name="KSOProductBuildVer">
    <vt:lpwstr>1033-11.2.0.11210</vt:lpwstr>
  </property>
</Properties>
</file>