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60"/>
  </p:notesMasterIdLst>
  <p:handoutMasterIdLst>
    <p:handoutMasterId r:id="rId16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95" r:id="rId87"/>
    <p:sldId id="396" r:id="rId88"/>
    <p:sldId id="397" r:id="rId89"/>
    <p:sldId id="398" r:id="rId90"/>
    <p:sldId id="399" r:id="rId91"/>
    <p:sldId id="400" r:id="rId92"/>
    <p:sldId id="401" r:id="rId93"/>
    <p:sldId id="402" r:id="rId94"/>
    <p:sldId id="403" r:id="rId95"/>
    <p:sldId id="404" r:id="rId96"/>
    <p:sldId id="405" r:id="rId97"/>
    <p:sldId id="406" r:id="rId98"/>
    <p:sldId id="407" r:id="rId99"/>
    <p:sldId id="408" r:id="rId100"/>
    <p:sldId id="409" r:id="rId101"/>
    <p:sldId id="410" r:id="rId102"/>
    <p:sldId id="411" r:id="rId103"/>
    <p:sldId id="412" r:id="rId104"/>
    <p:sldId id="413" r:id="rId105"/>
    <p:sldId id="341" r:id="rId106"/>
    <p:sldId id="342" r:id="rId107"/>
    <p:sldId id="343" r:id="rId108"/>
    <p:sldId id="344" r:id="rId109"/>
    <p:sldId id="345" r:id="rId110"/>
    <p:sldId id="346" r:id="rId111"/>
    <p:sldId id="347" r:id="rId112"/>
    <p:sldId id="348" r:id="rId113"/>
    <p:sldId id="349" r:id="rId114"/>
    <p:sldId id="350" r:id="rId115"/>
    <p:sldId id="351" r:id="rId116"/>
    <p:sldId id="352" r:id="rId117"/>
    <p:sldId id="353" r:id="rId118"/>
    <p:sldId id="354" r:id="rId119"/>
    <p:sldId id="355" r:id="rId120"/>
    <p:sldId id="356" r:id="rId121"/>
    <p:sldId id="357" r:id="rId122"/>
    <p:sldId id="358" r:id="rId123"/>
    <p:sldId id="359" r:id="rId124"/>
    <p:sldId id="360" r:id="rId125"/>
    <p:sldId id="361" r:id="rId126"/>
    <p:sldId id="362" r:id="rId127"/>
    <p:sldId id="363" r:id="rId128"/>
    <p:sldId id="364" r:id="rId129"/>
    <p:sldId id="365" r:id="rId130"/>
    <p:sldId id="366" r:id="rId131"/>
    <p:sldId id="367" r:id="rId132"/>
    <p:sldId id="368" r:id="rId133"/>
    <p:sldId id="369" r:id="rId134"/>
    <p:sldId id="370" r:id="rId135"/>
    <p:sldId id="371" r:id="rId136"/>
    <p:sldId id="372" r:id="rId137"/>
    <p:sldId id="373" r:id="rId138"/>
    <p:sldId id="374" r:id="rId139"/>
    <p:sldId id="375" r:id="rId140"/>
    <p:sldId id="376" r:id="rId141"/>
    <p:sldId id="377" r:id="rId142"/>
    <p:sldId id="378" r:id="rId143"/>
    <p:sldId id="379" r:id="rId144"/>
    <p:sldId id="380" r:id="rId145"/>
    <p:sldId id="381" r:id="rId146"/>
    <p:sldId id="382" r:id="rId147"/>
    <p:sldId id="383" r:id="rId148"/>
    <p:sldId id="384" r:id="rId149"/>
    <p:sldId id="385" r:id="rId150"/>
    <p:sldId id="386" r:id="rId151"/>
    <p:sldId id="387" r:id="rId152"/>
    <p:sldId id="388" r:id="rId153"/>
    <p:sldId id="389" r:id="rId154"/>
    <p:sldId id="390" r:id="rId155"/>
    <p:sldId id="391" r:id="rId156"/>
    <p:sldId id="392" r:id="rId157"/>
    <p:sldId id="393" r:id="rId158"/>
    <p:sldId id="394" r:id="rId159"/>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a:srgbClr val="FFFF66"/>
    <a:srgbClr val="66FF66"/>
    <a:srgbClr val="000099"/>
    <a:srgbClr val="00FF00"/>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129" autoAdjust="0"/>
    <p:restoredTop sz="88929" autoAdjust="0"/>
  </p:normalViewPr>
  <p:slideViewPr>
    <p:cSldViewPr>
      <p:cViewPr>
        <p:scale>
          <a:sx n="55" d="100"/>
          <a:sy n="55" d="100"/>
        </p:scale>
        <p:origin x="-1020" y="-19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notesMaster" Target="notesMasters/notesMaster1.xml"/><Relationship Id="rId16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en-US" altLang="zh-CN" smtClean="0"/>
              <a:t>5656</a:t>
            </a:r>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57AC52-D1C3-48EC-A81E-8D01F3F62898}" type="slidenum">
              <a:rPr lang="en-US" altLang="zh-CN"/>
              <a:pPr/>
              <a:t>28</a:t>
            </a:fld>
            <a:endParaRPr lang="en-US" altLang="zh-CN"/>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A2B163-A93E-4B4D-BCA2-CFDE1658F4C0}" type="slidenum">
              <a:rPr lang="en-US" altLang="zh-CN"/>
              <a:pPr/>
              <a:t>133</a:t>
            </a:fld>
            <a:endParaRPr lang="en-US" altLang="zh-CN"/>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2F913F-A2E4-43E4-AD6D-49A1BF00F4BD}" type="slidenum">
              <a:rPr lang="en-US" altLang="zh-CN"/>
              <a:pPr/>
              <a:t>134</a:t>
            </a:fld>
            <a:endParaRPr lang="en-US" altLang="zh-CN"/>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088012-BA83-446B-A7DE-C84285F2F0A6}" type="slidenum">
              <a:rPr lang="en-US" altLang="zh-CN"/>
              <a:pPr/>
              <a:t>135</a:t>
            </a:fld>
            <a:endParaRPr lang="en-US" altLang="zh-CN"/>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8DC558-AB38-4AE6-B606-53EB354F965C}" type="slidenum">
              <a:rPr lang="en-US" altLang="zh-CN"/>
              <a:pPr/>
              <a:t>136</a:t>
            </a:fld>
            <a:endParaRPr lang="en-US" altLang="zh-CN"/>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E79B73-B8E0-482B-865A-0758133B536D}" type="slidenum">
              <a:rPr lang="en-US" altLang="zh-CN"/>
              <a:pPr/>
              <a:t>137</a:t>
            </a:fld>
            <a:endParaRPr lang="en-US" altLang="zh-CN"/>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83EE4E-517D-45E9-A0ED-D63996FA5A5B}" type="slidenum">
              <a:rPr lang="en-US" altLang="zh-CN"/>
              <a:pPr/>
              <a:t>138</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6D80B2-0670-4416-9043-2E0DC51C5AEF}" type="slidenum">
              <a:rPr lang="en-US" altLang="zh-CN"/>
              <a:pPr/>
              <a:t>139</a:t>
            </a:fld>
            <a:endParaRPr lang="en-US" altLang="zh-CN"/>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9CE3AF-6B66-4E1B-8142-A7F4E39E268C}" type="slidenum">
              <a:rPr lang="en-US" altLang="zh-CN"/>
              <a:pPr/>
              <a:t>140</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53B78E-8CD2-4619-B242-A3DE5A5A2D59}" type="slidenum">
              <a:rPr lang="en-US" altLang="zh-CN"/>
              <a:pPr/>
              <a:t>141</a:t>
            </a:fld>
            <a:endParaRPr lang="en-US" altLang="zh-CN"/>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03F78F-2F75-4602-A4C7-30880D57EEEE}" type="slidenum">
              <a:rPr lang="en-US" altLang="zh-CN"/>
              <a:pPr/>
              <a:t>142</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DF7DA4-D68C-44C0-B9F1-6162F9407AA6}" type="slidenum">
              <a:rPr lang="en-US" altLang="zh-CN"/>
              <a:pPr/>
              <a:t>29</a:t>
            </a:fld>
            <a:endParaRPr lang="en-US" altLang="zh-CN"/>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B883E8-22F5-4B56-AD16-D6B1708CA298}" type="slidenum">
              <a:rPr lang="en-US" altLang="zh-CN"/>
              <a:pPr/>
              <a:t>143</a:t>
            </a:fld>
            <a:endParaRPr lang="en-US" altLang="zh-CN"/>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02C3C-FDCE-4514-B34B-EC3E049BBA4D}" type="slidenum">
              <a:rPr lang="en-US" altLang="zh-CN"/>
              <a:pPr/>
              <a:t>144</a:t>
            </a:fld>
            <a:endParaRPr lang="en-US" altLang="zh-CN"/>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D700DA-426B-4B1B-99AA-F0433054AEAD}" type="slidenum">
              <a:rPr lang="en-US" altLang="zh-CN"/>
              <a:pPr/>
              <a:t>146</a:t>
            </a:fld>
            <a:endParaRPr lang="en-US" altLang="zh-CN"/>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F36DE0-9DF4-47A6-A4AF-DC7C11C7FE1E}" type="slidenum">
              <a:rPr lang="en-US" altLang="zh-CN"/>
              <a:pPr/>
              <a:t>147</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F36DE0-9DF4-47A6-A4AF-DC7C11C7FE1E}" type="slidenum">
              <a:rPr lang="en-US" altLang="zh-CN"/>
              <a:pPr/>
              <a:t>148</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666421-0D73-4A8C-BEE9-A8797E6C0678}" type="slidenum">
              <a:rPr lang="en-US" altLang="zh-CN"/>
              <a:pPr/>
              <a:t>149</a:t>
            </a:fld>
            <a:endParaRPr lang="en-US" altLang="zh-CN"/>
          </a:p>
        </p:txBody>
      </p:sp>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F94E99-34AB-4C80-9623-A96548A40A3F}" type="slidenum">
              <a:rPr lang="en-US" altLang="zh-CN"/>
              <a:pPr/>
              <a:t>150</a:t>
            </a:fld>
            <a:endParaRPr lang="en-US" altLang="zh-CN"/>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457D03-52E6-4C4A-B89F-9D5100BCF774}" type="slidenum">
              <a:rPr lang="en-US" altLang="zh-CN"/>
              <a:pPr/>
              <a:t>151</a:t>
            </a:fld>
            <a:endParaRPr lang="en-US" altLang="zh-CN"/>
          </a:p>
        </p:txBody>
      </p:sp>
      <p:sp>
        <p:nvSpPr>
          <p:cNvPr id="279554" name="Rectangle 2"/>
          <p:cNvSpPr>
            <a:spLocks noGrp="1" noRot="1" noChangeAspect="1" noChangeArrowheads="1" noTextEdit="1"/>
          </p:cNvSpPr>
          <p:nvPr>
            <p:ph type="sldImg"/>
          </p:nvPr>
        </p:nvSpPr>
        <p:spPr>
          <a:ln/>
        </p:spPr>
      </p:sp>
      <p:sp>
        <p:nvSpPr>
          <p:cNvPr id="279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6B88E6-21DA-4F1D-BFD3-7D81601353C0}" type="slidenum">
              <a:rPr lang="en-US" altLang="zh-CN"/>
              <a:pPr/>
              <a:t>152</a:t>
            </a:fld>
            <a:endParaRPr lang="en-US" altLang="zh-CN"/>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2EA4F2-8EDD-42AD-A666-FFEAD9D48571}" type="slidenum">
              <a:rPr lang="en-US" altLang="zh-CN"/>
              <a:pPr/>
              <a:t>153</a:t>
            </a:fld>
            <a:endParaRPr lang="en-US" altLang="zh-CN"/>
          </a:p>
        </p:txBody>
      </p:sp>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DF7DA4-D68C-44C0-B9F1-6162F9407AA6}" type="slidenum">
              <a:rPr lang="en-US" altLang="zh-CN"/>
              <a:pPr/>
              <a:t>30</a:t>
            </a:fld>
            <a:endParaRPr lang="en-US" altLang="zh-CN"/>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81363C-D0A0-43F3-8EC0-00D60E98E321}" type="slidenum">
              <a:rPr lang="en-US" altLang="zh-CN"/>
              <a:pPr/>
              <a:t>154</a:t>
            </a:fld>
            <a:endParaRPr lang="en-US" altLang="zh-CN"/>
          </a:p>
        </p:txBody>
      </p:sp>
      <p:sp>
        <p:nvSpPr>
          <p:cNvPr id="284674" name="Rectangle 2"/>
          <p:cNvSpPr>
            <a:spLocks noGrp="1" noRot="1" noChangeAspect="1" noChangeArrowheads="1" noTextEdit="1"/>
          </p:cNvSpPr>
          <p:nvPr>
            <p:ph type="sldImg"/>
          </p:nvPr>
        </p:nvSpPr>
        <p:spPr>
          <a:ln/>
        </p:spPr>
      </p:sp>
      <p:sp>
        <p:nvSpPr>
          <p:cNvPr id="284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32ADEF-7B4E-4B9D-881E-B560CE86F079}" type="slidenum">
              <a:rPr lang="en-US" altLang="zh-CN"/>
              <a:pPr/>
              <a:t>156</a:t>
            </a:fld>
            <a:endParaRPr lang="en-US" altLang="zh-CN"/>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D73A74-1722-44BA-B1B2-5500129478FD}" type="slidenum">
              <a:rPr lang="en-US" altLang="zh-CN"/>
              <a:pPr/>
              <a:t>157</a:t>
            </a:fld>
            <a:endParaRPr lang="en-US" altLang="zh-CN"/>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02F77B-D340-416C-8228-E55FDA73257F}" type="slidenum">
              <a:rPr lang="en-US" altLang="zh-CN"/>
              <a:pPr/>
              <a:t>158</a:t>
            </a:fld>
            <a:endParaRPr lang="en-US" altLang="zh-CN"/>
          </a:p>
        </p:txBody>
      </p:sp>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CAF7FD-C945-4753-AA9D-9B87B52C7BBC}" type="slidenum">
              <a:rPr lang="en-US" altLang="zh-CN"/>
              <a:pPr/>
              <a:t>31</a:t>
            </a:fld>
            <a:endParaRPr lang="en-US" altLang="zh-CN"/>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8DC91F-70ED-458E-BAB9-C671610F7BC9}" type="slidenum">
              <a:rPr lang="en-US" altLang="zh-CN"/>
              <a:pPr/>
              <a:t>32</a:t>
            </a:fld>
            <a:endParaRPr lang="en-US" altLang="zh-CN"/>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3B0F84-253F-4FCC-AE2D-F6BD9E9F1B3F}" type="slidenum">
              <a:rPr lang="en-US" altLang="zh-CN"/>
              <a:pPr/>
              <a:t>33</a:t>
            </a:fld>
            <a:endParaRPr lang="en-US" altLang="zh-CN"/>
          </a:p>
        </p:txBody>
      </p:sp>
      <p:sp>
        <p:nvSpPr>
          <p:cNvPr id="325634"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2A80B3-C0A5-413B-893E-AEC8AE2A60F3}" type="slidenum">
              <a:rPr lang="en-US" altLang="zh-CN"/>
              <a:pPr/>
              <a:t>35</a:t>
            </a:fld>
            <a:endParaRPr lang="en-US" altLang="zh-CN"/>
          </a:p>
        </p:txBody>
      </p:sp>
      <p:sp>
        <p:nvSpPr>
          <p:cNvPr id="327682" name="Rectangle 2"/>
          <p:cNvSpPr>
            <a:spLocks noGrp="1" noRot="1" noChangeAspect="1" noChangeArrowheads="1" noTextEdit="1"/>
          </p:cNvSpPr>
          <p:nvPr>
            <p:ph type="sldImg"/>
          </p:nvPr>
        </p:nvSpPr>
        <p:spPr>
          <a:ln/>
        </p:spPr>
      </p:sp>
      <p:sp>
        <p:nvSpPr>
          <p:cNvPr id="327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1E3C24-B2DE-474F-9D4E-5031B58F49A3}" type="slidenum">
              <a:rPr lang="en-US" altLang="zh-CN"/>
              <a:pPr/>
              <a:t>36</a:t>
            </a:fld>
            <a:endParaRPr lang="en-US" altLang="zh-CN"/>
          </a:p>
        </p:txBody>
      </p:sp>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37</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38</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13</a:t>
            </a:fld>
            <a:endParaRPr lang="en-US" altLang="zh-CN"/>
          </a:p>
        </p:txBody>
      </p:sp>
    </p:spTree>
    <p:extLst>
      <p:ext uri="{BB962C8B-B14F-4D97-AF65-F5344CB8AC3E}">
        <p14:creationId xmlns:p14="http://schemas.microsoft.com/office/powerpoint/2010/main" val="15721494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0153AC-7D3C-4E63-ABF1-831CDADCC2CA}" type="slidenum">
              <a:rPr lang="en-US" altLang="zh-CN"/>
              <a:pPr/>
              <a:t>39</a:t>
            </a:fld>
            <a:endParaRPr lang="en-US" altLang="zh-CN"/>
          </a:p>
        </p:txBody>
      </p:sp>
      <p:sp>
        <p:nvSpPr>
          <p:cNvPr id="333826" name="Rectangle 2"/>
          <p:cNvSpPr>
            <a:spLocks noGrp="1" noRot="1" noChangeAspect="1" noChangeArrowheads="1" noTextEdit="1"/>
          </p:cNvSpPr>
          <p:nvPr>
            <p:ph type="sldImg"/>
          </p:nvPr>
        </p:nvSpPr>
        <p:spPr>
          <a:ln/>
        </p:spPr>
      </p:sp>
      <p:sp>
        <p:nvSpPr>
          <p:cNvPr id="333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851235-BE85-4B90-B8D9-72D2F36701A4}" type="slidenum">
              <a:rPr lang="en-US" altLang="zh-CN"/>
              <a:pPr/>
              <a:t>40</a:t>
            </a:fld>
            <a:endParaRPr lang="en-US" altLang="zh-CN"/>
          </a:p>
        </p:txBody>
      </p:sp>
      <p:sp>
        <p:nvSpPr>
          <p:cNvPr id="345090" name="Rectangle 2"/>
          <p:cNvSpPr>
            <a:spLocks noGrp="1" noRot="1" noChangeAspect="1" noChangeArrowheads="1" noTextEdit="1"/>
          </p:cNvSpPr>
          <p:nvPr>
            <p:ph type="sldImg"/>
          </p:nvPr>
        </p:nvSpPr>
        <p:spPr>
          <a:ln/>
        </p:spPr>
      </p:sp>
      <p:sp>
        <p:nvSpPr>
          <p:cNvPr id="3450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48F961-5313-4AFB-B385-855AF8B683DC}" type="slidenum">
              <a:rPr lang="en-US" altLang="zh-CN"/>
              <a:pPr/>
              <a:t>41</a:t>
            </a:fld>
            <a:endParaRPr lang="en-US" altLang="zh-CN"/>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D77C8D-EFA3-4FC1-901C-C373B1E4C9E5}" type="slidenum">
              <a:rPr lang="en-US" altLang="zh-CN"/>
              <a:pPr/>
              <a:t>42</a:t>
            </a:fld>
            <a:endParaRPr lang="en-US" altLang="zh-CN"/>
          </a:p>
        </p:txBody>
      </p:sp>
      <p:sp>
        <p:nvSpPr>
          <p:cNvPr id="339970" name="Rectangle 2"/>
          <p:cNvSpPr>
            <a:spLocks noGrp="1" noRot="1" noChangeAspect="1" noChangeArrowheads="1" noTextEdit="1"/>
          </p:cNvSpPr>
          <p:nvPr>
            <p:ph type="sldImg"/>
          </p:nvPr>
        </p:nvSpPr>
        <p:spPr>
          <a:ln/>
        </p:spPr>
      </p:sp>
      <p:sp>
        <p:nvSpPr>
          <p:cNvPr id="339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C16872-0AE9-4F3F-AD21-1B5FC4BDA1AA}" type="slidenum">
              <a:rPr lang="en-US" altLang="zh-CN"/>
              <a:pPr/>
              <a:t>43</a:t>
            </a:fld>
            <a:endParaRPr lang="en-US" altLang="zh-CN"/>
          </a:p>
        </p:txBody>
      </p:sp>
      <p:sp>
        <p:nvSpPr>
          <p:cNvPr id="342018" name="Rectangle 2"/>
          <p:cNvSpPr>
            <a:spLocks noGrp="1" noRot="1" noChangeAspect="1" noChangeArrowheads="1" noTextEdit="1"/>
          </p:cNvSpPr>
          <p:nvPr>
            <p:ph type="sldImg"/>
          </p:nvPr>
        </p:nvSpPr>
        <p:spPr>
          <a:ln/>
        </p:spPr>
      </p:sp>
      <p:sp>
        <p:nvSpPr>
          <p:cNvPr id="342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1D802A-9949-43DE-A3F8-40C41E9B677D}" type="slidenum">
              <a:rPr lang="en-US" altLang="zh-CN"/>
              <a:pPr/>
              <a:t>44</a:t>
            </a:fld>
            <a:endParaRPr lang="en-US" altLang="zh-CN"/>
          </a:p>
        </p:txBody>
      </p:sp>
      <p:sp>
        <p:nvSpPr>
          <p:cNvPr id="350210" name="Rectangle 2"/>
          <p:cNvSpPr>
            <a:spLocks noGrp="1" noRot="1" noChangeAspect="1" noChangeArrowheads="1" noTextEdit="1"/>
          </p:cNvSpPr>
          <p:nvPr>
            <p:ph type="sldImg"/>
          </p:nvPr>
        </p:nvSpPr>
        <p:spPr>
          <a:ln/>
        </p:spPr>
      </p:sp>
      <p:sp>
        <p:nvSpPr>
          <p:cNvPr id="3502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C5ADF6-5157-479A-913E-0CAFC747B65A}" type="slidenum">
              <a:rPr lang="en-US" altLang="zh-CN"/>
              <a:pPr/>
              <a:t>45</a:t>
            </a:fld>
            <a:endParaRPr lang="en-US" altLang="zh-CN"/>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BCB99F-07E3-4992-9D17-385D5D716B0D}" type="slidenum">
              <a:rPr lang="en-US" altLang="zh-CN"/>
              <a:pPr/>
              <a:t>46</a:t>
            </a:fld>
            <a:endParaRPr lang="en-US" altLang="zh-CN"/>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E0ED5-0D77-46BF-8F16-43D6C728B48A}" type="slidenum">
              <a:rPr lang="en-US" altLang="zh-CN"/>
              <a:pPr/>
              <a:t>47</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E0ED5-0D77-46BF-8F16-43D6C728B48A}" type="slidenum">
              <a:rPr lang="en-US" altLang="zh-CN"/>
              <a:pPr/>
              <a:t>48</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F4740B-8717-423A-A154-2F468A31106C}" type="slidenum">
              <a:rPr lang="en-US" altLang="zh-CN"/>
              <a:pPr/>
              <a:t>18</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49</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50</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51</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47FF53-B6BC-4FB0-B8C0-889A8A60AD40}" type="slidenum">
              <a:rPr lang="en-US" altLang="zh-CN"/>
              <a:pPr/>
              <a:t>52</a:t>
            </a:fld>
            <a:endParaRPr lang="en-US" altLang="zh-CN"/>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6764D3-A62A-4B8A-9354-DC552765430B}" type="slidenum">
              <a:rPr lang="en-US" altLang="zh-CN"/>
              <a:pPr/>
              <a:t>53</a:t>
            </a:fld>
            <a:endParaRPr lang="en-US" altLang="zh-CN"/>
          </a:p>
        </p:txBody>
      </p:sp>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77FC5-2808-4AB1-B8E5-92ACB335AB22}" type="slidenum">
              <a:rPr lang="en-US" altLang="zh-CN"/>
              <a:pPr/>
              <a:t>54</a:t>
            </a:fld>
            <a:endParaRPr lang="en-US" altLang="zh-CN"/>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336F7C-A9A7-4153-AED7-75B3E6122C85}" type="slidenum">
              <a:rPr lang="en-US" altLang="zh-CN"/>
              <a:pPr/>
              <a:t>55</a:t>
            </a:fld>
            <a:endParaRPr lang="en-US" altLang="zh-CN"/>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6975F-86C1-4116-A293-C394825A6893}" type="slidenum">
              <a:rPr lang="en-US" altLang="zh-CN"/>
              <a:pPr/>
              <a:t>56</a:t>
            </a:fld>
            <a:endParaRPr lang="en-US" altLang="zh-CN"/>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885278-4DED-493A-B33A-67310273D1EE}" type="slidenum">
              <a:rPr lang="en-US" altLang="zh-CN"/>
              <a:pPr/>
              <a:t>57</a:t>
            </a:fld>
            <a:endParaRPr lang="en-US" altLang="zh-CN"/>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8D5A29-2F5D-41A7-AF3A-75D7D8FE468F}" type="slidenum">
              <a:rPr lang="en-US" altLang="zh-CN"/>
              <a:pPr/>
              <a:t>58</a:t>
            </a:fld>
            <a:endParaRPr lang="en-US" altLang="zh-CN"/>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F4740B-8717-423A-A154-2F468A31106C}" type="slidenum">
              <a:rPr lang="en-US" altLang="zh-CN"/>
              <a:pPr/>
              <a:t>19</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092731-3ABC-4926-BA92-1BAEB626A87B}" type="slidenum">
              <a:rPr lang="en-US" altLang="zh-CN"/>
              <a:pPr/>
              <a:t>59</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2025CE-B141-4D8D-BF96-772BCABB2584}" type="slidenum">
              <a:rPr lang="en-US" altLang="zh-CN"/>
              <a:pPr/>
              <a:t>60</a:t>
            </a:fld>
            <a:endParaRPr lang="en-US" altLang="zh-CN"/>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3A8EAE-5D91-4B84-84CC-A90E0ADE1D9A}" type="slidenum">
              <a:rPr lang="en-US" altLang="zh-CN"/>
              <a:pPr/>
              <a:t>61</a:t>
            </a:fld>
            <a:endParaRPr lang="en-US" altLang="zh-CN"/>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CE9527-F50F-48E9-864F-0C8ADC158468}" type="slidenum">
              <a:rPr lang="en-US" altLang="zh-CN"/>
              <a:pPr/>
              <a:t>62</a:t>
            </a:fld>
            <a:endParaRPr lang="en-US" altLang="zh-CN"/>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485C10-0077-49D1-BD9A-717FCEBBB4EE}" type="slidenum">
              <a:rPr lang="en-US" altLang="zh-CN"/>
              <a:pPr/>
              <a:t>63</a:t>
            </a:fld>
            <a:endParaRPr lang="en-US" altLang="zh-CN"/>
          </a:p>
        </p:txBody>
      </p:sp>
      <p:sp>
        <p:nvSpPr>
          <p:cNvPr id="363522" name="Rectangle 2"/>
          <p:cNvSpPr>
            <a:spLocks noGrp="1" noRot="1" noChangeAspect="1" noChangeArrowheads="1" noTextEdit="1"/>
          </p:cNvSpPr>
          <p:nvPr>
            <p:ph type="sldImg"/>
          </p:nvPr>
        </p:nvSpPr>
        <p:spPr>
          <a:ln/>
        </p:spPr>
      </p:sp>
      <p:sp>
        <p:nvSpPr>
          <p:cNvPr id="363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D47C55-2FFF-454B-8B9A-6E04F90AB220}" type="slidenum">
              <a:rPr lang="en-US" altLang="zh-CN"/>
              <a:pPr/>
              <a:t>64</a:t>
            </a:fld>
            <a:endParaRPr lang="en-US" altLang="zh-CN"/>
          </a:p>
        </p:txBody>
      </p:sp>
      <p:sp>
        <p:nvSpPr>
          <p:cNvPr id="364546" name="Rectangle 2"/>
          <p:cNvSpPr>
            <a:spLocks noGrp="1" noRot="1" noChangeAspect="1" noChangeArrowheads="1" noTextEdit="1"/>
          </p:cNvSpPr>
          <p:nvPr>
            <p:ph type="sldImg"/>
          </p:nvPr>
        </p:nvSpPr>
        <p:spPr>
          <a:ln/>
        </p:spPr>
      </p:sp>
      <p:sp>
        <p:nvSpPr>
          <p:cNvPr id="364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B1E307-0AAA-4342-A048-505FBB1C239F}" type="slidenum">
              <a:rPr lang="en-US" altLang="zh-CN"/>
              <a:pPr/>
              <a:t>65</a:t>
            </a:fld>
            <a:endParaRPr lang="en-US" altLang="zh-CN"/>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DC2940-E125-42C9-A015-95CE0A84BA77}" type="slidenum">
              <a:rPr lang="en-US" altLang="zh-CN"/>
              <a:pPr/>
              <a:t>66</a:t>
            </a:fld>
            <a:endParaRPr lang="en-US" altLang="zh-CN"/>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E1E114-D161-47FC-AD88-E383143AD4D6}" type="slidenum">
              <a:rPr lang="en-US" altLang="zh-CN"/>
              <a:pPr/>
              <a:t>67</a:t>
            </a:fld>
            <a:endParaRPr lang="en-US" altLang="zh-CN"/>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AB164B-68BA-4FD1-BFFB-593EE20E3A01}" type="slidenum">
              <a:rPr lang="en-US" altLang="zh-CN"/>
              <a:pPr/>
              <a:t>68</a:t>
            </a:fld>
            <a:endParaRPr lang="en-US" altLang="zh-CN"/>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2E6C49-1489-48AC-B1B3-4F4B2EFDCA9E}" type="slidenum">
              <a:rPr lang="en-US" altLang="zh-CN"/>
              <a:pPr/>
              <a:t>22</a:t>
            </a:fld>
            <a:endParaRPr lang="en-US" altLang="zh-CN"/>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68DA74-6949-45C3-93CC-90E5969F9DC3}" type="slidenum">
              <a:rPr lang="en-US" altLang="zh-CN"/>
              <a:pPr/>
              <a:t>69</a:t>
            </a:fld>
            <a:endParaRPr lang="en-US" altLang="zh-CN"/>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8B8A24-F9C8-42C7-8A70-70CEE7EA191D}" type="slidenum">
              <a:rPr lang="en-US" altLang="zh-CN"/>
              <a:pPr/>
              <a:t>70</a:t>
            </a:fld>
            <a:endParaRPr lang="en-US" altLang="zh-CN"/>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83F115-D9E6-4D85-B891-ACF2EDAA160E}" type="slidenum">
              <a:rPr lang="en-US" altLang="zh-CN"/>
              <a:pPr/>
              <a:t>71</a:t>
            </a:fld>
            <a:endParaRPr lang="en-US" altLang="zh-CN"/>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27587-F175-449A-801A-8F78200B8152}" type="slidenum">
              <a:rPr lang="en-US" altLang="zh-CN"/>
              <a:pPr/>
              <a:t>72</a:t>
            </a:fld>
            <a:endParaRPr lang="en-US" altLang="zh-CN"/>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0EAA12-D355-4362-AB0E-81E5FDB943A9}" type="slidenum">
              <a:rPr lang="en-US" altLang="zh-CN"/>
              <a:pPr/>
              <a:t>73</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3E107-570B-46DF-A5E5-8030F34D4458}" type="slidenum">
              <a:rPr lang="en-US" altLang="zh-CN"/>
              <a:pPr/>
              <a:t>79</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3E107-570B-46DF-A5E5-8030F34D4458}" type="slidenum">
              <a:rPr lang="en-US" altLang="zh-CN"/>
              <a:pPr/>
              <a:t>80</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36B3BC-51B1-4B04-9A42-62DAE4C32B5E}" type="slidenum">
              <a:rPr lang="en-US" altLang="zh-CN"/>
              <a:pPr/>
              <a:t>81</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36B3BC-51B1-4B04-9A42-62DAE4C32B5E}" type="slidenum">
              <a:rPr lang="en-US" altLang="zh-CN"/>
              <a:pPr/>
              <a:t>82</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5244FC-F90C-4ABE-BF34-B8442F8279E1}" type="slidenum">
              <a:rPr lang="en-US" altLang="zh-CN"/>
              <a:pPr/>
              <a:t>83</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2E6C49-1489-48AC-B1B3-4F4B2EFDCA9E}" type="slidenum">
              <a:rPr lang="en-US" altLang="zh-CN"/>
              <a:pPr/>
              <a:t>23</a:t>
            </a:fld>
            <a:endParaRPr lang="en-US" altLang="zh-CN"/>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136E5-549C-438D-97E5-2E907A7F0731}" type="slidenum">
              <a:rPr lang="en-US" altLang="zh-CN"/>
              <a:pPr/>
              <a:t>84</a:t>
            </a:fld>
            <a:endParaRPr lang="en-US" altLang="zh-CN"/>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136E5-549C-438D-97E5-2E907A7F0731}" type="slidenum">
              <a:rPr lang="en-US" altLang="zh-CN"/>
              <a:pPr/>
              <a:t>85</a:t>
            </a:fld>
            <a:endParaRPr lang="en-US" altLang="zh-CN"/>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E87EC8-B378-4B6D-8827-87FA1C22091C}" type="slidenum">
              <a:rPr lang="en-US" altLang="zh-CN"/>
              <a:pPr/>
              <a:t>88</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833EC6-C4F3-487C-ABAA-F4A85115DD85}" type="slidenum">
              <a:rPr lang="en-US" altLang="zh-CN"/>
              <a:pPr/>
              <a:t>89</a:t>
            </a:fld>
            <a:endParaRPr lang="en-US" altLang="zh-CN"/>
          </a:p>
        </p:txBody>
      </p:sp>
      <p:sp>
        <p:nvSpPr>
          <p:cNvPr id="378882" name="Rectangle 2"/>
          <p:cNvSpPr>
            <a:spLocks noGrp="1" noRot="1" noChangeAspect="1" noChangeArrowheads="1" noTextEdit="1"/>
          </p:cNvSpPr>
          <p:nvPr>
            <p:ph type="sldImg"/>
          </p:nvPr>
        </p:nvSpPr>
        <p:spPr>
          <a:ln/>
        </p:spPr>
      </p:sp>
      <p:sp>
        <p:nvSpPr>
          <p:cNvPr id="378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C1CA0-D570-404B-9C46-DBA3355A574A}" type="slidenum">
              <a:rPr lang="en-US" altLang="zh-CN"/>
              <a:pPr/>
              <a:t>90</a:t>
            </a:fld>
            <a:endParaRPr lang="en-US" altLang="zh-CN"/>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4C91FE-31F0-4314-95CA-68F3B5AAB424}" type="slidenum">
              <a:rPr lang="en-US" altLang="zh-CN"/>
              <a:pPr/>
              <a:t>91</a:t>
            </a:fld>
            <a:endParaRPr lang="en-US" altLang="zh-CN"/>
          </a:p>
        </p:txBody>
      </p:sp>
      <p:sp>
        <p:nvSpPr>
          <p:cNvPr id="380930" name="Rectangle 2"/>
          <p:cNvSpPr>
            <a:spLocks noGrp="1" noRot="1" noChangeAspect="1" noChangeArrowheads="1" noTextEdit="1"/>
          </p:cNvSpPr>
          <p:nvPr>
            <p:ph type="sldImg"/>
          </p:nvPr>
        </p:nvSpPr>
        <p:spPr>
          <a:ln/>
        </p:spPr>
      </p:sp>
      <p:sp>
        <p:nvSpPr>
          <p:cNvPr id="380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9E0011-1584-46E1-924A-4B0214494036}" type="slidenum">
              <a:rPr lang="en-US" altLang="zh-CN"/>
              <a:pPr/>
              <a:t>93</a:t>
            </a:fld>
            <a:endParaRPr lang="en-US" altLang="zh-CN"/>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6EF9E2-FF6F-4C53-87E4-8461E5DD1E07}" type="slidenum">
              <a:rPr lang="en-US" altLang="zh-CN"/>
              <a:pPr/>
              <a:t>94</a:t>
            </a:fld>
            <a:endParaRPr lang="en-US" altLang="zh-CN"/>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78289B-38DA-4EDB-B4CE-606DE8339B31}" type="slidenum">
              <a:rPr lang="en-US" altLang="zh-CN"/>
              <a:pPr/>
              <a:t>97</a:t>
            </a:fld>
            <a:endParaRPr lang="en-US" altLang="zh-CN"/>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ADE02-BD4D-477A-A66B-EE16B3824D0F}" type="slidenum">
              <a:rPr lang="en-US" altLang="zh-CN"/>
              <a:pPr/>
              <a:t>98</a:t>
            </a:fld>
            <a:endParaRPr lang="en-US" altLang="zh-CN"/>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F8AF1-78D2-4088-8685-D3872DBCFFE3}" type="slidenum">
              <a:rPr lang="en-US" altLang="zh-CN"/>
              <a:pPr/>
              <a:t>24</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72C422-65E6-4961-99FA-7F6E2F807D07}" type="slidenum">
              <a:rPr lang="en-US" altLang="zh-CN"/>
              <a:pPr/>
              <a:t>99</a:t>
            </a:fld>
            <a:endParaRPr lang="en-US" altLang="zh-CN"/>
          </a:p>
        </p:txBody>
      </p:sp>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C65C1E-4B37-4B30-B046-114BC48A7C9D}" type="slidenum">
              <a:rPr lang="en-US" altLang="zh-CN"/>
              <a:pPr/>
              <a:t>101</a:t>
            </a:fld>
            <a:endParaRPr lang="en-US" altLang="zh-CN"/>
          </a:p>
        </p:txBody>
      </p:sp>
      <p:sp>
        <p:nvSpPr>
          <p:cNvPr id="384002" name="Rectangle 2"/>
          <p:cNvSpPr>
            <a:spLocks noGrp="1" noRot="1" noChangeAspect="1" noChangeArrowheads="1" noTextEdit="1"/>
          </p:cNvSpPr>
          <p:nvPr>
            <p:ph type="sldImg"/>
          </p:nvPr>
        </p:nvSpPr>
        <p:spPr>
          <a:ln/>
        </p:spPr>
      </p:sp>
      <p:sp>
        <p:nvSpPr>
          <p:cNvPr id="384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EF69D-A574-4486-BA0A-BB5670DBE115}" type="slidenum">
              <a:rPr lang="en-US" altLang="zh-CN"/>
              <a:pPr/>
              <a:t>102</a:t>
            </a:fld>
            <a:endParaRPr lang="en-US" altLang="zh-CN"/>
          </a:p>
        </p:txBody>
      </p:sp>
      <p:sp>
        <p:nvSpPr>
          <p:cNvPr id="385026" name="Rectangle 2"/>
          <p:cNvSpPr>
            <a:spLocks noGrp="1" noRot="1" noChangeAspect="1" noChangeArrowheads="1" noTextEdit="1"/>
          </p:cNvSpPr>
          <p:nvPr>
            <p:ph type="sldImg"/>
          </p:nvPr>
        </p:nvSpPr>
        <p:spPr>
          <a:ln/>
        </p:spPr>
      </p:sp>
      <p:sp>
        <p:nvSpPr>
          <p:cNvPr id="385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EAE26A-63EC-43AC-BBC4-93A0118371AC}" type="slidenum">
              <a:rPr lang="en-US" altLang="zh-CN"/>
              <a:pPr/>
              <a:t>103</a:t>
            </a:fld>
            <a:endParaRPr lang="en-US" altLang="zh-CN"/>
          </a:p>
        </p:txBody>
      </p:sp>
      <p:sp>
        <p:nvSpPr>
          <p:cNvPr id="389122" name="Rectangle 2"/>
          <p:cNvSpPr>
            <a:spLocks noGrp="1" noRot="1" noChangeAspect="1" noChangeArrowheads="1" noTextEdit="1"/>
          </p:cNvSpPr>
          <p:nvPr>
            <p:ph type="sldImg"/>
          </p:nvPr>
        </p:nvSpPr>
        <p:spPr>
          <a:ln/>
        </p:spPr>
      </p:sp>
      <p:sp>
        <p:nvSpPr>
          <p:cNvPr id="389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E41505-D7A8-4838-BF06-5F421C97A052}" type="slidenum">
              <a:rPr lang="en-US" altLang="zh-CN"/>
              <a:pPr/>
              <a:t>104</a:t>
            </a:fld>
            <a:endParaRPr lang="en-US" altLang="zh-CN"/>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6B84B-4AD7-4776-B0C4-EC45B172BB78}" type="slidenum">
              <a:rPr lang="en-US" altLang="zh-CN"/>
              <a:pPr/>
              <a:t>106</a:t>
            </a:fld>
            <a:endParaRPr lang="en-US" altLang="zh-CN"/>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6B84B-4AD7-4776-B0C4-EC45B172BB78}" type="slidenum">
              <a:rPr lang="en-US" altLang="zh-CN"/>
              <a:pPr/>
              <a:t>107</a:t>
            </a:fld>
            <a:endParaRPr lang="en-US" altLang="zh-CN"/>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52210C-0E60-463B-AEBC-A1B179D74AD1}" type="slidenum">
              <a:rPr lang="en-US" altLang="zh-CN"/>
              <a:pPr/>
              <a:t>108</a:t>
            </a:fld>
            <a:endParaRPr lang="en-US" altLang="zh-CN"/>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52210C-0E60-463B-AEBC-A1B179D74AD1}" type="slidenum">
              <a:rPr lang="en-US" altLang="zh-CN"/>
              <a:pPr/>
              <a:t>109</a:t>
            </a:fld>
            <a:endParaRPr lang="en-US" altLang="zh-CN"/>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D1C108-629E-4D03-B240-F08D863515CB}" type="slidenum">
              <a:rPr lang="en-US" altLang="zh-CN"/>
              <a:pPr/>
              <a:t>110</a:t>
            </a:fld>
            <a:endParaRPr lang="en-US" altLang="zh-CN"/>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F8AF1-78D2-4088-8685-D3872DBCFFE3}" type="slidenum">
              <a:rPr lang="en-US" altLang="zh-CN"/>
              <a:pPr/>
              <a:t>25</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1017C9-1228-4590-BA87-E40A7F16FB9D}" type="slidenum">
              <a:rPr lang="en-US" altLang="zh-CN"/>
              <a:pPr/>
              <a:t>111</a:t>
            </a:fld>
            <a:endParaRPr lang="en-US" altLang="zh-CN"/>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694DB1-5F52-4722-A95C-C150312DF597}" type="slidenum">
              <a:rPr lang="en-US" altLang="zh-CN"/>
              <a:pPr/>
              <a:t>112</a:t>
            </a:fld>
            <a:endParaRPr lang="en-US" altLang="zh-CN"/>
          </a:p>
        </p:txBody>
      </p:sp>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5DE623-3052-40A6-B78A-DD05A9E7D51E}" type="slidenum">
              <a:rPr lang="en-US" altLang="zh-CN"/>
              <a:pPr/>
              <a:t>115</a:t>
            </a:fld>
            <a:endParaRPr lang="en-US" altLang="zh-CN"/>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766728-B252-41C5-90E9-40B0C8966AF6}" type="slidenum">
              <a:rPr lang="en-US" altLang="zh-CN"/>
              <a:pPr/>
              <a:t>116</a:t>
            </a:fld>
            <a:endParaRPr lang="en-US" altLang="zh-CN"/>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2FC111-C6DE-47B1-B849-3943AD5F8E68}" type="slidenum">
              <a:rPr lang="en-US" altLang="zh-CN"/>
              <a:pPr/>
              <a:t>117</a:t>
            </a:fld>
            <a:endParaRPr lang="en-US" altLang="zh-CN"/>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C66053-7803-4649-9CEF-A262AE90BF12}" type="slidenum">
              <a:rPr lang="en-US" altLang="zh-CN"/>
              <a:pPr/>
              <a:t>118</a:t>
            </a:fld>
            <a:endParaRPr lang="en-US" altLang="zh-CN"/>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D2ED36-0F65-45F1-9138-DE577447BBEC}" type="slidenum">
              <a:rPr lang="en-US" altLang="zh-CN"/>
              <a:pPr/>
              <a:t>119</a:t>
            </a:fld>
            <a:endParaRPr lang="en-US" altLang="zh-CN"/>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734B4-1234-4A7E-8BA8-25A61A3CFC21}" type="slidenum">
              <a:rPr lang="en-US" altLang="zh-CN"/>
              <a:pPr/>
              <a:t>120</a:t>
            </a:fld>
            <a:endParaRPr lang="en-US" altLang="zh-CN"/>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734B4-1234-4A7E-8BA8-25A61A3CFC21}" type="slidenum">
              <a:rPr lang="en-US" altLang="zh-CN"/>
              <a:pPr/>
              <a:t>121</a:t>
            </a:fld>
            <a:endParaRPr lang="en-US" altLang="zh-CN"/>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2EBD8F-6F19-4EFE-BF73-77BB26470F4E}" type="slidenum">
              <a:rPr lang="en-US" altLang="zh-CN"/>
              <a:pPr/>
              <a:t>122</a:t>
            </a:fld>
            <a:endParaRPr lang="en-US" altLang="zh-CN"/>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82DC04-060A-4333-91EC-476ECF23B24D}" type="slidenum">
              <a:rPr lang="en-US" altLang="zh-CN"/>
              <a:pPr/>
              <a:t>26</a:t>
            </a:fld>
            <a:endParaRPr lang="en-US" altLang="zh-CN"/>
          </a:p>
        </p:txBody>
      </p:sp>
      <p:sp>
        <p:nvSpPr>
          <p:cNvPr id="397314" name="Rectangle 2"/>
          <p:cNvSpPr>
            <a:spLocks noGrp="1" noRot="1" noChangeAspect="1" noChangeArrowheads="1" noTextEdit="1"/>
          </p:cNvSpPr>
          <p:nvPr>
            <p:ph type="sldImg"/>
          </p:nvPr>
        </p:nvSpPr>
        <p:spPr>
          <a:ln/>
        </p:spPr>
      </p:sp>
      <p:sp>
        <p:nvSpPr>
          <p:cNvPr id="397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3496-1C0A-4DF1-B1A8-F03A4FB43450}" type="slidenum">
              <a:rPr lang="en-US" altLang="zh-CN"/>
              <a:pPr/>
              <a:t>123</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3496-1C0A-4DF1-B1A8-F03A4FB43450}" type="slidenum">
              <a:rPr lang="en-US" altLang="zh-CN"/>
              <a:pPr/>
              <a:t>124</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A304D7-8932-4204-86CF-52D51FB0CF1B}" type="slidenum">
              <a:rPr lang="en-US" altLang="zh-CN"/>
              <a:pPr/>
              <a:t>125</a:t>
            </a:fld>
            <a:endParaRPr lang="en-US" altLang="zh-CN"/>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69EBC4-98E1-4732-88E6-9A292CD6315A}" type="slidenum">
              <a:rPr lang="en-US" altLang="zh-CN"/>
              <a:pPr/>
              <a:t>126</a:t>
            </a:fld>
            <a:endParaRPr lang="en-US" altLang="zh-CN"/>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A2E044-7A5C-4215-ACC7-DFFEFAFA1A26}" type="slidenum">
              <a:rPr lang="en-US" altLang="zh-CN"/>
              <a:pPr/>
              <a:t>127</a:t>
            </a:fld>
            <a:endParaRPr lang="en-US" altLang="zh-CN"/>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5815CA-0C9F-4C33-BCB1-3DA82C08D12E}" type="slidenum">
              <a:rPr lang="en-US" altLang="zh-CN"/>
              <a:pPr/>
              <a:t>128</a:t>
            </a:fld>
            <a:endParaRPr lang="en-US" altLang="zh-CN"/>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185870-A4CF-41A3-9179-3D668E7E0155}" type="slidenum">
              <a:rPr lang="en-US" altLang="zh-CN"/>
              <a:pPr/>
              <a:t>129</a:t>
            </a:fld>
            <a:endParaRPr lang="en-US" altLang="zh-CN"/>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305F7-620A-43A4-9A8F-E6EE3074E54C}" type="slidenum">
              <a:rPr lang="en-US" altLang="zh-CN"/>
              <a:pPr/>
              <a:t>130</a:t>
            </a:fld>
            <a:endParaRPr lang="en-US" altLang="zh-CN"/>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CEA96B-E657-40B4-AE3D-1C81E19DACCC}" type="slidenum">
              <a:rPr lang="en-US" altLang="zh-CN"/>
              <a:pPr/>
              <a:t>131</a:t>
            </a:fld>
            <a:endParaRPr lang="en-US" altLang="zh-CN"/>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9A4DC6-1A4D-4A11-9D75-22D803432468}" type="slidenum">
              <a:rPr lang="en-US" altLang="zh-CN"/>
              <a:pPr/>
              <a:t>132</a:t>
            </a:fld>
            <a:endParaRPr lang="en-US" altLang="zh-CN"/>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dirty="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dirty="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val="1885987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Tree>
    <p:extLst>
      <p:ext uri="{BB962C8B-B14F-4D97-AF65-F5344CB8AC3E}">
        <p14:creationId xmlns:p14="http://schemas.microsoft.com/office/powerpoint/2010/main" val="1684642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val="1291822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63550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lnSpc>
                <a:spcPct val="110000"/>
              </a:lnSpc>
              <a:spcBef>
                <a:spcPts val="600"/>
              </a:spcBef>
              <a:defRPr sz="3200" b="1">
                <a:solidFill>
                  <a:schemeClr val="tx1"/>
                </a:solidFill>
                <a:latin typeface="+mn-lt"/>
                <a:ea typeface="黑体" pitchFamily="2" charset="-122"/>
              </a:defRPr>
            </a:lvl1pPr>
            <a:lvl2pPr>
              <a:lnSpc>
                <a:spcPct val="110000"/>
              </a:lnSpc>
              <a:spcBef>
                <a:spcPts val="600"/>
              </a:spcBef>
              <a:defRPr sz="2800" b="1">
                <a:solidFill>
                  <a:schemeClr val="tx1"/>
                </a:solidFill>
                <a:latin typeface="+mn-lt"/>
                <a:ea typeface="黑体" pitchFamily="2" charset="-122"/>
              </a:defRPr>
            </a:lvl2pPr>
            <a:lvl3pPr>
              <a:lnSpc>
                <a:spcPct val="110000"/>
              </a:lnSpc>
              <a:spcBef>
                <a:spcPts val="600"/>
              </a:spcBef>
              <a:defRPr sz="2400" b="1">
                <a:solidFill>
                  <a:schemeClr val="tx1"/>
                </a:solidFill>
                <a:latin typeface="+mn-lt"/>
                <a:ea typeface="黑体" pitchFamily="2" charset="-122"/>
              </a:defRPr>
            </a:lvl3pPr>
            <a:lvl4pPr>
              <a:lnSpc>
                <a:spcPct val="110000"/>
              </a:lnSpc>
              <a:spcBef>
                <a:spcPts val="600"/>
              </a:spcBef>
              <a:defRPr sz="2000" b="1">
                <a:solidFill>
                  <a:schemeClr val="tx1"/>
                </a:solidFill>
                <a:latin typeface="+mn-lt"/>
                <a:ea typeface="黑体" pitchFamily="2" charset="-122"/>
              </a:defRPr>
            </a:lvl4pPr>
            <a:lvl5pPr>
              <a:lnSpc>
                <a:spcPct val="110000"/>
              </a:lnSpc>
              <a:spcBef>
                <a:spcPts val="600"/>
              </a:spcBef>
              <a:defRPr sz="2000" b="1">
                <a:solidFill>
                  <a:schemeClr val="tx1"/>
                </a:solidFill>
                <a:latin typeface="+mn-lt"/>
                <a:ea typeface="黑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2800" b="1">
                <a:solidFill>
                  <a:schemeClr val="tx1"/>
                </a:solidFill>
                <a:latin typeface="+mn-lt"/>
                <a:ea typeface="黑体" pitchFamily="2" charset="-122"/>
              </a:defRPr>
            </a:lvl1pPr>
            <a:lvl2pPr>
              <a:buClr>
                <a:schemeClr val="accent2"/>
              </a:buCl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buClr>
                <a:srgbClr val="333399"/>
              </a:buClr>
              <a:defRPr sz="18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2800" b="1">
                <a:solidFill>
                  <a:schemeClr val="tx1"/>
                </a:solidFill>
                <a:latin typeface="+mn-lt"/>
                <a:ea typeface="黑体" pitchFamily="2" charset="-122"/>
              </a:defRPr>
            </a:lvl1pPr>
            <a:lvl2pPr>
              <a:buClr>
                <a:schemeClr val="accent2"/>
              </a:buCl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buClr>
                <a:srgbClr val="333399"/>
              </a:buClr>
              <a:defRPr sz="18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28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28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95299" y="1207874"/>
            <a:ext cx="90662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内容占位符 5"/>
          <p:cNvSpPr>
            <a:spLocks noGrp="1"/>
          </p:cNvSpPr>
          <p:nvPr>
            <p:ph sz="quarter" idx="4"/>
          </p:nvPr>
        </p:nvSpPr>
        <p:spPr>
          <a:xfrm>
            <a:off x="5104383" y="1872534"/>
            <a:ext cx="4457129"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52090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813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val="607053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val="1982550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3" name="Picture 2" descr="computer networking 的图像结果"/>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8724609"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5" descr="https://publicrelationssydney.com.au/wp-content/uploads/2013/01/shutterstock_80434384.jpg"/>
          <p:cNvSpPr>
            <a:spLocks noChangeAspect="1" noChangeArrowheads="1"/>
          </p:cNvSpPr>
          <p:nvPr userDrawn="1"/>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71"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4.wmf"/><Relationship Id="rId4" Type="http://schemas.openxmlformats.org/officeDocument/2006/relationships/oleObject" Target="../embeddings/oleObject4.bin"/></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5.wmf"/><Relationship Id="rId4" Type="http://schemas.openxmlformats.org/officeDocument/2006/relationships/oleObject" Target="../embeddings/oleObject5.bin"/></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8.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15.wmf"/><Relationship Id="rId4" Type="http://schemas.openxmlformats.org/officeDocument/2006/relationships/oleObject" Target="../embeddings/oleObject6.bin"/></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5.wmf"/><Relationship Id="rId4" Type="http://schemas.openxmlformats.org/officeDocument/2006/relationships/oleObject" Target="../embeddings/oleObject8.bin"/></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123.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15.wmf"/><Relationship Id="rId4"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7.xml"/><Relationship Id="rId4" Type="http://schemas.openxmlformats.org/officeDocument/2006/relationships/image" Target="../media/image5.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oleObject" Target="../embeddings/oleObject1.bin"/><Relationship Id="rId4" Type="http://schemas.openxmlformats.org/officeDocument/2006/relationships/image" Target="../media/image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8.wmf"/><Relationship Id="rId4" Type="http://schemas.openxmlformats.org/officeDocument/2006/relationships/image" Target="../media/image7.wmf"/></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1.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8.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5.xml"/><Relationship Id="rId1" Type="http://schemas.openxmlformats.org/officeDocument/2006/relationships/slideLayout" Target="../slideLayouts/slideLayout8.xml"/><Relationship Id="rId4" Type="http://schemas.openxmlformats.org/officeDocument/2006/relationships/image" Target="../media/image11.wmf"/></Relationships>
</file>

<file path=ppt/slides/_rels/slide6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6.xml"/><Relationship Id="rId1" Type="http://schemas.openxmlformats.org/officeDocument/2006/relationships/slideLayout" Target="../slideLayouts/slideLayout8.xml"/><Relationship Id="rId4" Type="http://schemas.openxmlformats.org/officeDocument/2006/relationships/image" Target="../media/image11.wmf"/></Relationships>
</file>

<file path=ppt/slides/_rels/slide6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smtClean="0"/>
              <a:t>第</a:t>
            </a:r>
            <a:r>
              <a:rPr lang="zh-CN" altLang="en-US" sz="4000" dirty="0" smtClean="0"/>
              <a:t> </a:t>
            </a:r>
            <a:r>
              <a:rPr lang="en-US" altLang="zh-CN" dirty="0" smtClean="0"/>
              <a:t>1</a:t>
            </a:r>
            <a:r>
              <a:rPr lang="en-US" altLang="zh-CN" sz="4000" dirty="0" smtClean="0"/>
              <a:t> </a:t>
            </a:r>
            <a:r>
              <a:rPr lang="zh-CN" altLang="en-US" dirty="0" smtClean="0"/>
              <a:t>章   概述</a:t>
            </a:r>
            <a:endParaRPr lang="zh-CN" altLang="en-US" dirty="0">
              <a:ea typeface="宋体" pitchFamily="2" charset="-122"/>
            </a:endParaRPr>
          </a:p>
        </p:txBody>
      </p:sp>
      <p:sp>
        <p:nvSpPr>
          <p:cNvPr id="2051" name="Rectangle 3"/>
          <p:cNvSpPr>
            <a:spLocks noGrp="1" noChangeArrowheads="1"/>
          </p:cNvSpPr>
          <p:nvPr>
            <p:ph type="subTitle" idx="1"/>
          </p:nvPr>
        </p:nvSpPr>
        <p:spPr/>
        <p:txBody>
          <a:bodyPr/>
          <a:lstStyle/>
          <a:p>
            <a:endParaRPr lang="zh-CN" altLang="en-US">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互联网应用</a:t>
            </a:r>
            <a:endParaRPr lang="zh-CN" altLang="en-US" dirty="0"/>
          </a:p>
        </p:txBody>
      </p:sp>
      <p:sp>
        <p:nvSpPr>
          <p:cNvPr id="3" name="内容占位符 2"/>
          <p:cNvSpPr>
            <a:spLocks noGrp="1"/>
          </p:cNvSpPr>
          <p:nvPr>
            <p:ph type="body" idx="1"/>
          </p:nvPr>
        </p:nvSpPr>
        <p:spPr>
          <a:solidFill>
            <a:srgbClr val="00FF00"/>
          </a:solidFill>
        </p:spPr>
        <p:txBody>
          <a:bodyPr anchor="ctr"/>
          <a:lstStyle/>
          <a:p>
            <a:pPr algn="ctr"/>
            <a:r>
              <a:rPr lang="zh-CN" altLang="zh-CN" dirty="0"/>
              <a:t>绝大多数</a:t>
            </a:r>
            <a:r>
              <a:rPr lang="zh-CN" altLang="zh-CN" dirty="0" smtClean="0"/>
              <a:t>人</a:t>
            </a:r>
            <a:r>
              <a:rPr lang="zh-CN" altLang="en-US" dirty="0" smtClean="0"/>
              <a:t>通过使用互联网而</a:t>
            </a:r>
            <a:r>
              <a:rPr lang="zh-CN" altLang="zh-CN" dirty="0" smtClean="0"/>
              <a:t>认识</a:t>
            </a:r>
            <a:r>
              <a:rPr lang="zh-CN" altLang="en-US" dirty="0" smtClean="0"/>
              <a:t>了</a:t>
            </a:r>
            <a:r>
              <a:rPr lang="zh-CN" altLang="zh-CN" dirty="0" smtClean="0"/>
              <a:t>互联网</a:t>
            </a:r>
            <a:r>
              <a:rPr lang="zh-CN" altLang="en-US" dirty="0" smtClean="0"/>
              <a:t>。</a:t>
            </a:r>
            <a:endParaRPr lang="en-US" altLang="zh-CN" dirty="0" smtClean="0"/>
          </a:p>
        </p:txBody>
      </p:sp>
      <p:sp>
        <p:nvSpPr>
          <p:cNvPr id="14" name="内容占位符 13"/>
          <p:cNvSpPr>
            <a:spLocks noGrp="1"/>
          </p:cNvSpPr>
          <p:nvPr>
            <p:ph sz="half" idx="2"/>
          </p:nvPr>
        </p:nvSpPr>
        <p:spPr>
          <a:xfrm>
            <a:off x="495299" y="1944542"/>
            <a:ext cx="4455513" cy="4292770"/>
          </a:xfrm>
        </p:spPr>
        <p:txBody>
          <a:bodyPr/>
          <a:lstStyle/>
          <a:p>
            <a:r>
              <a:rPr lang="zh-CN" altLang="zh-CN" dirty="0"/>
              <a:t>上网玩游戏</a:t>
            </a:r>
            <a:endParaRPr lang="en-US" altLang="zh-CN" dirty="0"/>
          </a:p>
          <a:p>
            <a:r>
              <a:rPr lang="zh-CN" altLang="zh-CN" dirty="0"/>
              <a:t>看网上视频</a:t>
            </a:r>
            <a:endParaRPr lang="en-US" altLang="zh-CN" dirty="0"/>
          </a:p>
          <a:p>
            <a:r>
              <a:rPr lang="zh-CN" altLang="zh-CN" dirty="0"/>
              <a:t>和朋友在微信上聊天</a:t>
            </a:r>
            <a:endParaRPr lang="en-US" altLang="zh-CN" dirty="0"/>
          </a:p>
          <a:p>
            <a:r>
              <a:rPr lang="zh-CN" altLang="zh-CN" dirty="0"/>
              <a:t>在互联网上搜索和查阅各种信息</a:t>
            </a:r>
            <a:endParaRPr lang="en-US" altLang="zh-CN" dirty="0"/>
          </a:p>
          <a:p>
            <a:r>
              <a:rPr lang="zh-CN" altLang="zh-CN" dirty="0"/>
              <a:t>利用互联网的电子邮件相互通信（包括传送各种照片和视频文件）</a:t>
            </a:r>
            <a:endParaRPr lang="en-US" altLang="zh-CN" dirty="0"/>
          </a:p>
          <a:p>
            <a:endParaRPr lang="zh-CN" altLang="en-US" dirty="0"/>
          </a:p>
        </p:txBody>
      </p:sp>
      <p:sp>
        <p:nvSpPr>
          <p:cNvPr id="15" name="内容占位符 14"/>
          <p:cNvSpPr>
            <a:spLocks noGrp="1"/>
          </p:cNvSpPr>
          <p:nvPr>
            <p:ph sz="quarter" idx="4"/>
          </p:nvPr>
        </p:nvSpPr>
        <p:spPr>
          <a:xfrm>
            <a:off x="5104383" y="1944542"/>
            <a:ext cx="4457129" cy="4292770"/>
          </a:xfrm>
        </p:spPr>
        <p:txBody>
          <a:bodyPr/>
          <a:lstStyle/>
          <a:p>
            <a:r>
              <a:rPr lang="zh-CN" altLang="zh-CN" dirty="0"/>
              <a:t>互联网上购买各种物品</a:t>
            </a:r>
            <a:endParaRPr lang="en-US" altLang="zh-CN" dirty="0"/>
          </a:p>
          <a:p>
            <a:r>
              <a:rPr lang="zh-CN" altLang="zh-CN" dirty="0"/>
              <a:t>在互联网上购买机票或</a:t>
            </a:r>
            <a:r>
              <a:rPr lang="zh-CN" altLang="zh-CN" dirty="0" smtClean="0"/>
              <a:t>火车票</a:t>
            </a:r>
            <a:endParaRPr lang="en-US" altLang="zh-CN" dirty="0" smtClean="0"/>
          </a:p>
          <a:p>
            <a:r>
              <a:rPr lang="zh-CN" altLang="zh-CN" dirty="0"/>
              <a:t>在互联网</a:t>
            </a:r>
            <a:r>
              <a:rPr lang="zh-CN" altLang="zh-CN" dirty="0" smtClean="0"/>
              <a:t>上</a:t>
            </a:r>
            <a:r>
              <a:rPr lang="zh-CN" altLang="en-US" dirty="0" smtClean="0"/>
              <a:t>预订酒店</a:t>
            </a:r>
            <a:endParaRPr lang="en-US" altLang="zh-CN" dirty="0"/>
          </a:p>
          <a:p>
            <a:r>
              <a:rPr lang="zh-CN" altLang="zh-CN" dirty="0"/>
              <a:t>利用互联网进行转账或买卖股票等</a:t>
            </a:r>
            <a:r>
              <a:rPr lang="zh-CN" altLang="zh-CN" dirty="0" smtClean="0"/>
              <a:t>交易</a:t>
            </a:r>
            <a:endParaRPr lang="en-US" altLang="zh-CN" dirty="0" smtClean="0"/>
          </a:p>
          <a:p>
            <a:r>
              <a:rPr lang="en-US" altLang="zh-CN" dirty="0" smtClean="0"/>
              <a:t>……</a:t>
            </a:r>
            <a:endParaRPr lang="en-US" altLang="zh-CN" dirty="0"/>
          </a:p>
          <a:p>
            <a:endParaRPr lang="zh-CN" altLang="en-US" dirty="0"/>
          </a:p>
        </p:txBody>
      </p:sp>
    </p:spTree>
    <p:extLst>
      <p:ext uri="{BB962C8B-B14F-4D97-AF65-F5344CB8AC3E}">
        <p14:creationId xmlns:p14="http://schemas.microsoft.com/office/powerpoint/2010/main" val="276740059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 </a:t>
            </a:r>
            <a:r>
              <a:rPr lang="zh-CN" altLang="zh-CN" dirty="0" smtClean="0"/>
              <a:t>往返时间</a:t>
            </a:r>
            <a:r>
              <a:rPr lang="en-US" altLang="zh-CN" dirty="0" smtClean="0"/>
              <a:t> RTT</a:t>
            </a:r>
            <a:endParaRPr lang="zh-CN" altLang="en-US" dirty="0"/>
          </a:p>
        </p:txBody>
      </p:sp>
      <p:sp>
        <p:nvSpPr>
          <p:cNvPr id="3" name="内容占位符 2"/>
          <p:cNvSpPr>
            <a:spLocks noGrp="1"/>
          </p:cNvSpPr>
          <p:nvPr>
            <p:ph idx="1"/>
          </p:nvPr>
        </p:nvSpPr>
        <p:spPr/>
        <p:txBody>
          <a:bodyPr/>
          <a:lstStyle/>
          <a:p>
            <a:r>
              <a:rPr lang="zh-CN" altLang="zh-CN" dirty="0" smtClean="0"/>
              <a:t>互联网</a:t>
            </a:r>
            <a:r>
              <a:rPr lang="zh-CN" altLang="zh-CN" dirty="0"/>
              <a:t>上的信息不仅仅单方向</a:t>
            </a:r>
            <a:r>
              <a:rPr lang="zh-CN" altLang="zh-CN" dirty="0" smtClean="0"/>
              <a:t>传输</a:t>
            </a:r>
            <a:r>
              <a:rPr lang="zh-CN" altLang="en-US" dirty="0" smtClean="0"/>
              <a:t>，</a:t>
            </a:r>
            <a:r>
              <a:rPr lang="zh-CN" altLang="zh-CN" dirty="0" smtClean="0"/>
              <a:t>而是</a:t>
            </a:r>
            <a:r>
              <a:rPr lang="zh-CN" altLang="zh-CN" dirty="0"/>
              <a:t>双向交互的</a:t>
            </a:r>
            <a:r>
              <a:rPr lang="zh-CN" altLang="zh-CN" dirty="0" smtClean="0"/>
              <a:t>。因此，有时</a:t>
            </a:r>
            <a:r>
              <a:rPr lang="zh-CN" altLang="zh-CN" dirty="0"/>
              <a:t>很需要知道双向交互一次所需的</a:t>
            </a:r>
            <a:r>
              <a:rPr lang="zh-CN" altLang="zh-CN" dirty="0" smtClean="0"/>
              <a:t>时间</a:t>
            </a:r>
            <a:r>
              <a:rPr lang="zh-CN" altLang="en-US" dirty="0" smtClean="0"/>
              <a:t>。</a:t>
            </a:r>
            <a:endParaRPr lang="en-US" altLang="zh-CN" dirty="0" smtClean="0"/>
          </a:p>
          <a:p>
            <a:r>
              <a:rPr lang="zh-CN" altLang="zh-CN" dirty="0">
                <a:solidFill>
                  <a:srgbClr val="FF0000"/>
                </a:solidFill>
              </a:rPr>
              <a:t>往返时间</a:t>
            </a:r>
            <a:r>
              <a:rPr lang="zh-CN" altLang="en-US" dirty="0" smtClean="0"/>
              <a:t>表示</a:t>
            </a:r>
            <a:r>
              <a:rPr lang="zh-CN" altLang="en-US" dirty="0"/>
              <a:t>从发送方发送数据开始，到发送方收到来自接收方的</a:t>
            </a:r>
            <a:r>
              <a:rPr lang="zh-CN" altLang="en-US" dirty="0" smtClean="0"/>
              <a:t>确认，总共</a:t>
            </a:r>
            <a:r>
              <a:rPr lang="zh-CN" altLang="en-US" dirty="0"/>
              <a:t>经历的</a:t>
            </a:r>
            <a:r>
              <a:rPr lang="zh-CN" altLang="en-US" dirty="0" smtClean="0"/>
              <a:t>时间。</a:t>
            </a:r>
            <a:endParaRPr lang="en-US" altLang="zh-CN" dirty="0" smtClean="0"/>
          </a:p>
          <a:p>
            <a:r>
              <a:rPr lang="zh-CN" altLang="zh-CN" dirty="0"/>
              <a:t>在互联网中，往返时间还包括</a:t>
            </a:r>
            <a:r>
              <a:rPr lang="zh-CN" altLang="zh-CN" dirty="0">
                <a:solidFill>
                  <a:srgbClr val="FF0000"/>
                </a:solidFill>
              </a:rPr>
              <a:t>各中间结点</a:t>
            </a:r>
            <a:r>
              <a:rPr lang="zh-CN" altLang="zh-CN" dirty="0"/>
              <a:t>的处理时延、排队时延以及转发数据时的发送时延</a:t>
            </a:r>
            <a:r>
              <a:rPr lang="zh-CN" altLang="zh-CN" dirty="0" smtClean="0"/>
              <a:t>。</a:t>
            </a:r>
            <a:endParaRPr lang="en-US" altLang="zh-CN" dirty="0" smtClean="0"/>
          </a:p>
          <a:p>
            <a:r>
              <a:rPr lang="zh-CN" altLang="zh-CN" dirty="0" smtClean="0">
                <a:solidFill>
                  <a:srgbClr val="000099"/>
                </a:solidFill>
              </a:rPr>
              <a:t>当</a:t>
            </a:r>
            <a:r>
              <a:rPr lang="zh-CN" altLang="zh-CN" dirty="0">
                <a:solidFill>
                  <a:srgbClr val="000099"/>
                </a:solidFill>
              </a:rPr>
              <a:t>使用卫星通信时，往返</a:t>
            </a:r>
            <a:r>
              <a:rPr lang="zh-CN" altLang="zh-CN" dirty="0" smtClean="0">
                <a:solidFill>
                  <a:srgbClr val="000099"/>
                </a:solidFill>
              </a:rPr>
              <a:t>时间</a:t>
            </a:r>
            <a:r>
              <a:rPr lang="en-US" altLang="zh-CN" dirty="0" smtClean="0">
                <a:solidFill>
                  <a:srgbClr val="000099"/>
                </a:solidFill>
              </a:rPr>
              <a:t> RTT </a:t>
            </a:r>
            <a:r>
              <a:rPr lang="zh-CN" altLang="zh-CN" dirty="0" smtClean="0">
                <a:solidFill>
                  <a:srgbClr val="000099"/>
                </a:solidFill>
              </a:rPr>
              <a:t>相对</a:t>
            </a:r>
            <a:r>
              <a:rPr lang="zh-CN" altLang="zh-CN" dirty="0">
                <a:solidFill>
                  <a:srgbClr val="000099"/>
                </a:solidFill>
              </a:rPr>
              <a:t>较长</a:t>
            </a:r>
            <a:r>
              <a:rPr lang="zh-CN" altLang="zh-CN" dirty="0" smtClean="0">
                <a:solidFill>
                  <a:srgbClr val="000099"/>
                </a:solidFill>
              </a:rPr>
              <a:t>，是</a:t>
            </a:r>
            <a:r>
              <a:rPr lang="zh-CN" altLang="zh-CN" dirty="0">
                <a:solidFill>
                  <a:srgbClr val="000099"/>
                </a:solidFill>
              </a:rPr>
              <a:t>很重要的一个性能指标。</a:t>
            </a:r>
            <a:endParaRPr lang="zh-CN" altLang="en-US" dirty="0">
              <a:solidFill>
                <a:srgbClr val="000099"/>
              </a:solidFill>
            </a:endParaRPr>
          </a:p>
        </p:txBody>
      </p:sp>
    </p:spTree>
    <p:extLst>
      <p:ext uri="{BB962C8B-B14F-4D97-AF65-F5344CB8AC3E}">
        <p14:creationId xmlns:p14="http://schemas.microsoft.com/office/powerpoint/2010/main" val="126999108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zh-CN" dirty="0" smtClean="0"/>
              <a:t>7. </a:t>
            </a:r>
            <a:r>
              <a:rPr lang="zh-CN" altLang="en-US" dirty="0"/>
              <a:t>利用率</a:t>
            </a:r>
          </a:p>
        </p:txBody>
      </p:sp>
      <p:sp>
        <p:nvSpPr>
          <p:cNvPr id="381955" name="Rectangle 3"/>
          <p:cNvSpPr>
            <a:spLocks noGrp="1" noChangeArrowheads="1"/>
          </p:cNvSpPr>
          <p:nvPr>
            <p:ph idx="1"/>
          </p:nvPr>
        </p:nvSpPr>
        <p:spPr/>
        <p:txBody>
          <a:bodyPr/>
          <a:lstStyle/>
          <a:p>
            <a:r>
              <a:rPr lang="zh-CN" altLang="en-US" dirty="0" smtClean="0"/>
              <a:t>分为</a:t>
            </a:r>
            <a:r>
              <a:rPr lang="zh-CN" altLang="en-US" dirty="0" smtClean="0">
                <a:solidFill>
                  <a:srgbClr val="FF0000"/>
                </a:solidFill>
              </a:rPr>
              <a:t>信道利用率</a:t>
            </a:r>
            <a:r>
              <a:rPr lang="zh-CN" altLang="en-US" dirty="0" smtClean="0"/>
              <a:t>和</a:t>
            </a:r>
            <a:r>
              <a:rPr lang="zh-CN" altLang="en-US" dirty="0" smtClean="0">
                <a:solidFill>
                  <a:srgbClr val="FF0000"/>
                </a:solidFill>
              </a:rPr>
              <a:t>网络利用率。</a:t>
            </a:r>
            <a:endParaRPr lang="en-US" altLang="zh-CN" dirty="0" smtClean="0">
              <a:solidFill>
                <a:srgbClr val="FF0000"/>
              </a:solidFill>
            </a:endParaRPr>
          </a:p>
          <a:p>
            <a:r>
              <a:rPr lang="zh-CN" altLang="en-US" dirty="0" smtClean="0">
                <a:solidFill>
                  <a:srgbClr val="0000CC"/>
                </a:solidFill>
              </a:rPr>
              <a:t>信道</a:t>
            </a:r>
            <a:r>
              <a:rPr lang="zh-CN" altLang="en-US" dirty="0">
                <a:solidFill>
                  <a:srgbClr val="0000CC"/>
                </a:solidFill>
              </a:rPr>
              <a:t>利用率</a:t>
            </a:r>
            <a:r>
              <a:rPr lang="zh-CN" altLang="en-US" dirty="0"/>
              <a:t>指出某信道有百分之几的时间是被利用的（有数据通过）。完全空闲的信道的利用率是零。</a:t>
            </a:r>
          </a:p>
          <a:p>
            <a:r>
              <a:rPr lang="zh-CN" altLang="en-US" dirty="0">
                <a:solidFill>
                  <a:srgbClr val="FF0000"/>
                </a:solidFill>
              </a:rPr>
              <a:t>网络利用率</a:t>
            </a:r>
            <a:r>
              <a:rPr lang="zh-CN" altLang="en-US" dirty="0"/>
              <a:t>则是全网络的信道利用率的加权平均值。</a:t>
            </a:r>
          </a:p>
          <a:p>
            <a:r>
              <a:rPr lang="zh-CN" altLang="en-US" dirty="0"/>
              <a:t>信道利用率并非越高越好</a:t>
            </a:r>
            <a:r>
              <a:rPr lang="zh-CN" altLang="en-US" dirty="0" smtClean="0"/>
              <a:t>。</a:t>
            </a:r>
            <a:r>
              <a:rPr lang="zh-CN" altLang="zh-CN" dirty="0">
                <a:solidFill>
                  <a:srgbClr val="FF0000"/>
                </a:solidFill>
              </a:rPr>
              <a:t>当某信道的利用率增大时，该信道引起的时延也就迅速</a:t>
            </a:r>
            <a:r>
              <a:rPr lang="zh-CN" altLang="zh-CN" dirty="0" smtClean="0">
                <a:solidFill>
                  <a:srgbClr val="FF0000"/>
                </a:solidFill>
              </a:rPr>
              <a:t>增加</a:t>
            </a:r>
            <a:r>
              <a:rPr lang="zh-CN" altLang="en-US"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123322756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algn="ctr"/>
            <a:r>
              <a:rPr lang="zh-CN" altLang="en-US" dirty="0"/>
              <a:t>时延与网络利用率的关系</a:t>
            </a:r>
          </a:p>
        </p:txBody>
      </p:sp>
      <p:sp>
        <p:nvSpPr>
          <p:cNvPr id="382979" name="Rectangle 3"/>
          <p:cNvSpPr>
            <a:spLocks noGrp="1" noChangeArrowheads="1"/>
          </p:cNvSpPr>
          <p:nvPr>
            <p:ph idx="1"/>
          </p:nvPr>
        </p:nvSpPr>
        <p:spPr/>
        <p:txBody>
          <a:bodyPr/>
          <a:lstStyle/>
          <a:p>
            <a:r>
              <a:rPr lang="zh-CN" altLang="en-US" dirty="0"/>
              <a:t>根据排队论的理论，当某信道的利用率增大时，该信道引起的时延也就迅速增加。 </a:t>
            </a:r>
          </a:p>
          <a:p>
            <a:r>
              <a:rPr lang="zh-CN" altLang="en-US" dirty="0"/>
              <a:t>若令 </a:t>
            </a:r>
            <a:r>
              <a:rPr lang="en-US" altLang="zh-CN" i="1" dirty="0"/>
              <a:t>D</a:t>
            </a:r>
            <a:r>
              <a:rPr lang="en-US" altLang="zh-CN" baseline="-25000" dirty="0"/>
              <a:t>0 </a:t>
            </a:r>
            <a:r>
              <a:rPr lang="zh-CN" altLang="en-US" dirty="0"/>
              <a:t>表示网络空闲时的时延，</a:t>
            </a:r>
            <a:r>
              <a:rPr lang="en-US" altLang="zh-CN" i="1" dirty="0"/>
              <a:t>D </a:t>
            </a:r>
            <a:r>
              <a:rPr lang="zh-CN" altLang="en-US" dirty="0"/>
              <a:t>表示网络当前的时延，则在适当的假定条件下，可以用下面的简单公式表示 </a:t>
            </a:r>
            <a:r>
              <a:rPr lang="en-US" altLang="zh-CN" i="1" dirty="0"/>
              <a:t>D </a:t>
            </a:r>
            <a:r>
              <a:rPr lang="zh-CN" altLang="en-US" dirty="0"/>
              <a:t>和 </a:t>
            </a:r>
            <a:r>
              <a:rPr lang="en-US" altLang="zh-CN" i="1" dirty="0"/>
              <a:t>D</a:t>
            </a:r>
            <a:r>
              <a:rPr lang="en-US" altLang="zh-CN" baseline="-25000" dirty="0"/>
              <a:t>0</a:t>
            </a:r>
            <a:r>
              <a:rPr lang="zh-CN" altLang="en-US" dirty="0"/>
              <a:t>之间的关系： </a:t>
            </a:r>
          </a:p>
        </p:txBody>
      </p:sp>
      <p:sp>
        <p:nvSpPr>
          <p:cNvPr id="382981" name="Rectangle 5"/>
          <p:cNvSpPr>
            <a:spLocks noChangeArrowheads="1"/>
          </p:cNvSpPr>
          <p:nvPr/>
        </p:nvSpPr>
        <p:spPr bwMode="auto">
          <a:xfrm>
            <a:off x="0" y="30681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82980" name="Object 4"/>
          <p:cNvGraphicFramePr>
            <a:graphicFrameLocks noChangeAspect="1"/>
          </p:cNvGraphicFramePr>
          <p:nvPr>
            <p:extLst>
              <p:ext uri="{D42A27DB-BD31-4B8C-83A1-F6EECF244321}">
                <p14:modId xmlns:p14="http://schemas.microsoft.com/office/powerpoint/2010/main" val="2553194050"/>
              </p:ext>
            </p:extLst>
          </p:nvPr>
        </p:nvGraphicFramePr>
        <p:xfrm>
          <a:off x="3946891" y="4221088"/>
          <a:ext cx="1833298" cy="1009650"/>
        </p:xfrm>
        <a:graphic>
          <a:graphicData uri="http://schemas.openxmlformats.org/presentationml/2006/ole">
            <mc:AlternateContent xmlns:mc="http://schemas.openxmlformats.org/markup-compatibility/2006">
              <mc:Choice xmlns:v="urn:schemas-microsoft-com:vml" Requires="v">
                <p:oleObj spid="_x0000_s12290" name="公式" r:id="rId4" imgW="660113" imgH="393529" progId="Equation.3">
                  <p:embed/>
                </p:oleObj>
              </mc:Choice>
              <mc:Fallback>
                <p:oleObj name="公式" r:id="rId4" imgW="660113" imgH="39352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6891" y="4221088"/>
                        <a:ext cx="1833298" cy="1009650"/>
                      </a:xfrm>
                      <a:prstGeom prst="rect">
                        <a:avLst/>
                      </a:prstGeom>
                      <a:solidFill>
                        <a:srgbClr val="FFFF00"/>
                      </a:solidFill>
                      <a:ln w="9525">
                        <a:solidFill>
                          <a:schemeClr val="tx1"/>
                        </a:solidFill>
                        <a:miter lim="800000"/>
                        <a:headEnd/>
                        <a:tailEnd/>
                      </a:ln>
                    </p:spPr>
                  </p:pic>
                </p:oleObj>
              </mc:Fallback>
            </mc:AlternateContent>
          </a:graphicData>
        </a:graphic>
      </p:graphicFrame>
      <p:sp>
        <p:nvSpPr>
          <p:cNvPr id="382982" name="Rectangle 6"/>
          <p:cNvSpPr>
            <a:spLocks noChangeArrowheads="1"/>
          </p:cNvSpPr>
          <p:nvPr/>
        </p:nvSpPr>
        <p:spPr bwMode="auto">
          <a:xfrm>
            <a:off x="1352600" y="5445224"/>
            <a:ext cx="77768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sz="2800" b="1" dirty="0" smtClean="0">
                <a:solidFill>
                  <a:srgbClr val="000099"/>
                </a:solidFill>
                <a:ea typeface="黑体" pitchFamily="2" charset="-122"/>
              </a:rPr>
              <a:t>其中：</a:t>
            </a:r>
            <a:r>
              <a:rPr lang="en-US" altLang="zh-CN" sz="2800" b="1" i="1" dirty="0" smtClean="0">
                <a:solidFill>
                  <a:srgbClr val="000099"/>
                </a:solidFill>
                <a:ea typeface="黑体" pitchFamily="2" charset="-122"/>
              </a:rPr>
              <a:t>U </a:t>
            </a:r>
            <a:r>
              <a:rPr lang="zh-CN" altLang="en-US" sz="2800" b="1" dirty="0">
                <a:solidFill>
                  <a:srgbClr val="000099"/>
                </a:solidFill>
                <a:ea typeface="黑体" pitchFamily="2" charset="-122"/>
              </a:rPr>
              <a:t>是网络的利用率，数值在 </a:t>
            </a:r>
            <a:r>
              <a:rPr lang="en-US" altLang="zh-CN" sz="2800" b="1" dirty="0">
                <a:solidFill>
                  <a:srgbClr val="000099"/>
                </a:solidFill>
                <a:ea typeface="黑体" pitchFamily="2" charset="-122"/>
              </a:rPr>
              <a:t>0 </a:t>
            </a:r>
            <a:r>
              <a:rPr lang="zh-CN" altLang="en-US" sz="2800" b="1" dirty="0">
                <a:solidFill>
                  <a:srgbClr val="000099"/>
                </a:solidFill>
                <a:ea typeface="黑体" pitchFamily="2" charset="-122"/>
              </a:rPr>
              <a:t>到 </a:t>
            </a:r>
            <a:r>
              <a:rPr lang="en-US" altLang="zh-CN" sz="2800" b="1" dirty="0">
                <a:solidFill>
                  <a:srgbClr val="000099"/>
                </a:solidFill>
                <a:ea typeface="黑体" pitchFamily="2" charset="-122"/>
              </a:rPr>
              <a:t>1 </a:t>
            </a:r>
            <a:r>
              <a:rPr lang="zh-CN" altLang="en-US" sz="2800" b="1" dirty="0">
                <a:solidFill>
                  <a:srgbClr val="000099"/>
                </a:solidFill>
                <a:ea typeface="黑体" pitchFamily="2" charset="-122"/>
              </a:rPr>
              <a:t>之间。 </a:t>
            </a:r>
          </a:p>
        </p:txBody>
      </p:sp>
    </p:spTree>
    <p:extLst>
      <p:ext uri="{BB962C8B-B14F-4D97-AF65-F5344CB8AC3E}">
        <p14:creationId xmlns:p14="http://schemas.microsoft.com/office/powerpoint/2010/main" val="310175754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08584" y="1157194"/>
            <a:ext cx="7229975" cy="3933444"/>
            <a:chOff x="527977" y="1090061"/>
            <a:chExt cx="8215441" cy="5133048"/>
          </a:xfrm>
        </p:grpSpPr>
        <p:sp>
          <p:nvSpPr>
            <p:cNvPr id="388100" name="Rectangle 4"/>
            <p:cNvSpPr>
              <a:spLocks noChangeArrowheads="1"/>
            </p:cNvSpPr>
            <p:nvPr/>
          </p:nvSpPr>
          <p:spPr bwMode="auto">
            <a:xfrm>
              <a:off x="4724269" y="1480587"/>
              <a:ext cx="1736990" cy="4186237"/>
            </a:xfrm>
            <a:prstGeom prst="rect">
              <a:avLst/>
            </a:prstGeom>
            <a:solidFill>
              <a:srgbClr val="FF99CC"/>
            </a:solidFill>
            <a:ln>
              <a:noFill/>
            </a:ln>
            <a:effectLst/>
            <a:extLst/>
          </p:spPr>
          <p:txBody>
            <a:bodyPr wrap="none" anchor="ctr"/>
            <a:lstStyle/>
            <a:p>
              <a:endParaRPr lang="zh-CN" altLang="en-US" sz="1600" b="1">
                <a:solidFill>
                  <a:srgbClr val="000099"/>
                </a:solidFill>
              </a:endParaRPr>
            </a:p>
          </p:txBody>
        </p:sp>
        <p:sp>
          <p:nvSpPr>
            <p:cNvPr id="388101" name="Text Box 5"/>
            <p:cNvSpPr txBox="1">
              <a:spLocks noChangeArrowheads="1"/>
            </p:cNvSpPr>
            <p:nvPr/>
          </p:nvSpPr>
          <p:spPr bwMode="auto">
            <a:xfrm>
              <a:off x="527977" y="1090061"/>
              <a:ext cx="1245324"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itchFamily="2" charset="-122"/>
                </a:rPr>
                <a:t>时延</a:t>
              </a:r>
              <a:r>
                <a:rPr lang="zh-CN" altLang="en-US" sz="1400" b="1" dirty="0">
                  <a:solidFill>
                    <a:srgbClr val="000099"/>
                  </a:solidFill>
                  <a:ea typeface="黑体" pitchFamily="2" charset="-122"/>
                </a:rPr>
                <a:t> </a:t>
              </a:r>
              <a:r>
                <a:rPr lang="en-US" altLang="zh-CN" sz="2800" b="1" i="1" dirty="0">
                  <a:solidFill>
                    <a:srgbClr val="000099"/>
                  </a:solidFill>
                  <a:ea typeface="黑体" pitchFamily="2" charset="-122"/>
                </a:rPr>
                <a:t>D</a:t>
              </a:r>
            </a:p>
          </p:txBody>
        </p:sp>
        <p:sp>
          <p:nvSpPr>
            <p:cNvPr id="388102" name="Line 6"/>
            <p:cNvSpPr>
              <a:spLocks noChangeShapeType="1"/>
            </p:cNvSpPr>
            <p:nvPr/>
          </p:nvSpPr>
          <p:spPr bwMode="auto">
            <a:xfrm flipV="1">
              <a:off x="2053431" y="1334537"/>
              <a:ext cx="0" cy="4332287"/>
            </a:xfrm>
            <a:prstGeom prst="line">
              <a:avLst/>
            </a:prstGeom>
            <a:noFill/>
            <a:ln w="38100">
              <a:solidFill>
                <a:srgbClr val="00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3" name="Line 7"/>
            <p:cNvSpPr>
              <a:spLocks noChangeShapeType="1"/>
            </p:cNvSpPr>
            <p:nvPr/>
          </p:nvSpPr>
          <p:spPr bwMode="auto">
            <a:xfrm rot="5400000" flipV="1">
              <a:off x="4791340" y="2928915"/>
              <a:ext cx="0" cy="5475817"/>
            </a:xfrm>
            <a:prstGeom prst="line">
              <a:avLst/>
            </a:prstGeom>
            <a:noFill/>
            <a:ln w="38100">
              <a:solidFill>
                <a:srgbClr val="00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4" name="Line 8"/>
            <p:cNvSpPr>
              <a:spLocks noChangeShapeType="1"/>
            </p:cNvSpPr>
            <p:nvPr/>
          </p:nvSpPr>
          <p:spPr bwMode="auto">
            <a:xfrm>
              <a:off x="6461258" y="1334537"/>
              <a:ext cx="0" cy="4332287"/>
            </a:xfrm>
            <a:prstGeom prst="line">
              <a:avLst/>
            </a:prstGeom>
            <a:noFill/>
            <a:ln w="9525">
              <a:solidFill>
                <a:srgbClr val="CC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5" name="Arc 9"/>
            <p:cNvSpPr>
              <a:spLocks/>
            </p:cNvSpPr>
            <p:nvPr/>
          </p:nvSpPr>
          <p:spPr bwMode="auto">
            <a:xfrm flipV="1">
              <a:off x="2053431" y="1480586"/>
              <a:ext cx="4313238" cy="3898900"/>
            </a:xfrm>
            <a:custGeom>
              <a:avLst/>
              <a:gdLst>
                <a:gd name="G0" fmla="+- 0 0 0"/>
                <a:gd name="G1" fmla="+- 21600 0 0"/>
                <a:gd name="G2" fmla="+- 21600 0 0"/>
                <a:gd name="T0" fmla="*/ 0 w 21600"/>
                <a:gd name="T1" fmla="*/ 0 h 21612"/>
                <a:gd name="T2" fmla="*/ 21600 w 21600"/>
                <a:gd name="T3" fmla="*/ 21612 h 21612"/>
                <a:gd name="T4" fmla="*/ 0 w 21600"/>
                <a:gd name="T5" fmla="*/ 21600 h 21612"/>
              </a:gdLst>
              <a:ahLst/>
              <a:cxnLst>
                <a:cxn ang="0">
                  <a:pos x="T0" y="T1"/>
                </a:cxn>
                <a:cxn ang="0">
                  <a:pos x="T2" y="T3"/>
                </a:cxn>
                <a:cxn ang="0">
                  <a:pos x="T4" y="T5"/>
                </a:cxn>
              </a:cxnLst>
              <a:rect l="0" t="0" r="r" b="b"/>
              <a:pathLst>
                <a:path w="21600" h="21612" fill="none" extrusionOk="0">
                  <a:moveTo>
                    <a:pt x="-1" y="0"/>
                  </a:moveTo>
                  <a:cubicBezTo>
                    <a:pt x="11929" y="0"/>
                    <a:pt x="21600" y="9670"/>
                    <a:pt x="21600" y="21600"/>
                  </a:cubicBezTo>
                  <a:cubicBezTo>
                    <a:pt x="21600" y="21603"/>
                    <a:pt x="21599" y="21607"/>
                    <a:pt x="21599" y="21611"/>
                  </a:cubicBezTo>
                </a:path>
                <a:path w="21600" h="21612" stroke="0" extrusionOk="0">
                  <a:moveTo>
                    <a:pt x="-1" y="0"/>
                  </a:moveTo>
                  <a:cubicBezTo>
                    <a:pt x="11929" y="0"/>
                    <a:pt x="21600" y="9670"/>
                    <a:pt x="21600" y="21600"/>
                  </a:cubicBezTo>
                  <a:cubicBezTo>
                    <a:pt x="21600" y="21603"/>
                    <a:pt x="21599" y="21607"/>
                    <a:pt x="21599" y="21611"/>
                  </a:cubicBezTo>
                  <a:lnTo>
                    <a:pt x="0" y="21600"/>
                  </a:lnTo>
                  <a:close/>
                </a:path>
              </a:pathLst>
            </a:custGeom>
            <a:noFill/>
            <a:ln w="762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endParaRPr>
            </a:p>
          </p:txBody>
        </p:sp>
        <p:sp>
          <p:nvSpPr>
            <p:cNvPr id="388106" name="Text Box 10"/>
            <p:cNvSpPr txBox="1">
              <a:spLocks noChangeArrowheads="1"/>
            </p:cNvSpPr>
            <p:nvPr/>
          </p:nvSpPr>
          <p:spPr bwMode="auto">
            <a:xfrm>
              <a:off x="7128538" y="5050873"/>
              <a:ext cx="1614880"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itchFamily="2" charset="-122"/>
                </a:rPr>
                <a:t>利用率</a:t>
              </a:r>
              <a:r>
                <a:rPr lang="zh-CN" altLang="en-US" sz="1400" b="1" dirty="0">
                  <a:solidFill>
                    <a:srgbClr val="000099"/>
                  </a:solidFill>
                  <a:ea typeface="黑体" pitchFamily="2" charset="-122"/>
                </a:rPr>
                <a:t> </a:t>
              </a:r>
              <a:r>
                <a:rPr lang="en-US" altLang="zh-CN" sz="2800" b="1" i="1" dirty="0">
                  <a:solidFill>
                    <a:srgbClr val="000099"/>
                  </a:solidFill>
                  <a:ea typeface="黑体" pitchFamily="2" charset="-122"/>
                </a:rPr>
                <a:t>U</a:t>
              </a:r>
            </a:p>
          </p:txBody>
        </p:sp>
        <p:sp>
          <p:nvSpPr>
            <p:cNvPr id="388107" name="Text Box 11"/>
            <p:cNvSpPr txBox="1">
              <a:spLocks noChangeArrowheads="1"/>
            </p:cNvSpPr>
            <p:nvPr/>
          </p:nvSpPr>
          <p:spPr bwMode="auto">
            <a:xfrm>
              <a:off x="6196411" y="5652537"/>
              <a:ext cx="394523"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ea typeface="黑体" pitchFamily="2" charset="-122"/>
                </a:rPr>
                <a:t>1</a:t>
              </a:r>
              <a:endParaRPr lang="en-US" altLang="zh-CN" sz="2800" b="1" i="1" dirty="0">
                <a:solidFill>
                  <a:srgbClr val="000099"/>
                </a:solidFill>
                <a:ea typeface="黑体" pitchFamily="2" charset="-122"/>
              </a:endParaRPr>
            </a:p>
          </p:txBody>
        </p:sp>
        <p:sp>
          <p:nvSpPr>
            <p:cNvPr id="388108" name="Text Box 12"/>
            <p:cNvSpPr txBox="1">
              <a:spLocks noChangeArrowheads="1"/>
            </p:cNvSpPr>
            <p:nvPr/>
          </p:nvSpPr>
          <p:spPr bwMode="auto">
            <a:xfrm>
              <a:off x="1700875" y="5582687"/>
              <a:ext cx="394523"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ea typeface="黑体" pitchFamily="2" charset="-122"/>
                </a:rPr>
                <a:t>0</a:t>
              </a:r>
              <a:endParaRPr lang="en-US" altLang="zh-CN" sz="2800" b="1" i="1" dirty="0">
                <a:solidFill>
                  <a:srgbClr val="000099"/>
                </a:solidFill>
                <a:ea typeface="黑体" pitchFamily="2" charset="-122"/>
              </a:endParaRPr>
            </a:p>
          </p:txBody>
        </p:sp>
        <p:sp>
          <p:nvSpPr>
            <p:cNvPr id="388109" name="Text Box 13"/>
            <p:cNvSpPr txBox="1">
              <a:spLocks noChangeArrowheads="1"/>
            </p:cNvSpPr>
            <p:nvPr/>
          </p:nvSpPr>
          <p:spPr bwMode="auto">
            <a:xfrm>
              <a:off x="1389592" y="4981023"/>
              <a:ext cx="591620"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dirty="0">
                  <a:solidFill>
                    <a:srgbClr val="000099"/>
                  </a:solidFill>
                  <a:ea typeface="黑体" pitchFamily="2" charset="-122"/>
                </a:rPr>
                <a:t>D</a:t>
              </a:r>
              <a:r>
                <a:rPr lang="en-US" altLang="zh-CN" sz="2800" b="1" baseline="-25000" dirty="0">
                  <a:solidFill>
                    <a:srgbClr val="000099"/>
                  </a:solidFill>
                  <a:ea typeface="黑体" pitchFamily="2" charset="-122"/>
                </a:rPr>
                <a:t>0</a:t>
              </a:r>
              <a:endParaRPr lang="en-US" altLang="zh-CN" sz="2800" b="1" i="1" baseline="-25000" dirty="0">
                <a:solidFill>
                  <a:srgbClr val="000099"/>
                </a:solidFill>
                <a:ea typeface="黑体" pitchFamily="2" charset="-122"/>
              </a:endParaRPr>
            </a:p>
          </p:txBody>
        </p:sp>
        <p:sp>
          <p:nvSpPr>
            <p:cNvPr id="388110" name="Text Box 14"/>
            <p:cNvSpPr txBox="1">
              <a:spLocks noChangeArrowheads="1"/>
            </p:cNvSpPr>
            <p:nvPr/>
          </p:nvSpPr>
          <p:spPr bwMode="auto">
            <a:xfrm>
              <a:off x="4965039" y="1556786"/>
              <a:ext cx="928326" cy="151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itchFamily="2" charset="-122"/>
                </a:rPr>
                <a:t>时延</a:t>
              </a:r>
            </a:p>
            <a:p>
              <a:r>
                <a:rPr lang="zh-CN" altLang="en-US" sz="2800" b="1" dirty="0">
                  <a:solidFill>
                    <a:srgbClr val="000099"/>
                  </a:solidFill>
                  <a:ea typeface="黑体" pitchFamily="2" charset="-122"/>
                </a:rPr>
                <a:t>急剧</a:t>
              </a:r>
            </a:p>
            <a:p>
              <a:r>
                <a:rPr lang="zh-CN" altLang="en-US" sz="2800" b="1" dirty="0">
                  <a:solidFill>
                    <a:srgbClr val="000099"/>
                  </a:solidFill>
                  <a:ea typeface="黑体" pitchFamily="2" charset="-122"/>
                </a:rPr>
                <a:t>增大</a:t>
              </a:r>
              <a:endParaRPr lang="zh-CN" altLang="en-US" sz="2800" b="1" i="1" dirty="0">
                <a:solidFill>
                  <a:srgbClr val="000099"/>
                </a:solidFill>
                <a:ea typeface="黑体" pitchFamily="2" charset="-122"/>
              </a:endParaRPr>
            </a:p>
          </p:txBody>
        </p:sp>
      </p:grpSp>
      <p:sp>
        <p:nvSpPr>
          <p:cNvPr id="2" name="标题 1"/>
          <p:cNvSpPr>
            <a:spLocks noGrp="1"/>
          </p:cNvSpPr>
          <p:nvPr>
            <p:ph type="title"/>
          </p:nvPr>
        </p:nvSpPr>
        <p:spPr/>
        <p:txBody>
          <a:bodyPr/>
          <a:lstStyle/>
          <a:p>
            <a:pPr algn="ctr"/>
            <a:r>
              <a:rPr lang="zh-CN" altLang="en-US" dirty="0"/>
              <a:t>时延与网络利用率的关系</a:t>
            </a:r>
          </a:p>
        </p:txBody>
      </p:sp>
      <p:sp>
        <p:nvSpPr>
          <p:cNvPr id="3" name="矩形 2"/>
          <p:cNvSpPr/>
          <p:nvPr/>
        </p:nvSpPr>
        <p:spPr>
          <a:xfrm>
            <a:off x="2304806" y="5229200"/>
            <a:ext cx="5888554" cy="954107"/>
          </a:xfrm>
          <a:prstGeom prst="rect">
            <a:avLst/>
          </a:prstGeom>
          <a:solidFill>
            <a:srgbClr val="FFFF66"/>
          </a:solidFill>
          <a:ln>
            <a:solidFill>
              <a:srgbClr val="000066"/>
            </a:solidFill>
          </a:ln>
        </p:spPr>
        <p:txBody>
          <a:bodyPr wrap="square">
            <a:spAutoFit/>
          </a:bodyPr>
          <a:lstStyle/>
          <a:p>
            <a:pPr algn="ctr"/>
            <a:r>
              <a:rPr lang="zh-CN" altLang="en-US" sz="2800" b="1" dirty="0" smtClean="0">
                <a:solidFill>
                  <a:srgbClr val="000099"/>
                </a:solidFill>
                <a:latin typeface="+mn-lt"/>
                <a:ea typeface="黑体" pitchFamily="2" charset="-122"/>
              </a:rPr>
              <a:t>当信道</a:t>
            </a:r>
            <a:r>
              <a:rPr lang="zh-CN" altLang="en-US" sz="2800" b="1" dirty="0">
                <a:solidFill>
                  <a:srgbClr val="000099"/>
                </a:solidFill>
                <a:latin typeface="+mn-lt"/>
                <a:ea typeface="黑体" pitchFamily="2" charset="-122"/>
              </a:rPr>
              <a:t>的利用率增大时，该信道引起的</a:t>
            </a:r>
            <a:r>
              <a:rPr lang="zh-CN" altLang="en-US" sz="2800" b="1" dirty="0" smtClean="0">
                <a:solidFill>
                  <a:srgbClr val="000099"/>
                </a:solidFill>
                <a:latin typeface="+mn-lt"/>
                <a:ea typeface="黑体" pitchFamily="2" charset="-122"/>
              </a:rPr>
              <a:t>时延迅速增加</a:t>
            </a:r>
            <a:r>
              <a:rPr lang="zh-CN" altLang="en-US" sz="2800" b="1" dirty="0">
                <a:solidFill>
                  <a:srgbClr val="000099"/>
                </a:solidFill>
                <a:latin typeface="+mn-lt"/>
                <a:ea typeface="黑体" pitchFamily="2" charset="-122"/>
              </a:rPr>
              <a:t>。</a:t>
            </a:r>
          </a:p>
        </p:txBody>
      </p:sp>
    </p:spTree>
    <p:extLst>
      <p:ext uri="{BB962C8B-B14F-4D97-AF65-F5344CB8AC3E}">
        <p14:creationId xmlns:p14="http://schemas.microsoft.com/office/powerpoint/2010/main" val="388101924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en-US" altLang="zh-CN" dirty="0"/>
              <a:t>1.6.2  </a:t>
            </a:r>
            <a:r>
              <a:rPr lang="zh-CN" altLang="en-US" dirty="0"/>
              <a:t>计算机网络的非性能特征 </a:t>
            </a:r>
          </a:p>
        </p:txBody>
      </p:sp>
      <p:sp>
        <p:nvSpPr>
          <p:cNvPr id="386051" name="Rectangle 3"/>
          <p:cNvSpPr>
            <a:spLocks noGrp="1" noChangeArrowheads="1"/>
          </p:cNvSpPr>
          <p:nvPr>
            <p:ph idx="1"/>
          </p:nvPr>
        </p:nvSpPr>
        <p:spPr/>
        <p:txBody>
          <a:bodyPr/>
          <a:lstStyle/>
          <a:p>
            <a:r>
              <a:rPr lang="zh-CN" altLang="en-US" dirty="0" smtClean="0"/>
              <a:t>一些</a:t>
            </a:r>
            <a:r>
              <a:rPr lang="zh-CN" altLang="zh-CN" dirty="0" smtClean="0"/>
              <a:t>非</a:t>
            </a:r>
            <a:r>
              <a:rPr lang="zh-CN" altLang="zh-CN" dirty="0"/>
              <a:t>性能特征也很重要</a:t>
            </a:r>
            <a:r>
              <a:rPr lang="zh-CN" altLang="zh-CN" dirty="0" smtClean="0"/>
              <a:t>。</a:t>
            </a:r>
            <a:r>
              <a:rPr lang="zh-CN" altLang="en-US" dirty="0" smtClean="0"/>
              <a:t>它们</a:t>
            </a:r>
            <a:r>
              <a:rPr lang="zh-CN" altLang="zh-CN" dirty="0" smtClean="0"/>
              <a:t>与</a:t>
            </a:r>
            <a:r>
              <a:rPr lang="zh-CN" altLang="zh-CN" dirty="0"/>
              <a:t>前面介绍的性能指标有很大的</a:t>
            </a:r>
            <a:r>
              <a:rPr lang="zh-CN" altLang="zh-CN" dirty="0" smtClean="0"/>
              <a:t>关系</a:t>
            </a:r>
            <a:r>
              <a:rPr lang="zh-CN" altLang="en-US" dirty="0" smtClean="0"/>
              <a:t>。主要包括：</a:t>
            </a:r>
            <a:endParaRPr lang="en-US" altLang="zh-CN" dirty="0" smtClean="0"/>
          </a:p>
          <a:p>
            <a:pPr lvl="1"/>
            <a:r>
              <a:rPr lang="zh-CN" altLang="en-US" dirty="0" smtClean="0"/>
              <a:t>费用</a:t>
            </a:r>
            <a:endParaRPr lang="zh-CN" altLang="en-US" dirty="0"/>
          </a:p>
          <a:p>
            <a:pPr lvl="1"/>
            <a:r>
              <a:rPr lang="zh-CN" altLang="en-US" dirty="0"/>
              <a:t>质量</a:t>
            </a:r>
          </a:p>
          <a:p>
            <a:pPr lvl="1"/>
            <a:r>
              <a:rPr lang="zh-CN" altLang="en-US" dirty="0"/>
              <a:t>标准化</a:t>
            </a:r>
          </a:p>
          <a:p>
            <a:pPr lvl="1"/>
            <a:r>
              <a:rPr lang="zh-CN" altLang="en-US" dirty="0"/>
              <a:t>可靠性</a:t>
            </a:r>
          </a:p>
          <a:p>
            <a:pPr lvl="1"/>
            <a:r>
              <a:rPr lang="zh-CN" altLang="en-US" dirty="0"/>
              <a:t>可扩展性和可升级性 </a:t>
            </a:r>
          </a:p>
          <a:p>
            <a:pPr lvl="1"/>
            <a:r>
              <a:rPr lang="zh-CN" altLang="en-US" dirty="0"/>
              <a:t>易于管理和维护 </a:t>
            </a:r>
          </a:p>
        </p:txBody>
      </p:sp>
    </p:spTree>
    <p:extLst>
      <p:ext uri="{BB962C8B-B14F-4D97-AF65-F5344CB8AC3E}">
        <p14:creationId xmlns:p14="http://schemas.microsoft.com/office/powerpoint/2010/main" val="252171315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1.7  </a:t>
            </a:r>
            <a:r>
              <a:rPr lang="zh-CN" altLang="zh-CN" dirty="0"/>
              <a:t>计算机网络的体系结构</a:t>
            </a:r>
            <a:endParaRPr lang="zh-CN" altLang="en-US" dirty="0"/>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t>1.7.1  </a:t>
            </a:r>
            <a:r>
              <a:rPr lang="zh-CN" altLang="zh-CN" dirty="0"/>
              <a:t>计算机网络体系结构的形成</a:t>
            </a:r>
          </a:p>
          <a:p>
            <a:r>
              <a:rPr lang="en-US" altLang="zh-CN" dirty="0" smtClean="0"/>
              <a:t>1.7.2  </a:t>
            </a:r>
            <a:r>
              <a:rPr lang="zh-CN" altLang="zh-CN" dirty="0"/>
              <a:t>协议与划分层次</a:t>
            </a:r>
          </a:p>
          <a:p>
            <a:r>
              <a:rPr lang="en-US" altLang="zh-CN" dirty="0" smtClean="0"/>
              <a:t>1.7.3  </a:t>
            </a:r>
            <a:r>
              <a:rPr lang="zh-CN" altLang="zh-CN" dirty="0"/>
              <a:t>具有五层协议的体系结构</a:t>
            </a:r>
          </a:p>
          <a:p>
            <a:r>
              <a:rPr lang="en-US" altLang="zh-CN" dirty="0" smtClean="0"/>
              <a:t>1.7.4  </a:t>
            </a:r>
            <a:r>
              <a:rPr lang="zh-CN" altLang="zh-CN" dirty="0"/>
              <a:t>实体、协议、服务和服务访问点</a:t>
            </a:r>
          </a:p>
          <a:p>
            <a:r>
              <a:rPr lang="en-US" altLang="zh-CN" dirty="0" smtClean="0"/>
              <a:t>1.7.5  TCP/IP </a:t>
            </a:r>
            <a:r>
              <a:rPr lang="zh-CN" altLang="zh-CN" dirty="0" smtClean="0"/>
              <a:t>的</a:t>
            </a:r>
            <a:r>
              <a:rPr lang="zh-CN" altLang="zh-CN" dirty="0"/>
              <a:t>体系结构</a:t>
            </a:r>
          </a:p>
        </p:txBody>
      </p:sp>
    </p:spTree>
    <p:extLst>
      <p:ext uri="{BB962C8B-B14F-4D97-AF65-F5344CB8AC3E}">
        <p14:creationId xmlns:p14="http://schemas.microsoft.com/office/powerpoint/2010/main" val="352520038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sz="4000" dirty="0"/>
              <a:t>1.7.1  </a:t>
            </a:r>
            <a:r>
              <a:rPr lang="zh-CN" altLang="zh-CN" sz="4000" dirty="0"/>
              <a:t>计算机网络体系结构的形成</a:t>
            </a:r>
            <a:endParaRPr lang="zh-CN" altLang="en-US" sz="4000" dirty="0"/>
          </a:p>
        </p:txBody>
      </p:sp>
      <p:sp>
        <p:nvSpPr>
          <p:cNvPr id="100355" name="Rectangle 3"/>
          <p:cNvSpPr>
            <a:spLocks noGrp="1" noChangeArrowheads="1"/>
          </p:cNvSpPr>
          <p:nvPr>
            <p:ph idx="1"/>
          </p:nvPr>
        </p:nvSpPr>
        <p:spPr/>
        <p:txBody>
          <a:bodyPr/>
          <a:lstStyle/>
          <a:p>
            <a:r>
              <a:rPr lang="zh-CN" altLang="zh-CN" dirty="0"/>
              <a:t>计算机网络是个非常复杂的</a:t>
            </a:r>
            <a:r>
              <a:rPr lang="zh-CN" altLang="zh-CN" dirty="0" smtClean="0"/>
              <a:t>系统</a:t>
            </a:r>
            <a:r>
              <a:rPr lang="zh-CN" altLang="en-US" dirty="0" smtClean="0"/>
              <a:t>。</a:t>
            </a:r>
            <a:endParaRPr lang="en-US" altLang="zh-CN" dirty="0" smtClean="0"/>
          </a:p>
          <a:p>
            <a:r>
              <a:rPr lang="zh-CN" altLang="en-US" dirty="0" smtClean="0"/>
              <a:t>相互</a:t>
            </a:r>
            <a:r>
              <a:rPr lang="zh-CN" altLang="en-US" dirty="0"/>
              <a:t>通信的两个计算机系统必须</a:t>
            </a:r>
            <a:r>
              <a:rPr lang="zh-CN" altLang="en-US" dirty="0">
                <a:solidFill>
                  <a:srgbClr val="FF0000"/>
                </a:solidFill>
              </a:rPr>
              <a:t>高度协调工作</a:t>
            </a:r>
            <a:r>
              <a:rPr lang="zh-CN" altLang="en-US" dirty="0"/>
              <a:t>才行，而这种“协调”是相当复杂的。 </a:t>
            </a:r>
          </a:p>
          <a:p>
            <a:r>
              <a:rPr lang="zh-CN" altLang="en-US" dirty="0"/>
              <a:t>“</a:t>
            </a:r>
            <a:r>
              <a:rPr lang="zh-CN" altLang="en-US" dirty="0">
                <a:solidFill>
                  <a:srgbClr val="FF0000"/>
                </a:solidFill>
              </a:rPr>
              <a:t>分层</a:t>
            </a:r>
            <a:r>
              <a:rPr lang="zh-CN" altLang="en-US" dirty="0"/>
              <a:t>”可将庞大而复杂的问题，转化为若干较小的局部问题，而这些较小的局部问题就比较易于研究和处理。 </a:t>
            </a:r>
            <a:endParaRPr lang="en-US" altLang="zh-CN" dirty="0" smtClean="0"/>
          </a:p>
        </p:txBody>
      </p:sp>
    </p:spTree>
    <p:extLst>
      <p:ext uri="{BB962C8B-B14F-4D97-AF65-F5344CB8AC3E}">
        <p14:creationId xmlns:p14="http://schemas.microsoft.com/office/powerpoint/2010/main" val="149317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sz="4000" dirty="0"/>
              <a:t>1.7.1  </a:t>
            </a:r>
            <a:r>
              <a:rPr lang="zh-CN" altLang="zh-CN" sz="4000" dirty="0"/>
              <a:t>计算机网络体系结构的形成</a:t>
            </a:r>
            <a:endParaRPr lang="zh-CN" altLang="en-US" sz="4000" dirty="0"/>
          </a:p>
        </p:txBody>
      </p:sp>
      <p:sp>
        <p:nvSpPr>
          <p:cNvPr id="100355" name="Rectangle 3"/>
          <p:cNvSpPr>
            <a:spLocks noGrp="1" noChangeArrowheads="1"/>
          </p:cNvSpPr>
          <p:nvPr>
            <p:ph idx="1"/>
          </p:nvPr>
        </p:nvSpPr>
        <p:spPr/>
        <p:txBody>
          <a:bodyPr/>
          <a:lstStyle/>
          <a:p>
            <a:r>
              <a:rPr lang="en-US" altLang="zh-CN" dirty="0" smtClean="0"/>
              <a:t>1974</a:t>
            </a:r>
            <a:r>
              <a:rPr lang="zh-CN" altLang="zh-CN" dirty="0"/>
              <a:t>年</a:t>
            </a:r>
            <a:r>
              <a:rPr lang="zh-CN" altLang="zh-CN" dirty="0" smtClean="0"/>
              <a:t>，美国的</a:t>
            </a:r>
            <a:r>
              <a:rPr lang="en-US" altLang="zh-CN" dirty="0" smtClean="0"/>
              <a:t> IBM </a:t>
            </a:r>
            <a:r>
              <a:rPr lang="zh-CN" altLang="zh-CN" dirty="0" smtClean="0"/>
              <a:t>公司宣布了</a:t>
            </a:r>
            <a:r>
              <a:rPr lang="zh-CN" altLang="zh-CN" dirty="0" smtClean="0">
                <a:solidFill>
                  <a:srgbClr val="FF0000"/>
                </a:solidFill>
              </a:rPr>
              <a:t>系统</a:t>
            </a:r>
            <a:r>
              <a:rPr lang="zh-CN" altLang="zh-CN" dirty="0">
                <a:solidFill>
                  <a:srgbClr val="FF0000"/>
                </a:solidFill>
              </a:rPr>
              <a:t>网络体系结构</a:t>
            </a:r>
            <a:r>
              <a:rPr lang="en-US" altLang="zh-CN" dirty="0" smtClean="0">
                <a:solidFill>
                  <a:srgbClr val="FF0000"/>
                </a:solidFill>
              </a:rPr>
              <a:t>SNA</a:t>
            </a:r>
            <a:r>
              <a:rPr lang="en-US" altLang="zh-CN" dirty="0" smtClean="0">
                <a:solidFill>
                  <a:srgbClr val="0000CC"/>
                </a:solidFill>
              </a:rPr>
              <a:t> </a:t>
            </a:r>
            <a:r>
              <a:rPr lang="en-US" altLang="zh-CN" dirty="0" smtClean="0"/>
              <a:t>(</a:t>
            </a:r>
            <a:r>
              <a:rPr lang="en-US" altLang="zh-CN" dirty="0"/>
              <a:t>System Network Architecture)</a:t>
            </a:r>
            <a:r>
              <a:rPr lang="zh-CN" altLang="zh-CN" dirty="0"/>
              <a:t>。这个著名的网络标准就是按照分层的方法制定</a:t>
            </a:r>
            <a:r>
              <a:rPr lang="zh-CN" altLang="zh-CN" dirty="0" smtClean="0"/>
              <a:t>的</a:t>
            </a:r>
            <a:r>
              <a:rPr lang="zh-CN" altLang="en-US" dirty="0" smtClean="0"/>
              <a:t>。</a:t>
            </a:r>
            <a:endParaRPr lang="en-US" altLang="zh-CN" dirty="0" smtClean="0"/>
          </a:p>
          <a:p>
            <a:r>
              <a:rPr lang="zh-CN" altLang="zh-CN" dirty="0"/>
              <a:t>不久后，其他一些公司也相继推出自己公司的具有不同名称的体系结构</a:t>
            </a:r>
            <a:r>
              <a:rPr lang="zh-CN" altLang="zh-CN" dirty="0" smtClean="0"/>
              <a:t>。</a:t>
            </a:r>
            <a:endParaRPr lang="en-US" altLang="zh-CN" dirty="0" smtClean="0"/>
          </a:p>
          <a:p>
            <a:r>
              <a:rPr lang="zh-CN" altLang="zh-CN" dirty="0">
                <a:solidFill>
                  <a:srgbClr val="FF0000"/>
                </a:solidFill>
              </a:rPr>
              <a:t>由于网络体系结构的不同，不同公司的设备很难互相连通。</a:t>
            </a:r>
            <a:endParaRPr lang="zh-CN" altLang="en-US" dirty="0">
              <a:solidFill>
                <a:srgbClr val="FF0000"/>
              </a:solidFill>
            </a:endParaRPr>
          </a:p>
        </p:txBody>
      </p:sp>
    </p:spTree>
    <p:extLst>
      <p:ext uri="{BB962C8B-B14F-4D97-AF65-F5344CB8AC3E}">
        <p14:creationId xmlns:p14="http://schemas.microsoft.com/office/powerpoint/2010/main" val="330265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algn="ctr"/>
            <a:r>
              <a:rPr lang="zh-CN" altLang="en-US" sz="4000" dirty="0" smtClean="0"/>
              <a:t>开放系统互连参考模型</a:t>
            </a:r>
            <a:r>
              <a:rPr lang="en-US" altLang="zh-CN" sz="4000" dirty="0" smtClean="0"/>
              <a:t>OSI/RM</a:t>
            </a:r>
            <a:endParaRPr lang="en-US" altLang="zh-CN" sz="4000" dirty="0"/>
          </a:p>
        </p:txBody>
      </p:sp>
      <p:sp>
        <p:nvSpPr>
          <p:cNvPr id="171011" name="Rectangle 3"/>
          <p:cNvSpPr>
            <a:spLocks noGrp="1" noChangeArrowheads="1"/>
          </p:cNvSpPr>
          <p:nvPr>
            <p:ph idx="1"/>
          </p:nvPr>
        </p:nvSpPr>
        <p:spPr/>
        <p:txBody>
          <a:bodyPr/>
          <a:lstStyle/>
          <a:p>
            <a:r>
              <a:rPr lang="zh-CN" altLang="zh-CN" sz="3000" dirty="0"/>
              <a:t>为了使不同体系结构的计算机网络都能互连，</a:t>
            </a:r>
            <a:r>
              <a:rPr lang="zh-CN" altLang="zh-CN" sz="3000" dirty="0" smtClean="0"/>
              <a:t>国际标准化组织</a:t>
            </a:r>
            <a:r>
              <a:rPr lang="en-US" altLang="zh-CN" sz="3000" dirty="0" smtClean="0"/>
              <a:t> ISO </a:t>
            </a:r>
            <a:r>
              <a:rPr lang="zh-CN" altLang="zh-CN" sz="3000" dirty="0" smtClean="0"/>
              <a:t>于</a:t>
            </a:r>
            <a:r>
              <a:rPr lang="en-US" altLang="zh-CN" sz="3000" dirty="0"/>
              <a:t>1977</a:t>
            </a:r>
            <a:r>
              <a:rPr lang="zh-CN" altLang="zh-CN" sz="3000" dirty="0"/>
              <a:t>年成立了专门机构研究该问题</a:t>
            </a:r>
            <a:r>
              <a:rPr lang="zh-CN" altLang="zh-CN" sz="3000" dirty="0" smtClean="0"/>
              <a:t>。</a:t>
            </a:r>
            <a:endParaRPr lang="en-US" altLang="zh-CN" sz="3000" dirty="0" smtClean="0"/>
          </a:p>
          <a:p>
            <a:r>
              <a:rPr lang="zh-CN" altLang="zh-CN" sz="3000" dirty="0" smtClean="0"/>
              <a:t>他们</a:t>
            </a:r>
            <a:r>
              <a:rPr lang="zh-CN" altLang="zh-CN" sz="3000" dirty="0"/>
              <a:t>提出了一个试图使各种计算机在世界范围内互连成网的标准框架，即著名的</a:t>
            </a:r>
            <a:r>
              <a:rPr lang="zh-CN" altLang="zh-CN" sz="3000" dirty="0">
                <a:solidFill>
                  <a:srgbClr val="FF0000"/>
                </a:solidFill>
              </a:rPr>
              <a:t>开放系统互连基本参考</a:t>
            </a:r>
            <a:r>
              <a:rPr lang="zh-CN" altLang="zh-CN" sz="3000" dirty="0" smtClean="0">
                <a:solidFill>
                  <a:srgbClr val="FF0000"/>
                </a:solidFill>
              </a:rPr>
              <a:t>模型</a:t>
            </a:r>
            <a:r>
              <a:rPr lang="en-US" altLang="zh-CN" sz="3000" dirty="0" smtClean="0">
                <a:solidFill>
                  <a:srgbClr val="FF0000"/>
                </a:solidFill>
              </a:rPr>
              <a:t> OSI/RM</a:t>
            </a:r>
            <a:r>
              <a:rPr lang="en-US" altLang="zh-CN" sz="3000" dirty="0" smtClean="0"/>
              <a:t> </a:t>
            </a:r>
            <a:r>
              <a:rPr lang="en-US" altLang="zh-CN" sz="3000" dirty="0"/>
              <a:t>(Open Systems Interconnection Reference Model)</a:t>
            </a:r>
            <a:r>
              <a:rPr lang="zh-CN" altLang="zh-CN" sz="3000" dirty="0"/>
              <a:t>，简称</a:t>
            </a:r>
            <a:r>
              <a:rPr lang="zh-CN" altLang="zh-CN" sz="3000" dirty="0" smtClean="0"/>
              <a:t>为</a:t>
            </a:r>
            <a:r>
              <a:rPr lang="en-US" altLang="zh-CN" sz="3000" dirty="0" smtClean="0"/>
              <a:t> OSI</a:t>
            </a:r>
            <a:r>
              <a:rPr lang="zh-CN" altLang="zh-CN" sz="3000" dirty="0" smtClean="0"/>
              <a:t>。</a:t>
            </a:r>
            <a:endParaRPr lang="en-US" altLang="zh-CN" sz="3000" dirty="0" smtClean="0"/>
          </a:p>
        </p:txBody>
      </p:sp>
      <p:sp>
        <p:nvSpPr>
          <p:cNvPr id="2" name="矩形 1"/>
          <p:cNvSpPr/>
          <p:nvPr/>
        </p:nvSpPr>
        <p:spPr>
          <a:xfrm>
            <a:off x="1064568" y="4869160"/>
            <a:ext cx="8136904" cy="1384995"/>
          </a:xfrm>
          <a:prstGeom prst="rect">
            <a:avLst/>
          </a:prstGeom>
          <a:solidFill>
            <a:srgbClr val="FFFF66"/>
          </a:solidFill>
          <a:ln>
            <a:solidFill>
              <a:srgbClr val="000099"/>
            </a:solidFill>
          </a:ln>
        </p:spPr>
        <p:txBody>
          <a:bodyPr wrap="square">
            <a:spAutoFit/>
          </a:bodyPr>
          <a:lstStyle/>
          <a:p>
            <a:r>
              <a:rPr lang="zh-CN" altLang="en-US" sz="2800" b="1" dirty="0">
                <a:solidFill>
                  <a:srgbClr val="000066"/>
                </a:solidFill>
                <a:latin typeface="+mn-lt"/>
                <a:ea typeface="黑体" pitchFamily="2" charset="-122"/>
              </a:rPr>
              <a:t>只要遵循 </a:t>
            </a:r>
            <a:r>
              <a:rPr lang="en-US" altLang="zh-CN" sz="2800" b="1" dirty="0">
                <a:solidFill>
                  <a:srgbClr val="000066"/>
                </a:solidFill>
                <a:latin typeface="+mn-lt"/>
                <a:ea typeface="黑体" pitchFamily="2" charset="-122"/>
              </a:rPr>
              <a:t>OSI </a:t>
            </a:r>
            <a:r>
              <a:rPr lang="zh-CN" altLang="en-US" sz="2800" b="1" dirty="0">
                <a:solidFill>
                  <a:srgbClr val="000066"/>
                </a:solidFill>
                <a:latin typeface="+mn-lt"/>
                <a:ea typeface="黑体" pitchFamily="2" charset="-122"/>
              </a:rPr>
              <a:t>标准，一个系统就可以和位于世界上任何地方的、也遵循这同一标准的其他任何系统进行通信。</a:t>
            </a:r>
          </a:p>
        </p:txBody>
      </p:sp>
    </p:spTree>
    <p:extLst>
      <p:ext uri="{BB962C8B-B14F-4D97-AF65-F5344CB8AC3E}">
        <p14:creationId xmlns:p14="http://schemas.microsoft.com/office/powerpoint/2010/main" val="190471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P spid="2"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algn="ctr"/>
            <a:r>
              <a:rPr lang="zh-CN" altLang="en-US" sz="4000" dirty="0" smtClean="0"/>
              <a:t>开放系统互连参考模型</a:t>
            </a:r>
            <a:r>
              <a:rPr lang="en-US" altLang="zh-CN" sz="4000" dirty="0" smtClean="0"/>
              <a:t>OSI/RM</a:t>
            </a:r>
            <a:endParaRPr lang="en-US" altLang="zh-CN" sz="4000" dirty="0"/>
          </a:p>
        </p:txBody>
      </p:sp>
      <p:sp>
        <p:nvSpPr>
          <p:cNvPr id="171011" name="Rectangle 3"/>
          <p:cNvSpPr>
            <a:spLocks noGrp="1" noChangeArrowheads="1"/>
          </p:cNvSpPr>
          <p:nvPr>
            <p:ph idx="1"/>
          </p:nvPr>
        </p:nvSpPr>
        <p:spPr/>
        <p:txBody>
          <a:bodyPr/>
          <a:lstStyle/>
          <a:p>
            <a:r>
              <a:rPr lang="en-US" altLang="zh-CN" dirty="0" smtClean="0"/>
              <a:t>OSI </a:t>
            </a:r>
            <a:r>
              <a:rPr lang="zh-CN" altLang="zh-CN" dirty="0" smtClean="0"/>
              <a:t>只</a:t>
            </a:r>
            <a:r>
              <a:rPr lang="zh-CN" altLang="zh-CN" dirty="0"/>
              <a:t>获得了一些理论研究的</a:t>
            </a:r>
            <a:r>
              <a:rPr lang="zh-CN" altLang="zh-CN" dirty="0" smtClean="0"/>
              <a:t>成果</a:t>
            </a:r>
            <a:r>
              <a:rPr lang="zh-CN" altLang="en-US" dirty="0" smtClean="0"/>
              <a:t>，在</a:t>
            </a:r>
            <a:r>
              <a:rPr lang="zh-CN" altLang="en-US" dirty="0"/>
              <a:t>市场化</a:t>
            </a:r>
            <a:r>
              <a:rPr lang="zh-CN" altLang="en-US" dirty="0" smtClean="0"/>
              <a:t>方面却</a:t>
            </a:r>
            <a:r>
              <a:rPr lang="zh-CN" altLang="en-US" dirty="0"/>
              <a:t>失败了</a:t>
            </a:r>
            <a:r>
              <a:rPr lang="zh-CN" altLang="en-US" dirty="0" smtClean="0"/>
              <a:t>。原因包括：</a:t>
            </a:r>
            <a:endParaRPr lang="zh-CN" altLang="en-US" dirty="0"/>
          </a:p>
          <a:p>
            <a:pPr lvl="1"/>
            <a:r>
              <a:rPr lang="en-US" altLang="zh-CN" dirty="0">
                <a:solidFill>
                  <a:srgbClr val="0000CC"/>
                </a:solidFill>
                <a:latin typeface="Arial" charset="0"/>
              </a:rPr>
              <a:t>OSI </a:t>
            </a:r>
            <a:r>
              <a:rPr lang="zh-CN" altLang="en-US" dirty="0">
                <a:solidFill>
                  <a:srgbClr val="0000CC"/>
                </a:solidFill>
                <a:latin typeface="Arial" charset="0"/>
              </a:rPr>
              <a:t>的专家们在完成 </a:t>
            </a:r>
            <a:r>
              <a:rPr lang="en-US" altLang="zh-CN" dirty="0">
                <a:solidFill>
                  <a:srgbClr val="0000CC"/>
                </a:solidFill>
                <a:latin typeface="Arial" charset="0"/>
              </a:rPr>
              <a:t>OSI </a:t>
            </a:r>
            <a:r>
              <a:rPr lang="zh-CN" altLang="en-US" dirty="0">
                <a:solidFill>
                  <a:srgbClr val="0000CC"/>
                </a:solidFill>
                <a:latin typeface="Arial" charset="0"/>
              </a:rPr>
              <a:t>标准时没有商业驱动力；</a:t>
            </a:r>
          </a:p>
          <a:p>
            <a:pPr lvl="1"/>
            <a:r>
              <a:rPr lang="en-US" altLang="zh-CN" dirty="0">
                <a:solidFill>
                  <a:srgbClr val="0000CC"/>
                </a:solidFill>
                <a:latin typeface="Arial" charset="0"/>
              </a:rPr>
              <a:t>OSI </a:t>
            </a:r>
            <a:r>
              <a:rPr lang="zh-CN" altLang="en-US" dirty="0">
                <a:solidFill>
                  <a:srgbClr val="0000CC"/>
                </a:solidFill>
                <a:latin typeface="Arial" charset="0"/>
              </a:rPr>
              <a:t>的协议实现起来过分复杂，且运行效率很低；</a:t>
            </a:r>
          </a:p>
          <a:p>
            <a:pPr lvl="1"/>
            <a:r>
              <a:rPr lang="en-US" altLang="zh-CN" dirty="0">
                <a:solidFill>
                  <a:srgbClr val="0000CC"/>
                </a:solidFill>
                <a:latin typeface="Arial" charset="0"/>
              </a:rPr>
              <a:t>OSI </a:t>
            </a:r>
            <a:r>
              <a:rPr lang="zh-CN" altLang="en-US" dirty="0">
                <a:solidFill>
                  <a:srgbClr val="0000CC"/>
                </a:solidFill>
                <a:latin typeface="Arial" charset="0"/>
              </a:rPr>
              <a:t>标准的制定周期太长，因而使得按 </a:t>
            </a:r>
            <a:r>
              <a:rPr lang="en-US" altLang="zh-CN" dirty="0">
                <a:solidFill>
                  <a:srgbClr val="0000CC"/>
                </a:solidFill>
                <a:latin typeface="Arial" charset="0"/>
              </a:rPr>
              <a:t>OSI </a:t>
            </a:r>
            <a:r>
              <a:rPr lang="zh-CN" altLang="en-US" dirty="0">
                <a:solidFill>
                  <a:srgbClr val="0000CC"/>
                </a:solidFill>
                <a:latin typeface="Arial" charset="0"/>
              </a:rPr>
              <a:t>标准生产的设备无法及时进入市场；</a:t>
            </a:r>
          </a:p>
          <a:p>
            <a:pPr lvl="1"/>
            <a:r>
              <a:rPr lang="en-US" altLang="zh-CN" dirty="0">
                <a:solidFill>
                  <a:srgbClr val="0000CC"/>
                </a:solidFill>
                <a:latin typeface="Arial" charset="0"/>
              </a:rPr>
              <a:t>OSI </a:t>
            </a:r>
            <a:r>
              <a:rPr lang="zh-CN" altLang="en-US" dirty="0">
                <a:solidFill>
                  <a:srgbClr val="0000CC"/>
                </a:solidFill>
                <a:latin typeface="Arial" charset="0"/>
              </a:rPr>
              <a:t>的层次</a:t>
            </a:r>
            <a:r>
              <a:rPr lang="zh-CN" altLang="en-US" dirty="0" smtClean="0">
                <a:solidFill>
                  <a:srgbClr val="0000CC"/>
                </a:solidFill>
                <a:latin typeface="Arial" charset="0"/>
              </a:rPr>
              <a:t>划分也</a:t>
            </a:r>
            <a:r>
              <a:rPr lang="zh-CN" altLang="en-US" dirty="0">
                <a:solidFill>
                  <a:srgbClr val="0000CC"/>
                </a:solidFill>
                <a:latin typeface="Arial" charset="0"/>
              </a:rPr>
              <a:t>不太合理，有些功能在多个层次中重复出现。</a:t>
            </a:r>
            <a:r>
              <a:rPr lang="zh-CN" altLang="en-US" dirty="0">
                <a:solidFill>
                  <a:srgbClr val="0000CC"/>
                </a:solidFill>
              </a:rPr>
              <a:t>  </a:t>
            </a:r>
          </a:p>
        </p:txBody>
      </p:sp>
    </p:spTree>
    <p:extLst>
      <p:ext uri="{BB962C8B-B14F-4D97-AF65-F5344CB8AC3E}">
        <p14:creationId xmlns:p14="http://schemas.microsoft.com/office/powerpoint/2010/main" val="18851263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10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10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1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互联网的两个重要特点</a:t>
            </a:r>
            <a:endParaRPr lang="zh-CN" altLang="en-US" dirty="0"/>
          </a:p>
        </p:txBody>
      </p:sp>
      <p:sp>
        <p:nvSpPr>
          <p:cNvPr id="14" name="文本占位符 13"/>
          <p:cNvSpPr>
            <a:spLocks noGrp="1"/>
          </p:cNvSpPr>
          <p:nvPr>
            <p:ph type="body" idx="1"/>
          </p:nvPr>
        </p:nvSpPr>
        <p:spPr>
          <a:xfrm>
            <a:off x="495299" y="1207874"/>
            <a:ext cx="9066213" cy="1068998"/>
          </a:xfrm>
        </p:spPr>
        <p:txBody>
          <a:bodyPr/>
          <a:lstStyle/>
          <a:p>
            <a:pPr>
              <a:lnSpc>
                <a:spcPct val="110000"/>
              </a:lnSpc>
              <a:spcBef>
                <a:spcPts val="600"/>
              </a:spcBef>
            </a:pPr>
            <a:r>
              <a:rPr lang="zh-CN" altLang="zh-CN" dirty="0"/>
              <a:t>互联网之所以能够向用户提供许多服务，是因为互联网具有</a:t>
            </a:r>
            <a:r>
              <a:rPr lang="zh-CN" altLang="zh-CN" dirty="0">
                <a:solidFill>
                  <a:srgbClr val="FF0000"/>
                </a:solidFill>
              </a:rPr>
              <a:t>两个重要基本特点</a:t>
            </a:r>
            <a:r>
              <a:rPr lang="zh-CN" altLang="en-US" dirty="0" smtClean="0">
                <a:solidFill>
                  <a:srgbClr val="FF0000"/>
                </a:solidFill>
              </a:rPr>
              <a:t>：</a:t>
            </a:r>
            <a:endParaRPr lang="en-US" altLang="zh-CN" dirty="0">
              <a:solidFill>
                <a:srgbClr val="FF0000"/>
              </a:solidFill>
            </a:endParaRPr>
          </a:p>
        </p:txBody>
      </p:sp>
      <p:sp>
        <p:nvSpPr>
          <p:cNvPr id="4" name="文本占位符 3"/>
          <p:cNvSpPr>
            <a:spLocks noGrp="1"/>
          </p:cNvSpPr>
          <p:nvPr>
            <p:ph sz="half" idx="2"/>
          </p:nvPr>
        </p:nvSpPr>
        <p:spPr>
          <a:xfrm>
            <a:off x="495299" y="2276872"/>
            <a:ext cx="4455513" cy="3888432"/>
          </a:xfrm>
          <a:ln w="12700">
            <a:solidFill>
              <a:schemeClr val="tx1"/>
            </a:solidFill>
          </a:ln>
        </p:spPr>
        <p:txBody>
          <a:bodyPr/>
          <a:lstStyle/>
          <a:p>
            <a:pPr>
              <a:lnSpc>
                <a:spcPct val="100000"/>
              </a:lnSpc>
            </a:pPr>
            <a:r>
              <a:rPr lang="zh-CN" altLang="zh-CN" dirty="0" smtClean="0">
                <a:solidFill>
                  <a:srgbClr val="0000CC"/>
                </a:solidFill>
              </a:rPr>
              <a:t>连通性</a:t>
            </a:r>
            <a:r>
              <a:rPr lang="en-US" altLang="zh-CN" dirty="0" smtClean="0">
                <a:solidFill>
                  <a:srgbClr val="0000CC"/>
                </a:solidFill>
              </a:rPr>
              <a:t> (</a:t>
            </a:r>
            <a:r>
              <a:rPr lang="en-US" altLang="zh-CN" dirty="0">
                <a:solidFill>
                  <a:srgbClr val="0000CC"/>
                </a:solidFill>
              </a:rPr>
              <a:t>connectivity</a:t>
            </a:r>
            <a:r>
              <a:rPr lang="en-US" altLang="zh-CN" dirty="0" smtClean="0">
                <a:solidFill>
                  <a:srgbClr val="0000CC"/>
                </a:solidFill>
              </a:rPr>
              <a:t>)</a:t>
            </a:r>
          </a:p>
          <a:p>
            <a:pPr lvl="1">
              <a:lnSpc>
                <a:spcPct val="100000"/>
              </a:lnSpc>
            </a:pPr>
            <a:r>
              <a:rPr lang="zh-CN" altLang="en-US" dirty="0" smtClean="0"/>
              <a:t>使</a:t>
            </a:r>
            <a:r>
              <a:rPr lang="zh-CN" altLang="en-US" dirty="0"/>
              <a:t>上网用户之间都可以交换</a:t>
            </a:r>
            <a:r>
              <a:rPr lang="zh-CN" altLang="en-US" dirty="0" smtClean="0"/>
              <a:t>信息</a:t>
            </a:r>
            <a:r>
              <a:rPr lang="zh-CN" altLang="zh-CN" dirty="0"/>
              <a:t>（数据，以及各种音频视频） </a:t>
            </a:r>
            <a:r>
              <a:rPr lang="zh-CN" altLang="en-US" dirty="0" smtClean="0"/>
              <a:t>，</a:t>
            </a:r>
            <a:r>
              <a:rPr lang="zh-CN" altLang="en-US" dirty="0"/>
              <a:t>好像这些用户的计算机都可以彼此直接连通一样</a:t>
            </a:r>
            <a:r>
              <a:rPr lang="zh-CN" altLang="en-US" dirty="0" smtClean="0"/>
              <a:t>。</a:t>
            </a:r>
            <a:endParaRPr lang="en-US" altLang="zh-CN" dirty="0" smtClean="0"/>
          </a:p>
          <a:p>
            <a:pPr lvl="1">
              <a:lnSpc>
                <a:spcPct val="100000"/>
              </a:lnSpc>
            </a:pPr>
            <a:r>
              <a:rPr lang="zh-CN" altLang="zh-CN" dirty="0" smtClean="0">
                <a:solidFill>
                  <a:srgbClr val="FF0000"/>
                </a:solidFill>
              </a:rPr>
              <a:t>注意</a:t>
            </a:r>
            <a:r>
              <a:rPr lang="zh-CN" altLang="zh-CN" dirty="0">
                <a:solidFill>
                  <a:srgbClr val="FF0000"/>
                </a:solidFill>
              </a:rPr>
              <a:t>，</a:t>
            </a:r>
            <a:r>
              <a:rPr lang="zh-CN" altLang="zh-CN" dirty="0"/>
              <a:t>互联网具有虚拟的</a:t>
            </a:r>
            <a:r>
              <a:rPr lang="zh-CN" altLang="zh-CN" dirty="0" smtClean="0"/>
              <a:t>特点</a:t>
            </a:r>
            <a:r>
              <a:rPr lang="zh-CN" altLang="en-US" dirty="0" smtClean="0"/>
              <a:t>，</a:t>
            </a:r>
            <a:r>
              <a:rPr lang="zh-CN" altLang="zh-CN" dirty="0" smtClean="0"/>
              <a:t>无法</a:t>
            </a:r>
            <a:r>
              <a:rPr lang="zh-CN" altLang="zh-CN" dirty="0"/>
              <a:t>准确知道对方是</a:t>
            </a:r>
            <a:r>
              <a:rPr lang="zh-CN" altLang="zh-CN" dirty="0" smtClean="0"/>
              <a:t>谁，</a:t>
            </a:r>
            <a:r>
              <a:rPr lang="zh-CN" altLang="zh-CN" dirty="0"/>
              <a:t>也无法</a:t>
            </a:r>
            <a:r>
              <a:rPr lang="zh-CN" altLang="zh-CN" dirty="0" smtClean="0"/>
              <a:t>知道</a:t>
            </a:r>
            <a:r>
              <a:rPr lang="zh-CN" altLang="en-US" dirty="0" smtClean="0"/>
              <a:t>对方</a:t>
            </a:r>
            <a:r>
              <a:rPr lang="zh-CN" altLang="zh-CN" dirty="0" smtClean="0"/>
              <a:t>的</a:t>
            </a:r>
            <a:r>
              <a:rPr lang="zh-CN" altLang="en-US" dirty="0" smtClean="0"/>
              <a:t>位置。</a:t>
            </a:r>
            <a:endParaRPr lang="en-US" altLang="zh-CN" dirty="0">
              <a:solidFill>
                <a:srgbClr val="FF0000"/>
              </a:solidFill>
            </a:endParaRPr>
          </a:p>
        </p:txBody>
      </p:sp>
      <p:sp>
        <p:nvSpPr>
          <p:cNvPr id="15" name="内容占位符 14"/>
          <p:cNvSpPr>
            <a:spLocks noGrp="1"/>
          </p:cNvSpPr>
          <p:nvPr>
            <p:ph sz="quarter" idx="4"/>
          </p:nvPr>
        </p:nvSpPr>
        <p:spPr>
          <a:xfrm>
            <a:off x="5104383" y="2276872"/>
            <a:ext cx="4457129" cy="3888432"/>
          </a:xfrm>
          <a:ln w="12700">
            <a:solidFill>
              <a:schemeClr val="tx1"/>
            </a:solidFill>
          </a:ln>
        </p:spPr>
        <p:txBody>
          <a:bodyPr/>
          <a:lstStyle/>
          <a:p>
            <a:pPr>
              <a:lnSpc>
                <a:spcPct val="100000"/>
              </a:lnSpc>
            </a:pPr>
            <a:r>
              <a:rPr lang="zh-CN" altLang="zh-CN" dirty="0" smtClean="0">
                <a:solidFill>
                  <a:srgbClr val="0000CC"/>
                </a:solidFill>
              </a:rPr>
              <a:t>共享</a:t>
            </a:r>
            <a:r>
              <a:rPr lang="en-US" altLang="zh-CN" dirty="0" smtClean="0">
                <a:solidFill>
                  <a:srgbClr val="0000CC"/>
                </a:solidFill>
              </a:rPr>
              <a:t> (Sharing)</a:t>
            </a:r>
          </a:p>
          <a:p>
            <a:pPr lvl="1">
              <a:lnSpc>
                <a:spcPct val="100000"/>
              </a:lnSpc>
            </a:pPr>
            <a:r>
              <a:rPr lang="zh-CN" altLang="zh-CN" dirty="0"/>
              <a:t>指资源共享</a:t>
            </a:r>
            <a:r>
              <a:rPr lang="zh-CN" altLang="zh-CN" dirty="0" smtClean="0"/>
              <a:t>。</a:t>
            </a:r>
            <a:endParaRPr lang="en-US" altLang="zh-CN" dirty="0" smtClean="0"/>
          </a:p>
          <a:p>
            <a:pPr lvl="1">
              <a:lnSpc>
                <a:spcPct val="100000"/>
              </a:lnSpc>
            </a:pPr>
            <a:r>
              <a:rPr lang="zh-CN" altLang="zh-CN" dirty="0" smtClean="0"/>
              <a:t>资源共享</a:t>
            </a:r>
            <a:r>
              <a:rPr lang="zh-CN" altLang="zh-CN" dirty="0"/>
              <a:t>的含义是多方面的。可以是信息共享、软件共享，也可以是硬件</a:t>
            </a:r>
            <a:r>
              <a:rPr lang="zh-CN" altLang="zh-CN" dirty="0" smtClean="0"/>
              <a:t>共享</a:t>
            </a:r>
            <a:r>
              <a:rPr lang="zh-CN" altLang="en-US" dirty="0" smtClean="0"/>
              <a:t>。</a:t>
            </a:r>
            <a:endParaRPr lang="en-US" altLang="zh-CN" dirty="0" smtClean="0"/>
          </a:p>
          <a:p>
            <a:pPr lvl="1">
              <a:lnSpc>
                <a:spcPct val="100000"/>
              </a:lnSpc>
            </a:pPr>
            <a:r>
              <a:rPr lang="zh-CN" altLang="zh-CN" dirty="0"/>
              <a:t>由于网络的存在，这些资源好像就在用户身边</a:t>
            </a:r>
            <a:r>
              <a:rPr lang="zh-CN" altLang="zh-CN" dirty="0" smtClean="0"/>
              <a:t>一样</a:t>
            </a:r>
            <a:r>
              <a:rPr lang="zh-CN" altLang="en-US" dirty="0" smtClean="0"/>
              <a:t>，</a:t>
            </a:r>
            <a:r>
              <a:rPr lang="zh-CN" altLang="zh-CN" dirty="0" smtClean="0"/>
              <a:t>方便使用</a:t>
            </a:r>
            <a:r>
              <a:rPr lang="zh-CN" altLang="en-US" dirty="0" smtClean="0"/>
              <a:t>。</a:t>
            </a:r>
            <a:endParaRPr lang="zh-CN" altLang="en-US" dirty="0"/>
          </a:p>
        </p:txBody>
      </p:sp>
    </p:spTree>
    <p:extLst>
      <p:ext uri="{BB962C8B-B14F-4D97-AF65-F5344CB8AC3E}">
        <p14:creationId xmlns:p14="http://schemas.microsoft.com/office/powerpoint/2010/main" val="270794303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algn="ctr"/>
            <a:r>
              <a:rPr lang="zh-CN" altLang="en-US"/>
              <a:t>两种国际标准</a:t>
            </a:r>
          </a:p>
        </p:txBody>
      </p:sp>
      <p:sp>
        <p:nvSpPr>
          <p:cNvPr id="172035" name="Rectangle 3"/>
          <p:cNvSpPr>
            <a:spLocks noGrp="1" noChangeArrowheads="1"/>
          </p:cNvSpPr>
          <p:nvPr>
            <p:ph idx="1"/>
          </p:nvPr>
        </p:nvSpPr>
        <p:spPr/>
        <p:txBody>
          <a:bodyPr/>
          <a:lstStyle/>
          <a:p>
            <a:r>
              <a:rPr lang="zh-CN" altLang="en-US" dirty="0"/>
              <a:t>法律上</a:t>
            </a:r>
            <a:r>
              <a:rPr lang="zh-CN" altLang="en-US" dirty="0" smtClean="0"/>
              <a:t>的 </a:t>
            </a:r>
            <a:r>
              <a:rPr lang="en-US" altLang="zh-CN" dirty="0" smtClean="0"/>
              <a:t>(</a:t>
            </a:r>
            <a:r>
              <a:rPr lang="en-US" altLang="zh-CN" i="1" dirty="0"/>
              <a:t>de jure</a:t>
            </a:r>
            <a:r>
              <a:rPr lang="en-US" altLang="zh-CN" dirty="0" smtClean="0"/>
              <a:t>) </a:t>
            </a:r>
            <a:r>
              <a:rPr lang="zh-CN" altLang="en-US" dirty="0" smtClean="0"/>
              <a:t>国际标准 </a:t>
            </a:r>
            <a:r>
              <a:rPr lang="en-US" altLang="zh-CN" dirty="0"/>
              <a:t>OSI </a:t>
            </a:r>
            <a:r>
              <a:rPr lang="zh-CN" altLang="en-US" dirty="0"/>
              <a:t>并没有得到市场的认可。</a:t>
            </a:r>
          </a:p>
          <a:p>
            <a:r>
              <a:rPr lang="zh-CN" altLang="en-US" dirty="0" smtClean="0"/>
              <a:t>非</a:t>
            </a:r>
            <a:r>
              <a:rPr lang="zh-CN" altLang="en-US" dirty="0"/>
              <a:t>国际标准 </a:t>
            </a:r>
            <a:r>
              <a:rPr lang="en-US" altLang="zh-CN" dirty="0"/>
              <a:t>TCP/IP </a:t>
            </a:r>
            <a:r>
              <a:rPr lang="zh-CN" altLang="en-US" dirty="0"/>
              <a:t>却</a:t>
            </a:r>
            <a:r>
              <a:rPr lang="zh-CN" altLang="en-US" dirty="0" smtClean="0"/>
              <a:t>获得</a:t>
            </a:r>
            <a:r>
              <a:rPr lang="zh-CN" altLang="en-US" dirty="0"/>
              <a:t>了最广泛的应用</a:t>
            </a:r>
            <a:r>
              <a:rPr lang="zh-CN" altLang="en-US" dirty="0" smtClean="0"/>
              <a:t>。</a:t>
            </a:r>
            <a:r>
              <a:rPr lang="en-US" altLang="zh-CN" dirty="0" smtClean="0">
                <a:latin typeface="Arial" charset="0"/>
                <a:ea typeface="黑体" pitchFamily="2" charset="-122"/>
              </a:rPr>
              <a:t>TCP/IP </a:t>
            </a:r>
            <a:r>
              <a:rPr lang="zh-CN" altLang="en-US" dirty="0">
                <a:latin typeface="Arial" charset="0"/>
                <a:ea typeface="黑体" pitchFamily="2" charset="-122"/>
              </a:rPr>
              <a:t>常被称为</a:t>
            </a:r>
            <a:r>
              <a:rPr lang="zh-CN" altLang="en-US" dirty="0">
                <a:solidFill>
                  <a:srgbClr val="FF0000"/>
                </a:solidFill>
                <a:latin typeface="Arial" charset="0"/>
                <a:ea typeface="黑体" pitchFamily="2" charset="-122"/>
              </a:rPr>
              <a:t>事实上</a:t>
            </a:r>
            <a:r>
              <a:rPr lang="zh-CN" altLang="en-US" dirty="0" smtClean="0">
                <a:solidFill>
                  <a:srgbClr val="FF0000"/>
                </a:solidFill>
                <a:latin typeface="Arial" charset="0"/>
                <a:ea typeface="黑体" pitchFamily="2" charset="-122"/>
              </a:rPr>
              <a:t>的 </a:t>
            </a:r>
            <a:r>
              <a:rPr lang="en-US" altLang="zh-CN" dirty="0" smtClean="0">
                <a:solidFill>
                  <a:srgbClr val="FF0000"/>
                </a:solidFill>
                <a:latin typeface="Arial" charset="0"/>
                <a:ea typeface="黑体" pitchFamily="2" charset="-122"/>
              </a:rPr>
              <a:t>(</a:t>
            </a:r>
            <a:r>
              <a:rPr lang="en-US" altLang="zh-CN" i="1" dirty="0">
                <a:solidFill>
                  <a:srgbClr val="FF0000"/>
                </a:solidFill>
                <a:latin typeface="Arial" charset="0"/>
                <a:ea typeface="黑体" pitchFamily="2" charset="-122"/>
              </a:rPr>
              <a:t>de facto</a:t>
            </a:r>
            <a:r>
              <a:rPr lang="en-US" altLang="zh-CN" dirty="0">
                <a:solidFill>
                  <a:srgbClr val="FF0000"/>
                </a:solidFill>
                <a:latin typeface="Arial" charset="0"/>
                <a:ea typeface="黑体" pitchFamily="2" charset="-122"/>
              </a:rPr>
              <a:t>) </a:t>
            </a:r>
            <a:r>
              <a:rPr lang="zh-CN" altLang="en-US" dirty="0">
                <a:solidFill>
                  <a:srgbClr val="FF0000"/>
                </a:solidFill>
                <a:latin typeface="Arial" charset="0"/>
                <a:ea typeface="黑体" pitchFamily="2" charset="-122"/>
              </a:rPr>
              <a:t>国际标准</a:t>
            </a:r>
            <a:r>
              <a:rPr lang="zh-CN" altLang="en-US" dirty="0">
                <a:latin typeface="Arial" charset="0"/>
                <a:ea typeface="黑体" pitchFamily="2" charset="-122"/>
              </a:rPr>
              <a:t>。</a:t>
            </a:r>
          </a:p>
        </p:txBody>
      </p:sp>
    </p:spTree>
    <p:extLst>
      <p:ext uri="{BB962C8B-B14F-4D97-AF65-F5344CB8AC3E}">
        <p14:creationId xmlns:p14="http://schemas.microsoft.com/office/powerpoint/2010/main" val="17426968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20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zh-CN" dirty="0"/>
              <a:t>1.7.2  </a:t>
            </a:r>
            <a:r>
              <a:rPr lang="zh-CN" altLang="zh-CN" dirty="0"/>
              <a:t>协议与划分层次</a:t>
            </a:r>
            <a:endParaRPr lang="zh-CN" altLang="en-US" dirty="0"/>
          </a:p>
        </p:txBody>
      </p:sp>
      <p:sp>
        <p:nvSpPr>
          <p:cNvPr id="101379" name="Rectangle 3"/>
          <p:cNvSpPr>
            <a:spLocks noGrp="1" noChangeArrowheads="1"/>
          </p:cNvSpPr>
          <p:nvPr>
            <p:ph idx="1"/>
          </p:nvPr>
        </p:nvSpPr>
        <p:spPr/>
        <p:txBody>
          <a:bodyPr/>
          <a:lstStyle/>
          <a:p>
            <a:r>
              <a:rPr lang="zh-CN" altLang="en-US" dirty="0"/>
              <a:t>计算机网络中的数据交换</a:t>
            </a:r>
            <a:r>
              <a:rPr lang="zh-CN" altLang="en-US" dirty="0">
                <a:solidFill>
                  <a:srgbClr val="FF0000"/>
                </a:solidFill>
              </a:rPr>
              <a:t>必须遵守事先约定好的规则。 </a:t>
            </a:r>
          </a:p>
          <a:p>
            <a:r>
              <a:rPr lang="zh-CN" altLang="en-US" dirty="0"/>
              <a:t>这些</a:t>
            </a:r>
            <a:r>
              <a:rPr lang="zh-CN" altLang="en-US" dirty="0">
                <a:solidFill>
                  <a:srgbClr val="FF0000"/>
                </a:solidFill>
              </a:rPr>
              <a:t>规则</a:t>
            </a:r>
            <a:r>
              <a:rPr lang="zh-CN" altLang="en-US" dirty="0"/>
              <a:t>明确规定了所交换的数据的格式以及有关的同步问题（同步含有时序的意思）。</a:t>
            </a:r>
          </a:p>
          <a:p>
            <a:r>
              <a:rPr lang="zh-CN" altLang="en-US" dirty="0" smtClean="0">
                <a:solidFill>
                  <a:srgbClr val="FF0000"/>
                </a:solidFill>
              </a:rPr>
              <a:t>网络协议 </a:t>
            </a:r>
            <a:r>
              <a:rPr lang="en-US" altLang="zh-CN" dirty="0" smtClean="0"/>
              <a:t>(</a:t>
            </a:r>
            <a:r>
              <a:rPr lang="en-US" altLang="zh-CN" dirty="0"/>
              <a:t>network protocol)</a:t>
            </a:r>
            <a:r>
              <a:rPr lang="zh-CN" altLang="en-US" dirty="0"/>
              <a:t>，简称为</a:t>
            </a:r>
            <a:r>
              <a:rPr lang="zh-CN" altLang="en-US" dirty="0" smtClean="0">
                <a:solidFill>
                  <a:srgbClr val="FF0000"/>
                </a:solidFill>
              </a:rPr>
              <a:t>协议</a:t>
            </a:r>
            <a:r>
              <a:rPr lang="zh-CN" altLang="en-US" dirty="0">
                <a:solidFill>
                  <a:srgbClr val="FF0000"/>
                </a:solidFill>
              </a:rPr>
              <a:t>，</a:t>
            </a:r>
            <a:r>
              <a:rPr lang="zh-CN" altLang="en-US" dirty="0" smtClean="0">
                <a:solidFill>
                  <a:schemeClr val="tx1"/>
                </a:solidFill>
              </a:rPr>
              <a:t>是</a:t>
            </a:r>
            <a:r>
              <a:rPr lang="zh-CN" altLang="en-US" dirty="0"/>
              <a:t>为进行网络中的数据交换而建立的规则、标准或约定。 </a:t>
            </a:r>
          </a:p>
        </p:txBody>
      </p:sp>
    </p:spTree>
    <p:extLst>
      <p:ext uri="{BB962C8B-B14F-4D97-AF65-F5344CB8AC3E}">
        <p14:creationId xmlns:p14="http://schemas.microsoft.com/office/powerpoint/2010/main" val="23276535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3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3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algn="ctr"/>
            <a:r>
              <a:rPr lang="zh-CN" altLang="en-US" dirty="0"/>
              <a:t>网络协议</a:t>
            </a:r>
            <a:r>
              <a:rPr lang="zh-CN" altLang="en-US" dirty="0" smtClean="0"/>
              <a:t>的三个组成</a:t>
            </a:r>
            <a:r>
              <a:rPr lang="zh-CN" altLang="en-US" dirty="0"/>
              <a:t>要素 </a:t>
            </a:r>
          </a:p>
        </p:txBody>
      </p:sp>
      <p:sp>
        <p:nvSpPr>
          <p:cNvPr id="102403" name="Rectangle 3"/>
          <p:cNvSpPr>
            <a:spLocks noGrp="1" noChangeArrowheads="1"/>
          </p:cNvSpPr>
          <p:nvPr>
            <p:ph idx="1"/>
          </p:nvPr>
        </p:nvSpPr>
        <p:spPr/>
        <p:txBody>
          <a:bodyPr/>
          <a:lstStyle/>
          <a:p>
            <a:r>
              <a:rPr lang="zh-CN" altLang="en-US" dirty="0" smtClean="0">
                <a:solidFill>
                  <a:srgbClr val="FF0000"/>
                </a:solidFill>
              </a:rPr>
              <a:t>语法：</a:t>
            </a:r>
            <a:r>
              <a:rPr lang="zh-CN" altLang="en-US" dirty="0" smtClean="0"/>
              <a:t>数据</a:t>
            </a:r>
            <a:r>
              <a:rPr lang="zh-CN" altLang="en-US" dirty="0"/>
              <a:t>与控制信息的结构或格式 。 </a:t>
            </a:r>
          </a:p>
          <a:p>
            <a:r>
              <a:rPr lang="zh-CN" altLang="en-US" dirty="0" smtClean="0">
                <a:solidFill>
                  <a:srgbClr val="FF0000"/>
                </a:solidFill>
              </a:rPr>
              <a:t>语义</a:t>
            </a:r>
            <a:r>
              <a:rPr lang="zh-CN" altLang="en-US" dirty="0">
                <a:solidFill>
                  <a:srgbClr val="FF0000"/>
                </a:solidFill>
              </a:rPr>
              <a:t>：</a:t>
            </a:r>
            <a:r>
              <a:rPr lang="zh-CN" altLang="en-US" dirty="0" smtClean="0"/>
              <a:t>需要</a:t>
            </a:r>
            <a:r>
              <a:rPr lang="zh-CN" altLang="en-US" dirty="0"/>
              <a:t>发出何种控制信息，完成何种动作以及做出何种响应。 </a:t>
            </a:r>
          </a:p>
          <a:p>
            <a:r>
              <a:rPr lang="zh-CN" altLang="en-US" dirty="0" smtClean="0">
                <a:solidFill>
                  <a:srgbClr val="FF0000"/>
                </a:solidFill>
              </a:rPr>
              <a:t>同步：</a:t>
            </a:r>
            <a:r>
              <a:rPr lang="zh-CN" altLang="en-US" dirty="0" smtClean="0"/>
              <a:t>事件</a:t>
            </a:r>
            <a:r>
              <a:rPr lang="zh-CN" altLang="en-US" dirty="0"/>
              <a:t>实现顺序的详细说明。 </a:t>
            </a:r>
          </a:p>
        </p:txBody>
      </p:sp>
      <p:sp>
        <p:nvSpPr>
          <p:cNvPr id="2" name="矩形 1"/>
          <p:cNvSpPr/>
          <p:nvPr/>
        </p:nvSpPr>
        <p:spPr>
          <a:xfrm>
            <a:off x="1856656" y="3771781"/>
            <a:ext cx="6408712" cy="1075103"/>
          </a:xfrm>
          <a:prstGeom prst="rect">
            <a:avLst/>
          </a:prstGeom>
          <a:solidFill>
            <a:srgbClr val="FFFF66"/>
          </a:solidFill>
          <a:ln>
            <a:solidFill>
              <a:srgbClr val="000099"/>
            </a:solidFill>
          </a:ln>
        </p:spPr>
        <p:txBody>
          <a:bodyPr wrap="square">
            <a:spAutoFit/>
          </a:bodyPr>
          <a:lstStyle/>
          <a:p>
            <a:pPr>
              <a:lnSpc>
                <a:spcPct val="120000"/>
              </a:lnSpc>
            </a:pPr>
            <a:r>
              <a:rPr lang="zh-CN" altLang="zh-CN" sz="2800" b="1" dirty="0">
                <a:solidFill>
                  <a:srgbClr val="000066"/>
                </a:solidFill>
                <a:latin typeface="+mn-lt"/>
                <a:ea typeface="黑体" pitchFamily="2" charset="-122"/>
              </a:rPr>
              <a:t>由此可见，网络协议是计算机网络的不可缺少的组成部分。</a:t>
            </a:r>
            <a:endParaRPr lang="zh-CN" altLang="en-US" sz="2800" b="1" dirty="0">
              <a:solidFill>
                <a:srgbClr val="000066"/>
              </a:solidFill>
              <a:latin typeface="+mn-lt"/>
              <a:ea typeface="黑体" pitchFamily="2" charset="-122"/>
            </a:endParaRPr>
          </a:p>
        </p:txBody>
      </p:sp>
    </p:spTree>
    <p:extLst>
      <p:ext uri="{BB962C8B-B14F-4D97-AF65-F5344CB8AC3E}">
        <p14:creationId xmlns:p14="http://schemas.microsoft.com/office/powerpoint/2010/main" val="1075409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P spid="2"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协议的两种形式</a:t>
            </a:r>
            <a:endParaRPr lang="zh-CN" altLang="en-US" dirty="0"/>
          </a:p>
        </p:txBody>
      </p:sp>
      <p:sp>
        <p:nvSpPr>
          <p:cNvPr id="3" name="内容占位符 2"/>
          <p:cNvSpPr>
            <a:spLocks noGrp="1"/>
          </p:cNvSpPr>
          <p:nvPr>
            <p:ph idx="1"/>
          </p:nvPr>
        </p:nvSpPr>
        <p:spPr/>
        <p:txBody>
          <a:bodyPr/>
          <a:lstStyle/>
          <a:p>
            <a:r>
              <a:rPr lang="zh-CN" altLang="zh-CN" dirty="0" smtClean="0"/>
              <a:t>一</a:t>
            </a:r>
            <a:r>
              <a:rPr lang="zh-CN" altLang="zh-CN" dirty="0"/>
              <a:t>种是使用便于人来阅读和理解的</a:t>
            </a:r>
            <a:r>
              <a:rPr lang="zh-CN" altLang="zh-CN" dirty="0">
                <a:solidFill>
                  <a:srgbClr val="FF0000"/>
                </a:solidFill>
              </a:rPr>
              <a:t>文字描述</a:t>
            </a:r>
            <a:r>
              <a:rPr lang="zh-CN" altLang="zh-CN" dirty="0" smtClean="0">
                <a:solidFill>
                  <a:srgbClr val="FF0000"/>
                </a:solidFill>
              </a:rPr>
              <a:t>。</a:t>
            </a:r>
            <a:endParaRPr lang="en-US" altLang="zh-CN" dirty="0" smtClean="0">
              <a:solidFill>
                <a:srgbClr val="FF0000"/>
              </a:solidFill>
            </a:endParaRPr>
          </a:p>
          <a:p>
            <a:r>
              <a:rPr lang="zh-CN" altLang="zh-CN" dirty="0" smtClean="0"/>
              <a:t>另</a:t>
            </a:r>
            <a:r>
              <a:rPr lang="zh-CN" altLang="zh-CN" dirty="0"/>
              <a:t>一种是使用让计算机能够理解的</a:t>
            </a:r>
            <a:r>
              <a:rPr lang="zh-CN" altLang="zh-CN" dirty="0">
                <a:solidFill>
                  <a:srgbClr val="FF0000"/>
                </a:solidFill>
              </a:rPr>
              <a:t>程序代码</a:t>
            </a:r>
            <a:r>
              <a:rPr lang="zh-CN" altLang="zh-CN" dirty="0" smtClean="0">
                <a:solidFill>
                  <a:srgbClr val="FF0000"/>
                </a:solidFill>
              </a:rPr>
              <a:t>。</a:t>
            </a:r>
            <a:endParaRPr lang="en-US" altLang="zh-CN" dirty="0" smtClean="0">
              <a:solidFill>
                <a:srgbClr val="FF0000"/>
              </a:solidFill>
            </a:endParaRPr>
          </a:p>
          <a:p>
            <a:r>
              <a:rPr lang="zh-CN" altLang="zh-CN" dirty="0" smtClean="0"/>
              <a:t>这</a:t>
            </a:r>
            <a:r>
              <a:rPr lang="zh-CN" altLang="zh-CN" dirty="0"/>
              <a:t>两种不同形式的协议都必须能够对网络上信息交换过程</a:t>
            </a:r>
            <a:r>
              <a:rPr lang="zh-CN" altLang="zh-CN" dirty="0">
                <a:solidFill>
                  <a:srgbClr val="FF0000"/>
                </a:solidFill>
              </a:rPr>
              <a:t>做出精确的解释。</a:t>
            </a:r>
            <a:endParaRPr lang="zh-CN" altLang="en-US" dirty="0">
              <a:solidFill>
                <a:srgbClr val="FF0000"/>
              </a:solidFill>
            </a:endParaRPr>
          </a:p>
        </p:txBody>
      </p:sp>
    </p:spTree>
    <p:extLst>
      <p:ext uri="{BB962C8B-B14F-4D97-AF65-F5344CB8AC3E}">
        <p14:creationId xmlns:p14="http://schemas.microsoft.com/office/powerpoint/2010/main" val="412229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层次</a:t>
            </a:r>
            <a:r>
              <a:rPr lang="zh-CN" altLang="en-US" dirty="0"/>
              <a:t>式协议</a:t>
            </a:r>
            <a:r>
              <a:rPr lang="zh-CN" altLang="en-US" dirty="0" smtClean="0"/>
              <a:t>结构</a:t>
            </a:r>
            <a:endParaRPr lang="zh-CN" altLang="en-US" dirty="0"/>
          </a:p>
        </p:txBody>
      </p:sp>
      <p:sp>
        <p:nvSpPr>
          <p:cNvPr id="3" name="内容占位符 2"/>
          <p:cNvSpPr>
            <a:spLocks noGrp="1"/>
          </p:cNvSpPr>
          <p:nvPr>
            <p:ph idx="1"/>
          </p:nvPr>
        </p:nvSpPr>
        <p:spPr/>
        <p:txBody>
          <a:bodyPr/>
          <a:lstStyle/>
          <a:p>
            <a:r>
              <a:rPr lang="en-US" altLang="zh-CN" dirty="0" smtClean="0"/>
              <a:t>ARPANET </a:t>
            </a:r>
            <a:r>
              <a:rPr lang="zh-CN" altLang="zh-CN" dirty="0" smtClean="0"/>
              <a:t>的</a:t>
            </a:r>
            <a:r>
              <a:rPr lang="zh-CN" altLang="zh-CN" dirty="0"/>
              <a:t>研制经验表明，对于非常复杂的计算机网络协议，其</a:t>
            </a:r>
            <a:r>
              <a:rPr lang="zh-CN" altLang="zh-CN" dirty="0">
                <a:solidFill>
                  <a:srgbClr val="FF0000"/>
                </a:solidFill>
              </a:rPr>
              <a:t>结构应该是层次式</a:t>
            </a:r>
            <a:r>
              <a:rPr lang="zh-CN" altLang="zh-CN" dirty="0" smtClean="0">
                <a:solidFill>
                  <a:srgbClr val="FF0000"/>
                </a:solidFill>
              </a:rPr>
              <a:t>的</a:t>
            </a:r>
            <a:r>
              <a:rPr lang="zh-CN" altLang="en-US" dirty="0" smtClean="0">
                <a:solidFill>
                  <a:srgbClr val="FF0000"/>
                </a:solidFill>
              </a:rPr>
              <a:t>。</a:t>
            </a:r>
            <a:endParaRPr lang="en-US" altLang="zh-CN" dirty="0" smtClean="0">
              <a:solidFill>
                <a:srgbClr val="FF0000"/>
              </a:solidFill>
            </a:endParaRPr>
          </a:p>
          <a:p>
            <a:endParaRPr lang="zh-CN" altLang="en-US" dirty="0"/>
          </a:p>
        </p:txBody>
      </p:sp>
    </p:spTree>
    <p:extLst>
      <p:ext uri="{BB962C8B-B14F-4D97-AF65-F5344CB8AC3E}">
        <p14:creationId xmlns:p14="http://schemas.microsoft.com/office/powerpoint/2010/main" val="117395726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algn="ctr"/>
            <a:r>
              <a:rPr lang="zh-CN" altLang="en-US"/>
              <a:t>划分层次的概念举例 </a:t>
            </a:r>
          </a:p>
        </p:txBody>
      </p:sp>
      <p:sp>
        <p:nvSpPr>
          <p:cNvPr id="103427" name="Rectangle 3"/>
          <p:cNvSpPr>
            <a:spLocks noGrp="1" noChangeArrowheads="1"/>
          </p:cNvSpPr>
          <p:nvPr>
            <p:ph idx="1"/>
          </p:nvPr>
        </p:nvSpPr>
        <p:spPr/>
        <p:txBody>
          <a:bodyPr/>
          <a:lstStyle/>
          <a:p>
            <a:r>
              <a:rPr lang="zh-CN" altLang="en-US" dirty="0"/>
              <a:t>主机 </a:t>
            </a:r>
            <a:r>
              <a:rPr lang="en-US" altLang="zh-CN" dirty="0"/>
              <a:t>1 </a:t>
            </a:r>
            <a:r>
              <a:rPr lang="zh-CN" altLang="en-US" dirty="0"/>
              <a:t>向主机 </a:t>
            </a:r>
            <a:r>
              <a:rPr lang="en-US" altLang="zh-CN" dirty="0"/>
              <a:t>2 </a:t>
            </a:r>
            <a:r>
              <a:rPr lang="zh-CN" altLang="en-US" dirty="0"/>
              <a:t>通过网络发送文件。</a:t>
            </a:r>
          </a:p>
          <a:p>
            <a:r>
              <a:rPr lang="zh-CN" altLang="en-US" dirty="0"/>
              <a:t>可以将要做的工作进行如下的</a:t>
            </a:r>
            <a:r>
              <a:rPr lang="zh-CN" altLang="en-US" dirty="0" smtClean="0"/>
              <a:t>划分：</a:t>
            </a:r>
            <a:endParaRPr lang="zh-CN" altLang="en-US" dirty="0"/>
          </a:p>
          <a:p>
            <a:pPr lvl="1"/>
            <a:r>
              <a:rPr lang="zh-CN" altLang="en-US" dirty="0"/>
              <a:t>第一类工作与传送文件直接有关。</a:t>
            </a:r>
          </a:p>
          <a:p>
            <a:pPr lvl="2"/>
            <a:r>
              <a:rPr lang="zh-CN" altLang="en-US" dirty="0">
                <a:solidFill>
                  <a:srgbClr val="0000CC"/>
                </a:solidFill>
                <a:ea typeface="黑体" pitchFamily="2" charset="-122"/>
              </a:rPr>
              <a:t>确信对方已做好</a:t>
            </a:r>
            <a:r>
              <a:rPr lang="zh-CN" altLang="en-US" dirty="0" smtClean="0">
                <a:solidFill>
                  <a:srgbClr val="0000CC"/>
                </a:solidFill>
                <a:ea typeface="黑体" pitchFamily="2" charset="-122"/>
              </a:rPr>
              <a:t>接收</a:t>
            </a:r>
            <a:r>
              <a:rPr lang="zh-CN" altLang="en-US" dirty="0">
                <a:solidFill>
                  <a:srgbClr val="0000CC"/>
                </a:solidFill>
                <a:ea typeface="黑体" pitchFamily="2" charset="-122"/>
              </a:rPr>
              <a:t>和存储文件的准备。</a:t>
            </a:r>
          </a:p>
          <a:p>
            <a:pPr lvl="2"/>
            <a:r>
              <a:rPr lang="zh-CN" altLang="en-US" dirty="0" smtClean="0">
                <a:solidFill>
                  <a:srgbClr val="0000CC"/>
                </a:solidFill>
                <a:ea typeface="黑体" pitchFamily="2" charset="-122"/>
              </a:rPr>
              <a:t>双方已协调好一致</a:t>
            </a:r>
            <a:r>
              <a:rPr lang="zh-CN" altLang="en-US" dirty="0">
                <a:solidFill>
                  <a:srgbClr val="0000CC"/>
                </a:solidFill>
                <a:ea typeface="黑体" pitchFamily="2" charset="-122"/>
              </a:rPr>
              <a:t>的文件格式。</a:t>
            </a:r>
          </a:p>
          <a:p>
            <a:pPr lvl="1"/>
            <a:r>
              <a:rPr lang="zh-CN" altLang="en-US" dirty="0"/>
              <a:t>两个主机将</a:t>
            </a:r>
            <a:r>
              <a:rPr lang="zh-CN" altLang="en-US" dirty="0">
                <a:solidFill>
                  <a:srgbClr val="FF0000"/>
                </a:solidFill>
              </a:rPr>
              <a:t>文件传送模块</a:t>
            </a:r>
            <a:r>
              <a:rPr lang="zh-CN" altLang="en-US" dirty="0"/>
              <a:t>作为最高的一层 </a:t>
            </a:r>
            <a:r>
              <a:rPr lang="zh-CN" altLang="en-US" dirty="0" smtClean="0"/>
              <a:t>，剩下</a:t>
            </a:r>
            <a:r>
              <a:rPr lang="zh-CN" altLang="en-US" dirty="0"/>
              <a:t>的工作由下面的模块负责。</a:t>
            </a:r>
          </a:p>
        </p:txBody>
      </p:sp>
    </p:spTree>
    <p:extLst>
      <p:ext uri="{BB962C8B-B14F-4D97-AF65-F5344CB8AC3E}">
        <p14:creationId xmlns:p14="http://schemas.microsoft.com/office/powerpoint/2010/main" val="3618423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4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342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342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34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algn="ctr"/>
            <a:r>
              <a:rPr lang="zh-CN" altLang="en-US"/>
              <a:t>两个主机交换文件 </a:t>
            </a:r>
          </a:p>
        </p:txBody>
      </p:sp>
      <p:sp>
        <p:nvSpPr>
          <p:cNvPr id="104464" name="Rectangle 16"/>
          <p:cNvSpPr>
            <a:spLocks noChangeArrowheads="1"/>
          </p:cNvSpPr>
          <p:nvPr/>
        </p:nvSpPr>
        <p:spPr bwMode="auto">
          <a:xfrm>
            <a:off x="6980635" y="2349524"/>
            <a:ext cx="2027634"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4463" name="Rectangle 15"/>
          <p:cNvSpPr>
            <a:spLocks noChangeArrowheads="1"/>
          </p:cNvSpPr>
          <p:nvPr/>
        </p:nvSpPr>
        <p:spPr bwMode="auto">
          <a:xfrm>
            <a:off x="818621" y="2349524"/>
            <a:ext cx="2027635"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4453" name="Text Box 5"/>
          <p:cNvSpPr txBox="1">
            <a:spLocks noChangeArrowheads="1"/>
          </p:cNvSpPr>
          <p:nvPr/>
        </p:nvSpPr>
        <p:spPr bwMode="auto">
          <a:xfrm>
            <a:off x="906331" y="2474937"/>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itchFamily="34" charset="0"/>
                <a:ea typeface="黑体" pitchFamily="2" charset="-122"/>
              </a:rPr>
              <a:t>文件传送模块</a:t>
            </a:r>
          </a:p>
        </p:txBody>
      </p:sp>
      <p:sp>
        <p:nvSpPr>
          <p:cNvPr id="104454" name="Text Box 6"/>
          <p:cNvSpPr txBox="1">
            <a:spLocks noChangeArrowheads="1"/>
          </p:cNvSpPr>
          <p:nvPr/>
        </p:nvSpPr>
        <p:spPr bwMode="auto">
          <a:xfrm>
            <a:off x="1286405" y="1917725"/>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smtClean="0">
                <a:solidFill>
                  <a:srgbClr val="0000CC"/>
                </a:solidFill>
                <a:latin typeface="Tahoma" pitchFamily="34" charset="0"/>
                <a:ea typeface="黑体" pitchFamily="2" charset="-122"/>
              </a:rPr>
              <a:t>主机</a:t>
            </a:r>
            <a:r>
              <a:rPr lang="zh-CN" altLang="en-US" sz="1400" b="1" dirty="0" smtClean="0">
                <a:solidFill>
                  <a:srgbClr val="0000CC"/>
                </a:solidFill>
                <a:latin typeface="Tahoma" pitchFamily="34" charset="0"/>
                <a:ea typeface="黑体" pitchFamily="2" charset="-122"/>
              </a:rPr>
              <a:t> </a:t>
            </a:r>
            <a:r>
              <a:rPr lang="en-US" altLang="zh-CN" sz="2000" b="1" dirty="0">
                <a:solidFill>
                  <a:srgbClr val="0000CC"/>
                </a:solidFill>
                <a:latin typeface="Tahoma" pitchFamily="34" charset="0"/>
                <a:ea typeface="黑体" pitchFamily="2" charset="-122"/>
              </a:rPr>
              <a:t>1</a:t>
            </a:r>
          </a:p>
        </p:txBody>
      </p:sp>
      <p:sp>
        <p:nvSpPr>
          <p:cNvPr id="104457" name="Text Box 9"/>
          <p:cNvSpPr txBox="1">
            <a:spLocks noChangeArrowheads="1"/>
          </p:cNvSpPr>
          <p:nvPr/>
        </p:nvSpPr>
        <p:spPr bwMode="auto">
          <a:xfrm>
            <a:off x="7450138" y="1917725"/>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itchFamily="34" charset="0"/>
                <a:ea typeface="黑体" pitchFamily="2" charset="-122"/>
              </a:rPr>
              <a:t>主机</a:t>
            </a:r>
            <a:r>
              <a:rPr lang="zh-CN" altLang="en-US" sz="1400" b="1" dirty="0">
                <a:solidFill>
                  <a:srgbClr val="0000CC"/>
                </a:solidFill>
                <a:latin typeface="Tahoma" pitchFamily="34" charset="0"/>
                <a:ea typeface="黑体" pitchFamily="2" charset="-122"/>
              </a:rPr>
              <a:t> </a:t>
            </a:r>
            <a:r>
              <a:rPr lang="en-US" altLang="zh-CN" sz="2000" b="1" dirty="0">
                <a:solidFill>
                  <a:srgbClr val="0000CC"/>
                </a:solidFill>
                <a:latin typeface="Tahoma" pitchFamily="34" charset="0"/>
                <a:ea typeface="黑体" pitchFamily="2" charset="-122"/>
              </a:rPr>
              <a:t>2</a:t>
            </a:r>
          </a:p>
        </p:txBody>
      </p:sp>
      <p:sp>
        <p:nvSpPr>
          <p:cNvPr id="104458" name="Text Box 10"/>
          <p:cNvSpPr txBox="1">
            <a:spLocks noChangeArrowheads="1"/>
          </p:cNvSpPr>
          <p:nvPr/>
        </p:nvSpPr>
        <p:spPr bwMode="auto">
          <a:xfrm>
            <a:off x="7068344" y="2474937"/>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4459" name="Line 11"/>
          <p:cNvSpPr>
            <a:spLocks noChangeShapeType="1"/>
          </p:cNvSpPr>
          <p:nvPr/>
        </p:nvSpPr>
        <p:spPr bwMode="auto">
          <a:xfrm>
            <a:off x="2846256" y="2673374"/>
            <a:ext cx="4134379" cy="0"/>
          </a:xfrm>
          <a:prstGeom prst="line">
            <a:avLst/>
          </a:prstGeom>
          <a:noFill/>
          <a:ln w="28575">
            <a:solidFill>
              <a:srgbClr val="333399"/>
            </a:solidFill>
            <a:prstDash val="dash"/>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4460" name="Text Box 12"/>
          <p:cNvSpPr txBox="1">
            <a:spLocks noChangeArrowheads="1"/>
          </p:cNvSpPr>
          <p:nvPr/>
        </p:nvSpPr>
        <p:spPr bwMode="auto">
          <a:xfrm>
            <a:off x="3191824" y="1628800"/>
            <a:ext cx="3518912" cy="1015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只看这两个文件传送模块</a:t>
            </a:r>
          </a:p>
          <a:p>
            <a:pPr algn="ctr"/>
            <a:r>
              <a:rPr lang="zh-CN" altLang="en-US" sz="2000" b="1">
                <a:solidFill>
                  <a:srgbClr val="0000CC"/>
                </a:solidFill>
                <a:latin typeface="Tahoma" pitchFamily="34" charset="0"/>
                <a:ea typeface="黑体" pitchFamily="2" charset="-122"/>
              </a:rPr>
              <a:t>好像文件及文件传送命令</a:t>
            </a:r>
          </a:p>
          <a:p>
            <a:pPr algn="ctr"/>
            <a:r>
              <a:rPr lang="zh-CN" altLang="en-US" sz="2000" b="1">
                <a:solidFill>
                  <a:srgbClr val="0000CC"/>
                </a:solidFill>
                <a:latin typeface="Tahoma" pitchFamily="34" charset="0"/>
                <a:ea typeface="黑体" pitchFamily="2" charset="-122"/>
              </a:rPr>
              <a:t>是按照水平方向的虚线传送的</a:t>
            </a:r>
          </a:p>
        </p:txBody>
      </p:sp>
      <p:sp>
        <p:nvSpPr>
          <p:cNvPr id="104465" name="Line 17"/>
          <p:cNvSpPr>
            <a:spLocks noChangeShapeType="1"/>
          </p:cNvSpPr>
          <p:nvPr/>
        </p:nvSpPr>
        <p:spPr bwMode="auto">
          <a:xfrm>
            <a:off x="271727" y="3041674"/>
            <a:ext cx="9362546"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4466" name="AutoShape 18"/>
          <p:cNvSpPr>
            <a:spLocks noChangeArrowheads="1"/>
          </p:cNvSpPr>
          <p:nvPr/>
        </p:nvSpPr>
        <p:spPr bwMode="auto">
          <a:xfrm>
            <a:off x="1599406" y="2854350"/>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4467" name="AutoShape 19"/>
          <p:cNvSpPr>
            <a:spLocks noChangeArrowheads="1"/>
          </p:cNvSpPr>
          <p:nvPr/>
        </p:nvSpPr>
        <p:spPr bwMode="auto">
          <a:xfrm flipV="1">
            <a:off x="7761421" y="2854350"/>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4468" name="Text Box 20"/>
          <p:cNvSpPr txBox="1">
            <a:spLocks noChangeArrowheads="1"/>
          </p:cNvSpPr>
          <p:nvPr/>
        </p:nvSpPr>
        <p:spPr bwMode="auto">
          <a:xfrm>
            <a:off x="574765" y="3357587"/>
            <a:ext cx="249299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把文件交给下层模块</a:t>
            </a:r>
          </a:p>
          <a:p>
            <a:pPr algn="ctr"/>
            <a:r>
              <a:rPr lang="zh-CN" altLang="en-US" sz="2000" b="1">
                <a:solidFill>
                  <a:srgbClr val="0000CC"/>
                </a:solidFill>
                <a:latin typeface="Tahoma" pitchFamily="34" charset="0"/>
                <a:ea typeface="黑体" pitchFamily="2" charset="-122"/>
              </a:rPr>
              <a:t>进行发送</a:t>
            </a:r>
          </a:p>
        </p:txBody>
      </p:sp>
      <p:sp>
        <p:nvSpPr>
          <p:cNvPr id="104469" name="Text Box 21"/>
          <p:cNvSpPr txBox="1">
            <a:spLocks noChangeArrowheads="1"/>
          </p:cNvSpPr>
          <p:nvPr/>
        </p:nvSpPr>
        <p:spPr bwMode="auto">
          <a:xfrm>
            <a:off x="6889095" y="3357587"/>
            <a:ext cx="223651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把收到的文件交给</a:t>
            </a:r>
          </a:p>
          <a:p>
            <a:pPr algn="ctr"/>
            <a:r>
              <a:rPr lang="zh-CN" altLang="en-US" sz="2000" b="1">
                <a:solidFill>
                  <a:srgbClr val="0000CC"/>
                </a:solidFill>
                <a:latin typeface="Tahoma" pitchFamily="34" charset="0"/>
                <a:ea typeface="黑体" pitchFamily="2" charset="-122"/>
              </a:rPr>
              <a:t>上层模块</a:t>
            </a:r>
          </a:p>
        </p:txBody>
      </p:sp>
      <p:sp>
        <p:nvSpPr>
          <p:cNvPr id="104472" name="AutoShape 24"/>
          <p:cNvSpPr>
            <a:spLocks noChangeArrowheads="1"/>
          </p:cNvSpPr>
          <p:nvPr/>
        </p:nvSpPr>
        <p:spPr bwMode="auto">
          <a:xfrm>
            <a:off x="4094825" y="3573486"/>
            <a:ext cx="1638961" cy="431800"/>
          </a:xfrm>
          <a:prstGeom prst="rightArrow">
            <a:avLst>
              <a:gd name="adj1" fmla="val 50000"/>
              <a:gd name="adj2" fmla="val 8759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Tree>
    <p:extLst>
      <p:ext uri="{BB962C8B-B14F-4D97-AF65-F5344CB8AC3E}">
        <p14:creationId xmlns:p14="http://schemas.microsoft.com/office/powerpoint/2010/main" val="2432725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6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4468"/>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04472"/>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04469"/>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10446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460"/>
                                        </p:tgtEl>
                                        <p:attrNameLst>
                                          <p:attrName>style.visibility</p:attrName>
                                        </p:attrNameLst>
                                      </p:cBhvr>
                                      <p:to>
                                        <p:strVal val="visible"/>
                                      </p:to>
                                    </p:set>
                                  </p:childTnLst>
                                </p:cTn>
                              </p:par>
                            </p:childTnLst>
                          </p:cTn>
                        </p:par>
                        <p:par>
                          <p:cTn id="23" fill="hold" nodeType="afterGroup">
                            <p:stCondLst>
                              <p:cond delay="0"/>
                            </p:stCondLst>
                            <p:childTnLst>
                              <p:par>
                                <p:cTn id="24" presetID="22" presetClass="entr" presetSubtype="8" fill="hold" grpId="0" nodeType="afterEffect">
                                  <p:stCondLst>
                                    <p:cond delay="0"/>
                                  </p:stCondLst>
                                  <p:childTnLst>
                                    <p:set>
                                      <p:cBhvr>
                                        <p:cTn id="25" dur="1" fill="hold">
                                          <p:stCondLst>
                                            <p:cond delay="0"/>
                                          </p:stCondLst>
                                        </p:cTn>
                                        <p:tgtEl>
                                          <p:spTgt spid="104459"/>
                                        </p:tgtEl>
                                        <p:attrNameLst>
                                          <p:attrName>style.visibility</p:attrName>
                                        </p:attrNameLst>
                                      </p:cBhvr>
                                      <p:to>
                                        <p:strVal val="visible"/>
                                      </p:to>
                                    </p:set>
                                    <p:animEffect transition="in" filter="wipe(left)">
                                      <p:cBhvr>
                                        <p:cTn id="26" dur="2000"/>
                                        <p:tgtEl>
                                          <p:spTgt spid="104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9" grpId="0" animBg="1"/>
      <p:bldP spid="104460" grpId="0"/>
      <p:bldP spid="104466" grpId="0" animBg="1"/>
      <p:bldP spid="104467" grpId="0" animBg="1"/>
      <p:bldP spid="104468" grpId="0"/>
      <p:bldP spid="104469" grpId="0"/>
      <p:bldP spid="104472"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4"/>
          <p:cNvSpPr>
            <a:spLocks noGrp="1" noChangeArrowheads="1"/>
          </p:cNvSpPr>
          <p:nvPr>
            <p:ph type="title"/>
          </p:nvPr>
        </p:nvSpPr>
        <p:spPr/>
        <p:txBody>
          <a:bodyPr/>
          <a:lstStyle/>
          <a:p>
            <a:pPr algn="ctr"/>
            <a:r>
              <a:rPr lang="zh-CN" altLang="en-US"/>
              <a:t>再设计一个通信服务模块 </a:t>
            </a:r>
          </a:p>
        </p:txBody>
      </p:sp>
      <p:sp>
        <p:nvSpPr>
          <p:cNvPr id="105490" name="Rectangle 18"/>
          <p:cNvSpPr>
            <a:spLocks noChangeArrowheads="1"/>
          </p:cNvSpPr>
          <p:nvPr/>
        </p:nvSpPr>
        <p:spPr bwMode="auto">
          <a:xfrm>
            <a:off x="6982355"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89" name="Rectangle 17"/>
          <p:cNvSpPr>
            <a:spLocks noChangeArrowheads="1"/>
          </p:cNvSpPr>
          <p:nvPr/>
        </p:nvSpPr>
        <p:spPr bwMode="auto">
          <a:xfrm>
            <a:off x="818621"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4" name="Rectangle 2"/>
          <p:cNvSpPr>
            <a:spLocks noChangeArrowheads="1"/>
          </p:cNvSpPr>
          <p:nvPr/>
        </p:nvSpPr>
        <p:spPr bwMode="auto">
          <a:xfrm>
            <a:off x="6980635" y="2348631"/>
            <a:ext cx="2027634"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5" name="Rectangle 3"/>
          <p:cNvSpPr>
            <a:spLocks noChangeArrowheads="1"/>
          </p:cNvSpPr>
          <p:nvPr/>
        </p:nvSpPr>
        <p:spPr bwMode="auto">
          <a:xfrm>
            <a:off x="818621" y="2348631"/>
            <a:ext cx="2027635"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7" name="Text Box 5"/>
          <p:cNvSpPr txBox="1">
            <a:spLocks noChangeArrowheads="1"/>
          </p:cNvSpPr>
          <p:nvPr/>
        </p:nvSpPr>
        <p:spPr bwMode="auto">
          <a:xfrm>
            <a:off x="906331"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5478" name="Text Box 6"/>
          <p:cNvSpPr txBox="1">
            <a:spLocks noChangeArrowheads="1"/>
          </p:cNvSpPr>
          <p:nvPr/>
        </p:nvSpPr>
        <p:spPr bwMode="auto">
          <a:xfrm>
            <a:off x="1286405"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1</a:t>
            </a:r>
          </a:p>
        </p:txBody>
      </p:sp>
      <p:sp>
        <p:nvSpPr>
          <p:cNvPr id="105479" name="Text Box 7"/>
          <p:cNvSpPr txBox="1">
            <a:spLocks noChangeArrowheads="1"/>
          </p:cNvSpPr>
          <p:nvPr/>
        </p:nvSpPr>
        <p:spPr bwMode="auto">
          <a:xfrm>
            <a:off x="7450138"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2</a:t>
            </a:r>
          </a:p>
        </p:txBody>
      </p:sp>
      <p:sp>
        <p:nvSpPr>
          <p:cNvPr id="105480" name="Text Box 8"/>
          <p:cNvSpPr txBox="1">
            <a:spLocks noChangeArrowheads="1"/>
          </p:cNvSpPr>
          <p:nvPr/>
        </p:nvSpPr>
        <p:spPr bwMode="auto">
          <a:xfrm>
            <a:off x="7068344"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5481" name="Line 9"/>
          <p:cNvSpPr>
            <a:spLocks noChangeShapeType="1"/>
          </p:cNvSpPr>
          <p:nvPr/>
        </p:nvSpPr>
        <p:spPr bwMode="auto">
          <a:xfrm>
            <a:off x="2846256" y="3464643"/>
            <a:ext cx="4134379" cy="0"/>
          </a:xfrm>
          <a:prstGeom prst="line">
            <a:avLst/>
          </a:prstGeom>
          <a:noFill/>
          <a:ln w="28575">
            <a:solidFill>
              <a:srgbClr val="333399"/>
            </a:solidFill>
            <a:prstDash val="dash"/>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5482" name="Text Box 10"/>
          <p:cNvSpPr txBox="1">
            <a:spLocks noChangeArrowheads="1"/>
          </p:cNvSpPr>
          <p:nvPr/>
        </p:nvSpPr>
        <p:spPr bwMode="auto">
          <a:xfrm>
            <a:off x="3448305" y="2421657"/>
            <a:ext cx="3005951" cy="1015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只看这两个通信服务模块</a:t>
            </a:r>
          </a:p>
          <a:p>
            <a:pPr algn="ctr"/>
            <a:r>
              <a:rPr lang="zh-CN" altLang="en-US" sz="2000" b="1">
                <a:solidFill>
                  <a:srgbClr val="0000CC"/>
                </a:solidFill>
                <a:latin typeface="Tahoma" pitchFamily="34" charset="0"/>
                <a:ea typeface="黑体" pitchFamily="2" charset="-122"/>
              </a:rPr>
              <a:t>好像可直接把文件</a:t>
            </a:r>
            <a:endParaRPr lang="zh-CN" altLang="en-US" sz="2400" b="1">
              <a:solidFill>
                <a:srgbClr val="0000CC"/>
              </a:solidFill>
              <a:latin typeface="Tahoma" pitchFamily="34" charset="0"/>
              <a:ea typeface="黑体" pitchFamily="2" charset="-122"/>
            </a:endParaRPr>
          </a:p>
          <a:p>
            <a:pPr algn="ctr"/>
            <a:r>
              <a:rPr lang="zh-CN" altLang="en-US" sz="2000" b="1">
                <a:solidFill>
                  <a:srgbClr val="0000CC"/>
                </a:solidFill>
                <a:latin typeface="Tahoma" pitchFamily="34" charset="0"/>
                <a:ea typeface="黑体" pitchFamily="2" charset="-122"/>
              </a:rPr>
              <a:t>可靠地传送到对方</a:t>
            </a:r>
          </a:p>
        </p:txBody>
      </p:sp>
      <p:sp>
        <p:nvSpPr>
          <p:cNvPr id="105483" name="Line 11"/>
          <p:cNvSpPr>
            <a:spLocks noChangeShapeType="1"/>
          </p:cNvSpPr>
          <p:nvPr/>
        </p:nvSpPr>
        <p:spPr bwMode="auto">
          <a:xfrm>
            <a:off x="271727" y="3861518"/>
            <a:ext cx="9362546"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5484" name="AutoShape 12"/>
          <p:cNvSpPr>
            <a:spLocks noChangeArrowheads="1"/>
          </p:cNvSpPr>
          <p:nvPr/>
        </p:nvSpPr>
        <p:spPr bwMode="auto">
          <a:xfrm>
            <a:off x="1599406"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85" name="AutoShape 13"/>
          <p:cNvSpPr>
            <a:spLocks noChangeArrowheads="1"/>
          </p:cNvSpPr>
          <p:nvPr/>
        </p:nvSpPr>
        <p:spPr bwMode="auto">
          <a:xfrm flipV="1">
            <a:off x="7761421"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86" name="Text Box 14"/>
          <p:cNvSpPr txBox="1">
            <a:spLocks noChangeArrowheads="1"/>
          </p:cNvSpPr>
          <p:nvPr/>
        </p:nvSpPr>
        <p:spPr bwMode="auto">
          <a:xfrm>
            <a:off x="574765" y="4220294"/>
            <a:ext cx="249299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把文件交给下层模块</a:t>
            </a:r>
          </a:p>
          <a:p>
            <a:pPr algn="ctr"/>
            <a:r>
              <a:rPr lang="zh-CN" altLang="en-US" sz="2000" b="1">
                <a:solidFill>
                  <a:srgbClr val="0000CC"/>
                </a:solidFill>
                <a:latin typeface="Tahoma" pitchFamily="34" charset="0"/>
                <a:ea typeface="黑体" pitchFamily="2" charset="-122"/>
              </a:rPr>
              <a:t>进行发送</a:t>
            </a:r>
          </a:p>
        </p:txBody>
      </p:sp>
      <p:sp>
        <p:nvSpPr>
          <p:cNvPr id="105487" name="Text Box 15"/>
          <p:cNvSpPr txBox="1">
            <a:spLocks noChangeArrowheads="1"/>
          </p:cNvSpPr>
          <p:nvPr/>
        </p:nvSpPr>
        <p:spPr bwMode="auto">
          <a:xfrm>
            <a:off x="6889095" y="4220294"/>
            <a:ext cx="223651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把收到的文件交给</a:t>
            </a:r>
          </a:p>
          <a:p>
            <a:pPr algn="ctr"/>
            <a:r>
              <a:rPr lang="zh-CN" altLang="en-US" sz="2000" b="1">
                <a:solidFill>
                  <a:srgbClr val="0000CC"/>
                </a:solidFill>
                <a:latin typeface="Tahoma" pitchFamily="34" charset="0"/>
                <a:ea typeface="黑体" pitchFamily="2" charset="-122"/>
              </a:rPr>
              <a:t>上层模块</a:t>
            </a:r>
          </a:p>
        </p:txBody>
      </p:sp>
      <p:sp>
        <p:nvSpPr>
          <p:cNvPr id="105488" name="AutoShape 16"/>
          <p:cNvSpPr>
            <a:spLocks noChangeArrowheads="1"/>
          </p:cNvSpPr>
          <p:nvPr/>
        </p:nvSpPr>
        <p:spPr bwMode="auto">
          <a:xfrm>
            <a:off x="4094825" y="4436193"/>
            <a:ext cx="1638961" cy="431800"/>
          </a:xfrm>
          <a:prstGeom prst="rightArrow">
            <a:avLst>
              <a:gd name="adj1" fmla="val 50000"/>
              <a:gd name="adj2" fmla="val 8759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5491" name="Text Box 19"/>
          <p:cNvSpPr txBox="1">
            <a:spLocks noChangeArrowheads="1"/>
          </p:cNvSpPr>
          <p:nvPr/>
        </p:nvSpPr>
        <p:spPr bwMode="auto">
          <a:xfrm>
            <a:off x="896012"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5492" name="Text Box 20"/>
          <p:cNvSpPr txBox="1">
            <a:spLocks noChangeArrowheads="1"/>
          </p:cNvSpPr>
          <p:nvPr/>
        </p:nvSpPr>
        <p:spPr bwMode="auto">
          <a:xfrm>
            <a:off x="7080383"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5493" name="AutoShape 21"/>
          <p:cNvSpPr>
            <a:spLocks noChangeArrowheads="1"/>
          </p:cNvSpPr>
          <p:nvPr/>
        </p:nvSpPr>
        <p:spPr bwMode="auto">
          <a:xfrm>
            <a:off x="1599406" y="3645618"/>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94" name="AutoShape 22"/>
          <p:cNvSpPr>
            <a:spLocks noChangeArrowheads="1"/>
          </p:cNvSpPr>
          <p:nvPr/>
        </p:nvSpPr>
        <p:spPr bwMode="auto">
          <a:xfrm flipV="1">
            <a:off x="7761421" y="3572593"/>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Tree>
    <p:extLst>
      <p:ext uri="{BB962C8B-B14F-4D97-AF65-F5344CB8AC3E}">
        <p14:creationId xmlns:p14="http://schemas.microsoft.com/office/powerpoint/2010/main" val="1617979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84"/>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5493"/>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05486"/>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05488"/>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105487"/>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105494"/>
                                        </p:tgtEl>
                                        <p:attrNameLst>
                                          <p:attrName>style.visibility</p:attrName>
                                        </p:attrNameLst>
                                      </p:cBhvr>
                                      <p:to>
                                        <p:strVal val="visible"/>
                                      </p:to>
                                    </p:set>
                                  </p:childTnLst>
                                </p:cTn>
                              </p:par>
                            </p:childTnLst>
                          </p:cTn>
                        </p:par>
                        <p:par>
                          <p:cTn id="22" fill="hold" nodeType="afterGroup">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10548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5482"/>
                                        </p:tgtEl>
                                        <p:attrNameLst>
                                          <p:attrName>style.visibility</p:attrName>
                                        </p:attrNameLst>
                                      </p:cBhvr>
                                      <p:to>
                                        <p:strVal val="visible"/>
                                      </p:to>
                                    </p:set>
                                  </p:childTnLst>
                                </p:cTn>
                              </p:par>
                            </p:childTnLst>
                          </p:cTn>
                        </p:par>
                        <p:par>
                          <p:cTn id="29" fill="hold" nodeType="afterGroup">
                            <p:stCondLst>
                              <p:cond delay="0"/>
                            </p:stCondLst>
                            <p:childTnLst>
                              <p:par>
                                <p:cTn id="30" presetID="22" presetClass="entr" presetSubtype="8" fill="hold" grpId="0" nodeType="afterEffect">
                                  <p:stCondLst>
                                    <p:cond delay="0"/>
                                  </p:stCondLst>
                                  <p:childTnLst>
                                    <p:set>
                                      <p:cBhvr>
                                        <p:cTn id="31" dur="1" fill="hold">
                                          <p:stCondLst>
                                            <p:cond delay="0"/>
                                          </p:stCondLst>
                                        </p:cTn>
                                        <p:tgtEl>
                                          <p:spTgt spid="105481"/>
                                        </p:tgtEl>
                                        <p:attrNameLst>
                                          <p:attrName>style.visibility</p:attrName>
                                        </p:attrNameLst>
                                      </p:cBhvr>
                                      <p:to>
                                        <p:strVal val="visible"/>
                                      </p:to>
                                    </p:set>
                                    <p:animEffect transition="in" filter="wipe(left)">
                                      <p:cBhvr>
                                        <p:cTn id="32" dur="2000"/>
                                        <p:tgtEl>
                                          <p:spTgt spid="105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1" grpId="0" animBg="1"/>
      <p:bldP spid="105482" grpId="0"/>
      <p:bldP spid="105484" grpId="0" animBg="1"/>
      <p:bldP spid="105485" grpId="0" animBg="1"/>
      <p:bldP spid="105486" grpId="0"/>
      <p:bldP spid="105487" grpId="0"/>
      <p:bldP spid="105488" grpId="0" animBg="1"/>
      <p:bldP spid="105493" grpId="0" animBg="1"/>
      <p:bldP spid="105494"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26" name="Line 30"/>
          <p:cNvSpPr>
            <a:spLocks noChangeShapeType="1"/>
          </p:cNvSpPr>
          <p:nvPr/>
        </p:nvSpPr>
        <p:spPr bwMode="auto">
          <a:xfrm>
            <a:off x="2846256" y="4220293"/>
            <a:ext cx="4134379"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6521" name="Rectangle 25"/>
          <p:cNvSpPr>
            <a:spLocks noChangeArrowheads="1"/>
          </p:cNvSpPr>
          <p:nvPr/>
        </p:nvSpPr>
        <p:spPr bwMode="auto">
          <a:xfrm>
            <a:off x="6982355" y="3932956"/>
            <a:ext cx="2027635" cy="647700"/>
          </a:xfrm>
          <a:prstGeom prst="rect">
            <a:avLst/>
          </a:prstGeom>
          <a:solidFill>
            <a:srgbClr val="66FFFF"/>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20" name="Rectangle 24"/>
          <p:cNvSpPr>
            <a:spLocks noChangeArrowheads="1"/>
          </p:cNvSpPr>
          <p:nvPr/>
        </p:nvSpPr>
        <p:spPr bwMode="auto">
          <a:xfrm>
            <a:off x="818621" y="3932956"/>
            <a:ext cx="2027635" cy="647700"/>
          </a:xfrm>
          <a:prstGeom prst="rect">
            <a:avLst/>
          </a:prstGeom>
          <a:solidFill>
            <a:srgbClr val="66FFFF"/>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498" name="Rectangle 2"/>
          <p:cNvSpPr>
            <a:spLocks noChangeArrowheads="1"/>
          </p:cNvSpPr>
          <p:nvPr/>
        </p:nvSpPr>
        <p:spPr bwMode="auto">
          <a:xfrm>
            <a:off x="6982355"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499" name="Rectangle 3"/>
          <p:cNvSpPr>
            <a:spLocks noChangeArrowheads="1"/>
          </p:cNvSpPr>
          <p:nvPr/>
        </p:nvSpPr>
        <p:spPr bwMode="auto">
          <a:xfrm>
            <a:off x="818621"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0" name="Rectangle 4"/>
          <p:cNvSpPr>
            <a:spLocks noChangeArrowheads="1"/>
          </p:cNvSpPr>
          <p:nvPr/>
        </p:nvSpPr>
        <p:spPr bwMode="auto">
          <a:xfrm>
            <a:off x="6980635" y="2348631"/>
            <a:ext cx="2027634"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1" name="Rectangle 5"/>
          <p:cNvSpPr>
            <a:spLocks noChangeArrowheads="1"/>
          </p:cNvSpPr>
          <p:nvPr/>
        </p:nvSpPr>
        <p:spPr bwMode="auto">
          <a:xfrm>
            <a:off x="818621" y="2348631"/>
            <a:ext cx="2027635"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2" name="Rectangle 6"/>
          <p:cNvSpPr>
            <a:spLocks noGrp="1" noChangeArrowheads="1"/>
          </p:cNvSpPr>
          <p:nvPr>
            <p:ph type="title"/>
          </p:nvPr>
        </p:nvSpPr>
        <p:spPr/>
        <p:txBody>
          <a:bodyPr/>
          <a:lstStyle/>
          <a:p>
            <a:pPr algn="ctr"/>
            <a:r>
              <a:rPr lang="zh-CN" altLang="en-US"/>
              <a:t>再设计一个网络接入模块 </a:t>
            </a:r>
          </a:p>
        </p:txBody>
      </p:sp>
      <p:sp>
        <p:nvSpPr>
          <p:cNvPr id="106503" name="Text Box 7"/>
          <p:cNvSpPr txBox="1">
            <a:spLocks noChangeArrowheads="1"/>
          </p:cNvSpPr>
          <p:nvPr/>
        </p:nvSpPr>
        <p:spPr bwMode="auto">
          <a:xfrm>
            <a:off x="906331"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6504" name="Text Box 8"/>
          <p:cNvSpPr txBox="1">
            <a:spLocks noChangeArrowheads="1"/>
          </p:cNvSpPr>
          <p:nvPr/>
        </p:nvSpPr>
        <p:spPr bwMode="auto">
          <a:xfrm>
            <a:off x="1286405"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1</a:t>
            </a:r>
          </a:p>
        </p:txBody>
      </p:sp>
      <p:sp>
        <p:nvSpPr>
          <p:cNvPr id="106505" name="Text Box 9"/>
          <p:cNvSpPr txBox="1">
            <a:spLocks noChangeArrowheads="1"/>
          </p:cNvSpPr>
          <p:nvPr/>
        </p:nvSpPr>
        <p:spPr bwMode="auto">
          <a:xfrm>
            <a:off x="7450138"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2</a:t>
            </a:r>
          </a:p>
        </p:txBody>
      </p:sp>
      <p:sp>
        <p:nvSpPr>
          <p:cNvPr id="106506" name="Text Box 10"/>
          <p:cNvSpPr txBox="1">
            <a:spLocks noChangeArrowheads="1"/>
          </p:cNvSpPr>
          <p:nvPr/>
        </p:nvSpPr>
        <p:spPr bwMode="auto">
          <a:xfrm>
            <a:off x="7068344"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6510" name="AutoShape 14"/>
          <p:cNvSpPr>
            <a:spLocks noChangeArrowheads="1"/>
          </p:cNvSpPr>
          <p:nvPr/>
        </p:nvSpPr>
        <p:spPr bwMode="auto">
          <a:xfrm>
            <a:off x="1599406"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1" name="AutoShape 15"/>
          <p:cNvSpPr>
            <a:spLocks noChangeArrowheads="1"/>
          </p:cNvSpPr>
          <p:nvPr/>
        </p:nvSpPr>
        <p:spPr bwMode="auto">
          <a:xfrm flipV="1">
            <a:off x="7761421"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5" name="Text Box 19"/>
          <p:cNvSpPr txBox="1">
            <a:spLocks noChangeArrowheads="1"/>
          </p:cNvSpPr>
          <p:nvPr/>
        </p:nvSpPr>
        <p:spPr bwMode="auto">
          <a:xfrm>
            <a:off x="896012"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6516" name="Text Box 20"/>
          <p:cNvSpPr txBox="1">
            <a:spLocks noChangeArrowheads="1"/>
          </p:cNvSpPr>
          <p:nvPr/>
        </p:nvSpPr>
        <p:spPr bwMode="auto">
          <a:xfrm>
            <a:off x="7080383"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6517" name="AutoShape 21"/>
          <p:cNvSpPr>
            <a:spLocks noChangeArrowheads="1"/>
          </p:cNvSpPr>
          <p:nvPr/>
        </p:nvSpPr>
        <p:spPr bwMode="auto">
          <a:xfrm>
            <a:off x="1599406" y="3645618"/>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8" name="AutoShape 22"/>
          <p:cNvSpPr>
            <a:spLocks noChangeArrowheads="1"/>
          </p:cNvSpPr>
          <p:nvPr/>
        </p:nvSpPr>
        <p:spPr bwMode="auto">
          <a:xfrm flipV="1">
            <a:off x="7761421" y="3572593"/>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22" name="Text Box 26"/>
          <p:cNvSpPr txBox="1">
            <a:spLocks noChangeArrowheads="1"/>
          </p:cNvSpPr>
          <p:nvPr/>
        </p:nvSpPr>
        <p:spPr bwMode="auto">
          <a:xfrm>
            <a:off x="896012" y="403931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网络接入模块</a:t>
            </a:r>
          </a:p>
        </p:txBody>
      </p:sp>
      <p:sp>
        <p:nvSpPr>
          <p:cNvPr id="106523" name="Text Box 27"/>
          <p:cNvSpPr txBox="1">
            <a:spLocks noChangeArrowheads="1"/>
          </p:cNvSpPr>
          <p:nvPr/>
        </p:nvSpPr>
        <p:spPr bwMode="auto">
          <a:xfrm>
            <a:off x="7080383" y="403931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网络接入模块</a:t>
            </a:r>
          </a:p>
        </p:txBody>
      </p:sp>
      <p:graphicFrame>
        <p:nvGraphicFramePr>
          <p:cNvPr id="106524" name="Object 28"/>
          <p:cNvGraphicFramePr>
            <a:graphicFrameLocks noGrp="1" noChangeAspect="1"/>
          </p:cNvGraphicFramePr>
          <p:nvPr>
            <p:ph idx="1"/>
            <p:extLst>
              <p:ext uri="{D42A27DB-BD31-4B8C-83A1-F6EECF244321}">
                <p14:modId xmlns:p14="http://schemas.microsoft.com/office/powerpoint/2010/main" val="588022256"/>
              </p:ext>
            </p:extLst>
          </p:nvPr>
        </p:nvGraphicFramePr>
        <p:xfrm>
          <a:off x="3860933" y="3717057"/>
          <a:ext cx="2027634" cy="1069975"/>
        </p:xfrm>
        <a:graphic>
          <a:graphicData uri="http://schemas.openxmlformats.org/presentationml/2006/ole">
            <mc:AlternateContent xmlns:mc="http://schemas.openxmlformats.org/markup-compatibility/2006">
              <mc:Choice xmlns:v="urn:schemas-microsoft-com:vml" Requires="v">
                <p:oleObj spid="_x0000_s13314" name="VISIO" r:id="rId4" imgW="1687068" imgH="964692" progId="">
                  <p:embed/>
                </p:oleObj>
              </mc:Choice>
              <mc:Fallback>
                <p:oleObj name="VISIO" r:id="rId4" imgW="1687068" imgH="964692" progId="">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0933" y="3717057"/>
                        <a:ext cx="2027634" cy="106997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6527" name="Text Box 31"/>
          <p:cNvSpPr txBox="1">
            <a:spLocks noChangeArrowheads="1"/>
          </p:cNvSpPr>
          <p:nvPr/>
        </p:nvSpPr>
        <p:spPr bwMode="auto">
          <a:xfrm>
            <a:off x="4251325" y="400439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itchFamily="34" charset="0"/>
                <a:ea typeface="黑体" pitchFamily="2" charset="-122"/>
              </a:rPr>
              <a:t>通信网络</a:t>
            </a:r>
          </a:p>
        </p:txBody>
      </p:sp>
      <p:sp>
        <p:nvSpPr>
          <p:cNvPr id="106528" name="Text Box 32"/>
          <p:cNvSpPr txBox="1">
            <a:spLocks noChangeArrowheads="1"/>
          </p:cNvSpPr>
          <p:nvPr/>
        </p:nvSpPr>
        <p:spPr bwMode="auto">
          <a:xfrm>
            <a:off x="2846256" y="3572593"/>
            <a:ext cx="6976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000" b="1">
                <a:solidFill>
                  <a:srgbClr val="0000CC"/>
                </a:solidFill>
                <a:latin typeface="Tahoma" pitchFamily="34" charset="0"/>
                <a:ea typeface="黑体" pitchFamily="2" charset="-122"/>
              </a:rPr>
              <a:t>网络</a:t>
            </a:r>
          </a:p>
          <a:p>
            <a:pPr>
              <a:lnSpc>
                <a:spcPct val="90000"/>
              </a:lnSpc>
            </a:pPr>
            <a:r>
              <a:rPr lang="zh-CN" altLang="en-US" sz="2000" b="1">
                <a:solidFill>
                  <a:srgbClr val="0000CC"/>
                </a:solidFill>
                <a:latin typeface="Tahoma" pitchFamily="34" charset="0"/>
                <a:ea typeface="黑体" pitchFamily="2" charset="-122"/>
              </a:rPr>
              <a:t>接口</a:t>
            </a:r>
          </a:p>
        </p:txBody>
      </p:sp>
      <p:sp>
        <p:nvSpPr>
          <p:cNvPr id="106529" name="Text Box 33"/>
          <p:cNvSpPr txBox="1">
            <a:spLocks noChangeArrowheads="1"/>
          </p:cNvSpPr>
          <p:nvPr/>
        </p:nvSpPr>
        <p:spPr bwMode="auto">
          <a:xfrm>
            <a:off x="6201569" y="3572593"/>
            <a:ext cx="6976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000" b="1">
                <a:solidFill>
                  <a:srgbClr val="0000CC"/>
                </a:solidFill>
                <a:latin typeface="Tahoma" pitchFamily="34" charset="0"/>
                <a:ea typeface="黑体" pitchFamily="2" charset="-122"/>
              </a:rPr>
              <a:t>网络</a:t>
            </a:r>
          </a:p>
          <a:p>
            <a:pPr>
              <a:lnSpc>
                <a:spcPct val="90000"/>
              </a:lnSpc>
            </a:pPr>
            <a:r>
              <a:rPr lang="zh-CN" altLang="en-US" sz="2000" b="1">
                <a:solidFill>
                  <a:srgbClr val="0000CC"/>
                </a:solidFill>
                <a:latin typeface="Tahoma" pitchFamily="34" charset="0"/>
                <a:ea typeface="黑体" pitchFamily="2" charset="-122"/>
              </a:rPr>
              <a:t>接口</a:t>
            </a:r>
          </a:p>
        </p:txBody>
      </p:sp>
      <p:sp>
        <p:nvSpPr>
          <p:cNvPr id="106530" name="AutoShape 34"/>
          <p:cNvSpPr>
            <a:spLocks noChangeArrowheads="1"/>
          </p:cNvSpPr>
          <p:nvPr/>
        </p:nvSpPr>
        <p:spPr bwMode="auto">
          <a:xfrm>
            <a:off x="3080148" y="4293319"/>
            <a:ext cx="1482460" cy="288925"/>
          </a:xfrm>
          <a:prstGeom prst="rightArrow">
            <a:avLst>
              <a:gd name="adj1" fmla="val 50000"/>
              <a:gd name="adj2" fmla="val 11840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6531" name="AutoShape 35"/>
          <p:cNvSpPr>
            <a:spLocks noChangeArrowheads="1"/>
          </p:cNvSpPr>
          <p:nvPr/>
        </p:nvSpPr>
        <p:spPr bwMode="auto">
          <a:xfrm>
            <a:off x="5888567" y="4293319"/>
            <a:ext cx="1482460" cy="288925"/>
          </a:xfrm>
          <a:prstGeom prst="rightArrow">
            <a:avLst>
              <a:gd name="adj1" fmla="val 50000"/>
              <a:gd name="adj2" fmla="val 11840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6532" name="Text Box 36"/>
          <p:cNvSpPr txBox="1">
            <a:spLocks noChangeArrowheads="1"/>
          </p:cNvSpPr>
          <p:nvPr/>
        </p:nvSpPr>
        <p:spPr bwMode="auto">
          <a:xfrm>
            <a:off x="818621" y="4863232"/>
            <a:ext cx="818964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rgbClr val="C00000"/>
                </a:solidFill>
                <a:latin typeface="Tahoma" pitchFamily="34" charset="0"/>
                <a:ea typeface="黑体" pitchFamily="2" charset="-122"/>
              </a:rPr>
              <a:t>网络接入模块</a:t>
            </a:r>
            <a:r>
              <a:rPr lang="zh-CN" altLang="en-US" sz="2400" b="1" dirty="0">
                <a:solidFill>
                  <a:srgbClr val="000099"/>
                </a:solidFill>
                <a:latin typeface="Tahoma" pitchFamily="34" charset="0"/>
                <a:ea typeface="黑体" pitchFamily="2" charset="-122"/>
              </a:rPr>
              <a:t>负责做与网络接口细节有关的</a:t>
            </a:r>
            <a:r>
              <a:rPr lang="zh-CN" altLang="en-US" sz="2400" b="1" dirty="0" smtClean="0">
                <a:solidFill>
                  <a:srgbClr val="000099"/>
                </a:solidFill>
                <a:latin typeface="Tahoma" pitchFamily="34" charset="0"/>
                <a:ea typeface="黑体" pitchFamily="2" charset="-122"/>
              </a:rPr>
              <a:t>工作，例如：规定</a:t>
            </a:r>
            <a:r>
              <a:rPr lang="zh-CN" altLang="en-US" sz="2400" b="1" dirty="0">
                <a:solidFill>
                  <a:srgbClr val="000099"/>
                </a:solidFill>
                <a:latin typeface="Tahoma" pitchFamily="34" charset="0"/>
                <a:ea typeface="黑体" pitchFamily="2" charset="-122"/>
              </a:rPr>
              <a:t>传输的帧格式，帧的最大长度等。</a:t>
            </a:r>
          </a:p>
        </p:txBody>
      </p:sp>
    </p:spTree>
    <p:extLst>
      <p:ext uri="{BB962C8B-B14F-4D97-AF65-F5344CB8AC3E}">
        <p14:creationId xmlns:p14="http://schemas.microsoft.com/office/powerpoint/2010/main" val="2063637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510"/>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grpId="0" nodeType="afterEffect">
                                  <p:stCondLst>
                                    <p:cond delay="1000"/>
                                  </p:stCondLst>
                                  <p:childTnLst>
                                    <p:set>
                                      <p:cBhvr>
                                        <p:cTn id="13" dur="1" fill="hold">
                                          <p:stCondLst>
                                            <p:cond delay="0"/>
                                          </p:stCondLst>
                                        </p:cTn>
                                        <p:tgtEl>
                                          <p:spTgt spid="106517"/>
                                        </p:tgtEl>
                                        <p:attrNameLst>
                                          <p:attrName>style.visibility</p:attrName>
                                        </p:attrNameLst>
                                      </p:cBhvr>
                                      <p:to>
                                        <p:strVal val="visible"/>
                                      </p:to>
                                    </p:set>
                                  </p:childTnLst>
                                </p:cTn>
                              </p:par>
                            </p:childTnLst>
                          </p:cTn>
                        </p:par>
                        <p:par>
                          <p:cTn id="14" fill="hold" nodeType="afterGroup">
                            <p:stCondLst>
                              <p:cond delay="1000"/>
                            </p:stCondLst>
                            <p:childTnLst>
                              <p:par>
                                <p:cTn id="15" presetID="1" presetClass="entr" presetSubtype="0" fill="hold" grpId="0" nodeType="afterEffect">
                                  <p:stCondLst>
                                    <p:cond delay="1000"/>
                                  </p:stCondLst>
                                  <p:childTnLst>
                                    <p:set>
                                      <p:cBhvr>
                                        <p:cTn id="16" dur="1" fill="hold">
                                          <p:stCondLst>
                                            <p:cond delay="0"/>
                                          </p:stCondLst>
                                        </p:cTn>
                                        <p:tgtEl>
                                          <p:spTgt spid="106530"/>
                                        </p:tgtEl>
                                        <p:attrNameLst>
                                          <p:attrName>style.visibility</p:attrName>
                                        </p:attrNameLst>
                                      </p:cBhvr>
                                      <p:to>
                                        <p:strVal val="visible"/>
                                      </p:to>
                                    </p:set>
                                  </p:childTnLst>
                                </p:cTn>
                              </p:par>
                            </p:childTnLst>
                          </p:cTn>
                        </p:par>
                        <p:par>
                          <p:cTn id="17" fill="hold" nodeType="afterGroup">
                            <p:stCondLst>
                              <p:cond delay="2000"/>
                            </p:stCondLst>
                            <p:childTnLst>
                              <p:par>
                                <p:cTn id="18" presetID="1" presetClass="entr" presetSubtype="0" fill="hold" grpId="0" nodeType="afterEffect">
                                  <p:stCondLst>
                                    <p:cond delay="1000"/>
                                  </p:stCondLst>
                                  <p:childTnLst>
                                    <p:set>
                                      <p:cBhvr>
                                        <p:cTn id="19" dur="1" fill="hold">
                                          <p:stCondLst>
                                            <p:cond delay="0"/>
                                          </p:stCondLst>
                                        </p:cTn>
                                        <p:tgtEl>
                                          <p:spTgt spid="106531"/>
                                        </p:tgtEl>
                                        <p:attrNameLst>
                                          <p:attrName>style.visibility</p:attrName>
                                        </p:attrNameLst>
                                      </p:cBhvr>
                                      <p:to>
                                        <p:strVal val="visible"/>
                                      </p:to>
                                    </p:set>
                                  </p:childTnLst>
                                </p:cTn>
                              </p:par>
                            </p:childTnLst>
                          </p:cTn>
                        </p:par>
                        <p:par>
                          <p:cTn id="20" fill="hold" nodeType="afterGroup">
                            <p:stCondLst>
                              <p:cond delay="3000"/>
                            </p:stCondLst>
                            <p:childTnLst>
                              <p:par>
                                <p:cTn id="21" presetID="1" presetClass="entr" presetSubtype="0" fill="hold" grpId="0" nodeType="afterEffect">
                                  <p:stCondLst>
                                    <p:cond delay="1000"/>
                                  </p:stCondLst>
                                  <p:childTnLst>
                                    <p:set>
                                      <p:cBhvr>
                                        <p:cTn id="22" dur="1" fill="hold">
                                          <p:stCondLst>
                                            <p:cond delay="0"/>
                                          </p:stCondLst>
                                        </p:cTn>
                                        <p:tgtEl>
                                          <p:spTgt spid="106518"/>
                                        </p:tgtEl>
                                        <p:attrNameLst>
                                          <p:attrName>style.visibility</p:attrName>
                                        </p:attrNameLst>
                                      </p:cBhvr>
                                      <p:to>
                                        <p:strVal val="visible"/>
                                      </p:to>
                                    </p:set>
                                  </p:childTnLst>
                                </p:cTn>
                              </p:par>
                            </p:childTnLst>
                          </p:cTn>
                        </p:par>
                        <p:par>
                          <p:cTn id="23" fill="hold" nodeType="afterGroup">
                            <p:stCondLst>
                              <p:cond delay="4000"/>
                            </p:stCondLst>
                            <p:childTnLst>
                              <p:par>
                                <p:cTn id="24" presetID="1" presetClass="entr" presetSubtype="0" fill="hold" grpId="0" nodeType="afterEffect">
                                  <p:stCondLst>
                                    <p:cond delay="1000"/>
                                  </p:stCondLst>
                                  <p:childTnLst>
                                    <p:set>
                                      <p:cBhvr>
                                        <p:cTn id="25" dur="1" fill="hold">
                                          <p:stCondLst>
                                            <p:cond delay="0"/>
                                          </p:stCondLst>
                                        </p:cTn>
                                        <p:tgtEl>
                                          <p:spTgt spid="106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10" grpId="0" animBg="1"/>
      <p:bldP spid="106511" grpId="0" animBg="1"/>
      <p:bldP spid="106517" grpId="0" animBg="1"/>
      <p:bldP spid="106518" grpId="0" animBg="1"/>
      <p:bldP spid="106530" grpId="0" animBg="1"/>
      <p:bldP spid="106531" grpId="0" animBg="1"/>
      <p:bldP spid="106532"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algn="ctr"/>
            <a:r>
              <a:rPr lang="zh-CN" altLang="en-US" dirty="0"/>
              <a:t>分层的</a:t>
            </a:r>
            <a:r>
              <a:rPr lang="zh-CN" altLang="en-US" dirty="0" smtClean="0"/>
              <a:t>好处与缺点 </a:t>
            </a:r>
            <a:endParaRPr lang="zh-CN" altLang="en-US" dirty="0"/>
          </a:p>
        </p:txBody>
      </p:sp>
      <p:sp>
        <p:nvSpPr>
          <p:cNvPr id="2" name="文本占位符 1"/>
          <p:cNvSpPr>
            <a:spLocks noGrp="1"/>
          </p:cNvSpPr>
          <p:nvPr>
            <p:ph type="body" idx="1"/>
          </p:nvPr>
        </p:nvSpPr>
        <p:spPr>
          <a:solidFill>
            <a:srgbClr val="FFFF66"/>
          </a:solidFill>
          <a:ln>
            <a:solidFill>
              <a:srgbClr val="000099"/>
            </a:solidFill>
          </a:ln>
        </p:spPr>
        <p:txBody>
          <a:bodyPr anchor="ctr"/>
          <a:lstStyle/>
          <a:p>
            <a:r>
              <a:rPr lang="zh-CN" altLang="en-US" dirty="0" smtClean="0">
                <a:solidFill>
                  <a:srgbClr val="FF0000"/>
                </a:solidFill>
              </a:rPr>
              <a:t>好处</a:t>
            </a:r>
            <a:endParaRPr lang="zh-CN" altLang="en-US" dirty="0">
              <a:solidFill>
                <a:srgbClr val="FF0000"/>
              </a:solidFill>
            </a:endParaRPr>
          </a:p>
        </p:txBody>
      </p:sp>
      <p:sp>
        <p:nvSpPr>
          <p:cNvPr id="110595" name="Rectangle 3"/>
          <p:cNvSpPr>
            <a:spLocks noGrp="1" noChangeArrowheads="1"/>
          </p:cNvSpPr>
          <p:nvPr>
            <p:ph sz="half" idx="2"/>
          </p:nvPr>
        </p:nvSpPr>
        <p:spPr>
          <a:xfrm>
            <a:off x="495299" y="1844824"/>
            <a:ext cx="4455513" cy="4292770"/>
          </a:xfrm>
          <a:ln>
            <a:solidFill>
              <a:srgbClr val="000099"/>
            </a:solidFill>
          </a:ln>
        </p:spPr>
        <p:txBody>
          <a:bodyPr/>
          <a:lstStyle/>
          <a:p>
            <a:r>
              <a:rPr lang="zh-CN" altLang="en-US" dirty="0"/>
              <a:t>各层之间是独立的。</a:t>
            </a:r>
          </a:p>
          <a:p>
            <a:r>
              <a:rPr lang="zh-CN" altLang="en-US" dirty="0"/>
              <a:t>灵活性好。</a:t>
            </a:r>
          </a:p>
          <a:p>
            <a:r>
              <a:rPr lang="zh-CN" altLang="en-US" dirty="0"/>
              <a:t>结构上可分割开。</a:t>
            </a:r>
          </a:p>
          <a:p>
            <a:r>
              <a:rPr lang="zh-CN" altLang="en-US" dirty="0"/>
              <a:t>易于实现和维护。</a:t>
            </a:r>
          </a:p>
          <a:p>
            <a:r>
              <a:rPr lang="zh-CN" altLang="en-US" dirty="0"/>
              <a:t>能促进标准化工作。  </a:t>
            </a:r>
          </a:p>
        </p:txBody>
      </p:sp>
      <p:sp>
        <p:nvSpPr>
          <p:cNvPr id="3" name="文本占位符 2"/>
          <p:cNvSpPr>
            <a:spLocks noGrp="1"/>
          </p:cNvSpPr>
          <p:nvPr>
            <p:ph type="body" sz="quarter" idx="3"/>
          </p:nvPr>
        </p:nvSpPr>
        <p:spPr>
          <a:solidFill>
            <a:srgbClr val="FFFF66"/>
          </a:solidFill>
          <a:ln>
            <a:solidFill>
              <a:srgbClr val="000099"/>
            </a:solidFill>
          </a:ln>
        </p:spPr>
        <p:txBody>
          <a:bodyPr/>
          <a:lstStyle/>
          <a:p>
            <a:r>
              <a:rPr lang="zh-CN" altLang="en-US" dirty="0" smtClean="0">
                <a:solidFill>
                  <a:srgbClr val="0000CC"/>
                </a:solidFill>
              </a:rPr>
              <a:t>缺点</a:t>
            </a:r>
            <a:endParaRPr lang="zh-CN" altLang="en-US" dirty="0">
              <a:solidFill>
                <a:srgbClr val="0000CC"/>
              </a:solidFill>
            </a:endParaRPr>
          </a:p>
        </p:txBody>
      </p:sp>
      <p:sp>
        <p:nvSpPr>
          <p:cNvPr id="4" name="内容占位符 3"/>
          <p:cNvSpPr>
            <a:spLocks noGrp="1"/>
          </p:cNvSpPr>
          <p:nvPr>
            <p:ph sz="quarter" idx="4"/>
          </p:nvPr>
        </p:nvSpPr>
        <p:spPr>
          <a:xfrm>
            <a:off x="5104383" y="1844824"/>
            <a:ext cx="4457129" cy="4292770"/>
          </a:xfrm>
          <a:ln>
            <a:solidFill>
              <a:srgbClr val="000099"/>
            </a:solidFill>
          </a:ln>
        </p:spPr>
        <p:txBody>
          <a:bodyPr/>
          <a:lstStyle/>
          <a:p>
            <a:r>
              <a:rPr lang="zh-CN" altLang="en-US" dirty="0" smtClean="0"/>
              <a:t>降低效率。</a:t>
            </a:r>
            <a:endParaRPr lang="en-US" altLang="zh-CN" dirty="0" smtClean="0"/>
          </a:p>
          <a:p>
            <a:r>
              <a:rPr lang="zh-CN" altLang="zh-CN" dirty="0" smtClean="0"/>
              <a:t>有些</a:t>
            </a:r>
            <a:r>
              <a:rPr lang="zh-CN" altLang="zh-CN" dirty="0"/>
              <a:t>功能会在不同的层次中重复出现，因而产生了</a:t>
            </a:r>
            <a:r>
              <a:rPr lang="zh-CN" altLang="zh-CN" dirty="0" smtClean="0"/>
              <a:t>额外开销</a:t>
            </a:r>
            <a:r>
              <a:rPr lang="zh-CN" altLang="en-US" dirty="0" smtClean="0"/>
              <a:t>。</a:t>
            </a:r>
            <a:endParaRPr lang="zh-CN" altLang="en-US" dirty="0"/>
          </a:p>
        </p:txBody>
      </p:sp>
    </p:spTree>
    <p:extLst>
      <p:ext uri="{BB962C8B-B14F-4D97-AF65-F5344CB8AC3E}">
        <p14:creationId xmlns:p14="http://schemas.microsoft.com/office/powerpoint/2010/main" val="42782998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互联网在生活中的地位</a:t>
            </a:r>
            <a:endParaRPr lang="zh-CN" altLang="en-US" dirty="0"/>
          </a:p>
        </p:txBody>
      </p:sp>
      <p:sp>
        <p:nvSpPr>
          <p:cNvPr id="3" name="内容占位符 2"/>
          <p:cNvSpPr>
            <a:spLocks noGrp="1"/>
          </p:cNvSpPr>
          <p:nvPr>
            <p:ph idx="1"/>
          </p:nvPr>
        </p:nvSpPr>
        <p:spPr/>
        <p:txBody>
          <a:bodyPr/>
          <a:lstStyle/>
          <a:p>
            <a:r>
              <a:rPr lang="zh-CN" altLang="zh-CN" dirty="0"/>
              <a:t>现在人们的生活、工作、学习和交往都已离不开</a:t>
            </a:r>
            <a:r>
              <a:rPr lang="zh-CN" altLang="zh-CN" dirty="0" smtClean="0"/>
              <a:t>互联网</a:t>
            </a:r>
            <a:r>
              <a:rPr lang="zh-CN" altLang="en-US" dirty="0" smtClean="0"/>
              <a:t>。</a:t>
            </a:r>
            <a:endParaRPr lang="en-US" altLang="zh-CN" dirty="0" smtClean="0"/>
          </a:p>
          <a:p>
            <a:r>
              <a:rPr lang="zh-CN" altLang="zh-CN" dirty="0" smtClean="0"/>
              <a:t>互联网</a:t>
            </a:r>
            <a:r>
              <a:rPr lang="zh-CN" altLang="zh-CN" dirty="0"/>
              <a:t>已经</a:t>
            </a:r>
            <a:r>
              <a:rPr lang="zh-CN" altLang="zh-CN" dirty="0" smtClean="0"/>
              <a:t>成为</a:t>
            </a:r>
            <a:r>
              <a:rPr lang="zh-CN" altLang="en-US" dirty="0" smtClean="0"/>
              <a:t>现代</a:t>
            </a:r>
            <a:r>
              <a:rPr lang="zh-CN" altLang="zh-CN" dirty="0" smtClean="0"/>
              <a:t>社会</a:t>
            </a:r>
            <a:r>
              <a:rPr lang="zh-CN" altLang="zh-CN" dirty="0"/>
              <a:t>最为重要的基础设施。</a:t>
            </a:r>
            <a:endParaRPr lang="en-US" altLang="zh-CN" dirty="0" smtClean="0"/>
          </a:p>
          <a:p>
            <a:r>
              <a:rPr lang="zh-CN" altLang="en-US" dirty="0" smtClean="0"/>
              <a:t>同时，互联网也</a:t>
            </a:r>
            <a:r>
              <a:rPr lang="zh-CN" altLang="zh-CN" dirty="0" smtClean="0"/>
              <a:t>使</a:t>
            </a:r>
            <a:r>
              <a:rPr lang="zh-CN" altLang="zh-CN" dirty="0"/>
              <a:t>人们</a:t>
            </a:r>
            <a:r>
              <a:rPr lang="zh-CN" altLang="zh-CN" dirty="0" smtClean="0"/>
              <a:t>的</a:t>
            </a:r>
            <a:r>
              <a:rPr lang="zh-CN" altLang="en-US" dirty="0" smtClean="0"/>
              <a:t>生活</a:t>
            </a:r>
            <a:r>
              <a:rPr lang="zh-CN" altLang="zh-CN" dirty="0" smtClean="0"/>
              <a:t>方式</a:t>
            </a:r>
            <a:r>
              <a:rPr lang="zh-CN" altLang="zh-CN" dirty="0"/>
              <a:t>发生了重大的</a:t>
            </a:r>
            <a:r>
              <a:rPr lang="zh-CN" altLang="zh-CN" dirty="0" smtClean="0"/>
              <a:t>变化</a:t>
            </a:r>
            <a:r>
              <a:rPr lang="zh-CN" altLang="en-US" dirty="0" smtClean="0"/>
              <a:t>。</a:t>
            </a:r>
            <a:endParaRPr lang="en-US" altLang="zh-CN" dirty="0" smtClean="0"/>
          </a:p>
          <a:p>
            <a:endParaRPr lang="en-US" altLang="zh-CN" dirty="0" smtClean="0"/>
          </a:p>
        </p:txBody>
      </p:sp>
    </p:spTree>
    <p:extLst>
      <p:ext uri="{BB962C8B-B14F-4D97-AF65-F5344CB8AC3E}">
        <p14:creationId xmlns:p14="http://schemas.microsoft.com/office/powerpoint/2010/main" val="304609511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lgn="ctr"/>
            <a:r>
              <a:rPr lang="zh-CN" altLang="en-US" dirty="0"/>
              <a:t>层数多少要适当 </a:t>
            </a:r>
          </a:p>
        </p:txBody>
      </p:sp>
      <p:sp>
        <p:nvSpPr>
          <p:cNvPr id="111619" name="Rectangle 3"/>
          <p:cNvSpPr>
            <a:spLocks noGrp="1" noChangeArrowheads="1"/>
          </p:cNvSpPr>
          <p:nvPr>
            <p:ph idx="1"/>
          </p:nvPr>
        </p:nvSpPr>
        <p:spPr/>
        <p:txBody>
          <a:bodyPr/>
          <a:lstStyle/>
          <a:p>
            <a:r>
              <a:rPr lang="zh-CN" altLang="en-US" dirty="0" smtClean="0"/>
              <a:t>层</a:t>
            </a:r>
            <a:r>
              <a:rPr lang="zh-CN" altLang="en-US" dirty="0"/>
              <a:t>数太少，就会使每一层的协议太复杂。</a:t>
            </a:r>
          </a:p>
          <a:p>
            <a:r>
              <a:rPr lang="zh-CN" altLang="en-US" dirty="0"/>
              <a:t>层数太</a:t>
            </a:r>
            <a:r>
              <a:rPr lang="zh-CN" altLang="en-US" dirty="0" smtClean="0"/>
              <a:t>多，又</a:t>
            </a:r>
            <a:r>
              <a:rPr lang="zh-CN" altLang="en-US" dirty="0"/>
              <a:t>会在描述和综合各层功能的系统工程任务时遇到较多的困难。 </a:t>
            </a:r>
          </a:p>
        </p:txBody>
      </p:sp>
    </p:spTree>
    <p:extLst>
      <p:ext uri="{BB962C8B-B14F-4D97-AF65-F5344CB8AC3E}">
        <p14:creationId xmlns:p14="http://schemas.microsoft.com/office/powerpoint/2010/main" val="29438031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lgn="ctr"/>
            <a:r>
              <a:rPr lang="zh-CN" altLang="zh-CN" dirty="0" smtClean="0"/>
              <a:t>各层完成的</a:t>
            </a:r>
            <a:r>
              <a:rPr lang="zh-CN" altLang="zh-CN" dirty="0"/>
              <a:t>主要</a:t>
            </a:r>
            <a:r>
              <a:rPr lang="zh-CN" altLang="zh-CN" dirty="0" smtClean="0"/>
              <a:t>功能</a:t>
            </a:r>
            <a:endParaRPr lang="zh-CN" altLang="en-US" dirty="0"/>
          </a:p>
        </p:txBody>
      </p:sp>
      <p:sp>
        <p:nvSpPr>
          <p:cNvPr id="111619" name="Rectangle 3"/>
          <p:cNvSpPr>
            <a:spLocks noGrp="1" noChangeArrowheads="1"/>
          </p:cNvSpPr>
          <p:nvPr>
            <p:ph idx="1"/>
          </p:nvPr>
        </p:nvSpPr>
        <p:spPr/>
        <p:txBody>
          <a:bodyPr/>
          <a:lstStyle/>
          <a:p>
            <a:r>
              <a:rPr lang="zh-CN" altLang="zh-CN" sz="2800" dirty="0">
                <a:solidFill>
                  <a:srgbClr val="FF0000"/>
                </a:solidFill>
              </a:rPr>
              <a:t>① </a:t>
            </a:r>
            <a:r>
              <a:rPr lang="zh-CN" altLang="zh-CN" sz="2800" dirty="0" smtClean="0">
                <a:solidFill>
                  <a:srgbClr val="FF0000"/>
                </a:solidFill>
              </a:rPr>
              <a:t>差错控制</a:t>
            </a:r>
            <a:r>
              <a:rPr lang="zh-CN" altLang="en-US" sz="2800" dirty="0" smtClean="0">
                <a:solidFill>
                  <a:srgbClr val="FF0000"/>
                </a:solidFill>
              </a:rPr>
              <a:t>：</a:t>
            </a:r>
            <a:r>
              <a:rPr lang="zh-CN" altLang="zh-CN" sz="2800" dirty="0" smtClean="0"/>
              <a:t>使</a:t>
            </a:r>
            <a:r>
              <a:rPr lang="zh-CN" altLang="zh-CN" sz="2800" dirty="0"/>
              <a:t>相应层次对等方的通信更加可靠。</a:t>
            </a:r>
          </a:p>
          <a:p>
            <a:r>
              <a:rPr lang="zh-CN" altLang="zh-CN" sz="2800" dirty="0">
                <a:solidFill>
                  <a:srgbClr val="FF0000"/>
                </a:solidFill>
              </a:rPr>
              <a:t>② 流量控制</a:t>
            </a:r>
            <a:r>
              <a:rPr lang="zh-CN" altLang="en-US" sz="2800" dirty="0">
                <a:solidFill>
                  <a:srgbClr val="FF0000"/>
                </a:solidFill>
              </a:rPr>
              <a:t>：</a:t>
            </a:r>
            <a:r>
              <a:rPr lang="zh-CN" altLang="zh-CN" sz="2800" dirty="0" smtClean="0"/>
              <a:t>发送</a:t>
            </a:r>
            <a:r>
              <a:rPr lang="zh-CN" altLang="zh-CN" sz="2800" dirty="0"/>
              <a:t>端的发送速率必须使接收端来得及接收，不要太快。</a:t>
            </a:r>
          </a:p>
          <a:p>
            <a:r>
              <a:rPr lang="zh-CN" altLang="zh-CN" sz="2800" dirty="0">
                <a:solidFill>
                  <a:srgbClr val="FF0000"/>
                </a:solidFill>
              </a:rPr>
              <a:t>③ 分段和重装</a:t>
            </a:r>
            <a:r>
              <a:rPr lang="en-US" altLang="zh-CN" sz="2800" dirty="0">
                <a:solidFill>
                  <a:srgbClr val="FF0000"/>
                </a:solidFill>
              </a:rPr>
              <a:t> </a:t>
            </a:r>
            <a:r>
              <a:rPr lang="zh-CN" altLang="en-US" sz="2800" dirty="0">
                <a:solidFill>
                  <a:srgbClr val="FF0000"/>
                </a:solidFill>
              </a:rPr>
              <a:t>：</a:t>
            </a:r>
            <a:r>
              <a:rPr lang="zh-CN" altLang="zh-CN" sz="2800" dirty="0" smtClean="0"/>
              <a:t>发送</a:t>
            </a:r>
            <a:r>
              <a:rPr lang="zh-CN" altLang="zh-CN" sz="2800" dirty="0"/>
              <a:t>端将要发送的数据块划分为更小的单位，在接收端将其还原。</a:t>
            </a:r>
          </a:p>
          <a:p>
            <a:r>
              <a:rPr lang="zh-CN" altLang="zh-CN" sz="2800" dirty="0">
                <a:solidFill>
                  <a:srgbClr val="FF0000"/>
                </a:solidFill>
              </a:rPr>
              <a:t>④ 复用和分用</a:t>
            </a:r>
            <a:r>
              <a:rPr lang="zh-CN" altLang="en-US" sz="2800" dirty="0">
                <a:solidFill>
                  <a:srgbClr val="FF0000"/>
                </a:solidFill>
              </a:rPr>
              <a:t>：</a:t>
            </a:r>
            <a:r>
              <a:rPr lang="zh-CN" altLang="zh-CN" sz="2800" dirty="0" smtClean="0"/>
              <a:t>发送</a:t>
            </a:r>
            <a:r>
              <a:rPr lang="zh-CN" altLang="zh-CN" sz="2800" dirty="0"/>
              <a:t>端几个高层会话复用一条低层的连接，在接收端再进行分用。</a:t>
            </a:r>
          </a:p>
          <a:p>
            <a:r>
              <a:rPr lang="zh-CN" altLang="zh-CN" sz="2800" dirty="0">
                <a:solidFill>
                  <a:srgbClr val="FF0000"/>
                </a:solidFill>
              </a:rPr>
              <a:t>⑤ 连接建立和释放</a:t>
            </a:r>
            <a:r>
              <a:rPr lang="zh-CN" altLang="en-US" sz="2800" dirty="0">
                <a:solidFill>
                  <a:srgbClr val="FF0000"/>
                </a:solidFill>
              </a:rPr>
              <a:t>：</a:t>
            </a:r>
            <a:r>
              <a:rPr lang="zh-CN" altLang="zh-CN" sz="2800" dirty="0" smtClean="0"/>
              <a:t>交换</a:t>
            </a:r>
            <a:r>
              <a:rPr lang="zh-CN" altLang="zh-CN" sz="2800" dirty="0"/>
              <a:t>数据前先建立一条逻辑连接，数据传送结束后释放连接。</a:t>
            </a:r>
          </a:p>
          <a:p>
            <a:endParaRPr lang="zh-CN" altLang="en-US" sz="2800" dirty="0"/>
          </a:p>
        </p:txBody>
      </p:sp>
    </p:spTree>
    <p:extLst>
      <p:ext uri="{BB962C8B-B14F-4D97-AF65-F5344CB8AC3E}">
        <p14:creationId xmlns:p14="http://schemas.microsoft.com/office/powerpoint/2010/main" val="374745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6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lgn="ctr"/>
            <a:r>
              <a:rPr lang="zh-CN" altLang="en-US"/>
              <a:t>计算机网络的体系结构 </a:t>
            </a:r>
          </a:p>
        </p:txBody>
      </p:sp>
      <p:sp>
        <p:nvSpPr>
          <p:cNvPr id="112643" name="Rectangle 3"/>
          <p:cNvSpPr>
            <a:spLocks noGrp="1" noChangeArrowheads="1"/>
          </p:cNvSpPr>
          <p:nvPr>
            <p:ph idx="1"/>
          </p:nvPr>
        </p:nvSpPr>
        <p:spPr/>
        <p:txBody>
          <a:bodyPr/>
          <a:lstStyle/>
          <a:p>
            <a:r>
              <a:rPr lang="zh-CN" altLang="en-US" dirty="0">
                <a:solidFill>
                  <a:srgbClr val="FF0000"/>
                </a:solidFill>
              </a:rPr>
              <a:t>计算机网络的</a:t>
            </a:r>
            <a:r>
              <a:rPr lang="zh-CN" altLang="en-US" dirty="0" smtClean="0">
                <a:solidFill>
                  <a:srgbClr val="FF0000"/>
                </a:solidFill>
              </a:rPr>
              <a:t>体系结构 </a:t>
            </a:r>
            <a:r>
              <a:rPr lang="en-US" altLang="zh-CN" dirty="0" smtClean="0"/>
              <a:t>(</a:t>
            </a:r>
            <a:r>
              <a:rPr lang="en-US" altLang="zh-CN" dirty="0"/>
              <a:t>architecture</a:t>
            </a:r>
            <a:r>
              <a:rPr lang="en-US" altLang="zh-CN" dirty="0" smtClean="0"/>
              <a:t>) </a:t>
            </a:r>
            <a:r>
              <a:rPr lang="zh-CN" altLang="en-US" dirty="0" smtClean="0"/>
              <a:t>是</a:t>
            </a:r>
            <a:r>
              <a:rPr lang="zh-CN" altLang="en-US" dirty="0"/>
              <a:t>计算机网络的各层及其协议的集合。 </a:t>
            </a:r>
          </a:p>
          <a:p>
            <a:r>
              <a:rPr lang="zh-CN" altLang="en-US" dirty="0"/>
              <a:t>体系结构就是这个计算机网络及其部件</a:t>
            </a:r>
            <a:r>
              <a:rPr lang="zh-CN" altLang="en-US" dirty="0">
                <a:solidFill>
                  <a:srgbClr val="FF0000"/>
                </a:solidFill>
              </a:rPr>
              <a:t>所应完成的功能的精确定义。</a:t>
            </a:r>
          </a:p>
          <a:p>
            <a:r>
              <a:rPr lang="zh-CN" altLang="en-US" dirty="0" smtClean="0">
                <a:solidFill>
                  <a:srgbClr val="FF0000"/>
                </a:solidFill>
              </a:rPr>
              <a:t>实现 </a:t>
            </a:r>
            <a:r>
              <a:rPr lang="en-US" altLang="zh-CN" dirty="0" smtClean="0"/>
              <a:t>(</a:t>
            </a:r>
            <a:r>
              <a:rPr lang="en-US" altLang="zh-CN" dirty="0"/>
              <a:t>implementation</a:t>
            </a:r>
            <a:r>
              <a:rPr lang="en-US" altLang="zh-CN" dirty="0" smtClean="0"/>
              <a:t>) </a:t>
            </a:r>
            <a:r>
              <a:rPr lang="zh-CN" altLang="en-US" dirty="0" smtClean="0"/>
              <a:t>是</a:t>
            </a:r>
            <a:r>
              <a:rPr lang="zh-CN" altLang="en-US" dirty="0"/>
              <a:t>遵循这种体系结构的前提下用何种硬件或软件完成这些功能的问题。</a:t>
            </a:r>
          </a:p>
          <a:p>
            <a:r>
              <a:rPr lang="zh-CN" altLang="en-US" dirty="0">
                <a:solidFill>
                  <a:srgbClr val="0000CC"/>
                </a:solidFill>
              </a:rPr>
              <a:t>体系结构是抽象的，而实现则是具体的，是真正在运行的计算机硬件和软件。   </a:t>
            </a:r>
          </a:p>
        </p:txBody>
      </p:sp>
    </p:spTree>
    <p:extLst>
      <p:ext uri="{BB962C8B-B14F-4D97-AF65-F5344CB8AC3E}">
        <p14:creationId xmlns:p14="http://schemas.microsoft.com/office/powerpoint/2010/main" val="39125519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113667" name="Rectangle 3"/>
          <p:cNvSpPr>
            <a:spLocks noGrp="1" noChangeArrowheads="1"/>
          </p:cNvSpPr>
          <p:nvPr>
            <p:ph idx="1"/>
          </p:nvPr>
        </p:nvSpPr>
        <p:spPr/>
        <p:txBody>
          <a:bodyPr/>
          <a:lstStyle/>
          <a:p>
            <a:r>
              <a:rPr lang="en-US" altLang="zh-CN" dirty="0" smtClean="0"/>
              <a:t>OSI </a:t>
            </a:r>
            <a:r>
              <a:rPr lang="zh-CN" altLang="zh-CN" dirty="0" smtClean="0"/>
              <a:t>的</a:t>
            </a:r>
            <a:r>
              <a:rPr lang="zh-CN" altLang="zh-CN" dirty="0"/>
              <a:t>七层协议</a:t>
            </a:r>
            <a:r>
              <a:rPr lang="zh-CN" altLang="zh-CN" dirty="0" smtClean="0"/>
              <a:t>体系结构的</a:t>
            </a:r>
            <a:r>
              <a:rPr lang="zh-CN" altLang="zh-CN" dirty="0"/>
              <a:t>概念清楚，理论也较完整，但它既复杂又不</a:t>
            </a:r>
            <a:r>
              <a:rPr lang="zh-CN" altLang="zh-CN" dirty="0" smtClean="0"/>
              <a:t>实用</a:t>
            </a:r>
            <a:r>
              <a:rPr lang="zh-CN" altLang="en-US" dirty="0" smtClean="0"/>
              <a:t>。</a:t>
            </a:r>
            <a:endParaRPr lang="en-US" altLang="zh-CN" dirty="0" smtClean="0"/>
          </a:p>
          <a:p>
            <a:r>
              <a:rPr lang="en-US" altLang="zh-CN" dirty="0" smtClean="0"/>
              <a:t>TCP/IP </a:t>
            </a:r>
            <a:r>
              <a:rPr lang="zh-CN" altLang="en-US" dirty="0"/>
              <a:t>是四</a:t>
            </a:r>
            <a:r>
              <a:rPr lang="zh-CN" altLang="en-US" dirty="0" smtClean="0"/>
              <a:t>层体系结构</a:t>
            </a:r>
            <a:r>
              <a:rPr lang="zh-CN" altLang="en-US" dirty="0"/>
              <a:t>：应用层、运输层、网际层和网络接口层。</a:t>
            </a:r>
          </a:p>
          <a:p>
            <a:r>
              <a:rPr lang="zh-CN" altLang="en-US" dirty="0"/>
              <a:t>但最下面的网络接口层并没有具体内容。</a:t>
            </a:r>
          </a:p>
          <a:p>
            <a:r>
              <a:rPr lang="zh-CN" altLang="en-US" dirty="0">
                <a:solidFill>
                  <a:srgbClr val="FF0000"/>
                </a:solidFill>
              </a:rPr>
              <a:t>因此往往采取折中的办法，即综合</a:t>
            </a:r>
            <a:r>
              <a:rPr lang="zh-CN" altLang="en-US" sz="2000" dirty="0">
                <a:solidFill>
                  <a:srgbClr val="FF0000"/>
                </a:solidFill>
              </a:rPr>
              <a:t> </a:t>
            </a:r>
            <a:r>
              <a:rPr lang="en-US" altLang="zh-CN" dirty="0">
                <a:solidFill>
                  <a:srgbClr val="FF0000"/>
                </a:solidFill>
              </a:rPr>
              <a:t>OSI </a:t>
            </a:r>
            <a:r>
              <a:rPr lang="zh-CN" altLang="en-US" dirty="0">
                <a:solidFill>
                  <a:srgbClr val="FF0000"/>
                </a:solidFill>
              </a:rPr>
              <a:t>和</a:t>
            </a:r>
            <a:r>
              <a:rPr lang="zh-CN" altLang="en-US" sz="2000" dirty="0">
                <a:solidFill>
                  <a:srgbClr val="FF0000"/>
                </a:solidFill>
              </a:rPr>
              <a:t> </a:t>
            </a:r>
            <a:r>
              <a:rPr lang="en-US" altLang="zh-CN" dirty="0">
                <a:solidFill>
                  <a:srgbClr val="FF0000"/>
                </a:solidFill>
              </a:rPr>
              <a:t>TCP/IP</a:t>
            </a:r>
            <a:r>
              <a:rPr lang="en-US" altLang="zh-CN" sz="2000" dirty="0">
                <a:solidFill>
                  <a:srgbClr val="FF0000"/>
                </a:solidFill>
              </a:rPr>
              <a:t> </a:t>
            </a:r>
            <a:r>
              <a:rPr lang="zh-CN" altLang="en-US" dirty="0">
                <a:solidFill>
                  <a:srgbClr val="FF0000"/>
                </a:solidFill>
              </a:rPr>
              <a:t>的优点，采用一种只有五层协议的体系结构 。</a:t>
            </a:r>
            <a:r>
              <a:rPr lang="zh-CN" altLang="en-US" dirty="0">
                <a:solidFill>
                  <a:srgbClr val="0000CC"/>
                </a:solidFill>
              </a:rPr>
              <a:t> </a:t>
            </a:r>
          </a:p>
        </p:txBody>
      </p:sp>
    </p:spTree>
    <p:extLst>
      <p:ext uri="{BB962C8B-B14F-4D97-AF65-F5344CB8AC3E}">
        <p14:creationId xmlns:p14="http://schemas.microsoft.com/office/powerpoint/2010/main" val="12387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6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36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6" name="AutoShape 58"/>
          <p:cNvSpPr>
            <a:spLocks noChangeArrowheads="1"/>
          </p:cNvSpPr>
          <p:nvPr/>
        </p:nvSpPr>
        <p:spPr bwMode="auto">
          <a:xfrm>
            <a:off x="900757" y="1653952"/>
            <a:ext cx="2054225" cy="3530600"/>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000" b="1">
              <a:solidFill>
                <a:srgbClr val="000099"/>
              </a:solidFill>
              <a:latin typeface="+mn-lt"/>
              <a:ea typeface="黑体" pitchFamily="2" charset="-122"/>
            </a:endParaRPr>
          </a:p>
        </p:txBody>
      </p:sp>
      <p:sp>
        <p:nvSpPr>
          <p:cNvPr id="7" name="Freeform 50"/>
          <p:cNvSpPr>
            <a:spLocks/>
          </p:cNvSpPr>
          <p:nvPr/>
        </p:nvSpPr>
        <p:spPr bwMode="auto">
          <a:xfrm>
            <a:off x="902345" y="2036540"/>
            <a:ext cx="2039937" cy="260350"/>
          </a:xfrm>
          <a:custGeom>
            <a:avLst/>
            <a:gdLst>
              <a:gd name="T0" fmla="*/ 2030913617 w 2049"/>
              <a:gd name="T1" fmla="*/ 0 h 182"/>
              <a:gd name="T2" fmla="*/ 1853492943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8" name="Freeform 59"/>
          <p:cNvSpPr>
            <a:spLocks/>
          </p:cNvSpPr>
          <p:nvPr/>
        </p:nvSpPr>
        <p:spPr bwMode="auto">
          <a:xfrm>
            <a:off x="900757" y="25159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9" name="Freeform 60"/>
          <p:cNvSpPr>
            <a:spLocks/>
          </p:cNvSpPr>
          <p:nvPr/>
        </p:nvSpPr>
        <p:spPr bwMode="auto">
          <a:xfrm>
            <a:off x="900757" y="2995390"/>
            <a:ext cx="2038350" cy="260350"/>
          </a:xfrm>
          <a:custGeom>
            <a:avLst/>
            <a:gdLst>
              <a:gd name="T0" fmla="*/ 2027754886 w 2049"/>
              <a:gd name="T1" fmla="*/ 0 h 182"/>
              <a:gd name="T2" fmla="*/ 1850610517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0" name="Freeform 61"/>
          <p:cNvSpPr>
            <a:spLocks/>
          </p:cNvSpPr>
          <p:nvPr/>
        </p:nvSpPr>
        <p:spPr bwMode="auto">
          <a:xfrm>
            <a:off x="900757" y="3474815"/>
            <a:ext cx="2038350" cy="263525"/>
          </a:xfrm>
          <a:custGeom>
            <a:avLst/>
            <a:gdLst>
              <a:gd name="T0" fmla="*/ 2027754886 w 2049"/>
              <a:gd name="T1" fmla="*/ 0 h 185"/>
              <a:gd name="T2" fmla="*/ 1853579006 w 2049"/>
              <a:gd name="T3" fmla="*/ 375380733 h 185"/>
              <a:gd name="T4" fmla="*/ 0 w 2049"/>
              <a:gd name="T5" fmla="*/ 369293931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1" name="Freeform 62"/>
          <p:cNvSpPr>
            <a:spLocks/>
          </p:cNvSpPr>
          <p:nvPr/>
        </p:nvSpPr>
        <p:spPr bwMode="auto">
          <a:xfrm>
            <a:off x="899170" y="3954240"/>
            <a:ext cx="2039937" cy="266700"/>
          </a:xfrm>
          <a:custGeom>
            <a:avLst/>
            <a:gdLst>
              <a:gd name="T0" fmla="*/ 2030913617 w 2049"/>
              <a:gd name="T1" fmla="*/ 0 h 187"/>
              <a:gd name="T2" fmla="*/ 1846554772 w 2049"/>
              <a:gd name="T3" fmla="*/ 380368450 h 187"/>
              <a:gd name="T4" fmla="*/ 0 w 2049"/>
              <a:gd name="T5" fmla="*/ 370198109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2" name="Freeform 63"/>
          <p:cNvSpPr>
            <a:spLocks/>
          </p:cNvSpPr>
          <p:nvPr/>
        </p:nvSpPr>
        <p:spPr bwMode="auto">
          <a:xfrm>
            <a:off x="897582" y="44336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3" name="Text Box 22"/>
          <p:cNvSpPr txBox="1">
            <a:spLocks noChangeArrowheads="1"/>
          </p:cNvSpPr>
          <p:nvPr/>
        </p:nvSpPr>
        <p:spPr bwMode="auto">
          <a:xfrm>
            <a:off x="1618307" y="193652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应用层</a:t>
            </a:r>
          </a:p>
        </p:txBody>
      </p:sp>
      <p:sp>
        <p:nvSpPr>
          <p:cNvPr id="14" name="Text Box 23"/>
          <p:cNvSpPr txBox="1">
            <a:spLocks noChangeArrowheads="1"/>
          </p:cNvSpPr>
          <p:nvPr/>
        </p:nvSpPr>
        <p:spPr bwMode="auto">
          <a:xfrm>
            <a:off x="1584970" y="3350990"/>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运输层</a:t>
            </a:r>
          </a:p>
        </p:txBody>
      </p:sp>
      <p:sp>
        <p:nvSpPr>
          <p:cNvPr id="15" name="Text Box 24"/>
          <p:cNvSpPr txBox="1">
            <a:spLocks noChangeArrowheads="1"/>
          </p:cNvSpPr>
          <p:nvPr/>
        </p:nvSpPr>
        <p:spPr bwMode="auto">
          <a:xfrm>
            <a:off x="1597670" y="383041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网络层</a:t>
            </a:r>
          </a:p>
        </p:txBody>
      </p:sp>
      <p:sp>
        <p:nvSpPr>
          <p:cNvPr id="16" name="Text Box 54"/>
          <p:cNvSpPr txBox="1">
            <a:spLocks noChangeArrowheads="1"/>
          </p:cNvSpPr>
          <p:nvPr/>
        </p:nvSpPr>
        <p:spPr bwMode="auto">
          <a:xfrm>
            <a:off x="1597670" y="238896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表示层</a:t>
            </a:r>
          </a:p>
        </p:txBody>
      </p:sp>
      <p:sp>
        <p:nvSpPr>
          <p:cNvPr id="17" name="Text Box 55"/>
          <p:cNvSpPr txBox="1">
            <a:spLocks noChangeArrowheads="1"/>
          </p:cNvSpPr>
          <p:nvPr/>
        </p:nvSpPr>
        <p:spPr bwMode="auto">
          <a:xfrm>
            <a:off x="1597670" y="286997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会话层</a:t>
            </a:r>
          </a:p>
        </p:txBody>
      </p:sp>
      <p:sp>
        <p:nvSpPr>
          <p:cNvPr id="18" name="Text Box 56"/>
          <p:cNvSpPr txBox="1">
            <a:spLocks noChangeArrowheads="1"/>
          </p:cNvSpPr>
          <p:nvPr/>
        </p:nvSpPr>
        <p:spPr bwMode="auto">
          <a:xfrm>
            <a:off x="1438920" y="428444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数据链路层</a:t>
            </a:r>
          </a:p>
        </p:txBody>
      </p:sp>
      <p:sp>
        <p:nvSpPr>
          <p:cNvPr id="19" name="Text Box 57"/>
          <p:cNvSpPr txBox="1">
            <a:spLocks noChangeArrowheads="1"/>
          </p:cNvSpPr>
          <p:nvPr/>
        </p:nvSpPr>
        <p:spPr bwMode="auto">
          <a:xfrm>
            <a:off x="1597670" y="473687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dirty="0">
                <a:solidFill>
                  <a:srgbClr val="000099"/>
                </a:solidFill>
                <a:latin typeface="+mn-lt"/>
                <a:ea typeface="黑体" pitchFamily="2" charset="-122"/>
              </a:rPr>
              <a:t>物理层</a:t>
            </a:r>
          </a:p>
        </p:txBody>
      </p:sp>
      <p:sp>
        <p:nvSpPr>
          <p:cNvPr id="20" name="Text Box 43"/>
          <p:cNvSpPr txBox="1">
            <a:spLocks noChangeArrowheads="1"/>
          </p:cNvSpPr>
          <p:nvPr/>
        </p:nvSpPr>
        <p:spPr bwMode="auto">
          <a:xfrm>
            <a:off x="996007" y="1785715"/>
            <a:ext cx="298480" cy="329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90000"/>
              </a:lnSpc>
            </a:pPr>
            <a:r>
              <a:rPr lang="en-US" altLang="zh-CN" sz="1600" b="1" dirty="0">
                <a:solidFill>
                  <a:srgbClr val="000099"/>
                </a:solidFill>
                <a:latin typeface="+mn-lt"/>
                <a:ea typeface="黑体" pitchFamily="2" charset="-122"/>
              </a:rPr>
              <a:t>7</a:t>
            </a:r>
          </a:p>
          <a:p>
            <a:pPr eaLnBrk="1" hangingPunct="1">
              <a:lnSpc>
                <a:spcPct val="190000"/>
              </a:lnSpc>
            </a:pPr>
            <a:r>
              <a:rPr lang="en-US" altLang="zh-CN" sz="1600" b="1" dirty="0">
                <a:solidFill>
                  <a:srgbClr val="000099"/>
                </a:solidFill>
                <a:latin typeface="+mn-lt"/>
                <a:ea typeface="黑体" pitchFamily="2" charset="-122"/>
              </a:rPr>
              <a:t>6</a:t>
            </a:r>
          </a:p>
          <a:p>
            <a:pPr eaLnBrk="1" hangingPunct="1">
              <a:lnSpc>
                <a:spcPct val="190000"/>
              </a:lnSpc>
            </a:pPr>
            <a:r>
              <a:rPr lang="en-US" altLang="zh-CN" sz="1600" b="1" dirty="0">
                <a:solidFill>
                  <a:srgbClr val="000099"/>
                </a:solidFill>
                <a:latin typeface="+mn-lt"/>
                <a:ea typeface="黑体" pitchFamily="2" charset="-122"/>
              </a:rPr>
              <a:t>5</a:t>
            </a:r>
          </a:p>
          <a:p>
            <a:pPr eaLnBrk="1" hangingPunct="1">
              <a:lnSpc>
                <a:spcPct val="190000"/>
              </a:lnSpc>
            </a:pPr>
            <a:r>
              <a:rPr lang="en-US" altLang="zh-CN" sz="1600" b="1" dirty="0">
                <a:solidFill>
                  <a:srgbClr val="000099"/>
                </a:solidFill>
                <a:latin typeface="+mn-lt"/>
                <a:ea typeface="黑体" pitchFamily="2" charset="-122"/>
              </a:rPr>
              <a:t>4</a:t>
            </a:r>
          </a:p>
          <a:p>
            <a:pPr eaLnBrk="1" hangingPunct="1">
              <a:lnSpc>
                <a:spcPct val="190000"/>
              </a:lnSpc>
            </a:pPr>
            <a:r>
              <a:rPr lang="en-US" altLang="zh-CN" sz="1600" b="1" dirty="0">
                <a:solidFill>
                  <a:srgbClr val="000099"/>
                </a:solidFill>
                <a:latin typeface="+mn-lt"/>
                <a:ea typeface="黑体" pitchFamily="2" charset="-122"/>
              </a:rPr>
              <a:t>3</a:t>
            </a:r>
          </a:p>
          <a:p>
            <a:pPr eaLnBrk="1" hangingPunct="1">
              <a:lnSpc>
                <a:spcPct val="190000"/>
              </a:lnSpc>
            </a:pPr>
            <a:r>
              <a:rPr lang="en-US" altLang="zh-CN" sz="1600" b="1" dirty="0">
                <a:solidFill>
                  <a:srgbClr val="000099"/>
                </a:solidFill>
                <a:latin typeface="+mn-lt"/>
                <a:ea typeface="黑体" pitchFamily="2" charset="-122"/>
              </a:rPr>
              <a:t>2</a:t>
            </a:r>
          </a:p>
          <a:p>
            <a:pPr eaLnBrk="1" hangingPunct="1">
              <a:lnSpc>
                <a:spcPct val="190000"/>
              </a:lnSpc>
            </a:pPr>
            <a:r>
              <a:rPr lang="en-US" altLang="zh-CN" sz="1600" b="1" dirty="0">
                <a:solidFill>
                  <a:srgbClr val="000099"/>
                </a:solidFill>
                <a:latin typeface="+mn-lt"/>
                <a:ea typeface="黑体" pitchFamily="2" charset="-122"/>
              </a:rPr>
              <a:t>1</a:t>
            </a:r>
          </a:p>
        </p:txBody>
      </p:sp>
      <p:sp>
        <p:nvSpPr>
          <p:cNvPr id="21" name="Text Box 13"/>
          <p:cNvSpPr txBox="1">
            <a:spLocks noChangeArrowheads="1"/>
          </p:cNvSpPr>
          <p:nvPr/>
        </p:nvSpPr>
        <p:spPr bwMode="auto">
          <a:xfrm>
            <a:off x="776536" y="1222152"/>
            <a:ext cx="2345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a:solidFill>
                  <a:srgbClr val="C00000"/>
                </a:solidFill>
                <a:latin typeface="+mn-lt"/>
                <a:ea typeface="黑体" pitchFamily="2" charset="-122"/>
              </a:rPr>
              <a:t>OSI </a:t>
            </a:r>
            <a:r>
              <a:rPr lang="zh-CN" altLang="en-US" b="1" dirty="0">
                <a:solidFill>
                  <a:srgbClr val="C00000"/>
                </a:solidFill>
                <a:latin typeface="+mn-lt"/>
                <a:ea typeface="黑体" pitchFamily="2" charset="-122"/>
              </a:rPr>
              <a:t>的体系结构</a:t>
            </a:r>
          </a:p>
        </p:txBody>
      </p:sp>
      <p:sp>
        <p:nvSpPr>
          <p:cNvPr id="22" name="AutoShape 66"/>
          <p:cNvSpPr>
            <a:spLocks noChangeArrowheads="1"/>
          </p:cNvSpPr>
          <p:nvPr/>
        </p:nvSpPr>
        <p:spPr bwMode="auto">
          <a:xfrm>
            <a:off x="3512195" y="1606327"/>
            <a:ext cx="2668587" cy="3587750"/>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000" b="1">
              <a:solidFill>
                <a:srgbClr val="000099"/>
              </a:solidFill>
              <a:latin typeface="+mn-lt"/>
              <a:ea typeface="黑体" pitchFamily="2" charset="-122"/>
            </a:endParaRPr>
          </a:p>
        </p:txBody>
      </p:sp>
      <p:sp>
        <p:nvSpPr>
          <p:cNvPr id="23" name="Freeform 69"/>
          <p:cNvSpPr>
            <a:spLocks/>
          </p:cNvSpPr>
          <p:nvPr/>
        </p:nvSpPr>
        <p:spPr bwMode="auto">
          <a:xfrm>
            <a:off x="3504257" y="2981102"/>
            <a:ext cx="2673350" cy="279400"/>
          </a:xfrm>
          <a:custGeom>
            <a:avLst/>
            <a:gdLst>
              <a:gd name="T0" fmla="*/ 2147483647 w 1684"/>
              <a:gd name="T1" fmla="*/ 0 h 176"/>
              <a:gd name="T2" fmla="*/ 2147483647 w 1684"/>
              <a:gd name="T3" fmla="*/ 433466923 h 176"/>
              <a:gd name="T4" fmla="*/ 0 w 1684"/>
              <a:gd name="T5" fmla="*/ 443547545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24" name="Freeform 70"/>
          <p:cNvSpPr>
            <a:spLocks/>
          </p:cNvSpPr>
          <p:nvPr/>
        </p:nvSpPr>
        <p:spPr bwMode="auto">
          <a:xfrm>
            <a:off x="3505845" y="3457352"/>
            <a:ext cx="2665412" cy="295275"/>
          </a:xfrm>
          <a:custGeom>
            <a:avLst/>
            <a:gdLst>
              <a:gd name="T0" fmla="*/ 2147483647 w 1679"/>
              <a:gd name="T1" fmla="*/ 0 h 186"/>
              <a:gd name="T2" fmla="*/ 2147483647 w 1679"/>
              <a:gd name="T3" fmla="*/ 468749107 h 186"/>
              <a:gd name="T4" fmla="*/ 0 w 1679"/>
              <a:gd name="T5" fmla="*/ 461189435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25" name="Freeform 71"/>
          <p:cNvSpPr>
            <a:spLocks/>
          </p:cNvSpPr>
          <p:nvPr/>
        </p:nvSpPr>
        <p:spPr bwMode="auto">
          <a:xfrm>
            <a:off x="3504257" y="3965352"/>
            <a:ext cx="2647950" cy="257175"/>
          </a:xfrm>
          <a:custGeom>
            <a:avLst/>
            <a:gdLst>
              <a:gd name="T0" fmla="*/ 2147483647 w 1668"/>
              <a:gd name="T1" fmla="*/ 0 h 162"/>
              <a:gd name="T2" fmla="*/ 2147483647 w 1668"/>
              <a:gd name="T3" fmla="*/ 403224947 h 162"/>
              <a:gd name="T4" fmla="*/ 0 w 1668"/>
              <a:gd name="T5" fmla="*/ 408265258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26" name="Text Box 73"/>
          <p:cNvSpPr txBox="1">
            <a:spLocks noChangeArrowheads="1"/>
          </p:cNvSpPr>
          <p:nvPr/>
        </p:nvSpPr>
        <p:spPr bwMode="auto">
          <a:xfrm>
            <a:off x="4290070" y="1965102"/>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应用层</a:t>
            </a:r>
          </a:p>
        </p:txBody>
      </p:sp>
      <p:sp>
        <p:nvSpPr>
          <p:cNvPr id="27" name="Text Box 15"/>
          <p:cNvSpPr txBox="1">
            <a:spLocks noChangeArrowheads="1"/>
          </p:cNvSpPr>
          <p:nvPr/>
        </p:nvSpPr>
        <p:spPr bwMode="auto">
          <a:xfrm>
            <a:off x="4088457" y="434159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网络接口层</a:t>
            </a:r>
          </a:p>
        </p:txBody>
      </p:sp>
      <p:sp>
        <p:nvSpPr>
          <p:cNvPr id="28" name="Text Box 9"/>
          <p:cNvSpPr txBox="1">
            <a:spLocks noChangeArrowheads="1"/>
          </p:cNvSpPr>
          <p:nvPr/>
        </p:nvSpPr>
        <p:spPr bwMode="auto">
          <a:xfrm>
            <a:off x="4196407" y="3878040"/>
            <a:ext cx="11641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网际层 </a:t>
            </a:r>
            <a:r>
              <a:rPr lang="en-US" altLang="zh-CN" sz="1800" b="1">
                <a:solidFill>
                  <a:srgbClr val="000099"/>
                </a:solidFill>
                <a:latin typeface="+mn-lt"/>
                <a:ea typeface="黑体" pitchFamily="2" charset="-122"/>
              </a:rPr>
              <a:t>IP</a:t>
            </a:r>
          </a:p>
        </p:txBody>
      </p:sp>
      <p:sp>
        <p:nvSpPr>
          <p:cNvPr id="29" name="Text Box 16"/>
          <p:cNvSpPr txBox="1">
            <a:spLocks noChangeArrowheads="1"/>
          </p:cNvSpPr>
          <p:nvPr/>
        </p:nvSpPr>
        <p:spPr bwMode="auto">
          <a:xfrm>
            <a:off x="3640716" y="2365152"/>
            <a:ext cx="22527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600" b="1" dirty="0">
                <a:solidFill>
                  <a:srgbClr val="000099"/>
                </a:solidFill>
                <a:latin typeface="+mn-lt"/>
                <a:ea typeface="黑体" pitchFamily="2" charset="-122"/>
              </a:rPr>
              <a:t>(</a:t>
            </a:r>
            <a:r>
              <a:rPr lang="zh-CN" altLang="en-US" sz="1600" b="1" dirty="0">
                <a:solidFill>
                  <a:srgbClr val="000099"/>
                </a:solidFill>
                <a:latin typeface="+mn-lt"/>
                <a:ea typeface="黑体" pitchFamily="2" charset="-122"/>
              </a:rPr>
              <a:t>各种应用层</a:t>
            </a:r>
            <a:r>
              <a:rPr lang="zh-CN" altLang="en-US" sz="1600" b="1" dirty="0" smtClean="0">
                <a:solidFill>
                  <a:srgbClr val="000099"/>
                </a:solidFill>
                <a:latin typeface="+mn-lt"/>
                <a:ea typeface="黑体" pitchFamily="2" charset="-122"/>
              </a:rPr>
              <a:t>协议，如</a:t>
            </a:r>
            <a:endParaRPr lang="zh-CN" altLang="en-US" sz="1600" b="1" dirty="0">
              <a:solidFill>
                <a:srgbClr val="000099"/>
              </a:solidFill>
              <a:latin typeface="+mn-lt"/>
              <a:ea typeface="黑体" pitchFamily="2" charset="-122"/>
            </a:endParaRPr>
          </a:p>
          <a:p>
            <a:pPr algn="ctr" eaLnBrk="1" hangingPunct="1"/>
            <a:r>
              <a:rPr lang="en-US" altLang="zh-CN" sz="1600" b="1" dirty="0">
                <a:solidFill>
                  <a:srgbClr val="000099"/>
                </a:solidFill>
                <a:latin typeface="+mn-lt"/>
                <a:ea typeface="黑体" pitchFamily="2" charset="-122"/>
              </a:rPr>
              <a:t>DNS, HTTP, SMTP </a:t>
            </a:r>
            <a:r>
              <a:rPr lang="zh-CN" altLang="zh-CN" sz="1600" b="1" dirty="0">
                <a:solidFill>
                  <a:srgbClr val="000099"/>
                </a:solidFill>
                <a:latin typeface="+mn-lt"/>
                <a:ea typeface="黑体" pitchFamily="2" charset="-122"/>
              </a:rPr>
              <a:t>等</a:t>
            </a:r>
            <a:r>
              <a:rPr lang="en-US" altLang="zh-CN" sz="1600" b="1" dirty="0">
                <a:solidFill>
                  <a:srgbClr val="000099"/>
                </a:solidFill>
                <a:latin typeface="+mn-lt"/>
                <a:ea typeface="黑体" pitchFamily="2" charset="-122"/>
              </a:rPr>
              <a:t>)</a:t>
            </a:r>
          </a:p>
        </p:txBody>
      </p:sp>
      <p:sp>
        <p:nvSpPr>
          <p:cNvPr id="30" name="Text Box 41"/>
          <p:cNvSpPr txBox="1">
            <a:spLocks noChangeArrowheads="1"/>
          </p:cNvSpPr>
          <p:nvPr/>
        </p:nvSpPr>
        <p:spPr bwMode="auto">
          <a:xfrm>
            <a:off x="3505643" y="3333527"/>
            <a:ext cx="24054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800" b="1">
                <a:solidFill>
                  <a:srgbClr val="000099"/>
                </a:solidFill>
                <a:latin typeface="+mn-lt"/>
                <a:ea typeface="黑体" pitchFamily="2" charset="-122"/>
              </a:rPr>
              <a:t>运输层 </a:t>
            </a:r>
            <a:r>
              <a:rPr lang="en-US" altLang="zh-CN" sz="1800" b="1">
                <a:solidFill>
                  <a:srgbClr val="000099"/>
                </a:solidFill>
                <a:latin typeface="+mn-lt"/>
                <a:ea typeface="黑体" pitchFamily="2" charset="-122"/>
              </a:rPr>
              <a:t>(TCP </a:t>
            </a:r>
            <a:r>
              <a:rPr lang="zh-CN" altLang="en-US" sz="1800" b="1">
                <a:solidFill>
                  <a:srgbClr val="000099"/>
                </a:solidFill>
                <a:latin typeface="+mn-lt"/>
                <a:ea typeface="黑体" pitchFamily="2" charset="-122"/>
              </a:rPr>
              <a:t>或 </a:t>
            </a:r>
            <a:r>
              <a:rPr lang="en-US" altLang="zh-CN" sz="1800" b="1">
                <a:solidFill>
                  <a:srgbClr val="000099"/>
                </a:solidFill>
                <a:latin typeface="+mn-lt"/>
                <a:ea typeface="黑体" pitchFamily="2" charset="-122"/>
              </a:rPr>
              <a:t>UDP)</a:t>
            </a:r>
          </a:p>
        </p:txBody>
      </p:sp>
      <p:sp>
        <p:nvSpPr>
          <p:cNvPr id="31" name="Text Box 12"/>
          <p:cNvSpPr txBox="1">
            <a:spLocks noChangeArrowheads="1"/>
          </p:cNvSpPr>
          <p:nvPr/>
        </p:nvSpPr>
        <p:spPr bwMode="auto">
          <a:xfrm>
            <a:off x="3524499" y="1222152"/>
            <a:ext cx="28016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C00000"/>
                </a:solidFill>
                <a:latin typeface="+mn-lt"/>
                <a:ea typeface="黑体" pitchFamily="2" charset="-122"/>
              </a:rPr>
              <a:t>TCP/IP </a:t>
            </a:r>
            <a:r>
              <a:rPr lang="zh-CN" altLang="en-US" b="1">
                <a:solidFill>
                  <a:srgbClr val="C00000"/>
                </a:solidFill>
                <a:latin typeface="+mn-lt"/>
                <a:ea typeface="黑体" pitchFamily="2" charset="-122"/>
              </a:rPr>
              <a:t>的体系结构</a:t>
            </a:r>
          </a:p>
        </p:txBody>
      </p:sp>
      <p:sp>
        <p:nvSpPr>
          <p:cNvPr id="32" name="Text Box 95"/>
          <p:cNvSpPr txBox="1">
            <a:spLocks noChangeArrowheads="1"/>
          </p:cNvSpPr>
          <p:nvPr/>
        </p:nvSpPr>
        <p:spPr bwMode="auto">
          <a:xfrm>
            <a:off x="1608782" y="5241702"/>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99"/>
                </a:solidFill>
                <a:latin typeface="+mn-lt"/>
                <a:ea typeface="黑体" pitchFamily="2" charset="-122"/>
              </a:rPr>
              <a:t>(a)</a:t>
            </a:r>
          </a:p>
        </p:txBody>
      </p:sp>
      <p:sp>
        <p:nvSpPr>
          <p:cNvPr id="33" name="Text Box 96"/>
          <p:cNvSpPr txBox="1">
            <a:spLocks noChangeArrowheads="1"/>
          </p:cNvSpPr>
          <p:nvPr/>
        </p:nvSpPr>
        <p:spPr bwMode="auto">
          <a:xfrm>
            <a:off x="4464695" y="5241702"/>
            <a:ext cx="4796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99"/>
                </a:solidFill>
                <a:latin typeface="+mn-lt"/>
                <a:ea typeface="黑体" pitchFamily="2" charset="-122"/>
              </a:rPr>
              <a:t>(b)</a:t>
            </a:r>
          </a:p>
        </p:txBody>
      </p:sp>
      <p:sp>
        <p:nvSpPr>
          <p:cNvPr id="34" name="Text Box 97"/>
          <p:cNvSpPr txBox="1">
            <a:spLocks noChangeArrowheads="1"/>
          </p:cNvSpPr>
          <p:nvPr/>
        </p:nvSpPr>
        <p:spPr bwMode="auto">
          <a:xfrm>
            <a:off x="7609532" y="5241702"/>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99"/>
                </a:solidFill>
                <a:latin typeface="+mn-lt"/>
                <a:ea typeface="黑体" pitchFamily="2" charset="-122"/>
              </a:rPr>
              <a:t>(c)</a:t>
            </a:r>
          </a:p>
        </p:txBody>
      </p:sp>
      <p:sp>
        <p:nvSpPr>
          <p:cNvPr id="35" name="AutoShape 98"/>
          <p:cNvSpPr>
            <a:spLocks noChangeArrowheads="1"/>
          </p:cNvSpPr>
          <p:nvPr/>
        </p:nvSpPr>
        <p:spPr bwMode="auto">
          <a:xfrm>
            <a:off x="6787207" y="1641252"/>
            <a:ext cx="2054225" cy="3530600"/>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000" b="1">
              <a:solidFill>
                <a:srgbClr val="000099"/>
              </a:solidFill>
              <a:latin typeface="+mn-lt"/>
              <a:ea typeface="黑体" pitchFamily="2" charset="-122"/>
            </a:endParaRPr>
          </a:p>
        </p:txBody>
      </p:sp>
      <p:sp>
        <p:nvSpPr>
          <p:cNvPr id="36" name="Freeform 101"/>
          <p:cNvSpPr>
            <a:spLocks/>
          </p:cNvSpPr>
          <p:nvPr/>
        </p:nvSpPr>
        <p:spPr bwMode="auto">
          <a:xfrm>
            <a:off x="6787207" y="2982690"/>
            <a:ext cx="2038350" cy="260350"/>
          </a:xfrm>
          <a:custGeom>
            <a:avLst/>
            <a:gdLst>
              <a:gd name="T0" fmla="*/ 2027754886 w 2049"/>
              <a:gd name="T1" fmla="*/ 0 h 182"/>
              <a:gd name="T2" fmla="*/ 1850610517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37" name="Freeform 102"/>
          <p:cNvSpPr>
            <a:spLocks/>
          </p:cNvSpPr>
          <p:nvPr/>
        </p:nvSpPr>
        <p:spPr bwMode="auto">
          <a:xfrm>
            <a:off x="6787207" y="3462115"/>
            <a:ext cx="2038350" cy="263525"/>
          </a:xfrm>
          <a:custGeom>
            <a:avLst/>
            <a:gdLst>
              <a:gd name="T0" fmla="*/ 2027754886 w 2049"/>
              <a:gd name="T1" fmla="*/ 0 h 185"/>
              <a:gd name="T2" fmla="*/ 1853579006 w 2049"/>
              <a:gd name="T3" fmla="*/ 375380733 h 185"/>
              <a:gd name="T4" fmla="*/ 0 w 2049"/>
              <a:gd name="T5" fmla="*/ 369293931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38" name="Freeform 103"/>
          <p:cNvSpPr>
            <a:spLocks/>
          </p:cNvSpPr>
          <p:nvPr/>
        </p:nvSpPr>
        <p:spPr bwMode="auto">
          <a:xfrm>
            <a:off x="6785620" y="3941540"/>
            <a:ext cx="2039937" cy="266700"/>
          </a:xfrm>
          <a:custGeom>
            <a:avLst/>
            <a:gdLst>
              <a:gd name="T0" fmla="*/ 2030913617 w 2049"/>
              <a:gd name="T1" fmla="*/ 0 h 187"/>
              <a:gd name="T2" fmla="*/ 1846554772 w 2049"/>
              <a:gd name="T3" fmla="*/ 380368450 h 187"/>
              <a:gd name="T4" fmla="*/ 0 w 2049"/>
              <a:gd name="T5" fmla="*/ 370198109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39" name="Freeform 104"/>
          <p:cNvSpPr>
            <a:spLocks/>
          </p:cNvSpPr>
          <p:nvPr/>
        </p:nvSpPr>
        <p:spPr bwMode="auto">
          <a:xfrm>
            <a:off x="6784032" y="44209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40" name="Text Box 106"/>
          <p:cNvSpPr txBox="1">
            <a:spLocks noChangeArrowheads="1"/>
          </p:cNvSpPr>
          <p:nvPr/>
        </p:nvSpPr>
        <p:spPr bwMode="auto">
          <a:xfrm>
            <a:off x="7471420" y="3338290"/>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运输层</a:t>
            </a:r>
          </a:p>
        </p:txBody>
      </p:sp>
      <p:sp>
        <p:nvSpPr>
          <p:cNvPr id="41" name="Text Box 107"/>
          <p:cNvSpPr txBox="1">
            <a:spLocks noChangeArrowheads="1"/>
          </p:cNvSpPr>
          <p:nvPr/>
        </p:nvSpPr>
        <p:spPr bwMode="auto">
          <a:xfrm>
            <a:off x="7484120" y="381771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网络层</a:t>
            </a:r>
          </a:p>
        </p:txBody>
      </p:sp>
      <p:sp>
        <p:nvSpPr>
          <p:cNvPr id="42" name="Text Box 108"/>
          <p:cNvSpPr txBox="1">
            <a:spLocks noChangeArrowheads="1"/>
          </p:cNvSpPr>
          <p:nvPr/>
        </p:nvSpPr>
        <p:spPr bwMode="auto">
          <a:xfrm>
            <a:off x="7484120" y="237626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应用层</a:t>
            </a:r>
          </a:p>
        </p:txBody>
      </p:sp>
      <p:sp>
        <p:nvSpPr>
          <p:cNvPr id="43" name="Text Box 110"/>
          <p:cNvSpPr txBox="1">
            <a:spLocks noChangeArrowheads="1"/>
          </p:cNvSpPr>
          <p:nvPr/>
        </p:nvSpPr>
        <p:spPr bwMode="auto">
          <a:xfrm>
            <a:off x="7325370" y="427174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数据链路层</a:t>
            </a:r>
          </a:p>
        </p:txBody>
      </p:sp>
      <p:sp>
        <p:nvSpPr>
          <p:cNvPr id="44" name="Text Box 111"/>
          <p:cNvSpPr txBox="1">
            <a:spLocks noChangeArrowheads="1"/>
          </p:cNvSpPr>
          <p:nvPr/>
        </p:nvSpPr>
        <p:spPr bwMode="auto">
          <a:xfrm>
            <a:off x="7484120" y="472417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物理层</a:t>
            </a:r>
          </a:p>
        </p:txBody>
      </p:sp>
      <p:sp>
        <p:nvSpPr>
          <p:cNvPr id="45" name="Text Box 112"/>
          <p:cNvSpPr txBox="1">
            <a:spLocks noChangeArrowheads="1"/>
          </p:cNvSpPr>
          <p:nvPr/>
        </p:nvSpPr>
        <p:spPr bwMode="auto">
          <a:xfrm>
            <a:off x="6882457" y="1749202"/>
            <a:ext cx="298480" cy="329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90000"/>
              </a:lnSpc>
            </a:pPr>
            <a:endParaRPr lang="en-US" altLang="zh-CN" sz="1600" b="1" dirty="0">
              <a:solidFill>
                <a:srgbClr val="000099"/>
              </a:solidFill>
              <a:latin typeface="+mn-lt"/>
              <a:ea typeface="黑体" pitchFamily="2" charset="-122"/>
            </a:endParaRPr>
          </a:p>
          <a:p>
            <a:pPr eaLnBrk="1" hangingPunct="1">
              <a:lnSpc>
                <a:spcPct val="190000"/>
              </a:lnSpc>
            </a:pPr>
            <a:r>
              <a:rPr lang="en-US" altLang="zh-CN" sz="1600" b="1" dirty="0">
                <a:solidFill>
                  <a:srgbClr val="000099"/>
                </a:solidFill>
                <a:latin typeface="+mn-lt"/>
                <a:ea typeface="黑体" pitchFamily="2" charset="-122"/>
              </a:rPr>
              <a:t>5</a:t>
            </a:r>
          </a:p>
          <a:p>
            <a:pPr eaLnBrk="1" hangingPunct="1">
              <a:lnSpc>
                <a:spcPct val="190000"/>
              </a:lnSpc>
            </a:pPr>
            <a:endParaRPr lang="en-US" altLang="zh-CN" sz="1600" b="1" dirty="0">
              <a:solidFill>
                <a:srgbClr val="000099"/>
              </a:solidFill>
              <a:latin typeface="+mn-lt"/>
              <a:ea typeface="黑体" pitchFamily="2" charset="-122"/>
            </a:endParaRPr>
          </a:p>
          <a:p>
            <a:pPr eaLnBrk="1" hangingPunct="1">
              <a:lnSpc>
                <a:spcPct val="190000"/>
              </a:lnSpc>
            </a:pPr>
            <a:r>
              <a:rPr lang="en-US" altLang="zh-CN" sz="1600" b="1" dirty="0">
                <a:solidFill>
                  <a:srgbClr val="000099"/>
                </a:solidFill>
                <a:latin typeface="+mn-lt"/>
                <a:ea typeface="黑体" pitchFamily="2" charset="-122"/>
              </a:rPr>
              <a:t>4</a:t>
            </a:r>
          </a:p>
          <a:p>
            <a:pPr eaLnBrk="1" hangingPunct="1">
              <a:lnSpc>
                <a:spcPct val="190000"/>
              </a:lnSpc>
            </a:pPr>
            <a:r>
              <a:rPr lang="en-US" altLang="zh-CN" sz="1600" b="1" dirty="0">
                <a:solidFill>
                  <a:srgbClr val="000099"/>
                </a:solidFill>
                <a:latin typeface="+mn-lt"/>
                <a:ea typeface="黑体" pitchFamily="2" charset="-122"/>
              </a:rPr>
              <a:t>3</a:t>
            </a:r>
          </a:p>
          <a:p>
            <a:pPr eaLnBrk="1" hangingPunct="1">
              <a:lnSpc>
                <a:spcPct val="190000"/>
              </a:lnSpc>
            </a:pPr>
            <a:r>
              <a:rPr lang="en-US" altLang="zh-CN" sz="1600" b="1" dirty="0">
                <a:solidFill>
                  <a:srgbClr val="000099"/>
                </a:solidFill>
                <a:latin typeface="+mn-lt"/>
                <a:ea typeface="黑体" pitchFamily="2" charset="-122"/>
              </a:rPr>
              <a:t>2</a:t>
            </a:r>
          </a:p>
          <a:p>
            <a:pPr eaLnBrk="1" hangingPunct="1">
              <a:lnSpc>
                <a:spcPct val="190000"/>
              </a:lnSpc>
            </a:pPr>
            <a:r>
              <a:rPr lang="en-US" altLang="zh-CN" sz="1600" b="1" dirty="0">
                <a:solidFill>
                  <a:srgbClr val="000099"/>
                </a:solidFill>
                <a:latin typeface="+mn-lt"/>
                <a:ea typeface="黑体" pitchFamily="2" charset="-122"/>
              </a:rPr>
              <a:t>1</a:t>
            </a:r>
          </a:p>
        </p:txBody>
      </p:sp>
      <p:sp>
        <p:nvSpPr>
          <p:cNvPr id="46" name="Text Box 113"/>
          <p:cNvSpPr txBox="1">
            <a:spLocks noChangeArrowheads="1"/>
          </p:cNvSpPr>
          <p:nvPr/>
        </p:nvSpPr>
        <p:spPr bwMode="auto">
          <a:xfrm>
            <a:off x="6602785" y="1196752"/>
            <a:ext cx="29690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C00000"/>
                </a:solidFill>
                <a:latin typeface="+mn-lt"/>
                <a:ea typeface="黑体" pitchFamily="2" charset="-122"/>
              </a:rPr>
              <a:t>五层协议的体系结构</a:t>
            </a:r>
          </a:p>
        </p:txBody>
      </p:sp>
      <p:sp>
        <p:nvSpPr>
          <p:cNvPr id="47" name="Text Box 15"/>
          <p:cNvSpPr txBox="1">
            <a:spLocks noChangeArrowheads="1"/>
          </p:cNvSpPr>
          <p:nvPr/>
        </p:nvSpPr>
        <p:spPr bwMode="auto">
          <a:xfrm>
            <a:off x="3386782" y="4701952"/>
            <a:ext cx="26661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00" b="1" dirty="0">
                <a:solidFill>
                  <a:srgbClr val="000099"/>
                </a:solidFill>
                <a:latin typeface="+mn-lt"/>
                <a:ea typeface="黑体" pitchFamily="2" charset="-122"/>
              </a:rPr>
              <a:t>（这一层并没有具体内容）</a:t>
            </a:r>
          </a:p>
        </p:txBody>
      </p:sp>
      <p:sp>
        <p:nvSpPr>
          <p:cNvPr id="3" name="矩形 2"/>
          <p:cNvSpPr/>
          <p:nvPr/>
        </p:nvSpPr>
        <p:spPr>
          <a:xfrm>
            <a:off x="560512" y="5622339"/>
            <a:ext cx="9201472" cy="830997"/>
          </a:xfrm>
          <a:prstGeom prst="rect">
            <a:avLst/>
          </a:prstGeom>
        </p:spPr>
        <p:txBody>
          <a:bodyPr wrap="square">
            <a:spAutoFit/>
          </a:bodyPr>
          <a:lstStyle/>
          <a:p>
            <a:pPr algn="ctr"/>
            <a:r>
              <a:rPr lang="zh-CN" altLang="zh-CN" sz="2400" b="1" dirty="0" smtClean="0">
                <a:latin typeface="+mn-lt"/>
                <a:ea typeface="黑体" pitchFamily="2" charset="-122"/>
              </a:rPr>
              <a:t>计算机网络</a:t>
            </a:r>
            <a:r>
              <a:rPr lang="zh-CN" altLang="zh-CN" sz="2400" b="1" dirty="0">
                <a:latin typeface="+mn-lt"/>
                <a:ea typeface="黑体" pitchFamily="2" charset="-122"/>
              </a:rPr>
              <a:t>体系结构</a:t>
            </a:r>
            <a:r>
              <a:rPr lang="zh-CN" altLang="zh-CN" sz="2400" b="1" dirty="0" smtClean="0">
                <a:latin typeface="+mn-lt"/>
                <a:ea typeface="黑体" pitchFamily="2" charset="-122"/>
              </a:rPr>
              <a:t>：</a:t>
            </a:r>
            <a:endParaRPr lang="en-US" altLang="zh-CN" sz="2400" b="1" dirty="0" smtClean="0">
              <a:latin typeface="+mn-lt"/>
              <a:ea typeface="黑体" pitchFamily="2" charset="-122"/>
            </a:endParaRPr>
          </a:p>
          <a:p>
            <a:pPr algn="ctr"/>
            <a:r>
              <a:rPr lang="en-US" altLang="zh-CN" sz="2400" b="1" dirty="0" smtClean="0">
                <a:latin typeface="+mn-lt"/>
                <a:ea typeface="黑体" pitchFamily="2" charset="-122"/>
              </a:rPr>
              <a:t>(</a:t>
            </a:r>
            <a:r>
              <a:rPr lang="en-US" altLang="zh-CN" sz="2400" b="1" dirty="0">
                <a:latin typeface="+mn-lt"/>
                <a:ea typeface="黑体" pitchFamily="2" charset="-122"/>
              </a:rPr>
              <a:t>a) </a:t>
            </a:r>
            <a:r>
              <a:rPr lang="en-US" altLang="zh-CN" sz="2400" b="1" dirty="0" smtClean="0">
                <a:latin typeface="+mn-lt"/>
                <a:ea typeface="黑体" pitchFamily="2" charset="-122"/>
              </a:rPr>
              <a:t>OSI </a:t>
            </a:r>
            <a:r>
              <a:rPr lang="zh-CN" altLang="zh-CN" sz="2400" b="1" dirty="0" smtClean="0">
                <a:latin typeface="+mn-lt"/>
                <a:ea typeface="黑体" pitchFamily="2" charset="-122"/>
              </a:rPr>
              <a:t>的</a:t>
            </a:r>
            <a:r>
              <a:rPr lang="zh-CN" altLang="zh-CN" sz="2400" b="1" dirty="0">
                <a:latin typeface="+mn-lt"/>
                <a:ea typeface="黑体" pitchFamily="2" charset="-122"/>
              </a:rPr>
              <a:t>七层协议；</a:t>
            </a:r>
            <a:r>
              <a:rPr lang="en-US" altLang="zh-CN" sz="2400" b="1" dirty="0">
                <a:latin typeface="+mn-lt"/>
                <a:ea typeface="黑体" pitchFamily="2" charset="-122"/>
              </a:rPr>
              <a:t>(b) </a:t>
            </a:r>
            <a:r>
              <a:rPr lang="en-US" altLang="zh-CN" sz="2400" b="1" dirty="0" smtClean="0">
                <a:latin typeface="+mn-lt"/>
                <a:ea typeface="黑体" pitchFamily="2" charset="-122"/>
              </a:rPr>
              <a:t>TCP/IP </a:t>
            </a:r>
            <a:r>
              <a:rPr lang="zh-CN" altLang="zh-CN" sz="2400" b="1" dirty="0" smtClean="0">
                <a:latin typeface="+mn-lt"/>
                <a:ea typeface="黑体" pitchFamily="2" charset="-122"/>
              </a:rPr>
              <a:t>的</a:t>
            </a:r>
            <a:r>
              <a:rPr lang="zh-CN" altLang="zh-CN" sz="2400" b="1" dirty="0">
                <a:latin typeface="+mn-lt"/>
                <a:ea typeface="黑体" pitchFamily="2" charset="-122"/>
              </a:rPr>
              <a:t>四层协议；</a:t>
            </a:r>
            <a:r>
              <a:rPr lang="en-US" altLang="zh-CN" sz="2400" b="1" dirty="0">
                <a:latin typeface="+mn-lt"/>
                <a:ea typeface="黑体" pitchFamily="2" charset="-122"/>
              </a:rPr>
              <a:t>(c) </a:t>
            </a:r>
            <a:r>
              <a:rPr lang="zh-CN" altLang="zh-CN" sz="2400" b="1" dirty="0">
                <a:latin typeface="+mn-lt"/>
                <a:ea typeface="黑体" pitchFamily="2" charset="-122"/>
              </a:rPr>
              <a:t>五层协议</a:t>
            </a:r>
            <a:endParaRPr lang="zh-CN" altLang="en-US" sz="2400" b="1" dirty="0">
              <a:latin typeface="+mn-lt"/>
              <a:ea typeface="黑体" pitchFamily="2" charset="-122"/>
            </a:endParaRPr>
          </a:p>
        </p:txBody>
      </p:sp>
    </p:spTree>
    <p:extLst>
      <p:ext uri="{BB962C8B-B14F-4D97-AF65-F5344CB8AC3E}">
        <p14:creationId xmlns:p14="http://schemas.microsoft.com/office/powerpoint/2010/main" val="56319994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ctr"/>
            <a:r>
              <a:rPr lang="zh-CN" altLang="en-US"/>
              <a:t>五层协议的体系结构 </a:t>
            </a:r>
          </a:p>
        </p:txBody>
      </p:sp>
      <p:sp>
        <p:nvSpPr>
          <p:cNvPr id="114691" name="Rectangle 3"/>
          <p:cNvSpPr>
            <a:spLocks noGrp="1" noChangeArrowheads="1"/>
          </p:cNvSpPr>
          <p:nvPr>
            <p:ph type="body" idx="4294967295"/>
          </p:nvPr>
        </p:nvSpPr>
        <p:spPr>
          <a:xfrm>
            <a:off x="3728864" y="1773261"/>
            <a:ext cx="5845175" cy="3167063"/>
          </a:xfrm>
        </p:spPr>
        <p:txBody>
          <a:bodyPr/>
          <a:lstStyle/>
          <a:p>
            <a:pPr>
              <a:lnSpc>
                <a:spcPct val="125000"/>
              </a:lnSpc>
            </a:pPr>
            <a:r>
              <a:rPr lang="zh-CN" altLang="en-US" sz="2800" dirty="0" smtClean="0"/>
              <a:t>应用层 </a:t>
            </a:r>
            <a:r>
              <a:rPr lang="en-US" altLang="zh-CN" sz="2800" dirty="0" smtClean="0"/>
              <a:t>(</a:t>
            </a:r>
            <a:r>
              <a:rPr lang="en-US" altLang="zh-CN" sz="2800" dirty="0"/>
              <a:t>application layer) </a:t>
            </a:r>
          </a:p>
          <a:p>
            <a:pPr>
              <a:lnSpc>
                <a:spcPct val="125000"/>
              </a:lnSpc>
            </a:pPr>
            <a:r>
              <a:rPr lang="zh-CN" altLang="en-US" sz="2800" dirty="0" smtClean="0"/>
              <a:t>运输层 </a:t>
            </a:r>
            <a:r>
              <a:rPr lang="en-US" altLang="zh-CN" sz="2800" dirty="0" smtClean="0"/>
              <a:t>(</a:t>
            </a:r>
            <a:r>
              <a:rPr lang="en-US" altLang="zh-CN" sz="2800" dirty="0"/>
              <a:t>transport layer) </a:t>
            </a:r>
          </a:p>
          <a:p>
            <a:pPr>
              <a:lnSpc>
                <a:spcPct val="125000"/>
              </a:lnSpc>
            </a:pPr>
            <a:r>
              <a:rPr lang="zh-CN" altLang="en-US" sz="2800" dirty="0" smtClean="0"/>
              <a:t>网络层 </a:t>
            </a:r>
            <a:r>
              <a:rPr lang="en-US" altLang="zh-CN" sz="2800" dirty="0" smtClean="0"/>
              <a:t>(</a:t>
            </a:r>
            <a:r>
              <a:rPr lang="en-US" altLang="zh-CN" sz="2800" dirty="0"/>
              <a:t>network layer) </a:t>
            </a:r>
          </a:p>
          <a:p>
            <a:pPr>
              <a:lnSpc>
                <a:spcPct val="125000"/>
              </a:lnSpc>
            </a:pPr>
            <a:r>
              <a:rPr lang="zh-CN" altLang="en-US" sz="2800" dirty="0" smtClean="0"/>
              <a:t>数据链路层 </a:t>
            </a:r>
            <a:r>
              <a:rPr lang="en-US" altLang="zh-CN" sz="2800" dirty="0" smtClean="0"/>
              <a:t>(</a:t>
            </a:r>
            <a:r>
              <a:rPr lang="en-US" altLang="zh-CN" sz="2800" dirty="0"/>
              <a:t>data link layer) </a:t>
            </a:r>
          </a:p>
          <a:p>
            <a:pPr>
              <a:lnSpc>
                <a:spcPct val="125000"/>
              </a:lnSpc>
            </a:pPr>
            <a:r>
              <a:rPr lang="zh-CN" altLang="en-US" sz="2800" dirty="0" smtClean="0"/>
              <a:t>物理层 </a:t>
            </a:r>
            <a:r>
              <a:rPr lang="en-US" altLang="zh-CN" sz="2800" dirty="0" smtClean="0"/>
              <a:t>(</a:t>
            </a:r>
            <a:r>
              <a:rPr lang="en-US" altLang="zh-CN" sz="2800" dirty="0"/>
              <a:t>physical layer) </a:t>
            </a:r>
          </a:p>
        </p:txBody>
      </p:sp>
      <p:sp>
        <p:nvSpPr>
          <p:cNvPr id="114692" name="Text Box 4"/>
          <p:cNvSpPr txBox="1">
            <a:spLocks noChangeArrowheads="1"/>
          </p:cNvSpPr>
          <p:nvPr/>
        </p:nvSpPr>
        <p:spPr bwMode="auto">
          <a:xfrm>
            <a:off x="1429147" y="37417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黑体" pitchFamily="2" charset="-122"/>
              </a:rPr>
              <a:t>数据链路层</a:t>
            </a:r>
          </a:p>
        </p:txBody>
      </p:sp>
      <p:grpSp>
        <p:nvGrpSpPr>
          <p:cNvPr id="114693" name="Group 5"/>
          <p:cNvGrpSpPr>
            <a:grpSpLocks/>
          </p:cNvGrpSpPr>
          <p:nvPr/>
        </p:nvGrpSpPr>
        <p:grpSpPr bwMode="auto">
          <a:xfrm>
            <a:off x="1157421" y="1628800"/>
            <a:ext cx="2079228" cy="3240087"/>
            <a:chOff x="673" y="1389"/>
            <a:chExt cx="1535" cy="2041"/>
          </a:xfrm>
        </p:grpSpPr>
        <p:sp>
          <p:nvSpPr>
            <p:cNvPr id="114694" name="AutoShape 6"/>
            <p:cNvSpPr>
              <a:spLocks noChangeArrowheads="1"/>
            </p:cNvSpPr>
            <p:nvPr/>
          </p:nvSpPr>
          <p:spPr bwMode="auto">
            <a:xfrm>
              <a:off x="673" y="1389"/>
              <a:ext cx="1535" cy="2041"/>
            </a:xfrm>
            <a:prstGeom prst="cube">
              <a:avLst>
                <a:gd name="adj" fmla="val 9250"/>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5" name="Freeform 7"/>
            <p:cNvSpPr>
              <a:spLocks/>
            </p:cNvSpPr>
            <p:nvPr/>
          </p:nvSpPr>
          <p:spPr bwMode="auto">
            <a:xfrm>
              <a:off x="673" y="292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6" name="Freeform 8"/>
            <p:cNvSpPr>
              <a:spLocks/>
            </p:cNvSpPr>
            <p:nvPr/>
          </p:nvSpPr>
          <p:spPr bwMode="auto">
            <a:xfrm>
              <a:off x="673" y="253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7" name="Freeform 9"/>
            <p:cNvSpPr>
              <a:spLocks/>
            </p:cNvSpPr>
            <p:nvPr/>
          </p:nvSpPr>
          <p:spPr bwMode="auto">
            <a:xfrm>
              <a:off x="673" y="2147"/>
              <a:ext cx="1535" cy="13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8" name="Freeform 10"/>
            <p:cNvSpPr>
              <a:spLocks/>
            </p:cNvSpPr>
            <p:nvPr/>
          </p:nvSpPr>
          <p:spPr bwMode="auto">
            <a:xfrm>
              <a:off x="673" y="1765"/>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114699" name="Text Box 11"/>
          <p:cNvSpPr txBox="1">
            <a:spLocks noChangeArrowheads="1"/>
          </p:cNvSpPr>
          <p:nvPr/>
        </p:nvSpPr>
        <p:spPr bwMode="auto">
          <a:xfrm>
            <a:off x="815181" y="1916137"/>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5        </a:t>
            </a:r>
            <a:r>
              <a:rPr kumimoji="1" lang="zh-CN" altLang="en-US" sz="2000" b="1">
                <a:solidFill>
                  <a:srgbClr val="000099"/>
                </a:solidFill>
                <a:latin typeface="+mn-lt"/>
                <a:ea typeface="黑体" pitchFamily="2" charset="-122"/>
              </a:rPr>
              <a:t>应用层</a:t>
            </a:r>
          </a:p>
        </p:txBody>
      </p:sp>
      <p:sp>
        <p:nvSpPr>
          <p:cNvPr id="114700" name="Text Box 12"/>
          <p:cNvSpPr txBox="1">
            <a:spLocks noChangeArrowheads="1"/>
          </p:cNvSpPr>
          <p:nvPr/>
        </p:nvSpPr>
        <p:spPr bwMode="auto">
          <a:xfrm>
            <a:off x="815181" y="2527325"/>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4        </a:t>
            </a:r>
            <a:r>
              <a:rPr kumimoji="1" lang="zh-CN" altLang="en-US" sz="2000" b="1">
                <a:solidFill>
                  <a:srgbClr val="000099"/>
                </a:solidFill>
                <a:latin typeface="+mn-lt"/>
                <a:ea typeface="黑体" pitchFamily="2" charset="-122"/>
              </a:rPr>
              <a:t>运输层</a:t>
            </a:r>
          </a:p>
        </p:txBody>
      </p:sp>
      <p:sp>
        <p:nvSpPr>
          <p:cNvPr id="114701" name="Text Box 13"/>
          <p:cNvSpPr txBox="1">
            <a:spLocks noChangeArrowheads="1"/>
          </p:cNvSpPr>
          <p:nvPr/>
        </p:nvSpPr>
        <p:spPr bwMode="auto">
          <a:xfrm>
            <a:off x="815181" y="3140099"/>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3        </a:t>
            </a:r>
            <a:r>
              <a:rPr kumimoji="1" lang="zh-CN" altLang="en-US" sz="2000" b="1" dirty="0">
                <a:solidFill>
                  <a:srgbClr val="000099"/>
                </a:solidFill>
                <a:latin typeface="+mn-lt"/>
                <a:ea typeface="黑体" pitchFamily="2" charset="-122"/>
              </a:rPr>
              <a:t>网络层</a:t>
            </a:r>
          </a:p>
        </p:txBody>
      </p:sp>
      <p:sp>
        <p:nvSpPr>
          <p:cNvPr id="114702" name="Text Box 14"/>
          <p:cNvSpPr txBox="1">
            <a:spLocks noChangeArrowheads="1"/>
          </p:cNvSpPr>
          <p:nvPr/>
        </p:nvSpPr>
        <p:spPr bwMode="auto">
          <a:xfrm>
            <a:off x="815181" y="3752875"/>
            <a:ext cx="189987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2    </a:t>
            </a:r>
            <a:r>
              <a:rPr kumimoji="1" lang="zh-CN" altLang="en-US" sz="2000" b="1" dirty="0">
                <a:solidFill>
                  <a:srgbClr val="000099"/>
                </a:solidFill>
                <a:latin typeface="+mn-lt"/>
                <a:ea typeface="黑体" pitchFamily="2" charset="-122"/>
              </a:rPr>
              <a:t>数据链路层</a:t>
            </a:r>
          </a:p>
        </p:txBody>
      </p:sp>
      <p:sp>
        <p:nvSpPr>
          <p:cNvPr id="114703" name="Text Box 15"/>
          <p:cNvSpPr txBox="1">
            <a:spLocks noChangeArrowheads="1"/>
          </p:cNvSpPr>
          <p:nvPr/>
        </p:nvSpPr>
        <p:spPr bwMode="auto">
          <a:xfrm>
            <a:off x="815181" y="4365650"/>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1        </a:t>
            </a:r>
            <a:r>
              <a:rPr kumimoji="1" lang="zh-CN" altLang="en-US" sz="2000" b="1" dirty="0">
                <a:solidFill>
                  <a:srgbClr val="000099"/>
                </a:solidFill>
                <a:latin typeface="+mn-lt"/>
                <a:ea typeface="黑体" pitchFamily="2" charset="-122"/>
              </a:rPr>
              <a:t>物理层</a:t>
            </a:r>
          </a:p>
        </p:txBody>
      </p:sp>
    </p:spTree>
    <p:extLst>
      <p:ext uri="{BB962C8B-B14F-4D97-AF65-F5344CB8AC3E}">
        <p14:creationId xmlns:p14="http://schemas.microsoft.com/office/powerpoint/2010/main" val="26368354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4699"/>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14691">
                                            <p:txEl>
                                              <p:pRg st="1" end="1"/>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1470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4691">
                                            <p:txEl>
                                              <p:pRg st="2" end="2"/>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14701"/>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4691">
                                            <p:txEl>
                                              <p:pRg st="3" end="3"/>
                                            </p:txEl>
                                          </p:spTgt>
                                        </p:tgtEl>
                                        <p:attrNameLst>
                                          <p:attrName>style.visibility</p:attrName>
                                        </p:attrNameLst>
                                      </p:cBhvr>
                                      <p:to>
                                        <p:strVal val="visible"/>
                                      </p:to>
                                    </p:set>
                                  </p:childTnLst>
                                </p:cTn>
                              </p:par>
                            </p:childTnLst>
                          </p:cTn>
                        </p:par>
                        <p:par>
                          <p:cTn id="28" fill="hold" nodeType="afterGroup">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1470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4691">
                                            <p:txEl>
                                              <p:pRg st="4" end="4"/>
                                            </p:txEl>
                                          </p:spTgt>
                                        </p:tgtEl>
                                        <p:attrNameLst>
                                          <p:attrName>style.visibility</p:attrName>
                                        </p:attrNameLst>
                                      </p:cBhvr>
                                      <p:to>
                                        <p:strVal val="visible"/>
                                      </p:to>
                                    </p:set>
                                  </p:childTnLst>
                                </p:cTn>
                              </p:par>
                            </p:childTnLst>
                          </p:cTn>
                        </p:par>
                        <p:par>
                          <p:cTn id="35" fill="hold" nodeType="afterGroup">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1147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P spid="114699" grpId="0"/>
      <p:bldP spid="114700" grpId="0"/>
      <p:bldP spid="114701" grpId="0"/>
      <p:bldP spid="114702" grpId="0"/>
      <p:bldP spid="114703"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5715"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16"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17" name="Text Box 5"/>
          <p:cNvSpPr txBox="1">
            <a:spLocks noChangeArrowheads="1"/>
          </p:cNvSpPr>
          <p:nvPr/>
        </p:nvSpPr>
        <p:spPr bwMode="auto">
          <a:xfrm>
            <a:off x="1064568" y="27393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5718" name="Text Box 6"/>
          <p:cNvSpPr txBox="1">
            <a:spLocks noChangeArrowheads="1"/>
          </p:cNvSpPr>
          <p:nvPr/>
        </p:nvSpPr>
        <p:spPr bwMode="auto">
          <a:xfrm>
            <a:off x="1064568" y="336639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5719" name="Text Box 7"/>
          <p:cNvSpPr txBox="1">
            <a:spLocks noChangeArrowheads="1"/>
          </p:cNvSpPr>
          <p:nvPr/>
        </p:nvSpPr>
        <p:spPr bwMode="auto">
          <a:xfrm>
            <a:off x="1064568" y="39236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5720" name="Text Box 8"/>
          <p:cNvSpPr txBox="1">
            <a:spLocks noChangeArrowheads="1"/>
          </p:cNvSpPr>
          <p:nvPr/>
        </p:nvSpPr>
        <p:spPr bwMode="auto">
          <a:xfrm>
            <a:off x="1064568" y="4482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5721" name="Text Box 9"/>
          <p:cNvSpPr txBox="1">
            <a:spLocks noChangeArrowheads="1"/>
          </p:cNvSpPr>
          <p:nvPr/>
        </p:nvSpPr>
        <p:spPr bwMode="auto">
          <a:xfrm>
            <a:off x="1064568" y="50491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5722" name="Freeform 10"/>
          <p:cNvSpPr>
            <a:spLocks/>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3" name="Freeform 11"/>
          <p:cNvSpPr>
            <a:spLocks/>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4" name="Freeform 12"/>
          <p:cNvSpPr>
            <a:spLocks/>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5" name="Freeform 13"/>
          <p:cNvSpPr>
            <a:spLocks/>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6"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7"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5728"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5729"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5730"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5731"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5732" name="Freeform 20"/>
          <p:cNvSpPr>
            <a:spLocks/>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3" name="Freeform 21"/>
          <p:cNvSpPr>
            <a:spLocks/>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4" name="Freeform 22"/>
          <p:cNvSpPr>
            <a:spLocks/>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5" name="Freeform 23"/>
          <p:cNvSpPr>
            <a:spLocks/>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6"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15737"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8"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5739"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40"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5741" name="AutoShape 29"/>
          <p:cNvSpPr>
            <a:spLocks noChangeArrowheads="1"/>
          </p:cNvSpPr>
          <p:nvPr/>
        </p:nvSpPr>
        <p:spPr bwMode="auto">
          <a:xfrm flipV="1">
            <a:off x="708554" y="2547243"/>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5742"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5743" name="Text Box 31"/>
          <p:cNvSpPr txBox="1">
            <a:spLocks noChangeArrowheads="1"/>
          </p:cNvSpPr>
          <p:nvPr/>
        </p:nvSpPr>
        <p:spPr bwMode="auto">
          <a:xfrm>
            <a:off x="1754187" y="2061468"/>
            <a:ext cx="41857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应用进程数据先传送到应用层</a:t>
            </a:r>
          </a:p>
        </p:txBody>
      </p:sp>
      <p:sp>
        <p:nvSpPr>
          <p:cNvPr id="115744" name="Text Box 32"/>
          <p:cNvSpPr txBox="1">
            <a:spLocks noChangeArrowheads="1"/>
          </p:cNvSpPr>
          <p:nvPr/>
        </p:nvSpPr>
        <p:spPr bwMode="auto">
          <a:xfrm>
            <a:off x="1754188" y="2631381"/>
            <a:ext cx="49423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加上应用层首部，成为应用层 </a:t>
            </a:r>
            <a:r>
              <a:rPr kumimoji="1" lang="en-US" altLang="zh-CN" sz="2400" b="1" dirty="0">
                <a:solidFill>
                  <a:srgbClr val="333399"/>
                </a:solidFill>
                <a:ea typeface="黑体" pitchFamily="2" charset="-122"/>
              </a:rPr>
              <a:t>PDU</a:t>
            </a:r>
          </a:p>
        </p:txBody>
      </p:sp>
      <p:sp>
        <p:nvSpPr>
          <p:cNvPr id="2" name="矩形 1"/>
          <p:cNvSpPr/>
          <p:nvPr/>
        </p:nvSpPr>
        <p:spPr>
          <a:xfrm>
            <a:off x="1784648" y="3125984"/>
            <a:ext cx="6336704" cy="1311128"/>
          </a:xfrm>
          <a:prstGeom prst="rect">
            <a:avLst/>
          </a:prstGeom>
          <a:solidFill>
            <a:srgbClr val="CCFFFF"/>
          </a:solidFill>
          <a:ln>
            <a:solidFill>
              <a:srgbClr val="000099"/>
            </a:solidFill>
          </a:ln>
        </p:spPr>
        <p:txBody>
          <a:bodyPr wrap="square">
            <a:spAutoFit/>
          </a:bodyPr>
          <a:lstStyle/>
          <a:p>
            <a:pPr>
              <a:lnSpc>
                <a:spcPct val="110000"/>
              </a:lnSpc>
            </a:pPr>
            <a:r>
              <a:rPr kumimoji="1" lang="en-US" altLang="zh-CN" sz="2400" b="1" dirty="0">
                <a:solidFill>
                  <a:srgbClr val="000099"/>
                </a:solidFill>
                <a:ea typeface="黑体" pitchFamily="2" charset="-122"/>
              </a:rPr>
              <a:t>PDU (Protocol Data Unit)</a:t>
            </a:r>
            <a:r>
              <a:rPr kumimoji="1" lang="zh-CN" altLang="en-US" sz="2400" b="1" dirty="0">
                <a:solidFill>
                  <a:srgbClr val="000099"/>
                </a:solidFill>
                <a:ea typeface="黑体" pitchFamily="2" charset="-122"/>
              </a:rPr>
              <a:t>：</a:t>
            </a:r>
            <a:r>
              <a:rPr kumimoji="1" lang="zh-CN" altLang="en-US" sz="2400" b="1" dirty="0" smtClean="0">
                <a:solidFill>
                  <a:srgbClr val="000099"/>
                </a:solidFill>
                <a:ea typeface="黑体" pitchFamily="2" charset="-122"/>
              </a:rPr>
              <a:t>协议数据单元。</a:t>
            </a:r>
            <a:endParaRPr kumimoji="1" lang="en-US" altLang="zh-CN" sz="2400" b="1" dirty="0" smtClean="0">
              <a:solidFill>
                <a:srgbClr val="000099"/>
              </a:solidFill>
              <a:ea typeface="黑体" pitchFamily="2" charset="-122"/>
            </a:endParaRPr>
          </a:p>
          <a:p>
            <a:pPr>
              <a:lnSpc>
                <a:spcPct val="110000"/>
              </a:lnSpc>
            </a:pPr>
            <a:r>
              <a:rPr kumimoji="1" lang="en-US" altLang="zh-CN" sz="2400" b="1" dirty="0">
                <a:solidFill>
                  <a:srgbClr val="000099"/>
                </a:solidFill>
                <a:ea typeface="黑体" pitchFamily="2" charset="-122"/>
              </a:rPr>
              <a:t>OSI</a:t>
            </a:r>
            <a:r>
              <a:rPr kumimoji="1" lang="zh-CN" altLang="zh-CN" sz="2400" b="1" dirty="0">
                <a:solidFill>
                  <a:srgbClr val="000099"/>
                </a:solidFill>
                <a:ea typeface="黑体" pitchFamily="2" charset="-122"/>
              </a:rPr>
              <a:t>参考模型把</a:t>
            </a:r>
            <a:r>
              <a:rPr kumimoji="1" lang="zh-CN" altLang="zh-CN" sz="2400" b="1" dirty="0">
                <a:solidFill>
                  <a:srgbClr val="C00000"/>
                </a:solidFill>
                <a:ea typeface="黑体" pitchFamily="2" charset="-122"/>
              </a:rPr>
              <a:t>对等层次</a:t>
            </a:r>
            <a:r>
              <a:rPr kumimoji="1" lang="zh-CN" altLang="zh-CN" sz="2400" b="1" dirty="0">
                <a:solidFill>
                  <a:srgbClr val="000099"/>
                </a:solidFill>
                <a:ea typeface="黑体" pitchFamily="2" charset="-122"/>
              </a:rPr>
              <a:t>之间传送的数据单位称为该层的</a:t>
            </a:r>
            <a:r>
              <a:rPr kumimoji="1" lang="zh-CN" altLang="zh-CN" sz="2400" b="1" dirty="0" smtClean="0">
                <a:solidFill>
                  <a:srgbClr val="000099"/>
                </a:solidFill>
                <a:ea typeface="黑体" pitchFamily="2" charset="-122"/>
              </a:rPr>
              <a:t>协议数据单元</a:t>
            </a:r>
            <a:r>
              <a:rPr kumimoji="1" lang="en-US" altLang="zh-CN" sz="2400" b="1" dirty="0" smtClean="0">
                <a:solidFill>
                  <a:srgbClr val="000099"/>
                </a:solidFill>
                <a:ea typeface="黑体" pitchFamily="2" charset="-122"/>
              </a:rPr>
              <a:t> PDU</a:t>
            </a:r>
            <a:r>
              <a:rPr kumimoji="1" lang="zh-CN" altLang="en-US" sz="2400" b="1" dirty="0" smtClean="0">
                <a:solidFill>
                  <a:srgbClr val="000099"/>
                </a:solidFill>
                <a:ea typeface="黑体" pitchFamily="2" charset="-122"/>
              </a:rPr>
              <a:t>。</a:t>
            </a:r>
            <a:endParaRPr kumimoji="1" lang="en-US" altLang="zh-CN" sz="2400" b="1" dirty="0">
              <a:solidFill>
                <a:srgbClr val="000099"/>
              </a:solidFill>
              <a:ea typeface="黑体" pitchFamily="2" charset="-122"/>
            </a:endParaRPr>
          </a:p>
        </p:txBody>
      </p:sp>
    </p:spTree>
    <p:extLst>
      <p:ext uri="{BB962C8B-B14F-4D97-AF65-F5344CB8AC3E}">
        <p14:creationId xmlns:p14="http://schemas.microsoft.com/office/powerpoint/2010/main" val="34115893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43"/>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115741"/>
                                        </p:tgtEl>
                                        <p:attrNameLst>
                                          <p:attrName>style.visibility</p:attrName>
                                        </p:attrNameLst>
                                      </p:cBhvr>
                                      <p:to>
                                        <p:strVal val="visible"/>
                                      </p:to>
                                    </p:set>
                                    <p:animEffect transition="in" filter="wipe(up)">
                                      <p:cBhvr>
                                        <p:cTn id="10" dur="1000"/>
                                        <p:tgtEl>
                                          <p:spTgt spid="115741"/>
                                        </p:tgtEl>
                                      </p:cBhvr>
                                    </p:animEffec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11574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41" grpId="0" animBg="1"/>
      <p:bldP spid="115743" grpId="0"/>
      <p:bldP spid="115744" grpId="0"/>
      <p:bldP spid="2"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6739"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0"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1" name="Text Box 5"/>
          <p:cNvSpPr txBox="1">
            <a:spLocks noChangeArrowheads="1"/>
          </p:cNvSpPr>
          <p:nvPr/>
        </p:nvSpPr>
        <p:spPr bwMode="auto">
          <a:xfrm>
            <a:off x="1025266" y="27393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6742" name="Text Box 6"/>
          <p:cNvSpPr txBox="1">
            <a:spLocks noChangeArrowheads="1"/>
          </p:cNvSpPr>
          <p:nvPr/>
        </p:nvSpPr>
        <p:spPr bwMode="auto">
          <a:xfrm>
            <a:off x="1025266" y="336639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6743" name="Text Box 7"/>
          <p:cNvSpPr txBox="1">
            <a:spLocks noChangeArrowheads="1"/>
          </p:cNvSpPr>
          <p:nvPr/>
        </p:nvSpPr>
        <p:spPr bwMode="auto">
          <a:xfrm>
            <a:off x="1025266" y="39236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6744" name="Text Box 8"/>
          <p:cNvSpPr txBox="1">
            <a:spLocks noChangeArrowheads="1"/>
          </p:cNvSpPr>
          <p:nvPr/>
        </p:nvSpPr>
        <p:spPr bwMode="auto">
          <a:xfrm>
            <a:off x="1025266" y="4482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6745" name="Text Box 9"/>
          <p:cNvSpPr txBox="1">
            <a:spLocks noChangeArrowheads="1"/>
          </p:cNvSpPr>
          <p:nvPr/>
        </p:nvSpPr>
        <p:spPr bwMode="auto">
          <a:xfrm>
            <a:off x="1025266" y="50491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6746" name="Freeform 10"/>
          <p:cNvSpPr>
            <a:spLocks/>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7" name="Freeform 11"/>
          <p:cNvSpPr>
            <a:spLocks/>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8" name="Freeform 12"/>
          <p:cNvSpPr>
            <a:spLocks/>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9" name="Freeform 13"/>
          <p:cNvSpPr>
            <a:spLocks/>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0"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1"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6752"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6753"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6754"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6755"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6756" name="Freeform 20"/>
          <p:cNvSpPr>
            <a:spLocks/>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7" name="Freeform 21"/>
          <p:cNvSpPr>
            <a:spLocks/>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8" name="Freeform 22"/>
          <p:cNvSpPr>
            <a:spLocks/>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9" name="Freeform 23"/>
          <p:cNvSpPr>
            <a:spLocks/>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0"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16761"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2"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6763"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4"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6765" name="AutoShape 29"/>
          <p:cNvSpPr>
            <a:spLocks noChangeArrowheads="1"/>
          </p:cNvSpPr>
          <p:nvPr/>
        </p:nvSpPr>
        <p:spPr bwMode="auto">
          <a:xfrm flipV="1">
            <a:off x="708554" y="3066356"/>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6766"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6767" name="Text Box 31"/>
          <p:cNvSpPr txBox="1">
            <a:spLocks noChangeArrowheads="1"/>
          </p:cNvSpPr>
          <p:nvPr/>
        </p:nvSpPr>
        <p:spPr bwMode="auto">
          <a:xfrm>
            <a:off x="1754188" y="2780606"/>
            <a:ext cx="40831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应用层 </a:t>
            </a:r>
            <a:r>
              <a:rPr kumimoji="1" lang="en-US" altLang="zh-CN" sz="2400" b="1" dirty="0">
                <a:solidFill>
                  <a:srgbClr val="333399"/>
                </a:solidFill>
                <a:ea typeface="黑体" pitchFamily="2" charset="-122"/>
              </a:rPr>
              <a:t>PDU </a:t>
            </a:r>
            <a:r>
              <a:rPr kumimoji="1" lang="zh-CN" altLang="en-US" sz="2400" b="1" dirty="0">
                <a:solidFill>
                  <a:srgbClr val="333399"/>
                </a:solidFill>
                <a:ea typeface="黑体" pitchFamily="2" charset="-122"/>
              </a:rPr>
              <a:t>再传送到运输层</a:t>
            </a:r>
          </a:p>
        </p:txBody>
      </p:sp>
      <p:sp>
        <p:nvSpPr>
          <p:cNvPr id="116768" name="Text Box 32"/>
          <p:cNvSpPr txBox="1">
            <a:spLocks noChangeArrowheads="1"/>
          </p:cNvSpPr>
          <p:nvPr/>
        </p:nvSpPr>
        <p:spPr bwMode="auto">
          <a:xfrm>
            <a:off x="1754187" y="3312418"/>
            <a:ext cx="48013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加上运输层首部，成为运输层报文</a:t>
            </a:r>
            <a:endParaRPr kumimoji="1" lang="zh-CN" altLang="en-US" sz="3600" b="1">
              <a:solidFill>
                <a:srgbClr val="333399"/>
              </a:solidFill>
              <a:ea typeface="黑体" pitchFamily="2" charset="-122"/>
            </a:endParaRPr>
          </a:p>
        </p:txBody>
      </p:sp>
    </p:spTree>
    <p:extLst>
      <p:ext uri="{BB962C8B-B14F-4D97-AF65-F5344CB8AC3E}">
        <p14:creationId xmlns:p14="http://schemas.microsoft.com/office/powerpoint/2010/main" val="4515061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6765"/>
                                        </p:tgtEl>
                                        <p:attrNameLst>
                                          <p:attrName>style.visibility</p:attrName>
                                        </p:attrNameLst>
                                      </p:cBhvr>
                                      <p:to>
                                        <p:strVal val="visible"/>
                                      </p:to>
                                    </p:set>
                                    <p:animEffect transition="in" filter="wipe(up)">
                                      <p:cBhvr>
                                        <p:cTn id="7" dur="1000"/>
                                        <p:tgtEl>
                                          <p:spTgt spid="116765"/>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67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5" grpId="0" animBg="1"/>
      <p:bldP spid="116768"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7763"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64"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65" name="Text Box 5"/>
          <p:cNvSpPr txBox="1">
            <a:spLocks noChangeArrowheads="1"/>
          </p:cNvSpPr>
          <p:nvPr/>
        </p:nvSpPr>
        <p:spPr bwMode="auto">
          <a:xfrm>
            <a:off x="1025266" y="27393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dirty="0">
                <a:solidFill>
                  <a:srgbClr val="333399"/>
                </a:solidFill>
              </a:rPr>
              <a:t>5</a:t>
            </a:r>
          </a:p>
        </p:txBody>
      </p:sp>
      <p:sp>
        <p:nvSpPr>
          <p:cNvPr id="117766" name="Text Box 6"/>
          <p:cNvSpPr txBox="1">
            <a:spLocks noChangeArrowheads="1"/>
          </p:cNvSpPr>
          <p:nvPr/>
        </p:nvSpPr>
        <p:spPr bwMode="auto">
          <a:xfrm>
            <a:off x="1025266" y="336639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7767" name="Text Box 7"/>
          <p:cNvSpPr txBox="1">
            <a:spLocks noChangeArrowheads="1"/>
          </p:cNvSpPr>
          <p:nvPr/>
        </p:nvSpPr>
        <p:spPr bwMode="auto">
          <a:xfrm>
            <a:off x="1025266" y="39236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7768" name="Text Box 8"/>
          <p:cNvSpPr txBox="1">
            <a:spLocks noChangeArrowheads="1"/>
          </p:cNvSpPr>
          <p:nvPr/>
        </p:nvSpPr>
        <p:spPr bwMode="auto">
          <a:xfrm>
            <a:off x="1025266" y="4482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7769" name="Text Box 9"/>
          <p:cNvSpPr txBox="1">
            <a:spLocks noChangeArrowheads="1"/>
          </p:cNvSpPr>
          <p:nvPr/>
        </p:nvSpPr>
        <p:spPr bwMode="auto">
          <a:xfrm>
            <a:off x="1025266" y="50491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7770" name="Freeform 10"/>
          <p:cNvSpPr>
            <a:spLocks/>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1" name="Freeform 11"/>
          <p:cNvSpPr>
            <a:spLocks/>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2" name="Freeform 12"/>
          <p:cNvSpPr>
            <a:spLocks/>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3" name="Freeform 13"/>
          <p:cNvSpPr>
            <a:spLocks/>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4"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5"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7776"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7777"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7778"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7779"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7780" name="Freeform 20"/>
          <p:cNvSpPr>
            <a:spLocks/>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1" name="Freeform 21"/>
          <p:cNvSpPr>
            <a:spLocks/>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2" name="Freeform 22"/>
          <p:cNvSpPr>
            <a:spLocks/>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3" name="Freeform 23"/>
          <p:cNvSpPr>
            <a:spLocks/>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4"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17785"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6"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7787"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8"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7789" name="AutoShape 29"/>
          <p:cNvSpPr>
            <a:spLocks noChangeArrowheads="1"/>
          </p:cNvSpPr>
          <p:nvPr/>
        </p:nvSpPr>
        <p:spPr bwMode="auto">
          <a:xfrm flipV="1">
            <a:off x="708554" y="3642618"/>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7790"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7791" name="Text Box 31"/>
          <p:cNvSpPr txBox="1">
            <a:spLocks noChangeArrowheads="1"/>
          </p:cNvSpPr>
          <p:nvPr/>
        </p:nvSpPr>
        <p:spPr bwMode="auto">
          <a:xfrm>
            <a:off x="1676797" y="3337818"/>
            <a:ext cx="38779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运输层报文再传送到网络层</a:t>
            </a:r>
          </a:p>
        </p:txBody>
      </p:sp>
      <p:sp>
        <p:nvSpPr>
          <p:cNvPr id="117792" name="Text Box 32"/>
          <p:cNvSpPr txBox="1">
            <a:spLocks noChangeArrowheads="1"/>
          </p:cNvSpPr>
          <p:nvPr/>
        </p:nvSpPr>
        <p:spPr bwMode="auto">
          <a:xfrm>
            <a:off x="1676797" y="3933131"/>
            <a:ext cx="61791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加上网络层首部，成为 </a:t>
            </a:r>
            <a:r>
              <a:rPr kumimoji="1" lang="en-US" altLang="zh-CN" sz="2400" b="1">
                <a:solidFill>
                  <a:srgbClr val="333399"/>
                </a:solidFill>
                <a:ea typeface="黑体" pitchFamily="2" charset="-122"/>
              </a:rPr>
              <a:t>IP </a:t>
            </a:r>
            <a:r>
              <a:rPr kumimoji="1" lang="zh-CN" altLang="en-US" sz="2400" b="1">
                <a:solidFill>
                  <a:srgbClr val="333399"/>
                </a:solidFill>
                <a:ea typeface="黑体" pitchFamily="2" charset="-122"/>
              </a:rPr>
              <a:t>数据报（或分组）</a:t>
            </a:r>
          </a:p>
        </p:txBody>
      </p:sp>
    </p:spTree>
    <p:extLst>
      <p:ext uri="{BB962C8B-B14F-4D97-AF65-F5344CB8AC3E}">
        <p14:creationId xmlns:p14="http://schemas.microsoft.com/office/powerpoint/2010/main" val="2985077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7789"/>
                                        </p:tgtEl>
                                        <p:attrNameLst>
                                          <p:attrName>style.visibility</p:attrName>
                                        </p:attrNameLst>
                                      </p:cBhvr>
                                      <p:to>
                                        <p:strVal val="visible"/>
                                      </p:to>
                                    </p:set>
                                    <p:animEffect transition="in" filter="wipe(up)">
                                      <p:cBhvr>
                                        <p:cTn id="7" dur="1000"/>
                                        <p:tgtEl>
                                          <p:spTgt spid="117789"/>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77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89" grpId="0" animBg="1"/>
      <p:bldP spid="117792"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878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8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8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879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879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879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879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879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880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880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880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880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880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1880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1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881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1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8813" name="AutoShape 29"/>
          <p:cNvSpPr>
            <a:spLocks noChangeArrowheads="1"/>
          </p:cNvSpPr>
          <p:nvPr/>
        </p:nvSpPr>
        <p:spPr bwMode="auto">
          <a:xfrm flipV="1">
            <a:off x="708554" y="4234457"/>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8814"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8815" name="Text Box 31"/>
          <p:cNvSpPr txBox="1">
            <a:spLocks noChangeArrowheads="1"/>
          </p:cNvSpPr>
          <p:nvPr/>
        </p:nvSpPr>
        <p:spPr bwMode="auto">
          <a:xfrm>
            <a:off x="1754188" y="3923307"/>
            <a:ext cx="42475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00" b="1">
                <a:solidFill>
                  <a:srgbClr val="333399"/>
                </a:solidFill>
                <a:ea typeface="黑体" pitchFamily="2" charset="-122"/>
              </a:rPr>
              <a:t>IP </a:t>
            </a:r>
            <a:r>
              <a:rPr kumimoji="1" lang="zh-CN" altLang="en-US" sz="2400" b="1">
                <a:solidFill>
                  <a:srgbClr val="333399"/>
                </a:solidFill>
                <a:ea typeface="黑体" pitchFamily="2" charset="-122"/>
              </a:rPr>
              <a:t>数据报再传送到数据链路层</a:t>
            </a:r>
          </a:p>
        </p:txBody>
      </p:sp>
      <p:sp>
        <p:nvSpPr>
          <p:cNvPr id="118816" name="Text Box 32"/>
          <p:cNvSpPr txBox="1">
            <a:spLocks noChangeArrowheads="1"/>
          </p:cNvSpPr>
          <p:nvPr/>
        </p:nvSpPr>
        <p:spPr bwMode="auto">
          <a:xfrm>
            <a:off x="1754187" y="4480519"/>
            <a:ext cx="60324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加上链路层首部和尾部，成为数据链路层帧</a:t>
            </a:r>
          </a:p>
        </p:txBody>
      </p:sp>
    </p:spTree>
    <p:extLst>
      <p:ext uri="{BB962C8B-B14F-4D97-AF65-F5344CB8AC3E}">
        <p14:creationId xmlns:p14="http://schemas.microsoft.com/office/powerpoint/2010/main" val="2347238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8813"/>
                                        </p:tgtEl>
                                        <p:attrNameLst>
                                          <p:attrName>style.visibility</p:attrName>
                                        </p:attrNameLst>
                                      </p:cBhvr>
                                      <p:to>
                                        <p:strVal val="visible"/>
                                      </p:to>
                                    </p:set>
                                    <p:animEffect transition="in" filter="wipe(up)">
                                      <p:cBhvr>
                                        <p:cTn id="7" dur="1000"/>
                                        <p:tgtEl>
                                          <p:spTgt spid="118813"/>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8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13" grpId="0" animBg="1"/>
      <p:bldP spid="1188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指</a:t>
            </a:r>
            <a:r>
              <a:rPr lang="zh-CN" altLang="zh-CN" dirty="0"/>
              <a:t>“</a:t>
            </a:r>
            <a:r>
              <a:rPr lang="zh-CN" altLang="zh-CN" dirty="0" smtClean="0"/>
              <a:t>互联网</a:t>
            </a:r>
            <a:r>
              <a:rPr lang="en-US" altLang="zh-CN" dirty="0" smtClean="0"/>
              <a:t> + </a:t>
            </a:r>
            <a:r>
              <a:rPr lang="zh-CN" altLang="zh-CN" dirty="0" smtClean="0"/>
              <a:t>各个</a:t>
            </a:r>
            <a:r>
              <a:rPr lang="zh-CN" altLang="zh-CN" dirty="0"/>
              <a:t>传统行业</a:t>
            </a:r>
            <a:r>
              <a:rPr lang="zh-CN" altLang="zh-CN" dirty="0" smtClean="0"/>
              <a:t>”</a:t>
            </a:r>
            <a:r>
              <a:rPr lang="zh-CN" altLang="en-US" dirty="0" smtClean="0"/>
              <a:t>。</a:t>
            </a:r>
            <a:endParaRPr lang="en-US" altLang="zh-CN" dirty="0" smtClean="0"/>
          </a:p>
          <a:p>
            <a:r>
              <a:rPr lang="zh-CN" altLang="en-US" dirty="0" smtClean="0"/>
              <a:t>利用</a:t>
            </a:r>
            <a:r>
              <a:rPr lang="zh-CN" altLang="en-US" dirty="0"/>
              <a:t>信息通信技术以及互联网平台，让互联网与传统行业进行深度融合，创造新的发展生态</a:t>
            </a:r>
            <a:r>
              <a:rPr lang="zh-CN" altLang="en-US" dirty="0" smtClean="0"/>
              <a:t>。</a:t>
            </a:r>
            <a:endParaRPr lang="en-US" altLang="zh-CN" dirty="0" smtClean="0"/>
          </a:p>
          <a:p>
            <a:r>
              <a:rPr lang="zh-CN" altLang="zh-CN" dirty="0">
                <a:solidFill>
                  <a:srgbClr val="FF0000"/>
                </a:solidFill>
              </a:rPr>
              <a:t>特点</a:t>
            </a:r>
            <a:r>
              <a:rPr lang="zh-CN" altLang="en-US" dirty="0">
                <a:solidFill>
                  <a:srgbClr val="FF0000"/>
                </a:solidFill>
              </a:rPr>
              <a:t>：</a:t>
            </a:r>
            <a:r>
              <a:rPr lang="zh-CN" altLang="zh-CN" dirty="0"/>
              <a:t>把互联网的创新成果</a:t>
            </a:r>
            <a:r>
              <a:rPr lang="zh-CN" altLang="zh-CN" dirty="0">
                <a:solidFill>
                  <a:srgbClr val="FF0000"/>
                </a:solidFill>
              </a:rPr>
              <a:t>深度融合</a:t>
            </a:r>
            <a:r>
              <a:rPr lang="zh-CN" altLang="zh-CN" dirty="0"/>
              <a:t>于经济社会各领域之中，</a:t>
            </a:r>
            <a:r>
              <a:rPr lang="zh-CN" altLang="en-US" dirty="0"/>
              <a:t>从而</a:t>
            </a:r>
            <a:r>
              <a:rPr lang="zh-CN" altLang="zh-CN" dirty="0"/>
              <a:t>大大地提升了实体经济的创新力和生产力</a:t>
            </a:r>
            <a:r>
              <a:rPr lang="zh-CN" altLang="zh-CN" dirty="0" smtClean="0"/>
              <a:t>。</a:t>
            </a:r>
            <a:endParaRPr lang="en-US" altLang="zh-CN" dirty="0"/>
          </a:p>
          <a:p>
            <a:endParaRPr lang="en-US" altLang="zh-CN" dirty="0" smtClean="0"/>
          </a:p>
        </p:txBody>
      </p:sp>
      <p:pic>
        <p:nvPicPr>
          <p:cNvPr id="1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8984" y="4077072"/>
            <a:ext cx="4203216"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1272036"/>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p>
        </p:txBody>
      </p:sp>
      <p:sp>
        <p:nvSpPr>
          <p:cNvPr id="119811"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2"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3"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9814"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9815"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9816"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9817"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9818"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9"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0"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1"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2"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3"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9824"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9825"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9826"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9827"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9828"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9"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0"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1"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2"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19833"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4"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9835"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6"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9837" name="AutoShape 29"/>
          <p:cNvSpPr>
            <a:spLocks noChangeArrowheads="1"/>
          </p:cNvSpPr>
          <p:nvPr/>
        </p:nvSpPr>
        <p:spPr bwMode="auto">
          <a:xfrm flipV="1">
            <a:off x="708554" y="4810719"/>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9838"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9839" name="Text Box 31"/>
          <p:cNvSpPr txBox="1">
            <a:spLocks noChangeArrowheads="1"/>
          </p:cNvSpPr>
          <p:nvPr/>
        </p:nvSpPr>
        <p:spPr bwMode="auto">
          <a:xfrm>
            <a:off x="1754187" y="4428132"/>
            <a:ext cx="41857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数据链路层帧再传送到物理层</a:t>
            </a:r>
          </a:p>
        </p:txBody>
      </p:sp>
      <p:sp>
        <p:nvSpPr>
          <p:cNvPr id="119840" name="Text Box 32"/>
          <p:cNvSpPr txBox="1">
            <a:spLocks noChangeArrowheads="1"/>
          </p:cNvSpPr>
          <p:nvPr/>
        </p:nvSpPr>
        <p:spPr bwMode="auto">
          <a:xfrm>
            <a:off x="1754187" y="5004394"/>
            <a:ext cx="5724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最下面的物理层把比特流传送到物理媒体</a:t>
            </a:r>
          </a:p>
        </p:txBody>
      </p:sp>
    </p:spTree>
    <p:extLst>
      <p:ext uri="{BB962C8B-B14F-4D97-AF65-F5344CB8AC3E}">
        <p14:creationId xmlns:p14="http://schemas.microsoft.com/office/powerpoint/2010/main" val="3913660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9837"/>
                                        </p:tgtEl>
                                        <p:attrNameLst>
                                          <p:attrName>style.visibility</p:attrName>
                                        </p:attrNameLst>
                                      </p:cBhvr>
                                      <p:to>
                                        <p:strVal val="visible"/>
                                      </p:to>
                                    </p:set>
                                    <p:animEffect transition="in" filter="wipe(up)">
                                      <p:cBhvr>
                                        <p:cTn id="7" dur="1000"/>
                                        <p:tgtEl>
                                          <p:spTgt spid="119837"/>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98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37" grpId="0" animBg="1"/>
      <p:bldP spid="119840"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0836" name="AutoShape 4"/>
          <p:cNvSpPr>
            <a:spLocks noChangeArrowheads="1"/>
          </p:cNvSpPr>
          <p:nvPr/>
        </p:nvSpPr>
        <p:spPr bwMode="auto">
          <a:xfrm rot="-5400000">
            <a:off x="4699529"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37" name="AutoShape 5"/>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38" name="Text Box 6"/>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0839" name="Text Box 7"/>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0840" name="Text Box 8"/>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0841" name="Text Box 9"/>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0842" name="Text Box 10"/>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0843" name="Freeform 11"/>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4" name="Freeform 12"/>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5" name="Freeform 13"/>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6" name="Freeform 14"/>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7" name="AutoShape 15"/>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8" name="Text Box 16"/>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0849" name="Text Box 17"/>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0850" name="Text Box 18"/>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0851" name="Text Box 19"/>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0852" name="Text Box 20"/>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0853" name="Freeform 21"/>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4" name="Freeform 22"/>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5" name="Freeform 23"/>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6" name="Freeform 24"/>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7" name="AutoShape 25"/>
          <p:cNvSpPr>
            <a:spLocks noChangeArrowheads="1"/>
          </p:cNvSpPr>
          <p:nvPr/>
        </p:nvSpPr>
        <p:spPr bwMode="auto">
          <a:xfrm flipV="1">
            <a:off x="754989" y="5458419"/>
            <a:ext cx="428228" cy="4191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FF99"/>
          </a:solidFill>
          <a:ln w="12700">
            <a:solidFill>
              <a:schemeClr val="tx1"/>
            </a:solidFill>
            <a:miter lim="800000"/>
            <a:headEnd/>
            <a:tailEnd/>
          </a:ln>
          <a:effectLst/>
          <a:extLst/>
        </p:spPr>
        <p:txBody>
          <a:bodyPr wrap="none" anchor="ctr"/>
          <a:lstStyle/>
          <a:p>
            <a:endParaRPr lang="zh-CN" altLang="en-US" b="1"/>
          </a:p>
        </p:txBody>
      </p:sp>
      <p:sp>
        <p:nvSpPr>
          <p:cNvPr id="120858" name="Text Box 26"/>
          <p:cNvSpPr txBox="1">
            <a:spLocks noChangeArrowheads="1"/>
          </p:cNvSpPr>
          <p:nvPr/>
        </p:nvSpPr>
        <p:spPr bwMode="auto">
          <a:xfrm>
            <a:off x="4172214" y="5555258"/>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dirty="0">
                <a:solidFill>
                  <a:srgbClr val="0000CC"/>
                </a:solidFill>
                <a:latin typeface="黑体" pitchFamily="2" charset="-122"/>
                <a:ea typeface="黑体" pitchFamily="2" charset="-122"/>
              </a:rPr>
              <a:t>物理传输媒体</a:t>
            </a:r>
          </a:p>
        </p:txBody>
      </p:sp>
      <p:sp>
        <p:nvSpPr>
          <p:cNvPr id="120859" name="AutoShape 27"/>
          <p:cNvSpPr>
            <a:spLocks noChangeArrowheads="1"/>
          </p:cNvSpPr>
          <p:nvPr/>
        </p:nvSpPr>
        <p:spPr bwMode="auto">
          <a:xfrm rot="5400000">
            <a:off x="3594100" y="5542822"/>
            <a:ext cx="179387" cy="426508"/>
          </a:xfrm>
          <a:prstGeom prst="upArrow">
            <a:avLst>
              <a:gd name="adj1" fmla="val 50000"/>
              <a:gd name="adj2" fmla="val 54867"/>
            </a:avLst>
          </a:prstGeom>
          <a:solidFill>
            <a:srgbClr val="00FF99"/>
          </a:solidFill>
          <a:ln w="12700">
            <a:solidFill>
              <a:schemeClr val="tx1"/>
            </a:solidFill>
            <a:miter lim="800000"/>
            <a:headEnd/>
            <a:tailEnd/>
          </a:ln>
          <a:effectLst/>
          <a:extLst/>
        </p:spPr>
        <p:txBody>
          <a:bodyPr vert="eaVert" wrap="none" anchor="ctr"/>
          <a:lstStyle/>
          <a:p>
            <a:endParaRPr lang="zh-CN" altLang="en-US" b="1"/>
          </a:p>
        </p:txBody>
      </p:sp>
      <p:sp>
        <p:nvSpPr>
          <p:cNvPr id="120860" name="AutoShape 28"/>
          <p:cNvSpPr>
            <a:spLocks noChangeArrowheads="1"/>
          </p:cNvSpPr>
          <p:nvPr/>
        </p:nvSpPr>
        <p:spPr bwMode="auto">
          <a:xfrm rot="5400000">
            <a:off x="6559021" y="5542822"/>
            <a:ext cx="179387" cy="426508"/>
          </a:xfrm>
          <a:prstGeom prst="upArrow">
            <a:avLst>
              <a:gd name="adj1" fmla="val 50000"/>
              <a:gd name="adj2" fmla="val 54867"/>
            </a:avLst>
          </a:prstGeom>
          <a:solidFill>
            <a:srgbClr val="00FF99"/>
          </a:solidFill>
          <a:ln w="12700">
            <a:solidFill>
              <a:schemeClr val="tx1"/>
            </a:solidFill>
            <a:miter lim="800000"/>
            <a:headEnd/>
            <a:tailEnd/>
          </a:ln>
          <a:effectLst/>
          <a:extLst/>
        </p:spPr>
        <p:txBody>
          <a:bodyPr vert="eaVert" wrap="none" anchor="ctr"/>
          <a:lstStyle/>
          <a:p>
            <a:endParaRPr lang="zh-CN" altLang="en-US" b="1"/>
          </a:p>
        </p:txBody>
      </p:sp>
      <p:sp>
        <p:nvSpPr>
          <p:cNvPr id="120861" name="Text Box 29"/>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0862" name="AutoShape 30"/>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63" name="Text Box 31"/>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0864" name="AutoShape 32"/>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65" name="Text Box 33"/>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grpSp>
        <p:nvGrpSpPr>
          <p:cNvPr id="120866" name="Group 34"/>
          <p:cNvGrpSpPr>
            <a:grpSpLocks/>
          </p:cNvGrpSpPr>
          <p:nvPr/>
        </p:nvGrpSpPr>
        <p:grpSpPr bwMode="auto">
          <a:xfrm>
            <a:off x="1754188" y="5687019"/>
            <a:ext cx="1155700" cy="139700"/>
            <a:chOff x="1344" y="912"/>
            <a:chExt cx="672" cy="96"/>
          </a:xfrm>
          <a:solidFill>
            <a:srgbClr val="00FF99"/>
          </a:solidFill>
        </p:grpSpPr>
        <p:sp>
          <p:nvSpPr>
            <p:cNvPr id="120867"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20868" name="Freeform 36"/>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120869" name="Group 37"/>
          <p:cNvGrpSpPr>
            <a:grpSpLocks/>
          </p:cNvGrpSpPr>
          <p:nvPr/>
        </p:nvGrpSpPr>
        <p:grpSpPr bwMode="auto">
          <a:xfrm>
            <a:off x="7150894" y="5685433"/>
            <a:ext cx="1155700" cy="142875"/>
            <a:chOff x="4158" y="3753"/>
            <a:chExt cx="672" cy="90"/>
          </a:xfrm>
          <a:solidFill>
            <a:srgbClr val="00FF99"/>
          </a:solidFill>
        </p:grpSpPr>
        <p:sp>
          <p:nvSpPr>
            <p:cNvPr id="120870" name="Line 38"/>
            <p:cNvSpPr>
              <a:spLocks noChangeShapeType="1"/>
            </p:cNvSpPr>
            <p:nvPr/>
          </p:nvSpPr>
          <p:spPr bwMode="auto">
            <a:xfrm>
              <a:off x="4158" y="3798"/>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20871" name="Freeform 39"/>
            <p:cNvSpPr>
              <a:spLocks/>
            </p:cNvSpPr>
            <p:nvPr/>
          </p:nvSpPr>
          <p:spPr bwMode="auto">
            <a:xfrm>
              <a:off x="4209" y="3753"/>
              <a:ext cx="576" cy="90"/>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120872" name="Text Box 40"/>
          <p:cNvSpPr txBox="1">
            <a:spLocks noChangeArrowheads="1"/>
          </p:cNvSpPr>
          <p:nvPr/>
        </p:nvSpPr>
        <p:spPr bwMode="auto">
          <a:xfrm>
            <a:off x="2265204" y="4524970"/>
            <a:ext cx="54168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latin typeface="Times New Roman" pitchFamily="18" charset="0"/>
                <a:ea typeface="黑体" pitchFamily="2" charset="-122"/>
              </a:rPr>
              <a:t>电信号（或光信号）在物理媒体中传播</a:t>
            </a:r>
          </a:p>
          <a:p>
            <a:pPr algn="ctr" eaLnBrk="0" hangingPunct="0"/>
            <a:r>
              <a:rPr kumimoji="1" lang="zh-CN" altLang="en-US" sz="2400" b="1">
                <a:solidFill>
                  <a:srgbClr val="333399"/>
                </a:solidFill>
                <a:latin typeface="Times New Roman" pitchFamily="18" charset="0"/>
                <a:ea typeface="黑体" pitchFamily="2" charset="-122"/>
              </a:rPr>
              <a:t>从发送端物理层传送到接收端物理层</a:t>
            </a:r>
          </a:p>
        </p:txBody>
      </p:sp>
      <p:sp>
        <p:nvSpPr>
          <p:cNvPr id="120873" name="Text Box 41"/>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0874" name="AutoShape 42"/>
          <p:cNvSpPr>
            <a:spLocks noChangeArrowheads="1"/>
          </p:cNvSpPr>
          <p:nvPr/>
        </p:nvSpPr>
        <p:spPr bwMode="auto">
          <a:xfrm rot="5400000" flipH="1">
            <a:off x="8762273" y="5390355"/>
            <a:ext cx="431800" cy="428229"/>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FF99"/>
          </a:solidFill>
          <a:ln w="12700">
            <a:solidFill>
              <a:schemeClr val="tx1"/>
            </a:solidFill>
            <a:miter lim="800000"/>
            <a:headEnd/>
            <a:tailEnd/>
          </a:ln>
          <a:effectLst/>
          <a:extLst/>
        </p:spPr>
        <p:txBody>
          <a:bodyPr wrap="none" anchor="ctr"/>
          <a:lstStyle/>
          <a:p>
            <a:endParaRPr lang="zh-CN" altLang="en-US" b="1"/>
          </a:p>
        </p:txBody>
      </p:sp>
    </p:spTree>
    <p:extLst>
      <p:ext uri="{BB962C8B-B14F-4D97-AF65-F5344CB8AC3E}">
        <p14:creationId xmlns:p14="http://schemas.microsoft.com/office/powerpoint/2010/main" val="3114713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20857"/>
                                        </p:tgtEl>
                                        <p:attrNameLst>
                                          <p:attrName>style.visibility</p:attrName>
                                        </p:attrNameLst>
                                      </p:cBhvr>
                                      <p:to>
                                        <p:strVal val="visible"/>
                                      </p:to>
                                    </p:set>
                                    <p:animEffect transition="in" filter="wipe(left)">
                                      <p:cBhvr>
                                        <p:cTn id="7" dur="500"/>
                                        <p:tgtEl>
                                          <p:spTgt spid="120857"/>
                                        </p:tgtEl>
                                      </p:cBhvr>
                                    </p:animEffect>
                                  </p:childTnLst>
                                </p:cTn>
                              </p:par>
                            </p:childTnLst>
                          </p:cTn>
                        </p:par>
                        <p:par>
                          <p:cTn id="8" fill="hold" nodeType="afterGroup">
                            <p:stCondLst>
                              <p:cond delay="1500"/>
                            </p:stCondLst>
                            <p:childTnLst>
                              <p:par>
                                <p:cTn id="9" presetID="1" presetClass="entr" presetSubtype="0" fill="hold" nodeType="afterEffect">
                                  <p:stCondLst>
                                    <p:cond delay="0"/>
                                  </p:stCondLst>
                                  <p:childTnLst>
                                    <p:set>
                                      <p:cBhvr>
                                        <p:cTn id="10" dur="1" fill="hold">
                                          <p:stCondLst>
                                            <p:cond delay="0"/>
                                          </p:stCondLst>
                                        </p:cTn>
                                        <p:tgtEl>
                                          <p:spTgt spid="120866"/>
                                        </p:tgtEl>
                                        <p:attrNameLst>
                                          <p:attrName>style.visibility</p:attrName>
                                        </p:attrNameLst>
                                      </p:cBhvr>
                                      <p:to>
                                        <p:strVal val="visible"/>
                                      </p:to>
                                    </p:set>
                                  </p:childTnLst>
                                </p:cTn>
                              </p:par>
                            </p:childTnLst>
                          </p:cTn>
                        </p:par>
                        <p:par>
                          <p:cTn id="11" fill="hold" nodeType="afterGroup">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120859"/>
                                        </p:tgtEl>
                                        <p:attrNameLst>
                                          <p:attrName>style.visibility</p:attrName>
                                        </p:attrNameLst>
                                      </p:cBhvr>
                                      <p:to>
                                        <p:strVal val="visible"/>
                                      </p:to>
                                    </p:set>
                                    <p:animEffect transition="in" filter="wipe(left)">
                                      <p:cBhvr>
                                        <p:cTn id="14" dur="500"/>
                                        <p:tgtEl>
                                          <p:spTgt spid="120859"/>
                                        </p:tgtEl>
                                      </p:cBhvr>
                                    </p:animEffect>
                                  </p:childTnLst>
                                </p:cTn>
                              </p:par>
                            </p:childTnLst>
                          </p:cTn>
                        </p:par>
                        <p:par>
                          <p:cTn id="15" fill="hold" nodeType="afterGroup">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120860"/>
                                        </p:tgtEl>
                                        <p:attrNameLst>
                                          <p:attrName>style.visibility</p:attrName>
                                        </p:attrNameLst>
                                      </p:cBhvr>
                                      <p:to>
                                        <p:strVal val="visible"/>
                                      </p:to>
                                    </p:set>
                                    <p:animEffect transition="in" filter="wipe(left)">
                                      <p:cBhvr>
                                        <p:cTn id="18" dur="500"/>
                                        <p:tgtEl>
                                          <p:spTgt spid="120860"/>
                                        </p:tgtEl>
                                      </p:cBhvr>
                                    </p:animEffect>
                                  </p:childTnLst>
                                </p:cTn>
                              </p:par>
                            </p:childTnLst>
                          </p:cTn>
                        </p:par>
                        <p:par>
                          <p:cTn id="19" fill="hold" nodeType="afterGroup">
                            <p:stCondLst>
                              <p:cond delay="2500"/>
                            </p:stCondLst>
                            <p:childTnLst>
                              <p:par>
                                <p:cTn id="20" presetID="1" presetClass="entr" presetSubtype="0" fill="hold" nodeType="afterEffect">
                                  <p:stCondLst>
                                    <p:cond delay="0"/>
                                  </p:stCondLst>
                                  <p:childTnLst>
                                    <p:set>
                                      <p:cBhvr>
                                        <p:cTn id="21" dur="1" fill="hold">
                                          <p:stCondLst>
                                            <p:cond delay="0"/>
                                          </p:stCondLst>
                                        </p:cTn>
                                        <p:tgtEl>
                                          <p:spTgt spid="120869"/>
                                        </p:tgtEl>
                                        <p:attrNameLst>
                                          <p:attrName>style.visibility</p:attrName>
                                        </p:attrNameLst>
                                      </p:cBhvr>
                                      <p:to>
                                        <p:strVal val="visible"/>
                                      </p:to>
                                    </p:set>
                                  </p:childTnLst>
                                </p:cTn>
                              </p:par>
                            </p:childTnLst>
                          </p:cTn>
                        </p:par>
                        <p:par>
                          <p:cTn id="22" fill="hold" nodeType="afterGroup">
                            <p:stCondLst>
                              <p:cond delay="2500"/>
                            </p:stCondLst>
                            <p:childTnLst>
                              <p:par>
                                <p:cTn id="23" presetID="22" presetClass="entr" presetSubtype="4" fill="hold" grpId="0" nodeType="afterEffect">
                                  <p:stCondLst>
                                    <p:cond delay="0"/>
                                  </p:stCondLst>
                                  <p:childTnLst>
                                    <p:set>
                                      <p:cBhvr>
                                        <p:cTn id="24" dur="1" fill="hold">
                                          <p:stCondLst>
                                            <p:cond delay="0"/>
                                          </p:stCondLst>
                                        </p:cTn>
                                        <p:tgtEl>
                                          <p:spTgt spid="120874"/>
                                        </p:tgtEl>
                                        <p:attrNameLst>
                                          <p:attrName>style.visibility</p:attrName>
                                        </p:attrNameLst>
                                      </p:cBhvr>
                                      <p:to>
                                        <p:strVal val="visible"/>
                                      </p:to>
                                    </p:set>
                                    <p:animEffect transition="in" filter="wipe(down)">
                                      <p:cBhvr>
                                        <p:cTn id="25" dur="500"/>
                                        <p:tgtEl>
                                          <p:spTgt spid="120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57" grpId="0" animBg="1"/>
      <p:bldP spid="120859" grpId="0" animBg="1"/>
      <p:bldP spid="120860" grpId="0" animBg="1"/>
      <p:bldP spid="120874"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1859"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0"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1"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1862"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1863"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1864"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1865"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1866"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7"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8"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9"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0"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1"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1872"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1873"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1874"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1875"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1876"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7"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8"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9"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0"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1881"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2"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1883"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4"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1885"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1886" name="Text Box 30"/>
          <p:cNvSpPr txBox="1">
            <a:spLocks noChangeArrowheads="1"/>
          </p:cNvSpPr>
          <p:nvPr/>
        </p:nvSpPr>
        <p:spPr bwMode="auto">
          <a:xfrm>
            <a:off x="2399110" y="5004394"/>
            <a:ext cx="5724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物理层接收到比特流，上交给数据链路层</a:t>
            </a:r>
          </a:p>
        </p:txBody>
      </p:sp>
      <p:sp>
        <p:nvSpPr>
          <p:cNvPr id="121887" name="AutoShape 31"/>
          <p:cNvSpPr>
            <a:spLocks noChangeArrowheads="1"/>
          </p:cNvSpPr>
          <p:nvPr/>
        </p:nvSpPr>
        <p:spPr bwMode="auto">
          <a:xfrm rot="10800000" flipV="1">
            <a:off x="8997950" y="4805958"/>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1943044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1887"/>
                                        </p:tgtEl>
                                        <p:attrNameLst>
                                          <p:attrName>style.visibility</p:attrName>
                                        </p:attrNameLst>
                                      </p:cBhvr>
                                      <p:to>
                                        <p:strVal val="visible"/>
                                      </p:to>
                                    </p:set>
                                    <p:animEffect transition="in" filter="wipe(down)">
                                      <p:cBhvr>
                                        <p:cTn id="7" dur="1000"/>
                                        <p:tgtEl>
                                          <p:spTgt spid="121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87"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2883"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84"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85"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2886"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2887"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2888"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2889"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2890"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1"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2"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3"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4"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5"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2896"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2897"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2898"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2899"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2900"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1"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2"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3"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4" name="Text Box 24"/>
          <p:cNvSpPr txBox="1">
            <a:spLocks noChangeArrowheads="1"/>
          </p:cNvSpPr>
          <p:nvPr/>
        </p:nvSpPr>
        <p:spPr bwMode="auto">
          <a:xfrm>
            <a:off x="428228" y="1644675"/>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2905"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6"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2907"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8"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2909"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2910" name="Text Box 30"/>
          <p:cNvSpPr txBox="1">
            <a:spLocks noChangeArrowheads="1"/>
          </p:cNvSpPr>
          <p:nvPr/>
        </p:nvSpPr>
        <p:spPr bwMode="auto">
          <a:xfrm>
            <a:off x="3800019" y="4309070"/>
            <a:ext cx="44935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数据链路层剥去帧首部和帧尾部</a:t>
            </a:r>
          </a:p>
          <a:p>
            <a:pPr algn="ctr" eaLnBrk="0" hangingPunct="0"/>
            <a:r>
              <a:rPr kumimoji="1" lang="zh-CN" altLang="en-US" sz="2400" b="1">
                <a:solidFill>
                  <a:srgbClr val="333399"/>
                </a:solidFill>
                <a:ea typeface="黑体" pitchFamily="2" charset="-122"/>
              </a:rPr>
              <a:t>取出数据部分，上交给网络层</a:t>
            </a:r>
          </a:p>
        </p:txBody>
      </p:sp>
      <p:sp>
        <p:nvSpPr>
          <p:cNvPr id="122911" name="AutoShape 31"/>
          <p:cNvSpPr>
            <a:spLocks noChangeArrowheads="1"/>
          </p:cNvSpPr>
          <p:nvPr/>
        </p:nvSpPr>
        <p:spPr bwMode="auto">
          <a:xfrm rot="10800000" flipV="1">
            <a:off x="8997950" y="4164608"/>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2825828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2911"/>
                                        </p:tgtEl>
                                        <p:attrNameLst>
                                          <p:attrName>style.visibility</p:attrName>
                                        </p:attrNameLst>
                                      </p:cBhvr>
                                      <p:to>
                                        <p:strVal val="visible"/>
                                      </p:to>
                                    </p:set>
                                    <p:animEffect transition="in" filter="wipe(down)">
                                      <p:cBhvr>
                                        <p:cTn id="7" dur="1000"/>
                                        <p:tgtEl>
                                          <p:spTgt spid="122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1"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390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0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0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391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391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391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391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391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392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392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392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392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392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392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3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393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3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393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3934" name="Text Box 30"/>
          <p:cNvSpPr txBox="1">
            <a:spLocks noChangeArrowheads="1"/>
          </p:cNvSpPr>
          <p:nvPr/>
        </p:nvSpPr>
        <p:spPr bwMode="auto">
          <a:xfrm>
            <a:off x="3892887" y="3732808"/>
            <a:ext cx="44935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网络层剥去首部，取出数据部分</a:t>
            </a:r>
          </a:p>
          <a:p>
            <a:pPr algn="ctr" eaLnBrk="0" hangingPunct="0"/>
            <a:r>
              <a:rPr kumimoji="1" lang="zh-CN" altLang="en-US" sz="2400" b="1">
                <a:solidFill>
                  <a:srgbClr val="333399"/>
                </a:solidFill>
                <a:ea typeface="黑体" pitchFamily="2" charset="-122"/>
              </a:rPr>
              <a:t>上交给运输层</a:t>
            </a:r>
          </a:p>
        </p:txBody>
      </p:sp>
      <p:sp>
        <p:nvSpPr>
          <p:cNvPr id="123935" name="AutoShape 31"/>
          <p:cNvSpPr>
            <a:spLocks noChangeArrowheads="1"/>
          </p:cNvSpPr>
          <p:nvPr/>
        </p:nvSpPr>
        <p:spPr bwMode="auto">
          <a:xfrm rot="10800000" flipV="1">
            <a:off x="8997950" y="3551833"/>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2296409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3935"/>
                                        </p:tgtEl>
                                        <p:attrNameLst>
                                          <p:attrName>style.visibility</p:attrName>
                                        </p:attrNameLst>
                                      </p:cBhvr>
                                      <p:to>
                                        <p:strVal val="visible"/>
                                      </p:to>
                                    </p:set>
                                    <p:animEffect transition="in" filter="wipe(down)">
                                      <p:cBhvr>
                                        <p:cTn id="7" dur="1000"/>
                                        <p:tgtEl>
                                          <p:spTgt spid="123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35"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4931"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2"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3"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4934"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4935"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4936"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4937"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4938"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9"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0"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1"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2"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3"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4944"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4945"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4946"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4947"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4948"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9"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0"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1"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2"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4953"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4"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4955"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6"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4957"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4958" name="Text Box 30"/>
          <p:cNvSpPr txBox="1">
            <a:spLocks noChangeArrowheads="1"/>
          </p:cNvSpPr>
          <p:nvPr/>
        </p:nvSpPr>
        <p:spPr bwMode="auto">
          <a:xfrm>
            <a:off x="3892887" y="3085108"/>
            <a:ext cx="44935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运输层剥去首部，取出数据部分</a:t>
            </a:r>
          </a:p>
          <a:p>
            <a:pPr algn="ctr" eaLnBrk="0" hangingPunct="0"/>
            <a:r>
              <a:rPr kumimoji="1" lang="zh-CN" altLang="en-US" sz="2400" b="1">
                <a:solidFill>
                  <a:srgbClr val="333399"/>
                </a:solidFill>
                <a:ea typeface="黑体" pitchFamily="2" charset="-122"/>
              </a:rPr>
              <a:t>上交给应用层</a:t>
            </a:r>
          </a:p>
        </p:txBody>
      </p:sp>
      <p:sp>
        <p:nvSpPr>
          <p:cNvPr id="124959" name="AutoShape 31"/>
          <p:cNvSpPr>
            <a:spLocks noChangeArrowheads="1"/>
          </p:cNvSpPr>
          <p:nvPr/>
        </p:nvSpPr>
        <p:spPr bwMode="auto">
          <a:xfrm rot="10800000" flipV="1">
            <a:off x="8997950" y="2975570"/>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3687346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4959"/>
                                        </p:tgtEl>
                                        <p:attrNameLst>
                                          <p:attrName>style.visibility</p:attrName>
                                        </p:attrNameLst>
                                      </p:cBhvr>
                                      <p:to>
                                        <p:strVal val="visible"/>
                                      </p:to>
                                    </p:set>
                                    <p:animEffect transition="in" filter="wipe(down)">
                                      <p:cBhvr>
                                        <p:cTn id="7" dur="1000"/>
                                        <p:tgtEl>
                                          <p:spTgt spid="124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59"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5955"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56"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57"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5958"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5959"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5960"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5961"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5962"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3"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4"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5"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6"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7"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5968"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5969"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5970"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5971"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5972"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3"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4"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5"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6"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5977"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8"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5979"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80"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5981"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5982" name="Text Box 30"/>
          <p:cNvSpPr txBox="1">
            <a:spLocks noChangeArrowheads="1"/>
          </p:cNvSpPr>
          <p:nvPr/>
        </p:nvSpPr>
        <p:spPr bwMode="auto">
          <a:xfrm>
            <a:off x="3266949" y="2580283"/>
            <a:ext cx="510909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应用层剥去首部，取出应用程序数据</a:t>
            </a:r>
          </a:p>
          <a:p>
            <a:pPr algn="ctr" eaLnBrk="0" hangingPunct="0"/>
            <a:r>
              <a:rPr kumimoji="1" lang="zh-CN" altLang="en-US" sz="2400" b="1">
                <a:solidFill>
                  <a:srgbClr val="333399"/>
                </a:solidFill>
                <a:ea typeface="黑体" pitchFamily="2" charset="-122"/>
              </a:rPr>
              <a:t>上交给应用进程</a:t>
            </a:r>
          </a:p>
        </p:txBody>
      </p:sp>
      <p:sp>
        <p:nvSpPr>
          <p:cNvPr id="125983" name="AutoShape 31"/>
          <p:cNvSpPr>
            <a:spLocks noChangeArrowheads="1"/>
          </p:cNvSpPr>
          <p:nvPr/>
        </p:nvSpPr>
        <p:spPr bwMode="auto">
          <a:xfrm rot="10800000" flipV="1">
            <a:off x="8997950" y="2472333"/>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34958472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5983"/>
                                        </p:tgtEl>
                                        <p:attrNameLst>
                                          <p:attrName>style.visibility</p:attrName>
                                        </p:attrNameLst>
                                      </p:cBhvr>
                                      <p:to>
                                        <p:strVal val="visible"/>
                                      </p:to>
                                    </p:set>
                                    <p:animEffect transition="in" filter="wipe(down)">
                                      <p:cBhvr>
                                        <p:cTn id="7" dur="1000"/>
                                        <p:tgtEl>
                                          <p:spTgt spid="125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83"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1600"/>
              <a:t> </a:t>
            </a:r>
            <a:r>
              <a:rPr lang="en-US" altLang="zh-CN"/>
              <a:t>2</a:t>
            </a:r>
            <a:r>
              <a:rPr lang="en-US" altLang="zh-CN" sz="2400"/>
              <a:t> </a:t>
            </a:r>
            <a:r>
              <a:rPr lang="zh-CN" altLang="en-US"/>
              <a:t>发送数据 </a:t>
            </a:r>
          </a:p>
        </p:txBody>
      </p:sp>
      <p:sp>
        <p:nvSpPr>
          <p:cNvPr id="126979"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0"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1"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6982"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6983"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6984"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6985"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6986"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7"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8"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9"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0"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1"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6992"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6993"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6994"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6995"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6996"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7"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8"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9"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0" name="Text Box 24"/>
          <p:cNvSpPr txBox="1">
            <a:spLocks noChangeArrowheads="1"/>
          </p:cNvSpPr>
          <p:nvPr/>
        </p:nvSpPr>
        <p:spPr bwMode="auto">
          <a:xfrm>
            <a:off x="428228" y="1644675"/>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7001"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2"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7003"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4"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7005"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7006" name="AutoShape 30"/>
          <p:cNvSpPr>
            <a:spLocks noChangeArrowheads="1"/>
          </p:cNvSpPr>
          <p:nvPr/>
        </p:nvSpPr>
        <p:spPr bwMode="auto">
          <a:xfrm>
            <a:off x="4406106" y="1716683"/>
            <a:ext cx="3198813" cy="935037"/>
          </a:xfrm>
          <a:prstGeom prst="wedgeRoundRectCallout">
            <a:avLst>
              <a:gd name="adj1" fmla="val 87310"/>
              <a:gd name="adj2" fmla="val 18931"/>
              <a:gd name="adj3" fmla="val 16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b="1">
              <a:latin typeface="Tahoma" pitchFamily="34" charset="0"/>
            </a:endParaRPr>
          </a:p>
        </p:txBody>
      </p:sp>
      <p:sp>
        <p:nvSpPr>
          <p:cNvPr id="127007" name="Text Box 31"/>
          <p:cNvSpPr txBox="1">
            <a:spLocks noChangeArrowheads="1"/>
          </p:cNvSpPr>
          <p:nvPr/>
        </p:nvSpPr>
        <p:spPr bwMode="auto">
          <a:xfrm>
            <a:off x="4594121" y="1788120"/>
            <a:ext cx="297068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latin typeface="Tahoma" pitchFamily="34" charset="0"/>
                <a:ea typeface="黑体" pitchFamily="2" charset="-122"/>
              </a:rPr>
              <a:t>我收到了</a:t>
            </a:r>
            <a:r>
              <a:rPr kumimoji="1" lang="zh-CN" altLang="en-US" sz="1400" b="1">
                <a:solidFill>
                  <a:srgbClr val="333399"/>
                </a:solidFill>
                <a:ea typeface="黑体" pitchFamily="2" charset="-122"/>
              </a:rPr>
              <a:t> </a:t>
            </a:r>
            <a:r>
              <a:rPr kumimoji="1" lang="en-US" altLang="zh-CN" sz="2400" b="1">
                <a:solidFill>
                  <a:srgbClr val="333399"/>
                </a:solidFill>
                <a:ea typeface="黑体" pitchFamily="2" charset="-122"/>
              </a:rPr>
              <a:t>AP</a:t>
            </a:r>
            <a:r>
              <a:rPr kumimoji="1" lang="en-US" altLang="zh-CN" sz="2400" b="1" baseline="-25000">
                <a:solidFill>
                  <a:srgbClr val="333399"/>
                </a:solidFill>
                <a:ea typeface="黑体" pitchFamily="2" charset="-122"/>
              </a:rPr>
              <a:t>1</a:t>
            </a:r>
            <a:r>
              <a:rPr kumimoji="1" lang="en-US" altLang="zh-CN" sz="1600" b="1">
                <a:solidFill>
                  <a:srgbClr val="333399"/>
                </a:solidFill>
                <a:ea typeface="黑体" pitchFamily="2" charset="-122"/>
              </a:rPr>
              <a:t> </a:t>
            </a:r>
            <a:r>
              <a:rPr kumimoji="1" lang="zh-CN" altLang="en-US" sz="2400" b="1">
                <a:solidFill>
                  <a:srgbClr val="333399"/>
                </a:solidFill>
                <a:latin typeface="Tahoma" pitchFamily="34" charset="0"/>
                <a:ea typeface="黑体" pitchFamily="2" charset="-122"/>
              </a:rPr>
              <a:t>发来的</a:t>
            </a:r>
          </a:p>
          <a:p>
            <a:pPr algn="ctr" eaLnBrk="0" hangingPunct="0"/>
            <a:r>
              <a:rPr kumimoji="1" lang="zh-CN" altLang="en-US" sz="2400" b="1">
                <a:solidFill>
                  <a:srgbClr val="333399"/>
                </a:solidFill>
                <a:ea typeface="黑体" pitchFamily="2" charset="-122"/>
              </a:rPr>
              <a:t>应用程序数据！</a:t>
            </a:r>
          </a:p>
        </p:txBody>
      </p:sp>
    </p:spTree>
    <p:extLst>
      <p:ext uri="{BB962C8B-B14F-4D97-AF65-F5344CB8AC3E}">
        <p14:creationId xmlns:p14="http://schemas.microsoft.com/office/powerpoint/2010/main" val="43530755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8003" name="AutoShape 3"/>
          <p:cNvSpPr>
            <a:spLocks noChangeArrowheads="1"/>
          </p:cNvSpPr>
          <p:nvPr/>
        </p:nvSpPr>
        <p:spPr bwMode="auto">
          <a:xfrm rot="-5400000">
            <a:off x="4756283" y="86543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04" name="AutoShape 4"/>
          <p:cNvSpPr>
            <a:spLocks noChangeArrowheads="1"/>
          </p:cNvSpPr>
          <p:nvPr/>
        </p:nvSpPr>
        <p:spPr bwMode="auto">
          <a:xfrm>
            <a:off x="577850" y="255532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05" name="Text Box 5"/>
          <p:cNvSpPr txBox="1">
            <a:spLocks noChangeArrowheads="1"/>
          </p:cNvSpPr>
          <p:nvPr/>
        </p:nvSpPr>
        <p:spPr bwMode="auto">
          <a:xfrm>
            <a:off x="1025266" y="273471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8006" name="Text Box 6"/>
          <p:cNvSpPr txBox="1">
            <a:spLocks noChangeArrowheads="1"/>
          </p:cNvSpPr>
          <p:nvPr/>
        </p:nvSpPr>
        <p:spPr bwMode="auto">
          <a:xfrm>
            <a:off x="1025266" y="336178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8007" name="Text Box 7"/>
          <p:cNvSpPr txBox="1">
            <a:spLocks noChangeArrowheads="1"/>
          </p:cNvSpPr>
          <p:nvPr/>
        </p:nvSpPr>
        <p:spPr bwMode="auto">
          <a:xfrm>
            <a:off x="1025266" y="391899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8008" name="Text Box 8"/>
          <p:cNvSpPr txBox="1">
            <a:spLocks noChangeArrowheads="1"/>
          </p:cNvSpPr>
          <p:nvPr/>
        </p:nvSpPr>
        <p:spPr bwMode="auto">
          <a:xfrm>
            <a:off x="1025266" y="447779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8009" name="Text Box 9"/>
          <p:cNvSpPr txBox="1">
            <a:spLocks noChangeArrowheads="1"/>
          </p:cNvSpPr>
          <p:nvPr/>
        </p:nvSpPr>
        <p:spPr bwMode="auto">
          <a:xfrm>
            <a:off x="1025266" y="504453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8010" name="Freeform 10"/>
          <p:cNvSpPr>
            <a:spLocks/>
          </p:cNvSpPr>
          <p:nvPr/>
        </p:nvSpPr>
        <p:spPr bwMode="auto">
          <a:xfrm>
            <a:off x="577850" y="315699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1" name="Freeform 11"/>
          <p:cNvSpPr>
            <a:spLocks/>
          </p:cNvSpPr>
          <p:nvPr/>
        </p:nvSpPr>
        <p:spPr bwMode="auto">
          <a:xfrm>
            <a:off x="588169" y="373166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2" name="Freeform 12"/>
          <p:cNvSpPr>
            <a:spLocks/>
          </p:cNvSpPr>
          <p:nvPr/>
        </p:nvSpPr>
        <p:spPr bwMode="auto">
          <a:xfrm>
            <a:off x="564092" y="430793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3" name="Freeform 13"/>
          <p:cNvSpPr>
            <a:spLocks/>
          </p:cNvSpPr>
          <p:nvPr/>
        </p:nvSpPr>
        <p:spPr bwMode="auto">
          <a:xfrm>
            <a:off x="564092" y="490006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4" name="AutoShape 14"/>
          <p:cNvSpPr>
            <a:spLocks noChangeArrowheads="1"/>
          </p:cNvSpPr>
          <p:nvPr/>
        </p:nvSpPr>
        <p:spPr bwMode="auto">
          <a:xfrm>
            <a:off x="8543925" y="252199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5" name="Text Box 15"/>
          <p:cNvSpPr txBox="1">
            <a:spLocks noChangeArrowheads="1"/>
          </p:cNvSpPr>
          <p:nvPr/>
        </p:nvSpPr>
        <p:spPr bwMode="auto">
          <a:xfrm>
            <a:off x="8585200" y="269979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8016" name="Text Box 16"/>
          <p:cNvSpPr txBox="1">
            <a:spLocks noChangeArrowheads="1"/>
          </p:cNvSpPr>
          <p:nvPr/>
        </p:nvSpPr>
        <p:spPr bwMode="auto">
          <a:xfrm>
            <a:off x="8585200" y="332685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8017" name="Text Box 17"/>
          <p:cNvSpPr txBox="1">
            <a:spLocks noChangeArrowheads="1"/>
          </p:cNvSpPr>
          <p:nvPr/>
        </p:nvSpPr>
        <p:spPr bwMode="auto">
          <a:xfrm>
            <a:off x="8585200" y="388406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8018" name="Text Box 18"/>
          <p:cNvSpPr txBox="1">
            <a:spLocks noChangeArrowheads="1"/>
          </p:cNvSpPr>
          <p:nvPr/>
        </p:nvSpPr>
        <p:spPr bwMode="auto">
          <a:xfrm>
            <a:off x="8585200" y="444445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8019" name="Text Box 19"/>
          <p:cNvSpPr txBox="1">
            <a:spLocks noChangeArrowheads="1"/>
          </p:cNvSpPr>
          <p:nvPr/>
        </p:nvSpPr>
        <p:spPr bwMode="auto">
          <a:xfrm>
            <a:off x="8585200" y="500960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8020" name="Freeform 20"/>
          <p:cNvSpPr>
            <a:spLocks/>
          </p:cNvSpPr>
          <p:nvPr/>
        </p:nvSpPr>
        <p:spPr bwMode="auto">
          <a:xfrm>
            <a:off x="8543925" y="312206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1" name="Freeform 21"/>
          <p:cNvSpPr>
            <a:spLocks/>
          </p:cNvSpPr>
          <p:nvPr/>
        </p:nvSpPr>
        <p:spPr bwMode="auto">
          <a:xfrm>
            <a:off x="8554244" y="369674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2" name="Freeform 22"/>
          <p:cNvSpPr>
            <a:spLocks/>
          </p:cNvSpPr>
          <p:nvPr/>
        </p:nvSpPr>
        <p:spPr bwMode="auto">
          <a:xfrm>
            <a:off x="8530167" y="427300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3" name="Freeform 23"/>
          <p:cNvSpPr>
            <a:spLocks/>
          </p:cNvSpPr>
          <p:nvPr/>
        </p:nvSpPr>
        <p:spPr bwMode="auto">
          <a:xfrm>
            <a:off x="8530167" y="486514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4"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28025" name="AutoShape 25"/>
          <p:cNvSpPr>
            <a:spLocks noChangeArrowheads="1"/>
          </p:cNvSpPr>
          <p:nvPr/>
        </p:nvSpPr>
        <p:spPr bwMode="auto">
          <a:xfrm>
            <a:off x="8703866" y="202510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6" name="Text Box 26"/>
          <p:cNvSpPr txBox="1">
            <a:spLocks noChangeArrowheads="1"/>
          </p:cNvSpPr>
          <p:nvPr/>
        </p:nvSpPr>
        <p:spPr bwMode="auto">
          <a:xfrm>
            <a:off x="8696987" y="212988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8027" name="AutoShape 27"/>
          <p:cNvSpPr>
            <a:spLocks noChangeArrowheads="1"/>
          </p:cNvSpPr>
          <p:nvPr/>
        </p:nvSpPr>
        <p:spPr bwMode="auto">
          <a:xfrm>
            <a:off x="583010" y="206796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8" name="Text Box 28"/>
          <p:cNvSpPr txBox="1">
            <a:spLocks noChangeArrowheads="1"/>
          </p:cNvSpPr>
          <p:nvPr/>
        </p:nvSpPr>
        <p:spPr bwMode="auto">
          <a:xfrm>
            <a:off x="605367" y="218861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8029"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8030" name="Rectangle 30"/>
          <p:cNvSpPr>
            <a:spLocks noChangeArrowheads="1"/>
          </p:cNvSpPr>
          <p:nvPr/>
        </p:nvSpPr>
        <p:spPr bwMode="auto">
          <a:xfrm>
            <a:off x="4406106" y="2201318"/>
            <a:ext cx="280842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nvGrpSpPr>
          <p:cNvPr id="128031" name="Group 31"/>
          <p:cNvGrpSpPr>
            <a:grpSpLocks/>
          </p:cNvGrpSpPr>
          <p:nvPr/>
        </p:nvGrpSpPr>
        <p:grpSpPr bwMode="auto">
          <a:xfrm>
            <a:off x="2846257" y="2128292"/>
            <a:ext cx="1561571" cy="1008062"/>
            <a:chOff x="1655" y="1525"/>
            <a:chExt cx="908" cy="635"/>
          </a:xfrm>
        </p:grpSpPr>
        <p:sp>
          <p:nvSpPr>
            <p:cNvPr id="128032" name="Text Box 32"/>
            <p:cNvSpPr txBox="1">
              <a:spLocks noChangeArrowheads="1"/>
            </p:cNvSpPr>
            <p:nvPr/>
          </p:nvSpPr>
          <p:spPr bwMode="auto">
            <a:xfrm>
              <a:off x="1655" y="1525"/>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a:solidFill>
                    <a:srgbClr val="333399"/>
                  </a:solidFill>
                  <a:latin typeface="Arial Rounded MT Bold" pitchFamily="34" charset="0"/>
                  <a:ea typeface="黑体" pitchFamily="2" charset="-122"/>
                </a:rPr>
                <a:t>应用层首部</a:t>
              </a:r>
              <a:endParaRPr kumimoji="1" lang="zh-CN" altLang="en-US" sz="2000" b="1">
                <a:solidFill>
                  <a:srgbClr val="333399"/>
                </a:solidFill>
                <a:latin typeface="Times New Roman" pitchFamily="18" charset="0"/>
                <a:ea typeface="黑体" pitchFamily="2" charset="-122"/>
              </a:endParaRPr>
            </a:p>
          </p:txBody>
        </p:sp>
        <p:sp>
          <p:nvSpPr>
            <p:cNvPr id="128033" name="Line 33"/>
            <p:cNvSpPr>
              <a:spLocks noChangeShapeType="1"/>
            </p:cNvSpPr>
            <p:nvPr/>
          </p:nvSpPr>
          <p:spPr bwMode="auto">
            <a:xfrm>
              <a:off x="2109" y="1752"/>
              <a:ext cx="272" cy="22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34" name="Rectangle 34"/>
            <p:cNvSpPr>
              <a:spLocks noChangeArrowheads="1"/>
            </p:cNvSpPr>
            <p:nvPr/>
          </p:nvSpPr>
          <p:spPr bwMode="auto">
            <a:xfrm>
              <a:off x="2245" y="1934"/>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grpSp>
      <p:sp>
        <p:nvSpPr>
          <p:cNvPr id="128035" name="Rectangle 35"/>
          <p:cNvSpPr>
            <a:spLocks noChangeArrowheads="1"/>
          </p:cNvSpPr>
          <p:nvPr/>
        </p:nvSpPr>
        <p:spPr bwMode="auto">
          <a:xfrm>
            <a:off x="2144581" y="5081043"/>
            <a:ext cx="561684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333399"/>
                </a:solidFill>
                <a:ea typeface="黑体" pitchFamily="2" charset="-122"/>
              </a:rPr>
              <a:t>10100110100101  </a:t>
            </a:r>
            <a:r>
              <a:rPr lang="zh-CN" altLang="en-US" sz="2000" b="1">
                <a:solidFill>
                  <a:srgbClr val="333399"/>
                </a:solidFill>
                <a:ea typeface="黑体" pitchFamily="2" charset="-122"/>
              </a:rPr>
              <a:t>比  特  流  </a:t>
            </a:r>
            <a:r>
              <a:rPr lang="en-US" altLang="zh-CN" sz="2000" b="1">
                <a:solidFill>
                  <a:srgbClr val="333399"/>
                </a:solidFill>
                <a:ea typeface="黑体" pitchFamily="2" charset="-122"/>
              </a:rPr>
              <a:t>110101110101</a:t>
            </a:r>
          </a:p>
        </p:txBody>
      </p:sp>
      <p:sp>
        <p:nvSpPr>
          <p:cNvPr id="128036" name="Text Box 36"/>
          <p:cNvSpPr txBox="1">
            <a:spLocks noChangeArrowheads="1"/>
          </p:cNvSpPr>
          <p:nvPr/>
        </p:nvSpPr>
        <p:spPr bwMode="auto">
          <a:xfrm>
            <a:off x="1712640" y="1196752"/>
            <a:ext cx="66768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800" b="1" dirty="0">
                <a:solidFill>
                  <a:srgbClr val="3333FF"/>
                </a:solidFill>
                <a:ea typeface="黑体" pitchFamily="2" charset="-122"/>
              </a:rPr>
              <a:t>注意观察加入或剥去首部（尾部）的层次</a:t>
            </a:r>
          </a:p>
        </p:txBody>
      </p:sp>
      <p:sp>
        <p:nvSpPr>
          <p:cNvPr id="128037" name="Rectangle 37"/>
          <p:cNvSpPr>
            <a:spLocks noChangeArrowheads="1"/>
          </p:cNvSpPr>
          <p:nvPr/>
        </p:nvSpPr>
        <p:spPr bwMode="auto">
          <a:xfrm>
            <a:off x="4406106" y="2777580"/>
            <a:ext cx="280842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nvGrpSpPr>
          <p:cNvPr id="128038" name="Group 38"/>
          <p:cNvGrpSpPr>
            <a:grpSpLocks/>
          </p:cNvGrpSpPr>
          <p:nvPr/>
        </p:nvGrpSpPr>
        <p:grpSpPr bwMode="auto">
          <a:xfrm>
            <a:off x="3860933" y="3353843"/>
            <a:ext cx="3353594" cy="358775"/>
            <a:chOff x="2245" y="2297"/>
            <a:chExt cx="1950" cy="226"/>
          </a:xfrm>
        </p:grpSpPr>
        <p:sp>
          <p:nvSpPr>
            <p:cNvPr id="128039" name="Rectangle 39"/>
            <p:cNvSpPr>
              <a:spLocks noChangeArrowheads="1"/>
            </p:cNvSpPr>
            <p:nvPr/>
          </p:nvSpPr>
          <p:spPr bwMode="auto">
            <a:xfrm>
              <a:off x="2245" y="2297"/>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0" name="Rectangle 40"/>
            <p:cNvSpPr>
              <a:spLocks noChangeArrowheads="1"/>
            </p:cNvSpPr>
            <p:nvPr/>
          </p:nvSpPr>
          <p:spPr bwMode="auto">
            <a:xfrm>
              <a:off x="2562" y="2297"/>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28041" name="Group 41"/>
          <p:cNvGrpSpPr>
            <a:grpSpLocks/>
          </p:cNvGrpSpPr>
          <p:nvPr/>
        </p:nvGrpSpPr>
        <p:grpSpPr bwMode="auto">
          <a:xfrm>
            <a:off x="3314039" y="3930105"/>
            <a:ext cx="3900488" cy="358775"/>
            <a:chOff x="1927" y="2660"/>
            <a:chExt cx="2268" cy="226"/>
          </a:xfrm>
        </p:grpSpPr>
        <p:sp>
          <p:nvSpPr>
            <p:cNvPr id="128042" name="Rectangle 42"/>
            <p:cNvSpPr>
              <a:spLocks noChangeArrowheads="1"/>
            </p:cNvSpPr>
            <p:nvPr/>
          </p:nvSpPr>
          <p:spPr bwMode="auto">
            <a:xfrm>
              <a:off x="1927"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43" name="Rectangle 43"/>
            <p:cNvSpPr>
              <a:spLocks noChangeArrowheads="1"/>
            </p:cNvSpPr>
            <p:nvPr/>
          </p:nvSpPr>
          <p:spPr bwMode="auto">
            <a:xfrm>
              <a:off x="2245"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4" name="Rectangle 44"/>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28045" name="Group 45"/>
          <p:cNvGrpSpPr>
            <a:grpSpLocks/>
          </p:cNvGrpSpPr>
          <p:nvPr/>
        </p:nvGrpSpPr>
        <p:grpSpPr bwMode="auto">
          <a:xfrm>
            <a:off x="2768865" y="4506368"/>
            <a:ext cx="4445662" cy="358775"/>
            <a:chOff x="1610" y="3023"/>
            <a:chExt cx="2585" cy="226"/>
          </a:xfrm>
        </p:grpSpPr>
        <p:sp>
          <p:nvSpPr>
            <p:cNvPr id="128046" name="Rectangle 46"/>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8047" name="Rectangle 47"/>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48" name="Rectangle 48"/>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9" name="Rectangle 49"/>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28050" name="Group 50"/>
          <p:cNvGrpSpPr>
            <a:grpSpLocks/>
          </p:cNvGrpSpPr>
          <p:nvPr/>
        </p:nvGrpSpPr>
        <p:grpSpPr bwMode="auto">
          <a:xfrm>
            <a:off x="708554" y="2488655"/>
            <a:ext cx="5180013" cy="415925"/>
            <a:chOff x="412" y="1752"/>
            <a:chExt cx="3012" cy="262"/>
          </a:xfrm>
        </p:grpSpPr>
        <p:sp>
          <p:nvSpPr>
            <p:cNvPr id="128051" name="AutoShape 51"/>
            <p:cNvSpPr>
              <a:spLocks noChangeArrowheads="1"/>
            </p:cNvSpPr>
            <p:nvPr/>
          </p:nvSpPr>
          <p:spPr bwMode="auto">
            <a:xfrm flipV="1">
              <a:off x="412" y="1786"/>
              <a:ext cx="124" cy="228"/>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2" name="AutoShape 52"/>
            <p:cNvSpPr>
              <a:spLocks noChangeArrowheads="1"/>
            </p:cNvSpPr>
            <p:nvPr/>
          </p:nvSpPr>
          <p:spPr bwMode="auto">
            <a:xfrm flipV="1">
              <a:off x="3300" y="1752"/>
              <a:ext cx="124" cy="228"/>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3" name="Group 53"/>
          <p:cNvGrpSpPr>
            <a:grpSpLocks/>
          </p:cNvGrpSpPr>
          <p:nvPr/>
        </p:nvGrpSpPr>
        <p:grpSpPr bwMode="auto">
          <a:xfrm>
            <a:off x="705115" y="3064917"/>
            <a:ext cx="4872170" cy="396875"/>
            <a:chOff x="410" y="2115"/>
            <a:chExt cx="2833" cy="250"/>
          </a:xfrm>
        </p:grpSpPr>
        <p:sp>
          <p:nvSpPr>
            <p:cNvPr id="128054" name="AutoShape 54"/>
            <p:cNvSpPr>
              <a:spLocks noChangeArrowheads="1"/>
            </p:cNvSpPr>
            <p:nvPr/>
          </p:nvSpPr>
          <p:spPr bwMode="auto">
            <a:xfrm rot="10800000">
              <a:off x="410" y="2116"/>
              <a:ext cx="125" cy="249"/>
            </a:xfrm>
            <a:prstGeom prst="upArrow">
              <a:avLst>
                <a:gd name="adj1" fmla="val 50000"/>
                <a:gd name="adj2" fmla="val 498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5" name="AutoShape 55"/>
            <p:cNvSpPr>
              <a:spLocks noChangeArrowheads="1"/>
            </p:cNvSpPr>
            <p:nvPr/>
          </p:nvSpPr>
          <p:spPr bwMode="auto">
            <a:xfrm rot="10800000">
              <a:off x="3118" y="2115"/>
              <a:ext cx="125" cy="249"/>
            </a:xfrm>
            <a:prstGeom prst="upArrow">
              <a:avLst>
                <a:gd name="adj1" fmla="val 50000"/>
                <a:gd name="adj2" fmla="val 498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6" name="Group 56"/>
          <p:cNvGrpSpPr>
            <a:grpSpLocks/>
          </p:cNvGrpSpPr>
          <p:nvPr/>
        </p:nvGrpSpPr>
        <p:grpSpPr bwMode="auto">
          <a:xfrm>
            <a:off x="705115" y="3625305"/>
            <a:ext cx="4481777" cy="409575"/>
            <a:chOff x="410" y="2468"/>
            <a:chExt cx="2606" cy="258"/>
          </a:xfrm>
        </p:grpSpPr>
        <p:sp>
          <p:nvSpPr>
            <p:cNvPr id="128057" name="AutoShape 57"/>
            <p:cNvSpPr>
              <a:spLocks noChangeArrowheads="1"/>
            </p:cNvSpPr>
            <p:nvPr/>
          </p:nvSpPr>
          <p:spPr bwMode="auto">
            <a:xfrm rot="10800000">
              <a:off x="410" y="2468"/>
              <a:ext cx="125" cy="248"/>
            </a:xfrm>
            <a:prstGeom prst="upArrow">
              <a:avLst>
                <a:gd name="adj1" fmla="val 50000"/>
                <a:gd name="adj2" fmla="val 496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8" name="AutoShape 58"/>
            <p:cNvSpPr>
              <a:spLocks noChangeArrowheads="1"/>
            </p:cNvSpPr>
            <p:nvPr/>
          </p:nvSpPr>
          <p:spPr bwMode="auto">
            <a:xfrm rot="10800000">
              <a:off x="2891" y="2478"/>
              <a:ext cx="125" cy="248"/>
            </a:xfrm>
            <a:prstGeom prst="upArrow">
              <a:avLst>
                <a:gd name="adj1" fmla="val 50000"/>
                <a:gd name="adj2" fmla="val 496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9" name="Group 59"/>
          <p:cNvGrpSpPr>
            <a:grpSpLocks/>
          </p:cNvGrpSpPr>
          <p:nvPr/>
        </p:nvGrpSpPr>
        <p:grpSpPr bwMode="auto">
          <a:xfrm>
            <a:off x="703396" y="4215854"/>
            <a:ext cx="4151577" cy="444500"/>
            <a:chOff x="409" y="2840"/>
            <a:chExt cx="2414" cy="280"/>
          </a:xfrm>
        </p:grpSpPr>
        <p:sp>
          <p:nvSpPr>
            <p:cNvPr id="128060" name="AutoShape 60"/>
            <p:cNvSpPr>
              <a:spLocks noChangeArrowheads="1"/>
            </p:cNvSpPr>
            <p:nvPr/>
          </p:nvSpPr>
          <p:spPr bwMode="auto">
            <a:xfrm rot="10800000">
              <a:off x="409" y="2870"/>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61" name="AutoShape 61"/>
            <p:cNvSpPr>
              <a:spLocks noChangeArrowheads="1"/>
            </p:cNvSpPr>
            <p:nvPr/>
          </p:nvSpPr>
          <p:spPr bwMode="auto">
            <a:xfrm rot="10800000">
              <a:off x="2699" y="2840"/>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62" name="Group 62"/>
          <p:cNvGrpSpPr>
            <a:grpSpLocks/>
          </p:cNvGrpSpPr>
          <p:nvPr/>
        </p:nvGrpSpPr>
        <p:grpSpPr bwMode="auto">
          <a:xfrm>
            <a:off x="703396" y="4792118"/>
            <a:ext cx="3938323" cy="460375"/>
            <a:chOff x="409" y="3203"/>
            <a:chExt cx="2290" cy="290"/>
          </a:xfrm>
        </p:grpSpPr>
        <p:sp>
          <p:nvSpPr>
            <p:cNvPr id="128063" name="AutoShape 63"/>
            <p:cNvSpPr>
              <a:spLocks noChangeArrowheads="1"/>
            </p:cNvSpPr>
            <p:nvPr/>
          </p:nvSpPr>
          <p:spPr bwMode="auto">
            <a:xfrm rot="10800000">
              <a:off x="409" y="3243"/>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64" name="AutoShape 64"/>
            <p:cNvSpPr>
              <a:spLocks noChangeArrowheads="1"/>
            </p:cNvSpPr>
            <p:nvPr/>
          </p:nvSpPr>
          <p:spPr bwMode="auto">
            <a:xfrm rot="10800000">
              <a:off x="2575" y="3203"/>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65" name="Group 65"/>
          <p:cNvGrpSpPr>
            <a:grpSpLocks/>
          </p:cNvGrpSpPr>
          <p:nvPr/>
        </p:nvGrpSpPr>
        <p:grpSpPr bwMode="auto">
          <a:xfrm>
            <a:off x="2221971" y="2637879"/>
            <a:ext cx="1638962" cy="1074738"/>
            <a:chOff x="1292" y="1846"/>
            <a:chExt cx="953" cy="677"/>
          </a:xfrm>
        </p:grpSpPr>
        <p:sp>
          <p:nvSpPr>
            <p:cNvPr id="128066" name="Rectangle 66"/>
            <p:cNvSpPr>
              <a:spLocks noChangeArrowheads="1"/>
            </p:cNvSpPr>
            <p:nvPr/>
          </p:nvSpPr>
          <p:spPr bwMode="auto">
            <a:xfrm>
              <a:off x="1927" y="2297"/>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67" name="Text Box 67"/>
            <p:cNvSpPr txBox="1">
              <a:spLocks noChangeArrowheads="1"/>
            </p:cNvSpPr>
            <p:nvPr/>
          </p:nvSpPr>
          <p:spPr bwMode="auto">
            <a:xfrm>
              <a:off x="1292" y="1846"/>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a:solidFill>
                    <a:srgbClr val="333399"/>
                  </a:solidFill>
                  <a:latin typeface="Arial Rounded MT Bold" pitchFamily="34" charset="0"/>
                  <a:ea typeface="黑体" pitchFamily="2" charset="-122"/>
                </a:rPr>
                <a:t>运输层首部</a:t>
              </a:r>
              <a:endParaRPr kumimoji="1" lang="zh-CN" altLang="en-US" sz="2000" b="1">
                <a:solidFill>
                  <a:srgbClr val="333399"/>
                </a:solidFill>
                <a:latin typeface="Times New Roman" pitchFamily="18" charset="0"/>
                <a:ea typeface="黑体" pitchFamily="2" charset="-122"/>
              </a:endParaRPr>
            </a:p>
          </p:txBody>
        </p:sp>
        <p:sp>
          <p:nvSpPr>
            <p:cNvPr id="128068" name="Line 68"/>
            <p:cNvSpPr>
              <a:spLocks noChangeShapeType="1"/>
            </p:cNvSpPr>
            <p:nvPr/>
          </p:nvSpPr>
          <p:spPr bwMode="auto">
            <a:xfrm>
              <a:off x="1791" y="2069"/>
              <a:ext cx="227" cy="227"/>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69" name="Group 69"/>
          <p:cNvGrpSpPr>
            <a:grpSpLocks/>
          </p:cNvGrpSpPr>
          <p:nvPr/>
        </p:nvGrpSpPr>
        <p:grpSpPr bwMode="auto">
          <a:xfrm>
            <a:off x="1661319" y="3136355"/>
            <a:ext cx="1652720" cy="1152525"/>
            <a:chOff x="966" y="2160"/>
            <a:chExt cx="961" cy="726"/>
          </a:xfrm>
        </p:grpSpPr>
        <p:sp>
          <p:nvSpPr>
            <p:cNvPr id="128070" name="Rectangle 70"/>
            <p:cNvSpPr>
              <a:spLocks noChangeArrowheads="1"/>
            </p:cNvSpPr>
            <p:nvPr/>
          </p:nvSpPr>
          <p:spPr bwMode="auto">
            <a:xfrm>
              <a:off x="1609" y="2660"/>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8071" name="Text Box 71"/>
            <p:cNvSpPr txBox="1">
              <a:spLocks noChangeArrowheads="1"/>
            </p:cNvSpPr>
            <p:nvPr/>
          </p:nvSpPr>
          <p:spPr bwMode="auto">
            <a:xfrm>
              <a:off x="966" y="2160"/>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a:solidFill>
                    <a:srgbClr val="333399"/>
                  </a:solidFill>
                  <a:latin typeface="Arial Rounded MT Bold" pitchFamily="34" charset="0"/>
                  <a:ea typeface="黑体" pitchFamily="2" charset="-122"/>
                </a:rPr>
                <a:t>网络层首部</a:t>
              </a:r>
              <a:endParaRPr kumimoji="1" lang="zh-CN" altLang="en-US" sz="2000" b="1">
                <a:solidFill>
                  <a:srgbClr val="333399"/>
                </a:solidFill>
                <a:latin typeface="Times New Roman" pitchFamily="18" charset="0"/>
                <a:ea typeface="黑体" pitchFamily="2" charset="-122"/>
              </a:endParaRPr>
            </a:p>
          </p:txBody>
        </p:sp>
        <p:sp>
          <p:nvSpPr>
            <p:cNvPr id="128072" name="Line 72"/>
            <p:cNvSpPr>
              <a:spLocks noChangeShapeType="1"/>
            </p:cNvSpPr>
            <p:nvPr/>
          </p:nvSpPr>
          <p:spPr bwMode="auto">
            <a:xfrm>
              <a:off x="1474" y="2387"/>
              <a:ext cx="227" cy="27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73" name="Group 73"/>
          <p:cNvGrpSpPr>
            <a:grpSpLocks/>
          </p:cNvGrpSpPr>
          <p:nvPr/>
        </p:nvGrpSpPr>
        <p:grpSpPr bwMode="auto">
          <a:xfrm>
            <a:off x="1546092" y="3568154"/>
            <a:ext cx="1222772" cy="1295400"/>
            <a:chOff x="899" y="2432"/>
            <a:chExt cx="711" cy="816"/>
          </a:xfrm>
        </p:grpSpPr>
        <p:sp>
          <p:nvSpPr>
            <p:cNvPr id="128074" name="Rectangle 74"/>
            <p:cNvSpPr>
              <a:spLocks noChangeArrowheads="1"/>
            </p:cNvSpPr>
            <p:nvPr/>
          </p:nvSpPr>
          <p:spPr bwMode="auto">
            <a:xfrm>
              <a:off x="1247" y="3022"/>
              <a:ext cx="363" cy="226"/>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28075" name="Text Box 75"/>
            <p:cNvSpPr txBox="1">
              <a:spLocks noChangeArrowheads="1"/>
            </p:cNvSpPr>
            <p:nvPr/>
          </p:nvSpPr>
          <p:spPr bwMode="auto">
            <a:xfrm>
              <a:off x="899" y="2432"/>
              <a:ext cx="55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lnSpc>
                  <a:spcPct val="90000"/>
                </a:lnSpc>
              </a:pPr>
              <a:r>
                <a:rPr kumimoji="1" lang="zh-CN" altLang="en-US" sz="2000" b="1">
                  <a:solidFill>
                    <a:srgbClr val="333399"/>
                  </a:solidFill>
                  <a:latin typeface="Arial Rounded MT Bold" pitchFamily="34" charset="0"/>
                  <a:ea typeface="黑体" pitchFamily="2" charset="-122"/>
                </a:rPr>
                <a:t>链路层</a:t>
              </a:r>
            </a:p>
            <a:p>
              <a:pPr algn="ctr" eaLnBrk="0" hangingPunct="0">
                <a:lnSpc>
                  <a:spcPct val="90000"/>
                </a:lnSpc>
              </a:pPr>
              <a:r>
                <a:rPr kumimoji="1" lang="zh-CN" altLang="en-US" sz="2000" b="1">
                  <a:solidFill>
                    <a:srgbClr val="333399"/>
                  </a:solidFill>
                  <a:latin typeface="Arial Rounded MT Bold" pitchFamily="34" charset="0"/>
                  <a:ea typeface="黑体" pitchFamily="2" charset="-122"/>
                </a:rPr>
                <a:t>首部</a:t>
              </a:r>
              <a:endParaRPr kumimoji="1" lang="zh-CN" altLang="en-US" sz="2000" b="1">
                <a:solidFill>
                  <a:srgbClr val="333399"/>
                </a:solidFill>
                <a:latin typeface="Times New Roman" pitchFamily="18" charset="0"/>
                <a:ea typeface="黑体" pitchFamily="2" charset="-122"/>
              </a:endParaRPr>
            </a:p>
          </p:txBody>
        </p:sp>
        <p:sp>
          <p:nvSpPr>
            <p:cNvPr id="128076" name="Line 76"/>
            <p:cNvSpPr>
              <a:spLocks noChangeShapeType="1"/>
            </p:cNvSpPr>
            <p:nvPr/>
          </p:nvSpPr>
          <p:spPr bwMode="auto">
            <a:xfrm>
              <a:off x="1284" y="2799"/>
              <a:ext cx="145" cy="22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77" name="Group 77"/>
          <p:cNvGrpSpPr>
            <a:grpSpLocks/>
          </p:cNvGrpSpPr>
          <p:nvPr/>
        </p:nvGrpSpPr>
        <p:grpSpPr bwMode="auto">
          <a:xfrm>
            <a:off x="7214526" y="3574504"/>
            <a:ext cx="1057671" cy="1290638"/>
            <a:chOff x="4195" y="2436"/>
            <a:chExt cx="615" cy="813"/>
          </a:xfrm>
        </p:grpSpPr>
        <p:sp>
          <p:nvSpPr>
            <p:cNvPr id="128078" name="Rectangle 78"/>
            <p:cNvSpPr>
              <a:spLocks noChangeArrowheads="1"/>
            </p:cNvSpPr>
            <p:nvPr/>
          </p:nvSpPr>
          <p:spPr bwMode="auto">
            <a:xfrm>
              <a:off x="4195" y="3023"/>
              <a:ext cx="318" cy="226"/>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sp>
          <p:nvSpPr>
            <p:cNvPr id="128079" name="Line 79"/>
            <p:cNvSpPr>
              <a:spLocks noChangeShapeType="1"/>
            </p:cNvSpPr>
            <p:nvPr/>
          </p:nvSpPr>
          <p:spPr bwMode="auto">
            <a:xfrm flipH="1">
              <a:off x="4377" y="2840"/>
              <a:ext cx="136" cy="18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80" name="Text Box 80"/>
            <p:cNvSpPr txBox="1">
              <a:spLocks noChangeArrowheads="1"/>
            </p:cNvSpPr>
            <p:nvPr/>
          </p:nvSpPr>
          <p:spPr bwMode="auto">
            <a:xfrm>
              <a:off x="4255" y="2436"/>
              <a:ext cx="55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lnSpc>
                  <a:spcPct val="90000"/>
                </a:lnSpc>
              </a:pPr>
              <a:r>
                <a:rPr kumimoji="1" lang="zh-CN" altLang="en-US" sz="2000" b="1">
                  <a:solidFill>
                    <a:srgbClr val="333399"/>
                  </a:solidFill>
                  <a:latin typeface="Arial Rounded MT Bold" pitchFamily="34" charset="0"/>
                  <a:ea typeface="黑体" pitchFamily="2" charset="-122"/>
                </a:rPr>
                <a:t>链路层</a:t>
              </a:r>
            </a:p>
            <a:p>
              <a:pPr algn="ctr" eaLnBrk="0" hangingPunct="0">
                <a:lnSpc>
                  <a:spcPct val="90000"/>
                </a:lnSpc>
              </a:pPr>
              <a:r>
                <a:rPr kumimoji="1" lang="zh-CN" altLang="en-US" sz="2000" b="1">
                  <a:solidFill>
                    <a:srgbClr val="333399"/>
                  </a:solidFill>
                  <a:latin typeface="Arial Rounded MT Bold" pitchFamily="34" charset="0"/>
                  <a:ea typeface="黑体" pitchFamily="2" charset="-122"/>
                </a:rPr>
                <a:t>尾部</a:t>
              </a:r>
              <a:endParaRPr kumimoji="1" lang="zh-CN" altLang="en-US" sz="2000" b="1">
                <a:solidFill>
                  <a:srgbClr val="333399"/>
                </a:solidFill>
                <a:latin typeface="Times New Roman" pitchFamily="18" charset="0"/>
                <a:ea typeface="黑体" pitchFamily="2" charset="-122"/>
              </a:endParaRPr>
            </a:p>
          </p:txBody>
        </p:sp>
      </p:grpSp>
    </p:spTree>
    <p:extLst>
      <p:ext uri="{BB962C8B-B14F-4D97-AF65-F5344CB8AC3E}">
        <p14:creationId xmlns:p14="http://schemas.microsoft.com/office/powerpoint/2010/main" val="9534036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8030"/>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1" fill="hold" nodeType="afterEffect">
                                  <p:stCondLst>
                                    <p:cond delay="1000"/>
                                  </p:stCondLst>
                                  <p:childTnLst>
                                    <p:set>
                                      <p:cBhvr>
                                        <p:cTn id="9" dur="1" fill="hold">
                                          <p:stCondLst>
                                            <p:cond delay="0"/>
                                          </p:stCondLst>
                                        </p:cTn>
                                        <p:tgtEl>
                                          <p:spTgt spid="128050"/>
                                        </p:tgtEl>
                                        <p:attrNameLst>
                                          <p:attrName>style.visibility</p:attrName>
                                        </p:attrNameLst>
                                      </p:cBhvr>
                                      <p:to>
                                        <p:strVal val="visible"/>
                                      </p:to>
                                    </p:set>
                                    <p:animEffect transition="in" filter="wipe(up)">
                                      <p:cBhvr>
                                        <p:cTn id="10" dur="1000"/>
                                        <p:tgtEl>
                                          <p:spTgt spid="128050"/>
                                        </p:tgtEl>
                                      </p:cBhvr>
                                    </p:animEffect>
                                  </p:childTnLst>
                                </p:cTn>
                              </p:par>
                            </p:childTnLst>
                          </p:cTn>
                        </p:par>
                        <p:par>
                          <p:cTn id="11" fill="hold" nodeType="afterGroup">
                            <p:stCondLst>
                              <p:cond delay="2500"/>
                            </p:stCondLst>
                            <p:childTnLst>
                              <p:par>
                                <p:cTn id="12" presetID="1" presetClass="entr" presetSubtype="0" fill="hold" grpId="0" nodeType="afterEffect">
                                  <p:stCondLst>
                                    <p:cond delay="500"/>
                                  </p:stCondLst>
                                  <p:childTnLst>
                                    <p:set>
                                      <p:cBhvr>
                                        <p:cTn id="13" dur="1" fill="hold">
                                          <p:stCondLst>
                                            <p:cond delay="0"/>
                                          </p:stCondLst>
                                        </p:cTn>
                                        <p:tgtEl>
                                          <p:spTgt spid="128037"/>
                                        </p:tgtEl>
                                        <p:attrNameLst>
                                          <p:attrName>style.visibility</p:attrName>
                                        </p:attrNameLst>
                                      </p:cBhvr>
                                      <p:to>
                                        <p:strVal val="visible"/>
                                      </p:to>
                                    </p:set>
                                  </p:childTnLst>
                                </p:cTn>
                              </p:par>
                            </p:childTnLst>
                          </p:cTn>
                        </p:par>
                        <p:par>
                          <p:cTn id="14" fill="hold" nodeType="afterGroup">
                            <p:stCondLst>
                              <p:cond delay="3000"/>
                            </p:stCondLst>
                            <p:childTnLst>
                              <p:par>
                                <p:cTn id="15" presetID="12" presetClass="entr" presetSubtype="8" fill="hold" nodeType="afterEffect">
                                  <p:stCondLst>
                                    <p:cond delay="1000"/>
                                  </p:stCondLst>
                                  <p:childTnLst>
                                    <p:set>
                                      <p:cBhvr>
                                        <p:cTn id="16" dur="1" fill="hold">
                                          <p:stCondLst>
                                            <p:cond delay="0"/>
                                          </p:stCondLst>
                                        </p:cTn>
                                        <p:tgtEl>
                                          <p:spTgt spid="128031"/>
                                        </p:tgtEl>
                                        <p:attrNameLst>
                                          <p:attrName>style.visibility</p:attrName>
                                        </p:attrNameLst>
                                      </p:cBhvr>
                                      <p:to>
                                        <p:strVal val="visible"/>
                                      </p:to>
                                    </p:set>
                                    <p:animEffect transition="in" filter="slide(fromLeft)">
                                      <p:cBhvr>
                                        <p:cTn id="17" dur="1000"/>
                                        <p:tgtEl>
                                          <p:spTgt spid="128031"/>
                                        </p:tgtEl>
                                      </p:cBhvr>
                                    </p:animEffect>
                                  </p:childTnLst>
                                </p:cTn>
                              </p:par>
                            </p:childTnLst>
                          </p:cTn>
                        </p:par>
                        <p:par>
                          <p:cTn id="18" fill="hold" nodeType="afterGroup">
                            <p:stCondLst>
                              <p:cond delay="5000"/>
                            </p:stCondLst>
                            <p:childTnLst>
                              <p:par>
                                <p:cTn id="19" presetID="9" presetClass="emph" presetSubtype="0" nodeType="afterEffect">
                                  <p:stCondLst>
                                    <p:cond delay="500"/>
                                  </p:stCondLst>
                                  <p:childTnLst>
                                    <p:set>
                                      <p:cBhvr rctx="PPT">
                                        <p:cTn id="20" dur="indefinite"/>
                                        <p:tgtEl>
                                          <p:spTgt spid="128050"/>
                                        </p:tgtEl>
                                        <p:attrNameLst>
                                          <p:attrName>style.opacity</p:attrName>
                                        </p:attrNameLst>
                                      </p:cBhvr>
                                      <p:to>
                                        <p:strVal val="0.5"/>
                                      </p:to>
                                    </p:set>
                                    <p:animEffect filter="image" prLst="opacity: 0.5">
                                      <p:cBhvr rctx="IE">
                                        <p:cTn id="21" dur="indefinite"/>
                                        <p:tgtEl>
                                          <p:spTgt spid="128050"/>
                                        </p:tgtEl>
                                      </p:cBhvr>
                                    </p:animEffect>
                                  </p:childTnLst>
                                </p:cTn>
                              </p:par>
                            </p:childTnLst>
                          </p:cTn>
                        </p:par>
                        <p:par>
                          <p:cTn id="22" fill="hold" nodeType="afterGroup">
                            <p:stCondLst>
                              <p:cond delay="5500"/>
                            </p:stCondLst>
                            <p:childTnLst>
                              <p:par>
                                <p:cTn id="23" presetID="22" presetClass="entr" presetSubtype="1" fill="hold" nodeType="afterEffect">
                                  <p:stCondLst>
                                    <p:cond delay="500"/>
                                  </p:stCondLst>
                                  <p:childTnLst>
                                    <p:set>
                                      <p:cBhvr>
                                        <p:cTn id="24" dur="1" fill="hold">
                                          <p:stCondLst>
                                            <p:cond delay="0"/>
                                          </p:stCondLst>
                                        </p:cTn>
                                        <p:tgtEl>
                                          <p:spTgt spid="128053"/>
                                        </p:tgtEl>
                                        <p:attrNameLst>
                                          <p:attrName>style.visibility</p:attrName>
                                        </p:attrNameLst>
                                      </p:cBhvr>
                                      <p:to>
                                        <p:strVal val="visible"/>
                                      </p:to>
                                    </p:set>
                                    <p:animEffect transition="in" filter="wipe(up)">
                                      <p:cBhvr>
                                        <p:cTn id="25" dur="1000"/>
                                        <p:tgtEl>
                                          <p:spTgt spid="128053"/>
                                        </p:tgtEl>
                                      </p:cBhvr>
                                    </p:animEffect>
                                  </p:childTnLst>
                                </p:cTn>
                              </p:par>
                            </p:childTnLst>
                          </p:cTn>
                        </p:par>
                        <p:par>
                          <p:cTn id="26" fill="hold" nodeType="afterGroup">
                            <p:stCondLst>
                              <p:cond delay="7000"/>
                            </p:stCondLst>
                            <p:childTnLst>
                              <p:par>
                                <p:cTn id="27" presetID="1" presetClass="entr" presetSubtype="0" fill="hold" nodeType="afterEffect">
                                  <p:stCondLst>
                                    <p:cond delay="500"/>
                                  </p:stCondLst>
                                  <p:childTnLst>
                                    <p:set>
                                      <p:cBhvr>
                                        <p:cTn id="28" dur="1" fill="hold">
                                          <p:stCondLst>
                                            <p:cond delay="0"/>
                                          </p:stCondLst>
                                        </p:cTn>
                                        <p:tgtEl>
                                          <p:spTgt spid="128038"/>
                                        </p:tgtEl>
                                        <p:attrNameLst>
                                          <p:attrName>style.visibility</p:attrName>
                                        </p:attrNameLst>
                                      </p:cBhvr>
                                      <p:to>
                                        <p:strVal val="visible"/>
                                      </p:to>
                                    </p:set>
                                  </p:childTnLst>
                                </p:cTn>
                              </p:par>
                            </p:childTnLst>
                          </p:cTn>
                        </p:par>
                        <p:par>
                          <p:cTn id="29" fill="hold" nodeType="afterGroup">
                            <p:stCondLst>
                              <p:cond delay="7500"/>
                            </p:stCondLst>
                            <p:childTnLst>
                              <p:par>
                                <p:cTn id="30" presetID="12" presetClass="entr" presetSubtype="8" fill="hold" nodeType="afterEffect">
                                  <p:stCondLst>
                                    <p:cond delay="1000"/>
                                  </p:stCondLst>
                                  <p:childTnLst>
                                    <p:set>
                                      <p:cBhvr>
                                        <p:cTn id="31" dur="1" fill="hold">
                                          <p:stCondLst>
                                            <p:cond delay="0"/>
                                          </p:stCondLst>
                                        </p:cTn>
                                        <p:tgtEl>
                                          <p:spTgt spid="128065"/>
                                        </p:tgtEl>
                                        <p:attrNameLst>
                                          <p:attrName>style.visibility</p:attrName>
                                        </p:attrNameLst>
                                      </p:cBhvr>
                                      <p:to>
                                        <p:strVal val="visible"/>
                                      </p:to>
                                    </p:set>
                                    <p:animEffect transition="in" filter="slide(fromLeft)">
                                      <p:cBhvr>
                                        <p:cTn id="32" dur="1000"/>
                                        <p:tgtEl>
                                          <p:spTgt spid="128065"/>
                                        </p:tgtEl>
                                      </p:cBhvr>
                                    </p:animEffect>
                                  </p:childTnLst>
                                </p:cTn>
                              </p:par>
                            </p:childTnLst>
                          </p:cTn>
                        </p:par>
                        <p:par>
                          <p:cTn id="33" fill="hold" nodeType="afterGroup">
                            <p:stCondLst>
                              <p:cond delay="9500"/>
                            </p:stCondLst>
                            <p:childTnLst>
                              <p:par>
                                <p:cTn id="34" presetID="9" presetClass="emph" presetSubtype="0" nodeType="afterEffect">
                                  <p:stCondLst>
                                    <p:cond delay="0"/>
                                  </p:stCondLst>
                                  <p:childTnLst>
                                    <p:set>
                                      <p:cBhvr rctx="PPT">
                                        <p:cTn id="35" dur="indefinite"/>
                                        <p:tgtEl>
                                          <p:spTgt spid="128053"/>
                                        </p:tgtEl>
                                        <p:attrNameLst>
                                          <p:attrName>style.opacity</p:attrName>
                                        </p:attrNameLst>
                                      </p:cBhvr>
                                      <p:to>
                                        <p:strVal val="0.5"/>
                                      </p:to>
                                    </p:set>
                                    <p:animEffect filter="image" prLst="opacity: 0.5">
                                      <p:cBhvr rctx="IE">
                                        <p:cTn id="36" dur="indefinite"/>
                                        <p:tgtEl>
                                          <p:spTgt spid="128053"/>
                                        </p:tgtEl>
                                      </p:cBhvr>
                                    </p:animEffect>
                                  </p:childTnLst>
                                </p:cTn>
                              </p:par>
                            </p:childTnLst>
                          </p:cTn>
                        </p:par>
                        <p:par>
                          <p:cTn id="37" fill="hold" nodeType="afterGroup">
                            <p:stCondLst>
                              <p:cond delay="9500"/>
                            </p:stCondLst>
                            <p:childTnLst>
                              <p:par>
                                <p:cTn id="38" presetID="22" presetClass="entr" presetSubtype="1" fill="hold" nodeType="afterEffect">
                                  <p:stCondLst>
                                    <p:cond delay="0"/>
                                  </p:stCondLst>
                                  <p:childTnLst>
                                    <p:set>
                                      <p:cBhvr>
                                        <p:cTn id="39" dur="1" fill="hold">
                                          <p:stCondLst>
                                            <p:cond delay="0"/>
                                          </p:stCondLst>
                                        </p:cTn>
                                        <p:tgtEl>
                                          <p:spTgt spid="128056"/>
                                        </p:tgtEl>
                                        <p:attrNameLst>
                                          <p:attrName>style.visibility</p:attrName>
                                        </p:attrNameLst>
                                      </p:cBhvr>
                                      <p:to>
                                        <p:strVal val="visible"/>
                                      </p:to>
                                    </p:set>
                                    <p:animEffect transition="in" filter="wipe(up)">
                                      <p:cBhvr>
                                        <p:cTn id="40" dur="1000"/>
                                        <p:tgtEl>
                                          <p:spTgt spid="128056"/>
                                        </p:tgtEl>
                                      </p:cBhvr>
                                    </p:animEffect>
                                  </p:childTnLst>
                                </p:cTn>
                              </p:par>
                            </p:childTnLst>
                          </p:cTn>
                        </p:par>
                        <p:par>
                          <p:cTn id="41" fill="hold" nodeType="afterGroup">
                            <p:stCondLst>
                              <p:cond delay="10500"/>
                            </p:stCondLst>
                            <p:childTnLst>
                              <p:par>
                                <p:cTn id="42" presetID="1" presetClass="entr" presetSubtype="0" fill="hold" nodeType="afterEffect">
                                  <p:stCondLst>
                                    <p:cond delay="500"/>
                                  </p:stCondLst>
                                  <p:childTnLst>
                                    <p:set>
                                      <p:cBhvr>
                                        <p:cTn id="43" dur="1" fill="hold">
                                          <p:stCondLst>
                                            <p:cond delay="0"/>
                                          </p:stCondLst>
                                        </p:cTn>
                                        <p:tgtEl>
                                          <p:spTgt spid="128041"/>
                                        </p:tgtEl>
                                        <p:attrNameLst>
                                          <p:attrName>style.visibility</p:attrName>
                                        </p:attrNameLst>
                                      </p:cBhvr>
                                      <p:to>
                                        <p:strVal val="visible"/>
                                      </p:to>
                                    </p:set>
                                  </p:childTnLst>
                                </p:cTn>
                              </p:par>
                            </p:childTnLst>
                          </p:cTn>
                        </p:par>
                        <p:par>
                          <p:cTn id="44" fill="hold" nodeType="afterGroup">
                            <p:stCondLst>
                              <p:cond delay="11000"/>
                            </p:stCondLst>
                            <p:childTnLst>
                              <p:par>
                                <p:cTn id="45" presetID="12" presetClass="entr" presetSubtype="8" fill="hold" nodeType="afterEffect">
                                  <p:stCondLst>
                                    <p:cond delay="1000"/>
                                  </p:stCondLst>
                                  <p:childTnLst>
                                    <p:set>
                                      <p:cBhvr>
                                        <p:cTn id="46" dur="1" fill="hold">
                                          <p:stCondLst>
                                            <p:cond delay="0"/>
                                          </p:stCondLst>
                                        </p:cTn>
                                        <p:tgtEl>
                                          <p:spTgt spid="128069"/>
                                        </p:tgtEl>
                                        <p:attrNameLst>
                                          <p:attrName>style.visibility</p:attrName>
                                        </p:attrNameLst>
                                      </p:cBhvr>
                                      <p:to>
                                        <p:strVal val="visible"/>
                                      </p:to>
                                    </p:set>
                                    <p:animEffect transition="in" filter="slide(fromLeft)">
                                      <p:cBhvr>
                                        <p:cTn id="47" dur="1000"/>
                                        <p:tgtEl>
                                          <p:spTgt spid="128069"/>
                                        </p:tgtEl>
                                      </p:cBhvr>
                                    </p:animEffect>
                                  </p:childTnLst>
                                </p:cTn>
                              </p:par>
                            </p:childTnLst>
                          </p:cTn>
                        </p:par>
                        <p:par>
                          <p:cTn id="48" fill="hold" nodeType="afterGroup">
                            <p:stCondLst>
                              <p:cond delay="13000"/>
                            </p:stCondLst>
                            <p:childTnLst>
                              <p:par>
                                <p:cTn id="49" presetID="9" presetClass="emph" presetSubtype="0" nodeType="afterEffect">
                                  <p:stCondLst>
                                    <p:cond delay="0"/>
                                  </p:stCondLst>
                                  <p:childTnLst>
                                    <p:set>
                                      <p:cBhvr rctx="PPT">
                                        <p:cTn id="50" dur="indefinite"/>
                                        <p:tgtEl>
                                          <p:spTgt spid="128056"/>
                                        </p:tgtEl>
                                        <p:attrNameLst>
                                          <p:attrName>style.opacity</p:attrName>
                                        </p:attrNameLst>
                                      </p:cBhvr>
                                      <p:to>
                                        <p:strVal val="0.5"/>
                                      </p:to>
                                    </p:set>
                                    <p:animEffect filter="image" prLst="opacity: 0.5">
                                      <p:cBhvr rctx="IE">
                                        <p:cTn id="51" dur="indefinite"/>
                                        <p:tgtEl>
                                          <p:spTgt spid="128056"/>
                                        </p:tgtEl>
                                      </p:cBhvr>
                                    </p:animEffect>
                                  </p:childTnLst>
                                </p:cTn>
                              </p:par>
                            </p:childTnLst>
                          </p:cTn>
                        </p:par>
                        <p:par>
                          <p:cTn id="52" fill="hold" nodeType="afterGroup">
                            <p:stCondLst>
                              <p:cond delay="13000"/>
                            </p:stCondLst>
                            <p:childTnLst>
                              <p:par>
                                <p:cTn id="53" presetID="22" presetClass="entr" presetSubtype="1" fill="hold" nodeType="afterEffect">
                                  <p:stCondLst>
                                    <p:cond delay="0"/>
                                  </p:stCondLst>
                                  <p:childTnLst>
                                    <p:set>
                                      <p:cBhvr>
                                        <p:cTn id="54" dur="1" fill="hold">
                                          <p:stCondLst>
                                            <p:cond delay="0"/>
                                          </p:stCondLst>
                                        </p:cTn>
                                        <p:tgtEl>
                                          <p:spTgt spid="128059"/>
                                        </p:tgtEl>
                                        <p:attrNameLst>
                                          <p:attrName>style.visibility</p:attrName>
                                        </p:attrNameLst>
                                      </p:cBhvr>
                                      <p:to>
                                        <p:strVal val="visible"/>
                                      </p:to>
                                    </p:set>
                                    <p:animEffect transition="in" filter="wipe(up)">
                                      <p:cBhvr>
                                        <p:cTn id="55" dur="1000"/>
                                        <p:tgtEl>
                                          <p:spTgt spid="128059"/>
                                        </p:tgtEl>
                                      </p:cBhvr>
                                    </p:animEffect>
                                  </p:childTnLst>
                                </p:cTn>
                              </p:par>
                            </p:childTnLst>
                          </p:cTn>
                        </p:par>
                        <p:par>
                          <p:cTn id="56" fill="hold" nodeType="afterGroup">
                            <p:stCondLst>
                              <p:cond delay="14000"/>
                            </p:stCondLst>
                            <p:childTnLst>
                              <p:par>
                                <p:cTn id="57" presetID="1" presetClass="entr" presetSubtype="0" fill="hold" nodeType="afterEffect">
                                  <p:stCondLst>
                                    <p:cond delay="500"/>
                                  </p:stCondLst>
                                  <p:childTnLst>
                                    <p:set>
                                      <p:cBhvr>
                                        <p:cTn id="58" dur="1" fill="hold">
                                          <p:stCondLst>
                                            <p:cond delay="0"/>
                                          </p:stCondLst>
                                        </p:cTn>
                                        <p:tgtEl>
                                          <p:spTgt spid="128045"/>
                                        </p:tgtEl>
                                        <p:attrNameLst>
                                          <p:attrName>style.visibility</p:attrName>
                                        </p:attrNameLst>
                                      </p:cBhvr>
                                      <p:to>
                                        <p:strVal val="visible"/>
                                      </p:to>
                                    </p:set>
                                  </p:childTnLst>
                                </p:cTn>
                              </p:par>
                            </p:childTnLst>
                          </p:cTn>
                        </p:par>
                        <p:par>
                          <p:cTn id="59" fill="hold" nodeType="afterGroup">
                            <p:stCondLst>
                              <p:cond delay="14500"/>
                            </p:stCondLst>
                            <p:childTnLst>
                              <p:par>
                                <p:cTn id="60" presetID="12" presetClass="entr" presetSubtype="8" fill="hold" nodeType="afterEffect">
                                  <p:stCondLst>
                                    <p:cond delay="0"/>
                                  </p:stCondLst>
                                  <p:childTnLst>
                                    <p:set>
                                      <p:cBhvr>
                                        <p:cTn id="61" dur="1" fill="hold">
                                          <p:stCondLst>
                                            <p:cond delay="0"/>
                                          </p:stCondLst>
                                        </p:cTn>
                                        <p:tgtEl>
                                          <p:spTgt spid="128073"/>
                                        </p:tgtEl>
                                        <p:attrNameLst>
                                          <p:attrName>style.visibility</p:attrName>
                                        </p:attrNameLst>
                                      </p:cBhvr>
                                      <p:to>
                                        <p:strVal val="visible"/>
                                      </p:to>
                                    </p:set>
                                    <p:animEffect transition="in" filter="slide(fromLeft)">
                                      <p:cBhvr>
                                        <p:cTn id="62" dur="1000"/>
                                        <p:tgtEl>
                                          <p:spTgt spid="128073"/>
                                        </p:tgtEl>
                                      </p:cBhvr>
                                    </p:animEffect>
                                  </p:childTnLst>
                                </p:cTn>
                              </p:par>
                            </p:childTnLst>
                          </p:cTn>
                        </p:par>
                        <p:par>
                          <p:cTn id="63" fill="hold" nodeType="afterGroup">
                            <p:stCondLst>
                              <p:cond delay="15500"/>
                            </p:stCondLst>
                            <p:childTnLst>
                              <p:par>
                                <p:cTn id="64" presetID="12" presetClass="entr" presetSubtype="2" fill="hold" nodeType="afterEffect">
                                  <p:stCondLst>
                                    <p:cond delay="0"/>
                                  </p:stCondLst>
                                  <p:childTnLst>
                                    <p:set>
                                      <p:cBhvr>
                                        <p:cTn id="65" dur="1" fill="hold">
                                          <p:stCondLst>
                                            <p:cond delay="0"/>
                                          </p:stCondLst>
                                        </p:cTn>
                                        <p:tgtEl>
                                          <p:spTgt spid="128077"/>
                                        </p:tgtEl>
                                        <p:attrNameLst>
                                          <p:attrName>style.visibility</p:attrName>
                                        </p:attrNameLst>
                                      </p:cBhvr>
                                      <p:to>
                                        <p:strVal val="visible"/>
                                      </p:to>
                                    </p:set>
                                    <p:animEffect transition="in" filter="slide(fromRight)">
                                      <p:cBhvr>
                                        <p:cTn id="66" dur="1000"/>
                                        <p:tgtEl>
                                          <p:spTgt spid="128077"/>
                                        </p:tgtEl>
                                      </p:cBhvr>
                                    </p:animEffect>
                                  </p:childTnLst>
                                </p:cTn>
                              </p:par>
                            </p:childTnLst>
                          </p:cTn>
                        </p:par>
                        <p:par>
                          <p:cTn id="67" fill="hold" nodeType="afterGroup">
                            <p:stCondLst>
                              <p:cond delay="16500"/>
                            </p:stCondLst>
                            <p:childTnLst>
                              <p:par>
                                <p:cTn id="68" presetID="22" presetClass="entr" presetSubtype="1" fill="hold" nodeType="afterEffect">
                                  <p:stCondLst>
                                    <p:cond delay="0"/>
                                  </p:stCondLst>
                                  <p:childTnLst>
                                    <p:set>
                                      <p:cBhvr>
                                        <p:cTn id="69" dur="1" fill="hold">
                                          <p:stCondLst>
                                            <p:cond delay="0"/>
                                          </p:stCondLst>
                                        </p:cTn>
                                        <p:tgtEl>
                                          <p:spTgt spid="128062"/>
                                        </p:tgtEl>
                                        <p:attrNameLst>
                                          <p:attrName>style.visibility</p:attrName>
                                        </p:attrNameLst>
                                      </p:cBhvr>
                                      <p:to>
                                        <p:strVal val="visible"/>
                                      </p:to>
                                    </p:set>
                                    <p:animEffect transition="in" filter="wipe(up)">
                                      <p:cBhvr>
                                        <p:cTn id="70" dur="1000"/>
                                        <p:tgtEl>
                                          <p:spTgt spid="128062"/>
                                        </p:tgtEl>
                                      </p:cBhvr>
                                    </p:animEffect>
                                  </p:childTnLst>
                                </p:cTn>
                              </p:par>
                            </p:childTnLst>
                          </p:cTn>
                        </p:par>
                        <p:par>
                          <p:cTn id="71" fill="hold" nodeType="afterGroup">
                            <p:stCondLst>
                              <p:cond delay="17500"/>
                            </p:stCondLst>
                            <p:childTnLst>
                              <p:par>
                                <p:cTn id="72" presetID="9" presetClass="emph" presetSubtype="0" nodeType="afterEffect">
                                  <p:stCondLst>
                                    <p:cond delay="0"/>
                                  </p:stCondLst>
                                  <p:childTnLst>
                                    <p:set>
                                      <p:cBhvr rctx="PPT">
                                        <p:cTn id="73" dur="indefinite"/>
                                        <p:tgtEl>
                                          <p:spTgt spid="128059"/>
                                        </p:tgtEl>
                                        <p:attrNameLst>
                                          <p:attrName>style.opacity</p:attrName>
                                        </p:attrNameLst>
                                      </p:cBhvr>
                                      <p:to>
                                        <p:strVal val="0.5"/>
                                      </p:to>
                                    </p:set>
                                    <p:animEffect filter="image" prLst="opacity: 0.5">
                                      <p:cBhvr rctx="IE">
                                        <p:cTn id="74" dur="indefinite"/>
                                        <p:tgtEl>
                                          <p:spTgt spid="128059"/>
                                        </p:tgtEl>
                                      </p:cBhvr>
                                    </p:animEffect>
                                  </p:childTnLst>
                                </p:cTn>
                              </p:par>
                            </p:childTnLst>
                          </p:cTn>
                        </p:par>
                        <p:par>
                          <p:cTn id="75" fill="hold" nodeType="afterGroup">
                            <p:stCondLst>
                              <p:cond delay="17500"/>
                            </p:stCondLst>
                            <p:childTnLst>
                              <p:par>
                                <p:cTn id="76" presetID="1" presetClass="entr" presetSubtype="0" fill="hold" grpId="0" nodeType="afterEffect">
                                  <p:stCondLst>
                                    <p:cond delay="500"/>
                                  </p:stCondLst>
                                  <p:childTnLst>
                                    <p:set>
                                      <p:cBhvr>
                                        <p:cTn id="77" dur="1" fill="hold">
                                          <p:stCondLst>
                                            <p:cond delay="0"/>
                                          </p:stCondLst>
                                        </p:cTn>
                                        <p:tgtEl>
                                          <p:spTgt spid="128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30" grpId="0" animBg="1" autoUpdateAnimBg="0"/>
      <p:bldP spid="128035" grpId="0" animBg="1"/>
      <p:bldP spid="128037"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902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2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2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903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903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903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903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903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904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904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904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904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904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904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5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905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5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905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9054" name="Rectangle 30"/>
          <p:cNvSpPr>
            <a:spLocks noChangeArrowheads="1"/>
          </p:cNvSpPr>
          <p:nvPr/>
        </p:nvSpPr>
        <p:spPr bwMode="auto">
          <a:xfrm>
            <a:off x="2144581" y="5101233"/>
            <a:ext cx="561684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333399"/>
                </a:solidFill>
                <a:ea typeface="黑体" pitchFamily="2" charset="-122"/>
              </a:rPr>
              <a:t>10100110100101  </a:t>
            </a:r>
            <a:r>
              <a:rPr lang="zh-CN" altLang="en-US" sz="2000" b="1">
                <a:solidFill>
                  <a:srgbClr val="333399"/>
                </a:solidFill>
                <a:ea typeface="黑体" pitchFamily="2" charset="-122"/>
              </a:rPr>
              <a:t>比  特  流  </a:t>
            </a:r>
            <a:r>
              <a:rPr lang="en-US" altLang="zh-CN" sz="2000" b="1">
                <a:solidFill>
                  <a:srgbClr val="333399"/>
                </a:solidFill>
                <a:ea typeface="黑体" pitchFamily="2" charset="-122"/>
              </a:rPr>
              <a:t>110101110101</a:t>
            </a:r>
          </a:p>
        </p:txBody>
      </p:sp>
      <p:sp>
        <p:nvSpPr>
          <p:cNvPr id="129055" name="Text Box 31"/>
          <p:cNvSpPr txBox="1">
            <a:spLocks noChangeArrowheads="1"/>
          </p:cNvSpPr>
          <p:nvPr/>
        </p:nvSpPr>
        <p:spPr bwMode="auto">
          <a:xfrm>
            <a:off x="2757332" y="3629620"/>
            <a:ext cx="42386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smtClean="0">
                <a:solidFill>
                  <a:srgbClr val="333399"/>
                </a:solidFill>
                <a:ea typeface="黑体" pitchFamily="2" charset="-122"/>
              </a:rPr>
              <a:t>主机 </a:t>
            </a:r>
            <a:r>
              <a:rPr kumimoji="1" lang="en-US" altLang="zh-CN" sz="2400" b="1" dirty="0">
                <a:solidFill>
                  <a:srgbClr val="333399"/>
                </a:solidFill>
                <a:ea typeface="黑体" pitchFamily="2" charset="-122"/>
              </a:rPr>
              <a:t>2 </a:t>
            </a:r>
            <a:r>
              <a:rPr kumimoji="1" lang="zh-CN" altLang="en-US" sz="2400" b="1" dirty="0">
                <a:solidFill>
                  <a:srgbClr val="333399"/>
                </a:solidFill>
                <a:ea typeface="黑体" pitchFamily="2" charset="-122"/>
              </a:rPr>
              <a:t>的物理层收到比特流后</a:t>
            </a:r>
          </a:p>
          <a:p>
            <a:pPr algn="ctr" eaLnBrk="0" hangingPunct="0"/>
            <a:r>
              <a:rPr kumimoji="1" lang="zh-CN" altLang="en-US" sz="2400" b="1" dirty="0">
                <a:solidFill>
                  <a:srgbClr val="333399"/>
                </a:solidFill>
                <a:ea typeface="黑体" pitchFamily="2" charset="-122"/>
              </a:rPr>
              <a:t>交给数据链路层</a:t>
            </a:r>
          </a:p>
        </p:txBody>
      </p:sp>
      <p:grpSp>
        <p:nvGrpSpPr>
          <p:cNvPr id="129056" name="Group 32"/>
          <p:cNvGrpSpPr>
            <a:grpSpLocks/>
          </p:cNvGrpSpPr>
          <p:nvPr/>
        </p:nvGrpSpPr>
        <p:grpSpPr bwMode="auto">
          <a:xfrm>
            <a:off x="2144581" y="4526558"/>
            <a:ext cx="5616840" cy="358775"/>
            <a:chOff x="1247" y="3023"/>
            <a:chExt cx="3266" cy="226"/>
          </a:xfrm>
        </p:grpSpPr>
        <p:sp>
          <p:nvSpPr>
            <p:cNvPr id="129057" name="Rectangle 33"/>
            <p:cNvSpPr>
              <a:spLocks noChangeArrowheads="1"/>
            </p:cNvSpPr>
            <p:nvPr/>
          </p:nvSpPr>
          <p:spPr bwMode="auto">
            <a:xfrm>
              <a:off x="1247" y="3023"/>
              <a:ext cx="363" cy="226"/>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29058" name="Rectangle 34"/>
            <p:cNvSpPr>
              <a:spLocks noChangeArrowheads="1"/>
            </p:cNvSpPr>
            <p:nvPr/>
          </p:nvSpPr>
          <p:spPr bwMode="auto">
            <a:xfrm>
              <a:off x="4195" y="3023"/>
              <a:ext cx="318" cy="226"/>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grpSp>
          <p:nvGrpSpPr>
            <p:cNvPr id="129059" name="Group 35"/>
            <p:cNvGrpSpPr>
              <a:grpSpLocks/>
            </p:cNvGrpSpPr>
            <p:nvPr/>
          </p:nvGrpSpPr>
          <p:grpSpPr bwMode="auto">
            <a:xfrm>
              <a:off x="1610" y="3023"/>
              <a:ext cx="2585" cy="226"/>
              <a:chOff x="1610" y="3023"/>
              <a:chExt cx="2585" cy="226"/>
            </a:xfrm>
          </p:grpSpPr>
          <p:sp>
            <p:nvSpPr>
              <p:cNvPr id="129060" name="Rectangle 36"/>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9061" name="Rectangle 37"/>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9062" name="Rectangle 38"/>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9063" name="Rectangle 39"/>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grpSp>
        <p:nvGrpSpPr>
          <p:cNvPr id="129064" name="Group 40"/>
          <p:cNvGrpSpPr>
            <a:grpSpLocks/>
          </p:cNvGrpSpPr>
          <p:nvPr/>
        </p:nvGrpSpPr>
        <p:grpSpPr bwMode="auto">
          <a:xfrm>
            <a:off x="4428465" y="4740870"/>
            <a:ext cx="4715669" cy="396875"/>
            <a:chOff x="2575" y="3158"/>
            <a:chExt cx="2742" cy="250"/>
          </a:xfrm>
        </p:grpSpPr>
        <p:sp>
          <p:nvSpPr>
            <p:cNvPr id="129065" name="AutoShape 41"/>
            <p:cNvSpPr>
              <a:spLocks noChangeArrowheads="1"/>
            </p:cNvSpPr>
            <p:nvPr/>
          </p:nvSpPr>
          <p:spPr bwMode="auto">
            <a:xfrm rot="10800000" flipV="1">
              <a:off x="5193" y="3158"/>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9066" name="AutoShape 42"/>
            <p:cNvSpPr>
              <a:spLocks noChangeArrowheads="1"/>
            </p:cNvSpPr>
            <p:nvPr/>
          </p:nvSpPr>
          <p:spPr bwMode="auto">
            <a:xfrm rot="10800000" flipV="1">
              <a:off x="2575" y="3158"/>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1554053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129054"/>
                                        </p:tgtEl>
                                        <p:attrNameLst>
                                          <p:attrName>style.visibility</p:attrName>
                                        </p:attrNameLst>
                                      </p:cBhvr>
                                      <p:to>
                                        <p:strVal val="visible"/>
                                      </p:to>
                                    </p:set>
                                  </p:childTnLst>
                                </p:cTn>
                              </p:par>
                            </p:childTnLst>
                          </p:cTn>
                        </p:par>
                        <p:par>
                          <p:cTn id="7" fill="hold" nodeType="afterGroup">
                            <p:stCondLst>
                              <p:cond delay="1000"/>
                            </p:stCondLst>
                            <p:childTnLst>
                              <p:par>
                                <p:cTn id="8" presetID="22" presetClass="entr" presetSubtype="4" fill="hold" nodeType="afterEffect">
                                  <p:stCondLst>
                                    <p:cond delay="0"/>
                                  </p:stCondLst>
                                  <p:childTnLst>
                                    <p:set>
                                      <p:cBhvr>
                                        <p:cTn id="9" dur="1" fill="hold">
                                          <p:stCondLst>
                                            <p:cond delay="0"/>
                                          </p:stCondLst>
                                        </p:cTn>
                                        <p:tgtEl>
                                          <p:spTgt spid="129064"/>
                                        </p:tgtEl>
                                        <p:attrNameLst>
                                          <p:attrName>style.visibility</p:attrName>
                                        </p:attrNameLst>
                                      </p:cBhvr>
                                      <p:to>
                                        <p:strVal val="visible"/>
                                      </p:to>
                                    </p:set>
                                    <p:animEffect transition="in" filter="wipe(down)">
                                      <p:cBhvr>
                                        <p:cTn id="10" dur="1000"/>
                                        <p:tgtEl>
                                          <p:spTgt spid="129064"/>
                                        </p:tgtEl>
                                      </p:cBhvr>
                                    </p:animEffect>
                                  </p:childTnLst>
                                </p:cTn>
                              </p:par>
                            </p:childTnLst>
                          </p:cTn>
                        </p:par>
                        <p:par>
                          <p:cTn id="11" fill="hold" nodeType="afterGroup">
                            <p:stCondLst>
                              <p:cond delay="2000"/>
                            </p:stCondLst>
                            <p:childTnLst>
                              <p:par>
                                <p:cTn id="12" presetID="1" presetClass="entr" presetSubtype="0" fill="hold" nodeType="afterEffect">
                                  <p:stCondLst>
                                    <p:cond delay="0"/>
                                  </p:stCondLst>
                                  <p:childTnLst>
                                    <p:set>
                                      <p:cBhvr>
                                        <p:cTn id="13" dur="1" fill="hold">
                                          <p:stCondLst>
                                            <p:cond delay="0"/>
                                          </p:stCondLst>
                                        </p:cTn>
                                        <p:tgtEl>
                                          <p:spTgt spid="129056"/>
                                        </p:tgtEl>
                                        <p:attrNameLst>
                                          <p:attrName>style.visibility</p:attrName>
                                        </p:attrNameLst>
                                      </p:cBhvr>
                                      <p:to>
                                        <p:strVal val="visible"/>
                                      </p:to>
                                    </p:set>
                                  </p:childTnLst>
                                </p:cTn>
                              </p:par>
                            </p:childTnLst>
                          </p:cTn>
                        </p:par>
                        <p:par>
                          <p:cTn id="14" fill="hold" nodeType="afterGroup">
                            <p:stCondLst>
                              <p:cond delay="2000"/>
                            </p:stCondLst>
                            <p:childTnLst>
                              <p:par>
                                <p:cTn id="15" presetID="1" presetClass="exit" presetSubtype="0" fill="hold" grpId="1" nodeType="afterEffect">
                                  <p:stCondLst>
                                    <p:cond delay="0"/>
                                  </p:stCondLst>
                                  <p:childTnLst>
                                    <p:set>
                                      <p:cBhvr>
                                        <p:cTn id="16" dur="1" fill="hold">
                                          <p:stCondLst>
                                            <p:cond delay="0"/>
                                          </p:stCondLst>
                                        </p:cTn>
                                        <p:tgtEl>
                                          <p:spTgt spid="129054"/>
                                        </p:tgtEl>
                                        <p:attrNameLst>
                                          <p:attrName>style.visibility</p:attrName>
                                        </p:attrNameLst>
                                      </p:cBhvr>
                                      <p:to>
                                        <p:strVal val="hidden"/>
                                      </p:to>
                                    </p:set>
                                  </p:childTnLst>
                                </p:cTn>
                              </p:par>
                            </p:childTnLst>
                          </p:cTn>
                        </p:par>
                        <p:par>
                          <p:cTn id="17" fill="hold" nodeType="afterGroup">
                            <p:stCondLst>
                              <p:cond delay="2000"/>
                            </p:stCondLst>
                            <p:childTnLst>
                              <p:par>
                                <p:cTn id="18" presetID="1" presetClass="exit" presetSubtype="0" fill="hold" nodeType="afterEffect">
                                  <p:stCondLst>
                                    <p:cond delay="0"/>
                                  </p:stCondLst>
                                  <p:childTnLst>
                                    <p:set>
                                      <p:cBhvr>
                                        <p:cTn id="19" dur="1" fill="hold">
                                          <p:stCondLst>
                                            <p:cond delay="0"/>
                                          </p:stCondLst>
                                        </p:cTn>
                                        <p:tgtEl>
                                          <p:spTgt spid="1290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54" grpId="0" animBg="1"/>
      <p:bldP spid="12905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互联网负面影响</a:t>
            </a:r>
            <a:endParaRPr lang="zh-CN" altLang="en-US" dirty="0"/>
          </a:p>
        </p:txBody>
      </p:sp>
      <p:sp>
        <p:nvSpPr>
          <p:cNvPr id="3" name="内容占位符 2"/>
          <p:cNvSpPr>
            <a:spLocks noGrp="1"/>
          </p:cNvSpPr>
          <p:nvPr>
            <p:ph idx="1"/>
          </p:nvPr>
        </p:nvSpPr>
        <p:spPr/>
        <p:txBody>
          <a:bodyPr/>
          <a:lstStyle/>
          <a:p>
            <a:r>
              <a:rPr lang="zh-CN" altLang="zh-CN" dirty="0"/>
              <a:t>互联网也给人们带来了一些负面</a:t>
            </a:r>
            <a:r>
              <a:rPr lang="zh-CN" altLang="zh-CN" dirty="0" smtClean="0"/>
              <a:t>影响</a:t>
            </a:r>
            <a:r>
              <a:rPr lang="zh-CN" altLang="en-US" dirty="0" smtClean="0"/>
              <a:t>，例如：</a:t>
            </a:r>
            <a:endParaRPr lang="en-US" altLang="zh-CN" dirty="0" smtClean="0"/>
          </a:p>
          <a:p>
            <a:pPr lvl="1"/>
            <a:r>
              <a:rPr lang="zh-CN" altLang="zh-CN" dirty="0"/>
              <a:t>利用互联网传播</a:t>
            </a:r>
            <a:r>
              <a:rPr lang="zh-CN" altLang="zh-CN" dirty="0" smtClean="0"/>
              <a:t>计算机病毒</a:t>
            </a:r>
            <a:endParaRPr lang="en-US" altLang="zh-CN" dirty="0" smtClean="0"/>
          </a:p>
          <a:p>
            <a:pPr lvl="1"/>
            <a:r>
              <a:rPr lang="zh-CN" altLang="zh-CN" dirty="0"/>
              <a:t>利用互联网窃取国家机密和盗窃银行或储户的</a:t>
            </a:r>
            <a:r>
              <a:rPr lang="zh-CN" altLang="zh-CN" dirty="0" smtClean="0"/>
              <a:t>钱财</a:t>
            </a:r>
            <a:endParaRPr lang="en-US" altLang="zh-CN" dirty="0" smtClean="0"/>
          </a:p>
          <a:p>
            <a:pPr lvl="1"/>
            <a:r>
              <a:rPr lang="zh-CN" altLang="zh-CN" dirty="0"/>
              <a:t>网上</a:t>
            </a:r>
            <a:r>
              <a:rPr lang="zh-CN" altLang="zh-CN" dirty="0" smtClean="0"/>
              <a:t>欺诈</a:t>
            </a:r>
            <a:endParaRPr lang="en-US" altLang="zh-CN" dirty="0" smtClean="0"/>
          </a:p>
          <a:p>
            <a:pPr lvl="1"/>
            <a:r>
              <a:rPr lang="zh-CN" altLang="zh-CN" dirty="0" smtClean="0"/>
              <a:t>在</a:t>
            </a:r>
            <a:r>
              <a:rPr lang="zh-CN" altLang="zh-CN" dirty="0"/>
              <a:t>网上肆意散布谣言、不良信息和播放不健康的视频</a:t>
            </a:r>
            <a:r>
              <a:rPr lang="zh-CN" altLang="zh-CN" dirty="0" smtClean="0"/>
              <a:t>节目</a:t>
            </a:r>
            <a:endParaRPr lang="en-US" altLang="zh-CN" dirty="0" smtClean="0"/>
          </a:p>
          <a:p>
            <a:pPr lvl="1"/>
            <a:r>
              <a:rPr lang="zh-CN" altLang="zh-CN" dirty="0"/>
              <a:t>青少年弃学</a:t>
            </a:r>
            <a:r>
              <a:rPr lang="zh-CN" altLang="zh-CN" dirty="0" smtClean="0"/>
              <a:t>而沉溺于网络游戏</a:t>
            </a:r>
            <a:r>
              <a:rPr lang="en-US" altLang="zh-CN" dirty="0" smtClean="0"/>
              <a:t> </a:t>
            </a:r>
            <a:r>
              <a:rPr lang="zh-CN" altLang="en-US" dirty="0" smtClean="0"/>
              <a:t>等</a:t>
            </a:r>
            <a:endParaRPr lang="en-US" altLang="zh-CN" dirty="0" smtClean="0"/>
          </a:p>
        </p:txBody>
      </p:sp>
      <p:sp>
        <p:nvSpPr>
          <p:cNvPr id="4" name="矩形 3"/>
          <p:cNvSpPr/>
          <p:nvPr/>
        </p:nvSpPr>
        <p:spPr>
          <a:xfrm>
            <a:off x="704528" y="5157192"/>
            <a:ext cx="8712968" cy="646331"/>
          </a:xfrm>
          <a:prstGeom prst="rect">
            <a:avLst/>
          </a:prstGeom>
          <a:solidFill>
            <a:schemeClr val="bg2"/>
          </a:solidFill>
        </p:spPr>
        <p:txBody>
          <a:bodyPr wrap="square">
            <a:spAutoFit/>
          </a:bodyPr>
          <a:lstStyle/>
          <a:p>
            <a:pPr algn="ctr"/>
            <a:r>
              <a:rPr lang="zh-CN" altLang="en-US" sz="3600" b="1" dirty="0" smtClean="0">
                <a:solidFill>
                  <a:srgbClr val="0000FF"/>
                </a:solidFill>
                <a:latin typeface="+mn-lt"/>
                <a:ea typeface="黑体" pitchFamily="2" charset="-122"/>
              </a:rPr>
              <a:t>因此，必须加强</a:t>
            </a:r>
            <a:r>
              <a:rPr lang="zh-CN" altLang="zh-CN" sz="3600" b="1" dirty="0" smtClean="0">
                <a:solidFill>
                  <a:srgbClr val="0000FF"/>
                </a:solidFill>
                <a:latin typeface="+mn-lt"/>
                <a:ea typeface="黑体" pitchFamily="2" charset="-122"/>
              </a:rPr>
              <a:t>对</a:t>
            </a:r>
            <a:r>
              <a:rPr lang="zh-CN" altLang="zh-CN" sz="3600" b="1" dirty="0">
                <a:solidFill>
                  <a:srgbClr val="0000FF"/>
                </a:solidFill>
                <a:latin typeface="+mn-lt"/>
                <a:ea typeface="黑体" pitchFamily="2" charset="-122"/>
              </a:rPr>
              <a:t>互联网的</a:t>
            </a:r>
            <a:r>
              <a:rPr lang="zh-CN" altLang="zh-CN" sz="3600" b="1" dirty="0" smtClean="0">
                <a:solidFill>
                  <a:srgbClr val="0000FF"/>
                </a:solidFill>
                <a:latin typeface="+mn-lt"/>
                <a:ea typeface="黑体" pitchFamily="2" charset="-122"/>
              </a:rPr>
              <a:t>管理</a:t>
            </a:r>
            <a:r>
              <a:rPr lang="zh-CN" altLang="en-US" sz="3600" b="1" dirty="0" smtClean="0">
                <a:solidFill>
                  <a:srgbClr val="0000FF"/>
                </a:solidFill>
                <a:latin typeface="+mn-lt"/>
                <a:ea typeface="黑体" pitchFamily="2" charset="-122"/>
              </a:rPr>
              <a:t>。</a:t>
            </a:r>
            <a:endParaRPr lang="zh-CN" altLang="en-US" sz="3600" b="1" dirty="0">
              <a:solidFill>
                <a:srgbClr val="0000FF"/>
              </a:solidFill>
              <a:latin typeface="+mn-lt"/>
              <a:ea typeface="黑体" pitchFamily="2" charset="-122"/>
            </a:endParaRPr>
          </a:p>
        </p:txBody>
      </p:sp>
    </p:spTree>
    <p:extLst>
      <p:ext uri="{BB962C8B-B14F-4D97-AF65-F5344CB8AC3E}">
        <p14:creationId xmlns:p14="http://schemas.microsoft.com/office/powerpoint/2010/main" val="216522035"/>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050" name="Group 2"/>
          <p:cNvGrpSpPr>
            <a:grpSpLocks/>
          </p:cNvGrpSpPr>
          <p:nvPr/>
        </p:nvGrpSpPr>
        <p:grpSpPr bwMode="auto">
          <a:xfrm>
            <a:off x="2768865" y="3950295"/>
            <a:ext cx="4445662" cy="358775"/>
            <a:chOff x="1610" y="3023"/>
            <a:chExt cx="2585" cy="226"/>
          </a:xfrm>
        </p:grpSpPr>
        <p:sp>
          <p:nvSpPr>
            <p:cNvPr id="130051" name="Rectangle 3"/>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30052" name="Rectangle 4"/>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0053" name="Rectangle 5"/>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0054" name="Rectangle 6"/>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0055" name="Rectangle 7"/>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30056" name="AutoShape 8"/>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57" name="AutoShape 9"/>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58" name="Text Box 10"/>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0059" name="Text Box 11"/>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0060" name="Text Box 12"/>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0061" name="Text Box 13"/>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0062" name="Text Box 14"/>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0063" name="Freeform 15"/>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4" name="Freeform 16"/>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5" name="Freeform 17"/>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6" name="Freeform 18"/>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7" name="AutoShape 19"/>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8" name="Text Box 20"/>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0069" name="Text Box 21"/>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0070" name="Text Box 22"/>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0071" name="Text Box 23"/>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0072" name="Text Box 24"/>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0073" name="Freeform 25"/>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4" name="Freeform 26"/>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5" name="Freeform 27"/>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6" name="Freeform 28"/>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7" name="Text Box 29"/>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0078" name="AutoShape 30"/>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9" name="Text Box 31"/>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0080" name="AutoShape 32"/>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81" name="Text Box 33"/>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0082" name="Text Box 34"/>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0083" name="Text Box 35"/>
          <p:cNvSpPr txBox="1">
            <a:spLocks noChangeArrowheads="1"/>
          </p:cNvSpPr>
          <p:nvPr/>
        </p:nvSpPr>
        <p:spPr bwMode="auto">
          <a:xfrm>
            <a:off x="2628014" y="2981920"/>
            <a:ext cx="480131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数据链路层剥去帧首部和帧尾部后</a:t>
            </a:r>
          </a:p>
          <a:p>
            <a:pPr algn="ctr" eaLnBrk="0" hangingPunct="0"/>
            <a:r>
              <a:rPr kumimoji="1" lang="zh-CN" altLang="en-US" sz="2400" b="1">
                <a:solidFill>
                  <a:srgbClr val="333399"/>
                </a:solidFill>
                <a:ea typeface="黑体" pitchFamily="2" charset="-122"/>
              </a:rPr>
              <a:t>把帧的数据部分交给网络层</a:t>
            </a:r>
          </a:p>
        </p:txBody>
      </p:sp>
      <p:sp>
        <p:nvSpPr>
          <p:cNvPr id="130084" name="Rectangle 36"/>
          <p:cNvSpPr>
            <a:spLocks noChangeArrowheads="1"/>
          </p:cNvSpPr>
          <p:nvPr/>
        </p:nvSpPr>
        <p:spPr bwMode="auto">
          <a:xfrm>
            <a:off x="2144581" y="4524970"/>
            <a:ext cx="624284" cy="358775"/>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30085" name="Rectangle 37"/>
          <p:cNvSpPr>
            <a:spLocks noChangeArrowheads="1"/>
          </p:cNvSpPr>
          <p:nvPr/>
        </p:nvSpPr>
        <p:spPr bwMode="auto">
          <a:xfrm>
            <a:off x="7214527" y="4526558"/>
            <a:ext cx="546894" cy="358775"/>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grpSp>
        <p:nvGrpSpPr>
          <p:cNvPr id="130086" name="Group 38"/>
          <p:cNvGrpSpPr>
            <a:grpSpLocks/>
          </p:cNvGrpSpPr>
          <p:nvPr/>
        </p:nvGrpSpPr>
        <p:grpSpPr bwMode="auto">
          <a:xfrm>
            <a:off x="2768865" y="4526558"/>
            <a:ext cx="4445662" cy="358775"/>
            <a:chOff x="1610" y="3023"/>
            <a:chExt cx="2585" cy="226"/>
          </a:xfrm>
        </p:grpSpPr>
        <p:sp>
          <p:nvSpPr>
            <p:cNvPr id="130087" name="Rectangle 39"/>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30088" name="Rectangle 40"/>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0089" name="Rectangle 41"/>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0090" name="Rectangle 42"/>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30091" name="Group 43"/>
          <p:cNvGrpSpPr>
            <a:grpSpLocks/>
          </p:cNvGrpSpPr>
          <p:nvPr/>
        </p:nvGrpSpPr>
        <p:grpSpPr bwMode="auto">
          <a:xfrm>
            <a:off x="4562608" y="4199533"/>
            <a:ext cx="4581525" cy="396875"/>
            <a:chOff x="2653" y="2817"/>
            <a:chExt cx="2664" cy="250"/>
          </a:xfrm>
        </p:grpSpPr>
        <p:sp>
          <p:nvSpPr>
            <p:cNvPr id="130092" name="AutoShape 44"/>
            <p:cNvSpPr>
              <a:spLocks noChangeArrowheads="1"/>
            </p:cNvSpPr>
            <p:nvPr/>
          </p:nvSpPr>
          <p:spPr bwMode="auto">
            <a:xfrm rot="10800000" flipV="1">
              <a:off x="5193" y="2817"/>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0093" name="AutoShape 45"/>
            <p:cNvSpPr>
              <a:spLocks noChangeArrowheads="1"/>
            </p:cNvSpPr>
            <p:nvPr/>
          </p:nvSpPr>
          <p:spPr bwMode="auto">
            <a:xfrm rot="10800000" flipV="1">
              <a:off x="2653" y="2817"/>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2033558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0084"/>
                                        </p:tgtEl>
                                      </p:cBhvr>
                                    </p:animEffect>
                                    <p:set>
                                      <p:cBhvr>
                                        <p:cTn id="7" dur="1" fill="hold">
                                          <p:stCondLst>
                                            <p:cond delay="999"/>
                                          </p:stCondLst>
                                        </p:cTn>
                                        <p:tgtEl>
                                          <p:spTgt spid="130084"/>
                                        </p:tgtEl>
                                        <p:attrNameLst>
                                          <p:attrName>style.visibility</p:attrName>
                                        </p:attrNameLst>
                                      </p:cBhvr>
                                      <p:to>
                                        <p:strVal val="hidden"/>
                                      </p:to>
                                    </p:set>
                                  </p:childTnLst>
                                </p:cTn>
                              </p:par>
                            </p:childTnLst>
                          </p:cTn>
                        </p:par>
                        <p:par>
                          <p:cTn id="8" fill="hold" nodeType="afterGroup">
                            <p:stCondLst>
                              <p:cond delay="2000"/>
                            </p:stCondLst>
                            <p:childTnLst>
                              <p:par>
                                <p:cTn id="9" presetID="12" presetClass="exit" presetSubtype="2" fill="hold" grpId="0" nodeType="afterEffect">
                                  <p:stCondLst>
                                    <p:cond delay="0"/>
                                  </p:stCondLst>
                                  <p:childTnLst>
                                    <p:animEffect transition="out" filter="slide(fromRight)">
                                      <p:cBhvr>
                                        <p:cTn id="10" dur="1000"/>
                                        <p:tgtEl>
                                          <p:spTgt spid="130085"/>
                                        </p:tgtEl>
                                      </p:cBhvr>
                                    </p:animEffect>
                                    <p:set>
                                      <p:cBhvr>
                                        <p:cTn id="11" dur="1" fill="hold">
                                          <p:stCondLst>
                                            <p:cond delay="999"/>
                                          </p:stCondLst>
                                        </p:cTn>
                                        <p:tgtEl>
                                          <p:spTgt spid="130085"/>
                                        </p:tgtEl>
                                        <p:attrNameLst>
                                          <p:attrName>style.visibility</p:attrName>
                                        </p:attrNameLst>
                                      </p:cBhvr>
                                      <p:to>
                                        <p:strVal val="hidden"/>
                                      </p:to>
                                    </p:set>
                                  </p:childTnLst>
                                </p:cTn>
                              </p:par>
                            </p:childTnLst>
                          </p:cTn>
                        </p:par>
                        <p:par>
                          <p:cTn id="12" fill="hold" nodeType="afterGroup">
                            <p:stCondLst>
                              <p:cond delay="3000"/>
                            </p:stCondLst>
                            <p:childTnLst>
                              <p:par>
                                <p:cTn id="13" presetID="22" presetClass="entr" presetSubtype="4" fill="hold" nodeType="afterEffect">
                                  <p:stCondLst>
                                    <p:cond delay="0"/>
                                  </p:stCondLst>
                                  <p:childTnLst>
                                    <p:set>
                                      <p:cBhvr>
                                        <p:cTn id="14" dur="1" fill="hold">
                                          <p:stCondLst>
                                            <p:cond delay="0"/>
                                          </p:stCondLst>
                                        </p:cTn>
                                        <p:tgtEl>
                                          <p:spTgt spid="130091"/>
                                        </p:tgtEl>
                                        <p:attrNameLst>
                                          <p:attrName>style.visibility</p:attrName>
                                        </p:attrNameLst>
                                      </p:cBhvr>
                                      <p:to>
                                        <p:strVal val="visible"/>
                                      </p:to>
                                    </p:set>
                                    <p:animEffect transition="in" filter="wipe(down)">
                                      <p:cBhvr>
                                        <p:cTn id="15" dur="1000"/>
                                        <p:tgtEl>
                                          <p:spTgt spid="130091"/>
                                        </p:tgtEl>
                                      </p:cBhvr>
                                    </p:animEffect>
                                  </p:childTnLst>
                                </p:cTn>
                              </p:par>
                            </p:childTnLst>
                          </p:cTn>
                        </p:par>
                        <p:par>
                          <p:cTn id="16" fill="hold" nodeType="afterGroup">
                            <p:stCondLst>
                              <p:cond delay="4000"/>
                            </p:stCondLst>
                            <p:childTnLst>
                              <p:par>
                                <p:cTn id="17" presetID="1" presetClass="exit" presetSubtype="0" fill="hold" nodeType="afterEffect">
                                  <p:stCondLst>
                                    <p:cond delay="0"/>
                                  </p:stCondLst>
                                  <p:childTnLst>
                                    <p:set>
                                      <p:cBhvr>
                                        <p:cTn id="18" dur="1" fill="hold">
                                          <p:stCondLst>
                                            <p:cond delay="0"/>
                                          </p:stCondLst>
                                        </p:cTn>
                                        <p:tgtEl>
                                          <p:spTgt spid="130086"/>
                                        </p:tgtEl>
                                        <p:attrNameLst>
                                          <p:attrName>style.visibility</p:attrName>
                                        </p:attrNameLst>
                                      </p:cBhvr>
                                      <p:to>
                                        <p:strVal val="hidden"/>
                                      </p:to>
                                    </p:set>
                                  </p:childTnLst>
                                </p:cTn>
                              </p:par>
                            </p:childTnLst>
                          </p:cTn>
                        </p:par>
                        <p:par>
                          <p:cTn id="19" fill="hold" nodeType="afterGroup">
                            <p:stCondLst>
                              <p:cond delay="4000"/>
                            </p:stCondLst>
                            <p:childTnLst>
                              <p:par>
                                <p:cTn id="20" presetID="1" presetClass="entr" presetSubtype="0" fill="hold" nodeType="afterEffect">
                                  <p:stCondLst>
                                    <p:cond delay="0"/>
                                  </p:stCondLst>
                                  <p:childTnLst>
                                    <p:set>
                                      <p:cBhvr>
                                        <p:cTn id="21" dur="1" fill="hold">
                                          <p:stCondLst>
                                            <p:cond delay="0"/>
                                          </p:stCondLst>
                                        </p:cTn>
                                        <p:tgtEl>
                                          <p:spTgt spid="130050"/>
                                        </p:tgtEl>
                                        <p:attrNameLst>
                                          <p:attrName>style.visibility</p:attrName>
                                        </p:attrNameLst>
                                      </p:cBhvr>
                                      <p:to>
                                        <p:strVal val="visible"/>
                                      </p:to>
                                    </p:set>
                                  </p:childTnLst>
                                </p:cTn>
                              </p:par>
                            </p:childTnLst>
                          </p:cTn>
                        </p:par>
                        <p:par>
                          <p:cTn id="22" fill="hold" nodeType="afterGroup">
                            <p:stCondLst>
                              <p:cond delay="4000"/>
                            </p:stCondLst>
                            <p:childTnLst>
                              <p:par>
                                <p:cTn id="23" presetID="1" presetClass="exit" presetSubtype="0" fill="hold" nodeType="afterEffect">
                                  <p:stCondLst>
                                    <p:cond delay="0"/>
                                  </p:stCondLst>
                                  <p:childTnLst>
                                    <p:set>
                                      <p:cBhvr>
                                        <p:cTn id="24" dur="1" fill="hold">
                                          <p:stCondLst>
                                            <p:cond delay="0"/>
                                          </p:stCondLst>
                                        </p:cTn>
                                        <p:tgtEl>
                                          <p:spTgt spid="1300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84" grpId="0" animBg="1"/>
      <p:bldP spid="130085"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074" name="Group 2"/>
          <p:cNvGrpSpPr>
            <a:grpSpLocks/>
          </p:cNvGrpSpPr>
          <p:nvPr/>
        </p:nvGrpSpPr>
        <p:grpSpPr bwMode="auto">
          <a:xfrm>
            <a:off x="3314039" y="3302595"/>
            <a:ext cx="3898767" cy="358775"/>
            <a:chOff x="1928" y="2660"/>
            <a:chExt cx="2267" cy="226"/>
          </a:xfrm>
        </p:grpSpPr>
        <p:sp>
          <p:nvSpPr>
            <p:cNvPr id="131075" name="Rectangle 3"/>
            <p:cNvSpPr>
              <a:spLocks noChangeArrowheads="1"/>
            </p:cNvSpPr>
            <p:nvPr/>
          </p:nvSpPr>
          <p:spPr bwMode="auto">
            <a:xfrm>
              <a:off x="1928"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1076" name="Rectangle 4"/>
            <p:cNvSpPr>
              <a:spLocks noChangeArrowheads="1"/>
            </p:cNvSpPr>
            <p:nvPr/>
          </p:nvSpPr>
          <p:spPr bwMode="auto">
            <a:xfrm>
              <a:off x="2246"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1077" name="Rectangle 5"/>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1078" name="Rectangle 6"/>
          <p:cNvSpPr>
            <a:spLocks noChangeArrowheads="1"/>
          </p:cNvSpPr>
          <p:nvPr/>
        </p:nvSpPr>
        <p:spPr bwMode="auto">
          <a:xfrm>
            <a:off x="2768865" y="3950295"/>
            <a:ext cx="546894" cy="3587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grpSp>
        <p:nvGrpSpPr>
          <p:cNvPr id="131079" name="Group 7"/>
          <p:cNvGrpSpPr>
            <a:grpSpLocks/>
          </p:cNvGrpSpPr>
          <p:nvPr/>
        </p:nvGrpSpPr>
        <p:grpSpPr bwMode="auto">
          <a:xfrm>
            <a:off x="3315759" y="3950295"/>
            <a:ext cx="3898768" cy="358775"/>
            <a:chOff x="1928" y="2660"/>
            <a:chExt cx="2267" cy="226"/>
          </a:xfrm>
        </p:grpSpPr>
        <p:sp>
          <p:nvSpPr>
            <p:cNvPr id="131080" name="Rectangle 8"/>
            <p:cNvSpPr>
              <a:spLocks noChangeArrowheads="1"/>
            </p:cNvSpPr>
            <p:nvPr/>
          </p:nvSpPr>
          <p:spPr bwMode="auto">
            <a:xfrm>
              <a:off x="1928"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1081" name="Rectangle 9"/>
            <p:cNvSpPr>
              <a:spLocks noChangeArrowheads="1"/>
            </p:cNvSpPr>
            <p:nvPr/>
          </p:nvSpPr>
          <p:spPr bwMode="auto">
            <a:xfrm>
              <a:off x="2246"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1082" name="Rectangle 10"/>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1083" name="Rectangle 11"/>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31084" name="AutoShape 12"/>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85" name="AutoShape 13"/>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86" name="Text Box 14"/>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1087" name="Text Box 15"/>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1088" name="Text Box 16"/>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1089" name="Text Box 17"/>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1090" name="Text Box 18"/>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1091" name="Freeform 19"/>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2" name="Freeform 20"/>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3" name="Freeform 21"/>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4" name="Freeform 22"/>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5" name="AutoShape 23"/>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6" name="Text Box 24"/>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1097" name="Text Box 25"/>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1098" name="Text Box 26"/>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1099" name="Text Box 27"/>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1100" name="Text Box 28"/>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1101" name="Freeform 29"/>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2" name="Freeform 30"/>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3" name="Freeform 31"/>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4" name="Freeform 32"/>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5" name="Text Box 33"/>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1106" name="AutoShape 34"/>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7" name="Text Box 35"/>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1108" name="AutoShape 36"/>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9" name="Text Box 37"/>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1110" name="Text Box 38"/>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1111" name="Text Box 39"/>
          <p:cNvSpPr txBox="1">
            <a:spLocks noChangeArrowheads="1"/>
          </p:cNvSpPr>
          <p:nvPr/>
        </p:nvSpPr>
        <p:spPr bwMode="auto">
          <a:xfrm>
            <a:off x="2954708" y="2405658"/>
            <a:ext cx="41857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网络层剥去分组首部后</a:t>
            </a:r>
          </a:p>
          <a:p>
            <a:pPr algn="ctr" eaLnBrk="0" hangingPunct="0"/>
            <a:r>
              <a:rPr kumimoji="1" lang="zh-CN" altLang="en-US" sz="2400" b="1">
                <a:solidFill>
                  <a:srgbClr val="333399"/>
                </a:solidFill>
                <a:ea typeface="黑体" pitchFamily="2" charset="-122"/>
              </a:rPr>
              <a:t>把分组的数据部分交给运输层</a:t>
            </a:r>
          </a:p>
        </p:txBody>
      </p:sp>
      <p:grpSp>
        <p:nvGrpSpPr>
          <p:cNvPr id="131112" name="Group 40"/>
          <p:cNvGrpSpPr>
            <a:grpSpLocks/>
          </p:cNvGrpSpPr>
          <p:nvPr/>
        </p:nvGrpSpPr>
        <p:grpSpPr bwMode="auto">
          <a:xfrm>
            <a:off x="4973638" y="3623270"/>
            <a:ext cx="4170495" cy="396875"/>
            <a:chOff x="2892" y="2454"/>
            <a:chExt cx="2425" cy="250"/>
          </a:xfrm>
        </p:grpSpPr>
        <p:sp>
          <p:nvSpPr>
            <p:cNvPr id="131113" name="AutoShape 41"/>
            <p:cNvSpPr>
              <a:spLocks noChangeArrowheads="1"/>
            </p:cNvSpPr>
            <p:nvPr/>
          </p:nvSpPr>
          <p:spPr bwMode="auto">
            <a:xfrm rot="10800000" flipV="1">
              <a:off x="5193" y="2454"/>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1114" name="AutoShape 42"/>
            <p:cNvSpPr>
              <a:spLocks noChangeArrowheads="1"/>
            </p:cNvSpPr>
            <p:nvPr/>
          </p:nvSpPr>
          <p:spPr bwMode="auto">
            <a:xfrm rot="10800000" flipV="1">
              <a:off x="2892" y="2454"/>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413513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1078"/>
                                        </p:tgtEl>
                                      </p:cBhvr>
                                    </p:animEffect>
                                    <p:set>
                                      <p:cBhvr>
                                        <p:cTn id="7" dur="1" fill="hold">
                                          <p:stCondLst>
                                            <p:cond delay="999"/>
                                          </p:stCondLst>
                                        </p:cTn>
                                        <p:tgtEl>
                                          <p:spTgt spid="131078"/>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1112"/>
                                        </p:tgtEl>
                                        <p:attrNameLst>
                                          <p:attrName>style.visibility</p:attrName>
                                        </p:attrNameLst>
                                      </p:cBhvr>
                                      <p:to>
                                        <p:strVal val="visible"/>
                                      </p:to>
                                    </p:set>
                                    <p:animEffect transition="in" filter="wipe(down)">
                                      <p:cBhvr>
                                        <p:cTn id="11" dur="2000"/>
                                        <p:tgtEl>
                                          <p:spTgt spid="131112"/>
                                        </p:tgtEl>
                                      </p:cBhvr>
                                    </p:animEffect>
                                  </p:childTnLst>
                                </p:cTn>
                              </p:par>
                            </p:childTnLst>
                          </p:cTn>
                        </p:par>
                        <p:par>
                          <p:cTn id="12" fill="hold" nodeType="afterGroup">
                            <p:stCondLst>
                              <p:cond delay="4000"/>
                            </p:stCondLst>
                            <p:childTnLst>
                              <p:par>
                                <p:cTn id="13" presetID="1" presetClass="exit" presetSubtype="0" fill="hold" nodeType="afterEffect">
                                  <p:stCondLst>
                                    <p:cond delay="0"/>
                                  </p:stCondLst>
                                  <p:childTnLst>
                                    <p:set>
                                      <p:cBhvr>
                                        <p:cTn id="14" dur="1" fill="hold">
                                          <p:stCondLst>
                                            <p:cond delay="0"/>
                                          </p:stCondLst>
                                        </p:cTn>
                                        <p:tgtEl>
                                          <p:spTgt spid="131079"/>
                                        </p:tgtEl>
                                        <p:attrNameLst>
                                          <p:attrName>style.visibility</p:attrName>
                                        </p:attrNameLst>
                                      </p:cBhvr>
                                      <p:to>
                                        <p:strVal val="hidden"/>
                                      </p:to>
                                    </p:set>
                                  </p:childTnLst>
                                </p:cTn>
                              </p:par>
                            </p:childTnLst>
                          </p:cTn>
                        </p:par>
                        <p:par>
                          <p:cTn id="15" fill="hold" nodeType="afterGroup">
                            <p:stCondLst>
                              <p:cond delay="4000"/>
                            </p:stCondLst>
                            <p:childTnLst>
                              <p:par>
                                <p:cTn id="16" presetID="1" presetClass="entr" presetSubtype="0" fill="hold" nodeType="afterEffect">
                                  <p:stCondLst>
                                    <p:cond delay="0"/>
                                  </p:stCondLst>
                                  <p:childTnLst>
                                    <p:set>
                                      <p:cBhvr>
                                        <p:cTn id="17" dur="1" fill="hold">
                                          <p:stCondLst>
                                            <p:cond delay="0"/>
                                          </p:stCondLst>
                                        </p:cTn>
                                        <p:tgtEl>
                                          <p:spTgt spid="131074"/>
                                        </p:tgtEl>
                                        <p:attrNameLst>
                                          <p:attrName>style.visibility</p:attrName>
                                        </p:attrNameLst>
                                      </p:cBhvr>
                                      <p:to>
                                        <p:strVal val="visible"/>
                                      </p:to>
                                    </p:set>
                                  </p:childTnLst>
                                </p:cTn>
                              </p:par>
                            </p:childTnLst>
                          </p:cTn>
                        </p:par>
                        <p:par>
                          <p:cTn id="18" fill="hold" nodeType="afterGroup">
                            <p:stCondLst>
                              <p:cond delay="4000"/>
                            </p:stCondLst>
                            <p:childTnLst>
                              <p:par>
                                <p:cTn id="19" presetID="1" presetClass="exit" presetSubtype="0" fill="hold" nodeType="afterEffect">
                                  <p:stCondLst>
                                    <p:cond delay="0"/>
                                  </p:stCondLst>
                                  <p:childTnLst>
                                    <p:set>
                                      <p:cBhvr>
                                        <p:cTn id="20" dur="1" fill="hold">
                                          <p:stCondLst>
                                            <p:cond delay="0"/>
                                          </p:stCondLst>
                                        </p:cTn>
                                        <p:tgtEl>
                                          <p:spTgt spid="1311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8"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098" name="Group 2"/>
          <p:cNvGrpSpPr>
            <a:grpSpLocks/>
          </p:cNvGrpSpPr>
          <p:nvPr/>
        </p:nvGrpSpPr>
        <p:grpSpPr bwMode="auto">
          <a:xfrm>
            <a:off x="3860934" y="2724745"/>
            <a:ext cx="3351873" cy="358775"/>
            <a:chOff x="2245" y="2252"/>
            <a:chExt cx="1949" cy="226"/>
          </a:xfrm>
        </p:grpSpPr>
        <p:sp>
          <p:nvSpPr>
            <p:cNvPr id="132099" name="Rectangle 3"/>
            <p:cNvSpPr>
              <a:spLocks noChangeArrowheads="1"/>
            </p:cNvSpPr>
            <p:nvPr/>
          </p:nvSpPr>
          <p:spPr bwMode="auto">
            <a:xfrm>
              <a:off x="2245" y="2252"/>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2100" name="Rectangle 4"/>
            <p:cNvSpPr>
              <a:spLocks noChangeArrowheads="1"/>
            </p:cNvSpPr>
            <p:nvPr/>
          </p:nvSpPr>
          <p:spPr bwMode="auto">
            <a:xfrm>
              <a:off x="2561" y="2252"/>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2101" name="Rectangle 5"/>
          <p:cNvSpPr>
            <a:spLocks noChangeArrowheads="1"/>
          </p:cNvSpPr>
          <p:nvPr/>
        </p:nvSpPr>
        <p:spPr bwMode="auto">
          <a:xfrm>
            <a:off x="3314040" y="3302595"/>
            <a:ext cx="546894" cy="358775"/>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grpSp>
        <p:nvGrpSpPr>
          <p:cNvPr id="132102" name="Group 6"/>
          <p:cNvGrpSpPr>
            <a:grpSpLocks/>
          </p:cNvGrpSpPr>
          <p:nvPr/>
        </p:nvGrpSpPr>
        <p:grpSpPr bwMode="auto">
          <a:xfrm>
            <a:off x="3860934" y="3302595"/>
            <a:ext cx="3351873" cy="358775"/>
            <a:chOff x="2245" y="2252"/>
            <a:chExt cx="1949" cy="226"/>
          </a:xfrm>
        </p:grpSpPr>
        <p:sp>
          <p:nvSpPr>
            <p:cNvPr id="132103" name="Rectangle 7"/>
            <p:cNvSpPr>
              <a:spLocks noChangeArrowheads="1"/>
            </p:cNvSpPr>
            <p:nvPr/>
          </p:nvSpPr>
          <p:spPr bwMode="auto">
            <a:xfrm>
              <a:off x="2245" y="2252"/>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2104" name="Rectangle 8"/>
            <p:cNvSpPr>
              <a:spLocks noChangeArrowheads="1"/>
            </p:cNvSpPr>
            <p:nvPr/>
          </p:nvSpPr>
          <p:spPr bwMode="auto">
            <a:xfrm>
              <a:off x="2561" y="2252"/>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2105" name="Rectangle 9"/>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32106" name="AutoShape 10"/>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07" name="AutoShape 11"/>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08" name="Text Box 12"/>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2109" name="Text Box 13"/>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2110" name="Text Box 14"/>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2111" name="Text Box 15"/>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2112" name="Text Box 16"/>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2113" name="Freeform 17"/>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4" name="Freeform 18"/>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5" name="Freeform 19"/>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6" name="Freeform 20"/>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7" name="AutoShape 21"/>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8" name="Text Box 22"/>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2119" name="Text Box 23"/>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2120" name="Text Box 24"/>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2121" name="Text Box 25"/>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2122" name="Text Box 26"/>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2123" name="Freeform 27"/>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4" name="Freeform 28"/>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5" name="Freeform 29"/>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6" name="Freeform 30"/>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7" name="Text Box 31"/>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2128" name="AutoShape 32"/>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9" name="Text Box 33"/>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2130" name="AutoShape 34"/>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31" name="Text Box 35"/>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2132" name="Text Box 36"/>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2133" name="Text Box 37"/>
          <p:cNvSpPr txBox="1">
            <a:spLocks noChangeArrowheads="1"/>
          </p:cNvSpPr>
          <p:nvPr/>
        </p:nvSpPr>
        <p:spPr bwMode="auto">
          <a:xfrm>
            <a:off x="3265990" y="1829395"/>
            <a:ext cx="41857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运输层剥去报文首部后</a:t>
            </a:r>
          </a:p>
          <a:p>
            <a:pPr algn="ctr" eaLnBrk="0" hangingPunct="0"/>
            <a:r>
              <a:rPr kumimoji="1" lang="zh-CN" altLang="en-US" sz="2400" b="1">
                <a:solidFill>
                  <a:srgbClr val="333399"/>
                </a:solidFill>
                <a:ea typeface="黑体" pitchFamily="2" charset="-122"/>
              </a:rPr>
              <a:t>把报文的数据部分交给应用层</a:t>
            </a:r>
          </a:p>
        </p:txBody>
      </p:sp>
      <p:grpSp>
        <p:nvGrpSpPr>
          <p:cNvPr id="132134" name="Group 38"/>
          <p:cNvGrpSpPr>
            <a:grpSpLocks/>
          </p:cNvGrpSpPr>
          <p:nvPr/>
        </p:nvGrpSpPr>
        <p:grpSpPr bwMode="auto">
          <a:xfrm>
            <a:off x="5364031" y="2975570"/>
            <a:ext cx="3780102" cy="396875"/>
            <a:chOff x="3119" y="2046"/>
            <a:chExt cx="2198" cy="250"/>
          </a:xfrm>
        </p:grpSpPr>
        <p:sp>
          <p:nvSpPr>
            <p:cNvPr id="132135" name="AutoShape 39"/>
            <p:cNvSpPr>
              <a:spLocks noChangeArrowheads="1"/>
            </p:cNvSpPr>
            <p:nvPr/>
          </p:nvSpPr>
          <p:spPr bwMode="auto">
            <a:xfrm rot="10800000" flipV="1">
              <a:off x="5193" y="204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2136" name="AutoShape 40"/>
            <p:cNvSpPr>
              <a:spLocks noChangeArrowheads="1"/>
            </p:cNvSpPr>
            <p:nvPr/>
          </p:nvSpPr>
          <p:spPr bwMode="auto">
            <a:xfrm rot="10800000" flipV="1">
              <a:off x="3119" y="204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39096341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2101"/>
                                        </p:tgtEl>
                                      </p:cBhvr>
                                    </p:animEffect>
                                    <p:set>
                                      <p:cBhvr>
                                        <p:cTn id="7" dur="1" fill="hold">
                                          <p:stCondLst>
                                            <p:cond delay="999"/>
                                          </p:stCondLst>
                                        </p:cTn>
                                        <p:tgtEl>
                                          <p:spTgt spid="132101"/>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2134"/>
                                        </p:tgtEl>
                                        <p:attrNameLst>
                                          <p:attrName>style.visibility</p:attrName>
                                        </p:attrNameLst>
                                      </p:cBhvr>
                                      <p:to>
                                        <p:strVal val="visible"/>
                                      </p:to>
                                    </p:set>
                                    <p:animEffect transition="in" filter="wipe(down)">
                                      <p:cBhvr>
                                        <p:cTn id="11" dur="1000"/>
                                        <p:tgtEl>
                                          <p:spTgt spid="132134"/>
                                        </p:tgtEl>
                                      </p:cBhvr>
                                    </p:animEffect>
                                  </p:childTnLst>
                                </p:cTn>
                              </p:par>
                            </p:childTnLst>
                          </p:cTn>
                        </p:par>
                        <p:par>
                          <p:cTn id="12" fill="hold" nodeType="afterGroup">
                            <p:stCondLst>
                              <p:cond delay="3000"/>
                            </p:stCondLst>
                            <p:childTnLst>
                              <p:par>
                                <p:cTn id="13" presetID="1" presetClass="exit" presetSubtype="0" fill="hold" nodeType="afterEffect">
                                  <p:stCondLst>
                                    <p:cond delay="0"/>
                                  </p:stCondLst>
                                  <p:childTnLst>
                                    <p:set>
                                      <p:cBhvr>
                                        <p:cTn id="14" dur="1" fill="hold">
                                          <p:stCondLst>
                                            <p:cond delay="0"/>
                                          </p:stCondLst>
                                        </p:cTn>
                                        <p:tgtEl>
                                          <p:spTgt spid="132102"/>
                                        </p:tgtEl>
                                        <p:attrNameLst>
                                          <p:attrName>style.visibility</p:attrName>
                                        </p:attrNameLst>
                                      </p:cBhvr>
                                      <p:to>
                                        <p:strVal val="hidden"/>
                                      </p:to>
                                    </p:set>
                                  </p:childTnLst>
                                </p:cTn>
                              </p:par>
                            </p:childTnLst>
                          </p:cTn>
                        </p:par>
                        <p:par>
                          <p:cTn id="15" fill="hold" nodeType="afterGroup">
                            <p:stCondLst>
                              <p:cond delay="3000"/>
                            </p:stCondLst>
                            <p:childTnLst>
                              <p:par>
                                <p:cTn id="16" presetID="1" presetClass="entr" presetSubtype="0" fill="hold" nodeType="afterEffect">
                                  <p:stCondLst>
                                    <p:cond delay="0"/>
                                  </p:stCondLst>
                                  <p:childTnLst>
                                    <p:set>
                                      <p:cBhvr>
                                        <p:cTn id="17" dur="1" fill="hold">
                                          <p:stCondLst>
                                            <p:cond delay="0"/>
                                          </p:stCondLst>
                                        </p:cTn>
                                        <p:tgtEl>
                                          <p:spTgt spid="132098"/>
                                        </p:tgtEl>
                                        <p:attrNameLst>
                                          <p:attrName>style.visibility</p:attrName>
                                        </p:attrNameLst>
                                      </p:cBhvr>
                                      <p:to>
                                        <p:strVal val="visible"/>
                                      </p:to>
                                    </p:set>
                                  </p:childTnLst>
                                </p:cTn>
                              </p:par>
                            </p:childTnLst>
                          </p:cTn>
                        </p:par>
                        <p:par>
                          <p:cTn id="18" fill="hold" nodeType="afterGroup">
                            <p:stCondLst>
                              <p:cond delay="3000"/>
                            </p:stCondLst>
                            <p:childTnLst>
                              <p:par>
                                <p:cTn id="19" presetID="1" presetClass="exit" presetSubtype="0" fill="hold" nodeType="afterEffect">
                                  <p:stCondLst>
                                    <p:cond delay="0"/>
                                  </p:stCondLst>
                                  <p:childTnLst>
                                    <p:set>
                                      <p:cBhvr>
                                        <p:cTn id="20" dur="1" fill="hold">
                                          <p:stCondLst>
                                            <p:cond delay="0"/>
                                          </p:stCondLst>
                                        </p:cTn>
                                        <p:tgtEl>
                                          <p:spTgt spid="1321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ChangeArrowheads="1"/>
          </p:cNvSpPr>
          <p:nvPr/>
        </p:nvSpPr>
        <p:spPr bwMode="auto">
          <a:xfrm>
            <a:off x="4406106" y="2150070"/>
            <a:ext cx="280842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sp>
        <p:nvSpPr>
          <p:cNvPr id="133123" name="Rectangle 3"/>
          <p:cNvSpPr>
            <a:spLocks noChangeArrowheads="1"/>
          </p:cNvSpPr>
          <p:nvPr/>
        </p:nvSpPr>
        <p:spPr bwMode="auto">
          <a:xfrm>
            <a:off x="3860933" y="2724745"/>
            <a:ext cx="546894" cy="358775"/>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3124" name="Rectangle 4"/>
          <p:cNvSpPr>
            <a:spLocks noChangeArrowheads="1"/>
          </p:cNvSpPr>
          <p:nvPr/>
        </p:nvSpPr>
        <p:spPr bwMode="auto">
          <a:xfrm>
            <a:off x="4404388" y="2724745"/>
            <a:ext cx="2808419"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sp>
        <p:nvSpPr>
          <p:cNvPr id="133125" name="Rectangle 5"/>
          <p:cNvSpPr>
            <a:spLocks noGrp="1" noChangeArrowheads="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p>
        </p:txBody>
      </p:sp>
      <p:sp>
        <p:nvSpPr>
          <p:cNvPr id="133126" name="AutoShape 6"/>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27" name="AutoShape 7"/>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28" name="Text Box 8"/>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3129" name="Text Box 9"/>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3130" name="Text Box 10"/>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3131" name="Text Box 11"/>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3132" name="Text Box 12"/>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3133" name="Freeform 13"/>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4" name="Freeform 14"/>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5" name="Freeform 15"/>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6" name="Freeform 16"/>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7" name="AutoShape 17"/>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8" name="Text Box 18"/>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3139" name="Text Box 19"/>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3140" name="Text Box 20"/>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3141" name="Text Box 21"/>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3142" name="Text Box 22"/>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3143" name="Freeform 23"/>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4" name="Freeform 24"/>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5" name="Freeform 25"/>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6" name="Freeform 26"/>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7" name="Text Box 27"/>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3148" name="AutoShape 28"/>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9" name="Text Box 29"/>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3150" name="AutoShape 30"/>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51" name="Text Box 31"/>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3152" name="Text Box 32"/>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3153" name="Text Box 33"/>
          <p:cNvSpPr txBox="1">
            <a:spLocks noChangeArrowheads="1"/>
          </p:cNvSpPr>
          <p:nvPr/>
        </p:nvSpPr>
        <p:spPr bwMode="auto">
          <a:xfrm>
            <a:off x="3397289" y="3301007"/>
            <a:ext cx="439094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a:solidFill>
                  <a:srgbClr val="333399"/>
                </a:solidFill>
                <a:ea typeface="黑体" pitchFamily="2" charset="-122"/>
              </a:rPr>
              <a:t>应用层剥去应用层 </a:t>
            </a:r>
            <a:r>
              <a:rPr kumimoji="1" lang="en-US" altLang="zh-CN" sz="2400" b="1" dirty="0">
                <a:solidFill>
                  <a:srgbClr val="333399"/>
                </a:solidFill>
                <a:ea typeface="黑体" pitchFamily="2" charset="-122"/>
              </a:rPr>
              <a:t>PDU </a:t>
            </a:r>
            <a:r>
              <a:rPr kumimoji="1" lang="zh-CN" altLang="en-US" sz="2400" b="1" dirty="0">
                <a:solidFill>
                  <a:srgbClr val="333399"/>
                </a:solidFill>
                <a:ea typeface="黑体" pitchFamily="2" charset="-122"/>
              </a:rPr>
              <a:t>首部后</a:t>
            </a:r>
          </a:p>
          <a:p>
            <a:pPr algn="ctr" eaLnBrk="0" hangingPunct="0"/>
            <a:r>
              <a:rPr kumimoji="1" lang="zh-CN" altLang="en-US" sz="2400" b="1" dirty="0">
                <a:solidFill>
                  <a:srgbClr val="333399"/>
                </a:solidFill>
                <a:ea typeface="黑体" pitchFamily="2" charset="-122"/>
              </a:rPr>
              <a:t>把应用程序数据交给应用进程</a:t>
            </a:r>
          </a:p>
        </p:txBody>
      </p:sp>
      <p:grpSp>
        <p:nvGrpSpPr>
          <p:cNvPr id="133154" name="Group 34"/>
          <p:cNvGrpSpPr>
            <a:grpSpLocks/>
          </p:cNvGrpSpPr>
          <p:nvPr/>
        </p:nvGrpSpPr>
        <p:grpSpPr bwMode="auto">
          <a:xfrm>
            <a:off x="5675313" y="2435820"/>
            <a:ext cx="3468820" cy="396875"/>
            <a:chOff x="3300" y="1706"/>
            <a:chExt cx="2017" cy="250"/>
          </a:xfrm>
        </p:grpSpPr>
        <p:sp>
          <p:nvSpPr>
            <p:cNvPr id="133155" name="AutoShape 35"/>
            <p:cNvSpPr>
              <a:spLocks noChangeArrowheads="1"/>
            </p:cNvSpPr>
            <p:nvPr/>
          </p:nvSpPr>
          <p:spPr bwMode="auto">
            <a:xfrm rot="10800000" flipV="1">
              <a:off x="5193" y="170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3156" name="AutoShape 36"/>
            <p:cNvSpPr>
              <a:spLocks noChangeArrowheads="1"/>
            </p:cNvSpPr>
            <p:nvPr/>
          </p:nvSpPr>
          <p:spPr bwMode="auto">
            <a:xfrm rot="10800000" flipV="1">
              <a:off x="3300" y="170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2616452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3123"/>
                                        </p:tgtEl>
                                      </p:cBhvr>
                                    </p:animEffect>
                                    <p:set>
                                      <p:cBhvr>
                                        <p:cTn id="7" dur="1" fill="hold">
                                          <p:stCondLst>
                                            <p:cond delay="999"/>
                                          </p:stCondLst>
                                        </p:cTn>
                                        <p:tgtEl>
                                          <p:spTgt spid="133123"/>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3154"/>
                                        </p:tgtEl>
                                        <p:attrNameLst>
                                          <p:attrName>style.visibility</p:attrName>
                                        </p:attrNameLst>
                                      </p:cBhvr>
                                      <p:to>
                                        <p:strVal val="visible"/>
                                      </p:to>
                                    </p:set>
                                    <p:animEffect transition="in" filter="wipe(down)">
                                      <p:cBhvr>
                                        <p:cTn id="11" dur="1000"/>
                                        <p:tgtEl>
                                          <p:spTgt spid="133154"/>
                                        </p:tgtEl>
                                      </p:cBhvr>
                                    </p:animEffect>
                                  </p:childTnLst>
                                </p:cTn>
                              </p:par>
                            </p:childTnLst>
                          </p:cTn>
                        </p:par>
                        <p:par>
                          <p:cTn id="12" fill="hold" nodeType="afterGroup">
                            <p:stCondLst>
                              <p:cond delay="3000"/>
                            </p:stCondLst>
                            <p:childTnLst>
                              <p:par>
                                <p:cTn id="13" presetID="1" presetClass="exit" presetSubtype="0" fill="hold" grpId="0" nodeType="afterEffect">
                                  <p:stCondLst>
                                    <p:cond delay="0"/>
                                  </p:stCondLst>
                                  <p:childTnLst>
                                    <p:set>
                                      <p:cBhvr>
                                        <p:cTn id="14" dur="1" fill="hold">
                                          <p:stCondLst>
                                            <p:cond delay="0"/>
                                          </p:stCondLst>
                                        </p:cTn>
                                        <p:tgtEl>
                                          <p:spTgt spid="133124"/>
                                        </p:tgtEl>
                                        <p:attrNameLst>
                                          <p:attrName>style.visibility</p:attrName>
                                        </p:attrNameLst>
                                      </p:cBhvr>
                                      <p:to>
                                        <p:strVal val="hidden"/>
                                      </p:to>
                                    </p:set>
                                  </p:childTnLst>
                                </p:cTn>
                              </p:par>
                            </p:childTnLst>
                          </p:cTn>
                        </p:par>
                        <p:par>
                          <p:cTn id="15" fill="hold" nodeType="afterGroup">
                            <p:stCondLst>
                              <p:cond delay="3000"/>
                            </p:stCondLst>
                            <p:childTnLst>
                              <p:par>
                                <p:cTn id="16" presetID="1" presetClass="entr" presetSubtype="0" fill="hold" grpId="0" nodeType="afterEffect">
                                  <p:stCondLst>
                                    <p:cond delay="0"/>
                                  </p:stCondLst>
                                  <p:childTnLst>
                                    <p:set>
                                      <p:cBhvr>
                                        <p:cTn id="17" dur="1" fill="hold">
                                          <p:stCondLst>
                                            <p:cond delay="0"/>
                                          </p:stCondLst>
                                        </p:cTn>
                                        <p:tgtEl>
                                          <p:spTgt spid="133122"/>
                                        </p:tgtEl>
                                        <p:attrNameLst>
                                          <p:attrName>style.visibility</p:attrName>
                                        </p:attrNameLst>
                                      </p:cBhvr>
                                      <p:to>
                                        <p:strVal val="visible"/>
                                      </p:to>
                                    </p:set>
                                  </p:childTnLst>
                                </p:cTn>
                              </p:par>
                            </p:childTnLst>
                          </p:cTn>
                        </p:par>
                        <p:par>
                          <p:cTn id="18" fill="hold" nodeType="afterGroup">
                            <p:stCondLst>
                              <p:cond delay="3000"/>
                            </p:stCondLst>
                            <p:childTnLst>
                              <p:par>
                                <p:cTn id="19" presetID="1" presetClass="exit" presetSubtype="0" fill="hold" nodeType="afterEffect">
                                  <p:stCondLst>
                                    <p:cond delay="0"/>
                                  </p:stCondLst>
                                  <p:childTnLst>
                                    <p:set>
                                      <p:cBhvr>
                                        <p:cTn id="20" dur="1" fill="hold">
                                          <p:stCondLst>
                                            <p:cond delay="0"/>
                                          </p:stCondLst>
                                        </p:cTn>
                                        <p:tgtEl>
                                          <p:spTgt spid="1331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nimBg="1"/>
      <p:bldP spid="133123" grpId="0" animBg="1"/>
      <p:bldP spid="133124"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1600"/>
              <a:t> </a:t>
            </a:r>
            <a:r>
              <a:rPr lang="en-US" altLang="zh-CN"/>
              <a:t>2</a:t>
            </a:r>
            <a:r>
              <a:rPr lang="en-US" altLang="zh-CN" sz="2400"/>
              <a:t> </a:t>
            </a:r>
            <a:r>
              <a:rPr lang="zh-CN" altLang="en-US"/>
              <a:t>发送数据 </a:t>
            </a:r>
          </a:p>
        </p:txBody>
      </p:sp>
      <p:sp>
        <p:nvSpPr>
          <p:cNvPr id="13414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4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4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415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415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415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415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415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416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416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416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416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416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416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7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417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7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417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4174" name="AutoShape 30"/>
          <p:cNvSpPr>
            <a:spLocks noChangeArrowheads="1"/>
          </p:cNvSpPr>
          <p:nvPr/>
        </p:nvSpPr>
        <p:spPr bwMode="auto">
          <a:xfrm>
            <a:off x="4406106" y="1716683"/>
            <a:ext cx="3198813" cy="935037"/>
          </a:xfrm>
          <a:prstGeom prst="wedgeRoundRectCallout">
            <a:avLst>
              <a:gd name="adj1" fmla="val 87310"/>
              <a:gd name="adj2" fmla="val 18931"/>
              <a:gd name="adj3" fmla="val 16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b="1">
              <a:latin typeface="Tahoma" pitchFamily="34" charset="0"/>
            </a:endParaRPr>
          </a:p>
        </p:txBody>
      </p:sp>
      <p:sp>
        <p:nvSpPr>
          <p:cNvPr id="134175" name="Text Box 31"/>
          <p:cNvSpPr txBox="1">
            <a:spLocks noChangeArrowheads="1"/>
          </p:cNvSpPr>
          <p:nvPr/>
        </p:nvSpPr>
        <p:spPr bwMode="auto">
          <a:xfrm>
            <a:off x="4594121" y="1788120"/>
            <a:ext cx="297068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a:solidFill>
                  <a:srgbClr val="333399"/>
                </a:solidFill>
                <a:latin typeface="Tahoma" pitchFamily="34" charset="0"/>
                <a:ea typeface="黑体" pitchFamily="2" charset="-122"/>
              </a:rPr>
              <a:t>我收到了</a:t>
            </a:r>
            <a:r>
              <a:rPr kumimoji="1" lang="zh-CN" altLang="en-US" sz="1400" b="1" dirty="0">
                <a:solidFill>
                  <a:srgbClr val="333399"/>
                </a:solidFill>
                <a:ea typeface="黑体" pitchFamily="2" charset="-122"/>
              </a:rPr>
              <a:t> </a:t>
            </a:r>
            <a:r>
              <a:rPr kumimoji="1" lang="en-US" altLang="zh-CN" sz="2400" b="1" dirty="0">
                <a:solidFill>
                  <a:srgbClr val="333399"/>
                </a:solidFill>
                <a:ea typeface="黑体" pitchFamily="2" charset="-122"/>
              </a:rPr>
              <a:t>AP</a:t>
            </a:r>
            <a:r>
              <a:rPr kumimoji="1" lang="en-US" altLang="zh-CN" sz="2400" b="1" baseline="-25000" dirty="0">
                <a:solidFill>
                  <a:srgbClr val="333399"/>
                </a:solidFill>
                <a:ea typeface="黑体" pitchFamily="2" charset="-122"/>
              </a:rPr>
              <a:t>1</a:t>
            </a:r>
            <a:r>
              <a:rPr kumimoji="1" lang="en-US" altLang="zh-CN" sz="1600" b="1" dirty="0">
                <a:solidFill>
                  <a:srgbClr val="333399"/>
                </a:solidFill>
                <a:ea typeface="黑体" pitchFamily="2" charset="-122"/>
              </a:rPr>
              <a:t> </a:t>
            </a:r>
            <a:r>
              <a:rPr kumimoji="1" lang="zh-CN" altLang="en-US" sz="2400" b="1" dirty="0">
                <a:solidFill>
                  <a:srgbClr val="333399"/>
                </a:solidFill>
                <a:latin typeface="Tahoma" pitchFamily="34" charset="0"/>
                <a:ea typeface="黑体" pitchFamily="2" charset="-122"/>
              </a:rPr>
              <a:t>发来的</a:t>
            </a:r>
          </a:p>
          <a:p>
            <a:pPr algn="ctr" eaLnBrk="0" hangingPunct="0"/>
            <a:r>
              <a:rPr kumimoji="1" lang="zh-CN" altLang="en-US" sz="2400" b="1" dirty="0">
                <a:solidFill>
                  <a:srgbClr val="333399"/>
                </a:solidFill>
                <a:ea typeface="黑体" pitchFamily="2" charset="-122"/>
              </a:rPr>
              <a:t>应用程序数据！</a:t>
            </a:r>
          </a:p>
        </p:txBody>
      </p:sp>
    </p:spTree>
    <p:extLst>
      <p:ext uri="{BB962C8B-B14F-4D97-AF65-F5344CB8AC3E}">
        <p14:creationId xmlns:p14="http://schemas.microsoft.com/office/powerpoint/2010/main" val="60746591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p>
        </p:txBody>
      </p:sp>
      <p:sp>
        <p:nvSpPr>
          <p:cNvPr id="3" name="内容占位符 2"/>
          <p:cNvSpPr>
            <a:spLocks noGrp="1"/>
          </p:cNvSpPr>
          <p:nvPr>
            <p:ph idx="1"/>
          </p:nvPr>
        </p:nvSpPr>
        <p:spPr/>
        <p:txBody>
          <a:bodyPr/>
          <a:lstStyle/>
          <a:p>
            <a:r>
              <a:rPr lang="en-US" altLang="zh-CN" dirty="0" smtClean="0"/>
              <a:t>OSI </a:t>
            </a:r>
            <a:r>
              <a:rPr lang="zh-CN" altLang="zh-CN" dirty="0" smtClean="0"/>
              <a:t>参考</a:t>
            </a:r>
            <a:r>
              <a:rPr lang="zh-CN" altLang="zh-CN" dirty="0"/>
              <a:t>模型把对等层次之间传送的数据单位称为该层的</a:t>
            </a:r>
            <a:r>
              <a:rPr lang="zh-CN" altLang="zh-CN" dirty="0" smtClean="0">
                <a:solidFill>
                  <a:srgbClr val="FF0000"/>
                </a:solidFill>
              </a:rPr>
              <a:t>协议数据单元</a:t>
            </a:r>
            <a:r>
              <a:rPr lang="en-US" altLang="zh-CN" dirty="0" smtClean="0">
                <a:solidFill>
                  <a:srgbClr val="FF0000"/>
                </a:solidFill>
              </a:rPr>
              <a:t> PDU </a:t>
            </a:r>
            <a:r>
              <a:rPr lang="en-US" altLang="zh-CN" dirty="0"/>
              <a:t>(Protocol Data Unit)</a:t>
            </a:r>
            <a:r>
              <a:rPr lang="zh-CN" altLang="zh-CN" dirty="0"/>
              <a:t>。这个名词现已被许多</a:t>
            </a:r>
            <a:r>
              <a:rPr lang="zh-CN" altLang="zh-CN" dirty="0" smtClean="0"/>
              <a:t>非</a:t>
            </a:r>
            <a:r>
              <a:rPr lang="en-US" altLang="zh-CN" dirty="0" smtClean="0"/>
              <a:t> OSI </a:t>
            </a:r>
            <a:r>
              <a:rPr lang="zh-CN" altLang="zh-CN" dirty="0" smtClean="0"/>
              <a:t>标准</a:t>
            </a:r>
            <a:r>
              <a:rPr lang="zh-CN" altLang="zh-CN" dirty="0"/>
              <a:t>采用。</a:t>
            </a:r>
          </a:p>
          <a:p>
            <a:r>
              <a:rPr lang="zh-CN" altLang="zh-CN" dirty="0"/>
              <a:t>任何两个同样的</a:t>
            </a:r>
            <a:r>
              <a:rPr lang="zh-CN" altLang="zh-CN" dirty="0" smtClean="0"/>
              <a:t>层次把</a:t>
            </a:r>
            <a:r>
              <a:rPr lang="zh-CN" altLang="zh-CN" dirty="0"/>
              <a:t>数据（即数据单元加上控制信息）通过水平虚线直接传递给对方。这就是所谓的“</a:t>
            </a:r>
            <a:r>
              <a:rPr lang="zh-CN" altLang="zh-CN" dirty="0">
                <a:solidFill>
                  <a:srgbClr val="FF0000"/>
                </a:solidFill>
              </a:rPr>
              <a:t>对等层</a:t>
            </a:r>
            <a:r>
              <a:rPr lang="zh-CN" altLang="zh-CN" dirty="0"/>
              <a:t>”</a:t>
            </a:r>
            <a:r>
              <a:rPr lang="en-US" altLang="zh-CN" dirty="0"/>
              <a:t>(peer layers)</a:t>
            </a:r>
            <a:r>
              <a:rPr lang="zh-CN" altLang="zh-CN" dirty="0"/>
              <a:t>之间的通信</a:t>
            </a:r>
            <a:r>
              <a:rPr lang="zh-CN" altLang="zh-CN" dirty="0" smtClean="0"/>
              <a:t>。</a:t>
            </a:r>
            <a:endParaRPr lang="en-US" altLang="zh-CN" dirty="0" smtClean="0"/>
          </a:p>
          <a:p>
            <a:r>
              <a:rPr lang="zh-CN" altLang="zh-CN" dirty="0" smtClean="0">
                <a:solidFill>
                  <a:srgbClr val="FF0000"/>
                </a:solidFill>
              </a:rPr>
              <a:t>各</a:t>
            </a:r>
            <a:r>
              <a:rPr lang="zh-CN" altLang="zh-CN" dirty="0">
                <a:solidFill>
                  <a:srgbClr val="FF0000"/>
                </a:solidFill>
              </a:rPr>
              <a:t>层</a:t>
            </a:r>
            <a:r>
              <a:rPr lang="zh-CN" altLang="zh-CN" dirty="0" smtClean="0">
                <a:solidFill>
                  <a:srgbClr val="FF0000"/>
                </a:solidFill>
              </a:rPr>
              <a:t>协议</a:t>
            </a:r>
            <a:r>
              <a:rPr lang="zh-CN" altLang="zh-CN" dirty="0" smtClean="0"/>
              <a:t>实际上</a:t>
            </a:r>
            <a:r>
              <a:rPr lang="zh-CN" altLang="zh-CN" dirty="0"/>
              <a:t>就是在各个对等层之间传递数据时的各项规定。</a:t>
            </a:r>
            <a:endParaRPr lang="zh-CN" altLang="en-US" dirty="0"/>
          </a:p>
        </p:txBody>
      </p:sp>
    </p:spTree>
    <p:extLst>
      <p:ext uri="{BB962C8B-B14F-4D97-AF65-F5344CB8AC3E}">
        <p14:creationId xmlns:p14="http://schemas.microsoft.com/office/powerpoint/2010/main" val="1150397750"/>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3600" dirty="0"/>
              <a:t>1.7.4  </a:t>
            </a:r>
            <a:r>
              <a:rPr lang="zh-CN" altLang="zh-CN" sz="3600" dirty="0"/>
              <a:t>实体、协议、服务和服务访问点</a:t>
            </a:r>
            <a:endParaRPr lang="zh-CN" altLang="en-US" sz="3600" dirty="0"/>
          </a:p>
        </p:txBody>
      </p:sp>
      <p:sp>
        <p:nvSpPr>
          <p:cNvPr id="138243" name="Rectangle 3"/>
          <p:cNvSpPr>
            <a:spLocks noGrp="1" noChangeArrowheads="1"/>
          </p:cNvSpPr>
          <p:nvPr>
            <p:ph idx="1"/>
          </p:nvPr>
        </p:nvSpPr>
        <p:spPr/>
        <p:txBody>
          <a:bodyPr/>
          <a:lstStyle/>
          <a:p>
            <a:r>
              <a:rPr lang="zh-CN" altLang="en-US" dirty="0" smtClean="0">
                <a:solidFill>
                  <a:srgbClr val="FF0000"/>
                </a:solidFill>
              </a:rPr>
              <a:t>实体 </a:t>
            </a:r>
            <a:r>
              <a:rPr lang="en-US" altLang="zh-CN" dirty="0" smtClean="0"/>
              <a:t>(</a:t>
            </a:r>
            <a:r>
              <a:rPr lang="en-US" altLang="zh-CN" dirty="0"/>
              <a:t>entity) </a:t>
            </a:r>
            <a:r>
              <a:rPr lang="zh-CN" altLang="en-US" dirty="0"/>
              <a:t>表示任何可发送或接收信息的硬件或软件进程。 </a:t>
            </a:r>
          </a:p>
          <a:p>
            <a:r>
              <a:rPr lang="zh-CN" altLang="en-US" dirty="0">
                <a:solidFill>
                  <a:srgbClr val="FF0000"/>
                </a:solidFill>
              </a:rPr>
              <a:t>协议</a:t>
            </a:r>
            <a:r>
              <a:rPr lang="zh-CN" altLang="en-US" dirty="0"/>
              <a:t>是控制</a:t>
            </a:r>
            <a:r>
              <a:rPr lang="zh-CN" altLang="en-US" dirty="0">
                <a:solidFill>
                  <a:srgbClr val="FF0000"/>
                </a:solidFill>
              </a:rPr>
              <a:t>两个对等实体</a:t>
            </a:r>
            <a:r>
              <a:rPr lang="zh-CN" altLang="en-US" dirty="0"/>
              <a:t>进行通信的规则的集合。 </a:t>
            </a:r>
          </a:p>
          <a:p>
            <a:r>
              <a:rPr lang="zh-CN" altLang="en-US" dirty="0"/>
              <a:t>在协议的控制下，两个对等实体间的通信使得本层能够</a:t>
            </a:r>
            <a:r>
              <a:rPr lang="zh-CN" altLang="en-US" dirty="0">
                <a:solidFill>
                  <a:srgbClr val="FF0000"/>
                </a:solidFill>
              </a:rPr>
              <a:t>向上一层提供服务。</a:t>
            </a:r>
          </a:p>
          <a:p>
            <a:r>
              <a:rPr lang="zh-CN" altLang="en-US" dirty="0"/>
              <a:t>要实现本层协议，还需要</a:t>
            </a:r>
            <a:r>
              <a:rPr lang="zh-CN" altLang="en-US" dirty="0">
                <a:solidFill>
                  <a:srgbClr val="FF0000"/>
                </a:solidFill>
              </a:rPr>
              <a:t>使用下层所提供的服务。</a:t>
            </a:r>
            <a:r>
              <a:rPr lang="zh-CN" altLang="en-US" dirty="0"/>
              <a:t> </a:t>
            </a:r>
          </a:p>
        </p:txBody>
      </p:sp>
    </p:spTree>
    <p:extLst>
      <p:ext uri="{BB962C8B-B14F-4D97-AF65-F5344CB8AC3E}">
        <p14:creationId xmlns:p14="http://schemas.microsoft.com/office/powerpoint/2010/main" val="31468224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8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lgn="ctr"/>
            <a:r>
              <a:rPr lang="zh-CN" altLang="zh-CN" sz="4000" dirty="0" smtClean="0"/>
              <a:t>协议</a:t>
            </a:r>
            <a:r>
              <a:rPr lang="zh-CN" altLang="en-US" sz="4000" dirty="0" smtClean="0"/>
              <a:t>和</a:t>
            </a:r>
            <a:r>
              <a:rPr lang="zh-CN" altLang="zh-CN" sz="4000" dirty="0" smtClean="0"/>
              <a:t>服务在</a:t>
            </a:r>
            <a:r>
              <a:rPr lang="zh-CN" altLang="zh-CN" sz="4000" dirty="0"/>
              <a:t>概念上</a:t>
            </a:r>
            <a:r>
              <a:rPr lang="zh-CN" altLang="zh-CN" sz="4000" dirty="0" smtClean="0"/>
              <a:t>是不一样</a:t>
            </a:r>
            <a:r>
              <a:rPr lang="zh-CN" altLang="zh-CN" sz="4000" dirty="0"/>
              <a:t>的</a:t>
            </a:r>
            <a:endParaRPr lang="zh-CN" altLang="en-US" sz="4000" dirty="0"/>
          </a:p>
        </p:txBody>
      </p:sp>
      <p:sp>
        <p:nvSpPr>
          <p:cNvPr id="139267" name="Rectangle 3"/>
          <p:cNvSpPr>
            <a:spLocks noGrp="1" noChangeArrowheads="1"/>
          </p:cNvSpPr>
          <p:nvPr>
            <p:ph idx="1"/>
          </p:nvPr>
        </p:nvSpPr>
        <p:spPr/>
        <p:txBody>
          <a:bodyPr/>
          <a:lstStyle/>
          <a:p>
            <a:r>
              <a:rPr lang="zh-CN" altLang="zh-CN" dirty="0"/>
              <a:t>协议的实现保证了能够向上一层提供</a:t>
            </a:r>
            <a:r>
              <a:rPr lang="zh-CN" altLang="zh-CN" dirty="0" smtClean="0"/>
              <a:t>服务</a:t>
            </a:r>
            <a:r>
              <a:rPr lang="zh-CN" altLang="en-US" dirty="0"/>
              <a:t>。</a:t>
            </a:r>
            <a:endParaRPr lang="en-US" altLang="zh-CN" dirty="0" smtClean="0"/>
          </a:p>
          <a:p>
            <a:r>
              <a:rPr lang="zh-CN" altLang="en-US" dirty="0" smtClean="0"/>
              <a:t>本</a:t>
            </a:r>
            <a:r>
              <a:rPr lang="zh-CN" altLang="en-US" dirty="0"/>
              <a:t>层的服务用户</a:t>
            </a:r>
            <a:r>
              <a:rPr lang="zh-CN" altLang="en-US" dirty="0">
                <a:solidFill>
                  <a:srgbClr val="FF0000"/>
                </a:solidFill>
              </a:rPr>
              <a:t>只能看见服务</a:t>
            </a:r>
            <a:r>
              <a:rPr lang="zh-CN" altLang="en-US" dirty="0"/>
              <a:t>而无法看见下面的协议</a:t>
            </a:r>
            <a:r>
              <a:rPr lang="zh-CN" altLang="en-US" dirty="0" smtClean="0"/>
              <a:t>。即下面</a:t>
            </a:r>
            <a:r>
              <a:rPr lang="zh-CN" altLang="en-US" dirty="0"/>
              <a:t>的协议对上面的服务用户是</a:t>
            </a:r>
            <a:r>
              <a:rPr lang="zh-CN" altLang="en-US" dirty="0">
                <a:solidFill>
                  <a:srgbClr val="FF0000"/>
                </a:solidFill>
              </a:rPr>
              <a:t>透明</a:t>
            </a:r>
            <a:r>
              <a:rPr lang="zh-CN" altLang="en-US" dirty="0"/>
              <a:t>的。 </a:t>
            </a:r>
          </a:p>
          <a:p>
            <a:r>
              <a:rPr lang="zh-CN" altLang="en-US" dirty="0"/>
              <a:t>协议是“</a:t>
            </a:r>
            <a:r>
              <a:rPr lang="zh-CN" altLang="en-US" dirty="0">
                <a:solidFill>
                  <a:srgbClr val="FF0000"/>
                </a:solidFill>
              </a:rPr>
              <a:t>水平的</a:t>
            </a:r>
            <a:r>
              <a:rPr lang="zh-CN" altLang="en-US" dirty="0"/>
              <a:t>”，即协议是控制对等实体之间通信的规则。</a:t>
            </a:r>
          </a:p>
          <a:p>
            <a:r>
              <a:rPr lang="zh-CN" altLang="en-US" dirty="0"/>
              <a:t>服务是“</a:t>
            </a:r>
            <a:r>
              <a:rPr lang="zh-CN" altLang="en-US" dirty="0">
                <a:solidFill>
                  <a:srgbClr val="FF0000"/>
                </a:solidFill>
              </a:rPr>
              <a:t>垂直的</a:t>
            </a:r>
            <a:r>
              <a:rPr lang="zh-CN" altLang="en-US" dirty="0"/>
              <a:t>”，即服务是由下层向上层通过层间接口提供的</a:t>
            </a:r>
            <a:r>
              <a:rPr lang="zh-CN" altLang="en-US" dirty="0" smtClean="0"/>
              <a:t>。</a:t>
            </a:r>
            <a:endParaRPr lang="en-US" altLang="zh-CN" dirty="0" smtClean="0"/>
          </a:p>
          <a:p>
            <a:r>
              <a:rPr lang="zh-CN" altLang="zh-CN" dirty="0"/>
              <a:t>上层</a:t>
            </a:r>
            <a:r>
              <a:rPr lang="zh-CN" altLang="zh-CN" dirty="0" smtClean="0"/>
              <a:t>使用</a:t>
            </a:r>
            <a:r>
              <a:rPr lang="zh-CN" altLang="en-US" dirty="0" smtClean="0">
                <a:solidFill>
                  <a:srgbClr val="FF0000"/>
                </a:solidFill>
              </a:rPr>
              <a:t>服务原语</a:t>
            </a:r>
            <a:r>
              <a:rPr lang="zh-CN" altLang="en-US" dirty="0" smtClean="0"/>
              <a:t>获得</a:t>
            </a:r>
            <a:r>
              <a:rPr lang="zh-CN" altLang="zh-CN" dirty="0" smtClean="0"/>
              <a:t>下层</a:t>
            </a:r>
            <a:r>
              <a:rPr lang="zh-CN" altLang="zh-CN" dirty="0"/>
              <a:t>所提供的</a:t>
            </a:r>
            <a:r>
              <a:rPr lang="zh-CN" altLang="zh-CN" dirty="0" smtClean="0"/>
              <a:t>服务</a:t>
            </a:r>
            <a:r>
              <a:rPr lang="zh-CN" altLang="en-US" dirty="0" smtClean="0"/>
              <a:t>。</a:t>
            </a:r>
            <a:endParaRPr lang="zh-CN" altLang="en-US" dirty="0"/>
          </a:p>
        </p:txBody>
      </p:sp>
    </p:spTree>
    <p:extLst>
      <p:ext uri="{BB962C8B-B14F-4D97-AF65-F5344CB8AC3E}">
        <p14:creationId xmlns:p14="http://schemas.microsoft.com/office/powerpoint/2010/main" val="245130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92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lgn="ctr"/>
            <a:r>
              <a:rPr lang="zh-CN" altLang="zh-CN" dirty="0" smtClean="0"/>
              <a:t>服务</a:t>
            </a:r>
            <a:r>
              <a:rPr lang="zh-CN" altLang="en-US" dirty="0" smtClean="0"/>
              <a:t>访问点</a:t>
            </a:r>
            <a:endParaRPr lang="zh-CN" altLang="en-US" dirty="0"/>
          </a:p>
        </p:txBody>
      </p:sp>
      <p:sp>
        <p:nvSpPr>
          <p:cNvPr id="139267" name="Rectangle 3"/>
          <p:cNvSpPr>
            <a:spLocks noGrp="1" noChangeArrowheads="1"/>
          </p:cNvSpPr>
          <p:nvPr>
            <p:ph idx="1"/>
          </p:nvPr>
        </p:nvSpPr>
        <p:spPr/>
        <p:txBody>
          <a:bodyPr/>
          <a:lstStyle/>
          <a:p>
            <a:r>
              <a:rPr lang="zh-CN" altLang="en-US" dirty="0" smtClean="0"/>
              <a:t>同</a:t>
            </a:r>
            <a:r>
              <a:rPr lang="zh-CN" altLang="en-US" dirty="0"/>
              <a:t>一系统相邻两层的实体进行交互的地方，称为</a:t>
            </a:r>
            <a:r>
              <a:rPr lang="zh-CN" altLang="en-US" dirty="0" smtClean="0">
                <a:solidFill>
                  <a:srgbClr val="FF0000"/>
                </a:solidFill>
              </a:rPr>
              <a:t>服务访问点 </a:t>
            </a:r>
            <a:r>
              <a:rPr lang="en-US" altLang="zh-CN" dirty="0">
                <a:solidFill>
                  <a:srgbClr val="FF0000"/>
                </a:solidFill>
              </a:rPr>
              <a:t>SAP</a:t>
            </a:r>
            <a:r>
              <a:rPr lang="en-US" altLang="zh-CN" dirty="0"/>
              <a:t> (Service Access Point)</a:t>
            </a:r>
            <a:r>
              <a:rPr lang="zh-CN" altLang="en-US" dirty="0"/>
              <a:t>。 </a:t>
            </a:r>
            <a:endParaRPr lang="en-US" altLang="zh-CN" dirty="0" smtClean="0"/>
          </a:p>
          <a:p>
            <a:r>
              <a:rPr lang="zh-CN" altLang="zh-CN" dirty="0"/>
              <a:t>服务访问点</a:t>
            </a:r>
            <a:r>
              <a:rPr lang="en-US" altLang="zh-CN" dirty="0"/>
              <a:t>SAP</a:t>
            </a:r>
            <a:r>
              <a:rPr lang="zh-CN" altLang="zh-CN" dirty="0"/>
              <a:t>是一个抽象的概念，它实际上就是一个逻辑</a:t>
            </a:r>
            <a:r>
              <a:rPr lang="zh-CN" altLang="zh-CN" dirty="0" smtClean="0"/>
              <a:t>接口</a:t>
            </a:r>
            <a:r>
              <a:rPr lang="zh-CN" altLang="en-US" dirty="0" smtClean="0"/>
              <a:t>。</a:t>
            </a:r>
            <a:endParaRPr lang="en-US" altLang="zh-CN" dirty="0" smtClean="0"/>
          </a:p>
          <a:p>
            <a:r>
              <a:rPr lang="en-US" altLang="zh-CN" dirty="0"/>
              <a:t>OSI</a:t>
            </a:r>
            <a:r>
              <a:rPr lang="zh-CN" altLang="zh-CN" dirty="0"/>
              <a:t>把层与层之间交换的数据的单位称为</a:t>
            </a:r>
            <a:r>
              <a:rPr lang="zh-CN" altLang="zh-CN" dirty="0" smtClean="0">
                <a:solidFill>
                  <a:srgbClr val="FF0000"/>
                </a:solidFill>
              </a:rPr>
              <a:t>服务数据单元</a:t>
            </a:r>
            <a:r>
              <a:rPr lang="en-US" altLang="zh-CN" dirty="0" smtClean="0">
                <a:solidFill>
                  <a:srgbClr val="FF0000"/>
                </a:solidFill>
              </a:rPr>
              <a:t> SDU</a:t>
            </a:r>
            <a:r>
              <a:rPr lang="en-US" altLang="zh-CN" dirty="0" smtClean="0"/>
              <a:t> </a:t>
            </a:r>
            <a:r>
              <a:rPr lang="en-US" altLang="zh-CN" dirty="0"/>
              <a:t>(Service Data Unit</a:t>
            </a:r>
            <a:r>
              <a:rPr lang="en-US" altLang="zh-CN" dirty="0" smtClean="0"/>
              <a:t>)</a:t>
            </a:r>
            <a:r>
              <a:rPr lang="zh-CN" altLang="en-US" dirty="0" smtClean="0"/>
              <a:t>。</a:t>
            </a:r>
            <a:endParaRPr lang="en-US" altLang="zh-CN" dirty="0" smtClean="0"/>
          </a:p>
          <a:p>
            <a:r>
              <a:rPr lang="en-US" altLang="zh-CN" dirty="0" smtClean="0"/>
              <a:t>SDU </a:t>
            </a:r>
            <a:r>
              <a:rPr lang="zh-CN" altLang="zh-CN" dirty="0" smtClean="0"/>
              <a:t>可以与</a:t>
            </a:r>
            <a:r>
              <a:rPr lang="en-US" altLang="zh-CN" dirty="0" smtClean="0"/>
              <a:t> PDU </a:t>
            </a:r>
            <a:r>
              <a:rPr lang="zh-CN" altLang="zh-CN" dirty="0" smtClean="0"/>
              <a:t>不一样</a:t>
            </a:r>
            <a:r>
              <a:rPr lang="zh-CN" altLang="en-US" dirty="0" smtClean="0"/>
              <a:t>，</a:t>
            </a:r>
            <a:r>
              <a:rPr lang="zh-CN" altLang="zh-CN" dirty="0" smtClean="0"/>
              <a:t>例如</a:t>
            </a:r>
            <a:r>
              <a:rPr lang="zh-CN" altLang="zh-CN" dirty="0"/>
              <a:t>，可以是多</a:t>
            </a:r>
            <a:r>
              <a:rPr lang="zh-CN" altLang="zh-CN" dirty="0" smtClean="0"/>
              <a:t>个</a:t>
            </a:r>
            <a:r>
              <a:rPr lang="en-US" altLang="zh-CN" dirty="0" smtClean="0"/>
              <a:t> SDU </a:t>
            </a:r>
            <a:r>
              <a:rPr lang="zh-CN" altLang="zh-CN" dirty="0" smtClean="0"/>
              <a:t>合成</a:t>
            </a:r>
            <a:r>
              <a:rPr lang="zh-CN" altLang="zh-CN" dirty="0"/>
              <a:t>为一</a:t>
            </a:r>
            <a:r>
              <a:rPr lang="zh-CN" altLang="zh-CN" dirty="0" smtClean="0"/>
              <a:t>个</a:t>
            </a:r>
            <a:r>
              <a:rPr lang="en-US" altLang="zh-CN" dirty="0" smtClean="0"/>
              <a:t> PDU</a:t>
            </a:r>
            <a:r>
              <a:rPr lang="zh-CN" altLang="zh-CN" dirty="0"/>
              <a:t>，也可以是一</a:t>
            </a:r>
            <a:r>
              <a:rPr lang="zh-CN" altLang="zh-CN" dirty="0" smtClean="0"/>
              <a:t>个</a:t>
            </a:r>
            <a:r>
              <a:rPr lang="en-US" altLang="zh-CN" dirty="0" smtClean="0"/>
              <a:t> SDU </a:t>
            </a:r>
            <a:r>
              <a:rPr lang="zh-CN" altLang="zh-CN" dirty="0" smtClean="0"/>
              <a:t>划分</a:t>
            </a:r>
            <a:r>
              <a:rPr lang="zh-CN" altLang="zh-CN" dirty="0"/>
              <a:t>为几</a:t>
            </a:r>
            <a:r>
              <a:rPr lang="zh-CN" altLang="zh-CN" dirty="0" smtClean="0"/>
              <a:t>个</a:t>
            </a:r>
            <a:r>
              <a:rPr lang="en-US" altLang="zh-CN" dirty="0" smtClean="0"/>
              <a:t> PDU</a:t>
            </a:r>
            <a:r>
              <a:rPr lang="zh-CN" altLang="zh-CN" dirty="0"/>
              <a:t>。</a:t>
            </a:r>
            <a:endParaRPr lang="zh-CN" altLang="en-US" dirty="0"/>
          </a:p>
        </p:txBody>
      </p:sp>
    </p:spTree>
    <p:extLst>
      <p:ext uri="{BB962C8B-B14F-4D97-AF65-F5344CB8AC3E}">
        <p14:creationId xmlns:p14="http://schemas.microsoft.com/office/powerpoint/2010/main" val="12628744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ltLang="zh-CN" sz="3600" dirty="0"/>
              <a:t>1.7.4  </a:t>
            </a:r>
            <a:r>
              <a:rPr lang="zh-CN" altLang="zh-CN" sz="3600" dirty="0"/>
              <a:t>实体、协议、服务和服务访问点</a:t>
            </a:r>
            <a:endParaRPr lang="zh-CN" altLang="en-US" sz="3600" dirty="0"/>
          </a:p>
        </p:txBody>
      </p:sp>
      <p:grpSp>
        <p:nvGrpSpPr>
          <p:cNvPr id="3" name="组合 2"/>
          <p:cNvGrpSpPr/>
          <p:nvPr/>
        </p:nvGrpSpPr>
        <p:grpSpPr>
          <a:xfrm>
            <a:off x="258052" y="1556792"/>
            <a:ext cx="9648510" cy="4208462"/>
            <a:chOff x="258052" y="1556792"/>
            <a:chExt cx="9648510" cy="4208462"/>
          </a:xfrm>
        </p:grpSpPr>
        <p:sp>
          <p:nvSpPr>
            <p:cNvPr id="169023" name="Rectangle 63"/>
            <p:cNvSpPr>
              <a:spLocks noChangeArrowheads="1"/>
            </p:cNvSpPr>
            <p:nvPr/>
          </p:nvSpPr>
          <p:spPr bwMode="auto">
            <a:xfrm>
              <a:off x="258052" y="2956967"/>
              <a:ext cx="9633520" cy="2808287"/>
            </a:xfrm>
            <a:prstGeom prst="rect">
              <a:avLst/>
            </a:prstGeom>
            <a:solidFill>
              <a:srgbClr val="FF99CC"/>
            </a:solidFill>
            <a:ln>
              <a:noFill/>
            </a:ln>
            <a:effectLst/>
            <a:extLst/>
          </p:spPr>
          <p:txBody>
            <a:bodyPr wrap="none" anchor="ctr"/>
            <a:lstStyle/>
            <a:p>
              <a:endParaRPr lang="zh-CN" altLang="en-US" b="1">
                <a:solidFill>
                  <a:srgbClr val="333399"/>
                </a:solidFill>
                <a:latin typeface="+mn-lt"/>
                <a:ea typeface="黑体" pitchFamily="2" charset="-122"/>
              </a:endParaRPr>
            </a:p>
          </p:txBody>
        </p:sp>
        <p:sp>
          <p:nvSpPr>
            <p:cNvPr id="168995" name="Rectangle 35"/>
            <p:cNvSpPr>
              <a:spLocks noChangeArrowheads="1"/>
            </p:cNvSpPr>
            <p:nvPr/>
          </p:nvSpPr>
          <p:spPr bwMode="auto">
            <a:xfrm>
              <a:off x="1833298" y="3850728"/>
              <a:ext cx="6239404" cy="762000"/>
            </a:xfrm>
            <a:prstGeom prst="rect">
              <a:avLst/>
            </a:prstGeom>
            <a:solidFill>
              <a:srgbClr val="FFFF66"/>
            </a:solidFill>
            <a:ln w="19050">
              <a:solidFill>
                <a:schemeClr val="tx1"/>
              </a:solidFill>
              <a:prstDash val="dash"/>
              <a:miter lim="800000"/>
              <a:headEnd/>
              <a:tailEnd/>
            </a:ln>
            <a:effectLst/>
            <a:extLs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nchor="ctr"/>
            <a:lstStyle/>
            <a:p>
              <a:pPr algn="ctr"/>
              <a:endParaRPr kumimoji="1" lang="zh-CN" altLang="zh-CN" sz="2000" b="1">
                <a:solidFill>
                  <a:srgbClr val="333399"/>
                </a:solidFill>
                <a:latin typeface="+mn-lt"/>
                <a:ea typeface="黑体" pitchFamily="2" charset="-122"/>
              </a:endParaRPr>
            </a:p>
          </p:txBody>
        </p:sp>
        <p:sp>
          <p:nvSpPr>
            <p:cNvPr id="168996" name="Rectangle 36"/>
            <p:cNvSpPr>
              <a:spLocks noChangeArrowheads="1"/>
            </p:cNvSpPr>
            <p:nvPr/>
          </p:nvSpPr>
          <p:spPr bwMode="auto">
            <a:xfrm>
              <a:off x="2634721" y="3712616"/>
              <a:ext cx="252810" cy="254000"/>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8997" name="Line 37"/>
            <p:cNvSpPr>
              <a:spLocks noChangeShapeType="1"/>
            </p:cNvSpPr>
            <p:nvPr/>
          </p:nvSpPr>
          <p:spPr bwMode="auto">
            <a:xfrm>
              <a:off x="3553090" y="1964778"/>
              <a:ext cx="2712112" cy="0"/>
            </a:xfrm>
            <a:prstGeom prst="line">
              <a:avLst/>
            </a:prstGeom>
            <a:noFill/>
            <a:ln w="19050">
              <a:solidFill>
                <a:schemeClr val="tx1"/>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8998" name="Text Box 38"/>
            <p:cNvSpPr txBox="1">
              <a:spLocks noChangeArrowheads="1"/>
            </p:cNvSpPr>
            <p:nvPr/>
          </p:nvSpPr>
          <p:spPr bwMode="auto">
            <a:xfrm>
              <a:off x="4017434" y="1779041"/>
              <a:ext cx="1793743"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smtClean="0">
                  <a:solidFill>
                    <a:srgbClr val="333399"/>
                  </a:solidFill>
                  <a:latin typeface="+mn-lt"/>
                  <a:ea typeface="黑体" pitchFamily="2" charset="-122"/>
                </a:rPr>
                <a:t>协议 </a:t>
              </a:r>
              <a:r>
                <a:rPr kumimoji="1" lang="en-US" altLang="zh-CN" sz="2400" b="1" dirty="0" smtClean="0">
                  <a:solidFill>
                    <a:srgbClr val="333399"/>
                  </a:solidFill>
                  <a:latin typeface="+mn-lt"/>
                  <a:ea typeface="黑体" pitchFamily="2" charset="-122"/>
                </a:rPr>
                <a:t>(</a:t>
              </a:r>
              <a:r>
                <a:rPr kumimoji="1" lang="en-US" altLang="zh-CN" sz="2400" b="1" dirty="0">
                  <a:solidFill>
                    <a:srgbClr val="333399"/>
                  </a:solidFill>
                  <a:latin typeface="+mn-lt"/>
                  <a:ea typeface="黑体" pitchFamily="2" charset="-122"/>
                </a:rPr>
                <a:t>n + 1)</a:t>
              </a:r>
            </a:p>
          </p:txBody>
        </p:sp>
        <p:sp>
          <p:nvSpPr>
            <p:cNvPr id="168999" name="Text Box 39"/>
            <p:cNvSpPr txBox="1">
              <a:spLocks noChangeArrowheads="1"/>
            </p:cNvSpPr>
            <p:nvPr/>
          </p:nvSpPr>
          <p:spPr bwMode="auto">
            <a:xfrm>
              <a:off x="2817019" y="3322092"/>
              <a:ext cx="7136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latin typeface="+mn-lt"/>
                  <a:ea typeface="黑体" pitchFamily="2" charset="-122"/>
                </a:rPr>
                <a:t>SAP</a:t>
              </a:r>
            </a:p>
          </p:txBody>
        </p:sp>
        <p:sp>
          <p:nvSpPr>
            <p:cNvPr id="169000" name="Text Box 40"/>
            <p:cNvSpPr txBox="1">
              <a:spLocks noChangeArrowheads="1"/>
            </p:cNvSpPr>
            <p:nvPr/>
          </p:nvSpPr>
          <p:spPr bwMode="auto">
            <a:xfrm>
              <a:off x="6210169" y="3347492"/>
              <a:ext cx="7136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latin typeface="+mn-lt"/>
                  <a:ea typeface="黑体" pitchFamily="2" charset="-122"/>
                </a:rPr>
                <a:t>SAP</a:t>
              </a:r>
            </a:p>
          </p:txBody>
        </p:sp>
        <p:sp>
          <p:nvSpPr>
            <p:cNvPr id="169001" name="Text Box 41"/>
            <p:cNvSpPr txBox="1">
              <a:spLocks noChangeArrowheads="1"/>
            </p:cNvSpPr>
            <p:nvPr/>
          </p:nvSpPr>
          <p:spPr bwMode="auto">
            <a:xfrm>
              <a:off x="2853135" y="2277516"/>
              <a:ext cx="1415772"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交换原语</a:t>
              </a:r>
            </a:p>
          </p:txBody>
        </p:sp>
        <p:sp>
          <p:nvSpPr>
            <p:cNvPr id="169002" name="AutoShape 42"/>
            <p:cNvSpPr>
              <a:spLocks noChangeArrowheads="1"/>
            </p:cNvSpPr>
            <p:nvPr/>
          </p:nvSpPr>
          <p:spPr bwMode="auto">
            <a:xfrm>
              <a:off x="2679436" y="2261642"/>
              <a:ext cx="171979" cy="1430337"/>
            </a:xfrm>
            <a:prstGeom prst="upDownArrow">
              <a:avLst>
                <a:gd name="adj1" fmla="val 50000"/>
                <a:gd name="adj2" fmla="val 180200"/>
              </a:avLst>
            </a:prstGeom>
            <a:solidFill>
              <a:schemeClr val="bg1"/>
            </a:solidFill>
            <a:ln w="12700">
              <a:solidFill>
                <a:schemeClr val="tx1"/>
              </a:solidFill>
              <a:miter lim="800000"/>
              <a:headEnd type="none" w="med"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333399"/>
                </a:solidFill>
                <a:latin typeface="+mn-lt"/>
                <a:ea typeface="黑体" pitchFamily="2" charset="-122"/>
              </a:endParaRPr>
            </a:p>
          </p:txBody>
        </p:sp>
        <p:sp>
          <p:nvSpPr>
            <p:cNvPr id="169003" name="Rectangle 43"/>
            <p:cNvSpPr>
              <a:spLocks noChangeArrowheads="1"/>
            </p:cNvSpPr>
            <p:nvPr/>
          </p:nvSpPr>
          <p:spPr bwMode="auto">
            <a:xfrm>
              <a:off x="6837891" y="3712616"/>
              <a:ext cx="256250" cy="254000"/>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9004" name="AutoShape 44"/>
            <p:cNvSpPr>
              <a:spLocks noChangeArrowheads="1"/>
            </p:cNvSpPr>
            <p:nvPr/>
          </p:nvSpPr>
          <p:spPr bwMode="auto">
            <a:xfrm>
              <a:off x="6880887" y="2261642"/>
              <a:ext cx="171979" cy="1430337"/>
            </a:xfrm>
            <a:prstGeom prst="upDownArrow">
              <a:avLst>
                <a:gd name="adj1" fmla="val 50000"/>
                <a:gd name="adj2" fmla="val 180200"/>
              </a:avLst>
            </a:prstGeom>
            <a:solidFill>
              <a:schemeClr val="bg1"/>
            </a:solidFill>
            <a:ln w="12700">
              <a:solidFill>
                <a:schemeClr val="tx1"/>
              </a:solidFill>
              <a:miter lim="800000"/>
              <a:headEnd type="none" w="med"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333399"/>
                </a:solidFill>
                <a:latin typeface="+mn-lt"/>
                <a:ea typeface="黑体" pitchFamily="2" charset="-122"/>
              </a:endParaRPr>
            </a:p>
          </p:txBody>
        </p:sp>
        <p:sp>
          <p:nvSpPr>
            <p:cNvPr id="169005" name="Text Box 45"/>
            <p:cNvSpPr txBox="1">
              <a:spLocks noChangeArrowheads="1"/>
            </p:cNvSpPr>
            <p:nvPr/>
          </p:nvSpPr>
          <p:spPr bwMode="auto">
            <a:xfrm>
              <a:off x="5343393" y="2277516"/>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交换原语</a:t>
              </a:r>
            </a:p>
          </p:txBody>
        </p:sp>
        <p:sp>
          <p:nvSpPr>
            <p:cNvPr id="169006" name="Rectangle 46"/>
            <p:cNvSpPr>
              <a:spLocks noChangeArrowheads="1"/>
            </p:cNvSpPr>
            <p:nvPr/>
          </p:nvSpPr>
          <p:spPr bwMode="auto">
            <a:xfrm>
              <a:off x="1996679" y="1733004"/>
              <a:ext cx="1530615" cy="525463"/>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07" name="Text Box 47"/>
            <p:cNvSpPr txBox="1">
              <a:spLocks noChangeArrowheads="1"/>
            </p:cNvSpPr>
            <p:nvPr/>
          </p:nvSpPr>
          <p:spPr bwMode="auto">
            <a:xfrm>
              <a:off x="2037954" y="1806029"/>
              <a:ext cx="1531188" cy="400110"/>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itchFamily="2" charset="-122"/>
                </a:rPr>
                <a:t>实体 </a:t>
              </a:r>
              <a:r>
                <a:rPr kumimoji="1" lang="en-US" altLang="zh-CN" sz="2000" b="1" dirty="0" smtClean="0">
                  <a:solidFill>
                    <a:srgbClr val="333399"/>
                  </a:solidFill>
                  <a:latin typeface="+mn-lt"/>
                  <a:ea typeface="黑体" pitchFamily="2" charset="-122"/>
                </a:rPr>
                <a:t>(</a:t>
              </a:r>
              <a:r>
                <a:rPr kumimoji="1" lang="en-US" altLang="zh-CN" sz="2000" b="1" dirty="0">
                  <a:solidFill>
                    <a:srgbClr val="333399"/>
                  </a:solidFill>
                  <a:latin typeface="+mn-lt"/>
                  <a:ea typeface="黑体" pitchFamily="2" charset="-122"/>
                </a:rPr>
                <a:t>n + 1)</a:t>
              </a:r>
            </a:p>
          </p:txBody>
        </p:sp>
        <p:sp>
          <p:nvSpPr>
            <p:cNvPr id="169008" name="Text Box 48"/>
            <p:cNvSpPr txBox="1">
              <a:spLocks noChangeArrowheads="1"/>
            </p:cNvSpPr>
            <p:nvPr/>
          </p:nvSpPr>
          <p:spPr bwMode="auto">
            <a:xfrm>
              <a:off x="560512" y="3750131"/>
              <a:ext cx="112886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333399"/>
                  </a:solidFill>
                  <a:latin typeface="+mn-lt"/>
                  <a:ea typeface="黑体" pitchFamily="2" charset="-122"/>
                </a:rPr>
                <a:t>服务提供者</a:t>
              </a:r>
            </a:p>
          </p:txBody>
        </p:sp>
        <p:sp>
          <p:nvSpPr>
            <p:cNvPr id="169009" name="Line 49"/>
            <p:cNvSpPr>
              <a:spLocks noChangeShapeType="1"/>
            </p:cNvSpPr>
            <p:nvPr/>
          </p:nvSpPr>
          <p:spPr bwMode="auto">
            <a:xfrm>
              <a:off x="273042" y="2953791"/>
              <a:ext cx="9633520" cy="0"/>
            </a:xfrm>
            <a:prstGeom prst="line">
              <a:avLst/>
            </a:prstGeom>
            <a:noFill/>
            <a:ln w="19050">
              <a:solidFill>
                <a:schemeClr val="tx1"/>
              </a:solidFill>
              <a:prstDash val="dash"/>
              <a:round/>
              <a:headEnd type="non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69010" name="Text Box 50"/>
            <p:cNvSpPr txBox="1">
              <a:spLocks noChangeArrowheads="1"/>
            </p:cNvSpPr>
            <p:nvPr/>
          </p:nvSpPr>
          <p:spPr bwMode="auto">
            <a:xfrm>
              <a:off x="8463096" y="3650703"/>
              <a:ext cx="1160895"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第 </a:t>
              </a:r>
              <a:r>
                <a:rPr kumimoji="1" lang="en-US" altLang="zh-CN" sz="2400" b="1" dirty="0">
                  <a:solidFill>
                    <a:srgbClr val="333399"/>
                  </a:solidFill>
                  <a:latin typeface="+mn-lt"/>
                  <a:ea typeface="黑体" pitchFamily="2" charset="-122"/>
                </a:rPr>
                <a:t>n </a:t>
              </a:r>
              <a:r>
                <a:rPr kumimoji="1" lang="zh-CN" altLang="en-US" sz="2400" b="1" dirty="0">
                  <a:solidFill>
                    <a:srgbClr val="333399"/>
                  </a:solidFill>
                  <a:latin typeface="+mn-lt"/>
                  <a:ea typeface="黑体" pitchFamily="2" charset="-122"/>
                </a:rPr>
                <a:t>层</a:t>
              </a:r>
            </a:p>
          </p:txBody>
        </p:sp>
        <p:sp>
          <p:nvSpPr>
            <p:cNvPr id="169011" name="Text Box 51"/>
            <p:cNvSpPr txBox="1">
              <a:spLocks noChangeArrowheads="1"/>
            </p:cNvSpPr>
            <p:nvPr/>
          </p:nvSpPr>
          <p:spPr bwMode="auto">
            <a:xfrm>
              <a:off x="8151813" y="1964778"/>
              <a:ext cx="1681871"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第 </a:t>
              </a:r>
              <a:r>
                <a:rPr kumimoji="1" lang="en-US" altLang="zh-CN" sz="2400" b="1" dirty="0">
                  <a:solidFill>
                    <a:srgbClr val="333399"/>
                  </a:solidFill>
                  <a:latin typeface="+mn-lt"/>
                  <a:ea typeface="黑体" pitchFamily="2" charset="-122"/>
                </a:rPr>
                <a:t>n + 1 </a:t>
              </a:r>
              <a:r>
                <a:rPr kumimoji="1" lang="zh-CN" altLang="en-US" sz="2400" b="1" dirty="0">
                  <a:solidFill>
                    <a:srgbClr val="333399"/>
                  </a:solidFill>
                  <a:latin typeface="+mn-lt"/>
                  <a:ea typeface="黑体" pitchFamily="2" charset="-122"/>
                </a:rPr>
                <a:t>层</a:t>
              </a:r>
            </a:p>
          </p:txBody>
        </p:sp>
        <p:sp>
          <p:nvSpPr>
            <p:cNvPr id="169012" name="Rectangle 52"/>
            <p:cNvSpPr>
              <a:spLocks noChangeArrowheads="1"/>
            </p:cNvSpPr>
            <p:nvPr/>
          </p:nvSpPr>
          <p:spPr bwMode="auto">
            <a:xfrm>
              <a:off x="6213609" y="1733004"/>
              <a:ext cx="1528894" cy="525463"/>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13" name="Text Box 53"/>
            <p:cNvSpPr txBox="1">
              <a:spLocks noChangeArrowheads="1"/>
            </p:cNvSpPr>
            <p:nvPr/>
          </p:nvSpPr>
          <p:spPr bwMode="auto">
            <a:xfrm>
              <a:off x="6256603" y="1804442"/>
              <a:ext cx="1531188" cy="400110"/>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itchFamily="2" charset="-122"/>
                </a:rPr>
                <a:t>实体 </a:t>
              </a:r>
              <a:r>
                <a:rPr kumimoji="1" lang="en-US" altLang="zh-CN" sz="2000" b="1" dirty="0" smtClean="0">
                  <a:solidFill>
                    <a:srgbClr val="333399"/>
                  </a:solidFill>
                  <a:latin typeface="+mn-lt"/>
                  <a:ea typeface="黑体" pitchFamily="2" charset="-122"/>
                </a:rPr>
                <a:t>(</a:t>
              </a:r>
              <a:r>
                <a:rPr kumimoji="1" lang="en-US" altLang="zh-CN" sz="2000" b="1" dirty="0">
                  <a:solidFill>
                    <a:srgbClr val="333399"/>
                  </a:solidFill>
                  <a:latin typeface="+mn-lt"/>
                  <a:ea typeface="黑体" pitchFamily="2" charset="-122"/>
                </a:rPr>
                <a:t>n + 1)</a:t>
              </a:r>
            </a:p>
          </p:txBody>
        </p:sp>
        <p:sp>
          <p:nvSpPr>
            <p:cNvPr id="169014" name="Text Box 54"/>
            <p:cNvSpPr txBox="1">
              <a:spLocks noChangeArrowheads="1"/>
            </p:cNvSpPr>
            <p:nvPr/>
          </p:nvSpPr>
          <p:spPr bwMode="auto">
            <a:xfrm>
              <a:off x="6910123" y="155679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zh-CN" altLang="zh-CN" sz="3200" b="1">
                <a:solidFill>
                  <a:srgbClr val="333399"/>
                </a:solidFill>
                <a:latin typeface="+mn-lt"/>
                <a:ea typeface="黑体" pitchFamily="2" charset="-122"/>
              </a:endParaRPr>
            </a:p>
          </p:txBody>
        </p:sp>
        <p:sp>
          <p:nvSpPr>
            <p:cNvPr id="169015" name="Text Box 55"/>
            <p:cNvSpPr txBox="1">
              <a:spLocks noChangeArrowheads="1"/>
            </p:cNvSpPr>
            <p:nvPr/>
          </p:nvSpPr>
          <p:spPr bwMode="auto">
            <a:xfrm>
              <a:off x="560512" y="1628800"/>
              <a:ext cx="89675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333399"/>
                  </a:solidFill>
                  <a:latin typeface="+mn-lt"/>
                  <a:ea typeface="黑体" pitchFamily="2" charset="-122"/>
                </a:rPr>
                <a:t>服务用户</a:t>
              </a:r>
            </a:p>
          </p:txBody>
        </p:sp>
        <p:sp>
          <p:nvSpPr>
            <p:cNvPr id="169016" name="Rectangle 56"/>
            <p:cNvSpPr>
              <a:spLocks noChangeArrowheads="1"/>
            </p:cNvSpPr>
            <p:nvPr/>
          </p:nvSpPr>
          <p:spPr bwMode="auto">
            <a:xfrm>
              <a:off x="1996679" y="3960267"/>
              <a:ext cx="1530615" cy="523875"/>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17" name="Rectangle 57"/>
            <p:cNvSpPr>
              <a:spLocks noChangeArrowheads="1"/>
            </p:cNvSpPr>
            <p:nvPr/>
          </p:nvSpPr>
          <p:spPr bwMode="auto">
            <a:xfrm>
              <a:off x="6184371" y="3960267"/>
              <a:ext cx="1530615" cy="523875"/>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18" name="Text Box 58"/>
            <p:cNvSpPr txBox="1">
              <a:spLocks noChangeArrowheads="1"/>
            </p:cNvSpPr>
            <p:nvPr/>
          </p:nvSpPr>
          <p:spPr bwMode="auto">
            <a:xfrm>
              <a:off x="2144581" y="4001542"/>
              <a:ext cx="10983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itchFamily="2" charset="-122"/>
                </a:rPr>
                <a:t>实体 </a:t>
              </a:r>
              <a:r>
                <a:rPr kumimoji="1" lang="en-US" altLang="zh-CN" sz="2000" b="1" dirty="0" smtClean="0">
                  <a:solidFill>
                    <a:srgbClr val="333399"/>
                  </a:solidFill>
                  <a:latin typeface="+mn-lt"/>
                  <a:ea typeface="黑体" pitchFamily="2" charset="-122"/>
                </a:rPr>
                <a:t>(</a:t>
              </a:r>
              <a:r>
                <a:rPr kumimoji="1" lang="en-US" altLang="zh-CN" sz="2000" b="1" dirty="0">
                  <a:solidFill>
                    <a:srgbClr val="333399"/>
                  </a:solidFill>
                  <a:latin typeface="+mn-lt"/>
                  <a:ea typeface="黑体" pitchFamily="2" charset="-122"/>
                </a:rPr>
                <a:t>n)</a:t>
              </a:r>
            </a:p>
          </p:txBody>
        </p:sp>
        <p:sp>
          <p:nvSpPr>
            <p:cNvPr id="169019" name="Text Box 59"/>
            <p:cNvSpPr txBox="1">
              <a:spLocks noChangeArrowheads="1"/>
            </p:cNvSpPr>
            <p:nvPr/>
          </p:nvSpPr>
          <p:spPr bwMode="auto">
            <a:xfrm>
              <a:off x="6413104" y="4001542"/>
              <a:ext cx="1098378" cy="400110"/>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itchFamily="2" charset="-122"/>
                </a:rPr>
                <a:t>实体 </a:t>
              </a:r>
              <a:r>
                <a:rPr kumimoji="1" lang="en-US" altLang="zh-CN" sz="2000" b="1" dirty="0" smtClean="0">
                  <a:solidFill>
                    <a:srgbClr val="333399"/>
                  </a:solidFill>
                  <a:latin typeface="+mn-lt"/>
                  <a:ea typeface="黑体" pitchFamily="2" charset="-122"/>
                </a:rPr>
                <a:t>(</a:t>
              </a:r>
              <a:r>
                <a:rPr kumimoji="1" lang="en-US" altLang="zh-CN" sz="2000" b="1" dirty="0">
                  <a:solidFill>
                    <a:srgbClr val="333399"/>
                  </a:solidFill>
                  <a:latin typeface="+mn-lt"/>
                  <a:ea typeface="黑体" pitchFamily="2" charset="-122"/>
                </a:rPr>
                <a:t>n)</a:t>
              </a:r>
            </a:p>
          </p:txBody>
        </p:sp>
        <p:sp>
          <p:nvSpPr>
            <p:cNvPr id="169020" name="Line 60"/>
            <p:cNvSpPr>
              <a:spLocks noChangeShapeType="1"/>
            </p:cNvSpPr>
            <p:nvPr/>
          </p:nvSpPr>
          <p:spPr bwMode="auto">
            <a:xfrm>
              <a:off x="3530734" y="4207916"/>
              <a:ext cx="2713831" cy="0"/>
            </a:xfrm>
            <a:prstGeom prst="line">
              <a:avLst/>
            </a:prstGeom>
            <a:noFill/>
            <a:ln w="19050">
              <a:solidFill>
                <a:schemeClr val="tx1"/>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9021" name="Text Box 61"/>
            <p:cNvSpPr txBox="1">
              <a:spLocks noChangeArrowheads="1"/>
            </p:cNvSpPr>
            <p:nvPr/>
          </p:nvSpPr>
          <p:spPr bwMode="auto">
            <a:xfrm>
              <a:off x="4328716" y="4009478"/>
              <a:ext cx="1196161"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协议</a:t>
              </a:r>
              <a:r>
                <a:rPr kumimoji="1" lang="en-US" altLang="zh-CN" sz="2400" b="1">
                  <a:solidFill>
                    <a:srgbClr val="333399"/>
                  </a:solidFill>
                  <a:latin typeface="+mn-lt"/>
                  <a:ea typeface="黑体" pitchFamily="2" charset="-122"/>
                </a:rPr>
                <a:t>(n)</a:t>
              </a:r>
            </a:p>
          </p:txBody>
        </p:sp>
      </p:grpSp>
      <p:sp>
        <p:nvSpPr>
          <p:cNvPr id="2" name="矩形 1"/>
          <p:cNvSpPr/>
          <p:nvPr/>
        </p:nvSpPr>
        <p:spPr>
          <a:xfrm>
            <a:off x="2679436" y="5877272"/>
            <a:ext cx="4771449" cy="461665"/>
          </a:xfrm>
          <a:prstGeom prst="rect">
            <a:avLst/>
          </a:prstGeom>
        </p:spPr>
        <p:txBody>
          <a:bodyPr wrap="square">
            <a:spAutoFit/>
          </a:bodyPr>
          <a:lstStyle/>
          <a:p>
            <a:pPr algn="ctr"/>
            <a:r>
              <a:rPr lang="zh-CN" altLang="zh-CN" sz="2400" b="1" dirty="0" smtClean="0">
                <a:latin typeface="+mn-lt"/>
                <a:ea typeface="黑体" pitchFamily="2" charset="-122"/>
              </a:rPr>
              <a:t>相邻两</a:t>
            </a:r>
            <a:r>
              <a:rPr lang="zh-CN" altLang="zh-CN" sz="2400" b="1" dirty="0">
                <a:latin typeface="+mn-lt"/>
                <a:ea typeface="黑体" pitchFamily="2" charset="-122"/>
              </a:rPr>
              <a:t>层之间的关系</a:t>
            </a:r>
            <a:endParaRPr lang="zh-CN" altLang="en-US" sz="2400" b="1" dirty="0">
              <a:latin typeface="+mn-lt"/>
              <a:ea typeface="黑体" pitchFamily="2" charset="-122"/>
            </a:endParaRPr>
          </a:p>
        </p:txBody>
      </p:sp>
    </p:spTree>
    <p:extLst>
      <p:ext uri="{BB962C8B-B14F-4D97-AF65-F5344CB8AC3E}">
        <p14:creationId xmlns:p14="http://schemas.microsoft.com/office/powerpoint/2010/main" val="37880564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1.2  </a:t>
            </a:r>
            <a:r>
              <a:rPr lang="zh-CN" altLang="zh-CN" sz="4000" dirty="0" smtClean="0"/>
              <a:t>互联网</a:t>
            </a:r>
            <a:r>
              <a:rPr lang="zh-CN" altLang="zh-CN" sz="4000" dirty="0"/>
              <a:t>概述</a:t>
            </a:r>
            <a:endParaRPr lang="zh-CN" altLang="en-US" sz="4000" dirty="0"/>
          </a:p>
        </p:txBody>
      </p:sp>
      <p:sp>
        <p:nvSpPr>
          <p:cNvPr id="3" name="内容占位符 2"/>
          <p:cNvSpPr>
            <a:spLocks noGrp="1"/>
          </p:cNvSpPr>
          <p:nvPr>
            <p:ph idx="1"/>
          </p:nvPr>
        </p:nvSpPr>
        <p:spPr/>
        <p:txBody>
          <a:bodyPr/>
          <a:lstStyle/>
          <a:p>
            <a:r>
              <a:rPr lang="en-US" altLang="zh-CN" dirty="0" smtClean="0"/>
              <a:t>1.2.1  </a:t>
            </a:r>
            <a:r>
              <a:rPr lang="zh-CN" altLang="zh-CN" dirty="0" smtClean="0"/>
              <a:t>网络</a:t>
            </a:r>
            <a:r>
              <a:rPr lang="zh-CN" altLang="zh-CN" dirty="0"/>
              <a:t>的</a:t>
            </a:r>
            <a:r>
              <a:rPr lang="zh-CN" altLang="zh-CN" dirty="0" smtClean="0"/>
              <a:t>网络</a:t>
            </a:r>
            <a:endParaRPr lang="en-US" altLang="zh-CN" dirty="0" smtClean="0"/>
          </a:p>
          <a:p>
            <a:r>
              <a:rPr lang="en-US" altLang="zh-CN" dirty="0"/>
              <a:t>1.2.2  </a:t>
            </a:r>
            <a:r>
              <a:rPr lang="zh-CN" altLang="zh-CN" dirty="0"/>
              <a:t>互联网基础结构发展的三个阶段</a:t>
            </a:r>
          </a:p>
          <a:p>
            <a:r>
              <a:rPr lang="en-US" altLang="zh-CN" dirty="0" smtClean="0"/>
              <a:t>1.2.3  </a:t>
            </a:r>
            <a:r>
              <a:rPr lang="zh-CN" altLang="zh-CN" dirty="0"/>
              <a:t>互联网的标准化工作</a:t>
            </a:r>
            <a:endParaRPr lang="zh-CN" altLang="en-US" dirty="0"/>
          </a:p>
        </p:txBody>
      </p:sp>
    </p:spTree>
    <p:extLst>
      <p:ext uri="{BB962C8B-B14F-4D97-AF65-F5344CB8AC3E}">
        <p14:creationId xmlns:p14="http://schemas.microsoft.com/office/powerpoint/2010/main" val="133048283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algn="ctr"/>
            <a:r>
              <a:rPr lang="zh-CN" altLang="en-US"/>
              <a:t>协议很复杂 </a:t>
            </a:r>
          </a:p>
        </p:txBody>
      </p:sp>
      <p:sp>
        <p:nvSpPr>
          <p:cNvPr id="140291" name="Rectangle 3"/>
          <p:cNvSpPr>
            <a:spLocks noGrp="1" noChangeArrowheads="1"/>
          </p:cNvSpPr>
          <p:nvPr>
            <p:ph idx="1"/>
          </p:nvPr>
        </p:nvSpPr>
        <p:spPr/>
        <p:txBody>
          <a:bodyPr/>
          <a:lstStyle/>
          <a:p>
            <a:r>
              <a:rPr lang="zh-CN" altLang="en-US" dirty="0"/>
              <a:t>协议必须把所有</a:t>
            </a:r>
            <a:r>
              <a:rPr lang="zh-CN" altLang="en-US" dirty="0">
                <a:solidFill>
                  <a:srgbClr val="FF0000"/>
                </a:solidFill>
              </a:rPr>
              <a:t>不利的条件</a:t>
            </a:r>
            <a:r>
              <a:rPr lang="zh-CN" altLang="en-US" dirty="0"/>
              <a:t>事先都估计到，而</a:t>
            </a:r>
            <a:r>
              <a:rPr lang="zh-CN" altLang="en-US" dirty="0">
                <a:solidFill>
                  <a:srgbClr val="FF0000"/>
                </a:solidFill>
              </a:rPr>
              <a:t>不能假定</a:t>
            </a:r>
            <a:r>
              <a:rPr lang="zh-CN" altLang="en-US" dirty="0"/>
              <a:t>一切都是正常的和非常理想的。 </a:t>
            </a:r>
          </a:p>
          <a:p>
            <a:r>
              <a:rPr lang="zh-CN" altLang="en-US" dirty="0"/>
              <a:t>看一个计算机网络协议是否正确，不能光看在正常情况下是否正确</a:t>
            </a:r>
            <a:r>
              <a:rPr lang="zh-CN" altLang="en-US" dirty="0" smtClean="0"/>
              <a:t>，还</a:t>
            </a:r>
            <a:r>
              <a:rPr lang="zh-CN" altLang="en-US" dirty="0"/>
              <a:t>必须非常仔细地检查这个协议</a:t>
            </a:r>
            <a:r>
              <a:rPr lang="zh-CN" altLang="en-US" dirty="0">
                <a:solidFill>
                  <a:srgbClr val="FF0000"/>
                </a:solidFill>
              </a:rPr>
              <a:t>能否应付各种异常情况。 </a:t>
            </a:r>
          </a:p>
        </p:txBody>
      </p:sp>
    </p:spTree>
    <p:extLst>
      <p:ext uri="{BB962C8B-B14F-4D97-AF65-F5344CB8AC3E}">
        <p14:creationId xmlns:p14="http://schemas.microsoft.com/office/powerpoint/2010/main" val="5698424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02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algn="ctr"/>
            <a:r>
              <a:rPr lang="en-US" altLang="zh-CN" dirty="0"/>
              <a:t>【</a:t>
            </a:r>
            <a:r>
              <a:rPr lang="zh-CN" altLang="en-US" dirty="0"/>
              <a:t>例</a:t>
            </a:r>
            <a:r>
              <a:rPr lang="en-US" altLang="zh-CN" dirty="0"/>
              <a:t>1-1</a:t>
            </a:r>
            <a:r>
              <a:rPr lang="en-US" altLang="zh-CN" dirty="0" smtClean="0"/>
              <a:t>】</a:t>
            </a:r>
            <a:r>
              <a:rPr lang="zh-CN" altLang="en-US" dirty="0" smtClean="0"/>
              <a:t>著名</a:t>
            </a:r>
            <a:r>
              <a:rPr lang="zh-CN" altLang="en-US" dirty="0"/>
              <a:t>的协议</a:t>
            </a:r>
            <a:r>
              <a:rPr lang="zh-CN" altLang="en-US" dirty="0" smtClean="0"/>
              <a:t>举例</a:t>
            </a:r>
            <a:endParaRPr lang="en-US" altLang="zh-CN" dirty="0"/>
          </a:p>
        </p:txBody>
      </p:sp>
      <p:sp>
        <p:nvSpPr>
          <p:cNvPr id="141315" name="Rectangle 3"/>
          <p:cNvSpPr>
            <a:spLocks noGrp="1" noChangeArrowheads="1"/>
          </p:cNvSpPr>
          <p:nvPr>
            <p:ph idx="1"/>
          </p:nvPr>
        </p:nvSpPr>
        <p:spPr/>
        <p:txBody>
          <a:bodyPr/>
          <a:lstStyle/>
          <a:p>
            <a:r>
              <a:rPr lang="zh-CN" altLang="en-US" sz="2800" dirty="0"/>
              <a:t>占据东、西两个山顶的蓝军</a:t>
            </a:r>
            <a:r>
              <a:rPr lang="en-US" altLang="zh-CN" sz="2800" dirty="0"/>
              <a:t>1</a:t>
            </a:r>
            <a:r>
              <a:rPr lang="zh-CN" altLang="en-US" sz="2800" dirty="0"/>
              <a:t>和蓝军</a:t>
            </a:r>
            <a:r>
              <a:rPr lang="en-US" altLang="zh-CN" sz="2800" dirty="0"/>
              <a:t>2</a:t>
            </a:r>
            <a:r>
              <a:rPr lang="zh-CN" altLang="en-US" sz="2800" dirty="0"/>
              <a:t>与驻扎在山谷的白军作战。其力量对比是：单独的蓝军</a:t>
            </a:r>
            <a:r>
              <a:rPr lang="en-US" altLang="zh-CN" sz="2800" dirty="0"/>
              <a:t>1</a:t>
            </a:r>
            <a:r>
              <a:rPr lang="zh-CN" altLang="en-US" sz="2800" dirty="0"/>
              <a:t>或蓝军</a:t>
            </a:r>
            <a:r>
              <a:rPr lang="en-US" altLang="zh-CN" sz="2800" dirty="0"/>
              <a:t>2</a:t>
            </a:r>
            <a:r>
              <a:rPr lang="zh-CN" altLang="en-US" sz="2800" dirty="0"/>
              <a:t>打不过白军，但蓝军</a:t>
            </a:r>
            <a:r>
              <a:rPr lang="en-US" altLang="zh-CN" sz="2800" dirty="0"/>
              <a:t>1</a:t>
            </a:r>
            <a:r>
              <a:rPr lang="zh-CN" altLang="en-US" sz="2800" dirty="0"/>
              <a:t>和蓝军</a:t>
            </a:r>
            <a:r>
              <a:rPr lang="en-US" altLang="zh-CN" sz="2800" dirty="0"/>
              <a:t>2</a:t>
            </a:r>
            <a:r>
              <a:rPr lang="zh-CN" altLang="en-US" sz="2800" dirty="0"/>
              <a:t>协同作战则可战胜白军。现蓝军</a:t>
            </a:r>
            <a:r>
              <a:rPr lang="en-US" altLang="zh-CN" sz="2800" dirty="0"/>
              <a:t>1</a:t>
            </a:r>
            <a:r>
              <a:rPr lang="zh-CN" altLang="en-US" sz="2800" dirty="0"/>
              <a:t>拟于次日正午向白军发起攻击。于是用计算机发送电文给蓝军</a:t>
            </a:r>
            <a:r>
              <a:rPr lang="en-US" altLang="zh-CN" sz="2800" dirty="0"/>
              <a:t>2</a:t>
            </a:r>
            <a:r>
              <a:rPr lang="zh-CN" altLang="en-US" sz="2800" dirty="0"/>
              <a:t>。但通信线路很不好，电文出错或丢失的可能性较大（没有电话可使用）。因此要求收到电文的友军必须送回一个确认电文。但此确认电文也可能出错或丢失。</a:t>
            </a:r>
            <a:r>
              <a:rPr lang="zh-CN" altLang="en-US" sz="2800" dirty="0">
                <a:solidFill>
                  <a:srgbClr val="FF0000"/>
                </a:solidFill>
              </a:rPr>
              <a:t>试问能否设计出一种协议使得蓝军</a:t>
            </a:r>
            <a:r>
              <a:rPr lang="en-US" altLang="zh-CN" sz="2800" dirty="0">
                <a:solidFill>
                  <a:srgbClr val="FF0000"/>
                </a:solidFill>
              </a:rPr>
              <a:t>1</a:t>
            </a:r>
            <a:r>
              <a:rPr lang="zh-CN" altLang="en-US" sz="2800" dirty="0">
                <a:solidFill>
                  <a:srgbClr val="FF0000"/>
                </a:solidFill>
              </a:rPr>
              <a:t>和蓝军</a:t>
            </a:r>
            <a:r>
              <a:rPr lang="en-US" altLang="zh-CN" sz="2800" dirty="0">
                <a:solidFill>
                  <a:srgbClr val="FF0000"/>
                </a:solidFill>
              </a:rPr>
              <a:t>2</a:t>
            </a:r>
            <a:r>
              <a:rPr lang="zh-CN" altLang="en-US" sz="2800" dirty="0">
                <a:solidFill>
                  <a:srgbClr val="FF0000"/>
                </a:solidFill>
              </a:rPr>
              <a:t>能够实现协同</a:t>
            </a:r>
            <a:r>
              <a:rPr lang="zh-CN" altLang="en-US" sz="2800" dirty="0" smtClean="0">
                <a:solidFill>
                  <a:srgbClr val="FF0000"/>
                </a:solidFill>
              </a:rPr>
              <a:t>作战，因而</a:t>
            </a:r>
            <a:r>
              <a:rPr lang="zh-CN" altLang="en-US" sz="2800" dirty="0">
                <a:solidFill>
                  <a:srgbClr val="FF0000"/>
                </a:solidFill>
              </a:rPr>
              <a:t>一定（即</a:t>
            </a:r>
            <a:r>
              <a:rPr lang="en-US" altLang="zh-CN" sz="2800" dirty="0">
                <a:solidFill>
                  <a:srgbClr val="FF0000"/>
                </a:solidFill>
              </a:rPr>
              <a:t>100 %</a:t>
            </a:r>
            <a:r>
              <a:rPr lang="zh-CN" altLang="en-US" sz="2800" dirty="0">
                <a:solidFill>
                  <a:srgbClr val="FF0000"/>
                </a:solidFill>
              </a:rPr>
              <a:t>而不是</a:t>
            </a:r>
            <a:r>
              <a:rPr lang="en-US" altLang="zh-CN" sz="2800" dirty="0">
                <a:solidFill>
                  <a:srgbClr val="FF0000"/>
                </a:solidFill>
              </a:rPr>
              <a:t>99.999…%</a:t>
            </a:r>
            <a:r>
              <a:rPr lang="zh-CN" altLang="en-US" sz="2800" dirty="0">
                <a:solidFill>
                  <a:srgbClr val="FF0000"/>
                </a:solidFill>
              </a:rPr>
              <a:t>）取得胜利？ </a:t>
            </a:r>
          </a:p>
        </p:txBody>
      </p:sp>
    </p:spTree>
    <p:extLst>
      <p:ext uri="{BB962C8B-B14F-4D97-AF65-F5344CB8AC3E}">
        <p14:creationId xmlns:p14="http://schemas.microsoft.com/office/powerpoint/2010/main" val="28707186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Freeform 2"/>
          <p:cNvSpPr>
            <a:spLocks/>
          </p:cNvSpPr>
          <p:nvPr/>
        </p:nvSpPr>
        <p:spPr bwMode="auto">
          <a:xfrm>
            <a:off x="229549" y="5027683"/>
            <a:ext cx="9721983" cy="1889125"/>
          </a:xfrm>
          <a:custGeom>
            <a:avLst/>
            <a:gdLst>
              <a:gd name="T0" fmla="*/ 0 w 5653"/>
              <a:gd name="T1" fmla="*/ 1159 h 1190"/>
              <a:gd name="T2" fmla="*/ 928 w 5653"/>
              <a:gd name="T3" fmla="*/ 90 h 1190"/>
              <a:gd name="T4" fmla="*/ 1744 w 5653"/>
              <a:gd name="T5" fmla="*/ 618 h 1190"/>
              <a:gd name="T6" fmla="*/ 2800 w 5653"/>
              <a:gd name="T7" fmla="*/ 1098 h 1190"/>
              <a:gd name="T8" fmla="*/ 3379 w 5653"/>
              <a:gd name="T9" fmla="*/ 1127 h 1190"/>
              <a:gd name="T10" fmla="*/ 3808 w 5653"/>
              <a:gd name="T11" fmla="*/ 1098 h 1190"/>
              <a:gd name="T12" fmla="*/ 4240 w 5653"/>
              <a:gd name="T13" fmla="*/ 666 h 1190"/>
              <a:gd name="T14" fmla="*/ 4558 w 5653"/>
              <a:gd name="T15" fmla="*/ 201 h 1190"/>
              <a:gd name="T16" fmla="*/ 4958 w 5653"/>
              <a:gd name="T17" fmla="*/ 243 h 1190"/>
              <a:gd name="T18" fmla="*/ 5158 w 5653"/>
              <a:gd name="T19" fmla="*/ 727 h 1190"/>
              <a:gd name="T20" fmla="*/ 5316 w 5653"/>
              <a:gd name="T21" fmla="*/ 927 h 1190"/>
              <a:gd name="T22" fmla="*/ 5410 w 5653"/>
              <a:gd name="T23" fmla="*/ 1033 h 1190"/>
              <a:gd name="T24" fmla="*/ 5653 w 5653"/>
              <a:gd name="T25" fmla="*/ 119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53" h="1190">
                <a:moveTo>
                  <a:pt x="0" y="1159"/>
                </a:moveTo>
                <a:cubicBezTo>
                  <a:pt x="153" y="981"/>
                  <a:pt x="637" y="180"/>
                  <a:pt x="928" y="90"/>
                </a:cubicBezTo>
                <a:cubicBezTo>
                  <a:pt x="1219" y="0"/>
                  <a:pt x="1432" y="450"/>
                  <a:pt x="1744" y="618"/>
                </a:cubicBezTo>
                <a:cubicBezTo>
                  <a:pt x="2056" y="786"/>
                  <a:pt x="2528" y="1013"/>
                  <a:pt x="2800" y="1098"/>
                </a:cubicBezTo>
                <a:cubicBezTo>
                  <a:pt x="3072" y="1183"/>
                  <a:pt x="3211" y="1127"/>
                  <a:pt x="3379" y="1127"/>
                </a:cubicBezTo>
                <a:cubicBezTo>
                  <a:pt x="3547" y="1127"/>
                  <a:pt x="3665" y="1175"/>
                  <a:pt x="3808" y="1098"/>
                </a:cubicBezTo>
                <a:cubicBezTo>
                  <a:pt x="3951" y="1021"/>
                  <a:pt x="4115" y="816"/>
                  <a:pt x="4240" y="666"/>
                </a:cubicBezTo>
                <a:cubicBezTo>
                  <a:pt x="4365" y="516"/>
                  <a:pt x="4438" y="272"/>
                  <a:pt x="4558" y="201"/>
                </a:cubicBezTo>
                <a:cubicBezTo>
                  <a:pt x="4678" y="130"/>
                  <a:pt x="4858" y="155"/>
                  <a:pt x="4958" y="243"/>
                </a:cubicBezTo>
                <a:cubicBezTo>
                  <a:pt x="5058" y="331"/>
                  <a:pt x="5098" y="613"/>
                  <a:pt x="5158" y="727"/>
                </a:cubicBezTo>
                <a:cubicBezTo>
                  <a:pt x="5218" y="841"/>
                  <a:pt x="5274" y="876"/>
                  <a:pt x="5316" y="927"/>
                </a:cubicBezTo>
                <a:cubicBezTo>
                  <a:pt x="5358" y="978"/>
                  <a:pt x="5354" y="989"/>
                  <a:pt x="5410" y="1033"/>
                </a:cubicBezTo>
                <a:cubicBezTo>
                  <a:pt x="5466" y="1077"/>
                  <a:pt x="5603" y="1157"/>
                  <a:pt x="5653" y="1190"/>
                </a:cubicBezTo>
              </a:path>
            </a:pathLst>
          </a:custGeom>
          <a:solidFill>
            <a:srgbClr val="66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39" name="Line 3"/>
          <p:cNvSpPr>
            <a:spLocks noChangeShapeType="1"/>
          </p:cNvSpPr>
          <p:nvPr/>
        </p:nvSpPr>
        <p:spPr bwMode="auto">
          <a:xfrm>
            <a:off x="1990616" y="4412749"/>
            <a:ext cx="0" cy="68580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0" name="AutoShape 4"/>
          <p:cNvSpPr>
            <a:spLocks noChangeArrowheads="1"/>
          </p:cNvSpPr>
          <p:nvPr/>
        </p:nvSpPr>
        <p:spPr bwMode="auto">
          <a:xfrm rot="-252939">
            <a:off x="1990616" y="4412749"/>
            <a:ext cx="908050" cy="533400"/>
          </a:xfrm>
          <a:prstGeom prst="wave">
            <a:avLst>
              <a:gd name="adj1" fmla="val 12500"/>
              <a:gd name="adj2" fmla="val -1639"/>
            </a:avLst>
          </a:prstGeom>
          <a:solidFill>
            <a:srgbClr val="0000CC"/>
          </a:solidFill>
          <a:ln>
            <a:noFill/>
          </a:ln>
          <a:effectLst/>
          <a:extLst/>
        </p:spPr>
        <p:txBody>
          <a:bodyPr wrap="none" anchor="ctr"/>
          <a:lstStyle/>
          <a:p>
            <a:endParaRPr lang="zh-CN" altLang="en-US"/>
          </a:p>
        </p:txBody>
      </p:sp>
      <p:sp>
        <p:nvSpPr>
          <p:cNvPr id="142341" name="Line 5"/>
          <p:cNvSpPr>
            <a:spLocks noChangeShapeType="1"/>
          </p:cNvSpPr>
          <p:nvPr/>
        </p:nvSpPr>
        <p:spPr bwMode="auto">
          <a:xfrm>
            <a:off x="8346966" y="4565149"/>
            <a:ext cx="0" cy="68580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2" name="AutoShape 6"/>
          <p:cNvSpPr>
            <a:spLocks noChangeArrowheads="1"/>
          </p:cNvSpPr>
          <p:nvPr/>
        </p:nvSpPr>
        <p:spPr bwMode="auto">
          <a:xfrm rot="-252939">
            <a:off x="8346966" y="4565149"/>
            <a:ext cx="908050" cy="533400"/>
          </a:xfrm>
          <a:prstGeom prst="wave">
            <a:avLst>
              <a:gd name="adj1" fmla="val 12500"/>
              <a:gd name="adj2" fmla="val -1639"/>
            </a:avLst>
          </a:prstGeom>
          <a:solidFill>
            <a:srgbClr val="0000CC"/>
          </a:solidFill>
          <a:ln>
            <a:noFill/>
          </a:ln>
          <a:effectLst/>
          <a:extLst/>
        </p:spPr>
        <p:txBody>
          <a:bodyPr wrap="none" anchor="ctr"/>
          <a:lstStyle/>
          <a:p>
            <a:endParaRPr lang="zh-CN" altLang="en-US"/>
          </a:p>
        </p:txBody>
      </p:sp>
      <p:sp>
        <p:nvSpPr>
          <p:cNvPr id="142343" name="AutoShape 7"/>
          <p:cNvSpPr>
            <a:spLocks noChangeArrowheads="1"/>
          </p:cNvSpPr>
          <p:nvPr/>
        </p:nvSpPr>
        <p:spPr bwMode="auto">
          <a:xfrm rot="-252939">
            <a:off x="5232424" y="5852612"/>
            <a:ext cx="1382713" cy="762000"/>
          </a:xfrm>
          <a:prstGeom prst="wave">
            <a:avLst>
              <a:gd name="adj1" fmla="val 12500"/>
              <a:gd name="adj2" fmla="val -1639"/>
            </a:avLst>
          </a:prstGeom>
          <a:solidFill>
            <a:schemeClr val="bg1"/>
          </a:solidFill>
          <a:ln w="19050">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4" name="Line 8"/>
          <p:cNvSpPr>
            <a:spLocks noChangeShapeType="1"/>
          </p:cNvSpPr>
          <p:nvPr/>
        </p:nvSpPr>
        <p:spPr bwMode="auto">
          <a:xfrm>
            <a:off x="5270259" y="5860550"/>
            <a:ext cx="0" cy="86201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2345" name="Group 9"/>
          <p:cNvGrpSpPr>
            <a:grpSpLocks/>
          </p:cNvGrpSpPr>
          <p:nvPr/>
        </p:nvGrpSpPr>
        <p:grpSpPr bwMode="auto">
          <a:xfrm>
            <a:off x="355467" y="421957"/>
            <a:ext cx="3797300" cy="914400"/>
            <a:chOff x="912" y="192"/>
            <a:chExt cx="2208" cy="576"/>
          </a:xfrm>
        </p:grpSpPr>
        <p:sp>
          <p:nvSpPr>
            <p:cNvPr id="142346" name="AutoShape 10"/>
            <p:cNvSpPr>
              <a:spLocks noChangeArrowheads="1"/>
            </p:cNvSpPr>
            <p:nvPr/>
          </p:nvSpPr>
          <p:spPr bwMode="auto">
            <a:xfrm>
              <a:off x="912" y="192"/>
              <a:ext cx="2208" cy="576"/>
            </a:xfrm>
            <a:prstGeom prst="rightArrow">
              <a:avLst>
                <a:gd name="adj1" fmla="val 50000"/>
                <a:gd name="adj2" fmla="val 95833"/>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42347" name="Text Box 11"/>
            <p:cNvSpPr txBox="1">
              <a:spLocks noChangeArrowheads="1"/>
            </p:cNvSpPr>
            <p:nvPr/>
          </p:nvSpPr>
          <p:spPr bwMode="auto">
            <a:xfrm>
              <a:off x="912" y="336"/>
              <a:ext cx="189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itchFamily="18" charset="0"/>
                  <a:ea typeface="黑体" pitchFamily="2" charset="-122"/>
                </a:rPr>
                <a:t>明日正午进攻，如何？</a:t>
              </a:r>
            </a:p>
          </p:txBody>
        </p:sp>
      </p:grpSp>
      <p:grpSp>
        <p:nvGrpSpPr>
          <p:cNvPr id="142348" name="Group 12"/>
          <p:cNvGrpSpPr>
            <a:grpSpLocks/>
          </p:cNvGrpSpPr>
          <p:nvPr/>
        </p:nvGrpSpPr>
        <p:grpSpPr bwMode="auto">
          <a:xfrm>
            <a:off x="5764212" y="1183957"/>
            <a:ext cx="3797300" cy="914400"/>
            <a:chOff x="3303" y="672"/>
            <a:chExt cx="2208" cy="576"/>
          </a:xfrm>
        </p:grpSpPr>
        <p:sp>
          <p:nvSpPr>
            <p:cNvPr id="142349" name="AutoShape 13"/>
            <p:cNvSpPr>
              <a:spLocks noChangeArrowheads="1"/>
            </p:cNvSpPr>
            <p:nvPr/>
          </p:nvSpPr>
          <p:spPr bwMode="auto">
            <a:xfrm rot="-10800000">
              <a:off x="3303" y="672"/>
              <a:ext cx="2208" cy="576"/>
            </a:xfrm>
            <a:prstGeom prst="rightArrow">
              <a:avLst>
                <a:gd name="adj1" fmla="val 50000"/>
                <a:gd name="adj2" fmla="val 95833"/>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42350" name="Text Box 14"/>
            <p:cNvSpPr txBox="1">
              <a:spLocks noChangeArrowheads="1"/>
            </p:cNvSpPr>
            <p:nvPr/>
          </p:nvSpPr>
          <p:spPr bwMode="auto">
            <a:xfrm>
              <a:off x="3907" y="816"/>
              <a:ext cx="465" cy="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Times New Roman" pitchFamily="18" charset="0"/>
                  <a:ea typeface="黑体" pitchFamily="2" charset="-122"/>
                </a:rPr>
                <a:t>同意</a:t>
              </a:r>
            </a:p>
          </p:txBody>
        </p:sp>
      </p:grpSp>
      <p:grpSp>
        <p:nvGrpSpPr>
          <p:cNvPr id="142351" name="Group 15"/>
          <p:cNvGrpSpPr>
            <a:grpSpLocks/>
          </p:cNvGrpSpPr>
          <p:nvPr/>
        </p:nvGrpSpPr>
        <p:grpSpPr bwMode="auto">
          <a:xfrm>
            <a:off x="355467" y="1869757"/>
            <a:ext cx="3797300" cy="914400"/>
            <a:chOff x="912" y="192"/>
            <a:chExt cx="2208" cy="576"/>
          </a:xfrm>
        </p:grpSpPr>
        <p:sp>
          <p:nvSpPr>
            <p:cNvPr id="142352" name="AutoShape 16"/>
            <p:cNvSpPr>
              <a:spLocks noChangeArrowheads="1"/>
            </p:cNvSpPr>
            <p:nvPr/>
          </p:nvSpPr>
          <p:spPr bwMode="auto">
            <a:xfrm>
              <a:off x="912" y="192"/>
              <a:ext cx="2208" cy="576"/>
            </a:xfrm>
            <a:prstGeom prst="rightArrow">
              <a:avLst>
                <a:gd name="adj1" fmla="val 50000"/>
                <a:gd name="adj2" fmla="val 95833"/>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42353" name="Text Box 17"/>
            <p:cNvSpPr txBox="1">
              <a:spLocks noChangeArrowheads="1"/>
            </p:cNvSpPr>
            <p:nvPr/>
          </p:nvSpPr>
          <p:spPr bwMode="auto">
            <a:xfrm>
              <a:off x="912" y="336"/>
              <a:ext cx="118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itchFamily="18" charset="0"/>
                  <a:ea typeface="黑体" pitchFamily="2" charset="-122"/>
                </a:rPr>
                <a:t>收到“同意”</a:t>
              </a:r>
            </a:p>
          </p:txBody>
        </p:sp>
      </p:grpSp>
      <p:grpSp>
        <p:nvGrpSpPr>
          <p:cNvPr id="142354" name="Group 18"/>
          <p:cNvGrpSpPr>
            <a:grpSpLocks/>
          </p:cNvGrpSpPr>
          <p:nvPr/>
        </p:nvGrpSpPr>
        <p:grpSpPr bwMode="auto">
          <a:xfrm>
            <a:off x="5764212" y="2555557"/>
            <a:ext cx="3797300" cy="914400"/>
            <a:chOff x="3303" y="1536"/>
            <a:chExt cx="2208" cy="576"/>
          </a:xfrm>
        </p:grpSpPr>
        <p:sp>
          <p:nvSpPr>
            <p:cNvPr id="142355" name="AutoShape 19"/>
            <p:cNvSpPr>
              <a:spLocks noChangeArrowheads="1"/>
            </p:cNvSpPr>
            <p:nvPr/>
          </p:nvSpPr>
          <p:spPr bwMode="auto">
            <a:xfrm rot="-10800000">
              <a:off x="3303" y="1536"/>
              <a:ext cx="2208" cy="576"/>
            </a:xfrm>
            <a:prstGeom prst="rightArrow">
              <a:avLst>
                <a:gd name="adj1" fmla="val 50000"/>
                <a:gd name="adj2" fmla="val 95833"/>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42356" name="Text Box 20"/>
            <p:cNvSpPr txBox="1">
              <a:spLocks noChangeArrowheads="1"/>
            </p:cNvSpPr>
            <p:nvPr/>
          </p:nvSpPr>
          <p:spPr bwMode="auto">
            <a:xfrm>
              <a:off x="3495" y="1680"/>
              <a:ext cx="1718" cy="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wrap="none">
              <a:spAutoFit/>
            </a:bodyPr>
            <a:lstStyle/>
            <a:p>
              <a:r>
                <a:rPr kumimoji="1" lang="zh-CN" altLang="en-US" sz="2400" b="1">
                  <a:solidFill>
                    <a:srgbClr val="0000CC"/>
                  </a:solidFill>
                  <a:latin typeface="Times New Roman" pitchFamily="18" charset="0"/>
                  <a:ea typeface="黑体" pitchFamily="2" charset="-122"/>
                </a:rPr>
                <a:t>收到：收到“同意”</a:t>
              </a:r>
            </a:p>
          </p:txBody>
        </p:sp>
      </p:grpSp>
      <p:sp>
        <p:nvSpPr>
          <p:cNvPr id="142357" name="Text Box 21"/>
          <p:cNvSpPr txBox="1">
            <a:spLocks noChangeArrowheads="1"/>
          </p:cNvSpPr>
          <p:nvPr/>
        </p:nvSpPr>
        <p:spPr bwMode="auto">
          <a:xfrm>
            <a:off x="1136252" y="2995295"/>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58" name="Text Box 22"/>
          <p:cNvSpPr txBox="1">
            <a:spLocks noChangeArrowheads="1"/>
          </p:cNvSpPr>
          <p:nvPr/>
        </p:nvSpPr>
        <p:spPr bwMode="auto">
          <a:xfrm>
            <a:off x="7673181" y="3438207"/>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59" name="Text Box 23"/>
          <p:cNvSpPr txBox="1">
            <a:spLocks noChangeArrowheads="1"/>
          </p:cNvSpPr>
          <p:nvPr/>
        </p:nvSpPr>
        <p:spPr bwMode="auto">
          <a:xfrm>
            <a:off x="1136252" y="3012757"/>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60" name="Text Box 24"/>
          <p:cNvSpPr txBox="1">
            <a:spLocks noChangeArrowheads="1"/>
          </p:cNvSpPr>
          <p:nvPr/>
        </p:nvSpPr>
        <p:spPr bwMode="auto">
          <a:xfrm>
            <a:off x="7673181" y="3455670"/>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61" name="Text Box 25"/>
          <p:cNvSpPr txBox="1">
            <a:spLocks noChangeArrowheads="1"/>
          </p:cNvSpPr>
          <p:nvPr/>
        </p:nvSpPr>
        <p:spPr bwMode="auto">
          <a:xfrm>
            <a:off x="1136252" y="3030220"/>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dirty="0">
                <a:solidFill>
                  <a:srgbClr val="FF0000"/>
                </a:solidFill>
                <a:latin typeface="Times New Roman" pitchFamily="18" charset="0"/>
                <a:ea typeface="黑体" pitchFamily="2" charset="-122"/>
              </a:rPr>
              <a:t>…</a:t>
            </a:r>
          </a:p>
        </p:txBody>
      </p:sp>
      <p:sp>
        <p:nvSpPr>
          <p:cNvPr id="142362" name="Text Box 26"/>
          <p:cNvSpPr txBox="1">
            <a:spLocks noChangeArrowheads="1"/>
          </p:cNvSpPr>
          <p:nvPr/>
        </p:nvSpPr>
        <p:spPr bwMode="auto">
          <a:xfrm>
            <a:off x="7673181" y="3473132"/>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dirty="0">
                <a:solidFill>
                  <a:srgbClr val="FF0000"/>
                </a:solidFill>
                <a:latin typeface="Times New Roman" pitchFamily="18" charset="0"/>
                <a:ea typeface="黑体" pitchFamily="2" charset="-122"/>
              </a:rPr>
              <a:t>…</a:t>
            </a:r>
          </a:p>
        </p:txBody>
      </p:sp>
      <p:sp>
        <p:nvSpPr>
          <p:cNvPr id="142363" name="Text Box 27"/>
          <p:cNvSpPr txBox="1">
            <a:spLocks noChangeArrowheads="1"/>
          </p:cNvSpPr>
          <p:nvPr/>
        </p:nvSpPr>
        <p:spPr bwMode="auto">
          <a:xfrm>
            <a:off x="1760537" y="1890395"/>
            <a:ext cx="6340197" cy="830997"/>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800" b="1" dirty="0">
                <a:effectLst>
                  <a:outerShdw blurRad="38100" dist="38100" dir="2700000" algn="tl">
                    <a:srgbClr val="FFFFFF"/>
                  </a:outerShdw>
                </a:effectLst>
                <a:latin typeface="Bookman Old Style" pitchFamily="18" charset="0"/>
                <a:ea typeface="黑体" pitchFamily="2" charset="-122"/>
              </a:rPr>
              <a:t>这样的协议无法实现！</a:t>
            </a:r>
          </a:p>
        </p:txBody>
      </p:sp>
    </p:spTree>
    <p:extLst>
      <p:ext uri="{BB962C8B-B14F-4D97-AF65-F5344CB8AC3E}">
        <p14:creationId xmlns:p14="http://schemas.microsoft.com/office/powerpoint/2010/main" val="3561378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42345"/>
                                        </p:tgtEl>
                                        <p:attrNameLst>
                                          <p:attrName>style.visibility</p:attrName>
                                        </p:attrNameLst>
                                      </p:cBhvr>
                                      <p:to>
                                        <p:strVal val="visible"/>
                                      </p:to>
                                    </p:set>
                                  </p:childTnLst>
                                </p:cTn>
                              </p:par>
                            </p:childTnLst>
                          </p:cTn>
                        </p:par>
                        <p:par>
                          <p:cTn id="7" fill="hold" nodeType="afterGroup">
                            <p:stCondLst>
                              <p:cond delay="0"/>
                            </p:stCondLst>
                            <p:childTnLst>
                              <p:par>
                                <p:cTn id="8" presetID="63" presetClass="path" presetSubtype="0" accel="50000" decel="50000" fill="hold" nodeType="afterEffect">
                                  <p:stCondLst>
                                    <p:cond delay="0"/>
                                  </p:stCondLst>
                                  <p:childTnLst>
                                    <p:animMotion origin="layout" path="M 2.77778E-6 -1.11111E-6 L 0.58021 0.00046 " pathEditMode="relative" rAng="0" ptsTypes="AA">
                                      <p:cBhvr>
                                        <p:cTn id="9" dur="5000" fill="hold"/>
                                        <p:tgtEl>
                                          <p:spTgt spid="142345"/>
                                        </p:tgtEl>
                                        <p:attrNameLst>
                                          <p:attrName>ppt_x</p:attrName>
                                          <p:attrName>ppt_y</p:attrName>
                                        </p:attrNameLst>
                                      </p:cBhvr>
                                      <p:rCtr x="29010" y="23"/>
                                    </p:animMotion>
                                  </p:childTnLst>
                                </p:cTn>
                              </p:par>
                            </p:childTnLst>
                          </p:cTn>
                        </p:par>
                        <p:par>
                          <p:cTn id="10" fill="hold" nodeType="afterGroup">
                            <p:stCondLst>
                              <p:cond delay="5000"/>
                            </p:stCondLst>
                            <p:childTnLst>
                              <p:par>
                                <p:cTn id="11" presetID="1" presetClass="entr" presetSubtype="0" fill="hold" nodeType="afterEffect">
                                  <p:stCondLst>
                                    <p:cond delay="500"/>
                                  </p:stCondLst>
                                  <p:childTnLst>
                                    <p:set>
                                      <p:cBhvr>
                                        <p:cTn id="12" dur="1" fill="hold">
                                          <p:stCondLst>
                                            <p:cond delay="0"/>
                                          </p:stCondLst>
                                        </p:cTn>
                                        <p:tgtEl>
                                          <p:spTgt spid="142348"/>
                                        </p:tgtEl>
                                        <p:attrNameLst>
                                          <p:attrName>style.visibility</p:attrName>
                                        </p:attrNameLst>
                                      </p:cBhvr>
                                      <p:to>
                                        <p:strVal val="visible"/>
                                      </p:to>
                                    </p:set>
                                  </p:childTnLst>
                                </p:cTn>
                              </p:par>
                            </p:childTnLst>
                          </p:cTn>
                        </p:par>
                        <p:par>
                          <p:cTn id="13" fill="hold" nodeType="afterGroup">
                            <p:stCondLst>
                              <p:cond delay="5500"/>
                            </p:stCondLst>
                            <p:childTnLst>
                              <p:par>
                                <p:cTn id="14" presetID="35" presetClass="path" presetSubtype="0" accel="50000" decel="50000" fill="hold" nodeType="afterEffect">
                                  <p:stCondLst>
                                    <p:cond delay="0"/>
                                  </p:stCondLst>
                                  <p:childTnLst>
                                    <p:animMotion origin="layout" path="M -4.16667E-6 -2.22222E-6 L -0.55642 -0.00578 " pathEditMode="relative" rAng="0" ptsTypes="AA">
                                      <p:cBhvr>
                                        <p:cTn id="15" dur="2000" fill="hold"/>
                                        <p:tgtEl>
                                          <p:spTgt spid="142348"/>
                                        </p:tgtEl>
                                        <p:attrNameLst>
                                          <p:attrName>ppt_x</p:attrName>
                                          <p:attrName>ppt_y</p:attrName>
                                        </p:attrNameLst>
                                      </p:cBhvr>
                                      <p:rCtr x="-27830" y="-301"/>
                                    </p:animMotion>
                                  </p:childTnLst>
                                </p:cTn>
                              </p:par>
                            </p:childTnLst>
                          </p:cTn>
                        </p:par>
                        <p:par>
                          <p:cTn id="16" fill="hold" nodeType="afterGroup">
                            <p:stCondLst>
                              <p:cond delay="7500"/>
                            </p:stCondLst>
                            <p:childTnLst>
                              <p:par>
                                <p:cTn id="17" presetID="1" presetClass="entr" presetSubtype="0" fill="hold" nodeType="afterEffect">
                                  <p:stCondLst>
                                    <p:cond delay="500"/>
                                  </p:stCondLst>
                                  <p:childTnLst>
                                    <p:set>
                                      <p:cBhvr>
                                        <p:cTn id="18" dur="1" fill="hold">
                                          <p:stCondLst>
                                            <p:cond delay="0"/>
                                          </p:stCondLst>
                                        </p:cTn>
                                        <p:tgtEl>
                                          <p:spTgt spid="142351"/>
                                        </p:tgtEl>
                                        <p:attrNameLst>
                                          <p:attrName>style.visibility</p:attrName>
                                        </p:attrNameLst>
                                      </p:cBhvr>
                                      <p:to>
                                        <p:strVal val="visible"/>
                                      </p:to>
                                    </p:set>
                                  </p:childTnLst>
                                </p:cTn>
                              </p:par>
                            </p:childTnLst>
                          </p:cTn>
                        </p:par>
                        <p:par>
                          <p:cTn id="19" fill="hold" nodeType="afterGroup">
                            <p:stCondLst>
                              <p:cond delay="8000"/>
                            </p:stCondLst>
                            <p:childTnLst>
                              <p:par>
                                <p:cTn id="20" presetID="63" presetClass="path" presetSubtype="0" accel="50000" decel="50000" fill="hold" nodeType="afterEffect">
                                  <p:stCondLst>
                                    <p:cond delay="500"/>
                                  </p:stCondLst>
                                  <p:childTnLst>
                                    <p:animMotion origin="layout" path="M 2.77778E-6 -2.22222E-6 L 0.58021 -0.00069 " pathEditMode="relative" rAng="0" ptsTypes="AA">
                                      <p:cBhvr>
                                        <p:cTn id="21" dur="5000" fill="hold"/>
                                        <p:tgtEl>
                                          <p:spTgt spid="142351"/>
                                        </p:tgtEl>
                                        <p:attrNameLst>
                                          <p:attrName>ppt_x</p:attrName>
                                          <p:attrName>ppt_y</p:attrName>
                                        </p:attrNameLst>
                                      </p:cBhvr>
                                      <p:rCtr x="29010" y="-46"/>
                                    </p:animMotion>
                                  </p:childTnLst>
                                </p:cTn>
                              </p:par>
                            </p:childTnLst>
                          </p:cTn>
                        </p:par>
                        <p:par>
                          <p:cTn id="22" fill="hold" nodeType="afterGroup">
                            <p:stCondLst>
                              <p:cond delay="13500"/>
                            </p:stCondLst>
                            <p:childTnLst>
                              <p:par>
                                <p:cTn id="23" presetID="1" presetClass="entr" presetSubtype="0" fill="hold" nodeType="afterEffect">
                                  <p:stCondLst>
                                    <p:cond delay="0"/>
                                  </p:stCondLst>
                                  <p:childTnLst>
                                    <p:set>
                                      <p:cBhvr>
                                        <p:cTn id="24" dur="1" fill="hold">
                                          <p:stCondLst>
                                            <p:cond delay="0"/>
                                          </p:stCondLst>
                                        </p:cTn>
                                        <p:tgtEl>
                                          <p:spTgt spid="142354"/>
                                        </p:tgtEl>
                                        <p:attrNameLst>
                                          <p:attrName>style.visibility</p:attrName>
                                        </p:attrNameLst>
                                      </p:cBhvr>
                                      <p:to>
                                        <p:strVal val="visible"/>
                                      </p:to>
                                    </p:set>
                                  </p:childTnLst>
                                </p:cTn>
                              </p:par>
                            </p:childTnLst>
                          </p:cTn>
                        </p:par>
                        <p:par>
                          <p:cTn id="25" fill="hold" nodeType="afterGroup">
                            <p:stCondLst>
                              <p:cond delay="13500"/>
                            </p:stCondLst>
                            <p:childTnLst>
                              <p:par>
                                <p:cTn id="26" presetID="35" presetClass="path" presetSubtype="0" accel="50000" decel="50000" fill="hold" nodeType="afterEffect">
                                  <p:stCondLst>
                                    <p:cond delay="500"/>
                                  </p:stCondLst>
                                  <p:childTnLst>
                                    <p:animMotion origin="layout" path="M -4.16667E-6 -2.22222E-6 L -0.54861 0.00417 " pathEditMode="relative" rAng="0" ptsTypes="AA">
                                      <p:cBhvr>
                                        <p:cTn id="27" dur="2000" fill="hold"/>
                                        <p:tgtEl>
                                          <p:spTgt spid="142354"/>
                                        </p:tgtEl>
                                        <p:attrNameLst>
                                          <p:attrName>ppt_x</p:attrName>
                                          <p:attrName>ppt_y</p:attrName>
                                        </p:attrNameLst>
                                      </p:cBhvr>
                                      <p:rCtr x="-27431" y="208"/>
                                    </p:animMotion>
                                  </p:childTnLst>
                                </p:cTn>
                              </p:par>
                            </p:childTnLst>
                          </p:cTn>
                        </p:par>
                        <p:par>
                          <p:cTn id="28" fill="hold" nodeType="afterGroup">
                            <p:stCondLst>
                              <p:cond delay="16000"/>
                            </p:stCondLst>
                            <p:childTnLst>
                              <p:par>
                                <p:cTn id="29" presetID="1" presetClass="entr" presetSubtype="0" fill="hold" grpId="0" nodeType="afterEffect">
                                  <p:stCondLst>
                                    <p:cond delay="0"/>
                                  </p:stCondLst>
                                  <p:childTnLst>
                                    <p:set>
                                      <p:cBhvr>
                                        <p:cTn id="30" dur="1" fill="hold">
                                          <p:stCondLst>
                                            <p:cond delay="0"/>
                                          </p:stCondLst>
                                        </p:cTn>
                                        <p:tgtEl>
                                          <p:spTgt spid="142357"/>
                                        </p:tgtEl>
                                        <p:attrNameLst>
                                          <p:attrName>style.visibility</p:attrName>
                                        </p:attrNameLst>
                                      </p:cBhvr>
                                      <p:to>
                                        <p:strVal val="visible"/>
                                      </p:to>
                                    </p:set>
                                  </p:childTnLst>
                                </p:cTn>
                              </p:par>
                            </p:childTnLst>
                          </p:cTn>
                        </p:par>
                        <p:par>
                          <p:cTn id="31" fill="hold" nodeType="afterGroup">
                            <p:stCondLst>
                              <p:cond delay="16000"/>
                            </p:stCondLst>
                            <p:childTnLst>
                              <p:par>
                                <p:cTn id="32" presetID="63" presetClass="path" presetSubtype="0" accel="50000" decel="50000" fill="hold" grpId="1" nodeType="afterEffect">
                                  <p:stCondLst>
                                    <p:cond delay="0"/>
                                  </p:stCondLst>
                                  <p:childTnLst>
                                    <p:animMotion origin="layout" path="M -2.77778E-6 1.48148E-6 L 0.7474 0.00023 " pathEditMode="relative" rAng="0" ptsTypes="AA">
                                      <p:cBhvr>
                                        <p:cTn id="33" dur="2000" fill="hold"/>
                                        <p:tgtEl>
                                          <p:spTgt spid="142357"/>
                                        </p:tgtEl>
                                        <p:attrNameLst>
                                          <p:attrName>ppt_x</p:attrName>
                                          <p:attrName>ppt_y</p:attrName>
                                        </p:attrNameLst>
                                      </p:cBhvr>
                                      <p:rCtr x="37361" y="0"/>
                                    </p:animMotion>
                                  </p:childTnLst>
                                </p:cTn>
                              </p:par>
                            </p:childTnLst>
                          </p:cTn>
                        </p:par>
                        <p:par>
                          <p:cTn id="34" fill="hold" nodeType="afterGroup">
                            <p:stCondLst>
                              <p:cond delay="18000"/>
                            </p:stCondLst>
                            <p:childTnLst>
                              <p:par>
                                <p:cTn id="35" presetID="1" presetClass="exit" presetSubtype="0" fill="hold" grpId="2" nodeType="afterEffect">
                                  <p:stCondLst>
                                    <p:cond delay="0"/>
                                  </p:stCondLst>
                                  <p:childTnLst>
                                    <p:set>
                                      <p:cBhvr>
                                        <p:cTn id="36" dur="1" fill="hold">
                                          <p:stCondLst>
                                            <p:cond delay="0"/>
                                          </p:stCondLst>
                                        </p:cTn>
                                        <p:tgtEl>
                                          <p:spTgt spid="142357"/>
                                        </p:tgtEl>
                                        <p:attrNameLst>
                                          <p:attrName>style.visibility</p:attrName>
                                        </p:attrNameLst>
                                      </p:cBhvr>
                                      <p:to>
                                        <p:strVal val="hidden"/>
                                      </p:to>
                                    </p:set>
                                  </p:childTnLst>
                                </p:cTn>
                              </p:par>
                            </p:childTnLst>
                          </p:cTn>
                        </p:par>
                        <p:par>
                          <p:cTn id="37" fill="hold" nodeType="afterGroup">
                            <p:stCondLst>
                              <p:cond delay="18000"/>
                            </p:stCondLst>
                            <p:childTnLst>
                              <p:par>
                                <p:cTn id="38" presetID="1" presetClass="entr" presetSubtype="0" fill="hold" grpId="0" nodeType="afterEffect">
                                  <p:stCondLst>
                                    <p:cond delay="0"/>
                                  </p:stCondLst>
                                  <p:childTnLst>
                                    <p:set>
                                      <p:cBhvr>
                                        <p:cTn id="39" dur="1" fill="hold">
                                          <p:stCondLst>
                                            <p:cond delay="0"/>
                                          </p:stCondLst>
                                        </p:cTn>
                                        <p:tgtEl>
                                          <p:spTgt spid="142358"/>
                                        </p:tgtEl>
                                        <p:attrNameLst>
                                          <p:attrName>style.visibility</p:attrName>
                                        </p:attrNameLst>
                                      </p:cBhvr>
                                      <p:to>
                                        <p:strVal val="visible"/>
                                      </p:to>
                                    </p:set>
                                  </p:childTnLst>
                                </p:cTn>
                              </p:par>
                            </p:childTnLst>
                          </p:cTn>
                        </p:par>
                        <p:par>
                          <p:cTn id="40" fill="hold" nodeType="afterGroup">
                            <p:stCondLst>
                              <p:cond delay="18000"/>
                            </p:stCondLst>
                            <p:childTnLst>
                              <p:par>
                                <p:cTn id="41" presetID="35" presetClass="path" presetSubtype="0" accel="50000" decel="50000" fill="hold" grpId="1" nodeType="afterEffect">
                                  <p:stCondLst>
                                    <p:cond delay="0"/>
                                  </p:stCondLst>
                                  <p:childTnLst>
                                    <p:animMotion origin="layout" path="M 1.38889E-6 -1.85185E-6 L -0.74722 0.00926 " pathEditMode="relative" rAng="0" ptsTypes="AA">
                                      <p:cBhvr>
                                        <p:cTn id="42" dur="2000" fill="hold"/>
                                        <p:tgtEl>
                                          <p:spTgt spid="142358"/>
                                        </p:tgtEl>
                                        <p:attrNameLst>
                                          <p:attrName>ppt_x</p:attrName>
                                          <p:attrName>ppt_y</p:attrName>
                                        </p:attrNameLst>
                                      </p:cBhvr>
                                      <p:rCtr x="-37361" y="463"/>
                                    </p:animMotion>
                                  </p:childTnLst>
                                </p:cTn>
                              </p:par>
                            </p:childTnLst>
                          </p:cTn>
                        </p:par>
                        <p:par>
                          <p:cTn id="43" fill="hold" nodeType="afterGroup">
                            <p:stCondLst>
                              <p:cond delay="20000"/>
                            </p:stCondLst>
                            <p:childTnLst>
                              <p:par>
                                <p:cTn id="44" presetID="1" presetClass="exit" presetSubtype="0" fill="hold" grpId="2" nodeType="afterEffect">
                                  <p:stCondLst>
                                    <p:cond delay="0"/>
                                  </p:stCondLst>
                                  <p:childTnLst>
                                    <p:set>
                                      <p:cBhvr>
                                        <p:cTn id="45" dur="1" fill="hold">
                                          <p:stCondLst>
                                            <p:cond delay="0"/>
                                          </p:stCondLst>
                                        </p:cTn>
                                        <p:tgtEl>
                                          <p:spTgt spid="142358"/>
                                        </p:tgtEl>
                                        <p:attrNameLst>
                                          <p:attrName>style.visibility</p:attrName>
                                        </p:attrNameLst>
                                      </p:cBhvr>
                                      <p:to>
                                        <p:strVal val="hidden"/>
                                      </p:to>
                                    </p:set>
                                  </p:childTnLst>
                                </p:cTn>
                              </p:par>
                            </p:childTnLst>
                          </p:cTn>
                        </p:par>
                        <p:par>
                          <p:cTn id="46" fill="hold" nodeType="afterGroup">
                            <p:stCondLst>
                              <p:cond delay="20000"/>
                            </p:stCondLst>
                            <p:childTnLst>
                              <p:par>
                                <p:cTn id="47" presetID="1" presetClass="entr" presetSubtype="0" fill="hold" grpId="0" nodeType="afterEffect">
                                  <p:stCondLst>
                                    <p:cond delay="0"/>
                                  </p:stCondLst>
                                  <p:childTnLst>
                                    <p:set>
                                      <p:cBhvr>
                                        <p:cTn id="48" dur="1" fill="hold">
                                          <p:stCondLst>
                                            <p:cond delay="0"/>
                                          </p:stCondLst>
                                        </p:cTn>
                                        <p:tgtEl>
                                          <p:spTgt spid="142359"/>
                                        </p:tgtEl>
                                        <p:attrNameLst>
                                          <p:attrName>style.visibility</p:attrName>
                                        </p:attrNameLst>
                                      </p:cBhvr>
                                      <p:to>
                                        <p:strVal val="visible"/>
                                      </p:to>
                                    </p:set>
                                  </p:childTnLst>
                                </p:cTn>
                              </p:par>
                            </p:childTnLst>
                          </p:cTn>
                        </p:par>
                        <p:par>
                          <p:cTn id="49" fill="hold" nodeType="afterGroup">
                            <p:stCondLst>
                              <p:cond delay="20000"/>
                            </p:stCondLst>
                            <p:childTnLst>
                              <p:par>
                                <p:cTn id="50" presetID="63" presetClass="path" presetSubtype="0" accel="50000" decel="50000" fill="hold" grpId="1" nodeType="afterEffect">
                                  <p:stCondLst>
                                    <p:cond delay="0"/>
                                  </p:stCondLst>
                                  <p:childTnLst>
                                    <p:animMotion origin="layout" path="M -2.77778E-6 -4.81481E-6 L 0.73941 -0.00231 " pathEditMode="relative" rAng="0" ptsTypes="AA">
                                      <p:cBhvr>
                                        <p:cTn id="51" dur="2000" fill="hold"/>
                                        <p:tgtEl>
                                          <p:spTgt spid="142359"/>
                                        </p:tgtEl>
                                        <p:attrNameLst>
                                          <p:attrName>ppt_x</p:attrName>
                                          <p:attrName>ppt_y</p:attrName>
                                        </p:attrNameLst>
                                      </p:cBhvr>
                                      <p:rCtr x="36962" y="-116"/>
                                    </p:animMotion>
                                  </p:childTnLst>
                                </p:cTn>
                              </p:par>
                            </p:childTnLst>
                          </p:cTn>
                        </p:par>
                        <p:par>
                          <p:cTn id="52" fill="hold" nodeType="afterGroup">
                            <p:stCondLst>
                              <p:cond delay="22000"/>
                            </p:stCondLst>
                            <p:childTnLst>
                              <p:par>
                                <p:cTn id="53" presetID="1" presetClass="exit" presetSubtype="0" fill="hold" grpId="2" nodeType="afterEffect">
                                  <p:stCondLst>
                                    <p:cond delay="0"/>
                                  </p:stCondLst>
                                  <p:childTnLst>
                                    <p:set>
                                      <p:cBhvr>
                                        <p:cTn id="54" dur="1" fill="hold">
                                          <p:stCondLst>
                                            <p:cond delay="0"/>
                                          </p:stCondLst>
                                        </p:cTn>
                                        <p:tgtEl>
                                          <p:spTgt spid="142359"/>
                                        </p:tgtEl>
                                        <p:attrNameLst>
                                          <p:attrName>style.visibility</p:attrName>
                                        </p:attrNameLst>
                                      </p:cBhvr>
                                      <p:to>
                                        <p:strVal val="hidden"/>
                                      </p:to>
                                    </p:set>
                                  </p:childTnLst>
                                </p:cTn>
                              </p:par>
                            </p:childTnLst>
                          </p:cTn>
                        </p:par>
                        <p:par>
                          <p:cTn id="55" fill="hold" nodeType="afterGroup">
                            <p:stCondLst>
                              <p:cond delay="22000"/>
                            </p:stCondLst>
                            <p:childTnLst>
                              <p:par>
                                <p:cTn id="56" presetID="1" presetClass="entr" presetSubtype="0" fill="hold" grpId="0" nodeType="afterEffect">
                                  <p:stCondLst>
                                    <p:cond delay="0"/>
                                  </p:stCondLst>
                                  <p:childTnLst>
                                    <p:set>
                                      <p:cBhvr>
                                        <p:cTn id="57" dur="1" fill="hold">
                                          <p:stCondLst>
                                            <p:cond delay="0"/>
                                          </p:stCondLst>
                                        </p:cTn>
                                        <p:tgtEl>
                                          <p:spTgt spid="142360"/>
                                        </p:tgtEl>
                                        <p:attrNameLst>
                                          <p:attrName>style.visibility</p:attrName>
                                        </p:attrNameLst>
                                      </p:cBhvr>
                                      <p:to>
                                        <p:strVal val="visible"/>
                                      </p:to>
                                    </p:set>
                                  </p:childTnLst>
                                </p:cTn>
                              </p:par>
                            </p:childTnLst>
                          </p:cTn>
                        </p:par>
                        <p:par>
                          <p:cTn id="58" fill="hold" nodeType="afterGroup">
                            <p:stCondLst>
                              <p:cond delay="22000"/>
                            </p:stCondLst>
                            <p:childTnLst>
                              <p:par>
                                <p:cTn id="59" presetID="35" presetClass="path" presetSubtype="0" accel="50000" decel="50000" fill="hold" grpId="1" nodeType="afterEffect">
                                  <p:stCondLst>
                                    <p:cond delay="0"/>
                                  </p:stCondLst>
                                  <p:childTnLst>
                                    <p:animMotion origin="layout" path="M 1.38889E-6 1.85185E-6 L -0.74722 0.00671 " pathEditMode="relative" rAng="0" ptsTypes="AA">
                                      <p:cBhvr>
                                        <p:cTn id="60" dur="2000" fill="hold"/>
                                        <p:tgtEl>
                                          <p:spTgt spid="142360"/>
                                        </p:tgtEl>
                                        <p:attrNameLst>
                                          <p:attrName>ppt_x</p:attrName>
                                          <p:attrName>ppt_y</p:attrName>
                                        </p:attrNameLst>
                                      </p:cBhvr>
                                      <p:rCtr x="-37361" y="324"/>
                                    </p:animMotion>
                                  </p:childTnLst>
                                </p:cTn>
                              </p:par>
                            </p:childTnLst>
                          </p:cTn>
                        </p:par>
                        <p:par>
                          <p:cTn id="61" fill="hold" nodeType="afterGroup">
                            <p:stCondLst>
                              <p:cond delay="24000"/>
                            </p:stCondLst>
                            <p:childTnLst>
                              <p:par>
                                <p:cTn id="62" presetID="1" presetClass="exit" presetSubtype="0" fill="hold" grpId="2" nodeType="afterEffect">
                                  <p:stCondLst>
                                    <p:cond delay="0"/>
                                  </p:stCondLst>
                                  <p:childTnLst>
                                    <p:set>
                                      <p:cBhvr>
                                        <p:cTn id="63" dur="1" fill="hold">
                                          <p:stCondLst>
                                            <p:cond delay="0"/>
                                          </p:stCondLst>
                                        </p:cTn>
                                        <p:tgtEl>
                                          <p:spTgt spid="142360"/>
                                        </p:tgtEl>
                                        <p:attrNameLst>
                                          <p:attrName>style.visibility</p:attrName>
                                        </p:attrNameLst>
                                      </p:cBhvr>
                                      <p:to>
                                        <p:strVal val="hidden"/>
                                      </p:to>
                                    </p:set>
                                  </p:childTnLst>
                                </p:cTn>
                              </p:par>
                            </p:childTnLst>
                          </p:cTn>
                        </p:par>
                        <p:par>
                          <p:cTn id="64" fill="hold" nodeType="afterGroup">
                            <p:stCondLst>
                              <p:cond delay="24000"/>
                            </p:stCondLst>
                            <p:childTnLst>
                              <p:par>
                                <p:cTn id="65" presetID="1" presetClass="entr" presetSubtype="0" fill="hold" grpId="0" nodeType="afterEffect">
                                  <p:stCondLst>
                                    <p:cond delay="0"/>
                                  </p:stCondLst>
                                  <p:childTnLst>
                                    <p:set>
                                      <p:cBhvr>
                                        <p:cTn id="66" dur="1" fill="hold">
                                          <p:stCondLst>
                                            <p:cond delay="0"/>
                                          </p:stCondLst>
                                        </p:cTn>
                                        <p:tgtEl>
                                          <p:spTgt spid="142361"/>
                                        </p:tgtEl>
                                        <p:attrNameLst>
                                          <p:attrName>style.visibility</p:attrName>
                                        </p:attrNameLst>
                                      </p:cBhvr>
                                      <p:to>
                                        <p:strVal val="visible"/>
                                      </p:to>
                                    </p:set>
                                  </p:childTnLst>
                                </p:cTn>
                              </p:par>
                            </p:childTnLst>
                          </p:cTn>
                        </p:par>
                        <p:par>
                          <p:cTn id="67" fill="hold" nodeType="afterGroup">
                            <p:stCondLst>
                              <p:cond delay="24000"/>
                            </p:stCondLst>
                            <p:childTnLst>
                              <p:par>
                                <p:cTn id="68" presetID="63" presetClass="path" presetSubtype="0" accel="50000" decel="50000" fill="hold" grpId="1" nodeType="afterEffect">
                                  <p:stCondLst>
                                    <p:cond delay="0"/>
                                  </p:stCondLst>
                                  <p:childTnLst>
                                    <p:animMotion origin="layout" path="M -2.77778E-6 -1.11111E-6 L 0.7474 -0.00486 " pathEditMode="relative" rAng="0" ptsTypes="AA">
                                      <p:cBhvr>
                                        <p:cTn id="69" dur="2000" fill="hold"/>
                                        <p:tgtEl>
                                          <p:spTgt spid="142361"/>
                                        </p:tgtEl>
                                        <p:attrNameLst>
                                          <p:attrName>ppt_x</p:attrName>
                                          <p:attrName>ppt_y</p:attrName>
                                        </p:attrNameLst>
                                      </p:cBhvr>
                                      <p:rCtr x="37361" y="-255"/>
                                    </p:animMotion>
                                  </p:childTnLst>
                                </p:cTn>
                              </p:par>
                            </p:childTnLst>
                          </p:cTn>
                        </p:par>
                        <p:par>
                          <p:cTn id="70" fill="hold" nodeType="afterGroup">
                            <p:stCondLst>
                              <p:cond delay="26000"/>
                            </p:stCondLst>
                            <p:childTnLst>
                              <p:par>
                                <p:cTn id="71" presetID="1" presetClass="exit" presetSubtype="0" fill="hold" grpId="2" nodeType="afterEffect">
                                  <p:stCondLst>
                                    <p:cond delay="0"/>
                                  </p:stCondLst>
                                  <p:childTnLst>
                                    <p:set>
                                      <p:cBhvr>
                                        <p:cTn id="72" dur="1" fill="hold">
                                          <p:stCondLst>
                                            <p:cond delay="0"/>
                                          </p:stCondLst>
                                        </p:cTn>
                                        <p:tgtEl>
                                          <p:spTgt spid="142361"/>
                                        </p:tgtEl>
                                        <p:attrNameLst>
                                          <p:attrName>style.visibility</p:attrName>
                                        </p:attrNameLst>
                                      </p:cBhvr>
                                      <p:to>
                                        <p:strVal val="hidden"/>
                                      </p:to>
                                    </p:set>
                                  </p:childTnLst>
                                </p:cTn>
                              </p:par>
                            </p:childTnLst>
                          </p:cTn>
                        </p:par>
                        <p:par>
                          <p:cTn id="73" fill="hold" nodeType="afterGroup">
                            <p:stCondLst>
                              <p:cond delay="26000"/>
                            </p:stCondLst>
                            <p:childTnLst>
                              <p:par>
                                <p:cTn id="74" presetID="1" presetClass="entr" presetSubtype="0" fill="hold" grpId="0" nodeType="afterEffect">
                                  <p:stCondLst>
                                    <p:cond delay="0"/>
                                  </p:stCondLst>
                                  <p:childTnLst>
                                    <p:set>
                                      <p:cBhvr>
                                        <p:cTn id="75" dur="1" fill="hold">
                                          <p:stCondLst>
                                            <p:cond delay="0"/>
                                          </p:stCondLst>
                                        </p:cTn>
                                        <p:tgtEl>
                                          <p:spTgt spid="142362"/>
                                        </p:tgtEl>
                                        <p:attrNameLst>
                                          <p:attrName>style.visibility</p:attrName>
                                        </p:attrNameLst>
                                      </p:cBhvr>
                                      <p:to>
                                        <p:strVal val="visible"/>
                                      </p:to>
                                    </p:set>
                                  </p:childTnLst>
                                </p:cTn>
                              </p:par>
                            </p:childTnLst>
                          </p:cTn>
                        </p:par>
                        <p:par>
                          <p:cTn id="76" fill="hold" nodeType="afterGroup">
                            <p:stCondLst>
                              <p:cond delay="26000"/>
                            </p:stCondLst>
                            <p:childTnLst>
                              <p:par>
                                <p:cTn id="77" presetID="35" presetClass="path" presetSubtype="0" accel="50000" decel="50000" fill="hold" grpId="1" nodeType="afterEffect">
                                  <p:stCondLst>
                                    <p:cond delay="0"/>
                                  </p:stCondLst>
                                  <p:childTnLst>
                                    <p:animMotion origin="layout" path="M 1.38889E-6 -4.44444E-6 L -0.74722 0.00417 " pathEditMode="relative" rAng="0" ptsTypes="AA">
                                      <p:cBhvr>
                                        <p:cTn id="78" dur="2000" fill="hold"/>
                                        <p:tgtEl>
                                          <p:spTgt spid="142362"/>
                                        </p:tgtEl>
                                        <p:attrNameLst>
                                          <p:attrName>ppt_x</p:attrName>
                                          <p:attrName>ppt_y</p:attrName>
                                        </p:attrNameLst>
                                      </p:cBhvr>
                                      <p:rCtr x="-37361" y="208"/>
                                    </p:animMotion>
                                  </p:childTnLst>
                                </p:cTn>
                              </p:par>
                            </p:childTnLst>
                          </p:cTn>
                        </p:par>
                        <p:par>
                          <p:cTn id="79" fill="hold" nodeType="afterGroup">
                            <p:stCondLst>
                              <p:cond delay="28000"/>
                            </p:stCondLst>
                            <p:childTnLst>
                              <p:par>
                                <p:cTn id="80" presetID="1" presetClass="exit" presetSubtype="0" fill="hold" grpId="2" nodeType="afterEffect">
                                  <p:stCondLst>
                                    <p:cond delay="0"/>
                                  </p:stCondLst>
                                  <p:childTnLst>
                                    <p:set>
                                      <p:cBhvr>
                                        <p:cTn id="81" dur="1" fill="hold">
                                          <p:stCondLst>
                                            <p:cond delay="0"/>
                                          </p:stCondLst>
                                        </p:cTn>
                                        <p:tgtEl>
                                          <p:spTgt spid="142362"/>
                                        </p:tgtEl>
                                        <p:attrNameLst>
                                          <p:attrName>style.visibility</p:attrName>
                                        </p:attrNameLst>
                                      </p:cBhvr>
                                      <p:to>
                                        <p:strVal val="hidden"/>
                                      </p:to>
                                    </p:set>
                                  </p:childTnLst>
                                </p:cTn>
                              </p:par>
                            </p:childTnLst>
                          </p:cTn>
                        </p:par>
                        <p:par>
                          <p:cTn id="82" fill="hold" nodeType="afterGroup">
                            <p:stCondLst>
                              <p:cond delay="28000"/>
                            </p:stCondLst>
                            <p:childTnLst>
                              <p:par>
                                <p:cTn id="83" presetID="4" presetClass="entr" presetSubtype="32" fill="hold" grpId="0" nodeType="afterEffect">
                                  <p:stCondLst>
                                    <p:cond delay="0"/>
                                  </p:stCondLst>
                                  <p:childTnLst>
                                    <p:set>
                                      <p:cBhvr>
                                        <p:cTn id="84" dur="1" fill="hold">
                                          <p:stCondLst>
                                            <p:cond delay="0"/>
                                          </p:stCondLst>
                                        </p:cTn>
                                        <p:tgtEl>
                                          <p:spTgt spid="142363"/>
                                        </p:tgtEl>
                                        <p:attrNameLst>
                                          <p:attrName>style.visibility</p:attrName>
                                        </p:attrNameLst>
                                      </p:cBhvr>
                                      <p:to>
                                        <p:strVal val="visible"/>
                                      </p:to>
                                    </p:set>
                                    <p:animEffect transition="in" filter="box(out)">
                                      <p:cBhvr>
                                        <p:cTn id="85" dur="1000"/>
                                        <p:tgtEl>
                                          <p:spTgt spid="142363"/>
                                        </p:tgtEl>
                                      </p:cBhvr>
                                    </p:animEffect>
                                  </p:childTnLst>
                                </p:cTn>
                              </p:par>
                            </p:childTnLst>
                          </p:cTn>
                        </p:par>
                        <p:par>
                          <p:cTn id="86" fill="hold" nodeType="afterGroup">
                            <p:stCondLst>
                              <p:cond delay="29000"/>
                            </p:stCondLst>
                            <p:childTnLst>
                              <p:par>
                                <p:cTn id="87" presetID="6" presetClass="emph" presetSubtype="0" fill="hold" grpId="1" nodeType="afterEffect">
                                  <p:stCondLst>
                                    <p:cond delay="0"/>
                                  </p:stCondLst>
                                  <p:childTnLst>
                                    <p:animScale>
                                      <p:cBhvr>
                                        <p:cTn id="88" dur="2000" fill="hold"/>
                                        <p:tgtEl>
                                          <p:spTgt spid="14236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57" grpId="0"/>
      <p:bldP spid="142357" grpId="1"/>
      <p:bldP spid="142357" grpId="2"/>
      <p:bldP spid="142358" grpId="0"/>
      <p:bldP spid="142358" grpId="1"/>
      <p:bldP spid="142358" grpId="2"/>
      <p:bldP spid="142359" grpId="0"/>
      <p:bldP spid="142359" grpId="1"/>
      <p:bldP spid="142359" grpId="2"/>
      <p:bldP spid="142360" grpId="0"/>
      <p:bldP spid="142360" grpId="1"/>
      <p:bldP spid="142360" grpId="2"/>
      <p:bldP spid="142361" grpId="0"/>
      <p:bldP spid="142361" grpId="1"/>
      <p:bldP spid="142361" grpId="2"/>
      <p:bldP spid="142362" grpId="0"/>
      <p:bldP spid="142362" grpId="1"/>
      <p:bldP spid="142362" grpId="2"/>
      <p:bldP spid="142363" grpId="0" animBg="1"/>
      <p:bldP spid="142363" grpId="1"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lgn="ctr"/>
            <a:r>
              <a:rPr lang="zh-CN" altLang="en-US"/>
              <a:t>结论</a:t>
            </a:r>
          </a:p>
        </p:txBody>
      </p:sp>
      <p:sp>
        <p:nvSpPr>
          <p:cNvPr id="143363" name="Rectangle 3"/>
          <p:cNvSpPr>
            <a:spLocks noGrp="1" noChangeArrowheads="1"/>
          </p:cNvSpPr>
          <p:nvPr>
            <p:ph idx="1"/>
          </p:nvPr>
        </p:nvSpPr>
        <p:spPr/>
        <p:txBody>
          <a:bodyPr/>
          <a:lstStyle/>
          <a:p>
            <a:r>
              <a:rPr lang="zh-CN" altLang="en-US" dirty="0"/>
              <a:t>这样无限循环下去，两边的蓝军都始终无法确定自己最后发出的电文对方是否已经收到。</a:t>
            </a:r>
          </a:p>
          <a:p>
            <a:r>
              <a:rPr lang="zh-CN" altLang="en-US" dirty="0">
                <a:solidFill>
                  <a:srgbClr val="FF0000"/>
                </a:solidFill>
              </a:rPr>
              <a:t>没有一种协议</a:t>
            </a:r>
            <a:r>
              <a:rPr lang="zh-CN" altLang="en-US" dirty="0" smtClean="0">
                <a:solidFill>
                  <a:srgbClr val="FF0000"/>
                </a:solidFill>
              </a:rPr>
              <a:t>能够使蓝军 </a:t>
            </a:r>
            <a:r>
              <a:rPr lang="en-US" altLang="zh-CN" dirty="0">
                <a:solidFill>
                  <a:srgbClr val="FF0000"/>
                </a:solidFill>
              </a:rPr>
              <a:t>100% </a:t>
            </a:r>
            <a:r>
              <a:rPr lang="zh-CN" altLang="en-US" dirty="0">
                <a:solidFill>
                  <a:srgbClr val="FF0000"/>
                </a:solidFill>
              </a:rPr>
              <a:t>获胜</a:t>
            </a:r>
            <a:r>
              <a:rPr lang="zh-CN" altLang="en-US" dirty="0" smtClean="0">
                <a:solidFill>
                  <a:srgbClr val="FF0000"/>
                </a:solidFill>
              </a:rPr>
              <a:t>。</a:t>
            </a:r>
            <a:endParaRPr lang="en-US" altLang="zh-CN" dirty="0" smtClean="0">
              <a:solidFill>
                <a:srgbClr val="FF0000"/>
              </a:solidFill>
            </a:endParaRPr>
          </a:p>
          <a:p>
            <a:r>
              <a:rPr lang="zh-CN" altLang="zh-CN" dirty="0"/>
              <a:t>这个例子告诉我们，看似非常简单的协议，设计起来要考虑的问题还是比较多</a:t>
            </a:r>
            <a:r>
              <a:rPr lang="zh-CN" altLang="zh-CN" dirty="0" smtClean="0"/>
              <a:t>的</a:t>
            </a:r>
            <a:r>
              <a:rPr lang="zh-CN" altLang="en-US" dirty="0"/>
              <a:t>。</a:t>
            </a:r>
          </a:p>
        </p:txBody>
      </p:sp>
    </p:spTree>
    <p:extLst>
      <p:ext uri="{BB962C8B-B14F-4D97-AF65-F5344CB8AC3E}">
        <p14:creationId xmlns:p14="http://schemas.microsoft.com/office/powerpoint/2010/main" val="2724738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6" name="Rectangle 4"/>
          <p:cNvSpPr>
            <a:spLocks noGrp="1" noChangeArrowheads="1"/>
          </p:cNvSpPr>
          <p:nvPr>
            <p:ph type="title"/>
          </p:nvPr>
        </p:nvSpPr>
        <p:spPr/>
        <p:txBody>
          <a:bodyPr/>
          <a:lstStyle/>
          <a:p>
            <a:r>
              <a:rPr lang="en-US" altLang="zh-CN" dirty="0"/>
              <a:t>1.7.5  </a:t>
            </a:r>
            <a:r>
              <a:rPr lang="en-US" altLang="zh-CN" dirty="0" smtClean="0"/>
              <a:t>TCP/IP </a:t>
            </a:r>
            <a:r>
              <a:rPr lang="zh-CN" altLang="zh-CN" dirty="0" smtClean="0"/>
              <a:t>的</a:t>
            </a:r>
            <a:r>
              <a:rPr lang="zh-CN" altLang="zh-CN" dirty="0"/>
              <a:t>体系结构</a:t>
            </a:r>
            <a:endParaRPr lang="zh-CN" altLang="en-US" dirty="0"/>
          </a:p>
        </p:txBody>
      </p:sp>
      <p:graphicFrame>
        <p:nvGraphicFramePr>
          <p:cNvPr id="136194" name="Object 2"/>
          <p:cNvGraphicFramePr>
            <a:graphicFrameLocks noGrp="1" noChangeAspect="1"/>
          </p:cNvGraphicFramePr>
          <p:nvPr>
            <p:ph idx="4294967295"/>
            <p:extLst>
              <p:ext uri="{D42A27DB-BD31-4B8C-83A1-F6EECF244321}">
                <p14:modId xmlns:p14="http://schemas.microsoft.com/office/powerpoint/2010/main" val="1400336881"/>
              </p:ext>
            </p:extLst>
          </p:nvPr>
        </p:nvGraphicFramePr>
        <p:xfrm>
          <a:off x="2449345" y="4341088"/>
          <a:ext cx="2106613" cy="1111250"/>
        </p:xfrm>
        <a:graphic>
          <a:graphicData uri="http://schemas.openxmlformats.org/presentationml/2006/ole">
            <mc:AlternateContent xmlns:mc="http://schemas.openxmlformats.org/markup-compatibility/2006">
              <mc:Choice xmlns:v="urn:schemas-microsoft-com:vml" Requires="v">
                <p:oleObj spid="_x0000_s14338" name="VISIO" r:id="rId4" imgW="1687068" imgH="964692" progId="">
                  <p:embed/>
                </p:oleObj>
              </mc:Choice>
              <mc:Fallback>
                <p:oleObj name="VISIO" r:id="rId4" imgW="1687068" imgH="964692" progId="">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9345" y="4341088"/>
                        <a:ext cx="2106613" cy="11112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36195" name="Object 3"/>
          <p:cNvGraphicFramePr>
            <a:graphicFrameLocks noChangeAspect="1"/>
          </p:cNvGraphicFramePr>
          <p:nvPr>
            <p:extLst>
              <p:ext uri="{D42A27DB-BD31-4B8C-83A1-F6EECF244321}">
                <p14:modId xmlns:p14="http://schemas.microsoft.com/office/powerpoint/2010/main" val="3745574121"/>
              </p:ext>
            </p:extLst>
          </p:nvPr>
        </p:nvGraphicFramePr>
        <p:xfrm>
          <a:off x="5654675" y="4373587"/>
          <a:ext cx="2106745" cy="1111250"/>
        </p:xfrm>
        <a:graphic>
          <a:graphicData uri="http://schemas.openxmlformats.org/presentationml/2006/ole">
            <mc:AlternateContent xmlns:mc="http://schemas.openxmlformats.org/markup-compatibility/2006">
              <mc:Choice xmlns:v="urn:schemas-microsoft-com:vml" Requires="v">
                <p:oleObj spid="_x0000_s14339" name="VISIO" r:id="rId6" imgW="1687068" imgH="964692" progId="">
                  <p:embed/>
                </p:oleObj>
              </mc:Choice>
              <mc:Fallback>
                <p:oleObj name="VISIO" r:id="rId6" imgW="1687068" imgH="964692"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4675" y="4373587"/>
                        <a:ext cx="2106745" cy="11112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6197" name="AutoShape 5"/>
          <p:cNvSpPr>
            <a:spLocks noChangeArrowheads="1"/>
          </p:cNvSpPr>
          <p:nvPr/>
        </p:nvSpPr>
        <p:spPr bwMode="auto">
          <a:xfrm>
            <a:off x="1319081" y="2016149"/>
            <a:ext cx="1723231" cy="2273300"/>
          </a:xfrm>
          <a:prstGeom prst="cube">
            <a:avLst>
              <a:gd name="adj" fmla="val 25301"/>
            </a:avLst>
          </a:prstGeom>
          <a:solidFill>
            <a:srgbClr val="FFFF66"/>
          </a:solidFill>
          <a:ln w="28575">
            <a:solidFill>
              <a:schemeClr val="tx1"/>
            </a:solidFill>
            <a:miter lim="800000"/>
            <a:headEnd/>
            <a:tailEnd/>
          </a:ln>
          <a:effectLst/>
          <a:extLst/>
        </p:spPr>
        <p:txBody>
          <a:bodyPr wrap="none" anchor="ctr"/>
          <a:lstStyle/>
          <a:p>
            <a:endParaRPr lang="zh-CN" altLang="en-US" b="1">
              <a:solidFill>
                <a:srgbClr val="000099"/>
              </a:solidFill>
            </a:endParaRPr>
          </a:p>
        </p:txBody>
      </p:sp>
      <p:sp>
        <p:nvSpPr>
          <p:cNvPr id="136198" name="Freeform 6"/>
          <p:cNvSpPr>
            <a:spLocks/>
          </p:cNvSpPr>
          <p:nvPr/>
        </p:nvSpPr>
        <p:spPr bwMode="auto">
          <a:xfrm>
            <a:off x="1317360" y="2406675"/>
            <a:ext cx="1719792" cy="365125"/>
          </a:xfrm>
          <a:custGeom>
            <a:avLst/>
            <a:gdLst>
              <a:gd name="T0" fmla="*/ 1000 w 1000"/>
              <a:gd name="T1" fmla="*/ 0 h 230"/>
              <a:gd name="T2" fmla="*/ 770 w 1000"/>
              <a:gd name="T3" fmla="*/ 226 h 230"/>
              <a:gd name="T4" fmla="*/ 0 w 1000"/>
              <a:gd name="T5" fmla="*/ 230 h 230"/>
            </a:gdLst>
            <a:ahLst/>
            <a:cxnLst>
              <a:cxn ang="0">
                <a:pos x="T0" y="T1"/>
              </a:cxn>
              <a:cxn ang="0">
                <a:pos x="T2" y="T3"/>
              </a:cxn>
              <a:cxn ang="0">
                <a:pos x="T4" y="T5"/>
              </a:cxn>
            </a:cxnLst>
            <a:rect l="0" t="0" r="r" b="b"/>
            <a:pathLst>
              <a:path w="1000" h="230">
                <a:moveTo>
                  <a:pt x="1000" y="0"/>
                </a:moveTo>
                <a:lnTo>
                  <a:pt x="770" y="226"/>
                </a:lnTo>
                <a:lnTo>
                  <a:pt x="0" y="230"/>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199" name="Text Box 7"/>
          <p:cNvSpPr txBox="1">
            <a:spLocks noChangeArrowheads="1"/>
          </p:cNvSpPr>
          <p:nvPr/>
        </p:nvSpPr>
        <p:spPr bwMode="auto">
          <a:xfrm>
            <a:off x="1540262" y="2348880"/>
            <a:ext cx="954107"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dirty="0">
                <a:solidFill>
                  <a:srgbClr val="000099"/>
                </a:solidFill>
                <a:latin typeface="黑体" pitchFamily="2" charset="-122"/>
                <a:ea typeface="黑体" pitchFamily="2" charset="-122"/>
              </a:rPr>
              <a:t>应用层</a:t>
            </a:r>
          </a:p>
          <a:p>
            <a:pPr algn="ctr">
              <a:lnSpc>
                <a:spcPct val="130000"/>
              </a:lnSpc>
            </a:pPr>
            <a:r>
              <a:rPr kumimoji="1" lang="zh-CN" altLang="en-US" sz="2000" b="1" dirty="0">
                <a:solidFill>
                  <a:srgbClr val="000099"/>
                </a:solidFill>
                <a:latin typeface="黑体" pitchFamily="2" charset="-122"/>
                <a:ea typeface="黑体" pitchFamily="2" charset="-122"/>
              </a:rPr>
              <a:t>运输层</a:t>
            </a:r>
          </a:p>
          <a:p>
            <a:pPr algn="ctr">
              <a:lnSpc>
                <a:spcPct val="130000"/>
              </a:lnSpc>
            </a:pPr>
            <a:r>
              <a:rPr kumimoji="1" lang="zh-CN" altLang="en-US" sz="2000" b="1" dirty="0">
                <a:solidFill>
                  <a:srgbClr val="000099"/>
                </a:solidFill>
                <a:latin typeface="黑体" pitchFamily="2" charset="-122"/>
                <a:ea typeface="黑体" pitchFamily="2" charset="-122"/>
              </a:rPr>
              <a:t>网际层</a:t>
            </a:r>
          </a:p>
          <a:p>
            <a:pPr algn="ctr">
              <a:lnSpc>
                <a:spcPct val="130000"/>
              </a:lnSpc>
            </a:pPr>
            <a:r>
              <a:rPr kumimoji="1" lang="zh-CN" altLang="en-US" sz="2000" b="1" dirty="0">
                <a:solidFill>
                  <a:srgbClr val="000099"/>
                </a:solidFill>
                <a:latin typeface="黑体" pitchFamily="2" charset="-122"/>
                <a:ea typeface="黑体" pitchFamily="2" charset="-122"/>
              </a:rPr>
              <a:t>网络</a:t>
            </a:r>
          </a:p>
          <a:p>
            <a:pPr algn="ctr">
              <a:lnSpc>
                <a:spcPct val="90000"/>
              </a:lnSpc>
            </a:pPr>
            <a:r>
              <a:rPr kumimoji="1" lang="zh-CN" altLang="en-US" sz="2000" b="1" dirty="0">
                <a:solidFill>
                  <a:srgbClr val="000099"/>
                </a:solidFill>
                <a:latin typeface="黑体" pitchFamily="2" charset="-122"/>
                <a:ea typeface="黑体" pitchFamily="2" charset="-122"/>
              </a:rPr>
              <a:t>接口层</a:t>
            </a:r>
          </a:p>
        </p:txBody>
      </p:sp>
      <p:sp>
        <p:nvSpPr>
          <p:cNvPr id="136200" name="Freeform 8"/>
          <p:cNvSpPr>
            <a:spLocks/>
          </p:cNvSpPr>
          <p:nvPr/>
        </p:nvSpPr>
        <p:spPr bwMode="auto">
          <a:xfrm>
            <a:off x="1313922" y="2797199"/>
            <a:ext cx="1723231" cy="387350"/>
          </a:xfrm>
          <a:custGeom>
            <a:avLst/>
            <a:gdLst>
              <a:gd name="T0" fmla="*/ 1002 w 1002"/>
              <a:gd name="T1" fmla="*/ 0 h 244"/>
              <a:gd name="T2" fmla="*/ 770 w 1002"/>
              <a:gd name="T3" fmla="*/ 240 h 244"/>
              <a:gd name="T4" fmla="*/ 0 w 1002"/>
              <a:gd name="T5" fmla="*/ 244 h 244"/>
            </a:gdLst>
            <a:ahLst/>
            <a:cxnLst>
              <a:cxn ang="0">
                <a:pos x="T0" y="T1"/>
              </a:cxn>
              <a:cxn ang="0">
                <a:pos x="T2" y="T3"/>
              </a:cxn>
              <a:cxn ang="0">
                <a:pos x="T4" y="T5"/>
              </a:cxn>
            </a:cxnLst>
            <a:rect l="0" t="0" r="r" b="b"/>
            <a:pathLst>
              <a:path w="1002" h="244">
                <a:moveTo>
                  <a:pt x="1002" y="0"/>
                </a:moveTo>
                <a:lnTo>
                  <a:pt x="770" y="240"/>
                </a:lnTo>
                <a:lnTo>
                  <a:pt x="0" y="244"/>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1" name="Freeform 9"/>
          <p:cNvSpPr>
            <a:spLocks/>
          </p:cNvSpPr>
          <p:nvPr/>
        </p:nvSpPr>
        <p:spPr bwMode="auto">
          <a:xfrm>
            <a:off x="1313922" y="3187725"/>
            <a:ext cx="1723231" cy="409575"/>
          </a:xfrm>
          <a:custGeom>
            <a:avLst/>
            <a:gdLst>
              <a:gd name="T0" fmla="*/ 1002 w 1002"/>
              <a:gd name="T1" fmla="*/ 0 h 258"/>
              <a:gd name="T2" fmla="*/ 770 w 1002"/>
              <a:gd name="T3" fmla="*/ 254 h 258"/>
              <a:gd name="T4" fmla="*/ 0 w 1002"/>
              <a:gd name="T5" fmla="*/ 258 h 258"/>
            </a:gdLst>
            <a:ahLst/>
            <a:cxnLst>
              <a:cxn ang="0">
                <a:pos x="T0" y="T1"/>
              </a:cxn>
              <a:cxn ang="0">
                <a:pos x="T2" y="T3"/>
              </a:cxn>
              <a:cxn ang="0">
                <a:pos x="T4" y="T5"/>
              </a:cxn>
            </a:cxnLst>
            <a:rect l="0" t="0" r="r" b="b"/>
            <a:pathLst>
              <a:path w="1002" h="258">
                <a:moveTo>
                  <a:pt x="1002" y="0"/>
                </a:moveTo>
                <a:lnTo>
                  <a:pt x="770" y="254"/>
                </a:lnTo>
                <a:lnTo>
                  <a:pt x="0" y="258"/>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2" name="AutoShape 10"/>
          <p:cNvSpPr>
            <a:spLocks noChangeArrowheads="1"/>
          </p:cNvSpPr>
          <p:nvPr/>
        </p:nvSpPr>
        <p:spPr bwMode="auto">
          <a:xfrm>
            <a:off x="7592881" y="2016149"/>
            <a:ext cx="1723231" cy="2273300"/>
          </a:xfrm>
          <a:prstGeom prst="cube">
            <a:avLst>
              <a:gd name="adj" fmla="val 25301"/>
            </a:avLst>
          </a:prstGeom>
          <a:solidFill>
            <a:srgbClr val="FFFF66"/>
          </a:solidFill>
          <a:ln w="28575">
            <a:solidFill>
              <a:schemeClr val="tx1"/>
            </a:solidFill>
            <a:miter lim="800000"/>
            <a:headEnd/>
            <a:tailEnd/>
          </a:ln>
          <a:effectLst/>
          <a:extLst/>
        </p:spPr>
        <p:txBody>
          <a:bodyPr wrap="none" anchor="ctr"/>
          <a:lstStyle/>
          <a:p>
            <a:endParaRPr lang="zh-CN" altLang="en-US" b="1">
              <a:solidFill>
                <a:srgbClr val="000099"/>
              </a:solidFill>
            </a:endParaRPr>
          </a:p>
        </p:txBody>
      </p:sp>
      <p:sp>
        <p:nvSpPr>
          <p:cNvPr id="136203" name="Freeform 11"/>
          <p:cNvSpPr>
            <a:spLocks/>
          </p:cNvSpPr>
          <p:nvPr/>
        </p:nvSpPr>
        <p:spPr bwMode="auto">
          <a:xfrm>
            <a:off x="7591161" y="2406675"/>
            <a:ext cx="1730110" cy="365125"/>
          </a:xfrm>
          <a:custGeom>
            <a:avLst/>
            <a:gdLst>
              <a:gd name="T0" fmla="*/ 1006 w 1006"/>
              <a:gd name="T1" fmla="*/ 0 h 230"/>
              <a:gd name="T2" fmla="*/ 770 w 1006"/>
              <a:gd name="T3" fmla="*/ 226 h 230"/>
              <a:gd name="T4" fmla="*/ 0 w 1006"/>
              <a:gd name="T5" fmla="*/ 230 h 230"/>
            </a:gdLst>
            <a:ahLst/>
            <a:cxnLst>
              <a:cxn ang="0">
                <a:pos x="T0" y="T1"/>
              </a:cxn>
              <a:cxn ang="0">
                <a:pos x="T2" y="T3"/>
              </a:cxn>
              <a:cxn ang="0">
                <a:pos x="T4" y="T5"/>
              </a:cxn>
            </a:cxnLst>
            <a:rect l="0" t="0" r="r" b="b"/>
            <a:pathLst>
              <a:path w="1006" h="230">
                <a:moveTo>
                  <a:pt x="1006" y="0"/>
                </a:moveTo>
                <a:lnTo>
                  <a:pt x="770" y="226"/>
                </a:lnTo>
                <a:lnTo>
                  <a:pt x="0" y="230"/>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4" name="Freeform 12"/>
          <p:cNvSpPr>
            <a:spLocks/>
          </p:cNvSpPr>
          <p:nvPr/>
        </p:nvSpPr>
        <p:spPr bwMode="auto">
          <a:xfrm>
            <a:off x="7587721" y="2806725"/>
            <a:ext cx="1712913" cy="377825"/>
          </a:xfrm>
          <a:custGeom>
            <a:avLst/>
            <a:gdLst>
              <a:gd name="T0" fmla="*/ 996 w 996"/>
              <a:gd name="T1" fmla="*/ 0 h 238"/>
              <a:gd name="T2" fmla="*/ 770 w 996"/>
              <a:gd name="T3" fmla="*/ 234 h 238"/>
              <a:gd name="T4" fmla="*/ 0 w 996"/>
              <a:gd name="T5" fmla="*/ 238 h 238"/>
            </a:gdLst>
            <a:ahLst/>
            <a:cxnLst>
              <a:cxn ang="0">
                <a:pos x="T0" y="T1"/>
              </a:cxn>
              <a:cxn ang="0">
                <a:pos x="T2" y="T3"/>
              </a:cxn>
              <a:cxn ang="0">
                <a:pos x="T4" y="T5"/>
              </a:cxn>
            </a:cxnLst>
            <a:rect l="0" t="0" r="r" b="b"/>
            <a:pathLst>
              <a:path w="996" h="238">
                <a:moveTo>
                  <a:pt x="996" y="0"/>
                </a:moveTo>
                <a:lnTo>
                  <a:pt x="770" y="234"/>
                </a:lnTo>
                <a:lnTo>
                  <a:pt x="0" y="238"/>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5" name="Freeform 13"/>
          <p:cNvSpPr>
            <a:spLocks/>
          </p:cNvSpPr>
          <p:nvPr/>
        </p:nvSpPr>
        <p:spPr bwMode="auto">
          <a:xfrm>
            <a:off x="7587721" y="3206775"/>
            <a:ext cx="1712913" cy="390525"/>
          </a:xfrm>
          <a:custGeom>
            <a:avLst/>
            <a:gdLst>
              <a:gd name="T0" fmla="*/ 996 w 996"/>
              <a:gd name="T1" fmla="*/ 0 h 246"/>
              <a:gd name="T2" fmla="*/ 770 w 996"/>
              <a:gd name="T3" fmla="*/ 242 h 246"/>
              <a:gd name="T4" fmla="*/ 0 w 996"/>
              <a:gd name="T5" fmla="*/ 246 h 246"/>
            </a:gdLst>
            <a:ahLst/>
            <a:cxnLst>
              <a:cxn ang="0">
                <a:pos x="T0" y="T1"/>
              </a:cxn>
              <a:cxn ang="0">
                <a:pos x="T2" y="T3"/>
              </a:cxn>
              <a:cxn ang="0">
                <a:pos x="T4" y="T5"/>
              </a:cxn>
            </a:cxnLst>
            <a:rect l="0" t="0" r="r" b="b"/>
            <a:pathLst>
              <a:path w="996" h="246">
                <a:moveTo>
                  <a:pt x="996" y="0"/>
                </a:moveTo>
                <a:lnTo>
                  <a:pt x="770" y="242"/>
                </a:lnTo>
                <a:lnTo>
                  <a:pt x="0" y="246"/>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6" name="AutoShape 14"/>
          <p:cNvSpPr>
            <a:spLocks noChangeArrowheads="1"/>
          </p:cNvSpPr>
          <p:nvPr/>
        </p:nvSpPr>
        <p:spPr bwMode="auto">
          <a:xfrm>
            <a:off x="4412986" y="2846412"/>
            <a:ext cx="1723231" cy="1447800"/>
          </a:xfrm>
          <a:prstGeom prst="cube">
            <a:avLst>
              <a:gd name="adj" fmla="val 25301"/>
            </a:avLst>
          </a:prstGeom>
          <a:solidFill>
            <a:srgbClr val="CCFFFF"/>
          </a:solidFill>
          <a:ln w="28575">
            <a:solidFill>
              <a:schemeClr val="tx1"/>
            </a:solidFill>
            <a:miter lim="800000"/>
            <a:headEnd/>
            <a:tailEnd/>
          </a:ln>
          <a:effectLst/>
          <a:extLst/>
        </p:spPr>
        <p:txBody>
          <a:bodyPr wrap="none" anchor="ctr"/>
          <a:lstStyle/>
          <a:p>
            <a:endParaRPr lang="zh-CN" altLang="en-US" b="1">
              <a:solidFill>
                <a:srgbClr val="000099"/>
              </a:solidFill>
            </a:endParaRPr>
          </a:p>
        </p:txBody>
      </p:sp>
      <p:sp>
        <p:nvSpPr>
          <p:cNvPr id="136207" name="Freeform 15"/>
          <p:cNvSpPr>
            <a:spLocks/>
          </p:cNvSpPr>
          <p:nvPr/>
        </p:nvSpPr>
        <p:spPr bwMode="auto">
          <a:xfrm>
            <a:off x="4407826" y="3235350"/>
            <a:ext cx="1724951" cy="366713"/>
          </a:xfrm>
          <a:custGeom>
            <a:avLst/>
            <a:gdLst>
              <a:gd name="T0" fmla="*/ 1003 w 1003"/>
              <a:gd name="T1" fmla="*/ 0 h 231"/>
              <a:gd name="T2" fmla="*/ 770 w 1003"/>
              <a:gd name="T3" fmla="*/ 227 h 231"/>
              <a:gd name="T4" fmla="*/ 0 w 1003"/>
              <a:gd name="T5" fmla="*/ 231 h 231"/>
            </a:gdLst>
            <a:ahLst/>
            <a:cxnLst>
              <a:cxn ang="0">
                <a:pos x="T0" y="T1"/>
              </a:cxn>
              <a:cxn ang="0">
                <a:pos x="T2" y="T3"/>
              </a:cxn>
              <a:cxn ang="0">
                <a:pos x="T4" y="T5"/>
              </a:cxn>
            </a:cxnLst>
            <a:rect l="0" t="0" r="r" b="b"/>
            <a:pathLst>
              <a:path w="1003" h="231">
                <a:moveTo>
                  <a:pt x="1003" y="0"/>
                </a:moveTo>
                <a:lnTo>
                  <a:pt x="770" y="227"/>
                </a:lnTo>
                <a:lnTo>
                  <a:pt x="0" y="231"/>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8" name="Text Box 16"/>
          <p:cNvSpPr txBox="1">
            <a:spLocks noChangeArrowheads="1"/>
          </p:cNvSpPr>
          <p:nvPr/>
        </p:nvSpPr>
        <p:spPr bwMode="auto">
          <a:xfrm>
            <a:off x="1676798" y="1556792"/>
            <a:ext cx="102624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ea typeface="黑体" pitchFamily="2" charset="-122"/>
              </a:rPr>
              <a:t>主机</a:t>
            </a:r>
            <a:r>
              <a:rPr kumimoji="1" lang="en-US" altLang="zh-CN" sz="2400" b="1" dirty="0">
                <a:solidFill>
                  <a:srgbClr val="000099"/>
                </a:solidFill>
                <a:ea typeface="黑体" pitchFamily="2" charset="-122"/>
              </a:rPr>
              <a:t>A</a:t>
            </a:r>
          </a:p>
        </p:txBody>
      </p:sp>
      <p:sp>
        <p:nvSpPr>
          <p:cNvPr id="136209" name="Text Box 17"/>
          <p:cNvSpPr txBox="1">
            <a:spLocks noChangeArrowheads="1"/>
          </p:cNvSpPr>
          <p:nvPr/>
        </p:nvSpPr>
        <p:spPr bwMode="auto">
          <a:xfrm>
            <a:off x="8000472" y="1556792"/>
            <a:ext cx="102624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ea typeface="黑体" pitchFamily="2" charset="-122"/>
              </a:rPr>
              <a:t>主机</a:t>
            </a:r>
            <a:r>
              <a:rPr kumimoji="1" lang="en-US" altLang="zh-CN" sz="2400" b="1">
                <a:solidFill>
                  <a:srgbClr val="000099"/>
                </a:solidFill>
                <a:ea typeface="黑体" pitchFamily="2" charset="-122"/>
              </a:rPr>
              <a:t>B</a:t>
            </a:r>
          </a:p>
        </p:txBody>
      </p:sp>
      <p:sp>
        <p:nvSpPr>
          <p:cNvPr id="136210" name="Text Box 18"/>
          <p:cNvSpPr txBox="1">
            <a:spLocks noChangeArrowheads="1"/>
          </p:cNvSpPr>
          <p:nvPr/>
        </p:nvSpPr>
        <p:spPr bwMode="auto">
          <a:xfrm>
            <a:off x="4776299" y="2391271"/>
            <a:ext cx="111280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黑体" pitchFamily="2" charset="-122"/>
                <a:ea typeface="黑体" pitchFamily="2" charset="-122"/>
              </a:rPr>
              <a:t>路由器</a:t>
            </a:r>
          </a:p>
        </p:txBody>
      </p:sp>
      <p:sp>
        <p:nvSpPr>
          <p:cNvPr id="136211" name="Text Box 19"/>
          <p:cNvSpPr txBox="1">
            <a:spLocks noChangeArrowheads="1"/>
          </p:cNvSpPr>
          <p:nvPr/>
        </p:nvSpPr>
        <p:spPr bwMode="auto">
          <a:xfrm>
            <a:off x="6260041" y="4687913"/>
            <a:ext cx="864339"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网络</a:t>
            </a:r>
            <a:r>
              <a:rPr kumimoji="1" lang="zh-CN" altLang="en-US" sz="600" b="1" dirty="0">
                <a:solidFill>
                  <a:srgbClr val="000099"/>
                </a:solidFill>
                <a:latin typeface="黑体" pitchFamily="2" charset="-122"/>
                <a:ea typeface="黑体" pitchFamily="2" charset="-122"/>
              </a:rPr>
              <a:t> </a:t>
            </a:r>
            <a:r>
              <a:rPr kumimoji="1" lang="en-US" altLang="zh-CN" sz="2000" b="1" dirty="0">
                <a:solidFill>
                  <a:srgbClr val="000099"/>
                </a:solidFill>
                <a:latin typeface="黑体" pitchFamily="2" charset="-122"/>
                <a:ea typeface="黑体" pitchFamily="2" charset="-122"/>
              </a:rPr>
              <a:t>2</a:t>
            </a:r>
          </a:p>
        </p:txBody>
      </p:sp>
      <p:sp>
        <p:nvSpPr>
          <p:cNvPr id="136212" name="Text Box 20"/>
          <p:cNvSpPr txBox="1">
            <a:spLocks noChangeArrowheads="1"/>
          </p:cNvSpPr>
          <p:nvPr/>
        </p:nvSpPr>
        <p:spPr bwMode="auto">
          <a:xfrm>
            <a:off x="3080148" y="4662513"/>
            <a:ext cx="857927"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网络</a:t>
            </a:r>
            <a:r>
              <a:rPr kumimoji="1" lang="zh-CN" altLang="en-US" sz="500" b="1" dirty="0">
                <a:solidFill>
                  <a:srgbClr val="000099"/>
                </a:solidFill>
                <a:latin typeface="黑体" pitchFamily="2" charset="-122"/>
                <a:ea typeface="黑体" pitchFamily="2" charset="-122"/>
              </a:rPr>
              <a:t> </a:t>
            </a:r>
            <a:r>
              <a:rPr kumimoji="1" lang="en-US" altLang="zh-CN" sz="2000" b="1" dirty="0">
                <a:solidFill>
                  <a:srgbClr val="000099"/>
                </a:solidFill>
                <a:latin typeface="黑体" pitchFamily="2" charset="-122"/>
                <a:ea typeface="黑体" pitchFamily="2" charset="-122"/>
              </a:rPr>
              <a:t>1</a:t>
            </a:r>
          </a:p>
        </p:txBody>
      </p:sp>
      <p:sp>
        <p:nvSpPr>
          <p:cNvPr id="136213" name="Line 21"/>
          <p:cNvSpPr>
            <a:spLocks noChangeShapeType="1"/>
          </p:cNvSpPr>
          <p:nvPr/>
        </p:nvSpPr>
        <p:spPr bwMode="auto">
          <a:xfrm>
            <a:off x="2041393" y="4291037"/>
            <a:ext cx="818621"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4" name="Line 22"/>
          <p:cNvSpPr>
            <a:spLocks noChangeShapeType="1"/>
          </p:cNvSpPr>
          <p:nvPr/>
        </p:nvSpPr>
        <p:spPr bwMode="auto">
          <a:xfrm flipH="1">
            <a:off x="4225529" y="4291037"/>
            <a:ext cx="636323" cy="41275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5" name="Line 23"/>
          <p:cNvSpPr>
            <a:spLocks noChangeShapeType="1"/>
          </p:cNvSpPr>
          <p:nvPr/>
        </p:nvSpPr>
        <p:spPr bwMode="auto">
          <a:xfrm>
            <a:off x="5226447" y="4291037"/>
            <a:ext cx="818621"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6" name="Line 24"/>
          <p:cNvSpPr>
            <a:spLocks noChangeShapeType="1"/>
          </p:cNvSpPr>
          <p:nvPr/>
        </p:nvSpPr>
        <p:spPr bwMode="auto">
          <a:xfrm flipH="1">
            <a:off x="7451858" y="4291037"/>
            <a:ext cx="777346"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7" name="Text Box 25"/>
          <p:cNvSpPr txBox="1">
            <a:spLocks noChangeArrowheads="1"/>
          </p:cNvSpPr>
          <p:nvPr/>
        </p:nvSpPr>
        <p:spPr bwMode="auto">
          <a:xfrm>
            <a:off x="7784825" y="2348880"/>
            <a:ext cx="954107"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dirty="0">
                <a:solidFill>
                  <a:srgbClr val="000099"/>
                </a:solidFill>
                <a:latin typeface="黑体" pitchFamily="2" charset="-122"/>
                <a:ea typeface="黑体" pitchFamily="2" charset="-122"/>
              </a:rPr>
              <a:t>应用层</a:t>
            </a:r>
          </a:p>
          <a:p>
            <a:pPr algn="ctr">
              <a:lnSpc>
                <a:spcPct val="130000"/>
              </a:lnSpc>
            </a:pPr>
            <a:r>
              <a:rPr kumimoji="1" lang="zh-CN" altLang="en-US" sz="2000" b="1" dirty="0">
                <a:solidFill>
                  <a:srgbClr val="000099"/>
                </a:solidFill>
                <a:latin typeface="黑体" pitchFamily="2" charset="-122"/>
                <a:ea typeface="黑体" pitchFamily="2" charset="-122"/>
              </a:rPr>
              <a:t>运输层</a:t>
            </a:r>
          </a:p>
          <a:p>
            <a:pPr algn="ctr">
              <a:lnSpc>
                <a:spcPct val="130000"/>
              </a:lnSpc>
            </a:pPr>
            <a:r>
              <a:rPr kumimoji="1" lang="zh-CN" altLang="en-US" sz="2000" b="1" dirty="0">
                <a:solidFill>
                  <a:srgbClr val="000099"/>
                </a:solidFill>
                <a:latin typeface="黑体" pitchFamily="2" charset="-122"/>
                <a:ea typeface="黑体" pitchFamily="2" charset="-122"/>
              </a:rPr>
              <a:t>网际层</a:t>
            </a:r>
          </a:p>
          <a:p>
            <a:pPr algn="ctr">
              <a:lnSpc>
                <a:spcPct val="130000"/>
              </a:lnSpc>
            </a:pPr>
            <a:r>
              <a:rPr kumimoji="1" lang="zh-CN" altLang="en-US" sz="2000" b="1" dirty="0">
                <a:solidFill>
                  <a:srgbClr val="000099"/>
                </a:solidFill>
                <a:latin typeface="黑体" pitchFamily="2" charset="-122"/>
                <a:ea typeface="黑体" pitchFamily="2" charset="-122"/>
              </a:rPr>
              <a:t>网络</a:t>
            </a:r>
          </a:p>
          <a:p>
            <a:pPr algn="ctr">
              <a:lnSpc>
                <a:spcPct val="90000"/>
              </a:lnSpc>
            </a:pPr>
            <a:r>
              <a:rPr kumimoji="1" lang="zh-CN" altLang="en-US" sz="2000" b="1" dirty="0">
                <a:solidFill>
                  <a:srgbClr val="000099"/>
                </a:solidFill>
                <a:latin typeface="黑体" pitchFamily="2" charset="-122"/>
                <a:ea typeface="黑体" pitchFamily="2" charset="-122"/>
              </a:rPr>
              <a:t>接口层</a:t>
            </a:r>
          </a:p>
        </p:txBody>
      </p:sp>
      <p:sp>
        <p:nvSpPr>
          <p:cNvPr id="136218" name="Text Box 26"/>
          <p:cNvSpPr txBox="1">
            <a:spLocks noChangeArrowheads="1"/>
          </p:cNvSpPr>
          <p:nvPr/>
        </p:nvSpPr>
        <p:spPr bwMode="auto">
          <a:xfrm>
            <a:off x="4587733" y="3124225"/>
            <a:ext cx="95410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a:solidFill>
                  <a:srgbClr val="000099"/>
                </a:solidFill>
                <a:latin typeface="黑体" pitchFamily="2" charset="-122"/>
                <a:ea typeface="黑体" pitchFamily="2" charset="-122"/>
              </a:rPr>
              <a:t>网际层</a:t>
            </a:r>
          </a:p>
          <a:p>
            <a:pPr algn="ctr">
              <a:lnSpc>
                <a:spcPct val="130000"/>
              </a:lnSpc>
            </a:pPr>
            <a:r>
              <a:rPr kumimoji="1" lang="zh-CN" altLang="en-US" sz="2000" b="1">
                <a:solidFill>
                  <a:srgbClr val="000099"/>
                </a:solidFill>
                <a:latin typeface="黑体" pitchFamily="2" charset="-122"/>
                <a:ea typeface="黑体" pitchFamily="2" charset="-122"/>
              </a:rPr>
              <a:t>网络</a:t>
            </a:r>
          </a:p>
          <a:p>
            <a:pPr algn="ctr">
              <a:lnSpc>
                <a:spcPct val="90000"/>
              </a:lnSpc>
            </a:pPr>
            <a:r>
              <a:rPr kumimoji="1" lang="zh-CN" altLang="en-US" sz="2000" b="1">
                <a:solidFill>
                  <a:srgbClr val="000099"/>
                </a:solidFill>
                <a:latin typeface="黑体" pitchFamily="2" charset="-122"/>
                <a:ea typeface="黑体" pitchFamily="2" charset="-122"/>
              </a:rPr>
              <a:t>接口层</a:t>
            </a:r>
          </a:p>
        </p:txBody>
      </p:sp>
      <p:sp>
        <p:nvSpPr>
          <p:cNvPr id="136219" name="Text Box 27"/>
          <p:cNvSpPr txBox="1">
            <a:spLocks noChangeArrowheads="1"/>
          </p:cNvSpPr>
          <p:nvPr/>
        </p:nvSpPr>
        <p:spPr bwMode="auto">
          <a:xfrm>
            <a:off x="869068" y="2333650"/>
            <a:ext cx="327334" cy="176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en-US" altLang="zh-CN" sz="2000" b="1">
                <a:solidFill>
                  <a:srgbClr val="000099"/>
                </a:solidFill>
                <a:ea typeface="黑体" pitchFamily="2" charset="-122"/>
              </a:rPr>
              <a:t>4</a:t>
            </a:r>
          </a:p>
          <a:p>
            <a:pPr algn="ctr">
              <a:lnSpc>
                <a:spcPct val="130000"/>
              </a:lnSpc>
            </a:pPr>
            <a:r>
              <a:rPr kumimoji="1" lang="en-US" altLang="zh-CN" sz="2000" b="1">
                <a:solidFill>
                  <a:srgbClr val="000099"/>
                </a:solidFill>
                <a:ea typeface="黑体" pitchFamily="2" charset="-122"/>
              </a:rPr>
              <a:t>3</a:t>
            </a:r>
          </a:p>
          <a:p>
            <a:pPr algn="ctr">
              <a:lnSpc>
                <a:spcPct val="130000"/>
              </a:lnSpc>
            </a:pPr>
            <a:r>
              <a:rPr kumimoji="1" lang="en-US" altLang="zh-CN" sz="2000" b="1">
                <a:solidFill>
                  <a:srgbClr val="000099"/>
                </a:solidFill>
                <a:ea typeface="黑体" pitchFamily="2" charset="-122"/>
              </a:rPr>
              <a:t>2</a:t>
            </a:r>
          </a:p>
          <a:p>
            <a:pPr algn="ctr">
              <a:lnSpc>
                <a:spcPct val="155000"/>
              </a:lnSpc>
            </a:pPr>
            <a:r>
              <a:rPr kumimoji="1" lang="en-US" altLang="zh-CN" sz="2000" b="1">
                <a:solidFill>
                  <a:srgbClr val="000099"/>
                </a:solidFill>
                <a:ea typeface="黑体" pitchFamily="2" charset="-122"/>
              </a:rPr>
              <a:t>1</a:t>
            </a:r>
          </a:p>
        </p:txBody>
      </p:sp>
      <p:sp>
        <p:nvSpPr>
          <p:cNvPr id="136220" name="Text Box 28"/>
          <p:cNvSpPr txBox="1">
            <a:spLocks noChangeArrowheads="1"/>
          </p:cNvSpPr>
          <p:nvPr/>
        </p:nvSpPr>
        <p:spPr bwMode="auto">
          <a:xfrm>
            <a:off x="2605225" y="5550331"/>
            <a:ext cx="5444119" cy="830997"/>
          </a:xfrm>
          <a:prstGeom prst="rect">
            <a:avLst/>
          </a:prstGeom>
          <a:solidFill>
            <a:srgbClr val="00FF99"/>
          </a:solidFill>
          <a:ln>
            <a:solidFill>
              <a:srgbClr val="000066"/>
            </a:solidFill>
          </a:ln>
          <a:effectLst/>
          <a:extLst/>
        </p:spPr>
        <p:txBody>
          <a:bodyPr wrap="none">
            <a:spAutoFit/>
          </a:bodyPr>
          <a:lstStyle/>
          <a:p>
            <a:pPr algn="ctr"/>
            <a:r>
              <a:rPr lang="zh-CN" altLang="en-US" sz="2400" b="1" dirty="0">
                <a:solidFill>
                  <a:srgbClr val="000099"/>
                </a:solidFill>
                <a:latin typeface="黑体" pitchFamily="2" charset="-122"/>
                <a:ea typeface="黑体" pitchFamily="2" charset="-122"/>
              </a:rPr>
              <a:t>路由器在转发分组时最高只用</a:t>
            </a:r>
            <a:r>
              <a:rPr lang="zh-CN" altLang="en-US" sz="2400" b="1" dirty="0" smtClean="0">
                <a:solidFill>
                  <a:srgbClr val="000099"/>
                </a:solidFill>
                <a:latin typeface="黑体" pitchFamily="2" charset="-122"/>
                <a:ea typeface="黑体" pitchFamily="2" charset="-122"/>
              </a:rPr>
              <a:t>到网际层</a:t>
            </a:r>
            <a:endParaRPr lang="zh-CN" altLang="en-US" sz="2400" b="1" dirty="0">
              <a:solidFill>
                <a:srgbClr val="000099"/>
              </a:solidFill>
              <a:latin typeface="黑体" pitchFamily="2" charset="-122"/>
              <a:ea typeface="黑体" pitchFamily="2" charset="-122"/>
            </a:endParaRPr>
          </a:p>
          <a:p>
            <a:pPr algn="ctr"/>
            <a:r>
              <a:rPr lang="zh-CN" altLang="en-US" sz="2400" b="1" dirty="0">
                <a:solidFill>
                  <a:srgbClr val="000099"/>
                </a:solidFill>
                <a:latin typeface="黑体" pitchFamily="2" charset="-122"/>
                <a:ea typeface="黑体" pitchFamily="2" charset="-122"/>
              </a:rPr>
              <a:t>而没有使用运输层和应用层。 </a:t>
            </a:r>
          </a:p>
        </p:txBody>
      </p:sp>
      <p:sp>
        <p:nvSpPr>
          <p:cNvPr id="2" name="矩形 1"/>
          <p:cNvSpPr/>
          <p:nvPr/>
        </p:nvSpPr>
        <p:spPr>
          <a:xfrm>
            <a:off x="3443201" y="1188041"/>
            <a:ext cx="3958071" cy="523220"/>
          </a:xfrm>
          <a:prstGeom prst="rect">
            <a:avLst/>
          </a:prstGeom>
          <a:solidFill>
            <a:srgbClr val="FF66FF"/>
          </a:solidFill>
        </p:spPr>
        <p:txBody>
          <a:bodyPr wrap="none">
            <a:spAutoFit/>
          </a:bodyPr>
          <a:lstStyle/>
          <a:p>
            <a:r>
              <a:rPr lang="en-US" altLang="zh-CN" sz="2800" b="1" dirty="0">
                <a:solidFill>
                  <a:srgbClr val="000099"/>
                </a:solidFill>
                <a:latin typeface="+mn-lt"/>
                <a:ea typeface="黑体" pitchFamily="2" charset="-122"/>
              </a:rPr>
              <a:t>TCP/IP </a:t>
            </a:r>
            <a:r>
              <a:rPr lang="zh-CN" altLang="en-US" sz="2800" b="1" dirty="0">
                <a:solidFill>
                  <a:srgbClr val="000099"/>
                </a:solidFill>
                <a:latin typeface="+mn-lt"/>
                <a:ea typeface="黑体" pitchFamily="2" charset="-122"/>
              </a:rPr>
              <a:t>是四层体系结构</a:t>
            </a:r>
          </a:p>
        </p:txBody>
      </p:sp>
    </p:spTree>
    <p:extLst>
      <p:ext uri="{BB962C8B-B14F-4D97-AF65-F5344CB8AC3E}">
        <p14:creationId xmlns:p14="http://schemas.microsoft.com/office/powerpoint/2010/main" val="2685845401"/>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8634164" cy="792088"/>
          </a:xfrm>
        </p:spPr>
        <p:txBody>
          <a:bodyPr/>
          <a:lstStyle/>
          <a:p>
            <a:pPr algn="ctr"/>
            <a:r>
              <a:rPr lang="en-US" altLang="zh-CN" sz="4000" dirty="0" smtClean="0"/>
              <a:t>TCP/IP </a:t>
            </a:r>
            <a:r>
              <a:rPr lang="zh-CN" altLang="zh-CN" sz="4000" dirty="0" smtClean="0"/>
              <a:t>体系结构</a:t>
            </a:r>
            <a:r>
              <a:rPr lang="zh-CN" altLang="en-US" sz="4000" dirty="0" smtClean="0"/>
              <a:t>的另一种</a:t>
            </a:r>
            <a:r>
              <a:rPr lang="zh-CN" altLang="en-US" sz="4000" dirty="0"/>
              <a:t>表示</a:t>
            </a:r>
            <a:r>
              <a:rPr lang="zh-CN" altLang="en-US" sz="4000" dirty="0" smtClean="0"/>
              <a:t>方法</a:t>
            </a:r>
            <a:endParaRPr lang="zh-CN" altLang="en-US" sz="4000" dirty="0"/>
          </a:p>
        </p:txBody>
      </p:sp>
      <p:sp>
        <p:nvSpPr>
          <p:cNvPr id="14" name="内容占位符 13"/>
          <p:cNvSpPr>
            <a:spLocks noGrp="1"/>
          </p:cNvSpPr>
          <p:nvPr>
            <p:ph idx="1"/>
          </p:nvPr>
        </p:nvSpPr>
        <p:spPr/>
        <p:txBody>
          <a:bodyPr/>
          <a:lstStyle/>
          <a:p>
            <a:r>
              <a:rPr lang="zh-CN" altLang="zh-CN" sz="2800" dirty="0" smtClean="0"/>
              <a:t>实际上</a:t>
            </a:r>
            <a:r>
              <a:rPr lang="zh-CN" altLang="en-US" sz="2800" dirty="0" smtClean="0"/>
              <a:t>，</a:t>
            </a:r>
            <a:r>
              <a:rPr lang="zh-CN" altLang="zh-CN" sz="2800" dirty="0" smtClean="0"/>
              <a:t>现在</a:t>
            </a:r>
            <a:r>
              <a:rPr lang="zh-CN" altLang="zh-CN" sz="2800" dirty="0"/>
              <a:t>的互联网使用</a:t>
            </a:r>
            <a:r>
              <a:rPr lang="zh-CN" altLang="zh-CN" sz="2800" dirty="0" smtClean="0"/>
              <a:t>的</a:t>
            </a:r>
            <a:r>
              <a:rPr lang="en-US" altLang="zh-CN" sz="2800" dirty="0" smtClean="0"/>
              <a:t> TCP/IP </a:t>
            </a:r>
            <a:r>
              <a:rPr lang="zh-CN" altLang="zh-CN" sz="2800" dirty="0" smtClean="0"/>
              <a:t>体系结构</a:t>
            </a:r>
            <a:r>
              <a:rPr lang="zh-CN" altLang="zh-CN" sz="2800" dirty="0"/>
              <a:t>有时</a:t>
            </a:r>
            <a:r>
              <a:rPr lang="zh-CN" altLang="zh-CN" sz="2800" dirty="0" smtClean="0"/>
              <a:t>已经</a:t>
            </a:r>
            <a:r>
              <a:rPr lang="zh-CN" altLang="en-US" sz="2800" dirty="0" smtClean="0"/>
              <a:t>发生了</a:t>
            </a:r>
            <a:r>
              <a:rPr lang="zh-CN" altLang="zh-CN" sz="2800" dirty="0" smtClean="0"/>
              <a:t>演变，</a:t>
            </a:r>
            <a:r>
              <a:rPr lang="zh-CN" altLang="zh-CN" sz="2800" dirty="0"/>
              <a:t>即某些应用程序可以直接</a:t>
            </a:r>
            <a:r>
              <a:rPr lang="zh-CN" altLang="zh-CN" sz="2800" dirty="0" smtClean="0"/>
              <a:t>使用</a:t>
            </a:r>
            <a:r>
              <a:rPr lang="en-US" altLang="zh-CN" sz="2800" dirty="0" smtClean="0"/>
              <a:t> IP </a:t>
            </a:r>
            <a:r>
              <a:rPr lang="zh-CN" altLang="zh-CN" sz="2800" dirty="0" smtClean="0"/>
              <a:t>层</a:t>
            </a:r>
            <a:r>
              <a:rPr lang="zh-CN" altLang="zh-CN" sz="2800" dirty="0"/>
              <a:t>，或甚至直接使用最下面的网络接口层</a:t>
            </a:r>
            <a:r>
              <a:rPr lang="zh-CN" altLang="en-US" sz="2800" dirty="0"/>
              <a:t>。</a:t>
            </a:r>
          </a:p>
          <a:p>
            <a:endParaRPr lang="zh-CN" altLang="en-US" sz="2800" dirty="0"/>
          </a:p>
        </p:txBody>
      </p:sp>
      <p:grpSp>
        <p:nvGrpSpPr>
          <p:cNvPr id="12" name="组合 11"/>
          <p:cNvGrpSpPr/>
          <p:nvPr/>
        </p:nvGrpSpPr>
        <p:grpSpPr>
          <a:xfrm>
            <a:off x="2700338" y="2924919"/>
            <a:ext cx="4844950" cy="2736329"/>
            <a:chOff x="2700338" y="1628775"/>
            <a:chExt cx="3562939" cy="2016125"/>
          </a:xfrm>
        </p:grpSpPr>
        <p:sp>
          <p:nvSpPr>
            <p:cNvPr id="3" name="Rectangle 5"/>
            <p:cNvSpPr>
              <a:spLocks noChangeArrowheads="1"/>
            </p:cNvSpPr>
            <p:nvPr/>
          </p:nvSpPr>
          <p:spPr bwMode="auto">
            <a:xfrm>
              <a:off x="2700338" y="1628775"/>
              <a:ext cx="3311525" cy="2016125"/>
            </a:xfrm>
            <a:prstGeom prst="rect">
              <a:avLst/>
            </a:prstGeom>
            <a:solidFill>
              <a:schemeClr val="bg1"/>
            </a:solidFill>
            <a:ln w="28575">
              <a:solidFill>
                <a:schemeClr val="tx1"/>
              </a:solidFill>
              <a:miter lim="800000"/>
              <a:headEnd/>
              <a:tailEnd/>
            </a:ln>
            <a:effectLst>
              <a:outerShdw dist="35921" dir="2700000" algn="ctr" rotWithShape="0">
                <a:schemeClr val="bg2"/>
              </a:outerShdw>
            </a:effectLst>
          </p:spPr>
          <p:txBody>
            <a:bodyPr wrap="none" anchor="ctr"/>
            <a:lstStyle/>
            <a:p>
              <a:endParaRPr lang="zh-CN" altLang="en-US" sz="3200" b="1">
                <a:solidFill>
                  <a:srgbClr val="000099"/>
                </a:solidFill>
                <a:latin typeface="+mn-lt"/>
                <a:ea typeface="黑体" pitchFamily="2" charset="-122"/>
              </a:endParaRPr>
            </a:p>
          </p:txBody>
        </p:sp>
        <p:sp>
          <p:nvSpPr>
            <p:cNvPr id="4" name="Line 6"/>
            <p:cNvSpPr>
              <a:spLocks noChangeShapeType="1"/>
            </p:cNvSpPr>
            <p:nvPr/>
          </p:nvSpPr>
          <p:spPr bwMode="auto">
            <a:xfrm>
              <a:off x="2700338" y="3141663"/>
              <a:ext cx="33115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5" name="Freeform 7"/>
            <p:cNvSpPr>
              <a:spLocks/>
            </p:cNvSpPr>
            <p:nvPr/>
          </p:nvSpPr>
          <p:spPr bwMode="auto">
            <a:xfrm>
              <a:off x="2700338" y="2636838"/>
              <a:ext cx="2447925" cy="504825"/>
            </a:xfrm>
            <a:custGeom>
              <a:avLst/>
              <a:gdLst>
                <a:gd name="T0" fmla="*/ 0 w 1542"/>
                <a:gd name="T1" fmla="*/ 0 h 318"/>
                <a:gd name="T2" fmla="*/ 1542 w 1542"/>
                <a:gd name="T3" fmla="*/ 0 h 318"/>
                <a:gd name="T4" fmla="*/ 1542 w 1542"/>
                <a:gd name="T5" fmla="*/ 318 h 318"/>
              </a:gdLst>
              <a:ahLst/>
              <a:cxnLst>
                <a:cxn ang="0">
                  <a:pos x="T0" y="T1"/>
                </a:cxn>
                <a:cxn ang="0">
                  <a:pos x="T2" y="T3"/>
                </a:cxn>
                <a:cxn ang="0">
                  <a:pos x="T4" y="T5"/>
                </a:cxn>
              </a:cxnLst>
              <a:rect l="0" t="0" r="r" b="b"/>
              <a:pathLst>
                <a:path w="1542" h="318">
                  <a:moveTo>
                    <a:pt x="0" y="0"/>
                  </a:moveTo>
                  <a:lnTo>
                    <a:pt x="1542" y="0"/>
                  </a:lnTo>
                  <a:lnTo>
                    <a:pt x="1542" y="31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6" name="Freeform 8"/>
            <p:cNvSpPr>
              <a:spLocks/>
            </p:cNvSpPr>
            <p:nvPr/>
          </p:nvSpPr>
          <p:spPr bwMode="auto">
            <a:xfrm>
              <a:off x="2700338" y="2133600"/>
              <a:ext cx="1584325" cy="504825"/>
            </a:xfrm>
            <a:custGeom>
              <a:avLst/>
              <a:gdLst>
                <a:gd name="T0" fmla="*/ 0 w 1542"/>
                <a:gd name="T1" fmla="*/ 0 h 318"/>
                <a:gd name="T2" fmla="*/ 1542 w 1542"/>
                <a:gd name="T3" fmla="*/ 0 h 318"/>
                <a:gd name="T4" fmla="*/ 1542 w 1542"/>
                <a:gd name="T5" fmla="*/ 318 h 318"/>
              </a:gdLst>
              <a:ahLst/>
              <a:cxnLst>
                <a:cxn ang="0">
                  <a:pos x="T0" y="T1"/>
                </a:cxn>
                <a:cxn ang="0">
                  <a:pos x="T2" y="T3"/>
                </a:cxn>
                <a:cxn ang="0">
                  <a:pos x="T4" y="T5"/>
                </a:cxn>
              </a:cxnLst>
              <a:rect l="0" t="0" r="r" b="b"/>
              <a:pathLst>
                <a:path w="1542" h="318">
                  <a:moveTo>
                    <a:pt x="0" y="0"/>
                  </a:moveTo>
                  <a:lnTo>
                    <a:pt x="1542" y="0"/>
                  </a:lnTo>
                  <a:lnTo>
                    <a:pt x="1542" y="31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7" name="Line 9"/>
            <p:cNvSpPr>
              <a:spLocks noChangeShapeType="1"/>
            </p:cNvSpPr>
            <p:nvPr/>
          </p:nvSpPr>
          <p:spPr bwMode="auto">
            <a:xfrm>
              <a:off x="3492500" y="2133600"/>
              <a:ext cx="0" cy="5032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8" name="Text Box 10"/>
            <p:cNvSpPr txBox="1">
              <a:spLocks noChangeArrowheads="1"/>
            </p:cNvSpPr>
            <p:nvPr/>
          </p:nvSpPr>
          <p:spPr bwMode="auto">
            <a:xfrm>
              <a:off x="2815009" y="2193259"/>
              <a:ext cx="1436011"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latin typeface="+mn-lt"/>
                  <a:ea typeface="黑体" pitchFamily="2" charset="-122"/>
                </a:rPr>
                <a:t>TCP   </a:t>
              </a:r>
              <a:r>
                <a:rPr lang="en-US" altLang="zh-CN" sz="2800" b="1" dirty="0" smtClean="0">
                  <a:solidFill>
                    <a:srgbClr val="000099"/>
                  </a:solidFill>
                  <a:latin typeface="+mn-lt"/>
                  <a:ea typeface="黑体" pitchFamily="2" charset="-122"/>
                </a:rPr>
                <a:t>UDP</a:t>
              </a:r>
              <a:endParaRPr lang="en-US" altLang="zh-CN" sz="2800" b="1" dirty="0">
                <a:solidFill>
                  <a:srgbClr val="000099"/>
                </a:solidFill>
                <a:latin typeface="+mn-lt"/>
                <a:ea typeface="黑体" pitchFamily="2" charset="-122"/>
              </a:endParaRPr>
            </a:p>
          </p:txBody>
        </p:sp>
        <p:sp>
          <p:nvSpPr>
            <p:cNvPr id="9" name="Text Box 11"/>
            <p:cNvSpPr txBox="1">
              <a:spLocks noChangeArrowheads="1"/>
            </p:cNvSpPr>
            <p:nvPr/>
          </p:nvSpPr>
          <p:spPr bwMode="auto">
            <a:xfrm>
              <a:off x="3670300" y="2722563"/>
              <a:ext cx="419794"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latin typeface="+mn-lt"/>
                  <a:ea typeface="黑体" pitchFamily="2" charset="-122"/>
                </a:rPr>
                <a:t>IP</a:t>
              </a:r>
            </a:p>
          </p:txBody>
        </p:sp>
        <p:sp>
          <p:nvSpPr>
            <p:cNvPr id="10" name="Text Box 4"/>
            <p:cNvSpPr txBox="1">
              <a:spLocks noChangeArrowheads="1"/>
            </p:cNvSpPr>
            <p:nvPr/>
          </p:nvSpPr>
          <p:spPr bwMode="auto">
            <a:xfrm>
              <a:off x="3995738" y="1700213"/>
              <a:ext cx="1016926"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itchFamily="2" charset="-122"/>
                </a:rPr>
                <a:t>应用层</a:t>
              </a:r>
            </a:p>
          </p:txBody>
        </p:sp>
        <p:sp>
          <p:nvSpPr>
            <p:cNvPr id="11" name="Text Box 12"/>
            <p:cNvSpPr txBox="1">
              <a:spLocks noChangeArrowheads="1"/>
            </p:cNvSpPr>
            <p:nvPr/>
          </p:nvSpPr>
          <p:spPr bwMode="auto">
            <a:xfrm>
              <a:off x="3219450" y="3213100"/>
              <a:ext cx="3043827"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itchFamily="2" charset="-122"/>
                </a:rPr>
                <a:t>网络接口层（子网层）</a:t>
              </a:r>
            </a:p>
          </p:txBody>
        </p:sp>
      </p:grpSp>
    </p:spTree>
    <p:extLst>
      <p:ext uri="{BB962C8B-B14F-4D97-AF65-F5344CB8AC3E}">
        <p14:creationId xmlns:p14="http://schemas.microsoft.com/office/powerpoint/2010/main" val="315326205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Rectangle 4"/>
          <p:cNvSpPr>
            <a:spLocks noGrp="1" noChangeArrowheads="1"/>
          </p:cNvSpPr>
          <p:nvPr>
            <p:ph type="title"/>
          </p:nvPr>
        </p:nvSpPr>
        <p:spPr/>
        <p:txBody>
          <a:bodyPr/>
          <a:lstStyle/>
          <a:p>
            <a:pPr algn="ctr"/>
            <a:r>
              <a:rPr lang="zh-CN" altLang="en-US" sz="4000" dirty="0"/>
              <a:t>沙漏计时器形状</a:t>
            </a:r>
            <a:r>
              <a:rPr lang="zh-CN" altLang="en-US" sz="4000" dirty="0" smtClean="0"/>
              <a:t>的</a:t>
            </a:r>
            <a:r>
              <a:rPr lang="en-US" altLang="zh-CN" sz="4000" dirty="0" smtClean="0"/>
              <a:t>TCP/IP</a:t>
            </a:r>
            <a:r>
              <a:rPr lang="zh-CN" altLang="en-US" sz="4000" dirty="0"/>
              <a:t>协议族 </a:t>
            </a:r>
          </a:p>
        </p:txBody>
      </p:sp>
      <p:sp>
        <p:nvSpPr>
          <p:cNvPr id="137218" name="AutoShape 2"/>
          <p:cNvSpPr>
            <a:spLocks noChangeArrowheads="1"/>
          </p:cNvSpPr>
          <p:nvPr/>
        </p:nvSpPr>
        <p:spPr bwMode="auto">
          <a:xfrm>
            <a:off x="1425791" y="3068092"/>
            <a:ext cx="7838810" cy="2808287"/>
          </a:xfrm>
          <a:prstGeom prst="triangle">
            <a:avLst>
              <a:gd name="adj" fmla="val 50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219" name="AutoShape 3"/>
          <p:cNvSpPr>
            <a:spLocks noChangeArrowheads="1"/>
          </p:cNvSpPr>
          <p:nvPr/>
        </p:nvSpPr>
        <p:spPr bwMode="auto">
          <a:xfrm flipV="1">
            <a:off x="1425791" y="1556792"/>
            <a:ext cx="7838810" cy="3095625"/>
          </a:xfrm>
          <a:prstGeom prst="triangle">
            <a:avLst>
              <a:gd name="adj" fmla="val 50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221" name="Rectangle 5"/>
          <p:cNvSpPr>
            <a:spLocks noChangeArrowheads="1"/>
          </p:cNvSpPr>
          <p:nvPr/>
        </p:nvSpPr>
        <p:spPr bwMode="auto">
          <a:xfrm>
            <a:off x="2619325" y="1747291"/>
            <a:ext cx="882254"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HTTP</a:t>
            </a:r>
          </a:p>
        </p:txBody>
      </p:sp>
      <p:sp>
        <p:nvSpPr>
          <p:cNvPr id="137222" name="Rectangle 6"/>
          <p:cNvSpPr>
            <a:spLocks noChangeArrowheads="1"/>
          </p:cNvSpPr>
          <p:nvPr/>
        </p:nvSpPr>
        <p:spPr bwMode="auto">
          <a:xfrm>
            <a:off x="4296123" y="1747291"/>
            <a:ext cx="883973"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SMTP</a:t>
            </a:r>
          </a:p>
        </p:txBody>
      </p:sp>
      <p:sp>
        <p:nvSpPr>
          <p:cNvPr id="137223" name="Rectangle 7"/>
          <p:cNvSpPr>
            <a:spLocks noChangeArrowheads="1"/>
          </p:cNvSpPr>
          <p:nvPr/>
        </p:nvSpPr>
        <p:spPr bwMode="auto">
          <a:xfrm>
            <a:off x="5532652" y="1747291"/>
            <a:ext cx="882254"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DNS</a:t>
            </a:r>
          </a:p>
        </p:txBody>
      </p:sp>
      <p:sp>
        <p:nvSpPr>
          <p:cNvPr id="137224" name="Rectangle 8"/>
          <p:cNvSpPr>
            <a:spLocks noChangeArrowheads="1"/>
          </p:cNvSpPr>
          <p:nvPr/>
        </p:nvSpPr>
        <p:spPr bwMode="auto">
          <a:xfrm>
            <a:off x="7209450" y="1747291"/>
            <a:ext cx="883973"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RTP</a:t>
            </a:r>
          </a:p>
        </p:txBody>
      </p:sp>
      <p:sp>
        <p:nvSpPr>
          <p:cNvPr id="137225" name="Rectangle 9"/>
          <p:cNvSpPr>
            <a:spLocks noChangeArrowheads="1"/>
          </p:cNvSpPr>
          <p:nvPr/>
        </p:nvSpPr>
        <p:spPr bwMode="auto">
          <a:xfrm>
            <a:off x="3413869" y="2691853"/>
            <a:ext cx="882254" cy="3937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TCP</a:t>
            </a:r>
          </a:p>
        </p:txBody>
      </p:sp>
      <p:sp>
        <p:nvSpPr>
          <p:cNvPr id="137226" name="Rectangle 10"/>
          <p:cNvSpPr>
            <a:spLocks noChangeArrowheads="1"/>
          </p:cNvSpPr>
          <p:nvPr/>
        </p:nvSpPr>
        <p:spPr bwMode="auto">
          <a:xfrm>
            <a:off x="6414907" y="2691853"/>
            <a:ext cx="883973" cy="3937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UDP</a:t>
            </a:r>
          </a:p>
        </p:txBody>
      </p:sp>
      <p:sp>
        <p:nvSpPr>
          <p:cNvPr id="137227" name="Rectangle 11"/>
          <p:cNvSpPr>
            <a:spLocks noChangeArrowheads="1"/>
          </p:cNvSpPr>
          <p:nvPr/>
        </p:nvSpPr>
        <p:spPr bwMode="auto">
          <a:xfrm>
            <a:off x="4913528" y="3796753"/>
            <a:ext cx="883973" cy="393700"/>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IP</a:t>
            </a:r>
          </a:p>
        </p:txBody>
      </p:sp>
      <p:sp>
        <p:nvSpPr>
          <p:cNvPr id="137228" name="Rectangle 12"/>
          <p:cNvSpPr>
            <a:spLocks noChangeArrowheads="1"/>
          </p:cNvSpPr>
          <p:nvPr/>
        </p:nvSpPr>
        <p:spPr bwMode="auto">
          <a:xfrm>
            <a:off x="2619326" y="5076279"/>
            <a:ext cx="1413669"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37229" name="Rectangle 13"/>
          <p:cNvSpPr>
            <a:spLocks noChangeArrowheads="1"/>
          </p:cNvSpPr>
          <p:nvPr/>
        </p:nvSpPr>
        <p:spPr bwMode="auto">
          <a:xfrm>
            <a:off x="4473261" y="5076279"/>
            <a:ext cx="1411950"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37230" name="Rectangle 14"/>
          <p:cNvSpPr>
            <a:spLocks noChangeArrowheads="1"/>
          </p:cNvSpPr>
          <p:nvPr/>
        </p:nvSpPr>
        <p:spPr bwMode="auto">
          <a:xfrm>
            <a:off x="6681473" y="5076279"/>
            <a:ext cx="1411950"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37231" name="Line 15"/>
          <p:cNvSpPr>
            <a:spLocks noChangeShapeType="1"/>
          </p:cNvSpPr>
          <p:nvPr/>
        </p:nvSpPr>
        <p:spPr bwMode="auto">
          <a:xfrm>
            <a:off x="500542" y="4506366"/>
            <a:ext cx="794543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32" name="Line 16"/>
          <p:cNvSpPr>
            <a:spLocks noChangeShapeType="1"/>
          </p:cNvSpPr>
          <p:nvPr/>
        </p:nvSpPr>
        <p:spPr bwMode="auto">
          <a:xfrm>
            <a:off x="500542" y="3482428"/>
            <a:ext cx="794543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33" name="Line 17"/>
          <p:cNvSpPr>
            <a:spLocks noChangeShapeType="1"/>
          </p:cNvSpPr>
          <p:nvPr/>
        </p:nvSpPr>
        <p:spPr bwMode="auto">
          <a:xfrm>
            <a:off x="500542" y="2455316"/>
            <a:ext cx="794543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34" name="Text Box 18"/>
          <p:cNvSpPr txBox="1">
            <a:spLocks noChangeArrowheads="1"/>
          </p:cNvSpPr>
          <p:nvPr/>
        </p:nvSpPr>
        <p:spPr bwMode="auto">
          <a:xfrm>
            <a:off x="763671" y="375230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网际层</a:t>
            </a:r>
          </a:p>
        </p:txBody>
      </p:sp>
      <p:sp>
        <p:nvSpPr>
          <p:cNvPr id="137235" name="Text Box 19"/>
          <p:cNvSpPr txBox="1">
            <a:spLocks noChangeArrowheads="1"/>
          </p:cNvSpPr>
          <p:nvPr/>
        </p:nvSpPr>
        <p:spPr bwMode="auto">
          <a:xfrm>
            <a:off x="488504" y="5012779"/>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网络接口层</a:t>
            </a:r>
          </a:p>
        </p:txBody>
      </p:sp>
      <p:sp>
        <p:nvSpPr>
          <p:cNvPr id="137236" name="Text Box 20"/>
          <p:cNvSpPr txBox="1">
            <a:spLocks noChangeArrowheads="1"/>
          </p:cNvSpPr>
          <p:nvPr/>
        </p:nvSpPr>
        <p:spPr bwMode="auto">
          <a:xfrm>
            <a:off x="765390" y="2744242"/>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37237" name="Text Box 21"/>
          <p:cNvSpPr txBox="1">
            <a:spLocks noChangeArrowheads="1"/>
          </p:cNvSpPr>
          <p:nvPr/>
        </p:nvSpPr>
        <p:spPr bwMode="auto">
          <a:xfrm>
            <a:off x="822144" y="173617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应用层</a:t>
            </a:r>
          </a:p>
        </p:txBody>
      </p:sp>
      <p:sp>
        <p:nvSpPr>
          <p:cNvPr id="137238" name="Text Box 22"/>
          <p:cNvSpPr txBox="1">
            <a:spLocks noChangeArrowheads="1"/>
          </p:cNvSpPr>
          <p:nvPr/>
        </p:nvSpPr>
        <p:spPr bwMode="auto">
          <a:xfrm>
            <a:off x="3639162" y="1663154"/>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a:t>
            </a:r>
          </a:p>
        </p:txBody>
      </p:sp>
      <p:sp>
        <p:nvSpPr>
          <p:cNvPr id="137239" name="Text Box 23"/>
          <p:cNvSpPr txBox="1">
            <a:spLocks noChangeArrowheads="1"/>
          </p:cNvSpPr>
          <p:nvPr/>
        </p:nvSpPr>
        <p:spPr bwMode="auto">
          <a:xfrm>
            <a:off x="6559368" y="1663154"/>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a:t>
            </a:r>
          </a:p>
        </p:txBody>
      </p:sp>
      <p:sp>
        <p:nvSpPr>
          <p:cNvPr id="137240" name="Text Box 24"/>
          <p:cNvSpPr txBox="1">
            <a:spLocks noChangeArrowheads="1"/>
          </p:cNvSpPr>
          <p:nvPr/>
        </p:nvSpPr>
        <p:spPr bwMode="auto">
          <a:xfrm>
            <a:off x="6067508" y="5060403"/>
            <a:ext cx="3898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黑体" pitchFamily="2" charset="-122"/>
              </a:rPr>
              <a:t>…</a:t>
            </a:r>
          </a:p>
        </p:txBody>
      </p:sp>
      <p:sp>
        <p:nvSpPr>
          <p:cNvPr id="137241" name="Line 25"/>
          <p:cNvSpPr>
            <a:spLocks noChangeShapeType="1"/>
          </p:cNvSpPr>
          <p:nvPr/>
        </p:nvSpPr>
        <p:spPr bwMode="auto">
          <a:xfrm>
            <a:off x="3047554" y="2167978"/>
            <a:ext cx="552053" cy="5476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2" name="Line 26"/>
          <p:cNvSpPr>
            <a:spLocks noChangeShapeType="1"/>
          </p:cNvSpPr>
          <p:nvPr/>
        </p:nvSpPr>
        <p:spPr bwMode="auto">
          <a:xfrm>
            <a:off x="5955722" y="2185441"/>
            <a:ext cx="636323" cy="4953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3" name="Line 27"/>
          <p:cNvSpPr>
            <a:spLocks noChangeShapeType="1"/>
          </p:cNvSpPr>
          <p:nvPr/>
        </p:nvSpPr>
        <p:spPr bwMode="auto">
          <a:xfrm flipH="1">
            <a:off x="4089748" y="2169566"/>
            <a:ext cx="632883" cy="5207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4" name="Line 28"/>
          <p:cNvSpPr>
            <a:spLocks noChangeShapeType="1"/>
          </p:cNvSpPr>
          <p:nvPr/>
        </p:nvSpPr>
        <p:spPr bwMode="auto">
          <a:xfrm flipH="1">
            <a:off x="7030592" y="2169566"/>
            <a:ext cx="620844" cy="52705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5" name="Line 29"/>
          <p:cNvSpPr>
            <a:spLocks noChangeShapeType="1"/>
          </p:cNvSpPr>
          <p:nvPr/>
        </p:nvSpPr>
        <p:spPr bwMode="auto">
          <a:xfrm>
            <a:off x="3850696" y="3117303"/>
            <a:ext cx="1245129" cy="6619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6" name="Line 30"/>
          <p:cNvSpPr>
            <a:spLocks noChangeShapeType="1"/>
          </p:cNvSpPr>
          <p:nvPr/>
        </p:nvSpPr>
        <p:spPr bwMode="auto">
          <a:xfrm flipH="1">
            <a:off x="5620363" y="3133178"/>
            <a:ext cx="1248569" cy="6477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7" name="Line 31"/>
          <p:cNvSpPr>
            <a:spLocks noChangeShapeType="1"/>
          </p:cNvSpPr>
          <p:nvPr/>
        </p:nvSpPr>
        <p:spPr bwMode="auto">
          <a:xfrm>
            <a:off x="5668517" y="4244428"/>
            <a:ext cx="1762786" cy="8397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8" name="Line 32"/>
          <p:cNvSpPr>
            <a:spLocks noChangeShapeType="1"/>
          </p:cNvSpPr>
          <p:nvPr/>
        </p:nvSpPr>
        <p:spPr bwMode="auto">
          <a:xfrm flipH="1">
            <a:off x="3219534" y="4234904"/>
            <a:ext cx="1783423" cy="84931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9" name="Line 33"/>
          <p:cNvSpPr>
            <a:spLocks noChangeShapeType="1"/>
          </p:cNvSpPr>
          <p:nvPr/>
        </p:nvSpPr>
        <p:spPr bwMode="auto">
          <a:xfrm flipH="1">
            <a:off x="5092386" y="4190454"/>
            <a:ext cx="264848" cy="89376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50" name="Text Box 34"/>
          <p:cNvSpPr txBox="1">
            <a:spLocks noChangeArrowheads="1"/>
          </p:cNvSpPr>
          <p:nvPr/>
        </p:nvSpPr>
        <p:spPr bwMode="auto">
          <a:xfrm>
            <a:off x="2569452" y="5173117"/>
            <a:ext cx="1410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a:t>
            </a:r>
            <a:r>
              <a:rPr kumimoji="1" lang="zh-CN" altLang="en-US"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p>
        </p:txBody>
      </p:sp>
      <p:sp>
        <p:nvSpPr>
          <p:cNvPr id="137251" name="Text Box 35"/>
          <p:cNvSpPr txBox="1">
            <a:spLocks noChangeArrowheads="1"/>
          </p:cNvSpPr>
          <p:nvPr/>
        </p:nvSpPr>
        <p:spPr bwMode="auto">
          <a:xfrm>
            <a:off x="4430266" y="5141367"/>
            <a:ext cx="1410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a:t>
            </a:r>
            <a:r>
              <a:rPr kumimoji="1" lang="zh-CN" altLang="en-US"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2</a:t>
            </a:r>
          </a:p>
        </p:txBody>
      </p:sp>
      <p:sp>
        <p:nvSpPr>
          <p:cNvPr id="137252" name="Text Box 36"/>
          <p:cNvSpPr txBox="1">
            <a:spLocks noChangeArrowheads="1"/>
          </p:cNvSpPr>
          <p:nvPr/>
        </p:nvSpPr>
        <p:spPr bwMode="auto">
          <a:xfrm>
            <a:off x="6652237" y="5120729"/>
            <a:ext cx="1410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a:t>
            </a:r>
            <a:r>
              <a:rPr kumimoji="1" lang="zh-CN" altLang="en-US"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3</a:t>
            </a:r>
          </a:p>
        </p:txBody>
      </p:sp>
      <p:sp>
        <p:nvSpPr>
          <p:cNvPr id="137253" name="Text Box 37"/>
          <p:cNvSpPr txBox="1">
            <a:spLocks noChangeArrowheads="1"/>
          </p:cNvSpPr>
          <p:nvPr/>
        </p:nvSpPr>
        <p:spPr bwMode="auto">
          <a:xfrm>
            <a:off x="1135146" y="188640"/>
            <a:ext cx="7782057" cy="1274195"/>
          </a:xfrm>
          <a:prstGeom prst="rect">
            <a:avLst/>
          </a:prstGeom>
          <a:solidFill>
            <a:srgbClr val="FFFF00"/>
          </a:solidFill>
          <a:ln>
            <a:noFill/>
          </a:ln>
          <a:effectLst/>
          <a:extLst/>
        </p:spPr>
        <p:txBody>
          <a:bodyPr>
            <a:spAutoFit/>
          </a:bodyPr>
          <a:lstStyle/>
          <a:p>
            <a:pPr algn="ctr">
              <a:lnSpc>
                <a:spcPct val="120000"/>
              </a:lnSpc>
            </a:pPr>
            <a:r>
              <a:rPr lang="en-US" altLang="zh-CN" sz="3200" b="1" dirty="0">
                <a:solidFill>
                  <a:srgbClr val="333399"/>
                </a:solidFill>
                <a:latin typeface="+mn-lt"/>
                <a:ea typeface="黑体" pitchFamily="2" charset="-122"/>
              </a:rPr>
              <a:t>Everything over IP </a:t>
            </a:r>
          </a:p>
          <a:p>
            <a:pPr algn="ctr">
              <a:lnSpc>
                <a:spcPct val="120000"/>
              </a:lnSpc>
            </a:pPr>
            <a:r>
              <a:rPr lang="en-US" altLang="zh-CN" sz="3200" b="1" dirty="0">
                <a:solidFill>
                  <a:srgbClr val="333399"/>
                </a:solidFill>
                <a:latin typeface="+mn-lt"/>
                <a:ea typeface="黑体" pitchFamily="2" charset="-122"/>
              </a:rPr>
              <a:t>IP</a:t>
            </a:r>
            <a:r>
              <a:rPr lang="en-US" altLang="zh-CN" sz="1600" b="1" dirty="0">
                <a:solidFill>
                  <a:srgbClr val="333399"/>
                </a:solidFill>
                <a:latin typeface="+mn-lt"/>
                <a:ea typeface="黑体" pitchFamily="2" charset="-122"/>
              </a:rPr>
              <a:t> </a:t>
            </a:r>
            <a:r>
              <a:rPr lang="zh-CN" altLang="en-US" sz="3200" b="1" dirty="0">
                <a:solidFill>
                  <a:srgbClr val="333399"/>
                </a:solidFill>
                <a:latin typeface="+mn-lt"/>
                <a:ea typeface="黑体" pitchFamily="2" charset="-122"/>
              </a:rPr>
              <a:t>可为各式各样的应用程序提供服务</a:t>
            </a:r>
          </a:p>
        </p:txBody>
      </p:sp>
      <p:sp>
        <p:nvSpPr>
          <p:cNvPr id="137254" name="Text Box 38"/>
          <p:cNvSpPr txBox="1">
            <a:spLocks noChangeArrowheads="1"/>
          </p:cNvSpPr>
          <p:nvPr/>
        </p:nvSpPr>
        <p:spPr bwMode="auto">
          <a:xfrm>
            <a:off x="1135146" y="188640"/>
            <a:ext cx="7782057" cy="1274195"/>
          </a:xfrm>
          <a:prstGeom prst="rect">
            <a:avLst/>
          </a:prstGeom>
          <a:solidFill>
            <a:srgbClr val="00FF99"/>
          </a:solidFill>
          <a:ln>
            <a:noFill/>
          </a:ln>
          <a:effectLst/>
          <a:extLst/>
        </p:spPr>
        <p:txBody>
          <a:bodyPr>
            <a:spAutoFit/>
          </a:bodyPr>
          <a:lstStyle/>
          <a:p>
            <a:pPr algn="ctr">
              <a:lnSpc>
                <a:spcPct val="120000"/>
              </a:lnSpc>
            </a:pPr>
            <a:r>
              <a:rPr lang="en-US" altLang="zh-CN" sz="3200" b="1" dirty="0">
                <a:solidFill>
                  <a:srgbClr val="333399"/>
                </a:solidFill>
                <a:latin typeface="+mn-lt"/>
                <a:ea typeface="黑体" pitchFamily="2" charset="-122"/>
              </a:rPr>
              <a:t>IP over Everything </a:t>
            </a:r>
          </a:p>
          <a:p>
            <a:pPr algn="ctr">
              <a:lnSpc>
                <a:spcPct val="120000"/>
              </a:lnSpc>
            </a:pPr>
            <a:r>
              <a:rPr lang="en-US" altLang="zh-CN" sz="3200" b="1" dirty="0">
                <a:solidFill>
                  <a:srgbClr val="333399"/>
                </a:solidFill>
                <a:latin typeface="+mn-lt"/>
                <a:ea typeface="黑体" pitchFamily="2" charset="-122"/>
              </a:rPr>
              <a:t>IP</a:t>
            </a:r>
            <a:r>
              <a:rPr lang="en-US" altLang="zh-CN" sz="1200" b="1" dirty="0">
                <a:solidFill>
                  <a:srgbClr val="333399"/>
                </a:solidFill>
                <a:latin typeface="+mn-lt"/>
                <a:ea typeface="黑体" pitchFamily="2" charset="-122"/>
              </a:rPr>
              <a:t> </a:t>
            </a:r>
            <a:r>
              <a:rPr lang="zh-CN" altLang="en-US" sz="3200" b="1" dirty="0">
                <a:solidFill>
                  <a:srgbClr val="333399"/>
                </a:solidFill>
                <a:latin typeface="+mn-lt"/>
                <a:ea typeface="黑体" pitchFamily="2" charset="-122"/>
              </a:rPr>
              <a:t>可应用到各式各样的网络上</a:t>
            </a:r>
          </a:p>
        </p:txBody>
      </p:sp>
      <p:sp>
        <p:nvSpPr>
          <p:cNvPr id="2" name="矩形 1"/>
          <p:cNvSpPr/>
          <p:nvPr/>
        </p:nvSpPr>
        <p:spPr>
          <a:xfrm>
            <a:off x="2298273" y="6021288"/>
            <a:ext cx="5674951" cy="461665"/>
          </a:xfrm>
          <a:prstGeom prst="rect">
            <a:avLst/>
          </a:prstGeom>
        </p:spPr>
        <p:txBody>
          <a:bodyPr wrap="square">
            <a:spAutoFit/>
          </a:bodyPr>
          <a:lstStyle/>
          <a:p>
            <a:pPr algn="ctr"/>
            <a:r>
              <a:rPr lang="zh-CN" altLang="zh-CN" sz="2400" b="1" dirty="0" smtClean="0">
                <a:latin typeface="+mn-lt"/>
                <a:ea typeface="黑体" pitchFamily="2" charset="-122"/>
              </a:rPr>
              <a:t>沙漏</a:t>
            </a:r>
            <a:r>
              <a:rPr lang="zh-CN" altLang="zh-CN" sz="2400" b="1" dirty="0">
                <a:latin typeface="+mn-lt"/>
                <a:ea typeface="黑体" pitchFamily="2" charset="-122"/>
              </a:rPr>
              <a:t>计时器形状</a:t>
            </a:r>
            <a:r>
              <a:rPr lang="zh-CN" altLang="zh-CN" sz="2400" b="1" dirty="0" smtClean="0">
                <a:latin typeface="+mn-lt"/>
                <a:ea typeface="黑体" pitchFamily="2" charset="-122"/>
              </a:rPr>
              <a:t>的</a:t>
            </a:r>
            <a:r>
              <a:rPr lang="en-US" altLang="zh-CN" sz="2400" b="1" dirty="0" smtClean="0">
                <a:latin typeface="+mn-lt"/>
                <a:ea typeface="黑体" pitchFamily="2" charset="-122"/>
              </a:rPr>
              <a:t> TCP/IP </a:t>
            </a:r>
            <a:r>
              <a:rPr lang="zh-CN" altLang="zh-CN" sz="2400" b="1" dirty="0" smtClean="0">
                <a:latin typeface="+mn-lt"/>
                <a:ea typeface="黑体" pitchFamily="2" charset="-122"/>
              </a:rPr>
              <a:t>协议</a:t>
            </a:r>
            <a:r>
              <a:rPr lang="zh-CN" altLang="zh-CN" sz="2400" b="1" dirty="0">
                <a:latin typeface="+mn-lt"/>
                <a:ea typeface="黑体" pitchFamily="2" charset="-122"/>
              </a:rPr>
              <a:t>族</a:t>
            </a:r>
            <a:endParaRPr lang="zh-CN" altLang="en-US" sz="2400" b="1" dirty="0">
              <a:latin typeface="+mn-lt"/>
              <a:ea typeface="黑体" pitchFamily="2" charset="-122"/>
            </a:endParaRPr>
          </a:p>
        </p:txBody>
      </p:sp>
    </p:spTree>
    <p:extLst>
      <p:ext uri="{BB962C8B-B14F-4D97-AF65-F5344CB8AC3E}">
        <p14:creationId xmlns:p14="http://schemas.microsoft.com/office/powerpoint/2010/main" val="3740283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253"/>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37219"/>
                                        </p:tgtEl>
                                        <p:attrNameLst>
                                          <p:attrName>style.visibility</p:attrName>
                                        </p:attrNameLst>
                                      </p:cBhvr>
                                      <p:to>
                                        <p:strVal val="visible"/>
                                      </p:to>
                                    </p:set>
                                  </p:childTnLst>
                                </p:cTn>
                              </p:par>
                            </p:childTnLst>
                          </p:cTn>
                        </p:par>
                        <p:par>
                          <p:cTn id="10" fill="hold" nodeType="afterGroup">
                            <p:stCondLst>
                              <p:cond delay="0"/>
                            </p:stCondLst>
                            <p:childTnLst>
                              <p:par>
                                <p:cTn id="11" presetID="35" presetClass="emph" presetSubtype="0" repeatCount="indefinite" fill="hold" grpId="0" nodeType="afterEffect">
                                  <p:stCondLst>
                                    <p:cond delay="0"/>
                                  </p:stCondLst>
                                  <p:endCondLst>
                                    <p:cond evt="onNext" delay="0">
                                      <p:tgtEl>
                                        <p:sldTgt/>
                                      </p:tgtEl>
                                    </p:cond>
                                  </p:endCondLst>
                                  <p:childTnLst>
                                    <p:anim calcmode="discrete" valueType="str">
                                      <p:cBhvr>
                                        <p:cTn id="12" dur="1000" fill="hold"/>
                                        <p:tgtEl>
                                          <p:spTgt spid="137227"/>
                                        </p:tgtEl>
                                        <p:attrNameLst>
                                          <p:attrName>style.visibility</p:attrName>
                                        </p:attrNameLst>
                                      </p:cBhvr>
                                      <p:tavLst>
                                        <p:tav tm="0">
                                          <p:val>
                                            <p:strVal val="hidden"/>
                                          </p:val>
                                        </p:tav>
                                        <p:tav tm="50000">
                                          <p:val>
                                            <p:strVal val="visible"/>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7254"/>
                                        </p:tgtEl>
                                        <p:attrNameLst>
                                          <p:attrName>style.visibility</p:attrName>
                                        </p:attrNameLst>
                                      </p:cBhvr>
                                      <p:to>
                                        <p:strVal val="visible"/>
                                      </p:to>
                                    </p:set>
                                  </p:childTnLst>
                                </p:cTn>
                              </p:par>
                            </p:childTnLst>
                          </p:cTn>
                        </p:par>
                        <p:par>
                          <p:cTn id="17" fill="hold" nodeType="afterGroup">
                            <p:stCondLst>
                              <p:cond delay="0"/>
                            </p:stCondLst>
                            <p:childTnLst>
                              <p:par>
                                <p:cTn id="18" presetID="1" presetClass="exit" presetSubtype="0" fill="hold" grpId="1" nodeType="afterEffect">
                                  <p:stCondLst>
                                    <p:cond delay="0"/>
                                  </p:stCondLst>
                                  <p:childTnLst>
                                    <p:set>
                                      <p:cBhvr>
                                        <p:cTn id="19" dur="1" fill="hold">
                                          <p:stCondLst>
                                            <p:cond delay="0"/>
                                          </p:stCondLst>
                                        </p:cTn>
                                        <p:tgtEl>
                                          <p:spTgt spid="137219"/>
                                        </p:tgtEl>
                                        <p:attrNameLst>
                                          <p:attrName>style.visibility</p:attrName>
                                        </p:attrNameLst>
                                      </p:cBhvr>
                                      <p:to>
                                        <p:strVal val="hidden"/>
                                      </p:to>
                                    </p:set>
                                  </p:childTnLst>
                                </p:cTn>
                              </p:par>
                            </p:childTnLst>
                          </p:cTn>
                        </p:par>
                        <p:par>
                          <p:cTn id="20" fill="hold" nodeType="afterGroup">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37218"/>
                                        </p:tgtEl>
                                        <p:attrNameLst>
                                          <p:attrName>style.visibility</p:attrName>
                                        </p:attrNameLst>
                                      </p:cBhvr>
                                      <p:to>
                                        <p:strVal val="visible"/>
                                      </p:to>
                                    </p:set>
                                  </p:childTnLst>
                                </p:cTn>
                              </p:par>
                            </p:childTnLst>
                          </p:cTn>
                        </p:par>
                        <p:par>
                          <p:cTn id="23" fill="hold" nodeType="afterGroup">
                            <p:stCondLst>
                              <p:cond delay="0"/>
                            </p:stCondLst>
                            <p:childTnLst>
                              <p:par>
                                <p:cTn id="24" presetID="35" presetClass="emph" presetSubtype="0" repeatCount="indefinite" fill="hold" grpId="1" nodeType="afterEffect">
                                  <p:stCondLst>
                                    <p:cond delay="0"/>
                                  </p:stCondLst>
                                  <p:endCondLst>
                                    <p:cond evt="onNext" delay="0">
                                      <p:tgtEl>
                                        <p:sldTgt/>
                                      </p:tgtEl>
                                    </p:cond>
                                  </p:endCondLst>
                                  <p:childTnLst>
                                    <p:anim calcmode="discrete" valueType="str">
                                      <p:cBhvr>
                                        <p:cTn id="25" dur="1000" fill="hold"/>
                                        <p:tgtEl>
                                          <p:spTgt spid="13722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animBg="1"/>
      <p:bldP spid="137219" grpId="0" animBg="1"/>
      <p:bldP spid="137219" grpId="1" animBg="1"/>
      <p:bldP spid="137227" grpId="0" animBg="1"/>
      <p:bldP spid="137227" grpId="1" animBg="1"/>
      <p:bldP spid="137253" grpId="0" animBg="1"/>
      <p:bldP spid="137254" grpId="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algn="ctr"/>
            <a:r>
              <a:rPr lang="en-US" altLang="zh-CN" sz="3200" dirty="0"/>
              <a:t>【</a:t>
            </a:r>
            <a:r>
              <a:rPr lang="zh-CN" altLang="en-US" sz="3200" dirty="0"/>
              <a:t>例</a:t>
            </a:r>
            <a:r>
              <a:rPr lang="en-US" altLang="zh-CN" sz="3200" b="1" dirty="0"/>
              <a:t>1-2】</a:t>
            </a:r>
            <a:r>
              <a:rPr lang="zh-CN" altLang="en-US" sz="3200" dirty="0"/>
              <a:t>客户进程和服务器</a:t>
            </a:r>
            <a:r>
              <a:rPr lang="zh-CN" altLang="en-US" sz="3200" dirty="0" smtClean="0"/>
              <a:t>进程</a:t>
            </a:r>
            <a:r>
              <a:rPr lang="en-US" altLang="zh-CN" sz="3200" dirty="0" smtClean="0"/>
              <a:t/>
            </a:r>
            <a:br>
              <a:rPr lang="en-US" altLang="zh-CN" sz="3200" dirty="0" smtClean="0"/>
            </a:br>
            <a:r>
              <a:rPr lang="zh-CN" altLang="en-US" sz="3200" dirty="0" smtClean="0"/>
              <a:t>使用 </a:t>
            </a:r>
            <a:r>
              <a:rPr lang="en-US" altLang="zh-CN" sz="3200" dirty="0"/>
              <a:t>TCP/IP </a:t>
            </a:r>
            <a:r>
              <a:rPr lang="zh-CN" altLang="en-US" sz="3200" dirty="0" smtClean="0"/>
              <a:t>协议栈进行</a:t>
            </a:r>
            <a:r>
              <a:rPr lang="zh-CN" altLang="en-US" sz="3200" dirty="0"/>
              <a:t>通信</a:t>
            </a:r>
          </a:p>
        </p:txBody>
      </p:sp>
      <p:sp>
        <p:nvSpPr>
          <p:cNvPr id="148483" name="Freeform 3"/>
          <p:cNvSpPr>
            <a:spLocks/>
          </p:cNvSpPr>
          <p:nvPr/>
        </p:nvSpPr>
        <p:spPr bwMode="auto">
          <a:xfrm>
            <a:off x="2134263" y="4545607"/>
            <a:ext cx="5720027" cy="442912"/>
          </a:xfrm>
          <a:custGeom>
            <a:avLst/>
            <a:gdLst>
              <a:gd name="T0" fmla="*/ 0 w 2752"/>
              <a:gd name="T1" fmla="*/ 0 h 240"/>
              <a:gd name="T2" fmla="*/ 0 w 2752"/>
              <a:gd name="T3" fmla="*/ 92 h 240"/>
              <a:gd name="T4" fmla="*/ 3 w 2752"/>
              <a:gd name="T5" fmla="*/ 156 h 240"/>
              <a:gd name="T6" fmla="*/ 30 w 2752"/>
              <a:gd name="T7" fmla="*/ 213 h 240"/>
              <a:gd name="T8" fmla="*/ 96 w 2752"/>
              <a:gd name="T9" fmla="*/ 234 h 240"/>
              <a:gd name="T10" fmla="*/ 138 w 2752"/>
              <a:gd name="T11" fmla="*/ 236 h 240"/>
              <a:gd name="T12" fmla="*/ 2621 w 2752"/>
              <a:gd name="T13" fmla="*/ 238 h 240"/>
              <a:gd name="T14" fmla="*/ 2670 w 2752"/>
              <a:gd name="T15" fmla="*/ 240 h 240"/>
              <a:gd name="T16" fmla="*/ 2727 w 2752"/>
              <a:gd name="T17" fmla="*/ 216 h 240"/>
              <a:gd name="T18" fmla="*/ 2748 w 2752"/>
              <a:gd name="T19" fmla="*/ 159 h 240"/>
              <a:gd name="T20" fmla="*/ 2752 w 2752"/>
              <a:gd name="T21" fmla="*/ 113 h 240"/>
              <a:gd name="T22" fmla="*/ 2751 w 2752"/>
              <a:gd name="T2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52" h="240">
                <a:moveTo>
                  <a:pt x="0" y="0"/>
                </a:moveTo>
                <a:lnTo>
                  <a:pt x="0" y="92"/>
                </a:lnTo>
                <a:lnTo>
                  <a:pt x="3" y="156"/>
                </a:lnTo>
                <a:lnTo>
                  <a:pt x="30" y="213"/>
                </a:lnTo>
                <a:lnTo>
                  <a:pt x="96" y="234"/>
                </a:lnTo>
                <a:lnTo>
                  <a:pt x="138" y="236"/>
                </a:lnTo>
                <a:lnTo>
                  <a:pt x="2621" y="238"/>
                </a:lnTo>
                <a:lnTo>
                  <a:pt x="2670" y="240"/>
                </a:lnTo>
                <a:lnTo>
                  <a:pt x="2727" y="216"/>
                </a:lnTo>
                <a:lnTo>
                  <a:pt x="2748" y="159"/>
                </a:lnTo>
                <a:lnTo>
                  <a:pt x="2752" y="113"/>
                </a:lnTo>
                <a:lnTo>
                  <a:pt x="2751" y="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aphicFrame>
        <p:nvGraphicFramePr>
          <p:cNvPr id="148484" name="Object 4"/>
          <p:cNvGraphicFramePr>
            <a:graphicFrameLocks noGrp="1" noChangeAspect="1"/>
          </p:cNvGraphicFramePr>
          <p:nvPr>
            <p:ph idx="1"/>
            <p:extLst>
              <p:ext uri="{D42A27DB-BD31-4B8C-83A1-F6EECF244321}">
                <p14:modId xmlns:p14="http://schemas.microsoft.com/office/powerpoint/2010/main" val="3316392580"/>
              </p:ext>
            </p:extLst>
          </p:nvPr>
        </p:nvGraphicFramePr>
        <p:xfrm>
          <a:off x="3926286" y="4394795"/>
          <a:ext cx="2211652" cy="1122363"/>
        </p:xfrm>
        <a:graphic>
          <a:graphicData uri="http://schemas.openxmlformats.org/presentationml/2006/ole">
            <mc:AlternateContent xmlns:mc="http://schemas.openxmlformats.org/markup-compatibility/2006">
              <mc:Choice xmlns:v="urn:schemas-microsoft-com:vml" Requires="v">
                <p:oleObj spid="_x0000_s15362" name="VISIO" r:id="rId4" imgW="1687068" imgH="964692" progId="">
                  <p:embed/>
                </p:oleObj>
              </mc:Choice>
              <mc:Fallback>
                <p:oleObj name="VISIO" r:id="rId4" imgW="1687068" imgH="964692" progId="">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6286" y="4394795"/>
                        <a:ext cx="2211652" cy="1122363"/>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8485" name="Rectangle 5"/>
          <p:cNvSpPr>
            <a:spLocks noChangeArrowheads="1"/>
          </p:cNvSpPr>
          <p:nvPr/>
        </p:nvSpPr>
        <p:spPr bwMode="auto">
          <a:xfrm>
            <a:off x="6973756" y="1708745"/>
            <a:ext cx="1695715" cy="2836863"/>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endParaRPr>
          </a:p>
        </p:txBody>
      </p:sp>
      <p:sp>
        <p:nvSpPr>
          <p:cNvPr id="148486" name="Text Box 6"/>
          <p:cNvSpPr txBox="1">
            <a:spLocks noChangeArrowheads="1"/>
          </p:cNvSpPr>
          <p:nvPr/>
        </p:nvSpPr>
        <p:spPr bwMode="auto">
          <a:xfrm>
            <a:off x="7023629" y="3628033"/>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数据链路层</a:t>
            </a:r>
          </a:p>
        </p:txBody>
      </p:sp>
      <p:sp>
        <p:nvSpPr>
          <p:cNvPr id="148487" name="Line 7"/>
          <p:cNvSpPr>
            <a:spLocks noChangeShapeType="1"/>
          </p:cNvSpPr>
          <p:nvPr/>
        </p:nvSpPr>
        <p:spPr bwMode="auto">
          <a:xfrm>
            <a:off x="6973756" y="4102694"/>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88" name="Line 8"/>
          <p:cNvSpPr>
            <a:spLocks noChangeShapeType="1"/>
          </p:cNvSpPr>
          <p:nvPr/>
        </p:nvSpPr>
        <p:spPr bwMode="auto">
          <a:xfrm>
            <a:off x="6973756" y="3659782"/>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89" name="Line 9"/>
          <p:cNvSpPr>
            <a:spLocks noChangeShapeType="1"/>
          </p:cNvSpPr>
          <p:nvPr/>
        </p:nvSpPr>
        <p:spPr bwMode="auto">
          <a:xfrm>
            <a:off x="6973756" y="3216869"/>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0" name="Line 10"/>
          <p:cNvSpPr>
            <a:spLocks noChangeShapeType="1"/>
          </p:cNvSpPr>
          <p:nvPr/>
        </p:nvSpPr>
        <p:spPr bwMode="auto">
          <a:xfrm>
            <a:off x="6973756" y="2772369"/>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1" name="Text Box 11"/>
          <p:cNvSpPr txBox="1">
            <a:spLocks noChangeArrowheads="1"/>
          </p:cNvSpPr>
          <p:nvPr/>
        </p:nvSpPr>
        <p:spPr bwMode="auto">
          <a:xfrm>
            <a:off x="7288477" y="407094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物理层</a:t>
            </a:r>
          </a:p>
        </p:txBody>
      </p:sp>
      <p:sp>
        <p:nvSpPr>
          <p:cNvPr id="148492" name="Text Box 12"/>
          <p:cNvSpPr txBox="1">
            <a:spLocks noChangeArrowheads="1"/>
          </p:cNvSpPr>
          <p:nvPr/>
        </p:nvSpPr>
        <p:spPr bwMode="auto">
          <a:xfrm>
            <a:off x="7288477" y="275649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运输层</a:t>
            </a:r>
          </a:p>
        </p:txBody>
      </p:sp>
      <p:sp>
        <p:nvSpPr>
          <p:cNvPr id="148493" name="Text Box 13"/>
          <p:cNvSpPr txBox="1">
            <a:spLocks noChangeArrowheads="1"/>
          </p:cNvSpPr>
          <p:nvPr/>
        </p:nvSpPr>
        <p:spPr bwMode="auto">
          <a:xfrm>
            <a:off x="7288477" y="319940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网络层</a:t>
            </a:r>
          </a:p>
        </p:txBody>
      </p:sp>
      <p:sp>
        <p:nvSpPr>
          <p:cNvPr id="148494" name="Rectangle 14"/>
          <p:cNvSpPr>
            <a:spLocks noChangeArrowheads="1"/>
          </p:cNvSpPr>
          <p:nvPr/>
        </p:nvSpPr>
        <p:spPr bwMode="auto">
          <a:xfrm>
            <a:off x="1286405" y="1708745"/>
            <a:ext cx="1695715" cy="2836863"/>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endParaRPr>
          </a:p>
        </p:txBody>
      </p:sp>
      <p:sp>
        <p:nvSpPr>
          <p:cNvPr id="148495" name="Text Box 15"/>
          <p:cNvSpPr txBox="1">
            <a:spLocks noChangeArrowheads="1"/>
          </p:cNvSpPr>
          <p:nvPr/>
        </p:nvSpPr>
        <p:spPr bwMode="auto">
          <a:xfrm>
            <a:off x="1336279" y="3628033"/>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数据链路层</a:t>
            </a:r>
          </a:p>
        </p:txBody>
      </p:sp>
      <p:sp>
        <p:nvSpPr>
          <p:cNvPr id="148496" name="Line 16"/>
          <p:cNvSpPr>
            <a:spLocks noChangeShapeType="1"/>
          </p:cNvSpPr>
          <p:nvPr/>
        </p:nvSpPr>
        <p:spPr bwMode="auto">
          <a:xfrm>
            <a:off x="1286405" y="4102694"/>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7" name="Line 17"/>
          <p:cNvSpPr>
            <a:spLocks noChangeShapeType="1"/>
          </p:cNvSpPr>
          <p:nvPr/>
        </p:nvSpPr>
        <p:spPr bwMode="auto">
          <a:xfrm>
            <a:off x="1286405" y="3659782"/>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8" name="Line 18"/>
          <p:cNvSpPr>
            <a:spLocks noChangeShapeType="1"/>
          </p:cNvSpPr>
          <p:nvPr/>
        </p:nvSpPr>
        <p:spPr bwMode="auto">
          <a:xfrm>
            <a:off x="1286405" y="3216869"/>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9" name="Line 19"/>
          <p:cNvSpPr>
            <a:spLocks noChangeShapeType="1"/>
          </p:cNvSpPr>
          <p:nvPr/>
        </p:nvSpPr>
        <p:spPr bwMode="auto">
          <a:xfrm>
            <a:off x="1286405" y="2772369"/>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0" name="Text Box 20"/>
          <p:cNvSpPr txBox="1">
            <a:spLocks noChangeArrowheads="1"/>
          </p:cNvSpPr>
          <p:nvPr/>
        </p:nvSpPr>
        <p:spPr bwMode="auto">
          <a:xfrm>
            <a:off x="1602846" y="407094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物理层</a:t>
            </a:r>
          </a:p>
        </p:txBody>
      </p:sp>
      <p:sp>
        <p:nvSpPr>
          <p:cNvPr id="148501" name="Text Box 21"/>
          <p:cNvSpPr txBox="1">
            <a:spLocks noChangeArrowheads="1"/>
          </p:cNvSpPr>
          <p:nvPr/>
        </p:nvSpPr>
        <p:spPr bwMode="auto">
          <a:xfrm>
            <a:off x="1602846" y="275649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运输层</a:t>
            </a:r>
          </a:p>
        </p:txBody>
      </p:sp>
      <p:sp>
        <p:nvSpPr>
          <p:cNvPr id="148502" name="Text Box 22"/>
          <p:cNvSpPr txBox="1">
            <a:spLocks noChangeArrowheads="1"/>
          </p:cNvSpPr>
          <p:nvPr/>
        </p:nvSpPr>
        <p:spPr bwMode="auto">
          <a:xfrm>
            <a:off x="1602846" y="319940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网络层</a:t>
            </a:r>
          </a:p>
        </p:txBody>
      </p:sp>
      <p:sp>
        <p:nvSpPr>
          <p:cNvPr id="148503" name="Line 23"/>
          <p:cNvSpPr>
            <a:spLocks noChangeShapeType="1"/>
          </p:cNvSpPr>
          <p:nvPr/>
        </p:nvSpPr>
        <p:spPr bwMode="auto">
          <a:xfrm>
            <a:off x="2117064" y="2640607"/>
            <a:ext cx="3440" cy="1317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4" name="Line 24"/>
          <p:cNvSpPr>
            <a:spLocks noChangeShapeType="1"/>
          </p:cNvSpPr>
          <p:nvPr/>
        </p:nvSpPr>
        <p:spPr bwMode="auto">
          <a:xfrm>
            <a:off x="7852569" y="2640607"/>
            <a:ext cx="1720" cy="1317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nvGrpSpPr>
          <p:cNvPr id="148505" name="Group 25"/>
          <p:cNvGrpSpPr>
            <a:grpSpLocks/>
          </p:cNvGrpSpPr>
          <p:nvPr/>
        </p:nvGrpSpPr>
        <p:grpSpPr bwMode="auto">
          <a:xfrm>
            <a:off x="2782623" y="1867495"/>
            <a:ext cx="4354513" cy="481013"/>
            <a:chOff x="1618" y="1358"/>
            <a:chExt cx="2532" cy="303"/>
          </a:xfrm>
        </p:grpSpPr>
        <p:sp>
          <p:nvSpPr>
            <p:cNvPr id="148506" name="Line 26"/>
            <p:cNvSpPr>
              <a:spLocks noChangeShapeType="1"/>
            </p:cNvSpPr>
            <p:nvPr/>
          </p:nvSpPr>
          <p:spPr bwMode="auto">
            <a:xfrm>
              <a:off x="1618" y="1649"/>
              <a:ext cx="2532" cy="12"/>
            </a:xfrm>
            <a:prstGeom prst="line">
              <a:avLst/>
            </a:prstGeom>
            <a:noFill/>
            <a:ln w="38100">
              <a:solidFill>
                <a:srgbClr val="000099"/>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7" name="Text Box 27"/>
            <p:cNvSpPr txBox="1">
              <a:spLocks noChangeArrowheads="1"/>
            </p:cNvSpPr>
            <p:nvPr/>
          </p:nvSpPr>
          <p:spPr bwMode="auto">
            <a:xfrm>
              <a:off x="1908" y="1358"/>
              <a:ext cx="178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黑体" pitchFamily="2" charset="-122"/>
                  <a:ea typeface="黑体" pitchFamily="2" charset="-122"/>
                </a:rPr>
                <a:t>①</a:t>
              </a:r>
              <a:r>
                <a:rPr kumimoji="1" lang="en-US" altLang="zh-CN" sz="1000" b="1">
                  <a:solidFill>
                    <a:srgbClr val="000099"/>
                  </a:solidFill>
                  <a:latin typeface="黑体" pitchFamily="2" charset="-122"/>
                  <a:ea typeface="黑体" pitchFamily="2" charset="-122"/>
                </a:rPr>
                <a:t> </a:t>
              </a:r>
              <a:r>
                <a:rPr kumimoji="1" lang="zh-CN" altLang="en-US" sz="2000" b="1">
                  <a:solidFill>
                    <a:srgbClr val="000099"/>
                  </a:solidFill>
                  <a:latin typeface="黑体" pitchFamily="2" charset="-122"/>
                  <a:ea typeface="黑体" pitchFamily="2" charset="-122"/>
                </a:rPr>
                <a:t>客户发起连接建立请求</a:t>
              </a:r>
            </a:p>
          </p:txBody>
        </p:sp>
      </p:grpSp>
      <p:grpSp>
        <p:nvGrpSpPr>
          <p:cNvPr id="148508" name="Group 28"/>
          <p:cNvGrpSpPr>
            <a:grpSpLocks/>
          </p:cNvGrpSpPr>
          <p:nvPr/>
        </p:nvGrpSpPr>
        <p:grpSpPr bwMode="auto">
          <a:xfrm>
            <a:off x="2768865" y="2492969"/>
            <a:ext cx="4326996" cy="434975"/>
            <a:chOff x="1655" y="1752"/>
            <a:chExt cx="2516" cy="274"/>
          </a:xfrm>
        </p:grpSpPr>
        <p:sp>
          <p:nvSpPr>
            <p:cNvPr id="148509" name="Line 29"/>
            <p:cNvSpPr>
              <a:spLocks noChangeShapeType="1"/>
            </p:cNvSpPr>
            <p:nvPr/>
          </p:nvSpPr>
          <p:spPr bwMode="auto">
            <a:xfrm flipH="1" flipV="1">
              <a:off x="1655" y="1752"/>
              <a:ext cx="2516" cy="9"/>
            </a:xfrm>
            <a:prstGeom prst="line">
              <a:avLst/>
            </a:prstGeom>
            <a:noFill/>
            <a:ln w="38100">
              <a:solidFill>
                <a:srgbClr val="FF33CC"/>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10" name="Text Box 30"/>
            <p:cNvSpPr txBox="1">
              <a:spLocks noChangeArrowheads="1"/>
            </p:cNvSpPr>
            <p:nvPr/>
          </p:nvSpPr>
          <p:spPr bwMode="auto">
            <a:xfrm>
              <a:off x="1973" y="1774"/>
              <a:ext cx="193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黑体" pitchFamily="2" charset="-122"/>
                  <a:ea typeface="黑体" pitchFamily="2" charset="-122"/>
                </a:rPr>
                <a:t>②</a:t>
              </a:r>
              <a:r>
                <a:rPr kumimoji="1" lang="en-US" altLang="zh-CN" sz="1000" b="1">
                  <a:solidFill>
                    <a:srgbClr val="000099"/>
                  </a:solidFill>
                  <a:latin typeface="黑体" pitchFamily="2" charset="-122"/>
                  <a:ea typeface="黑体" pitchFamily="2" charset="-122"/>
                </a:rPr>
                <a:t> </a:t>
              </a:r>
              <a:r>
                <a:rPr kumimoji="1" lang="zh-CN" altLang="en-US" sz="2000" b="1">
                  <a:solidFill>
                    <a:srgbClr val="000099"/>
                  </a:solidFill>
                  <a:latin typeface="黑体" pitchFamily="2" charset="-122"/>
                  <a:ea typeface="黑体" pitchFamily="2" charset="-122"/>
                </a:rPr>
                <a:t>服务器接受连接建立请求</a:t>
              </a:r>
            </a:p>
          </p:txBody>
        </p:sp>
      </p:grpSp>
      <p:sp>
        <p:nvSpPr>
          <p:cNvPr id="148511" name="Text Box 31"/>
          <p:cNvSpPr txBox="1">
            <a:spLocks noChangeArrowheads="1"/>
          </p:cNvSpPr>
          <p:nvPr/>
        </p:nvSpPr>
        <p:spPr bwMode="auto">
          <a:xfrm>
            <a:off x="1602846" y="171509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应用层</a:t>
            </a:r>
          </a:p>
        </p:txBody>
      </p:sp>
      <p:sp>
        <p:nvSpPr>
          <p:cNvPr id="148512" name="Text Box 32"/>
          <p:cNvSpPr txBox="1">
            <a:spLocks noChangeArrowheads="1"/>
          </p:cNvSpPr>
          <p:nvPr/>
        </p:nvSpPr>
        <p:spPr bwMode="auto">
          <a:xfrm>
            <a:off x="7288477" y="170080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应用层</a:t>
            </a:r>
          </a:p>
        </p:txBody>
      </p:sp>
      <p:sp>
        <p:nvSpPr>
          <p:cNvPr id="148513" name="Text Box 33"/>
          <p:cNvSpPr txBox="1">
            <a:spLocks noChangeArrowheads="1"/>
          </p:cNvSpPr>
          <p:nvPr/>
        </p:nvSpPr>
        <p:spPr bwMode="auto">
          <a:xfrm>
            <a:off x="4485217" y="4724995"/>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smtClean="0">
                <a:solidFill>
                  <a:srgbClr val="000099"/>
                </a:solidFill>
                <a:latin typeface="Bookman Old Style" pitchFamily="18" charset="0"/>
                <a:ea typeface="黑体" pitchFamily="2" charset="-122"/>
              </a:rPr>
              <a:t>互联网</a:t>
            </a:r>
            <a:endParaRPr kumimoji="1" lang="zh-CN" altLang="en-US" sz="2400" b="1" dirty="0">
              <a:solidFill>
                <a:srgbClr val="000099"/>
              </a:solidFill>
              <a:latin typeface="Bookman Old Style" pitchFamily="18" charset="0"/>
              <a:ea typeface="黑体" pitchFamily="2" charset="-122"/>
            </a:endParaRPr>
          </a:p>
        </p:txBody>
      </p:sp>
      <p:grpSp>
        <p:nvGrpSpPr>
          <p:cNvPr id="148514" name="Group 34"/>
          <p:cNvGrpSpPr>
            <a:grpSpLocks/>
          </p:cNvGrpSpPr>
          <p:nvPr/>
        </p:nvGrpSpPr>
        <p:grpSpPr bwMode="auto">
          <a:xfrm>
            <a:off x="1436027" y="2123082"/>
            <a:ext cx="1396471" cy="531812"/>
            <a:chOff x="835" y="1519"/>
            <a:chExt cx="812" cy="335"/>
          </a:xfrm>
        </p:grpSpPr>
        <p:sp>
          <p:nvSpPr>
            <p:cNvPr id="148515" name="Oval 35"/>
            <p:cNvSpPr>
              <a:spLocks noChangeArrowheads="1"/>
            </p:cNvSpPr>
            <p:nvPr/>
          </p:nvSpPr>
          <p:spPr bwMode="auto">
            <a:xfrm>
              <a:off x="835" y="1519"/>
              <a:ext cx="812" cy="335"/>
            </a:xfrm>
            <a:prstGeom prst="ellipse">
              <a:avLst/>
            </a:prstGeom>
            <a:solidFill>
              <a:srgbClr val="99FFCC"/>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Times New Roman" pitchFamily="18" charset="0"/>
              </a:endParaRPr>
            </a:p>
          </p:txBody>
        </p:sp>
        <p:sp>
          <p:nvSpPr>
            <p:cNvPr id="148516" name="Text Box 36"/>
            <p:cNvSpPr txBox="1">
              <a:spLocks noChangeArrowheads="1"/>
            </p:cNvSpPr>
            <p:nvPr/>
          </p:nvSpPr>
          <p:spPr bwMode="auto">
            <a:xfrm>
              <a:off x="1020" y="1547"/>
              <a:ext cx="406" cy="252"/>
            </a:xfrm>
            <a:prstGeom prst="rect">
              <a:avLst/>
            </a:prstGeom>
            <a:noFill/>
            <a:ln>
              <a:noFill/>
            </a:ln>
            <a:effectLst>
              <a:outerShdw dist="17961" dir="2700000" algn="ctr" rotWithShape="0">
                <a:schemeClr val="accent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2000" b="1" dirty="0">
                  <a:solidFill>
                    <a:srgbClr val="000099"/>
                  </a:solidFill>
                  <a:latin typeface="+mn-lt"/>
                  <a:ea typeface="黑体" pitchFamily="2" charset="-122"/>
                </a:rPr>
                <a:t>客户</a:t>
              </a:r>
            </a:p>
          </p:txBody>
        </p:sp>
      </p:grpSp>
      <p:grpSp>
        <p:nvGrpSpPr>
          <p:cNvPr id="148517" name="Group 37"/>
          <p:cNvGrpSpPr>
            <a:grpSpLocks/>
          </p:cNvGrpSpPr>
          <p:nvPr/>
        </p:nvGrpSpPr>
        <p:grpSpPr bwMode="auto">
          <a:xfrm>
            <a:off x="7123377" y="2123082"/>
            <a:ext cx="1396471" cy="531812"/>
            <a:chOff x="4142" y="1519"/>
            <a:chExt cx="812" cy="335"/>
          </a:xfrm>
        </p:grpSpPr>
        <p:sp>
          <p:nvSpPr>
            <p:cNvPr id="148518" name="Oval 38"/>
            <p:cNvSpPr>
              <a:spLocks noChangeArrowheads="1"/>
            </p:cNvSpPr>
            <p:nvPr/>
          </p:nvSpPr>
          <p:spPr bwMode="auto">
            <a:xfrm>
              <a:off x="4142" y="1519"/>
              <a:ext cx="812" cy="335"/>
            </a:xfrm>
            <a:prstGeom prst="ellipse">
              <a:avLst/>
            </a:prstGeom>
            <a:solidFill>
              <a:schemeClr val="hlink"/>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Times New Roman" pitchFamily="18" charset="0"/>
              </a:endParaRPr>
            </a:p>
          </p:txBody>
        </p:sp>
        <p:sp>
          <p:nvSpPr>
            <p:cNvPr id="148519" name="Text Box 39"/>
            <p:cNvSpPr txBox="1">
              <a:spLocks noChangeArrowheads="1"/>
            </p:cNvSpPr>
            <p:nvPr/>
          </p:nvSpPr>
          <p:spPr bwMode="auto">
            <a:xfrm>
              <a:off x="4256" y="1543"/>
              <a:ext cx="555" cy="25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2000" dirty="0">
                  <a:solidFill>
                    <a:srgbClr val="000099"/>
                  </a:solidFill>
                  <a:latin typeface="黑体" pitchFamily="2" charset="-122"/>
                  <a:ea typeface="黑体" pitchFamily="2" charset="-122"/>
                </a:rPr>
                <a:t>服务器</a:t>
              </a:r>
            </a:p>
          </p:txBody>
        </p:sp>
      </p:grpSp>
      <p:sp>
        <p:nvSpPr>
          <p:cNvPr id="148520" name="Text Box 40"/>
          <p:cNvSpPr txBox="1">
            <a:spLocks noChangeArrowheads="1"/>
          </p:cNvSpPr>
          <p:nvPr/>
        </p:nvSpPr>
        <p:spPr bwMode="auto">
          <a:xfrm>
            <a:off x="3641153" y="3069233"/>
            <a:ext cx="2711758" cy="1015663"/>
          </a:xfrm>
          <a:prstGeom prst="rect">
            <a:avLst/>
          </a:prstGeom>
          <a:solidFill>
            <a:srgbClr val="CCFFFF"/>
          </a:solidFill>
          <a:ln w="76200" cmpd="tri">
            <a:solidFill>
              <a:srgbClr val="333399"/>
            </a:solidFill>
            <a:miter lim="800000"/>
            <a:headEnd/>
            <a:tailEnd/>
          </a:ln>
          <a:effectLst/>
          <a:extLst/>
        </p:spPr>
        <p:txBody>
          <a:bodyPr wrap="square">
            <a:spAutoFit/>
          </a:bodyPr>
          <a:lstStyle/>
          <a:p>
            <a:pPr algn="ctr"/>
            <a:r>
              <a:rPr lang="zh-CN" altLang="en-US" sz="2000" b="1" dirty="0">
                <a:solidFill>
                  <a:srgbClr val="000099"/>
                </a:solidFill>
                <a:latin typeface="Tahoma" pitchFamily="34" charset="0"/>
                <a:ea typeface="黑体" pitchFamily="2" charset="-122"/>
              </a:rPr>
              <a:t>以后就逐级使用下层</a:t>
            </a:r>
          </a:p>
          <a:p>
            <a:pPr algn="ctr"/>
            <a:r>
              <a:rPr lang="zh-CN" altLang="en-US" sz="2000" b="1" dirty="0">
                <a:solidFill>
                  <a:srgbClr val="000099"/>
                </a:solidFill>
                <a:latin typeface="Tahoma" pitchFamily="34" charset="0"/>
                <a:ea typeface="黑体" pitchFamily="2" charset="-122"/>
              </a:rPr>
              <a:t>提供的服务</a:t>
            </a:r>
          </a:p>
          <a:p>
            <a:pPr algn="ctr"/>
            <a:r>
              <a:rPr lang="en-US" altLang="zh-CN" sz="2000" b="1" dirty="0">
                <a:solidFill>
                  <a:srgbClr val="000099"/>
                </a:solidFill>
                <a:latin typeface="Tahoma" pitchFamily="34" charset="0"/>
                <a:ea typeface="黑体" pitchFamily="2" charset="-122"/>
              </a:rPr>
              <a:t>(</a:t>
            </a:r>
            <a:r>
              <a:rPr lang="zh-CN" altLang="en-US" sz="2000" b="1" dirty="0">
                <a:solidFill>
                  <a:srgbClr val="000099"/>
                </a:solidFill>
                <a:latin typeface="Tahoma" pitchFamily="34" charset="0"/>
                <a:ea typeface="黑体" pitchFamily="2" charset="-122"/>
              </a:rPr>
              <a:t>使用 </a:t>
            </a:r>
            <a:r>
              <a:rPr lang="en-US" altLang="zh-CN" sz="2000" b="1" dirty="0">
                <a:solidFill>
                  <a:srgbClr val="000099"/>
                </a:solidFill>
                <a:latin typeface="Tahoma" pitchFamily="34" charset="0"/>
                <a:ea typeface="黑体" pitchFamily="2" charset="-122"/>
              </a:rPr>
              <a:t>TCP </a:t>
            </a:r>
            <a:r>
              <a:rPr lang="zh-CN" altLang="en-US" sz="2000" b="1" dirty="0">
                <a:solidFill>
                  <a:srgbClr val="000099"/>
                </a:solidFill>
                <a:latin typeface="Tahoma" pitchFamily="34" charset="0"/>
                <a:ea typeface="黑体" pitchFamily="2" charset="-122"/>
              </a:rPr>
              <a:t>和 </a:t>
            </a:r>
            <a:r>
              <a:rPr lang="en-US" altLang="zh-CN" sz="2000" b="1" dirty="0">
                <a:solidFill>
                  <a:srgbClr val="000099"/>
                </a:solidFill>
                <a:latin typeface="Tahoma" pitchFamily="34" charset="0"/>
                <a:ea typeface="黑体" pitchFamily="2" charset="-122"/>
              </a:rPr>
              <a:t>IP</a:t>
            </a:r>
            <a:r>
              <a:rPr lang="zh-CN" altLang="en-US" sz="2000" b="1" dirty="0">
                <a:solidFill>
                  <a:srgbClr val="000099"/>
                </a:solidFill>
                <a:latin typeface="Tahoma" pitchFamily="34" charset="0"/>
                <a:ea typeface="黑体" pitchFamily="2" charset="-122"/>
              </a:rPr>
              <a:t>）</a:t>
            </a:r>
          </a:p>
        </p:txBody>
      </p:sp>
      <p:sp>
        <p:nvSpPr>
          <p:cNvPr id="3" name="矩形 2"/>
          <p:cNvSpPr/>
          <p:nvPr/>
        </p:nvSpPr>
        <p:spPr>
          <a:xfrm>
            <a:off x="1286405" y="5661248"/>
            <a:ext cx="7383065" cy="461665"/>
          </a:xfrm>
          <a:prstGeom prst="rect">
            <a:avLst/>
          </a:prstGeom>
        </p:spPr>
        <p:txBody>
          <a:bodyPr wrap="square">
            <a:spAutoFit/>
          </a:bodyPr>
          <a:lstStyle/>
          <a:p>
            <a:pPr algn="ctr"/>
            <a:r>
              <a:rPr lang="zh-CN" altLang="zh-CN" sz="2400" b="1" dirty="0" smtClean="0">
                <a:latin typeface="+mn-lt"/>
                <a:ea typeface="黑体" pitchFamily="2" charset="-122"/>
              </a:rPr>
              <a:t>在</a:t>
            </a:r>
            <a:r>
              <a:rPr lang="zh-CN" altLang="zh-CN" sz="2400" b="1" dirty="0">
                <a:latin typeface="+mn-lt"/>
                <a:ea typeface="黑体" pitchFamily="2" charset="-122"/>
              </a:rPr>
              <a:t>应用层的客户进程和服务器进程的交互</a:t>
            </a:r>
            <a:endParaRPr lang="zh-CN" altLang="en-US" sz="2400" b="1" dirty="0">
              <a:latin typeface="+mn-lt"/>
              <a:ea typeface="黑体" pitchFamily="2" charset="-122"/>
            </a:endParaRPr>
          </a:p>
        </p:txBody>
      </p:sp>
    </p:spTree>
    <p:extLst>
      <p:ext uri="{BB962C8B-B14F-4D97-AF65-F5344CB8AC3E}">
        <p14:creationId xmlns:p14="http://schemas.microsoft.com/office/powerpoint/2010/main" val="4018690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nodeType="clickEffect">
                                  <p:stCondLst>
                                    <p:cond delay="0"/>
                                  </p:stCondLst>
                                  <p:childTnLst>
                                    <p:anim calcmode="discrete" valueType="str">
                                      <p:cBhvr>
                                        <p:cTn id="6" dur="500" fill="hold"/>
                                        <p:tgtEl>
                                          <p:spTgt spid="148514"/>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1500"/>
                            </p:stCondLst>
                            <p:childTnLst>
                              <p:par>
                                <p:cTn id="8" presetID="22" presetClass="entr" presetSubtype="8" fill="hold" nodeType="afterEffect">
                                  <p:stCondLst>
                                    <p:cond delay="0"/>
                                  </p:stCondLst>
                                  <p:childTnLst>
                                    <p:set>
                                      <p:cBhvr>
                                        <p:cTn id="9" dur="1" fill="hold">
                                          <p:stCondLst>
                                            <p:cond delay="0"/>
                                          </p:stCondLst>
                                        </p:cTn>
                                        <p:tgtEl>
                                          <p:spTgt spid="148505"/>
                                        </p:tgtEl>
                                        <p:attrNameLst>
                                          <p:attrName>style.visibility</p:attrName>
                                        </p:attrNameLst>
                                      </p:cBhvr>
                                      <p:to>
                                        <p:strVal val="visible"/>
                                      </p:to>
                                    </p:set>
                                    <p:animEffect transition="in" filter="wipe(left)">
                                      <p:cBhvr>
                                        <p:cTn id="10" dur="500"/>
                                        <p:tgtEl>
                                          <p:spTgt spid="14850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emph" presetSubtype="0" repeatCount="3000" fill="hold" nodeType="clickEffect">
                                  <p:stCondLst>
                                    <p:cond delay="0"/>
                                  </p:stCondLst>
                                  <p:childTnLst>
                                    <p:anim calcmode="discrete" valueType="str">
                                      <p:cBhvr>
                                        <p:cTn id="14" dur="500" fill="hold"/>
                                        <p:tgtEl>
                                          <p:spTgt spid="148517"/>
                                        </p:tgtEl>
                                        <p:attrNameLst>
                                          <p:attrName>style.visibility</p:attrName>
                                        </p:attrNameLst>
                                      </p:cBhvr>
                                      <p:tavLst>
                                        <p:tav tm="0">
                                          <p:val>
                                            <p:strVal val="hidden"/>
                                          </p:val>
                                        </p:tav>
                                        <p:tav tm="50000">
                                          <p:val>
                                            <p:strVal val="visible"/>
                                          </p:val>
                                        </p:tav>
                                      </p:tavLst>
                                    </p:anim>
                                  </p:childTnLst>
                                </p:cTn>
                              </p:par>
                            </p:childTnLst>
                          </p:cTn>
                        </p:par>
                        <p:par>
                          <p:cTn id="15" fill="hold" nodeType="afterGroup">
                            <p:stCondLst>
                              <p:cond delay="1500"/>
                            </p:stCondLst>
                            <p:childTnLst>
                              <p:par>
                                <p:cTn id="16" presetID="22" presetClass="entr" presetSubtype="2" fill="hold" nodeType="afterEffect">
                                  <p:stCondLst>
                                    <p:cond delay="0"/>
                                  </p:stCondLst>
                                  <p:childTnLst>
                                    <p:set>
                                      <p:cBhvr>
                                        <p:cTn id="17" dur="1" fill="hold">
                                          <p:stCondLst>
                                            <p:cond delay="0"/>
                                          </p:stCondLst>
                                        </p:cTn>
                                        <p:tgtEl>
                                          <p:spTgt spid="148508"/>
                                        </p:tgtEl>
                                        <p:attrNameLst>
                                          <p:attrName>style.visibility</p:attrName>
                                        </p:attrNameLst>
                                      </p:cBhvr>
                                      <p:to>
                                        <p:strVal val="visible"/>
                                      </p:to>
                                    </p:set>
                                    <p:animEffect transition="in" filter="wipe(right)">
                                      <p:cBhvr>
                                        <p:cTn id="18" dur="1000"/>
                                        <p:tgtEl>
                                          <p:spTgt spid="14850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85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20" grpId="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sz="3200" dirty="0"/>
              <a:t>功能较强的计算机</a:t>
            </a:r>
            <a:br>
              <a:rPr lang="zh-CN" altLang="en-US" sz="3200" dirty="0"/>
            </a:br>
            <a:r>
              <a:rPr lang="zh-CN" altLang="en-US" sz="3200" dirty="0"/>
              <a:t>可同时运行多个服务器进程 </a:t>
            </a:r>
          </a:p>
        </p:txBody>
      </p:sp>
      <p:sp>
        <p:nvSpPr>
          <p:cNvPr id="149507" name="Line 3"/>
          <p:cNvSpPr>
            <a:spLocks noChangeShapeType="1"/>
          </p:cNvSpPr>
          <p:nvPr/>
        </p:nvSpPr>
        <p:spPr bwMode="auto">
          <a:xfrm>
            <a:off x="4942682" y="4388199"/>
            <a:ext cx="5160" cy="3254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08" name="Rectangle 4"/>
          <p:cNvSpPr>
            <a:spLocks noChangeArrowheads="1"/>
          </p:cNvSpPr>
          <p:nvPr/>
        </p:nvSpPr>
        <p:spPr bwMode="auto">
          <a:xfrm>
            <a:off x="3422386" y="1694210"/>
            <a:ext cx="3140340" cy="2693988"/>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49509" name="Text Box 5"/>
          <p:cNvSpPr txBox="1">
            <a:spLocks noChangeArrowheads="1"/>
          </p:cNvSpPr>
          <p:nvPr/>
        </p:nvSpPr>
        <p:spPr bwMode="auto">
          <a:xfrm>
            <a:off x="4206611" y="3546824"/>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数据链路层</a:t>
            </a:r>
          </a:p>
        </p:txBody>
      </p:sp>
      <p:sp>
        <p:nvSpPr>
          <p:cNvPr id="149510" name="Line 6"/>
          <p:cNvSpPr>
            <a:spLocks noChangeShapeType="1"/>
          </p:cNvSpPr>
          <p:nvPr/>
        </p:nvSpPr>
        <p:spPr bwMode="auto">
          <a:xfrm>
            <a:off x="3422386" y="3980210"/>
            <a:ext cx="31403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1" name="Line 7"/>
          <p:cNvSpPr>
            <a:spLocks noChangeShapeType="1"/>
          </p:cNvSpPr>
          <p:nvPr/>
        </p:nvSpPr>
        <p:spPr bwMode="auto">
          <a:xfrm>
            <a:off x="3422386" y="3570635"/>
            <a:ext cx="31403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2" name="Line 8"/>
          <p:cNvSpPr>
            <a:spLocks noChangeShapeType="1"/>
          </p:cNvSpPr>
          <p:nvPr/>
        </p:nvSpPr>
        <p:spPr bwMode="auto">
          <a:xfrm>
            <a:off x="3422386" y="3162648"/>
            <a:ext cx="31403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3" name="Line 9"/>
          <p:cNvSpPr>
            <a:spLocks noChangeShapeType="1"/>
          </p:cNvSpPr>
          <p:nvPr/>
        </p:nvSpPr>
        <p:spPr bwMode="auto">
          <a:xfrm>
            <a:off x="3422386" y="2754660"/>
            <a:ext cx="31403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4" name="Text Box 10"/>
          <p:cNvSpPr txBox="1">
            <a:spLocks noChangeArrowheads="1"/>
          </p:cNvSpPr>
          <p:nvPr/>
        </p:nvSpPr>
        <p:spPr bwMode="auto">
          <a:xfrm>
            <a:off x="4461140" y="3954811"/>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物理层</a:t>
            </a:r>
          </a:p>
        </p:txBody>
      </p:sp>
      <p:sp>
        <p:nvSpPr>
          <p:cNvPr id="149515" name="Text Box 11"/>
          <p:cNvSpPr txBox="1">
            <a:spLocks noChangeArrowheads="1"/>
          </p:cNvSpPr>
          <p:nvPr/>
        </p:nvSpPr>
        <p:spPr bwMode="auto">
          <a:xfrm>
            <a:off x="4461140" y="274354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49516" name="Text Box 12"/>
          <p:cNvSpPr txBox="1">
            <a:spLocks noChangeArrowheads="1"/>
          </p:cNvSpPr>
          <p:nvPr/>
        </p:nvSpPr>
        <p:spPr bwMode="auto">
          <a:xfrm>
            <a:off x="4461140" y="3151536"/>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网络层</a:t>
            </a:r>
          </a:p>
        </p:txBody>
      </p:sp>
      <p:sp>
        <p:nvSpPr>
          <p:cNvPr id="149517" name="Text Box 13"/>
          <p:cNvSpPr txBox="1">
            <a:spLocks noChangeArrowheads="1"/>
          </p:cNvSpPr>
          <p:nvPr/>
        </p:nvSpPr>
        <p:spPr bwMode="auto">
          <a:xfrm>
            <a:off x="4428464" y="165452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应用层</a:t>
            </a:r>
          </a:p>
        </p:txBody>
      </p:sp>
      <p:sp>
        <p:nvSpPr>
          <p:cNvPr id="149518" name="Text Box 14"/>
          <p:cNvSpPr txBox="1">
            <a:spLocks noChangeArrowheads="1"/>
          </p:cNvSpPr>
          <p:nvPr/>
        </p:nvSpPr>
        <p:spPr bwMode="auto">
          <a:xfrm>
            <a:off x="4342475" y="1268761"/>
            <a:ext cx="12186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计算机 </a:t>
            </a:r>
            <a:r>
              <a:rPr kumimoji="1" lang="en-US" altLang="zh-CN" sz="2000" b="1" dirty="0">
                <a:solidFill>
                  <a:srgbClr val="000099"/>
                </a:solidFill>
                <a:latin typeface="+mn-lt"/>
                <a:ea typeface="黑体" pitchFamily="2" charset="-122"/>
              </a:rPr>
              <a:t>3</a:t>
            </a:r>
          </a:p>
        </p:txBody>
      </p:sp>
      <p:grpSp>
        <p:nvGrpSpPr>
          <p:cNvPr id="149519" name="Group 15"/>
          <p:cNvGrpSpPr>
            <a:grpSpLocks/>
          </p:cNvGrpSpPr>
          <p:nvPr/>
        </p:nvGrpSpPr>
        <p:grpSpPr bwMode="auto">
          <a:xfrm>
            <a:off x="3611563" y="2019649"/>
            <a:ext cx="1238250" cy="746125"/>
            <a:chOff x="2100" y="1727"/>
            <a:chExt cx="720" cy="470"/>
          </a:xfrm>
        </p:grpSpPr>
        <p:sp>
          <p:nvSpPr>
            <p:cNvPr id="149520" name="Line 16"/>
            <p:cNvSpPr>
              <a:spLocks noChangeShapeType="1"/>
            </p:cNvSpPr>
            <p:nvPr/>
          </p:nvSpPr>
          <p:spPr bwMode="auto">
            <a:xfrm>
              <a:off x="2460" y="2119"/>
              <a:ext cx="1" cy="7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21" name="Oval 17"/>
            <p:cNvSpPr>
              <a:spLocks noChangeArrowheads="1"/>
            </p:cNvSpPr>
            <p:nvPr/>
          </p:nvSpPr>
          <p:spPr bwMode="auto">
            <a:xfrm>
              <a:off x="2100" y="1727"/>
              <a:ext cx="720" cy="412"/>
            </a:xfrm>
            <a:prstGeom prst="ellipse">
              <a:avLst/>
            </a:prstGeom>
            <a:solidFill>
              <a:schemeClr val="hlink"/>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22" name="Text Box 18"/>
            <p:cNvSpPr txBox="1">
              <a:spLocks noChangeArrowheads="1"/>
            </p:cNvSpPr>
            <p:nvPr/>
          </p:nvSpPr>
          <p:spPr bwMode="auto">
            <a:xfrm>
              <a:off x="2192" y="1756"/>
              <a:ext cx="555" cy="40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lnSpc>
                  <a:spcPct val="90000"/>
                </a:lnSpc>
              </a:pPr>
              <a:r>
                <a:rPr kumimoji="1" lang="zh-CN" altLang="en-US" sz="2000" dirty="0">
                  <a:solidFill>
                    <a:srgbClr val="000099"/>
                  </a:solidFill>
                  <a:latin typeface="+mn-lt"/>
                  <a:ea typeface="黑体" pitchFamily="2" charset="-122"/>
                </a:rPr>
                <a:t>服务器</a:t>
              </a:r>
            </a:p>
            <a:p>
              <a:pPr algn="ctr">
                <a:lnSpc>
                  <a:spcPct val="90000"/>
                </a:lnSpc>
              </a:pPr>
              <a:r>
                <a:rPr kumimoji="1" lang="en-US" altLang="zh-CN" sz="2000" dirty="0">
                  <a:solidFill>
                    <a:srgbClr val="000099"/>
                  </a:solidFill>
                  <a:latin typeface="+mn-lt"/>
                  <a:ea typeface="黑体" pitchFamily="2" charset="-122"/>
                </a:rPr>
                <a:t>1</a:t>
              </a:r>
              <a:endParaRPr kumimoji="1" lang="en-US" altLang="zh-CN" sz="3200" dirty="0">
                <a:solidFill>
                  <a:srgbClr val="000099"/>
                </a:solidFill>
                <a:latin typeface="+mn-lt"/>
                <a:ea typeface="黑体" pitchFamily="2" charset="-122"/>
              </a:endParaRPr>
            </a:p>
          </p:txBody>
        </p:sp>
      </p:grpSp>
      <p:grpSp>
        <p:nvGrpSpPr>
          <p:cNvPr id="149523" name="Group 19"/>
          <p:cNvGrpSpPr>
            <a:grpSpLocks/>
          </p:cNvGrpSpPr>
          <p:nvPr/>
        </p:nvGrpSpPr>
        <p:grpSpPr bwMode="auto">
          <a:xfrm>
            <a:off x="5135298" y="2045916"/>
            <a:ext cx="1236531" cy="735012"/>
            <a:chOff x="2986" y="1727"/>
            <a:chExt cx="719" cy="463"/>
          </a:xfrm>
        </p:grpSpPr>
        <p:sp>
          <p:nvSpPr>
            <p:cNvPr id="149524" name="Line 20"/>
            <p:cNvSpPr>
              <a:spLocks noChangeShapeType="1"/>
            </p:cNvSpPr>
            <p:nvPr/>
          </p:nvSpPr>
          <p:spPr bwMode="auto">
            <a:xfrm>
              <a:off x="3344" y="2113"/>
              <a:ext cx="1" cy="7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25" name="Oval 21"/>
            <p:cNvSpPr>
              <a:spLocks noChangeArrowheads="1"/>
            </p:cNvSpPr>
            <p:nvPr/>
          </p:nvSpPr>
          <p:spPr bwMode="auto">
            <a:xfrm>
              <a:off x="2986" y="1727"/>
              <a:ext cx="719" cy="412"/>
            </a:xfrm>
            <a:prstGeom prst="ellipse">
              <a:avLst/>
            </a:prstGeom>
            <a:solidFill>
              <a:schemeClr val="hlink"/>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26" name="Text Box 22"/>
            <p:cNvSpPr txBox="1">
              <a:spLocks noChangeArrowheads="1"/>
            </p:cNvSpPr>
            <p:nvPr/>
          </p:nvSpPr>
          <p:spPr bwMode="auto">
            <a:xfrm>
              <a:off x="3077" y="1752"/>
              <a:ext cx="555" cy="40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lnSpc>
                  <a:spcPct val="90000"/>
                </a:lnSpc>
              </a:pPr>
              <a:r>
                <a:rPr kumimoji="1" lang="zh-CN" altLang="en-US" sz="2000" dirty="0">
                  <a:solidFill>
                    <a:srgbClr val="000099"/>
                  </a:solidFill>
                  <a:latin typeface="+mn-lt"/>
                  <a:ea typeface="黑体" pitchFamily="2" charset="-122"/>
                </a:rPr>
                <a:t>服务器</a:t>
              </a:r>
            </a:p>
            <a:p>
              <a:pPr algn="ctr">
                <a:lnSpc>
                  <a:spcPct val="90000"/>
                </a:lnSpc>
              </a:pPr>
              <a:r>
                <a:rPr kumimoji="1" lang="en-US" altLang="zh-CN" sz="2000" dirty="0">
                  <a:solidFill>
                    <a:srgbClr val="000099"/>
                  </a:solidFill>
                  <a:latin typeface="+mn-lt"/>
                  <a:ea typeface="黑体" pitchFamily="2" charset="-122"/>
                </a:rPr>
                <a:t>2</a:t>
              </a:r>
              <a:endParaRPr kumimoji="1" lang="en-US" altLang="zh-CN" sz="3200" dirty="0">
                <a:solidFill>
                  <a:srgbClr val="000099"/>
                </a:solidFill>
                <a:latin typeface="+mn-lt"/>
                <a:ea typeface="黑体" pitchFamily="2" charset="-122"/>
              </a:endParaRPr>
            </a:p>
          </p:txBody>
        </p:sp>
      </p:grpSp>
      <p:grpSp>
        <p:nvGrpSpPr>
          <p:cNvPr id="149527" name="Group 23"/>
          <p:cNvGrpSpPr>
            <a:grpSpLocks/>
          </p:cNvGrpSpPr>
          <p:nvPr/>
        </p:nvGrpSpPr>
        <p:grpSpPr bwMode="auto">
          <a:xfrm>
            <a:off x="662121" y="1268760"/>
            <a:ext cx="8564562" cy="3771900"/>
            <a:chOff x="385" y="1254"/>
            <a:chExt cx="4980" cy="2376"/>
          </a:xfrm>
        </p:grpSpPr>
        <p:sp>
          <p:nvSpPr>
            <p:cNvPr id="149528" name="Freeform 24"/>
            <p:cNvSpPr>
              <a:spLocks/>
            </p:cNvSpPr>
            <p:nvPr/>
          </p:nvSpPr>
          <p:spPr bwMode="auto">
            <a:xfrm>
              <a:off x="846" y="3219"/>
              <a:ext cx="4066" cy="411"/>
            </a:xfrm>
            <a:custGeom>
              <a:avLst/>
              <a:gdLst>
                <a:gd name="T0" fmla="*/ 0 w 3527"/>
                <a:gd name="T1" fmla="*/ 0 h 333"/>
                <a:gd name="T2" fmla="*/ 0 w 3527"/>
                <a:gd name="T3" fmla="*/ 129 h 333"/>
                <a:gd name="T4" fmla="*/ 14 w 3527"/>
                <a:gd name="T5" fmla="*/ 192 h 333"/>
                <a:gd name="T6" fmla="*/ 50 w 3527"/>
                <a:gd name="T7" fmla="*/ 270 h 333"/>
                <a:gd name="T8" fmla="*/ 122 w 3527"/>
                <a:gd name="T9" fmla="*/ 318 h 333"/>
                <a:gd name="T10" fmla="*/ 177 w 3527"/>
                <a:gd name="T11" fmla="*/ 330 h 333"/>
                <a:gd name="T12" fmla="*/ 3360 w 3527"/>
                <a:gd name="T13" fmla="*/ 333 h 333"/>
                <a:gd name="T14" fmla="*/ 3422 w 3527"/>
                <a:gd name="T15" fmla="*/ 318 h 333"/>
                <a:gd name="T16" fmla="*/ 3482 w 3527"/>
                <a:gd name="T17" fmla="*/ 282 h 333"/>
                <a:gd name="T18" fmla="*/ 3512 w 3527"/>
                <a:gd name="T19" fmla="*/ 234 h 333"/>
                <a:gd name="T20" fmla="*/ 3524 w 3527"/>
                <a:gd name="T21" fmla="*/ 162 h 333"/>
                <a:gd name="T22" fmla="*/ 3527 w 3527"/>
                <a:gd name="T23"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7" h="333">
                  <a:moveTo>
                    <a:pt x="0" y="0"/>
                  </a:moveTo>
                  <a:lnTo>
                    <a:pt x="0" y="129"/>
                  </a:lnTo>
                  <a:lnTo>
                    <a:pt x="14" y="192"/>
                  </a:lnTo>
                  <a:lnTo>
                    <a:pt x="50" y="270"/>
                  </a:lnTo>
                  <a:lnTo>
                    <a:pt x="122" y="318"/>
                  </a:lnTo>
                  <a:lnTo>
                    <a:pt x="177" y="330"/>
                  </a:lnTo>
                  <a:lnTo>
                    <a:pt x="3360" y="333"/>
                  </a:lnTo>
                  <a:lnTo>
                    <a:pt x="3422" y="318"/>
                  </a:lnTo>
                  <a:lnTo>
                    <a:pt x="3482" y="282"/>
                  </a:lnTo>
                  <a:lnTo>
                    <a:pt x="3512" y="234"/>
                  </a:lnTo>
                  <a:lnTo>
                    <a:pt x="3524" y="162"/>
                  </a:lnTo>
                  <a:lnTo>
                    <a:pt x="3527" y="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49529" name="Group 25"/>
            <p:cNvGrpSpPr>
              <a:grpSpLocks/>
            </p:cNvGrpSpPr>
            <p:nvPr/>
          </p:nvGrpSpPr>
          <p:grpSpPr bwMode="auto">
            <a:xfrm>
              <a:off x="385" y="1254"/>
              <a:ext cx="941" cy="1965"/>
              <a:chOff x="385" y="1254"/>
              <a:chExt cx="941" cy="1965"/>
            </a:xfrm>
          </p:grpSpPr>
          <p:sp>
            <p:nvSpPr>
              <p:cNvPr id="149530" name="Rectangle 26"/>
              <p:cNvSpPr>
                <a:spLocks noChangeArrowheads="1"/>
              </p:cNvSpPr>
              <p:nvPr/>
            </p:nvSpPr>
            <p:spPr bwMode="auto">
              <a:xfrm>
                <a:off x="385" y="1522"/>
                <a:ext cx="941" cy="1697"/>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49531" name="Text Box 27"/>
              <p:cNvSpPr txBox="1">
                <a:spLocks noChangeArrowheads="1"/>
              </p:cNvSpPr>
              <p:nvPr/>
            </p:nvSpPr>
            <p:spPr bwMode="auto">
              <a:xfrm>
                <a:off x="413" y="2689"/>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数据链路层</a:t>
                </a:r>
              </a:p>
            </p:txBody>
          </p:sp>
          <p:sp>
            <p:nvSpPr>
              <p:cNvPr id="149532" name="Line 28"/>
              <p:cNvSpPr>
                <a:spLocks noChangeShapeType="1"/>
              </p:cNvSpPr>
              <p:nvPr/>
            </p:nvSpPr>
            <p:spPr bwMode="auto">
              <a:xfrm>
                <a:off x="385" y="2962"/>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3" name="Line 29"/>
              <p:cNvSpPr>
                <a:spLocks noChangeShapeType="1"/>
              </p:cNvSpPr>
              <p:nvPr/>
            </p:nvSpPr>
            <p:spPr bwMode="auto">
              <a:xfrm>
                <a:off x="385" y="2704"/>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4" name="Line 30"/>
              <p:cNvSpPr>
                <a:spLocks noChangeShapeType="1"/>
              </p:cNvSpPr>
              <p:nvPr/>
            </p:nvSpPr>
            <p:spPr bwMode="auto">
              <a:xfrm>
                <a:off x="385" y="2447"/>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5" name="Line 31"/>
              <p:cNvSpPr>
                <a:spLocks noChangeShapeType="1"/>
              </p:cNvSpPr>
              <p:nvPr/>
            </p:nvSpPr>
            <p:spPr bwMode="auto">
              <a:xfrm>
                <a:off x="385" y="2190"/>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6" name="Text Box 32"/>
              <p:cNvSpPr txBox="1">
                <a:spLocks noChangeArrowheads="1"/>
              </p:cNvSpPr>
              <p:nvPr/>
            </p:nvSpPr>
            <p:spPr bwMode="auto">
              <a:xfrm>
                <a:off x="560" y="2946"/>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物理层</a:t>
                </a:r>
              </a:p>
            </p:txBody>
          </p:sp>
          <p:sp>
            <p:nvSpPr>
              <p:cNvPr id="149537" name="Text Box 33"/>
              <p:cNvSpPr txBox="1">
                <a:spLocks noChangeArrowheads="1"/>
              </p:cNvSpPr>
              <p:nvPr/>
            </p:nvSpPr>
            <p:spPr bwMode="auto">
              <a:xfrm>
                <a:off x="560" y="2183"/>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49538" name="Text Box 34"/>
              <p:cNvSpPr txBox="1">
                <a:spLocks noChangeArrowheads="1"/>
              </p:cNvSpPr>
              <p:nvPr/>
            </p:nvSpPr>
            <p:spPr bwMode="auto">
              <a:xfrm>
                <a:off x="560" y="2440"/>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网络层</a:t>
                </a:r>
              </a:p>
            </p:txBody>
          </p:sp>
          <p:sp>
            <p:nvSpPr>
              <p:cNvPr id="149539" name="Line 35"/>
              <p:cNvSpPr>
                <a:spLocks noChangeShapeType="1"/>
              </p:cNvSpPr>
              <p:nvPr/>
            </p:nvSpPr>
            <p:spPr bwMode="auto">
              <a:xfrm>
                <a:off x="845" y="2036"/>
                <a:ext cx="2" cy="154"/>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40" name="Oval 36"/>
              <p:cNvSpPr>
                <a:spLocks noChangeArrowheads="1"/>
              </p:cNvSpPr>
              <p:nvPr/>
            </p:nvSpPr>
            <p:spPr bwMode="auto">
              <a:xfrm>
                <a:off x="468" y="1779"/>
                <a:ext cx="775" cy="308"/>
              </a:xfrm>
              <a:prstGeom prst="ellipse">
                <a:avLst/>
              </a:prstGeom>
              <a:solidFill>
                <a:srgbClr val="00FF99"/>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41" name="Text Box 37"/>
              <p:cNvSpPr txBox="1">
                <a:spLocks noChangeArrowheads="1"/>
              </p:cNvSpPr>
              <p:nvPr/>
            </p:nvSpPr>
            <p:spPr bwMode="auto">
              <a:xfrm>
                <a:off x="565" y="1506"/>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应用层</a:t>
                </a:r>
              </a:p>
            </p:txBody>
          </p:sp>
          <p:sp>
            <p:nvSpPr>
              <p:cNvPr id="149542" name="Text Box 38"/>
              <p:cNvSpPr txBox="1">
                <a:spLocks noChangeArrowheads="1"/>
              </p:cNvSpPr>
              <p:nvPr/>
            </p:nvSpPr>
            <p:spPr bwMode="auto">
              <a:xfrm>
                <a:off x="523" y="1254"/>
                <a:ext cx="68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计算机 </a:t>
                </a:r>
                <a:r>
                  <a:rPr kumimoji="1" lang="en-US" altLang="zh-CN" sz="2000" b="1" dirty="0">
                    <a:solidFill>
                      <a:srgbClr val="000099"/>
                    </a:solidFill>
                    <a:latin typeface="+mn-lt"/>
                    <a:ea typeface="黑体" pitchFamily="2" charset="-122"/>
                  </a:rPr>
                  <a:t>1</a:t>
                </a:r>
              </a:p>
            </p:txBody>
          </p:sp>
          <p:sp>
            <p:nvSpPr>
              <p:cNvPr id="149543" name="Text Box 39"/>
              <p:cNvSpPr txBox="1">
                <a:spLocks noChangeArrowheads="1"/>
              </p:cNvSpPr>
              <p:nvPr/>
            </p:nvSpPr>
            <p:spPr bwMode="auto">
              <a:xfrm>
                <a:off x="567" y="1789"/>
                <a:ext cx="53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客户 </a:t>
                </a:r>
                <a:r>
                  <a:rPr kumimoji="1" lang="en-US" altLang="zh-CN" sz="2000" b="1" dirty="0">
                    <a:solidFill>
                      <a:srgbClr val="000099"/>
                    </a:solidFill>
                    <a:latin typeface="+mn-lt"/>
                    <a:ea typeface="黑体" pitchFamily="2" charset="-122"/>
                  </a:rPr>
                  <a:t>1</a:t>
                </a:r>
                <a:endParaRPr kumimoji="1" lang="en-US" altLang="zh-CN" sz="3200" b="1" dirty="0">
                  <a:solidFill>
                    <a:srgbClr val="000099"/>
                  </a:solidFill>
                  <a:latin typeface="+mn-lt"/>
                  <a:ea typeface="黑体" pitchFamily="2" charset="-122"/>
                </a:endParaRPr>
              </a:p>
            </p:txBody>
          </p:sp>
        </p:grpSp>
        <p:grpSp>
          <p:nvGrpSpPr>
            <p:cNvPr id="149544" name="Group 40"/>
            <p:cNvGrpSpPr>
              <a:grpSpLocks/>
            </p:cNvGrpSpPr>
            <p:nvPr/>
          </p:nvGrpSpPr>
          <p:grpSpPr bwMode="auto">
            <a:xfrm>
              <a:off x="4424" y="1254"/>
              <a:ext cx="941" cy="1965"/>
              <a:chOff x="4424" y="1254"/>
              <a:chExt cx="941" cy="1965"/>
            </a:xfrm>
          </p:grpSpPr>
          <p:sp>
            <p:nvSpPr>
              <p:cNvPr id="149545" name="Rectangle 41"/>
              <p:cNvSpPr>
                <a:spLocks noChangeArrowheads="1"/>
              </p:cNvSpPr>
              <p:nvPr/>
            </p:nvSpPr>
            <p:spPr bwMode="auto">
              <a:xfrm>
                <a:off x="4424" y="1522"/>
                <a:ext cx="941" cy="1697"/>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49546" name="Text Box 42"/>
              <p:cNvSpPr txBox="1">
                <a:spLocks noChangeArrowheads="1"/>
              </p:cNvSpPr>
              <p:nvPr/>
            </p:nvSpPr>
            <p:spPr bwMode="auto">
              <a:xfrm>
                <a:off x="4452" y="2689"/>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数据链路层</a:t>
                </a:r>
              </a:p>
            </p:txBody>
          </p:sp>
          <p:sp>
            <p:nvSpPr>
              <p:cNvPr id="149547" name="Line 43"/>
              <p:cNvSpPr>
                <a:spLocks noChangeShapeType="1"/>
              </p:cNvSpPr>
              <p:nvPr/>
            </p:nvSpPr>
            <p:spPr bwMode="auto">
              <a:xfrm>
                <a:off x="4424" y="2962"/>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48" name="Line 44"/>
              <p:cNvSpPr>
                <a:spLocks noChangeShapeType="1"/>
              </p:cNvSpPr>
              <p:nvPr/>
            </p:nvSpPr>
            <p:spPr bwMode="auto">
              <a:xfrm>
                <a:off x="4424" y="2704"/>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49" name="Line 45"/>
              <p:cNvSpPr>
                <a:spLocks noChangeShapeType="1"/>
              </p:cNvSpPr>
              <p:nvPr/>
            </p:nvSpPr>
            <p:spPr bwMode="auto">
              <a:xfrm>
                <a:off x="4424" y="2447"/>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50" name="Line 46"/>
              <p:cNvSpPr>
                <a:spLocks noChangeShapeType="1"/>
              </p:cNvSpPr>
              <p:nvPr/>
            </p:nvSpPr>
            <p:spPr bwMode="auto">
              <a:xfrm>
                <a:off x="4424" y="2190"/>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51" name="Text Box 47"/>
              <p:cNvSpPr txBox="1">
                <a:spLocks noChangeArrowheads="1"/>
              </p:cNvSpPr>
              <p:nvPr/>
            </p:nvSpPr>
            <p:spPr bwMode="auto">
              <a:xfrm>
                <a:off x="4600" y="2946"/>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物理层</a:t>
                </a:r>
              </a:p>
            </p:txBody>
          </p:sp>
          <p:sp>
            <p:nvSpPr>
              <p:cNvPr id="149552" name="Text Box 48"/>
              <p:cNvSpPr txBox="1">
                <a:spLocks noChangeArrowheads="1"/>
              </p:cNvSpPr>
              <p:nvPr/>
            </p:nvSpPr>
            <p:spPr bwMode="auto">
              <a:xfrm>
                <a:off x="4600" y="2183"/>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49553" name="Text Box 49"/>
              <p:cNvSpPr txBox="1">
                <a:spLocks noChangeArrowheads="1"/>
              </p:cNvSpPr>
              <p:nvPr/>
            </p:nvSpPr>
            <p:spPr bwMode="auto">
              <a:xfrm>
                <a:off x="4600" y="2440"/>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网络层</a:t>
                </a:r>
              </a:p>
            </p:txBody>
          </p:sp>
          <p:sp>
            <p:nvSpPr>
              <p:cNvPr id="149554" name="Line 50"/>
              <p:cNvSpPr>
                <a:spLocks noChangeShapeType="1"/>
              </p:cNvSpPr>
              <p:nvPr/>
            </p:nvSpPr>
            <p:spPr bwMode="auto">
              <a:xfrm>
                <a:off x="4911" y="2065"/>
                <a:ext cx="2" cy="1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55" name="Oval 51"/>
              <p:cNvSpPr>
                <a:spLocks noChangeArrowheads="1"/>
              </p:cNvSpPr>
              <p:nvPr/>
            </p:nvSpPr>
            <p:spPr bwMode="auto">
              <a:xfrm>
                <a:off x="4507" y="1779"/>
                <a:ext cx="775" cy="308"/>
              </a:xfrm>
              <a:prstGeom prst="ellipse">
                <a:avLst/>
              </a:prstGeom>
              <a:solidFill>
                <a:srgbClr val="00FF99"/>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56" name="Text Box 52"/>
              <p:cNvSpPr txBox="1">
                <a:spLocks noChangeArrowheads="1"/>
              </p:cNvSpPr>
              <p:nvPr/>
            </p:nvSpPr>
            <p:spPr bwMode="auto">
              <a:xfrm>
                <a:off x="4595" y="1514"/>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应用层</a:t>
                </a:r>
              </a:p>
            </p:txBody>
          </p:sp>
          <p:sp>
            <p:nvSpPr>
              <p:cNvPr id="149557" name="Text Box 53"/>
              <p:cNvSpPr txBox="1">
                <a:spLocks noChangeArrowheads="1"/>
              </p:cNvSpPr>
              <p:nvPr/>
            </p:nvSpPr>
            <p:spPr bwMode="auto">
              <a:xfrm>
                <a:off x="4567" y="1254"/>
                <a:ext cx="68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计算机 </a:t>
                </a:r>
                <a:r>
                  <a:rPr kumimoji="1" lang="en-US" altLang="zh-CN" sz="2000" b="1" dirty="0">
                    <a:solidFill>
                      <a:srgbClr val="000099"/>
                    </a:solidFill>
                    <a:latin typeface="+mn-lt"/>
                    <a:ea typeface="黑体" pitchFamily="2" charset="-122"/>
                  </a:rPr>
                  <a:t>2</a:t>
                </a:r>
              </a:p>
            </p:txBody>
          </p:sp>
          <p:sp>
            <p:nvSpPr>
              <p:cNvPr id="149558" name="Text Box 54"/>
              <p:cNvSpPr txBox="1">
                <a:spLocks noChangeArrowheads="1"/>
              </p:cNvSpPr>
              <p:nvPr/>
            </p:nvSpPr>
            <p:spPr bwMode="auto">
              <a:xfrm>
                <a:off x="4625" y="1789"/>
                <a:ext cx="53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客户 </a:t>
                </a:r>
                <a:r>
                  <a:rPr kumimoji="1" lang="en-US" altLang="zh-CN" sz="2000" b="1">
                    <a:solidFill>
                      <a:srgbClr val="000099"/>
                    </a:solidFill>
                    <a:latin typeface="+mn-lt"/>
                    <a:ea typeface="黑体" pitchFamily="2" charset="-122"/>
                  </a:rPr>
                  <a:t>2</a:t>
                </a:r>
                <a:endParaRPr kumimoji="1" lang="en-US" altLang="zh-CN" sz="3200" b="1">
                  <a:solidFill>
                    <a:srgbClr val="000099"/>
                  </a:solidFill>
                  <a:latin typeface="+mn-lt"/>
                  <a:ea typeface="黑体" pitchFamily="2" charset="-122"/>
                </a:endParaRPr>
              </a:p>
            </p:txBody>
          </p:sp>
        </p:grpSp>
      </p:grpSp>
      <p:grpSp>
        <p:nvGrpSpPr>
          <p:cNvPr id="149559" name="Group 55"/>
          <p:cNvGrpSpPr>
            <a:grpSpLocks/>
          </p:cNvGrpSpPr>
          <p:nvPr/>
        </p:nvGrpSpPr>
        <p:grpSpPr bwMode="auto">
          <a:xfrm>
            <a:off x="3860933" y="4537423"/>
            <a:ext cx="2211652" cy="1122362"/>
            <a:chOff x="2245" y="3313"/>
            <a:chExt cx="1286" cy="707"/>
          </a:xfrm>
        </p:grpSpPr>
        <p:graphicFrame>
          <p:nvGraphicFramePr>
            <p:cNvPr id="149560" name="Object 56"/>
            <p:cNvGraphicFramePr>
              <a:graphicFrameLocks noChangeAspect="1"/>
            </p:cNvGraphicFramePr>
            <p:nvPr/>
          </p:nvGraphicFramePr>
          <p:xfrm>
            <a:off x="2245" y="3313"/>
            <a:ext cx="1286" cy="707"/>
          </p:xfrm>
          <a:graphic>
            <a:graphicData uri="http://schemas.openxmlformats.org/presentationml/2006/ole">
              <mc:AlternateContent xmlns:mc="http://schemas.openxmlformats.org/markup-compatibility/2006">
                <mc:Choice xmlns:v="urn:schemas-microsoft-com:vml" Requires="v">
                  <p:oleObj spid="_x0000_s16386" name="VISIO" r:id="rId4" imgW="1687068" imgH="964692" progId="">
                    <p:embed/>
                  </p:oleObj>
                </mc:Choice>
                <mc:Fallback>
                  <p:oleObj name="VISIO" r:id="rId4" imgW="1687068" imgH="964692"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5" y="3313"/>
                          <a:ext cx="1286" cy="707"/>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9561" name="Text Box 57"/>
            <p:cNvSpPr txBox="1">
              <a:spLocks noChangeArrowheads="1"/>
            </p:cNvSpPr>
            <p:nvPr/>
          </p:nvSpPr>
          <p:spPr bwMode="auto">
            <a:xfrm>
              <a:off x="2562" y="3521"/>
              <a:ext cx="6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smtClean="0">
                  <a:solidFill>
                    <a:srgbClr val="000099"/>
                  </a:solidFill>
                  <a:latin typeface="+mn-lt"/>
                  <a:ea typeface="黑体" pitchFamily="2" charset="-122"/>
                </a:rPr>
                <a:t>互联网</a:t>
              </a:r>
              <a:endParaRPr kumimoji="1" lang="zh-CN" altLang="en-US" sz="2400" b="1" dirty="0">
                <a:solidFill>
                  <a:srgbClr val="000099"/>
                </a:solidFill>
                <a:latin typeface="+mn-lt"/>
                <a:ea typeface="黑体" pitchFamily="2" charset="-122"/>
              </a:endParaRPr>
            </a:p>
          </p:txBody>
        </p:sp>
      </p:grpSp>
      <p:grpSp>
        <p:nvGrpSpPr>
          <p:cNvPr id="149562" name="Group 58"/>
          <p:cNvGrpSpPr>
            <a:grpSpLocks/>
          </p:cNvGrpSpPr>
          <p:nvPr/>
        </p:nvGrpSpPr>
        <p:grpSpPr bwMode="auto">
          <a:xfrm>
            <a:off x="2184136" y="2346673"/>
            <a:ext cx="5615120" cy="0"/>
            <a:chOff x="1270" y="1933"/>
            <a:chExt cx="3265" cy="0"/>
          </a:xfrm>
        </p:grpSpPr>
        <p:sp>
          <p:nvSpPr>
            <p:cNvPr id="149563" name="Line 59"/>
            <p:cNvSpPr>
              <a:spLocks noChangeShapeType="1"/>
            </p:cNvSpPr>
            <p:nvPr/>
          </p:nvSpPr>
          <p:spPr bwMode="auto">
            <a:xfrm>
              <a:off x="3705" y="1933"/>
              <a:ext cx="830" cy="0"/>
            </a:xfrm>
            <a:prstGeom prst="line">
              <a:avLst/>
            </a:prstGeom>
            <a:noFill/>
            <a:ln w="38100">
              <a:solidFill>
                <a:srgbClr val="000099"/>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64" name="Line 60"/>
            <p:cNvSpPr>
              <a:spLocks noChangeShapeType="1"/>
            </p:cNvSpPr>
            <p:nvPr/>
          </p:nvSpPr>
          <p:spPr bwMode="auto">
            <a:xfrm>
              <a:off x="1270" y="1933"/>
              <a:ext cx="830" cy="0"/>
            </a:xfrm>
            <a:prstGeom prst="line">
              <a:avLst/>
            </a:prstGeom>
            <a:noFill/>
            <a:ln w="38100">
              <a:solidFill>
                <a:srgbClr val="000099"/>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2" name="矩形 1"/>
          <p:cNvSpPr/>
          <p:nvPr/>
        </p:nvSpPr>
        <p:spPr>
          <a:xfrm>
            <a:off x="488504" y="5733256"/>
            <a:ext cx="9243880" cy="461665"/>
          </a:xfrm>
          <a:prstGeom prst="rect">
            <a:avLst/>
          </a:prstGeom>
        </p:spPr>
        <p:txBody>
          <a:bodyPr wrap="square">
            <a:spAutoFit/>
          </a:bodyPr>
          <a:lstStyle/>
          <a:p>
            <a:pPr algn="ctr"/>
            <a:r>
              <a:rPr lang="zh-CN" altLang="en-US" sz="2400" b="1" dirty="0" smtClean="0">
                <a:latin typeface="+mn-lt"/>
                <a:ea typeface="黑体" pitchFamily="2" charset="-122"/>
              </a:rPr>
              <a:t>计算</a:t>
            </a:r>
            <a:r>
              <a:rPr lang="zh-CN" altLang="zh-CN" sz="2400" b="1" dirty="0" smtClean="0">
                <a:latin typeface="+mn-lt"/>
                <a:ea typeface="黑体" pitchFamily="2" charset="-122"/>
              </a:rPr>
              <a:t>机</a:t>
            </a:r>
            <a:r>
              <a:rPr lang="en-US" altLang="zh-CN" sz="2400" b="1" dirty="0" smtClean="0">
                <a:latin typeface="+mn-lt"/>
                <a:ea typeface="黑体" pitchFamily="2" charset="-122"/>
              </a:rPr>
              <a:t> 3 </a:t>
            </a:r>
            <a:r>
              <a:rPr lang="zh-CN" altLang="zh-CN" sz="2400" b="1" dirty="0" smtClean="0">
                <a:latin typeface="+mn-lt"/>
                <a:ea typeface="黑体" pitchFamily="2" charset="-122"/>
              </a:rPr>
              <a:t>的</a:t>
            </a:r>
            <a:r>
              <a:rPr lang="zh-CN" altLang="zh-CN" sz="2400" b="1" dirty="0">
                <a:latin typeface="+mn-lt"/>
                <a:ea typeface="黑体" pitchFamily="2" charset="-122"/>
              </a:rPr>
              <a:t>两个服务器进程分别</a:t>
            </a:r>
            <a:r>
              <a:rPr lang="zh-CN" altLang="zh-CN" sz="2400" b="1" dirty="0" smtClean="0">
                <a:latin typeface="+mn-lt"/>
                <a:ea typeface="黑体" pitchFamily="2" charset="-122"/>
              </a:rPr>
              <a:t>向</a:t>
            </a:r>
            <a:r>
              <a:rPr lang="en-US" altLang="zh-CN" sz="2400" b="1" dirty="0" smtClean="0">
                <a:latin typeface="+mn-lt"/>
                <a:ea typeface="黑体" pitchFamily="2" charset="-122"/>
              </a:rPr>
              <a:t> 1 </a:t>
            </a:r>
            <a:r>
              <a:rPr lang="zh-CN" altLang="zh-CN" sz="2400" b="1" dirty="0" smtClean="0">
                <a:latin typeface="+mn-lt"/>
                <a:ea typeface="黑体" pitchFamily="2" charset="-122"/>
              </a:rPr>
              <a:t>和</a:t>
            </a:r>
            <a:r>
              <a:rPr lang="en-US" altLang="zh-CN" sz="2400" b="1" dirty="0" smtClean="0">
                <a:latin typeface="+mn-lt"/>
                <a:ea typeface="黑体" pitchFamily="2" charset="-122"/>
              </a:rPr>
              <a:t> 2 </a:t>
            </a:r>
            <a:r>
              <a:rPr lang="zh-CN" altLang="zh-CN" sz="2400" b="1" dirty="0" smtClean="0">
                <a:latin typeface="+mn-lt"/>
                <a:ea typeface="黑体" pitchFamily="2" charset="-122"/>
              </a:rPr>
              <a:t>的</a:t>
            </a:r>
            <a:r>
              <a:rPr lang="zh-CN" altLang="zh-CN" sz="2400" b="1" dirty="0">
                <a:latin typeface="+mn-lt"/>
                <a:ea typeface="黑体" pitchFamily="2" charset="-122"/>
              </a:rPr>
              <a:t>客户进程提供服务</a:t>
            </a:r>
            <a:endParaRPr lang="zh-CN" altLang="en-US" sz="2400" b="1" dirty="0">
              <a:latin typeface="+mn-lt"/>
              <a:ea typeface="黑体" pitchFamily="2" charset="-122"/>
            </a:endParaRPr>
          </a:p>
        </p:txBody>
      </p:sp>
    </p:spTree>
    <p:extLst>
      <p:ext uri="{BB962C8B-B14F-4D97-AF65-F5344CB8AC3E}">
        <p14:creationId xmlns:p14="http://schemas.microsoft.com/office/powerpoint/2010/main" val="16303631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9519"/>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nodeType="afterEffect">
                                  <p:stCondLst>
                                    <p:cond delay="0"/>
                                  </p:stCondLst>
                                  <p:childTnLst>
                                    <p:anim calcmode="discrete" valueType="str">
                                      <p:cBhvr>
                                        <p:cTn id="9" dur="500" fill="hold"/>
                                        <p:tgtEl>
                                          <p:spTgt spid="149519"/>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500"/>
                            </p:stCondLst>
                            <p:childTnLst>
                              <p:par>
                                <p:cTn id="11" presetID="1" presetClass="entr" presetSubtype="0" fill="hold" nodeType="afterEffect">
                                  <p:stCondLst>
                                    <p:cond delay="500"/>
                                  </p:stCondLst>
                                  <p:childTnLst>
                                    <p:set>
                                      <p:cBhvr>
                                        <p:cTn id="12" dur="1" fill="hold">
                                          <p:stCondLst>
                                            <p:cond delay="0"/>
                                          </p:stCondLst>
                                        </p:cTn>
                                        <p:tgtEl>
                                          <p:spTgt spid="149523"/>
                                        </p:tgtEl>
                                        <p:attrNameLst>
                                          <p:attrName>style.visibility</p:attrName>
                                        </p:attrNameLst>
                                      </p:cBhvr>
                                      <p:to>
                                        <p:strVal val="visible"/>
                                      </p:to>
                                    </p:set>
                                  </p:childTnLst>
                                </p:cTn>
                              </p:par>
                            </p:childTnLst>
                          </p:cTn>
                        </p:par>
                        <p:par>
                          <p:cTn id="13" fill="hold" nodeType="afterGroup">
                            <p:stCondLst>
                              <p:cond delay="2000"/>
                            </p:stCondLst>
                            <p:childTnLst>
                              <p:par>
                                <p:cTn id="14" presetID="35" presetClass="emph" presetSubtype="0" repeatCount="3000" fill="hold" nodeType="afterEffect">
                                  <p:stCondLst>
                                    <p:cond delay="0"/>
                                  </p:stCondLst>
                                  <p:childTnLst>
                                    <p:anim calcmode="discrete" valueType="str">
                                      <p:cBhvr>
                                        <p:cTn id="15" dur="500" fill="hold"/>
                                        <p:tgtEl>
                                          <p:spTgt spid="149523"/>
                                        </p:tgtEl>
                                        <p:attrNameLst>
                                          <p:attrName>style.visibility</p:attrName>
                                        </p:attrNameLst>
                                      </p:cBhvr>
                                      <p:tavLst>
                                        <p:tav tm="0">
                                          <p:val>
                                            <p:strVal val="hidden"/>
                                          </p:val>
                                        </p:tav>
                                        <p:tav tm="50000">
                                          <p:val>
                                            <p:strVal val="visible"/>
                                          </p:val>
                                        </p:tav>
                                      </p:tavLst>
                                    </p:anim>
                                  </p:childTnLst>
                                </p:cTn>
                              </p:par>
                            </p:childTnLst>
                          </p:cTn>
                        </p:par>
                        <p:par>
                          <p:cTn id="16" fill="hold" nodeType="afterGroup">
                            <p:stCondLst>
                              <p:cond delay="3500"/>
                            </p:stCondLst>
                            <p:childTnLst>
                              <p:par>
                                <p:cTn id="17" presetID="1" presetClass="entr" presetSubtype="0" fill="hold" nodeType="afterEffect">
                                  <p:stCondLst>
                                    <p:cond delay="500"/>
                                  </p:stCondLst>
                                  <p:childTnLst>
                                    <p:set>
                                      <p:cBhvr>
                                        <p:cTn id="18" dur="1" fill="hold">
                                          <p:stCondLst>
                                            <p:cond delay="0"/>
                                          </p:stCondLst>
                                        </p:cTn>
                                        <p:tgtEl>
                                          <p:spTgt spid="149527"/>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nodeType="afterEffect">
                                  <p:stCondLst>
                                    <p:cond delay="500"/>
                                  </p:stCondLst>
                                  <p:childTnLst>
                                    <p:set>
                                      <p:cBhvr>
                                        <p:cTn id="21" dur="1" fill="hold">
                                          <p:stCondLst>
                                            <p:cond delay="0"/>
                                          </p:stCondLst>
                                        </p:cTn>
                                        <p:tgtEl>
                                          <p:spTgt spid="149562"/>
                                        </p:tgtEl>
                                        <p:attrNameLst>
                                          <p:attrName>style.visibility</p:attrName>
                                        </p:attrNameLst>
                                      </p:cBhvr>
                                      <p:to>
                                        <p:strVal val="visible"/>
                                      </p:to>
                                    </p:set>
                                  </p:childTnLst>
                                </p:cTn>
                              </p:par>
                            </p:childTnLst>
                          </p:cTn>
                        </p:par>
                        <p:par>
                          <p:cTn id="22" fill="hold" nodeType="afterGroup">
                            <p:stCondLst>
                              <p:cond delay="4500"/>
                            </p:stCondLst>
                            <p:childTnLst>
                              <p:par>
                                <p:cTn id="23" presetID="35" presetClass="emph" presetSubtype="0" repeatCount="6000" fill="hold" nodeType="afterEffect">
                                  <p:stCondLst>
                                    <p:cond delay="0"/>
                                  </p:stCondLst>
                                  <p:childTnLst>
                                    <p:anim calcmode="discrete" valueType="str">
                                      <p:cBhvr>
                                        <p:cTn id="24" dur="500" fill="hold"/>
                                        <p:tgtEl>
                                          <p:spTgt spid="1495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1.2.1  </a:t>
            </a:r>
            <a:r>
              <a:rPr lang="zh-CN" altLang="en-US" sz="4000" dirty="0" smtClean="0"/>
              <a:t>网络的网络</a:t>
            </a:r>
            <a:endParaRPr lang="zh-CN" altLang="en-US" sz="4000" dirty="0"/>
          </a:p>
        </p:txBody>
      </p:sp>
      <p:sp>
        <p:nvSpPr>
          <p:cNvPr id="3" name="内容占位符 2"/>
          <p:cNvSpPr>
            <a:spLocks noGrp="1"/>
          </p:cNvSpPr>
          <p:nvPr>
            <p:ph idx="1"/>
          </p:nvPr>
        </p:nvSpPr>
        <p:spPr/>
        <p:txBody>
          <a:bodyPr/>
          <a:lstStyle/>
          <a:p>
            <a:r>
              <a:rPr lang="zh-CN" altLang="zh-CN" dirty="0" smtClean="0">
                <a:solidFill>
                  <a:srgbClr val="0000CC"/>
                </a:solidFill>
              </a:rPr>
              <a:t>互联网</a:t>
            </a:r>
            <a:r>
              <a:rPr lang="en-US" altLang="zh-CN" dirty="0" smtClean="0">
                <a:solidFill>
                  <a:srgbClr val="0000CC"/>
                </a:solidFill>
              </a:rPr>
              <a:t> (Internet)</a:t>
            </a:r>
            <a:endParaRPr lang="en-US" altLang="zh-CN" dirty="0">
              <a:solidFill>
                <a:srgbClr val="0000CC"/>
              </a:solidFill>
            </a:endParaRPr>
          </a:p>
          <a:p>
            <a:pPr lvl="1"/>
            <a:r>
              <a:rPr lang="zh-CN" altLang="en-US" dirty="0" smtClean="0"/>
              <a:t>特指</a:t>
            </a:r>
            <a:r>
              <a:rPr lang="en-US" altLang="zh-CN" dirty="0" smtClean="0"/>
              <a:t>Internet</a:t>
            </a:r>
            <a:r>
              <a:rPr lang="zh-CN" altLang="en-US" dirty="0" smtClean="0"/>
              <a:t>，</a:t>
            </a:r>
            <a:r>
              <a:rPr lang="zh-CN" altLang="zh-CN" dirty="0" smtClean="0"/>
              <a:t>起源于美国</a:t>
            </a:r>
            <a:r>
              <a:rPr lang="zh-CN" altLang="en-US" dirty="0" smtClean="0"/>
              <a:t>，</a:t>
            </a:r>
            <a:r>
              <a:rPr lang="zh-CN" altLang="zh-CN" dirty="0" smtClean="0"/>
              <a:t>现</a:t>
            </a:r>
            <a:r>
              <a:rPr lang="zh-CN" altLang="zh-CN" dirty="0"/>
              <a:t>已发展成为世界上最大</a:t>
            </a:r>
            <a:r>
              <a:rPr lang="zh-CN" altLang="zh-CN" dirty="0" smtClean="0"/>
              <a:t>的</a:t>
            </a:r>
            <a:r>
              <a:rPr lang="zh-CN" altLang="en-US" dirty="0" smtClean="0"/>
              <a:t>、</a:t>
            </a:r>
            <a:r>
              <a:rPr lang="zh-CN" altLang="zh-CN" dirty="0" smtClean="0"/>
              <a:t>覆盖</a:t>
            </a:r>
            <a:r>
              <a:rPr lang="zh-CN" altLang="zh-CN" dirty="0"/>
              <a:t>全球的</a:t>
            </a:r>
            <a:r>
              <a:rPr lang="zh-CN" altLang="zh-CN" dirty="0" smtClean="0"/>
              <a:t>计算机网络</a:t>
            </a:r>
            <a:r>
              <a:rPr lang="zh-CN" altLang="en-US" dirty="0" smtClean="0"/>
              <a:t>。</a:t>
            </a:r>
            <a:endParaRPr lang="en-US" altLang="zh-CN" dirty="0" smtClean="0"/>
          </a:p>
          <a:p>
            <a:r>
              <a:rPr lang="zh-CN" altLang="zh-CN" dirty="0" smtClean="0">
                <a:solidFill>
                  <a:srgbClr val="0000CC"/>
                </a:solidFill>
              </a:rPr>
              <a:t>计算机网络</a:t>
            </a:r>
            <a:r>
              <a:rPr lang="en-US" altLang="zh-CN" dirty="0" smtClean="0">
                <a:solidFill>
                  <a:srgbClr val="0000CC"/>
                </a:solidFill>
              </a:rPr>
              <a:t> (</a:t>
            </a:r>
            <a:r>
              <a:rPr lang="zh-CN" altLang="zh-CN" dirty="0" smtClean="0">
                <a:solidFill>
                  <a:srgbClr val="0000CC"/>
                </a:solidFill>
              </a:rPr>
              <a:t>简称</a:t>
            </a:r>
            <a:r>
              <a:rPr lang="zh-CN" altLang="zh-CN" dirty="0">
                <a:solidFill>
                  <a:srgbClr val="0000CC"/>
                </a:solidFill>
              </a:rPr>
              <a:t>为</a:t>
            </a:r>
            <a:r>
              <a:rPr lang="zh-CN" altLang="zh-CN" dirty="0" smtClean="0">
                <a:solidFill>
                  <a:srgbClr val="0000CC"/>
                </a:solidFill>
              </a:rPr>
              <a:t>网络</a:t>
            </a:r>
            <a:r>
              <a:rPr lang="en-US" altLang="zh-CN" dirty="0" smtClean="0">
                <a:solidFill>
                  <a:srgbClr val="0000CC"/>
                </a:solidFill>
              </a:rPr>
              <a:t>)</a:t>
            </a:r>
          </a:p>
          <a:p>
            <a:pPr lvl="1"/>
            <a:r>
              <a:rPr lang="zh-CN" altLang="zh-CN" dirty="0"/>
              <a:t>由若干结点</a:t>
            </a:r>
            <a:r>
              <a:rPr lang="en-US" altLang="zh-CN" dirty="0"/>
              <a:t>(node</a:t>
            </a:r>
            <a:r>
              <a:rPr lang="en-US" altLang="zh-CN" dirty="0" smtClean="0"/>
              <a:t>)</a:t>
            </a:r>
            <a:r>
              <a:rPr lang="zh-CN" altLang="zh-CN" dirty="0" smtClean="0"/>
              <a:t>和</a:t>
            </a:r>
            <a:r>
              <a:rPr lang="zh-CN" altLang="zh-CN" dirty="0"/>
              <a:t>连接这些结点的链路</a:t>
            </a:r>
            <a:r>
              <a:rPr lang="en-US" altLang="zh-CN" dirty="0"/>
              <a:t>(link)</a:t>
            </a:r>
            <a:r>
              <a:rPr lang="zh-CN" altLang="zh-CN" dirty="0" smtClean="0"/>
              <a:t>组成</a:t>
            </a:r>
            <a:r>
              <a:rPr lang="zh-CN" altLang="en-US" dirty="0" smtClean="0"/>
              <a:t>。</a:t>
            </a:r>
            <a:endParaRPr lang="en-US" altLang="zh-CN" dirty="0" smtClean="0"/>
          </a:p>
          <a:p>
            <a:r>
              <a:rPr lang="zh-CN" altLang="zh-CN" dirty="0" smtClean="0">
                <a:solidFill>
                  <a:srgbClr val="0000CC"/>
                </a:solidFill>
              </a:rPr>
              <a:t>互连网</a:t>
            </a:r>
            <a:r>
              <a:rPr lang="en-US" altLang="zh-CN" dirty="0" smtClean="0">
                <a:solidFill>
                  <a:srgbClr val="0000CC"/>
                </a:solidFill>
              </a:rPr>
              <a:t> (internetwork </a:t>
            </a:r>
            <a:r>
              <a:rPr lang="zh-CN" altLang="zh-CN" dirty="0" smtClean="0">
                <a:solidFill>
                  <a:srgbClr val="0000CC"/>
                </a:solidFill>
              </a:rPr>
              <a:t>或</a:t>
            </a:r>
            <a:r>
              <a:rPr lang="en-US" altLang="zh-CN" dirty="0" smtClean="0">
                <a:solidFill>
                  <a:srgbClr val="0000CC"/>
                </a:solidFill>
              </a:rPr>
              <a:t> internet</a:t>
            </a:r>
            <a:r>
              <a:rPr lang="en-US" altLang="zh-CN" dirty="0">
                <a:solidFill>
                  <a:srgbClr val="0000CC"/>
                </a:solidFill>
              </a:rPr>
              <a:t>)</a:t>
            </a:r>
            <a:endParaRPr lang="en-US" altLang="zh-CN" dirty="0" smtClean="0">
              <a:solidFill>
                <a:srgbClr val="0000CC"/>
              </a:solidFill>
            </a:endParaRPr>
          </a:p>
          <a:p>
            <a:pPr lvl="1"/>
            <a:r>
              <a:rPr lang="zh-CN" altLang="en-US" dirty="0"/>
              <a:t>可以</a:t>
            </a:r>
            <a:r>
              <a:rPr lang="zh-CN" altLang="zh-CN" dirty="0"/>
              <a:t>通过路由器</a:t>
            </a:r>
            <a:r>
              <a:rPr lang="zh-CN" altLang="en-US" dirty="0"/>
              <a:t>把</a:t>
            </a:r>
            <a:r>
              <a:rPr lang="zh-CN" altLang="zh-CN" dirty="0"/>
              <a:t>网络互连起来，这就构成了一个覆盖范围更大的</a:t>
            </a:r>
            <a:r>
              <a:rPr lang="zh-CN" altLang="zh-CN" dirty="0" smtClean="0"/>
              <a:t>计算机网络</a:t>
            </a:r>
            <a:r>
              <a:rPr lang="zh-CN" altLang="en-US" dirty="0" smtClean="0"/>
              <a:t>，称之为</a:t>
            </a:r>
            <a:r>
              <a:rPr lang="zh-CN" altLang="zh-CN" dirty="0" smtClean="0"/>
              <a:t>互连</a:t>
            </a:r>
            <a:r>
              <a:rPr lang="zh-CN" altLang="zh-CN" dirty="0"/>
              <a:t>网。</a:t>
            </a:r>
            <a:endParaRPr lang="zh-CN" altLang="en-US" dirty="0"/>
          </a:p>
          <a:p>
            <a:pPr lvl="1"/>
            <a:r>
              <a:rPr lang="zh-CN" altLang="zh-CN" dirty="0" smtClean="0"/>
              <a:t>“网络的网络”</a:t>
            </a:r>
            <a:r>
              <a:rPr lang="en-US" altLang="zh-CN" dirty="0"/>
              <a:t>(network of networks</a:t>
            </a:r>
            <a:r>
              <a:rPr lang="en-US" altLang="zh-CN" dirty="0" smtClean="0"/>
              <a:t>)</a:t>
            </a:r>
            <a:r>
              <a:rPr lang="zh-CN" altLang="en-US" dirty="0" smtClean="0"/>
              <a:t>。</a:t>
            </a:r>
            <a:endParaRPr lang="en-US" altLang="zh-CN" dirty="0" smtClean="0"/>
          </a:p>
        </p:txBody>
      </p:sp>
    </p:spTree>
    <p:extLst>
      <p:ext uri="{BB962C8B-B14F-4D97-AF65-F5344CB8AC3E}">
        <p14:creationId xmlns:p14="http://schemas.microsoft.com/office/powerpoint/2010/main" val="22154806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1.2.1  </a:t>
            </a:r>
            <a:r>
              <a:rPr lang="zh-CN" altLang="en-US" sz="4000" dirty="0" smtClean="0"/>
              <a:t>网络的网络</a:t>
            </a:r>
            <a:endParaRPr lang="zh-CN" altLang="en-US" sz="4000" dirty="0"/>
          </a:p>
        </p:txBody>
      </p:sp>
      <p:grpSp>
        <p:nvGrpSpPr>
          <p:cNvPr id="207" name="组合 206"/>
          <p:cNvGrpSpPr/>
          <p:nvPr/>
        </p:nvGrpSpPr>
        <p:grpSpPr>
          <a:xfrm>
            <a:off x="552659" y="1196752"/>
            <a:ext cx="9152869" cy="4330933"/>
            <a:chOff x="552659" y="1196752"/>
            <a:chExt cx="9152869" cy="4330933"/>
          </a:xfrm>
        </p:grpSpPr>
        <p:grpSp>
          <p:nvGrpSpPr>
            <p:cNvPr id="177" name="组合 176"/>
            <p:cNvGrpSpPr/>
            <p:nvPr/>
          </p:nvGrpSpPr>
          <p:grpSpPr>
            <a:xfrm>
              <a:off x="2293827" y="1196752"/>
              <a:ext cx="3324001" cy="3565503"/>
              <a:chOff x="2504629" y="1635667"/>
              <a:chExt cx="2915723" cy="2907445"/>
            </a:xfrm>
          </p:grpSpPr>
          <p:sp>
            <p:nvSpPr>
              <p:cNvPr id="19" name="Text Box 1183"/>
              <p:cNvSpPr txBox="1">
                <a:spLocks noChangeArrowheads="1"/>
              </p:cNvSpPr>
              <p:nvPr/>
            </p:nvSpPr>
            <p:spPr bwMode="auto">
              <a:xfrm>
                <a:off x="3806379" y="4241945"/>
                <a:ext cx="413130"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dirty="0" smtClean="0">
                    <a:ln>
                      <a:noFill/>
                    </a:ln>
                    <a:solidFill>
                      <a:srgbClr val="000000"/>
                    </a:solidFill>
                    <a:effectLst/>
                    <a:uLnTx/>
                    <a:uFillTx/>
                    <a:latin typeface="Times New Roman" charset="0"/>
                    <a:ea typeface="宋体" charset="-122"/>
                  </a:rPr>
                  <a:t>(a)</a:t>
                </a:r>
              </a:p>
            </p:txBody>
          </p:sp>
          <p:grpSp>
            <p:nvGrpSpPr>
              <p:cNvPr id="21" name="Group 1282"/>
              <p:cNvGrpSpPr>
                <a:grpSpLocks/>
              </p:cNvGrpSpPr>
              <p:nvPr/>
            </p:nvGrpSpPr>
            <p:grpSpPr bwMode="auto">
              <a:xfrm>
                <a:off x="2504629" y="2111400"/>
                <a:ext cx="2741613" cy="1844675"/>
                <a:chOff x="1680" y="240"/>
                <a:chExt cx="2529" cy="1270"/>
              </a:xfrm>
            </p:grpSpPr>
            <p:sp>
              <p:nvSpPr>
                <p:cNvPr id="22" name="Oval 1283"/>
                <p:cNvSpPr>
                  <a:spLocks noChangeArrowheads="1"/>
                </p:cNvSpPr>
                <p:nvPr/>
              </p:nvSpPr>
              <p:spPr bwMode="auto">
                <a:xfrm>
                  <a:off x="2554" y="240"/>
                  <a:ext cx="1088"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3" name="Oval 1284"/>
                <p:cNvSpPr>
                  <a:spLocks noChangeArrowheads="1"/>
                </p:cNvSpPr>
                <p:nvPr/>
              </p:nvSpPr>
              <p:spPr bwMode="auto">
                <a:xfrm>
                  <a:off x="1941" y="381"/>
                  <a:ext cx="827"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4" name="Oval 1285"/>
                <p:cNvSpPr>
                  <a:spLocks noChangeArrowheads="1"/>
                </p:cNvSpPr>
                <p:nvPr/>
              </p:nvSpPr>
              <p:spPr bwMode="auto">
                <a:xfrm>
                  <a:off x="1680" y="702"/>
                  <a:ext cx="552" cy="41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5" name="Oval 1286"/>
                <p:cNvSpPr>
                  <a:spLocks noChangeArrowheads="1"/>
                </p:cNvSpPr>
                <p:nvPr/>
              </p:nvSpPr>
              <p:spPr bwMode="auto">
                <a:xfrm>
                  <a:off x="1849" y="894"/>
                  <a:ext cx="842" cy="450"/>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6" name="Oval 1287"/>
                <p:cNvSpPr>
                  <a:spLocks noChangeArrowheads="1"/>
                </p:cNvSpPr>
                <p:nvPr/>
              </p:nvSpPr>
              <p:spPr bwMode="auto">
                <a:xfrm>
                  <a:off x="2462" y="971"/>
                  <a:ext cx="1272" cy="53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7" name="Oval 1288"/>
                <p:cNvSpPr>
                  <a:spLocks noChangeArrowheads="1"/>
                </p:cNvSpPr>
                <p:nvPr/>
              </p:nvSpPr>
              <p:spPr bwMode="auto">
                <a:xfrm>
                  <a:off x="3289" y="394"/>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8" name="Oval 1289"/>
                <p:cNvSpPr>
                  <a:spLocks noChangeArrowheads="1"/>
                </p:cNvSpPr>
                <p:nvPr/>
              </p:nvSpPr>
              <p:spPr bwMode="auto">
                <a:xfrm>
                  <a:off x="3412" y="663"/>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9" name="Oval 1290"/>
                <p:cNvSpPr>
                  <a:spLocks noChangeArrowheads="1"/>
                </p:cNvSpPr>
                <p:nvPr/>
              </p:nvSpPr>
              <p:spPr bwMode="auto">
                <a:xfrm>
                  <a:off x="3335" y="753"/>
                  <a:ext cx="797" cy="66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0" name="Oval 1291"/>
                <p:cNvSpPr>
                  <a:spLocks noChangeArrowheads="1"/>
                </p:cNvSpPr>
                <p:nvPr/>
              </p:nvSpPr>
              <p:spPr bwMode="auto">
                <a:xfrm>
                  <a:off x="2140" y="548"/>
                  <a:ext cx="1640" cy="66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31" name="Line 1503"/>
              <p:cNvSpPr>
                <a:spLocks noChangeShapeType="1"/>
              </p:cNvSpPr>
              <p:nvPr/>
            </p:nvSpPr>
            <p:spPr bwMode="auto">
              <a:xfrm flipH="1" flipV="1">
                <a:off x="4087367" y="2398738"/>
                <a:ext cx="727075" cy="9366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2" name="Text Box 1185"/>
              <p:cNvSpPr txBox="1">
                <a:spLocks noChangeArrowheads="1"/>
              </p:cNvSpPr>
              <p:nvPr/>
            </p:nvSpPr>
            <p:spPr bwMode="auto">
              <a:xfrm>
                <a:off x="2815953" y="1635667"/>
                <a:ext cx="2604399" cy="37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00"/>
                    </a:solidFill>
                    <a:effectLst/>
                    <a:uLnTx/>
                    <a:uFillTx/>
                    <a:latin typeface="Times New Roman" charset="0"/>
                    <a:ea typeface="宋体" charset="-122"/>
                  </a:rPr>
                  <a:t>计算机网络（网络）</a:t>
                </a:r>
              </a:p>
            </p:txBody>
          </p:sp>
          <p:sp>
            <p:nvSpPr>
              <p:cNvPr id="119" name="Line 1209"/>
              <p:cNvSpPr>
                <a:spLocks noChangeShapeType="1"/>
              </p:cNvSpPr>
              <p:nvPr/>
            </p:nvSpPr>
            <p:spPr bwMode="auto">
              <a:xfrm flipV="1">
                <a:off x="2936429" y="2398738"/>
                <a:ext cx="935038" cy="6492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0" name="Line 1204"/>
              <p:cNvSpPr>
                <a:spLocks noChangeShapeType="1"/>
              </p:cNvSpPr>
              <p:nvPr/>
            </p:nvSpPr>
            <p:spPr bwMode="auto">
              <a:xfrm flipV="1">
                <a:off x="3728592" y="2398738"/>
                <a:ext cx="215900" cy="10810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pic>
            <p:nvPicPr>
              <p:cNvPr id="121" name="Picture 126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1967" y="2903563"/>
                <a:ext cx="30956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 name="Picture 151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12692" y="3406800"/>
                <a:ext cx="30956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 name="Picture 151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36654" y="3263925"/>
                <a:ext cx="30956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 name="Picture 146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640517">
                <a:off x="3742879" y="2298725"/>
                <a:ext cx="43497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4" name="Oval 1520"/>
              <p:cNvSpPr>
                <a:spLocks noChangeArrowheads="1"/>
              </p:cNvSpPr>
              <p:nvPr/>
            </p:nvSpPr>
            <p:spPr bwMode="auto">
              <a:xfrm>
                <a:off x="4673154" y="31956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5" name="Text Box 1523"/>
              <p:cNvSpPr txBox="1">
                <a:spLocks noChangeArrowheads="1"/>
              </p:cNvSpPr>
              <p:nvPr/>
            </p:nvSpPr>
            <p:spPr bwMode="auto">
              <a:xfrm>
                <a:off x="4160392" y="2135213"/>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结点</a:t>
                </a:r>
              </a:p>
            </p:txBody>
          </p:sp>
          <p:sp>
            <p:nvSpPr>
              <p:cNvPr id="166" name="Text Box 1524"/>
              <p:cNvSpPr txBox="1">
                <a:spLocks noChangeArrowheads="1"/>
              </p:cNvSpPr>
              <p:nvPr/>
            </p:nvSpPr>
            <p:spPr bwMode="auto">
              <a:xfrm>
                <a:off x="4433442" y="2638450"/>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链路</a:t>
                </a:r>
              </a:p>
            </p:txBody>
          </p:sp>
          <p:sp>
            <p:nvSpPr>
              <p:cNvPr id="167" name="Oval 1527"/>
              <p:cNvSpPr>
                <a:spLocks noChangeArrowheads="1"/>
              </p:cNvSpPr>
              <p:nvPr/>
            </p:nvSpPr>
            <p:spPr bwMode="auto">
              <a:xfrm>
                <a:off x="3746054" y="21923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8" name="Oval 1528"/>
              <p:cNvSpPr>
                <a:spLocks noChangeArrowheads="1"/>
              </p:cNvSpPr>
              <p:nvPr/>
            </p:nvSpPr>
            <p:spPr bwMode="auto">
              <a:xfrm>
                <a:off x="2742754" y="28654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9" name="Oval 1529"/>
              <p:cNvSpPr>
                <a:spLocks noChangeArrowheads="1"/>
              </p:cNvSpPr>
              <p:nvPr/>
            </p:nvSpPr>
            <p:spPr bwMode="auto">
              <a:xfrm>
                <a:off x="3453954" y="33607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178" name="组合 177"/>
            <p:cNvGrpSpPr/>
            <p:nvPr/>
          </p:nvGrpSpPr>
          <p:grpSpPr>
            <a:xfrm>
              <a:off x="5655531" y="1196753"/>
              <a:ext cx="4049997" cy="3600399"/>
              <a:chOff x="5457379" y="1564229"/>
              <a:chExt cx="3552547" cy="2935901"/>
            </a:xfrm>
          </p:grpSpPr>
          <p:grpSp>
            <p:nvGrpSpPr>
              <p:cNvPr id="5" name="Group 1504"/>
              <p:cNvGrpSpPr>
                <a:grpSpLocks/>
              </p:cNvGrpSpPr>
              <p:nvPr/>
            </p:nvGrpSpPr>
            <p:grpSpPr bwMode="auto">
              <a:xfrm>
                <a:off x="5457379" y="1966938"/>
                <a:ext cx="3527425" cy="2160587"/>
                <a:chOff x="109" y="1226"/>
                <a:chExt cx="2516" cy="1675"/>
              </a:xfrm>
            </p:grpSpPr>
            <p:grpSp>
              <p:nvGrpSpPr>
                <p:cNvPr id="6" name="Group 1505"/>
                <p:cNvGrpSpPr>
                  <a:grpSpLocks/>
                </p:cNvGrpSpPr>
                <p:nvPr/>
              </p:nvGrpSpPr>
              <p:grpSpPr bwMode="auto">
                <a:xfrm>
                  <a:off x="109" y="1226"/>
                  <a:ext cx="2516" cy="1675"/>
                  <a:chOff x="109" y="1226"/>
                  <a:chExt cx="2516" cy="1675"/>
                </a:xfrm>
              </p:grpSpPr>
              <p:grpSp>
                <p:nvGrpSpPr>
                  <p:cNvPr id="8" name="Group 1506"/>
                  <p:cNvGrpSpPr>
                    <a:grpSpLocks/>
                  </p:cNvGrpSpPr>
                  <p:nvPr/>
                </p:nvGrpSpPr>
                <p:grpSpPr bwMode="auto">
                  <a:xfrm>
                    <a:off x="109" y="1226"/>
                    <a:ext cx="2516" cy="1675"/>
                    <a:chOff x="109" y="1226"/>
                    <a:chExt cx="2516" cy="1675"/>
                  </a:xfrm>
                </p:grpSpPr>
                <p:sp>
                  <p:nvSpPr>
                    <p:cNvPr id="10" name="Oval 1507"/>
                    <p:cNvSpPr>
                      <a:spLocks noChangeArrowheads="1"/>
                    </p:cNvSpPr>
                    <p:nvPr/>
                  </p:nvSpPr>
                  <p:spPr bwMode="auto">
                    <a:xfrm>
                      <a:off x="1749" y="1896"/>
                      <a:ext cx="876"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 name="Oval 1508"/>
                    <p:cNvSpPr>
                      <a:spLocks noChangeArrowheads="1"/>
                    </p:cNvSpPr>
                    <p:nvPr/>
                  </p:nvSpPr>
                  <p:spPr bwMode="auto">
                    <a:xfrm>
                      <a:off x="109" y="1632"/>
                      <a:ext cx="859" cy="831"/>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 name="Oval 1509"/>
                    <p:cNvSpPr>
                      <a:spLocks noChangeArrowheads="1"/>
                    </p:cNvSpPr>
                    <p:nvPr/>
                  </p:nvSpPr>
                  <p:spPr bwMode="auto">
                    <a:xfrm>
                      <a:off x="1612" y="1341"/>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 name="Oval 1510"/>
                    <p:cNvSpPr>
                      <a:spLocks noChangeArrowheads="1"/>
                    </p:cNvSpPr>
                    <p:nvPr/>
                  </p:nvSpPr>
                  <p:spPr bwMode="auto">
                    <a:xfrm>
                      <a:off x="1152" y="2055"/>
                      <a:ext cx="875" cy="846"/>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 name="Oval 1511"/>
                    <p:cNvSpPr>
                      <a:spLocks noChangeArrowheads="1"/>
                    </p:cNvSpPr>
                    <p:nvPr/>
                  </p:nvSpPr>
                  <p:spPr bwMode="auto">
                    <a:xfrm>
                      <a:off x="400" y="1982"/>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5" name="Oval 1512"/>
                    <p:cNvSpPr>
                      <a:spLocks noChangeArrowheads="1"/>
                    </p:cNvSpPr>
                    <p:nvPr/>
                  </p:nvSpPr>
                  <p:spPr bwMode="auto">
                    <a:xfrm>
                      <a:off x="1075" y="1226"/>
                      <a:ext cx="859"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 name="Oval 1513"/>
                    <p:cNvSpPr>
                      <a:spLocks noChangeArrowheads="1"/>
                    </p:cNvSpPr>
                    <p:nvPr/>
                  </p:nvSpPr>
                  <p:spPr bwMode="auto">
                    <a:xfrm>
                      <a:off x="523" y="1226"/>
                      <a:ext cx="859" cy="79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9" name="Oval 1514"/>
                  <p:cNvSpPr>
                    <a:spLocks noChangeArrowheads="1"/>
                  </p:cNvSpPr>
                  <p:nvPr/>
                </p:nvSpPr>
                <p:spPr bwMode="auto">
                  <a:xfrm>
                    <a:off x="339" y="1414"/>
                    <a:ext cx="2085" cy="1152"/>
                  </a:xfrm>
                  <a:prstGeom prst="ellipse">
                    <a:avLst/>
                  </a:prstGeom>
                  <a:solidFill>
                    <a:srgbClr val="DDDDDD"/>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7" name="Freeform 1515"/>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7" name="Line 1481"/>
              <p:cNvSpPr>
                <a:spLocks noChangeShapeType="1"/>
              </p:cNvSpPr>
              <p:nvPr/>
            </p:nvSpPr>
            <p:spPr bwMode="auto">
              <a:xfrm flipH="1">
                <a:off x="7184579" y="3119463"/>
                <a:ext cx="71438" cy="5762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 name="Line 1480"/>
              <p:cNvSpPr>
                <a:spLocks noChangeShapeType="1"/>
              </p:cNvSpPr>
              <p:nvPr/>
            </p:nvSpPr>
            <p:spPr bwMode="auto">
              <a:xfrm flipH="1" flipV="1">
                <a:off x="6740079" y="2824188"/>
                <a:ext cx="444500" cy="2238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 name="Text Box 1184"/>
              <p:cNvSpPr txBox="1">
                <a:spLocks noChangeArrowheads="1"/>
              </p:cNvSpPr>
              <p:nvPr/>
            </p:nvSpPr>
            <p:spPr bwMode="auto">
              <a:xfrm>
                <a:off x="7267129" y="4198963"/>
                <a:ext cx="424800"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smtClean="0">
                    <a:ln>
                      <a:noFill/>
                    </a:ln>
                    <a:solidFill>
                      <a:srgbClr val="000000"/>
                    </a:solidFill>
                    <a:effectLst/>
                    <a:uLnTx/>
                    <a:uFillTx/>
                    <a:latin typeface="Times New Roman" charset="0"/>
                    <a:ea typeface="宋体" charset="-122"/>
                  </a:rPr>
                  <a:t>(b)</a:t>
                </a:r>
              </a:p>
            </p:txBody>
          </p:sp>
          <p:sp>
            <p:nvSpPr>
              <p:cNvPr id="33" name="Line 1296"/>
              <p:cNvSpPr>
                <a:spLocks noChangeShapeType="1"/>
              </p:cNvSpPr>
              <p:nvPr/>
            </p:nvSpPr>
            <p:spPr bwMode="auto">
              <a:xfrm flipH="1" flipV="1">
                <a:off x="6527354" y="3578250"/>
                <a:ext cx="1162050" cy="1889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4" name="Line 1297"/>
              <p:cNvSpPr>
                <a:spLocks noChangeShapeType="1"/>
              </p:cNvSpPr>
              <p:nvPr/>
            </p:nvSpPr>
            <p:spPr bwMode="auto">
              <a:xfrm flipV="1">
                <a:off x="6752779" y="2255863"/>
                <a:ext cx="358775" cy="714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5" name="Text Box 1318"/>
              <p:cNvSpPr txBox="1">
                <a:spLocks noChangeArrowheads="1"/>
              </p:cNvSpPr>
              <p:nvPr/>
            </p:nvSpPr>
            <p:spPr bwMode="auto">
              <a:xfrm>
                <a:off x="5911578" y="1564229"/>
                <a:ext cx="2875778" cy="37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00"/>
                    </a:solidFill>
                    <a:effectLst/>
                    <a:uLnTx/>
                    <a:uFillTx/>
                    <a:latin typeface="Times New Roman" charset="0"/>
                    <a:ea typeface="宋体" charset="-122"/>
                  </a:rPr>
                  <a:t>互连网（网络的网络）</a:t>
                </a:r>
              </a:p>
            </p:txBody>
          </p:sp>
          <p:sp>
            <p:nvSpPr>
              <p:cNvPr id="36" name="Line 1440"/>
              <p:cNvSpPr>
                <a:spLocks noChangeShapeType="1"/>
              </p:cNvSpPr>
              <p:nvPr/>
            </p:nvSpPr>
            <p:spPr bwMode="auto">
              <a:xfrm flipH="1">
                <a:off x="6105079" y="2832125"/>
                <a:ext cx="647700" cy="71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7" name="Line 1443"/>
              <p:cNvSpPr>
                <a:spLocks noChangeShapeType="1"/>
              </p:cNvSpPr>
              <p:nvPr/>
            </p:nvSpPr>
            <p:spPr bwMode="auto">
              <a:xfrm>
                <a:off x="7400479" y="2255863"/>
                <a:ext cx="431800"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8" name="Line 1444"/>
              <p:cNvSpPr>
                <a:spLocks noChangeShapeType="1"/>
              </p:cNvSpPr>
              <p:nvPr/>
            </p:nvSpPr>
            <p:spPr bwMode="auto">
              <a:xfrm>
                <a:off x="7976742" y="2471763"/>
                <a:ext cx="647700" cy="647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9" name="Line 1446"/>
              <p:cNvSpPr>
                <a:spLocks noChangeShapeType="1"/>
              </p:cNvSpPr>
              <p:nvPr/>
            </p:nvSpPr>
            <p:spPr bwMode="auto">
              <a:xfrm flipH="1">
                <a:off x="7832279" y="2543200"/>
                <a:ext cx="73025" cy="43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0" name="Line 1447"/>
              <p:cNvSpPr>
                <a:spLocks noChangeShapeType="1"/>
              </p:cNvSpPr>
              <p:nvPr/>
            </p:nvSpPr>
            <p:spPr bwMode="auto">
              <a:xfrm flipV="1">
                <a:off x="6740079" y="2471763"/>
                <a:ext cx="949325" cy="3381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1" name="Line 1448"/>
              <p:cNvSpPr>
                <a:spLocks noChangeShapeType="1"/>
              </p:cNvSpPr>
              <p:nvPr/>
            </p:nvSpPr>
            <p:spPr bwMode="auto">
              <a:xfrm>
                <a:off x="6536879" y="2398738"/>
                <a:ext cx="144463" cy="43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2" name="Line 1449"/>
              <p:cNvSpPr>
                <a:spLocks noChangeShapeType="1"/>
              </p:cNvSpPr>
              <p:nvPr/>
            </p:nvSpPr>
            <p:spPr bwMode="auto">
              <a:xfrm flipV="1">
                <a:off x="7257604" y="3048025"/>
                <a:ext cx="503238"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3" name="Line 1452"/>
              <p:cNvSpPr>
                <a:spLocks noChangeShapeType="1"/>
              </p:cNvSpPr>
              <p:nvPr/>
            </p:nvSpPr>
            <p:spPr bwMode="auto">
              <a:xfrm>
                <a:off x="7905304" y="3048025"/>
                <a:ext cx="647700" cy="71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4" name="Line 1453"/>
              <p:cNvSpPr>
                <a:spLocks noChangeShapeType="1"/>
              </p:cNvSpPr>
              <p:nvPr/>
            </p:nvSpPr>
            <p:spPr bwMode="auto">
              <a:xfrm flipH="1">
                <a:off x="6446392" y="2940075"/>
                <a:ext cx="215900" cy="5032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5" name="Line 1456"/>
              <p:cNvSpPr>
                <a:spLocks noChangeShapeType="1"/>
              </p:cNvSpPr>
              <p:nvPr/>
            </p:nvSpPr>
            <p:spPr bwMode="auto">
              <a:xfrm>
                <a:off x="7832279" y="3119463"/>
                <a:ext cx="0" cy="5032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nvGrpSpPr>
              <p:cNvPr id="46" name="Group 1320"/>
              <p:cNvGrpSpPr>
                <a:grpSpLocks/>
              </p:cNvGrpSpPr>
              <p:nvPr/>
            </p:nvGrpSpPr>
            <p:grpSpPr bwMode="auto">
              <a:xfrm>
                <a:off x="6176517" y="2182838"/>
                <a:ext cx="647700" cy="360362"/>
                <a:chOff x="2949" y="196"/>
                <a:chExt cx="941" cy="598"/>
              </a:xfrm>
            </p:grpSpPr>
            <p:sp>
              <p:nvSpPr>
                <p:cNvPr id="47" name="Oval 1321"/>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8" name="Oval 1322"/>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9" name="Oval 1323"/>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0" name="Oval 1324"/>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1" name="Oval 1325"/>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2" name="Oval 1326"/>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3" name="Oval 1327"/>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4" name="Oval 1328"/>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5" name="Freeform 13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6" name="Freeform 13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7" name="Freeform 13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58" name="Group 1344"/>
              <p:cNvGrpSpPr>
                <a:grpSpLocks/>
              </p:cNvGrpSpPr>
              <p:nvPr/>
            </p:nvGrpSpPr>
            <p:grpSpPr bwMode="auto">
              <a:xfrm>
                <a:off x="7616379" y="2182838"/>
                <a:ext cx="647700" cy="503237"/>
                <a:chOff x="2949" y="196"/>
                <a:chExt cx="941" cy="598"/>
              </a:xfrm>
            </p:grpSpPr>
            <p:sp>
              <p:nvSpPr>
                <p:cNvPr id="59" name="Oval 134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0" name="Oval 134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1" name="Oval 134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2" name="Oval 134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3" name="Oval 134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4" name="Oval 135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5" name="Oval 135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6" name="Oval 135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7" name="Freeform 13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8" name="Freeform 13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9" name="Freeform 13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70" name="Group 1356"/>
              <p:cNvGrpSpPr>
                <a:grpSpLocks/>
              </p:cNvGrpSpPr>
              <p:nvPr/>
            </p:nvGrpSpPr>
            <p:grpSpPr bwMode="auto">
              <a:xfrm rot="-1072061">
                <a:off x="5562154" y="2732113"/>
                <a:ext cx="673100" cy="430212"/>
                <a:chOff x="2949" y="196"/>
                <a:chExt cx="941" cy="598"/>
              </a:xfrm>
            </p:grpSpPr>
            <p:sp>
              <p:nvSpPr>
                <p:cNvPr id="71" name="Oval 135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2" name="Oval 135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3" name="Oval 135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4" name="Oval 136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5" name="Oval 136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6" name="Oval 136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7" name="Oval 136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8" name="Oval 136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9"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0"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1"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82" name="Group 1428"/>
              <p:cNvGrpSpPr>
                <a:grpSpLocks/>
              </p:cNvGrpSpPr>
              <p:nvPr/>
            </p:nvGrpSpPr>
            <p:grpSpPr bwMode="auto">
              <a:xfrm rot="-854928">
                <a:off x="6014592" y="3344888"/>
                <a:ext cx="574675" cy="503237"/>
                <a:chOff x="2949" y="196"/>
                <a:chExt cx="941" cy="598"/>
              </a:xfrm>
            </p:grpSpPr>
            <p:sp>
              <p:nvSpPr>
                <p:cNvPr id="83" name="Oval 142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4" name="Oval 143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5" name="Oval 143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6" name="Oval 143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7" name="Oval 143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8" name="Oval 143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9" name="Oval 143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0" name="Oval 143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1"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2"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3"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94" name="Line 1445"/>
              <p:cNvSpPr>
                <a:spLocks noChangeShapeType="1"/>
              </p:cNvSpPr>
              <p:nvPr/>
            </p:nvSpPr>
            <p:spPr bwMode="auto">
              <a:xfrm flipH="1">
                <a:off x="7905304" y="3190900"/>
                <a:ext cx="719138" cy="504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nvGrpSpPr>
              <p:cNvPr id="95" name="Group 1404"/>
              <p:cNvGrpSpPr>
                <a:grpSpLocks/>
              </p:cNvGrpSpPr>
              <p:nvPr/>
            </p:nvGrpSpPr>
            <p:grpSpPr bwMode="auto">
              <a:xfrm rot="-666782">
                <a:off x="7621142" y="3468713"/>
                <a:ext cx="536575" cy="427037"/>
                <a:chOff x="2949" y="196"/>
                <a:chExt cx="941" cy="598"/>
              </a:xfrm>
            </p:grpSpPr>
            <p:sp>
              <p:nvSpPr>
                <p:cNvPr id="96" name="Oval 140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7" name="Oval 140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8" name="Oval 140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9" name="Oval 140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0" name="Oval 140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1" name="Oval 141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2" name="Oval 141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3" name="Oval 141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4" name="Freeform 141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5" name="Freeform 141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6" name="Freeform 141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107" name="Group 1416"/>
              <p:cNvGrpSpPr>
                <a:grpSpLocks/>
              </p:cNvGrpSpPr>
              <p:nvPr/>
            </p:nvGrpSpPr>
            <p:grpSpPr bwMode="auto">
              <a:xfrm rot="282232">
                <a:off x="8408542" y="2979763"/>
                <a:ext cx="565150" cy="360362"/>
                <a:chOff x="2949" y="196"/>
                <a:chExt cx="941" cy="598"/>
              </a:xfrm>
            </p:grpSpPr>
            <p:sp>
              <p:nvSpPr>
                <p:cNvPr id="108" name="Oval 141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9" name="Oval 141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0" name="Oval 141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1" name="Oval 142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2" name="Oval 142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3" name="Oval 142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4" name="Oval 142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5" name="Oval 142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6" name="Freeform 142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7" name="Freeform 142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8" name="Freeform 142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pic>
            <p:nvPicPr>
              <p:cNvPr id="123" name="Picture 146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65442" y="2711475"/>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4" name="Picture 146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8679" y="3622700"/>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5" name="Picture 146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16379" y="2903563"/>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6" name="Picture 146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21204" y="2687663"/>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7" name="Picture 146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40117" y="2111400"/>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8" name="Picture 146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16442" y="3302025"/>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129" name="Group 1468"/>
              <p:cNvGrpSpPr>
                <a:grpSpLocks/>
              </p:cNvGrpSpPr>
              <p:nvPr/>
            </p:nvGrpSpPr>
            <p:grpSpPr bwMode="auto">
              <a:xfrm rot="-666782">
                <a:off x="6938517" y="2909913"/>
                <a:ext cx="636587" cy="492125"/>
                <a:chOff x="2949" y="196"/>
                <a:chExt cx="941" cy="598"/>
              </a:xfrm>
            </p:grpSpPr>
            <p:sp>
              <p:nvSpPr>
                <p:cNvPr id="130" name="Oval 146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1" name="Oval 147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2" name="Oval 147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3" name="Oval 147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4" name="Oval 147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5" name="Oval 147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6" name="Oval 147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7" name="Oval 147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8" name="Freeform 147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9" name="Freeform 147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0" name="Freeform 147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70" name="Text Box 1524"/>
              <p:cNvSpPr txBox="1">
                <a:spLocks noChangeArrowheads="1"/>
              </p:cNvSpPr>
              <p:nvPr/>
            </p:nvSpPr>
            <p:spPr bwMode="auto">
              <a:xfrm>
                <a:off x="6966063" y="3024602"/>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171" name="Text Box 1524"/>
              <p:cNvSpPr txBox="1">
                <a:spLocks noChangeArrowheads="1"/>
              </p:cNvSpPr>
              <p:nvPr/>
            </p:nvSpPr>
            <p:spPr bwMode="auto">
              <a:xfrm>
                <a:off x="8418822" y="3000902"/>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172" name="Text Box 1524"/>
              <p:cNvSpPr txBox="1">
                <a:spLocks noChangeArrowheads="1"/>
              </p:cNvSpPr>
              <p:nvPr/>
            </p:nvSpPr>
            <p:spPr bwMode="auto">
              <a:xfrm>
                <a:off x="6045510" y="3435628"/>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173" name="Text Box 1524"/>
              <p:cNvSpPr txBox="1">
                <a:spLocks noChangeArrowheads="1"/>
              </p:cNvSpPr>
              <p:nvPr/>
            </p:nvSpPr>
            <p:spPr bwMode="auto">
              <a:xfrm>
                <a:off x="7675872" y="2253045"/>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sp>
            <p:nvSpPr>
              <p:cNvPr id="174" name="Text Box 1524"/>
              <p:cNvSpPr txBox="1">
                <a:spLocks noChangeArrowheads="1"/>
              </p:cNvSpPr>
              <p:nvPr/>
            </p:nvSpPr>
            <p:spPr bwMode="auto">
              <a:xfrm>
                <a:off x="5631172" y="2809511"/>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sp>
            <p:nvSpPr>
              <p:cNvPr id="175" name="Text Box 1524"/>
              <p:cNvSpPr txBox="1">
                <a:spLocks noChangeArrowheads="1"/>
              </p:cNvSpPr>
              <p:nvPr/>
            </p:nvSpPr>
            <p:spPr bwMode="auto">
              <a:xfrm>
                <a:off x="6208101" y="2202550"/>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176" name="Text Box 1524"/>
              <p:cNvSpPr txBox="1">
                <a:spLocks noChangeArrowheads="1"/>
              </p:cNvSpPr>
              <p:nvPr/>
            </p:nvSpPr>
            <p:spPr bwMode="auto">
              <a:xfrm>
                <a:off x="7629835" y="3527809"/>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grpSp>
        <p:sp>
          <p:nvSpPr>
            <p:cNvPr id="179" name="矩形 178"/>
            <p:cNvSpPr/>
            <p:nvPr/>
          </p:nvSpPr>
          <p:spPr>
            <a:xfrm>
              <a:off x="552659" y="5066020"/>
              <a:ext cx="9143458" cy="461665"/>
            </a:xfrm>
            <a:prstGeom prst="rect">
              <a:avLst/>
            </a:prstGeom>
          </p:spPr>
          <p:txBody>
            <a:bodyPr wrap="square">
              <a:spAutoFit/>
            </a:bodyPr>
            <a:lstStyle/>
            <a:p>
              <a:pPr algn="ctr"/>
              <a:r>
                <a:rPr lang="en-US" altLang="zh-CN" sz="2400" b="1" dirty="0" smtClean="0">
                  <a:latin typeface="+mn-lt"/>
                  <a:ea typeface="黑体" pitchFamily="2" charset="-122"/>
                </a:rPr>
                <a:t>  </a:t>
              </a:r>
              <a:r>
                <a:rPr lang="zh-CN" altLang="zh-CN" sz="2400" b="1" dirty="0">
                  <a:latin typeface="+mn-lt"/>
                  <a:ea typeface="黑体" pitchFamily="2" charset="-122"/>
                </a:rPr>
                <a:t>简单的</a:t>
              </a:r>
              <a:r>
                <a:rPr lang="zh-CN" altLang="zh-CN" sz="2400" b="1" dirty="0" smtClean="0">
                  <a:latin typeface="+mn-lt"/>
                  <a:ea typeface="黑体" pitchFamily="2" charset="-122"/>
                </a:rPr>
                <a:t>网络</a:t>
              </a:r>
              <a:r>
                <a:rPr lang="en-US" altLang="zh-CN" sz="2400" b="1" dirty="0">
                  <a:latin typeface="+mn-lt"/>
                  <a:ea typeface="黑体" pitchFamily="2" charset="-122"/>
                </a:rPr>
                <a:t>(</a:t>
              </a:r>
              <a:r>
                <a:rPr lang="en-US" altLang="zh-CN" sz="2400" b="1" dirty="0" smtClean="0">
                  <a:latin typeface="+mn-lt"/>
                  <a:ea typeface="黑体" pitchFamily="2" charset="-122"/>
                </a:rPr>
                <a:t>a) </a:t>
              </a:r>
              <a:r>
                <a:rPr lang="zh-CN" altLang="zh-CN" sz="2400" b="1" dirty="0" smtClean="0">
                  <a:latin typeface="+mn-lt"/>
                  <a:ea typeface="黑体" pitchFamily="2" charset="-122"/>
                </a:rPr>
                <a:t>和</a:t>
              </a:r>
              <a:r>
                <a:rPr lang="en-US" altLang="zh-CN" sz="2400" b="1" dirty="0" smtClean="0">
                  <a:latin typeface="+mn-lt"/>
                  <a:ea typeface="黑体" pitchFamily="2" charset="-122"/>
                </a:rPr>
                <a:t> </a:t>
              </a:r>
              <a:r>
                <a:rPr lang="zh-CN" altLang="zh-CN" sz="2400" b="1" dirty="0" smtClean="0">
                  <a:latin typeface="+mn-lt"/>
                  <a:ea typeface="黑体" pitchFamily="2" charset="-122"/>
                </a:rPr>
                <a:t>由</a:t>
              </a:r>
              <a:r>
                <a:rPr lang="zh-CN" altLang="zh-CN" sz="2400" b="1" dirty="0">
                  <a:latin typeface="+mn-lt"/>
                  <a:ea typeface="黑体" pitchFamily="2" charset="-122"/>
                </a:rPr>
                <a:t>网络构成的互连网</a:t>
              </a:r>
              <a:r>
                <a:rPr lang="en-US" altLang="zh-CN" sz="2400" b="1" dirty="0">
                  <a:latin typeface="+mn-lt"/>
                  <a:ea typeface="黑体" pitchFamily="2" charset="-122"/>
                </a:rPr>
                <a:t>(b)</a:t>
              </a:r>
              <a:endParaRPr lang="zh-CN" altLang="en-US" sz="2400" b="1" dirty="0">
                <a:latin typeface="+mn-lt"/>
                <a:ea typeface="黑体" pitchFamily="2" charset="-122"/>
              </a:endParaRPr>
            </a:p>
          </p:txBody>
        </p:sp>
        <p:grpSp>
          <p:nvGrpSpPr>
            <p:cNvPr id="205" name="组合 204"/>
            <p:cNvGrpSpPr/>
            <p:nvPr/>
          </p:nvGrpSpPr>
          <p:grpSpPr>
            <a:xfrm>
              <a:off x="560512" y="1798370"/>
              <a:ext cx="1436144" cy="2278702"/>
              <a:chOff x="609451" y="1582346"/>
              <a:chExt cx="1436144" cy="2278702"/>
            </a:xfrm>
          </p:grpSpPr>
          <p:sp>
            <p:nvSpPr>
              <p:cNvPr id="183" name="Text Box 1271"/>
              <p:cNvSpPr txBox="1">
                <a:spLocks noChangeArrowheads="1"/>
              </p:cNvSpPr>
              <p:nvPr/>
            </p:nvSpPr>
            <p:spPr bwMode="auto">
              <a:xfrm>
                <a:off x="1113507" y="3380505"/>
                <a:ext cx="5982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a:t>网络</a:t>
                </a:r>
              </a:p>
            </p:txBody>
          </p:sp>
          <p:sp>
            <p:nvSpPr>
              <p:cNvPr id="184" name="Text Box 1482"/>
              <p:cNvSpPr txBox="1">
                <a:spLocks noChangeArrowheads="1"/>
              </p:cNvSpPr>
              <p:nvPr/>
            </p:nvSpPr>
            <p:spPr bwMode="auto">
              <a:xfrm>
                <a:off x="1021269" y="1724374"/>
                <a:ext cx="432758" cy="32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dirty="0"/>
                  <a:t>图例</a:t>
                </a:r>
              </a:p>
            </p:txBody>
          </p:sp>
          <p:pic>
            <p:nvPicPr>
              <p:cNvPr id="185" name="Picture 14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340" y="2161239"/>
                <a:ext cx="214052" cy="295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 name="Text Box 1484"/>
              <p:cNvSpPr txBox="1">
                <a:spLocks noChangeArrowheads="1"/>
              </p:cNvSpPr>
              <p:nvPr/>
            </p:nvSpPr>
            <p:spPr bwMode="auto">
              <a:xfrm>
                <a:off x="1113507" y="2161239"/>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dirty="0"/>
                  <a:t>计算机</a:t>
                </a:r>
              </a:p>
            </p:txBody>
          </p:sp>
          <p:pic>
            <p:nvPicPr>
              <p:cNvPr id="187" name="Picture 148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640517">
                <a:off x="718804" y="2599627"/>
                <a:ext cx="422288" cy="325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88" name="Text Box 1486"/>
              <p:cNvSpPr txBox="1">
                <a:spLocks noChangeArrowheads="1"/>
              </p:cNvSpPr>
              <p:nvPr/>
            </p:nvSpPr>
            <p:spPr bwMode="auto">
              <a:xfrm>
                <a:off x="1113507" y="2567662"/>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a:t>集线器</a:t>
                </a:r>
              </a:p>
            </p:txBody>
          </p:sp>
          <p:pic>
            <p:nvPicPr>
              <p:cNvPr id="189" name="Picture 148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3257" y="3036493"/>
                <a:ext cx="253605" cy="184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90" name="Text Box 1488"/>
              <p:cNvSpPr txBox="1">
                <a:spLocks noChangeArrowheads="1"/>
              </p:cNvSpPr>
              <p:nvPr/>
            </p:nvSpPr>
            <p:spPr bwMode="auto">
              <a:xfrm>
                <a:off x="1113507" y="2974083"/>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a:t>路由器</a:t>
                </a:r>
              </a:p>
            </p:txBody>
          </p:sp>
          <p:grpSp>
            <p:nvGrpSpPr>
              <p:cNvPr id="191" name="Group 1489"/>
              <p:cNvGrpSpPr>
                <a:grpSpLocks/>
              </p:cNvGrpSpPr>
              <p:nvPr/>
            </p:nvGrpSpPr>
            <p:grpSpPr bwMode="auto">
              <a:xfrm rot="20745072">
                <a:off x="767663" y="3375938"/>
                <a:ext cx="325732" cy="328791"/>
                <a:chOff x="2949" y="196"/>
                <a:chExt cx="941" cy="598"/>
              </a:xfrm>
            </p:grpSpPr>
            <p:sp>
              <p:nvSpPr>
                <p:cNvPr id="192" name="Oval 1490"/>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3" name="Oval 1491"/>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4" name="Oval 1492"/>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5" name="Oval 1493"/>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6" name="Oval 1494"/>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7" name="Oval 1495"/>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8" name="Oval 1496"/>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9" name="Oval 1497"/>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00" name="Freeform 149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01" name="Freeform 149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02" name="Freeform 150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203" name="Rectangle 1501"/>
              <p:cNvSpPr>
                <a:spLocks noChangeArrowheads="1"/>
              </p:cNvSpPr>
              <p:nvPr/>
            </p:nvSpPr>
            <p:spPr bwMode="auto">
              <a:xfrm>
                <a:off x="609451" y="1582346"/>
                <a:ext cx="1436144" cy="2278702"/>
              </a:xfrm>
              <a:prstGeom prst="rect">
                <a:avLst/>
              </a:prstGeom>
              <a:noFill/>
              <a:ln w="76200" cmpd="tri">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dirty="0">
                  <a:latin typeface="黑体" pitchFamily="2" charset="-122"/>
                  <a:ea typeface="黑体" pitchFamily="2" charset="-122"/>
                </a:endParaRPr>
              </a:p>
            </p:txBody>
          </p:sp>
        </p:grpSp>
      </p:grpSp>
    </p:spTree>
    <p:extLst>
      <p:ext uri="{BB962C8B-B14F-4D97-AF65-F5344CB8AC3E}">
        <p14:creationId xmlns:p14="http://schemas.microsoft.com/office/powerpoint/2010/main" val="30533318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a:t>请注意名词“结点”</a:t>
            </a:r>
          </a:p>
        </p:txBody>
      </p:sp>
      <p:sp>
        <p:nvSpPr>
          <p:cNvPr id="3277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在网络中， </a:t>
            </a:r>
            <a:r>
              <a:rPr lang="en-US" altLang="zh-CN" dirty="0"/>
              <a:t>node </a:t>
            </a:r>
            <a:r>
              <a:rPr lang="zh-CN" altLang="en-US" dirty="0"/>
              <a:t>的标准译名是“</a:t>
            </a:r>
            <a:r>
              <a:rPr lang="zh-CN" altLang="en-US" dirty="0">
                <a:solidFill>
                  <a:srgbClr val="FF0000"/>
                </a:solidFill>
              </a:rPr>
              <a:t>结点</a:t>
            </a:r>
            <a:r>
              <a:rPr lang="zh-CN" altLang="en-US" dirty="0"/>
              <a:t>”而不是“</a:t>
            </a:r>
            <a:r>
              <a:rPr lang="zh-CN" altLang="en-US" dirty="0">
                <a:solidFill>
                  <a:srgbClr val="0000CC"/>
                </a:solidFill>
              </a:rPr>
              <a:t>节点</a:t>
            </a:r>
            <a:r>
              <a:rPr lang="zh-CN" altLang="en-US" dirty="0"/>
              <a:t>”。</a:t>
            </a:r>
          </a:p>
          <a:p>
            <a:r>
              <a:rPr lang="zh-CN" altLang="en-US" dirty="0"/>
              <a:t>虽然 </a:t>
            </a:r>
            <a:r>
              <a:rPr lang="en-US" altLang="zh-CN" dirty="0"/>
              <a:t>node </a:t>
            </a:r>
            <a:r>
              <a:rPr lang="zh-CN" altLang="en-US" dirty="0"/>
              <a:t>有时也可译为“节点”，但这是指像天线上的驻波的节点，这种节点很像竹竿上的“节”。</a:t>
            </a:r>
          </a:p>
          <a:p>
            <a:r>
              <a:rPr lang="zh-CN" altLang="en-US" dirty="0"/>
              <a:t>数据结构的</a:t>
            </a:r>
            <a:r>
              <a:rPr lang="zh-CN" altLang="en-US" dirty="0" smtClean="0"/>
              <a:t>树 </a:t>
            </a:r>
            <a:r>
              <a:rPr lang="en-US" altLang="zh-CN" dirty="0" smtClean="0"/>
              <a:t>(</a:t>
            </a:r>
            <a:r>
              <a:rPr lang="en-US" altLang="zh-CN" dirty="0"/>
              <a:t>tree</a:t>
            </a:r>
            <a:r>
              <a:rPr lang="en-US" altLang="zh-CN" dirty="0" smtClean="0"/>
              <a:t>) </a:t>
            </a:r>
            <a:r>
              <a:rPr lang="zh-CN" altLang="en-US" dirty="0" smtClean="0"/>
              <a:t>中</a:t>
            </a:r>
            <a:r>
              <a:rPr lang="zh-CN" altLang="en-US" dirty="0"/>
              <a:t>的 </a:t>
            </a:r>
            <a:r>
              <a:rPr lang="en-US" altLang="zh-CN" dirty="0"/>
              <a:t>node </a:t>
            </a:r>
            <a:r>
              <a:rPr lang="zh-CN" altLang="en-US" dirty="0"/>
              <a:t>应当译为“节点”。</a:t>
            </a:r>
          </a:p>
        </p:txBody>
      </p:sp>
    </p:spTree>
    <p:extLst>
      <p:ext uri="{BB962C8B-B14F-4D97-AF65-F5344CB8AC3E}">
        <p14:creationId xmlns:p14="http://schemas.microsoft.com/office/powerpoint/2010/main" val="7677252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smtClean="0"/>
              <a:t>关于“云”</a:t>
            </a:r>
            <a:endParaRPr lang="zh-CN" altLang="en-US" dirty="0"/>
          </a:p>
        </p:txBody>
      </p:sp>
      <p:sp>
        <p:nvSpPr>
          <p:cNvPr id="32771" name="Rectangle 3"/>
          <p:cNvSpPr>
            <a:spLocks noGrp="1" noChangeArrowheads="1"/>
          </p:cNvSpPr>
          <p:nvPr>
            <p:ph type="body" sz="half" idx="1"/>
          </p:nvPr>
        </p:nvSpPr>
        <p:spPr>
          <a:xfrm>
            <a:off x="495300" y="1196752"/>
            <a:ext cx="4745732" cy="4934173"/>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pPr>
            <a:r>
              <a:rPr lang="zh-CN" altLang="zh-CN" sz="2800" dirty="0" smtClean="0"/>
              <a:t>当使用</a:t>
            </a:r>
            <a:r>
              <a:rPr lang="zh-CN" altLang="zh-CN" sz="2800" dirty="0"/>
              <a:t>一</a:t>
            </a:r>
            <a:r>
              <a:rPr lang="zh-CN" altLang="zh-CN" sz="2800" dirty="0" smtClean="0"/>
              <a:t>朵</a:t>
            </a:r>
            <a:r>
              <a:rPr lang="zh-CN" altLang="en-US" sz="2800" dirty="0" smtClean="0"/>
              <a:t>“</a:t>
            </a:r>
            <a:r>
              <a:rPr lang="zh-CN" altLang="zh-CN" sz="2800" dirty="0" smtClean="0"/>
              <a:t>云</a:t>
            </a:r>
            <a:r>
              <a:rPr lang="zh-CN" altLang="en-US" sz="2800" dirty="0" smtClean="0"/>
              <a:t>”</a:t>
            </a:r>
            <a:r>
              <a:rPr lang="zh-CN" altLang="zh-CN" sz="2800" dirty="0" smtClean="0"/>
              <a:t>来</a:t>
            </a:r>
            <a:r>
              <a:rPr lang="zh-CN" altLang="zh-CN" sz="2800" dirty="0"/>
              <a:t>表示网络时，可能会有两种不同的</a:t>
            </a:r>
            <a:r>
              <a:rPr lang="zh-CN" altLang="zh-CN" sz="2800" dirty="0" smtClean="0"/>
              <a:t>情况</a:t>
            </a:r>
            <a:r>
              <a:rPr lang="zh-CN" altLang="en-US" sz="2800" dirty="0" smtClean="0"/>
              <a:t>：</a:t>
            </a:r>
            <a:endParaRPr lang="en-US" altLang="zh-CN" sz="2800" dirty="0" smtClean="0"/>
          </a:p>
          <a:p>
            <a:pPr marL="360363" indent="-360363">
              <a:lnSpc>
                <a:spcPct val="100000"/>
              </a:lnSpc>
              <a:buClr>
                <a:srgbClr val="C00000"/>
              </a:buClr>
              <a:buSzPct val="90000"/>
              <a:buFont typeface="+mj-lt"/>
              <a:buAutoNum type="arabicPeriod"/>
            </a:pPr>
            <a:r>
              <a:rPr lang="zh-CN" altLang="zh-CN" sz="2800" dirty="0" smtClean="0"/>
              <a:t>云</a:t>
            </a:r>
            <a:r>
              <a:rPr lang="zh-CN" altLang="zh-CN" sz="2800" dirty="0"/>
              <a:t>表示的网络已经包含了和网络相连的</a:t>
            </a:r>
            <a:r>
              <a:rPr lang="zh-CN" altLang="zh-CN" sz="2800" dirty="0" smtClean="0"/>
              <a:t>计算机</a:t>
            </a:r>
            <a:r>
              <a:rPr lang="zh-CN" altLang="en-US" sz="2800" dirty="0" smtClean="0"/>
              <a:t>。</a:t>
            </a:r>
            <a:endParaRPr lang="en-US" altLang="zh-CN" sz="2800" dirty="0" smtClean="0"/>
          </a:p>
          <a:p>
            <a:pPr marL="360363" indent="-360363">
              <a:lnSpc>
                <a:spcPct val="100000"/>
              </a:lnSpc>
              <a:buClr>
                <a:srgbClr val="C00000"/>
              </a:buClr>
              <a:buSzPct val="90000"/>
              <a:buFont typeface="+mj-lt"/>
              <a:buAutoNum type="arabicPeriod"/>
            </a:pPr>
            <a:r>
              <a:rPr lang="zh-CN" altLang="zh-CN" sz="2800" dirty="0"/>
              <a:t>云表示</a:t>
            </a:r>
            <a:r>
              <a:rPr lang="zh-CN" altLang="zh-CN" sz="2800" dirty="0" smtClean="0"/>
              <a:t>的</a:t>
            </a:r>
            <a:r>
              <a:rPr lang="zh-CN" altLang="en-US" sz="2800" dirty="0" smtClean="0"/>
              <a:t>网络</a:t>
            </a:r>
            <a:r>
              <a:rPr lang="zh-CN" altLang="zh-CN" sz="2800" dirty="0" smtClean="0"/>
              <a:t>里面</a:t>
            </a:r>
            <a:r>
              <a:rPr lang="zh-CN" altLang="zh-CN" sz="2800" dirty="0"/>
              <a:t>就只剩下许多路由器和连接这些路由器的</a:t>
            </a:r>
            <a:r>
              <a:rPr lang="zh-CN" altLang="zh-CN" sz="2800" dirty="0" smtClean="0"/>
              <a:t>链路</a:t>
            </a:r>
            <a:r>
              <a:rPr lang="zh-CN" altLang="en-US" sz="2800" dirty="0" smtClean="0"/>
              <a:t>，</a:t>
            </a:r>
            <a:r>
              <a:rPr lang="zh-CN" altLang="zh-CN" sz="2800" dirty="0"/>
              <a:t>把有关的计算机画在云的</a:t>
            </a:r>
            <a:r>
              <a:rPr lang="zh-CN" altLang="zh-CN" sz="2800" dirty="0" smtClean="0"/>
              <a:t>外面</a:t>
            </a:r>
            <a:r>
              <a:rPr lang="zh-CN" altLang="en-US" sz="2800" dirty="0" smtClean="0"/>
              <a:t>。</a:t>
            </a:r>
            <a:r>
              <a:rPr lang="zh-CN" altLang="zh-CN" sz="2800" dirty="0" smtClean="0">
                <a:solidFill>
                  <a:srgbClr val="0000CC"/>
                </a:solidFill>
              </a:rPr>
              <a:t>习惯</a:t>
            </a:r>
            <a:r>
              <a:rPr lang="zh-CN" altLang="zh-CN" sz="2800" dirty="0">
                <a:solidFill>
                  <a:srgbClr val="0000CC"/>
                </a:solidFill>
              </a:rPr>
              <a:t>上，与网络相连的计算机常称为</a:t>
            </a:r>
            <a:r>
              <a:rPr lang="zh-CN" altLang="zh-CN" sz="2800" dirty="0" smtClean="0">
                <a:solidFill>
                  <a:srgbClr val="FF0000"/>
                </a:solidFill>
              </a:rPr>
              <a:t>主机</a:t>
            </a:r>
            <a:r>
              <a:rPr lang="en-US" altLang="zh-CN" sz="2800" dirty="0" smtClean="0">
                <a:solidFill>
                  <a:srgbClr val="FF0000"/>
                </a:solidFill>
              </a:rPr>
              <a:t> </a:t>
            </a:r>
            <a:r>
              <a:rPr lang="en-US" altLang="zh-CN" sz="2800" dirty="0" smtClean="0">
                <a:solidFill>
                  <a:srgbClr val="0000CC"/>
                </a:solidFill>
              </a:rPr>
              <a:t>(</a:t>
            </a:r>
            <a:r>
              <a:rPr lang="en-US" altLang="zh-CN" sz="2800" dirty="0">
                <a:solidFill>
                  <a:srgbClr val="0000CC"/>
                </a:solidFill>
              </a:rPr>
              <a:t>host</a:t>
            </a:r>
            <a:r>
              <a:rPr lang="en-US" altLang="zh-CN" sz="2800" dirty="0" smtClean="0">
                <a:solidFill>
                  <a:srgbClr val="0000CC"/>
                </a:solidFill>
              </a:rPr>
              <a:t>)</a:t>
            </a:r>
            <a:r>
              <a:rPr lang="zh-CN" altLang="en-US" sz="2800" dirty="0" smtClean="0">
                <a:solidFill>
                  <a:srgbClr val="0000CC"/>
                </a:solidFill>
              </a:rPr>
              <a:t>。</a:t>
            </a:r>
            <a:endParaRPr lang="zh-CN" altLang="en-US" sz="2800" dirty="0">
              <a:solidFill>
                <a:srgbClr val="0000CC"/>
              </a:solidFill>
            </a:endParaRPr>
          </a:p>
        </p:txBody>
      </p:sp>
      <p:grpSp>
        <p:nvGrpSpPr>
          <p:cNvPr id="23" name="组合 22"/>
          <p:cNvGrpSpPr/>
          <p:nvPr/>
        </p:nvGrpSpPr>
        <p:grpSpPr>
          <a:xfrm>
            <a:off x="5385048" y="1887215"/>
            <a:ext cx="4305002" cy="3774033"/>
            <a:chOff x="5385048" y="1844824"/>
            <a:chExt cx="4305002" cy="3774033"/>
          </a:xfrm>
        </p:grpSpPr>
        <p:grpSp>
          <p:nvGrpSpPr>
            <p:cNvPr id="4" name="组合 3"/>
            <p:cNvGrpSpPr/>
            <p:nvPr/>
          </p:nvGrpSpPr>
          <p:grpSpPr>
            <a:xfrm>
              <a:off x="5385048" y="1844824"/>
              <a:ext cx="4305002" cy="2946676"/>
              <a:chOff x="5600998" y="2477535"/>
              <a:chExt cx="3892550" cy="2601997"/>
            </a:xfrm>
          </p:grpSpPr>
          <p:sp>
            <p:nvSpPr>
              <p:cNvPr id="6" name="Line 1280"/>
              <p:cNvSpPr>
                <a:spLocks noChangeShapeType="1"/>
              </p:cNvSpPr>
              <p:nvPr/>
            </p:nvSpPr>
            <p:spPr bwMode="auto">
              <a:xfrm flipH="1" flipV="1">
                <a:off x="5685135" y="3412657"/>
                <a:ext cx="1068388" cy="2079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7" name="Line 1269"/>
              <p:cNvSpPr>
                <a:spLocks noChangeShapeType="1"/>
              </p:cNvSpPr>
              <p:nvPr/>
            </p:nvSpPr>
            <p:spPr bwMode="auto">
              <a:xfrm flipH="1">
                <a:off x="8553748" y="3692057"/>
                <a:ext cx="685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8" name="Line 1206"/>
              <p:cNvSpPr>
                <a:spLocks noChangeShapeType="1"/>
              </p:cNvSpPr>
              <p:nvPr/>
            </p:nvSpPr>
            <p:spPr bwMode="auto">
              <a:xfrm flipH="1">
                <a:off x="8048923" y="2899895"/>
                <a:ext cx="360362" cy="4318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9" name="Line 1205"/>
              <p:cNvSpPr>
                <a:spLocks noChangeShapeType="1"/>
              </p:cNvSpPr>
              <p:nvPr/>
            </p:nvSpPr>
            <p:spPr bwMode="auto">
              <a:xfrm flipH="1" flipV="1">
                <a:off x="7977485" y="4268320"/>
                <a:ext cx="381000" cy="4572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10" name="Line 1209"/>
              <p:cNvSpPr>
                <a:spLocks noChangeShapeType="1"/>
              </p:cNvSpPr>
              <p:nvPr/>
            </p:nvSpPr>
            <p:spPr bwMode="auto">
              <a:xfrm>
                <a:off x="6753523" y="2899895"/>
                <a:ext cx="287337" cy="5048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11" name="Line 1204"/>
              <p:cNvSpPr>
                <a:spLocks noChangeShapeType="1"/>
              </p:cNvSpPr>
              <p:nvPr/>
            </p:nvSpPr>
            <p:spPr bwMode="auto">
              <a:xfrm flipV="1">
                <a:off x="6896398" y="4196882"/>
                <a:ext cx="144462" cy="5286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12" name="Line 1237"/>
              <p:cNvSpPr>
                <a:spLocks noChangeShapeType="1"/>
              </p:cNvSpPr>
              <p:nvPr/>
            </p:nvSpPr>
            <p:spPr bwMode="auto">
              <a:xfrm flipV="1">
                <a:off x="6142335" y="4022257"/>
                <a:ext cx="533400" cy="3048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pic>
            <p:nvPicPr>
              <p:cNvPr id="13" name="Picture 126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4823" y="2612557"/>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26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2860" y="2612557"/>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26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56985" y="3331695"/>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26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93385" y="4628682"/>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26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80498" y="4628682"/>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26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37535" y="4022257"/>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1271"/>
              <p:cNvSpPr txBox="1">
                <a:spLocks noChangeArrowheads="1"/>
              </p:cNvSpPr>
              <p:nvPr/>
            </p:nvSpPr>
            <p:spPr bwMode="auto">
              <a:xfrm>
                <a:off x="6958038" y="2477535"/>
                <a:ext cx="726451" cy="40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00"/>
                    </a:solidFill>
                    <a:effectLst/>
                    <a:uLnTx/>
                    <a:uFillTx/>
                    <a:latin typeface="+mn-lt"/>
                    <a:ea typeface="黑体" pitchFamily="2" charset="-122"/>
                  </a:rPr>
                  <a:t>主机</a:t>
                </a:r>
              </a:p>
            </p:txBody>
          </p:sp>
          <p:pic>
            <p:nvPicPr>
              <p:cNvPr id="20" name="Picture 127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00998" y="318882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 name="Object 1461"/>
              <p:cNvGraphicFramePr>
                <a:graphicFrameLocks noChangeAspect="1"/>
              </p:cNvGraphicFramePr>
              <p:nvPr>
                <p:extLst>
                  <p:ext uri="{D42A27DB-BD31-4B8C-83A1-F6EECF244321}">
                    <p14:modId xmlns:p14="http://schemas.microsoft.com/office/powerpoint/2010/main" val="1016199795"/>
                  </p:ext>
                </p:extLst>
              </p:nvPr>
            </p:nvGraphicFramePr>
            <p:xfrm>
              <a:off x="6393118" y="3045136"/>
              <a:ext cx="2447367" cy="1727026"/>
            </p:xfrm>
            <a:graphic>
              <a:graphicData uri="http://schemas.openxmlformats.org/presentationml/2006/ole">
                <mc:AlternateContent xmlns:mc="http://schemas.openxmlformats.org/markup-compatibility/2006">
                  <mc:Choice xmlns:v="urn:schemas-microsoft-com:vml" Requires="v">
                    <p:oleObj spid="_x0000_s9218" name="Visio" r:id="rId5" imgW="1689885" imgH="964337" progId="">
                      <p:embed/>
                    </p:oleObj>
                  </mc:Choice>
                  <mc:Fallback>
                    <p:oleObj name="Visio" r:id="rId5" imgW="1689885" imgH="964337"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93118" y="3045136"/>
                            <a:ext cx="2447367" cy="1727026"/>
                          </a:xfrm>
                          <a:prstGeom prst="rect">
                            <a:avLst/>
                          </a:prstGeom>
                          <a:noFill/>
                          <a:effectLst>
                            <a:outerShdw dist="25400" dir="5400000" algn="ctr" rotWithShape="0">
                              <a:srgbClr val="808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 Box 1185"/>
              <p:cNvSpPr txBox="1">
                <a:spLocks noChangeArrowheads="1"/>
              </p:cNvSpPr>
              <p:nvPr/>
            </p:nvSpPr>
            <p:spPr bwMode="auto">
              <a:xfrm>
                <a:off x="7060027" y="3631297"/>
                <a:ext cx="1145334" cy="462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mn-lt"/>
                    <a:ea typeface="黑体" pitchFamily="2" charset="-122"/>
                  </a:rPr>
                  <a:t>互连网</a:t>
                </a:r>
              </a:p>
            </p:txBody>
          </p:sp>
        </p:grpSp>
        <p:sp>
          <p:nvSpPr>
            <p:cNvPr id="5" name="矩形 4"/>
            <p:cNvSpPr/>
            <p:nvPr/>
          </p:nvSpPr>
          <p:spPr>
            <a:xfrm>
              <a:off x="5915514" y="5157192"/>
              <a:ext cx="3448380" cy="461665"/>
            </a:xfrm>
            <a:prstGeom prst="rect">
              <a:avLst/>
            </a:prstGeom>
          </p:spPr>
          <p:txBody>
            <a:bodyPr wrap="none">
              <a:spAutoFit/>
            </a:bodyPr>
            <a:lstStyle/>
            <a:p>
              <a:pPr algn="ctr"/>
              <a:r>
                <a:rPr lang="en-US" altLang="zh-CN" sz="2400" b="1" dirty="0" smtClean="0">
                  <a:latin typeface="+mn-lt"/>
                  <a:ea typeface="黑体" pitchFamily="2" charset="-122"/>
                </a:rPr>
                <a:t> </a:t>
              </a:r>
              <a:r>
                <a:rPr lang="zh-CN" altLang="zh-CN" sz="2400" b="1" dirty="0">
                  <a:latin typeface="+mn-lt"/>
                  <a:ea typeface="黑体" pitchFamily="2" charset="-122"/>
                </a:rPr>
                <a:t>互连网与所连接的主机</a:t>
              </a:r>
              <a:endParaRPr lang="zh-CN" altLang="en-US" sz="2400" b="1" dirty="0">
                <a:latin typeface="+mn-lt"/>
                <a:ea typeface="黑体" pitchFamily="2" charset="-122"/>
              </a:endParaRPr>
            </a:p>
          </p:txBody>
        </p:sp>
      </p:grpSp>
    </p:spTree>
    <p:extLst>
      <p:ext uri="{BB962C8B-B14F-4D97-AF65-F5344CB8AC3E}">
        <p14:creationId xmlns:p14="http://schemas.microsoft.com/office/powerpoint/2010/main" val="7856198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a:t>第</a:t>
            </a:r>
            <a:r>
              <a:rPr lang="zh-CN" altLang="en-US" sz="3200" dirty="0"/>
              <a:t> </a:t>
            </a:r>
            <a:r>
              <a:rPr lang="en-US" altLang="zh-CN" dirty="0"/>
              <a:t>1</a:t>
            </a:r>
            <a:r>
              <a:rPr lang="en-US" altLang="zh-CN" sz="3200" dirty="0"/>
              <a:t> </a:t>
            </a:r>
            <a:r>
              <a:rPr lang="zh-CN" altLang="en-US" dirty="0"/>
              <a:t>章   概述</a:t>
            </a:r>
            <a:endParaRPr lang="zh-CN" altLang="en-US" dirty="0">
              <a:ea typeface="宋体" pitchFamily="2" charset="-122"/>
            </a:endParaRPr>
          </a:p>
        </p:txBody>
      </p:sp>
      <p:sp>
        <p:nvSpPr>
          <p:cNvPr id="18435" name="Rectangle 3"/>
          <p:cNvSpPr>
            <a:spLocks noGrp="1" noChangeArrowheads="1"/>
          </p:cNvSpPr>
          <p:nvPr>
            <p:ph type="body" idx="1"/>
          </p:nvPr>
        </p:nvSpPr>
        <p:spPr/>
        <p:txBody>
          <a:bodyPr/>
          <a:lstStyle/>
          <a:p>
            <a:r>
              <a:rPr lang="en-US" altLang="zh-CN" dirty="0"/>
              <a:t>1.1  </a:t>
            </a:r>
            <a:r>
              <a:rPr lang="zh-CN" altLang="zh-CN" dirty="0"/>
              <a:t>计算机网络在信息时代中的</a:t>
            </a:r>
            <a:r>
              <a:rPr lang="zh-CN" altLang="zh-CN" dirty="0" smtClean="0"/>
              <a:t>作用</a:t>
            </a:r>
            <a:endParaRPr lang="en-US" altLang="zh-CN" dirty="0" smtClean="0"/>
          </a:p>
          <a:p>
            <a:r>
              <a:rPr lang="en-US" altLang="zh-CN" dirty="0"/>
              <a:t>1.2  </a:t>
            </a:r>
            <a:r>
              <a:rPr lang="zh-CN" altLang="zh-CN" dirty="0"/>
              <a:t>互联网</a:t>
            </a:r>
            <a:r>
              <a:rPr lang="zh-CN" altLang="zh-CN" dirty="0" smtClean="0"/>
              <a:t>概述</a:t>
            </a:r>
            <a:endParaRPr lang="en-US" altLang="zh-CN" dirty="0" smtClean="0"/>
          </a:p>
          <a:p>
            <a:r>
              <a:rPr lang="en-US" altLang="zh-CN" dirty="0"/>
              <a:t>1.3  </a:t>
            </a:r>
            <a:r>
              <a:rPr lang="zh-CN" altLang="zh-CN" dirty="0"/>
              <a:t>互联网的</a:t>
            </a:r>
            <a:r>
              <a:rPr lang="zh-CN" altLang="zh-CN" dirty="0" smtClean="0"/>
              <a:t>组成</a:t>
            </a:r>
            <a:endParaRPr lang="en-US" altLang="zh-CN" dirty="0" smtClean="0"/>
          </a:p>
          <a:p>
            <a:r>
              <a:rPr lang="en-US" altLang="zh-CN" dirty="0"/>
              <a:t>1.4  </a:t>
            </a:r>
            <a:r>
              <a:rPr lang="zh-CN" altLang="zh-CN" dirty="0"/>
              <a:t>计算机网络在我国的发展</a:t>
            </a:r>
          </a:p>
          <a:p>
            <a:r>
              <a:rPr lang="en-US" altLang="zh-CN" dirty="0"/>
              <a:t>1.5  </a:t>
            </a:r>
            <a:r>
              <a:rPr lang="zh-CN" altLang="zh-CN" dirty="0"/>
              <a:t>计算机网络的</a:t>
            </a:r>
            <a:r>
              <a:rPr lang="zh-CN" altLang="zh-CN" dirty="0" smtClean="0"/>
              <a:t>类别</a:t>
            </a:r>
            <a:endParaRPr lang="en-US" altLang="zh-CN" dirty="0" smtClean="0"/>
          </a:p>
          <a:p>
            <a:r>
              <a:rPr lang="en-US" altLang="zh-CN" dirty="0"/>
              <a:t>1.6  </a:t>
            </a:r>
            <a:r>
              <a:rPr lang="zh-CN" altLang="zh-CN" dirty="0"/>
              <a:t>计算机网络的</a:t>
            </a:r>
            <a:r>
              <a:rPr lang="zh-CN" altLang="zh-CN" dirty="0" smtClean="0"/>
              <a:t>性能</a:t>
            </a:r>
            <a:endParaRPr lang="en-US" altLang="zh-CN" dirty="0" smtClean="0"/>
          </a:p>
          <a:p>
            <a:r>
              <a:rPr lang="en-US" altLang="zh-CN" dirty="0"/>
              <a:t>1.7  </a:t>
            </a:r>
            <a:r>
              <a:rPr lang="zh-CN" altLang="zh-CN" dirty="0"/>
              <a:t>计算机网络的体系结构</a:t>
            </a:r>
            <a:endParaRPr lang="zh-CN" altLang="en-US" dirty="0">
              <a:ea typeface="宋体" pitchFamily="2" charset="-122"/>
            </a:endParaRPr>
          </a:p>
        </p:txBody>
      </p:sp>
    </p:spTree>
    <p:extLst>
      <p:ext uri="{BB962C8B-B14F-4D97-AF65-F5344CB8AC3E}">
        <p14:creationId xmlns:p14="http://schemas.microsoft.com/office/powerpoint/2010/main" val="33230194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gn="ctr"/>
            <a:r>
              <a:rPr lang="zh-CN" altLang="en-US" dirty="0"/>
              <a:t>基本概念要清楚</a:t>
            </a:r>
          </a:p>
        </p:txBody>
      </p:sp>
      <p:sp>
        <p:nvSpPr>
          <p:cNvPr id="6" name="内容占位符 5"/>
          <p:cNvSpPr>
            <a:spLocks noGrp="1"/>
          </p:cNvSpPr>
          <p:nvPr>
            <p:ph idx="1"/>
          </p:nvPr>
        </p:nvSpPr>
        <p:spPr/>
        <p:txBody>
          <a:bodyPr/>
          <a:lstStyle/>
          <a:p>
            <a:r>
              <a:rPr lang="zh-CN" altLang="zh-CN" dirty="0">
                <a:solidFill>
                  <a:srgbClr val="FF0000"/>
                </a:solidFill>
              </a:rPr>
              <a:t>网络</a:t>
            </a:r>
            <a:r>
              <a:rPr lang="zh-CN" altLang="zh-CN" dirty="0"/>
              <a:t>把许多计算机连接在</a:t>
            </a:r>
            <a:r>
              <a:rPr lang="zh-CN" altLang="zh-CN" dirty="0" smtClean="0"/>
              <a:t>一起</a:t>
            </a:r>
            <a:r>
              <a:rPr lang="zh-CN" altLang="en-US" dirty="0" smtClean="0"/>
              <a:t>。</a:t>
            </a:r>
            <a:endParaRPr lang="en-US" altLang="zh-CN" dirty="0" smtClean="0"/>
          </a:p>
          <a:p>
            <a:r>
              <a:rPr lang="zh-CN" altLang="zh-CN" dirty="0" smtClean="0">
                <a:solidFill>
                  <a:srgbClr val="FF0000"/>
                </a:solidFill>
              </a:rPr>
              <a:t>互连</a:t>
            </a:r>
            <a:r>
              <a:rPr lang="zh-CN" altLang="zh-CN" dirty="0">
                <a:solidFill>
                  <a:srgbClr val="FF0000"/>
                </a:solidFill>
              </a:rPr>
              <a:t>网</a:t>
            </a:r>
            <a:r>
              <a:rPr lang="zh-CN" altLang="zh-CN" dirty="0"/>
              <a:t>则把许多网络通过路由器连接在</a:t>
            </a:r>
            <a:r>
              <a:rPr lang="zh-CN" altLang="zh-CN" dirty="0" smtClean="0"/>
              <a:t>一起</a:t>
            </a:r>
            <a:r>
              <a:rPr lang="zh-CN" altLang="en-US" dirty="0"/>
              <a:t>。</a:t>
            </a:r>
            <a:endParaRPr lang="en-US" altLang="zh-CN" dirty="0" smtClean="0"/>
          </a:p>
          <a:p>
            <a:r>
              <a:rPr lang="zh-CN" altLang="zh-CN" dirty="0" smtClean="0"/>
              <a:t>与</a:t>
            </a:r>
            <a:r>
              <a:rPr lang="zh-CN" altLang="zh-CN" dirty="0"/>
              <a:t>网络相连的计算机常称为</a:t>
            </a:r>
            <a:r>
              <a:rPr lang="zh-CN" altLang="zh-CN" dirty="0" smtClean="0">
                <a:solidFill>
                  <a:srgbClr val="0000CC"/>
                </a:solidFill>
              </a:rPr>
              <a:t>主机</a:t>
            </a:r>
            <a:r>
              <a:rPr lang="zh-CN" altLang="en-US" dirty="0" smtClean="0"/>
              <a:t>。</a:t>
            </a:r>
            <a:endParaRPr lang="zh-CN" altLang="en-US" dirty="0"/>
          </a:p>
        </p:txBody>
      </p:sp>
      <p:grpSp>
        <p:nvGrpSpPr>
          <p:cNvPr id="178" name="组合 177"/>
          <p:cNvGrpSpPr/>
          <p:nvPr/>
        </p:nvGrpSpPr>
        <p:grpSpPr>
          <a:xfrm>
            <a:off x="1496616" y="3068960"/>
            <a:ext cx="7848871" cy="3143460"/>
            <a:chOff x="1496616" y="3068960"/>
            <a:chExt cx="7848871" cy="3143460"/>
          </a:xfrm>
        </p:grpSpPr>
        <p:grpSp>
          <p:nvGrpSpPr>
            <p:cNvPr id="176" name="组合 175"/>
            <p:cNvGrpSpPr/>
            <p:nvPr/>
          </p:nvGrpSpPr>
          <p:grpSpPr>
            <a:xfrm>
              <a:off x="1496616" y="3068960"/>
              <a:ext cx="5625654" cy="3143460"/>
              <a:chOff x="2068165" y="2996953"/>
              <a:chExt cx="5625654" cy="3143460"/>
            </a:xfrm>
          </p:grpSpPr>
          <p:grpSp>
            <p:nvGrpSpPr>
              <p:cNvPr id="8" name="Group 1504"/>
              <p:cNvGrpSpPr>
                <a:grpSpLocks/>
              </p:cNvGrpSpPr>
              <p:nvPr/>
            </p:nvGrpSpPr>
            <p:grpSpPr bwMode="auto">
              <a:xfrm>
                <a:off x="2775211" y="3490809"/>
                <a:ext cx="4021357" cy="2649604"/>
                <a:chOff x="109" y="1226"/>
                <a:chExt cx="2516" cy="1675"/>
              </a:xfrm>
            </p:grpSpPr>
            <p:grpSp>
              <p:nvGrpSpPr>
                <p:cNvPr id="123" name="Group 1505"/>
                <p:cNvGrpSpPr>
                  <a:grpSpLocks/>
                </p:cNvGrpSpPr>
                <p:nvPr/>
              </p:nvGrpSpPr>
              <p:grpSpPr bwMode="auto">
                <a:xfrm>
                  <a:off x="109" y="1226"/>
                  <a:ext cx="2516" cy="1675"/>
                  <a:chOff x="109" y="1226"/>
                  <a:chExt cx="2516" cy="1675"/>
                </a:xfrm>
              </p:grpSpPr>
              <p:grpSp>
                <p:nvGrpSpPr>
                  <p:cNvPr id="125" name="Group 1506"/>
                  <p:cNvGrpSpPr>
                    <a:grpSpLocks/>
                  </p:cNvGrpSpPr>
                  <p:nvPr/>
                </p:nvGrpSpPr>
                <p:grpSpPr bwMode="auto">
                  <a:xfrm>
                    <a:off x="109" y="1226"/>
                    <a:ext cx="2516" cy="1675"/>
                    <a:chOff x="109" y="1226"/>
                    <a:chExt cx="2516" cy="1675"/>
                  </a:xfrm>
                </p:grpSpPr>
                <p:sp>
                  <p:nvSpPr>
                    <p:cNvPr id="127" name="Oval 1507"/>
                    <p:cNvSpPr>
                      <a:spLocks noChangeArrowheads="1"/>
                    </p:cNvSpPr>
                    <p:nvPr/>
                  </p:nvSpPr>
                  <p:spPr bwMode="auto">
                    <a:xfrm>
                      <a:off x="1749" y="1896"/>
                      <a:ext cx="876"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8" name="Oval 1508"/>
                    <p:cNvSpPr>
                      <a:spLocks noChangeArrowheads="1"/>
                    </p:cNvSpPr>
                    <p:nvPr/>
                  </p:nvSpPr>
                  <p:spPr bwMode="auto">
                    <a:xfrm>
                      <a:off x="109" y="1632"/>
                      <a:ext cx="859" cy="831"/>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9" name="Oval 1509"/>
                    <p:cNvSpPr>
                      <a:spLocks noChangeArrowheads="1"/>
                    </p:cNvSpPr>
                    <p:nvPr/>
                  </p:nvSpPr>
                  <p:spPr bwMode="auto">
                    <a:xfrm>
                      <a:off x="1612" y="1341"/>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0" name="Oval 1510"/>
                    <p:cNvSpPr>
                      <a:spLocks noChangeArrowheads="1"/>
                    </p:cNvSpPr>
                    <p:nvPr/>
                  </p:nvSpPr>
                  <p:spPr bwMode="auto">
                    <a:xfrm>
                      <a:off x="1152" y="2055"/>
                      <a:ext cx="875" cy="846"/>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1" name="Oval 1511"/>
                    <p:cNvSpPr>
                      <a:spLocks noChangeArrowheads="1"/>
                    </p:cNvSpPr>
                    <p:nvPr/>
                  </p:nvSpPr>
                  <p:spPr bwMode="auto">
                    <a:xfrm>
                      <a:off x="400" y="1982"/>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2" name="Oval 1512"/>
                    <p:cNvSpPr>
                      <a:spLocks noChangeArrowheads="1"/>
                    </p:cNvSpPr>
                    <p:nvPr/>
                  </p:nvSpPr>
                  <p:spPr bwMode="auto">
                    <a:xfrm>
                      <a:off x="1075" y="1226"/>
                      <a:ext cx="859"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3" name="Oval 1513"/>
                    <p:cNvSpPr>
                      <a:spLocks noChangeArrowheads="1"/>
                    </p:cNvSpPr>
                    <p:nvPr/>
                  </p:nvSpPr>
                  <p:spPr bwMode="auto">
                    <a:xfrm>
                      <a:off x="523" y="1226"/>
                      <a:ext cx="859" cy="79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26" name="Oval 1514"/>
                  <p:cNvSpPr>
                    <a:spLocks noChangeArrowheads="1"/>
                  </p:cNvSpPr>
                  <p:nvPr/>
                </p:nvSpPr>
                <p:spPr bwMode="auto">
                  <a:xfrm>
                    <a:off x="339" y="1414"/>
                    <a:ext cx="2085" cy="1152"/>
                  </a:xfrm>
                  <a:prstGeom prst="ellipse">
                    <a:avLst/>
                  </a:prstGeom>
                  <a:solidFill>
                    <a:srgbClr val="DDDDDD"/>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24" name="Freeform 1515"/>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9" name="Line 1481"/>
              <p:cNvSpPr>
                <a:spLocks noChangeShapeType="1"/>
              </p:cNvSpPr>
              <p:nvPr/>
            </p:nvSpPr>
            <p:spPr bwMode="auto">
              <a:xfrm flipH="1">
                <a:off x="4744264" y="4904191"/>
                <a:ext cx="81441" cy="7066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 name="Line 1480"/>
              <p:cNvSpPr>
                <a:spLocks noChangeShapeType="1"/>
              </p:cNvSpPr>
              <p:nvPr/>
            </p:nvSpPr>
            <p:spPr bwMode="auto">
              <a:xfrm flipH="1" flipV="1">
                <a:off x="4237523" y="4542085"/>
                <a:ext cx="506742" cy="2744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 name="Line 1296"/>
              <p:cNvSpPr>
                <a:spLocks noChangeShapeType="1"/>
              </p:cNvSpPr>
              <p:nvPr/>
            </p:nvSpPr>
            <p:spPr bwMode="auto">
              <a:xfrm flipH="1" flipV="1">
                <a:off x="3995011" y="5466818"/>
                <a:ext cx="1324768" cy="2316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 name="Line 1297"/>
              <p:cNvSpPr>
                <a:spLocks noChangeShapeType="1"/>
              </p:cNvSpPr>
              <p:nvPr/>
            </p:nvSpPr>
            <p:spPr bwMode="auto">
              <a:xfrm flipV="1">
                <a:off x="4252001" y="3845128"/>
                <a:ext cx="409013" cy="876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 name="Text Box 1318"/>
              <p:cNvSpPr txBox="1">
                <a:spLocks noChangeArrowheads="1"/>
              </p:cNvSpPr>
              <p:nvPr/>
            </p:nvSpPr>
            <p:spPr bwMode="auto">
              <a:xfrm>
                <a:off x="3224808" y="2996953"/>
                <a:ext cx="32784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00"/>
                    </a:solidFill>
                    <a:effectLst/>
                    <a:uLnTx/>
                    <a:uFillTx/>
                    <a:latin typeface="Times New Roman" charset="0"/>
                    <a:ea typeface="宋体" charset="-122"/>
                  </a:rPr>
                  <a:t>互连网（网络的网络）</a:t>
                </a:r>
              </a:p>
            </p:txBody>
          </p:sp>
          <p:sp>
            <p:nvSpPr>
              <p:cNvPr id="15" name="Line 1440"/>
              <p:cNvSpPr>
                <a:spLocks noChangeShapeType="1"/>
              </p:cNvSpPr>
              <p:nvPr/>
            </p:nvSpPr>
            <p:spPr bwMode="auto">
              <a:xfrm flipH="1">
                <a:off x="3513606" y="4551818"/>
                <a:ext cx="738395" cy="876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 name="Line 1443"/>
              <p:cNvSpPr>
                <a:spLocks noChangeShapeType="1"/>
              </p:cNvSpPr>
              <p:nvPr/>
            </p:nvSpPr>
            <p:spPr bwMode="auto">
              <a:xfrm>
                <a:off x="4990396" y="3845128"/>
                <a:ext cx="492263" cy="175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7" name="Line 1444"/>
              <p:cNvSpPr>
                <a:spLocks noChangeShapeType="1"/>
              </p:cNvSpPr>
              <p:nvPr/>
            </p:nvSpPr>
            <p:spPr bwMode="auto">
              <a:xfrm>
                <a:off x="5647351" y="4109894"/>
                <a:ext cx="738395" cy="7942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 name="Line 1446"/>
              <p:cNvSpPr>
                <a:spLocks noChangeShapeType="1"/>
              </p:cNvSpPr>
              <p:nvPr/>
            </p:nvSpPr>
            <p:spPr bwMode="auto">
              <a:xfrm flipH="1">
                <a:off x="5482659" y="4197500"/>
                <a:ext cx="83250" cy="5295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9" name="Line 1447"/>
              <p:cNvSpPr>
                <a:spLocks noChangeShapeType="1"/>
              </p:cNvSpPr>
              <p:nvPr/>
            </p:nvSpPr>
            <p:spPr bwMode="auto">
              <a:xfrm flipV="1">
                <a:off x="4237523" y="4109894"/>
                <a:ext cx="1082255" cy="4146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 name="Line 1448"/>
              <p:cNvSpPr>
                <a:spLocks noChangeShapeType="1"/>
              </p:cNvSpPr>
              <p:nvPr/>
            </p:nvSpPr>
            <p:spPr bwMode="auto">
              <a:xfrm>
                <a:off x="4005869" y="4020341"/>
                <a:ext cx="164692" cy="5295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1" name="Line 1449"/>
              <p:cNvSpPr>
                <a:spLocks noChangeShapeType="1"/>
              </p:cNvSpPr>
              <p:nvPr/>
            </p:nvSpPr>
            <p:spPr bwMode="auto">
              <a:xfrm flipV="1">
                <a:off x="4827515" y="4816584"/>
                <a:ext cx="573705" cy="175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2" name="Line 1452"/>
              <p:cNvSpPr>
                <a:spLocks noChangeShapeType="1"/>
              </p:cNvSpPr>
              <p:nvPr/>
            </p:nvSpPr>
            <p:spPr bwMode="auto">
              <a:xfrm>
                <a:off x="5565910" y="4816584"/>
                <a:ext cx="738395" cy="876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3" name="Line 1453"/>
              <p:cNvSpPr>
                <a:spLocks noChangeShapeType="1"/>
              </p:cNvSpPr>
              <p:nvPr/>
            </p:nvSpPr>
            <p:spPr bwMode="auto">
              <a:xfrm flipH="1">
                <a:off x="3902712" y="4684201"/>
                <a:ext cx="246132" cy="6171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4" name="Line 1456"/>
              <p:cNvSpPr>
                <a:spLocks noChangeShapeType="1"/>
              </p:cNvSpPr>
              <p:nvPr/>
            </p:nvSpPr>
            <p:spPr bwMode="auto">
              <a:xfrm>
                <a:off x="5482659" y="4904191"/>
                <a:ext cx="0" cy="6171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9" name="Line 1445"/>
              <p:cNvSpPr>
                <a:spLocks noChangeShapeType="1"/>
              </p:cNvSpPr>
              <p:nvPr/>
            </p:nvSpPr>
            <p:spPr bwMode="auto">
              <a:xfrm flipH="1">
                <a:off x="5565910" y="4991797"/>
                <a:ext cx="819836" cy="6190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pic>
            <p:nvPicPr>
              <p:cNvPr id="32" name="Picture 146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4429" y="4403861"/>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3" name="Picture 14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8133" y="5521328"/>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4" name="Picture 146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6528" y="4639425"/>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5" name="Picture 146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2042" y="4374660"/>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6" name="Picture 146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9574" y="3667968"/>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7" name="Picture 146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06613" y="5128073"/>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cxnSp>
            <p:nvCxnSpPr>
              <p:cNvPr id="141" name="直接连接符 140"/>
              <p:cNvCxnSpPr/>
              <p:nvPr/>
            </p:nvCxnSpPr>
            <p:spPr bwMode="auto">
              <a:xfrm>
                <a:off x="2718495" y="3951781"/>
                <a:ext cx="1026618" cy="9348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直接连接符 142"/>
              <p:cNvCxnSpPr/>
              <p:nvPr/>
            </p:nvCxnSpPr>
            <p:spPr bwMode="auto">
              <a:xfrm flipV="1">
                <a:off x="2376444" y="4766530"/>
                <a:ext cx="726563" cy="296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直接连接符 144"/>
              <p:cNvCxnSpPr>
                <a:endCxn id="85" idx="2"/>
              </p:cNvCxnSpPr>
              <p:nvPr/>
            </p:nvCxnSpPr>
            <p:spPr bwMode="auto">
              <a:xfrm flipV="1">
                <a:off x="2594725" y="5584837"/>
                <a:ext cx="829611" cy="15973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直接连接符 147"/>
              <p:cNvCxnSpPr/>
              <p:nvPr/>
            </p:nvCxnSpPr>
            <p:spPr bwMode="auto">
              <a:xfrm flipH="1" flipV="1">
                <a:off x="5636218" y="5589627"/>
                <a:ext cx="1407271" cy="16921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直接连接符 149"/>
              <p:cNvCxnSpPr/>
              <p:nvPr/>
            </p:nvCxnSpPr>
            <p:spPr bwMode="auto">
              <a:xfrm flipH="1">
                <a:off x="6603581" y="4858856"/>
                <a:ext cx="871957" cy="8998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直接连接符 153"/>
              <p:cNvCxnSpPr/>
              <p:nvPr/>
            </p:nvCxnSpPr>
            <p:spPr bwMode="auto">
              <a:xfrm flipH="1">
                <a:off x="5768914" y="3897464"/>
                <a:ext cx="1270645" cy="2004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4" name="Picture 12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5208" y="36982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 name="Picture 12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57256" y="4562326"/>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 name="Picture 12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6444" y="54984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 name="Picture 126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8165" y="4562326"/>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 name="Picture 12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97216" y="5498430"/>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 name="Picture 127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0214" y="36982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 name="Group 1320"/>
              <p:cNvGrpSpPr>
                <a:grpSpLocks/>
              </p:cNvGrpSpPr>
              <p:nvPr/>
            </p:nvGrpSpPr>
            <p:grpSpPr bwMode="auto">
              <a:xfrm>
                <a:off x="3595047" y="3755575"/>
                <a:ext cx="738395" cy="441925"/>
                <a:chOff x="2949" y="196"/>
                <a:chExt cx="941" cy="598"/>
              </a:xfrm>
            </p:grpSpPr>
            <p:sp>
              <p:nvSpPr>
                <p:cNvPr id="112" name="Oval 1321"/>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3" name="Oval 1322"/>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4" name="Oval 1323"/>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5" name="Oval 1324"/>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6" name="Oval 1325"/>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7" name="Oval 1326"/>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8" name="Oval 1327"/>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9" name="Oval 1328"/>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0" name="Freeform 13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1" name="Freeform 13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2" name="Freeform 13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26" name="Group 1344"/>
              <p:cNvGrpSpPr>
                <a:grpSpLocks/>
              </p:cNvGrpSpPr>
              <p:nvPr/>
            </p:nvGrpSpPr>
            <p:grpSpPr bwMode="auto">
              <a:xfrm>
                <a:off x="5236528" y="3755575"/>
                <a:ext cx="738395" cy="617137"/>
                <a:chOff x="2949" y="196"/>
                <a:chExt cx="941" cy="598"/>
              </a:xfrm>
            </p:grpSpPr>
            <p:sp>
              <p:nvSpPr>
                <p:cNvPr id="101" name="Oval 134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2" name="Oval 134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3" name="Oval 134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4" name="Oval 134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5" name="Oval 134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6" name="Oval 135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7" name="Oval 135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8" name="Oval 135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9" name="Freeform 13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0" name="Freeform 13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1" name="Freeform 13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27" name="Group 1356"/>
              <p:cNvGrpSpPr>
                <a:grpSpLocks/>
              </p:cNvGrpSpPr>
              <p:nvPr/>
            </p:nvGrpSpPr>
            <p:grpSpPr bwMode="auto">
              <a:xfrm rot="20527939">
                <a:off x="2894657" y="4429170"/>
                <a:ext cx="767352" cy="527584"/>
                <a:chOff x="2949" y="196"/>
                <a:chExt cx="941" cy="598"/>
              </a:xfrm>
            </p:grpSpPr>
            <p:sp>
              <p:nvSpPr>
                <p:cNvPr id="90" name="Oval 135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1" name="Oval 135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2" name="Oval 135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3" name="Oval 136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4" name="Oval 136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5" name="Oval 136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6" name="Oval 136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7" name="Oval 136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8"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9"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0"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28" name="Group 1428"/>
              <p:cNvGrpSpPr>
                <a:grpSpLocks/>
              </p:cNvGrpSpPr>
              <p:nvPr/>
            </p:nvGrpSpPr>
            <p:grpSpPr bwMode="auto">
              <a:xfrm rot="20745072">
                <a:off x="3410448" y="5180638"/>
                <a:ext cx="655145" cy="617137"/>
                <a:chOff x="2949" y="196"/>
                <a:chExt cx="941" cy="598"/>
              </a:xfrm>
            </p:grpSpPr>
            <p:sp>
              <p:nvSpPr>
                <p:cNvPr id="79" name="Oval 142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0" name="Oval 143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1" name="Oval 143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2" name="Oval 143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3" name="Oval 143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4" name="Oval 143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5" name="Oval 143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6" name="Oval 143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7"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8"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9"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30" name="Group 1404"/>
              <p:cNvGrpSpPr>
                <a:grpSpLocks/>
              </p:cNvGrpSpPr>
              <p:nvPr/>
            </p:nvGrpSpPr>
            <p:grpSpPr bwMode="auto">
              <a:xfrm rot="20933218">
                <a:off x="5241958" y="5332489"/>
                <a:ext cx="611710" cy="523690"/>
                <a:chOff x="2949" y="196"/>
                <a:chExt cx="941" cy="598"/>
              </a:xfrm>
            </p:grpSpPr>
            <p:sp>
              <p:nvSpPr>
                <p:cNvPr id="68" name="Oval 140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9" name="Oval 140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0" name="Oval 140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1" name="Oval 140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2" name="Oval 140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3" name="Oval 141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4" name="Oval 141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5" name="Oval 141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6" name="Freeform 141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7" name="Freeform 141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8" name="Freeform 141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31" name="Group 1416"/>
              <p:cNvGrpSpPr>
                <a:grpSpLocks/>
              </p:cNvGrpSpPr>
              <p:nvPr/>
            </p:nvGrpSpPr>
            <p:grpSpPr bwMode="auto">
              <a:xfrm rot="282232">
                <a:off x="6139614" y="4732872"/>
                <a:ext cx="644286" cy="441925"/>
                <a:chOff x="2949" y="196"/>
                <a:chExt cx="941" cy="598"/>
              </a:xfrm>
            </p:grpSpPr>
            <p:sp>
              <p:nvSpPr>
                <p:cNvPr id="57" name="Oval 141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8" name="Oval 141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9" name="Oval 141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0" name="Oval 142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1" name="Oval 142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2" name="Oval 142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3" name="Oval 142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4" name="Oval 142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5" name="Freeform 142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6" name="Freeform 142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7" name="Freeform 142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38" name="Group 1468"/>
              <p:cNvGrpSpPr>
                <a:grpSpLocks/>
              </p:cNvGrpSpPr>
              <p:nvPr/>
            </p:nvGrpSpPr>
            <p:grpSpPr bwMode="auto">
              <a:xfrm rot="20933218">
                <a:off x="4463747" y="4647213"/>
                <a:ext cx="725726" cy="603510"/>
                <a:chOff x="2949" y="196"/>
                <a:chExt cx="941" cy="598"/>
              </a:xfrm>
            </p:grpSpPr>
            <p:sp>
              <p:nvSpPr>
                <p:cNvPr id="46" name="Oval 146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7" name="Oval 147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8" name="Oval 147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9" name="Oval 147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0" name="Oval 147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1" name="Oval 147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2" name="Oval 147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3" name="Oval 147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4" name="Freeform 147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5" name="Freeform 147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6" name="Freeform 147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39" name="Text Box 1524"/>
              <p:cNvSpPr txBox="1">
                <a:spLocks noChangeArrowheads="1"/>
              </p:cNvSpPr>
              <p:nvPr/>
            </p:nvSpPr>
            <p:spPr bwMode="auto">
              <a:xfrm>
                <a:off x="4495150" y="4787860"/>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0" name="Text Box 1524"/>
              <p:cNvSpPr txBox="1">
                <a:spLocks noChangeArrowheads="1"/>
              </p:cNvSpPr>
              <p:nvPr/>
            </p:nvSpPr>
            <p:spPr bwMode="auto">
              <a:xfrm>
                <a:off x="6151334" y="4758796"/>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1" name="Text Box 1524"/>
              <p:cNvSpPr txBox="1">
                <a:spLocks noChangeArrowheads="1"/>
              </p:cNvSpPr>
              <p:nvPr/>
            </p:nvSpPr>
            <p:spPr bwMode="auto">
              <a:xfrm>
                <a:off x="3445696" y="5276471"/>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2" name="Text Box 1524"/>
              <p:cNvSpPr txBox="1">
                <a:spLocks noChangeArrowheads="1"/>
              </p:cNvSpPr>
              <p:nvPr/>
            </p:nvSpPr>
            <p:spPr bwMode="auto">
              <a:xfrm>
                <a:off x="5304351" y="3841672"/>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3" name="Text Box 1524"/>
              <p:cNvSpPr txBox="1">
                <a:spLocks noChangeArrowheads="1"/>
              </p:cNvSpPr>
              <p:nvPr/>
            </p:nvSpPr>
            <p:spPr bwMode="auto">
              <a:xfrm>
                <a:off x="2973340" y="4524086"/>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sp>
            <p:nvSpPr>
              <p:cNvPr id="44" name="Text Box 1524"/>
              <p:cNvSpPr txBox="1">
                <a:spLocks noChangeArrowheads="1"/>
              </p:cNvSpPr>
              <p:nvPr/>
            </p:nvSpPr>
            <p:spPr bwMode="auto">
              <a:xfrm>
                <a:off x="3656856" y="3779748"/>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5" name="Text Box 1524"/>
              <p:cNvSpPr txBox="1">
                <a:spLocks noChangeArrowheads="1"/>
              </p:cNvSpPr>
              <p:nvPr/>
            </p:nvSpPr>
            <p:spPr bwMode="auto">
              <a:xfrm>
                <a:off x="5251868" y="5404960"/>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sp>
            <p:nvSpPr>
              <p:cNvPr id="175" name="矩形 174"/>
              <p:cNvSpPr/>
              <p:nvPr/>
            </p:nvSpPr>
            <p:spPr>
              <a:xfrm>
                <a:off x="6702960" y="3356992"/>
                <a:ext cx="649537"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kern="0" dirty="0">
                    <a:solidFill>
                      <a:srgbClr val="000000"/>
                    </a:solidFill>
                    <a:ea typeface="黑体" pitchFamily="2" charset="-122"/>
                  </a:rPr>
                  <a:t>主机</a:t>
                </a:r>
              </a:p>
            </p:txBody>
          </p:sp>
        </p:grpSp>
        <p:sp>
          <p:nvSpPr>
            <p:cNvPr id="177" name="矩形 176"/>
            <p:cNvSpPr/>
            <p:nvPr/>
          </p:nvSpPr>
          <p:spPr>
            <a:xfrm>
              <a:off x="7290080" y="3704975"/>
              <a:ext cx="2055407" cy="1569660"/>
            </a:xfrm>
            <a:prstGeom prst="rect">
              <a:avLst/>
            </a:prstGeom>
            <a:solidFill>
              <a:srgbClr val="FFFF00"/>
            </a:solidFill>
            <a:ln>
              <a:solidFill>
                <a:srgbClr val="000099"/>
              </a:solidFill>
            </a:ln>
          </p:spPr>
          <p:txBody>
            <a:bodyPr wrap="square">
              <a:spAutoFit/>
            </a:bodyPr>
            <a:lstStyle/>
            <a:p>
              <a:r>
                <a:rPr lang="zh-CN" altLang="zh-CN" sz="2400" b="1" dirty="0" smtClean="0">
                  <a:latin typeface="+mn-lt"/>
                  <a:ea typeface="黑体" pitchFamily="2" charset="-122"/>
                </a:rPr>
                <a:t>主机</a:t>
              </a:r>
              <a:r>
                <a:rPr lang="zh-CN" altLang="en-US" sz="2400" b="1" dirty="0" smtClean="0">
                  <a:latin typeface="+mn-lt"/>
                  <a:ea typeface="黑体" pitchFamily="2" charset="-122"/>
                </a:rPr>
                <a:t>可以是计算机，也可以是</a:t>
              </a:r>
              <a:r>
                <a:rPr lang="zh-CN" altLang="zh-CN" sz="2400" b="1" dirty="0" smtClean="0">
                  <a:latin typeface="+mn-lt"/>
                  <a:ea typeface="黑体" pitchFamily="2" charset="-122"/>
                </a:rPr>
                <a:t>智能手机</a:t>
              </a:r>
              <a:r>
                <a:rPr lang="zh-CN" altLang="en-US" sz="2400" b="1" dirty="0" smtClean="0">
                  <a:latin typeface="+mn-lt"/>
                  <a:ea typeface="黑体" pitchFamily="2" charset="-122"/>
                </a:rPr>
                <a:t>等</a:t>
              </a:r>
              <a:r>
                <a:rPr lang="zh-CN" altLang="zh-CN" sz="2400" b="1" dirty="0" smtClean="0">
                  <a:latin typeface="+mn-lt"/>
                  <a:ea typeface="黑体" pitchFamily="2" charset="-122"/>
                </a:rPr>
                <a:t>智能机器</a:t>
              </a:r>
              <a:r>
                <a:rPr lang="zh-CN" altLang="zh-CN" sz="2400" b="1" dirty="0">
                  <a:latin typeface="+mn-lt"/>
                  <a:ea typeface="黑体" pitchFamily="2" charset="-122"/>
                </a:rPr>
                <a:t>。</a:t>
              </a:r>
              <a:endParaRPr lang="zh-CN" altLang="en-US" sz="2400" b="1" dirty="0">
                <a:latin typeface="+mn-lt"/>
                <a:ea typeface="黑体" pitchFamily="2" charset="-122"/>
              </a:endParaRPr>
            </a:p>
          </p:txBody>
        </p:sp>
      </p:grpSp>
    </p:spTree>
    <p:extLst>
      <p:ext uri="{BB962C8B-B14F-4D97-AF65-F5344CB8AC3E}">
        <p14:creationId xmlns:p14="http://schemas.microsoft.com/office/powerpoint/2010/main" val="31340025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1.2.2  </a:t>
            </a:r>
            <a:r>
              <a:rPr lang="zh-CN" altLang="zh-CN" sz="3600" dirty="0" smtClean="0"/>
              <a:t>互联网</a:t>
            </a:r>
            <a:r>
              <a:rPr lang="zh-CN" altLang="zh-CN" sz="3600" dirty="0"/>
              <a:t>基础结构发展的三个阶段</a:t>
            </a:r>
            <a:endParaRPr lang="zh-CN" altLang="en-US" sz="3600" dirty="0"/>
          </a:p>
        </p:txBody>
      </p:sp>
      <p:sp>
        <p:nvSpPr>
          <p:cNvPr id="3" name="内容占位符 2"/>
          <p:cNvSpPr>
            <a:spLocks noGrp="1"/>
          </p:cNvSpPr>
          <p:nvPr>
            <p:ph idx="1"/>
          </p:nvPr>
        </p:nvSpPr>
        <p:spPr/>
        <p:txBody>
          <a:bodyPr/>
          <a:lstStyle/>
          <a:p>
            <a:r>
              <a:rPr lang="zh-CN" altLang="en-US" dirty="0">
                <a:solidFill>
                  <a:srgbClr val="FF0000"/>
                </a:solidFill>
              </a:rPr>
              <a:t>第一</a:t>
            </a:r>
            <a:r>
              <a:rPr lang="zh-CN" altLang="en-US" dirty="0" smtClean="0">
                <a:solidFill>
                  <a:srgbClr val="FF0000"/>
                </a:solidFill>
              </a:rPr>
              <a:t>阶段：</a:t>
            </a:r>
            <a:r>
              <a:rPr lang="zh-CN" altLang="en-US" dirty="0" smtClean="0"/>
              <a:t>从</a:t>
            </a:r>
            <a:r>
              <a:rPr lang="zh-CN" altLang="en-US" dirty="0"/>
              <a:t>单个网络 </a:t>
            </a:r>
            <a:r>
              <a:rPr lang="en-US" altLang="zh-CN" dirty="0"/>
              <a:t>ARPANET </a:t>
            </a:r>
            <a:r>
              <a:rPr lang="zh-CN" altLang="en-US" dirty="0"/>
              <a:t>向互联网发展的过程。 </a:t>
            </a:r>
          </a:p>
          <a:p>
            <a:r>
              <a:rPr lang="en-US" altLang="zh-CN" dirty="0"/>
              <a:t>1983 </a:t>
            </a:r>
            <a:r>
              <a:rPr lang="zh-CN" altLang="en-US" dirty="0" smtClean="0"/>
              <a:t>年， </a:t>
            </a:r>
            <a:r>
              <a:rPr lang="en-US" altLang="zh-CN" dirty="0"/>
              <a:t>TCP/IP </a:t>
            </a:r>
            <a:r>
              <a:rPr lang="zh-CN" altLang="en-US" dirty="0"/>
              <a:t>协议成为 </a:t>
            </a:r>
            <a:r>
              <a:rPr lang="en-US" altLang="zh-CN" dirty="0"/>
              <a:t>ARPANET </a:t>
            </a:r>
            <a:r>
              <a:rPr lang="zh-CN" altLang="en-US" dirty="0"/>
              <a:t>上的标准</a:t>
            </a:r>
            <a:r>
              <a:rPr lang="zh-CN" altLang="en-US" dirty="0" smtClean="0"/>
              <a:t>协议，</a:t>
            </a:r>
            <a:r>
              <a:rPr lang="zh-CN" altLang="zh-CN" dirty="0"/>
              <a:t>使得所有</a:t>
            </a:r>
            <a:r>
              <a:rPr lang="zh-CN" altLang="zh-CN" dirty="0" smtClean="0"/>
              <a:t>使用</a:t>
            </a:r>
            <a:r>
              <a:rPr lang="en-US" altLang="zh-CN" dirty="0" smtClean="0"/>
              <a:t> TCP/IP </a:t>
            </a:r>
            <a:r>
              <a:rPr lang="zh-CN" altLang="zh-CN" dirty="0" smtClean="0"/>
              <a:t>协议</a:t>
            </a:r>
            <a:r>
              <a:rPr lang="zh-CN" altLang="zh-CN" dirty="0"/>
              <a:t>的计算机都能利用互连网相互</a:t>
            </a:r>
            <a:r>
              <a:rPr lang="zh-CN" altLang="zh-CN" dirty="0" smtClean="0"/>
              <a:t>通信</a:t>
            </a:r>
            <a:r>
              <a:rPr lang="zh-CN" altLang="en-US" dirty="0" smtClean="0"/>
              <a:t>。</a:t>
            </a:r>
            <a:endParaRPr lang="zh-CN" altLang="en-US" dirty="0"/>
          </a:p>
          <a:p>
            <a:r>
              <a:rPr lang="zh-CN" altLang="en-US" dirty="0"/>
              <a:t>人们把 </a:t>
            </a:r>
            <a:r>
              <a:rPr lang="en-US" altLang="zh-CN" dirty="0"/>
              <a:t>1983 </a:t>
            </a:r>
            <a:r>
              <a:rPr lang="zh-CN" altLang="en-US" dirty="0"/>
              <a:t>年作为因特网的诞生时间</a:t>
            </a:r>
            <a:r>
              <a:rPr lang="zh-CN" altLang="en-US" dirty="0" smtClean="0"/>
              <a:t>。</a:t>
            </a:r>
            <a:endParaRPr lang="en-US" altLang="zh-CN" dirty="0" smtClean="0"/>
          </a:p>
          <a:p>
            <a:r>
              <a:rPr lang="en-US" altLang="zh-CN" dirty="0"/>
              <a:t>1990</a:t>
            </a:r>
            <a:r>
              <a:rPr lang="zh-CN" altLang="zh-CN" dirty="0" smtClean="0"/>
              <a:t>年</a:t>
            </a:r>
            <a:r>
              <a:rPr lang="zh-CN" altLang="en-US" dirty="0" smtClean="0"/>
              <a:t>，</a:t>
            </a:r>
            <a:r>
              <a:rPr lang="en-US" altLang="zh-CN" dirty="0" smtClean="0"/>
              <a:t>ARPANET </a:t>
            </a:r>
            <a:r>
              <a:rPr lang="zh-CN" altLang="zh-CN" dirty="0" smtClean="0"/>
              <a:t>正式</a:t>
            </a:r>
            <a:r>
              <a:rPr lang="zh-CN" altLang="zh-CN" dirty="0"/>
              <a:t>宣布</a:t>
            </a:r>
            <a:r>
              <a:rPr lang="zh-CN" altLang="zh-CN" dirty="0" smtClean="0"/>
              <a:t>关闭</a:t>
            </a:r>
            <a:r>
              <a:rPr lang="zh-CN" altLang="en-US" dirty="0" smtClean="0"/>
              <a:t>。</a:t>
            </a:r>
            <a:endParaRPr lang="zh-CN" altLang="en-US" dirty="0"/>
          </a:p>
          <a:p>
            <a:endParaRPr lang="en-US" altLang="zh-CN" dirty="0" smtClean="0"/>
          </a:p>
        </p:txBody>
      </p:sp>
    </p:spTree>
    <p:extLst>
      <p:ext uri="{BB962C8B-B14F-4D97-AF65-F5344CB8AC3E}">
        <p14:creationId xmlns:p14="http://schemas.microsoft.com/office/powerpoint/2010/main" val="33751409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algn="ctr"/>
            <a:r>
              <a:rPr lang="en-US" altLang="zh-CN" dirty="0"/>
              <a:t>i</a:t>
            </a:r>
            <a:r>
              <a:rPr lang="en-US" altLang="zh-CN" dirty="0" smtClean="0"/>
              <a:t>nternet </a:t>
            </a:r>
            <a:r>
              <a:rPr lang="zh-CN" altLang="en-US" dirty="0"/>
              <a:t>和 </a:t>
            </a:r>
            <a:r>
              <a:rPr lang="en-US" altLang="zh-CN" dirty="0"/>
              <a:t>Internet </a:t>
            </a:r>
            <a:r>
              <a:rPr lang="zh-CN" altLang="en-US" dirty="0"/>
              <a:t>的区别</a:t>
            </a:r>
          </a:p>
        </p:txBody>
      </p:sp>
      <p:sp>
        <p:nvSpPr>
          <p:cNvPr id="30105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以</a:t>
            </a:r>
            <a:r>
              <a:rPr lang="zh-CN" altLang="en-US" dirty="0">
                <a:solidFill>
                  <a:srgbClr val="FF0000"/>
                </a:solidFill>
              </a:rPr>
              <a:t>小写字母 </a:t>
            </a:r>
            <a:r>
              <a:rPr lang="en-US" altLang="zh-CN" dirty="0" smtClean="0">
                <a:solidFill>
                  <a:srgbClr val="FF0000"/>
                </a:solidFill>
              </a:rPr>
              <a:t>“</a:t>
            </a:r>
            <a:r>
              <a:rPr lang="en-US" altLang="zh-CN" dirty="0" err="1" smtClean="0">
                <a:solidFill>
                  <a:srgbClr val="FF0000"/>
                </a:solidFill>
              </a:rPr>
              <a:t>i</a:t>
            </a:r>
            <a:r>
              <a:rPr lang="en-US" altLang="zh-CN" dirty="0" smtClean="0">
                <a:solidFill>
                  <a:srgbClr val="FF0000"/>
                </a:solidFill>
              </a:rPr>
              <a:t>” </a:t>
            </a:r>
            <a:r>
              <a:rPr lang="zh-CN" altLang="en-US" dirty="0"/>
              <a:t>开始的 </a:t>
            </a:r>
            <a:r>
              <a:rPr lang="en-US" altLang="zh-CN" dirty="0"/>
              <a:t>internet</a:t>
            </a:r>
            <a:r>
              <a:rPr lang="zh-CN" altLang="en-US" dirty="0" smtClean="0"/>
              <a:t>（互连</a:t>
            </a:r>
            <a:r>
              <a:rPr lang="zh-CN" altLang="en-US" dirty="0"/>
              <a:t>网）是一个通用名词，它泛指由多个计算机网络互连而成的网络。 </a:t>
            </a:r>
          </a:p>
          <a:p>
            <a:r>
              <a:rPr lang="zh-CN" altLang="en-US" dirty="0"/>
              <a:t>以</a:t>
            </a:r>
            <a:r>
              <a:rPr lang="zh-CN" altLang="en-US" dirty="0" smtClean="0">
                <a:solidFill>
                  <a:srgbClr val="FF0000"/>
                </a:solidFill>
              </a:rPr>
              <a:t>大写字母 </a:t>
            </a:r>
            <a:r>
              <a:rPr lang="en-US" altLang="zh-CN" dirty="0" smtClean="0">
                <a:solidFill>
                  <a:srgbClr val="FF0000"/>
                </a:solidFill>
              </a:rPr>
              <a:t>“I” </a:t>
            </a:r>
            <a:r>
              <a:rPr lang="zh-CN" altLang="en-US" dirty="0" smtClean="0"/>
              <a:t>开始</a:t>
            </a:r>
            <a:r>
              <a:rPr lang="zh-CN" altLang="en-US" dirty="0"/>
              <a:t>的的 </a:t>
            </a:r>
            <a:r>
              <a:rPr lang="en-US" altLang="zh-CN" dirty="0"/>
              <a:t>Internet</a:t>
            </a:r>
            <a:r>
              <a:rPr lang="zh-CN" altLang="en-US" dirty="0" smtClean="0"/>
              <a:t>（互联网</a:t>
            </a:r>
            <a:r>
              <a:rPr lang="zh-CN" altLang="zh-CN" dirty="0"/>
              <a:t>或因特网</a:t>
            </a:r>
            <a:r>
              <a:rPr lang="zh-CN" altLang="en-US" dirty="0" smtClean="0"/>
              <a:t>）</a:t>
            </a:r>
            <a:r>
              <a:rPr lang="zh-CN" altLang="en-US" dirty="0"/>
              <a:t>则是一个专用名词，它指当前全球最大的、开放的、由众多网络相互连接而成的特定</a:t>
            </a:r>
            <a:r>
              <a:rPr lang="zh-CN" altLang="en-US" dirty="0" smtClean="0"/>
              <a:t>计算机网络，</a:t>
            </a:r>
            <a:r>
              <a:rPr lang="zh-CN" altLang="en-US" dirty="0"/>
              <a:t>它采用 </a:t>
            </a:r>
            <a:r>
              <a:rPr lang="en-US" altLang="zh-CN" dirty="0"/>
              <a:t>TCP/IP </a:t>
            </a:r>
            <a:r>
              <a:rPr lang="zh-CN" altLang="en-US" dirty="0"/>
              <a:t>协议族作为通信的规则，且其前身是美国的 </a:t>
            </a:r>
            <a:r>
              <a:rPr lang="en-US" altLang="zh-CN" dirty="0"/>
              <a:t>ARPANET</a:t>
            </a:r>
            <a:r>
              <a:rPr lang="zh-CN" altLang="en-US" dirty="0"/>
              <a:t>。</a:t>
            </a:r>
          </a:p>
        </p:txBody>
      </p:sp>
    </p:spTree>
    <p:extLst>
      <p:ext uri="{BB962C8B-B14F-4D97-AF65-F5344CB8AC3E}">
        <p14:creationId xmlns:p14="http://schemas.microsoft.com/office/powerpoint/2010/main" val="18475296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algn="ctr"/>
            <a:r>
              <a:rPr lang="en-US" altLang="zh-CN" dirty="0"/>
              <a:t>i</a:t>
            </a:r>
            <a:r>
              <a:rPr lang="en-US" altLang="zh-CN" dirty="0" smtClean="0"/>
              <a:t>nternet </a:t>
            </a:r>
            <a:r>
              <a:rPr lang="zh-CN" altLang="en-US" dirty="0"/>
              <a:t>和 </a:t>
            </a:r>
            <a:r>
              <a:rPr lang="en-US" altLang="zh-CN" dirty="0"/>
              <a:t>Internet </a:t>
            </a:r>
            <a:r>
              <a:rPr lang="zh-CN" altLang="en-US" dirty="0"/>
              <a:t>的区别</a:t>
            </a:r>
          </a:p>
        </p:txBody>
      </p:sp>
      <p:sp>
        <p:nvSpPr>
          <p:cNvPr id="4" name="圆角矩形 3"/>
          <p:cNvSpPr/>
          <p:nvPr/>
        </p:nvSpPr>
        <p:spPr bwMode="auto">
          <a:xfrm>
            <a:off x="848544" y="1484784"/>
            <a:ext cx="8352928" cy="2448272"/>
          </a:xfrm>
          <a:prstGeom prst="roundRect">
            <a:avLst>
              <a:gd name="adj" fmla="val 8707"/>
            </a:avLst>
          </a:prstGeom>
          <a:solidFill>
            <a:srgbClr val="FF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zh-CN" altLang="zh-CN" sz="3200" b="1" dirty="0">
                <a:solidFill>
                  <a:srgbClr val="000099"/>
                </a:solidFill>
                <a:ea typeface="黑体" pitchFamily="2" charset="-122"/>
              </a:rPr>
              <a:t>任意把几个计算机网络互连起来（不管采用什么协议），并能够相互通信，这样构成的是一个互连</a:t>
            </a:r>
            <a:r>
              <a:rPr lang="zh-CN" altLang="zh-CN" sz="3200" b="1" dirty="0" smtClean="0">
                <a:solidFill>
                  <a:srgbClr val="000099"/>
                </a:solidFill>
                <a:ea typeface="黑体" pitchFamily="2" charset="-122"/>
              </a:rPr>
              <a:t>网</a:t>
            </a:r>
            <a:r>
              <a:rPr lang="en-US" altLang="zh-CN" sz="3200" b="1" dirty="0" smtClean="0">
                <a:solidFill>
                  <a:srgbClr val="000099"/>
                </a:solidFill>
                <a:ea typeface="黑体" pitchFamily="2" charset="-122"/>
              </a:rPr>
              <a:t> (</a:t>
            </a:r>
            <a:r>
              <a:rPr lang="en-US" altLang="zh-CN" sz="3200" b="1" dirty="0">
                <a:solidFill>
                  <a:srgbClr val="000099"/>
                </a:solidFill>
                <a:ea typeface="黑体" pitchFamily="2" charset="-122"/>
              </a:rPr>
              <a:t>internet)</a:t>
            </a:r>
            <a:r>
              <a:rPr lang="zh-CN" altLang="zh-CN" sz="3200" b="1" dirty="0">
                <a:solidFill>
                  <a:srgbClr val="000099"/>
                </a:solidFill>
                <a:ea typeface="黑体" pitchFamily="2" charset="-122"/>
              </a:rPr>
              <a:t>，而不是</a:t>
            </a:r>
            <a:r>
              <a:rPr lang="zh-CN" altLang="zh-CN" sz="3200" b="1" dirty="0" smtClean="0">
                <a:solidFill>
                  <a:srgbClr val="000099"/>
                </a:solidFill>
                <a:ea typeface="黑体" pitchFamily="2" charset="-122"/>
              </a:rPr>
              <a:t>互联网</a:t>
            </a:r>
            <a:r>
              <a:rPr lang="en-US" altLang="zh-CN" sz="3200" b="1" dirty="0" smtClean="0">
                <a:solidFill>
                  <a:srgbClr val="000099"/>
                </a:solidFill>
                <a:ea typeface="黑体" pitchFamily="2" charset="-122"/>
              </a:rPr>
              <a:t> (</a:t>
            </a:r>
            <a:r>
              <a:rPr lang="en-US" altLang="zh-CN" sz="3200" b="1" dirty="0">
                <a:solidFill>
                  <a:srgbClr val="000099"/>
                </a:solidFill>
                <a:ea typeface="黑体" pitchFamily="2" charset="-122"/>
              </a:rPr>
              <a:t>Internet)</a:t>
            </a:r>
            <a:r>
              <a:rPr lang="zh-CN" altLang="zh-CN" sz="3200" b="1" dirty="0" smtClean="0">
                <a:solidFill>
                  <a:srgbClr val="000099"/>
                </a:solidFill>
                <a:ea typeface="黑体" pitchFamily="2" charset="-122"/>
              </a:rPr>
              <a:t>。</a:t>
            </a:r>
            <a:endParaRPr lang="zh-CN" altLang="zh-CN" sz="3200" b="1" dirty="0">
              <a:solidFill>
                <a:srgbClr val="000099"/>
              </a:solidFill>
              <a:ea typeface="黑体" pitchFamily="2" charset="-122"/>
            </a:endParaRPr>
          </a:p>
        </p:txBody>
      </p:sp>
    </p:spTree>
    <p:extLst>
      <p:ext uri="{BB962C8B-B14F-4D97-AF65-F5344CB8AC3E}">
        <p14:creationId xmlns:p14="http://schemas.microsoft.com/office/powerpoint/2010/main" val="27471990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ltLang="zh-CN" sz="3600" dirty="0"/>
              <a:t>1.2.2  </a:t>
            </a:r>
            <a:r>
              <a:rPr lang="zh-CN" altLang="zh-CN" sz="3600" dirty="0"/>
              <a:t>互联网基础结构发展的三个</a:t>
            </a:r>
            <a:r>
              <a:rPr lang="zh-CN" altLang="zh-CN" sz="3600" dirty="0" smtClean="0"/>
              <a:t>阶段</a:t>
            </a:r>
            <a:endParaRPr lang="zh-CN" altLang="en-US" sz="3600" dirty="0"/>
          </a:p>
        </p:txBody>
      </p:sp>
      <p:sp>
        <p:nvSpPr>
          <p:cNvPr id="303107" name="Rectangle 3"/>
          <p:cNvSpPr>
            <a:spLocks noGrp="1" noChangeArrowheads="1"/>
          </p:cNvSpPr>
          <p:nvPr>
            <p:ph idx="1"/>
          </p:nvPr>
        </p:nvSpPr>
        <p:spPr/>
        <p:txBody>
          <a:bodyPr/>
          <a:lstStyle/>
          <a:p>
            <a:r>
              <a:rPr lang="zh-CN" altLang="en-US" dirty="0">
                <a:solidFill>
                  <a:srgbClr val="FF0000"/>
                </a:solidFill>
              </a:rPr>
              <a:t>第二</a:t>
            </a:r>
            <a:r>
              <a:rPr lang="zh-CN" altLang="en-US" dirty="0" smtClean="0">
                <a:solidFill>
                  <a:srgbClr val="FF0000"/>
                </a:solidFill>
              </a:rPr>
              <a:t>阶段：</a:t>
            </a:r>
            <a:r>
              <a:rPr lang="zh-CN" altLang="en-US" dirty="0" smtClean="0"/>
              <a:t>建成</a:t>
            </a:r>
            <a:r>
              <a:rPr lang="zh-CN" altLang="en-US" dirty="0"/>
              <a:t>了三级结构</a:t>
            </a:r>
            <a:r>
              <a:rPr lang="zh-CN" altLang="en-US" dirty="0" smtClean="0"/>
              <a:t>的互联网。 </a:t>
            </a:r>
            <a:endParaRPr lang="zh-CN" altLang="en-US" dirty="0"/>
          </a:p>
          <a:p>
            <a:r>
              <a:rPr lang="zh-CN" altLang="en-US" dirty="0" smtClean="0"/>
              <a:t>它是一个三</a:t>
            </a:r>
            <a:r>
              <a:rPr lang="zh-CN" altLang="en-US" dirty="0"/>
              <a:t>级计算机网络，分为主干网、地区网和校园网（或企业网）</a:t>
            </a:r>
            <a:r>
              <a:rPr lang="zh-CN" altLang="en-US" dirty="0" smtClean="0"/>
              <a:t>。</a:t>
            </a:r>
            <a:endParaRPr lang="en-US" altLang="zh-CN" dirty="0" smtClean="0"/>
          </a:p>
        </p:txBody>
      </p:sp>
      <p:grpSp>
        <p:nvGrpSpPr>
          <p:cNvPr id="5" name="组合 4"/>
          <p:cNvGrpSpPr/>
          <p:nvPr/>
        </p:nvGrpSpPr>
        <p:grpSpPr>
          <a:xfrm>
            <a:off x="747784" y="2996952"/>
            <a:ext cx="8669712" cy="2952328"/>
            <a:chOff x="776536" y="3068960"/>
            <a:chExt cx="8669712" cy="2952328"/>
          </a:xfrm>
        </p:grpSpPr>
        <p:cxnSp>
          <p:nvCxnSpPr>
            <p:cNvPr id="6" name="直接连接符 5"/>
            <p:cNvCxnSpPr>
              <a:endCxn id="17" idx="7"/>
            </p:cNvCxnSpPr>
            <p:nvPr/>
          </p:nvCxnSpPr>
          <p:spPr bwMode="auto">
            <a:xfrm flipH="1">
              <a:off x="3013901" y="3392996"/>
              <a:ext cx="1522291" cy="840447"/>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p:cNvCxnSpPr/>
            <p:nvPr/>
          </p:nvCxnSpPr>
          <p:spPr bwMode="auto">
            <a:xfrm flipH="1">
              <a:off x="4536192" y="3622124"/>
              <a:ext cx="419100" cy="611319"/>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a:endCxn id="16" idx="1"/>
            </p:cNvCxnSpPr>
            <p:nvPr/>
          </p:nvCxnSpPr>
          <p:spPr bwMode="auto">
            <a:xfrm>
              <a:off x="5769487" y="3392996"/>
              <a:ext cx="1770684" cy="840447"/>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8374" y="3645024"/>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36192" y="378605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8116" y="37170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2" name="椭圆 11"/>
            <p:cNvSpPr/>
            <p:nvPr/>
          </p:nvSpPr>
          <p:spPr bwMode="auto">
            <a:xfrm>
              <a:off x="4232920" y="3068960"/>
              <a:ext cx="1800200" cy="64807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mn-lt"/>
                  <a:ea typeface="黑体" pitchFamily="2" charset="-122"/>
                </a:rPr>
                <a:t>主干网</a:t>
              </a:r>
            </a:p>
          </p:txBody>
        </p:sp>
        <p:grpSp>
          <p:nvGrpSpPr>
            <p:cNvPr id="13" name="组合 12"/>
            <p:cNvGrpSpPr/>
            <p:nvPr/>
          </p:nvGrpSpPr>
          <p:grpSpPr>
            <a:xfrm>
              <a:off x="776536" y="4581128"/>
              <a:ext cx="1354983" cy="1440160"/>
              <a:chOff x="776536" y="4581128"/>
              <a:chExt cx="1354983" cy="1440160"/>
            </a:xfrm>
          </p:grpSpPr>
          <p:cxnSp>
            <p:nvCxnSpPr>
              <p:cNvPr id="84" name="直接连接符 83"/>
              <p:cNvCxnSpPr>
                <a:endCxn id="99" idx="2"/>
              </p:cNvCxnSpPr>
              <p:nvPr/>
            </p:nvCxnSpPr>
            <p:spPr bwMode="auto">
              <a:xfrm flipH="1">
                <a:off x="1495726" y="4581128"/>
                <a:ext cx="635793" cy="832396"/>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5"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8503" y="477447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86" name="组合 85"/>
              <p:cNvGrpSpPr/>
              <p:nvPr/>
            </p:nvGrpSpPr>
            <p:grpSpPr>
              <a:xfrm>
                <a:off x="776536" y="5341956"/>
                <a:ext cx="1249522" cy="679332"/>
                <a:chOff x="776536" y="5341956"/>
                <a:chExt cx="1249522" cy="679332"/>
              </a:xfrm>
            </p:grpSpPr>
            <p:grpSp>
              <p:nvGrpSpPr>
                <p:cNvPr id="87" name="Group 1428"/>
                <p:cNvGrpSpPr>
                  <a:grpSpLocks/>
                </p:cNvGrpSpPr>
                <p:nvPr/>
              </p:nvGrpSpPr>
              <p:grpSpPr bwMode="auto">
                <a:xfrm>
                  <a:off x="776536" y="5341956"/>
                  <a:ext cx="1226011" cy="679332"/>
                  <a:chOff x="2949" y="196"/>
                  <a:chExt cx="941" cy="598"/>
                </a:xfrm>
              </p:grpSpPr>
              <p:sp>
                <p:nvSpPr>
                  <p:cNvPr id="89"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0"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1"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2"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3"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4"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5"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6"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7"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98"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99"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88"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grpSp>
          <p:nvGrpSpPr>
            <p:cNvPr id="14" name="组合 13"/>
            <p:cNvGrpSpPr/>
            <p:nvPr/>
          </p:nvGrpSpPr>
          <p:grpSpPr>
            <a:xfrm>
              <a:off x="2328852" y="4581128"/>
              <a:ext cx="1249522" cy="1440160"/>
              <a:chOff x="2328852" y="4581128"/>
              <a:chExt cx="1249522" cy="1440160"/>
            </a:xfrm>
          </p:grpSpPr>
          <p:cxnSp>
            <p:nvCxnSpPr>
              <p:cNvPr id="68" name="直接连接符 67"/>
              <p:cNvCxnSpPr>
                <a:endCxn id="73" idx="4"/>
              </p:cNvCxnSpPr>
              <p:nvPr/>
            </p:nvCxnSpPr>
            <p:spPr bwMode="auto">
              <a:xfrm>
                <a:off x="2722973"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9"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6736"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70" name="组合 69"/>
              <p:cNvGrpSpPr/>
              <p:nvPr/>
            </p:nvGrpSpPr>
            <p:grpSpPr>
              <a:xfrm>
                <a:off x="2328852" y="5341956"/>
                <a:ext cx="1249522" cy="679332"/>
                <a:chOff x="776536" y="5341956"/>
                <a:chExt cx="1249522" cy="679332"/>
              </a:xfrm>
            </p:grpSpPr>
            <p:grpSp>
              <p:nvGrpSpPr>
                <p:cNvPr id="71" name="Group 1428"/>
                <p:cNvGrpSpPr>
                  <a:grpSpLocks/>
                </p:cNvGrpSpPr>
                <p:nvPr/>
              </p:nvGrpSpPr>
              <p:grpSpPr bwMode="auto">
                <a:xfrm>
                  <a:off x="776536" y="5341956"/>
                  <a:ext cx="1226011" cy="679332"/>
                  <a:chOff x="2949" y="196"/>
                  <a:chExt cx="941" cy="598"/>
                </a:xfrm>
              </p:grpSpPr>
              <p:sp>
                <p:nvSpPr>
                  <p:cNvPr id="73"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4"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5"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6"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7"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8"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9"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80"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81"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82"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83"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72"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grpSp>
          <p:nvGrpSpPr>
            <p:cNvPr id="15" name="组合 14"/>
            <p:cNvGrpSpPr/>
            <p:nvPr/>
          </p:nvGrpSpPr>
          <p:grpSpPr>
            <a:xfrm>
              <a:off x="6644410" y="4581128"/>
              <a:ext cx="2801838" cy="1440160"/>
              <a:chOff x="776536" y="4581128"/>
              <a:chExt cx="2801838" cy="1440160"/>
            </a:xfrm>
          </p:grpSpPr>
          <p:cxnSp>
            <p:nvCxnSpPr>
              <p:cNvPr id="36" name="直接连接符 35"/>
              <p:cNvCxnSpPr>
                <a:endCxn id="67" idx="2"/>
              </p:cNvCxnSpPr>
              <p:nvPr/>
            </p:nvCxnSpPr>
            <p:spPr bwMode="auto">
              <a:xfrm flipH="1">
                <a:off x="1495726" y="4581128"/>
                <a:ext cx="635793" cy="832396"/>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7"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8503" y="477447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cxnSp>
            <p:nvCxnSpPr>
              <p:cNvPr id="38" name="直接连接符 37"/>
              <p:cNvCxnSpPr>
                <a:endCxn id="44" idx="4"/>
              </p:cNvCxnSpPr>
              <p:nvPr/>
            </p:nvCxnSpPr>
            <p:spPr bwMode="auto">
              <a:xfrm>
                <a:off x="2722973"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9"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6736"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40" name="组合 39"/>
              <p:cNvGrpSpPr/>
              <p:nvPr/>
            </p:nvGrpSpPr>
            <p:grpSpPr>
              <a:xfrm>
                <a:off x="776536" y="5341956"/>
                <a:ext cx="1249522" cy="679332"/>
                <a:chOff x="776536" y="5341956"/>
                <a:chExt cx="1249522" cy="679332"/>
              </a:xfrm>
            </p:grpSpPr>
            <p:grpSp>
              <p:nvGrpSpPr>
                <p:cNvPr id="55" name="Group 1428"/>
                <p:cNvGrpSpPr>
                  <a:grpSpLocks/>
                </p:cNvGrpSpPr>
                <p:nvPr/>
              </p:nvGrpSpPr>
              <p:grpSpPr bwMode="auto">
                <a:xfrm>
                  <a:off x="776536" y="5341956"/>
                  <a:ext cx="1226011" cy="679332"/>
                  <a:chOff x="2949" y="196"/>
                  <a:chExt cx="941" cy="598"/>
                </a:xfrm>
              </p:grpSpPr>
              <p:sp>
                <p:nvSpPr>
                  <p:cNvPr id="57"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8"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9"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0"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1"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2"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3"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4"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5"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66"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67"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56"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nvGrpSpPr>
              <p:cNvPr id="41" name="组合 40"/>
              <p:cNvGrpSpPr/>
              <p:nvPr/>
            </p:nvGrpSpPr>
            <p:grpSpPr>
              <a:xfrm>
                <a:off x="2328852" y="5341956"/>
                <a:ext cx="1249522" cy="679332"/>
                <a:chOff x="776536" y="5341956"/>
                <a:chExt cx="1249522" cy="679332"/>
              </a:xfrm>
            </p:grpSpPr>
            <p:grpSp>
              <p:nvGrpSpPr>
                <p:cNvPr id="42" name="Group 1428"/>
                <p:cNvGrpSpPr>
                  <a:grpSpLocks/>
                </p:cNvGrpSpPr>
                <p:nvPr/>
              </p:nvGrpSpPr>
              <p:grpSpPr bwMode="auto">
                <a:xfrm>
                  <a:off x="776536" y="5341956"/>
                  <a:ext cx="1226011" cy="679332"/>
                  <a:chOff x="2949" y="196"/>
                  <a:chExt cx="941" cy="598"/>
                </a:xfrm>
              </p:grpSpPr>
              <p:sp>
                <p:nvSpPr>
                  <p:cNvPr id="44"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5"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6"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7"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8"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9"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0"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1"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2"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53"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54"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43"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sp>
          <p:nvSpPr>
            <p:cNvPr id="16" name="椭圆 15"/>
            <p:cNvSpPr/>
            <p:nvPr/>
          </p:nvSpPr>
          <p:spPr bwMode="auto">
            <a:xfrm>
              <a:off x="7329264"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lt"/>
                  <a:ea typeface="黑体" pitchFamily="2" charset="-122"/>
                </a:rPr>
                <a:t>地区网</a:t>
              </a:r>
            </a:p>
          </p:txBody>
        </p:sp>
        <p:sp>
          <p:nvSpPr>
            <p:cNvPr id="17" name="椭圆 16"/>
            <p:cNvSpPr/>
            <p:nvPr/>
          </p:nvSpPr>
          <p:spPr bwMode="auto">
            <a:xfrm>
              <a:off x="1784648"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lt"/>
                  <a:ea typeface="黑体" pitchFamily="2" charset="-122"/>
                </a:rPr>
                <a:t>地区网</a:t>
              </a:r>
            </a:p>
          </p:txBody>
        </p:sp>
        <p:grpSp>
          <p:nvGrpSpPr>
            <p:cNvPr id="18" name="组合 17"/>
            <p:cNvGrpSpPr/>
            <p:nvPr/>
          </p:nvGrpSpPr>
          <p:grpSpPr>
            <a:xfrm>
              <a:off x="4330531" y="4581128"/>
              <a:ext cx="1249522" cy="1440160"/>
              <a:chOff x="4330531" y="4581128"/>
              <a:chExt cx="1249522" cy="1440160"/>
            </a:xfrm>
          </p:grpSpPr>
          <p:cxnSp>
            <p:nvCxnSpPr>
              <p:cNvPr id="20" name="直接连接符 19"/>
              <p:cNvCxnSpPr>
                <a:endCxn id="25" idx="4"/>
              </p:cNvCxnSpPr>
              <p:nvPr/>
            </p:nvCxnSpPr>
            <p:spPr bwMode="auto">
              <a:xfrm>
                <a:off x="4724652"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1"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8415"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22" name="组合 21"/>
              <p:cNvGrpSpPr/>
              <p:nvPr/>
            </p:nvGrpSpPr>
            <p:grpSpPr>
              <a:xfrm>
                <a:off x="4330531" y="5341956"/>
                <a:ext cx="1249522" cy="679332"/>
                <a:chOff x="776536" y="5341956"/>
                <a:chExt cx="1249522" cy="679332"/>
              </a:xfrm>
            </p:grpSpPr>
            <p:grpSp>
              <p:nvGrpSpPr>
                <p:cNvPr id="23" name="Group 1428"/>
                <p:cNvGrpSpPr>
                  <a:grpSpLocks/>
                </p:cNvGrpSpPr>
                <p:nvPr/>
              </p:nvGrpSpPr>
              <p:grpSpPr bwMode="auto">
                <a:xfrm>
                  <a:off x="776536" y="5341956"/>
                  <a:ext cx="1226011" cy="679332"/>
                  <a:chOff x="2949" y="196"/>
                  <a:chExt cx="941" cy="598"/>
                </a:xfrm>
              </p:grpSpPr>
              <p:sp>
                <p:nvSpPr>
                  <p:cNvPr id="25"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6"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7"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8"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9"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0"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1"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2"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3"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34"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35"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24"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sp>
          <p:nvSpPr>
            <p:cNvPr id="19" name="椭圆 18"/>
            <p:cNvSpPr/>
            <p:nvPr/>
          </p:nvSpPr>
          <p:spPr bwMode="auto">
            <a:xfrm>
              <a:off x="3728864"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lt"/>
                  <a:ea typeface="黑体" pitchFamily="2" charset="-122"/>
                </a:rPr>
                <a:t>地区网</a:t>
              </a:r>
            </a:p>
          </p:txBody>
        </p:sp>
      </p:grpSp>
    </p:spTree>
    <p:extLst>
      <p:ext uri="{BB962C8B-B14F-4D97-AF65-F5344CB8AC3E}">
        <p14:creationId xmlns:p14="http://schemas.microsoft.com/office/powerpoint/2010/main" val="19424235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ltLang="zh-CN" sz="3600" dirty="0"/>
              <a:t>1.2.2  </a:t>
            </a:r>
            <a:r>
              <a:rPr lang="zh-CN" altLang="zh-CN" sz="3600" dirty="0"/>
              <a:t>互联网基础结构发展的三个</a:t>
            </a:r>
            <a:r>
              <a:rPr lang="zh-CN" altLang="zh-CN" sz="3600" dirty="0" smtClean="0"/>
              <a:t>阶段</a:t>
            </a:r>
            <a:endParaRPr lang="zh-CN" altLang="en-US" sz="3600" dirty="0"/>
          </a:p>
        </p:txBody>
      </p:sp>
      <p:sp>
        <p:nvSpPr>
          <p:cNvPr id="303107" name="Rectangle 3"/>
          <p:cNvSpPr>
            <a:spLocks noGrp="1" noChangeArrowheads="1"/>
          </p:cNvSpPr>
          <p:nvPr>
            <p:ph idx="1"/>
          </p:nvPr>
        </p:nvSpPr>
        <p:spPr/>
        <p:txBody>
          <a:bodyPr/>
          <a:lstStyle/>
          <a:p>
            <a:r>
              <a:rPr lang="zh-CN" altLang="en-US" sz="2800" dirty="0" smtClean="0">
                <a:solidFill>
                  <a:srgbClr val="FF0000"/>
                </a:solidFill>
              </a:rPr>
              <a:t>第</a:t>
            </a:r>
            <a:r>
              <a:rPr lang="zh-CN" altLang="en-US" sz="2800" dirty="0">
                <a:solidFill>
                  <a:srgbClr val="FF0000"/>
                </a:solidFill>
              </a:rPr>
              <a:t>三</a:t>
            </a:r>
            <a:r>
              <a:rPr lang="zh-CN" altLang="en-US" sz="2800" dirty="0" smtClean="0">
                <a:solidFill>
                  <a:srgbClr val="FF0000"/>
                </a:solidFill>
              </a:rPr>
              <a:t>阶段：</a:t>
            </a:r>
            <a:r>
              <a:rPr lang="zh-CN" altLang="en-US" sz="2800" dirty="0"/>
              <a:t>逐渐形成了多层次 </a:t>
            </a:r>
            <a:r>
              <a:rPr lang="en-US" altLang="zh-CN" sz="2800" dirty="0"/>
              <a:t>ISP </a:t>
            </a:r>
            <a:r>
              <a:rPr lang="zh-CN" altLang="en-US" sz="2800" dirty="0"/>
              <a:t>结构</a:t>
            </a:r>
            <a:r>
              <a:rPr lang="zh-CN" altLang="en-US" sz="2800" dirty="0" smtClean="0"/>
              <a:t>的互联网。 </a:t>
            </a:r>
            <a:endParaRPr lang="en-US" altLang="zh-CN" sz="2800" dirty="0" smtClean="0"/>
          </a:p>
          <a:p>
            <a:r>
              <a:rPr lang="zh-CN" altLang="en-US" sz="2800" dirty="0"/>
              <a:t>出现</a:t>
            </a:r>
            <a:r>
              <a:rPr lang="zh-CN" altLang="en-US" sz="2800" dirty="0" smtClean="0"/>
              <a:t>了</a:t>
            </a:r>
            <a:r>
              <a:rPr lang="zh-CN" altLang="en-US" sz="2800" dirty="0">
                <a:solidFill>
                  <a:srgbClr val="0000CC"/>
                </a:solidFill>
              </a:rPr>
              <a:t>互联网服务提供者 </a:t>
            </a:r>
            <a:r>
              <a:rPr lang="en-US" altLang="zh-CN" sz="2800" dirty="0">
                <a:solidFill>
                  <a:srgbClr val="0000CC"/>
                </a:solidFill>
              </a:rPr>
              <a:t>ISP</a:t>
            </a:r>
            <a:r>
              <a:rPr lang="en-US" altLang="zh-CN" sz="2800" dirty="0"/>
              <a:t> (Internet Service Provider)</a:t>
            </a:r>
            <a:r>
              <a:rPr lang="zh-CN" altLang="en-US" sz="2800" dirty="0" smtClean="0"/>
              <a:t>。</a:t>
            </a:r>
            <a:endParaRPr lang="en-US" altLang="zh-CN" sz="2800" dirty="0" smtClean="0"/>
          </a:p>
          <a:p>
            <a:r>
              <a:rPr lang="zh-CN" altLang="zh-CN" sz="2800" dirty="0"/>
              <a:t>任何机构和个人只要向</a:t>
            </a:r>
            <a:r>
              <a:rPr lang="zh-CN" altLang="zh-CN" sz="2800" dirty="0" smtClean="0"/>
              <a:t>某个</a:t>
            </a:r>
            <a:r>
              <a:rPr lang="en-US" altLang="zh-CN" sz="2800" dirty="0" smtClean="0"/>
              <a:t> ISP </a:t>
            </a:r>
            <a:r>
              <a:rPr lang="zh-CN" altLang="zh-CN" sz="2800" dirty="0" smtClean="0"/>
              <a:t>交纳</a:t>
            </a:r>
            <a:r>
              <a:rPr lang="zh-CN" altLang="zh-CN" sz="2800" dirty="0"/>
              <a:t>规定的费用，就</a:t>
            </a:r>
            <a:r>
              <a:rPr lang="zh-CN" altLang="zh-CN" sz="2800" dirty="0" smtClean="0"/>
              <a:t>可</a:t>
            </a:r>
            <a:r>
              <a:rPr lang="zh-CN" altLang="en-US" sz="2800" dirty="0" smtClean="0"/>
              <a:t>从</a:t>
            </a:r>
            <a:r>
              <a:rPr lang="zh-CN" altLang="zh-CN" sz="2800" dirty="0" smtClean="0"/>
              <a:t>该</a:t>
            </a:r>
            <a:r>
              <a:rPr lang="en-US" altLang="zh-CN" sz="2800" dirty="0" smtClean="0"/>
              <a:t> ISP </a:t>
            </a:r>
            <a:r>
              <a:rPr lang="zh-CN" altLang="zh-CN" sz="2800" dirty="0" smtClean="0"/>
              <a:t>获取</a:t>
            </a:r>
            <a:r>
              <a:rPr lang="zh-CN" altLang="zh-CN" sz="2800" dirty="0"/>
              <a:t>所</a:t>
            </a:r>
            <a:r>
              <a:rPr lang="zh-CN" altLang="zh-CN" sz="2800" dirty="0" smtClean="0"/>
              <a:t>需</a:t>
            </a:r>
            <a:r>
              <a:rPr lang="en-US" altLang="zh-CN" sz="2800" dirty="0" smtClean="0"/>
              <a:t> IP </a:t>
            </a:r>
            <a:r>
              <a:rPr lang="zh-CN" altLang="zh-CN" sz="2800" dirty="0" smtClean="0"/>
              <a:t>地址</a:t>
            </a:r>
            <a:r>
              <a:rPr lang="zh-CN" altLang="zh-CN" sz="2800" dirty="0"/>
              <a:t>的使用权，并可通过</a:t>
            </a:r>
            <a:r>
              <a:rPr lang="zh-CN" altLang="zh-CN" sz="2800" dirty="0" smtClean="0"/>
              <a:t>该</a:t>
            </a:r>
            <a:r>
              <a:rPr lang="en-US" altLang="zh-CN" sz="2800" dirty="0" smtClean="0"/>
              <a:t> ISP </a:t>
            </a:r>
            <a:r>
              <a:rPr lang="zh-CN" altLang="zh-CN" sz="2800" dirty="0" smtClean="0"/>
              <a:t>接入</a:t>
            </a:r>
            <a:r>
              <a:rPr lang="zh-CN" altLang="zh-CN" sz="2800" dirty="0"/>
              <a:t>到</a:t>
            </a:r>
            <a:r>
              <a:rPr lang="zh-CN" altLang="zh-CN" sz="2800" dirty="0" smtClean="0"/>
              <a:t>互联网</a:t>
            </a:r>
            <a:r>
              <a:rPr lang="zh-CN" altLang="en-US" sz="2800" dirty="0" smtClean="0"/>
              <a:t>。</a:t>
            </a:r>
            <a:endParaRPr lang="en-US" altLang="zh-CN" sz="2800" dirty="0" smtClean="0"/>
          </a:p>
          <a:p>
            <a:r>
              <a:rPr lang="zh-CN" altLang="zh-CN" sz="2800" dirty="0"/>
              <a:t>根据提供服务的覆盖面积大小以及所拥有</a:t>
            </a:r>
            <a:r>
              <a:rPr lang="zh-CN" altLang="zh-CN" sz="2800" dirty="0" smtClean="0"/>
              <a:t>的</a:t>
            </a:r>
            <a:r>
              <a:rPr lang="en-US" altLang="zh-CN" sz="2800" dirty="0" smtClean="0"/>
              <a:t> IP </a:t>
            </a:r>
            <a:r>
              <a:rPr lang="zh-CN" altLang="zh-CN" sz="2800" dirty="0" smtClean="0"/>
              <a:t>地址</a:t>
            </a:r>
            <a:r>
              <a:rPr lang="zh-CN" altLang="zh-CN" sz="2800" dirty="0"/>
              <a:t>数目的不同，</a:t>
            </a:r>
            <a:r>
              <a:rPr lang="en-US" altLang="zh-CN" sz="2800" dirty="0" smtClean="0"/>
              <a:t>ISP </a:t>
            </a:r>
            <a:r>
              <a:rPr lang="zh-CN" altLang="zh-CN" sz="2800" dirty="0" smtClean="0"/>
              <a:t>也</a:t>
            </a:r>
            <a:r>
              <a:rPr lang="zh-CN" altLang="zh-CN" sz="2800" dirty="0"/>
              <a:t>分成为</a:t>
            </a:r>
            <a:r>
              <a:rPr lang="zh-CN" altLang="zh-CN" sz="2800" dirty="0">
                <a:solidFill>
                  <a:srgbClr val="0000CC"/>
                </a:solidFill>
              </a:rPr>
              <a:t>不同层次</a:t>
            </a:r>
            <a:r>
              <a:rPr lang="zh-CN" altLang="zh-CN" sz="2800" dirty="0" smtClean="0">
                <a:solidFill>
                  <a:srgbClr val="0000CC"/>
                </a:solidFill>
              </a:rPr>
              <a:t>的</a:t>
            </a:r>
            <a:r>
              <a:rPr lang="en-US" altLang="zh-CN" sz="2800" dirty="0" smtClean="0">
                <a:solidFill>
                  <a:srgbClr val="0000CC"/>
                </a:solidFill>
              </a:rPr>
              <a:t> ISP</a:t>
            </a:r>
            <a:r>
              <a:rPr lang="zh-CN" altLang="zh-CN" sz="2800" dirty="0"/>
              <a:t>：</a:t>
            </a:r>
            <a:r>
              <a:rPr lang="zh-CN" altLang="zh-CN" sz="2800" dirty="0" smtClean="0">
                <a:solidFill>
                  <a:srgbClr val="FF0000"/>
                </a:solidFill>
              </a:rPr>
              <a:t>主干</a:t>
            </a:r>
            <a:r>
              <a:rPr lang="en-US" altLang="zh-CN" sz="2800" dirty="0" smtClean="0">
                <a:solidFill>
                  <a:srgbClr val="FF0000"/>
                </a:solidFill>
              </a:rPr>
              <a:t> ISP</a:t>
            </a:r>
            <a:r>
              <a:rPr lang="zh-CN" altLang="zh-CN" sz="2800" dirty="0">
                <a:solidFill>
                  <a:srgbClr val="FF0000"/>
                </a:solidFill>
              </a:rPr>
              <a:t>、</a:t>
            </a:r>
            <a:r>
              <a:rPr lang="zh-CN" altLang="zh-CN" sz="2800" dirty="0" smtClean="0">
                <a:solidFill>
                  <a:srgbClr val="FF0000"/>
                </a:solidFill>
              </a:rPr>
              <a:t>地区</a:t>
            </a:r>
            <a:r>
              <a:rPr lang="en-US" altLang="zh-CN" sz="2800" dirty="0" smtClean="0">
                <a:solidFill>
                  <a:srgbClr val="FF0000"/>
                </a:solidFill>
              </a:rPr>
              <a:t> ISP </a:t>
            </a:r>
            <a:r>
              <a:rPr lang="zh-CN" altLang="zh-CN" sz="2800" dirty="0" smtClean="0"/>
              <a:t>和</a:t>
            </a:r>
            <a:r>
              <a:rPr lang="en-US" altLang="zh-CN" sz="2800" dirty="0" smtClean="0"/>
              <a:t> </a:t>
            </a:r>
            <a:r>
              <a:rPr lang="zh-CN" altLang="zh-CN" sz="2800" dirty="0" smtClean="0">
                <a:solidFill>
                  <a:srgbClr val="FF0000"/>
                </a:solidFill>
              </a:rPr>
              <a:t>本地</a:t>
            </a:r>
            <a:r>
              <a:rPr lang="en-US" altLang="zh-CN" sz="2800" dirty="0" smtClean="0">
                <a:solidFill>
                  <a:srgbClr val="FF0000"/>
                </a:solidFill>
              </a:rPr>
              <a:t> ISP</a:t>
            </a:r>
            <a:r>
              <a:rPr lang="zh-CN" altLang="zh-CN" sz="2800" dirty="0">
                <a:solidFill>
                  <a:srgbClr val="FF0000"/>
                </a:solidFill>
              </a:rPr>
              <a:t>。</a:t>
            </a:r>
            <a:endParaRPr lang="zh-CN" altLang="en-US" sz="2800" dirty="0">
              <a:solidFill>
                <a:srgbClr val="FF0000"/>
              </a:solidFill>
            </a:endParaRPr>
          </a:p>
          <a:p>
            <a:endParaRPr lang="zh-CN" altLang="en-US" sz="2800" dirty="0"/>
          </a:p>
        </p:txBody>
      </p:sp>
    </p:spTree>
    <p:extLst>
      <p:ext uri="{BB962C8B-B14F-4D97-AF65-F5344CB8AC3E}">
        <p14:creationId xmlns:p14="http://schemas.microsoft.com/office/powerpoint/2010/main" val="28008525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920065" y="4796383"/>
            <a:ext cx="8466778" cy="504825"/>
            <a:chOff x="920065" y="4724375"/>
            <a:chExt cx="8466778" cy="504825"/>
          </a:xfrm>
        </p:grpSpPr>
        <p:sp>
          <p:nvSpPr>
            <p:cNvPr id="396459" name="Text Box 171"/>
            <p:cNvSpPr txBox="1">
              <a:spLocks noChangeArrowheads="1"/>
            </p:cNvSpPr>
            <p:nvPr/>
          </p:nvSpPr>
          <p:spPr bwMode="auto">
            <a:xfrm>
              <a:off x="1141542" y="4799397"/>
              <a:ext cx="80772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15000"/>
                </a:spcBef>
                <a:spcAft>
                  <a:spcPct val="15000"/>
                </a:spcAft>
              </a:pPr>
              <a:r>
                <a:rPr kumimoji="1" lang="zh-CN" altLang="en-US" b="1" dirty="0">
                  <a:latin typeface="Arial" pitchFamily="34" charset="0"/>
                  <a:ea typeface="黑体" pitchFamily="2" charset="-122"/>
                  <a:cs typeface="Arial" pitchFamily="34" charset="0"/>
                </a:rPr>
                <a:t>主机</a:t>
              </a:r>
              <a:r>
                <a:rPr kumimoji="1" lang="en-US" altLang="zh-CN" b="1" dirty="0">
                  <a:latin typeface="Arial" pitchFamily="34" charset="0"/>
                  <a:ea typeface="黑体" pitchFamily="2" charset="-122"/>
                  <a:cs typeface="Arial" pitchFamily="34" charset="0"/>
                </a:rPr>
                <a:t>A → </a:t>
              </a:r>
              <a:r>
                <a:rPr kumimoji="1" lang="zh-CN" altLang="en-US" b="1" dirty="0">
                  <a:latin typeface="Arial" pitchFamily="34" charset="0"/>
                  <a:ea typeface="黑体" pitchFamily="2" charset="-122"/>
                  <a:cs typeface="Arial" pitchFamily="34" charset="0"/>
                </a:rPr>
                <a:t>本地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地区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主干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地区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本地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主机</a:t>
              </a:r>
              <a:r>
                <a:rPr kumimoji="1" lang="en-US" altLang="zh-CN" b="1" dirty="0">
                  <a:latin typeface="Arial" pitchFamily="34" charset="0"/>
                  <a:ea typeface="黑体" pitchFamily="2" charset="-122"/>
                  <a:cs typeface="Arial" pitchFamily="34" charset="0"/>
                </a:rPr>
                <a:t>B</a:t>
              </a:r>
            </a:p>
          </p:txBody>
        </p:sp>
        <p:sp>
          <p:nvSpPr>
            <p:cNvPr id="396460" name="Rectangle 172"/>
            <p:cNvSpPr>
              <a:spLocks noChangeArrowheads="1"/>
            </p:cNvSpPr>
            <p:nvPr/>
          </p:nvSpPr>
          <p:spPr bwMode="auto">
            <a:xfrm>
              <a:off x="920065" y="4724375"/>
              <a:ext cx="8466778" cy="504825"/>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Arial" pitchFamily="34" charset="0"/>
                <a:ea typeface="黑体" pitchFamily="2" charset="-122"/>
                <a:cs typeface="Arial" pitchFamily="34" charset="0"/>
              </a:endParaRPr>
            </a:p>
          </p:txBody>
        </p:sp>
      </p:grpSp>
      <p:grpSp>
        <p:nvGrpSpPr>
          <p:cNvPr id="4" name="组合 3"/>
          <p:cNvGrpSpPr/>
          <p:nvPr/>
        </p:nvGrpSpPr>
        <p:grpSpPr>
          <a:xfrm>
            <a:off x="439997" y="527684"/>
            <a:ext cx="9254121" cy="4032448"/>
            <a:chOff x="128464" y="1412776"/>
            <a:chExt cx="9763258" cy="3876676"/>
          </a:xfrm>
        </p:grpSpPr>
        <p:sp>
          <p:nvSpPr>
            <p:cNvPr id="396429" name="Line 141"/>
            <p:cNvSpPr>
              <a:spLocks noChangeShapeType="1"/>
            </p:cNvSpPr>
            <p:nvPr/>
          </p:nvSpPr>
          <p:spPr bwMode="auto">
            <a:xfrm>
              <a:off x="6916483" y="3257451"/>
              <a:ext cx="1480740" cy="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0" name="Line 142"/>
            <p:cNvSpPr>
              <a:spLocks noChangeShapeType="1"/>
            </p:cNvSpPr>
            <p:nvPr/>
          </p:nvSpPr>
          <p:spPr bwMode="auto">
            <a:xfrm>
              <a:off x="8476333" y="4221064"/>
              <a:ext cx="311283"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1" name="Line 143"/>
            <p:cNvSpPr>
              <a:spLocks noChangeShapeType="1"/>
            </p:cNvSpPr>
            <p:nvPr/>
          </p:nvSpPr>
          <p:spPr bwMode="auto">
            <a:xfrm flipH="1">
              <a:off x="7772939" y="4149626"/>
              <a:ext cx="469503" cy="779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2" name="Text Box 144"/>
            <p:cNvSpPr txBox="1">
              <a:spLocks noChangeArrowheads="1"/>
            </p:cNvSpPr>
            <p:nvPr/>
          </p:nvSpPr>
          <p:spPr bwMode="auto">
            <a:xfrm>
              <a:off x="8008550" y="4509989"/>
              <a:ext cx="627772" cy="562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Arial" pitchFamily="34" charset="0"/>
                  <a:ea typeface="黑体" pitchFamily="2" charset="-122"/>
                  <a:cs typeface="Arial" pitchFamily="34" charset="0"/>
                  <a:sym typeface="Symbol" pitchFamily="18" charset="2"/>
                </a:rPr>
                <a:t></a:t>
              </a:r>
            </a:p>
          </p:txBody>
        </p:sp>
        <p:sp>
          <p:nvSpPr>
            <p:cNvPr id="396433" name="Line 145"/>
            <p:cNvSpPr>
              <a:spLocks noChangeShapeType="1"/>
            </p:cNvSpPr>
            <p:nvPr/>
          </p:nvSpPr>
          <p:spPr bwMode="auto">
            <a:xfrm flipH="1">
              <a:off x="8242441" y="3286026"/>
              <a:ext cx="545175" cy="863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4" name="Line 146"/>
            <p:cNvSpPr>
              <a:spLocks noChangeShapeType="1"/>
            </p:cNvSpPr>
            <p:nvPr/>
          </p:nvSpPr>
          <p:spPr bwMode="auto">
            <a:xfrm flipH="1">
              <a:off x="5667915" y="3286026"/>
              <a:ext cx="545173" cy="863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5" name="Line 147"/>
            <p:cNvSpPr>
              <a:spLocks noChangeShapeType="1"/>
            </p:cNvSpPr>
            <p:nvPr/>
          </p:nvSpPr>
          <p:spPr bwMode="auto">
            <a:xfrm>
              <a:off x="6446979" y="3213001"/>
              <a:ext cx="546894" cy="10080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6" name="Line 148"/>
            <p:cNvSpPr>
              <a:spLocks noChangeShapeType="1"/>
            </p:cNvSpPr>
            <p:nvPr/>
          </p:nvSpPr>
          <p:spPr bwMode="auto">
            <a:xfrm>
              <a:off x="3640279" y="3213002"/>
              <a:ext cx="545175" cy="936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7" name="Line 149"/>
            <p:cNvSpPr>
              <a:spLocks noChangeShapeType="1"/>
            </p:cNvSpPr>
            <p:nvPr/>
          </p:nvSpPr>
          <p:spPr bwMode="auto">
            <a:xfrm flipH="1">
              <a:off x="2859494" y="3357464"/>
              <a:ext cx="390393" cy="792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8" name="Line 150"/>
            <p:cNvSpPr>
              <a:spLocks noChangeShapeType="1"/>
            </p:cNvSpPr>
            <p:nvPr/>
          </p:nvSpPr>
          <p:spPr bwMode="auto">
            <a:xfrm>
              <a:off x="1065751" y="3357463"/>
              <a:ext cx="233892" cy="863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9" name="Line 151"/>
            <p:cNvSpPr>
              <a:spLocks noChangeShapeType="1"/>
            </p:cNvSpPr>
            <p:nvPr/>
          </p:nvSpPr>
          <p:spPr bwMode="auto">
            <a:xfrm>
              <a:off x="9021508" y="3430488"/>
              <a:ext cx="467783" cy="935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0" name="Line 152"/>
            <p:cNvSpPr>
              <a:spLocks noChangeShapeType="1"/>
            </p:cNvSpPr>
            <p:nvPr/>
          </p:nvSpPr>
          <p:spPr bwMode="auto">
            <a:xfrm flipH="1">
              <a:off x="909250" y="2349401"/>
              <a:ext cx="624285" cy="7921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1" name="Line 153"/>
            <p:cNvSpPr>
              <a:spLocks noChangeShapeType="1"/>
            </p:cNvSpPr>
            <p:nvPr/>
          </p:nvSpPr>
          <p:spPr bwMode="auto">
            <a:xfrm>
              <a:off x="5200130" y="1557238"/>
              <a:ext cx="1559851" cy="647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2" name="Line 154"/>
            <p:cNvSpPr>
              <a:spLocks noChangeShapeType="1"/>
            </p:cNvSpPr>
            <p:nvPr/>
          </p:nvSpPr>
          <p:spPr bwMode="auto">
            <a:xfrm>
              <a:off x="7150375" y="4221064"/>
              <a:ext cx="311282"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3" name="Line 155"/>
            <p:cNvSpPr>
              <a:spLocks noChangeShapeType="1"/>
            </p:cNvSpPr>
            <p:nvPr/>
          </p:nvSpPr>
          <p:spPr bwMode="auto">
            <a:xfrm>
              <a:off x="2936885" y="4294089"/>
              <a:ext cx="311282"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4" name="Line 156"/>
            <p:cNvSpPr>
              <a:spLocks noChangeShapeType="1"/>
            </p:cNvSpPr>
            <p:nvPr/>
          </p:nvSpPr>
          <p:spPr bwMode="auto">
            <a:xfrm flipH="1">
              <a:off x="6446979" y="4149626"/>
              <a:ext cx="469504" cy="779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5" name="Line 157"/>
            <p:cNvSpPr>
              <a:spLocks noChangeShapeType="1"/>
            </p:cNvSpPr>
            <p:nvPr/>
          </p:nvSpPr>
          <p:spPr bwMode="auto">
            <a:xfrm>
              <a:off x="9489291" y="4365526"/>
              <a:ext cx="156501"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6" name="Line 158"/>
            <p:cNvSpPr>
              <a:spLocks noChangeShapeType="1"/>
            </p:cNvSpPr>
            <p:nvPr/>
          </p:nvSpPr>
          <p:spPr bwMode="auto">
            <a:xfrm flipH="1">
              <a:off x="2235210" y="4221063"/>
              <a:ext cx="624284" cy="865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7" name="Line 159"/>
            <p:cNvSpPr>
              <a:spLocks noChangeShapeType="1"/>
            </p:cNvSpPr>
            <p:nvPr/>
          </p:nvSpPr>
          <p:spPr bwMode="auto">
            <a:xfrm flipH="1">
              <a:off x="597969" y="3357464"/>
              <a:ext cx="154781" cy="1528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8" name="Line 160"/>
            <p:cNvSpPr>
              <a:spLocks noChangeShapeType="1"/>
            </p:cNvSpPr>
            <p:nvPr/>
          </p:nvSpPr>
          <p:spPr bwMode="auto">
            <a:xfrm flipH="1" flipV="1">
              <a:off x="5824415" y="4294088"/>
              <a:ext cx="388673"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9" name="Line 161"/>
            <p:cNvSpPr>
              <a:spLocks noChangeShapeType="1"/>
            </p:cNvSpPr>
            <p:nvPr/>
          </p:nvSpPr>
          <p:spPr bwMode="auto">
            <a:xfrm flipV="1">
              <a:off x="4262844" y="4294089"/>
              <a:ext cx="1086908" cy="792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50" name="Line 162"/>
            <p:cNvSpPr>
              <a:spLocks noChangeShapeType="1"/>
            </p:cNvSpPr>
            <p:nvPr/>
          </p:nvSpPr>
          <p:spPr bwMode="auto">
            <a:xfrm>
              <a:off x="2548213" y="2349402"/>
              <a:ext cx="856456" cy="7207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51" name="Line 163"/>
            <p:cNvSpPr>
              <a:spLocks noChangeShapeType="1"/>
            </p:cNvSpPr>
            <p:nvPr/>
          </p:nvSpPr>
          <p:spPr bwMode="auto">
            <a:xfrm flipH="1">
              <a:off x="5277521" y="4294089"/>
              <a:ext cx="233892" cy="792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52" name="Oval 164"/>
            <p:cNvSpPr>
              <a:spLocks noChangeArrowheads="1"/>
            </p:cNvSpPr>
            <p:nvPr/>
          </p:nvSpPr>
          <p:spPr bwMode="auto">
            <a:xfrm>
              <a:off x="128464" y="4654452"/>
              <a:ext cx="1012958" cy="504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大公司</a:t>
              </a:r>
            </a:p>
          </p:txBody>
        </p:sp>
        <p:sp>
          <p:nvSpPr>
            <p:cNvPr id="396453" name="Oval 165"/>
            <p:cNvSpPr>
              <a:spLocks noChangeArrowheads="1"/>
            </p:cNvSpPr>
            <p:nvPr/>
          </p:nvSpPr>
          <p:spPr bwMode="auto">
            <a:xfrm>
              <a:off x="3860412" y="4797326"/>
              <a:ext cx="1026716" cy="457200"/>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公司</a:t>
              </a:r>
            </a:p>
          </p:txBody>
        </p:sp>
        <p:sp>
          <p:nvSpPr>
            <p:cNvPr id="396454" name="Oval 166"/>
            <p:cNvSpPr>
              <a:spLocks noChangeArrowheads="1"/>
            </p:cNvSpPr>
            <p:nvPr/>
          </p:nvSpPr>
          <p:spPr bwMode="auto">
            <a:xfrm>
              <a:off x="5033310" y="4055964"/>
              <a:ext cx="1024996" cy="3857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pic>
          <p:nvPicPr>
            <p:cNvPr id="396455" name="Picture 1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6817" y="4870351"/>
              <a:ext cx="443706"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6456" name="Text Box 168"/>
            <p:cNvSpPr txBox="1">
              <a:spLocks noChangeArrowheads="1"/>
            </p:cNvSpPr>
            <p:nvPr/>
          </p:nvSpPr>
          <p:spPr bwMode="auto">
            <a:xfrm>
              <a:off x="4887128" y="4797326"/>
              <a:ext cx="370710" cy="355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Arial" pitchFamily="34" charset="0"/>
                  <a:ea typeface="黑体" pitchFamily="2" charset="-122"/>
                  <a:cs typeface="Arial" pitchFamily="34" charset="0"/>
                </a:rPr>
                <a:t>A</a:t>
              </a:r>
            </a:p>
          </p:txBody>
        </p:sp>
        <p:pic>
          <p:nvPicPr>
            <p:cNvPr id="396457" name="Picture 16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35978" y="4870351"/>
              <a:ext cx="443706"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6458" name="Text Box 170"/>
            <p:cNvSpPr txBox="1">
              <a:spLocks noChangeArrowheads="1"/>
            </p:cNvSpPr>
            <p:nvPr/>
          </p:nvSpPr>
          <p:spPr bwMode="auto">
            <a:xfrm>
              <a:off x="9178008" y="4797326"/>
              <a:ext cx="370710" cy="355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Arial" pitchFamily="34" charset="0"/>
                  <a:ea typeface="黑体" pitchFamily="2" charset="-122"/>
                  <a:cs typeface="Arial" pitchFamily="34" charset="0"/>
                </a:rPr>
                <a:t>B</a:t>
              </a:r>
            </a:p>
          </p:txBody>
        </p:sp>
        <p:sp>
          <p:nvSpPr>
            <p:cNvPr id="396461" name="Line 173"/>
            <p:cNvSpPr>
              <a:spLocks noChangeShapeType="1"/>
            </p:cNvSpPr>
            <p:nvPr/>
          </p:nvSpPr>
          <p:spPr bwMode="auto">
            <a:xfrm flipV="1">
              <a:off x="2625602" y="1630263"/>
              <a:ext cx="1405070" cy="431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62" name="Line 174"/>
            <p:cNvSpPr>
              <a:spLocks noChangeShapeType="1"/>
            </p:cNvSpPr>
            <p:nvPr/>
          </p:nvSpPr>
          <p:spPr bwMode="auto">
            <a:xfrm>
              <a:off x="2936885" y="2277963"/>
              <a:ext cx="38230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63" name="Oval 175"/>
            <p:cNvSpPr>
              <a:spLocks noChangeArrowheads="1"/>
            </p:cNvSpPr>
            <p:nvPr/>
          </p:nvSpPr>
          <p:spPr bwMode="auto">
            <a:xfrm>
              <a:off x="8866726" y="4060726"/>
              <a:ext cx="1024996" cy="381000"/>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10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64" name="Line 176"/>
            <p:cNvSpPr>
              <a:spLocks noChangeShapeType="1"/>
            </p:cNvSpPr>
            <p:nvPr/>
          </p:nvSpPr>
          <p:spPr bwMode="auto">
            <a:xfrm flipH="1">
              <a:off x="6292198" y="2422427"/>
              <a:ext cx="779066" cy="7191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65" name="Line 177"/>
            <p:cNvSpPr>
              <a:spLocks noChangeShapeType="1"/>
            </p:cNvSpPr>
            <p:nvPr/>
          </p:nvSpPr>
          <p:spPr bwMode="auto">
            <a:xfrm flipH="1" flipV="1">
              <a:off x="7929440" y="2349402"/>
              <a:ext cx="703395" cy="7207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66" name="Oval 178"/>
            <p:cNvSpPr>
              <a:spLocks noChangeArrowheads="1"/>
            </p:cNvSpPr>
            <p:nvPr/>
          </p:nvSpPr>
          <p:spPr bwMode="auto">
            <a:xfrm>
              <a:off x="909250" y="1989038"/>
              <a:ext cx="2105025" cy="503238"/>
            </a:xfrm>
            <a:prstGeom prst="ellipse">
              <a:avLst/>
            </a:prstGeom>
            <a:solidFill>
              <a:srgbClr val="FFFF00"/>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主干 </a:t>
              </a:r>
              <a:r>
                <a:rPr kumimoji="1" lang="zh-CN" altLang="en-US" sz="900" b="1" dirty="0">
                  <a:latin typeface="Arial" pitchFamily="34" charset="0"/>
                  <a:ea typeface="黑体" pitchFamily="2" charset="-122"/>
                  <a:cs typeface="Arial" pitchFamily="34" charset="0"/>
                </a:rPr>
                <a:t> </a:t>
              </a:r>
              <a:r>
                <a:rPr kumimoji="1" lang="en-US" altLang="zh-CN" b="1" dirty="0">
                  <a:latin typeface="Arial" pitchFamily="34" charset="0"/>
                  <a:ea typeface="黑体" pitchFamily="2" charset="-122"/>
                  <a:cs typeface="Arial" pitchFamily="34" charset="0"/>
                </a:rPr>
                <a:t>ISP</a:t>
              </a:r>
            </a:p>
          </p:txBody>
        </p:sp>
        <p:sp>
          <p:nvSpPr>
            <p:cNvPr id="396467" name="Oval 179"/>
            <p:cNvSpPr>
              <a:spLocks noChangeArrowheads="1"/>
            </p:cNvSpPr>
            <p:nvPr/>
          </p:nvSpPr>
          <p:spPr bwMode="auto">
            <a:xfrm>
              <a:off x="2302281"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68" name="Oval 180"/>
            <p:cNvSpPr>
              <a:spLocks noChangeArrowheads="1"/>
            </p:cNvSpPr>
            <p:nvPr/>
          </p:nvSpPr>
          <p:spPr bwMode="auto">
            <a:xfrm>
              <a:off x="742431"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69" name="Oval 181"/>
            <p:cNvSpPr>
              <a:spLocks noChangeArrowheads="1"/>
            </p:cNvSpPr>
            <p:nvPr/>
          </p:nvSpPr>
          <p:spPr bwMode="auto">
            <a:xfrm>
              <a:off x="5590523"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地区 </a:t>
              </a:r>
              <a:r>
                <a:rPr kumimoji="1" lang="zh-CN" altLang="en-US" sz="6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0" name="Oval 182"/>
            <p:cNvSpPr>
              <a:spLocks noChangeArrowheads="1"/>
            </p:cNvSpPr>
            <p:nvPr/>
          </p:nvSpPr>
          <p:spPr bwMode="auto">
            <a:xfrm>
              <a:off x="3640279" y="1412776"/>
              <a:ext cx="2105025" cy="503237"/>
            </a:xfrm>
            <a:prstGeom prst="ellipse">
              <a:avLst/>
            </a:prstGeom>
            <a:solidFill>
              <a:srgbClr val="FFFF00"/>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主干 </a:t>
              </a:r>
              <a:r>
                <a:rPr kumimoji="1" lang="zh-CN" altLang="en-US" sz="900" b="1" dirty="0">
                  <a:latin typeface="Arial" pitchFamily="34" charset="0"/>
                  <a:ea typeface="黑体" pitchFamily="2" charset="-122"/>
                  <a:cs typeface="Arial" pitchFamily="34" charset="0"/>
                </a:rPr>
                <a:t> </a:t>
              </a:r>
              <a:r>
                <a:rPr kumimoji="1" lang="en-US" altLang="zh-CN" b="1" dirty="0">
                  <a:latin typeface="Arial" pitchFamily="34" charset="0"/>
                  <a:ea typeface="黑体" pitchFamily="2" charset="-122"/>
                  <a:cs typeface="Arial" pitchFamily="34" charset="0"/>
                </a:rPr>
                <a:t>ISP</a:t>
              </a:r>
            </a:p>
          </p:txBody>
        </p:sp>
        <p:sp>
          <p:nvSpPr>
            <p:cNvPr id="396471" name="Oval 183"/>
            <p:cNvSpPr>
              <a:spLocks noChangeArrowheads="1"/>
            </p:cNvSpPr>
            <p:nvPr/>
          </p:nvSpPr>
          <p:spPr bwMode="auto">
            <a:xfrm>
              <a:off x="6369589" y="1989038"/>
              <a:ext cx="2105025" cy="503238"/>
            </a:xfrm>
            <a:prstGeom prst="ellipse">
              <a:avLst/>
            </a:prstGeom>
            <a:solidFill>
              <a:srgbClr val="FFFF00"/>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主干 </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2" name="Oval 184"/>
            <p:cNvSpPr>
              <a:spLocks noChangeArrowheads="1"/>
            </p:cNvSpPr>
            <p:nvPr/>
          </p:nvSpPr>
          <p:spPr bwMode="auto">
            <a:xfrm>
              <a:off x="8163331"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地区 </a:t>
              </a:r>
              <a:r>
                <a:rPr kumimoji="1" lang="zh-CN" altLang="en-US" sz="6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3" name="Oval 185"/>
            <p:cNvSpPr>
              <a:spLocks noChangeArrowheads="1"/>
            </p:cNvSpPr>
            <p:nvPr/>
          </p:nvSpPr>
          <p:spPr bwMode="auto">
            <a:xfrm>
              <a:off x="207575"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地区 </a:t>
              </a:r>
              <a:r>
                <a:rPr kumimoji="1" lang="zh-CN" altLang="en-US" sz="600" b="1" dirty="0">
                  <a:latin typeface="Arial" pitchFamily="34" charset="0"/>
                  <a:ea typeface="黑体" pitchFamily="2" charset="-122"/>
                  <a:cs typeface="Arial" pitchFamily="34" charset="0"/>
                </a:rPr>
                <a:t> </a:t>
              </a:r>
              <a:r>
                <a:rPr kumimoji="1" lang="en-US" altLang="zh-CN" b="1" dirty="0">
                  <a:latin typeface="Arial" pitchFamily="34" charset="0"/>
                  <a:ea typeface="黑体" pitchFamily="2" charset="-122"/>
                  <a:cs typeface="Arial" pitchFamily="34" charset="0"/>
                </a:rPr>
                <a:t>ISP</a:t>
              </a:r>
            </a:p>
          </p:txBody>
        </p:sp>
        <p:sp>
          <p:nvSpPr>
            <p:cNvPr id="396474" name="Oval 186"/>
            <p:cNvSpPr>
              <a:spLocks noChangeArrowheads="1"/>
            </p:cNvSpPr>
            <p:nvPr/>
          </p:nvSpPr>
          <p:spPr bwMode="auto">
            <a:xfrm>
              <a:off x="2702993"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地区 </a:t>
              </a:r>
              <a:r>
                <a:rPr kumimoji="1" lang="zh-CN" altLang="en-US" sz="6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5" name="Text Box 187"/>
            <p:cNvSpPr txBox="1">
              <a:spLocks noChangeArrowheads="1"/>
            </p:cNvSpPr>
            <p:nvPr/>
          </p:nvSpPr>
          <p:spPr bwMode="auto">
            <a:xfrm>
              <a:off x="1714112" y="2655789"/>
              <a:ext cx="925422" cy="88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5400" b="1">
                  <a:latin typeface="Arial" pitchFamily="34" charset="0"/>
                  <a:ea typeface="黑体" pitchFamily="2" charset="-122"/>
                  <a:cs typeface="Arial" pitchFamily="34" charset="0"/>
                  <a:sym typeface="Symbol" pitchFamily="18" charset="2"/>
                </a:rPr>
                <a:t></a:t>
              </a:r>
            </a:p>
          </p:txBody>
        </p:sp>
        <p:sp>
          <p:nvSpPr>
            <p:cNvPr id="396476" name="Text Box 188"/>
            <p:cNvSpPr txBox="1">
              <a:spLocks noChangeArrowheads="1"/>
            </p:cNvSpPr>
            <p:nvPr/>
          </p:nvSpPr>
          <p:spPr bwMode="auto">
            <a:xfrm>
              <a:off x="4419345" y="2638326"/>
              <a:ext cx="925422" cy="88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5400" b="1">
                  <a:latin typeface="Arial" pitchFamily="34" charset="0"/>
                  <a:ea typeface="黑体" pitchFamily="2" charset="-122"/>
                  <a:cs typeface="Arial" pitchFamily="34" charset="0"/>
                  <a:sym typeface="Symbol" pitchFamily="18" charset="2"/>
                </a:rPr>
                <a:t></a:t>
              </a:r>
            </a:p>
          </p:txBody>
        </p:sp>
        <p:sp>
          <p:nvSpPr>
            <p:cNvPr id="396477" name="Oval 189"/>
            <p:cNvSpPr>
              <a:spLocks noChangeArrowheads="1"/>
            </p:cNvSpPr>
            <p:nvPr/>
          </p:nvSpPr>
          <p:spPr bwMode="auto">
            <a:xfrm>
              <a:off x="6446979"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8" name="Oval 190"/>
            <p:cNvSpPr>
              <a:spLocks noChangeArrowheads="1"/>
            </p:cNvSpPr>
            <p:nvPr/>
          </p:nvSpPr>
          <p:spPr bwMode="auto">
            <a:xfrm>
              <a:off x="3640279"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grpSp>
          <p:nvGrpSpPr>
            <p:cNvPr id="396479" name="Group 191"/>
            <p:cNvGrpSpPr>
              <a:grpSpLocks/>
            </p:cNvGrpSpPr>
            <p:nvPr/>
          </p:nvGrpSpPr>
          <p:grpSpPr bwMode="auto">
            <a:xfrm>
              <a:off x="7305156" y="3084414"/>
              <a:ext cx="586449" cy="355600"/>
              <a:chOff x="3334" y="255"/>
              <a:chExt cx="341" cy="224"/>
            </a:xfrm>
          </p:grpSpPr>
          <p:pic>
            <p:nvPicPr>
              <p:cNvPr id="396480" name="Picture 19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34" y="255"/>
                <a:ext cx="318"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481" name="Text Box 193"/>
              <p:cNvSpPr txBox="1">
                <a:spLocks noChangeArrowheads="1"/>
              </p:cNvSpPr>
              <p:nvPr/>
            </p:nvSpPr>
            <p:spPr bwMode="auto">
              <a:xfrm>
                <a:off x="3334" y="255"/>
                <a:ext cx="34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Arial" pitchFamily="34" charset="0"/>
                    <a:ea typeface="黑体" pitchFamily="2" charset="-122"/>
                    <a:cs typeface="Arial" pitchFamily="34" charset="0"/>
                  </a:rPr>
                  <a:t>IXP</a:t>
                </a:r>
              </a:p>
            </p:txBody>
          </p:sp>
        </p:grpSp>
        <p:sp>
          <p:nvSpPr>
            <p:cNvPr id="396482" name="Text Box 194"/>
            <p:cNvSpPr txBox="1">
              <a:spLocks noChangeArrowheads="1"/>
            </p:cNvSpPr>
            <p:nvPr/>
          </p:nvSpPr>
          <p:spPr bwMode="auto">
            <a:xfrm>
              <a:off x="1751948" y="3786088"/>
              <a:ext cx="681890" cy="6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latin typeface="Arial" pitchFamily="34" charset="0"/>
                  <a:ea typeface="黑体" pitchFamily="2" charset="-122"/>
                  <a:cs typeface="Arial" pitchFamily="34" charset="0"/>
                  <a:sym typeface="Symbol" pitchFamily="18" charset="2"/>
                </a:rPr>
                <a:t></a:t>
              </a:r>
            </a:p>
          </p:txBody>
        </p:sp>
        <p:sp>
          <p:nvSpPr>
            <p:cNvPr id="396483" name="Oval 195"/>
            <p:cNvSpPr>
              <a:spLocks noChangeArrowheads="1"/>
            </p:cNvSpPr>
            <p:nvPr/>
          </p:nvSpPr>
          <p:spPr bwMode="auto">
            <a:xfrm>
              <a:off x="7695548" y="4057551"/>
              <a:ext cx="1024996" cy="381000"/>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10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grpSp>
          <p:nvGrpSpPr>
            <p:cNvPr id="396484" name="Group 196"/>
            <p:cNvGrpSpPr>
              <a:grpSpLocks/>
            </p:cNvGrpSpPr>
            <p:nvPr/>
          </p:nvGrpSpPr>
          <p:grpSpPr bwMode="auto">
            <a:xfrm>
              <a:off x="1724431" y="4725889"/>
              <a:ext cx="964803" cy="563563"/>
              <a:chOff x="295" y="2432"/>
              <a:chExt cx="561" cy="355"/>
            </a:xfrm>
          </p:grpSpPr>
          <p:pic>
            <p:nvPicPr>
              <p:cNvPr id="396485" name="Picture 19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5" y="2432"/>
                <a:ext cx="524"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486" name="Text Box 198"/>
              <p:cNvSpPr txBox="1">
                <a:spLocks noChangeArrowheads="1"/>
              </p:cNvSpPr>
              <p:nvPr/>
            </p:nvSpPr>
            <p:spPr bwMode="auto">
              <a:xfrm>
                <a:off x="315" y="2513"/>
                <a:ext cx="54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latin typeface="Arial" pitchFamily="34" charset="0"/>
                    <a:ea typeface="黑体" pitchFamily="2" charset="-122"/>
                    <a:cs typeface="Arial" pitchFamily="34" charset="0"/>
                  </a:rPr>
                  <a:t>校园网</a:t>
                </a:r>
              </a:p>
            </p:txBody>
          </p:sp>
        </p:grpSp>
        <p:grpSp>
          <p:nvGrpSpPr>
            <p:cNvPr id="396487" name="Group 199"/>
            <p:cNvGrpSpPr>
              <a:grpSpLocks/>
            </p:cNvGrpSpPr>
            <p:nvPr/>
          </p:nvGrpSpPr>
          <p:grpSpPr bwMode="auto">
            <a:xfrm>
              <a:off x="2739108" y="4725889"/>
              <a:ext cx="964803" cy="563563"/>
              <a:chOff x="295" y="2432"/>
              <a:chExt cx="561" cy="355"/>
            </a:xfrm>
          </p:grpSpPr>
          <p:pic>
            <p:nvPicPr>
              <p:cNvPr id="396488" name="Picture 20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5" y="2432"/>
                <a:ext cx="524"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489" name="Text Box 201"/>
              <p:cNvSpPr txBox="1">
                <a:spLocks noChangeArrowheads="1"/>
              </p:cNvSpPr>
              <p:nvPr/>
            </p:nvSpPr>
            <p:spPr bwMode="auto">
              <a:xfrm>
                <a:off x="315" y="2513"/>
                <a:ext cx="54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latin typeface="Arial" pitchFamily="34" charset="0"/>
                    <a:ea typeface="黑体" pitchFamily="2" charset="-122"/>
                    <a:cs typeface="Arial" pitchFamily="34" charset="0"/>
                  </a:rPr>
                  <a:t>校园网</a:t>
                </a:r>
              </a:p>
            </p:txBody>
          </p:sp>
        </p:grpSp>
        <p:sp>
          <p:nvSpPr>
            <p:cNvPr id="396490" name="Text Box 202"/>
            <p:cNvSpPr txBox="1">
              <a:spLocks noChangeArrowheads="1"/>
            </p:cNvSpPr>
            <p:nvPr/>
          </p:nvSpPr>
          <p:spPr bwMode="auto">
            <a:xfrm>
              <a:off x="5628358" y="4654451"/>
              <a:ext cx="627772" cy="562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Arial" pitchFamily="34" charset="0"/>
                  <a:ea typeface="黑体" pitchFamily="2" charset="-122"/>
                  <a:cs typeface="Arial" pitchFamily="34" charset="0"/>
                  <a:sym typeface="Symbol" pitchFamily="18" charset="2"/>
                </a:rPr>
                <a:t></a:t>
              </a:r>
            </a:p>
          </p:txBody>
        </p:sp>
        <p:sp>
          <p:nvSpPr>
            <p:cNvPr id="396491" name="Text Box 203"/>
            <p:cNvSpPr txBox="1">
              <a:spLocks noChangeArrowheads="1"/>
            </p:cNvSpPr>
            <p:nvPr/>
          </p:nvSpPr>
          <p:spPr bwMode="auto">
            <a:xfrm>
              <a:off x="6682591" y="4509989"/>
              <a:ext cx="627772" cy="562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Arial" pitchFamily="34" charset="0"/>
                  <a:ea typeface="黑体" pitchFamily="2" charset="-122"/>
                  <a:cs typeface="Arial" pitchFamily="34" charset="0"/>
                  <a:sym typeface="Symbol" pitchFamily="18" charset="2"/>
                </a:rPr>
                <a:t></a:t>
              </a:r>
            </a:p>
          </p:txBody>
        </p:sp>
        <p:sp>
          <p:nvSpPr>
            <p:cNvPr id="396492" name="Freeform 204"/>
            <p:cNvSpPr>
              <a:spLocks/>
            </p:cNvSpPr>
            <p:nvPr/>
          </p:nvSpPr>
          <p:spPr bwMode="auto">
            <a:xfrm>
              <a:off x="5504533" y="2349402"/>
              <a:ext cx="4017433" cy="2503487"/>
            </a:xfrm>
            <a:custGeom>
              <a:avLst/>
              <a:gdLst>
                <a:gd name="T0" fmla="*/ 0 w 2336"/>
                <a:gd name="T1" fmla="*/ 1577 h 1577"/>
                <a:gd name="T2" fmla="*/ 251 w 2336"/>
                <a:gd name="T3" fmla="*/ 1062 h 1577"/>
                <a:gd name="T4" fmla="*/ 794 w 2336"/>
                <a:gd name="T5" fmla="*/ 249 h 1577"/>
                <a:gd name="T6" fmla="*/ 1274 w 2336"/>
                <a:gd name="T7" fmla="*/ 27 h 1577"/>
                <a:gd name="T8" fmla="*/ 1661 w 2336"/>
                <a:gd name="T9" fmla="*/ 414 h 1577"/>
                <a:gd name="T10" fmla="*/ 2138 w 2336"/>
                <a:gd name="T11" fmla="*/ 1095 h 1577"/>
                <a:gd name="T12" fmla="*/ 2336 w 2336"/>
                <a:gd name="T13" fmla="*/ 1569 h 1577"/>
              </a:gdLst>
              <a:ahLst/>
              <a:cxnLst>
                <a:cxn ang="0">
                  <a:pos x="T0" y="T1"/>
                </a:cxn>
                <a:cxn ang="0">
                  <a:pos x="T2" y="T3"/>
                </a:cxn>
                <a:cxn ang="0">
                  <a:pos x="T4" y="T5"/>
                </a:cxn>
                <a:cxn ang="0">
                  <a:pos x="T6" y="T7"/>
                </a:cxn>
                <a:cxn ang="0">
                  <a:pos x="T8" y="T9"/>
                </a:cxn>
                <a:cxn ang="0">
                  <a:pos x="T10" y="T11"/>
                </a:cxn>
                <a:cxn ang="0">
                  <a:pos x="T12" y="T13"/>
                </a:cxn>
              </a:cxnLst>
              <a:rect l="0" t="0" r="r" b="b"/>
              <a:pathLst>
                <a:path w="2336" h="1577">
                  <a:moveTo>
                    <a:pt x="0" y="1577"/>
                  </a:moveTo>
                  <a:cubicBezTo>
                    <a:pt x="41" y="1491"/>
                    <a:pt x="119" y="1283"/>
                    <a:pt x="251" y="1062"/>
                  </a:cubicBezTo>
                  <a:cubicBezTo>
                    <a:pt x="383" y="841"/>
                    <a:pt x="624" y="421"/>
                    <a:pt x="794" y="249"/>
                  </a:cubicBezTo>
                  <a:cubicBezTo>
                    <a:pt x="964" y="77"/>
                    <a:pt x="1130" y="0"/>
                    <a:pt x="1274" y="27"/>
                  </a:cubicBezTo>
                  <a:cubicBezTo>
                    <a:pt x="1418" y="54"/>
                    <a:pt x="1517" y="236"/>
                    <a:pt x="1661" y="414"/>
                  </a:cubicBezTo>
                  <a:cubicBezTo>
                    <a:pt x="1805" y="592"/>
                    <a:pt x="2026" y="903"/>
                    <a:pt x="2138" y="1095"/>
                  </a:cubicBezTo>
                  <a:cubicBezTo>
                    <a:pt x="2250" y="1287"/>
                    <a:pt x="2295" y="1470"/>
                    <a:pt x="2336" y="1569"/>
                  </a:cubicBezTo>
                </a:path>
              </a:pathLst>
            </a:custGeom>
            <a:noFill/>
            <a:ln w="76200" cmpd="sng">
              <a:solidFill>
                <a:srgbClr val="C00000"/>
              </a:solidFill>
              <a:round/>
              <a:headEnd type="triangl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93" name="Line 205"/>
            <p:cNvSpPr>
              <a:spLocks noChangeShapeType="1"/>
            </p:cNvSpPr>
            <p:nvPr/>
          </p:nvSpPr>
          <p:spPr bwMode="auto">
            <a:xfrm>
              <a:off x="6362710" y="3440525"/>
              <a:ext cx="2340636" cy="0"/>
            </a:xfrm>
            <a:prstGeom prst="line">
              <a:avLst/>
            </a:prstGeom>
            <a:noFill/>
            <a:ln w="76200">
              <a:solidFill>
                <a:srgbClr val="0000FF"/>
              </a:solidFill>
              <a:prstDash val="sysDot"/>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grpSp>
      <p:sp>
        <p:nvSpPr>
          <p:cNvPr id="8" name="矩形 7"/>
          <p:cNvSpPr/>
          <p:nvPr/>
        </p:nvSpPr>
        <p:spPr>
          <a:xfrm>
            <a:off x="885914" y="5589240"/>
            <a:ext cx="8586510" cy="461665"/>
          </a:xfrm>
          <a:prstGeom prst="rect">
            <a:avLst/>
          </a:prstGeom>
        </p:spPr>
        <p:txBody>
          <a:bodyPr wrap="square">
            <a:spAutoFit/>
          </a:bodyPr>
          <a:lstStyle/>
          <a:p>
            <a:pPr algn="ctr"/>
            <a:r>
              <a:rPr lang="zh-CN" altLang="zh-CN" sz="2400" b="1" dirty="0" smtClean="0">
                <a:latin typeface="Arial" pitchFamily="34" charset="0"/>
                <a:ea typeface="黑体" pitchFamily="2" charset="-122"/>
                <a:cs typeface="Arial" pitchFamily="34" charset="0"/>
              </a:rPr>
              <a:t>基于</a:t>
            </a:r>
            <a:r>
              <a:rPr lang="en-US" altLang="zh-CN" sz="2400" b="1" dirty="0" smtClean="0">
                <a:latin typeface="Arial" pitchFamily="34" charset="0"/>
                <a:ea typeface="黑体" pitchFamily="2" charset="-122"/>
                <a:cs typeface="Arial" pitchFamily="34" charset="0"/>
              </a:rPr>
              <a:t> ISP </a:t>
            </a:r>
            <a:r>
              <a:rPr lang="zh-CN" altLang="zh-CN" sz="2400" b="1" dirty="0" smtClean="0">
                <a:latin typeface="Arial" pitchFamily="34" charset="0"/>
                <a:ea typeface="黑体" pitchFamily="2" charset="-122"/>
                <a:cs typeface="Arial" pitchFamily="34" charset="0"/>
              </a:rPr>
              <a:t>的</a:t>
            </a:r>
            <a:r>
              <a:rPr lang="zh-CN" altLang="zh-CN" sz="2400" b="1" dirty="0">
                <a:latin typeface="Arial" pitchFamily="34" charset="0"/>
                <a:ea typeface="黑体" pitchFamily="2" charset="-122"/>
                <a:cs typeface="Arial" pitchFamily="34" charset="0"/>
              </a:rPr>
              <a:t>多层结构的互联网的概念示意图</a:t>
            </a:r>
            <a:endParaRPr lang="zh-CN" altLang="en-US" sz="2400" b="1" dirty="0">
              <a:latin typeface="Arial" pitchFamily="34" charset="0"/>
              <a:ea typeface="黑体" pitchFamily="2" charset="-122"/>
              <a:cs typeface="Arial" pitchFamily="34" charset="0"/>
            </a:endParaRPr>
          </a:p>
        </p:txBody>
      </p:sp>
    </p:spTree>
    <p:extLst>
      <p:ext uri="{BB962C8B-B14F-4D97-AF65-F5344CB8AC3E}">
        <p14:creationId xmlns:p14="http://schemas.microsoft.com/office/powerpoint/2010/main" val="9999978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7" name="Text Box 7"/>
          <p:cNvSpPr txBox="1">
            <a:spLocks noChangeArrowheads="1"/>
          </p:cNvSpPr>
          <p:nvPr/>
        </p:nvSpPr>
        <p:spPr bwMode="auto">
          <a:xfrm>
            <a:off x="416496" y="188640"/>
            <a:ext cx="856895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200" b="1" dirty="0" smtClean="0">
                <a:solidFill>
                  <a:srgbClr val="000099"/>
                </a:solidFill>
                <a:latin typeface="Arial" pitchFamily="34" charset="0"/>
                <a:ea typeface="黑体" pitchFamily="2" charset="-122"/>
                <a:cs typeface="Arial" pitchFamily="34" charset="0"/>
              </a:rPr>
              <a:t>到</a:t>
            </a:r>
            <a:r>
              <a:rPr lang="en-US" altLang="zh-CN" sz="3200" b="1" dirty="0" smtClean="0">
                <a:solidFill>
                  <a:srgbClr val="000099"/>
                </a:solidFill>
                <a:latin typeface="Arial" pitchFamily="34" charset="0"/>
                <a:ea typeface="黑体" pitchFamily="2" charset="-122"/>
                <a:cs typeface="Arial" pitchFamily="34" charset="0"/>
              </a:rPr>
              <a:t>2016</a:t>
            </a:r>
            <a:r>
              <a:rPr lang="zh-CN" altLang="zh-CN" sz="3200" b="1" dirty="0">
                <a:solidFill>
                  <a:srgbClr val="000099"/>
                </a:solidFill>
                <a:latin typeface="Arial" pitchFamily="34" charset="0"/>
                <a:ea typeface="黑体" pitchFamily="2" charset="-122"/>
                <a:cs typeface="Arial" pitchFamily="34" charset="0"/>
              </a:rPr>
              <a:t>年</a:t>
            </a:r>
            <a:r>
              <a:rPr lang="en-US" altLang="zh-CN" sz="3200" b="1" dirty="0">
                <a:solidFill>
                  <a:srgbClr val="000099"/>
                </a:solidFill>
                <a:latin typeface="Arial" pitchFamily="34" charset="0"/>
                <a:ea typeface="黑体" pitchFamily="2" charset="-122"/>
                <a:cs typeface="Arial" pitchFamily="34" charset="0"/>
              </a:rPr>
              <a:t>3</a:t>
            </a:r>
            <a:r>
              <a:rPr lang="zh-CN" altLang="zh-CN" sz="3200" b="1" dirty="0">
                <a:solidFill>
                  <a:srgbClr val="000099"/>
                </a:solidFill>
                <a:latin typeface="Arial" pitchFamily="34" charset="0"/>
                <a:ea typeface="黑体" pitchFamily="2" charset="-122"/>
                <a:cs typeface="Arial" pitchFamily="34" charset="0"/>
              </a:rPr>
              <a:t>月，全球已经</a:t>
            </a:r>
            <a:r>
              <a:rPr lang="zh-CN" altLang="zh-CN" sz="3200" b="1" dirty="0" smtClean="0">
                <a:solidFill>
                  <a:srgbClr val="000099"/>
                </a:solidFill>
                <a:latin typeface="Arial" pitchFamily="34" charset="0"/>
                <a:ea typeface="黑体" pitchFamily="2" charset="-122"/>
                <a:cs typeface="Arial" pitchFamily="34" charset="0"/>
              </a:rPr>
              <a:t>有</a:t>
            </a:r>
            <a:r>
              <a:rPr lang="en-US" altLang="zh-CN" sz="3200" b="1" dirty="0" smtClean="0">
                <a:solidFill>
                  <a:srgbClr val="000099"/>
                </a:solidFill>
                <a:latin typeface="Arial" pitchFamily="34" charset="0"/>
                <a:ea typeface="黑体" pitchFamily="2" charset="-122"/>
                <a:cs typeface="Arial" pitchFamily="34" charset="0"/>
              </a:rPr>
              <a:t> 226 </a:t>
            </a:r>
            <a:r>
              <a:rPr lang="zh-CN" altLang="zh-CN" sz="3200" b="1" dirty="0" smtClean="0">
                <a:solidFill>
                  <a:srgbClr val="000099"/>
                </a:solidFill>
                <a:latin typeface="Arial" pitchFamily="34" charset="0"/>
                <a:ea typeface="黑体" pitchFamily="2" charset="-122"/>
                <a:cs typeface="Arial" pitchFamily="34" charset="0"/>
              </a:rPr>
              <a:t>个</a:t>
            </a:r>
            <a:r>
              <a:rPr lang="en-US" altLang="zh-CN" sz="3200" b="1" dirty="0" smtClean="0">
                <a:solidFill>
                  <a:srgbClr val="000099"/>
                </a:solidFill>
                <a:latin typeface="Arial" pitchFamily="34" charset="0"/>
                <a:ea typeface="黑体" pitchFamily="2" charset="-122"/>
                <a:cs typeface="Arial" pitchFamily="34" charset="0"/>
              </a:rPr>
              <a:t> IXP</a:t>
            </a:r>
            <a:r>
              <a:rPr lang="zh-CN" altLang="zh-CN" sz="3200" b="1" dirty="0">
                <a:solidFill>
                  <a:srgbClr val="000099"/>
                </a:solidFill>
                <a:latin typeface="Arial" pitchFamily="34" charset="0"/>
                <a:ea typeface="黑体" pitchFamily="2" charset="-122"/>
                <a:cs typeface="Arial" pitchFamily="34" charset="0"/>
              </a:rPr>
              <a:t>，分布</a:t>
            </a:r>
            <a:r>
              <a:rPr lang="zh-CN" altLang="zh-CN" sz="3200" b="1" dirty="0" smtClean="0">
                <a:solidFill>
                  <a:srgbClr val="000099"/>
                </a:solidFill>
                <a:latin typeface="Arial" pitchFamily="34" charset="0"/>
                <a:ea typeface="黑体" pitchFamily="2" charset="-122"/>
                <a:cs typeface="Arial" pitchFamily="34" charset="0"/>
              </a:rPr>
              <a:t>在</a:t>
            </a:r>
            <a:r>
              <a:rPr lang="en-US" altLang="zh-CN" sz="3200" b="1" dirty="0" smtClean="0">
                <a:solidFill>
                  <a:srgbClr val="000099"/>
                </a:solidFill>
                <a:latin typeface="Arial" pitchFamily="34" charset="0"/>
                <a:ea typeface="黑体" pitchFamily="2" charset="-122"/>
                <a:cs typeface="Arial" pitchFamily="34" charset="0"/>
              </a:rPr>
              <a:t> 172 </a:t>
            </a:r>
            <a:r>
              <a:rPr lang="zh-CN" altLang="zh-CN" sz="3200" b="1" dirty="0" smtClean="0">
                <a:solidFill>
                  <a:srgbClr val="000099"/>
                </a:solidFill>
                <a:latin typeface="Arial" pitchFamily="34" charset="0"/>
                <a:ea typeface="黑体" pitchFamily="2" charset="-122"/>
                <a:cs typeface="Arial" pitchFamily="34" charset="0"/>
              </a:rPr>
              <a:t>个</a:t>
            </a:r>
            <a:r>
              <a:rPr lang="zh-CN" altLang="zh-CN" sz="3200" b="1" dirty="0">
                <a:solidFill>
                  <a:srgbClr val="000099"/>
                </a:solidFill>
                <a:latin typeface="Arial" pitchFamily="34" charset="0"/>
                <a:ea typeface="黑体" pitchFamily="2" charset="-122"/>
                <a:cs typeface="Arial" pitchFamily="34" charset="0"/>
              </a:rPr>
              <a:t>国家和</a:t>
            </a:r>
            <a:r>
              <a:rPr lang="zh-CN" altLang="zh-CN" sz="3200" b="1" dirty="0" smtClean="0">
                <a:solidFill>
                  <a:srgbClr val="000099"/>
                </a:solidFill>
                <a:latin typeface="Arial" pitchFamily="34" charset="0"/>
                <a:ea typeface="黑体" pitchFamily="2" charset="-122"/>
                <a:cs typeface="Arial" pitchFamily="34" charset="0"/>
              </a:rPr>
              <a:t>地区</a:t>
            </a:r>
            <a:r>
              <a:rPr lang="zh-CN" altLang="en-US" sz="3200" b="1" dirty="0" smtClean="0">
                <a:solidFill>
                  <a:srgbClr val="000099"/>
                </a:solidFill>
                <a:latin typeface="Arial" pitchFamily="34" charset="0"/>
                <a:ea typeface="黑体" pitchFamily="2" charset="-122"/>
                <a:cs typeface="Arial" pitchFamily="34" charset="0"/>
              </a:rPr>
              <a:t>。</a:t>
            </a:r>
            <a:r>
              <a:rPr lang="zh-CN" altLang="en-US" sz="3200" b="1" dirty="0">
                <a:solidFill>
                  <a:srgbClr val="000099"/>
                </a:solidFill>
                <a:latin typeface="Arial" pitchFamily="34" charset="0"/>
                <a:ea typeface="黑体" pitchFamily="2" charset="-122"/>
                <a:cs typeface="Arial" pitchFamily="34" charset="0"/>
              </a:rPr>
              <a:t>但</a:t>
            </a:r>
            <a:r>
              <a:rPr lang="zh-CN" altLang="zh-CN" sz="3200" b="1" dirty="0" smtClean="0">
                <a:solidFill>
                  <a:srgbClr val="000099"/>
                </a:solidFill>
                <a:latin typeface="Arial" pitchFamily="34" charset="0"/>
                <a:ea typeface="黑体" pitchFamily="2" charset="-122"/>
                <a:cs typeface="Arial" pitchFamily="34" charset="0"/>
              </a:rPr>
              <a:t>互联网</a:t>
            </a:r>
            <a:r>
              <a:rPr lang="zh-CN" altLang="zh-CN" sz="3200" b="1" dirty="0">
                <a:solidFill>
                  <a:srgbClr val="000099"/>
                </a:solidFill>
                <a:latin typeface="Arial" pitchFamily="34" charset="0"/>
                <a:ea typeface="黑体" pitchFamily="2" charset="-122"/>
                <a:cs typeface="Arial" pitchFamily="34" charset="0"/>
              </a:rPr>
              <a:t>的发展在全世界</a:t>
            </a:r>
            <a:r>
              <a:rPr lang="zh-CN" altLang="zh-CN" sz="3200" b="1" dirty="0" smtClean="0">
                <a:solidFill>
                  <a:srgbClr val="000099"/>
                </a:solidFill>
                <a:latin typeface="Arial" pitchFamily="34" charset="0"/>
                <a:ea typeface="黑体" pitchFamily="2" charset="-122"/>
                <a:cs typeface="Arial" pitchFamily="34" charset="0"/>
              </a:rPr>
              <a:t>还很不平衡</a:t>
            </a:r>
            <a:r>
              <a:rPr lang="zh-CN" altLang="en-US" sz="3200" b="1" dirty="0" smtClean="0">
                <a:solidFill>
                  <a:srgbClr val="000099"/>
                </a:solidFill>
                <a:latin typeface="Arial" pitchFamily="34" charset="0"/>
                <a:ea typeface="黑体" pitchFamily="2" charset="-122"/>
                <a:cs typeface="Arial" pitchFamily="34" charset="0"/>
              </a:rPr>
              <a:t>。</a:t>
            </a:r>
            <a:endParaRPr lang="zh-CN" altLang="en-US" sz="3200" b="1" dirty="0">
              <a:solidFill>
                <a:srgbClr val="000099"/>
              </a:solidFill>
              <a:latin typeface="Arial" pitchFamily="34" charset="0"/>
              <a:ea typeface="黑体" pitchFamily="2" charset="-122"/>
              <a:cs typeface="Arial" pitchFamily="34" charset="0"/>
            </a:endParaRPr>
          </a:p>
        </p:txBody>
      </p:sp>
      <p:pic>
        <p:nvPicPr>
          <p:cNvPr id="7" name="图片 6"/>
          <p:cNvPicPr/>
          <p:nvPr/>
        </p:nvPicPr>
        <p:blipFill>
          <a:blip r:embed="rId2" cstate="print"/>
          <a:srcRect l="23654" t="16245" r="32539" b="43791"/>
          <a:stretch>
            <a:fillRect/>
          </a:stretch>
        </p:blipFill>
        <p:spPr bwMode="auto">
          <a:xfrm>
            <a:off x="2000672" y="1772816"/>
            <a:ext cx="6264696" cy="3830940"/>
          </a:xfrm>
          <a:prstGeom prst="rect">
            <a:avLst/>
          </a:prstGeom>
          <a:noFill/>
          <a:ln w="9525">
            <a:noFill/>
            <a:miter lim="800000"/>
            <a:headEnd/>
            <a:tailEnd/>
          </a:ln>
        </p:spPr>
      </p:pic>
      <p:sp>
        <p:nvSpPr>
          <p:cNvPr id="2" name="矩形 1"/>
          <p:cNvSpPr/>
          <p:nvPr/>
        </p:nvSpPr>
        <p:spPr>
          <a:xfrm>
            <a:off x="1136576" y="5675764"/>
            <a:ext cx="7992888" cy="461665"/>
          </a:xfrm>
          <a:prstGeom prst="rect">
            <a:avLst/>
          </a:prstGeom>
        </p:spPr>
        <p:txBody>
          <a:bodyPr wrap="square">
            <a:spAutoFit/>
          </a:bodyPr>
          <a:lstStyle/>
          <a:p>
            <a:pPr algn="ctr"/>
            <a:r>
              <a:rPr lang="zh-CN" altLang="zh-CN" sz="2400" b="1" dirty="0" smtClean="0">
                <a:latin typeface="Arial" pitchFamily="34" charset="0"/>
                <a:ea typeface="黑体" pitchFamily="2" charset="-122"/>
                <a:cs typeface="Arial" pitchFamily="34" charset="0"/>
              </a:rPr>
              <a:t>互联网</a:t>
            </a:r>
            <a:r>
              <a:rPr lang="zh-CN" altLang="zh-CN" sz="2400" b="1" dirty="0">
                <a:latin typeface="Arial" pitchFamily="34" charset="0"/>
                <a:ea typeface="黑体" pitchFamily="2" charset="-122"/>
                <a:cs typeface="Arial" pitchFamily="34" charset="0"/>
              </a:rPr>
              <a:t>交换</a:t>
            </a:r>
            <a:r>
              <a:rPr lang="zh-CN" altLang="zh-CN" sz="2400" b="1" dirty="0" smtClean="0">
                <a:latin typeface="Arial" pitchFamily="34" charset="0"/>
                <a:ea typeface="黑体" pitchFamily="2" charset="-122"/>
                <a:cs typeface="Arial" pitchFamily="34" charset="0"/>
              </a:rPr>
              <a:t>点</a:t>
            </a:r>
            <a:r>
              <a:rPr lang="en-US" altLang="zh-CN" sz="2400" b="1" dirty="0" smtClean="0">
                <a:latin typeface="Arial" pitchFamily="34" charset="0"/>
                <a:ea typeface="黑体" pitchFamily="2" charset="-122"/>
                <a:cs typeface="Arial" pitchFamily="34" charset="0"/>
              </a:rPr>
              <a:t> IXP </a:t>
            </a:r>
            <a:r>
              <a:rPr lang="zh-CN" altLang="zh-CN" sz="2400" b="1" dirty="0" smtClean="0">
                <a:latin typeface="Arial" pitchFamily="34" charset="0"/>
                <a:ea typeface="黑体" pitchFamily="2" charset="-122"/>
                <a:cs typeface="Arial" pitchFamily="34" charset="0"/>
              </a:rPr>
              <a:t>在</a:t>
            </a:r>
            <a:r>
              <a:rPr lang="zh-CN" altLang="zh-CN" sz="2400" b="1" dirty="0">
                <a:latin typeface="Arial" pitchFamily="34" charset="0"/>
                <a:ea typeface="黑体" pitchFamily="2" charset="-122"/>
                <a:cs typeface="Arial" pitchFamily="34" charset="0"/>
              </a:rPr>
              <a:t>全球的分布图（</a:t>
            </a:r>
            <a:r>
              <a:rPr lang="en-US" altLang="zh-CN" sz="2400" b="1" dirty="0">
                <a:latin typeface="Arial" pitchFamily="34" charset="0"/>
                <a:ea typeface="黑体" pitchFamily="2" charset="-122"/>
                <a:cs typeface="Arial" pitchFamily="34" charset="0"/>
              </a:rPr>
              <a:t>2016</a:t>
            </a:r>
            <a:r>
              <a:rPr lang="zh-CN" altLang="zh-CN" sz="2400" b="1" dirty="0">
                <a:latin typeface="Arial" pitchFamily="34" charset="0"/>
                <a:ea typeface="黑体" pitchFamily="2" charset="-122"/>
                <a:cs typeface="Arial" pitchFamily="34" charset="0"/>
              </a:rPr>
              <a:t>年）</a:t>
            </a:r>
            <a:endParaRPr lang="zh-CN" altLang="en-US" sz="2400" b="1" dirty="0">
              <a:latin typeface="Arial" pitchFamily="34" charset="0"/>
              <a:ea typeface="黑体" pitchFamily="2" charset="-122"/>
              <a:cs typeface="Arial" pitchFamily="34" charset="0"/>
            </a:endParaRPr>
          </a:p>
        </p:txBody>
      </p:sp>
    </p:spTree>
    <p:extLst>
      <p:ext uri="{BB962C8B-B14F-4D97-AF65-F5344CB8AC3E}">
        <p14:creationId xmlns:p14="http://schemas.microsoft.com/office/powerpoint/2010/main" val="41612205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pPr algn="ctr"/>
            <a:r>
              <a:rPr lang="zh-CN" altLang="en-US" dirty="0"/>
              <a:t>万维网 </a:t>
            </a:r>
            <a:r>
              <a:rPr lang="en-US" altLang="zh-CN" b="1" dirty="0"/>
              <a:t>WWW </a:t>
            </a:r>
            <a:r>
              <a:rPr lang="zh-CN" altLang="en-US" b="1" dirty="0"/>
              <a:t>的问世</a:t>
            </a:r>
          </a:p>
        </p:txBody>
      </p:sp>
      <p:sp>
        <p:nvSpPr>
          <p:cNvPr id="316419" name="Rectangle 3"/>
          <p:cNvSpPr>
            <a:spLocks noGrp="1" noChangeArrowheads="1"/>
          </p:cNvSpPr>
          <p:nvPr>
            <p:ph idx="1"/>
          </p:nvPr>
        </p:nvSpPr>
        <p:spPr/>
        <p:txBody>
          <a:bodyPr/>
          <a:lstStyle/>
          <a:p>
            <a:r>
              <a:rPr lang="zh-CN" altLang="en-US" dirty="0" smtClean="0"/>
              <a:t>互联网</a:t>
            </a:r>
            <a:r>
              <a:rPr lang="zh-CN" altLang="en-US" dirty="0"/>
              <a:t>已经成为世界上规模最大和增长速率最快的计算机网络，没有人能够准确</a:t>
            </a:r>
            <a:r>
              <a:rPr lang="zh-CN" altLang="en-US" dirty="0" smtClean="0"/>
              <a:t>说出互联网究竟</a:t>
            </a:r>
            <a:r>
              <a:rPr lang="zh-CN" altLang="en-US" dirty="0"/>
              <a:t>有多大。</a:t>
            </a:r>
          </a:p>
          <a:p>
            <a:r>
              <a:rPr lang="zh-CN" altLang="en-US" dirty="0"/>
              <a:t>互联网的迅猛发展始于 </a:t>
            </a:r>
            <a:r>
              <a:rPr lang="en-US" altLang="zh-CN" dirty="0"/>
              <a:t>20 </a:t>
            </a:r>
            <a:r>
              <a:rPr lang="zh-CN" altLang="en-US" dirty="0"/>
              <a:t>世纪 </a:t>
            </a:r>
            <a:r>
              <a:rPr lang="en-US" altLang="zh-CN" dirty="0"/>
              <a:t>90 </a:t>
            </a:r>
            <a:r>
              <a:rPr lang="zh-CN" altLang="en-US" dirty="0"/>
              <a:t>年代。由欧洲原子核研究组织 </a:t>
            </a:r>
            <a:r>
              <a:rPr lang="en-US" altLang="zh-CN" dirty="0"/>
              <a:t>CERN </a:t>
            </a:r>
            <a:r>
              <a:rPr lang="zh-CN" altLang="en-US" dirty="0"/>
              <a:t>开发的</a:t>
            </a:r>
            <a:r>
              <a:rPr lang="zh-CN" altLang="en-US" dirty="0">
                <a:solidFill>
                  <a:srgbClr val="FF0000"/>
                </a:solidFill>
              </a:rPr>
              <a:t>万维网 </a:t>
            </a:r>
            <a:r>
              <a:rPr lang="en-US" altLang="zh-CN" b="1" dirty="0">
                <a:solidFill>
                  <a:srgbClr val="FF0000"/>
                </a:solidFill>
              </a:rPr>
              <a:t>WWW</a:t>
            </a:r>
            <a:r>
              <a:rPr lang="en-US" altLang="zh-CN" dirty="0"/>
              <a:t> </a:t>
            </a:r>
            <a:r>
              <a:rPr lang="en-US" altLang="zh-CN" dirty="0" smtClean="0"/>
              <a:t> (</a:t>
            </a:r>
            <a:r>
              <a:rPr lang="en-US" altLang="zh-CN" dirty="0"/>
              <a:t>World Wide Web</a:t>
            </a:r>
            <a:r>
              <a:rPr lang="en-US" altLang="zh-CN" dirty="0" smtClean="0"/>
              <a:t>) </a:t>
            </a:r>
            <a:r>
              <a:rPr lang="zh-CN" altLang="en-US" dirty="0" smtClean="0"/>
              <a:t>被</a:t>
            </a:r>
            <a:r>
              <a:rPr lang="zh-CN" altLang="en-US" dirty="0"/>
              <a:t>广泛使用</a:t>
            </a:r>
            <a:r>
              <a:rPr lang="zh-CN" altLang="en-US" dirty="0" smtClean="0"/>
              <a:t>在互联网上</a:t>
            </a:r>
            <a:r>
              <a:rPr lang="zh-CN" altLang="en-US" dirty="0"/>
              <a:t>，大大方便了广大非网络专业人员对网络的使用，</a:t>
            </a:r>
            <a:r>
              <a:rPr lang="zh-CN" altLang="en-US" dirty="0" smtClean="0"/>
              <a:t>成为互联网的</a:t>
            </a:r>
            <a:r>
              <a:rPr lang="zh-CN" altLang="en-US" dirty="0"/>
              <a:t>这种指数级增长的主要驱动力。 </a:t>
            </a:r>
          </a:p>
        </p:txBody>
      </p:sp>
    </p:spTree>
    <p:extLst>
      <p:ext uri="{BB962C8B-B14F-4D97-AF65-F5344CB8AC3E}">
        <p14:creationId xmlns:p14="http://schemas.microsoft.com/office/powerpoint/2010/main" val="25230622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algn="ctr"/>
            <a:r>
              <a:rPr lang="zh-CN" altLang="en-US" dirty="0"/>
              <a:t>互联网的发展情况</a:t>
            </a:r>
            <a:r>
              <a:rPr lang="zh-CN" altLang="en-US" dirty="0" smtClean="0"/>
              <a:t>概况</a:t>
            </a:r>
            <a:endParaRPr lang="zh-CN" altLang="en-US" dirty="0"/>
          </a:p>
        </p:txBody>
      </p:sp>
      <p:sp>
        <p:nvSpPr>
          <p:cNvPr id="8" name="内容占位符 7"/>
          <p:cNvSpPr>
            <a:spLocks noGrp="1"/>
          </p:cNvSpPr>
          <p:nvPr>
            <p:ph sz="half" idx="1"/>
          </p:nvPr>
        </p:nvSpPr>
        <p:spPr>
          <a:xfrm>
            <a:off x="416496" y="1196752"/>
            <a:ext cx="3975722" cy="4934173"/>
          </a:xfrm>
        </p:spPr>
        <p:txBody>
          <a:bodyPr/>
          <a:lstStyle/>
          <a:p>
            <a:pPr>
              <a:lnSpc>
                <a:spcPct val="110000"/>
              </a:lnSpc>
              <a:spcBef>
                <a:spcPts val="600"/>
              </a:spcBef>
            </a:pPr>
            <a:r>
              <a:rPr lang="zh-CN" altLang="zh-CN" dirty="0" smtClean="0"/>
              <a:t>从</a:t>
            </a:r>
            <a:r>
              <a:rPr lang="en-US" altLang="zh-CN" dirty="0" smtClean="0"/>
              <a:t> 1993 </a:t>
            </a:r>
            <a:r>
              <a:rPr lang="zh-CN" altLang="zh-CN" dirty="0" smtClean="0"/>
              <a:t>年至</a:t>
            </a:r>
            <a:r>
              <a:rPr lang="en-US" altLang="zh-CN" dirty="0" smtClean="0"/>
              <a:t> 2016 </a:t>
            </a:r>
            <a:r>
              <a:rPr lang="zh-CN" altLang="zh-CN" dirty="0" smtClean="0"/>
              <a:t>年</a:t>
            </a:r>
            <a:r>
              <a:rPr lang="zh-CN" altLang="zh-CN" dirty="0"/>
              <a:t>互联网用户数的增长</a:t>
            </a:r>
            <a:r>
              <a:rPr lang="zh-CN" altLang="zh-CN" dirty="0" smtClean="0"/>
              <a:t>情况</a:t>
            </a:r>
            <a:r>
              <a:rPr lang="zh-CN" altLang="en-US" dirty="0" smtClean="0"/>
              <a:t>如图所示</a:t>
            </a:r>
            <a:r>
              <a:rPr lang="zh-CN" altLang="zh-CN" dirty="0" smtClean="0"/>
              <a:t>。</a:t>
            </a:r>
            <a:r>
              <a:rPr lang="zh-CN" altLang="zh-CN" dirty="0">
                <a:solidFill>
                  <a:srgbClr val="0000CC"/>
                </a:solidFill>
              </a:rPr>
              <a:t>这里的用户是指在家中上网的</a:t>
            </a:r>
            <a:r>
              <a:rPr lang="zh-CN" altLang="zh-CN" dirty="0" smtClean="0">
                <a:solidFill>
                  <a:srgbClr val="0000CC"/>
                </a:solidFill>
              </a:rPr>
              <a:t>人</a:t>
            </a:r>
            <a:r>
              <a:rPr lang="zh-CN" altLang="en-US" dirty="0" smtClean="0"/>
              <a:t>。</a:t>
            </a:r>
            <a:endParaRPr lang="en-US" altLang="zh-CN" dirty="0" smtClean="0"/>
          </a:p>
          <a:p>
            <a:pPr>
              <a:lnSpc>
                <a:spcPct val="110000"/>
              </a:lnSpc>
              <a:spcBef>
                <a:spcPts val="600"/>
              </a:spcBef>
            </a:pPr>
            <a:r>
              <a:rPr lang="zh-CN" altLang="zh-CN" dirty="0" smtClean="0"/>
              <a:t>可以</a:t>
            </a:r>
            <a:r>
              <a:rPr lang="zh-CN" altLang="zh-CN" dirty="0"/>
              <a:t>看出，</a:t>
            </a:r>
            <a:r>
              <a:rPr lang="zh-CN" altLang="zh-CN" dirty="0" smtClean="0"/>
              <a:t>在</a:t>
            </a:r>
            <a:r>
              <a:rPr lang="en-US" altLang="zh-CN" dirty="0" smtClean="0"/>
              <a:t> 2005 </a:t>
            </a:r>
            <a:r>
              <a:rPr lang="zh-CN" altLang="zh-CN" dirty="0" smtClean="0"/>
              <a:t>年</a:t>
            </a:r>
            <a:r>
              <a:rPr lang="zh-CN" altLang="zh-CN" dirty="0"/>
              <a:t>互联网的用户数超过</a:t>
            </a:r>
            <a:r>
              <a:rPr lang="zh-CN" altLang="zh-CN" dirty="0" smtClean="0"/>
              <a:t>了</a:t>
            </a:r>
            <a:r>
              <a:rPr lang="en-US" altLang="zh-CN" dirty="0" smtClean="0"/>
              <a:t> 10 </a:t>
            </a:r>
            <a:r>
              <a:rPr lang="zh-CN" altLang="zh-CN" dirty="0" smtClean="0"/>
              <a:t>亿</a:t>
            </a:r>
            <a:r>
              <a:rPr lang="zh-CN" altLang="zh-CN" dirty="0"/>
              <a:t>，</a:t>
            </a:r>
            <a:r>
              <a:rPr lang="zh-CN" altLang="zh-CN" dirty="0" smtClean="0"/>
              <a:t>在</a:t>
            </a:r>
            <a:r>
              <a:rPr lang="en-US" altLang="zh-CN" dirty="0" smtClean="0"/>
              <a:t> 2010 </a:t>
            </a:r>
            <a:r>
              <a:rPr lang="zh-CN" altLang="zh-CN" dirty="0" smtClean="0"/>
              <a:t>年</a:t>
            </a:r>
            <a:r>
              <a:rPr lang="zh-CN" altLang="zh-CN" dirty="0"/>
              <a:t>超过</a:t>
            </a:r>
            <a:r>
              <a:rPr lang="zh-CN" altLang="zh-CN" dirty="0" smtClean="0"/>
              <a:t>了</a:t>
            </a:r>
            <a:r>
              <a:rPr lang="en-US" altLang="zh-CN" dirty="0" smtClean="0"/>
              <a:t> 20 </a:t>
            </a:r>
            <a:r>
              <a:rPr lang="zh-CN" altLang="zh-CN" dirty="0" smtClean="0"/>
              <a:t>亿</a:t>
            </a:r>
            <a:r>
              <a:rPr lang="zh-CN" altLang="zh-CN" dirty="0"/>
              <a:t>，而在</a:t>
            </a:r>
            <a:r>
              <a:rPr lang="en-US" altLang="zh-CN" dirty="0"/>
              <a:t>2014</a:t>
            </a:r>
            <a:r>
              <a:rPr lang="zh-CN" altLang="zh-CN" dirty="0" smtClean="0"/>
              <a:t>年</a:t>
            </a:r>
            <a:r>
              <a:rPr lang="en-US" altLang="zh-CN" dirty="0" smtClean="0"/>
              <a:t> </a:t>
            </a:r>
            <a:r>
              <a:rPr lang="zh-CN" altLang="zh-CN" dirty="0" smtClean="0"/>
              <a:t>已</a:t>
            </a:r>
            <a:r>
              <a:rPr lang="zh-CN" altLang="zh-CN" dirty="0"/>
              <a:t>接近</a:t>
            </a:r>
            <a:r>
              <a:rPr lang="zh-CN" altLang="zh-CN" dirty="0" smtClean="0"/>
              <a:t>了</a:t>
            </a:r>
            <a:r>
              <a:rPr lang="en-US" altLang="zh-CN" dirty="0" smtClean="0"/>
              <a:t> 30</a:t>
            </a:r>
            <a:r>
              <a:rPr lang="zh-CN" altLang="zh-CN" dirty="0"/>
              <a:t>亿。</a:t>
            </a:r>
            <a:endParaRPr lang="zh-CN" altLang="en-US" dirty="0"/>
          </a:p>
        </p:txBody>
      </p:sp>
      <p:sp>
        <p:nvSpPr>
          <p:cNvPr id="3" name="Rectangle 2"/>
          <p:cNvSpPr>
            <a:spLocks noChangeArrowheads="1"/>
          </p:cNvSpPr>
          <p:nvPr/>
        </p:nvSpPr>
        <p:spPr bwMode="auto">
          <a:xfrm>
            <a:off x="0" y="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descr="Internet.jpg"/>
          <p:cNvPicPr>
            <a:picLocks noChangeAspect="1"/>
          </p:cNvPicPr>
          <p:nvPr/>
        </p:nvPicPr>
        <p:blipFill>
          <a:blip r:embed="rId3" cstate="print"/>
          <a:srcRect t="3774" r="14465" b="7547"/>
          <a:stretch>
            <a:fillRect/>
          </a:stretch>
        </p:blipFill>
        <p:spPr>
          <a:xfrm>
            <a:off x="4592960" y="1484784"/>
            <a:ext cx="5015866" cy="3888432"/>
          </a:xfrm>
          <a:prstGeom prst="rect">
            <a:avLst/>
          </a:prstGeom>
        </p:spPr>
      </p:pic>
      <p:sp>
        <p:nvSpPr>
          <p:cNvPr id="11" name="矩形 10"/>
          <p:cNvSpPr/>
          <p:nvPr/>
        </p:nvSpPr>
        <p:spPr>
          <a:xfrm>
            <a:off x="4749943" y="5661248"/>
            <a:ext cx="4892686" cy="400110"/>
          </a:xfrm>
          <a:prstGeom prst="rect">
            <a:avLst/>
          </a:prstGeom>
        </p:spPr>
        <p:txBody>
          <a:bodyPr wrap="none">
            <a:spAutoFit/>
          </a:bodyPr>
          <a:lstStyle/>
          <a:p>
            <a:pPr algn="ctr"/>
            <a:r>
              <a:rPr lang="en-US" altLang="zh-CN" sz="2000" b="1" dirty="0" smtClean="0">
                <a:latin typeface="+mn-lt"/>
                <a:ea typeface="黑体" pitchFamily="2" charset="-122"/>
              </a:rPr>
              <a:t>1993 </a:t>
            </a:r>
            <a:r>
              <a:rPr lang="zh-CN" altLang="zh-CN" sz="2000" b="1" dirty="0" smtClean="0">
                <a:latin typeface="+mn-lt"/>
                <a:ea typeface="黑体" pitchFamily="2" charset="-122"/>
              </a:rPr>
              <a:t>年至</a:t>
            </a:r>
            <a:r>
              <a:rPr lang="en-US" altLang="zh-CN" sz="2000" b="1" dirty="0" smtClean="0">
                <a:latin typeface="+mn-lt"/>
                <a:ea typeface="黑体" pitchFamily="2" charset="-122"/>
              </a:rPr>
              <a:t> 2016 </a:t>
            </a:r>
            <a:r>
              <a:rPr lang="zh-CN" altLang="zh-CN" sz="2000" b="1" dirty="0" smtClean="0">
                <a:latin typeface="+mn-lt"/>
                <a:ea typeface="黑体" pitchFamily="2" charset="-122"/>
              </a:rPr>
              <a:t>年</a:t>
            </a:r>
            <a:r>
              <a:rPr lang="zh-CN" altLang="zh-CN" sz="2000" b="1" dirty="0">
                <a:latin typeface="+mn-lt"/>
                <a:ea typeface="黑体" pitchFamily="2" charset="-122"/>
              </a:rPr>
              <a:t>互联网用户的增长情况</a:t>
            </a:r>
            <a:endParaRPr lang="zh-CN" altLang="en-US" sz="2000" b="1" dirty="0">
              <a:latin typeface="+mn-lt"/>
              <a:ea typeface="黑体" pitchFamily="2" charset="-122"/>
            </a:endParaRPr>
          </a:p>
        </p:txBody>
      </p:sp>
    </p:spTree>
    <p:extLst>
      <p:ext uri="{BB962C8B-B14F-4D97-AF65-F5344CB8AC3E}">
        <p14:creationId xmlns:p14="http://schemas.microsoft.com/office/powerpoint/2010/main" val="19306405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1.1 </a:t>
            </a:r>
            <a:r>
              <a:rPr lang="en-US" altLang="zh-CN" sz="4000" dirty="0" smtClean="0"/>
              <a:t> </a:t>
            </a:r>
            <a:r>
              <a:rPr lang="zh-CN" altLang="zh-CN" sz="4000" dirty="0" smtClean="0"/>
              <a:t>计算机网络</a:t>
            </a:r>
            <a:r>
              <a:rPr lang="zh-CN" altLang="zh-CN" sz="4000" dirty="0"/>
              <a:t>在信息时代中的作用</a:t>
            </a:r>
            <a:endParaRPr lang="zh-CN" altLang="en-US" sz="4000" dirty="0"/>
          </a:p>
        </p:txBody>
      </p:sp>
      <p:sp>
        <p:nvSpPr>
          <p:cNvPr id="3" name="内容占位符 2"/>
          <p:cNvSpPr>
            <a:spLocks noGrp="1"/>
          </p:cNvSpPr>
          <p:nvPr>
            <p:ph idx="1"/>
          </p:nvPr>
        </p:nvSpPr>
        <p:spPr/>
        <p:txBody>
          <a:bodyPr/>
          <a:lstStyle/>
          <a:p>
            <a:r>
              <a:rPr lang="en-US" altLang="zh-CN" dirty="0"/>
              <a:t>21 </a:t>
            </a:r>
            <a:r>
              <a:rPr lang="zh-CN" altLang="en-US" dirty="0"/>
              <a:t>世纪的一些重要</a:t>
            </a:r>
            <a:r>
              <a:rPr lang="zh-CN" altLang="en-US" dirty="0" smtClean="0"/>
              <a:t>特征是</a:t>
            </a:r>
            <a:r>
              <a:rPr lang="zh-CN" altLang="en-US" dirty="0" smtClean="0">
                <a:solidFill>
                  <a:srgbClr val="0000CC"/>
                </a:solidFill>
              </a:rPr>
              <a:t>数字化</a:t>
            </a:r>
            <a:r>
              <a:rPr lang="zh-CN" altLang="en-US" dirty="0"/>
              <a:t>、</a:t>
            </a:r>
            <a:r>
              <a:rPr lang="zh-CN" altLang="en-US" dirty="0">
                <a:solidFill>
                  <a:srgbClr val="0000CC"/>
                </a:solidFill>
              </a:rPr>
              <a:t>网络化</a:t>
            </a:r>
            <a:r>
              <a:rPr lang="zh-CN" altLang="en-US" dirty="0"/>
              <a:t>和</a:t>
            </a:r>
            <a:r>
              <a:rPr lang="zh-CN" altLang="en-US" dirty="0">
                <a:solidFill>
                  <a:srgbClr val="0000CC"/>
                </a:solidFill>
              </a:rPr>
              <a:t>信息化</a:t>
            </a:r>
            <a:r>
              <a:rPr lang="zh-CN" altLang="en-US" dirty="0"/>
              <a:t>，它是一个以</a:t>
            </a:r>
            <a:r>
              <a:rPr lang="zh-CN" altLang="en-US" dirty="0">
                <a:solidFill>
                  <a:srgbClr val="FF0000"/>
                </a:solidFill>
              </a:rPr>
              <a:t>网络为核心</a:t>
            </a:r>
            <a:r>
              <a:rPr lang="zh-CN" altLang="en-US" dirty="0"/>
              <a:t>的信息</a:t>
            </a:r>
            <a:r>
              <a:rPr lang="zh-CN" altLang="en-US" dirty="0" smtClean="0"/>
              <a:t>时代。</a:t>
            </a:r>
            <a:endParaRPr lang="en-US" altLang="zh-CN" dirty="0" smtClean="0"/>
          </a:p>
          <a:p>
            <a:r>
              <a:rPr lang="zh-CN" altLang="zh-CN" dirty="0"/>
              <a:t>网络现在已经成为信息社会的命脉和发展知识经济的</a:t>
            </a:r>
            <a:r>
              <a:rPr lang="zh-CN" altLang="zh-CN" dirty="0">
                <a:solidFill>
                  <a:srgbClr val="FF0000"/>
                </a:solidFill>
              </a:rPr>
              <a:t>重要</a:t>
            </a:r>
            <a:r>
              <a:rPr lang="zh-CN" altLang="zh-CN" dirty="0" smtClean="0">
                <a:solidFill>
                  <a:srgbClr val="FF0000"/>
                </a:solidFill>
              </a:rPr>
              <a:t>基础</a:t>
            </a:r>
            <a:r>
              <a:rPr lang="zh-CN" altLang="en-US" dirty="0" smtClean="0"/>
              <a:t>。</a:t>
            </a:r>
            <a:endParaRPr lang="en-US" altLang="zh-CN" dirty="0" smtClean="0"/>
          </a:p>
          <a:p>
            <a:r>
              <a:rPr lang="zh-CN" altLang="en-US" dirty="0" smtClean="0"/>
              <a:t>大众熟悉的三大类网络有：</a:t>
            </a:r>
            <a:endParaRPr lang="en-US" altLang="zh-CN" dirty="0" smtClean="0"/>
          </a:p>
          <a:p>
            <a:pPr lvl="1"/>
            <a:r>
              <a:rPr lang="zh-CN" altLang="en-US" dirty="0" smtClean="0">
                <a:solidFill>
                  <a:srgbClr val="0000CC"/>
                </a:solidFill>
              </a:rPr>
              <a:t>电信网络：</a:t>
            </a:r>
            <a:r>
              <a:rPr lang="zh-CN" altLang="zh-CN" dirty="0"/>
              <a:t>提供电话、电报及传真等</a:t>
            </a:r>
            <a:r>
              <a:rPr lang="zh-CN" altLang="zh-CN" dirty="0" smtClean="0"/>
              <a:t>服务</a:t>
            </a:r>
            <a:r>
              <a:rPr lang="zh-CN" altLang="en-US" dirty="0" smtClean="0"/>
              <a:t>；</a:t>
            </a:r>
            <a:endParaRPr lang="en-US" altLang="zh-CN" dirty="0" smtClean="0"/>
          </a:p>
          <a:p>
            <a:pPr lvl="1"/>
            <a:r>
              <a:rPr lang="zh-CN" altLang="en-US" dirty="0" smtClean="0">
                <a:solidFill>
                  <a:srgbClr val="0000CC"/>
                </a:solidFill>
              </a:rPr>
              <a:t>有线电视网络：</a:t>
            </a:r>
            <a:r>
              <a:rPr lang="zh-CN" altLang="zh-CN" dirty="0"/>
              <a:t>向用户传送各种</a:t>
            </a:r>
            <a:r>
              <a:rPr lang="zh-CN" altLang="zh-CN" dirty="0" smtClean="0"/>
              <a:t>电视节目</a:t>
            </a:r>
            <a:r>
              <a:rPr lang="zh-CN" altLang="en-US" dirty="0" smtClean="0"/>
              <a:t>；</a:t>
            </a:r>
            <a:endParaRPr lang="en-US" altLang="zh-CN" dirty="0" smtClean="0"/>
          </a:p>
          <a:p>
            <a:pPr lvl="1"/>
            <a:r>
              <a:rPr lang="zh-CN" altLang="en-US" dirty="0" smtClean="0">
                <a:solidFill>
                  <a:srgbClr val="0000CC"/>
                </a:solidFill>
              </a:rPr>
              <a:t>计算机网络：</a:t>
            </a:r>
            <a:r>
              <a:rPr lang="zh-CN" altLang="zh-CN" dirty="0"/>
              <a:t>使</a:t>
            </a:r>
            <a:r>
              <a:rPr lang="zh-CN" altLang="zh-CN" dirty="0" smtClean="0"/>
              <a:t>用户</a:t>
            </a:r>
            <a:r>
              <a:rPr lang="zh-CN" altLang="en-US" dirty="0" smtClean="0"/>
              <a:t>能</a:t>
            </a:r>
            <a:r>
              <a:rPr lang="zh-CN" altLang="zh-CN" dirty="0" smtClean="0"/>
              <a:t>在</a:t>
            </a:r>
            <a:r>
              <a:rPr lang="zh-CN" altLang="zh-CN" dirty="0"/>
              <a:t>计算机之间传送数据</a:t>
            </a:r>
            <a:r>
              <a:rPr lang="zh-CN" altLang="zh-CN" dirty="0" smtClean="0"/>
              <a:t>文件</a:t>
            </a:r>
            <a:r>
              <a:rPr lang="zh-CN" altLang="en-US" dirty="0" smtClean="0"/>
              <a:t>；</a:t>
            </a:r>
            <a:endParaRPr lang="zh-CN" altLang="en-US" dirty="0"/>
          </a:p>
          <a:p>
            <a:endParaRPr lang="zh-CN" altLang="en-US" dirty="0"/>
          </a:p>
        </p:txBody>
      </p:sp>
      <p:sp>
        <p:nvSpPr>
          <p:cNvPr id="4" name="矩形 3"/>
          <p:cNvSpPr/>
          <p:nvPr/>
        </p:nvSpPr>
        <p:spPr>
          <a:xfrm>
            <a:off x="632520" y="5773789"/>
            <a:ext cx="9001000" cy="535531"/>
          </a:xfrm>
          <a:prstGeom prst="rect">
            <a:avLst/>
          </a:prstGeom>
          <a:solidFill>
            <a:srgbClr val="FFC000"/>
          </a:solidFill>
        </p:spPr>
        <p:txBody>
          <a:bodyPr wrap="square">
            <a:spAutoFit/>
          </a:bodyPr>
          <a:lstStyle/>
          <a:p>
            <a:pPr algn="ctr">
              <a:lnSpc>
                <a:spcPct val="90000"/>
              </a:lnSpc>
            </a:pPr>
            <a:r>
              <a:rPr lang="zh-CN" altLang="en-US" sz="3200" b="1" dirty="0">
                <a:latin typeface="+mn-lt"/>
                <a:ea typeface="黑体" pitchFamily="2" charset="-122"/>
              </a:rPr>
              <a:t>发展最快的并起到核心作用的是计算机网络。</a:t>
            </a:r>
            <a:endParaRPr lang="en-US" altLang="zh-CN" sz="3200" b="1" dirty="0">
              <a:latin typeface="+mn-lt"/>
              <a:ea typeface="黑体" pitchFamily="2" charset="-122"/>
            </a:endParaRPr>
          </a:p>
        </p:txBody>
      </p:sp>
    </p:spTree>
    <p:extLst>
      <p:ext uri="{BB962C8B-B14F-4D97-AF65-F5344CB8AC3E}">
        <p14:creationId xmlns:p14="http://schemas.microsoft.com/office/powerpoint/2010/main" val="382646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algn="ctr"/>
            <a:r>
              <a:rPr lang="zh-CN" altLang="en-US" dirty="0"/>
              <a:t>互联网的发展情况</a:t>
            </a:r>
            <a:r>
              <a:rPr lang="zh-CN" altLang="en-US" dirty="0" smtClean="0"/>
              <a:t>概况</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53038174"/>
              </p:ext>
            </p:extLst>
          </p:nvPr>
        </p:nvGraphicFramePr>
        <p:xfrm>
          <a:off x="776536" y="2148448"/>
          <a:ext cx="8496945" cy="2792720"/>
        </p:xfrm>
        <a:graphic>
          <a:graphicData uri="http://schemas.openxmlformats.org/drawingml/2006/table">
            <a:tbl>
              <a:tblPr firstRow="1" bandRow="1">
                <a:tableStyleId>{073A0DAA-6AF3-43AB-8588-CEC1D06C72B9}</a:tableStyleId>
              </a:tblPr>
              <a:tblGrid>
                <a:gridCol w="1296144"/>
                <a:gridCol w="1512168"/>
                <a:gridCol w="1512169"/>
                <a:gridCol w="1584176"/>
                <a:gridCol w="2592288"/>
              </a:tblGrid>
              <a:tr h="720080">
                <a:tc>
                  <a:txBody>
                    <a:bodyPr/>
                    <a:lstStyle/>
                    <a:p>
                      <a:pPr algn="ctr"/>
                      <a:r>
                        <a:rPr lang="zh-CN" altLang="en-US" sz="2800" b="1" dirty="0" smtClean="0">
                          <a:latin typeface="+mn-lt"/>
                          <a:ea typeface="黑体" pitchFamily="2" charset="-122"/>
                        </a:rPr>
                        <a:t>年份</a:t>
                      </a:r>
                      <a:endParaRPr lang="zh-CN" altLang="en-US" sz="2800" b="1" dirty="0">
                        <a:latin typeface="+mn-lt"/>
                        <a:ea typeface="黑体" pitchFamily="2" charset="-122"/>
                      </a:endParaRPr>
                    </a:p>
                  </a:txBody>
                  <a:tcPr anchor="ctr"/>
                </a:tc>
                <a:tc>
                  <a:txBody>
                    <a:bodyPr/>
                    <a:lstStyle/>
                    <a:p>
                      <a:pPr algn="ctr"/>
                      <a:r>
                        <a:rPr lang="zh-CN" altLang="en-US" sz="2800" b="1" dirty="0" smtClean="0">
                          <a:latin typeface="+mn-lt"/>
                          <a:ea typeface="黑体" pitchFamily="2" charset="-122"/>
                        </a:rPr>
                        <a:t>网络数</a:t>
                      </a:r>
                      <a:endParaRPr lang="zh-CN" altLang="en-US" sz="2800" b="1" dirty="0">
                        <a:latin typeface="+mn-lt"/>
                        <a:ea typeface="黑体" pitchFamily="2" charset="-122"/>
                      </a:endParaRPr>
                    </a:p>
                  </a:txBody>
                  <a:tcPr anchor="ctr"/>
                </a:tc>
                <a:tc>
                  <a:txBody>
                    <a:bodyPr/>
                    <a:lstStyle/>
                    <a:p>
                      <a:pPr algn="ctr"/>
                      <a:r>
                        <a:rPr lang="zh-CN" altLang="en-US" sz="2800" b="1" dirty="0" smtClean="0">
                          <a:latin typeface="+mn-lt"/>
                          <a:ea typeface="黑体" pitchFamily="2" charset="-122"/>
                        </a:rPr>
                        <a:t>主机数</a:t>
                      </a:r>
                      <a:endParaRPr lang="zh-CN" altLang="en-US" sz="2800" b="1" dirty="0">
                        <a:latin typeface="+mn-lt"/>
                        <a:ea typeface="黑体" pitchFamily="2" charset="-122"/>
                      </a:endParaRPr>
                    </a:p>
                  </a:txBody>
                  <a:tcPr anchor="ctr"/>
                </a:tc>
                <a:tc>
                  <a:txBody>
                    <a:bodyPr/>
                    <a:lstStyle/>
                    <a:p>
                      <a:pPr algn="ctr"/>
                      <a:r>
                        <a:rPr lang="zh-CN" altLang="en-US" sz="2800" b="1" dirty="0" smtClean="0">
                          <a:latin typeface="+mn-lt"/>
                          <a:ea typeface="黑体" pitchFamily="2" charset="-122"/>
                        </a:rPr>
                        <a:t>用户数</a:t>
                      </a:r>
                      <a:endParaRPr lang="zh-CN" altLang="en-US" sz="2800" b="1" dirty="0">
                        <a:latin typeface="+mn-lt"/>
                        <a:ea typeface="黑体" pitchFamily="2" charset="-122"/>
                      </a:endParaRPr>
                    </a:p>
                  </a:txBody>
                  <a:tcPr anchor="ctr"/>
                </a:tc>
                <a:tc>
                  <a:txBody>
                    <a:bodyPr/>
                    <a:lstStyle/>
                    <a:p>
                      <a:pPr algn="ctr"/>
                      <a:r>
                        <a:rPr lang="zh-CN" altLang="en-US" sz="2800" b="1" dirty="0" smtClean="0">
                          <a:latin typeface="+mn-lt"/>
                          <a:ea typeface="黑体" pitchFamily="2" charset="-122"/>
                        </a:rPr>
                        <a:t>管理机构数</a:t>
                      </a:r>
                      <a:endParaRPr lang="zh-CN" altLang="en-US" sz="2800" b="1" dirty="0">
                        <a:latin typeface="+mn-lt"/>
                        <a:ea typeface="黑体" pitchFamily="2" charset="-122"/>
                      </a:endParaRPr>
                    </a:p>
                  </a:txBody>
                  <a:tcPr anchor="ctr"/>
                </a:tc>
              </a:tr>
              <a:tr h="370840">
                <a:tc>
                  <a:txBody>
                    <a:bodyPr/>
                    <a:lstStyle/>
                    <a:p>
                      <a:pPr algn="ctr"/>
                      <a:r>
                        <a:rPr lang="en-US" altLang="zh-CN" sz="2800" b="1" dirty="0" smtClean="0">
                          <a:latin typeface="+mn-lt"/>
                          <a:ea typeface="黑体" pitchFamily="2" charset="-122"/>
                        </a:rPr>
                        <a:t>1980</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2</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2</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0</a:t>
                      </a:r>
                      <a:endParaRPr lang="zh-CN" altLang="en-US" sz="2800" b="1" baseline="30000" dirty="0">
                        <a:latin typeface="+mn-lt"/>
                        <a:ea typeface="黑体" pitchFamily="2" charset="-122"/>
                      </a:endParaRPr>
                    </a:p>
                  </a:txBody>
                  <a:tcPr anchor="ctr"/>
                </a:tc>
              </a:tr>
              <a:tr h="370840">
                <a:tc>
                  <a:txBody>
                    <a:bodyPr/>
                    <a:lstStyle/>
                    <a:p>
                      <a:pPr algn="ctr"/>
                      <a:r>
                        <a:rPr lang="en-US" altLang="zh-CN" sz="2800" b="1" dirty="0" smtClean="0">
                          <a:latin typeface="+mn-lt"/>
                          <a:ea typeface="黑体" pitchFamily="2" charset="-122"/>
                        </a:rPr>
                        <a:t>1990</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3</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5</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6</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1</a:t>
                      </a:r>
                      <a:endParaRPr lang="zh-CN" altLang="en-US" sz="2800" b="1" baseline="30000" dirty="0">
                        <a:latin typeface="+mn-lt"/>
                        <a:ea typeface="黑体" pitchFamily="2" charset="-122"/>
                      </a:endParaRPr>
                    </a:p>
                  </a:txBody>
                  <a:tcPr anchor="ctr"/>
                </a:tc>
              </a:tr>
              <a:tr h="370840">
                <a:tc>
                  <a:txBody>
                    <a:bodyPr/>
                    <a:lstStyle/>
                    <a:p>
                      <a:pPr algn="ctr"/>
                      <a:r>
                        <a:rPr lang="en-US" altLang="zh-CN" sz="2800" b="1" dirty="0" smtClean="0">
                          <a:latin typeface="+mn-lt"/>
                          <a:ea typeface="黑体" pitchFamily="2" charset="-122"/>
                        </a:rPr>
                        <a:t>2000</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5</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7</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8</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2</a:t>
                      </a:r>
                      <a:endParaRPr lang="zh-CN" altLang="en-US" sz="2800" b="1" baseline="30000" dirty="0">
                        <a:latin typeface="+mn-lt"/>
                        <a:ea typeface="黑体" pitchFamily="2" charset="-122"/>
                      </a:endParaRPr>
                    </a:p>
                  </a:txBody>
                  <a:tcPr anchor="ctr"/>
                </a:tc>
              </a:tr>
              <a:tr h="370840">
                <a:tc>
                  <a:txBody>
                    <a:bodyPr/>
                    <a:lstStyle/>
                    <a:p>
                      <a:pPr algn="ctr"/>
                      <a:r>
                        <a:rPr lang="en-US" altLang="zh-CN" sz="2800" b="1" dirty="0" smtClean="0">
                          <a:latin typeface="+mn-lt"/>
                          <a:ea typeface="黑体" pitchFamily="2" charset="-122"/>
                        </a:rPr>
                        <a:t>2005</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6</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8</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9</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3</a:t>
                      </a:r>
                      <a:endParaRPr lang="zh-CN" altLang="en-US" sz="2800" b="1" baseline="30000" dirty="0">
                        <a:latin typeface="+mn-lt"/>
                        <a:ea typeface="黑体" pitchFamily="2" charset="-122"/>
                      </a:endParaRPr>
                    </a:p>
                  </a:txBody>
                  <a:tcPr anchor="ctr"/>
                </a:tc>
              </a:tr>
            </a:tbl>
          </a:graphicData>
        </a:graphic>
      </p:graphicFrame>
      <p:sp>
        <p:nvSpPr>
          <p:cNvPr id="8" name="矩形 7"/>
          <p:cNvSpPr/>
          <p:nvPr/>
        </p:nvSpPr>
        <p:spPr>
          <a:xfrm>
            <a:off x="1590547" y="1628800"/>
            <a:ext cx="6674821" cy="523220"/>
          </a:xfrm>
          <a:prstGeom prst="rect">
            <a:avLst/>
          </a:prstGeom>
        </p:spPr>
        <p:txBody>
          <a:bodyPr wrap="square">
            <a:spAutoFit/>
          </a:bodyPr>
          <a:lstStyle/>
          <a:p>
            <a:pPr algn="ctr"/>
            <a:r>
              <a:rPr lang="zh-CN" altLang="zh-CN" sz="2800" b="1" dirty="0" smtClean="0">
                <a:latin typeface="+mn-lt"/>
                <a:ea typeface="黑体" pitchFamily="2" charset="-122"/>
              </a:rPr>
              <a:t>互联网</a:t>
            </a:r>
            <a:r>
              <a:rPr lang="zh-CN" altLang="zh-CN" sz="2800" b="1" dirty="0">
                <a:latin typeface="+mn-lt"/>
                <a:ea typeface="黑体" pitchFamily="2" charset="-122"/>
              </a:rPr>
              <a:t>的发展</a:t>
            </a:r>
            <a:r>
              <a:rPr lang="zh-CN" altLang="zh-CN" sz="2800" b="1" dirty="0" smtClean="0">
                <a:latin typeface="+mn-lt"/>
                <a:ea typeface="黑体" pitchFamily="2" charset="-122"/>
              </a:rPr>
              <a:t>概况</a:t>
            </a:r>
            <a:r>
              <a:rPr lang="zh-CN" altLang="en-US" sz="2800" b="1" dirty="0">
                <a:latin typeface="+mn-lt"/>
                <a:ea typeface="黑体" pitchFamily="2" charset="-122"/>
              </a:rPr>
              <a:t>（统计到 </a:t>
            </a:r>
            <a:r>
              <a:rPr lang="en-US" altLang="zh-CN" sz="2800" b="1" dirty="0">
                <a:latin typeface="+mn-lt"/>
                <a:ea typeface="黑体" pitchFamily="2" charset="-122"/>
              </a:rPr>
              <a:t>2005 </a:t>
            </a:r>
            <a:r>
              <a:rPr lang="zh-CN" altLang="en-US" sz="2800" b="1" dirty="0">
                <a:latin typeface="+mn-lt"/>
                <a:ea typeface="黑体" pitchFamily="2" charset="-122"/>
              </a:rPr>
              <a:t>年）</a:t>
            </a:r>
          </a:p>
        </p:txBody>
      </p:sp>
    </p:spTree>
    <p:extLst>
      <p:ext uri="{BB962C8B-B14F-4D97-AF65-F5344CB8AC3E}">
        <p14:creationId xmlns:p14="http://schemas.microsoft.com/office/powerpoint/2010/main" val="25567672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altLang="zh-CN" dirty="0" smtClean="0"/>
              <a:t>1.2.3  </a:t>
            </a:r>
            <a:r>
              <a:rPr lang="zh-CN" altLang="zh-CN" dirty="0" smtClean="0"/>
              <a:t>互联网</a:t>
            </a:r>
            <a:r>
              <a:rPr lang="zh-CN" altLang="zh-CN" dirty="0"/>
              <a:t>的标准化工作</a:t>
            </a:r>
            <a:endParaRPr lang="zh-CN" altLang="en-US" dirty="0"/>
          </a:p>
        </p:txBody>
      </p:sp>
      <p:grpSp>
        <p:nvGrpSpPr>
          <p:cNvPr id="3" name="组合 2"/>
          <p:cNvGrpSpPr/>
          <p:nvPr/>
        </p:nvGrpSpPr>
        <p:grpSpPr>
          <a:xfrm>
            <a:off x="416496" y="2262188"/>
            <a:ext cx="9283437" cy="3614738"/>
            <a:chOff x="350837" y="2262188"/>
            <a:chExt cx="9283437" cy="3614738"/>
          </a:xfrm>
        </p:grpSpPr>
        <p:sp>
          <p:nvSpPr>
            <p:cNvPr id="320515" name="Rectangle 3"/>
            <p:cNvSpPr>
              <a:spLocks noChangeArrowheads="1"/>
            </p:cNvSpPr>
            <p:nvPr/>
          </p:nvSpPr>
          <p:spPr bwMode="auto">
            <a:xfrm>
              <a:off x="350837" y="3576639"/>
              <a:ext cx="3198813" cy="2300287"/>
            </a:xfrm>
            <a:prstGeom prst="rect">
              <a:avLst/>
            </a:prstGeom>
            <a:solidFill>
              <a:srgbClr val="CCECFF"/>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20516" name="Freeform 4"/>
            <p:cNvSpPr>
              <a:spLocks/>
            </p:cNvSpPr>
            <p:nvPr/>
          </p:nvSpPr>
          <p:spPr bwMode="auto">
            <a:xfrm>
              <a:off x="3408627" y="2755901"/>
              <a:ext cx="2744788" cy="246063"/>
            </a:xfrm>
            <a:custGeom>
              <a:avLst/>
              <a:gdLst>
                <a:gd name="T0" fmla="*/ 0 w 1584"/>
                <a:gd name="T1" fmla="*/ 0 h 336"/>
                <a:gd name="T2" fmla="*/ 1584 w 1584"/>
                <a:gd name="T3" fmla="*/ 0 h 336"/>
                <a:gd name="T4" fmla="*/ 1344 w 1584"/>
                <a:gd name="T5" fmla="*/ 336 h 336"/>
                <a:gd name="T6" fmla="*/ 240 w 1584"/>
                <a:gd name="T7" fmla="*/ 336 h 336"/>
                <a:gd name="T8" fmla="*/ 0 w 1584"/>
                <a:gd name="T9" fmla="*/ 0 h 336"/>
              </a:gdLst>
              <a:ahLst/>
              <a:cxnLst>
                <a:cxn ang="0">
                  <a:pos x="T0" y="T1"/>
                </a:cxn>
                <a:cxn ang="0">
                  <a:pos x="T2" y="T3"/>
                </a:cxn>
                <a:cxn ang="0">
                  <a:pos x="T4" y="T5"/>
                </a:cxn>
                <a:cxn ang="0">
                  <a:pos x="T6" y="T7"/>
                </a:cxn>
                <a:cxn ang="0">
                  <a:pos x="T8" y="T9"/>
                </a:cxn>
              </a:cxnLst>
              <a:rect l="0" t="0" r="r" b="b"/>
              <a:pathLst>
                <a:path w="1584" h="336">
                  <a:moveTo>
                    <a:pt x="0" y="0"/>
                  </a:moveTo>
                  <a:lnTo>
                    <a:pt x="1584" y="0"/>
                  </a:lnTo>
                  <a:lnTo>
                    <a:pt x="1344" y="336"/>
                  </a:lnTo>
                  <a:lnTo>
                    <a:pt x="240" y="336"/>
                  </a:lnTo>
                  <a:lnTo>
                    <a:pt x="0" y="0"/>
                  </a:lnTo>
                  <a:close/>
                </a:path>
              </a:pathLst>
            </a:cu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17" name="Rectangle 5"/>
            <p:cNvSpPr>
              <a:spLocks noChangeArrowheads="1"/>
            </p:cNvSpPr>
            <p:nvPr/>
          </p:nvSpPr>
          <p:spPr bwMode="auto">
            <a:xfrm>
              <a:off x="3408627" y="2262188"/>
              <a:ext cx="2744788" cy="49371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itchFamily="2" charset="-122"/>
                </a:rPr>
                <a:t>互联网协会 </a:t>
              </a:r>
              <a:r>
                <a:rPr kumimoji="1" lang="en-US" altLang="zh-CN" sz="2000" b="1" dirty="0">
                  <a:solidFill>
                    <a:srgbClr val="000099"/>
                  </a:solidFill>
                  <a:ea typeface="黑体" pitchFamily="2" charset="-122"/>
                </a:rPr>
                <a:t>ISOC</a:t>
              </a:r>
            </a:p>
          </p:txBody>
        </p:sp>
        <p:sp>
          <p:nvSpPr>
            <p:cNvPr id="320518" name="Line 6"/>
            <p:cNvSpPr>
              <a:spLocks noChangeShapeType="1"/>
            </p:cNvSpPr>
            <p:nvPr/>
          </p:nvSpPr>
          <p:spPr bwMode="auto">
            <a:xfrm>
              <a:off x="2240889" y="4727576"/>
              <a:ext cx="667279" cy="5746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19" name="Line 7"/>
            <p:cNvSpPr>
              <a:spLocks noChangeShapeType="1"/>
            </p:cNvSpPr>
            <p:nvPr/>
          </p:nvSpPr>
          <p:spPr bwMode="auto">
            <a:xfrm>
              <a:off x="3408627" y="2755900"/>
              <a:ext cx="295804" cy="241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0" name="Line 8"/>
            <p:cNvSpPr>
              <a:spLocks noChangeShapeType="1"/>
            </p:cNvSpPr>
            <p:nvPr/>
          </p:nvSpPr>
          <p:spPr bwMode="auto">
            <a:xfrm flipH="1">
              <a:off x="1076590" y="4727576"/>
              <a:ext cx="665560" cy="5746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1" name="Line 9"/>
            <p:cNvSpPr>
              <a:spLocks noChangeShapeType="1"/>
            </p:cNvSpPr>
            <p:nvPr/>
          </p:nvSpPr>
          <p:spPr bwMode="auto">
            <a:xfrm flipH="1">
              <a:off x="5811177" y="2755900"/>
              <a:ext cx="342238" cy="241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2" name="Rectangle 10"/>
            <p:cNvSpPr>
              <a:spLocks noChangeArrowheads="1"/>
            </p:cNvSpPr>
            <p:nvPr/>
          </p:nvSpPr>
          <p:spPr bwMode="auto">
            <a:xfrm>
              <a:off x="584729" y="4140201"/>
              <a:ext cx="2731029" cy="657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itchFamily="2" charset="-122"/>
                </a:rPr>
                <a:t>互联网研究</a:t>
              </a:r>
              <a:r>
                <a:rPr kumimoji="1" lang="zh-CN" altLang="en-US" sz="2000" b="1" dirty="0">
                  <a:solidFill>
                    <a:srgbClr val="000099"/>
                  </a:solidFill>
                  <a:ea typeface="黑体" pitchFamily="2" charset="-122"/>
                </a:rPr>
                <a:t>指导小组</a:t>
              </a:r>
            </a:p>
            <a:p>
              <a:pPr algn="ctr"/>
              <a:r>
                <a:rPr kumimoji="1" lang="en-US" altLang="zh-CN" sz="2000" b="1" dirty="0">
                  <a:solidFill>
                    <a:srgbClr val="000099"/>
                  </a:solidFill>
                  <a:ea typeface="黑体" pitchFamily="2" charset="-122"/>
                </a:rPr>
                <a:t>IRSG </a:t>
              </a:r>
            </a:p>
          </p:txBody>
        </p:sp>
        <p:sp>
          <p:nvSpPr>
            <p:cNvPr id="320523" name="Rectangle 11"/>
            <p:cNvSpPr>
              <a:spLocks noChangeArrowheads="1"/>
            </p:cNvSpPr>
            <p:nvPr/>
          </p:nvSpPr>
          <p:spPr bwMode="auto">
            <a:xfrm>
              <a:off x="5904046" y="3576639"/>
              <a:ext cx="3730228" cy="2300287"/>
            </a:xfrm>
            <a:prstGeom prst="rect">
              <a:avLst/>
            </a:prstGeom>
            <a:solidFill>
              <a:srgbClr val="FFCC99"/>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20524" name="Text Box 12"/>
            <p:cNvSpPr txBox="1">
              <a:spLocks noChangeArrowheads="1"/>
            </p:cNvSpPr>
            <p:nvPr/>
          </p:nvSpPr>
          <p:spPr bwMode="auto">
            <a:xfrm>
              <a:off x="741231" y="3606801"/>
              <a:ext cx="24449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000099"/>
                  </a:solidFill>
                  <a:ea typeface="黑体" pitchFamily="2" charset="-122"/>
                </a:rPr>
                <a:t>互联网研究</a:t>
              </a:r>
              <a:r>
                <a:rPr kumimoji="1" lang="zh-CN" altLang="en-US" sz="2000" b="1" dirty="0">
                  <a:solidFill>
                    <a:srgbClr val="000099"/>
                  </a:solidFill>
                  <a:ea typeface="黑体" pitchFamily="2" charset="-122"/>
                </a:rPr>
                <a:t>部 </a:t>
              </a:r>
              <a:r>
                <a:rPr kumimoji="1" lang="en-US" altLang="zh-CN" sz="2000" b="1" dirty="0">
                  <a:solidFill>
                    <a:srgbClr val="000099"/>
                  </a:solidFill>
                  <a:ea typeface="黑体" pitchFamily="2" charset="-122"/>
                </a:rPr>
                <a:t>IRTF </a:t>
              </a:r>
            </a:p>
          </p:txBody>
        </p:sp>
        <p:sp>
          <p:nvSpPr>
            <p:cNvPr id="320525" name="Text Box 13"/>
            <p:cNvSpPr txBox="1">
              <a:spLocks noChangeArrowheads="1"/>
            </p:cNvSpPr>
            <p:nvPr/>
          </p:nvSpPr>
          <p:spPr bwMode="auto">
            <a:xfrm>
              <a:off x="6485335" y="3560763"/>
              <a:ext cx="24304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000099"/>
                  </a:solidFill>
                  <a:ea typeface="黑体" pitchFamily="2" charset="-122"/>
                </a:rPr>
                <a:t>互联网工程</a:t>
              </a:r>
              <a:r>
                <a:rPr kumimoji="1" lang="zh-CN" altLang="en-US" sz="2000" b="1" dirty="0">
                  <a:solidFill>
                    <a:srgbClr val="000099"/>
                  </a:solidFill>
                  <a:ea typeface="黑体" pitchFamily="2" charset="-122"/>
                </a:rPr>
                <a:t>部 </a:t>
              </a:r>
              <a:r>
                <a:rPr kumimoji="1" lang="en-US" altLang="zh-CN" sz="2000" b="1" dirty="0">
                  <a:solidFill>
                    <a:srgbClr val="000099"/>
                  </a:solidFill>
                  <a:ea typeface="黑体" pitchFamily="2" charset="-122"/>
                </a:rPr>
                <a:t>IETF </a:t>
              </a:r>
            </a:p>
          </p:txBody>
        </p:sp>
        <p:sp>
          <p:nvSpPr>
            <p:cNvPr id="320526" name="Line 14"/>
            <p:cNvSpPr>
              <a:spLocks noChangeShapeType="1"/>
            </p:cNvSpPr>
            <p:nvPr/>
          </p:nvSpPr>
          <p:spPr bwMode="auto">
            <a:xfrm flipV="1">
              <a:off x="2067189" y="3716339"/>
              <a:ext cx="1637242" cy="4333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7" name="Line 15"/>
            <p:cNvSpPr>
              <a:spLocks noChangeShapeType="1"/>
            </p:cNvSpPr>
            <p:nvPr/>
          </p:nvSpPr>
          <p:spPr bwMode="auto">
            <a:xfrm flipH="1" flipV="1">
              <a:off x="5238486" y="3659188"/>
              <a:ext cx="2445544" cy="4175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8" name="Rectangle 16"/>
            <p:cNvSpPr>
              <a:spLocks noChangeArrowheads="1"/>
            </p:cNvSpPr>
            <p:nvPr/>
          </p:nvSpPr>
          <p:spPr bwMode="auto">
            <a:xfrm>
              <a:off x="6356350" y="4070351"/>
              <a:ext cx="2887531" cy="657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itchFamily="2" charset="-122"/>
                </a:rPr>
                <a:t>互联网工程</a:t>
              </a:r>
              <a:r>
                <a:rPr kumimoji="1" lang="zh-CN" altLang="en-US" sz="2000" b="1" dirty="0">
                  <a:solidFill>
                    <a:srgbClr val="000099"/>
                  </a:solidFill>
                  <a:ea typeface="黑体" pitchFamily="2" charset="-122"/>
                </a:rPr>
                <a:t>指导小组</a:t>
              </a:r>
            </a:p>
            <a:p>
              <a:pPr algn="ctr"/>
              <a:r>
                <a:rPr kumimoji="1" lang="en-US" altLang="zh-CN" sz="2000" b="1" dirty="0">
                  <a:solidFill>
                    <a:srgbClr val="000099"/>
                  </a:solidFill>
                  <a:ea typeface="黑体" pitchFamily="2" charset="-122"/>
                </a:rPr>
                <a:t>IESG </a:t>
              </a:r>
            </a:p>
          </p:txBody>
        </p:sp>
        <p:sp>
          <p:nvSpPr>
            <p:cNvPr id="320529" name="Text Box 17"/>
            <p:cNvSpPr txBox="1">
              <a:spLocks noChangeArrowheads="1"/>
            </p:cNvSpPr>
            <p:nvPr/>
          </p:nvSpPr>
          <p:spPr bwMode="auto">
            <a:xfrm>
              <a:off x="7371027" y="4754563"/>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30" name="Line 18"/>
            <p:cNvSpPr>
              <a:spLocks noChangeShapeType="1"/>
            </p:cNvSpPr>
            <p:nvPr/>
          </p:nvSpPr>
          <p:spPr bwMode="auto">
            <a:xfrm flipV="1">
              <a:off x="6825854" y="4727576"/>
              <a:ext cx="158221" cy="2143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1" name="Line 19"/>
            <p:cNvSpPr>
              <a:spLocks noChangeShapeType="1"/>
            </p:cNvSpPr>
            <p:nvPr/>
          </p:nvSpPr>
          <p:spPr bwMode="auto">
            <a:xfrm>
              <a:off x="8306594" y="4724401"/>
              <a:ext cx="259689" cy="1682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2" name="Rectangle 20"/>
            <p:cNvSpPr>
              <a:spLocks noChangeArrowheads="1"/>
            </p:cNvSpPr>
            <p:nvPr/>
          </p:nvSpPr>
          <p:spPr bwMode="auto">
            <a:xfrm>
              <a:off x="827221" y="5302251"/>
              <a:ext cx="498740" cy="409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RG</a:t>
              </a:r>
            </a:p>
          </p:txBody>
        </p:sp>
        <p:sp>
          <p:nvSpPr>
            <p:cNvPr id="320533" name="Rectangle 21"/>
            <p:cNvSpPr>
              <a:spLocks noChangeArrowheads="1"/>
            </p:cNvSpPr>
            <p:nvPr/>
          </p:nvSpPr>
          <p:spPr bwMode="auto">
            <a:xfrm>
              <a:off x="8972154" y="5373688"/>
              <a:ext cx="583009"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sp>
          <p:nvSpPr>
            <p:cNvPr id="320534" name="Text Box 22"/>
            <p:cNvSpPr txBox="1">
              <a:spLocks noChangeArrowheads="1"/>
            </p:cNvSpPr>
            <p:nvPr/>
          </p:nvSpPr>
          <p:spPr bwMode="auto">
            <a:xfrm>
              <a:off x="6561006" y="526415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35" name="Text Box 23"/>
            <p:cNvSpPr txBox="1">
              <a:spLocks noChangeArrowheads="1"/>
            </p:cNvSpPr>
            <p:nvPr/>
          </p:nvSpPr>
          <p:spPr bwMode="auto">
            <a:xfrm>
              <a:off x="8456216" y="526415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36" name="Line 24"/>
            <p:cNvSpPr>
              <a:spLocks noChangeShapeType="1"/>
            </p:cNvSpPr>
            <p:nvPr/>
          </p:nvSpPr>
          <p:spPr bwMode="auto">
            <a:xfrm flipH="1">
              <a:off x="6235965" y="5219701"/>
              <a:ext cx="331920"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7" name="Line 25"/>
            <p:cNvSpPr>
              <a:spLocks noChangeShapeType="1"/>
            </p:cNvSpPr>
            <p:nvPr/>
          </p:nvSpPr>
          <p:spPr bwMode="auto">
            <a:xfrm>
              <a:off x="6818974" y="5219701"/>
              <a:ext cx="500459"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8" name="Line 26"/>
            <p:cNvSpPr>
              <a:spLocks noChangeShapeType="1"/>
            </p:cNvSpPr>
            <p:nvPr/>
          </p:nvSpPr>
          <p:spPr bwMode="auto">
            <a:xfrm flipH="1">
              <a:off x="7984994" y="5219701"/>
              <a:ext cx="416190"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9" name="Line 27"/>
            <p:cNvSpPr>
              <a:spLocks noChangeShapeType="1"/>
            </p:cNvSpPr>
            <p:nvPr/>
          </p:nvSpPr>
          <p:spPr bwMode="auto">
            <a:xfrm>
              <a:off x="8650552" y="5219701"/>
              <a:ext cx="416190"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40" name="Rectangle 28"/>
            <p:cNvSpPr>
              <a:spLocks noChangeArrowheads="1"/>
            </p:cNvSpPr>
            <p:nvPr/>
          </p:nvSpPr>
          <p:spPr bwMode="auto">
            <a:xfrm>
              <a:off x="2657079" y="5302251"/>
              <a:ext cx="500459" cy="409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RG</a:t>
              </a:r>
            </a:p>
          </p:txBody>
        </p:sp>
        <p:sp>
          <p:nvSpPr>
            <p:cNvPr id="320541" name="Text Box 29"/>
            <p:cNvSpPr txBox="1">
              <a:spLocks noChangeArrowheads="1"/>
            </p:cNvSpPr>
            <p:nvPr/>
          </p:nvSpPr>
          <p:spPr bwMode="auto">
            <a:xfrm>
              <a:off x="1676797" y="526415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42" name="Rectangle 30"/>
            <p:cNvSpPr>
              <a:spLocks noChangeArrowheads="1"/>
            </p:cNvSpPr>
            <p:nvPr/>
          </p:nvSpPr>
          <p:spPr bwMode="auto">
            <a:xfrm>
              <a:off x="6493933" y="4892675"/>
              <a:ext cx="627725" cy="3889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99"/>
                  </a:solidFill>
                  <a:ea typeface="黑体" pitchFamily="2" charset="-122"/>
                </a:rPr>
                <a:t>领域</a:t>
              </a:r>
            </a:p>
          </p:txBody>
        </p:sp>
        <p:sp>
          <p:nvSpPr>
            <p:cNvPr id="320543" name="Rectangle 31"/>
            <p:cNvSpPr>
              <a:spLocks noChangeArrowheads="1"/>
            </p:cNvSpPr>
            <p:nvPr/>
          </p:nvSpPr>
          <p:spPr bwMode="auto">
            <a:xfrm>
              <a:off x="8382264" y="4892675"/>
              <a:ext cx="627725" cy="3889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99"/>
                  </a:solidFill>
                  <a:ea typeface="黑体" pitchFamily="2" charset="-122"/>
                </a:rPr>
                <a:t>领域</a:t>
              </a:r>
            </a:p>
          </p:txBody>
        </p:sp>
        <p:sp>
          <p:nvSpPr>
            <p:cNvPr id="320544" name="Rectangle 32"/>
            <p:cNvSpPr>
              <a:spLocks noChangeArrowheads="1"/>
            </p:cNvSpPr>
            <p:nvPr/>
          </p:nvSpPr>
          <p:spPr bwMode="auto">
            <a:xfrm>
              <a:off x="3704431" y="3001964"/>
              <a:ext cx="2106745" cy="752475"/>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itchFamily="2" charset="-122"/>
                </a:rPr>
                <a:t>互联网体系结构</a:t>
              </a:r>
              <a:endParaRPr kumimoji="1" lang="zh-CN" altLang="en-US" sz="2000" b="1" dirty="0">
                <a:solidFill>
                  <a:srgbClr val="000099"/>
                </a:solidFill>
                <a:ea typeface="黑体" pitchFamily="2" charset="-122"/>
              </a:endParaRPr>
            </a:p>
            <a:p>
              <a:pPr algn="ctr"/>
              <a:r>
                <a:rPr kumimoji="1" lang="zh-CN" altLang="en-US" sz="2000" b="1" dirty="0">
                  <a:solidFill>
                    <a:srgbClr val="000099"/>
                  </a:solidFill>
                  <a:ea typeface="黑体" pitchFamily="2" charset="-122"/>
                </a:rPr>
                <a:t>研究委员会 </a:t>
              </a:r>
              <a:r>
                <a:rPr kumimoji="1" lang="en-US" altLang="zh-CN" sz="2000" b="1" dirty="0">
                  <a:solidFill>
                    <a:srgbClr val="000099"/>
                  </a:solidFill>
                  <a:ea typeface="黑体" pitchFamily="2" charset="-122"/>
                </a:rPr>
                <a:t>IAB </a:t>
              </a:r>
            </a:p>
          </p:txBody>
        </p:sp>
        <p:sp>
          <p:nvSpPr>
            <p:cNvPr id="320545" name="Rectangle 33"/>
            <p:cNvSpPr>
              <a:spLocks noChangeArrowheads="1"/>
            </p:cNvSpPr>
            <p:nvPr/>
          </p:nvSpPr>
          <p:spPr bwMode="auto">
            <a:xfrm>
              <a:off x="7802695" y="5373688"/>
              <a:ext cx="583009"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sp>
          <p:nvSpPr>
            <p:cNvPr id="320546" name="Rectangle 34"/>
            <p:cNvSpPr>
              <a:spLocks noChangeArrowheads="1"/>
            </p:cNvSpPr>
            <p:nvPr/>
          </p:nvSpPr>
          <p:spPr bwMode="auto">
            <a:xfrm>
              <a:off x="7021910" y="5373688"/>
              <a:ext cx="583009"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sp>
          <p:nvSpPr>
            <p:cNvPr id="320547" name="Rectangle 35"/>
            <p:cNvSpPr>
              <a:spLocks noChangeArrowheads="1"/>
            </p:cNvSpPr>
            <p:nvPr/>
          </p:nvSpPr>
          <p:spPr bwMode="auto">
            <a:xfrm>
              <a:off x="5967678" y="5373688"/>
              <a:ext cx="583010"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grpSp>
      <p:sp>
        <p:nvSpPr>
          <p:cNvPr id="2" name="矩形 1"/>
          <p:cNvSpPr/>
          <p:nvPr/>
        </p:nvSpPr>
        <p:spPr>
          <a:xfrm>
            <a:off x="584729" y="1184970"/>
            <a:ext cx="8832768" cy="1129348"/>
          </a:xfrm>
          <a:prstGeom prst="rect">
            <a:avLst/>
          </a:prstGeom>
        </p:spPr>
        <p:txBody>
          <a:bodyPr wrap="square">
            <a:spAutoFit/>
          </a:bodyPr>
          <a:lstStyle/>
          <a:p>
            <a:pPr>
              <a:lnSpc>
                <a:spcPct val="110000"/>
              </a:lnSpc>
            </a:pPr>
            <a:r>
              <a:rPr lang="zh-CN" altLang="zh-CN" sz="3200" b="1" dirty="0">
                <a:latin typeface="+mn-lt"/>
                <a:ea typeface="黑体" pitchFamily="2" charset="-122"/>
              </a:rPr>
              <a:t>互联网的标准化工作对互联网的发展起到了非常重要的</a:t>
            </a:r>
            <a:r>
              <a:rPr lang="zh-CN" altLang="zh-CN" sz="3200" b="1" dirty="0" smtClean="0">
                <a:latin typeface="+mn-lt"/>
                <a:ea typeface="黑体" pitchFamily="2" charset="-122"/>
              </a:rPr>
              <a:t>作用</a:t>
            </a:r>
            <a:r>
              <a:rPr lang="zh-CN" altLang="en-US" sz="3200" b="1" dirty="0" smtClean="0">
                <a:latin typeface="+mn-lt"/>
                <a:ea typeface="黑体" pitchFamily="2" charset="-122"/>
              </a:rPr>
              <a:t>。</a:t>
            </a:r>
            <a:endParaRPr lang="zh-CN" altLang="en-US" sz="3200" b="1" dirty="0">
              <a:latin typeface="+mn-lt"/>
              <a:ea typeface="黑体" pitchFamily="2" charset="-122"/>
            </a:endParaRPr>
          </a:p>
        </p:txBody>
      </p:sp>
    </p:spTree>
    <p:extLst>
      <p:ext uri="{BB962C8B-B14F-4D97-AF65-F5344CB8AC3E}">
        <p14:creationId xmlns:p14="http://schemas.microsoft.com/office/powerpoint/2010/main" val="8092189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pPr algn="ctr"/>
            <a:r>
              <a:rPr lang="zh-CN" altLang="en-US" sz="3600" dirty="0" smtClean="0"/>
              <a:t>成为</a:t>
            </a:r>
            <a:r>
              <a:rPr lang="zh-CN" altLang="zh-CN" sz="3600" dirty="0" smtClean="0"/>
              <a:t>互联网正式</a:t>
            </a:r>
            <a:r>
              <a:rPr lang="zh-CN" altLang="zh-CN" sz="3600" dirty="0"/>
              <a:t>标准要</a:t>
            </a:r>
            <a:r>
              <a:rPr lang="zh-CN" altLang="zh-CN" sz="3600" dirty="0" smtClean="0"/>
              <a:t>经过三</a:t>
            </a:r>
            <a:r>
              <a:rPr lang="zh-CN" altLang="zh-CN" sz="3600" dirty="0"/>
              <a:t>个</a:t>
            </a:r>
            <a:r>
              <a:rPr lang="zh-CN" altLang="zh-CN" sz="3600" dirty="0" smtClean="0"/>
              <a:t>阶段</a:t>
            </a:r>
            <a:endParaRPr lang="zh-CN" altLang="en-US" sz="3600" dirty="0"/>
          </a:p>
        </p:txBody>
      </p:sp>
      <p:sp>
        <p:nvSpPr>
          <p:cNvPr id="322563" name="Rectangle 3"/>
          <p:cNvSpPr>
            <a:spLocks noGrp="1" noChangeArrowheads="1"/>
          </p:cNvSpPr>
          <p:nvPr>
            <p:ph idx="1"/>
          </p:nvPr>
        </p:nvSpPr>
        <p:spPr>
          <a:xfrm>
            <a:off x="495300" y="1988840"/>
            <a:ext cx="9066212" cy="4142085"/>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smtClean="0">
                <a:solidFill>
                  <a:srgbClr val="0000CC"/>
                </a:solidFill>
              </a:rPr>
              <a:t>互联网草案 </a:t>
            </a:r>
            <a:r>
              <a:rPr lang="en-US" altLang="zh-CN" dirty="0" smtClean="0"/>
              <a:t>(</a:t>
            </a:r>
            <a:r>
              <a:rPr lang="en-US" altLang="zh-CN" dirty="0"/>
              <a:t>Internet Draft) ——</a:t>
            </a:r>
            <a:r>
              <a:rPr lang="zh-CN" altLang="zh-CN" dirty="0"/>
              <a:t>有效期只有六个月</a:t>
            </a:r>
            <a:r>
              <a:rPr lang="zh-CN" altLang="en-US" dirty="0"/>
              <a:t>。在这个阶段还</a:t>
            </a:r>
            <a:r>
              <a:rPr lang="zh-CN" altLang="en-US" dirty="0">
                <a:solidFill>
                  <a:srgbClr val="FF0000"/>
                </a:solidFill>
              </a:rPr>
              <a:t>不是</a:t>
            </a:r>
            <a:r>
              <a:rPr lang="zh-CN" altLang="en-US" dirty="0"/>
              <a:t> </a:t>
            </a:r>
            <a:r>
              <a:rPr lang="en-US" altLang="zh-CN" dirty="0"/>
              <a:t>RFC </a:t>
            </a:r>
            <a:r>
              <a:rPr lang="zh-CN" altLang="en-US" dirty="0"/>
              <a:t>文档。</a:t>
            </a:r>
          </a:p>
          <a:p>
            <a:r>
              <a:rPr lang="zh-CN" altLang="en-US" dirty="0">
                <a:solidFill>
                  <a:srgbClr val="0000CC"/>
                </a:solidFill>
              </a:rPr>
              <a:t>建议</a:t>
            </a:r>
            <a:r>
              <a:rPr lang="zh-CN" altLang="en-US" dirty="0" smtClean="0">
                <a:solidFill>
                  <a:srgbClr val="0000CC"/>
                </a:solidFill>
              </a:rPr>
              <a:t>标准 </a:t>
            </a:r>
            <a:r>
              <a:rPr lang="en-US" altLang="zh-CN" dirty="0" smtClean="0"/>
              <a:t>(</a:t>
            </a:r>
            <a:r>
              <a:rPr lang="en-US" altLang="zh-CN" dirty="0"/>
              <a:t>Proposed Standard) ——</a:t>
            </a:r>
            <a:r>
              <a:rPr lang="zh-CN" altLang="en-US" dirty="0"/>
              <a:t>从这个阶段开始就成为 </a:t>
            </a:r>
            <a:r>
              <a:rPr lang="en-US" altLang="zh-CN" dirty="0"/>
              <a:t>RFC </a:t>
            </a:r>
            <a:r>
              <a:rPr lang="zh-CN" altLang="en-US" dirty="0"/>
              <a:t>文档。</a:t>
            </a:r>
          </a:p>
          <a:p>
            <a:r>
              <a:rPr lang="zh-CN" altLang="en-US" dirty="0" smtClean="0">
                <a:solidFill>
                  <a:srgbClr val="0000CC"/>
                </a:solidFill>
              </a:rPr>
              <a:t>互联网标准 </a:t>
            </a:r>
            <a:r>
              <a:rPr lang="en-US" altLang="zh-CN" dirty="0" smtClean="0"/>
              <a:t>(</a:t>
            </a:r>
            <a:r>
              <a:rPr lang="en-US" altLang="zh-CN" dirty="0"/>
              <a:t>Internet Standard) </a:t>
            </a:r>
            <a:r>
              <a:rPr lang="en-US" altLang="zh-CN" dirty="0" smtClean="0"/>
              <a:t>——</a:t>
            </a:r>
            <a:r>
              <a:rPr lang="zh-CN" altLang="zh-CN" dirty="0"/>
              <a:t>达到正式标准后，每个标准就分配到一个</a:t>
            </a:r>
            <a:r>
              <a:rPr lang="zh-CN" altLang="zh-CN" dirty="0" smtClean="0"/>
              <a:t>编号</a:t>
            </a:r>
            <a:r>
              <a:rPr lang="en-US" altLang="zh-CN" dirty="0" smtClean="0"/>
              <a:t> STD </a:t>
            </a:r>
            <a:r>
              <a:rPr lang="en-US" altLang="zh-CN" dirty="0"/>
              <a:t>xx</a:t>
            </a:r>
            <a:r>
              <a:rPr lang="zh-CN" altLang="zh-CN" dirty="0" smtClean="0"/>
              <a:t>。</a:t>
            </a:r>
            <a:r>
              <a:rPr lang="en-US" altLang="zh-CN" dirty="0" smtClean="0"/>
              <a:t> </a:t>
            </a:r>
            <a:r>
              <a:rPr lang="zh-CN" altLang="zh-CN" dirty="0" smtClean="0"/>
              <a:t>一</a:t>
            </a:r>
            <a:r>
              <a:rPr lang="zh-CN" altLang="zh-CN" dirty="0"/>
              <a:t>个标准可以和多</a:t>
            </a:r>
            <a:r>
              <a:rPr lang="zh-CN" altLang="zh-CN" dirty="0" smtClean="0"/>
              <a:t>个</a:t>
            </a:r>
            <a:r>
              <a:rPr lang="en-US" altLang="zh-CN" dirty="0" smtClean="0"/>
              <a:t> RFC </a:t>
            </a:r>
            <a:r>
              <a:rPr lang="zh-CN" altLang="zh-CN" dirty="0" smtClean="0"/>
              <a:t>文档</a:t>
            </a:r>
            <a:r>
              <a:rPr lang="zh-CN" altLang="zh-CN" dirty="0"/>
              <a:t>关联。</a:t>
            </a:r>
            <a:endParaRPr lang="en-US" altLang="zh-CN" dirty="0"/>
          </a:p>
        </p:txBody>
      </p:sp>
      <p:sp>
        <p:nvSpPr>
          <p:cNvPr id="2" name="矩形 1"/>
          <p:cNvSpPr/>
          <p:nvPr/>
        </p:nvSpPr>
        <p:spPr>
          <a:xfrm>
            <a:off x="344488" y="1260049"/>
            <a:ext cx="9489504" cy="584775"/>
          </a:xfrm>
          <a:prstGeom prst="rect">
            <a:avLst/>
          </a:prstGeom>
          <a:solidFill>
            <a:srgbClr val="00B0F0"/>
          </a:solidFill>
        </p:spPr>
        <p:txBody>
          <a:bodyPr wrap="square">
            <a:spAutoFit/>
          </a:bodyPr>
          <a:lstStyle/>
          <a:p>
            <a:pPr algn="ctr"/>
            <a:r>
              <a:rPr lang="zh-CN" altLang="zh-CN" sz="3200" b="1" dirty="0" smtClean="0">
                <a:latin typeface="+mn-lt"/>
                <a:ea typeface="黑体" pitchFamily="2" charset="-122"/>
              </a:rPr>
              <a:t>所有互联网</a:t>
            </a:r>
            <a:r>
              <a:rPr lang="zh-CN" altLang="zh-CN" sz="3200" b="1" dirty="0">
                <a:latin typeface="+mn-lt"/>
                <a:ea typeface="黑体" pitchFamily="2" charset="-122"/>
              </a:rPr>
              <a:t>标准</a:t>
            </a:r>
            <a:r>
              <a:rPr lang="zh-CN" altLang="zh-CN" sz="3200" b="1" dirty="0" smtClean="0">
                <a:latin typeface="+mn-lt"/>
                <a:ea typeface="黑体" pitchFamily="2" charset="-122"/>
              </a:rPr>
              <a:t>都以</a:t>
            </a:r>
            <a:r>
              <a:rPr lang="en-US" altLang="zh-CN" sz="3200" b="1" dirty="0" smtClean="0">
                <a:latin typeface="+mn-lt"/>
                <a:ea typeface="黑体" pitchFamily="2" charset="-122"/>
              </a:rPr>
              <a:t> RFC </a:t>
            </a:r>
            <a:r>
              <a:rPr lang="zh-CN" altLang="zh-CN" sz="3200" b="1" dirty="0" smtClean="0">
                <a:latin typeface="+mn-lt"/>
                <a:ea typeface="黑体" pitchFamily="2" charset="-122"/>
              </a:rPr>
              <a:t>的</a:t>
            </a:r>
            <a:r>
              <a:rPr lang="zh-CN" altLang="zh-CN" sz="3200" b="1" dirty="0">
                <a:latin typeface="+mn-lt"/>
                <a:ea typeface="黑体" pitchFamily="2" charset="-122"/>
              </a:rPr>
              <a:t>形式在互联网上</a:t>
            </a:r>
            <a:r>
              <a:rPr lang="zh-CN" altLang="zh-CN" sz="3200" b="1" dirty="0" smtClean="0">
                <a:latin typeface="+mn-lt"/>
                <a:ea typeface="黑体" pitchFamily="2" charset="-122"/>
              </a:rPr>
              <a:t>发表</a:t>
            </a:r>
            <a:r>
              <a:rPr lang="zh-CN" altLang="en-US" sz="3200" b="1" dirty="0" smtClean="0">
                <a:latin typeface="+mn-lt"/>
                <a:ea typeface="黑体" pitchFamily="2" charset="-122"/>
              </a:rPr>
              <a:t>。</a:t>
            </a:r>
            <a:endParaRPr lang="zh-CN" altLang="en-US" sz="3200" b="1" dirty="0">
              <a:latin typeface="+mn-lt"/>
              <a:ea typeface="黑体" pitchFamily="2" charset="-122"/>
            </a:endParaRPr>
          </a:p>
        </p:txBody>
      </p:sp>
    </p:spTree>
    <p:extLst>
      <p:ext uri="{BB962C8B-B14F-4D97-AF65-F5344CB8AC3E}">
        <p14:creationId xmlns:p14="http://schemas.microsoft.com/office/powerpoint/2010/main" val="38466648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Rectangle 3"/>
          <p:cNvSpPr>
            <a:spLocks noGrp="1" noChangeArrowheads="1"/>
          </p:cNvSpPr>
          <p:nvPr>
            <p:ph type="title"/>
          </p:nvPr>
        </p:nvSpPr>
        <p:spPr/>
        <p:txBody>
          <a:bodyPr/>
          <a:lstStyle/>
          <a:p>
            <a:pPr algn="ctr"/>
            <a:r>
              <a:rPr lang="zh-CN" altLang="en-US" dirty="0" smtClean="0"/>
              <a:t>各种 </a:t>
            </a:r>
            <a:r>
              <a:rPr lang="en-US" altLang="zh-CN" dirty="0" smtClean="0"/>
              <a:t>RFC </a:t>
            </a:r>
            <a:r>
              <a:rPr lang="zh-CN" altLang="en-US" dirty="0" smtClean="0"/>
              <a:t>之间</a:t>
            </a:r>
            <a:r>
              <a:rPr lang="zh-CN" altLang="en-US" dirty="0"/>
              <a:t>的关系 </a:t>
            </a:r>
          </a:p>
        </p:txBody>
      </p:sp>
      <p:grpSp>
        <p:nvGrpSpPr>
          <p:cNvPr id="3" name="组合 2"/>
          <p:cNvGrpSpPr/>
          <p:nvPr/>
        </p:nvGrpSpPr>
        <p:grpSpPr>
          <a:xfrm>
            <a:off x="704528" y="2420169"/>
            <a:ext cx="8518449" cy="3673127"/>
            <a:chOff x="428229" y="1916114"/>
            <a:chExt cx="8518449" cy="3673127"/>
          </a:xfrm>
        </p:grpSpPr>
        <p:sp>
          <p:nvSpPr>
            <p:cNvPr id="324610" name="Rectangle 2"/>
            <p:cNvSpPr>
              <a:spLocks noChangeArrowheads="1"/>
            </p:cNvSpPr>
            <p:nvPr/>
          </p:nvSpPr>
          <p:spPr bwMode="auto">
            <a:xfrm>
              <a:off x="428229" y="2727327"/>
              <a:ext cx="8485212" cy="286191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24612" name="Rectangle 4"/>
            <p:cNvSpPr>
              <a:spLocks noChangeArrowheads="1"/>
            </p:cNvSpPr>
            <p:nvPr/>
          </p:nvSpPr>
          <p:spPr bwMode="auto">
            <a:xfrm>
              <a:off x="3680355" y="2944814"/>
              <a:ext cx="1805781" cy="466725"/>
            </a:xfrm>
            <a:prstGeom prst="rect">
              <a:avLst/>
            </a:prstGeom>
            <a:solidFill>
              <a:srgbClr val="CCECFF"/>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4" name="Rectangle 6"/>
            <p:cNvSpPr>
              <a:spLocks noChangeArrowheads="1"/>
            </p:cNvSpPr>
            <p:nvPr/>
          </p:nvSpPr>
          <p:spPr bwMode="auto">
            <a:xfrm>
              <a:off x="3680355" y="3899445"/>
              <a:ext cx="1805781" cy="468312"/>
            </a:xfrm>
            <a:prstGeom prst="rect">
              <a:avLst/>
            </a:prstGeom>
            <a:solidFill>
              <a:srgbClr val="333399"/>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5" name="Rectangle 7"/>
            <p:cNvSpPr>
              <a:spLocks noChangeArrowheads="1"/>
            </p:cNvSpPr>
            <p:nvPr/>
          </p:nvSpPr>
          <p:spPr bwMode="auto">
            <a:xfrm>
              <a:off x="3680355" y="4834483"/>
              <a:ext cx="1805781" cy="466725"/>
            </a:xfrm>
            <a:prstGeom prst="rect">
              <a:avLst/>
            </a:prstGeom>
            <a:solidFill>
              <a:schemeClr val="accent2"/>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6" name="Rectangle 8"/>
            <p:cNvSpPr>
              <a:spLocks noChangeArrowheads="1"/>
            </p:cNvSpPr>
            <p:nvPr/>
          </p:nvSpPr>
          <p:spPr bwMode="auto">
            <a:xfrm>
              <a:off x="6438900" y="2944814"/>
              <a:ext cx="2187575" cy="466725"/>
            </a:xfrm>
            <a:prstGeom prst="rect">
              <a:avLst/>
            </a:prstGeom>
            <a:solidFill>
              <a:schemeClr val="accent2"/>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7" name="Rectangle 9"/>
            <p:cNvSpPr>
              <a:spLocks noChangeArrowheads="1"/>
            </p:cNvSpPr>
            <p:nvPr/>
          </p:nvSpPr>
          <p:spPr bwMode="auto">
            <a:xfrm>
              <a:off x="636323" y="2944814"/>
              <a:ext cx="1902090" cy="466725"/>
            </a:xfrm>
            <a:prstGeom prst="rect">
              <a:avLst/>
            </a:prstGeom>
            <a:solidFill>
              <a:schemeClr val="accent2"/>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8" name="Oval 10"/>
            <p:cNvSpPr>
              <a:spLocks noChangeArrowheads="1"/>
            </p:cNvSpPr>
            <p:nvPr/>
          </p:nvSpPr>
          <p:spPr bwMode="auto">
            <a:xfrm>
              <a:off x="3489458" y="1916114"/>
              <a:ext cx="2187575" cy="561975"/>
            </a:xfrm>
            <a:prstGeom prst="ellipse">
              <a:avLst/>
            </a:prstGeom>
            <a:solidFill>
              <a:srgbClr val="FFFF99"/>
            </a:solidFill>
            <a:ln w="9525">
              <a:solidFill>
                <a:srgbClr val="333399"/>
              </a:solidFill>
              <a:round/>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9" name="Line 11"/>
            <p:cNvSpPr>
              <a:spLocks noChangeShapeType="1"/>
            </p:cNvSpPr>
            <p:nvPr/>
          </p:nvSpPr>
          <p:spPr bwMode="auto">
            <a:xfrm>
              <a:off x="4583245" y="2478089"/>
              <a:ext cx="0" cy="466725"/>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0" name="Line 12"/>
            <p:cNvSpPr>
              <a:spLocks noChangeShapeType="1"/>
            </p:cNvSpPr>
            <p:nvPr/>
          </p:nvSpPr>
          <p:spPr bwMode="auto">
            <a:xfrm>
              <a:off x="4583245" y="3411538"/>
              <a:ext cx="0" cy="466725"/>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2" name="Line 14"/>
            <p:cNvSpPr>
              <a:spLocks noChangeShapeType="1"/>
            </p:cNvSpPr>
            <p:nvPr/>
          </p:nvSpPr>
          <p:spPr bwMode="auto">
            <a:xfrm>
              <a:off x="4583245" y="4367758"/>
              <a:ext cx="0" cy="466725"/>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3" name="Freeform 15"/>
            <p:cNvSpPr>
              <a:spLocks/>
            </p:cNvSpPr>
            <p:nvPr/>
          </p:nvSpPr>
          <p:spPr bwMode="auto">
            <a:xfrm>
              <a:off x="5677033" y="2195513"/>
              <a:ext cx="1855655" cy="74930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4" name="Freeform 16"/>
            <p:cNvSpPr>
              <a:spLocks/>
            </p:cNvSpPr>
            <p:nvPr/>
          </p:nvSpPr>
          <p:spPr bwMode="auto">
            <a:xfrm flipH="1">
              <a:off x="1587369" y="2195513"/>
              <a:ext cx="1853935" cy="74930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5" name="Freeform 17"/>
            <p:cNvSpPr>
              <a:spLocks/>
            </p:cNvSpPr>
            <p:nvPr/>
          </p:nvSpPr>
          <p:spPr bwMode="auto">
            <a:xfrm rot="16200000" flipH="1">
              <a:off x="1829521" y="3217011"/>
              <a:ext cx="1608682" cy="2092986"/>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6" name="Freeform 18"/>
            <p:cNvSpPr>
              <a:spLocks/>
            </p:cNvSpPr>
            <p:nvPr/>
          </p:nvSpPr>
          <p:spPr bwMode="auto">
            <a:xfrm rot="5400000">
              <a:off x="5689857" y="3207819"/>
              <a:ext cx="1656308" cy="206375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7" name="Line 19"/>
            <p:cNvSpPr>
              <a:spLocks noChangeShapeType="1"/>
            </p:cNvSpPr>
            <p:nvPr/>
          </p:nvSpPr>
          <p:spPr bwMode="auto">
            <a:xfrm rot="-5400000">
              <a:off x="3117123" y="2616532"/>
              <a:ext cx="0" cy="1126463"/>
            </a:xfrm>
            <a:prstGeom prst="line">
              <a:avLst/>
            </a:prstGeom>
            <a:noFill/>
            <a:ln w="19050">
              <a:solidFill>
                <a:srgbClr val="333399"/>
              </a:solidFill>
              <a:prstDash val="dash"/>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8" name="Freeform 20"/>
            <p:cNvSpPr>
              <a:spLocks/>
            </p:cNvSpPr>
            <p:nvPr/>
          </p:nvSpPr>
          <p:spPr bwMode="auto">
            <a:xfrm>
              <a:off x="2947557" y="3396598"/>
              <a:ext cx="923076" cy="1437884"/>
            </a:xfrm>
            <a:custGeom>
              <a:avLst/>
              <a:gdLst>
                <a:gd name="T0" fmla="*/ 528 w 528"/>
                <a:gd name="T1" fmla="*/ 0 h 1192"/>
                <a:gd name="T2" fmla="*/ 528 w 528"/>
                <a:gd name="T3" fmla="*/ 124 h 1192"/>
                <a:gd name="T4" fmla="*/ 0 w 528"/>
                <a:gd name="T5" fmla="*/ 124 h 1192"/>
                <a:gd name="T6" fmla="*/ 0 w 528"/>
                <a:gd name="T7" fmla="*/ 1112 h 1192"/>
                <a:gd name="T8" fmla="*/ 472 w 528"/>
                <a:gd name="T9" fmla="*/ 1111 h 1192"/>
                <a:gd name="T10" fmla="*/ 473 w 528"/>
                <a:gd name="T11" fmla="*/ 1192 h 1192"/>
                <a:gd name="connsiteX0" fmla="*/ 10000 w 10000"/>
                <a:gd name="connsiteY0" fmla="*/ 0 h 10000"/>
                <a:gd name="connsiteX1" fmla="*/ 10000 w 10000"/>
                <a:gd name="connsiteY1" fmla="*/ 1040 h 10000"/>
                <a:gd name="connsiteX2" fmla="*/ 0 w 10000"/>
                <a:gd name="connsiteY2" fmla="*/ 1040 h 10000"/>
                <a:gd name="connsiteX3" fmla="*/ 0 w 10000"/>
                <a:gd name="connsiteY3" fmla="*/ 8170 h 10000"/>
                <a:gd name="connsiteX4" fmla="*/ 8939 w 10000"/>
                <a:gd name="connsiteY4" fmla="*/ 9320 h 10000"/>
                <a:gd name="connsiteX5" fmla="*/ 8958 w 10000"/>
                <a:gd name="connsiteY5" fmla="*/ 10000 h 10000"/>
                <a:gd name="connsiteX0" fmla="*/ 10000 w 10000"/>
                <a:gd name="connsiteY0" fmla="*/ 0 h 10000"/>
                <a:gd name="connsiteX1" fmla="*/ 10000 w 10000"/>
                <a:gd name="connsiteY1" fmla="*/ 1040 h 10000"/>
                <a:gd name="connsiteX2" fmla="*/ 0 w 10000"/>
                <a:gd name="connsiteY2" fmla="*/ 1040 h 10000"/>
                <a:gd name="connsiteX3" fmla="*/ 0 w 10000"/>
                <a:gd name="connsiteY3" fmla="*/ 8170 h 10000"/>
                <a:gd name="connsiteX4" fmla="*/ 8939 w 10000"/>
                <a:gd name="connsiteY4" fmla="*/ 8267 h 10000"/>
                <a:gd name="connsiteX5" fmla="*/ 8958 w 10000"/>
                <a:gd name="connsiteY5" fmla="*/ 10000 h 10000"/>
                <a:gd name="connsiteX0" fmla="*/ 10000 w 10287"/>
                <a:gd name="connsiteY0" fmla="*/ 0 h 10000"/>
                <a:gd name="connsiteX1" fmla="*/ 10287 w 10287"/>
                <a:gd name="connsiteY1" fmla="*/ 1777 h 10000"/>
                <a:gd name="connsiteX2" fmla="*/ 0 w 10287"/>
                <a:gd name="connsiteY2" fmla="*/ 1040 h 10000"/>
                <a:gd name="connsiteX3" fmla="*/ 0 w 10287"/>
                <a:gd name="connsiteY3" fmla="*/ 8170 h 10000"/>
                <a:gd name="connsiteX4" fmla="*/ 8939 w 10287"/>
                <a:gd name="connsiteY4" fmla="*/ 8267 h 10000"/>
                <a:gd name="connsiteX5" fmla="*/ 8958 w 10287"/>
                <a:gd name="connsiteY5" fmla="*/ 10000 h 10000"/>
                <a:gd name="connsiteX0" fmla="*/ 10000 w 10287"/>
                <a:gd name="connsiteY0" fmla="*/ 0 h 10000"/>
                <a:gd name="connsiteX1" fmla="*/ 10287 w 10287"/>
                <a:gd name="connsiteY1" fmla="*/ 1777 h 10000"/>
                <a:gd name="connsiteX2" fmla="*/ 143 w 10287"/>
                <a:gd name="connsiteY2" fmla="*/ 1777 h 10000"/>
                <a:gd name="connsiteX3" fmla="*/ 0 w 10287"/>
                <a:gd name="connsiteY3" fmla="*/ 8170 h 10000"/>
                <a:gd name="connsiteX4" fmla="*/ 8939 w 10287"/>
                <a:gd name="connsiteY4" fmla="*/ 8267 h 10000"/>
                <a:gd name="connsiteX5" fmla="*/ 8958 w 10287"/>
                <a:gd name="connsiteY5" fmla="*/ 10000 h 10000"/>
                <a:gd name="connsiteX0" fmla="*/ 10000 w 10287"/>
                <a:gd name="connsiteY0" fmla="*/ 0 h 10000"/>
                <a:gd name="connsiteX1" fmla="*/ 10287 w 10287"/>
                <a:gd name="connsiteY1" fmla="*/ 1777 h 10000"/>
                <a:gd name="connsiteX2" fmla="*/ 143 w 10287"/>
                <a:gd name="connsiteY2" fmla="*/ 1777 h 10000"/>
                <a:gd name="connsiteX3" fmla="*/ 0 w 10287"/>
                <a:gd name="connsiteY3" fmla="*/ 8170 h 10000"/>
                <a:gd name="connsiteX4" fmla="*/ 8939 w 10287"/>
                <a:gd name="connsiteY4" fmla="*/ 8267 h 10000"/>
                <a:gd name="connsiteX5" fmla="*/ 8958 w 10287"/>
                <a:gd name="connsiteY5" fmla="*/ 10000 h 10000"/>
                <a:gd name="connsiteX0" fmla="*/ 9862 w 10149"/>
                <a:gd name="connsiteY0" fmla="*/ 0 h 10000"/>
                <a:gd name="connsiteX1" fmla="*/ 10149 w 10149"/>
                <a:gd name="connsiteY1" fmla="*/ 1777 h 10000"/>
                <a:gd name="connsiteX2" fmla="*/ 5 w 10149"/>
                <a:gd name="connsiteY2" fmla="*/ 1777 h 10000"/>
                <a:gd name="connsiteX3" fmla="*/ 292 w 10149"/>
                <a:gd name="connsiteY3" fmla="*/ 8381 h 10000"/>
                <a:gd name="connsiteX4" fmla="*/ 8801 w 10149"/>
                <a:gd name="connsiteY4" fmla="*/ 8267 h 10000"/>
                <a:gd name="connsiteX5" fmla="*/ 8820 w 10149"/>
                <a:gd name="connsiteY5" fmla="*/ 10000 h 10000"/>
                <a:gd name="connsiteX0" fmla="*/ 9870 w 10157"/>
                <a:gd name="connsiteY0" fmla="*/ 0 h 10000"/>
                <a:gd name="connsiteX1" fmla="*/ 10157 w 10157"/>
                <a:gd name="connsiteY1" fmla="*/ 1777 h 10000"/>
                <a:gd name="connsiteX2" fmla="*/ 13 w 10157"/>
                <a:gd name="connsiteY2" fmla="*/ 1777 h 10000"/>
                <a:gd name="connsiteX3" fmla="*/ 13 w 10157"/>
                <a:gd name="connsiteY3" fmla="*/ 8381 h 10000"/>
                <a:gd name="connsiteX4" fmla="*/ 8809 w 10157"/>
                <a:gd name="connsiteY4" fmla="*/ 8267 h 10000"/>
                <a:gd name="connsiteX5" fmla="*/ 8828 w 10157"/>
                <a:gd name="connsiteY5" fmla="*/ 10000 h 10000"/>
                <a:gd name="connsiteX0" fmla="*/ 9870 w 9874"/>
                <a:gd name="connsiteY0" fmla="*/ 0 h 10000"/>
                <a:gd name="connsiteX1" fmla="*/ 8723 w 9874"/>
                <a:gd name="connsiteY1" fmla="*/ 1777 h 10000"/>
                <a:gd name="connsiteX2" fmla="*/ 13 w 9874"/>
                <a:gd name="connsiteY2" fmla="*/ 1777 h 10000"/>
                <a:gd name="connsiteX3" fmla="*/ 13 w 9874"/>
                <a:gd name="connsiteY3" fmla="*/ 8381 h 10000"/>
                <a:gd name="connsiteX4" fmla="*/ 8809 w 9874"/>
                <a:gd name="connsiteY4" fmla="*/ 8267 h 10000"/>
                <a:gd name="connsiteX5" fmla="*/ 8828 w 9874"/>
                <a:gd name="connsiteY5" fmla="*/ 10000 h 10000"/>
                <a:gd name="connsiteX0" fmla="*/ 9125 w 9137"/>
                <a:gd name="connsiteY0" fmla="*/ 0 h 10105"/>
                <a:gd name="connsiteX1" fmla="*/ 8834 w 9137"/>
                <a:gd name="connsiteY1" fmla="*/ 1882 h 10105"/>
                <a:gd name="connsiteX2" fmla="*/ 13 w 9137"/>
                <a:gd name="connsiteY2" fmla="*/ 1882 h 10105"/>
                <a:gd name="connsiteX3" fmla="*/ 13 w 9137"/>
                <a:gd name="connsiteY3" fmla="*/ 8486 h 10105"/>
                <a:gd name="connsiteX4" fmla="*/ 8921 w 9137"/>
                <a:gd name="connsiteY4" fmla="*/ 8372 h 10105"/>
                <a:gd name="connsiteX5" fmla="*/ 8941 w 9137"/>
                <a:gd name="connsiteY5" fmla="*/ 10105 h 10105"/>
                <a:gd name="connsiteX0" fmla="*/ 9510 w 9785"/>
                <a:gd name="connsiteY0" fmla="*/ 0 h 10000"/>
                <a:gd name="connsiteX1" fmla="*/ 9668 w 9785"/>
                <a:gd name="connsiteY1" fmla="*/ 1862 h 10000"/>
                <a:gd name="connsiteX2" fmla="*/ 14 w 9785"/>
                <a:gd name="connsiteY2" fmla="*/ 1862 h 10000"/>
                <a:gd name="connsiteX3" fmla="*/ 14 w 9785"/>
                <a:gd name="connsiteY3" fmla="*/ 8398 h 10000"/>
                <a:gd name="connsiteX4" fmla="*/ 9764 w 9785"/>
                <a:gd name="connsiteY4" fmla="*/ 8285 h 10000"/>
                <a:gd name="connsiteX5" fmla="*/ 9785 w 9785"/>
                <a:gd name="connsiteY5"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85" h="10000">
                  <a:moveTo>
                    <a:pt x="9510" y="0"/>
                  </a:moveTo>
                  <a:cubicBezTo>
                    <a:pt x="9616" y="586"/>
                    <a:pt x="9562" y="1277"/>
                    <a:pt x="9668" y="1862"/>
                  </a:cubicBezTo>
                  <a:lnTo>
                    <a:pt x="14" y="1862"/>
                  </a:lnTo>
                  <a:cubicBezTo>
                    <a:pt x="-38" y="3971"/>
                    <a:pt x="68" y="6289"/>
                    <a:pt x="14" y="8398"/>
                  </a:cubicBezTo>
                  <a:lnTo>
                    <a:pt x="9764" y="8285"/>
                  </a:lnTo>
                  <a:cubicBezTo>
                    <a:pt x="9770" y="8510"/>
                    <a:pt x="9779" y="9775"/>
                    <a:pt x="9785" y="10000"/>
                  </a:cubicBezTo>
                </a:path>
              </a:pathLst>
            </a:custGeom>
            <a:noFill/>
            <a:ln w="19050" cap="flat" cmpd="sng">
              <a:solidFill>
                <a:srgbClr val="333399"/>
              </a:solidFill>
              <a:prstDash val="dash"/>
              <a:round/>
              <a:headEnd type="none" w="med" len="me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30" name="Text Box 22"/>
            <p:cNvSpPr txBox="1">
              <a:spLocks noChangeArrowheads="1"/>
            </p:cNvSpPr>
            <p:nvPr/>
          </p:nvSpPr>
          <p:spPr bwMode="auto">
            <a:xfrm>
              <a:off x="3768063" y="1992314"/>
              <a:ext cx="17180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smtClean="0">
                  <a:solidFill>
                    <a:srgbClr val="333399"/>
                  </a:solidFill>
                  <a:ea typeface="黑体" pitchFamily="2" charset="-122"/>
                </a:rPr>
                <a:t>互联网草案</a:t>
              </a:r>
              <a:endParaRPr kumimoji="1" lang="zh-CN" altLang="en-US" sz="2000" b="1" dirty="0">
                <a:solidFill>
                  <a:srgbClr val="333399"/>
                </a:solidFill>
                <a:ea typeface="黑体" pitchFamily="2" charset="-122"/>
              </a:endParaRPr>
            </a:p>
          </p:txBody>
        </p:sp>
        <p:sp>
          <p:nvSpPr>
            <p:cNvPr id="324631" name="Text Box 23"/>
            <p:cNvSpPr txBox="1">
              <a:spLocks noChangeArrowheads="1"/>
            </p:cNvSpPr>
            <p:nvPr/>
          </p:nvSpPr>
          <p:spPr bwMode="auto">
            <a:xfrm>
              <a:off x="3883289" y="2981326"/>
              <a:ext cx="13971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建议标准</a:t>
              </a:r>
            </a:p>
          </p:txBody>
        </p:sp>
        <p:sp>
          <p:nvSpPr>
            <p:cNvPr id="324633" name="Text Box 25"/>
            <p:cNvSpPr txBox="1">
              <a:spLocks noChangeArrowheads="1"/>
            </p:cNvSpPr>
            <p:nvPr/>
          </p:nvSpPr>
          <p:spPr bwMode="auto">
            <a:xfrm>
              <a:off x="3761184" y="3956596"/>
              <a:ext cx="1724951" cy="400110"/>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smtClean="0">
                  <a:solidFill>
                    <a:schemeClr val="accent2"/>
                  </a:solidFill>
                  <a:ea typeface="黑体" pitchFamily="2" charset="-122"/>
                </a:rPr>
                <a:t>互联网标准</a:t>
              </a:r>
              <a:endParaRPr kumimoji="1" lang="zh-CN" altLang="en-US" sz="2000" b="1" dirty="0">
                <a:solidFill>
                  <a:schemeClr val="accent2"/>
                </a:solidFill>
                <a:ea typeface="黑体" pitchFamily="2" charset="-122"/>
              </a:endParaRPr>
            </a:p>
          </p:txBody>
        </p:sp>
        <p:sp>
          <p:nvSpPr>
            <p:cNvPr id="324634" name="Text Box 26"/>
            <p:cNvSpPr txBox="1">
              <a:spLocks noChangeArrowheads="1"/>
            </p:cNvSpPr>
            <p:nvPr/>
          </p:nvSpPr>
          <p:spPr bwMode="auto">
            <a:xfrm>
              <a:off x="3726788" y="4893221"/>
              <a:ext cx="17593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历史的 </a:t>
              </a:r>
              <a:r>
                <a:rPr kumimoji="1" lang="en-US" altLang="zh-CN" sz="2000" b="1" dirty="0">
                  <a:solidFill>
                    <a:srgbClr val="333399"/>
                  </a:solidFill>
                  <a:ea typeface="黑体" pitchFamily="2" charset="-122"/>
                </a:rPr>
                <a:t>RFC</a:t>
              </a:r>
            </a:p>
          </p:txBody>
        </p:sp>
        <p:sp>
          <p:nvSpPr>
            <p:cNvPr id="324635" name="Text Box 27"/>
            <p:cNvSpPr txBox="1">
              <a:spLocks noChangeArrowheads="1"/>
            </p:cNvSpPr>
            <p:nvPr/>
          </p:nvSpPr>
          <p:spPr bwMode="auto">
            <a:xfrm>
              <a:off x="732630" y="2986089"/>
              <a:ext cx="178170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实验的 </a:t>
              </a:r>
              <a:r>
                <a:rPr kumimoji="1" lang="en-US" altLang="zh-CN" sz="2000" b="1" dirty="0">
                  <a:solidFill>
                    <a:srgbClr val="333399"/>
                  </a:solidFill>
                  <a:ea typeface="黑体" pitchFamily="2" charset="-122"/>
                </a:rPr>
                <a:t>RFC</a:t>
              </a:r>
            </a:p>
          </p:txBody>
        </p:sp>
        <p:sp>
          <p:nvSpPr>
            <p:cNvPr id="324636" name="Text Box 28"/>
            <p:cNvSpPr txBox="1">
              <a:spLocks noChangeArrowheads="1"/>
            </p:cNvSpPr>
            <p:nvPr/>
          </p:nvSpPr>
          <p:spPr bwMode="auto">
            <a:xfrm>
              <a:off x="6407944" y="3001964"/>
              <a:ext cx="22185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提供信息的 </a:t>
              </a:r>
              <a:r>
                <a:rPr kumimoji="1" lang="en-US" altLang="zh-CN" sz="2000" b="1" dirty="0">
                  <a:solidFill>
                    <a:srgbClr val="333399"/>
                  </a:solidFill>
                  <a:ea typeface="黑体" pitchFamily="2" charset="-122"/>
                </a:rPr>
                <a:t>RFC</a:t>
              </a:r>
            </a:p>
          </p:txBody>
        </p:sp>
        <p:sp>
          <p:nvSpPr>
            <p:cNvPr id="324637" name="Line 29"/>
            <p:cNvSpPr>
              <a:spLocks noChangeShapeType="1"/>
            </p:cNvSpPr>
            <p:nvPr/>
          </p:nvSpPr>
          <p:spPr bwMode="auto">
            <a:xfrm>
              <a:off x="428229" y="2709863"/>
              <a:ext cx="8485212" cy="0"/>
            </a:xfrm>
            <a:prstGeom prst="line">
              <a:avLst/>
            </a:prstGeom>
            <a:noFill/>
            <a:ln w="9525">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38" name="Line 30"/>
            <p:cNvSpPr>
              <a:spLocks noChangeShapeType="1"/>
            </p:cNvSpPr>
            <p:nvPr/>
          </p:nvSpPr>
          <p:spPr bwMode="auto">
            <a:xfrm>
              <a:off x="461466" y="5589241"/>
              <a:ext cx="8485212" cy="0"/>
            </a:xfrm>
            <a:prstGeom prst="line">
              <a:avLst/>
            </a:prstGeom>
            <a:noFill/>
            <a:ln w="9525">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2" name="矩形 1"/>
          <p:cNvSpPr/>
          <p:nvPr/>
        </p:nvSpPr>
        <p:spPr>
          <a:xfrm>
            <a:off x="344488" y="1178749"/>
            <a:ext cx="9477771" cy="1040285"/>
          </a:xfrm>
          <a:prstGeom prst="rect">
            <a:avLst/>
          </a:prstGeom>
          <a:solidFill>
            <a:srgbClr val="66FF66"/>
          </a:solidFill>
          <a:ln>
            <a:solidFill>
              <a:srgbClr val="000099"/>
            </a:solidFill>
          </a:ln>
        </p:spPr>
        <p:txBody>
          <a:bodyPr wrap="square">
            <a:spAutoFit/>
          </a:bodyPr>
          <a:lstStyle/>
          <a:p>
            <a:pPr>
              <a:lnSpc>
                <a:spcPct val="110000"/>
              </a:lnSpc>
            </a:pPr>
            <a:r>
              <a:rPr lang="zh-CN" altLang="zh-CN" sz="2800" b="1" dirty="0">
                <a:latin typeface="+mn-lt"/>
                <a:ea typeface="黑体" pitchFamily="2" charset="-122"/>
              </a:rPr>
              <a:t>除了建议标准和互联网标准这</a:t>
            </a:r>
            <a:r>
              <a:rPr lang="zh-CN" altLang="zh-CN" sz="2800" b="1" dirty="0" smtClean="0">
                <a:latin typeface="+mn-lt"/>
                <a:ea typeface="黑体" pitchFamily="2" charset="-122"/>
              </a:rPr>
              <a:t>两种</a:t>
            </a:r>
            <a:r>
              <a:rPr lang="en-US" altLang="zh-CN" sz="2800" b="1" dirty="0" smtClean="0">
                <a:latin typeface="+mn-lt"/>
                <a:ea typeface="黑体" pitchFamily="2" charset="-122"/>
              </a:rPr>
              <a:t> RFC </a:t>
            </a:r>
            <a:r>
              <a:rPr lang="zh-CN" altLang="zh-CN" sz="2800" b="1" dirty="0" smtClean="0">
                <a:latin typeface="+mn-lt"/>
                <a:ea typeface="黑体" pitchFamily="2" charset="-122"/>
              </a:rPr>
              <a:t>文档</a:t>
            </a:r>
            <a:r>
              <a:rPr lang="zh-CN" altLang="zh-CN" sz="2800" b="1" dirty="0">
                <a:latin typeface="+mn-lt"/>
                <a:ea typeface="黑体" pitchFamily="2" charset="-122"/>
              </a:rPr>
              <a:t>外，还有三</a:t>
            </a:r>
            <a:r>
              <a:rPr lang="zh-CN" altLang="zh-CN" sz="2800" b="1" dirty="0" smtClean="0">
                <a:latin typeface="+mn-lt"/>
                <a:ea typeface="黑体" pitchFamily="2" charset="-122"/>
              </a:rPr>
              <a:t>种</a:t>
            </a:r>
            <a:r>
              <a:rPr lang="en-US" altLang="zh-CN" sz="2800" b="1" dirty="0" smtClean="0">
                <a:latin typeface="+mn-lt"/>
                <a:ea typeface="黑体" pitchFamily="2" charset="-122"/>
              </a:rPr>
              <a:t> RFC </a:t>
            </a:r>
            <a:r>
              <a:rPr lang="zh-CN" altLang="zh-CN" sz="2800" b="1" dirty="0" smtClean="0">
                <a:latin typeface="+mn-lt"/>
                <a:ea typeface="黑体" pitchFamily="2" charset="-122"/>
              </a:rPr>
              <a:t>文档</a:t>
            </a:r>
            <a:r>
              <a:rPr lang="zh-CN" altLang="zh-CN" sz="2800" b="1" dirty="0">
                <a:latin typeface="+mn-lt"/>
                <a:ea typeface="黑体" pitchFamily="2" charset="-122"/>
              </a:rPr>
              <a:t>，即历史的、实验的和提供信息</a:t>
            </a:r>
            <a:r>
              <a:rPr lang="zh-CN" altLang="zh-CN" sz="2800" b="1" dirty="0" smtClean="0">
                <a:latin typeface="+mn-lt"/>
                <a:ea typeface="黑体" pitchFamily="2" charset="-122"/>
              </a:rPr>
              <a:t>的</a:t>
            </a:r>
            <a:r>
              <a:rPr lang="en-US" altLang="zh-CN" sz="2800" b="1" dirty="0" smtClean="0">
                <a:latin typeface="+mn-lt"/>
                <a:ea typeface="黑体" pitchFamily="2" charset="-122"/>
              </a:rPr>
              <a:t> RFC </a:t>
            </a:r>
            <a:r>
              <a:rPr lang="zh-CN" altLang="zh-CN" sz="2800" b="1" dirty="0" smtClean="0">
                <a:latin typeface="+mn-lt"/>
                <a:ea typeface="黑体" pitchFamily="2" charset="-122"/>
              </a:rPr>
              <a:t>文档</a:t>
            </a:r>
            <a:r>
              <a:rPr lang="zh-CN" altLang="en-US" sz="2800" b="1" dirty="0" smtClean="0">
                <a:latin typeface="+mn-lt"/>
                <a:ea typeface="黑体" pitchFamily="2" charset="-122"/>
              </a:rPr>
              <a:t>。</a:t>
            </a:r>
            <a:endParaRPr lang="zh-CN" altLang="en-US" sz="2800" b="1" dirty="0">
              <a:latin typeface="+mn-lt"/>
              <a:ea typeface="黑体" pitchFamily="2" charset="-122"/>
            </a:endParaRPr>
          </a:p>
        </p:txBody>
      </p:sp>
    </p:spTree>
    <p:extLst>
      <p:ext uri="{BB962C8B-B14F-4D97-AF65-F5344CB8AC3E}">
        <p14:creationId xmlns:p14="http://schemas.microsoft.com/office/powerpoint/2010/main" val="25100658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zh-CN" dirty="0" smtClean="0"/>
              <a:t>互联网</a:t>
            </a:r>
            <a:r>
              <a:rPr lang="zh-CN" altLang="en-US" dirty="0"/>
              <a:t>的</a:t>
            </a:r>
            <a:r>
              <a:rPr lang="zh-CN" altLang="en-US" dirty="0" smtClean="0"/>
              <a:t>组成</a:t>
            </a:r>
            <a:endParaRPr lang="zh-CN" altLang="en-US" dirty="0"/>
          </a:p>
        </p:txBody>
      </p:sp>
      <p:sp>
        <p:nvSpPr>
          <p:cNvPr id="3" name="内容占位符 2"/>
          <p:cNvSpPr>
            <a:spLocks noGrp="1"/>
          </p:cNvSpPr>
          <p:nvPr>
            <p:ph idx="1"/>
          </p:nvPr>
        </p:nvSpPr>
        <p:spPr/>
        <p:txBody>
          <a:bodyPr/>
          <a:lstStyle/>
          <a:p>
            <a:r>
              <a:rPr lang="en-US" altLang="zh-CN" dirty="0" smtClean="0"/>
              <a:t>1.3.1  </a:t>
            </a:r>
            <a:r>
              <a:rPr lang="zh-CN" altLang="zh-CN" dirty="0"/>
              <a:t>互联网的边缘部分</a:t>
            </a:r>
          </a:p>
          <a:p>
            <a:r>
              <a:rPr lang="en-US" altLang="zh-CN" dirty="0" smtClean="0"/>
              <a:t>1.3.2  </a:t>
            </a:r>
            <a:r>
              <a:rPr lang="zh-CN" altLang="zh-CN" dirty="0"/>
              <a:t>互联网的核心部分</a:t>
            </a:r>
          </a:p>
          <a:p>
            <a:endParaRPr lang="zh-CN" altLang="en-US" dirty="0"/>
          </a:p>
        </p:txBody>
      </p:sp>
    </p:spTree>
    <p:extLst>
      <p:ext uri="{BB962C8B-B14F-4D97-AF65-F5344CB8AC3E}">
        <p14:creationId xmlns:p14="http://schemas.microsoft.com/office/powerpoint/2010/main" val="29314839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en-US" altLang="zh-CN" dirty="0"/>
              <a:t>1.3  </a:t>
            </a:r>
            <a:r>
              <a:rPr lang="zh-CN" altLang="zh-CN" dirty="0"/>
              <a:t>互联网</a:t>
            </a:r>
            <a:r>
              <a:rPr lang="zh-CN" altLang="en-US" dirty="0"/>
              <a:t>的组成</a:t>
            </a:r>
          </a:p>
        </p:txBody>
      </p:sp>
      <p:sp>
        <p:nvSpPr>
          <p:cNvPr id="326659" name="Rectangle 3"/>
          <p:cNvSpPr>
            <a:spLocks noGrp="1" noChangeArrowheads="1"/>
          </p:cNvSpPr>
          <p:nvPr>
            <p:ph idx="1"/>
          </p:nvPr>
        </p:nvSpPr>
        <p:spPr/>
        <p:txBody>
          <a:bodyPr/>
          <a:lstStyle/>
          <a:p>
            <a:pPr>
              <a:buFont typeface="Wingdings" pitchFamily="2" charset="2"/>
              <a:buNone/>
            </a:pPr>
            <a:r>
              <a:rPr lang="zh-CN" altLang="en-US" dirty="0" smtClean="0"/>
              <a:t>从互联网的</a:t>
            </a:r>
            <a:r>
              <a:rPr lang="zh-CN" altLang="en-US" dirty="0"/>
              <a:t>工作方式上看，可以划分</a:t>
            </a:r>
            <a:r>
              <a:rPr lang="zh-CN" altLang="en-US" dirty="0" smtClean="0"/>
              <a:t>为两</a:t>
            </a:r>
            <a:r>
              <a:rPr lang="zh-CN" altLang="en-US" dirty="0"/>
              <a:t>大块：</a:t>
            </a:r>
          </a:p>
          <a:p>
            <a:pPr>
              <a:buNone/>
            </a:pPr>
            <a:r>
              <a:rPr lang="en-US" altLang="zh-CN" dirty="0"/>
              <a:t>(1) </a:t>
            </a:r>
            <a:r>
              <a:rPr lang="zh-CN" altLang="en-US" dirty="0">
                <a:solidFill>
                  <a:srgbClr val="FF0000"/>
                </a:solidFill>
              </a:rPr>
              <a:t>边缘</a:t>
            </a:r>
            <a:r>
              <a:rPr lang="zh-CN" altLang="en-US" dirty="0" smtClean="0">
                <a:solidFill>
                  <a:srgbClr val="FF0000"/>
                </a:solidFill>
              </a:rPr>
              <a:t>部分：</a:t>
            </a:r>
            <a:r>
              <a:rPr lang="zh-CN" altLang="en-US" dirty="0" smtClean="0"/>
              <a:t> </a:t>
            </a:r>
            <a:r>
              <a:rPr lang="zh-CN" altLang="en-US" dirty="0"/>
              <a:t>由所有连接在互联网上的主机组成。这部分是用户直接使用的，用来进行通信（传送数据、音频或视频）和资源共享。</a:t>
            </a:r>
          </a:p>
          <a:p>
            <a:pPr>
              <a:buFont typeface="Wingdings" pitchFamily="2" charset="2"/>
              <a:buNone/>
            </a:pPr>
            <a:r>
              <a:rPr lang="en-US" altLang="zh-CN" dirty="0"/>
              <a:t>(2) </a:t>
            </a:r>
            <a:r>
              <a:rPr lang="zh-CN" altLang="en-US" dirty="0">
                <a:solidFill>
                  <a:srgbClr val="FF0000"/>
                </a:solidFill>
              </a:rPr>
              <a:t>核心</a:t>
            </a:r>
            <a:r>
              <a:rPr lang="zh-CN" altLang="en-US" dirty="0" smtClean="0">
                <a:solidFill>
                  <a:srgbClr val="FF0000"/>
                </a:solidFill>
              </a:rPr>
              <a:t>部分：</a:t>
            </a:r>
            <a:r>
              <a:rPr lang="zh-CN" altLang="en-US" dirty="0" smtClean="0"/>
              <a:t>由</a:t>
            </a:r>
            <a:r>
              <a:rPr lang="zh-CN" altLang="en-US" dirty="0"/>
              <a:t>大量网络和连接这些网络的路由器组成。这部分是为边缘部分提供服务的（提供连通性和交换）。</a:t>
            </a:r>
          </a:p>
        </p:txBody>
      </p:sp>
    </p:spTree>
    <p:extLst>
      <p:ext uri="{BB962C8B-B14F-4D97-AF65-F5344CB8AC3E}">
        <p14:creationId xmlns:p14="http://schemas.microsoft.com/office/powerpoint/2010/main" val="14651147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32519" y="1268760"/>
            <a:ext cx="8928993" cy="4536504"/>
            <a:chOff x="560511" y="1484784"/>
            <a:chExt cx="8928993" cy="4536504"/>
          </a:xfrm>
        </p:grpSpPr>
        <p:sp>
          <p:nvSpPr>
            <p:cNvPr id="328708" name="Oval 4"/>
            <p:cNvSpPr>
              <a:spLocks noChangeArrowheads="1"/>
            </p:cNvSpPr>
            <p:nvPr/>
          </p:nvSpPr>
          <p:spPr bwMode="auto">
            <a:xfrm>
              <a:off x="560511" y="1484784"/>
              <a:ext cx="8928993" cy="4536504"/>
            </a:xfrm>
            <a:prstGeom prst="ellipse">
              <a:avLst/>
            </a:prstGeom>
            <a:solidFill>
              <a:srgbClr val="99CCFF"/>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09" name="Oval 5"/>
            <p:cNvSpPr>
              <a:spLocks noChangeArrowheads="1"/>
            </p:cNvSpPr>
            <p:nvPr/>
          </p:nvSpPr>
          <p:spPr bwMode="auto">
            <a:xfrm>
              <a:off x="2000672" y="2569395"/>
              <a:ext cx="6264696" cy="2416968"/>
            </a:xfrm>
            <a:prstGeom prst="ellipse">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28710"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8649" y="2517801"/>
              <a:ext cx="507338"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11" name="Picture 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99078" y="3203600"/>
              <a:ext cx="53657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28712" name="Group 8"/>
            <p:cNvGrpSpPr>
              <a:grpSpLocks/>
            </p:cNvGrpSpPr>
            <p:nvPr/>
          </p:nvGrpSpPr>
          <p:grpSpPr bwMode="auto">
            <a:xfrm rot="-448665">
              <a:off x="2355844" y="3421516"/>
              <a:ext cx="1056180" cy="583958"/>
              <a:chOff x="2949" y="196"/>
              <a:chExt cx="941" cy="598"/>
            </a:xfrm>
          </p:grpSpPr>
          <p:sp>
            <p:nvSpPr>
              <p:cNvPr id="328713" name="Oval 9"/>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4" name="Oval 10"/>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5" name="Oval 11"/>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6" name="Oval 12"/>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7" name="Oval 13"/>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8" name="Oval 14"/>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9" name="Oval 15"/>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0" name="Oval 16"/>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1" name="Freeform 1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22" name="Freeform 1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23" name="Freeform 1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24" name="Group 20"/>
            <p:cNvGrpSpPr>
              <a:grpSpLocks/>
            </p:cNvGrpSpPr>
            <p:nvPr/>
          </p:nvGrpSpPr>
          <p:grpSpPr bwMode="auto">
            <a:xfrm rot="-448665">
              <a:off x="7012926" y="3365998"/>
              <a:ext cx="1083171" cy="654849"/>
              <a:chOff x="2949" y="196"/>
              <a:chExt cx="941" cy="598"/>
            </a:xfrm>
          </p:grpSpPr>
          <p:sp>
            <p:nvSpPr>
              <p:cNvPr id="328725" name="Oval 21"/>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6" name="Oval 22"/>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7" name="Oval 23"/>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8" name="Oval 24"/>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9" name="Oval 25"/>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0" name="Oval 26"/>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1" name="Oval 27"/>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2" name="Oval 28"/>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3" name="Freeform 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34" name="Freeform 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35" name="Freeform 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36" name="Group 32"/>
            <p:cNvGrpSpPr>
              <a:grpSpLocks/>
            </p:cNvGrpSpPr>
            <p:nvPr/>
          </p:nvGrpSpPr>
          <p:grpSpPr bwMode="auto">
            <a:xfrm rot="-448665">
              <a:off x="3879465" y="4175623"/>
              <a:ext cx="1083171" cy="654849"/>
              <a:chOff x="2949" y="196"/>
              <a:chExt cx="941" cy="598"/>
            </a:xfrm>
          </p:grpSpPr>
          <p:sp>
            <p:nvSpPr>
              <p:cNvPr id="328737" name="Oval 33"/>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8" name="Oval 34"/>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9" name="Oval 35"/>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0" name="Oval 36"/>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1" name="Oval 37"/>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2" name="Oval 38"/>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3" name="Oval 39"/>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4" name="Oval 40"/>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5" name="Freeform 41"/>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46" name="Freeform 42"/>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47" name="Freeform 43"/>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48" name="Group 44"/>
            <p:cNvGrpSpPr>
              <a:grpSpLocks/>
            </p:cNvGrpSpPr>
            <p:nvPr/>
          </p:nvGrpSpPr>
          <p:grpSpPr bwMode="auto">
            <a:xfrm rot="-448665">
              <a:off x="5881305" y="4175666"/>
              <a:ext cx="1080797" cy="654849"/>
              <a:chOff x="2949" y="196"/>
              <a:chExt cx="941" cy="598"/>
            </a:xfrm>
          </p:grpSpPr>
          <p:sp>
            <p:nvSpPr>
              <p:cNvPr id="328749" name="Oval 45"/>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0" name="Oval 46"/>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1" name="Oval 47"/>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2" name="Oval 48"/>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3" name="Oval 49"/>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4" name="Oval 50"/>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5" name="Oval 51"/>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6" name="Oval 52"/>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7" name="Freeform 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58" name="Freeform 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59" name="Freeform 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60" name="Group 56"/>
            <p:cNvGrpSpPr>
              <a:grpSpLocks/>
            </p:cNvGrpSpPr>
            <p:nvPr/>
          </p:nvGrpSpPr>
          <p:grpSpPr bwMode="auto">
            <a:xfrm rot="-448665">
              <a:off x="4749647" y="2881856"/>
              <a:ext cx="1080797" cy="652715"/>
              <a:chOff x="2949" y="196"/>
              <a:chExt cx="941" cy="598"/>
            </a:xfrm>
          </p:grpSpPr>
          <p:sp>
            <p:nvSpPr>
              <p:cNvPr id="328761" name="Oval 57"/>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2" name="Oval 58"/>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3" name="Oval 59"/>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4" name="Oval 60"/>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5" name="Oval 61"/>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6" name="Oval 62"/>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7" name="Oval 63"/>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8" name="Oval 64"/>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9" name="Freeform 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70" name="Freeform 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71" name="Freeform 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328772" name="Picture 6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0212" y="4035450"/>
              <a:ext cx="534856"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3" name="Picture 6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3770" y="4357713"/>
              <a:ext cx="534855"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4" name="Picture 7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93947" y="4010050"/>
              <a:ext cx="53485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5" name="Picture 7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1694" y="3040088"/>
              <a:ext cx="534856"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6"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16764" y="4600601"/>
              <a:ext cx="505619"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7" name="Picture 7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58957" y="3487762"/>
              <a:ext cx="5073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8"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30522" y="2336826"/>
              <a:ext cx="507338"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9"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6491" y="5107012"/>
              <a:ext cx="505619"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80"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6047" y="4519638"/>
              <a:ext cx="507338"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81" name="Picture 7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3912" y="3327426"/>
              <a:ext cx="505619"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8782" name="Text Box 78"/>
            <p:cNvSpPr txBox="1">
              <a:spLocks noChangeArrowheads="1"/>
            </p:cNvSpPr>
            <p:nvPr/>
          </p:nvSpPr>
          <p:spPr bwMode="auto">
            <a:xfrm>
              <a:off x="3818290" y="3615407"/>
              <a:ext cx="2646878" cy="461665"/>
            </a:xfrm>
            <a:prstGeom prst="rect">
              <a:avLst/>
            </a:prstGeom>
            <a:solidFill>
              <a:srgbClr val="FFFF00"/>
            </a:solidFill>
            <a:ln w="9525">
              <a:solidFill>
                <a:schemeClr val="tx1"/>
              </a:solidFill>
              <a:miter lim="800000"/>
              <a:headEnd/>
              <a:tailEnd/>
            </a:ln>
            <a:effectLst/>
            <a:extLst/>
          </p:spPr>
          <p:txBody>
            <a:bodyPr wrap="none">
              <a:spAutoFit/>
            </a:bodyPr>
            <a:lstStyle>
              <a:defPPr>
                <a:defRPr lang="en-US"/>
              </a:defPPr>
              <a:lvl1pPr>
                <a:defRPr sz="2400">
                  <a:solidFill>
                    <a:srgbClr val="333399"/>
                  </a:solidFill>
                  <a:ea typeface="黑体" pitchFamily="2" charset="-122"/>
                </a:defRPr>
              </a:lvl1pPr>
            </a:lstStyle>
            <a:p>
              <a:r>
                <a:rPr lang="zh-CN" altLang="en-US" dirty="0"/>
                <a:t>互联网的核心部分</a:t>
              </a:r>
            </a:p>
          </p:txBody>
        </p:sp>
        <p:sp>
          <p:nvSpPr>
            <p:cNvPr id="328783" name="Text Box 79"/>
            <p:cNvSpPr txBox="1">
              <a:spLocks noChangeArrowheads="1"/>
            </p:cNvSpPr>
            <p:nvPr/>
          </p:nvSpPr>
          <p:spPr bwMode="auto">
            <a:xfrm>
              <a:off x="3818290" y="1844824"/>
              <a:ext cx="2646878" cy="461665"/>
            </a:xfrm>
            <a:prstGeom prst="rect">
              <a:avLst/>
            </a:prstGeom>
            <a:solidFill>
              <a:srgbClr val="FFFF00"/>
            </a:solidFill>
            <a:ln w="9525">
              <a:solidFill>
                <a:schemeClr val="tx1"/>
              </a:solidFill>
              <a:miter lim="800000"/>
              <a:headEnd/>
              <a:tailEnd/>
            </a:ln>
            <a:effectLst/>
            <a:extLst/>
          </p:spPr>
          <p:txBody>
            <a:bodyPr wrap="none">
              <a:spAutoFit/>
            </a:bodyPr>
            <a:lstStyle/>
            <a:p>
              <a:r>
                <a:rPr lang="zh-CN" altLang="en-US" sz="2400" dirty="0" smtClean="0">
                  <a:solidFill>
                    <a:srgbClr val="333399"/>
                  </a:solidFill>
                  <a:ea typeface="黑体" pitchFamily="2" charset="-122"/>
                </a:rPr>
                <a:t>互联网的</a:t>
              </a:r>
              <a:r>
                <a:rPr lang="zh-CN" altLang="en-US" sz="2400" dirty="0">
                  <a:solidFill>
                    <a:srgbClr val="333399"/>
                  </a:solidFill>
                  <a:ea typeface="黑体" pitchFamily="2" charset="-122"/>
                </a:rPr>
                <a:t>边缘部分</a:t>
              </a:r>
            </a:p>
          </p:txBody>
        </p:sp>
        <p:sp>
          <p:nvSpPr>
            <p:cNvPr id="328784" name="Text Box 80"/>
            <p:cNvSpPr txBox="1">
              <a:spLocks noChangeArrowheads="1"/>
            </p:cNvSpPr>
            <p:nvPr/>
          </p:nvSpPr>
          <p:spPr bwMode="auto">
            <a:xfrm>
              <a:off x="1712640" y="2132856"/>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itchFamily="2" charset="-122"/>
                </a:rPr>
                <a:t>主机</a:t>
              </a:r>
            </a:p>
          </p:txBody>
        </p:sp>
        <p:sp>
          <p:nvSpPr>
            <p:cNvPr id="328785" name="Text Box 81"/>
            <p:cNvSpPr txBox="1">
              <a:spLocks noChangeArrowheads="1"/>
            </p:cNvSpPr>
            <p:nvPr/>
          </p:nvSpPr>
          <p:spPr bwMode="auto">
            <a:xfrm>
              <a:off x="2496597" y="3039343"/>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itchFamily="2" charset="-122"/>
                </a:rPr>
                <a:t>网络</a:t>
              </a:r>
            </a:p>
          </p:txBody>
        </p:sp>
        <p:sp>
          <p:nvSpPr>
            <p:cNvPr id="328786" name="Text Box 82"/>
            <p:cNvSpPr txBox="1">
              <a:spLocks noChangeArrowheads="1"/>
            </p:cNvSpPr>
            <p:nvPr/>
          </p:nvSpPr>
          <p:spPr bwMode="auto">
            <a:xfrm>
              <a:off x="3296816" y="2823319"/>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itchFamily="2" charset="-122"/>
                </a:rPr>
                <a:t>路由器</a:t>
              </a:r>
            </a:p>
          </p:txBody>
        </p:sp>
      </p:grpSp>
      <p:sp>
        <p:nvSpPr>
          <p:cNvPr id="3" name="标题 2"/>
          <p:cNvSpPr>
            <a:spLocks noGrp="1"/>
          </p:cNvSpPr>
          <p:nvPr>
            <p:ph type="title"/>
          </p:nvPr>
        </p:nvSpPr>
        <p:spPr/>
        <p:txBody>
          <a:bodyPr/>
          <a:lstStyle/>
          <a:p>
            <a:pPr algn="ctr"/>
            <a:r>
              <a:rPr lang="zh-CN" altLang="en-US" dirty="0"/>
              <a:t>互联网的边缘部分与核心</a:t>
            </a:r>
            <a:r>
              <a:rPr lang="zh-CN" altLang="en-US" dirty="0" smtClean="0"/>
              <a:t>部分</a:t>
            </a:r>
            <a:endParaRPr lang="zh-CN" altLang="en-US" dirty="0"/>
          </a:p>
        </p:txBody>
      </p:sp>
      <p:sp>
        <p:nvSpPr>
          <p:cNvPr id="6" name="矩形 5"/>
          <p:cNvSpPr/>
          <p:nvPr/>
        </p:nvSpPr>
        <p:spPr>
          <a:xfrm>
            <a:off x="2701787" y="5919663"/>
            <a:ext cx="5131533" cy="461665"/>
          </a:xfrm>
          <a:prstGeom prst="rect">
            <a:avLst/>
          </a:prstGeom>
        </p:spPr>
        <p:txBody>
          <a:bodyPr wrap="square">
            <a:spAutoFit/>
          </a:bodyPr>
          <a:lstStyle/>
          <a:p>
            <a:pPr algn="ctr"/>
            <a:r>
              <a:rPr lang="zh-CN" altLang="zh-CN" sz="2400" b="1" dirty="0" smtClean="0">
                <a:latin typeface="+mn-lt"/>
                <a:ea typeface="黑体" pitchFamily="2" charset="-122"/>
              </a:rPr>
              <a:t>互联网</a:t>
            </a:r>
            <a:r>
              <a:rPr lang="zh-CN" altLang="zh-CN" sz="2400" b="1" dirty="0">
                <a:latin typeface="+mn-lt"/>
                <a:ea typeface="黑体" pitchFamily="2" charset="-122"/>
              </a:rPr>
              <a:t>的边缘部分与核心部分</a:t>
            </a:r>
            <a:endParaRPr lang="zh-CN" altLang="en-US" sz="2400" b="1" dirty="0">
              <a:latin typeface="+mn-lt"/>
              <a:ea typeface="黑体" pitchFamily="2" charset="-122"/>
            </a:endParaRPr>
          </a:p>
        </p:txBody>
      </p:sp>
    </p:spTree>
    <p:extLst>
      <p:ext uri="{BB962C8B-B14F-4D97-AF65-F5344CB8AC3E}">
        <p14:creationId xmlns:p14="http://schemas.microsoft.com/office/powerpoint/2010/main" val="11277664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en-US" altLang="zh-CN" dirty="0" smtClean="0"/>
              <a:t>1.3.1  </a:t>
            </a:r>
            <a:r>
              <a:rPr lang="zh-CN" altLang="en-US" dirty="0" smtClean="0"/>
              <a:t>互联网</a:t>
            </a:r>
            <a:r>
              <a:rPr lang="zh-CN" altLang="en-US" dirty="0"/>
              <a:t>的边缘部分</a:t>
            </a:r>
          </a:p>
        </p:txBody>
      </p:sp>
      <p:sp>
        <p:nvSpPr>
          <p:cNvPr id="330755" name="Rectangle 3"/>
          <p:cNvSpPr>
            <a:spLocks noGrp="1" noChangeArrowheads="1"/>
          </p:cNvSpPr>
          <p:nvPr>
            <p:ph idx="1"/>
          </p:nvPr>
        </p:nvSpPr>
        <p:spPr/>
        <p:txBody>
          <a:bodyPr/>
          <a:lstStyle/>
          <a:p>
            <a:r>
              <a:rPr lang="zh-CN" altLang="en-US" dirty="0"/>
              <a:t>处在互联网边缘的部分就是连接在互联网上的所有的主机。这些主机又称为</a:t>
            </a:r>
            <a:r>
              <a:rPr lang="zh-CN" altLang="en-US" dirty="0" smtClean="0">
                <a:solidFill>
                  <a:srgbClr val="FF0000"/>
                </a:solidFill>
              </a:rPr>
              <a:t>端系统 </a:t>
            </a:r>
            <a:r>
              <a:rPr lang="en-US" altLang="zh-CN" dirty="0" smtClean="0"/>
              <a:t>(</a:t>
            </a:r>
            <a:r>
              <a:rPr lang="en-US" altLang="zh-CN" dirty="0"/>
              <a:t>end system)</a:t>
            </a:r>
            <a:r>
              <a:rPr lang="zh-CN" altLang="en-US" dirty="0"/>
              <a:t>。</a:t>
            </a:r>
          </a:p>
          <a:p>
            <a:r>
              <a:rPr lang="zh-CN" altLang="zh-CN" dirty="0">
                <a:solidFill>
                  <a:srgbClr val="FF0000"/>
                </a:solidFill>
              </a:rPr>
              <a:t>端系统在功能上可能有很大的</a:t>
            </a:r>
            <a:r>
              <a:rPr lang="zh-CN" altLang="zh-CN" dirty="0" smtClean="0">
                <a:solidFill>
                  <a:srgbClr val="FF0000"/>
                </a:solidFill>
              </a:rPr>
              <a:t>差别</a:t>
            </a:r>
            <a:endParaRPr lang="en-US" altLang="zh-CN" dirty="0" smtClean="0">
              <a:solidFill>
                <a:srgbClr val="FF0000"/>
              </a:solidFill>
            </a:endParaRPr>
          </a:p>
          <a:p>
            <a:pPr lvl="1"/>
            <a:r>
              <a:rPr lang="zh-CN" altLang="zh-CN" dirty="0" smtClean="0"/>
              <a:t>小</a:t>
            </a:r>
            <a:r>
              <a:rPr lang="zh-CN" altLang="zh-CN" dirty="0"/>
              <a:t>的端系统可以是一台普通</a:t>
            </a:r>
            <a:r>
              <a:rPr lang="zh-CN" altLang="zh-CN" dirty="0" smtClean="0"/>
              <a:t>个人电脑</a:t>
            </a:r>
            <a:r>
              <a:rPr lang="zh-CN" altLang="en-US" dirty="0" smtClean="0"/>
              <a:t>，</a:t>
            </a:r>
            <a:r>
              <a:rPr lang="zh-CN" altLang="zh-CN" dirty="0" smtClean="0"/>
              <a:t>具有</a:t>
            </a:r>
            <a:r>
              <a:rPr lang="zh-CN" altLang="zh-CN" dirty="0"/>
              <a:t>上网功能的智能手机，甚至是一个很小的网络</a:t>
            </a:r>
            <a:r>
              <a:rPr lang="zh-CN" altLang="zh-CN" dirty="0" smtClean="0"/>
              <a:t>摄像头</a:t>
            </a:r>
            <a:r>
              <a:rPr lang="zh-CN" altLang="en-US" dirty="0" smtClean="0"/>
              <a:t>。</a:t>
            </a:r>
            <a:endParaRPr lang="en-US" altLang="zh-CN" dirty="0" smtClean="0"/>
          </a:p>
          <a:p>
            <a:pPr lvl="1"/>
            <a:r>
              <a:rPr lang="zh-CN" altLang="zh-CN" dirty="0" smtClean="0"/>
              <a:t>大</a:t>
            </a:r>
            <a:r>
              <a:rPr lang="zh-CN" altLang="zh-CN" dirty="0"/>
              <a:t>的端系统则可以是一台非常昂贵的大型计算机</a:t>
            </a:r>
            <a:r>
              <a:rPr lang="zh-CN" altLang="zh-CN" dirty="0" smtClean="0"/>
              <a:t>。</a:t>
            </a:r>
            <a:endParaRPr lang="en-US" altLang="zh-CN" dirty="0" smtClean="0"/>
          </a:p>
          <a:p>
            <a:pPr lvl="1"/>
            <a:r>
              <a:rPr lang="zh-CN" altLang="zh-CN" dirty="0" smtClean="0"/>
              <a:t>端系统</a:t>
            </a:r>
            <a:r>
              <a:rPr lang="zh-CN" altLang="zh-CN" dirty="0"/>
              <a:t>的拥有者可以是个人，也可以是单位（如学校、企业、政府机关等），当然也可以是</a:t>
            </a:r>
            <a:r>
              <a:rPr lang="zh-CN" altLang="zh-CN" dirty="0" smtClean="0"/>
              <a:t>某个</a:t>
            </a:r>
            <a:r>
              <a:rPr lang="en-US" altLang="zh-CN" dirty="0" smtClean="0"/>
              <a:t> ISP</a:t>
            </a:r>
            <a:r>
              <a:rPr lang="zh-CN" altLang="en-US" dirty="0" smtClean="0"/>
              <a:t>。</a:t>
            </a:r>
            <a:endParaRPr lang="zh-CN" altLang="en-US" dirty="0"/>
          </a:p>
        </p:txBody>
      </p:sp>
    </p:spTree>
    <p:extLst>
      <p:ext uri="{BB962C8B-B14F-4D97-AF65-F5344CB8AC3E}">
        <p14:creationId xmlns:p14="http://schemas.microsoft.com/office/powerpoint/2010/main" val="23889902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pPr algn="ctr"/>
            <a:r>
              <a:rPr lang="zh-CN" altLang="en-US" dirty="0" smtClean="0"/>
              <a:t>端系统之间通信的含义</a:t>
            </a:r>
            <a:endParaRPr lang="zh-CN" altLang="en-US" dirty="0"/>
          </a:p>
        </p:txBody>
      </p:sp>
      <p:sp>
        <p:nvSpPr>
          <p:cNvPr id="330755" name="Rectangle 3"/>
          <p:cNvSpPr>
            <a:spLocks noGrp="1" noChangeArrowheads="1"/>
          </p:cNvSpPr>
          <p:nvPr>
            <p:ph idx="1"/>
          </p:nvPr>
        </p:nvSpPr>
        <p:spPr/>
        <p:txBody>
          <a:bodyPr/>
          <a:lstStyle/>
          <a:p>
            <a:r>
              <a:rPr lang="zh-CN" altLang="en-US" dirty="0" smtClean="0"/>
              <a:t> </a:t>
            </a:r>
            <a:r>
              <a:rPr lang="zh-CN" altLang="en-US" dirty="0"/>
              <a:t>“主机 </a:t>
            </a:r>
            <a:r>
              <a:rPr lang="en-US" altLang="zh-CN" dirty="0"/>
              <a:t>A </a:t>
            </a:r>
            <a:r>
              <a:rPr lang="zh-CN" altLang="en-US" dirty="0"/>
              <a:t>和主机 </a:t>
            </a:r>
            <a:r>
              <a:rPr lang="en-US" altLang="zh-CN" dirty="0"/>
              <a:t>B </a:t>
            </a:r>
            <a:r>
              <a:rPr lang="zh-CN" altLang="en-US" dirty="0"/>
              <a:t>进行通信</a:t>
            </a:r>
            <a:r>
              <a:rPr lang="zh-CN" altLang="en-US" dirty="0" smtClean="0"/>
              <a:t>”实际上</a:t>
            </a:r>
            <a:r>
              <a:rPr lang="zh-CN" altLang="en-US" dirty="0"/>
              <a:t>是指：</a:t>
            </a:r>
            <a:r>
              <a:rPr lang="zh-CN" altLang="en-US" dirty="0">
                <a:solidFill>
                  <a:srgbClr val="FF0000"/>
                </a:solidFill>
              </a:rPr>
              <a:t>“运行在主机 </a:t>
            </a:r>
            <a:r>
              <a:rPr lang="en-US" altLang="zh-CN" dirty="0">
                <a:solidFill>
                  <a:srgbClr val="FF0000"/>
                </a:solidFill>
              </a:rPr>
              <a:t>A </a:t>
            </a:r>
            <a:r>
              <a:rPr lang="zh-CN" altLang="en-US" dirty="0">
                <a:solidFill>
                  <a:srgbClr val="FF0000"/>
                </a:solidFill>
              </a:rPr>
              <a:t>上的某个程序和运行在主机 </a:t>
            </a:r>
            <a:r>
              <a:rPr lang="en-US" altLang="zh-CN" dirty="0">
                <a:solidFill>
                  <a:srgbClr val="FF0000"/>
                </a:solidFill>
              </a:rPr>
              <a:t>B </a:t>
            </a:r>
            <a:r>
              <a:rPr lang="zh-CN" altLang="en-US" dirty="0">
                <a:solidFill>
                  <a:srgbClr val="FF0000"/>
                </a:solidFill>
              </a:rPr>
              <a:t>上的另一个程序进行通信”</a:t>
            </a:r>
            <a:r>
              <a:rPr lang="zh-CN" altLang="en-US" dirty="0" smtClean="0"/>
              <a:t>。</a:t>
            </a:r>
            <a:endParaRPr lang="zh-CN" altLang="en-US" dirty="0"/>
          </a:p>
        </p:txBody>
      </p:sp>
      <p:sp>
        <p:nvSpPr>
          <p:cNvPr id="2" name="矩形 1"/>
          <p:cNvSpPr/>
          <p:nvPr/>
        </p:nvSpPr>
        <p:spPr>
          <a:xfrm>
            <a:off x="992560" y="2924944"/>
            <a:ext cx="8208912" cy="1569660"/>
          </a:xfrm>
          <a:prstGeom prst="rect">
            <a:avLst/>
          </a:prstGeom>
          <a:solidFill>
            <a:srgbClr val="000099"/>
          </a:solidFill>
        </p:spPr>
        <p:txBody>
          <a:bodyPr wrap="square">
            <a:spAutoFit/>
          </a:bodyPr>
          <a:lstStyle/>
          <a:p>
            <a:r>
              <a:rPr lang="zh-CN" altLang="en-US" sz="3200" b="1" dirty="0">
                <a:solidFill>
                  <a:schemeClr val="bg1"/>
                </a:solidFill>
                <a:latin typeface="+mn-lt"/>
                <a:ea typeface="黑体" pitchFamily="2" charset="-122"/>
              </a:rPr>
              <a:t>即“主机 </a:t>
            </a:r>
            <a:r>
              <a:rPr lang="en-US" altLang="zh-CN" sz="3200" b="1" dirty="0">
                <a:solidFill>
                  <a:schemeClr val="bg1"/>
                </a:solidFill>
                <a:latin typeface="+mn-lt"/>
                <a:ea typeface="黑体" pitchFamily="2" charset="-122"/>
              </a:rPr>
              <a:t>A </a:t>
            </a:r>
            <a:r>
              <a:rPr lang="zh-CN" altLang="en-US" sz="3200" b="1" dirty="0">
                <a:solidFill>
                  <a:schemeClr val="bg1"/>
                </a:solidFill>
                <a:latin typeface="+mn-lt"/>
                <a:ea typeface="黑体" pitchFamily="2" charset="-122"/>
              </a:rPr>
              <a:t>的某个进程和主机 </a:t>
            </a:r>
            <a:r>
              <a:rPr lang="en-US" altLang="zh-CN" sz="3200" b="1" dirty="0">
                <a:solidFill>
                  <a:schemeClr val="bg1"/>
                </a:solidFill>
                <a:latin typeface="+mn-lt"/>
                <a:ea typeface="黑体" pitchFamily="2" charset="-122"/>
              </a:rPr>
              <a:t>B </a:t>
            </a:r>
            <a:r>
              <a:rPr lang="zh-CN" altLang="en-US" sz="3200" b="1" dirty="0">
                <a:solidFill>
                  <a:schemeClr val="bg1"/>
                </a:solidFill>
                <a:latin typeface="+mn-lt"/>
                <a:ea typeface="黑体" pitchFamily="2" charset="-122"/>
              </a:rPr>
              <a:t>上的另一个进程进行通信”</a:t>
            </a:r>
            <a:r>
              <a:rPr lang="zh-CN" altLang="en-US" sz="3200" b="1" dirty="0" smtClean="0">
                <a:solidFill>
                  <a:schemeClr val="bg1"/>
                </a:solidFill>
                <a:latin typeface="+mn-lt"/>
                <a:ea typeface="黑体" pitchFamily="2" charset="-122"/>
              </a:rPr>
              <a:t>。</a:t>
            </a:r>
            <a:endParaRPr lang="en-US" altLang="zh-CN" sz="3200" b="1" dirty="0" smtClean="0">
              <a:solidFill>
                <a:schemeClr val="bg1"/>
              </a:solidFill>
              <a:latin typeface="+mn-lt"/>
              <a:ea typeface="黑体" pitchFamily="2" charset="-122"/>
            </a:endParaRPr>
          </a:p>
          <a:p>
            <a:r>
              <a:rPr lang="zh-CN" altLang="en-US" sz="3200" b="1" dirty="0" smtClean="0">
                <a:solidFill>
                  <a:schemeClr val="bg1"/>
                </a:solidFill>
                <a:latin typeface="+mn-lt"/>
                <a:ea typeface="黑体" pitchFamily="2" charset="-122"/>
              </a:rPr>
              <a:t>简称</a:t>
            </a:r>
            <a:r>
              <a:rPr lang="zh-CN" altLang="en-US" sz="3200" b="1" dirty="0">
                <a:solidFill>
                  <a:schemeClr val="bg1"/>
                </a:solidFill>
                <a:latin typeface="+mn-lt"/>
                <a:ea typeface="黑体" pitchFamily="2" charset="-122"/>
              </a:rPr>
              <a:t>为</a:t>
            </a:r>
            <a:r>
              <a:rPr lang="zh-CN" altLang="en-US" sz="3200" b="1" dirty="0" smtClean="0">
                <a:solidFill>
                  <a:schemeClr val="bg1"/>
                </a:solidFill>
                <a:latin typeface="+mn-lt"/>
                <a:ea typeface="黑体" pitchFamily="2" charset="-122"/>
              </a:rPr>
              <a:t>“计算机之间通信”。 </a:t>
            </a:r>
            <a:endParaRPr lang="zh-CN" altLang="en-US" sz="3200" b="1" dirty="0">
              <a:solidFill>
                <a:schemeClr val="bg1"/>
              </a:solidFill>
              <a:latin typeface="+mn-lt"/>
              <a:ea typeface="黑体" pitchFamily="2" charset="-122"/>
            </a:endParaRPr>
          </a:p>
        </p:txBody>
      </p:sp>
    </p:spTree>
    <p:extLst>
      <p:ext uri="{BB962C8B-B14F-4D97-AF65-F5344CB8AC3E}">
        <p14:creationId xmlns:p14="http://schemas.microsoft.com/office/powerpoint/2010/main" val="17140875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ctr"/>
            <a:r>
              <a:rPr lang="zh-CN" altLang="en-US" dirty="0" smtClean="0"/>
              <a:t>端系统之间的两种</a:t>
            </a:r>
            <a:r>
              <a:rPr lang="zh-CN" altLang="en-US" dirty="0"/>
              <a:t>通信方式</a:t>
            </a:r>
          </a:p>
        </p:txBody>
      </p:sp>
      <p:sp>
        <p:nvSpPr>
          <p:cNvPr id="332803" name="Rectangle 3"/>
          <p:cNvSpPr>
            <a:spLocks noGrp="1" noChangeArrowheads="1"/>
          </p:cNvSpPr>
          <p:nvPr>
            <p:ph idx="1"/>
          </p:nvPr>
        </p:nvSpPr>
        <p:spPr/>
        <p:txBody>
          <a:bodyPr/>
          <a:lstStyle/>
          <a:p>
            <a:pPr>
              <a:buNone/>
            </a:pPr>
            <a:r>
              <a:rPr lang="en-US" altLang="zh-CN" dirty="0" smtClean="0"/>
              <a:t>	</a:t>
            </a:r>
            <a:r>
              <a:rPr lang="zh-CN" altLang="zh-CN" dirty="0"/>
              <a:t>端系统之间的通信</a:t>
            </a:r>
            <a:r>
              <a:rPr lang="zh-CN" altLang="zh-CN" dirty="0" smtClean="0"/>
              <a:t>方式</a:t>
            </a:r>
            <a:r>
              <a:rPr lang="zh-CN" altLang="en-US" dirty="0" smtClean="0"/>
              <a:t>通常</a:t>
            </a:r>
            <a:r>
              <a:rPr lang="zh-CN" altLang="en-US" dirty="0"/>
              <a:t>可划分为两大类：</a:t>
            </a:r>
          </a:p>
          <a:p>
            <a:r>
              <a:rPr lang="zh-CN" altLang="en-US" dirty="0">
                <a:solidFill>
                  <a:srgbClr val="FF0000"/>
                </a:solidFill>
              </a:rPr>
              <a:t>客户</a:t>
            </a:r>
            <a:r>
              <a:rPr lang="zh-CN" altLang="en-US" dirty="0">
                <a:solidFill>
                  <a:srgbClr val="FF0000"/>
                </a:solidFill>
                <a:sym typeface="Symbol" pitchFamily="18" charset="2"/>
              </a:rPr>
              <a:t></a:t>
            </a:r>
            <a:r>
              <a:rPr lang="zh-CN" altLang="en-US" dirty="0">
                <a:solidFill>
                  <a:srgbClr val="FF0000"/>
                </a:solidFill>
              </a:rPr>
              <a:t>服务器方式</a:t>
            </a:r>
            <a:r>
              <a:rPr lang="zh-CN" altLang="en-US" dirty="0"/>
              <a:t>（</a:t>
            </a:r>
            <a:r>
              <a:rPr lang="en-US" altLang="zh-CN" dirty="0"/>
              <a:t>C/S </a:t>
            </a:r>
            <a:r>
              <a:rPr lang="zh-CN" altLang="en-US" dirty="0"/>
              <a:t>方式）</a:t>
            </a:r>
          </a:p>
          <a:p>
            <a:pPr>
              <a:buNone/>
            </a:pPr>
            <a:r>
              <a:rPr lang="en-US" altLang="zh-CN" dirty="0" smtClean="0"/>
              <a:t>	</a:t>
            </a:r>
            <a:r>
              <a:rPr lang="zh-CN" altLang="en-US" dirty="0" smtClean="0"/>
              <a:t>即</a:t>
            </a:r>
            <a:r>
              <a:rPr lang="en-US" altLang="zh-CN" dirty="0"/>
              <a:t>Client/Server</a:t>
            </a:r>
            <a:r>
              <a:rPr lang="zh-CN" altLang="en-US" dirty="0"/>
              <a:t>方式，简称</a:t>
            </a:r>
            <a:r>
              <a:rPr lang="zh-CN" altLang="en-US" dirty="0" smtClean="0"/>
              <a:t>为 </a:t>
            </a:r>
            <a:r>
              <a:rPr lang="en-US" altLang="zh-CN" dirty="0" smtClean="0"/>
              <a:t>C/S </a:t>
            </a:r>
            <a:r>
              <a:rPr lang="zh-CN" altLang="en-US" dirty="0" smtClean="0"/>
              <a:t>方式。 </a:t>
            </a:r>
            <a:endParaRPr lang="zh-CN" altLang="en-US" dirty="0"/>
          </a:p>
          <a:p>
            <a:r>
              <a:rPr lang="zh-CN" altLang="en-US" dirty="0">
                <a:solidFill>
                  <a:srgbClr val="FF0000"/>
                </a:solidFill>
              </a:rPr>
              <a:t>对等方式</a:t>
            </a:r>
            <a:r>
              <a:rPr lang="zh-CN" altLang="en-US" dirty="0"/>
              <a:t>（</a:t>
            </a:r>
            <a:r>
              <a:rPr lang="en-US" altLang="zh-CN" dirty="0"/>
              <a:t>P2P </a:t>
            </a:r>
            <a:r>
              <a:rPr lang="zh-CN" altLang="en-US" dirty="0"/>
              <a:t>方式）</a:t>
            </a:r>
          </a:p>
          <a:p>
            <a:pPr>
              <a:buNone/>
            </a:pPr>
            <a:r>
              <a:rPr lang="zh-CN" altLang="en-US" dirty="0"/>
              <a:t>   即 </a:t>
            </a:r>
            <a:r>
              <a:rPr lang="en-US" altLang="zh-CN" dirty="0"/>
              <a:t>Peer-to-Peer</a:t>
            </a:r>
            <a:r>
              <a:rPr lang="zh-CN" altLang="en-US" dirty="0"/>
              <a:t>方式 ，简称</a:t>
            </a:r>
            <a:r>
              <a:rPr lang="zh-CN" altLang="en-US" dirty="0" smtClean="0"/>
              <a:t>为 </a:t>
            </a:r>
            <a:r>
              <a:rPr lang="en-US" altLang="zh-CN" dirty="0" smtClean="0"/>
              <a:t>P2P </a:t>
            </a:r>
            <a:r>
              <a:rPr lang="zh-CN" altLang="en-US" dirty="0" smtClean="0"/>
              <a:t>方式。</a:t>
            </a:r>
            <a:endParaRPr lang="zh-CN" altLang="en-US" dirty="0"/>
          </a:p>
        </p:txBody>
      </p:sp>
    </p:spTree>
    <p:extLst>
      <p:ext uri="{BB962C8B-B14F-4D97-AF65-F5344CB8AC3E}">
        <p14:creationId xmlns:p14="http://schemas.microsoft.com/office/powerpoint/2010/main" val="208308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1.1 </a:t>
            </a:r>
            <a:r>
              <a:rPr lang="en-US" altLang="zh-CN" sz="4000" dirty="0" smtClean="0"/>
              <a:t> </a:t>
            </a:r>
            <a:r>
              <a:rPr lang="zh-CN" altLang="zh-CN" sz="4000" dirty="0" smtClean="0"/>
              <a:t>计算机网络</a:t>
            </a:r>
            <a:r>
              <a:rPr lang="zh-CN" altLang="zh-CN" sz="4000" dirty="0"/>
              <a:t>在信息时代中的作用</a:t>
            </a:r>
            <a:endParaRPr lang="zh-CN" altLang="en-US" sz="4000" dirty="0"/>
          </a:p>
        </p:txBody>
      </p:sp>
      <p:sp>
        <p:nvSpPr>
          <p:cNvPr id="3" name="内容占位符 2"/>
          <p:cNvSpPr>
            <a:spLocks noGrp="1"/>
          </p:cNvSpPr>
          <p:nvPr>
            <p:ph idx="1"/>
          </p:nvPr>
        </p:nvSpPr>
        <p:spPr/>
        <p:txBody>
          <a:bodyPr/>
          <a:lstStyle/>
          <a:p>
            <a:r>
              <a:rPr lang="zh-CN" altLang="zh-CN" sz="2800" dirty="0"/>
              <a:t>随着技术的</a:t>
            </a:r>
            <a:r>
              <a:rPr lang="zh-CN" altLang="zh-CN" sz="2800" dirty="0" smtClean="0"/>
              <a:t>发展</a:t>
            </a:r>
            <a:r>
              <a:rPr lang="zh-CN" altLang="en-US" sz="2800" dirty="0" smtClean="0"/>
              <a:t>，网络技术</a:t>
            </a:r>
            <a:r>
              <a:rPr lang="zh-CN" altLang="en-US" sz="2800" dirty="0" smtClean="0">
                <a:solidFill>
                  <a:srgbClr val="FF0000"/>
                </a:solidFill>
              </a:rPr>
              <a:t>相互融合：</a:t>
            </a:r>
            <a:endParaRPr lang="en-US" altLang="zh-CN" sz="2800" dirty="0" smtClean="0">
              <a:solidFill>
                <a:srgbClr val="FF0000"/>
              </a:solidFill>
            </a:endParaRPr>
          </a:p>
          <a:p>
            <a:pPr lvl="1"/>
            <a:r>
              <a:rPr lang="zh-CN" altLang="zh-CN" sz="2400" dirty="0" smtClean="0"/>
              <a:t>电信</a:t>
            </a:r>
            <a:r>
              <a:rPr lang="zh-CN" altLang="zh-CN" sz="2400" dirty="0"/>
              <a:t>网络和有线电视网络都逐渐融入了现代</a:t>
            </a:r>
            <a:r>
              <a:rPr lang="zh-CN" altLang="zh-CN" sz="2400" dirty="0" smtClean="0"/>
              <a:t>计算机网络</a:t>
            </a:r>
            <a:r>
              <a:rPr lang="zh-CN" altLang="en-US" sz="2400" dirty="0" smtClean="0"/>
              <a:t>技术</a:t>
            </a:r>
            <a:r>
              <a:rPr lang="zh-CN" altLang="zh-CN" sz="2400" dirty="0" smtClean="0"/>
              <a:t>，</a:t>
            </a:r>
            <a:r>
              <a:rPr lang="zh-CN" altLang="zh-CN" sz="2400" dirty="0"/>
              <a:t>扩大了原有的服务</a:t>
            </a:r>
            <a:r>
              <a:rPr lang="zh-CN" altLang="zh-CN" sz="2400" dirty="0" smtClean="0"/>
              <a:t>范围</a:t>
            </a:r>
            <a:r>
              <a:rPr lang="zh-CN" altLang="en-US" sz="2400" dirty="0" smtClean="0"/>
              <a:t>；</a:t>
            </a:r>
            <a:endParaRPr lang="en-US" altLang="zh-CN" sz="2400" dirty="0" smtClean="0"/>
          </a:p>
          <a:p>
            <a:pPr lvl="1"/>
            <a:r>
              <a:rPr lang="zh-CN" altLang="zh-CN" sz="2400" dirty="0" smtClean="0"/>
              <a:t>计算机网络</a:t>
            </a:r>
            <a:r>
              <a:rPr lang="zh-CN" altLang="zh-CN" sz="2400" dirty="0"/>
              <a:t>也能够向用户提供电话通信、视频通信以及传送视频节目的服务</a:t>
            </a:r>
            <a:r>
              <a:rPr lang="zh-CN" altLang="zh-CN" sz="2400" dirty="0" smtClean="0"/>
              <a:t>。</a:t>
            </a:r>
            <a:endParaRPr lang="en-US" altLang="zh-CN" sz="2400" dirty="0" smtClean="0"/>
          </a:p>
          <a:p>
            <a:r>
              <a:rPr lang="zh-CN" altLang="zh-CN" sz="2800" dirty="0" smtClean="0"/>
              <a:t>从</a:t>
            </a:r>
            <a:r>
              <a:rPr lang="zh-CN" altLang="zh-CN" sz="2800" dirty="0"/>
              <a:t>理论上讲，可以把上述三种网络融合成一种网络就能够提供所有的上述服务，这就是很早以前就提出来的</a:t>
            </a:r>
            <a:r>
              <a:rPr lang="zh-CN" altLang="zh-CN" sz="2800" dirty="0">
                <a:solidFill>
                  <a:srgbClr val="FF0000"/>
                </a:solidFill>
              </a:rPr>
              <a:t>“三网融合”</a:t>
            </a:r>
            <a:r>
              <a:rPr lang="zh-CN" altLang="zh-CN" sz="2800" dirty="0" smtClean="0"/>
              <a:t>。</a:t>
            </a:r>
            <a:endParaRPr lang="en-US" altLang="zh-CN" sz="2800" dirty="0" smtClean="0"/>
          </a:p>
          <a:p>
            <a:r>
              <a:rPr lang="zh-CN" altLang="en-US" sz="2800" dirty="0" smtClean="0"/>
              <a:t>但实现融合并不</a:t>
            </a:r>
            <a:r>
              <a:rPr lang="zh-CN" altLang="zh-CN" sz="2800" dirty="0" smtClean="0"/>
              <a:t>简单</a:t>
            </a:r>
            <a:r>
              <a:rPr lang="zh-CN" altLang="zh-CN" sz="2800" dirty="0"/>
              <a:t>，因为这涉及到各方面的经济利益和行政管辖权的问题。</a:t>
            </a:r>
            <a:endParaRPr lang="en-US" altLang="zh-CN" sz="2800" dirty="0" smtClean="0"/>
          </a:p>
        </p:txBody>
      </p:sp>
    </p:spTree>
    <p:extLst>
      <p:ext uri="{BB962C8B-B14F-4D97-AF65-F5344CB8AC3E}">
        <p14:creationId xmlns:p14="http://schemas.microsoft.com/office/powerpoint/2010/main" val="22583053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pPr marL="838200" indent="-838200"/>
            <a:r>
              <a:rPr lang="en-US" altLang="zh-CN" dirty="0"/>
              <a:t>1.  </a:t>
            </a:r>
            <a:r>
              <a:rPr lang="zh-CN" altLang="en-US" dirty="0"/>
              <a:t>客户服务器方式</a:t>
            </a:r>
          </a:p>
        </p:txBody>
      </p:sp>
      <p:sp>
        <p:nvSpPr>
          <p:cNvPr id="343043" name="Rectangle 3"/>
          <p:cNvSpPr>
            <a:spLocks noGrp="1" noChangeArrowheads="1"/>
          </p:cNvSpPr>
          <p:nvPr>
            <p:ph idx="1"/>
          </p:nvPr>
        </p:nvSpPr>
        <p:spPr/>
        <p:txBody>
          <a:bodyPr/>
          <a:lstStyle/>
          <a:p>
            <a:r>
              <a:rPr lang="zh-CN" altLang="en-US" dirty="0" smtClean="0">
                <a:solidFill>
                  <a:srgbClr val="FF0000"/>
                </a:solidFill>
              </a:rPr>
              <a:t>客户 </a:t>
            </a:r>
            <a:r>
              <a:rPr lang="en-US" altLang="zh-CN" dirty="0" smtClean="0"/>
              <a:t>(</a:t>
            </a:r>
            <a:r>
              <a:rPr lang="en-US" altLang="zh-CN" dirty="0"/>
              <a:t>client</a:t>
            </a:r>
            <a:r>
              <a:rPr lang="en-US" altLang="zh-CN" dirty="0" smtClean="0"/>
              <a:t>) </a:t>
            </a:r>
            <a:r>
              <a:rPr lang="zh-CN" altLang="en-US" dirty="0" smtClean="0"/>
              <a:t>和</a:t>
            </a:r>
            <a:r>
              <a:rPr lang="zh-CN" altLang="en-US" dirty="0" smtClean="0">
                <a:solidFill>
                  <a:srgbClr val="FF0000"/>
                </a:solidFill>
              </a:rPr>
              <a:t>服务器 </a:t>
            </a:r>
            <a:r>
              <a:rPr lang="en-US" altLang="zh-CN" dirty="0" smtClean="0"/>
              <a:t>(</a:t>
            </a:r>
            <a:r>
              <a:rPr lang="en-US" altLang="zh-CN" dirty="0"/>
              <a:t>server</a:t>
            </a:r>
            <a:r>
              <a:rPr lang="en-US" altLang="zh-CN" dirty="0" smtClean="0"/>
              <a:t>) </a:t>
            </a:r>
            <a:r>
              <a:rPr lang="zh-CN" altLang="en-US" dirty="0" smtClean="0"/>
              <a:t>都是</a:t>
            </a:r>
            <a:r>
              <a:rPr lang="zh-CN" altLang="en-US" dirty="0"/>
              <a:t>指通信中所涉及的两个应用进程。</a:t>
            </a:r>
          </a:p>
          <a:p>
            <a:r>
              <a:rPr lang="zh-CN" altLang="en-US" dirty="0" smtClean="0"/>
              <a:t>客户</a:t>
            </a:r>
            <a:r>
              <a:rPr lang="en-US" altLang="zh-CN" dirty="0" smtClean="0"/>
              <a:t>—</a:t>
            </a:r>
            <a:r>
              <a:rPr lang="zh-CN" altLang="en-US" dirty="0" smtClean="0"/>
              <a:t>服务器</a:t>
            </a:r>
            <a:r>
              <a:rPr lang="zh-CN" altLang="en-US" dirty="0"/>
              <a:t>方式所描述的是进程之间服务和被服务的关系。</a:t>
            </a:r>
          </a:p>
          <a:p>
            <a:r>
              <a:rPr lang="zh-CN" altLang="en-US" dirty="0"/>
              <a:t>客户是</a:t>
            </a:r>
            <a:r>
              <a:rPr lang="zh-CN" altLang="en-US" dirty="0">
                <a:solidFill>
                  <a:srgbClr val="0000CC"/>
                </a:solidFill>
              </a:rPr>
              <a:t>服务的请求方</a:t>
            </a:r>
            <a:r>
              <a:rPr lang="zh-CN" altLang="en-US" dirty="0"/>
              <a:t>，服务器是</a:t>
            </a:r>
            <a:r>
              <a:rPr lang="zh-CN" altLang="en-US" dirty="0">
                <a:solidFill>
                  <a:srgbClr val="0000CC"/>
                </a:solidFill>
              </a:rPr>
              <a:t>服务的提供方</a:t>
            </a:r>
            <a:r>
              <a:rPr lang="zh-CN" altLang="en-US" dirty="0" smtClean="0"/>
              <a:t>。</a:t>
            </a:r>
            <a:endParaRPr lang="en-US" altLang="zh-CN" dirty="0" smtClean="0"/>
          </a:p>
        </p:txBody>
      </p:sp>
      <p:sp>
        <p:nvSpPr>
          <p:cNvPr id="2" name="矩形 1"/>
          <p:cNvSpPr/>
          <p:nvPr/>
        </p:nvSpPr>
        <p:spPr>
          <a:xfrm>
            <a:off x="632520" y="4293096"/>
            <a:ext cx="8856984"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itchFamily="2" charset="-122"/>
              </a:rPr>
              <a:t>服务请求方和服务提供方都要使用网络核心部分所提供的服务。</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val="20941110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8" name="Oval 4"/>
          <p:cNvSpPr>
            <a:spLocks noChangeArrowheads="1"/>
          </p:cNvSpPr>
          <p:nvPr/>
        </p:nvSpPr>
        <p:spPr bwMode="auto">
          <a:xfrm>
            <a:off x="983581" y="1057773"/>
            <a:ext cx="7599759" cy="5035524"/>
          </a:xfrm>
          <a:prstGeom prst="ellipse">
            <a:avLst/>
          </a:prstGeom>
          <a:solidFill>
            <a:srgbClr val="FF99CC"/>
          </a:solidFill>
          <a:ln w="9525">
            <a:solidFill>
              <a:schemeClr val="tx1"/>
            </a:solidFill>
            <a:prstDash val="dash"/>
            <a:round/>
            <a:headEnd/>
            <a:tailEnd/>
          </a:ln>
          <a:effectLst/>
          <a:extLst/>
        </p:spPr>
        <p:txBody>
          <a:bodyPr wrap="none" anchor="ctr"/>
          <a:lstStyle/>
          <a:p>
            <a:endParaRPr lang="zh-CN" altLang="en-US" b="1">
              <a:latin typeface="+mn-lt"/>
              <a:ea typeface="黑体" pitchFamily="2" charset="-122"/>
            </a:endParaRPr>
          </a:p>
        </p:txBody>
      </p:sp>
      <p:sp>
        <p:nvSpPr>
          <p:cNvPr id="344069" name="Line 5"/>
          <p:cNvSpPr>
            <a:spLocks noChangeShapeType="1"/>
          </p:cNvSpPr>
          <p:nvPr/>
        </p:nvSpPr>
        <p:spPr bwMode="auto">
          <a:xfrm flipV="1">
            <a:off x="2603625" y="4281985"/>
            <a:ext cx="853017" cy="4667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0" name="Line 6"/>
          <p:cNvSpPr>
            <a:spLocks noChangeShapeType="1"/>
          </p:cNvSpPr>
          <p:nvPr/>
        </p:nvSpPr>
        <p:spPr bwMode="auto">
          <a:xfrm flipH="1" flipV="1">
            <a:off x="2197754" y="3224709"/>
            <a:ext cx="921808" cy="2206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1" name="Line 7"/>
          <p:cNvSpPr>
            <a:spLocks noChangeShapeType="1"/>
          </p:cNvSpPr>
          <p:nvPr/>
        </p:nvSpPr>
        <p:spPr bwMode="auto">
          <a:xfrm flipH="1">
            <a:off x="6461117" y="3777159"/>
            <a:ext cx="109550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2" name="Line 8"/>
          <p:cNvSpPr>
            <a:spLocks noChangeShapeType="1"/>
          </p:cNvSpPr>
          <p:nvPr/>
        </p:nvSpPr>
        <p:spPr bwMode="auto">
          <a:xfrm flipH="1">
            <a:off x="5652816" y="2122985"/>
            <a:ext cx="808302" cy="11017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3" name="Line 9"/>
          <p:cNvSpPr>
            <a:spLocks noChangeShapeType="1"/>
          </p:cNvSpPr>
          <p:nvPr/>
        </p:nvSpPr>
        <p:spPr bwMode="auto">
          <a:xfrm flipH="1" flipV="1">
            <a:off x="5539310" y="4659809"/>
            <a:ext cx="608806" cy="7000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4" name="Line 10"/>
          <p:cNvSpPr>
            <a:spLocks noChangeShapeType="1"/>
          </p:cNvSpPr>
          <p:nvPr/>
        </p:nvSpPr>
        <p:spPr bwMode="auto">
          <a:xfrm>
            <a:off x="3463521" y="2232521"/>
            <a:ext cx="515938" cy="8048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5" name="Line 11"/>
          <p:cNvSpPr>
            <a:spLocks noChangeShapeType="1"/>
          </p:cNvSpPr>
          <p:nvPr/>
        </p:nvSpPr>
        <p:spPr bwMode="auto">
          <a:xfrm flipV="1">
            <a:off x="3809199" y="4550272"/>
            <a:ext cx="230452" cy="809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pic>
        <p:nvPicPr>
          <p:cNvPr id="344076"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98495" y="16800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7"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19563" y="16800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8"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83268" y="5212259"/>
            <a:ext cx="698235"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9"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63522" y="5212259"/>
            <a:ext cx="698235"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4080" name="Text Box 16"/>
          <p:cNvSpPr txBox="1">
            <a:spLocks noChangeArrowheads="1"/>
          </p:cNvSpPr>
          <p:nvPr/>
        </p:nvSpPr>
        <p:spPr bwMode="auto">
          <a:xfrm>
            <a:off x="560512" y="903785"/>
            <a:ext cx="902811"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latin typeface="+mn-lt"/>
                <a:ea typeface="黑体" pitchFamily="2" charset="-122"/>
              </a:rPr>
              <a:t>运行</a:t>
            </a:r>
          </a:p>
          <a:p>
            <a:r>
              <a:rPr kumimoji="1" lang="zh-CN" altLang="en-US" sz="2800" b="1" dirty="0">
                <a:latin typeface="+mn-lt"/>
                <a:ea typeface="黑体" pitchFamily="2" charset="-122"/>
              </a:rPr>
              <a:t>客户</a:t>
            </a:r>
          </a:p>
          <a:p>
            <a:r>
              <a:rPr kumimoji="1" lang="zh-CN" altLang="en-US" sz="2800" b="1" dirty="0">
                <a:latin typeface="+mn-lt"/>
                <a:ea typeface="黑体" pitchFamily="2" charset="-122"/>
              </a:rPr>
              <a:t>程序</a:t>
            </a:r>
          </a:p>
        </p:txBody>
      </p:sp>
      <p:pic>
        <p:nvPicPr>
          <p:cNvPr id="344081" name="Picture 1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19905" y="256272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4082" name="Group 18"/>
          <p:cNvGrpSpPr>
            <a:grpSpLocks/>
          </p:cNvGrpSpPr>
          <p:nvPr/>
        </p:nvGrpSpPr>
        <p:grpSpPr bwMode="auto">
          <a:xfrm>
            <a:off x="2658659" y="2232522"/>
            <a:ext cx="4385469" cy="3046413"/>
            <a:chOff x="1680" y="240"/>
            <a:chExt cx="2529" cy="1270"/>
          </a:xfrm>
          <a:solidFill>
            <a:schemeClr val="bg1">
              <a:lumMod val="65000"/>
            </a:schemeClr>
          </a:solidFill>
        </p:grpSpPr>
        <p:sp>
          <p:nvSpPr>
            <p:cNvPr id="344083" name="Oval 19"/>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4" name="Oval 20"/>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5" name="Oval 21"/>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6" name="Oval 22"/>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7" name="Oval 23"/>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8" name="Oval 24"/>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9" name="Oval 25"/>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90" name="Oval 26"/>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91" name="Oval 27"/>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grpSp>
      <p:sp>
        <p:nvSpPr>
          <p:cNvPr id="344092" name="Text Box 28"/>
          <p:cNvSpPr txBox="1">
            <a:spLocks noChangeArrowheads="1"/>
          </p:cNvSpPr>
          <p:nvPr/>
        </p:nvSpPr>
        <p:spPr bwMode="auto">
          <a:xfrm>
            <a:off x="4039651" y="1191122"/>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网络边缘</a:t>
            </a:r>
          </a:p>
        </p:txBody>
      </p:sp>
      <p:sp>
        <p:nvSpPr>
          <p:cNvPr id="344093" name="Text Box 29"/>
          <p:cNvSpPr txBox="1">
            <a:spLocks noChangeArrowheads="1"/>
          </p:cNvSpPr>
          <p:nvPr/>
        </p:nvSpPr>
        <p:spPr bwMode="auto">
          <a:xfrm>
            <a:off x="4154878" y="4127997"/>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latin typeface="+mn-lt"/>
                <a:ea typeface="黑体" pitchFamily="2" charset="-122"/>
              </a:rPr>
              <a:t>网络核心</a:t>
            </a:r>
          </a:p>
        </p:txBody>
      </p:sp>
      <p:graphicFrame>
        <p:nvGraphicFramePr>
          <p:cNvPr id="344094" name="Object 30">
            <a:hlinkClick r:id="" action="ppaction://ole?verb=0"/>
          </p:cNvPr>
          <p:cNvGraphicFramePr>
            <a:graphicFrameLocks/>
          </p:cNvGraphicFramePr>
          <p:nvPr>
            <p:extLst>
              <p:ext uri="{D42A27DB-BD31-4B8C-83A1-F6EECF244321}">
                <p14:modId xmlns:p14="http://schemas.microsoft.com/office/powerpoint/2010/main" val="792501297"/>
              </p:ext>
            </p:extLst>
          </p:nvPr>
        </p:nvGraphicFramePr>
        <p:xfrm>
          <a:off x="7379486" y="3226296"/>
          <a:ext cx="811742" cy="1049338"/>
        </p:xfrm>
        <a:graphic>
          <a:graphicData uri="http://schemas.openxmlformats.org/presentationml/2006/ole">
            <mc:AlternateContent xmlns:mc="http://schemas.openxmlformats.org/markup-compatibility/2006">
              <mc:Choice xmlns:v="urn:schemas-microsoft-com:vml" Requires="v">
                <p:oleObj spid="_x0000_s10242" name="Microsoft ClipArt Gallery" r:id="rId5" imgW="2735263" imgH="3825875" progId="">
                  <p:embed/>
                </p:oleObj>
              </mc:Choice>
              <mc:Fallback>
                <p:oleObj name="Microsoft ClipArt Gallery" r:id="rId5" imgW="2735263" imgH="3825875" progId="">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9486" y="3226296"/>
                        <a:ext cx="811742"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4095" name="Text Box 31"/>
          <p:cNvSpPr txBox="1">
            <a:spLocks noChangeArrowheads="1"/>
          </p:cNvSpPr>
          <p:nvPr/>
        </p:nvSpPr>
        <p:spPr bwMode="auto">
          <a:xfrm>
            <a:off x="7866749" y="980728"/>
            <a:ext cx="126188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latin typeface="+mn-lt"/>
                <a:ea typeface="黑体" pitchFamily="2" charset="-122"/>
              </a:rPr>
              <a:t>运行</a:t>
            </a:r>
          </a:p>
          <a:p>
            <a:pPr algn="ctr"/>
            <a:r>
              <a:rPr kumimoji="1" lang="zh-CN" altLang="en-US" sz="2800" b="1" dirty="0">
                <a:latin typeface="+mn-lt"/>
                <a:ea typeface="黑体" pitchFamily="2" charset="-122"/>
              </a:rPr>
              <a:t>服务器</a:t>
            </a:r>
          </a:p>
          <a:p>
            <a:pPr algn="ctr"/>
            <a:r>
              <a:rPr kumimoji="1" lang="zh-CN" altLang="en-US" sz="2800" b="1" dirty="0">
                <a:latin typeface="+mn-lt"/>
                <a:ea typeface="黑体" pitchFamily="2" charset="-122"/>
              </a:rPr>
              <a:t>程序</a:t>
            </a:r>
          </a:p>
        </p:txBody>
      </p:sp>
      <p:sp>
        <p:nvSpPr>
          <p:cNvPr id="344097" name="Line 33"/>
          <p:cNvSpPr>
            <a:spLocks noChangeShapeType="1"/>
          </p:cNvSpPr>
          <p:nvPr/>
        </p:nvSpPr>
        <p:spPr bwMode="auto">
          <a:xfrm>
            <a:off x="1217473" y="2276972"/>
            <a:ext cx="624284"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098" name="Line 34"/>
          <p:cNvSpPr>
            <a:spLocks noChangeShapeType="1"/>
          </p:cNvSpPr>
          <p:nvPr/>
        </p:nvSpPr>
        <p:spPr bwMode="auto">
          <a:xfrm flipH="1">
            <a:off x="7937342" y="2371894"/>
            <a:ext cx="473575" cy="1104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099" name="Text Box 35"/>
          <p:cNvSpPr txBox="1">
            <a:spLocks noChangeArrowheads="1"/>
          </p:cNvSpPr>
          <p:nvPr/>
        </p:nvSpPr>
        <p:spPr bwMode="auto">
          <a:xfrm>
            <a:off x="1852076" y="2110284"/>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A</a:t>
            </a:r>
          </a:p>
        </p:txBody>
      </p:sp>
      <p:sp>
        <p:nvSpPr>
          <p:cNvPr id="344100" name="Text Box 36"/>
          <p:cNvSpPr txBox="1">
            <a:spLocks noChangeArrowheads="1"/>
          </p:cNvSpPr>
          <p:nvPr/>
        </p:nvSpPr>
        <p:spPr bwMode="auto">
          <a:xfrm>
            <a:off x="7492992" y="2770684"/>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B</a:t>
            </a:r>
          </a:p>
        </p:txBody>
      </p:sp>
      <p:pic>
        <p:nvPicPr>
          <p:cNvPr id="344101"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80809" y="45502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4108" name="Group 44"/>
          <p:cNvGrpSpPr>
            <a:grpSpLocks/>
          </p:cNvGrpSpPr>
          <p:nvPr/>
        </p:nvGrpSpPr>
        <p:grpSpPr bwMode="auto">
          <a:xfrm>
            <a:off x="2311260" y="2481759"/>
            <a:ext cx="5068226" cy="854075"/>
            <a:chOff x="1157" y="1197"/>
            <a:chExt cx="2947" cy="538"/>
          </a:xfrm>
        </p:grpSpPr>
        <p:sp>
          <p:nvSpPr>
            <p:cNvPr id="344096" name="Freeform 32"/>
            <p:cNvSpPr>
              <a:spLocks/>
            </p:cNvSpPr>
            <p:nvPr/>
          </p:nvSpPr>
          <p:spPr bwMode="auto">
            <a:xfrm>
              <a:off x="1157" y="1319"/>
              <a:ext cx="2947" cy="416"/>
            </a:xfrm>
            <a:custGeom>
              <a:avLst/>
              <a:gdLst>
                <a:gd name="T0" fmla="*/ 0 w 2112"/>
                <a:gd name="T1" fmla="*/ 0 h 192"/>
                <a:gd name="T2" fmla="*/ 2112 w 2112"/>
                <a:gd name="T3" fmla="*/ 192 h 192"/>
              </a:gdLst>
              <a:ahLst/>
              <a:cxnLst>
                <a:cxn ang="0">
                  <a:pos x="T0" y="T1"/>
                </a:cxn>
                <a:cxn ang="0">
                  <a:pos x="T2" y="T3"/>
                </a:cxn>
              </a:cxnLst>
              <a:rect l="0" t="0" r="r" b="b"/>
              <a:pathLst>
                <a:path w="2112" h="192">
                  <a:moveTo>
                    <a:pt x="0" y="0"/>
                  </a:moveTo>
                  <a:lnTo>
                    <a:pt x="2112" y="192"/>
                  </a:lnTo>
                </a:path>
              </a:pathLst>
            </a:custGeom>
            <a:noFill/>
            <a:ln w="57150" cap="flat" cmpd="sng">
              <a:solidFill>
                <a:srgbClr val="000099">
                  <a:alpha val="80000"/>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103" name="Text Box 39"/>
            <p:cNvSpPr txBox="1">
              <a:spLocks noChangeArrowheads="1"/>
            </p:cNvSpPr>
            <p:nvPr/>
          </p:nvSpPr>
          <p:spPr bwMode="auto">
            <a:xfrm rot="455053">
              <a:off x="2141" y="1197"/>
              <a:ext cx="12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① </a:t>
              </a:r>
              <a:r>
                <a:rPr kumimoji="1" lang="zh-CN" altLang="en-US" sz="2800" b="1">
                  <a:latin typeface="+mn-lt"/>
                  <a:ea typeface="黑体" pitchFamily="2" charset="-122"/>
                </a:rPr>
                <a:t>请求服务</a:t>
              </a:r>
            </a:p>
          </p:txBody>
        </p:sp>
      </p:grpSp>
      <p:grpSp>
        <p:nvGrpSpPr>
          <p:cNvPr id="344109" name="Group 45"/>
          <p:cNvGrpSpPr>
            <a:grpSpLocks/>
          </p:cNvGrpSpPr>
          <p:nvPr/>
        </p:nvGrpSpPr>
        <p:grpSpPr bwMode="auto">
          <a:xfrm>
            <a:off x="2197754" y="2894510"/>
            <a:ext cx="5068226" cy="831850"/>
            <a:chOff x="1091" y="1457"/>
            <a:chExt cx="2947" cy="524"/>
          </a:xfrm>
        </p:grpSpPr>
        <p:sp>
          <p:nvSpPr>
            <p:cNvPr id="344102" name="Freeform 38"/>
            <p:cNvSpPr>
              <a:spLocks/>
            </p:cNvSpPr>
            <p:nvPr/>
          </p:nvSpPr>
          <p:spPr bwMode="auto">
            <a:xfrm rot="-10800000">
              <a:off x="1091" y="1457"/>
              <a:ext cx="2947" cy="416"/>
            </a:xfrm>
            <a:custGeom>
              <a:avLst/>
              <a:gdLst>
                <a:gd name="T0" fmla="*/ 0 w 2112"/>
                <a:gd name="T1" fmla="*/ 0 h 192"/>
                <a:gd name="T2" fmla="*/ 2112 w 2112"/>
                <a:gd name="T3" fmla="*/ 192 h 192"/>
              </a:gdLst>
              <a:ahLst/>
              <a:cxnLst>
                <a:cxn ang="0">
                  <a:pos x="T0" y="T1"/>
                </a:cxn>
                <a:cxn ang="0">
                  <a:pos x="T2" y="T3"/>
                </a:cxn>
              </a:cxnLst>
              <a:rect l="0" t="0" r="r" b="b"/>
              <a:pathLst>
                <a:path w="2112" h="192">
                  <a:moveTo>
                    <a:pt x="0" y="0"/>
                  </a:moveTo>
                  <a:lnTo>
                    <a:pt x="2112" y="192"/>
                  </a:lnTo>
                </a:path>
              </a:pathLst>
            </a:custGeom>
            <a:noFill/>
            <a:ln w="57150" cap="flat" cmpd="sng">
              <a:solidFill>
                <a:srgbClr val="000099">
                  <a:alpha val="80000"/>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104" name="Text Box 40"/>
            <p:cNvSpPr txBox="1">
              <a:spLocks noChangeArrowheads="1"/>
            </p:cNvSpPr>
            <p:nvPr/>
          </p:nvSpPr>
          <p:spPr bwMode="auto">
            <a:xfrm rot="499003">
              <a:off x="2021" y="1651"/>
              <a:ext cx="12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mn-lt"/>
                  <a:ea typeface="黑体" pitchFamily="2" charset="-122"/>
                </a:rPr>
                <a:t>② </a:t>
              </a:r>
              <a:r>
                <a:rPr kumimoji="1" lang="zh-CN" altLang="en-US" sz="2800" b="1" dirty="0">
                  <a:latin typeface="+mn-lt"/>
                  <a:ea typeface="黑体" pitchFamily="2" charset="-122"/>
                </a:rPr>
                <a:t>得到服务</a:t>
              </a:r>
            </a:p>
          </p:txBody>
        </p:sp>
      </p:grpSp>
      <p:sp>
        <p:nvSpPr>
          <p:cNvPr id="344105" name="Text Box 41"/>
          <p:cNvSpPr txBox="1">
            <a:spLocks noChangeArrowheads="1"/>
          </p:cNvSpPr>
          <p:nvPr/>
        </p:nvSpPr>
        <p:spPr bwMode="auto">
          <a:xfrm>
            <a:off x="1506398" y="3215184"/>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客户</a:t>
            </a:r>
          </a:p>
        </p:txBody>
      </p:sp>
      <p:sp>
        <p:nvSpPr>
          <p:cNvPr id="344106" name="Text Box 42"/>
          <p:cNvSpPr txBox="1">
            <a:spLocks noChangeArrowheads="1"/>
          </p:cNvSpPr>
          <p:nvPr/>
        </p:nvSpPr>
        <p:spPr bwMode="auto">
          <a:xfrm>
            <a:off x="7149034" y="4212134"/>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服务器</a:t>
            </a:r>
          </a:p>
        </p:txBody>
      </p:sp>
      <p:sp>
        <p:nvSpPr>
          <p:cNvPr id="344110" name="Text Box 46"/>
          <p:cNvSpPr txBox="1">
            <a:spLocks noChangeArrowheads="1"/>
          </p:cNvSpPr>
          <p:nvPr/>
        </p:nvSpPr>
        <p:spPr bwMode="auto">
          <a:xfrm>
            <a:off x="560512" y="6135687"/>
            <a:ext cx="92155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400" b="1" dirty="0">
                <a:solidFill>
                  <a:srgbClr val="000099"/>
                </a:solidFill>
                <a:latin typeface="+mn-lt"/>
                <a:ea typeface="黑体" pitchFamily="2" charset="-122"/>
              </a:rPr>
              <a:t>客户 </a:t>
            </a:r>
            <a:r>
              <a:rPr lang="en-US" altLang="zh-CN" sz="2400" b="1" dirty="0">
                <a:solidFill>
                  <a:srgbClr val="000099"/>
                </a:solidFill>
                <a:latin typeface="+mn-lt"/>
                <a:ea typeface="黑体" pitchFamily="2" charset="-122"/>
              </a:rPr>
              <a:t>A </a:t>
            </a:r>
            <a:r>
              <a:rPr lang="zh-CN" altLang="en-US" sz="2400" b="1" dirty="0">
                <a:solidFill>
                  <a:srgbClr val="000099"/>
                </a:solidFill>
                <a:latin typeface="+mn-lt"/>
                <a:ea typeface="黑体" pitchFamily="2" charset="-122"/>
              </a:rPr>
              <a:t>向服务器 </a:t>
            </a:r>
            <a:r>
              <a:rPr lang="en-US" altLang="zh-CN" sz="2400" b="1" dirty="0">
                <a:solidFill>
                  <a:srgbClr val="000099"/>
                </a:solidFill>
                <a:latin typeface="+mn-lt"/>
                <a:ea typeface="黑体" pitchFamily="2" charset="-122"/>
              </a:rPr>
              <a:t>B </a:t>
            </a:r>
            <a:r>
              <a:rPr lang="zh-CN" altLang="en-US" sz="2400" b="1" dirty="0">
                <a:solidFill>
                  <a:srgbClr val="000099"/>
                </a:solidFill>
                <a:latin typeface="+mn-lt"/>
                <a:ea typeface="黑体" pitchFamily="2" charset="-122"/>
              </a:rPr>
              <a:t>发出请求服务</a:t>
            </a:r>
            <a:r>
              <a:rPr lang="zh-CN" altLang="en-US" sz="2400" b="1" dirty="0" smtClean="0">
                <a:solidFill>
                  <a:srgbClr val="000099"/>
                </a:solidFill>
                <a:latin typeface="+mn-lt"/>
                <a:ea typeface="黑体" pitchFamily="2" charset="-122"/>
              </a:rPr>
              <a:t>，服务器 </a:t>
            </a:r>
            <a:r>
              <a:rPr lang="en-US" altLang="zh-CN" sz="2400" b="1" dirty="0">
                <a:solidFill>
                  <a:srgbClr val="000099"/>
                </a:solidFill>
                <a:latin typeface="+mn-lt"/>
                <a:ea typeface="黑体" pitchFamily="2" charset="-122"/>
              </a:rPr>
              <a:t>B </a:t>
            </a:r>
            <a:r>
              <a:rPr lang="zh-CN" altLang="en-US" sz="2400" b="1" dirty="0">
                <a:solidFill>
                  <a:srgbClr val="000099"/>
                </a:solidFill>
                <a:latin typeface="+mn-lt"/>
                <a:ea typeface="黑体" pitchFamily="2" charset="-122"/>
              </a:rPr>
              <a:t>向客户 </a:t>
            </a:r>
            <a:r>
              <a:rPr lang="en-US" altLang="zh-CN" sz="2400" b="1" dirty="0">
                <a:solidFill>
                  <a:srgbClr val="000099"/>
                </a:solidFill>
                <a:latin typeface="+mn-lt"/>
                <a:ea typeface="黑体" pitchFamily="2" charset="-122"/>
              </a:rPr>
              <a:t>A </a:t>
            </a:r>
            <a:r>
              <a:rPr lang="zh-CN" altLang="en-US" sz="2400" b="1" dirty="0">
                <a:solidFill>
                  <a:srgbClr val="000099"/>
                </a:solidFill>
                <a:latin typeface="+mn-lt"/>
                <a:ea typeface="黑体" pitchFamily="2" charset="-122"/>
              </a:rPr>
              <a:t>提供</a:t>
            </a:r>
            <a:r>
              <a:rPr lang="zh-CN" altLang="en-US" sz="2400" b="1" dirty="0" smtClean="0">
                <a:solidFill>
                  <a:srgbClr val="000099"/>
                </a:solidFill>
                <a:latin typeface="+mn-lt"/>
                <a:ea typeface="黑体" pitchFamily="2" charset="-122"/>
              </a:rPr>
              <a:t>服务</a:t>
            </a:r>
            <a:endParaRPr lang="zh-CN" altLang="en-US" sz="2400" b="1" dirty="0">
              <a:solidFill>
                <a:srgbClr val="000099"/>
              </a:solidFill>
              <a:latin typeface="+mn-lt"/>
              <a:ea typeface="黑体" pitchFamily="2" charset="-122"/>
            </a:endParaRPr>
          </a:p>
        </p:txBody>
      </p:sp>
      <p:sp>
        <p:nvSpPr>
          <p:cNvPr id="2" name="矩形 1"/>
          <p:cNvSpPr/>
          <p:nvPr/>
        </p:nvSpPr>
        <p:spPr>
          <a:xfrm>
            <a:off x="2288704" y="260648"/>
            <a:ext cx="4828258" cy="584775"/>
          </a:xfrm>
          <a:prstGeom prst="rect">
            <a:avLst/>
          </a:prstGeom>
          <a:solidFill>
            <a:srgbClr val="FFFF66"/>
          </a:solidFill>
        </p:spPr>
        <p:txBody>
          <a:bodyPr wrap="square">
            <a:spAutoFit/>
          </a:bodyPr>
          <a:lstStyle/>
          <a:p>
            <a:pPr algn="ctr"/>
            <a:r>
              <a:rPr lang="zh-CN" altLang="zh-CN" sz="3200" b="1" dirty="0" smtClean="0">
                <a:latin typeface="+mn-lt"/>
                <a:ea typeface="黑体" pitchFamily="2" charset="-122"/>
              </a:rPr>
              <a:t>客户</a:t>
            </a:r>
            <a:r>
              <a:rPr lang="en-US" altLang="zh-CN" sz="3200" b="1" dirty="0">
                <a:latin typeface="+mn-lt"/>
                <a:ea typeface="黑体" pitchFamily="2" charset="-122"/>
              </a:rPr>
              <a:t>-</a:t>
            </a:r>
            <a:r>
              <a:rPr lang="zh-CN" altLang="zh-CN" sz="3200" b="1" dirty="0">
                <a:latin typeface="+mn-lt"/>
                <a:ea typeface="黑体" pitchFamily="2" charset="-122"/>
              </a:rPr>
              <a:t>服务器工作方式</a:t>
            </a:r>
            <a:endParaRPr lang="zh-CN" altLang="en-US" sz="3200" b="1" dirty="0">
              <a:latin typeface="+mn-lt"/>
              <a:ea typeface="黑体" pitchFamily="2" charset="-122"/>
            </a:endParaRPr>
          </a:p>
        </p:txBody>
      </p:sp>
    </p:spTree>
    <p:extLst>
      <p:ext uri="{BB962C8B-B14F-4D97-AF65-F5344CB8AC3E}">
        <p14:creationId xmlns:p14="http://schemas.microsoft.com/office/powerpoint/2010/main" val="33740376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44108"/>
                                        </p:tgtEl>
                                        <p:attrNameLst>
                                          <p:attrName>style.visibility</p:attrName>
                                        </p:attrNameLst>
                                      </p:cBhvr>
                                      <p:to>
                                        <p:strVal val="visible"/>
                                      </p:to>
                                    </p:set>
                                    <p:animEffect transition="in" filter="wipe(left)">
                                      <p:cBhvr>
                                        <p:cTn id="7" dur="2000"/>
                                        <p:tgtEl>
                                          <p:spTgt spid="344108"/>
                                        </p:tgtEl>
                                      </p:cBhvr>
                                    </p:animEffect>
                                  </p:childTnLst>
                                </p:cTn>
                              </p:par>
                            </p:childTnLst>
                          </p:cTn>
                        </p:par>
                        <p:par>
                          <p:cTn id="8" fill="hold" nodeType="afterGroup">
                            <p:stCondLst>
                              <p:cond delay="2000"/>
                            </p:stCondLst>
                            <p:childTnLst>
                              <p:par>
                                <p:cTn id="9" presetID="22" presetClass="entr" presetSubtype="2" fill="hold" nodeType="afterEffect">
                                  <p:stCondLst>
                                    <p:cond delay="500"/>
                                  </p:stCondLst>
                                  <p:childTnLst>
                                    <p:set>
                                      <p:cBhvr>
                                        <p:cTn id="10" dur="1" fill="hold">
                                          <p:stCondLst>
                                            <p:cond delay="0"/>
                                          </p:stCondLst>
                                        </p:cTn>
                                        <p:tgtEl>
                                          <p:spTgt spid="344109"/>
                                        </p:tgtEl>
                                        <p:attrNameLst>
                                          <p:attrName>style.visibility</p:attrName>
                                        </p:attrNameLst>
                                      </p:cBhvr>
                                      <p:to>
                                        <p:strVal val="visible"/>
                                      </p:to>
                                    </p:set>
                                    <p:animEffect transition="in" filter="wipe(right)">
                                      <p:cBhvr>
                                        <p:cTn id="11" dur="2000"/>
                                        <p:tgtEl>
                                          <p:spTgt spid="344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pPr algn="ctr"/>
            <a:r>
              <a:rPr lang="zh-CN" altLang="en-US"/>
              <a:t>客户软件的特点 </a:t>
            </a:r>
          </a:p>
        </p:txBody>
      </p:sp>
      <p:sp>
        <p:nvSpPr>
          <p:cNvPr id="338947" name="Rectangle 3"/>
          <p:cNvSpPr>
            <a:spLocks noGrp="1" noChangeArrowheads="1"/>
          </p:cNvSpPr>
          <p:nvPr>
            <p:ph idx="1"/>
          </p:nvPr>
        </p:nvSpPr>
        <p:spPr/>
        <p:txBody>
          <a:bodyPr/>
          <a:lstStyle/>
          <a:p>
            <a:r>
              <a:rPr lang="zh-CN" altLang="en-US" dirty="0">
                <a:solidFill>
                  <a:srgbClr val="FF0000"/>
                </a:solidFill>
              </a:rPr>
              <a:t>被用户调用后运行，</a:t>
            </a:r>
            <a:r>
              <a:rPr lang="zh-CN" altLang="en-US" dirty="0"/>
              <a:t>在打算通信时主动向远地服务器发起通信（请求服务）。</a:t>
            </a:r>
            <a:r>
              <a:rPr lang="zh-CN" altLang="en-US" dirty="0">
                <a:solidFill>
                  <a:srgbClr val="0000CC"/>
                </a:solidFill>
              </a:rPr>
              <a:t>因此，客户程序必须知道服务器程序的地址。</a:t>
            </a:r>
          </a:p>
          <a:p>
            <a:r>
              <a:rPr lang="zh-CN" altLang="en-US" dirty="0"/>
              <a:t>不需要特殊的硬件和很复杂的操作系统。 </a:t>
            </a:r>
          </a:p>
        </p:txBody>
      </p:sp>
    </p:spTree>
    <p:extLst>
      <p:ext uri="{BB962C8B-B14F-4D97-AF65-F5344CB8AC3E}">
        <p14:creationId xmlns:p14="http://schemas.microsoft.com/office/powerpoint/2010/main" val="4151364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89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89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pPr algn="ctr"/>
            <a:r>
              <a:rPr lang="zh-CN" altLang="en-US"/>
              <a:t>服务器软件的特点 </a:t>
            </a:r>
          </a:p>
        </p:txBody>
      </p:sp>
      <p:sp>
        <p:nvSpPr>
          <p:cNvPr id="340995" name="Rectangle 3"/>
          <p:cNvSpPr>
            <a:spLocks noGrp="1" noChangeArrowheads="1"/>
          </p:cNvSpPr>
          <p:nvPr>
            <p:ph idx="1"/>
          </p:nvPr>
        </p:nvSpPr>
        <p:spPr/>
        <p:txBody>
          <a:bodyPr/>
          <a:lstStyle/>
          <a:p>
            <a:r>
              <a:rPr lang="zh-CN" altLang="en-US" dirty="0"/>
              <a:t>一种专门用来提供某种服务的程序，可同时处理多个远地或本地客户的请求。</a:t>
            </a:r>
          </a:p>
          <a:p>
            <a:r>
              <a:rPr lang="zh-CN" altLang="en-US" dirty="0"/>
              <a:t>系统启动后即自动调用并</a:t>
            </a:r>
            <a:r>
              <a:rPr lang="zh-CN" altLang="en-US" dirty="0">
                <a:solidFill>
                  <a:srgbClr val="FF0000"/>
                </a:solidFill>
              </a:rPr>
              <a:t>一直不断地运行着，被动地等待</a:t>
            </a:r>
            <a:r>
              <a:rPr lang="zh-CN" altLang="en-US" dirty="0"/>
              <a:t>并接受来自各地的客户的通信请求。</a:t>
            </a:r>
            <a:r>
              <a:rPr lang="zh-CN" altLang="en-US" dirty="0">
                <a:solidFill>
                  <a:srgbClr val="0000CC"/>
                </a:solidFill>
              </a:rPr>
              <a:t>因此，服务器程序不需要知道客户程序的地址</a:t>
            </a:r>
            <a:r>
              <a:rPr lang="zh-CN" altLang="en-US" dirty="0"/>
              <a:t>。</a:t>
            </a:r>
          </a:p>
          <a:p>
            <a:r>
              <a:rPr lang="zh-CN" altLang="en-US" dirty="0"/>
              <a:t>一般需要强大的硬件和高级的操作系统支持。</a:t>
            </a:r>
          </a:p>
        </p:txBody>
      </p:sp>
      <p:sp>
        <p:nvSpPr>
          <p:cNvPr id="2" name="矩形 1"/>
          <p:cNvSpPr/>
          <p:nvPr/>
        </p:nvSpPr>
        <p:spPr>
          <a:xfrm>
            <a:off x="632520" y="4797152"/>
            <a:ext cx="8856984"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itchFamily="2" charset="-122"/>
              </a:rPr>
              <a:t>客户与服务器的通信关系建立后，</a:t>
            </a:r>
            <a:r>
              <a:rPr lang="zh-CN" altLang="zh-CN" sz="3200" b="1" dirty="0">
                <a:solidFill>
                  <a:srgbClr val="FF0000"/>
                </a:solidFill>
                <a:latin typeface="+mn-lt"/>
                <a:ea typeface="黑体" pitchFamily="2" charset="-122"/>
              </a:rPr>
              <a:t>通信可以是双向的，</a:t>
            </a:r>
            <a:r>
              <a:rPr lang="zh-CN" altLang="zh-CN" sz="3200" b="1" dirty="0">
                <a:solidFill>
                  <a:srgbClr val="000099"/>
                </a:solidFill>
                <a:latin typeface="+mn-lt"/>
                <a:ea typeface="黑体" pitchFamily="2" charset="-122"/>
              </a:rPr>
              <a:t>客户和服务器都可发送和接收数据。</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val="890221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09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09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altLang="zh-CN" dirty="0"/>
              <a:t>2. </a:t>
            </a:r>
            <a:r>
              <a:rPr lang="zh-CN" altLang="en-US" dirty="0"/>
              <a:t>对等连接方式 </a:t>
            </a:r>
          </a:p>
        </p:txBody>
      </p:sp>
      <p:sp>
        <p:nvSpPr>
          <p:cNvPr id="34713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solidFill>
                  <a:srgbClr val="FF0000"/>
                </a:solidFill>
              </a:rPr>
              <a:t>对等</a:t>
            </a:r>
            <a:r>
              <a:rPr lang="zh-CN" altLang="en-US" dirty="0" smtClean="0">
                <a:solidFill>
                  <a:srgbClr val="FF0000"/>
                </a:solidFill>
              </a:rPr>
              <a:t>连接 </a:t>
            </a:r>
            <a:r>
              <a:rPr lang="en-US" altLang="zh-CN" dirty="0" smtClean="0"/>
              <a:t>(</a:t>
            </a:r>
            <a:r>
              <a:rPr lang="en-US" altLang="zh-CN" dirty="0"/>
              <a:t>peer-to-peer</a:t>
            </a:r>
            <a:r>
              <a:rPr lang="zh-CN" altLang="en-US" dirty="0"/>
              <a:t>，简写为 </a:t>
            </a:r>
            <a:r>
              <a:rPr lang="en-US" altLang="zh-CN" dirty="0">
                <a:solidFill>
                  <a:srgbClr val="FF0000"/>
                </a:solidFill>
              </a:rPr>
              <a:t>P2P</a:t>
            </a:r>
            <a:r>
              <a:rPr lang="en-US" altLang="zh-CN" dirty="0" smtClean="0"/>
              <a:t>) </a:t>
            </a:r>
            <a:r>
              <a:rPr lang="zh-CN" altLang="en-US" dirty="0" smtClean="0"/>
              <a:t>是</a:t>
            </a:r>
            <a:r>
              <a:rPr lang="zh-CN" altLang="en-US" dirty="0"/>
              <a:t>指两个主机在通信时并不区分哪一个是服务请求方还是服务提供方。</a:t>
            </a:r>
          </a:p>
          <a:p>
            <a:r>
              <a:rPr lang="zh-CN" altLang="en-US" dirty="0"/>
              <a:t>只要两个主机都运行了对等连接</a:t>
            </a:r>
            <a:r>
              <a:rPr lang="zh-CN" altLang="en-US" dirty="0" smtClean="0"/>
              <a:t>软件 </a:t>
            </a:r>
            <a:r>
              <a:rPr lang="en-US" altLang="zh-CN" dirty="0" smtClean="0"/>
              <a:t>(P2P </a:t>
            </a:r>
            <a:r>
              <a:rPr lang="zh-CN" altLang="en-US" dirty="0" smtClean="0"/>
              <a:t>软件</a:t>
            </a:r>
            <a:r>
              <a:rPr lang="en-US" altLang="zh-CN" dirty="0" smtClean="0"/>
              <a:t>) </a:t>
            </a:r>
            <a:r>
              <a:rPr lang="zh-CN" altLang="en-US" dirty="0" smtClean="0"/>
              <a:t>，</a:t>
            </a:r>
            <a:r>
              <a:rPr lang="zh-CN" altLang="en-US" dirty="0"/>
              <a:t>它们就可以进行</a:t>
            </a:r>
            <a:r>
              <a:rPr lang="zh-CN" altLang="en-US" dirty="0">
                <a:solidFill>
                  <a:srgbClr val="FF0000"/>
                </a:solidFill>
              </a:rPr>
              <a:t>平等的、对等连接通信。</a:t>
            </a:r>
          </a:p>
          <a:p>
            <a:r>
              <a:rPr lang="zh-CN" altLang="en-US" dirty="0"/>
              <a:t>双方都可以下载对方已经存储在硬盘中的共享文档。 </a:t>
            </a:r>
          </a:p>
        </p:txBody>
      </p:sp>
    </p:spTree>
    <p:extLst>
      <p:ext uri="{BB962C8B-B14F-4D97-AF65-F5344CB8AC3E}">
        <p14:creationId xmlns:p14="http://schemas.microsoft.com/office/powerpoint/2010/main" val="24693493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pPr algn="ctr"/>
            <a:r>
              <a:rPr lang="zh-CN" altLang="en-US"/>
              <a:t>对等连接方式的特点</a:t>
            </a:r>
          </a:p>
        </p:txBody>
      </p:sp>
      <p:sp>
        <p:nvSpPr>
          <p:cNvPr id="349187" name="Rectangle 3"/>
          <p:cNvSpPr>
            <a:spLocks noGrp="1" noChangeArrowheads="1"/>
          </p:cNvSpPr>
          <p:nvPr>
            <p:ph idx="1"/>
          </p:nvPr>
        </p:nvSpPr>
        <p:spPr/>
        <p:txBody>
          <a:bodyPr/>
          <a:lstStyle/>
          <a:p>
            <a:r>
              <a:rPr lang="zh-CN" altLang="en-US" dirty="0"/>
              <a:t>对等连接方式从本质上看仍然是使用客户服务器方式，只是对等连接中的</a:t>
            </a:r>
            <a:r>
              <a:rPr lang="zh-CN" altLang="en-US" dirty="0">
                <a:solidFill>
                  <a:srgbClr val="FF0000"/>
                </a:solidFill>
              </a:rPr>
              <a:t>每一个主机既是客户</a:t>
            </a:r>
            <a:r>
              <a:rPr lang="zh-CN" altLang="en-US" dirty="0" smtClean="0">
                <a:solidFill>
                  <a:srgbClr val="FF0000"/>
                </a:solidFill>
              </a:rPr>
              <a:t>又是</a:t>
            </a:r>
            <a:r>
              <a:rPr lang="zh-CN" altLang="en-US" dirty="0">
                <a:solidFill>
                  <a:srgbClr val="FF0000"/>
                </a:solidFill>
              </a:rPr>
              <a:t>服务器</a:t>
            </a:r>
            <a:r>
              <a:rPr lang="zh-CN" altLang="en-US" dirty="0"/>
              <a:t>。</a:t>
            </a:r>
          </a:p>
          <a:p>
            <a:r>
              <a:rPr lang="zh-CN" altLang="en-US" dirty="0"/>
              <a:t>例如主机 </a:t>
            </a:r>
            <a:r>
              <a:rPr lang="en-US" altLang="zh-CN" dirty="0"/>
              <a:t>C </a:t>
            </a:r>
            <a:r>
              <a:rPr lang="zh-CN" altLang="en-US" dirty="0"/>
              <a:t>请求 </a:t>
            </a:r>
            <a:r>
              <a:rPr lang="en-US" altLang="zh-CN" dirty="0"/>
              <a:t>D </a:t>
            </a:r>
            <a:r>
              <a:rPr lang="zh-CN" altLang="en-US" dirty="0"/>
              <a:t>的服务时，</a:t>
            </a:r>
            <a:r>
              <a:rPr lang="en-US" altLang="zh-CN" dirty="0"/>
              <a:t>C </a:t>
            </a:r>
            <a:r>
              <a:rPr lang="zh-CN" altLang="en-US" dirty="0"/>
              <a:t>是客户，</a:t>
            </a:r>
            <a:r>
              <a:rPr lang="en-US" altLang="zh-CN" dirty="0"/>
              <a:t>D </a:t>
            </a:r>
            <a:r>
              <a:rPr lang="zh-CN" altLang="en-US" dirty="0"/>
              <a:t>是服务器。但如果 </a:t>
            </a:r>
            <a:r>
              <a:rPr lang="en-US" altLang="zh-CN" dirty="0"/>
              <a:t>C </a:t>
            </a:r>
            <a:r>
              <a:rPr lang="zh-CN" altLang="en-US" dirty="0"/>
              <a:t>又同时向 </a:t>
            </a:r>
            <a:r>
              <a:rPr lang="en-US" altLang="zh-CN" dirty="0"/>
              <a:t>F</a:t>
            </a:r>
            <a:r>
              <a:rPr lang="zh-CN" altLang="en-US" dirty="0"/>
              <a:t>提供服务，那么 </a:t>
            </a:r>
            <a:r>
              <a:rPr lang="en-US" altLang="zh-CN" dirty="0"/>
              <a:t>C </a:t>
            </a:r>
            <a:r>
              <a:rPr lang="zh-CN" altLang="en-US" dirty="0"/>
              <a:t>又同时起着服务器的作用。</a:t>
            </a:r>
          </a:p>
        </p:txBody>
      </p:sp>
      <p:sp>
        <p:nvSpPr>
          <p:cNvPr id="2" name="矩形 1"/>
          <p:cNvSpPr/>
          <p:nvPr/>
        </p:nvSpPr>
        <p:spPr>
          <a:xfrm>
            <a:off x="992560" y="4725144"/>
            <a:ext cx="8352928"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itchFamily="2" charset="-122"/>
              </a:rPr>
              <a:t>对等连接工作方式可支持大量对等用户（如上百万个）同时工作。</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val="32548714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4" name="Oval 4"/>
          <p:cNvSpPr>
            <a:spLocks noChangeArrowheads="1"/>
          </p:cNvSpPr>
          <p:nvPr/>
        </p:nvSpPr>
        <p:spPr bwMode="auto">
          <a:xfrm>
            <a:off x="1594549" y="1475135"/>
            <a:ext cx="6624638" cy="4402137"/>
          </a:xfrm>
          <a:prstGeom prst="ellipse">
            <a:avLst/>
          </a:prstGeom>
          <a:solidFill>
            <a:srgbClr val="FF99CC"/>
          </a:solidFill>
          <a:ln w="9525">
            <a:solidFill>
              <a:schemeClr val="tx1"/>
            </a:solidFill>
            <a:prstDash val="dash"/>
            <a:round/>
            <a:headEnd/>
            <a:tailEnd/>
          </a:ln>
          <a:effectLst/>
          <a:extLst/>
        </p:spPr>
        <p:txBody>
          <a:bodyPr wrap="none" anchor="ctr"/>
          <a:lstStyle/>
          <a:p>
            <a:endParaRPr lang="zh-CN" altLang="en-US" b="1">
              <a:latin typeface="+mn-lt"/>
              <a:ea typeface="黑体" pitchFamily="2" charset="-122"/>
            </a:endParaRPr>
          </a:p>
        </p:txBody>
      </p:sp>
      <p:sp>
        <p:nvSpPr>
          <p:cNvPr id="348165" name="Line 5"/>
          <p:cNvSpPr>
            <a:spLocks noChangeShapeType="1"/>
          </p:cNvSpPr>
          <p:nvPr/>
        </p:nvSpPr>
        <p:spPr bwMode="auto">
          <a:xfrm flipV="1">
            <a:off x="3052933" y="4211986"/>
            <a:ext cx="744670" cy="382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6" name="Line 6"/>
          <p:cNvSpPr>
            <a:spLocks noChangeShapeType="1"/>
          </p:cNvSpPr>
          <p:nvPr/>
        </p:nvSpPr>
        <p:spPr bwMode="auto">
          <a:xfrm flipH="1" flipV="1">
            <a:off x="2698656" y="3345210"/>
            <a:ext cx="803143" cy="1825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7" name="Line 7"/>
          <p:cNvSpPr>
            <a:spLocks noChangeShapeType="1"/>
          </p:cNvSpPr>
          <p:nvPr/>
        </p:nvSpPr>
        <p:spPr bwMode="auto">
          <a:xfrm flipH="1">
            <a:off x="6415126" y="3797647"/>
            <a:ext cx="95620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8" name="Line 8"/>
          <p:cNvSpPr>
            <a:spLocks noChangeShapeType="1"/>
          </p:cNvSpPr>
          <p:nvPr/>
        </p:nvSpPr>
        <p:spPr bwMode="auto">
          <a:xfrm flipH="1">
            <a:off x="5610264" y="2443510"/>
            <a:ext cx="703394" cy="901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9" name="Line 9"/>
          <p:cNvSpPr>
            <a:spLocks noChangeShapeType="1"/>
          </p:cNvSpPr>
          <p:nvPr/>
        </p:nvSpPr>
        <p:spPr bwMode="auto">
          <a:xfrm flipH="1" flipV="1">
            <a:off x="5611983" y="4521547"/>
            <a:ext cx="531416" cy="5730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70" name="Line 10"/>
          <p:cNvSpPr>
            <a:spLocks noChangeShapeType="1"/>
          </p:cNvSpPr>
          <p:nvPr/>
        </p:nvSpPr>
        <p:spPr bwMode="auto">
          <a:xfrm>
            <a:off x="3802762" y="2533998"/>
            <a:ext cx="450585" cy="6588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71" name="Line 11"/>
          <p:cNvSpPr>
            <a:spLocks noChangeShapeType="1"/>
          </p:cNvSpPr>
          <p:nvPr/>
        </p:nvSpPr>
        <p:spPr bwMode="auto">
          <a:xfrm flipV="1">
            <a:off x="4103726" y="4431061"/>
            <a:ext cx="202935" cy="6635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pic>
        <p:nvPicPr>
          <p:cNvPr id="348172"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2695" y="20815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3"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01799" y="20815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4"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12947" y="4972397"/>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5"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02762" y="4972397"/>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6" name="Picture 1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6477" y="2803872"/>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8177" name="Group 17"/>
          <p:cNvGrpSpPr>
            <a:grpSpLocks/>
          </p:cNvGrpSpPr>
          <p:nvPr/>
        </p:nvGrpSpPr>
        <p:grpSpPr bwMode="auto">
          <a:xfrm>
            <a:off x="3101087" y="2533997"/>
            <a:ext cx="3823097" cy="2495550"/>
            <a:chOff x="1680" y="240"/>
            <a:chExt cx="2529" cy="1270"/>
          </a:xfrm>
          <a:solidFill>
            <a:schemeClr val="bg1">
              <a:lumMod val="75000"/>
            </a:schemeClr>
          </a:solidFill>
        </p:grpSpPr>
        <p:sp>
          <p:nvSpPr>
            <p:cNvPr id="348178"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79"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0"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1"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2"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3"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4"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5"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6"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grpSp>
      <p:sp>
        <p:nvSpPr>
          <p:cNvPr id="348187" name="Text Box 27"/>
          <p:cNvSpPr txBox="1">
            <a:spLocks noChangeArrowheads="1"/>
          </p:cNvSpPr>
          <p:nvPr/>
        </p:nvSpPr>
        <p:spPr bwMode="auto">
          <a:xfrm>
            <a:off x="4146720" y="1819622"/>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网络边缘</a:t>
            </a:r>
          </a:p>
        </p:txBody>
      </p:sp>
      <p:sp>
        <p:nvSpPr>
          <p:cNvPr id="348188" name="Text Box 28"/>
          <p:cNvSpPr txBox="1">
            <a:spLocks noChangeArrowheads="1"/>
          </p:cNvSpPr>
          <p:nvPr/>
        </p:nvSpPr>
        <p:spPr bwMode="auto">
          <a:xfrm>
            <a:off x="4146720" y="3980211"/>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网络核心</a:t>
            </a:r>
          </a:p>
        </p:txBody>
      </p:sp>
      <p:graphicFrame>
        <p:nvGraphicFramePr>
          <p:cNvPr id="348189" name="Object 29">
            <a:hlinkClick r:id="" action="ppaction://ole?verb=0"/>
          </p:cNvPr>
          <p:cNvGraphicFramePr>
            <a:graphicFrameLocks/>
          </p:cNvGraphicFramePr>
          <p:nvPr>
            <p:extLst>
              <p:ext uri="{D42A27DB-BD31-4B8C-83A1-F6EECF244321}">
                <p14:modId xmlns:p14="http://schemas.microsoft.com/office/powerpoint/2010/main" val="801166315"/>
              </p:ext>
            </p:extLst>
          </p:nvPr>
        </p:nvGraphicFramePr>
        <p:xfrm>
          <a:off x="7216549" y="3348385"/>
          <a:ext cx="708554" cy="857250"/>
        </p:xfrm>
        <a:graphic>
          <a:graphicData uri="http://schemas.openxmlformats.org/presentationml/2006/ole">
            <mc:AlternateContent xmlns:mc="http://schemas.openxmlformats.org/markup-compatibility/2006">
              <mc:Choice xmlns:v="urn:schemas-microsoft-com:vml" Requires="v">
                <p:oleObj spid="_x0000_s11266" name="Microsoft ClipArt Gallery" r:id="rId5" imgW="2735263" imgH="3825875" progId="">
                  <p:embed/>
                </p:oleObj>
              </mc:Choice>
              <mc:Fallback>
                <p:oleObj name="Microsoft ClipArt Gallery" r:id="rId5" imgW="2735263" imgH="3825875" progId="">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6549" y="3348385"/>
                        <a:ext cx="708554"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190" name="Text Box 30"/>
          <p:cNvSpPr txBox="1">
            <a:spLocks noChangeArrowheads="1"/>
          </p:cNvSpPr>
          <p:nvPr/>
        </p:nvSpPr>
        <p:spPr bwMode="auto">
          <a:xfrm>
            <a:off x="7556850" y="1475135"/>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191" name="Text Box 31"/>
          <p:cNvSpPr txBox="1">
            <a:spLocks noChangeArrowheads="1"/>
          </p:cNvSpPr>
          <p:nvPr/>
        </p:nvSpPr>
        <p:spPr bwMode="auto">
          <a:xfrm>
            <a:off x="8103744" y="4802535"/>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192" name="Line 32"/>
          <p:cNvSpPr>
            <a:spLocks noChangeShapeType="1"/>
          </p:cNvSpPr>
          <p:nvPr/>
        </p:nvSpPr>
        <p:spPr bwMode="auto">
          <a:xfrm flipH="1">
            <a:off x="6212190" y="2262536"/>
            <a:ext cx="101467" cy="2981325"/>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3" name="Line 33"/>
          <p:cNvSpPr>
            <a:spLocks noChangeShapeType="1"/>
          </p:cNvSpPr>
          <p:nvPr/>
        </p:nvSpPr>
        <p:spPr bwMode="auto">
          <a:xfrm flipH="1">
            <a:off x="6513154" y="1991073"/>
            <a:ext cx="904610" cy="2714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4" name="Line 34"/>
          <p:cNvSpPr>
            <a:spLocks noChangeShapeType="1"/>
          </p:cNvSpPr>
          <p:nvPr/>
        </p:nvSpPr>
        <p:spPr bwMode="auto">
          <a:xfrm flipH="1" flipV="1">
            <a:off x="6413406" y="5154960"/>
            <a:ext cx="2024195" cy="74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5" name="Text Box 35"/>
          <p:cNvSpPr txBox="1">
            <a:spLocks noChangeArrowheads="1"/>
          </p:cNvSpPr>
          <p:nvPr/>
        </p:nvSpPr>
        <p:spPr bwMode="auto">
          <a:xfrm>
            <a:off x="5606824" y="4823172"/>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D</a:t>
            </a:r>
          </a:p>
        </p:txBody>
      </p:sp>
      <p:sp>
        <p:nvSpPr>
          <p:cNvPr id="348196" name="Text Box 36"/>
          <p:cNvSpPr txBox="1">
            <a:spLocks noChangeArrowheads="1"/>
          </p:cNvSpPr>
          <p:nvPr/>
        </p:nvSpPr>
        <p:spPr bwMode="auto">
          <a:xfrm>
            <a:off x="6012695" y="1598961"/>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C</a:t>
            </a:r>
          </a:p>
        </p:txBody>
      </p:sp>
      <p:pic>
        <p:nvPicPr>
          <p:cNvPr id="348197"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7189" y="44310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198" name="Line 38"/>
          <p:cNvSpPr>
            <a:spLocks noChangeShapeType="1"/>
          </p:cNvSpPr>
          <p:nvPr/>
        </p:nvSpPr>
        <p:spPr bwMode="auto">
          <a:xfrm flipH="1">
            <a:off x="2898152" y="2262536"/>
            <a:ext cx="904610" cy="2439987"/>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9" name="Text Box 39"/>
          <p:cNvSpPr txBox="1">
            <a:spLocks noChangeArrowheads="1"/>
          </p:cNvSpPr>
          <p:nvPr/>
        </p:nvSpPr>
        <p:spPr bwMode="auto">
          <a:xfrm>
            <a:off x="3574031" y="1568798"/>
            <a:ext cx="4235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mn-lt"/>
                <a:ea typeface="黑体" pitchFamily="2" charset="-122"/>
              </a:rPr>
              <a:t>E</a:t>
            </a:r>
          </a:p>
        </p:txBody>
      </p:sp>
      <p:sp>
        <p:nvSpPr>
          <p:cNvPr id="348200" name="Text Box 40"/>
          <p:cNvSpPr txBox="1">
            <a:spLocks noChangeArrowheads="1"/>
          </p:cNvSpPr>
          <p:nvPr/>
        </p:nvSpPr>
        <p:spPr bwMode="auto">
          <a:xfrm>
            <a:off x="2237751" y="4189760"/>
            <a:ext cx="4042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F</a:t>
            </a:r>
          </a:p>
        </p:txBody>
      </p:sp>
      <p:sp>
        <p:nvSpPr>
          <p:cNvPr id="348201" name="Text Box 41"/>
          <p:cNvSpPr txBox="1">
            <a:spLocks noChangeArrowheads="1"/>
          </p:cNvSpPr>
          <p:nvPr/>
        </p:nvSpPr>
        <p:spPr bwMode="auto">
          <a:xfrm>
            <a:off x="467869" y="1548160"/>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202" name="Text Box 42"/>
          <p:cNvSpPr txBox="1">
            <a:spLocks noChangeArrowheads="1"/>
          </p:cNvSpPr>
          <p:nvPr/>
        </p:nvSpPr>
        <p:spPr bwMode="auto">
          <a:xfrm>
            <a:off x="691441" y="4858097"/>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203" name="Line 43"/>
          <p:cNvSpPr>
            <a:spLocks noChangeShapeType="1"/>
          </p:cNvSpPr>
          <p:nvPr/>
        </p:nvSpPr>
        <p:spPr bwMode="auto">
          <a:xfrm>
            <a:off x="1728693" y="1987897"/>
            <a:ext cx="1872854" cy="274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204" name="Line 44"/>
          <p:cNvSpPr>
            <a:spLocks noChangeShapeType="1"/>
          </p:cNvSpPr>
          <p:nvPr/>
        </p:nvSpPr>
        <p:spPr bwMode="auto">
          <a:xfrm flipV="1">
            <a:off x="2096729" y="4972397"/>
            <a:ext cx="601927" cy="1825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205" name="Line 45"/>
          <p:cNvSpPr>
            <a:spLocks noChangeShapeType="1"/>
          </p:cNvSpPr>
          <p:nvPr/>
        </p:nvSpPr>
        <p:spPr bwMode="auto">
          <a:xfrm flipH="1">
            <a:off x="3199115" y="2262536"/>
            <a:ext cx="3013075" cy="2528887"/>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2" name="矩形 1"/>
          <p:cNvSpPr/>
          <p:nvPr/>
        </p:nvSpPr>
        <p:spPr>
          <a:xfrm>
            <a:off x="1928664" y="303039"/>
            <a:ext cx="6290524" cy="584775"/>
          </a:xfrm>
          <a:prstGeom prst="rect">
            <a:avLst/>
          </a:prstGeom>
          <a:solidFill>
            <a:srgbClr val="FFFF66"/>
          </a:solidFill>
        </p:spPr>
        <p:txBody>
          <a:bodyPr wrap="square">
            <a:spAutoFit/>
          </a:bodyPr>
          <a:lstStyle/>
          <a:p>
            <a:pPr algn="ctr"/>
            <a:r>
              <a:rPr lang="zh-CN" altLang="zh-CN" sz="3200" b="1" dirty="0">
                <a:latin typeface="+mn-lt"/>
                <a:ea typeface="黑体" pitchFamily="2" charset="-122"/>
              </a:rPr>
              <a:t>对等连接工作方式（</a:t>
            </a:r>
            <a:r>
              <a:rPr lang="en-US" altLang="zh-CN" sz="3200" b="1" dirty="0">
                <a:latin typeface="+mn-lt"/>
                <a:ea typeface="黑体" pitchFamily="2" charset="-122"/>
              </a:rPr>
              <a:t>P2P</a:t>
            </a:r>
            <a:r>
              <a:rPr lang="zh-CN" altLang="zh-CN" sz="3200" b="1" dirty="0">
                <a:latin typeface="+mn-lt"/>
                <a:ea typeface="黑体" pitchFamily="2" charset="-122"/>
              </a:rPr>
              <a:t>方式）</a:t>
            </a:r>
            <a:endParaRPr lang="zh-CN" altLang="en-US" sz="3200" b="1" dirty="0">
              <a:latin typeface="+mn-lt"/>
              <a:ea typeface="黑体" pitchFamily="2" charset="-122"/>
            </a:endParaRPr>
          </a:p>
        </p:txBody>
      </p:sp>
    </p:spTree>
    <p:extLst>
      <p:ext uri="{BB962C8B-B14F-4D97-AF65-F5344CB8AC3E}">
        <p14:creationId xmlns:p14="http://schemas.microsoft.com/office/powerpoint/2010/main" val="1557730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8192"/>
                                        </p:tgtEl>
                                        <p:attrNameLst>
                                          <p:attrName>style.visibility</p:attrName>
                                        </p:attrNameLst>
                                      </p:cBhvr>
                                      <p:to>
                                        <p:strVal val="visible"/>
                                      </p:to>
                                    </p:set>
                                    <p:animEffect transition="in" filter="wipe(up)">
                                      <p:cBhvr>
                                        <p:cTn id="7" dur="1000"/>
                                        <p:tgtEl>
                                          <p:spTgt spid="348192"/>
                                        </p:tgtEl>
                                      </p:cBhvr>
                                    </p:animEffect>
                                  </p:childTnLst>
                                </p:cTn>
                              </p:par>
                            </p:childTnLst>
                          </p:cTn>
                        </p:par>
                        <p:par>
                          <p:cTn id="8" fill="hold" nodeType="afterGroup">
                            <p:stCondLst>
                              <p:cond delay="1000"/>
                            </p:stCondLst>
                            <p:childTnLst>
                              <p:par>
                                <p:cTn id="9" presetID="22" presetClass="entr" presetSubtype="1" fill="hold" grpId="0" nodeType="afterEffect">
                                  <p:stCondLst>
                                    <p:cond delay="500"/>
                                  </p:stCondLst>
                                  <p:childTnLst>
                                    <p:set>
                                      <p:cBhvr>
                                        <p:cTn id="10" dur="1" fill="hold">
                                          <p:stCondLst>
                                            <p:cond delay="0"/>
                                          </p:stCondLst>
                                        </p:cTn>
                                        <p:tgtEl>
                                          <p:spTgt spid="348205"/>
                                        </p:tgtEl>
                                        <p:attrNameLst>
                                          <p:attrName>style.visibility</p:attrName>
                                        </p:attrNameLst>
                                      </p:cBhvr>
                                      <p:to>
                                        <p:strVal val="visible"/>
                                      </p:to>
                                    </p:set>
                                    <p:animEffect transition="in" filter="wipe(up)">
                                      <p:cBhvr>
                                        <p:cTn id="11" dur="1000"/>
                                        <p:tgtEl>
                                          <p:spTgt spid="348205"/>
                                        </p:tgtEl>
                                      </p:cBhvr>
                                    </p:animEffect>
                                  </p:childTnLst>
                                </p:cTn>
                              </p:par>
                            </p:childTnLst>
                          </p:cTn>
                        </p:par>
                        <p:par>
                          <p:cTn id="12" fill="hold" nodeType="afterGroup">
                            <p:stCondLst>
                              <p:cond delay="2500"/>
                            </p:stCondLst>
                            <p:childTnLst>
                              <p:par>
                                <p:cTn id="13" presetID="22" presetClass="entr" presetSubtype="4" fill="hold" grpId="0" nodeType="afterEffect">
                                  <p:stCondLst>
                                    <p:cond delay="500"/>
                                  </p:stCondLst>
                                  <p:childTnLst>
                                    <p:set>
                                      <p:cBhvr>
                                        <p:cTn id="14" dur="1" fill="hold">
                                          <p:stCondLst>
                                            <p:cond delay="0"/>
                                          </p:stCondLst>
                                        </p:cTn>
                                        <p:tgtEl>
                                          <p:spTgt spid="348198"/>
                                        </p:tgtEl>
                                        <p:attrNameLst>
                                          <p:attrName>style.visibility</p:attrName>
                                        </p:attrNameLst>
                                      </p:cBhvr>
                                      <p:to>
                                        <p:strVal val="visible"/>
                                      </p:to>
                                    </p:set>
                                    <p:animEffect transition="in" filter="wipe(down)">
                                      <p:cBhvr>
                                        <p:cTn id="15" dur="1000"/>
                                        <p:tgtEl>
                                          <p:spTgt spid="34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2" grpId="0" animBg="1"/>
      <p:bldP spid="348198" grpId="0" animBg="1"/>
      <p:bldP spid="34820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ltLang="zh-CN" dirty="0"/>
              <a:t>1.3.2  </a:t>
            </a:r>
            <a:r>
              <a:rPr lang="zh-CN" altLang="en-US" dirty="0" smtClean="0"/>
              <a:t>互联网的</a:t>
            </a:r>
            <a:r>
              <a:rPr lang="zh-CN" altLang="en-US" dirty="0"/>
              <a:t>核心部分</a:t>
            </a:r>
          </a:p>
        </p:txBody>
      </p:sp>
      <p:sp>
        <p:nvSpPr>
          <p:cNvPr id="353283" name="Rectangle 3"/>
          <p:cNvSpPr>
            <a:spLocks noGrp="1" noChangeArrowheads="1"/>
          </p:cNvSpPr>
          <p:nvPr>
            <p:ph idx="1"/>
          </p:nvPr>
        </p:nvSpPr>
        <p:spPr/>
        <p:txBody>
          <a:bodyPr/>
          <a:lstStyle/>
          <a:p>
            <a:r>
              <a:rPr lang="zh-CN" altLang="en-US" dirty="0"/>
              <a:t>网络核心部分</a:t>
            </a:r>
            <a:r>
              <a:rPr lang="zh-CN" altLang="en-US" dirty="0" smtClean="0"/>
              <a:t>是互联网中</a:t>
            </a:r>
            <a:r>
              <a:rPr lang="zh-CN" altLang="en-US" dirty="0"/>
              <a:t>最复杂的部分。</a:t>
            </a:r>
          </a:p>
          <a:p>
            <a:r>
              <a:rPr lang="zh-CN" altLang="en-US" dirty="0"/>
              <a:t>网络中的核心部分要向网络边缘中的大量主机提供连通性，使边缘部分中的任何一个主机都能够向其他主机通信（即传送或接收各种形式的数据）。</a:t>
            </a:r>
          </a:p>
          <a:p>
            <a:r>
              <a:rPr lang="zh-CN" altLang="en-US" dirty="0"/>
              <a:t>在网络核心部分起特殊作用的是</a:t>
            </a:r>
            <a:r>
              <a:rPr lang="zh-CN" altLang="en-US" dirty="0" smtClean="0">
                <a:solidFill>
                  <a:srgbClr val="FF0000"/>
                </a:solidFill>
              </a:rPr>
              <a:t>路由器 </a:t>
            </a:r>
            <a:r>
              <a:rPr lang="en-US" altLang="zh-CN" dirty="0" smtClean="0"/>
              <a:t>(</a:t>
            </a:r>
            <a:r>
              <a:rPr lang="en-US" altLang="zh-CN" dirty="0"/>
              <a:t>router)</a:t>
            </a:r>
            <a:r>
              <a:rPr lang="zh-CN" altLang="en-US" dirty="0" smtClean="0"/>
              <a:t>。 </a:t>
            </a:r>
            <a:endParaRPr lang="zh-CN" altLang="en-US" dirty="0"/>
          </a:p>
        </p:txBody>
      </p:sp>
    </p:spTree>
    <p:extLst>
      <p:ext uri="{BB962C8B-B14F-4D97-AF65-F5344CB8AC3E}">
        <p14:creationId xmlns:p14="http://schemas.microsoft.com/office/powerpoint/2010/main" val="17971080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ltLang="zh-CN" dirty="0"/>
              <a:t>1.3.2  </a:t>
            </a:r>
            <a:r>
              <a:rPr lang="zh-CN" altLang="en-US" dirty="0" smtClean="0"/>
              <a:t>互联网的</a:t>
            </a:r>
            <a:r>
              <a:rPr lang="zh-CN" altLang="en-US" dirty="0"/>
              <a:t>核心部分</a:t>
            </a:r>
          </a:p>
        </p:txBody>
      </p:sp>
      <p:sp>
        <p:nvSpPr>
          <p:cNvPr id="353283" name="Rectangle 3"/>
          <p:cNvSpPr>
            <a:spLocks noGrp="1" noChangeArrowheads="1"/>
          </p:cNvSpPr>
          <p:nvPr>
            <p:ph idx="1"/>
          </p:nvPr>
        </p:nvSpPr>
        <p:spPr/>
        <p:txBody>
          <a:bodyPr/>
          <a:lstStyle/>
          <a:p>
            <a:r>
              <a:rPr lang="zh-CN" altLang="en-US" dirty="0" smtClean="0"/>
              <a:t>路由器是实现</a:t>
            </a:r>
            <a:r>
              <a:rPr lang="zh-CN" altLang="en-US" dirty="0" smtClean="0">
                <a:solidFill>
                  <a:srgbClr val="FF0000"/>
                </a:solidFill>
              </a:rPr>
              <a:t>分组交换 </a:t>
            </a:r>
            <a:r>
              <a:rPr lang="en-US" altLang="zh-CN" dirty="0" smtClean="0"/>
              <a:t>(packet switching) </a:t>
            </a:r>
            <a:r>
              <a:rPr lang="zh-CN" altLang="en-US" dirty="0" smtClean="0"/>
              <a:t>的关键构件，其任务是</a:t>
            </a:r>
            <a:r>
              <a:rPr lang="zh-CN" altLang="en-US" dirty="0" smtClean="0">
                <a:solidFill>
                  <a:srgbClr val="FF0000"/>
                </a:solidFill>
              </a:rPr>
              <a:t>转发</a:t>
            </a:r>
            <a:r>
              <a:rPr lang="zh-CN" altLang="en-US" dirty="0" smtClean="0"/>
              <a:t>收到的分组，这是网络核心部分最重要的功能。</a:t>
            </a:r>
            <a:endParaRPr lang="en-US" altLang="zh-CN" dirty="0" smtClean="0"/>
          </a:p>
          <a:p>
            <a:r>
              <a:rPr lang="zh-CN" altLang="en-US" dirty="0" smtClean="0"/>
              <a:t>为了理解</a:t>
            </a:r>
            <a:r>
              <a:rPr lang="zh-CN" altLang="zh-CN" dirty="0"/>
              <a:t>分组交换</a:t>
            </a:r>
            <a:r>
              <a:rPr lang="zh-CN" altLang="zh-CN" dirty="0" smtClean="0"/>
              <a:t>，</a:t>
            </a:r>
            <a:r>
              <a:rPr lang="zh-CN" altLang="en-US" dirty="0" smtClean="0"/>
              <a:t>首先了解</a:t>
            </a:r>
            <a:r>
              <a:rPr lang="zh-CN" altLang="zh-CN" dirty="0" smtClean="0">
                <a:solidFill>
                  <a:srgbClr val="FF0000"/>
                </a:solidFill>
              </a:rPr>
              <a:t>电路交换</a:t>
            </a:r>
            <a:r>
              <a:rPr lang="zh-CN" altLang="zh-CN" dirty="0"/>
              <a:t>的基本</a:t>
            </a:r>
            <a:r>
              <a:rPr lang="zh-CN" altLang="zh-CN" dirty="0" smtClean="0"/>
              <a:t>概念</a:t>
            </a:r>
            <a:r>
              <a:rPr lang="zh-CN" altLang="en-US" dirty="0" smtClean="0"/>
              <a:t>。</a:t>
            </a:r>
            <a:endParaRPr lang="zh-CN" altLang="en-US" dirty="0"/>
          </a:p>
        </p:txBody>
      </p:sp>
    </p:spTree>
    <p:extLst>
      <p:ext uri="{BB962C8B-B14F-4D97-AF65-F5344CB8AC3E}">
        <p14:creationId xmlns:p14="http://schemas.microsoft.com/office/powerpoint/2010/main" val="7334062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p>
        </p:txBody>
      </p:sp>
      <p:sp>
        <p:nvSpPr>
          <p:cNvPr id="33796" name="Text Box 4"/>
          <p:cNvSpPr txBox="1">
            <a:spLocks noChangeArrowheads="1"/>
          </p:cNvSpPr>
          <p:nvPr/>
        </p:nvSpPr>
        <p:spPr bwMode="auto">
          <a:xfrm>
            <a:off x="6046539" y="3399383"/>
            <a:ext cx="86914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a:latin typeface="Times New Roman" pitchFamily="18" charset="0"/>
                <a:sym typeface="Wingdings" pitchFamily="2" charset="2"/>
              </a:rPr>
              <a:t></a:t>
            </a:r>
            <a:r>
              <a:rPr kumimoji="1" lang="en-US" altLang="zh-CN" sz="4000">
                <a:latin typeface="Times New Roman" pitchFamily="18" charset="0"/>
              </a:rPr>
              <a:t> </a:t>
            </a:r>
          </a:p>
        </p:txBody>
      </p:sp>
      <p:sp>
        <p:nvSpPr>
          <p:cNvPr id="33797" name="Text Box 5"/>
          <p:cNvSpPr txBox="1">
            <a:spLocks noChangeArrowheads="1"/>
          </p:cNvSpPr>
          <p:nvPr/>
        </p:nvSpPr>
        <p:spPr bwMode="auto">
          <a:xfrm>
            <a:off x="3368824" y="3399383"/>
            <a:ext cx="86914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a:latin typeface="Times New Roman" pitchFamily="18" charset="0"/>
                <a:sym typeface="Wingdings" pitchFamily="2" charset="2"/>
              </a:rPr>
              <a:t></a:t>
            </a:r>
            <a:r>
              <a:rPr kumimoji="1" lang="en-US" altLang="zh-CN" sz="4000">
                <a:latin typeface="Times New Roman" pitchFamily="18" charset="0"/>
              </a:rPr>
              <a:t> </a:t>
            </a:r>
          </a:p>
        </p:txBody>
      </p:sp>
      <p:sp>
        <p:nvSpPr>
          <p:cNvPr id="33798" name="Line 6"/>
          <p:cNvSpPr>
            <a:spLocks noChangeShapeType="1"/>
          </p:cNvSpPr>
          <p:nvPr/>
        </p:nvSpPr>
        <p:spPr bwMode="auto">
          <a:xfrm flipV="1">
            <a:off x="3699024" y="3850232"/>
            <a:ext cx="2658798" cy="15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矩形 1"/>
          <p:cNvSpPr/>
          <p:nvPr/>
        </p:nvSpPr>
        <p:spPr>
          <a:xfrm>
            <a:off x="704528" y="1268760"/>
            <a:ext cx="8640960" cy="1077218"/>
          </a:xfrm>
          <a:prstGeom prst="rect">
            <a:avLst/>
          </a:prstGeom>
          <a:solidFill>
            <a:srgbClr val="66FF66"/>
          </a:solidFill>
          <a:ln>
            <a:solidFill>
              <a:schemeClr val="tx1"/>
            </a:solidFill>
          </a:ln>
        </p:spPr>
        <p:txBody>
          <a:bodyPr wrap="square">
            <a:spAutoFit/>
          </a:bodyPr>
          <a:lstStyle/>
          <a:p>
            <a:pPr algn="ctr"/>
            <a:r>
              <a:rPr lang="en-US" altLang="zh-CN" sz="3200" b="1" dirty="0" smtClean="0">
                <a:latin typeface="+mn-lt"/>
                <a:ea typeface="黑体" pitchFamily="2" charset="-122"/>
              </a:rPr>
              <a:t>2 </a:t>
            </a:r>
            <a:r>
              <a:rPr lang="zh-CN" altLang="en-US" sz="3200" b="1" dirty="0" smtClean="0">
                <a:latin typeface="+mn-lt"/>
                <a:ea typeface="黑体" pitchFamily="2" charset="-122"/>
              </a:rPr>
              <a:t>部</a:t>
            </a:r>
            <a:r>
              <a:rPr lang="zh-CN" altLang="en-US" sz="3200" b="1" dirty="0">
                <a:latin typeface="+mn-lt"/>
                <a:ea typeface="黑体" pitchFamily="2" charset="-122"/>
              </a:rPr>
              <a:t>电话机只需要</a:t>
            </a:r>
            <a:r>
              <a:rPr lang="zh-CN" altLang="en-US" sz="3200" b="1" dirty="0" smtClean="0">
                <a:latin typeface="+mn-lt"/>
                <a:ea typeface="黑体" pitchFamily="2" charset="-122"/>
              </a:rPr>
              <a:t>用 </a:t>
            </a:r>
            <a:r>
              <a:rPr lang="en-US" altLang="zh-CN" sz="3200" b="1" dirty="0" smtClean="0">
                <a:latin typeface="+mn-lt"/>
                <a:ea typeface="黑体" pitchFamily="2" charset="-122"/>
              </a:rPr>
              <a:t>1 </a:t>
            </a:r>
            <a:r>
              <a:rPr lang="zh-CN" altLang="en-US" sz="3200" b="1" dirty="0" smtClean="0">
                <a:latin typeface="+mn-lt"/>
                <a:ea typeface="黑体" pitchFamily="2" charset="-122"/>
              </a:rPr>
              <a:t>对电线直接连接就</a:t>
            </a:r>
            <a:r>
              <a:rPr lang="zh-CN" altLang="en-US" sz="3200" b="1" dirty="0">
                <a:latin typeface="+mn-lt"/>
                <a:ea typeface="黑体" pitchFamily="2" charset="-122"/>
              </a:rPr>
              <a:t>能够</a:t>
            </a:r>
            <a:r>
              <a:rPr lang="zh-CN" altLang="en-US" sz="3200" b="1" dirty="0" smtClean="0">
                <a:latin typeface="+mn-lt"/>
                <a:ea typeface="黑体" pitchFamily="2" charset="-122"/>
              </a:rPr>
              <a:t>互相通话</a:t>
            </a:r>
            <a:r>
              <a:rPr lang="zh-CN" altLang="en-US" sz="3200" b="1" dirty="0">
                <a:latin typeface="+mn-lt"/>
                <a:ea typeface="黑体" pitchFamily="2" charset="-122"/>
              </a:rPr>
              <a:t>。 </a:t>
            </a:r>
          </a:p>
        </p:txBody>
      </p:sp>
      <p:sp>
        <p:nvSpPr>
          <p:cNvPr id="3" name="矩形 2"/>
          <p:cNvSpPr/>
          <p:nvPr/>
        </p:nvSpPr>
        <p:spPr>
          <a:xfrm>
            <a:off x="2144688" y="5271591"/>
            <a:ext cx="5976663" cy="461665"/>
          </a:xfrm>
          <a:prstGeom prst="rect">
            <a:avLst/>
          </a:prstGeom>
        </p:spPr>
        <p:txBody>
          <a:bodyPr wrap="square">
            <a:spAutoFit/>
          </a:bodyPr>
          <a:lstStyle/>
          <a:p>
            <a:pPr algn="ctr"/>
            <a:r>
              <a:rPr lang="zh-CN" altLang="zh-CN" sz="2400" b="1" dirty="0" smtClean="0">
                <a:latin typeface="+mn-lt"/>
                <a:ea typeface="黑体" pitchFamily="2" charset="-122"/>
              </a:rPr>
              <a:t>电话机</a:t>
            </a:r>
            <a:r>
              <a:rPr lang="zh-CN" altLang="zh-CN" sz="2400" b="1" dirty="0">
                <a:latin typeface="+mn-lt"/>
                <a:ea typeface="黑体" pitchFamily="2" charset="-122"/>
              </a:rPr>
              <a:t>的不同连接方法</a:t>
            </a:r>
            <a:endParaRPr lang="zh-CN" altLang="en-US" sz="2400" b="1" dirty="0">
              <a:latin typeface="+mn-lt"/>
              <a:ea typeface="黑体" pitchFamily="2" charset="-122"/>
            </a:endParaRPr>
          </a:p>
        </p:txBody>
      </p:sp>
      <p:sp>
        <p:nvSpPr>
          <p:cNvPr id="4" name="矩形 3"/>
          <p:cNvSpPr/>
          <p:nvPr/>
        </p:nvSpPr>
        <p:spPr>
          <a:xfrm>
            <a:off x="3440832" y="4685074"/>
            <a:ext cx="3185487" cy="400110"/>
          </a:xfrm>
          <a:prstGeom prst="rect">
            <a:avLst/>
          </a:prstGeom>
        </p:spPr>
        <p:txBody>
          <a:bodyPr wrap="square">
            <a:spAutoFit/>
          </a:bodyPr>
          <a:lstStyle/>
          <a:p>
            <a:pPr algn="ctr"/>
            <a:r>
              <a:rPr lang="en-US" altLang="zh-CN" sz="2000" b="1" dirty="0">
                <a:latin typeface="+mn-lt"/>
                <a:ea typeface="黑体" pitchFamily="2" charset="-122"/>
              </a:rPr>
              <a:t> (a) </a:t>
            </a:r>
            <a:r>
              <a:rPr lang="zh-CN" altLang="zh-CN" sz="2000" b="1" dirty="0">
                <a:latin typeface="+mn-lt"/>
                <a:ea typeface="黑体" pitchFamily="2" charset="-122"/>
              </a:rPr>
              <a:t>两部电话直接</a:t>
            </a:r>
            <a:r>
              <a:rPr lang="zh-CN" altLang="zh-CN" sz="2000" b="1" dirty="0" smtClean="0">
                <a:latin typeface="+mn-lt"/>
                <a:ea typeface="黑体" pitchFamily="2" charset="-122"/>
              </a:rPr>
              <a:t>相</a:t>
            </a:r>
            <a:r>
              <a:rPr lang="zh-CN" altLang="en-US" sz="2000" b="1" dirty="0" smtClean="0">
                <a:latin typeface="+mn-lt"/>
                <a:ea typeface="黑体" pitchFamily="2" charset="-122"/>
              </a:rPr>
              <a:t>连</a:t>
            </a:r>
            <a:endParaRPr lang="zh-CN" altLang="en-US" sz="2000" b="1" dirty="0">
              <a:latin typeface="+mn-lt"/>
              <a:ea typeface="黑体" pitchFamily="2" charset="-122"/>
            </a:endParaRPr>
          </a:p>
        </p:txBody>
      </p:sp>
    </p:spTree>
    <p:extLst>
      <p:ext uri="{BB962C8B-B14F-4D97-AF65-F5344CB8AC3E}">
        <p14:creationId xmlns:p14="http://schemas.microsoft.com/office/powerpoint/2010/main" val="281929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Internet </a:t>
            </a:r>
            <a:r>
              <a:rPr lang="zh-CN" altLang="en-US" dirty="0" smtClean="0"/>
              <a:t>发展</a:t>
            </a:r>
            <a:endParaRPr lang="zh-CN" altLang="en-US" dirty="0"/>
          </a:p>
        </p:txBody>
      </p:sp>
      <p:sp>
        <p:nvSpPr>
          <p:cNvPr id="3" name="内容占位符 2"/>
          <p:cNvSpPr>
            <a:spLocks noGrp="1"/>
          </p:cNvSpPr>
          <p:nvPr>
            <p:ph idx="1"/>
          </p:nvPr>
        </p:nvSpPr>
        <p:spPr/>
        <p:txBody>
          <a:bodyPr/>
          <a:lstStyle/>
          <a:p>
            <a:r>
              <a:rPr lang="zh-CN" altLang="zh-CN" dirty="0" smtClean="0"/>
              <a:t>自从</a:t>
            </a:r>
            <a:r>
              <a:rPr lang="en-US" altLang="zh-CN" dirty="0" smtClean="0"/>
              <a:t> 20 </a:t>
            </a:r>
            <a:r>
              <a:rPr lang="zh-CN" altLang="zh-CN" dirty="0" smtClean="0"/>
              <a:t>世纪</a:t>
            </a:r>
            <a:r>
              <a:rPr lang="en-US" altLang="zh-CN" dirty="0" smtClean="0"/>
              <a:t> 90 </a:t>
            </a:r>
            <a:r>
              <a:rPr lang="zh-CN" altLang="zh-CN" dirty="0" smtClean="0"/>
              <a:t>年代</a:t>
            </a:r>
            <a:r>
              <a:rPr lang="zh-CN" altLang="zh-CN" dirty="0"/>
              <a:t>以后，</a:t>
            </a:r>
            <a:r>
              <a:rPr lang="zh-CN" altLang="zh-CN" dirty="0" smtClean="0"/>
              <a:t>以</a:t>
            </a:r>
            <a:r>
              <a:rPr lang="en-US" altLang="zh-CN" dirty="0" smtClean="0"/>
              <a:t> Internet </a:t>
            </a:r>
            <a:r>
              <a:rPr lang="zh-CN" altLang="zh-CN" dirty="0" smtClean="0"/>
              <a:t>为</a:t>
            </a:r>
            <a:r>
              <a:rPr lang="zh-CN" altLang="zh-CN" dirty="0"/>
              <a:t>代表的计算机网络得到了飞速的</a:t>
            </a:r>
            <a:r>
              <a:rPr lang="zh-CN" altLang="zh-CN" dirty="0" smtClean="0"/>
              <a:t>发展</a:t>
            </a:r>
            <a:r>
              <a:rPr lang="zh-CN" altLang="en-US" dirty="0" smtClean="0"/>
              <a:t>。</a:t>
            </a:r>
            <a:endParaRPr lang="en-US" altLang="zh-CN" dirty="0" smtClean="0"/>
          </a:p>
          <a:p>
            <a:r>
              <a:rPr lang="zh-CN" altLang="en-US" dirty="0"/>
              <a:t>已从最初的教育科研</a:t>
            </a:r>
            <a:r>
              <a:rPr lang="zh-CN" altLang="en-US" dirty="0" smtClean="0"/>
              <a:t>网络（免费）逐步</a:t>
            </a:r>
            <a:r>
              <a:rPr lang="zh-CN" altLang="en-US" dirty="0"/>
              <a:t>发展成为商业</a:t>
            </a:r>
            <a:r>
              <a:rPr lang="zh-CN" altLang="en-US" dirty="0" smtClean="0"/>
              <a:t>网络（有偿使用）。</a:t>
            </a:r>
            <a:endParaRPr lang="en-US" altLang="zh-CN" dirty="0" smtClean="0"/>
          </a:p>
          <a:p>
            <a:r>
              <a:rPr lang="zh-CN" altLang="en-US" dirty="0" smtClean="0"/>
              <a:t>已</a:t>
            </a:r>
            <a:r>
              <a:rPr lang="zh-CN" altLang="zh-CN" dirty="0" smtClean="0"/>
              <a:t>成为</a:t>
            </a:r>
            <a:r>
              <a:rPr lang="zh-CN" altLang="zh-CN" dirty="0"/>
              <a:t>全球最大的和最重要的</a:t>
            </a:r>
            <a:r>
              <a:rPr lang="zh-CN" altLang="zh-CN" dirty="0" smtClean="0"/>
              <a:t>计算机网络</a:t>
            </a:r>
            <a:r>
              <a:rPr lang="zh-CN" altLang="en-US" dirty="0" smtClean="0"/>
              <a:t>。</a:t>
            </a:r>
            <a:endParaRPr lang="en-US" altLang="zh-CN" dirty="0" smtClean="0"/>
          </a:p>
          <a:p>
            <a:r>
              <a:rPr lang="zh-CN" altLang="zh-CN" dirty="0"/>
              <a:t>是人类自印刷术发明以来人类</a:t>
            </a:r>
            <a:r>
              <a:rPr lang="zh-CN" altLang="zh-CN" dirty="0" smtClean="0"/>
              <a:t>在存储</a:t>
            </a:r>
            <a:r>
              <a:rPr lang="zh-CN" altLang="zh-CN" dirty="0"/>
              <a:t>和交换</a:t>
            </a:r>
            <a:r>
              <a:rPr lang="zh-CN" altLang="zh-CN" dirty="0" smtClean="0"/>
              <a:t>信息领域</a:t>
            </a:r>
            <a:r>
              <a:rPr lang="zh-CN" altLang="zh-CN" dirty="0"/>
              <a:t>中的最大</a:t>
            </a:r>
            <a:r>
              <a:rPr lang="zh-CN" altLang="zh-CN" dirty="0" smtClean="0"/>
              <a:t>变革</a:t>
            </a:r>
            <a:r>
              <a:rPr lang="zh-CN" altLang="en-US" dirty="0" smtClean="0"/>
              <a:t>。</a:t>
            </a:r>
            <a:endParaRPr lang="zh-CN" altLang="en-US" dirty="0"/>
          </a:p>
        </p:txBody>
      </p:sp>
    </p:spTree>
    <p:extLst>
      <p:ext uri="{BB962C8B-B14F-4D97-AF65-F5344CB8AC3E}">
        <p14:creationId xmlns:p14="http://schemas.microsoft.com/office/powerpoint/2010/main" val="22655564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p>
        </p:txBody>
      </p:sp>
      <p:sp>
        <p:nvSpPr>
          <p:cNvPr id="2" name="矩形 1"/>
          <p:cNvSpPr/>
          <p:nvPr/>
        </p:nvSpPr>
        <p:spPr>
          <a:xfrm>
            <a:off x="704528" y="1268760"/>
            <a:ext cx="8640960" cy="584775"/>
          </a:xfrm>
          <a:prstGeom prst="rect">
            <a:avLst/>
          </a:prstGeom>
          <a:solidFill>
            <a:srgbClr val="66FF66"/>
          </a:solidFill>
          <a:ln>
            <a:solidFill>
              <a:schemeClr val="tx1"/>
            </a:solidFill>
          </a:ln>
        </p:spPr>
        <p:txBody>
          <a:bodyPr wrap="square">
            <a:spAutoFit/>
          </a:bodyPr>
          <a:lstStyle/>
          <a:p>
            <a:pPr algn="ctr"/>
            <a:r>
              <a:rPr lang="en-US" altLang="zh-CN" sz="3200" b="1" dirty="0">
                <a:latin typeface="+mn-lt"/>
                <a:ea typeface="黑体" pitchFamily="2" charset="-122"/>
              </a:rPr>
              <a:t>5 </a:t>
            </a:r>
            <a:r>
              <a:rPr lang="zh-CN" altLang="en-US" sz="3200" b="1" dirty="0">
                <a:latin typeface="+mn-lt"/>
                <a:ea typeface="黑体" pitchFamily="2" charset="-122"/>
              </a:rPr>
              <a:t>部电话机</a:t>
            </a:r>
            <a:r>
              <a:rPr lang="zh-CN" altLang="en-US" sz="3200" b="1" dirty="0" smtClean="0">
                <a:latin typeface="+mn-lt"/>
                <a:ea typeface="黑体" pitchFamily="2" charset="-122"/>
              </a:rPr>
              <a:t>两两直接相连</a:t>
            </a:r>
            <a:r>
              <a:rPr lang="zh-CN" altLang="en-US" sz="3200" b="1" dirty="0">
                <a:latin typeface="+mn-lt"/>
                <a:ea typeface="黑体" pitchFamily="2" charset="-122"/>
              </a:rPr>
              <a:t>，需 </a:t>
            </a:r>
            <a:r>
              <a:rPr lang="en-US" altLang="zh-CN" sz="3200" b="1" dirty="0">
                <a:latin typeface="+mn-lt"/>
                <a:ea typeface="黑体" pitchFamily="2" charset="-122"/>
              </a:rPr>
              <a:t>10 </a:t>
            </a:r>
            <a:r>
              <a:rPr lang="zh-CN" altLang="en-US" sz="3200" b="1" dirty="0">
                <a:latin typeface="+mn-lt"/>
                <a:ea typeface="黑体" pitchFamily="2" charset="-122"/>
              </a:rPr>
              <a:t>对电线。</a:t>
            </a:r>
          </a:p>
        </p:txBody>
      </p:sp>
      <p:sp>
        <p:nvSpPr>
          <p:cNvPr id="3" name="矩形 2"/>
          <p:cNvSpPr/>
          <p:nvPr/>
        </p:nvSpPr>
        <p:spPr>
          <a:xfrm>
            <a:off x="2144688" y="5271591"/>
            <a:ext cx="5832647" cy="461665"/>
          </a:xfrm>
          <a:prstGeom prst="rect">
            <a:avLst/>
          </a:prstGeom>
        </p:spPr>
        <p:txBody>
          <a:bodyPr wrap="square">
            <a:spAutoFit/>
          </a:bodyPr>
          <a:lstStyle/>
          <a:p>
            <a:pPr algn="ctr"/>
            <a:r>
              <a:rPr lang="zh-CN" altLang="zh-CN" sz="2400" b="1" dirty="0" smtClean="0">
                <a:latin typeface="+mn-lt"/>
                <a:ea typeface="黑体" pitchFamily="2" charset="-122"/>
              </a:rPr>
              <a:t>电话机</a:t>
            </a:r>
            <a:r>
              <a:rPr lang="zh-CN" altLang="zh-CN" sz="2400" b="1" dirty="0">
                <a:latin typeface="+mn-lt"/>
                <a:ea typeface="黑体" pitchFamily="2" charset="-122"/>
              </a:rPr>
              <a:t>的不同连接方法</a:t>
            </a:r>
            <a:endParaRPr lang="zh-CN" altLang="en-US" sz="2400" b="1" dirty="0">
              <a:latin typeface="+mn-lt"/>
              <a:ea typeface="黑体" pitchFamily="2" charset="-122"/>
            </a:endParaRPr>
          </a:p>
        </p:txBody>
      </p:sp>
      <p:sp>
        <p:nvSpPr>
          <p:cNvPr id="4" name="矩形 3"/>
          <p:cNvSpPr/>
          <p:nvPr/>
        </p:nvSpPr>
        <p:spPr>
          <a:xfrm>
            <a:off x="3238488" y="4685074"/>
            <a:ext cx="3571900" cy="400110"/>
          </a:xfrm>
          <a:prstGeom prst="rect">
            <a:avLst/>
          </a:prstGeom>
        </p:spPr>
        <p:txBody>
          <a:bodyPr wrap="square">
            <a:spAutoFit/>
          </a:bodyPr>
          <a:lstStyle/>
          <a:p>
            <a:pPr algn="ctr"/>
            <a:r>
              <a:rPr lang="en-US" altLang="zh-CN" sz="2000" b="1" dirty="0">
                <a:latin typeface="+mn-lt"/>
                <a:ea typeface="黑体" pitchFamily="2" charset="-122"/>
              </a:rPr>
              <a:t> </a:t>
            </a:r>
            <a:r>
              <a:rPr lang="en-US" altLang="zh-CN" sz="2000" b="1" dirty="0" smtClean="0">
                <a:latin typeface="+mn-lt"/>
                <a:ea typeface="黑体" pitchFamily="2" charset="-122"/>
              </a:rPr>
              <a:t>(b) 5 </a:t>
            </a:r>
            <a:r>
              <a:rPr lang="zh-CN" altLang="zh-CN" sz="2000" b="1" dirty="0" smtClean="0">
                <a:latin typeface="+mn-lt"/>
                <a:ea typeface="黑体" pitchFamily="2" charset="-122"/>
              </a:rPr>
              <a:t>部电话</a:t>
            </a:r>
            <a:r>
              <a:rPr lang="zh-CN" altLang="en-US" sz="2000" b="1" dirty="0" smtClean="0">
                <a:latin typeface="+mn-lt"/>
                <a:ea typeface="黑体" pitchFamily="2" charset="-122"/>
              </a:rPr>
              <a:t>机两两直接</a:t>
            </a:r>
            <a:r>
              <a:rPr lang="zh-CN" altLang="zh-CN" sz="2000" b="1" dirty="0" smtClean="0">
                <a:latin typeface="+mn-lt"/>
                <a:ea typeface="黑体" pitchFamily="2" charset="-122"/>
              </a:rPr>
              <a:t>相</a:t>
            </a:r>
            <a:r>
              <a:rPr lang="zh-CN" altLang="en-US" sz="2000" b="1" dirty="0" smtClean="0">
                <a:latin typeface="+mn-lt"/>
                <a:ea typeface="黑体" pitchFamily="2" charset="-122"/>
              </a:rPr>
              <a:t>连</a:t>
            </a:r>
            <a:endParaRPr lang="zh-CN" altLang="en-US" sz="2000" b="1" dirty="0">
              <a:latin typeface="+mn-lt"/>
              <a:ea typeface="黑体" pitchFamily="2" charset="-122"/>
            </a:endParaRPr>
          </a:p>
        </p:txBody>
      </p:sp>
      <p:sp>
        <p:nvSpPr>
          <p:cNvPr id="16" name="Line 9"/>
          <p:cNvSpPr>
            <a:spLocks noChangeShapeType="1"/>
          </p:cNvSpPr>
          <p:nvPr/>
        </p:nvSpPr>
        <p:spPr bwMode="auto">
          <a:xfrm flipV="1">
            <a:off x="3463620" y="2610568"/>
            <a:ext cx="1499658" cy="7334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0"/>
          <p:cNvSpPr>
            <a:spLocks noChangeShapeType="1"/>
          </p:cNvSpPr>
          <p:nvPr/>
        </p:nvSpPr>
        <p:spPr bwMode="auto">
          <a:xfrm>
            <a:off x="5112900" y="2648668"/>
            <a:ext cx="1664758" cy="7731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1"/>
          <p:cNvSpPr>
            <a:spLocks noChangeShapeType="1"/>
          </p:cNvSpPr>
          <p:nvPr/>
        </p:nvSpPr>
        <p:spPr bwMode="auto">
          <a:xfrm>
            <a:off x="3310558" y="3393205"/>
            <a:ext cx="928688" cy="9540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2"/>
          <p:cNvSpPr>
            <a:spLocks noChangeShapeType="1"/>
          </p:cNvSpPr>
          <p:nvPr/>
        </p:nvSpPr>
        <p:spPr bwMode="auto">
          <a:xfrm flipV="1">
            <a:off x="4363071" y="4417142"/>
            <a:ext cx="135863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3"/>
          <p:cNvSpPr>
            <a:spLocks noChangeShapeType="1"/>
          </p:cNvSpPr>
          <p:nvPr/>
        </p:nvSpPr>
        <p:spPr bwMode="auto">
          <a:xfrm flipV="1">
            <a:off x="5811135" y="3388442"/>
            <a:ext cx="969963" cy="9398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4"/>
          <p:cNvSpPr>
            <a:spLocks noChangeShapeType="1"/>
          </p:cNvSpPr>
          <p:nvPr/>
        </p:nvSpPr>
        <p:spPr bwMode="auto">
          <a:xfrm>
            <a:off x="5020031" y="2647080"/>
            <a:ext cx="679318" cy="17700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5"/>
          <p:cNvSpPr>
            <a:spLocks noChangeShapeType="1"/>
          </p:cNvSpPr>
          <p:nvPr/>
        </p:nvSpPr>
        <p:spPr bwMode="auto">
          <a:xfrm flipH="1">
            <a:off x="4345873" y="2664542"/>
            <a:ext cx="527977" cy="17414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16"/>
          <p:cNvSpPr>
            <a:spLocks noChangeShapeType="1"/>
          </p:cNvSpPr>
          <p:nvPr/>
        </p:nvSpPr>
        <p:spPr bwMode="auto">
          <a:xfrm>
            <a:off x="3492856" y="3385267"/>
            <a:ext cx="3231489"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17"/>
          <p:cNvSpPr>
            <a:spLocks noChangeShapeType="1"/>
          </p:cNvSpPr>
          <p:nvPr/>
        </p:nvSpPr>
        <p:spPr bwMode="auto">
          <a:xfrm>
            <a:off x="3312278" y="3388442"/>
            <a:ext cx="2387071" cy="100965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18"/>
          <p:cNvSpPr>
            <a:spLocks noChangeShapeType="1"/>
          </p:cNvSpPr>
          <p:nvPr/>
        </p:nvSpPr>
        <p:spPr bwMode="auto">
          <a:xfrm flipV="1">
            <a:off x="4397467" y="3436067"/>
            <a:ext cx="2302802" cy="9667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 name="Group 20"/>
          <p:cNvGrpSpPr>
            <a:grpSpLocks/>
          </p:cNvGrpSpPr>
          <p:nvPr/>
        </p:nvGrpSpPr>
        <p:grpSpPr bwMode="auto">
          <a:xfrm>
            <a:off x="2945962" y="2207343"/>
            <a:ext cx="4239286" cy="2416176"/>
            <a:chOff x="1824" y="1570"/>
            <a:chExt cx="2465" cy="1522"/>
          </a:xfrm>
        </p:grpSpPr>
        <p:sp>
          <p:nvSpPr>
            <p:cNvPr id="11" name="Text Box 4"/>
            <p:cNvSpPr txBox="1">
              <a:spLocks noChangeArrowheads="1"/>
            </p:cNvSpPr>
            <p:nvPr/>
          </p:nvSpPr>
          <p:spPr bwMode="auto">
            <a:xfrm>
              <a:off x="2792" y="1570"/>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12" name="Text Box 5"/>
            <p:cNvSpPr txBox="1">
              <a:spLocks noChangeArrowheads="1"/>
            </p:cNvSpPr>
            <p:nvPr/>
          </p:nvSpPr>
          <p:spPr bwMode="auto">
            <a:xfrm>
              <a:off x="1824" y="2058"/>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itchFamily="18" charset="0"/>
                  <a:sym typeface="Wingdings" pitchFamily="2" charset="2"/>
                </a:rPr>
                <a:t></a:t>
              </a:r>
              <a:r>
                <a:rPr kumimoji="1" lang="en-US" altLang="zh-CN" sz="3600" dirty="0">
                  <a:latin typeface="Times New Roman" pitchFamily="18" charset="0"/>
                </a:rPr>
                <a:t> </a:t>
              </a:r>
            </a:p>
          </p:txBody>
        </p:sp>
        <p:sp>
          <p:nvSpPr>
            <p:cNvPr id="14" name="Text Box 7"/>
            <p:cNvSpPr txBox="1">
              <a:spLocks noChangeArrowheads="1"/>
            </p:cNvSpPr>
            <p:nvPr/>
          </p:nvSpPr>
          <p:spPr bwMode="auto">
            <a:xfrm>
              <a:off x="3824" y="2058"/>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itchFamily="18" charset="0"/>
                  <a:sym typeface="Wingdings" pitchFamily="2" charset="2"/>
                </a:rPr>
                <a:t></a:t>
              </a:r>
              <a:r>
                <a:rPr kumimoji="1" lang="en-US" altLang="zh-CN" sz="3600" dirty="0">
                  <a:latin typeface="Times New Roman" pitchFamily="18" charset="0"/>
                </a:rPr>
                <a:t> </a:t>
              </a:r>
            </a:p>
          </p:txBody>
        </p:sp>
        <p:sp>
          <p:nvSpPr>
            <p:cNvPr id="15" name="Text Box 8"/>
            <p:cNvSpPr txBox="1">
              <a:spLocks noChangeArrowheads="1"/>
            </p:cNvSpPr>
            <p:nvPr/>
          </p:nvSpPr>
          <p:spPr bwMode="auto">
            <a:xfrm>
              <a:off x="3244" y="2685"/>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13" name="Text Box 6"/>
            <p:cNvSpPr txBox="1">
              <a:spLocks noChangeArrowheads="1"/>
            </p:cNvSpPr>
            <p:nvPr/>
          </p:nvSpPr>
          <p:spPr bwMode="auto">
            <a:xfrm>
              <a:off x="2405" y="2685"/>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itchFamily="18" charset="0"/>
                  <a:sym typeface="Wingdings" pitchFamily="2" charset="2"/>
                </a:rPr>
                <a:t></a:t>
              </a:r>
              <a:r>
                <a:rPr kumimoji="1" lang="en-US" altLang="zh-CN" sz="3600" dirty="0">
                  <a:latin typeface="Times New Roman" pitchFamily="18" charset="0"/>
                </a:rPr>
                <a:t> </a:t>
              </a:r>
            </a:p>
          </p:txBody>
        </p:sp>
      </p:grpSp>
    </p:spTree>
    <p:extLst>
      <p:ext uri="{BB962C8B-B14F-4D97-AF65-F5344CB8AC3E}">
        <p14:creationId xmlns:p14="http://schemas.microsoft.com/office/powerpoint/2010/main" val="209141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300"/>
                                  </p:stCondLst>
                                  <p:childTnLst>
                                    <p:set>
                                      <p:cBhvr>
                                        <p:cTn id="9" dur="1" fill="hold">
                                          <p:stCondLst>
                                            <p:cond delay="0"/>
                                          </p:stCondLst>
                                        </p:cTn>
                                        <p:tgtEl>
                                          <p:spTgt spid="16"/>
                                        </p:tgtEl>
                                        <p:attrNameLst>
                                          <p:attrName>style.visibility</p:attrName>
                                        </p:attrNameLst>
                                      </p:cBhvr>
                                      <p:to>
                                        <p:strVal val="visible"/>
                                      </p:to>
                                    </p:set>
                                  </p:childTnLst>
                                </p:cTn>
                              </p:par>
                            </p:childTnLst>
                          </p:cTn>
                        </p:par>
                        <p:par>
                          <p:cTn id="10" fill="hold">
                            <p:stCondLst>
                              <p:cond delay="300"/>
                            </p:stCondLst>
                            <p:childTnLst>
                              <p:par>
                                <p:cTn id="11" presetID="1" presetClass="entr" presetSubtype="0" fill="hold" grpId="0" nodeType="afterEffect">
                                  <p:stCondLst>
                                    <p:cond delay="300"/>
                                  </p:stCondLst>
                                  <p:childTnLst>
                                    <p:set>
                                      <p:cBhvr>
                                        <p:cTn id="12" dur="1" fill="hold">
                                          <p:stCondLst>
                                            <p:cond delay="0"/>
                                          </p:stCondLst>
                                        </p:cTn>
                                        <p:tgtEl>
                                          <p:spTgt spid="23"/>
                                        </p:tgtEl>
                                        <p:attrNameLst>
                                          <p:attrName>style.visibility</p:attrName>
                                        </p:attrNameLst>
                                      </p:cBhvr>
                                      <p:to>
                                        <p:strVal val="visible"/>
                                      </p:to>
                                    </p:set>
                                  </p:childTnLst>
                                </p:cTn>
                              </p:par>
                            </p:childTnLst>
                          </p:cTn>
                        </p:par>
                        <p:par>
                          <p:cTn id="13" fill="hold">
                            <p:stCondLst>
                              <p:cond delay="600"/>
                            </p:stCondLst>
                            <p:childTnLst>
                              <p:par>
                                <p:cTn id="14" presetID="1" presetClass="entr" presetSubtype="0" fill="hold" grpId="0" nodeType="afterEffect">
                                  <p:stCondLst>
                                    <p:cond delay="300"/>
                                  </p:stCondLst>
                                  <p:childTnLst>
                                    <p:set>
                                      <p:cBhvr>
                                        <p:cTn id="15" dur="1" fill="hold">
                                          <p:stCondLst>
                                            <p:cond delay="0"/>
                                          </p:stCondLst>
                                        </p:cTn>
                                        <p:tgtEl>
                                          <p:spTgt spid="24"/>
                                        </p:tgtEl>
                                        <p:attrNameLst>
                                          <p:attrName>style.visibility</p:attrName>
                                        </p:attrNameLst>
                                      </p:cBhvr>
                                      <p:to>
                                        <p:strVal val="visible"/>
                                      </p:to>
                                    </p:set>
                                  </p:childTnLst>
                                </p:cTn>
                              </p:par>
                            </p:childTnLst>
                          </p:cTn>
                        </p:par>
                        <p:par>
                          <p:cTn id="16" fill="hold">
                            <p:stCondLst>
                              <p:cond delay="900"/>
                            </p:stCondLst>
                            <p:childTnLst>
                              <p:par>
                                <p:cTn id="17" presetID="1" presetClass="entr" presetSubtype="0" fill="hold" grpId="0" nodeType="afterEffect">
                                  <p:stCondLst>
                                    <p:cond delay="300"/>
                                  </p:stCondLst>
                                  <p:childTnLst>
                                    <p:set>
                                      <p:cBhvr>
                                        <p:cTn id="18" dur="1" fill="hold">
                                          <p:stCondLst>
                                            <p:cond delay="0"/>
                                          </p:stCondLst>
                                        </p:cTn>
                                        <p:tgtEl>
                                          <p:spTgt spid="18"/>
                                        </p:tgtEl>
                                        <p:attrNameLst>
                                          <p:attrName>style.visibility</p:attrName>
                                        </p:attrNameLst>
                                      </p:cBhvr>
                                      <p:to>
                                        <p:strVal val="visible"/>
                                      </p:to>
                                    </p:set>
                                  </p:childTnLst>
                                </p:cTn>
                              </p:par>
                            </p:childTnLst>
                          </p:cTn>
                        </p:par>
                        <p:par>
                          <p:cTn id="19" fill="hold">
                            <p:stCondLst>
                              <p:cond delay="1200"/>
                            </p:stCondLst>
                            <p:childTnLst>
                              <p:par>
                                <p:cTn id="20" presetID="1" presetClass="entr" presetSubtype="0" fill="hold" grpId="0" nodeType="afterEffect">
                                  <p:stCondLst>
                                    <p:cond delay="300"/>
                                  </p:stCondLst>
                                  <p:childTnLst>
                                    <p:set>
                                      <p:cBhvr>
                                        <p:cTn id="21" dur="1" fill="hold">
                                          <p:stCondLst>
                                            <p:cond delay="0"/>
                                          </p:stCondLst>
                                        </p:cTn>
                                        <p:tgtEl>
                                          <p:spTgt spid="22"/>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grpId="0" nodeType="afterEffect">
                                  <p:stCondLst>
                                    <p:cond delay="300"/>
                                  </p:stCondLst>
                                  <p:childTnLst>
                                    <p:set>
                                      <p:cBhvr>
                                        <p:cTn id="24" dur="1" fill="hold">
                                          <p:stCondLst>
                                            <p:cond delay="0"/>
                                          </p:stCondLst>
                                        </p:cTn>
                                        <p:tgtEl>
                                          <p:spTgt spid="21"/>
                                        </p:tgtEl>
                                        <p:attrNameLst>
                                          <p:attrName>style.visibility</p:attrName>
                                        </p:attrNameLst>
                                      </p:cBhvr>
                                      <p:to>
                                        <p:strVal val="visible"/>
                                      </p:to>
                                    </p:set>
                                  </p:childTnLst>
                                </p:cTn>
                              </p:par>
                            </p:childTnLst>
                          </p:cTn>
                        </p:par>
                        <p:par>
                          <p:cTn id="25" fill="hold">
                            <p:stCondLst>
                              <p:cond delay="1800"/>
                            </p:stCondLst>
                            <p:childTnLst>
                              <p:par>
                                <p:cTn id="26" presetID="1" presetClass="entr" presetSubtype="0" fill="hold" grpId="0" nodeType="afterEffect">
                                  <p:stCondLst>
                                    <p:cond delay="300"/>
                                  </p:stCondLst>
                                  <p:childTnLst>
                                    <p:set>
                                      <p:cBhvr>
                                        <p:cTn id="27" dur="1" fill="hold">
                                          <p:stCondLst>
                                            <p:cond delay="0"/>
                                          </p:stCondLst>
                                        </p:cTn>
                                        <p:tgtEl>
                                          <p:spTgt spid="17"/>
                                        </p:tgtEl>
                                        <p:attrNameLst>
                                          <p:attrName>style.visibility</p:attrName>
                                        </p:attrNameLst>
                                      </p:cBhvr>
                                      <p:to>
                                        <p:strVal val="visible"/>
                                      </p:to>
                                    </p:set>
                                  </p:childTnLst>
                                </p:cTn>
                              </p:par>
                            </p:childTnLst>
                          </p:cTn>
                        </p:par>
                        <p:par>
                          <p:cTn id="28" fill="hold">
                            <p:stCondLst>
                              <p:cond delay="2100"/>
                            </p:stCondLst>
                            <p:childTnLst>
                              <p:par>
                                <p:cTn id="29" presetID="1" presetClass="entr" presetSubtype="0" fill="hold" grpId="0" nodeType="afterEffect">
                                  <p:stCondLst>
                                    <p:cond delay="300"/>
                                  </p:stCondLst>
                                  <p:childTnLst>
                                    <p:set>
                                      <p:cBhvr>
                                        <p:cTn id="30" dur="1" fill="hold">
                                          <p:stCondLst>
                                            <p:cond delay="0"/>
                                          </p:stCondLst>
                                        </p:cTn>
                                        <p:tgtEl>
                                          <p:spTgt spid="25"/>
                                        </p:tgtEl>
                                        <p:attrNameLst>
                                          <p:attrName>style.visibility</p:attrName>
                                        </p:attrNameLst>
                                      </p:cBhvr>
                                      <p:to>
                                        <p:strVal val="visible"/>
                                      </p:to>
                                    </p:set>
                                  </p:childTnLst>
                                </p:cTn>
                              </p:par>
                            </p:childTnLst>
                          </p:cTn>
                        </p:par>
                        <p:par>
                          <p:cTn id="31" fill="hold">
                            <p:stCondLst>
                              <p:cond delay="2400"/>
                            </p:stCondLst>
                            <p:childTnLst>
                              <p:par>
                                <p:cTn id="32" presetID="1" presetClass="entr" presetSubtype="0" fill="hold" grpId="0" nodeType="afterEffect">
                                  <p:stCondLst>
                                    <p:cond delay="300"/>
                                  </p:stCondLst>
                                  <p:childTnLst>
                                    <p:set>
                                      <p:cBhvr>
                                        <p:cTn id="33" dur="1" fill="hold">
                                          <p:stCondLst>
                                            <p:cond delay="0"/>
                                          </p:stCondLst>
                                        </p:cTn>
                                        <p:tgtEl>
                                          <p:spTgt spid="19"/>
                                        </p:tgtEl>
                                        <p:attrNameLst>
                                          <p:attrName>style.visibility</p:attrName>
                                        </p:attrNameLst>
                                      </p:cBhvr>
                                      <p:to>
                                        <p:strVal val="visible"/>
                                      </p:to>
                                    </p:set>
                                  </p:childTnLst>
                                </p:cTn>
                              </p:par>
                            </p:childTnLst>
                          </p:cTn>
                        </p:par>
                        <p:par>
                          <p:cTn id="34" fill="hold">
                            <p:stCondLst>
                              <p:cond delay="2700"/>
                            </p:stCondLst>
                            <p:childTnLst>
                              <p:par>
                                <p:cTn id="35" presetID="1" presetClass="entr" presetSubtype="0" fill="hold" grpId="0" nodeType="afterEffect">
                                  <p:stCondLst>
                                    <p:cond delay="30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p>
        </p:txBody>
      </p:sp>
      <p:sp>
        <p:nvSpPr>
          <p:cNvPr id="2" name="矩形 1"/>
          <p:cNvSpPr/>
          <p:nvPr/>
        </p:nvSpPr>
        <p:spPr>
          <a:xfrm>
            <a:off x="704528" y="1268760"/>
            <a:ext cx="8640960" cy="1569660"/>
          </a:xfrm>
          <a:prstGeom prst="rect">
            <a:avLst/>
          </a:prstGeom>
          <a:solidFill>
            <a:srgbClr val="66FF66"/>
          </a:solidFill>
          <a:ln>
            <a:solidFill>
              <a:schemeClr val="tx1"/>
            </a:solidFill>
          </a:ln>
        </p:spPr>
        <p:txBody>
          <a:bodyPr wrap="square">
            <a:spAutoFit/>
          </a:bodyPr>
          <a:lstStyle/>
          <a:p>
            <a:r>
              <a:rPr lang="en-US" altLang="zh-CN" sz="3200" b="1" dirty="0" smtClean="0">
                <a:latin typeface="+mn-lt"/>
                <a:ea typeface="黑体" pitchFamily="2" charset="-122"/>
              </a:rPr>
              <a:t>N </a:t>
            </a:r>
            <a:r>
              <a:rPr lang="zh-CN" altLang="en-US" sz="3200" b="1" dirty="0">
                <a:latin typeface="+mn-lt"/>
                <a:ea typeface="黑体" pitchFamily="2" charset="-122"/>
              </a:rPr>
              <a:t>部电话机</a:t>
            </a:r>
            <a:r>
              <a:rPr lang="zh-CN" altLang="en-US" sz="3200" b="1" dirty="0" smtClean="0">
                <a:latin typeface="+mn-lt"/>
                <a:ea typeface="黑体" pitchFamily="2" charset="-122"/>
              </a:rPr>
              <a:t>两两直接相连</a:t>
            </a:r>
            <a:r>
              <a:rPr lang="zh-CN" altLang="en-US" sz="3200" b="1" dirty="0">
                <a:latin typeface="+mn-lt"/>
                <a:ea typeface="黑体" pitchFamily="2" charset="-122"/>
              </a:rPr>
              <a:t>，需 </a:t>
            </a:r>
            <a:r>
              <a:rPr lang="en-US" altLang="zh-CN" sz="3200" b="1" dirty="0">
                <a:solidFill>
                  <a:srgbClr val="FF0000"/>
                </a:solidFill>
                <a:latin typeface="+mn-lt"/>
                <a:ea typeface="黑体" pitchFamily="2" charset="-122"/>
              </a:rPr>
              <a:t>N(N – 1)/2 </a:t>
            </a:r>
            <a:r>
              <a:rPr lang="zh-CN" altLang="en-US" sz="3200" b="1" dirty="0">
                <a:latin typeface="+mn-lt"/>
                <a:ea typeface="黑体" pitchFamily="2" charset="-122"/>
              </a:rPr>
              <a:t>对电线</a:t>
            </a:r>
            <a:r>
              <a:rPr lang="zh-CN" altLang="en-US" sz="3200" b="1" dirty="0" smtClean="0">
                <a:latin typeface="+mn-lt"/>
                <a:ea typeface="黑体" pitchFamily="2" charset="-122"/>
              </a:rPr>
              <a:t>。</a:t>
            </a:r>
            <a:r>
              <a:rPr lang="zh-CN" altLang="en-US" sz="3200" b="1" dirty="0" smtClean="0">
                <a:ea typeface="黑体" pitchFamily="2" charset="-122"/>
              </a:rPr>
              <a:t>这种直接连接</a:t>
            </a:r>
            <a:r>
              <a:rPr lang="zh-CN" altLang="en-US" sz="3200" b="1" dirty="0">
                <a:ea typeface="黑体" pitchFamily="2" charset="-122"/>
              </a:rPr>
              <a:t>方法</a:t>
            </a:r>
            <a:r>
              <a:rPr lang="zh-CN" altLang="en-US" sz="3200" b="1" dirty="0" smtClean="0">
                <a:latin typeface="+mn-lt"/>
                <a:ea typeface="黑体" pitchFamily="2" charset="-122"/>
              </a:rPr>
              <a:t>所需要的电线对的数量与电话机数量的平方</a:t>
            </a:r>
            <a:r>
              <a:rPr lang="zh-CN" altLang="en-US" sz="3200" b="1" dirty="0" smtClean="0">
                <a:solidFill>
                  <a:srgbClr val="FF0000"/>
                </a:solidFill>
                <a:latin typeface="+mn-lt"/>
                <a:ea typeface="黑体" pitchFamily="2" charset="-122"/>
              </a:rPr>
              <a:t>（ </a:t>
            </a:r>
            <a:r>
              <a:rPr lang="en-US" altLang="zh-CN" sz="3200" b="1" dirty="0" smtClean="0">
                <a:solidFill>
                  <a:srgbClr val="FF0000"/>
                </a:solidFill>
                <a:latin typeface="+mn-lt"/>
                <a:ea typeface="黑体" pitchFamily="2" charset="-122"/>
              </a:rPr>
              <a:t>N</a:t>
            </a:r>
            <a:r>
              <a:rPr lang="en-US" altLang="zh-CN" sz="3200" b="1" baseline="30000" dirty="0" smtClean="0">
                <a:solidFill>
                  <a:srgbClr val="FF0000"/>
                </a:solidFill>
                <a:latin typeface="+mn-lt"/>
                <a:ea typeface="黑体" pitchFamily="2" charset="-122"/>
              </a:rPr>
              <a:t>2</a:t>
            </a:r>
            <a:r>
              <a:rPr lang="en-US" altLang="zh-CN" sz="3200" b="1" dirty="0" smtClean="0">
                <a:solidFill>
                  <a:srgbClr val="FF0000"/>
                </a:solidFill>
                <a:latin typeface="+mn-lt"/>
                <a:ea typeface="黑体" pitchFamily="2" charset="-122"/>
              </a:rPr>
              <a:t> </a:t>
            </a:r>
            <a:r>
              <a:rPr lang="zh-CN" altLang="en-US" sz="3200" b="1" dirty="0" smtClean="0">
                <a:solidFill>
                  <a:srgbClr val="FF0000"/>
                </a:solidFill>
                <a:latin typeface="+mn-lt"/>
                <a:ea typeface="黑体" pitchFamily="2" charset="-122"/>
              </a:rPr>
              <a:t>）</a:t>
            </a:r>
            <a:r>
              <a:rPr lang="zh-CN" altLang="en-US" sz="3200" b="1" dirty="0" smtClean="0">
                <a:latin typeface="+mn-lt"/>
                <a:ea typeface="黑体" pitchFamily="2" charset="-122"/>
              </a:rPr>
              <a:t>成正比。</a:t>
            </a:r>
            <a:endParaRPr lang="en-US" altLang="zh-CN" sz="3200" b="1" dirty="0" smtClean="0">
              <a:latin typeface="+mn-lt"/>
              <a:ea typeface="黑体" pitchFamily="2" charset="-122"/>
            </a:endParaRPr>
          </a:p>
        </p:txBody>
      </p:sp>
      <p:sp>
        <p:nvSpPr>
          <p:cNvPr id="5" name="AutoShape 2" descr="N 部话机两两直接相连 的图像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53340" t="21760" b="5148"/>
          <a:stretch/>
        </p:blipFill>
        <p:spPr>
          <a:xfrm>
            <a:off x="3602816" y="2996952"/>
            <a:ext cx="2844384" cy="3132946"/>
          </a:xfrm>
          <a:prstGeom prst="rect">
            <a:avLst/>
          </a:prstGeom>
        </p:spPr>
      </p:pic>
    </p:spTree>
    <p:extLst>
      <p:ext uri="{BB962C8B-B14F-4D97-AF65-F5344CB8AC3E}">
        <p14:creationId xmlns:p14="http://schemas.microsoft.com/office/powerpoint/2010/main" val="235347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ctr"/>
            <a:r>
              <a:rPr lang="zh-CN" altLang="en-US" dirty="0"/>
              <a:t>使用交换机</a:t>
            </a:r>
          </a:p>
        </p:txBody>
      </p:sp>
      <p:sp>
        <p:nvSpPr>
          <p:cNvPr id="35843" name="Rectangle 3"/>
          <p:cNvSpPr>
            <a:spLocks noGrp="1" noChangeArrowheads="1"/>
          </p:cNvSpPr>
          <p:nvPr>
            <p:ph idx="1"/>
          </p:nvPr>
        </p:nvSpPr>
        <p:spPr/>
        <p:txBody>
          <a:bodyPr/>
          <a:lstStyle/>
          <a:p>
            <a:r>
              <a:rPr lang="zh-CN" altLang="en-US" dirty="0"/>
              <a:t>当电话机的数量增多时，就要使用</a:t>
            </a:r>
            <a:r>
              <a:rPr lang="zh-CN" altLang="en-US" dirty="0">
                <a:solidFill>
                  <a:srgbClr val="FF0000"/>
                </a:solidFill>
              </a:rPr>
              <a:t>交换机</a:t>
            </a:r>
            <a:r>
              <a:rPr lang="zh-CN" altLang="en-US" dirty="0"/>
              <a:t>来完成全网的交换任务</a:t>
            </a:r>
            <a:r>
              <a:rPr lang="zh-CN" altLang="en-US" dirty="0" smtClean="0"/>
              <a:t>。</a:t>
            </a:r>
            <a:endParaRPr lang="en-US" altLang="zh-CN" dirty="0" smtClean="0"/>
          </a:p>
        </p:txBody>
      </p:sp>
      <p:sp>
        <p:nvSpPr>
          <p:cNvPr id="35859" name="Text Box 19"/>
          <p:cNvSpPr txBox="1">
            <a:spLocks noChangeArrowheads="1"/>
          </p:cNvSpPr>
          <p:nvPr/>
        </p:nvSpPr>
        <p:spPr bwMode="auto">
          <a:xfrm rot="1458061">
            <a:off x="4172723" y="2548731"/>
            <a:ext cx="80021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800" b="1">
                <a:solidFill>
                  <a:srgbClr val="333399"/>
                </a:solidFill>
                <a:latin typeface="Times New Roman" pitchFamily="18" charset="0"/>
              </a:rPr>
              <a:t>…</a:t>
            </a:r>
          </a:p>
        </p:txBody>
      </p:sp>
      <p:sp>
        <p:nvSpPr>
          <p:cNvPr id="35844" name="Line 4"/>
          <p:cNvSpPr>
            <a:spLocks noChangeShapeType="1"/>
          </p:cNvSpPr>
          <p:nvPr/>
        </p:nvSpPr>
        <p:spPr bwMode="auto">
          <a:xfrm flipH="1" flipV="1">
            <a:off x="3674241" y="4207242"/>
            <a:ext cx="1370675" cy="4937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5" name="Line 5"/>
          <p:cNvSpPr>
            <a:spLocks noChangeShapeType="1"/>
          </p:cNvSpPr>
          <p:nvPr/>
        </p:nvSpPr>
        <p:spPr bwMode="auto">
          <a:xfrm flipV="1">
            <a:off x="3283850" y="4207243"/>
            <a:ext cx="79110" cy="10064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6" name="Line 6"/>
          <p:cNvSpPr>
            <a:spLocks noChangeShapeType="1"/>
          </p:cNvSpPr>
          <p:nvPr/>
        </p:nvSpPr>
        <p:spPr bwMode="auto">
          <a:xfrm flipV="1">
            <a:off x="1412717" y="4207242"/>
            <a:ext cx="1716352" cy="2603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7" name="Line 7"/>
          <p:cNvSpPr>
            <a:spLocks noChangeShapeType="1"/>
          </p:cNvSpPr>
          <p:nvPr/>
        </p:nvSpPr>
        <p:spPr bwMode="auto">
          <a:xfrm>
            <a:off x="2348283" y="2911842"/>
            <a:ext cx="667279" cy="9080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8" name="Text Box 8"/>
          <p:cNvSpPr txBox="1">
            <a:spLocks noChangeArrowheads="1"/>
          </p:cNvSpPr>
          <p:nvPr/>
        </p:nvSpPr>
        <p:spPr bwMode="auto">
          <a:xfrm>
            <a:off x="3087793" y="2424479"/>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49" name="Text Box 9"/>
          <p:cNvSpPr txBox="1">
            <a:spLocks noChangeArrowheads="1"/>
          </p:cNvSpPr>
          <p:nvPr/>
        </p:nvSpPr>
        <p:spPr bwMode="auto">
          <a:xfrm>
            <a:off x="1067037" y="312774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0" name="Text Box 10"/>
          <p:cNvSpPr txBox="1">
            <a:spLocks noChangeArrowheads="1"/>
          </p:cNvSpPr>
          <p:nvPr/>
        </p:nvSpPr>
        <p:spPr bwMode="auto">
          <a:xfrm>
            <a:off x="1785910" y="4710479"/>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1" name="Text Box 11"/>
          <p:cNvSpPr txBox="1">
            <a:spLocks noChangeArrowheads="1"/>
          </p:cNvSpPr>
          <p:nvPr/>
        </p:nvSpPr>
        <p:spPr bwMode="auto">
          <a:xfrm>
            <a:off x="5007081" y="340714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2" name="Text Box 12"/>
          <p:cNvSpPr txBox="1">
            <a:spLocks noChangeArrowheads="1"/>
          </p:cNvSpPr>
          <p:nvPr/>
        </p:nvSpPr>
        <p:spPr bwMode="auto">
          <a:xfrm>
            <a:off x="3908133" y="4646979"/>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3" name="Line 13"/>
          <p:cNvSpPr>
            <a:spLocks noChangeShapeType="1"/>
          </p:cNvSpPr>
          <p:nvPr/>
        </p:nvSpPr>
        <p:spPr bwMode="auto">
          <a:xfrm flipH="1" flipV="1">
            <a:off x="3440350" y="2767379"/>
            <a:ext cx="13758" cy="1155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4" name="Line 14"/>
          <p:cNvSpPr>
            <a:spLocks noChangeShapeType="1"/>
          </p:cNvSpPr>
          <p:nvPr/>
        </p:nvSpPr>
        <p:spPr bwMode="auto">
          <a:xfrm flipV="1">
            <a:off x="3830744" y="3775443"/>
            <a:ext cx="1544373" cy="2571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5" name="Line 15"/>
          <p:cNvSpPr>
            <a:spLocks noChangeShapeType="1"/>
          </p:cNvSpPr>
          <p:nvPr/>
        </p:nvSpPr>
        <p:spPr bwMode="auto">
          <a:xfrm>
            <a:off x="1490106" y="3559542"/>
            <a:ext cx="1589088" cy="4619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6" name="Line 16"/>
          <p:cNvSpPr>
            <a:spLocks noChangeShapeType="1"/>
          </p:cNvSpPr>
          <p:nvPr/>
        </p:nvSpPr>
        <p:spPr bwMode="auto">
          <a:xfrm flipV="1">
            <a:off x="2191782" y="4280267"/>
            <a:ext cx="1014677" cy="863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7" name="Line 17"/>
          <p:cNvSpPr>
            <a:spLocks noChangeShapeType="1"/>
          </p:cNvSpPr>
          <p:nvPr/>
        </p:nvSpPr>
        <p:spPr bwMode="auto">
          <a:xfrm flipH="1" flipV="1">
            <a:off x="3362960" y="4062779"/>
            <a:ext cx="921808" cy="9350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60" name="Text Box 20"/>
          <p:cNvSpPr txBox="1">
            <a:spLocks noChangeArrowheads="1"/>
          </p:cNvSpPr>
          <p:nvPr/>
        </p:nvSpPr>
        <p:spPr bwMode="auto">
          <a:xfrm>
            <a:off x="944933" y="4046904"/>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61" name="Text Box 21"/>
          <p:cNvSpPr txBox="1">
            <a:spLocks noChangeArrowheads="1"/>
          </p:cNvSpPr>
          <p:nvPr/>
        </p:nvSpPr>
        <p:spPr bwMode="auto">
          <a:xfrm>
            <a:off x="2007764" y="2565767"/>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62" name="Text Box 22"/>
          <p:cNvSpPr txBox="1">
            <a:spLocks noChangeArrowheads="1"/>
          </p:cNvSpPr>
          <p:nvPr/>
        </p:nvSpPr>
        <p:spPr bwMode="auto">
          <a:xfrm>
            <a:off x="2883137" y="483589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63" name="Text Box 23"/>
          <p:cNvSpPr txBox="1">
            <a:spLocks noChangeArrowheads="1"/>
          </p:cNvSpPr>
          <p:nvPr/>
        </p:nvSpPr>
        <p:spPr bwMode="auto">
          <a:xfrm>
            <a:off x="4647644" y="4312017"/>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8" name="AutoShape 18"/>
          <p:cNvSpPr>
            <a:spLocks noChangeArrowheads="1"/>
          </p:cNvSpPr>
          <p:nvPr/>
        </p:nvSpPr>
        <p:spPr bwMode="auto">
          <a:xfrm>
            <a:off x="2857341" y="3630979"/>
            <a:ext cx="1284684" cy="730250"/>
          </a:xfrm>
          <a:prstGeom prst="cube">
            <a:avLst>
              <a:gd name="adj"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rgbClr val="333399"/>
              </a:solidFill>
              <a:latin typeface="Times New Roman" pitchFamily="18" charset="0"/>
            </a:endParaRPr>
          </a:p>
        </p:txBody>
      </p:sp>
      <p:sp>
        <p:nvSpPr>
          <p:cNvPr id="35864" name="Text Box 24"/>
          <p:cNvSpPr txBox="1">
            <a:spLocks noChangeArrowheads="1"/>
          </p:cNvSpPr>
          <p:nvPr/>
        </p:nvSpPr>
        <p:spPr bwMode="auto">
          <a:xfrm>
            <a:off x="2843583" y="3824654"/>
            <a:ext cx="1107996" cy="46166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Times New Roman" pitchFamily="18" charset="0"/>
                <a:ea typeface="黑体" pitchFamily="2" charset="-122"/>
              </a:rPr>
              <a:t>交换机</a:t>
            </a:r>
          </a:p>
        </p:txBody>
      </p:sp>
      <p:sp>
        <p:nvSpPr>
          <p:cNvPr id="2" name="矩形 1"/>
          <p:cNvSpPr/>
          <p:nvPr/>
        </p:nvSpPr>
        <p:spPr>
          <a:xfrm>
            <a:off x="5817096" y="2776860"/>
            <a:ext cx="3928502" cy="2308324"/>
          </a:xfrm>
          <a:prstGeom prst="rect">
            <a:avLst/>
          </a:prstGeom>
          <a:solidFill>
            <a:srgbClr val="FFFF66"/>
          </a:solidFill>
        </p:spPr>
        <p:txBody>
          <a:bodyPr wrap="square">
            <a:spAutoFit/>
          </a:bodyPr>
          <a:lstStyle/>
          <a:p>
            <a:r>
              <a:rPr lang="zh-CN" altLang="zh-CN" sz="2400" b="1" dirty="0">
                <a:latin typeface="+mn-lt"/>
                <a:ea typeface="黑体" pitchFamily="2" charset="-122"/>
              </a:rPr>
              <a:t>每一部电话</a:t>
            </a:r>
            <a:r>
              <a:rPr lang="zh-CN" altLang="zh-CN" sz="2400" b="1" dirty="0" smtClean="0">
                <a:latin typeface="+mn-lt"/>
                <a:ea typeface="黑体" pitchFamily="2" charset="-122"/>
              </a:rPr>
              <a:t>都</a:t>
            </a:r>
            <a:r>
              <a:rPr lang="zh-CN" altLang="en-US" sz="2400" b="1" dirty="0" smtClean="0">
                <a:latin typeface="+mn-lt"/>
                <a:ea typeface="黑体" pitchFamily="2" charset="-122"/>
              </a:rPr>
              <a:t>直接</a:t>
            </a:r>
            <a:r>
              <a:rPr lang="zh-CN" altLang="zh-CN" sz="2400" b="1" dirty="0" smtClean="0">
                <a:latin typeface="+mn-lt"/>
                <a:ea typeface="黑体" pitchFamily="2" charset="-122"/>
              </a:rPr>
              <a:t>连接</a:t>
            </a:r>
            <a:r>
              <a:rPr lang="zh-CN" altLang="zh-CN" sz="2400" b="1" dirty="0">
                <a:latin typeface="+mn-lt"/>
                <a:ea typeface="黑体" pitchFamily="2" charset="-122"/>
              </a:rPr>
              <a:t>到交换机上，而交换机使用交换的方法，让电话用户彼此之间可以很方便地通信。</a:t>
            </a:r>
            <a:r>
              <a:rPr lang="zh-CN" altLang="en-US" sz="2400" b="1" dirty="0">
                <a:latin typeface="+mn-lt"/>
                <a:ea typeface="黑体" pitchFamily="2" charset="-122"/>
              </a:rPr>
              <a:t> </a:t>
            </a:r>
            <a:endParaRPr lang="en-US" altLang="zh-CN" sz="2400" b="1" dirty="0" smtClean="0">
              <a:latin typeface="+mn-lt"/>
              <a:ea typeface="黑体" pitchFamily="2" charset="-122"/>
            </a:endParaRPr>
          </a:p>
          <a:p>
            <a:r>
              <a:rPr lang="zh-CN" altLang="en-US" sz="2400" b="1" dirty="0" smtClean="0">
                <a:latin typeface="+mn-lt"/>
                <a:ea typeface="黑体" pitchFamily="2" charset="-122"/>
              </a:rPr>
              <a:t>所采用的</a:t>
            </a:r>
            <a:r>
              <a:rPr lang="zh-CN" altLang="zh-CN" sz="2400" b="1" dirty="0" smtClean="0">
                <a:latin typeface="+mn-lt"/>
                <a:ea typeface="黑体" pitchFamily="2" charset="-122"/>
              </a:rPr>
              <a:t>交换方式</a:t>
            </a:r>
            <a:r>
              <a:rPr lang="zh-CN" altLang="en-US" sz="2400" b="1" dirty="0" smtClean="0">
                <a:latin typeface="+mn-lt"/>
                <a:ea typeface="黑体" pitchFamily="2" charset="-122"/>
              </a:rPr>
              <a:t>就</a:t>
            </a:r>
            <a:r>
              <a:rPr lang="zh-CN" altLang="zh-CN" sz="2400" b="1" dirty="0" smtClean="0">
                <a:latin typeface="+mn-lt"/>
                <a:ea typeface="黑体" pitchFamily="2" charset="-122"/>
              </a:rPr>
              <a:t>是</a:t>
            </a:r>
            <a:r>
              <a:rPr lang="zh-CN" altLang="zh-CN" sz="2400" b="1" dirty="0" smtClean="0">
                <a:solidFill>
                  <a:srgbClr val="FF0000"/>
                </a:solidFill>
                <a:latin typeface="+mn-lt"/>
                <a:ea typeface="黑体" pitchFamily="2" charset="-122"/>
              </a:rPr>
              <a:t>电路交换</a:t>
            </a:r>
            <a:r>
              <a:rPr lang="en-US" altLang="zh-CN" sz="2400" b="1" dirty="0" smtClean="0">
                <a:solidFill>
                  <a:srgbClr val="FF0000"/>
                </a:solidFill>
                <a:latin typeface="+mn-lt"/>
                <a:ea typeface="黑体" pitchFamily="2" charset="-122"/>
              </a:rPr>
              <a:t> (</a:t>
            </a:r>
            <a:r>
              <a:rPr lang="en-US" altLang="zh-CN" sz="2400" b="1" dirty="0">
                <a:solidFill>
                  <a:srgbClr val="FF0000"/>
                </a:solidFill>
                <a:latin typeface="+mn-lt"/>
                <a:ea typeface="黑体" pitchFamily="2" charset="-122"/>
              </a:rPr>
              <a:t>circuit switching)</a:t>
            </a:r>
            <a:r>
              <a:rPr lang="zh-CN" altLang="en-US" sz="2400" b="1" dirty="0">
                <a:solidFill>
                  <a:srgbClr val="FF0000"/>
                </a:solidFill>
                <a:latin typeface="+mn-lt"/>
                <a:ea typeface="黑体" pitchFamily="2" charset="-122"/>
              </a:rPr>
              <a:t>。</a:t>
            </a:r>
          </a:p>
        </p:txBody>
      </p:sp>
      <p:sp>
        <p:nvSpPr>
          <p:cNvPr id="27" name="矩形 26"/>
          <p:cNvSpPr/>
          <p:nvPr/>
        </p:nvSpPr>
        <p:spPr>
          <a:xfrm>
            <a:off x="478708" y="5845334"/>
            <a:ext cx="5554412" cy="461665"/>
          </a:xfrm>
          <a:prstGeom prst="rect">
            <a:avLst/>
          </a:prstGeom>
        </p:spPr>
        <p:txBody>
          <a:bodyPr wrap="square">
            <a:spAutoFit/>
          </a:bodyPr>
          <a:lstStyle/>
          <a:p>
            <a:pPr algn="ctr"/>
            <a:r>
              <a:rPr lang="zh-CN" altLang="zh-CN" sz="2400" b="1" dirty="0" smtClean="0">
                <a:latin typeface="+mn-lt"/>
                <a:ea typeface="黑体" pitchFamily="2" charset="-122"/>
              </a:rPr>
              <a:t>电话机</a:t>
            </a:r>
            <a:r>
              <a:rPr lang="zh-CN" altLang="zh-CN" sz="2400" b="1" dirty="0">
                <a:latin typeface="+mn-lt"/>
                <a:ea typeface="黑体" pitchFamily="2" charset="-122"/>
              </a:rPr>
              <a:t>的不同连接方法</a:t>
            </a:r>
            <a:endParaRPr lang="zh-CN" altLang="en-US" sz="2400" b="1" dirty="0">
              <a:latin typeface="+mn-lt"/>
              <a:ea typeface="黑体" pitchFamily="2" charset="-122"/>
            </a:endParaRPr>
          </a:p>
        </p:txBody>
      </p:sp>
      <p:sp>
        <p:nvSpPr>
          <p:cNvPr id="28" name="矩形 27"/>
          <p:cNvSpPr/>
          <p:nvPr/>
        </p:nvSpPr>
        <p:spPr>
          <a:xfrm>
            <a:off x="1067037" y="5405154"/>
            <a:ext cx="4164199" cy="400110"/>
          </a:xfrm>
          <a:prstGeom prst="rect">
            <a:avLst/>
          </a:prstGeom>
        </p:spPr>
        <p:txBody>
          <a:bodyPr wrap="square">
            <a:spAutoFit/>
          </a:bodyPr>
          <a:lstStyle/>
          <a:p>
            <a:pPr algn="ctr"/>
            <a:r>
              <a:rPr lang="en-US" altLang="zh-CN" sz="2000" b="1" dirty="0">
                <a:latin typeface="+mn-lt"/>
                <a:ea typeface="黑体" pitchFamily="2" charset="-122"/>
              </a:rPr>
              <a:t> </a:t>
            </a:r>
            <a:r>
              <a:rPr lang="en-US" altLang="zh-CN" sz="2000" b="1" dirty="0" smtClean="0">
                <a:latin typeface="+mn-lt"/>
                <a:ea typeface="黑体" pitchFamily="2" charset="-122"/>
              </a:rPr>
              <a:t>(c) </a:t>
            </a:r>
            <a:r>
              <a:rPr lang="zh-CN" altLang="en-US" sz="2000" b="1" dirty="0" smtClean="0">
                <a:latin typeface="+mn-lt"/>
                <a:ea typeface="黑体" pitchFamily="2" charset="-122"/>
              </a:rPr>
              <a:t>用交换机连接许多</a:t>
            </a:r>
            <a:r>
              <a:rPr lang="zh-CN" altLang="zh-CN" sz="2000" b="1" dirty="0" smtClean="0">
                <a:latin typeface="+mn-lt"/>
                <a:ea typeface="黑体" pitchFamily="2" charset="-122"/>
              </a:rPr>
              <a:t>部电话</a:t>
            </a:r>
            <a:endParaRPr lang="zh-CN" altLang="en-US" sz="2000" b="1" dirty="0">
              <a:latin typeface="+mn-lt"/>
              <a:ea typeface="黑体" pitchFamily="2" charset="-122"/>
            </a:endParaRPr>
          </a:p>
        </p:txBody>
      </p:sp>
    </p:spTree>
    <p:extLst>
      <p:ext uri="{BB962C8B-B14F-4D97-AF65-F5344CB8AC3E}">
        <p14:creationId xmlns:p14="http://schemas.microsoft.com/office/powerpoint/2010/main" val="1102090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300"/>
                                  </p:stCondLst>
                                  <p:childTnLst>
                                    <p:set>
                                      <p:cBhvr>
                                        <p:cTn id="6" dur="1" fill="hold">
                                          <p:stCondLst>
                                            <p:cond delay="0"/>
                                          </p:stCondLst>
                                        </p:cTn>
                                        <p:tgtEl>
                                          <p:spTgt spid="35853"/>
                                        </p:tgtEl>
                                        <p:attrNameLst>
                                          <p:attrName>style.visibility</p:attrName>
                                        </p:attrNameLst>
                                      </p:cBhvr>
                                      <p:to>
                                        <p:strVal val="visible"/>
                                      </p:to>
                                    </p:set>
                                  </p:childTnLst>
                                </p:cTn>
                              </p:par>
                            </p:childTnLst>
                          </p:cTn>
                        </p:par>
                        <p:par>
                          <p:cTn id="7" fill="hold" nodeType="afterGroup">
                            <p:stCondLst>
                              <p:cond delay="300"/>
                            </p:stCondLst>
                            <p:childTnLst>
                              <p:par>
                                <p:cTn id="8" presetID="1" presetClass="entr" presetSubtype="0" fill="hold" grpId="0" nodeType="afterEffect">
                                  <p:stCondLst>
                                    <p:cond delay="300"/>
                                  </p:stCondLst>
                                  <p:childTnLst>
                                    <p:set>
                                      <p:cBhvr>
                                        <p:cTn id="9" dur="1" fill="hold">
                                          <p:stCondLst>
                                            <p:cond delay="0"/>
                                          </p:stCondLst>
                                        </p:cTn>
                                        <p:tgtEl>
                                          <p:spTgt spid="35847"/>
                                        </p:tgtEl>
                                        <p:attrNameLst>
                                          <p:attrName>style.visibility</p:attrName>
                                        </p:attrNameLst>
                                      </p:cBhvr>
                                      <p:to>
                                        <p:strVal val="visible"/>
                                      </p:to>
                                    </p:set>
                                  </p:childTnLst>
                                </p:cTn>
                              </p:par>
                            </p:childTnLst>
                          </p:cTn>
                        </p:par>
                        <p:par>
                          <p:cTn id="10" fill="hold" nodeType="afterGroup">
                            <p:stCondLst>
                              <p:cond delay="600"/>
                            </p:stCondLst>
                            <p:childTnLst>
                              <p:par>
                                <p:cTn id="11" presetID="1" presetClass="entr" presetSubtype="0" fill="hold" grpId="0" nodeType="afterEffect">
                                  <p:stCondLst>
                                    <p:cond delay="300"/>
                                  </p:stCondLst>
                                  <p:childTnLst>
                                    <p:set>
                                      <p:cBhvr>
                                        <p:cTn id="12" dur="1" fill="hold">
                                          <p:stCondLst>
                                            <p:cond delay="0"/>
                                          </p:stCondLst>
                                        </p:cTn>
                                        <p:tgtEl>
                                          <p:spTgt spid="35855"/>
                                        </p:tgtEl>
                                        <p:attrNameLst>
                                          <p:attrName>style.visibility</p:attrName>
                                        </p:attrNameLst>
                                      </p:cBhvr>
                                      <p:to>
                                        <p:strVal val="visible"/>
                                      </p:to>
                                    </p:set>
                                  </p:childTnLst>
                                </p:cTn>
                              </p:par>
                            </p:childTnLst>
                          </p:cTn>
                        </p:par>
                        <p:par>
                          <p:cTn id="13" fill="hold" nodeType="afterGroup">
                            <p:stCondLst>
                              <p:cond delay="900"/>
                            </p:stCondLst>
                            <p:childTnLst>
                              <p:par>
                                <p:cTn id="14" presetID="1" presetClass="entr" presetSubtype="0" fill="hold" grpId="0" nodeType="afterEffect">
                                  <p:stCondLst>
                                    <p:cond delay="300"/>
                                  </p:stCondLst>
                                  <p:childTnLst>
                                    <p:set>
                                      <p:cBhvr>
                                        <p:cTn id="15" dur="1" fill="hold">
                                          <p:stCondLst>
                                            <p:cond delay="0"/>
                                          </p:stCondLst>
                                        </p:cTn>
                                        <p:tgtEl>
                                          <p:spTgt spid="35846"/>
                                        </p:tgtEl>
                                        <p:attrNameLst>
                                          <p:attrName>style.visibility</p:attrName>
                                        </p:attrNameLst>
                                      </p:cBhvr>
                                      <p:to>
                                        <p:strVal val="visible"/>
                                      </p:to>
                                    </p:set>
                                  </p:childTnLst>
                                </p:cTn>
                              </p:par>
                            </p:childTnLst>
                          </p:cTn>
                        </p:par>
                        <p:par>
                          <p:cTn id="16" fill="hold" nodeType="afterGroup">
                            <p:stCondLst>
                              <p:cond delay="1200"/>
                            </p:stCondLst>
                            <p:childTnLst>
                              <p:par>
                                <p:cTn id="17" presetID="1" presetClass="entr" presetSubtype="0" fill="hold" grpId="0" nodeType="afterEffect">
                                  <p:stCondLst>
                                    <p:cond delay="300"/>
                                  </p:stCondLst>
                                  <p:childTnLst>
                                    <p:set>
                                      <p:cBhvr>
                                        <p:cTn id="18" dur="1" fill="hold">
                                          <p:stCondLst>
                                            <p:cond delay="0"/>
                                          </p:stCondLst>
                                        </p:cTn>
                                        <p:tgtEl>
                                          <p:spTgt spid="35856"/>
                                        </p:tgtEl>
                                        <p:attrNameLst>
                                          <p:attrName>style.visibility</p:attrName>
                                        </p:attrNameLst>
                                      </p:cBhvr>
                                      <p:to>
                                        <p:strVal val="visible"/>
                                      </p:to>
                                    </p:set>
                                  </p:childTnLst>
                                </p:cTn>
                              </p:par>
                            </p:childTnLst>
                          </p:cTn>
                        </p:par>
                        <p:par>
                          <p:cTn id="19" fill="hold" nodeType="afterGroup">
                            <p:stCondLst>
                              <p:cond delay="1500"/>
                            </p:stCondLst>
                            <p:childTnLst>
                              <p:par>
                                <p:cTn id="20" presetID="1" presetClass="entr" presetSubtype="0" fill="hold" grpId="0" nodeType="afterEffect">
                                  <p:stCondLst>
                                    <p:cond delay="300"/>
                                  </p:stCondLst>
                                  <p:childTnLst>
                                    <p:set>
                                      <p:cBhvr>
                                        <p:cTn id="21" dur="1" fill="hold">
                                          <p:stCondLst>
                                            <p:cond delay="0"/>
                                          </p:stCondLst>
                                        </p:cTn>
                                        <p:tgtEl>
                                          <p:spTgt spid="35845"/>
                                        </p:tgtEl>
                                        <p:attrNameLst>
                                          <p:attrName>style.visibility</p:attrName>
                                        </p:attrNameLst>
                                      </p:cBhvr>
                                      <p:to>
                                        <p:strVal val="visible"/>
                                      </p:to>
                                    </p:set>
                                  </p:childTnLst>
                                </p:cTn>
                              </p:par>
                            </p:childTnLst>
                          </p:cTn>
                        </p:par>
                        <p:par>
                          <p:cTn id="22" fill="hold" nodeType="afterGroup">
                            <p:stCondLst>
                              <p:cond delay="1800"/>
                            </p:stCondLst>
                            <p:childTnLst>
                              <p:par>
                                <p:cTn id="23" presetID="1" presetClass="entr" presetSubtype="0" fill="hold" grpId="0" nodeType="afterEffect">
                                  <p:stCondLst>
                                    <p:cond delay="300"/>
                                  </p:stCondLst>
                                  <p:childTnLst>
                                    <p:set>
                                      <p:cBhvr>
                                        <p:cTn id="24" dur="1" fill="hold">
                                          <p:stCondLst>
                                            <p:cond delay="0"/>
                                          </p:stCondLst>
                                        </p:cTn>
                                        <p:tgtEl>
                                          <p:spTgt spid="35857"/>
                                        </p:tgtEl>
                                        <p:attrNameLst>
                                          <p:attrName>style.visibility</p:attrName>
                                        </p:attrNameLst>
                                      </p:cBhvr>
                                      <p:to>
                                        <p:strVal val="visible"/>
                                      </p:to>
                                    </p:set>
                                  </p:childTnLst>
                                </p:cTn>
                              </p:par>
                            </p:childTnLst>
                          </p:cTn>
                        </p:par>
                        <p:par>
                          <p:cTn id="25" fill="hold" nodeType="afterGroup">
                            <p:stCondLst>
                              <p:cond delay="2100"/>
                            </p:stCondLst>
                            <p:childTnLst>
                              <p:par>
                                <p:cTn id="26" presetID="1" presetClass="entr" presetSubtype="0" fill="hold" grpId="0" nodeType="afterEffect">
                                  <p:stCondLst>
                                    <p:cond delay="300"/>
                                  </p:stCondLst>
                                  <p:childTnLst>
                                    <p:set>
                                      <p:cBhvr>
                                        <p:cTn id="27" dur="1" fill="hold">
                                          <p:stCondLst>
                                            <p:cond delay="0"/>
                                          </p:stCondLst>
                                        </p:cTn>
                                        <p:tgtEl>
                                          <p:spTgt spid="35844"/>
                                        </p:tgtEl>
                                        <p:attrNameLst>
                                          <p:attrName>style.visibility</p:attrName>
                                        </p:attrNameLst>
                                      </p:cBhvr>
                                      <p:to>
                                        <p:strVal val="visible"/>
                                      </p:to>
                                    </p:set>
                                  </p:childTnLst>
                                </p:cTn>
                              </p:par>
                            </p:childTnLst>
                          </p:cTn>
                        </p:par>
                        <p:par>
                          <p:cTn id="28" fill="hold" nodeType="afterGroup">
                            <p:stCondLst>
                              <p:cond delay="2400"/>
                            </p:stCondLst>
                            <p:childTnLst>
                              <p:par>
                                <p:cTn id="29" presetID="1" presetClass="entr" presetSubtype="0" fill="hold" grpId="0" nodeType="afterEffect">
                                  <p:stCondLst>
                                    <p:cond delay="300"/>
                                  </p:stCondLst>
                                  <p:childTnLst>
                                    <p:set>
                                      <p:cBhvr>
                                        <p:cTn id="30" dur="1" fill="hold">
                                          <p:stCondLst>
                                            <p:cond delay="0"/>
                                          </p:stCondLst>
                                        </p:cTn>
                                        <p:tgtEl>
                                          <p:spTgt spid="35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5" grpId="0" animBg="1"/>
      <p:bldP spid="35846" grpId="0" animBg="1"/>
      <p:bldP spid="35847" grpId="0" animBg="1"/>
      <p:bldP spid="35853" grpId="0" animBg="1"/>
      <p:bldP spid="35854" grpId="0" animBg="1"/>
      <p:bldP spid="35855" grpId="0" animBg="1"/>
      <p:bldP spid="35856" grpId="0" animBg="1"/>
      <p:bldP spid="3585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ctr"/>
            <a:r>
              <a:rPr lang="en-US" altLang="zh-CN"/>
              <a:t>“</a:t>
            </a:r>
            <a:r>
              <a:rPr lang="zh-CN" altLang="en-US"/>
              <a:t>交换”的含义</a:t>
            </a:r>
          </a:p>
        </p:txBody>
      </p:sp>
      <p:sp>
        <p:nvSpPr>
          <p:cNvPr id="40963" name="Rectangle 3"/>
          <p:cNvSpPr>
            <a:spLocks noGrp="1" noChangeArrowheads="1"/>
          </p:cNvSpPr>
          <p:nvPr>
            <p:ph idx="1"/>
          </p:nvPr>
        </p:nvSpPr>
        <p:spPr/>
        <p:txBody>
          <a:bodyPr/>
          <a:lstStyle/>
          <a:p>
            <a:r>
              <a:rPr lang="zh-CN" altLang="en-US" dirty="0"/>
              <a:t>在这里，“</a:t>
            </a:r>
            <a:r>
              <a:rPr lang="zh-CN" altLang="en-US" dirty="0">
                <a:solidFill>
                  <a:srgbClr val="FF0000"/>
                </a:solidFill>
              </a:rPr>
              <a:t>交换</a:t>
            </a:r>
            <a:r>
              <a:rPr lang="zh-CN" altLang="en-US" dirty="0"/>
              <a:t>”</a:t>
            </a:r>
            <a:r>
              <a:rPr lang="en-US" altLang="zh-CN" dirty="0"/>
              <a:t>(switching)</a:t>
            </a:r>
            <a:r>
              <a:rPr lang="zh-CN" altLang="en-US" dirty="0"/>
              <a:t>的含义就是</a:t>
            </a:r>
            <a:r>
              <a:rPr lang="zh-CN" altLang="en-US" dirty="0" smtClean="0">
                <a:solidFill>
                  <a:srgbClr val="FF0000"/>
                </a:solidFill>
              </a:rPr>
              <a:t>转接 </a:t>
            </a:r>
            <a:r>
              <a:rPr lang="en-US" altLang="zh-CN" dirty="0" smtClean="0"/>
              <a:t>—— </a:t>
            </a:r>
            <a:r>
              <a:rPr lang="zh-CN" altLang="en-US" dirty="0" smtClean="0"/>
              <a:t>把</a:t>
            </a:r>
            <a:r>
              <a:rPr lang="zh-CN" altLang="en-US" dirty="0"/>
              <a:t>一条电话线转接到另一条电话线，使它们连通起来。</a:t>
            </a:r>
          </a:p>
          <a:p>
            <a:r>
              <a:rPr lang="zh-CN" altLang="en-US" dirty="0"/>
              <a:t>从通信资源的分配角度来看，“交换”就是按照某种方式</a:t>
            </a:r>
            <a:r>
              <a:rPr lang="zh-CN" altLang="en-US" dirty="0">
                <a:solidFill>
                  <a:srgbClr val="FF0000"/>
                </a:solidFill>
              </a:rPr>
              <a:t>动态地分配</a:t>
            </a:r>
            <a:r>
              <a:rPr lang="zh-CN" altLang="en-US" dirty="0"/>
              <a:t>传输线路的资源。 </a:t>
            </a:r>
          </a:p>
        </p:txBody>
      </p:sp>
    </p:spTree>
    <p:extLst>
      <p:ext uri="{BB962C8B-B14F-4D97-AF65-F5344CB8AC3E}">
        <p14:creationId xmlns:p14="http://schemas.microsoft.com/office/powerpoint/2010/main" val="3871443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a:r>
              <a:rPr lang="zh-CN" altLang="en-US" dirty="0" smtClean="0"/>
              <a:t>电路交换特点</a:t>
            </a:r>
            <a:endParaRPr lang="zh-CN" altLang="en-US" dirty="0"/>
          </a:p>
        </p:txBody>
      </p:sp>
      <p:sp>
        <p:nvSpPr>
          <p:cNvPr id="41987" name="Rectangle 3"/>
          <p:cNvSpPr>
            <a:spLocks noGrp="1" noChangeArrowheads="1"/>
          </p:cNvSpPr>
          <p:nvPr>
            <p:ph idx="1"/>
          </p:nvPr>
        </p:nvSpPr>
        <p:spPr/>
        <p:txBody>
          <a:bodyPr/>
          <a:lstStyle/>
          <a:p>
            <a:r>
              <a:rPr lang="zh-CN" altLang="en-US" dirty="0"/>
              <a:t>电路交换必定是</a:t>
            </a:r>
            <a:r>
              <a:rPr lang="zh-CN" altLang="en-US" dirty="0">
                <a:solidFill>
                  <a:srgbClr val="FF0000"/>
                </a:solidFill>
              </a:rPr>
              <a:t>面向连接</a:t>
            </a:r>
            <a:r>
              <a:rPr lang="zh-CN" altLang="en-US" dirty="0"/>
              <a:t>的。 </a:t>
            </a:r>
          </a:p>
          <a:p>
            <a:r>
              <a:rPr lang="zh-CN" altLang="en-US" dirty="0" smtClean="0"/>
              <a:t>电路交换分为三</a:t>
            </a:r>
            <a:r>
              <a:rPr lang="zh-CN" altLang="en-US" dirty="0"/>
              <a:t>个阶段：</a:t>
            </a:r>
          </a:p>
          <a:p>
            <a:pPr lvl="1"/>
            <a:r>
              <a:rPr lang="zh-CN" altLang="en-US" dirty="0">
                <a:solidFill>
                  <a:srgbClr val="FF0000"/>
                </a:solidFill>
                <a:ea typeface="黑体" pitchFamily="2" charset="-122"/>
              </a:rPr>
              <a:t>建立</a:t>
            </a:r>
            <a:r>
              <a:rPr lang="zh-CN" altLang="en-US" dirty="0" smtClean="0">
                <a:solidFill>
                  <a:srgbClr val="FF0000"/>
                </a:solidFill>
                <a:ea typeface="黑体" pitchFamily="2" charset="-122"/>
              </a:rPr>
              <a:t>连接：</a:t>
            </a:r>
            <a:r>
              <a:rPr lang="zh-CN" altLang="en-US" dirty="0" smtClean="0">
                <a:ea typeface="黑体" pitchFamily="2" charset="-122"/>
              </a:rPr>
              <a:t>建立</a:t>
            </a:r>
            <a:r>
              <a:rPr lang="zh-CN" altLang="zh-CN" dirty="0" smtClean="0"/>
              <a:t>一</a:t>
            </a:r>
            <a:r>
              <a:rPr lang="zh-CN" altLang="zh-CN" dirty="0"/>
              <a:t>条专用的物理</a:t>
            </a:r>
            <a:r>
              <a:rPr lang="zh-CN" altLang="zh-CN" dirty="0" smtClean="0"/>
              <a:t>通路</a:t>
            </a:r>
            <a:r>
              <a:rPr lang="zh-CN" altLang="en-US" dirty="0" smtClean="0"/>
              <a:t>，以</a:t>
            </a:r>
            <a:r>
              <a:rPr lang="zh-CN" altLang="zh-CN" dirty="0" smtClean="0"/>
              <a:t>保证双方</a:t>
            </a:r>
            <a:r>
              <a:rPr lang="zh-CN" altLang="zh-CN" dirty="0"/>
              <a:t>通话时所需的通信</a:t>
            </a:r>
            <a:r>
              <a:rPr lang="zh-CN" altLang="zh-CN" dirty="0" smtClean="0"/>
              <a:t>资源在通信</a:t>
            </a:r>
            <a:r>
              <a:rPr lang="zh-CN" altLang="zh-CN" dirty="0"/>
              <a:t>时不会被其他用户</a:t>
            </a:r>
            <a:r>
              <a:rPr lang="zh-CN" altLang="zh-CN" dirty="0" smtClean="0"/>
              <a:t>占用</a:t>
            </a:r>
            <a:r>
              <a:rPr lang="zh-CN" altLang="en-US" dirty="0" smtClean="0"/>
              <a:t>；</a:t>
            </a:r>
            <a:endParaRPr lang="zh-CN" altLang="en-US" dirty="0">
              <a:solidFill>
                <a:srgbClr val="0000CC"/>
              </a:solidFill>
              <a:ea typeface="黑体" pitchFamily="2" charset="-122"/>
            </a:endParaRPr>
          </a:p>
          <a:p>
            <a:pPr lvl="1"/>
            <a:r>
              <a:rPr lang="zh-CN" altLang="en-US" dirty="0">
                <a:solidFill>
                  <a:srgbClr val="FF0000"/>
                </a:solidFill>
              </a:rPr>
              <a:t>通信：</a:t>
            </a:r>
            <a:r>
              <a:rPr lang="zh-CN" altLang="zh-CN" dirty="0"/>
              <a:t>主叫和被叫双方就能互相</a:t>
            </a:r>
            <a:r>
              <a:rPr lang="zh-CN" altLang="zh-CN" dirty="0" smtClean="0"/>
              <a:t>通电话</a:t>
            </a:r>
            <a:r>
              <a:rPr lang="zh-CN" altLang="en-US" dirty="0" smtClean="0"/>
              <a:t>；</a:t>
            </a:r>
            <a:endParaRPr lang="zh-CN" altLang="en-US" dirty="0">
              <a:solidFill>
                <a:srgbClr val="0000CC"/>
              </a:solidFill>
              <a:ea typeface="黑体" pitchFamily="2" charset="-122"/>
            </a:endParaRPr>
          </a:p>
          <a:p>
            <a:pPr lvl="1"/>
            <a:r>
              <a:rPr lang="zh-CN" altLang="en-US" dirty="0">
                <a:solidFill>
                  <a:srgbClr val="FF0000"/>
                </a:solidFill>
              </a:rPr>
              <a:t>释放连接：</a:t>
            </a:r>
            <a:r>
              <a:rPr lang="zh-CN" altLang="zh-CN" dirty="0"/>
              <a:t>释放刚才使用的这条专用的物理通路</a:t>
            </a:r>
            <a:r>
              <a:rPr lang="zh-CN" altLang="zh-CN" dirty="0" smtClean="0"/>
              <a:t>（</a:t>
            </a:r>
            <a:r>
              <a:rPr lang="zh-CN" altLang="en-US" dirty="0" smtClean="0"/>
              <a:t>释放</a:t>
            </a:r>
            <a:r>
              <a:rPr lang="zh-CN" altLang="zh-CN" dirty="0" smtClean="0"/>
              <a:t>刚才</a:t>
            </a:r>
            <a:r>
              <a:rPr lang="zh-CN" altLang="zh-CN" dirty="0"/>
              <a:t>占用的所有通信</a:t>
            </a:r>
            <a:r>
              <a:rPr lang="zh-CN" altLang="zh-CN" dirty="0" smtClean="0"/>
              <a:t>资源</a:t>
            </a:r>
            <a:r>
              <a:rPr lang="zh-CN" altLang="en-US" dirty="0" smtClean="0"/>
              <a:t>）。</a:t>
            </a:r>
            <a:endParaRPr lang="zh-CN" altLang="en-US" dirty="0">
              <a:solidFill>
                <a:srgbClr val="0000CC"/>
              </a:solidFill>
              <a:ea typeface="黑体" pitchFamily="2" charset="-122"/>
            </a:endParaRPr>
          </a:p>
        </p:txBody>
      </p:sp>
    </p:spTree>
    <p:extLst>
      <p:ext uri="{BB962C8B-B14F-4D97-AF65-F5344CB8AC3E}">
        <p14:creationId xmlns:p14="http://schemas.microsoft.com/office/powerpoint/2010/main" val="30178528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98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9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ctr"/>
            <a:r>
              <a:rPr lang="zh-CN" altLang="en-US"/>
              <a:t>电路交换举例</a:t>
            </a:r>
          </a:p>
        </p:txBody>
      </p:sp>
      <p:sp>
        <p:nvSpPr>
          <p:cNvPr id="43011" name="Rectangle 3"/>
          <p:cNvSpPr>
            <a:spLocks noGrp="1" noChangeArrowheads="1"/>
          </p:cNvSpPr>
          <p:nvPr>
            <p:ph idx="1"/>
          </p:nvPr>
        </p:nvSpPr>
        <p:spPr/>
        <p:txBody>
          <a:bodyPr/>
          <a:lstStyle/>
          <a:p>
            <a:r>
              <a:rPr lang="en-US" altLang="zh-CN"/>
              <a:t>A </a:t>
            </a:r>
            <a:r>
              <a:rPr lang="zh-CN" altLang="en-US"/>
              <a:t>和 </a:t>
            </a:r>
            <a:r>
              <a:rPr lang="en-US" altLang="zh-CN"/>
              <a:t>B </a:t>
            </a:r>
            <a:r>
              <a:rPr lang="zh-CN" altLang="en-US"/>
              <a:t>通话经过四个交换机</a:t>
            </a:r>
          </a:p>
          <a:p>
            <a:r>
              <a:rPr lang="zh-CN" altLang="en-US"/>
              <a:t>通话在 </a:t>
            </a:r>
            <a:r>
              <a:rPr lang="en-US" altLang="zh-CN"/>
              <a:t>A </a:t>
            </a:r>
            <a:r>
              <a:rPr lang="zh-CN" altLang="en-US"/>
              <a:t>到 </a:t>
            </a:r>
            <a:r>
              <a:rPr lang="en-US" altLang="zh-CN"/>
              <a:t>B </a:t>
            </a:r>
            <a:r>
              <a:rPr lang="zh-CN" altLang="en-US"/>
              <a:t>的连接上进行</a:t>
            </a:r>
          </a:p>
        </p:txBody>
      </p:sp>
      <p:sp>
        <p:nvSpPr>
          <p:cNvPr id="43088" name="Rectangle 80"/>
          <p:cNvSpPr>
            <a:spLocks noChangeArrowheads="1"/>
          </p:cNvSpPr>
          <p:nvPr/>
        </p:nvSpPr>
        <p:spPr bwMode="auto">
          <a:xfrm>
            <a:off x="0" y="26585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 name="组合 1"/>
          <p:cNvGrpSpPr/>
          <p:nvPr/>
        </p:nvGrpSpPr>
        <p:grpSpPr>
          <a:xfrm>
            <a:off x="1064270" y="2564557"/>
            <a:ext cx="8137202" cy="2376611"/>
            <a:chOff x="1064270" y="2564557"/>
            <a:chExt cx="7777162" cy="2160587"/>
          </a:xfrm>
        </p:grpSpPr>
        <p:grpSp>
          <p:nvGrpSpPr>
            <p:cNvPr id="8" name="Group 6"/>
            <p:cNvGrpSpPr>
              <a:grpSpLocks/>
            </p:cNvGrpSpPr>
            <p:nvPr/>
          </p:nvGrpSpPr>
          <p:grpSpPr bwMode="auto">
            <a:xfrm>
              <a:off x="2743845" y="2564557"/>
              <a:ext cx="4535487" cy="2160587"/>
              <a:chOff x="1680" y="240"/>
              <a:chExt cx="2529" cy="1270"/>
            </a:xfrm>
          </p:grpSpPr>
          <p:sp>
            <p:nvSpPr>
              <p:cNvPr id="9" name="Oval 7"/>
              <p:cNvSpPr>
                <a:spLocks noChangeArrowheads="1"/>
              </p:cNvSpPr>
              <p:nvPr/>
            </p:nvSpPr>
            <p:spPr bwMode="auto">
              <a:xfrm>
                <a:off x="2554" y="240"/>
                <a:ext cx="1088" cy="513"/>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0" name="Oval 8"/>
              <p:cNvSpPr>
                <a:spLocks noChangeArrowheads="1"/>
              </p:cNvSpPr>
              <p:nvPr/>
            </p:nvSpPr>
            <p:spPr bwMode="auto">
              <a:xfrm>
                <a:off x="1941" y="381"/>
                <a:ext cx="827" cy="513"/>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1" name="Oval 9"/>
              <p:cNvSpPr>
                <a:spLocks noChangeArrowheads="1"/>
              </p:cNvSpPr>
              <p:nvPr/>
            </p:nvSpPr>
            <p:spPr bwMode="auto">
              <a:xfrm>
                <a:off x="1680" y="702"/>
                <a:ext cx="552" cy="411"/>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2" name="Oval 10"/>
              <p:cNvSpPr>
                <a:spLocks noChangeArrowheads="1"/>
              </p:cNvSpPr>
              <p:nvPr/>
            </p:nvSpPr>
            <p:spPr bwMode="auto">
              <a:xfrm>
                <a:off x="1849" y="894"/>
                <a:ext cx="842" cy="450"/>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3" name="Oval 11"/>
              <p:cNvSpPr>
                <a:spLocks noChangeArrowheads="1"/>
              </p:cNvSpPr>
              <p:nvPr/>
            </p:nvSpPr>
            <p:spPr bwMode="auto">
              <a:xfrm>
                <a:off x="2462" y="971"/>
                <a:ext cx="1272" cy="539"/>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4" name="Oval 12"/>
              <p:cNvSpPr>
                <a:spLocks noChangeArrowheads="1"/>
              </p:cNvSpPr>
              <p:nvPr/>
            </p:nvSpPr>
            <p:spPr bwMode="auto">
              <a:xfrm>
                <a:off x="3289" y="394"/>
                <a:ext cx="797" cy="39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5" name="Oval 13"/>
              <p:cNvSpPr>
                <a:spLocks noChangeArrowheads="1"/>
              </p:cNvSpPr>
              <p:nvPr/>
            </p:nvSpPr>
            <p:spPr bwMode="auto">
              <a:xfrm>
                <a:off x="3412" y="663"/>
                <a:ext cx="797" cy="39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6" name="Oval 14"/>
              <p:cNvSpPr>
                <a:spLocks noChangeArrowheads="1"/>
              </p:cNvSpPr>
              <p:nvPr/>
            </p:nvSpPr>
            <p:spPr bwMode="auto">
              <a:xfrm>
                <a:off x="3335" y="753"/>
                <a:ext cx="797" cy="66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7" name="Oval 15"/>
              <p:cNvSpPr>
                <a:spLocks noChangeArrowheads="1"/>
              </p:cNvSpPr>
              <p:nvPr/>
            </p:nvSpPr>
            <p:spPr bwMode="auto">
              <a:xfrm>
                <a:off x="2140" y="548"/>
                <a:ext cx="1640" cy="667"/>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grpSp>
        <p:sp>
          <p:nvSpPr>
            <p:cNvPr id="18" name="Line 23"/>
            <p:cNvSpPr>
              <a:spLocks noChangeShapeType="1"/>
            </p:cNvSpPr>
            <p:nvPr/>
          </p:nvSpPr>
          <p:spPr bwMode="auto">
            <a:xfrm>
              <a:off x="3175645" y="3717082"/>
              <a:ext cx="3527425"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9" name="Text Box 4"/>
            <p:cNvSpPr txBox="1">
              <a:spLocks noChangeArrowheads="1"/>
            </p:cNvSpPr>
            <p:nvPr/>
          </p:nvSpPr>
          <p:spPr bwMode="auto">
            <a:xfrm>
              <a:off x="1064270" y="3352008"/>
              <a:ext cx="698500" cy="58758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kumimoji="1" lang="en-US" altLang="zh-CN" sz="3600" b="1" dirty="0">
                  <a:solidFill>
                    <a:srgbClr val="000000"/>
                  </a:solidFill>
                  <a:latin typeface="Times New Roman" pitchFamily="18" charset="0"/>
                  <a:sym typeface="Wingdings" pitchFamily="2" charset="2"/>
                </a:rPr>
                <a:t></a:t>
              </a:r>
              <a:r>
                <a:rPr kumimoji="1" lang="en-US" altLang="zh-CN" sz="3600" b="1" dirty="0">
                  <a:solidFill>
                    <a:srgbClr val="000000"/>
                  </a:solidFill>
                  <a:latin typeface="Times New Roman" pitchFamily="18" charset="0"/>
                </a:rPr>
                <a:t> </a:t>
              </a:r>
              <a:endParaRPr kumimoji="1" lang="en-US" altLang="zh-CN" sz="3200" b="1" dirty="0">
                <a:latin typeface="Times New Roman" pitchFamily="18" charset="0"/>
              </a:endParaRPr>
            </a:p>
          </p:txBody>
        </p:sp>
        <p:sp>
          <p:nvSpPr>
            <p:cNvPr id="20" name="Text Box 5"/>
            <p:cNvSpPr txBox="1">
              <a:spLocks noChangeArrowheads="1"/>
            </p:cNvSpPr>
            <p:nvPr/>
          </p:nvSpPr>
          <p:spPr bwMode="auto">
            <a:xfrm>
              <a:off x="8142932" y="3352008"/>
              <a:ext cx="698500" cy="58758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kumimoji="1" lang="en-US" altLang="zh-CN" sz="3600" b="1">
                  <a:solidFill>
                    <a:srgbClr val="000000"/>
                  </a:solidFill>
                  <a:latin typeface="Times New Roman" pitchFamily="18" charset="0"/>
                  <a:sym typeface="Wingdings" pitchFamily="2" charset="2"/>
                </a:rPr>
                <a:t></a:t>
              </a:r>
              <a:r>
                <a:rPr kumimoji="1" lang="en-US" altLang="zh-CN" sz="3600" b="1">
                  <a:solidFill>
                    <a:srgbClr val="000000"/>
                  </a:solidFill>
                  <a:latin typeface="Times New Roman" pitchFamily="18" charset="0"/>
                </a:rPr>
                <a:t> </a:t>
              </a:r>
              <a:endParaRPr kumimoji="1" lang="en-US" altLang="zh-CN" sz="3200" b="1">
                <a:latin typeface="Times New Roman" pitchFamily="18" charset="0"/>
              </a:endParaRPr>
            </a:p>
          </p:txBody>
        </p:sp>
        <p:sp>
          <p:nvSpPr>
            <p:cNvPr id="21" name="Text Box 24"/>
            <p:cNvSpPr txBox="1">
              <a:spLocks noChangeArrowheads="1"/>
            </p:cNvSpPr>
            <p:nvPr/>
          </p:nvSpPr>
          <p:spPr bwMode="auto">
            <a:xfrm>
              <a:off x="1238895" y="3140819"/>
              <a:ext cx="317446"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Times New Roman" pitchFamily="18" charset="0"/>
                </a:rPr>
                <a:t>A</a:t>
              </a:r>
            </a:p>
          </p:txBody>
        </p:sp>
        <p:sp>
          <p:nvSpPr>
            <p:cNvPr id="22" name="Text Box 25"/>
            <p:cNvSpPr txBox="1">
              <a:spLocks noChangeArrowheads="1"/>
            </p:cNvSpPr>
            <p:nvPr/>
          </p:nvSpPr>
          <p:spPr bwMode="auto">
            <a:xfrm>
              <a:off x="8328670" y="3140819"/>
              <a:ext cx="306722"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Times New Roman" pitchFamily="18" charset="0"/>
                </a:rPr>
                <a:t>B</a:t>
              </a:r>
            </a:p>
          </p:txBody>
        </p:sp>
        <p:sp>
          <p:nvSpPr>
            <p:cNvPr id="23" name="Line 26"/>
            <p:cNvSpPr>
              <a:spLocks noChangeShapeType="1"/>
            </p:cNvSpPr>
            <p:nvPr/>
          </p:nvSpPr>
          <p:spPr bwMode="auto">
            <a:xfrm>
              <a:off x="1496070" y="3717082"/>
              <a:ext cx="1535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4" name="Line 27"/>
            <p:cNvSpPr>
              <a:spLocks noChangeShapeType="1"/>
            </p:cNvSpPr>
            <p:nvPr/>
          </p:nvSpPr>
          <p:spPr bwMode="auto">
            <a:xfrm>
              <a:off x="6776095" y="3717082"/>
              <a:ext cx="16335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5" name="AutoShape 16"/>
            <p:cNvSpPr>
              <a:spLocks noChangeArrowheads="1"/>
            </p:cNvSpPr>
            <p:nvPr/>
          </p:nvSpPr>
          <p:spPr bwMode="auto">
            <a:xfrm>
              <a:off x="295974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C</a:t>
              </a:r>
            </a:p>
          </p:txBody>
        </p:sp>
        <p:sp>
          <p:nvSpPr>
            <p:cNvPr id="26" name="AutoShape 20"/>
            <p:cNvSpPr>
              <a:spLocks noChangeArrowheads="1"/>
            </p:cNvSpPr>
            <p:nvPr/>
          </p:nvSpPr>
          <p:spPr bwMode="auto">
            <a:xfrm>
              <a:off x="415989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D</a:t>
              </a:r>
            </a:p>
          </p:txBody>
        </p:sp>
        <p:sp>
          <p:nvSpPr>
            <p:cNvPr id="27" name="AutoShape 21"/>
            <p:cNvSpPr>
              <a:spLocks noChangeArrowheads="1"/>
            </p:cNvSpPr>
            <p:nvPr/>
          </p:nvSpPr>
          <p:spPr bwMode="auto">
            <a:xfrm>
              <a:off x="536004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E</a:t>
              </a:r>
            </a:p>
          </p:txBody>
        </p:sp>
        <p:sp>
          <p:nvSpPr>
            <p:cNvPr id="28" name="AutoShape 22"/>
            <p:cNvSpPr>
              <a:spLocks noChangeArrowheads="1"/>
            </p:cNvSpPr>
            <p:nvPr/>
          </p:nvSpPr>
          <p:spPr bwMode="auto">
            <a:xfrm>
              <a:off x="656019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F</a:t>
              </a:r>
            </a:p>
          </p:txBody>
        </p:sp>
        <p:sp>
          <p:nvSpPr>
            <p:cNvPr id="29" name="Text Box 28"/>
            <p:cNvSpPr txBox="1">
              <a:spLocks noChangeArrowheads="1"/>
            </p:cNvSpPr>
            <p:nvPr/>
          </p:nvSpPr>
          <p:spPr bwMode="auto">
            <a:xfrm>
              <a:off x="4831407" y="2564557"/>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电信网</a:t>
              </a:r>
            </a:p>
          </p:txBody>
        </p:sp>
        <p:sp>
          <p:nvSpPr>
            <p:cNvPr id="30" name="Text Box 29"/>
            <p:cNvSpPr txBox="1">
              <a:spLocks noChangeArrowheads="1"/>
            </p:cNvSpPr>
            <p:nvPr/>
          </p:nvSpPr>
          <p:spPr bwMode="auto">
            <a:xfrm>
              <a:off x="2815282"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1" name="Text Box 30"/>
            <p:cNvSpPr txBox="1">
              <a:spLocks noChangeArrowheads="1"/>
            </p:cNvSpPr>
            <p:nvPr/>
          </p:nvSpPr>
          <p:spPr bwMode="auto">
            <a:xfrm>
              <a:off x="3966220"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2" name="Text Box 31"/>
            <p:cNvSpPr txBox="1">
              <a:spLocks noChangeArrowheads="1"/>
            </p:cNvSpPr>
            <p:nvPr/>
          </p:nvSpPr>
          <p:spPr bwMode="auto">
            <a:xfrm>
              <a:off x="5190182"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3" name="Text Box 32"/>
            <p:cNvSpPr txBox="1">
              <a:spLocks noChangeArrowheads="1"/>
            </p:cNvSpPr>
            <p:nvPr/>
          </p:nvSpPr>
          <p:spPr bwMode="auto">
            <a:xfrm>
              <a:off x="6414145"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4" name="Text Box 34"/>
            <p:cNvSpPr txBox="1">
              <a:spLocks noChangeArrowheads="1"/>
            </p:cNvSpPr>
            <p:nvPr/>
          </p:nvSpPr>
          <p:spPr bwMode="auto">
            <a:xfrm>
              <a:off x="4615507" y="43647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中继线</a:t>
              </a:r>
            </a:p>
          </p:txBody>
        </p:sp>
        <p:sp>
          <p:nvSpPr>
            <p:cNvPr id="35" name="Line 35"/>
            <p:cNvSpPr>
              <a:spLocks noChangeShapeType="1"/>
            </p:cNvSpPr>
            <p:nvPr/>
          </p:nvSpPr>
          <p:spPr bwMode="auto">
            <a:xfrm>
              <a:off x="3691582" y="3739307"/>
              <a:ext cx="966788" cy="709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6" name="Line 36"/>
            <p:cNvSpPr>
              <a:spLocks noChangeShapeType="1"/>
            </p:cNvSpPr>
            <p:nvPr/>
          </p:nvSpPr>
          <p:spPr bwMode="auto">
            <a:xfrm>
              <a:off x="5006032" y="3753594"/>
              <a:ext cx="0" cy="642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7" name="Line 37"/>
            <p:cNvSpPr>
              <a:spLocks noChangeShapeType="1"/>
            </p:cNvSpPr>
            <p:nvPr/>
          </p:nvSpPr>
          <p:spPr bwMode="auto">
            <a:xfrm flipH="1">
              <a:off x="5198120" y="3753594"/>
              <a:ext cx="1030287" cy="642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8" name="Line 38"/>
            <p:cNvSpPr>
              <a:spLocks noChangeShapeType="1"/>
            </p:cNvSpPr>
            <p:nvPr/>
          </p:nvSpPr>
          <p:spPr bwMode="auto">
            <a:xfrm>
              <a:off x="2467620" y="3726607"/>
              <a:ext cx="65087" cy="4778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9" name="Line 39"/>
            <p:cNvSpPr>
              <a:spLocks noChangeShapeType="1"/>
            </p:cNvSpPr>
            <p:nvPr/>
          </p:nvSpPr>
          <p:spPr bwMode="auto">
            <a:xfrm>
              <a:off x="7478298" y="3725584"/>
              <a:ext cx="133350" cy="434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0" name="Text Box 40"/>
            <p:cNvSpPr txBox="1">
              <a:spLocks noChangeArrowheads="1"/>
            </p:cNvSpPr>
            <p:nvPr/>
          </p:nvSpPr>
          <p:spPr bwMode="auto">
            <a:xfrm>
              <a:off x="2167582" y="41488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用户线</a:t>
              </a:r>
            </a:p>
          </p:txBody>
        </p:sp>
        <p:sp>
          <p:nvSpPr>
            <p:cNvPr id="41" name="Text Box 41"/>
            <p:cNvSpPr txBox="1">
              <a:spLocks noChangeArrowheads="1"/>
            </p:cNvSpPr>
            <p:nvPr/>
          </p:nvSpPr>
          <p:spPr bwMode="auto">
            <a:xfrm>
              <a:off x="7134870" y="41488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用户线</a:t>
              </a:r>
            </a:p>
          </p:txBody>
        </p:sp>
        <p:grpSp>
          <p:nvGrpSpPr>
            <p:cNvPr id="42" name="Group 56"/>
            <p:cNvGrpSpPr>
              <a:grpSpLocks/>
            </p:cNvGrpSpPr>
            <p:nvPr/>
          </p:nvGrpSpPr>
          <p:grpSpPr bwMode="auto">
            <a:xfrm flipH="1">
              <a:off x="7185670" y="3528169"/>
              <a:ext cx="1008062" cy="146050"/>
              <a:chOff x="1519" y="2160"/>
              <a:chExt cx="953" cy="227"/>
            </a:xfrm>
          </p:grpSpPr>
          <p:sp>
            <p:nvSpPr>
              <p:cNvPr id="43" name="Freeform 57"/>
              <p:cNvSpPr>
                <a:spLocks/>
              </p:cNvSpPr>
              <p:nvPr/>
            </p:nvSpPr>
            <p:spPr bwMode="auto">
              <a:xfrm>
                <a:off x="1519" y="2237"/>
                <a:ext cx="104"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4" name="Freeform 58"/>
              <p:cNvSpPr>
                <a:spLocks/>
              </p:cNvSpPr>
              <p:nvPr/>
            </p:nvSpPr>
            <p:spPr bwMode="auto">
              <a:xfrm>
                <a:off x="1623" y="2160"/>
                <a:ext cx="179"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5" name="Freeform 59"/>
              <p:cNvSpPr>
                <a:spLocks/>
              </p:cNvSpPr>
              <p:nvPr/>
            </p:nvSpPr>
            <p:spPr bwMode="auto">
              <a:xfrm>
                <a:off x="1978" y="2237"/>
                <a:ext cx="104"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6" name="Freeform 60"/>
              <p:cNvSpPr>
                <a:spLocks/>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7" name="Line 61"/>
              <p:cNvSpPr>
                <a:spLocks noChangeShapeType="1"/>
              </p:cNvSpPr>
              <p:nvPr/>
            </p:nvSpPr>
            <p:spPr bwMode="auto">
              <a:xfrm>
                <a:off x="2109" y="2259"/>
                <a:ext cx="36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48" name="Group 64"/>
            <p:cNvGrpSpPr>
              <a:grpSpLocks/>
            </p:cNvGrpSpPr>
            <p:nvPr/>
          </p:nvGrpSpPr>
          <p:grpSpPr bwMode="auto">
            <a:xfrm>
              <a:off x="1713557" y="3501182"/>
              <a:ext cx="1008063" cy="146050"/>
              <a:chOff x="1519" y="2160"/>
              <a:chExt cx="953" cy="227"/>
            </a:xfrm>
          </p:grpSpPr>
          <p:sp>
            <p:nvSpPr>
              <p:cNvPr id="49" name="Freeform 65"/>
              <p:cNvSpPr>
                <a:spLocks/>
              </p:cNvSpPr>
              <p:nvPr/>
            </p:nvSpPr>
            <p:spPr bwMode="auto">
              <a:xfrm>
                <a:off x="1519" y="2237"/>
                <a:ext cx="104"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0" name="Freeform 66"/>
              <p:cNvSpPr>
                <a:spLocks/>
              </p:cNvSpPr>
              <p:nvPr/>
            </p:nvSpPr>
            <p:spPr bwMode="auto">
              <a:xfrm>
                <a:off x="1623" y="2160"/>
                <a:ext cx="179"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1" name="Freeform 67"/>
              <p:cNvSpPr>
                <a:spLocks/>
              </p:cNvSpPr>
              <p:nvPr/>
            </p:nvSpPr>
            <p:spPr bwMode="auto">
              <a:xfrm>
                <a:off x="1978" y="2237"/>
                <a:ext cx="104"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2" name="Freeform 68"/>
              <p:cNvSpPr>
                <a:spLocks/>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3" name="Line 69"/>
              <p:cNvSpPr>
                <a:spLocks noChangeShapeType="1"/>
              </p:cNvSpPr>
              <p:nvPr/>
            </p:nvSpPr>
            <p:spPr bwMode="auto">
              <a:xfrm>
                <a:off x="2109" y="2259"/>
                <a:ext cx="36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54" name="Freeform 71"/>
            <p:cNvSpPr>
              <a:spLocks/>
            </p:cNvSpPr>
            <p:nvPr/>
          </p:nvSpPr>
          <p:spPr bwMode="auto">
            <a:xfrm>
              <a:off x="3440757" y="3572619"/>
              <a:ext cx="719138"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5" name="Freeform 72"/>
            <p:cNvSpPr>
              <a:spLocks/>
            </p:cNvSpPr>
            <p:nvPr/>
          </p:nvSpPr>
          <p:spPr bwMode="auto">
            <a:xfrm>
              <a:off x="4664720" y="3572619"/>
              <a:ext cx="719137"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6" name="Freeform 73"/>
            <p:cNvSpPr>
              <a:spLocks/>
            </p:cNvSpPr>
            <p:nvPr/>
          </p:nvSpPr>
          <p:spPr bwMode="auto">
            <a:xfrm>
              <a:off x="5817245" y="3572619"/>
              <a:ext cx="719137"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3" name="矩形 2"/>
          <p:cNvSpPr/>
          <p:nvPr/>
        </p:nvSpPr>
        <p:spPr>
          <a:xfrm>
            <a:off x="1246980" y="5301208"/>
            <a:ext cx="7738914" cy="461665"/>
          </a:xfrm>
          <a:prstGeom prst="rect">
            <a:avLst/>
          </a:prstGeom>
        </p:spPr>
        <p:txBody>
          <a:bodyPr wrap="square">
            <a:spAutoFit/>
          </a:bodyPr>
          <a:lstStyle/>
          <a:p>
            <a:pPr algn="ctr"/>
            <a:r>
              <a:rPr lang="zh-CN" altLang="zh-CN" sz="2400" b="1" dirty="0" smtClean="0">
                <a:latin typeface="+mn-lt"/>
                <a:ea typeface="黑体" pitchFamily="2" charset="-122"/>
              </a:rPr>
              <a:t>电路交换</a:t>
            </a:r>
            <a:r>
              <a:rPr lang="zh-CN" altLang="zh-CN" sz="2400" b="1" dirty="0">
                <a:latin typeface="+mn-lt"/>
                <a:ea typeface="黑体" pitchFamily="2" charset="-122"/>
              </a:rPr>
              <a:t>的用户始终占用端到端的通信资源</a:t>
            </a:r>
            <a:endParaRPr lang="zh-CN" altLang="en-US" sz="2400" b="1" dirty="0">
              <a:latin typeface="+mn-lt"/>
              <a:ea typeface="黑体" pitchFamily="2" charset="-122"/>
            </a:endParaRPr>
          </a:p>
        </p:txBody>
      </p:sp>
    </p:spTree>
    <p:extLst>
      <p:ext uri="{BB962C8B-B14F-4D97-AF65-F5344CB8AC3E}">
        <p14:creationId xmlns:p14="http://schemas.microsoft.com/office/powerpoint/2010/main" val="37255910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a:r>
              <a:rPr lang="zh-CN" altLang="en-US" dirty="0" smtClean="0"/>
              <a:t>电路交换缺点</a:t>
            </a:r>
            <a:endParaRPr lang="zh-CN" altLang="en-US" dirty="0"/>
          </a:p>
        </p:txBody>
      </p:sp>
      <p:sp>
        <p:nvSpPr>
          <p:cNvPr id="47107" name="Rectangle 3"/>
          <p:cNvSpPr>
            <a:spLocks noGrp="1" noChangeArrowheads="1"/>
          </p:cNvSpPr>
          <p:nvPr>
            <p:ph idx="1"/>
          </p:nvPr>
        </p:nvSpPr>
        <p:spPr/>
        <p:txBody>
          <a:bodyPr/>
          <a:lstStyle/>
          <a:p>
            <a:r>
              <a:rPr lang="zh-CN" altLang="en-US" dirty="0"/>
              <a:t>计算机数据具有突发性。</a:t>
            </a:r>
          </a:p>
          <a:p>
            <a:r>
              <a:rPr lang="zh-CN" altLang="en-US" dirty="0"/>
              <a:t>这</a:t>
            </a:r>
            <a:r>
              <a:rPr lang="zh-CN" altLang="en-US" dirty="0" smtClean="0"/>
              <a:t>导致</a:t>
            </a:r>
            <a:r>
              <a:rPr lang="zh-CN" altLang="en-US" dirty="0"/>
              <a:t>在</a:t>
            </a:r>
            <a:r>
              <a:rPr lang="zh-CN" altLang="en-US" dirty="0" smtClean="0"/>
              <a:t>传送计算机数据时，通信</a:t>
            </a:r>
            <a:r>
              <a:rPr lang="zh-CN" altLang="en-US" dirty="0"/>
              <a:t>线路的利用率很</a:t>
            </a:r>
            <a:r>
              <a:rPr lang="zh-CN" altLang="en-US" dirty="0" smtClean="0"/>
              <a:t>低（</a:t>
            </a:r>
            <a:r>
              <a:rPr lang="zh-CN" altLang="zh-CN" dirty="0"/>
              <a:t>用来传送数据的时间往往不到</a:t>
            </a:r>
            <a:r>
              <a:rPr lang="en-US" altLang="zh-CN" dirty="0"/>
              <a:t>10%</a:t>
            </a:r>
            <a:r>
              <a:rPr lang="zh-CN" altLang="zh-CN" dirty="0"/>
              <a:t>甚至</a:t>
            </a:r>
            <a:r>
              <a:rPr lang="en-US" altLang="zh-CN" dirty="0"/>
              <a:t>1% </a:t>
            </a:r>
            <a:r>
              <a:rPr lang="zh-CN" altLang="en-US" dirty="0" smtClean="0"/>
              <a:t>）。</a:t>
            </a:r>
            <a:endParaRPr lang="zh-CN" altLang="en-US" dirty="0"/>
          </a:p>
        </p:txBody>
      </p:sp>
    </p:spTree>
    <p:extLst>
      <p:ext uri="{BB962C8B-B14F-4D97-AF65-F5344CB8AC3E}">
        <p14:creationId xmlns:p14="http://schemas.microsoft.com/office/powerpoint/2010/main" val="18482848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dirty="0"/>
              <a:t>2. </a:t>
            </a:r>
            <a:r>
              <a:rPr lang="zh-CN" altLang="en-US" dirty="0"/>
              <a:t>分组交换的主要特点 </a:t>
            </a:r>
          </a:p>
        </p:txBody>
      </p:sp>
      <p:sp>
        <p:nvSpPr>
          <p:cNvPr id="49155" name="Rectangle 3"/>
          <p:cNvSpPr>
            <a:spLocks noGrp="1" noChangeArrowheads="1"/>
          </p:cNvSpPr>
          <p:nvPr>
            <p:ph idx="1"/>
          </p:nvPr>
        </p:nvSpPr>
        <p:spPr/>
        <p:txBody>
          <a:bodyPr/>
          <a:lstStyle/>
          <a:p>
            <a:r>
              <a:rPr lang="zh-CN" altLang="zh-CN" dirty="0"/>
              <a:t>分组交换则采用</a:t>
            </a:r>
            <a:r>
              <a:rPr lang="zh-CN" altLang="zh-CN" dirty="0">
                <a:solidFill>
                  <a:srgbClr val="FF0000"/>
                </a:solidFill>
              </a:rPr>
              <a:t>存储转发</a:t>
            </a:r>
            <a:r>
              <a:rPr lang="zh-CN" altLang="zh-CN" dirty="0" smtClean="0"/>
              <a:t>技术</a:t>
            </a:r>
            <a:r>
              <a:rPr lang="zh-CN" altLang="en-US" dirty="0" smtClean="0"/>
              <a:t>。</a:t>
            </a:r>
            <a:endParaRPr lang="en-US" altLang="zh-CN" dirty="0" smtClean="0"/>
          </a:p>
          <a:p>
            <a:r>
              <a:rPr lang="zh-CN" altLang="en-US" dirty="0" smtClean="0"/>
              <a:t>在</a:t>
            </a:r>
            <a:r>
              <a:rPr lang="zh-CN" altLang="en-US" dirty="0"/>
              <a:t>发送端，先把较长的报文</a:t>
            </a:r>
            <a:r>
              <a:rPr lang="zh-CN" altLang="en-US" dirty="0">
                <a:solidFill>
                  <a:srgbClr val="FF0000"/>
                </a:solidFill>
              </a:rPr>
              <a:t>划分成较短的、固定长度的数据段。 </a:t>
            </a:r>
          </a:p>
        </p:txBody>
      </p:sp>
      <p:sp>
        <p:nvSpPr>
          <p:cNvPr id="49160" name="Line 8"/>
          <p:cNvSpPr>
            <a:spLocks noChangeShapeType="1"/>
          </p:cNvSpPr>
          <p:nvPr/>
        </p:nvSpPr>
        <p:spPr bwMode="auto">
          <a:xfrm>
            <a:off x="2144581" y="3286125"/>
            <a:ext cx="5616840"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49161" name="Text Box 9"/>
          <p:cNvSpPr txBox="1">
            <a:spLocks noChangeArrowheads="1"/>
          </p:cNvSpPr>
          <p:nvPr/>
        </p:nvSpPr>
        <p:spPr bwMode="auto">
          <a:xfrm>
            <a:off x="4641718" y="3046414"/>
            <a:ext cx="697627"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Times New Roman" pitchFamily="18" charset="0"/>
                <a:ea typeface="黑体" pitchFamily="2" charset="-122"/>
              </a:rPr>
              <a:t>报文</a:t>
            </a:r>
          </a:p>
        </p:txBody>
      </p:sp>
      <p:grpSp>
        <p:nvGrpSpPr>
          <p:cNvPr id="49229" name="Group 77"/>
          <p:cNvGrpSpPr>
            <a:grpSpLocks/>
          </p:cNvGrpSpPr>
          <p:nvPr/>
        </p:nvGrpSpPr>
        <p:grpSpPr bwMode="auto">
          <a:xfrm>
            <a:off x="2067190" y="3502025"/>
            <a:ext cx="5806016" cy="431800"/>
            <a:chOff x="1202" y="2206"/>
            <a:chExt cx="3376" cy="272"/>
          </a:xfrm>
        </p:grpSpPr>
        <p:grpSp>
          <p:nvGrpSpPr>
            <p:cNvPr id="49227" name="Group 75"/>
            <p:cNvGrpSpPr>
              <a:grpSpLocks/>
            </p:cNvGrpSpPr>
            <p:nvPr/>
          </p:nvGrpSpPr>
          <p:grpSpPr bwMode="auto">
            <a:xfrm>
              <a:off x="1247" y="2206"/>
              <a:ext cx="3266" cy="272"/>
              <a:chOff x="1247" y="2931"/>
              <a:chExt cx="3266" cy="272"/>
            </a:xfrm>
          </p:grpSpPr>
          <p:sp>
            <p:nvSpPr>
              <p:cNvPr id="49222" name="Rectangle 70"/>
              <p:cNvSpPr>
                <a:spLocks noChangeArrowheads="1"/>
              </p:cNvSpPr>
              <p:nvPr/>
            </p:nvSpPr>
            <p:spPr bwMode="auto">
              <a:xfrm>
                <a:off x="1248"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49223" name="Rectangle 71"/>
              <p:cNvSpPr>
                <a:spLocks noChangeArrowheads="1"/>
              </p:cNvSpPr>
              <p:nvPr/>
            </p:nvSpPr>
            <p:spPr bwMode="auto">
              <a:xfrm>
                <a:off x="2336"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latin typeface="Tahoma" pitchFamily="34" charset="0"/>
                  <a:ea typeface="黑体" pitchFamily="2" charset="-122"/>
                </a:endParaRPr>
              </a:p>
            </p:txBody>
          </p:sp>
          <p:sp>
            <p:nvSpPr>
              <p:cNvPr id="49224" name="Rectangle 72"/>
              <p:cNvSpPr>
                <a:spLocks noChangeArrowheads="1"/>
              </p:cNvSpPr>
              <p:nvPr/>
            </p:nvSpPr>
            <p:spPr bwMode="auto">
              <a:xfrm>
                <a:off x="3425"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49226" name="Rectangle 74"/>
              <p:cNvSpPr>
                <a:spLocks noChangeArrowheads="1"/>
              </p:cNvSpPr>
              <p:nvPr/>
            </p:nvSpPr>
            <p:spPr bwMode="auto">
              <a:xfrm>
                <a:off x="1247" y="2931"/>
                <a:ext cx="3266" cy="2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49228" name="Text Box 76"/>
            <p:cNvSpPr txBox="1">
              <a:spLocks noChangeArrowheads="1"/>
            </p:cNvSpPr>
            <p:nvPr/>
          </p:nvSpPr>
          <p:spPr bwMode="auto">
            <a:xfrm>
              <a:off x="1202" y="2219"/>
              <a:ext cx="33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99"/>
                  </a:solidFill>
                </a:rPr>
                <a:t>1101000110101010110101011100010011010010</a:t>
              </a:r>
            </a:p>
          </p:txBody>
        </p:sp>
      </p:grpSp>
      <p:grpSp>
        <p:nvGrpSpPr>
          <p:cNvPr id="49233" name="Group 81"/>
          <p:cNvGrpSpPr>
            <a:grpSpLocks/>
          </p:cNvGrpSpPr>
          <p:nvPr/>
        </p:nvGrpSpPr>
        <p:grpSpPr bwMode="auto">
          <a:xfrm>
            <a:off x="3389709" y="3933826"/>
            <a:ext cx="3057790" cy="1423988"/>
            <a:chOff x="1971" y="2478"/>
            <a:chExt cx="1778" cy="897"/>
          </a:xfrm>
        </p:grpSpPr>
        <p:sp>
          <p:nvSpPr>
            <p:cNvPr id="49230" name="Text Box 78"/>
            <p:cNvSpPr txBox="1">
              <a:spLocks noChangeArrowheads="1"/>
            </p:cNvSpPr>
            <p:nvPr/>
          </p:nvSpPr>
          <p:spPr bwMode="auto">
            <a:xfrm>
              <a:off x="1971" y="2774"/>
              <a:ext cx="1778"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800" b="1" dirty="0">
                  <a:solidFill>
                    <a:srgbClr val="000099"/>
                  </a:solidFill>
                  <a:latin typeface="Tahoma" pitchFamily="34" charset="0"/>
                  <a:ea typeface="黑体" pitchFamily="2" charset="-122"/>
                </a:rPr>
                <a:t>假定这个报文较长</a:t>
              </a:r>
            </a:p>
            <a:p>
              <a:pPr algn="ctr"/>
              <a:r>
                <a:rPr lang="zh-CN" altLang="en-US" sz="2800" b="1" dirty="0">
                  <a:solidFill>
                    <a:srgbClr val="000099"/>
                  </a:solidFill>
                  <a:latin typeface="Tahoma" pitchFamily="34" charset="0"/>
                  <a:ea typeface="黑体" pitchFamily="2" charset="-122"/>
                </a:rPr>
                <a:t>不便于传输</a:t>
              </a:r>
            </a:p>
          </p:txBody>
        </p:sp>
        <p:sp>
          <p:nvSpPr>
            <p:cNvPr id="49231" name="Line 79"/>
            <p:cNvSpPr>
              <a:spLocks noChangeShapeType="1"/>
            </p:cNvSpPr>
            <p:nvPr/>
          </p:nvSpPr>
          <p:spPr bwMode="auto">
            <a:xfrm flipV="1">
              <a:off x="2789" y="2478"/>
              <a:ext cx="91" cy="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cxnSp>
        <p:nvCxnSpPr>
          <p:cNvPr id="3" name="直接连接符 2"/>
          <p:cNvCxnSpPr/>
          <p:nvPr/>
        </p:nvCxnSpPr>
        <p:spPr bwMode="auto">
          <a:xfrm>
            <a:off x="2146301" y="3046414"/>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a:off x="7746322" y="3046414"/>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173028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Grp="1" noChangeArrowheads="1"/>
          </p:cNvSpPr>
          <p:nvPr>
            <p:ph type="title"/>
          </p:nvPr>
        </p:nvSpPr>
        <p:spPr/>
        <p:txBody>
          <a:bodyPr/>
          <a:lstStyle/>
          <a:p>
            <a:pPr algn="ctr"/>
            <a:r>
              <a:rPr lang="zh-CN" altLang="en-US" dirty="0"/>
              <a:t>添加首部构成分组</a:t>
            </a:r>
          </a:p>
        </p:txBody>
      </p:sp>
      <p:sp>
        <p:nvSpPr>
          <p:cNvPr id="53253" name="Rectangle 5"/>
          <p:cNvSpPr>
            <a:spLocks noGrp="1" noChangeArrowheads="1"/>
          </p:cNvSpPr>
          <p:nvPr>
            <p:ph idx="1"/>
          </p:nvPr>
        </p:nvSpPr>
        <p:spPr/>
        <p:txBody>
          <a:bodyPr/>
          <a:lstStyle/>
          <a:p>
            <a:r>
              <a:rPr lang="zh-CN" altLang="en-US" dirty="0"/>
              <a:t>每一个数据段前面添加上</a:t>
            </a:r>
            <a:r>
              <a:rPr lang="zh-CN" altLang="en-US" dirty="0">
                <a:solidFill>
                  <a:srgbClr val="FF0000"/>
                </a:solidFill>
              </a:rPr>
              <a:t>首部</a:t>
            </a:r>
            <a:r>
              <a:rPr lang="zh-CN" altLang="en-US" dirty="0"/>
              <a:t>构成</a:t>
            </a:r>
            <a:r>
              <a:rPr lang="zh-CN" altLang="en-US" dirty="0" smtClean="0">
                <a:solidFill>
                  <a:srgbClr val="FF0000"/>
                </a:solidFill>
              </a:rPr>
              <a:t>分组</a:t>
            </a:r>
            <a:r>
              <a:rPr lang="en-US" altLang="zh-CN" dirty="0" smtClean="0"/>
              <a:t>(packet)</a:t>
            </a:r>
            <a:r>
              <a:rPr lang="zh-CN" altLang="en-US" dirty="0" smtClean="0"/>
              <a:t>。</a:t>
            </a:r>
            <a:endParaRPr lang="zh-CN" altLang="en-US" dirty="0"/>
          </a:p>
        </p:txBody>
      </p:sp>
      <p:sp>
        <p:nvSpPr>
          <p:cNvPr id="53260" name="Rectangle 12"/>
          <p:cNvSpPr>
            <a:spLocks noChangeArrowheads="1"/>
          </p:cNvSpPr>
          <p:nvPr/>
        </p:nvSpPr>
        <p:spPr bwMode="auto">
          <a:xfrm>
            <a:off x="2144581" y="2228428"/>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3261" name="Rectangle 13"/>
          <p:cNvSpPr>
            <a:spLocks noChangeArrowheads="1"/>
          </p:cNvSpPr>
          <p:nvPr/>
        </p:nvSpPr>
        <p:spPr bwMode="auto">
          <a:xfrm>
            <a:off x="4017434" y="2228428"/>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3262" name="Rectangle 14"/>
          <p:cNvSpPr>
            <a:spLocks noChangeArrowheads="1"/>
          </p:cNvSpPr>
          <p:nvPr/>
        </p:nvSpPr>
        <p:spPr bwMode="auto">
          <a:xfrm>
            <a:off x="5890287" y="2228428"/>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grpSp>
        <p:nvGrpSpPr>
          <p:cNvPr id="53263" name="Group 15"/>
          <p:cNvGrpSpPr>
            <a:grpSpLocks/>
          </p:cNvGrpSpPr>
          <p:nvPr/>
        </p:nvGrpSpPr>
        <p:grpSpPr bwMode="auto">
          <a:xfrm>
            <a:off x="2144581" y="1772816"/>
            <a:ext cx="5616840" cy="400050"/>
            <a:chOff x="1247" y="1737"/>
            <a:chExt cx="3266" cy="252"/>
          </a:xfrm>
        </p:grpSpPr>
        <p:sp>
          <p:nvSpPr>
            <p:cNvPr id="53250" name="Line 2"/>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51" name="Text Box 3"/>
            <p:cNvSpPr txBox="1">
              <a:spLocks noChangeArrowheads="1"/>
            </p:cNvSpPr>
            <p:nvPr/>
          </p:nvSpPr>
          <p:spPr bwMode="auto">
            <a:xfrm>
              <a:off x="2699" y="1737"/>
              <a:ext cx="406"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报文</a:t>
              </a:r>
            </a:p>
          </p:txBody>
        </p:sp>
      </p:grpSp>
      <p:sp>
        <p:nvSpPr>
          <p:cNvPr id="53264" name="Rectangle 16"/>
          <p:cNvSpPr>
            <a:spLocks noChangeArrowheads="1"/>
          </p:cNvSpPr>
          <p:nvPr/>
        </p:nvSpPr>
        <p:spPr bwMode="auto">
          <a:xfrm>
            <a:off x="1520296" y="2891118"/>
            <a:ext cx="624285"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sp>
        <p:nvSpPr>
          <p:cNvPr id="53267" name="Rectangle 19"/>
          <p:cNvSpPr>
            <a:spLocks noChangeArrowheads="1"/>
          </p:cNvSpPr>
          <p:nvPr/>
        </p:nvSpPr>
        <p:spPr bwMode="auto">
          <a:xfrm>
            <a:off x="3393149" y="3741315"/>
            <a:ext cx="624284"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sp>
        <p:nvSpPr>
          <p:cNvPr id="53268" name="Rectangle 20"/>
          <p:cNvSpPr>
            <a:spLocks noChangeArrowheads="1"/>
          </p:cNvSpPr>
          <p:nvPr/>
        </p:nvSpPr>
        <p:spPr bwMode="auto">
          <a:xfrm>
            <a:off x="5264283" y="4605618"/>
            <a:ext cx="624284"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3273" name="Group 25"/>
          <p:cNvGrpSpPr>
            <a:grpSpLocks/>
          </p:cNvGrpSpPr>
          <p:nvPr/>
        </p:nvGrpSpPr>
        <p:grpSpPr bwMode="auto">
          <a:xfrm>
            <a:off x="1522016" y="2314153"/>
            <a:ext cx="2495417" cy="488950"/>
            <a:chOff x="1973" y="2532"/>
            <a:chExt cx="1451" cy="308"/>
          </a:xfrm>
        </p:grpSpPr>
        <p:sp>
          <p:nvSpPr>
            <p:cNvPr id="53269" name="AutoShape 21"/>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2" name="Text Box 24"/>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1</a:t>
              </a:r>
            </a:p>
          </p:txBody>
        </p:sp>
      </p:grpSp>
      <p:grpSp>
        <p:nvGrpSpPr>
          <p:cNvPr id="53274" name="Group 26"/>
          <p:cNvGrpSpPr>
            <a:grpSpLocks/>
          </p:cNvGrpSpPr>
          <p:nvPr/>
        </p:nvGrpSpPr>
        <p:grpSpPr bwMode="auto">
          <a:xfrm>
            <a:off x="3393150" y="3179340"/>
            <a:ext cx="2495417" cy="488950"/>
            <a:chOff x="1973" y="2532"/>
            <a:chExt cx="1451" cy="308"/>
          </a:xfrm>
        </p:grpSpPr>
        <p:sp>
          <p:nvSpPr>
            <p:cNvPr id="53275" name="AutoShape 27"/>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6" name="Text Box 28"/>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2</a:t>
              </a:r>
            </a:p>
          </p:txBody>
        </p:sp>
      </p:grpSp>
      <p:grpSp>
        <p:nvGrpSpPr>
          <p:cNvPr id="53277" name="Group 29"/>
          <p:cNvGrpSpPr>
            <a:grpSpLocks/>
          </p:cNvGrpSpPr>
          <p:nvPr/>
        </p:nvGrpSpPr>
        <p:grpSpPr bwMode="auto">
          <a:xfrm>
            <a:off x="5264283" y="4042940"/>
            <a:ext cx="2495417" cy="488950"/>
            <a:chOff x="1973" y="2532"/>
            <a:chExt cx="1451" cy="308"/>
          </a:xfrm>
        </p:grpSpPr>
        <p:sp>
          <p:nvSpPr>
            <p:cNvPr id="53278" name="AutoShape 30"/>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9" name="Text Box 31"/>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3</a:t>
              </a:r>
            </a:p>
          </p:txBody>
        </p:sp>
      </p:grpSp>
      <p:sp>
        <p:nvSpPr>
          <p:cNvPr id="53281" name="Text Box 33"/>
          <p:cNvSpPr txBox="1">
            <a:spLocks noChangeArrowheads="1"/>
          </p:cNvSpPr>
          <p:nvPr/>
        </p:nvSpPr>
        <p:spPr bwMode="auto">
          <a:xfrm>
            <a:off x="1468542" y="5426060"/>
            <a:ext cx="48526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C00000"/>
                </a:solidFill>
                <a:latin typeface="Tahoma" pitchFamily="34" charset="0"/>
                <a:ea typeface="黑体" pitchFamily="2" charset="-122"/>
              </a:rPr>
              <a:t>请注意：现在左边是</a:t>
            </a:r>
            <a:r>
              <a:rPr lang="zh-CN" altLang="en-US" sz="2800" b="1" dirty="0">
                <a:solidFill>
                  <a:srgbClr val="C00000"/>
                </a:solidFill>
                <a:latin typeface="Arial"/>
                <a:ea typeface="黑体" pitchFamily="2" charset="-122"/>
              </a:rPr>
              <a:t>“</a:t>
            </a:r>
            <a:r>
              <a:rPr lang="zh-CN" altLang="en-US" sz="2800" b="1" dirty="0">
                <a:solidFill>
                  <a:srgbClr val="C00000"/>
                </a:solidFill>
                <a:latin typeface="Tahoma" pitchFamily="34" charset="0"/>
                <a:ea typeface="黑体" pitchFamily="2" charset="-122"/>
              </a:rPr>
              <a:t>前面</a:t>
            </a:r>
            <a:r>
              <a:rPr lang="zh-CN" altLang="en-US" sz="2800" b="1" dirty="0">
                <a:solidFill>
                  <a:srgbClr val="C00000"/>
                </a:solidFill>
                <a:latin typeface="Arial"/>
                <a:ea typeface="黑体" pitchFamily="2" charset="-122"/>
              </a:rPr>
              <a:t>”</a:t>
            </a:r>
            <a:endParaRPr lang="zh-CN" altLang="en-US" sz="2800" b="1" dirty="0">
              <a:solidFill>
                <a:srgbClr val="C00000"/>
              </a:solidFill>
              <a:latin typeface="Tahoma" pitchFamily="34" charset="0"/>
              <a:ea typeface="黑体" pitchFamily="2" charset="-122"/>
            </a:endParaRPr>
          </a:p>
        </p:txBody>
      </p:sp>
      <p:cxnSp>
        <p:nvCxnSpPr>
          <p:cNvPr id="25" name="直接连接符 24"/>
          <p:cNvCxnSpPr/>
          <p:nvPr/>
        </p:nvCxnSpPr>
        <p:spPr bwMode="auto">
          <a:xfrm>
            <a:off x="2146301" y="1772816"/>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p:cNvCxnSpPr/>
          <p:nvPr/>
        </p:nvCxnSpPr>
        <p:spPr bwMode="auto">
          <a:xfrm>
            <a:off x="7746322" y="1772816"/>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23953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53263"/>
                                        </p:tgtEl>
                                        <p:attrNameLst>
                                          <p:attrName>style.visibility</p:attrName>
                                        </p:attrNameLst>
                                      </p:cBhvr>
                                      <p:to>
                                        <p:strVal val="hidden"/>
                                      </p:to>
                                    </p:set>
                                  </p:childTnLst>
                                </p:cTn>
                              </p:par>
                            </p:childTnLst>
                          </p:cTn>
                        </p:par>
                        <p:par>
                          <p:cTn id="7" fill="hold" nodeType="afterGroup">
                            <p:stCondLst>
                              <p:cond delay="0"/>
                            </p:stCondLst>
                            <p:childTnLst>
                              <p:par>
                                <p:cTn id="8" presetID="42" presetClass="path" presetSubtype="0" accel="50000" decel="50000" fill="hold" grpId="0" nodeType="afterEffect">
                                  <p:stCondLst>
                                    <p:cond delay="0"/>
                                  </p:stCondLst>
                                  <p:childTnLst>
                                    <p:animMotion origin="layout" path="M 2.5E-6 0.0 L 2.5E-6 0.09653 " pathEditMode="relative" rAng="0" ptsTypes="AA">
                                      <p:cBhvr>
                                        <p:cTn id="9" dur="1000" fill="hold"/>
                                        <p:tgtEl>
                                          <p:spTgt spid="53260"/>
                                        </p:tgtEl>
                                        <p:attrNameLst>
                                          <p:attrName>ppt_x</p:attrName>
                                          <p:attrName>ppt_y</p:attrName>
                                        </p:attrNameLst>
                                      </p:cBhvr>
                                      <p:rCtr x="0" y="4815"/>
                                    </p:animMotion>
                                  </p:childTnLst>
                                </p:cTn>
                              </p:par>
                            </p:childTnLst>
                          </p:cTn>
                        </p:par>
                        <p:par>
                          <p:cTn id="10" fill="hold" nodeType="afterGroup">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53264"/>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500"/>
                                  </p:stCondLst>
                                  <p:childTnLst>
                                    <p:set>
                                      <p:cBhvr>
                                        <p:cTn id="15" dur="1" fill="hold">
                                          <p:stCondLst>
                                            <p:cond delay="0"/>
                                          </p:stCondLst>
                                        </p:cTn>
                                        <p:tgtEl>
                                          <p:spTgt spid="53273"/>
                                        </p:tgtEl>
                                        <p:attrNameLst>
                                          <p:attrName>style.visibility</p:attrName>
                                        </p:attrNameLst>
                                      </p:cBhvr>
                                      <p:to>
                                        <p:strVal val="visible"/>
                                      </p:to>
                                    </p:set>
                                  </p:childTnLst>
                                </p:cTn>
                              </p:par>
                            </p:childTnLst>
                          </p:cTn>
                        </p:par>
                        <p:par>
                          <p:cTn id="16" fill="hold" nodeType="afterGroup">
                            <p:stCondLst>
                              <p:cond delay="2000"/>
                            </p:stCondLst>
                            <p:childTnLst>
                              <p:par>
                                <p:cTn id="17" presetID="42" presetClass="path" presetSubtype="0" accel="50000" decel="50000" fill="hold" grpId="0" nodeType="afterEffect">
                                  <p:stCondLst>
                                    <p:cond delay="500"/>
                                  </p:stCondLst>
                                  <p:childTnLst>
                                    <p:animMotion origin="layout" path="M 0.0 -1.96532E-6 L 0.0 0.22035 " pathEditMode="relative" rAng="0" ptsTypes="AA">
                                      <p:cBhvr>
                                        <p:cTn id="18" dur="1000" fill="hold"/>
                                        <p:tgtEl>
                                          <p:spTgt spid="53261"/>
                                        </p:tgtEl>
                                        <p:attrNameLst>
                                          <p:attrName>ppt_x</p:attrName>
                                          <p:attrName>ppt_y</p:attrName>
                                        </p:attrNameLst>
                                      </p:cBhvr>
                                      <p:rCtr x="0" y="11006"/>
                                    </p:animMotion>
                                  </p:childTnLst>
                                </p:cTn>
                              </p:par>
                            </p:childTnLst>
                          </p:cTn>
                        </p:par>
                        <p:par>
                          <p:cTn id="19" fill="hold" nodeType="afterGroup">
                            <p:stCondLst>
                              <p:cond delay="3500"/>
                            </p:stCondLst>
                            <p:childTnLst>
                              <p:par>
                                <p:cTn id="20" presetID="1" presetClass="entr" presetSubtype="0" fill="hold" grpId="0" nodeType="afterEffect">
                                  <p:stCondLst>
                                    <p:cond delay="500"/>
                                  </p:stCondLst>
                                  <p:childTnLst>
                                    <p:set>
                                      <p:cBhvr>
                                        <p:cTn id="21" dur="1" fill="hold">
                                          <p:stCondLst>
                                            <p:cond delay="0"/>
                                          </p:stCondLst>
                                        </p:cTn>
                                        <p:tgtEl>
                                          <p:spTgt spid="53267"/>
                                        </p:tgtEl>
                                        <p:attrNameLst>
                                          <p:attrName>style.visibility</p:attrName>
                                        </p:attrNameLst>
                                      </p:cBhvr>
                                      <p:to>
                                        <p:strVal val="visible"/>
                                      </p:to>
                                    </p:set>
                                  </p:childTnLst>
                                </p:cTn>
                              </p:par>
                            </p:childTnLst>
                          </p:cTn>
                        </p:par>
                        <p:par>
                          <p:cTn id="22" fill="hold" nodeType="afterGroup">
                            <p:stCondLst>
                              <p:cond delay="4000"/>
                            </p:stCondLst>
                            <p:childTnLst>
                              <p:par>
                                <p:cTn id="23" presetID="1" presetClass="entr" presetSubtype="0" fill="hold" nodeType="afterEffect">
                                  <p:stCondLst>
                                    <p:cond delay="500"/>
                                  </p:stCondLst>
                                  <p:childTnLst>
                                    <p:set>
                                      <p:cBhvr>
                                        <p:cTn id="24" dur="1" fill="hold">
                                          <p:stCondLst>
                                            <p:cond delay="0"/>
                                          </p:stCondLst>
                                        </p:cTn>
                                        <p:tgtEl>
                                          <p:spTgt spid="53274"/>
                                        </p:tgtEl>
                                        <p:attrNameLst>
                                          <p:attrName>style.visibility</p:attrName>
                                        </p:attrNameLst>
                                      </p:cBhvr>
                                      <p:to>
                                        <p:strVal val="visible"/>
                                      </p:to>
                                    </p:set>
                                  </p:childTnLst>
                                </p:cTn>
                              </p:par>
                            </p:childTnLst>
                          </p:cTn>
                        </p:par>
                        <p:par>
                          <p:cTn id="25" fill="hold" nodeType="afterGroup">
                            <p:stCondLst>
                              <p:cond delay="4500"/>
                            </p:stCondLst>
                            <p:childTnLst>
                              <p:par>
                                <p:cTn id="26" presetID="42" presetClass="path" presetSubtype="0" accel="50000" decel="50000" fill="hold" grpId="0" nodeType="afterEffect">
                                  <p:stCondLst>
                                    <p:cond delay="500"/>
                                  </p:stCondLst>
                                  <p:childTnLst>
                                    <p:animMotion origin="layout" path="M -2.5E-6 -1.96532E-6 L -2.5E-6 0.34613 " pathEditMode="relative" rAng="0" ptsTypes="AA">
                                      <p:cBhvr>
                                        <p:cTn id="27" dur="1000" fill="hold"/>
                                        <p:tgtEl>
                                          <p:spTgt spid="53262"/>
                                        </p:tgtEl>
                                        <p:attrNameLst>
                                          <p:attrName>ppt_x</p:attrName>
                                          <p:attrName>ppt_y</p:attrName>
                                        </p:attrNameLst>
                                      </p:cBhvr>
                                      <p:rCtr x="0" y="17295"/>
                                    </p:animMotion>
                                  </p:childTnLst>
                                </p:cTn>
                              </p:par>
                            </p:childTnLst>
                          </p:cTn>
                        </p:par>
                        <p:par>
                          <p:cTn id="28" fill="hold" nodeType="afterGroup">
                            <p:stCondLst>
                              <p:cond delay="6000"/>
                            </p:stCondLst>
                            <p:childTnLst>
                              <p:par>
                                <p:cTn id="29" presetID="1" presetClass="entr" presetSubtype="0" fill="hold" grpId="0" nodeType="afterEffect">
                                  <p:stCondLst>
                                    <p:cond delay="500"/>
                                  </p:stCondLst>
                                  <p:childTnLst>
                                    <p:set>
                                      <p:cBhvr>
                                        <p:cTn id="30" dur="1" fill="hold">
                                          <p:stCondLst>
                                            <p:cond delay="0"/>
                                          </p:stCondLst>
                                        </p:cTn>
                                        <p:tgtEl>
                                          <p:spTgt spid="53268"/>
                                        </p:tgtEl>
                                        <p:attrNameLst>
                                          <p:attrName>style.visibility</p:attrName>
                                        </p:attrNameLst>
                                      </p:cBhvr>
                                      <p:to>
                                        <p:strVal val="visible"/>
                                      </p:to>
                                    </p:set>
                                  </p:childTnLst>
                                </p:cTn>
                              </p:par>
                            </p:childTnLst>
                          </p:cTn>
                        </p:par>
                        <p:par>
                          <p:cTn id="31" fill="hold" nodeType="afterGroup">
                            <p:stCondLst>
                              <p:cond delay="6500"/>
                            </p:stCondLst>
                            <p:childTnLst>
                              <p:par>
                                <p:cTn id="32" presetID="1" presetClass="entr" presetSubtype="0" fill="hold" nodeType="afterEffect">
                                  <p:stCondLst>
                                    <p:cond delay="500"/>
                                  </p:stCondLst>
                                  <p:childTnLst>
                                    <p:set>
                                      <p:cBhvr>
                                        <p:cTn id="33" dur="1" fill="hold">
                                          <p:stCondLst>
                                            <p:cond delay="0"/>
                                          </p:stCondLst>
                                        </p:cTn>
                                        <p:tgtEl>
                                          <p:spTgt spid="53277"/>
                                        </p:tgtEl>
                                        <p:attrNameLst>
                                          <p:attrName>style.visibility</p:attrName>
                                        </p:attrNameLst>
                                      </p:cBhvr>
                                      <p:to>
                                        <p:strVal val="visible"/>
                                      </p:to>
                                    </p:set>
                                  </p:childTnLst>
                                </p:cTn>
                              </p:par>
                            </p:childTnLst>
                          </p:cTn>
                        </p:par>
                        <p:par>
                          <p:cTn id="34" fill="hold" nodeType="afterGroup">
                            <p:stCondLst>
                              <p:cond delay="7000"/>
                            </p:stCondLst>
                            <p:childTnLst>
                              <p:par>
                                <p:cTn id="35" presetID="1" presetClass="entr" presetSubtype="0" fill="hold" grpId="0" nodeType="afterEffect">
                                  <p:stCondLst>
                                    <p:cond delay="0"/>
                                  </p:stCondLst>
                                  <p:childTnLst>
                                    <p:set>
                                      <p:cBhvr>
                                        <p:cTn id="36" dur="1" fill="hold">
                                          <p:stCondLst>
                                            <p:cond delay="0"/>
                                          </p:stCondLst>
                                        </p:cTn>
                                        <p:tgtEl>
                                          <p:spTgt spid="53281"/>
                                        </p:tgtEl>
                                        <p:attrNameLst>
                                          <p:attrName>style.visibility</p:attrName>
                                        </p:attrNameLst>
                                      </p:cBhvr>
                                      <p:to>
                                        <p:strVal val="visible"/>
                                      </p:to>
                                    </p:set>
                                  </p:childTnLst>
                                </p:cTn>
                              </p:par>
                            </p:childTnLst>
                          </p:cTn>
                        </p:par>
                        <p:par>
                          <p:cTn id="37" fill="hold" nodeType="afterGroup">
                            <p:stCondLst>
                              <p:cond delay="7000"/>
                            </p:stCondLst>
                            <p:childTnLst>
                              <p:par>
                                <p:cTn id="38" presetID="35" presetClass="emph" presetSubtype="0" repeatCount="3000" fill="hold" grpId="1" nodeType="afterEffect">
                                  <p:stCondLst>
                                    <p:cond delay="0"/>
                                  </p:stCondLst>
                                  <p:childTnLst>
                                    <p:anim calcmode="discrete" valueType="str">
                                      <p:cBhvr>
                                        <p:cTn id="39" dur="1000" fill="hold"/>
                                        <p:tgtEl>
                                          <p:spTgt spid="5328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0" grpId="0" animBg="1"/>
      <p:bldP spid="53261" grpId="0" animBg="1"/>
      <p:bldP spid="53262" grpId="0" animBg="1"/>
      <p:bldP spid="53264" grpId="0" animBg="1"/>
      <p:bldP spid="53267" grpId="0" animBg="1"/>
      <p:bldP spid="53268" grpId="0" animBg="1"/>
      <p:bldP spid="53281" grpId="0"/>
      <p:bldP spid="53281"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2" name="Rectangle 8"/>
          <p:cNvSpPr>
            <a:spLocks noGrp="1" noChangeArrowheads="1"/>
          </p:cNvSpPr>
          <p:nvPr>
            <p:ph type="title"/>
          </p:nvPr>
        </p:nvSpPr>
        <p:spPr/>
        <p:txBody>
          <a:bodyPr/>
          <a:lstStyle/>
          <a:p>
            <a:pPr algn="ctr"/>
            <a:r>
              <a:rPr lang="zh-CN" altLang="en-US"/>
              <a:t>分组交换的传输单元</a:t>
            </a:r>
          </a:p>
        </p:txBody>
      </p:sp>
      <p:sp>
        <p:nvSpPr>
          <p:cNvPr id="57353" name="Rectangle 9"/>
          <p:cNvSpPr>
            <a:spLocks noGrp="1" noChangeArrowheads="1"/>
          </p:cNvSpPr>
          <p:nvPr>
            <p:ph idx="1"/>
          </p:nvPr>
        </p:nvSpPr>
        <p:spPr/>
        <p:txBody>
          <a:bodyPr/>
          <a:lstStyle/>
          <a:p>
            <a:pPr>
              <a:spcBef>
                <a:spcPct val="10000"/>
              </a:spcBef>
            </a:pPr>
            <a:r>
              <a:rPr lang="zh-CN" altLang="en-US" dirty="0"/>
              <a:t>分组交换网以“</a:t>
            </a:r>
            <a:r>
              <a:rPr lang="zh-CN" altLang="en-US" dirty="0">
                <a:solidFill>
                  <a:srgbClr val="FF0000"/>
                </a:solidFill>
              </a:rPr>
              <a:t>分组</a:t>
            </a:r>
            <a:r>
              <a:rPr lang="zh-CN" altLang="en-US" dirty="0"/>
              <a:t>”作为数据传输单元。</a:t>
            </a:r>
          </a:p>
          <a:p>
            <a:pPr>
              <a:spcBef>
                <a:spcPct val="10000"/>
              </a:spcBef>
            </a:pPr>
            <a:r>
              <a:rPr lang="zh-CN" altLang="en-US" dirty="0">
                <a:solidFill>
                  <a:srgbClr val="FF0000"/>
                </a:solidFill>
              </a:rPr>
              <a:t>依次</a:t>
            </a:r>
            <a:r>
              <a:rPr lang="zh-CN" altLang="en-US" dirty="0"/>
              <a:t>把各分组发送到接收端（假定接收端在左边）。</a:t>
            </a:r>
          </a:p>
        </p:txBody>
      </p:sp>
      <p:grpSp>
        <p:nvGrpSpPr>
          <p:cNvPr id="57366" name="Group 22"/>
          <p:cNvGrpSpPr>
            <a:grpSpLocks/>
          </p:cNvGrpSpPr>
          <p:nvPr/>
        </p:nvGrpSpPr>
        <p:grpSpPr bwMode="auto">
          <a:xfrm>
            <a:off x="1803061" y="2924944"/>
            <a:ext cx="2497138" cy="993775"/>
            <a:chOff x="884" y="2078"/>
            <a:chExt cx="1452" cy="626"/>
          </a:xfrm>
        </p:grpSpPr>
        <p:sp>
          <p:nvSpPr>
            <p:cNvPr id="57346" name="Rectangle 2"/>
            <p:cNvSpPr>
              <a:spLocks noChangeArrowheads="1"/>
            </p:cNvSpPr>
            <p:nvPr/>
          </p:nvSpPr>
          <p:spPr bwMode="auto">
            <a:xfrm>
              <a:off x="1247" y="2432"/>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7354" name="Rectangle 10"/>
            <p:cNvSpPr>
              <a:spLocks noChangeArrowheads="1"/>
            </p:cNvSpPr>
            <p:nvPr/>
          </p:nvSpPr>
          <p:spPr bwMode="auto">
            <a:xfrm>
              <a:off x="884" y="2432"/>
              <a:ext cx="363" cy="2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7357" name="Group 13"/>
            <p:cNvGrpSpPr>
              <a:grpSpLocks/>
            </p:cNvGrpSpPr>
            <p:nvPr/>
          </p:nvGrpSpPr>
          <p:grpSpPr bwMode="auto">
            <a:xfrm>
              <a:off x="885" y="2078"/>
              <a:ext cx="1451" cy="308"/>
              <a:chOff x="1973" y="2532"/>
              <a:chExt cx="1451" cy="308"/>
            </a:xfrm>
          </p:grpSpPr>
          <p:sp>
            <p:nvSpPr>
              <p:cNvPr id="57358" name="AutoShape 14"/>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59" name="Text Box 15"/>
              <p:cNvSpPr txBox="1">
                <a:spLocks noChangeArrowheads="1"/>
              </p:cNvSpPr>
              <p:nvPr/>
            </p:nvSpPr>
            <p:spPr bwMode="auto">
              <a:xfrm>
                <a:off x="2489" y="2532"/>
                <a:ext cx="52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400" b="1">
                    <a:solidFill>
                      <a:srgbClr val="000099"/>
                    </a:solidFill>
                    <a:latin typeface="Tahoma" pitchFamily="34" charset="0"/>
                    <a:ea typeface="黑体" pitchFamily="2" charset="-122"/>
                  </a:rPr>
                  <a:t> </a:t>
                </a:r>
                <a:r>
                  <a:rPr lang="en-US" altLang="zh-CN" sz="2000" b="1">
                    <a:solidFill>
                      <a:srgbClr val="000099"/>
                    </a:solidFill>
                    <a:ea typeface="黑体" pitchFamily="2" charset="-122"/>
                  </a:rPr>
                  <a:t>1</a:t>
                </a:r>
              </a:p>
            </p:txBody>
          </p:sp>
        </p:grpSp>
      </p:grpSp>
      <p:grpSp>
        <p:nvGrpSpPr>
          <p:cNvPr id="57367" name="Group 23"/>
          <p:cNvGrpSpPr>
            <a:grpSpLocks/>
          </p:cNvGrpSpPr>
          <p:nvPr/>
        </p:nvGrpSpPr>
        <p:grpSpPr bwMode="auto">
          <a:xfrm>
            <a:off x="3675915" y="3790131"/>
            <a:ext cx="2495417" cy="993775"/>
            <a:chOff x="1973" y="2623"/>
            <a:chExt cx="1451" cy="626"/>
          </a:xfrm>
        </p:grpSpPr>
        <p:sp>
          <p:nvSpPr>
            <p:cNvPr id="57347" name="Rectangle 3"/>
            <p:cNvSpPr>
              <a:spLocks noChangeArrowheads="1"/>
            </p:cNvSpPr>
            <p:nvPr/>
          </p:nvSpPr>
          <p:spPr bwMode="auto">
            <a:xfrm>
              <a:off x="2336" y="2977"/>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7355" name="Rectangle 11"/>
            <p:cNvSpPr>
              <a:spLocks noChangeArrowheads="1"/>
            </p:cNvSpPr>
            <p:nvPr/>
          </p:nvSpPr>
          <p:spPr bwMode="auto">
            <a:xfrm>
              <a:off x="1973" y="2977"/>
              <a:ext cx="363" cy="2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7360" name="Group 16"/>
            <p:cNvGrpSpPr>
              <a:grpSpLocks/>
            </p:cNvGrpSpPr>
            <p:nvPr/>
          </p:nvGrpSpPr>
          <p:grpSpPr bwMode="auto">
            <a:xfrm>
              <a:off x="1973" y="2623"/>
              <a:ext cx="1451" cy="308"/>
              <a:chOff x="1973" y="2532"/>
              <a:chExt cx="1451" cy="308"/>
            </a:xfrm>
          </p:grpSpPr>
          <p:sp>
            <p:nvSpPr>
              <p:cNvPr id="57361" name="AutoShape 17"/>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62" name="Text Box 18"/>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2</a:t>
                </a:r>
              </a:p>
            </p:txBody>
          </p:sp>
        </p:grpSp>
      </p:grpSp>
      <p:grpSp>
        <p:nvGrpSpPr>
          <p:cNvPr id="57368" name="Group 24"/>
          <p:cNvGrpSpPr>
            <a:grpSpLocks/>
          </p:cNvGrpSpPr>
          <p:nvPr/>
        </p:nvGrpSpPr>
        <p:grpSpPr bwMode="auto">
          <a:xfrm>
            <a:off x="5547048" y="4653731"/>
            <a:ext cx="2502296" cy="981075"/>
            <a:chOff x="3061" y="3167"/>
            <a:chExt cx="1455" cy="618"/>
          </a:xfrm>
        </p:grpSpPr>
        <p:sp>
          <p:nvSpPr>
            <p:cNvPr id="57348" name="Rectangle 4"/>
            <p:cNvSpPr>
              <a:spLocks noChangeArrowheads="1"/>
            </p:cNvSpPr>
            <p:nvPr/>
          </p:nvSpPr>
          <p:spPr bwMode="auto">
            <a:xfrm>
              <a:off x="3428" y="3513"/>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7356" name="Rectangle 12"/>
            <p:cNvSpPr>
              <a:spLocks noChangeArrowheads="1"/>
            </p:cNvSpPr>
            <p:nvPr/>
          </p:nvSpPr>
          <p:spPr bwMode="auto">
            <a:xfrm>
              <a:off x="3061" y="3512"/>
              <a:ext cx="363" cy="273"/>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latin typeface="Tahoma" pitchFamily="34" charset="0"/>
                  <a:ea typeface="黑体" pitchFamily="2" charset="-122"/>
                </a:rPr>
                <a:t>首部</a:t>
              </a:r>
            </a:p>
          </p:txBody>
        </p:sp>
        <p:grpSp>
          <p:nvGrpSpPr>
            <p:cNvPr id="57363" name="Group 19"/>
            <p:cNvGrpSpPr>
              <a:grpSpLocks/>
            </p:cNvGrpSpPr>
            <p:nvPr/>
          </p:nvGrpSpPr>
          <p:grpSpPr bwMode="auto">
            <a:xfrm>
              <a:off x="3061" y="3167"/>
              <a:ext cx="1451" cy="308"/>
              <a:chOff x="1973" y="2532"/>
              <a:chExt cx="1451" cy="308"/>
            </a:xfrm>
          </p:grpSpPr>
          <p:sp>
            <p:nvSpPr>
              <p:cNvPr id="57364" name="AutoShape 20"/>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65" name="Text Box 21"/>
              <p:cNvSpPr txBox="1">
                <a:spLocks noChangeArrowheads="1"/>
              </p:cNvSpPr>
              <p:nvPr/>
            </p:nvSpPr>
            <p:spPr bwMode="auto">
              <a:xfrm>
                <a:off x="2489" y="2532"/>
                <a:ext cx="51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200" b="1">
                    <a:solidFill>
                      <a:srgbClr val="000099"/>
                    </a:solidFill>
                    <a:ea typeface="黑体" pitchFamily="2" charset="-122"/>
                  </a:rPr>
                  <a:t> </a:t>
                </a:r>
                <a:r>
                  <a:rPr lang="en-US" altLang="zh-CN" sz="2000" b="1">
                    <a:solidFill>
                      <a:srgbClr val="000099"/>
                    </a:solidFill>
                    <a:ea typeface="黑体" pitchFamily="2" charset="-122"/>
                  </a:rPr>
                  <a:t>3</a:t>
                </a:r>
              </a:p>
            </p:txBody>
          </p:sp>
        </p:grpSp>
      </p:grpSp>
      <p:sp>
        <p:nvSpPr>
          <p:cNvPr id="2" name="矩形 1"/>
          <p:cNvSpPr/>
          <p:nvPr/>
        </p:nvSpPr>
        <p:spPr>
          <a:xfrm>
            <a:off x="1803061" y="5805264"/>
            <a:ext cx="6534315" cy="461665"/>
          </a:xfrm>
          <a:prstGeom prst="rect">
            <a:avLst/>
          </a:prstGeom>
        </p:spPr>
        <p:txBody>
          <a:bodyPr wrap="square">
            <a:spAutoFit/>
          </a:bodyPr>
          <a:lstStyle/>
          <a:p>
            <a:pPr algn="ctr"/>
            <a:r>
              <a:rPr lang="zh-CN" altLang="zh-CN" sz="2400" b="1" dirty="0" smtClean="0">
                <a:latin typeface="+mn-lt"/>
                <a:ea typeface="黑体" pitchFamily="2" charset="-122"/>
              </a:rPr>
              <a:t>以</a:t>
            </a:r>
            <a:r>
              <a:rPr lang="zh-CN" altLang="zh-CN" sz="2400" b="1" dirty="0">
                <a:latin typeface="+mn-lt"/>
                <a:ea typeface="黑体" pitchFamily="2" charset="-122"/>
              </a:rPr>
              <a:t>分组为基本单位在网络中传送</a:t>
            </a:r>
            <a:endParaRPr lang="zh-CN" altLang="en-US" sz="2400" b="1" dirty="0">
              <a:latin typeface="+mn-lt"/>
              <a:ea typeface="黑体" pitchFamily="2" charset="-122"/>
            </a:endParaRPr>
          </a:p>
        </p:txBody>
      </p:sp>
    </p:spTree>
    <p:extLst>
      <p:ext uri="{BB962C8B-B14F-4D97-AF65-F5344CB8AC3E}">
        <p14:creationId xmlns:p14="http://schemas.microsoft.com/office/powerpoint/2010/main" val="25786743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6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500"/>
                                  </p:stCondLst>
                                  <p:childTnLst>
                                    <p:set>
                                      <p:cBhvr>
                                        <p:cTn id="9" dur="1" fill="hold">
                                          <p:stCondLst>
                                            <p:cond delay="0"/>
                                          </p:stCondLst>
                                        </p:cTn>
                                        <p:tgtEl>
                                          <p:spTgt spid="57367"/>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nodeType="afterEffect">
                                  <p:stCondLst>
                                    <p:cond delay="500"/>
                                  </p:stCondLst>
                                  <p:childTnLst>
                                    <p:set>
                                      <p:cBhvr>
                                        <p:cTn id="12" dur="1" fill="hold">
                                          <p:stCondLst>
                                            <p:cond delay="0"/>
                                          </p:stCondLst>
                                        </p:cTn>
                                        <p:tgtEl>
                                          <p:spTgt spid="5736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353">
                                            <p:txEl>
                                              <p:pRg st="1" end="1"/>
                                            </p:txEl>
                                          </p:spTgt>
                                        </p:tgtEl>
                                        <p:attrNameLst>
                                          <p:attrName>style.visibility</p:attrName>
                                        </p:attrNameLst>
                                      </p:cBhvr>
                                      <p:to>
                                        <p:strVal val="visible"/>
                                      </p:to>
                                    </p:set>
                                  </p:childTnLst>
                                </p:cTn>
                              </p:par>
                            </p:childTnLst>
                          </p:cTn>
                        </p:par>
                        <p:par>
                          <p:cTn id="17" fill="hold" nodeType="afterGroup">
                            <p:stCondLst>
                              <p:cond delay="0"/>
                            </p:stCondLst>
                            <p:childTnLst>
                              <p:par>
                                <p:cTn id="18" presetID="2" presetClass="exit" presetSubtype="8" fill="hold" nodeType="afterEffect">
                                  <p:stCondLst>
                                    <p:cond delay="500"/>
                                  </p:stCondLst>
                                  <p:childTnLst>
                                    <p:anim calcmode="lin" valueType="num">
                                      <p:cBhvr additive="base">
                                        <p:cTn id="19" dur="2000"/>
                                        <p:tgtEl>
                                          <p:spTgt spid="57366"/>
                                        </p:tgtEl>
                                        <p:attrNameLst>
                                          <p:attrName>ppt_x</p:attrName>
                                        </p:attrNameLst>
                                      </p:cBhvr>
                                      <p:tavLst>
                                        <p:tav tm="0">
                                          <p:val>
                                            <p:strVal val="ppt_x"/>
                                          </p:val>
                                        </p:tav>
                                        <p:tav tm="100000">
                                          <p:val>
                                            <p:strVal val="0-ppt_w/2"/>
                                          </p:val>
                                        </p:tav>
                                      </p:tavLst>
                                    </p:anim>
                                    <p:anim calcmode="lin" valueType="num">
                                      <p:cBhvr additive="base">
                                        <p:cTn id="20" dur="2000"/>
                                        <p:tgtEl>
                                          <p:spTgt spid="57366"/>
                                        </p:tgtEl>
                                        <p:attrNameLst>
                                          <p:attrName>ppt_y</p:attrName>
                                        </p:attrNameLst>
                                      </p:cBhvr>
                                      <p:tavLst>
                                        <p:tav tm="0">
                                          <p:val>
                                            <p:strVal val="ppt_y"/>
                                          </p:val>
                                        </p:tav>
                                        <p:tav tm="100000">
                                          <p:val>
                                            <p:strVal val="ppt_y"/>
                                          </p:val>
                                        </p:tav>
                                      </p:tavLst>
                                    </p:anim>
                                    <p:set>
                                      <p:cBhvr>
                                        <p:cTn id="21" dur="1" fill="hold">
                                          <p:stCondLst>
                                            <p:cond delay="1999"/>
                                          </p:stCondLst>
                                        </p:cTn>
                                        <p:tgtEl>
                                          <p:spTgt spid="57366"/>
                                        </p:tgtEl>
                                        <p:attrNameLst>
                                          <p:attrName>style.visibility</p:attrName>
                                        </p:attrNameLst>
                                      </p:cBhvr>
                                      <p:to>
                                        <p:strVal val="hidden"/>
                                      </p:to>
                                    </p:set>
                                  </p:childTnLst>
                                </p:cTn>
                              </p:par>
                            </p:childTnLst>
                          </p:cTn>
                        </p:par>
                        <p:par>
                          <p:cTn id="22" fill="hold" nodeType="afterGroup">
                            <p:stCondLst>
                              <p:cond delay="2500"/>
                            </p:stCondLst>
                            <p:childTnLst>
                              <p:par>
                                <p:cTn id="23" presetID="2" presetClass="exit" presetSubtype="8" fill="hold" nodeType="afterEffect">
                                  <p:stCondLst>
                                    <p:cond delay="500"/>
                                  </p:stCondLst>
                                  <p:childTnLst>
                                    <p:anim calcmode="lin" valueType="num">
                                      <p:cBhvr additive="base">
                                        <p:cTn id="24" dur="2000"/>
                                        <p:tgtEl>
                                          <p:spTgt spid="57367"/>
                                        </p:tgtEl>
                                        <p:attrNameLst>
                                          <p:attrName>ppt_x</p:attrName>
                                        </p:attrNameLst>
                                      </p:cBhvr>
                                      <p:tavLst>
                                        <p:tav tm="0">
                                          <p:val>
                                            <p:strVal val="ppt_x"/>
                                          </p:val>
                                        </p:tav>
                                        <p:tav tm="100000">
                                          <p:val>
                                            <p:strVal val="0-ppt_w/2"/>
                                          </p:val>
                                        </p:tav>
                                      </p:tavLst>
                                    </p:anim>
                                    <p:anim calcmode="lin" valueType="num">
                                      <p:cBhvr additive="base">
                                        <p:cTn id="25" dur="2000"/>
                                        <p:tgtEl>
                                          <p:spTgt spid="57367"/>
                                        </p:tgtEl>
                                        <p:attrNameLst>
                                          <p:attrName>ppt_y</p:attrName>
                                        </p:attrNameLst>
                                      </p:cBhvr>
                                      <p:tavLst>
                                        <p:tav tm="0">
                                          <p:val>
                                            <p:strVal val="ppt_y"/>
                                          </p:val>
                                        </p:tav>
                                        <p:tav tm="100000">
                                          <p:val>
                                            <p:strVal val="ppt_y"/>
                                          </p:val>
                                        </p:tav>
                                      </p:tavLst>
                                    </p:anim>
                                    <p:set>
                                      <p:cBhvr>
                                        <p:cTn id="26" dur="1" fill="hold">
                                          <p:stCondLst>
                                            <p:cond delay="1999"/>
                                          </p:stCondLst>
                                        </p:cTn>
                                        <p:tgtEl>
                                          <p:spTgt spid="57367"/>
                                        </p:tgtEl>
                                        <p:attrNameLst>
                                          <p:attrName>style.visibility</p:attrName>
                                        </p:attrNameLst>
                                      </p:cBhvr>
                                      <p:to>
                                        <p:strVal val="hidden"/>
                                      </p:to>
                                    </p:set>
                                  </p:childTnLst>
                                </p:cTn>
                              </p:par>
                            </p:childTnLst>
                          </p:cTn>
                        </p:par>
                        <p:par>
                          <p:cTn id="27" fill="hold" nodeType="afterGroup">
                            <p:stCondLst>
                              <p:cond delay="5000"/>
                            </p:stCondLst>
                            <p:childTnLst>
                              <p:par>
                                <p:cTn id="28" presetID="2" presetClass="exit" presetSubtype="8" fill="hold" nodeType="afterEffect">
                                  <p:stCondLst>
                                    <p:cond delay="500"/>
                                  </p:stCondLst>
                                  <p:childTnLst>
                                    <p:anim calcmode="lin" valueType="num">
                                      <p:cBhvr additive="base">
                                        <p:cTn id="29" dur="2000"/>
                                        <p:tgtEl>
                                          <p:spTgt spid="57368"/>
                                        </p:tgtEl>
                                        <p:attrNameLst>
                                          <p:attrName>ppt_x</p:attrName>
                                        </p:attrNameLst>
                                      </p:cBhvr>
                                      <p:tavLst>
                                        <p:tav tm="0">
                                          <p:val>
                                            <p:strVal val="ppt_x"/>
                                          </p:val>
                                        </p:tav>
                                        <p:tav tm="100000">
                                          <p:val>
                                            <p:strVal val="0-ppt_w/2"/>
                                          </p:val>
                                        </p:tav>
                                      </p:tavLst>
                                    </p:anim>
                                    <p:anim calcmode="lin" valueType="num">
                                      <p:cBhvr additive="base">
                                        <p:cTn id="30" dur="2000"/>
                                        <p:tgtEl>
                                          <p:spTgt spid="57368"/>
                                        </p:tgtEl>
                                        <p:attrNameLst>
                                          <p:attrName>ppt_y</p:attrName>
                                        </p:attrNameLst>
                                      </p:cBhvr>
                                      <p:tavLst>
                                        <p:tav tm="0">
                                          <p:val>
                                            <p:strVal val="ppt_y"/>
                                          </p:val>
                                        </p:tav>
                                        <p:tav tm="100000">
                                          <p:val>
                                            <p:strVal val="ppt_y"/>
                                          </p:val>
                                        </p:tav>
                                      </p:tavLst>
                                    </p:anim>
                                    <p:set>
                                      <p:cBhvr>
                                        <p:cTn id="31" dur="1" fill="hold">
                                          <p:stCondLst>
                                            <p:cond delay="1999"/>
                                          </p:stCondLst>
                                        </p:cTn>
                                        <p:tgtEl>
                                          <p:spTgt spid="573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Internet </a:t>
            </a:r>
            <a:r>
              <a:rPr lang="zh-CN" altLang="en-US" dirty="0" smtClean="0"/>
              <a:t>中文译名</a:t>
            </a:r>
            <a:endParaRPr lang="zh-CN" altLang="en-US" dirty="0"/>
          </a:p>
        </p:txBody>
      </p:sp>
      <p:sp>
        <p:nvSpPr>
          <p:cNvPr id="3" name="内容占位符 2"/>
          <p:cNvSpPr>
            <a:spLocks noGrp="1"/>
          </p:cNvSpPr>
          <p:nvPr>
            <p:ph idx="1"/>
          </p:nvPr>
        </p:nvSpPr>
        <p:spPr/>
        <p:txBody>
          <a:bodyPr/>
          <a:lstStyle/>
          <a:p>
            <a:r>
              <a:rPr lang="en-US" altLang="zh-CN" dirty="0" smtClean="0"/>
              <a:t>Internet </a:t>
            </a:r>
            <a:r>
              <a:rPr lang="zh-CN" altLang="zh-CN" dirty="0" smtClean="0"/>
              <a:t>的</a:t>
            </a:r>
            <a:r>
              <a:rPr lang="zh-CN" altLang="zh-CN" dirty="0"/>
              <a:t>中文译名并不统一。现有</a:t>
            </a:r>
            <a:r>
              <a:rPr lang="zh-CN" altLang="zh-CN" dirty="0" smtClean="0"/>
              <a:t>的</a:t>
            </a:r>
            <a:r>
              <a:rPr lang="en-US" altLang="zh-CN" dirty="0" smtClean="0"/>
              <a:t> Internet </a:t>
            </a:r>
            <a:r>
              <a:rPr lang="zh-CN" altLang="zh-CN" dirty="0" smtClean="0"/>
              <a:t>译名</a:t>
            </a:r>
            <a:r>
              <a:rPr lang="zh-CN" altLang="zh-CN" dirty="0"/>
              <a:t>有两种</a:t>
            </a:r>
            <a:r>
              <a:rPr lang="zh-CN" altLang="zh-CN" dirty="0" smtClean="0"/>
              <a:t>：</a:t>
            </a:r>
            <a:endParaRPr lang="en-US" altLang="zh-CN" dirty="0" smtClean="0"/>
          </a:p>
          <a:p>
            <a:pPr lvl="1"/>
            <a:r>
              <a:rPr lang="zh-CN" altLang="en-US" dirty="0">
                <a:solidFill>
                  <a:srgbClr val="FF0000"/>
                </a:solidFill>
              </a:rPr>
              <a:t>因特</a:t>
            </a:r>
            <a:r>
              <a:rPr lang="zh-CN" altLang="en-US" dirty="0" smtClean="0">
                <a:solidFill>
                  <a:srgbClr val="FF0000"/>
                </a:solidFill>
              </a:rPr>
              <a:t>网</a:t>
            </a:r>
            <a:r>
              <a:rPr lang="zh-CN" altLang="zh-CN" dirty="0" smtClean="0">
                <a:solidFill>
                  <a:srgbClr val="FF0000"/>
                </a:solidFill>
              </a:rPr>
              <a:t>，</a:t>
            </a:r>
            <a:r>
              <a:rPr lang="zh-CN" altLang="zh-CN" dirty="0"/>
              <a:t>这个译名是全国科学技术名词审定委员会推荐</a:t>
            </a:r>
            <a:r>
              <a:rPr lang="zh-CN" altLang="zh-CN" dirty="0" smtClean="0"/>
              <a:t>的</a:t>
            </a:r>
            <a:r>
              <a:rPr lang="zh-CN" altLang="en-US" dirty="0" smtClean="0"/>
              <a:t>，</a:t>
            </a:r>
            <a:r>
              <a:rPr lang="zh-CN" altLang="zh-CN" dirty="0">
                <a:solidFill>
                  <a:srgbClr val="0000CC"/>
                </a:solidFill>
              </a:rPr>
              <a:t>但却长期未得到</a:t>
            </a:r>
            <a:r>
              <a:rPr lang="zh-CN" altLang="zh-CN" dirty="0" smtClean="0">
                <a:solidFill>
                  <a:srgbClr val="0000CC"/>
                </a:solidFill>
              </a:rPr>
              <a:t>推广</a:t>
            </a:r>
            <a:r>
              <a:rPr lang="zh-CN" altLang="en-US" dirty="0" smtClean="0">
                <a:solidFill>
                  <a:srgbClr val="0000CC"/>
                </a:solidFill>
              </a:rPr>
              <a:t>；</a:t>
            </a:r>
            <a:endParaRPr lang="en-US" altLang="zh-CN" dirty="0" smtClean="0">
              <a:solidFill>
                <a:srgbClr val="0000CC"/>
              </a:solidFill>
            </a:endParaRPr>
          </a:p>
          <a:p>
            <a:pPr lvl="1"/>
            <a:r>
              <a:rPr lang="zh-CN" altLang="zh-CN" dirty="0">
                <a:solidFill>
                  <a:srgbClr val="FF0000"/>
                </a:solidFill>
              </a:rPr>
              <a:t>互联网，</a:t>
            </a:r>
            <a:r>
              <a:rPr lang="zh-CN" altLang="zh-CN" dirty="0">
                <a:solidFill>
                  <a:srgbClr val="0000CC"/>
                </a:solidFill>
              </a:rPr>
              <a:t>这是目前流行最广的、事实上的标准译名。</a:t>
            </a:r>
            <a:r>
              <a:rPr lang="zh-CN" altLang="zh-CN" dirty="0"/>
              <a:t>现在我国的各种报刊杂志、政府文件以及电视节目中都毫无例外地使用这个译名</a:t>
            </a:r>
            <a:r>
              <a:rPr lang="zh-CN" altLang="zh-CN" dirty="0" smtClean="0"/>
              <a:t>。</a:t>
            </a:r>
            <a:endParaRPr lang="zh-CN" altLang="en-US" dirty="0"/>
          </a:p>
        </p:txBody>
      </p:sp>
      <p:sp>
        <p:nvSpPr>
          <p:cNvPr id="4" name="矩形 3"/>
          <p:cNvSpPr/>
          <p:nvPr/>
        </p:nvSpPr>
        <p:spPr>
          <a:xfrm>
            <a:off x="1352600" y="4851157"/>
            <a:ext cx="7920880" cy="954107"/>
          </a:xfrm>
          <a:prstGeom prst="rect">
            <a:avLst/>
          </a:prstGeom>
          <a:solidFill>
            <a:srgbClr val="0000CC"/>
          </a:solidFill>
        </p:spPr>
        <p:txBody>
          <a:bodyPr wrap="square">
            <a:spAutoFit/>
          </a:bodyPr>
          <a:lstStyle/>
          <a:p>
            <a:r>
              <a:rPr lang="zh-CN" altLang="en-US" sz="2800" b="1" dirty="0">
                <a:solidFill>
                  <a:schemeClr val="bg1"/>
                </a:solidFill>
                <a:latin typeface="+mn-lt"/>
                <a:ea typeface="黑体" pitchFamily="2" charset="-122"/>
              </a:rPr>
              <a:t>该</a:t>
            </a:r>
            <a:r>
              <a:rPr lang="zh-CN" altLang="zh-CN" sz="2800" b="1" dirty="0">
                <a:solidFill>
                  <a:schemeClr val="bg1"/>
                </a:solidFill>
                <a:latin typeface="+mn-lt"/>
                <a:ea typeface="黑体" pitchFamily="2" charset="-122"/>
              </a:rPr>
              <a:t>译名能够体现</a:t>
            </a:r>
            <a:r>
              <a:rPr lang="zh-CN" altLang="zh-CN" sz="2800" b="1" dirty="0" smtClean="0">
                <a:solidFill>
                  <a:schemeClr val="bg1"/>
                </a:solidFill>
                <a:latin typeface="+mn-lt"/>
                <a:ea typeface="黑体" pitchFamily="2" charset="-122"/>
              </a:rPr>
              <a:t>出</a:t>
            </a:r>
            <a:r>
              <a:rPr lang="en-US" altLang="zh-CN" sz="2800" b="1" dirty="0" smtClean="0">
                <a:solidFill>
                  <a:schemeClr val="bg1"/>
                </a:solidFill>
                <a:latin typeface="+mn-lt"/>
                <a:ea typeface="黑体" pitchFamily="2" charset="-122"/>
              </a:rPr>
              <a:t> </a:t>
            </a:r>
            <a:r>
              <a:rPr lang="en-US" altLang="zh-CN" sz="2800" b="1" dirty="0" smtClean="0">
                <a:solidFill>
                  <a:srgbClr val="FFC000"/>
                </a:solidFill>
                <a:latin typeface="+mn-lt"/>
                <a:ea typeface="黑体" pitchFamily="2" charset="-122"/>
              </a:rPr>
              <a:t>Internet </a:t>
            </a:r>
            <a:r>
              <a:rPr lang="zh-CN" altLang="zh-CN" sz="2800" b="1" dirty="0" smtClean="0">
                <a:solidFill>
                  <a:srgbClr val="FFC000"/>
                </a:solidFill>
                <a:latin typeface="+mn-lt"/>
                <a:ea typeface="黑体" pitchFamily="2" charset="-122"/>
              </a:rPr>
              <a:t>最主要</a:t>
            </a:r>
            <a:r>
              <a:rPr lang="zh-CN" altLang="zh-CN" sz="2800" b="1" dirty="0">
                <a:solidFill>
                  <a:srgbClr val="FFC000"/>
                </a:solidFill>
                <a:latin typeface="+mn-lt"/>
                <a:ea typeface="黑体" pitchFamily="2" charset="-122"/>
              </a:rPr>
              <a:t>的特征</a:t>
            </a:r>
            <a:r>
              <a:rPr lang="zh-CN" altLang="en-US" sz="2800" b="1" dirty="0">
                <a:solidFill>
                  <a:srgbClr val="FFC000"/>
                </a:solidFill>
                <a:latin typeface="+mn-lt"/>
                <a:ea typeface="黑体" pitchFamily="2" charset="-122"/>
              </a:rPr>
              <a:t>：</a:t>
            </a:r>
            <a:r>
              <a:rPr lang="zh-CN" altLang="zh-CN" sz="2800" b="1" dirty="0">
                <a:solidFill>
                  <a:schemeClr val="bg1"/>
                </a:solidFill>
                <a:latin typeface="+mn-lt"/>
                <a:ea typeface="黑体" pitchFamily="2" charset="-122"/>
              </a:rPr>
              <a:t>由数量极大的各种计算机网络互连起来的</a:t>
            </a:r>
            <a:r>
              <a:rPr lang="zh-CN" altLang="en-US" sz="2800" b="1" dirty="0">
                <a:solidFill>
                  <a:schemeClr val="bg1"/>
                </a:solidFill>
                <a:latin typeface="+mn-lt"/>
                <a:ea typeface="黑体" pitchFamily="2" charset="-122"/>
              </a:rPr>
              <a:t>。</a:t>
            </a:r>
          </a:p>
        </p:txBody>
      </p:sp>
    </p:spTree>
    <p:extLst>
      <p:ext uri="{BB962C8B-B14F-4D97-AF65-F5344CB8AC3E}">
        <p14:creationId xmlns:p14="http://schemas.microsoft.com/office/powerpoint/2010/main" val="255861899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ctr"/>
            <a:r>
              <a:rPr lang="zh-CN" altLang="en-US"/>
              <a:t>分组首部的重要性</a:t>
            </a:r>
          </a:p>
        </p:txBody>
      </p:sp>
      <p:sp>
        <p:nvSpPr>
          <p:cNvPr id="58371" name="Rectangle 3"/>
          <p:cNvSpPr>
            <a:spLocks noGrp="1" noChangeArrowheads="1"/>
          </p:cNvSpPr>
          <p:nvPr>
            <p:ph idx="1"/>
          </p:nvPr>
        </p:nvSpPr>
        <p:spPr/>
        <p:txBody>
          <a:bodyPr/>
          <a:lstStyle/>
          <a:p>
            <a:r>
              <a:rPr lang="zh-CN" altLang="en-US" dirty="0">
                <a:solidFill>
                  <a:srgbClr val="FF0000"/>
                </a:solidFill>
              </a:rPr>
              <a:t>每一个</a:t>
            </a:r>
            <a:r>
              <a:rPr lang="zh-CN" altLang="en-US" dirty="0"/>
              <a:t>分组的首部都含有</a:t>
            </a:r>
            <a:r>
              <a:rPr lang="zh-CN" altLang="en-US" dirty="0" smtClean="0">
                <a:solidFill>
                  <a:srgbClr val="FF0000"/>
                </a:solidFill>
              </a:rPr>
              <a:t>地址</a:t>
            </a:r>
            <a:r>
              <a:rPr lang="zh-CN" altLang="en-US" dirty="0" smtClean="0"/>
              <a:t>（</a:t>
            </a:r>
            <a:r>
              <a:rPr lang="zh-CN" altLang="zh-CN" dirty="0"/>
              <a:t>诸如目的地址和</a:t>
            </a:r>
            <a:r>
              <a:rPr lang="zh-CN" altLang="zh-CN" dirty="0" smtClean="0"/>
              <a:t>源地址</a:t>
            </a:r>
            <a:r>
              <a:rPr lang="zh-CN" altLang="en-US" dirty="0"/>
              <a:t>）</a:t>
            </a:r>
            <a:r>
              <a:rPr lang="zh-CN" altLang="en-US" dirty="0" smtClean="0"/>
              <a:t>等</a:t>
            </a:r>
            <a:r>
              <a:rPr lang="zh-CN" altLang="en-US" dirty="0"/>
              <a:t>控制信息。</a:t>
            </a:r>
          </a:p>
          <a:p>
            <a:r>
              <a:rPr lang="zh-CN" altLang="en-US" dirty="0"/>
              <a:t>分组交换网中的结点交换机根据收到的</a:t>
            </a:r>
            <a:r>
              <a:rPr lang="zh-CN" altLang="en-US" dirty="0" smtClean="0"/>
              <a:t>分组首部</a:t>
            </a:r>
            <a:r>
              <a:rPr lang="zh-CN" altLang="en-US" dirty="0"/>
              <a:t>中的</a:t>
            </a:r>
            <a:r>
              <a:rPr lang="zh-CN" altLang="en-US" dirty="0">
                <a:solidFill>
                  <a:srgbClr val="FF0000"/>
                </a:solidFill>
              </a:rPr>
              <a:t>地址信息，</a:t>
            </a:r>
            <a:r>
              <a:rPr lang="zh-CN" altLang="en-US" dirty="0"/>
              <a:t>把分组</a:t>
            </a:r>
            <a:r>
              <a:rPr lang="zh-CN" altLang="en-US" dirty="0">
                <a:solidFill>
                  <a:srgbClr val="FF0000"/>
                </a:solidFill>
              </a:rPr>
              <a:t>转发</a:t>
            </a:r>
            <a:r>
              <a:rPr lang="zh-CN" altLang="en-US" dirty="0"/>
              <a:t>到下一个结点交换机</a:t>
            </a:r>
            <a:r>
              <a:rPr lang="zh-CN" altLang="en-US" dirty="0" smtClean="0"/>
              <a:t>。</a:t>
            </a:r>
            <a:endParaRPr lang="en-US" altLang="zh-CN" dirty="0" smtClean="0"/>
          </a:p>
          <a:p>
            <a:r>
              <a:rPr lang="zh-CN" altLang="zh-CN" dirty="0" smtClean="0"/>
              <a:t>每个分组在</a:t>
            </a:r>
            <a:r>
              <a:rPr lang="zh-CN" altLang="zh-CN" dirty="0"/>
              <a:t>互联网中</a:t>
            </a:r>
            <a:r>
              <a:rPr lang="zh-CN" altLang="zh-CN" dirty="0">
                <a:solidFill>
                  <a:srgbClr val="FF0000"/>
                </a:solidFill>
              </a:rPr>
              <a:t>独立地选择传输路径</a:t>
            </a:r>
            <a:r>
              <a:rPr lang="zh-CN" altLang="en-US" dirty="0">
                <a:solidFill>
                  <a:srgbClr val="FF0000"/>
                </a:solidFill>
              </a:rPr>
              <a:t>。</a:t>
            </a:r>
            <a:endParaRPr lang="en-US" altLang="zh-CN" dirty="0">
              <a:solidFill>
                <a:srgbClr val="FF0000"/>
              </a:solidFill>
            </a:endParaRPr>
          </a:p>
          <a:p>
            <a:r>
              <a:rPr lang="zh-CN" altLang="en-US" dirty="0" smtClean="0"/>
              <a:t>用</a:t>
            </a:r>
            <a:r>
              <a:rPr lang="zh-CN" altLang="en-US" dirty="0"/>
              <a:t>这样的</a:t>
            </a:r>
            <a:r>
              <a:rPr lang="zh-CN" altLang="en-US" dirty="0">
                <a:solidFill>
                  <a:srgbClr val="FF0000"/>
                </a:solidFill>
              </a:rPr>
              <a:t>存储转发</a:t>
            </a:r>
            <a:r>
              <a:rPr lang="zh-CN" altLang="en-US" dirty="0"/>
              <a:t>方式，最后分组就能到达</a:t>
            </a:r>
            <a:r>
              <a:rPr lang="zh-CN" altLang="en-US" dirty="0">
                <a:solidFill>
                  <a:srgbClr val="FF0000"/>
                </a:solidFill>
              </a:rPr>
              <a:t>最终目的地。</a:t>
            </a:r>
          </a:p>
        </p:txBody>
      </p:sp>
    </p:spTree>
    <p:extLst>
      <p:ext uri="{BB962C8B-B14F-4D97-AF65-F5344CB8AC3E}">
        <p14:creationId xmlns:p14="http://schemas.microsoft.com/office/powerpoint/2010/main" val="3380892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lgn="ctr"/>
            <a:r>
              <a:rPr lang="zh-CN" altLang="en-US"/>
              <a:t>收到分组后剥去首部</a:t>
            </a:r>
          </a:p>
        </p:txBody>
      </p:sp>
      <p:sp>
        <p:nvSpPr>
          <p:cNvPr id="59395" name="Rectangle 3"/>
          <p:cNvSpPr>
            <a:spLocks noGrp="1" noChangeArrowheads="1"/>
          </p:cNvSpPr>
          <p:nvPr>
            <p:ph idx="1"/>
          </p:nvPr>
        </p:nvSpPr>
        <p:spPr/>
        <p:txBody>
          <a:bodyPr/>
          <a:lstStyle/>
          <a:p>
            <a:r>
              <a:rPr lang="zh-CN" altLang="en-US" dirty="0"/>
              <a:t>接收端收到分组后</a:t>
            </a:r>
            <a:r>
              <a:rPr lang="zh-CN" altLang="en-US" dirty="0">
                <a:solidFill>
                  <a:srgbClr val="FF0000"/>
                </a:solidFill>
              </a:rPr>
              <a:t>剥去</a:t>
            </a:r>
            <a:r>
              <a:rPr lang="zh-CN" altLang="en-US" dirty="0"/>
              <a:t>首部还原成报文。</a:t>
            </a:r>
          </a:p>
        </p:txBody>
      </p:sp>
      <p:sp>
        <p:nvSpPr>
          <p:cNvPr id="59397" name="Rectangle 5"/>
          <p:cNvSpPr>
            <a:spLocks noChangeArrowheads="1"/>
          </p:cNvSpPr>
          <p:nvPr/>
        </p:nvSpPr>
        <p:spPr bwMode="auto">
          <a:xfrm>
            <a:off x="2920206" y="2550815"/>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9398" name="Rectangle 6"/>
          <p:cNvSpPr>
            <a:spLocks noChangeArrowheads="1"/>
          </p:cNvSpPr>
          <p:nvPr/>
        </p:nvSpPr>
        <p:spPr bwMode="auto">
          <a:xfrm>
            <a:off x="2295922" y="2550815"/>
            <a:ext cx="624284"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9399" name="Group 7"/>
          <p:cNvGrpSpPr>
            <a:grpSpLocks/>
          </p:cNvGrpSpPr>
          <p:nvPr/>
        </p:nvGrpSpPr>
        <p:grpSpPr bwMode="auto">
          <a:xfrm>
            <a:off x="2297642" y="1988840"/>
            <a:ext cx="2495418" cy="488950"/>
            <a:chOff x="1973" y="2532"/>
            <a:chExt cx="1451" cy="308"/>
          </a:xfrm>
        </p:grpSpPr>
        <p:sp>
          <p:nvSpPr>
            <p:cNvPr id="59400" name="AutoShape 8"/>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01" name="Text Box 9"/>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1</a:t>
              </a:r>
            </a:p>
          </p:txBody>
        </p:sp>
      </p:grpSp>
      <p:sp>
        <p:nvSpPr>
          <p:cNvPr id="59403" name="Rectangle 11"/>
          <p:cNvSpPr>
            <a:spLocks noChangeArrowheads="1"/>
          </p:cNvSpPr>
          <p:nvPr/>
        </p:nvSpPr>
        <p:spPr bwMode="auto">
          <a:xfrm>
            <a:off x="4793060" y="3416002"/>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9404" name="Rectangle 12"/>
          <p:cNvSpPr>
            <a:spLocks noChangeArrowheads="1"/>
          </p:cNvSpPr>
          <p:nvPr/>
        </p:nvSpPr>
        <p:spPr bwMode="auto">
          <a:xfrm>
            <a:off x="4168776" y="3416002"/>
            <a:ext cx="624285"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9405" name="Group 13"/>
          <p:cNvGrpSpPr>
            <a:grpSpLocks/>
          </p:cNvGrpSpPr>
          <p:nvPr/>
        </p:nvGrpSpPr>
        <p:grpSpPr bwMode="auto">
          <a:xfrm>
            <a:off x="4168776" y="2854027"/>
            <a:ext cx="2495418" cy="488950"/>
            <a:chOff x="1973" y="2532"/>
            <a:chExt cx="1451" cy="308"/>
          </a:xfrm>
        </p:grpSpPr>
        <p:sp>
          <p:nvSpPr>
            <p:cNvPr id="59406" name="AutoShape 14"/>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07" name="Text Box 15"/>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2</a:t>
              </a:r>
            </a:p>
          </p:txBody>
        </p:sp>
      </p:grpSp>
      <p:sp>
        <p:nvSpPr>
          <p:cNvPr id="59409" name="Rectangle 17"/>
          <p:cNvSpPr>
            <a:spLocks noChangeArrowheads="1"/>
          </p:cNvSpPr>
          <p:nvPr/>
        </p:nvSpPr>
        <p:spPr bwMode="auto">
          <a:xfrm>
            <a:off x="6671073" y="4266902"/>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latin typeface="Tahoma" pitchFamily="34" charset="0"/>
                <a:ea typeface="黑体" pitchFamily="2" charset="-122"/>
              </a:rPr>
              <a:t>数     据</a:t>
            </a:r>
          </a:p>
        </p:txBody>
      </p:sp>
      <p:sp>
        <p:nvSpPr>
          <p:cNvPr id="59410" name="Rectangle 18"/>
          <p:cNvSpPr>
            <a:spLocks noChangeArrowheads="1"/>
          </p:cNvSpPr>
          <p:nvPr/>
        </p:nvSpPr>
        <p:spPr bwMode="auto">
          <a:xfrm>
            <a:off x="6039909" y="4265315"/>
            <a:ext cx="624285"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9423" name="Group 31"/>
          <p:cNvGrpSpPr>
            <a:grpSpLocks/>
          </p:cNvGrpSpPr>
          <p:nvPr/>
        </p:nvGrpSpPr>
        <p:grpSpPr bwMode="auto">
          <a:xfrm>
            <a:off x="6039909" y="3717627"/>
            <a:ext cx="2495418" cy="488950"/>
            <a:chOff x="3061" y="2668"/>
            <a:chExt cx="1451" cy="308"/>
          </a:xfrm>
        </p:grpSpPr>
        <p:sp>
          <p:nvSpPr>
            <p:cNvPr id="59412" name="AutoShape 20"/>
            <p:cNvSpPr>
              <a:spLocks/>
            </p:cNvSpPr>
            <p:nvPr/>
          </p:nvSpPr>
          <p:spPr bwMode="auto">
            <a:xfrm rot="5400000">
              <a:off x="3742" y="2205"/>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13" name="Text Box 21"/>
            <p:cNvSpPr txBox="1">
              <a:spLocks noChangeArrowheads="1"/>
            </p:cNvSpPr>
            <p:nvPr/>
          </p:nvSpPr>
          <p:spPr bwMode="auto">
            <a:xfrm>
              <a:off x="3577" y="2668"/>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3</a:t>
              </a:r>
            </a:p>
          </p:txBody>
        </p:sp>
      </p:grpSp>
      <p:sp>
        <p:nvSpPr>
          <p:cNvPr id="59424" name="Text Box 32"/>
          <p:cNvSpPr txBox="1">
            <a:spLocks noChangeArrowheads="1"/>
          </p:cNvSpPr>
          <p:nvPr/>
        </p:nvSpPr>
        <p:spPr bwMode="auto">
          <a:xfrm>
            <a:off x="271728" y="5071765"/>
            <a:ext cx="218413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0099"/>
                </a:solidFill>
                <a:latin typeface="Tahoma" pitchFamily="34" charset="0"/>
                <a:ea typeface="黑体" pitchFamily="2" charset="-122"/>
              </a:rPr>
              <a:t>收到的数据</a:t>
            </a:r>
          </a:p>
        </p:txBody>
      </p:sp>
    </p:spTree>
    <p:extLst>
      <p:ext uri="{BB962C8B-B14F-4D97-AF65-F5344CB8AC3E}">
        <p14:creationId xmlns:p14="http://schemas.microsoft.com/office/powerpoint/2010/main" val="1868818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59399"/>
                                        </p:tgtEl>
                                        <p:attrNameLst>
                                          <p:attrName>style.visibility</p:attrName>
                                        </p:attrNameLst>
                                      </p:cBhvr>
                                      <p:to>
                                        <p:strVal val="hidden"/>
                                      </p:to>
                                    </p:set>
                                  </p:childTnLst>
                                </p:cTn>
                              </p:par>
                            </p:childTnLst>
                          </p:cTn>
                        </p:par>
                        <p:par>
                          <p:cTn id="7" fill="hold" nodeType="afterGroup">
                            <p:stCondLst>
                              <p:cond delay="0"/>
                            </p:stCondLst>
                            <p:childTnLst>
                              <p:par>
                                <p:cTn id="8" presetID="29" presetClass="exit" presetSubtype="0" fill="hold" grpId="0" nodeType="afterEffect">
                                  <p:stCondLst>
                                    <p:cond delay="500"/>
                                  </p:stCondLst>
                                  <p:childTnLst>
                                    <p:anim calcmode="lin" valueType="num">
                                      <p:cBhvr>
                                        <p:cTn id="9" dur="1000"/>
                                        <p:tgtEl>
                                          <p:spTgt spid="59398"/>
                                        </p:tgtEl>
                                        <p:attrNameLst>
                                          <p:attrName>ppt_x</p:attrName>
                                        </p:attrNameLst>
                                      </p:cBhvr>
                                      <p:tavLst>
                                        <p:tav tm="0">
                                          <p:val>
                                            <p:strVal val="ppt_x"/>
                                          </p:val>
                                        </p:tav>
                                        <p:tav tm="100000">
                                          <p:val>
                                            <p:strVal val="ppt_x-.2"/>
                                          </p:val>
                                        </p:tav>
                                      </p:tavLst>
                                    </p:anim>
                                    <p:anim calcmode="lin" valueType="num">
                                      <p:cBhvr>
                                        <p:cTn id="10" dur="1000"/>
                                        <p:tgtEl>
                                          <p:spTgt spid="59398"/>
                                        </p:tgtEl>
                                        <p:attrNameLst>
                                          <p:attrName>ppt_y</p:attrName>
                                        </p:attrNameLst>
                                      </p:cBhvr>
                                      <p:tavLst>
                                        <p:tav tm="0">
                                          <p:val>
                                            <p:strVal val="ppt_y"/>
                                          </p:val>
                                        </p:tav>
                                        <p:tav tm="100000">
                                          <p:val>
                                            <p:strVal val="ppt_y"/>
                                          </p:val>
                                        </p:tav>
                                      </p:tavLst>
                                    </p:anim>
                                    <p:animEffect transition="out" filter="fade">
                                      <p:cBhvr>
                                        <p:cTn id="11" dur="1000"/>
                                        <p:tgtEl>
                                          <p:spTgt spid="59398"/>
                                        </p:tgtEl>
                                      </p:cBhvr>
                                    </p:animEffect>
                                    <p:set>
                                      <p:cBhvr>
                                        <p:cTn id="12" dur="1" fill="hold">
                                          <p:stCondLst>
                                            <p:cond delay="999"/>
                                          </p:stCondLst>
                                        </p:cTn>
                                        <p:tgtEl>
                                          <p:spTgt spid="59398"/>
                                        </p:tgtEl>
                                        <p:attrNameLst>
                                          <p:attrName>style.visibility</p:attrName>
                                        </p:attrNameLst>
                                      </p:cBhvr>
                                      <p:to>
                                        <p:strVal val="hidden"/>
                                      </p:to>
                                    </p:set>
                                  </p:childTnLst>
                                </p:cTn>
                              </p:par>
                            </p:childTnLst>
                          </p:cTn>
                        </p:par>
                        <p:par>
                          <p:cTn id="13" fill="hold" nodeType="afterGroup">
                            <p:stCondLst>
                              <p:cond delay="1500"/>
                            </p:stCondLst>
                            <p:childTnLst>
                              <p:par>
                                <p:cTn id="14" presetID="42" presetClass="path" presetSubtype="0" accel="50000" decel="50000" fill="hold" grpId="0" nodeType="afterEffect">
                                  <p:stCondLst>
                                    <p:cond delay="0"/>
                                  </p:stCondLst>
                                  <p:childTnLst>
                                    <p:animMotion origin="layout" path="M 2.5E-6 -1.50289E-6 L 2.5E-6 0.37757 " pathEditMode="relative" rAng="0" ptsTypes="AA">
                                      <p:cBhvr>
                                        <p:cTn id="15" dur="1000" fill="hold"/>
                                        <p:tgtEl>
                                          <p:spTgt spid="59397"/>
                                        </p:tgtEl>
                                        <p:attrNameLst>
                                          <p:attrName>ppt_x</p:attrName>
                                          <p:attrName>ppt_y</p:attrName>
                                        </p:attrNameLst>
                                      </p:cBhvr>
                                      <p:rCtr x="0" y="18867"/>
                                    </p:animMotion>
                                  </p:childTnLst>
                                </p:cTn>
                              </p:par>
                            </p:childTnLst>
                          </p:cTn>
                        </p:par>
                        <p:par>
                          <p:cTn id="16" fill="hold" nodeType="afterGroup">
                            <p:stCondLst>
                              <p:cond delay="2500"/>
                            </p:stCondLst>
                            <p:childTnLst>
                              <p:par>
                                <p:cTn id="17" presetID="1" presetClass="exit" presetSubtype="0" fill="hold" nodeType="afterEffect">
                                  <p:stCondLst>
                                    <p:cond delay="500"/>
                                  </p:stCondLst>
                                  <p:childTnLst>
                                    <p:set>
                                      <p:cBhvr>
                                        <p:cTn id="18" dur="1" fill="hold">
                                          <p:stCondLst>
                                            <p:cond delay="0"/>
                                          </p:stCondLst>
                                        </p:cTn>
                                        <p:tgtEl>
                                          <p:spTgt spid="59405"/>
                                        </p:tgtEl>
                                        <p:attrNameLst>
                                          <p:attrName>style.visibility</p:attrName>
                                        </p:attrNameLst>
                                      </p:cBhvr>
                                      <p:to>
                                        <p:strVal val="hidden"/>
                                      </p:to>
                                    </p:set>
                                  </p:childTnLst>
                                </p:cTn>
                              </p:par>
                            </p:childTnLst>
                          </p:cTn>
                        </p:par>
                        <p:par>
                          <p:cTn id="19" fill="hold" nodeType="afterGroup">
                            <p:stCondLst>
                              <p:cond delay="3000"/>
                            </p:stCondLst>
                            <p:childTnLst>
                              <p:par>
                                <p:cTn id="20" presetID="29" presetClass="exit" presetSubtype="0" fill="hold" grpId="0" nodeType="afterEffect">
                                  <p:stCondLst>
                                    <p:cond delay="500"/>
                                  </p:stCondLst>
                                  <p:childTnLst>
                                    <p:anim calcmode="lin" valueType="num">
                                      <p:cBhvr>
                                        <p:cTn id="21" dur="500"/>
                                        <p:tgtEl>
                                          <p:spTgt spid="59404"/>
                                        </p:tgtEl>
                                        <p:attrNameLst>
                                          <p:attrName>ppt_x</p:attrName>
                                        </p:attrNameLst>
                                      </p:cBhvr>
                                      <p:tavLst>
                                        <p:tav tm="0">
                                          <p:val>
                                            <p:strVal val="ppt_x"/>
                                          </p:val>
                                        </p:tav>
                                        <p:tav tm="100000">
                                          <p:val>
                                            <p:strVal val="ppt_x-.2"/>
                                          </p:val>
                                        </p:tav>
                                      </p:tavLst>
                                    </p:anim>
                                    <p:anim calcmode="lin" valueType="num">
                                      <p:cBhvr>
                                        <p:cTn id="22" dur="500"/>
                                        <p:tgtEl>
                                          <p:spTgt spid="59404"/>
                                        </p:tgtEl>
                                        <p:attrNameLst>
                                          <p:attrName>ppt_y</p:attrName>
                                        </p:attrNameLst>
                                      </p:cBhvr>
                                      <p:tavLst>
                                        <p:tav tm="0">
                                          <p:val>
                                            <p:strVal val="ppt_y"/>
                                          </p:val>
                                        </p:tav>
                                        <p:tav tm="100000">
                                          <p:val>
                                            <p:strVal val="ppt_y"/>
                                          </p:val>
                                        </p:tav>
                                      </p:tavLst>
                                    </p:anim>
                                    <p:animEffect transition="out" filter="fade">
                                      <p:cBhvr>
                                        <p:cTn id="23" dur="500"/>
                                        <p:tgtEl>
                                          <p:spTgt spid="59404"/>
                                        </p:tgtEl>
                                      </p:cBhvr>
                                    </p:animEffect>
                                    <p:set>
                                      <p:cBhvr>
                                        <p:cTn id="24" dur="1" fill="hold">
                                          <p:stCondLst>
                                            <p:cond delay="499"/>
                                          </p:stCondLst>
                                        </p:cTn>
                                        <p:tgtEl>
                                          <p:spTgt spid="59404"/>
                                        </p:tgtEl>
                                        <p:attrNameLst>
                                          <p:attrName>style.visibility</p:attrName>
                                        </p:attrNameLst>
                                      </p:cBhvr>
                                      <p:to>
                                        <p:strVal val="hidden"/>
                                      </p:to>
                                    </p:set>
                                  </p:childTnLst>
                                </p:cTn>
                              </p:par>
                            </p:childTnLst>
                          </p:cTn>
                        </p:par>
                        <p:par>
                          <p:cTn id="25" fill="hold" nodeType="afterGroup">
                            <p:stCondLst>
                              <p:cond delay="4000"/>
                            </p:stCondLst>
                            <p:childTnLst>
                              <p:par>
                                <p:cTn id="26" presetID="42" presetClass="path" presetSubtype="0" accel="50000" decel="50000" fill="hold" grpId="0" nodeType="afterEffect">
                                  <p:stCondLst>
                                    <p:cond delay="0"/>
                                  </p:stCondLst>
                                  <p:childTnLst>
                                    <p:animMotion origin="layout" path="M 0.0 -3.06358E-6 L 0.0 0.25156 " pathEditMode="relative" rAng="0" ptsTypes="AA">
                                      <p:cBhvr>
                                        <p:cTn id="27" dur="1000" fill="hold"/>
                                        <p:tgtEl>
                                          <p:spTgt spid="59403"/>
                                        </p:tgtEl>
                                        <p:attrNameLst>
                                          <p:attrName>ppt_x</p:attrName>
                                          <p:attrName>ppt_y</p:attrName>
                                        </p:attrNameLst>
                                      </p:cBhvr>
                                      <p:rCtr x="0" y="12578"/>
                                    </p:animMotion>
                                  </p:childTnLst>
                                </p:cTn>
                              </p:par>
                            </p:childTnLst>
                          </p:cTn>
                        </p:par>
                        <p:par>
                          <p:cTn id="28" fill="hold" nodeType="afterGroup">
                            <p:stCondLst>
                              <p:cond delay="5000"/>
                            </p:stCondLst>
                            <p:childTnLst>
                              <p:par>
                                <p:cTn id="29" presetID="1" presetClass="exit" presetSubtype="0" fill="hold" nodeType="afterEffect">
                                  <p:stCondLst>
                                    <p:cond delay="500"/>
                                  </p:stCondLst>
                                  <p:childTnLst>
                                    <p:set>
                                      <p:cBhvr>
                                        <p:cTn id="30" dur="1" fill="hold">
                                          <p:stCondLst>
                                            <p:cond delay="0"/>
                                          </p:stCondLst>
                                        </p:cTn>
                                        <p:tgtEl>
                                          <p:spTgt spid="59423"/>
                                        </p:tgtEl>
                                        <p:attrNameLst>
                                          <p:attrName>style.visibility</p:attrName>
                                        </p:attrNameLst>
                                      </p:cBhvr>
                                      <p:to>
                                        <p:strVal val="hidden"/>
                                      </p:to>
                                    </p:set>
                                  </p:childTnLst>
                                </p:cTn>
                              </p:par>
                            </p:childTnLst>
                          </p:cTn>
                        </p:par>
                        <p:par>
                          <p:cTn id="31" fill="hold" nodeType="afterGroup">
                            <p:stCondLst>
                              <p:cond delay="5500"/>
                            </p:stCondLst>
                            <p:childTnLst>
                              <p:par>
                                <p:cTn id="32" presetID="29" presetClass="exit" presetSubtype="0" fill="hold" grpId="0" nodeType="afterEffect">
                                  <p:stCondLst>
                                    <p:cond delay="500"/>
                                  </p:stCondLst>
                                  <p:childTnLst>
                                    <p:anim calcmode="lin" valueType="num">
                                      <p:cBhvr>
                                        <p:cTn id="33" dur="500"/>
                                        <p:tgtEl>
                                          <p:spTgt spid="59410"/>
                                        </p:tgtEl>
                                        <p:attrNameLst>
                                          <p:attrName>ppt_x</p:attrName>
                                        </p:attrNameLst>
                                      </p:cBhvr>
                                      <p:tavLst>
                                        <p:tav tm="0">
                                          <p:val>
                                            <p:strVal val="ppt_x"/>
                                          </p:val>
                                        </p:tav>
                                        <p:tav tm="100000">
                                          <p:val>
                                            <p:strVal val="ppt_x-.2"/>
                                          </p:val>
                                        </p:tav>
                                      </p:tavLst>
                                    </p:anim>
                                    <p:anim calcmode="lin" valueType="num">
                                      <p:cBhvr>
                                        <p:cTn id="34" dur="500"/>
                                        <p:tgtEl>
                                          <p:spTgt spid="59410"/>
                                        </p:tgtEl>
                                        <p:attrNameLst>
                                          <p:attrName>ppt_y</p:attrName>
                                        </p:attrNameLst>
                                      </p:cBhvr>
                                      <p:tavLst>
                                        <p:tav tm="0">
                                          <p:val>
                                            <p:strVal val="ppt_y"/>
                                          </p:val>
                                        </p:tav>
                                        <p:tav tm="100000">
                                          <p:val>
                                            <p:strVal val="ppt_y"/>
                                          </p:val>
                                        </p:tav>
                                      </p:tavLst>
                                    </p:anim>
                                    <p:animEffect transition="out" filter="fade">
                                      <p:cBhvr>
                                        <p:cTn id="35" dur="500"/>
                                        <p:tgtEl>
                                          <p:spTgt spid="59410"/>
                                        </p:tgtEl>
                                      </p:cBhvr>
                                    </p:animEffect>
                                    <p:set>
                                      <p:cBhvr>
                                        <p:cTn id="36" dur="1" fill="hold">
                                          <p:stCondLst>
                                            <p:cond delay="499"/>
                                          </p:stCondLst>
                                        </p:cTn>
                                        <p:tgtEl>
                                          <p:spTgt spid="59410"/>
                                        </p:tgtEl>
                                        <p:attrNameLst>
                                          <p:attrName>style.visibility</p:attrName>
                                        </p:attrNameLst>
                                      </p:cBhvr>
                                      <p:to>
                                        <p:strVal val="hidden"/>
                                      </p:to>
                                    </p:set>
                                  </p:childTnLst>
                                </p:cTn>
                              </p:par>
                            </p:childTnLst>
                          </p:cTn>
                        </p:par>
                        <p:par>
                          <p:cTn id="37" fill="hold" nodeType="afterGroup">
                            <p:stCondLst>
                              <p:cond delay="6500"/>
                            </p:stCondLst>
                            <p:childTnLst>
                              <p:par>
                                <p:cTn id="38" presetID="42" presetClass="path" presetSubtype="0" accel="50000" decel="50000" fill="hold" grpId="0" nodeType="afterEffect">
                                  <p:stCondLst>
                                    <p:cond delay="0"/>
                                  </p:stCondLst>
                                  <p:childTnLst>
                                    <p:animMotion origin="layout" path="M -3.33333E-6 -3.69942E-6 L -0.00052 0.12763 " pathEditMode="relative" rAng="0" ptsTypes="AA">
                                      <p:cBhvr>
                                        <p:cTn id="39" dur="1000" fill="hold"/>
                                        <p:tgtEl>
                                          <p:spTgt spid="59409"/>
                                        </p:tgtEl>
                                        <p:attrNameLst>
                                          <p:attrName>ppt_x</p:attrName>
                                          <p:attrName>ppt_y</p:attrName>
                                        </p:attrNameLst>
                                      </p:cBhvr>
                                      <p:rCtr x="-35" y="6382"/>
                                    </p:animMotion>
                                  </p:childTnLst>
                                </p:cTn>
                              </p:par>
                            </p:childTnLst>
                          </p:cTn>
                        </p:par>
                        <p:par>
                          <p:cTn id="40" fill="hold" nodeType="afterGroup">
                            <p:stCondLst>
                              <p:cond delay="7500"/>
                            </p:stCondLst>
                            <p:childTnLst>
                              <p:par>
                                <p:cTn id="41" presetID="1" presetClass="entr" presetSubtype="0" fill="hold" grpId="0" nodeType="afterEffect">
                                  <p:stCondLst>
                                    <p:cond delay="0"/>
                                  </p:stCondLst>
                                  <p:childTnLst>
                                    <p:set>
                                      <p:cBhvr>
                                        <p:cTn id="42" dur="1" fill="hold">
                                          <p:stCondLst>
                                            <p:cond delay="0"/>
                                          </p:stCondLst>
                                        </p:cTn>
                                        <p:tgtEl>
                                          <p:spTgt spid="594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animBg="1"/>
      <p:bldP spid="59398" grpId="0" animBg="1"/>
      <p:bldP spid="59403" grpId="0" animBg="1"/>
      <p:bldP spid="59404" grpId="0" animBg="1"/>
      <p:bldP spid="59409" grpId="0" animBg="1"/>
      <p:bldP spid="59410" grpId="0" animBg="1"/>
      <p:bldP spid="5942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4" name="Rectangle 8"/>
          <p:cNvSpPr>
            <a:spLocks noGrp="1" noChangeArrowheads="1"/>
          </p:cNvSpPr>
          <p:nvPr>
            <p:ph type="title"/>
          </p:nvPr>
        </p:nvSpPr>
        <p:spPr/>
        <p:txBody>
          <a:bodyPr/>
          <a:lstStyle/>
          <a:p>
            <a:pPr algn="ctr"/>
            <a:r>
              <a:rPr lang="zh-CN" altLang="en-US"/>
              <a:t>最后还原成原来的报文</a:t>
            </a:r>
          </a:p>
        </p:txBody>
      </p:sp>
      <p:sp>
        <p:nvSpPr>
          <p:cNvPr id="60425" name="Rectangle 9"/>
          <p:cNvSpPr>
            <a:spLocks noGrp="1" noChangeArrowheads="1"/>
          </p:cNvSpPr>
          <p:nvPr>
            <p:ph idx="1"/>
          </p:nvPr>
        </p:nvSpPr>
        <p:spPr/>
        <p:txBody>
          <a:bodyPr/>
          <a:lstStyle/>
          <a:p>
            <a:r>
              <a:rPr lang="zh-CN" altLang="en-US" dirty="0"/>
              <a:t>最后，在接收端把收到的数据</a:t>
            </a:r>
            <a:r>
              <a:rPr lang="zh-CN" altLang="en-US" dirty="0">
                <a:solidFill>
                  <a:srgbClr val="FF0000"/>
                </a:solidFill>
              </a:rPr>
              <a:t>恢复成为原来的报文。</a:t>
            </a:r>
          </a:p>
          <a:p>
            <a:endParaRPr lang="zh-CN" altLang="en-US" dirty="0"/>
          </a:p>
          <a:p>
            <a:endParaRPr lang="zh-CN" altLang="en-US" dirty="0"/>
          </a:p>
          <a:p>
            <a:r>
              <a:rPr lang="zh-CN" altLang="en-US" dirty="0"/>
              <a:t>这里我们假定分组在传输过程中没有出现差错，在转发时也没有被丢弃。</a:t>
            </a:r>
          </a:p>
        </p:txBody>
      </p:sp>
      <p:sp>
        <p:nvSpPr>
          <p:cNvPr id="60418" name="Rectangle 2"/>
          <p:cNvSpPr>
            <a:spLocks noChangeArrowheads="1"/>
          </p:cNvSpPr>
          <p:nvPr/>
        </p:nvSpPr>
        <p:spPr bwMode="auto">
          <a:xfrm>
            <a:off x="2144581" y="2781176"/>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60419" name="Rectangle 3"/>
          <p:cNvSpPr>
            <a:spLocks noChangeArrowheads="1"/>
          </p:cNvSpPr>
          <p:nvPr/>
        </p:nvSpPr>
        <p:spPr bwMode="auto">
          <a:xfrm>
            <a:off x="4017434" y="2781176"/>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60420" name="Rectangle 4"/>
          <p:cNvSpPr>
            <a:spLocks noChangeArrowheads="1"/>
          </p:cNvSpPr>
          <p:nvPr/>
        </p:nvSpPr>
        <p:spPr bwMode="auto">
          <a:xfrm>
            <a:off x="5890287" y="2781176"/>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grpSp>
        <p:nvGrpSpPr>
          <p:cNvPr id="60446" name="Group 30"/>
          <p:cNvGrpSpPr>
            <a:grpSpLocks/>
          </p:cNvGrpSpPr>
          <p:nvPr/>
        </p:nvGrpSpPr>
        <p:grpSpPr bwMode="auto">
          <a:xfrm>
            <a:off x="2067190" y="2325564"/>
            <a:ext cx="5806016" cy="887412"/>
            <a:chOff x="1202" y="1919"/>
            <a:chExt cx="3376" cy="559"/>
          </a:xfrm>
        </p:grpSpPr>
        <p:grpSp>
          <p:nvGrpSpPr>
            <p:cNvPr id="60421" name="Group 5"/>
            <p:cNvGrpSpPr>
              <a:grpSpLocks/>
            </p:cNvGrpSpPr>
            <p:nvPr/>
          </p:nvGrpSpPr>
          <p:grpSpPr bwMode="auto">
            <a:xfrm>
              <a:off x="1247" y="1919"/>
              <a:ext cx="3266" cy="252"/>
              <a:chOff x="1247" y="1737"/>
              <a:chExt cx="3266" cy="252"/>
            </a:xfrm>
          </p:grpSpPr>
          <p:sp>
            <p:nvSpPr>
              <p:cNvPr id="60422" name="Line 6"/>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0423" name="Text Box 7"/>
              <p:cNvSpPr txBox="1">
                <a:spLocks noChangeArrowheads="1"/>
              </p:cNvSpPr>
              <p:nvPr/>
            </p:nvSpPr>
            <p:spPr bwMode="auto">
              <a:xfrm>
                <a:off x="2699" y="1737"/>
                <a:ext cx="406"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报文</a:t>
                </a:r>
              </a:p>
            </p:txBody>
          </p:sp>
        </p:grpSp>
        <p:grpSp>
          <p:nvGrpSpPr>
            <p:cNvPr id="60439" name="Group 23"/>
            <p:cNvGrpSpPr>
              <a:grpSpLocks/>
            </p:cNvGrpSpPr>
            <p:nvPr/>
          </p:nvGrpSpPr>
          <p:grpSpPr bwMode="auto">
            <a:xfrm>
              <a:off x="1202" y="2206"/>
              <a:ext cx="3376" cy="272"/>
              <a:chOff x="1202" y="2206"/>
              <a:chExt cx="3376" cy="272"/>
            </a:xfrm>
          </p:grpSpPr>
          <p:grpSp>
            <p:nvGrpSpPr>
              <p:cNvPr id="60440" name="Group 24"/>
              <p:cNvGrpSpPr>
                <a:grpSpLocks/>
              </p:cNvGrpSpPr>
              <p:nvPr/>
            </p:nvGrpSpPr>
            <p:grpSpPr bwMode="auto">
              <a:xfrm>
                <a:off x="1247" y="2206"/>
                <a:ext cx="3266" cy="272"/>
                <a:chOff x="1247" y="2931"/>
                <a:chExt cx="3266" cy="272"/>
              </a:xfrm>
            </p:grpSpPr>
            <p:sp>
              <p:nvSpPr>
                <p:cNvPr id="60441" name="Rectangle 25"/>
                <p:cNvSpPr>
                  <a:spLocks noChangeArrowheads="1"/>
                </p:cNvSpPr>
                <p:nvPr/>
              </p:nvSpPr>
              <p:spPr bwMode="auto">
                <a:xfrm>
                  <a:off x="1248"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60442" name="Rectangle 26"/>
                <p:cNvSpPr>
                  <a:spLocks noChangeArrowheads="1"/>
                </p:cNvSpPr>
                <p:nvPr/>
              </p:nvSpPr>
              <p:spPr bwMode="auto">
                <a:xfrm>
                  <a:off x="2336"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latin typeface="Tahoma" pitchFamily="34" charset="0"/>
                    <a:ea typeface="黑体" pitchFamily="2" charset="-122"/>
                  </a:endParaRPr>
                </a:p>
              </p:txBody>
            </p:sp>
            <p:sp>
              <p:nvSpPr>
                <p:cNvPr id="60443" name="Rectangle 27"/>
                <p:cNvSpPr>
                  <a:spLocks noChangeArrowheads="1"/>
                </p:cNvSpPr>
                <p:nvPr/>
              </p:nvSpPr>
              <p:spPr bwMode="auto">
                <a:xfrm>
                  <a:off x="3425"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60444" name="Rectangle 28"/>
                <p:cNvSpPr>
                  <a:spLocks noChangeArrowheads="1"/>
                </p:cNvSpPr>
                <p:nvPr/>
              </p:nvSpPr>
              <p:spPr bwMode="auto">
                <a:xfrm>
                  <a:off x="1247" y="2931"/>
                  <a:ext cx="3266" cy="2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0445" name="Text Box 29"/>
              <p:cNvSpPr txBox="1">
                <a:spLocks noChangeArrowheads="1"/>
              </p:cNvSpPr>
              <p:nvPr/>
            </p:nvSpPr>
            <p:spPr bwMode="auto">
              <a:xfrm>
                <a:off x="1202" y="2219"/>
                <a:ext cx="33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99"/>
                    </a:solidFill>
                  </a:rPr>
                  <a:t>1101000110101010110101011100010011010010</a:t>
                </a:r>
              </a:p>
            </p:txBody>
          </p:sp>
        </p:grpSp>
      </p:grpSp>
      <p:cxnSp>
        <p:nvCxnSpPr>
          <p:cNvPr id="20" name="直接连接符 19"/>
          <p:cNvCxnSpPr/>
          <p:nvPr/>
        </p:nvCxnSpPr>
        <p:spPr bwMode="auto">
          <a:xfrm>
            <a:off x="2146301" y="2348880"/>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p:nvPr/>
        </p:nvCxnSpPr>
        <p:spPr bwMode="auto">
          <a:xfrm>
            <a:off x="7746322" y="2348880"/>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137934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042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60446"/>
                                        </p:tgtEl>
                                        <p:attrNameLst>
                                          <p:attrName>style.visibility</p:attrName>
                                        </p:attrNameLst>
                                      </p:cBhvr>
                                      <p:to>
                                        <p:strVal val="visible"/>
                                      </p:to>
                                    </p:set>
                                    <p:animEffect transition="in" filter="fade">
                                      <p:cBhvr>
                                        <p:cTn id="11" dur="1000"/>
                                        <p:tgtEl>
                                          <p:spTgt spid="6044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04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5"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altLang="zh-CN" dirty="0"/>
              <a:t>1.3.2  </a:t>
            </a:r>
            <a:r>
              <a:rPr lang="zh-CN" altLang="en-US" dirty="0"/>
              <a:t>互联网的核心部分</a:t>
            </a:r>
          </a:p>
        </p:txBody>
      </p:sp>
      <p:sp>
        <p:nvSpPr>
          <p:cNvPr id="361475" name="Rectangle 3"/>
          <p:cNvSpPr>
            <a:spLocks noGrp="1" noChangeArrowheads="1"/>
          </p:cNvSpPr>
          <p:nvPr>
            <p:ph idx="1"/>
          </p:nvPr>
        </p:nvSpPr>
        <p:spPr/>
        <p:txBody>
          <a:bodyPr/>
          <a:lstStyle/>
          <a:p>
            <a:r>
              <a:rPr lang="zh-CN" altLang="en-US" dirty="0"/>
              <a:t>互联网</a:t>
            </a:r>
            <a:r>
              <a:rPr lang="zh-CN" altLang="en-US" dirty="0" smtClean="0"/>
              <a:t>的</a:t>
            </a:r>
            <a:r>
              <a:rPr lang="zh-CN" altLang="en-US" dirty="0"/>
              <a:t>核心部分是由</a:t>
            </a:r>
            <a:r>
              <a:rPr lang="zh-CN" altLang="en-US" dirty="0">
                <a:solidFill>
                  <a:srgbClr val="FF0000"/>
                </a:solidFill>
              </a:rPr>
              <a:t>许多网络</a:t>
            </a:r>
            <a:r>
              <a:rPr lang="zh-CN" altLang="en-US" dirty="0"/>
              <a:t>和把它们互连起来的</a:t>
            </a:r>
            <a:r>
              <a:rPr lang="zh-CN" altLang="en-US" dirty="0">
                <a:solidFill>
                  <a:srgbClr val="FF0000"/>
                </a:solidFill>
              </a:rPr>
              <a:t>路由器</a:t>
            </a:r>
            <a:r>
              <a:rPr lang="zh-CN" altLang="en-US" dirty="0"/>
              <a:t>组成，而</a:t>
            </a:r>
            <a:r>
              <a:rPr lang="zh-CN" altLang="en-US" dirty="0">
                <a:solidFill>
                  <a:srgbClr val="FF0000"/>
                </a:solidFill>
              </a:rPr>
              <a:t>主机</a:t>
            </a:r>
            <a:r>
              <a:rPr lang="zh-CN" altLang="en-US" dirty="0" smtClean="0">
                <a:solidFill>
                  <a:srgbClr val="FF0000"/>
                </a:solidFill>
              </a:rPr>
              <a:t>处在互联网的</a:t>
            </a:r>
            <a:r>
              <a:rPr lang="zh-CN" altLang="en-US" dirty="0">
                <a:solidFill>
                  <a:srgbClr val="FF0000"/>
                </a:solidFill>
              </a:rPr>
              <a:t>边缘部分。</a:t>
            </a:r>
          </a:p>
          <a:p>
            <a:r>
              <a:rPr lang="zh-CN" altLang="en-US" dirty="0"/>
              <a:t>互联网核心</a:t>
            </a:r>
            <a:r>
              <a:rPr lang="zh-CN" altLang="en-US" dirty="0" smtClean="0"/>
              <a:t>部分中的</a:t>
            </a:r>
            <a:r>
              <a:rPr lang="zh-CN" altLang="en-US" dirty="0"/>
              <a:t>路由器之间一般都用</a:t>
            </a:r>
            <a:r>
              <a:rPr lang="zh-CN" altLang="en-US" dirty="0">
                <a:solidFill>
                  <a:srgbClr val="FF0000"/>
                </a:solidFill>
              </a:rPr>
              <a:t>高速链路</a:t>
            </a:r>
            <a:r>
              <a:rPr lang="zh-CN" altLang="en-US" dirty="0"/>
              <a:t>相连接，而在网络边缘的主机接入到核心部分则通常以相对</a:t>
            </a:r>
            <a:r>
              <a:rPr lang="zh-CN" altLang="en-US" dirty="0">
                <a:solidFill>
                  <a:srgbClr val="FF0000"/>
                </a:solidFill>
              </a:rPr>
              <a:t>较低速率</a:t>
            </a:r>
            <a:r>
              <a:rPr lang="zh-CN" altLang="en-US" dirty="0"/>
              <a:t>的链路相连接。</a:t>
            </a:r>
          </a:p>
          <a:p>
            <a:r>
              <a:rPr lang="zh-CN" altLang="en-US" dirty="0">
                <a:solidFill>
                  <a:srgbClr val="FF0000"/>
                </a:solidFill>
              </a:rPr>
              <a:t>主机</a:t>
            </a:r>
            <a:r>
              <a:rPr lang="zh-CN" altLang="en-US" dirty="0"/>
              <a:t>的用途是为用户进行信息处理的，并且可以和其他主机通过网络交换信息</a:t>
            </a:r>
            <a:r>
              <a:rPr lang="zh-CN" altLang="en-US" dirty="0" smtClean="0"/>
              <a:t>。</a:t>
            </a:r>
            <a:r>
              <a:rPr lang="zh-CN" altLang="en-US" dirty="0" smtClean="0">
                <a:solidFill>
                  <a:srgbClr val="FF0000"/>
                </a:solidFill>
              </a:rPr>
              <a:t>路由器</a:t>
            </a:r>
            <a:r>
              <a:rPr lang="zh-CN" altLang="en-US" dirty="0"/>
              <a:t>的用途则是用来转发分组的，即进行分组交换的。 </a:t>
            </a:r>
          </a:p>
        </p:txBody>
      </p:sp>
    </p:spTree>
    <p:extLst>
      <p:ext uri="{BB962C8B-B14F-4D97-AF65-F5344CB8AC3E}">
        <p14:creationId xmlns:p14="http://schemas.microsoft.com/office/powerpoint/2010/main" val="39061366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700" name="Text Box 204"/>
          <p:cNvSpPr txBox="1">
            <a:spLocks noChangeArrowheads="1"/>
          </p:cNvSpPr>
          <p:nvPr/>
        </p:nvSpPr>
        <p:spPr bwMode="auto">
          <a:xfrm>
            <a:off x="3520640" y="35913"/>
            <a:ext cx="265649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C00000"/>
                </a:solidFill>
                <a:ea typeface="黑体" pitchFamily="2" charset="-122"/>
              </a:rPr>
              <a:t>网络核心部分</a:t>
            </a:r>
          </a:p>
        </p:txBody>
      </p:sp>
      <p:grpSp>
        <p:nvGrpSpPr>
          <p:cNvPr id="4" name="组合 3"/>
          <p:cNvGrpSpPr/>
          <p:nvPr/>
        </p:nvGrpSpPr>
        <p:grpSpPr>
          <a:xfrm>
            <a:off x="560512" y="263341"/>
            <a:ext cx="7943931" cy="5325899"/>
            <a:chOff x="488504" y="235124"/>
            <a:chExt cx="8544166" cy="6118225"/>
          </a:xfrm>
        </p:grpSpPr>
        <p:sp>
          <p:nvSpPr>
            <p:cNvPr id="362500" name="Oval 4"/>
            <p:cNvSpPr>
              <a:spLocks noChangeArrowheads="1"/>
            </p:cNvSpPr>
            <p:nvPr/>
          </p:nvSpPr>
          <p:spPr bwMode="auto">
            <a:xfrm rot="-1674972">
              <a:off x="2504099" y="1500362"/>
              <a:ext cx="2567650" cy="158432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1" name="Oval 5"/>
            <p:cNvSpPr>
              <a:spLocks noChangeArrowheads="1"/>
            </p:cNvSpPr>
            <p:nvPr/>
          </p:nvSpPr>
          <p:spPr bwMode="auto">
            <a:xfrm rot="-774972">
              <a:off x="4223891" y="1179686"/>
              <a:ext cx="2242608" cy="147161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2" name="Oval 6"/>
            <p:cNvSpPr>
              <a:spLocks noChangeArrowheads="1"/>
            </p:cNvSpPr>
            <p:nvPr/>
          </p:nvSpPr>
          <p:spPr bwMode="auto">
            <a:xfrm rot="-174972">
              <a:off x="5862853" y="1716261"/>
              <a:ext cx="1656159" cy="190341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3" name="Oval 7"/>
            <p:cNvSpPr>
              <a:spLocks noChangeArrowheads="1"/>
            </p:cNvSpPr>
            <p:nvPr/>
          </p:nvSpPr>
          <p:spPr bwMode="auto">
            <a:xfrm rot="18365028">
              <a:off x="6151051" y="2757860"/>
              <a:ext cx="1571625" cy="154265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4" name="Oval 8"/>
            <p:cNvSpPr>
              <a:spLocks noChangeArrowheads="1"/>
            </p:cNvSpPr>
            <p:nvPr/>
          </p:nvSpPr>
          <p:spPr bwMode="auto">
            <a:xfrm rot="-1674972">
              <a:off x="4290964" y="3603798"/>
              <a:ext cx="2808419" cy="176688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5" name="Oval 9"/>
            <p:cNvSpPr>
              <a:spLocks noChangeArrowheads="1"/>
            </p:cNvSpPr>
            <p:nvPr/>
          </p:nvSpPr>
          <p:spPr bwMode="auto">
            <a:xfrm rot="-594972">
              <a:off x="3188577" y="4349924"/>
              <a:ext cx="2006997" cy="122237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6" name="Oval 10"/>
            <p:cNvSpPr>
              <a:spLocks noChangeArrowheads="1"/>
            </p:cNvSpPr>
            <p:nvPr/>
          </p:nvSpPr>
          <p:spPr bwMode="auto">
            <a:xfrm rot="-1674972">
              <a:off x="2418110" y="3818112"/>
              <a:ext cx="1270927" cy="144462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7" name="Oval 11"/>
            <p:cNvSpPr>
              <a:spLocks noChangeArrowheads="1"/>
            </p:cNvSpPr>
            <p:nvPr/>
          </p:nvSpPr>
          <p:spPr bwMode="auto">
            <a:xfrm rot="18065028">
              <a:off x="2120653" y="2784054"/>
              <a:ext cx="1590675" cy="127436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8" name="Freeform 12"/>
            <p:cNvSpPr>
              <a:spLocks/>
            </p:cNvSpPr>
            <p:nvPr/>
          </p:nvSpPr>
          <p:spPr bwMode="auto">
            <a:xfrm>
              <a:off x="2536776" y="1455911"/>
              <a:ext cx="4884208" cy="3852862"/>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9" name="Line 13"/>
            <p:cNvSpPr>
              <a:spLocks noChangeShapeType="1"/>
            </p:cNvSpPr>
            <p:nvPr/>
          </p:nvSpPr>
          <p:spPr bwMode="auto">
            <a:xfrm flipV="1">
              <a:off x="3780185" y="1462261"/>
              <a:ext cx="1699154" cy="6651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0" name="Line 14"/>
            <p:cNvSpPr>
              <a:spLocks noChangeShapeType="1"/>
            </p:cNvSpPr>
            <p:nvPr/>
          </p:nvSpPr>
          <p:spPr bwMode="auto">
            <a:xfrm>
              <a:off x="5689154" y="1551162"/>
              <a:ext cx="1004358" cy="16716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1" name="Line 15"/>
            <p:cNvSpPr>
              <a:spLocks noChangeShapeType="1"/>
            </p:cNvSpPr>
            <p:nvPr/>
          </p:nvSpPr>
          <p:spPr bwMode="auto">
            <a:xfrm flipH="1">
              <a:off x="2779266" y="2235373"/>
              <a:ext cx="882254" cy="15065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2" name="Line 16"/>
            <p:cNvSpPr>
              <a:spLocks noChangeShapeType="1"/>
            </p:cNvSpPr>
            <p:nvPr/>
          </p:nvSpPr>
          <p:spPr bwMode="auto">
            <a:xfrm>
              <a:off x="2832580" y="3951461"/>
              <a:ext cx="2013876" cy="10588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3" name="Line 17"/>
            <p:cNvSpPr>
              <a:spLocks noChangeShapeType="1"/>
            </p:cNvSpPr>
            <p:nvPr/>
          </p:nvSpPr>
          <p:spPr bwMode="auto">
            <a:xfrm flipV="1">
              <a:off x="4932445" y="3554587"/>
              <a:ext cx="1761067" cy="15636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4" name="Line 18"/>
            <p:cNvSpPr>
              <a:spLocks noChangeShapeType="1"/>
            </p:cNvSpPr>
            <p:nvPr/>
          </p:nvSpPr>
          <p:spPr bwMode="auto">
            <a:xfrm>
              <a:off x="3848977" y="2243311"/>
              <a:ext cx="2823898" cy="11350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5" name="Line 19"/>
            <p:cNvSpPr>
              <a:spLocks noChangeShapeType="1"/>
            </p:cNvSpPr>
            <p:nvPr/>
          </p:nvSpPr>
          <p:spPr bwMode="auto">
            <a:xfrm>
              <a:off x="3714833" y="2051223"/>
              <a:ext cx="1327679" cy="29591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6" name="Line 20"/>
            <p:cNvSpPr>
              <a:spLocks noChangeShapeType="1"/>
            </p:cNvSpPr>
            <p:nvPr/>
          </p:nvSpPr>
          <p:spPr bwMode="auto">
            <a:xfrm flipV="1">
              <a:off x="4143062" y="5094462"/>
              <a:ext cx="849577" cy="6556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7" name="Line 21"/>
            <p:cNvSpPr>
              <a:spLocks noChangeShapeType="1"/>
            </p:cNvSpPr>
            <p:nvPr/>
          </p:nvSpPr>
          <p:spPr bwMode="auto">
            <a:xfrm rot="-5400000">
              <a:off x="5896322" y="767730"/>
              <a:ext cx="493713" cy="10731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8" name="Line 22"/>
            <p:cNvSpPr>
              <a:spLocks noChangeShapeType="1"/>
            </p:cNvSpPr>
            <p:nvPr/>
          </p:nvSpPr>
          <p:spPr bwMode="auto">
            <a:xfrm>
              <a:off x="6817337" y="3554587"/>
              <a:ext cx="849577" cy="12080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9" name="Line 23"/>
            <p:cNvSpPr>
              <a:spLocks noChangeShapeType="1"/>
            </p:cNvSpPr>
            <p:nvPr/>
          </p:nvSpPr>
          <p:spPr bwMode="auto">
            <a:xfrm>
              <a:off x="1608089" y="3872086"/>
              <a:ext cx="1181496" cy="190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0" name="Line 24"/>
            <p:cNvSpPr>
              <a:spLocks noChangeShapeType="1"/>
            </p:cNvSpPr>
            <p:nvPr/>
          </p:nvSpPr>
          <p:spPr bwMode="auto">
            <a:xfrm rot="5400000" flipH="1">
              <a:off x="3201278" y="1598654"/>
              <a:ext cx="923925" cy="34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1" name="Text Box 25"/>
            <p:cNvSpPr txBox="1">
              <a:spLocks noChangeArrowheads="1"/>
            </p:cNvSpPr>
            <p:nvPr/>
          </p:nvSpPr>
          <p:spPr bwMode="auto">
            <a:xfrm>
              <a:off x="488504" y="354029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1</a:t>
              </a:r>
              <a:endParaRPr kumimoji="1" lang="en-US" altLang="zh-CN" sz="2800" b="1">
                <a:solidFill>
                  <a:srgbClr val="000099"/>
                </a:solidFill>
                <a:ea typeface="黑体" pitchFamily="2" charset="-122"/>
              </a:endParaRPr>
            </a:p>
          </p:txBody>
        </p:sp>
        <p:sp>
          <p:nvSpPr>
            <p:cNvPr id="362522" name="Text Box 26"/>
            <p:cNvSpPr txBox="1">
              <a:spLocks noChangeArrowheads="1"/>
            </p:cNvSpPr>
            <p:nvPr/>
          </p:nvSpPr>
          <p:spPr bwMode="auto">
            <a:xfrm>
              <a:off x="8158775" y="4468986"/>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5</a:t>
              </a:r>
              <a:endParaRPr kumimoji="1" lang="en-US" altLang="zh-CN" sz="2800" b="1">
                <a:solidFill>
                  <a:srgbClr val="000099"/>
                </a:solidFill>
                <a:ea typeface="黑体" pitchFamily="2" charset="-122"/>
              </a:endParaRPr>
            </a:p>
          </p:txBody>
        </p:sp>
        <p:sp>
          <p:nvSpPr>
            <p:cNvPr id="362523" name="Text Box 27"/>
            <p:cNvSpPr txBox="1">
              <a:spLocks noChangeArrowheads="1"/>
            </p:cNvSpPr>
            <p:nvPr/>
          </p:nvSpPr>
          <p:spPr bwMode="auto">
            <a:xfrm>
              <a:off x="2787866" y="578024"/>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2</a:t>
              </a:r>
              <a:endParaRPr kumimoji="1" lang="en-US" altLang="zh-CN" sz="2800" b="1">
                <a:solidFill>
                  <a:srgbClr val="000099"/>
                </a:solidFill>
                <a:ea typeface="黑体" pitchFamily="2" charset="-122"/>
              </a:endParaRPr>
            </a:p>
          </p:txBody>
        </p:sp>
        <p:sp>
          <p:nvSpPr>
            <p:cNvPr id="362524" name="Text Box 28"/>
            <p:cNvSpPr txBox="1">
              <a:spLocks noChangeArrowheads="1"/>
            </p:cNvSpPr>
            <p:nvPr/>
          </p:nvSpPr>
          <p:spPr bwMode="auto">
            <a:xfrm>
              <a:off x="7004795" y="235124"/>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4</a:t>
              </a:r>
              <a:endParaRPr kumimoji="1" lang="en-US" altLang="zh-CN" sz="2800" b="1">
                <a:solidFill>
                  <a:srgbClr val="000099"/>
                </a:solidFill>
                <a:ea typeface="黑体" pitchFamily="2" charset="-122"/>
              </a:endParaRPr>
            </a:p>
          </p:txBody>
        </p:sp>
        <p:sp>
          <p:nvSpPr>
            <p:cNvPr id="362525" name="Text Box 29"/>
            <p:cNvSpPr txBox="1">
              <a:spLocks noChangeArrowheads="1"/>
            </p:cNvSpPr>
            <p:nvPr/>
          </p:nvSpPr>
          <p:spPr bwMode="auto">
            <a:xfrm>
              <a:off x="3142143" y="5618336"/>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3</a:t>
              </a:r>
              <a:endParaRPr kumimoji="1" lang="en-US" altLang="zh-CN" sz="2800" b="1">
                <a:solidFill>
                  <a:srgbClr val="000099"/>
                </a:solidFill>
                <a:ea typeface="黑体" pitchFamily="2" charset="-122"/>
              </a:endParaRPr>
            </a:p>
          </p:txBody>
        </p:sp>
        <p:sp>
          <p:nvSpPr>
            <p:cNvPr id="362526" name="Line 30"/>
            <p:cNvSpPr>
              <a:spLocks noChangeShapeType="1"/>
            </p:cNvSpPr>
            <p:nvPr/>
          </p:nvSpPr>
          <p:spPr bwMode="auto">
            <a:xfrm flipV="1">
              <a:off x="6817337" y="2536999"/>
              <a:ext cx="1200415" cy="796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7" name="Text Box 31"/>
            <p:cNvSpPr txBox="1">
              <a:spLocks noChangeArrowheads="1"/>
            </p:cNvSpPr>
            <p:nvPr/>
          </p:nvSpPr>
          <p:spPr bwMode="auto">
            <a:xfrm>
              <a:off x="8455268" y="1811878"/>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itchFamily="2" charset="-122"/>
                </a:rPr>
                <a:t>H</a:t>
              </a:r>
              <a:r>
                <a:rPr kumimoji="1" lang="en-US" altLang="zh-CN" sz="2800" b="1" baseline="-25000" dirty="0">
                  <a:solidFill>
                    <a:srgbClr val="000099"/>
                  </a:solidFill>
                  <a:ea typeface="黑体" pitchFamily="2" charset="-122"/>
                </a:rPr>
                <a:t>6</a:t>
              </a:r>
              <a:endParaRPr kumimoji="1" lang="en-US" altLang="zh-CN" sz="2800" b="1" dirty="0">
                <a:solidFill>
                  <a:srgbClr val="000099"/>
                </a:solidFill>
                <a:ea typeface="黑体" pitchFamily="2" charset="-122"/>
              </a:endParaRPr>
            </a:p>
          </p:txBody>
        </p:sp>
        <p:pic>
          <p:nvPicPr>
            <p:cNvPr id="362528" name="Picture 3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2675" y="351012"/>
              <a:ext cx="773906"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29" name="Picture 3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3987" y="1944862"/>
              <a:ext cx="78078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0" name="Picture 3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474" y="3554586"/>
              <a:ext cx="777346"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1" name="Picture 3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1520" y="5638974"/>
              <a:ext cx="777346"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362532" name="Picture 3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0985" y="4545187"/>
              <a:ext cx="78078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3"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5204" y="590724"/>
              <a:ext cx="78078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4" name="Picture 3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7880" y="1921048"/>
              <a:ext cx="82550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5" name="Picture 3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4172" y="1303512"/>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6" name="Picture 4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3883" y="3149774"/>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7" name="Picture 4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3454" y="4629324"/>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8" name="Picture 4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1297" y="3519662"/>
              <a:ext cx="8255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62539" name="Group 43"/>
            <p:cNvGrpSpPr>
              <a:grpSpLocks/>
            </p:cNvGrpSpPr>
            <p:nvPr/>
          </p:nvGrpSpPr>
          <p:grpSpPr bwMode="auto">
            <a:xfrm>
              <a:off x="4265167" y="1425748"/>
              <a:ext cx="803143" cy="617538"/>
              <a:chOff x="2949" y="196"/>
              <a:chExt cx="941" cy="598"/>
            </a:xfrm>
          </p:grpSpPr>
          <p:sp>
            <p:nvSpPr>
              <p:cNvPr id="362540" name="Oval 4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1" name="Oval 4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2" name="Oval 4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3" name="Oval 4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4" name="Oval 4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5" name="Oval 4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6" name="Oval 5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7" name="Oval 5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8" name="Freeform 5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49" name="Freeform 5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50" name="Freeform 5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51" name="Group 55"/>
            <p:cNvGrpSpPr>
              <a:grpSpLocks/>
            </p:cNvGrpSpPr>
            <p:nvPr/>
          </p:nvGrpSpPr>
          <p:grpSpPr bwMode="auto">
            <a:xfrm rot="867730">
              <a:off x="4533453" y="2411586"/>
              <a:ext cx="1205575" cy="741362"/>
              <a:chOff x="2949" y="196"/>
              <a:chExt cx="941" cy="598"/>
            </a:xfrm>
          </p:grpSpPr>
          <p:sp>
            <p:nvSpPr>
              <p:cNvPr id="362552" name="Oval 5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3" name="Oval 5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4" name="Oval 5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5" name="Oval 5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6" name="Oval 6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7" name="Oval 6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8" name="Oval 6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9" name="Oval 6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0" name="Freeform 6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61" name="Freeform 6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62" name="Freeform 6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63" name="Group 67"/>
            <p:cNvGrpSpPr>
              <a:grpSpLocks/>
            </p:cNvGrpSpPr>
            <p:nvPr/>
          </p:nvGrpSpPr>
          <p:grpSpPr bwMode="auto">
            <a:xfrm>
              <a:off x="6944601" y="2659236"/>
              <a:ext cx="804863" cy="615950"/>
              <a:chOff x="2949" y="196"/>
              <a:chExt cx="941" cy="598"/>
            </a:xfrm>
          </p:grpSpPr>
          <p:sp>
            <p:nvSpPr>
              <p:cNvPr id="362564" name="Oval 6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5" name="Oval 6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6" name="Oval 7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7" name="Oval 7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8" name="Oval 7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9" name="Oval 7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0" name="Oval 7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1" name="Oval 7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2" name="Freeform 7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73" name="Freeform 7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74" name="Freeform 7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75" name="Group 79"/>
            <p:cNvGrpSpPr>
              <a:grpSpLocks/>
            </p:cNvGrpSpPr>
            <p:nvPr/>
          </p:nvGrpSpPr>
          <p:grpSpPr bwMode="auto">
            <a:xfrm rot="-448665">
              <a:off x="5739029" y="2043287"/>
              <a:ext cx="1205573" cy="739775"/>
              <a:chOff x="2949" y="196"/>
              <a:chExt cx="941" cy="598"/>
            </a:xfrm>
          </p:grpSpPr>
          <p:sp>
            <p:nvSpPr>
              <p:cNvPr id="362576" name="Oval 80"/>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7" name="Oval 81"/>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8" name="Oval 82"/>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9" name="Oval 83"/>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0" name="Oval 84"/>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1" name="Oval 85"/>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2" name="Oval 86"/>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3" name="Oval 87"/>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4" name="Freeform 8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85" name="Freeform 8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86" name="Freeform 9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87" name="Group 91"/>
            <p:cNvGrpSpPr>
              <a:grpSpLocks/>
            </p:cNvGrpSpPr>
            <p:nvPr/>
          </p:nvGrpSpPr>
          <p:grpSpPr bwMode="auto">
            <a:xfrm>
              <a:off x="3730312" y="3149773"/>
              <a:ext cx="1337998" cy="863600"/>
              <a:chOff x="2949" y="196"/>
              <a:chExt cx="941" cy="598"/>
            </a:xfrm>
          </p:grpSpPr>
          <p:sp>
            <p:nvSpPr>
              <p:cNvPr id="362588" name="Oval 92"/>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9" name="Oval 93"/>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0" name="Oval 94"/>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1" name="Oval 95"/>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2" name="Oval 96"/>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3" name="Oval 97"/>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4" name="Oval 98"/>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5" name="Oval 99"/>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6" name="Freeform 10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97" name="Freeform 10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98" name="Freeform 10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99" name="Group 103"/>
            <p:cNvGrpSpPr>
              <a:grpSpLocks/>
            </p:cNvGrpSpPr>
            <p:nvPr/>
          </p:nvGrpSpPr>
          <p:grpSpPr bwMode="auto">
            <a:xfrm rot="-485573">
              <a:off x="5338316" y="3765724"/>
              <a:ext cx="1205575" cy="741363"/>
              <a:chOff x="2949" y="196"/>
              <a:chExt cx="941" cy="598"/>
            </a:xfrm>
          </p:grpSpPr>
          <p:sp>
            <p:nvSpPr>
              <p:cNvPr id="362600" name="Oval 10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1" name="Oval 10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2" name="Oval 10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3" name="Oval 10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4" name="Oval 10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5" name="Oval 10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6" name="Oval 11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7" name="Oval 11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8" name="Freeform 11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09" name="Freeform 11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10" name="Freeform 11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11" name="Group 115"/>
            <p:cNvGrpSpPr>
              <a:grpSpLocks/>
            </p:cNvGrpSpPr>
            <p:nvPr/>
          </p:nvGrpSpPr>
          <p:grpSpPr bwMode="auto">
            <a:xfrm rot="-2399024">
              <a:off x="6812178" y="3891136"/>
              <a:ext cx="803142" cy="615950"/>
              <a:chOff x="2949" y="196"/>
              <a:chExt cx="941" cy="598"/>
            </a:xfrm>
          </p:grpSpPr>
          <p:sp>
            <p:nvSpPr>
              <p:cNvPr id="362612" name="Oval 11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3" name="Oval 11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4" name="Oval 11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5" name="Oval 11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6" name="Oval 12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7" name="Oval 12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8" name="Oval 12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9" name="Oval 12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0" name="Freeform 12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21" name="Freeform 12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22" name="Freeform 12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23" name="Group 127"/>
            <p:cNvGrpSpPr>
              <a:grpSpLocks/>
            </p:cNvGrpSpPr>
            <p:nvPr/>
          </p:nvGrpSpPr>
          <p:grpSpPr bwMode="auto">
            <a:xfrm rot="651098">
              <a:off x="4191216" y="5188123"/>
              <a:ext cx="803142" cy="495300"/>
              <a:chOff x="2949" y="196"/>
              <a:chExt cx="941" cy="598"/>
            </a:xfrm>
          </p:grpSpPr>
          <p:sp>
            <p:nvSpPr>
              <p:cNvPr id="362624" name="Oval 12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5" name="Oval 12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6" name="Oval 13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7" name="Oval 13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8" name="Oval 13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9" name="Oval 13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0" name="Oval 13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1" name="Oval 13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2" name="Freeform 13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33" name="Freeform 13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34" name="Freeform 13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35" name="Group 139"/>
            <p:cNvGrpSpPr>
              <a:grpSpLocks/>
            </p:cNvGrpSpPr>
            <p:nvPr/>
          </p:nvGrpSpPr>
          <p:grpSpPr bwMode="auto">
            <a:xfrm rot="-564615">
              <a:off x="3192016" y="4135611"/>
              <a:ext cx="804863" cy="615950"/>
              <a:chOff x="2949" y="196"/>
              <a:chExt cx="941" cy="598"/>
            </a:xfrm>
          </p:grpSpPr>
          <p:sp>
            <p:nvSpPr>
              <p:cNvPr id="362636" name="Oval 140"/>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7" name="Oval 141"/>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8" name="Oval 142"/>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9" name="Oval 143"/>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0" name="Oval 144"/>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1" name="Oval 145"/>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2" name="Oval 146"/>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3" name="Oval 147"/>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4" name="Freeform 14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45" name="Freeform 14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46" name="Freeform 15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47" name="Group 151"/>
            <p:cNvGrpSpPr>
              <a:grpSpLocks/>
            </p:cNvGrpSpPr>
            <p:nvPr/>
          </p:nvGrpSpPr>
          <p:grpSpPr bwMode="auto">
            <a:xfrm rot="1237793">
              <a:off x="5960880" y="1097137"/>
              <a:ext cx="593329" cy="388937"/>
              <a:chOff x="2949" y="196"/>
              <a:chExt cx="941" cy="598"/>
            </a:xfrm>
          </p:grpSpPr>
          <p:sp>
            <p:nvSpPr>
              <p:cNvPr id="362648" name="Oval 152"/>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9" name="Oval 153"/>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0" name="Oval 154"/>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1" name="Oval 155"/>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2" name="Oval 156"/>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3" name="Oval 157"/>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4" name="Oval 158"/>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5" name="Oval 159"/>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6" name="Freeform 16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57" name="Freeform 16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58" name="Freeform 16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59" name="Group 163"/>
            <p:cNvGrpSpPr>
              <a:grpSpLocks/>
            </p:cNvGrpSpPr>
            <p:nvPr/>
          </p:nvGrpSpPr>
          <p:grpSpPr bwMode="auto">
            <a:xfrm rot="1582351">
              <a:off x="2789585" y="2659236"/>
              <a:ext cx="804863" cy="615950"/>
              <a:chOff x="2949" y="196"/>
              <a:chExt cx="941" cy="598"/>
            </a:xfrm>
          </p:grpSpPr>
          <p:sp>
            <p:nvSpPr>
              <p:cNvPr id="362660" name="Oval 16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1" name="Oval 16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2" name="Oval 16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3" name="Oval 16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4" name="Oval 16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5" name="Oval 16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6" name="Oval 17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7" name="Oval 17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8" name="Freeform 17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69" name="Freeform 17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70" name="Freeform 17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71" name="Group 175"/>
            <p:cNvGrpSpPr>
              <a:grpSpLocks/>
            </p:cNvGrpSpPr>
            <p:nvPr/>
          </p:nvGrpSpPr>
          <p:grpSpPr bwMode="auto">
            <a:xfrm rot="-311414">
              <a:off x="3377754" y="1416223"/>
              <a:ext cx="595048" cy="387350"/>
              <a:chOff x="2949" y="196"/>
              <a:chExt cx="941" cy="598"/>
            </a:xfrm>
          </p:grpSpPr>
          <p:sp>
            <p:nvSpPr>
              <p:cNvPr id="362672" name="Oval 17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3" name="Oval 17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4" name="Oval 17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5" name="Oval 17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6" name="Oval 18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7" name="Oval 18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8" name="Oval 18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9" name="Oval 18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0" name="Freeform 18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81" name="Freeform 18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82" name="Freeform 18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83" name="Group 187"/>
            <p:cNvGrpSpPr>
              <a:grpSpLocks/>
            </p:cNvGrpSpPr>
            <p:nvPr/>
          </p:nvGrpSpPr>
          <p:grpSpPr bwMode="auto">
            <a:xfrm rot="5241567">
              <a:off x="1752882" y="3622385"/>
              <a:ext cx="730250" cy="527977"/>
              <a:chOff x="2949" y="196"/>
              <a:chExt cx="941" cy="598"/>
            </a:xfrm>
          </p:grpSpPr>
          <p:sp>
            <p:nvSpPr>
              <p:cNvPr id="362684" name="Oval 18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5" name="Oval 18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6" name="Oval 19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7" name="Oval 19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8" name="Oval 19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9" name="Oval 19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0" name="Oval 19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1" name="Oval 19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2" name="Freeform 19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3" name="Freeform 19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4" name="Freeform 19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sp>
          <p:nvSpPr>
            <p:cNvPr id="362696" name="Text Box 200"/>
            <p:cNvSpPr txBox="1">
              <a:spLocks noChangeArrowheads="1"/>
            </p:cNvSpPr>
            <p:nvPr/>
          </p:nvSpPr>
          <p:spPr bwMode="auto">
            <a:xfrm>
              <a:off x="1047436" y="1082849"/>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ea typeface="黑体" pitchFamily="2" charset="-122"/>
                </a:rPr>
                <a:t>路由器</a:t>
              </a:r>
            </a:p>
          </p:txBody>
        </p:sp>
        <p:sp>
          <p:nvSpPr>
            <p:cNvPr id="362697" name="Line 201"/>
            <p:cNvSpPr>
              <a:spLocks noChangeShapeType="1"/>
            </p:cNvSpPr>
            <p:nvPr/>
          </p:nvSpPr>
          <p:spPr bwMode="auto">
            <a:xfrm>
              <a:off x="2254730" y="1551162"/>
              <a:ext cx="1073150"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8" name="Text Box 202"/>
            <p:cNvSpPr txBox="1">
              <a:spLocks noChangeArrowheads="1"/>
            </p:cNvSpPr>
            <p:nvPr/>
          </p:nvSpPr>
          <p:spPr bwMode="auto">
            <a:xfrm>
              <a:off x="1236614" y="1801986"/>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itchFamily="2" charset="-122"/>
                </a:rPr>
                <a:t>网络</a:t>
              </a:r>
            </a:p>
          </p:txBody>
        </p:sp>
        <p:sp>
          <p:nvSpPr>
            <p:cNvPr id="362699" name="Line 203"/>
            <p:cNvSpPr>
              <a:spLocks noChangeShapeType="1"/>
            </p:cNvSpPr>
            <p:nvPr/>
          </p:nvSpPr>
          <p:spPr bwMode="auto">
            <a:xfrm>
              <a:off x="2118866" y="2289349"/>
              <a:ext cx="804863"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701" name="Line 205"/>
            <p:cNvSpPr>
              <a:spLocks noChangeShapeType="1"/>
            </p:cNvSpPr>
            <p:nvPr/>
          </p:nvSpPr>
          <p:spPr bwMode="auto">
            <a:xfrm>
              <a:off x="5145700" y="638349"/>
              <a:ext cx="58473" cy="542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702" name="Text Box 206"/>
            <p:cNvSpPr txBox="1">
              <a:spLocks noChangeArrowheads="1"/>
            </p:cNvSpPr>
            <p:nvPr/>
          </p:nvSpPr>
          <p:spPr bwMode="auto">
            <a:xfrm>
              <a:off x="512581" y="2792586"/>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itchFamily="2" charset="-122"/>
                </a:rPr>
                <a:t>主机</a:t>
              </a:r>
            </a:p>
          </p:txBody>
        </p:sp>
      </p:grpSp>
      <p:sp>
        <p:nvSpPr>
          <p:cNvPr id="2" name="矩形 1"/>
          <p:cNvSpPr/>
          <p:nvPr/>
        </p:nvSpPr>
        <p:spPr>
          <a:xfrm>
            <a:off x="2848397" y="6063679"/>
            <a:ext cx="4226621" cy="461665"/>
          </a:xfrm>
          <a:prstGeom prst="rect">
            <a:avLst/>
          </a:prstGeom>
        </p:spPr>
        <p:txBody>
          <a:bodyPr wrap="square">
            <a:spAutoFit/>
          </a:bodyPr>
          <a:lstStyle/>
          <a:p>
            <a:pPr algn="ctr"/>
            <a:r>
              <a:rPr lang="zh-CN" altLang="zh-CN" sz="2400" b="1" dirty="0" smtClean="0">
                <a:latin typeface="+mn-lt"/>
                <a:ea typeface="黑体" pitchFamily="2" charset="-122"/>
              </a:rPr>
              <a:t>分组交换</a:t>
            </a:r>
            <a:r>
              <a:rPr lang="zh-CN" altLang="zh-CN" sz="2400" b="1" dirty="0">
                <a:latin typeface="+mn-lt"/>
                <a:ea typeface="黑体" pitchFamily="2" charset="-122"/>
              </a:rPr>
              <a:t>的示意图</a:t>
            </a:r>
            <a:endParaRPr lang="zh-CN" altLang="en-US" sz="2400" b="1" dirty="0">
              <a:latin typeface="+mn-lt"/>
              <a:ea typeface="黑体" pitchFamily="2" charset="-122"/>
            </a:endParaRPr>
          </a:p>
        </p:txBody>
      </p:sp>
      <p:sp>
        <p:nvSpPr>
          <p:cNvPr id="3" name="矩形 2"/>
          <p:cNvSpPr/>
          <p:nvPr/>
        </p:nvSpPr>
        <p:spPr>
          <a:xfrm>
            <a:off x="2681965" y="5637862"/>
            <a:ext cx="4575291" cy="400110"/>
          </a:xfrm>
          <a:prstGeom prst="rect">
            <a:avLst/>
          </a:prstGeom>
        </p:spPr>
        <p:txBody>
          <a:bodyPr wrap="none">
            <a:spAutoFit/>
          </a:bodyPr>
          <a:lstStyle/>
          <a:p>
            <a:pPr algn="ctr"/>
            <a:r>
              <a:rPr lang="en-US" altLang="zh-CN" sz="2000" b="1" dirty="0">
                <a:latin typeface="+mn-lt"/>
                <a:ea typeface="黑体" pitchFamily="2" charset="-122"/>
              </a:rPr>
              <a:t>(a) </a:t>
            </a:r>
            <a:r>
              <a:rPr lang="zh-CN" altLang="zh-CN" sz="2000" b="1" dirty="0">
                <a:latin typeface="+mn-lt"/>
                <a:ea typeface="黑体" pitchFamily="2" charset="-122"/>
              </a:rPr>
              <a:t>核心部分的路由器把网络互连起来</a:t>
            </a:r>
            <a:endParaRPr lang="zh-CN" altLang="en-US" sz="2000" b="1" dirty="0">
              <a:latin typeface="+mn-lt"/>
              <a:ea typeface="黑体" pitchFamily="2" charset="-122"/>
            </a:endParaRPr>
          </a:p>
        </p:txBody>
      </p:sp>
    </p:spTree>
    <p:extLst>
      <p:ext uri="{BB962C8B-B14F-4D97-AF65-F5344CB8AC3E}">
        <p14:creationId xmlns:p14="http://schemas.microsoft.com/office/powerpoint/2010/main" val="83629871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640" name="Text Box 72"/>
          <p:cNvSpPr txBox="1">
            <a:spLocks noChangeArrowheads="1"/>
          </p:cNvSpPr>
          <p:nvPr/>
        </p:nvSpPr>
        <p:spPr bwMode="auto">
          <a:xfrm>
            <a:off x="3512840" y="44624"/>
            <a:ext cx="26468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C00000"/>
                </a:solidFill>
                <a:ea typeface="黑体" pitchFamily="2" charset="-122"/>
              </a:rPr>
              <a:t>网络核心部分</a:t>
            </a:r>
          </a:p>
        </p:txBody>
      </p:sp>
      <p:grpSp>
        <p:nvGrpSpPr>
          <p:cNvPr id="2" name="组合 1"/>
          <p:cNvGrpSpPr/>
          <p:nvPr/>
        </p:nvGrpSpPr>
        <p:grpSpPr>
          <a:xfrm>
            <a:off x="497858" y="401639"/>
            <a:ext cx="8199558" cy="5259609"/>
            <a:chOff x="384146" y="401639"/>
            <a:chExt cx="8809861" cy="5764211"/>
          </a:xfrm>
        </p:grpSpPr>
        <p:sp>
          <p:nvSpPr>
            <p:cNvPr id="365572" name="Oval 4"/>
            <p:cNvSpPr>
              <a:spLocks noChangeArrowheads="1"/>
            </p:cNvSpPr>
            <p:nvPr/>
          </p:nvSpPr>
          <p:spPr bwMode="auto">
            <a:xfrm rot="-1674972">
              <a:off x="2477133" y="1514475"/>
              <a:ext cx="2665677" cy="151923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3" name="Oval 5"/>
            <p:cNvSpPr>
              <a:spLocks noChangeArrowheads="1"/>
            </p:cNvSpPr>
            <p:nvPr/>
          </p:nvSpPr>
          <p:spPr bwMode="auto">
            <a:xfrm rot="-774972">
              <a:off x="4262276" y="1208088"/>
              <a:ext cx="2328598" cy="14097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4" name="Oval 6"/>
            <p:cNvSpPr>
              <a:spLocks noChangeArrowheads="1"/>
            </p:cNvSpPr>
            <p:nvPr/>
          </p:nvSpPr>
          <p:spPr bwMode="auto">
            <a:xfrm rot="-174972">
              <a:off x="5964870" y="1722439"/>
              <a:ext cx="1718071" cy="182403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5" name="Oval 7"/>
            <p:cNvSpPr>
              <a:spLocks noChangeArrowheads="1"/>
            </p:cNvSpPr>
            <p:nvPr/>
          </p:nvSpPr>
          <p:spPr bwMode="auto">
            <a:xfrm rot="18365028">
              <a:off x="6326026" y="2658534"/>
              <a:ext cx="1506537" cy="160284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6" name="Oval 8"/>
            <p:cNvSpPr>
              <a:spLocks noChangeArrowheads="1"/>
            </p:cNvSpPr>
            <p:nvPr/>
          </p:nvSpPr>
          <p:spPr bwMode="auto">
            <a:xfrm rot="-1674972">
              <a:off x="4332788" y="3530601"/>
              <a:ext cx="2915047" cy="169386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7" name="Oval 9"/>
            <p:cNvSpPr>
              <a:spLocks noChangeArrowheads="1"/>
            </p:cNvSpPr>
            <p:nvPr/>
          </p:nvSpPr>
          <p:spPr bwMode="auto">
            <a:xfrm rot="-594972">
              <a:off x="3187405" y="4246564"/>
              <a:ext cx="2084388" cy="116998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8" name="Oval 10"/>
            <p:cNvSpPr>
              <a:spLocks noChangeArrowheads="1"/>
            </p:cNvSpPr>
            <p:nvPr/>
          </p:nvSpPr>
          <p:spPr bwMode="auto">
            <a:xfrm rot="-1674972">
              <a:off x="2387703" y="3736975"/>
              <a:ext cx="1319080" cy="13843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9" name="Oval 11"/>
            <p:cNvSpPr>
              <a:spLocks noChangeArrowheads="1"/>
            </p:cNvSpPr>
            <p:nvPr/>
          </p:nvSpPr>
          <p:spPr bwMode="auto">
            <a:xfrm rot="18065028">
              <a:off x="2141707" y="2695510"/>
              <a:ext cx="1525588" cy="1322519"/>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0" name="Freeform 12"/>
            <p:cNvSpPr>
              <a:spLocks/>
            </p:cNvSpPr>
            <p:nvPr/>
          </p:nvSpPr>
          <p:spPr bwMode="auto">
            <a:xfrm>
              <a:off x="2509808" y="1473200"/>
              <a:ext cx="5071666" cy="3690938"/>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1" name="Line 13"/>
            <p:cNvSpPr>
              <a:spLocks noChangeShapeType="1"/>
            </p:cNvSpPr>
            <p:nvPr/>
          </p:nvSpPr>
          <p:spPr bwMode="auto">
            <a:xfrm flipV="1">
              <a:off x="3801372" y="1477964"/>
              <a:ext cx="1764506" cy="6381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2" name="Line 14"/>
            <p:cNvSpPr>
              <a:spLocks noChangeShapeType="1"/>
            </p:cNvSpPr>
            <p:nvPr/>
          </p:nvSpPr>
          <p:spPr bwMode="auto">
            <a:xfrm>
              <a:off x="5784291" y="1563689"/>
              <a:ext cx="1042194" cy="16033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3" name="Line 15"/>
            <p:cNvSpPr>
              <a:spLocks noChangeShapeType="1"/>
            </p:cNvSpPr>
            <p:nvPr/>
          </p:nvSpPr>
          <p:spPr bwMode="auto">
            <a:xfrm flipH="1">
              <a:off x="2760898" y="2219326"/>
              <a:ext cx="918369" cy="14446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4" name="Line 16"/>
            <p:cNvSpPr>
              <a:spLocks noChangeShapeType="1"/>
            </p:cNvSpPr>
            <p:nvPr/>
          </p:nvSpPr>
          <p:spPr bwMode="auto">
            <a:xfrm>
              <a:off x="2817651" y="3863976"/>
              <a:ext cx="2091267" cy="10144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5" name="Line 17"/>
            <p:cNvSpPr>
              <a:spLocks noChangeShapeType="1"/>
            </p:cNvSpPr>
            <p:nvPr/>
          </p:nvSpPr>
          <p:spPr bwMode="auto">
            <a:xfrm flipV="1">
              <a:off x="4998347" y="3484563"/>
              <a:ext cx="1828138" cy="149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6" name="Line 18"/>
            <p:cNvSpPr>
              <a:spLocks noChangeShapeType="1"/>
            </p:cNvSpPr>
            <p:nvPr/>
          </p:nvSpPr>
          <p:spPr bwMode="auto">
            <a:xfrm>
              <a:off x="3871883" y="2227264"/>
              <a:ext cx="2933965" cy="10874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7" name="Line 19"/>
            <p:cNvSpPr>
              <a:spLocks noChangeShapeType="1"/>
            </p:cNvSpPr>
            <p:nvPr/>
          </p:nvSpPr>
          <p:spPr bwMode="auto">
            <a:xfrm>
              <a:off x="3734299" y="2043114"/>
              <a:ext cx="1377554" cy="28352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8" name="Line 20"/>
            <p:cNvSpPr>
              <a:spLocks noChangeShapeType="1"/>
            </p:cNvSpPr>
            <p:nvPr/>
          </p:nvSpPr>
          <p:spPr bwMode="auto">
            <a:xfrm flipV="1">
              <a:off x="4179726" y="4959350"/>
              <a:ext cx="880533" cy="6302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9" name="Line 21"/>
            <p:cNvSpPr>
              <a:spLocks noChangeShapeType="1"/>
            </p:cNvSpPr>
            <p:nvPr/>
          </p:nvSpPr>
          <p:spPr bwMode="auto">
            <a:xfrm rot="-5400000">
              <a:off x="6018117" y="770798"/>
              <a:ext cx="473075" cy="11127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0" name="Line 22"/>
            <p:cNvSpPr>
              <a:spLocks noChangeShapeType="1"/>
            </p:cNvSpPr>
            <p:nvPr/>
          </p:nvSpPr>
          <p:spPr bwMode="auto">
            <a:xfrm>
              <a:off x="6955470" y="3484564"/>
              <a:ext cx="880533" cy="11572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1" name="Line 23"/>
            <p:cNvSpPr>
              <a:spLocks noChangeShapeType="1"/>
            </p:cNvSpPr>
            <p:nvPr/>
          </p:nvSpPr>
          <p:spPr bwMode="auto">
            <a:xfrm>
              <a:off x="1546725" y="3787775"/>
              <a:ext cx="1227931" cy="190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2" name="Line 24"/>
            <p:cNvSpPr>
              <a:spLocks noChangeShapeType="1"/>
            </p:cNvSpPr>
            <p:nvPr/>
          </p:nvSpPr>
          <p:spPr bwMode="auto">
            <a:xfrm rot="5400000" flipH="1">
              <a:off x="3238867" y="1608799"/>
              <a:ext cx="884238" cy="34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3" name="Text Box 25"/>
            <p:cNvSpPr txBox="1">
              <a:spLocks noChangeArrowheads="1"/>
            </p:cNvSpPr>
            <p:nvPr/>
          </p:nvSpPr>
          <p:spPr bwMode="auto">
            <a:xfrm>
              <a:off x="384146" y="34115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1</a:t>
              </a:r>
              <a:endParaRPr kumimoji="1" lang="en-US" altLang="zh-CN" sz="2800" b="1">
                <a:solidFill>
                  <a:srgbClr val="000099"/>
                </a:solidFill>
                <a:ea typeface="黑体" pitchFamily="2" charset="-122"/>
              </a:endParaRPr>
            </a:p>
          </p:txBody>
        </p:sp>
        <p:sp>
          <p:nvSpPr>
            <p:cNvPr id="365594" name="Text Box 26"/>
            <p:cNvSpPr txBox="1">
              <a:spLocks noChangeArrowheads="1"/>
            </p:cNvSpPr>
            <p:nvPr/>
          </p:nvSpPr>
          <p:spPr bwMode="auto">
            <a:xfrm>
              <a:off x="8351941" y="43005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5</a:t>
              </a:r>
              <a:endParaRPr kumimoji="1" lang="en-US" altLang="zh-CN" sz="2800" b="1">
                <a:solidFill>
                  <a:srgbClr val="000099"/>
                </a:solidFill>
                <a:ea typeface="黑体" pitchFamily="2" charset="-122"/>
              </a:endParaRPr>
            </a:p>
          </p:txBody>
        </p:sp>
        <p:sp>
          <p:nvSpPr>
            <p:cNvPr id="365595" name="Text Box 27"/>
            <p:cNvSpPr txBox="1">
              <a:spLocks noChangeArrowheads="1"/>
            </p:cNvSpPr>
            <p:nvPr/>
          </p:nvSpPr>
          <p:spPr bwMode="auto">
            <a:xfrm>
              <a:off x="2771216" y="6175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itchFamily="2" charset="-122"/>
                </a:rPr>
                <a:t>H</a:t>
              </a:r>
              <a:r>
                <a:rPr kumimoji="1" lang="en-US" altLang="zh-CN" sz="2800" b="1" baseline="-25000" dirty="0">
                  <a:solidFill>
                    <a:srgbClr val="000099"/>
                  </a:solidFill>
                  <a:ea typeface="黑体" pitchFamily="2" charset="-122"/>
                </a:rPr>
                <a:t>2</a:t>
              </a:r>
              <a:endParaRPr kumimoji="1" lang="en-US" altLang="zh-CN" sz="2800" b="1" dirty="0">
                <a:solidFill>
                  <a:srgbClr val="000099"/>
                </a:solidFill>
                <a:ea typeface="黑体" pitchFamily="2" charset="-122"/>
              </a:endParaRPr>
            </a:p>
          </p:txBody>
        </p:sp>
        <p:sp>
          <p:nvSpPr>
            <p:cNvPr id="365596" name="Text Box 28"/>
            <p:cNvSpPr txBox="1">
              <a:spLocks noChangeArrowheads="1"/>
            </p:cNvSpPr>
            <p:nvPr/>
          </p:nvSpPr>
          <p:spPr bwMode="auto">
            <a:xfrm>
              <a:off x="7149806" y="4016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4</a:t>
              </a:r>
              <a:endParaRPr kumimoji="1" lang="en-US" altLang="zh-CN" sz="2800" b="1">
                <a:solidFill>
                  <a:srgbClr val="000099"/>
                </a:solidFill>
                <a:ea typeface="黑体" pitchFamily="2" charset="-122"/>
              </a:endParaRPr>
            </a:p>
          </p:txBody>
        </p:sp>
        <p:sp>
          <p:nvSpPr>
            <p:cNvPr id="365597" name="Text Box 29"/>
            <p:cNvSpPr txBox="1">
              <a:spLocks noChangeArrowheads="1"/>
            </p:cNvSpPr>
            <p:nvPr/>
          </p:nvSpPr>
          <p:spPr bwMode="auto">
            <a:xfrm>
              <a:off x="3173648" y="529748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3</a:t>
              </a:r>
              <a:endParaRPr kumimoji="1" lang="en-US" altLang="zh-CN" sz="2800" b="1">
                <a:solidFill>
                  <a:srgbClr val="000099"/>
                </a:solidFill>
                <a:ea typeface="黑体" pitchFamily="2" charset="-122"/>
              </a:endParaRPr>
            </a:p>
          </p:txBody>
        </p:sp>
        <p:sp>
          <p:nvSpPr>
            <p:cNvPr id="365598" name="Line 30"/>
            <p:cNvSpPr>
              <a:spLocks noChangeShapeType="1"/>
            </p:cNvSpPr>
            <p:nvPr/>
          </p:nvSpPr>
          <p:spPr bwMode="auto">
            <a:xfrm flipV="1">
              <a:off x="6955470" y="2508251"/>
              <a:ext cx="1246848" cy="765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9" name="Text Box 31"/>
            <p:cNvSpPr txBox="1">
              <a:spLocks noChangeArrowheads="1"/>
            </p:cNvSpPr>
            <p:nvPr/>
          </p:nvSpPr>
          <p:spPr bwMode="auto">
            <a:xfrm>
              <a:off x="8616604" y="1775727"/>
              <a:ext cx="5774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itchFamily="2" charset="-122"/>
                </a:rPr>
                <a:t>H</a:t>
              </a:r>
              <a:r>
                <a:rPr kumimoji="1" lang="en-US" altLang="zh-CN" sz="2800" b="1" baseline="-25000" dirty="0">
                  <a:solidFill>
                    <a:srgbClr val="000099"/>
                  </a:solidFill>
                  <a:ea typeface="黑体" pitchFamily="2" charset="-122"/>
                </a:rPr>
                <a:t>6</a:t>
              </a:r>
              <a:endParaRPr kumimoji="1" lang="en-US" altLang="zh-CN" sz="2800" b="1" dirty="0">
                <a:solidFill>
                  <a:srgbClr val="000099"/>
                </a:solidFill>
                <a:ea typeface="黑体" pitchFamily="2" charset="-122"/>
              </a:endParaRPr>
            </a:p>
          </p:txBody>
        </p:sp>
        <p:pic>
          <p:nvPicPr>
            <p:cNvPr id="365600" name="Picture 3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889" y="414338"/>
              <a:ext cx="804863"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1" name="Picture 3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6515" y="1941513"/>
              <a:ext cx="810022"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2" name="Picture 3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754" y="3484564"/>
              <a:ext cx="808302" cy="68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3" name="Picture 3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9266" y="5481638"/>
              <a:ext cx="806583"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365604" name="Picture 3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1474" y="4433888"/>
              <a:ext cx="810021"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5"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9193" y="642938"/>
              <a:ext cx="810021"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5606" name="Text Box 38"/>
            <p:cNvSpPr txBox="1">
              <a:spLocks noChangeArrowheads="1"/>
            </p:cNvSpPr>
            <p:nvPr/>
          </p:nvSpPr>
          <p:spPr bwMode="auto">
            <a:xfrm>
              <a:off x="1343325" y="4738688"/>
              <a:ext cx="126669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solidFill>
                    <a:srgbClr val="000099"/>
                  </a:solidFill>
                  <a:ea typeface="黑体" pitchFamily="2" charset="-122"/>
                </a:rPr>
                <a:t>发送的</a:t>
              </a:r>
            </a:p>
            <a:p>
              <a:pPr algn="ctr"/>
              <a:r>
                <a:rPr kumimoji="1" lang="zh-CN" altLang="en-US" sz="2800" b="1">
                  <a:solidFill>
                    <a:srgbClr val="000099"/>
                  </a:solidFill>
                  <a:ea typeface="黑体" pitchFamily="2" charset="-122"/>
                </a:rPr>
                <a:t>分组</a:t>
              </a:r>
            </a:p>
          </p:txBody>
        </p:sp>
        <p:pic>
          <p:nvPicPr>
            <p:cNvPr id="365607" name="Picture 3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3589" y="1917700"/>
              <a:ext cx="85473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08" name="Picture 4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0393" y="1327150"/>
              <a:ext cx="85645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09" name="Picture 4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1379" y="3097213"/>
              <a:ext cx="856456"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10" name="Picture 4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3877" y="4514851"/>
              <a:ext cx="856456"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11" name="Picture 4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4331" y="3449638"/>
              <a:ext cx="85645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65613" name="Text Box 45"/>
            <p:cNvSpPr txBox="1">
              <a:spLocks noChangeArrowheads="1"/>
            </p:cNvSpPr>
            <p:nvPr/>
          </p:nvSpPr>
          <p:spPr bwMode="auto">
            <a:xfrm>
              <a:off x="963715" y="977900"/>
              <a:ext cx="12666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ea typeface="黑体" pitchFamily="2" charset="-122"/>
                </a:rPr>
                <a:t>路由器</a:t>
              </a:r>
            </a:p>
          </p:txBody>
        </p:sp>
        <p:sp>
          <p:nvSpPr>
            <p:cNvPr id="365614" name="Line 46"/>
            <p:cNvSpPr>
              <a:spLocks noChangeShapeType="1"/>
            </p:cNvSpPr>
            <p:nvPr/>
          </p:nvSpPr>
          <p:spPr bwMode="auto">
            <a:xfrm>
              <a:off x="2219163" y="1563689"/>
              <a:ext cx="1114425" cy="471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15" name="Text Box 47"/>
            <p:cNvSpPr txBox="1">
              <a:spLocks noChangeArrowheads="1"/>
            </p:cNvSpPr>
            <p:nvPr/>
          </p:nvSpPr>
          <p:spPr bwMode="auto">
            <a:xfrm>
              <a:off x="2465093" y="2921000"/>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A</a:t>
              </a:r>
            </a:p>
          </p:txBody>
        </p:sp>
        <p:sp>
          <p:nvSpPr>
            <p:cNvPr id="365616" name="Text Box 48"/>
            <p:cNvSpPr txBox="1">
              <a:spLocks noChangeArrowheads="1"/>
            </p:cNvSpPr>
            <p:nvPr/>
          </p:nvSpPr>
          <p:spPr bwMode="auto">
            <a:xfrm>
              <a:off x="6723298" y="2562225"/>
              <a:ext cx="4235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E</a:t>
              </a:r>
            </a:p>
          </p:txBody>
        </p:sp>
        <p:sp>
          <p:nvSpPr>
            <p:cNvPr id="365617" name="Text Box 49"/>
            <p:cNvSpPr txBox="1">
              <a:spLocks noChangeArrowheads="1"/>
            </p:cNvSpPr>
            <p:nvPr/>
          </p:nvSpPr>
          <p:spPr bwMode="auto">
            <a:xfrm>
              <a:off x="5376701" y="1697039"/>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D</a:t>
              </a:r>
            </a:p>
          </p:txBody>
        </p:sp>
        <p:sp>
          <p:nvSpPr>
            <p:cNvPr id="365618" name="Text Box 50"/>
            <p:cNvSpPr txBox="1">
              <a:spLocks noChangeArrowheads="1"/>
            </p:cNvSpPr>
            <p:nvPr/>
          </p:nvSpPr>
          <p:spPr bwMode="auto">
            <a:xfrm>
              <a:off x="3766976" y="1412875"/>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B</a:t>
              </a:r>
            </a:p>
          </p:txBody>
        </p:sp>
        <p:sp>
          <p:nvSpPr>
            <p:cNvPr id="365619" name="Text Box 51"/>
            <p:cNvSpPr txBox="1">
              <a:spLocks noChangeArrowheads="1"/>
            </p:cNvSpPr>
            <p:nvPr/>
          </p:nvSpPr>
          <p:spPr bwMode="auto">
            <a:xfrm>
              <a:off x="5405937" y="4578350"/>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C</a:t>
              </a:r>
            </a:p>
          </p:txBody>
        </p:sp>
        <p:sp>
          <p:nvSpPr>
            <p:cNvPr id="365620" name="Line 52"/>
            <p:cNvSpPr>
              <a:spLocks noChangeShapeType="1"/>
            </p:cNvSpPr>
            <p:nvPr/>
          </p:nvSpPr>
          <p:spPr bwMode="auto">
            <a:xfrm flipV="1">
              <a:off x="1768579" y="4121150"/>
              <a:ext cx="278606" cy="825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21" name="Rectangle 53"/>
            <p:cNvSpPr>
              <a:spLocks noChangeArrowheads="1"/>
            </p:cNvSpPr>
            <p:nvPr/>
          </p:nvSpPr>
          <p:spPr bwMode="auto">
            <a:xfrm>
              <a:off x="1854568" y="3884614"/>
              <a:ext cx="27860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2" name="Rectangle 54"/>
            <p:cNvSpPr>
              <a:spLocks noChangeArrowheads="1"/>
            </p:cNvSpPr>
            <p:nvPr/>
          </p:nvSpPr>
          <p:spPr bwMode="auto">
            <a:xfrm>
              <a:off x="2267317" y="3884614"/>
              <a:ext cx="28032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3" name="Rectangle 55"/>
            <p:cNvSpPr>
              <a:spLocks noChangeArrowheads="1"/>
            </p:cNvSpPr>
            <p:nvPr/>
          </p:nvSpPr>
          <p:spPr bwMode="auto">
            <a:xfrm>
              <a:off x="3436777" y="3884614"/>
              <a:ext cx="27860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4" name="Rectangle 56"/>
            <p:cNvSpPr>
              <a:spLocks noChangeArrowheads="1"/>
            </p:cNvSpPr>
            <p:nvPr/>
          </p:nvSpPr>
          <p:spPr bwMode="auto">
            <a:xfrm>
              <a:off x="4133292" y="4238625"/>
              <a:ext cx="278606"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5" name="Rectangle 57"/>
            <p:cNvSpPr>
              <a:spLocks noChangeArrowheads="1"/>
            </p:cNvSpPr>
            <p:nvPr/>
          </p:nvSpPr>
          <p:spPr bwMode="auto">
            <a:xfrm>
              <a:off x="5283832" y="4198939"/>
              <a:ext cx="280326" cy="238125"/>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6" name="Rectangle 58"/>
            <p:cNvSpPr>
              <a:spLocks noChangeArrowheads="1"/>
            </p:cNvSpPr>
            <p:nvPr/>
          </p:nvSpPr>
          <p:spPr bwMode="auto">
            <a:xfrm>
              <a:off x="5682824" y="3846514"/>
              <a:ext cx="27860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7" name="Rectangle 59"/>
            <p:cNvSpPr>
              <a:spLocks noChangeArrowheads="1"/>
            </p:cNvSpPr>
            <p:nvPr/>
          </p:nvSpPr>
          <p:spPr bwMode="auto">
            <a:xfrm>
              <a:off x="6841964" y="3775075"/>
              <a:ext cx="278606"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8" name="Rectangle 60"/>
            <p:cNvSpPr>
              <a:spLocks noChangeArrowheads="1"/>
            </p:cNvSpPr>
            <p:nvPr/>
          </p:nvSpPr>
          <p:spPr bwMode="auto">
            <a:xfrm>
              <a:off x="6062898" y="3521075"/>
              <a:ext cx="280327"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9" name="Rectangle 61"/>
            <p:cNvSpPr>
              <a:spLocks noChangeArrowheads="1"/>
            </p:cNvSpPr>
            <p:nvPr/>
          </p:nvSpPr>
          <p:spPr bwMode="auto">
            <a:xfrm>
              <a:off x="7251274" y="4308475"/>
              <a:ext cx="278606"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0" name="Rectangle 62"/>
            <p:cNvSpPr>
              <a:spLocks noChangeArrowheads="1"/>
            </p:cNvSpPr>
            <p:nvPr/>
          </p:nvSpPr>
          <p:spPr bwMode="auto">
            <a:xfrm>
              <a:off x="1713545" y="3435350"/>
              <a:ext cx="278606"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1" name="Rectangle 63"/>
            <p:cNvSpPr>
              <a:spLocks noChangeArrowheads="1"/>
            </p:cNvSpPr>
            <p:nvPr/>
          </p:nvSpPr>
          <p:spPr bwMode="auto">
            <a:xfrm>
              <a:off x="3455694" y="2633664"/>
              <a:ext cx="278606"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2" name="Rectangle 64"/>
            <p:cNvSpPr>
              <a:spLocks noChangeArrowheads="1"/>
            </p:cNvSpPr>
            <p:nvPr/>
          </p:nvSpPr>
          <p:spPr bwMode="auto">
            <a:xfrm>
              <a:off x="4411898" y="2116139"/>
              <a:ext cx="280327"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3" name="Rectangle 65"/>
            <p:cNvSpPr>
              <a:spLocks noChangeArrowheads="1"/>
            </p:cNvSpPr>
            <p:nvPr/>
          </p:nvSpPr>
          <p:spPr bwMode="auto">
            <a:xfrm>
              <a:off x="4969110" y="2305050"/>
              <a:ext cx="276887"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4" name="Rectangle 66"/>
            <p:cNvSpPr>
              <a:spLocks noChangeArrowheads="1"/>
            </p:cNvSpPr>
            <p:nvPr/>
          </p:nvSpPr>
          <p:spPr bwMode="auto">
            <a:xfrm>
              <a:off x="6081816" y="2703514"/>
              <a:ext cx="278606"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5" name="Rectangle 67"/>
            <p:cNvSpPr>
              <a:spLocks noChangeArrowheads="1"/>
            </p:cNvSpPr>
            <p:nvPr/>
          </p:nvSpPr>
          <p:spPr bwMode="auto">
            <a:xfrm>
              <a:off x="3158170" y="3176589"/>
              <a:ext cx="278606"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6" name="Rectangle 68"/>
            <p:cNvSpPr>
              <a:spLocks noChangeArrowheads="1"/>
            </p:cNvSpPr>
            <p:nvPr/>
          </p:nvSpPr>
          <p:spPr bwMode="auto">
            <a:xfrm>
              <a:off x="7333824" y="3600450"/>
              <a:ext cx="278606" cy="238125"/>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7" name="Rectangle 69"/>
            <p:cNvSpPr>
              <a:spLocks noChangeArrowheads="1"/>
            </p:cNvSpPr>
            <p:nvPr/>
          </p:nvSpPr>
          <p:spPr bwMode="auto">
            <a:xfrm>
              <a:off x="2129735" y="3435350"/>
              <a:ext cx="278606"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8" name="Rectangle 70"/>
            <p:cNvSpPr>
              <a:spLocks noChangeArrowheads="1"/>
            </p:cNvSpPr>
            <p:nvPr/>
          </p:nvSpPr>
          <p:spPr bwMode="auto">
            <a:xfrm>
              <a:off x="7639947" y="4025900"/>
              <a:ext cx="278606"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9" name="Rectangle 71"/>
            <p:cNvSpPr>
              <a:spLocks noChangeArrowheads="1"/>
            </p:cNvSpPr>
            <p:nvPr/>
          </p:nvSpPr>
          <p:spPr bwMode="auto">
            <a:xfrm>
              <a:off x="5478168" y="2471739"/>
              <a:ext cx="276887"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41" name="Line 73"/>
            <p:cNvSpPr>
              <a:spLocks noChangeShapeType="1"/>
            </p:cNvSpPr>
            <p:nvPr/>
          </p:nvSpPr>
          <p:spPr bwMode="auto">
            <a:xfrm>
              <a:off x="5108414" y="696913"/>
              <a:ext cx="137583" cy="474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42" name="Text Box 74"/>
            <p:cNvSpPr txBox="1">
              <a:spLocks noChangeArrowheads="1"/>
            </p:cNvSpPr>
            <p:nvPr/>
          </p:nvSpPr>
          <p:spPr bwMode="auto">
            <a:xfrm>
              <a:off x="765939" y="2768600"/>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itchFamily="2" charset="-122"/>
                </a:rPr>
                <a:t>主机</a:t>
              </a:r>
            </a:p>
          </p:txBody>
        </p:sp>
      </p:grpSp>
      <p:sp>
        <p:nvSpPr>
          <p:cNvPr id="73" name="矩形 72"/>
          <p:cNvSpPr/>
          <p:nvPr/>
        </p:nvSpPr>
        <p:spPr>
          <a:xfrm>
            <a:off x="2848397" y="6063679"/>
            <a:ext cx="4226621" cy="461665"/>
          </a:xfrm>
          <a:prstGeom prst="rect">
            <a:avLst/>
          </a:prstGeom>
        </p:spPr>
        <p:txBody>
          <a:bodyPr wrap="square">
            <a:spAutoFit/>
          </a:bodyPr>
          <a:lstStyle/>
          <a:p>
            <a:pPr algn="ctr"/>
            <a:r>
              <a:rPr lang="zh-CN" altLang="zh-CN" sz="2400" b="1" dirty="0" smtClean="0">
                <a:latin typeface="+mn-lt"/>
                <a:ea typeface="黑体" pitchFamily="2" charset="-122"/>
              </a:rPr>
              <a:t>分组交换</a:t>
            </a:r>
            <a:r>
              <a:rPr lang="zh-CN" altLang="zh-CN" sz="2400" b="1" dirty="0">
                <a:latin typeface="+mn-lt"/>
                <a:ea typeface="黑体" pitchFamily="2" charset="-122"/>
              </a:rPr>
              <a:t>的示意图</a:t>
            </a:r>
            <a:endParaRPr lang="zh-CN" altLang="en-US" sz="2400" b="1" dirty="0">
              <a:latin typeface="+mn-lt"/>
              <a:ea typeface="黑体" pitchFamily="2" charset="-122"/>
            </a:endParaRPr>
          </a:p>
        </p:txBody>
      </p:sp>
      <p:sp>
        <p:nvSpPr>
          <p:cNvPr id="74" name="矩形 73"/>
          <p:cNvSpPr/>
          <p:nvPr/>
        </p:nvSpPr>
        <p:spPr>
          <a:xfrm>
            <a:off x="2613837" y="5661248"/>
            <a:ext cx="4711546" cy="400110"/>
          </a:xfrm>
          <a:prstGeom prst="rect">
            <a:avLst/>
          </a:prstGeom>
        </p:spPr>
        <p:txBody>
          <a:bodyPr wrap="none">
            <a:spAutoFit/>
          </a:bodyPr>
          <a:lstStyle/>
          <a:p>
            <a:pPr algn="ctr"/>
            <a:r>
              <a:rPr lang="en-US" altLang="zh-CN" sz="2000" b="1" dirty="0" smtClean="0">
                <a:latin typeface="+mn-lt"/>
                <a:ea typeface="黑体" pitchFamily="2" charset="-122"/>
              </a:rPr>
              <a:t>(b) </a:t>
            </a:r>
            <a:r>
              <a:rPr lang="zh-CN" altLang="zh-CN" sz="2000" b="1" dirty="0">
                <a:latin typeface="+mn-lt"/>
                <a:ea typeface="黑体" pitchFamily="2" charset="-122"/>
              </a:rPr>
              <a:t>核心</a:t>
            </a:r>
            <a:r>
              <a:rPr lang="zh-CN" altLang="zh-CN" sz="2000" b="1" dirty="0" smtClean="0">
                <a:latin typeface="+mn-lt"/>
                <a:ea typeface="黑体" pitchFamily="2" charset="-122"/>
              </a:rPr>
              <a:t>部分</a:t>
            </a:r>
            <a:r>
              <a:rPr lang="zh-CN" altLang="en-US" sz="2000" b="1" dirty="0" smtClean="0">
                <a:latin typeface="+mn-lt"/>
                <a:ea typeface="黑体" pitchFamily="2" charset="-122"/>
              </a:rPr>
              <a:t>中</a:t>
            </a:r>
            <a:r>
              <a:rPr lang="zh-CN" altLang="zh-CN" sz="2000" b="1" dirty="0" smtClean="0">
                <a:latin typeface="+mn-lt"/>
                <a:ea typeface="黑体" pitchFamily="2" charset="-122"/>
              </a:rPr>
              <a:t>的</a:t>
            </a:r>
            <a:r>
              <a:rPr lang="zh-CN" altLang="en-US" sz="2000" b="1" dirty="0" smtClean="0">
                <a:latin typeface="+mn-lt"/>
                <a:ea typeface="黑体" pitchFamily="2" charset="-122"/>
              </a:rPr>
              <a:t>网络</a:t>
            </a:r>
            <a:r>
              <a:rPr lang="zh-CN" altLang="zh-CN" sz="2000" b="1" dirty="0" smtClean="0">
                <a:latin typeface="+mn-lt"/>
                <a:ea typeface="黑体" pitchFamily="2" charset="-122"/>
              </a:rPr>
              <a:t>可用</a:t>
            </a:r>
            <a:r>
              <a:rPr lang="zh-CN" altLang="zh-CN" sz="2000" b="1" dirty="0">
                <a:latin typeface="+mn-lt"/>
                <a:ea typeface="黑体" pitchFamily="2" charset="-122"/>
              </a:rPr>
              <a:t>一条链路表示</a:t>
            </a:r>
            <a:endParaRPr lang="zh-CN" altLang="en-US" sz="2000" b="1" dirty="0">
              <a:latin typeface="+mn-lt"/>
              <a:ea typeface="黑体" pitchFamily="2" charset="-122"/>
            </a:endParaRPr>
          </a:p>
        </p:txBody>
      </p:sp>
    </p:spTree>
    <p:extLst>
      <p:ext uri="{BB962C8B-B14F-4D97-AF65-F5344CB8AC3E}">
        <p14:creationId xmlns:p14="http://schemas.microsoft.com/office/powerpoint/2010/main" val="407637711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ctr"/>
            <a:r>
              <a:rPr lang="zh-CN" altLang="en-US"/>
              <a:t>分组交换网的示意图</a:t>
            </a:r>
          </a:p>
        </p:txBody>
      </p:sp>
      <p:grpSp>
        <p:nvGrpSpPr>
          <p:cNvPr id="61444" name="Group 4"/>
          <p:cNvGrpSpPr>
            <a:grpSpLocks/>
          </p:cNvGrpSpPr>
          <p:nvPr/>
        </p:nvGrpSpPr>
        <p:grpSpPr bwMode="auto">
          <a:xfrm>
            <a:off x="1990509" y="2176934"/>
            <a:ext cx="4431903" cy="3667125"/>
            <a:chOff x="2256" y="2386"/>
            <a:chExt cx="2147" cy="1919"/>
          </a:xfrm>
        </p:grpSpPr>
        <p:sp>
          <p:nvSpPr>
            <p:cNvPr id="61445" name="Oval 5"/>
            <p:cNvSpPr>
              <a:spLocks noChangeArrowheads="1"/>
            </p:cNvSpPr>
            <p:nvPr/>
          </p:nvSpPr>
          <p:spPr bwMode="auto">
            <a:xfrm rot="-1674972">
              <a:off x="2346" y="2526"/>
              <a:ext cx="1015" cy="69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6" name="Oval 6"/>
            <p:cNvSpPr>
              <a:spLocks noChangeArrowheads="1"/>
            </p:cNvSpPr>
            <p:nvPr/>
          </p:nvSpPr>
          <p:spPr bwMode="auto">
            <a:xfrm rot="-774972">
              <a:off x="3025" y="2386"/>
              <a:ext cx="887" cy="64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7" name="Oval 7"/>
            <p:cNvSpPr>
              <a:spLocks noChangeArrowheads="1"/>
            </p:cNvSpPr>
            <p:nvPr/>
          </p:nvSpPr>
          <p:spPr bwMode="auto">
            <a:xfrm rot="-174972">
              <a:off x="3673" y="2621"/>
              <a:ext cx="655" cy="83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8" name="Oval 8"/>
            <p:cNvSpPr>
              <a:spLocks noChangeArrowheads="1"/>
            </p:cNvSpPr>
            <p:nvPr/>
          </p:nvSpPr>
          <p:spPr bwMode="auto">
            <a:xfrm rot="18365028">
              <a:off x="3754" y="3108"/>
              <a:ext cx="687" cy="610"/>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9" name="Oval 9"/>
            <p:cNvSpPr>
              <a:spLocks noChangeArrowheads="1"/>
            </p:cNvSpPr>
            <p:nvPr/>
          </p:nvSpPr>
          <p:spPr bwMode="auto">
            <a:xfrm rot="-1674972">
              <a:off x="3052" y="3445"/>
              <a:ext cx="1110" cy="77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0" name="Oval 10"/>
            <p:cNvSpPr>
              <a:spLocks noChangeArrowheads="1"/>
            </p:cNvSpPr>
            <p:nvPr/>
          </p:nvSpPr>
          <p:spPr bwMode="auto">
            <a:xfrm rot="-594972">
              <a:off x="2616" y="3772"/>
              <a:ext cx="793" cy="533"/>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1" name="Oval 11"/>
            <p:cNvSpPr>
              <a:spLocks noChangeArrowheads="1"/>
            </p:cNvSpPr>
            <p:nvPr/>
          </p:nvSpPr>
          <p:spPr bwMode="auto">
            <a:xfrm rot="-1674972">
              <a:off x="2311" y="3539"/>
              <a:ext cx="503" cy="631"/>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2" name="Oval 12"/>
            <p:cNvSpPr>
              <a:spLocks noChangeArrowheads="1"/>
            </p:cNvSpPr>
            <p:nvPr/>
          </p:nvSpPr>
          <p:spPr bwMode="auto">
            <a:xfrm rot="18065028">
              <a:off x="2160" y="3115"/>
              <a:ext cx="695" cy="504"/>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3" name="Freeform 13"/>
            <p:cNvSpPr>
              <a:spLocks/>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1454" name="Line 14"/>
          <p:cNvSpPr>
            <a:spLocks noChangeShapeType="1"/>
          </p:cNvSpPr>
          <p:nvPr/>
        </p:nvSpPr>
        <p:spPr bwMode="auto">
          <a:xfrm flipV="1">
            <a:off x="3216721" y="2411884"/>
            <a:ext cx="1387872" cy="555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5" name="Line 15"/>
          <p:cNvSpPr>
            <a:spLocks noChangeShapeType="1"/>
          </p:cNvSpPr>
          <p:nvPr/>
        </p:nvSpPr>
        <p:spPr bwMode="auto">
          <a:xfrm>
            <a:off x="4774851" y="2486497"/>
            <a:ext cx="820341" cy="1398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6" name="Line 16"/>
          <p:cNvSpPr>
            <a:spLocks noChangeShapeType="1"/>
          </p:cNvSpPr>
          <p:nvPr/>
        </p:nvSpPr>
        <p:spPr bwMode="auto">
          <a:xfrm flipH="1">
            <a:off x="2398100" y="3059584"/>
            <a:ext cx="720593" cy="12557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7" name="Line 17"/>
          <p:cNvSpPr>
            <a:spLocks noChangeShapeType="1"/>
          </p:cNvSpPr>
          <p:nvPr/>
        </p:nvSpPr>
        <p:spPr bwMode="auto">
          <a:xfrm>
            <a:off x="2442814" y="4493096"/>
            <a:ext cx="1647560" cy="8826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8" name="Line 18"/>
          <p:cNvSpPr>
            <a:spLocks noChangeShapeType="1"/>
          </p:cNvSpPr>
          <p:nvPr/>
        </p:nvSpPr>
        <p:spPr bwMode="auto">
          <a:xfrm flipV="1">
            <a:off x="4159166" y="4161309"/>
            <a:ext cx="1436027" cy="13065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9" name="Line 19"/>
          <p:cNvSpPr>
            <a:spLocks noChangeShapeType="1"/>
          </p:cNvSpPr>
          <p:nvPr/>
        </p:nvSpPr>
        <p:spPr bwMode="auto">
          <a:xfrm>
            <a:off x="3273473" y="3065933"/>
            <a:ext cx="2302801" cy="9461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0" name="Line 20"/>
          <p:cNvSpPr>
            <a:spLocks noChangeShapeType="1"/>
          </p:cNvSpPr>
          <p:nvPr/>
        </p:nvSpPr>
        <p:spPr bwMode="auto">
          <a:xfrm>
            <a:off x="3163407" y="2902422"/>
            <a:ext cx="1083469" cy="24717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1" name="Line 21"/>
          <p:cNvSpPr>
            <a:spLocks noChangeShapeType="1"/>
          </p:cNvSpPr>
          <p:nvPr/>
        </p:nvSpPr>
        <p:spPr bwMode="auto">
          <a:xfrm flipV="1">
            <a:off x="3514244" y="5445597"/>
            <a:ext cx="693076" cy="5492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2" name="Line 22"/>
          <p:cNvSpPr>
            <a:spLocks noChangeShapeType="1"/>
          </p:cNvSpPr>
          <p:nvPr/>
        </p:nvSpPr>
        <p:spPr bwMode="auto">
          <a:xfrm rot="-5400000">
            <a:off x="4529186" y="2095971"/>
            <a:ext cx="3365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3" name="Line 23"/>
          <p:cNvSpPr>
            <a:spLocks noChangeShapeType="1"/>
          </p:cNvSpPr>
          <p:nvPr/>
        </p:nvSpPr>
        <p:spPr bwMode="auto">
          <a:xfrm>
            <a:off x="5694940" y="4161309"/>
            <a:ext cx="693076" cy="1008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4" name="Line 24"/>
          <p:cNvSpPr>
            <a:spLocks noChangeShapeType="1"/>
          </p:cNvSpPr>
          <p:nvPr/>
        </p:nvSpPr>
        <p:spPr bwMode="auto">
          <a:xfrm flipV="1">
            <a:off x="1447056" y="4418483"/>
            <a:ext cx="698235" cy="6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5" name="Line 25"/>
          <p:cNvSpPr>
            <a:spLocks noChangeShapeType="1"/>
          </p:cNvSpPr>
          <p:nvPr/>
        </p:nvSpPr>
        <p:spPr bwMode="auto">
          <a:xfrm rot="5400000" flipH="1">
            <a:off x="2732996" y="2527706"/>
            <a:ext cx="773113" cy="171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6" name="Text Box 26"/>
          <p:cNvSpPr txBox="1">
            <a:spLocks noChangeArrowheads="1"/>
          </p:cNvSpPr>
          <p:nvPr/>
        </p:nvSpPr>
        <p:spPr bwMode="auto">
          <a:xfrm>
            <a:off x="1073860" y="37834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1</a:t>
            </a:r>
            <a:endParaRPr kumimoji="1" lang="en-US" altLang="zh-CN" sz="2000" b="1">
              <a:solidFill>
                <a:srgbClr val="000099"/>
              </a:solidFill>
            </a:endParaRPr>
          </a:p>
        </p:txBody>
      </p:sp>
      <p:sp>
        <p:nvSpPr>
          <p:cNvPr id="61471" name="Oval 31"/>
          <p:cNvSpPr>
            <a:spLocks noChangeArrowheads="1"/>
          </p:cNvSpPr>
          <p:nvPr/>
        </p:nvSpPr>
        <p:spPr bwMode="auto">
          <a:xfrm>
            <a:off x="2128092" y="4161308"/>
            <a:ext cx="495300" cy="458788"/>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A</a:t>
            </a:r>
          </a:p>
        </p:txBody>
      </p:sp>
      <p:sp>
        <p:nvSpPr>
          <p:cNvPr id="61479" name="Line 39"/>
          <p:cNvSpPr>
            <a:spLocks noChangeShapeType="1"/>
          </p:cNvSpPr>
          <p:nvPr/>
        </p:nvSpPr>
        <p:spPr bwMode="auto">
          <a:xfrm flipV="1">
            <a:off x="5694940" y="3564408"/>
            <a:ext cx="873654" cy="4127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83" name="AutoShape 43"/>
          <p:cNvSpPr>
            <a:spLocks noChangeArrowheads="1"/>
          </p:cNvSpPr>
          <p:nvPr/>
        </p:nvSpPr>
        <p:spPr bwMode="auto">
          <a:xfrm flipV="1">
            <a:off x="5209960" y="5902796"/>
            <a:ext cx="1246848" cy="334962"/>
          </a:xfrm>
          <a:prstGeom prst="wedgeRoundRectCallout">
            <a:avLst>
              <a:gd name="adj1" fmla="val -65315"/>
              <a:gd name="adj2" fmla="val 160426"/>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zh-CN" altLang="zh-CN" sz="2400" b="1">
              <a:solidFill>
                <a:srgbClr val="000099"/>
              </a:solidFill>
              <a:latin typeface="Times New Roman" pitchFamily="18" charset="0"/>
            </a:endParaRPr>
          </a:p>
        </p:txBody>
      </p:sp>
      <p:sp>
        <p:nvSpPr>
          <p:cNvPr id="61484" name="Text Box 44"/>
          <p:cNvSpPr txBox="1">
            <a:spLocks noChangeArrowheads="1"/>
          </p:cNvSpPr>
          <p:nvPr/>
        </p:nvSpPr>
        <p:spPr bwMode="auto">
          <a:xfrm>
            <a:off x="5321745" y="584088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互联网</a:t>
            </a:r>
          </a:p>
        </p:txBody>
      </p:sp>
      <p:pic>
        <p:nvPicPr>
          <p:cNvPr id="61512"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6943" y="14847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3" name="Picture 7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4770" y="3199284"/>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5"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8693" y="59043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61516"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0240" y="4986809"/>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7" name="Picture 7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1168" y="1683221"/>
            <a:ext cx="636323"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20" name="Oval 80"/>
          <p:cNvSpPr>
            <a:spLocks noChangeArrowheads="1"/>
          </p:cNvSpPr>
          <p:nvPr/>
        </p:nvSpPr>
        <p:spPr bwMode="auto">
          <a:xfrm>
            <a:off x="2912317" y="2794472"/>
            <a:ext cx="495300" cy="458787"/>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B</a:t>
            </a:r>
          </a:p>
        </p:txBody>
      </p:sp>
      <p:sp>
        <p:nvSpPr>
          <p:cNvPr id="61521" name="Oval 81"/>
          <p:cNvSpPr>
            <a:spLocks noChangeArrowheads="1"/>
          </p:cNvSpPr>
          <p:nvPr/>
        </p:nvSpPr>
        <p:spPr bwMode="auto">
          <a:xfrm>
            <a:off x="4451530" y="2183283"/>
            <a:ext cx="495300" cy="458788"/>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D</a:t>
            </a:r>
          </a:p>
        </p:txBody>
      </p:sp>
      <p:sp>
        <p:nvSpPr>
          <p:cNvPr id="61522" name="Oval 82"/>
          <p:cNvSpPr>
            <a:spLocks noChangeArrowheads="1"/>
          </p:cNvSpPr>
          <p:nvPr/>
        </p:nvSpPr>
        <p:spPr bwMode="auto">
          <a:xfrm>
            <a:off x="5376778" y="3812058"/>
            <a:ext cx="495300" cy="458788"/>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E</a:t>
            </a:r>
          </a:p>
        </p:txBody>
      </p:sp>
      <p:sp>
        <p:nvSpPr>
          <p:cNvPr id="61523" name="Oval 83"/>
          <p:cNvSpPr>
            <a:spLocks noChangeArrowheads="1"/>
          </p:cNvSpPr>
          <p:nvPr/>
        </p:nvSpPr>
        <p:spPr bwMode="auto">
          <a:xfrm>
            <a:off x="3959670" y="5131272"/>
            <a:ext cx="495300" cy="458787"/>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C</a:t>
            </a:r>
          </a:p>
        </p:txBody>
      </p:sp>
      <p:sp>
        <p:nvSpPr>
          <p:cNvPr id="61524" name="Text Box 84"/>
          <p:cNvSpPr txBox="1">
            <a:spLocks noChangeArrowheads="1"/>
          </p:cNvSpPr>
          <p:nvPr/>
        </p:nvSpPr>
        <p:spPr bwMode="auto">
          <a:xfrm>
            <a:off x="5834243" y="4940772"/>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5</a:t>
            </a:r>
            <a:endParaRPr kumimoji="1" lang="en-US" altLang="zh-CN" sz="2000" b="1">
              <a:solidFill>
                <a:srgbClr val="000099"/>
              </a:solidFill>
            </a:endParaRPr>
          </a:p>
        </p:txBody>
      </p:sp>
      <p:sp>
        <p:nvSpPr>
          <p:cNvPr id="61525" name="Text Box 85"/>
          <p:cNvSpPr txBox="1">
            <a:spLocks noChangeArrowheads="1"/>
          </p:cNvSpPr>
          <p:nvPr/>
        </p:nvSpPr>
        <p:spPr bwMode="auto">
          <a:xfrm>
            <a:off x="6926311" y="31405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6</a:t>
            </a:r>
            <a:endParaRPr kumimoji="1" lang="en-US" altLang="zh-CN" sz="2000" b="1">
              <a:solidFill>
                <a:srgbClr val="000099"/>
              </a:solidFill>
            </a:endParaRPr>
          </a:p>
        </p:txBody>
      </p:sp>
      <p:sp>
        <p:nvSpPr>
          <p:cNvPr id="61526" name="Text Box 86"/>
          <p:cNvSpPr txBox="1">
            <a:spLocks noChangeArrowheads="1"/>
          </p:cNvSpPr>
          <p:nvPr/>
        </p:nvSpPr>
        <p:spPr bwMode="auto">
          <a:xfrm>
            <a:off x="3961391" y="14847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4</a:t>
            </a:r>
            <a:endParaRPr kumimoji="1" lang="en-US" altLang="zh-CN" sz="2000" b="1">
              <a:solidFill>
                <a:srgbClr val="000099"/>
              </a:solidFill>
            </a:endParaRPr>
          </a:p>
        </p:txBody>
      </p:sp>
      <p:sp>
        <p:nvSpPr>
          <p:cNvPr id="61527" name="Text Box 87"/>
          <p:cNvSpPr txBox="1">
            <a:spLocks noChangeArrowheads="1"/>
          </p:cNvSpPr>
          <p:nvPr/>
        </p:nvSpPr>
        <p:spPr bwMode="auto">
          <a:xfrm>
            <a:off x="2478930" y="16292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2</a:t>
            </a:r>
            <a:endParaRPr kumimoji="1" lang="en-US" altLang="zh-CN" sz="2000" b="1">
              <a:solidFill>
                <a:srgbClr val="000099"/>
              </a:solidFill>
            </a:endParaRPr>
          </a:p>
        </p:txBody>
      </p:sp>
      <p:sp>
        <p:nvSpPr>
          <p:cNvPr id="61528" name="Text Box 88"/>
          <p:cNvSpPr txBox="1">
            <a:spLocks noChangeArrowheads="1"/>
          </p:cNvSpPr>
          <p:nvPr/>
        </p:nvSpPr>
        <p:spPr bwMode="auto">
          <a:xfrm>
            <a:off x="2712822" y="587739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3</a:t>
            </a:r>
            <a:endParaRPr kumimoji="1" lang="en-US" altLang="zh-CN" sz="2000" b="1">
              <a:solidFill>
                <a:srgbClr val="000099"/>
              </a:solidFill>
            </a:endParaRPr>
          </a:p>
        </p:txBody>
      </p:sp>
      <p:sp>
        <p:nvSpPr>
          <p:cNvPr id="61535" name="Rectangle 95"/>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headEnd/>
            <a:tailEnd/>
          </a:ln>
          <a:effectLst/>
          <a:extLst/>
        </p:spPr>
        <p:txBody>
          <a:bodyPr wrap="none" anchor="ctr"/>
          <a:lstStyle/>
          <a:p>
            <a:endParaRPr lang="zh-CN" altLang="en-US" b="1">
              <a:solidFill>
                <a:srgbClr val="000099"/>
              </a:solidFill>
            </a:endParaRPr>
          </a:p>
        </p:txBody>
      </p:sp>
      <p:pic>
        <p:nvPicPr>
          <p:cNvPr id="61514"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470" y="4161309"/>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32" name="Rectangle 92"/>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1534" name="Rectangle 94"/>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1538" name="Text Box 98"/>
          <p:cNvSpPr txBox="1">
            <a:spLocks noChangeArrowheads="1"/>
          </p:cNvSpPr>
          <p:nvPr/>
        </p:nvSpPr>
        <p:spPr bwMode="auto">
          <a:xfrm>
            <a:off x="7081092" y="4797897"/>
            <a:ext cx="2624436" cy="46166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0000"/>
                </a:solidFill>
              </a:rPr>
              <a:t>H</a:t>
            </a:r>
            <a:r>
              <a:rPr kumimoji="1" lang="en-US" altLang="zh-CN" sz="2400" b="1" baseline="-25000">
                <a:solidFill>
                  <a:srgbClr val="FF0000"/>
                </a:solidFill>
              </a:rPr>
              <a:t>1 </a:t>
            </a:r>
            <a:r>
              <a:rPr kumimoji="1" lang="zh-CN" altLang="en-US" sz="2400" b="1">
                <a:solidFill>
                  <a:srgbClr val="FF0000"/>
                </a:solidFill>
                <a:ea typeface="黑体" pitchFamily="2" charset="-122"/>
              </a:rPr>
              <a:t>向 </a:t>
            </a:r>
            <a:r>
              <a:rPr kumimoji="1" lang="en-US" altLang="zh-CN" sz="2400" b="1">
                <a:solidFill>
                  <a:srgbClr val="FF0000"/>
                </a:solidFill>
                <a:ea typeface="黑体" pitchFamily="2" charset="-122"/>
              </a:rPr>
              <a:t>H</a:t>
            </a:r>
            <a:r>
              <a:rPr kumimoji="1" lang="en-US" altLang="zh-CN" sz="2400" b="1" baseline="-25000">
                <a:solidFill>
                  <a:srgbClr val="FF0000"/>
                </a:solidFill>
                <a:ea typeface="黑体" pitchFamily="2" charset="-122"/>
              </a:rPr>
              <a:t>5</a:t>
            </a:r>
            <a:r>
              <a:rPr kumimoji="1" lang="en-US" altLang="zh-CN" sz="2400" b="1">
                <a:solidFill>
                  <a:srgbClr val="FF0000"/>
                </a:solidFill>
                <a:ea typeface="黑体" pitchFamily="2" charset="-122"/>
              </a:rPr>
              <a:t> </a:t>
            </a:r>
            <a:r>
              <a:rPr kumimoji="1" lang="zh-CN" altLang="en-US" sz="2400" b="1">
                <a:solidFill>
                  <a:srgbClr val="FF0000"/>
                </a:solidFill>
                <a:ea typeface="黑体" pitchFamily="2" charset="-122"/>
              </a:rPr>
              <a:t>发送分组</a:t>
            </a:r>
          </a:p>
        </p:txBody>
      </p:sp>
      <p:sp>
        <p:nvSpPr>
          <p:cNvPr id="61539" name="Text Box 99"/>
          <p:cNvSpPr txBox="1">
            <a:spLocks noChangeArrowheads="1"/>
          </p:cNvSpPr>
          <p:nvPr/>
        </p:nvSpPr>
        <p:spPr bwMode="auto">
          <a:xfrm>
            <a:off x="7081092" y="3932709"/>
            <a:ext cx="2624436" cy="461665"/>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CC"/>
                </a:solidFill>
              </a:rPr>
              <a:t>H</a:t>
            </a:r>
            <a:r>
              <a:rPr kumimoji="1" lang="en-US" altLang="zh-CN" sz="2400" b="1" baseline="-25000" dirty="0">
                <a:solidFill>
                  <a:srgbClr val="0000CC"/>
                </a:solidFill>
              </a:rPr>
              <a:t>2 </a:t>
            </a:r>
            <a:r>
              <a:rPr kumimoji="1" lang="zh-CN" altLang="en-US" sz="2400" b="1" dirty="0">
                <a:solidFill>
                  <a:srgbClr val="0000CC"/>
                </a:solidFill>
                <a:ea typeface="黑体" pitchFamily="2" charset="-122"/>
              </a:rPr>
              <a:t>向 </a:t>
            </a:r>
            <a:r>
              <a:rPr kumimoji="1" lang="en-US" altLang="zh-CN" sz="2400" b="1" dirty="0">
                <a:solidFill>
                  <a:srgbClr val="0000CC"/>
                </a:solidFill>
                <a:ea typeface="黑体" pitchFamily="2" charset="-122"/>
              </a:rPr>
              <a:t>H</a:t>
            </a:r>
            <a:r>
              <a:rPr kumimoji="1" lang="en-US" altLang="zh-CN" sz="2400" b="1" baseline="-25000" dirty="0">
                <a:solidFill>
                  <a:srgbClr val="0000CC"/>
                </a:solidFill>
                <a:ea typeface="黑体" pitchFamily="2" charset="-122"/>
              </a:rPr>
              <a:t>6</a:t>
            </a:r>
            <a:r>
              <a:rPr kumimoji="1" lang="en-US" altLang="zh-CN" sz="2400" b="1" dirty="0">
                <a:solidFill>
                  <a:srgbClr val="0000CC"/>
                </a:solidFill>
                <a:ea typeface="黑体" pitchFamily="2" charset="-122"/>
              </a:rPr>
              <a:t> </a:t>
            </a:r>
            <a:r>
              <a:rPr kumimoji="1" lang="zh-CN" altLang="en-US" sz="2400" b="1" dirty="0">
                <a:solidFill>
                  <a:srgbClr val="0000CC"/>
                </a:solidFill>
                <a:ea typeface="黑体" pitchFamily="2" charset="-122"/>
              </a:rPr>
              <a:t>发送分组</a:t>
            </a:r>
          </a:p>
        </p:txBody>
      </p:sp>
      <p:sp>
        <p:nvSpPr>
          <p:cNvPr id="61540" name="Rectangle 100"/>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1541" name="Rectangle 101"/>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headEnd/>
            <a:tailEnd/>
          </a:ln>
          <a:effectLst/>
          <a:extLst/>
        </p:spPr>
        <p:txBody>
          <a:bodyPr wrap="none" anchor="ctr"/>
          <a:lstStyle/>
          <a:p>
            <a:endParaRPr lang="zh-CN" altLang="en-US" b="1">
              <a:solidFill>
                <a:srgbClr val="000099"/>
              </a:solidFill>
            </a:endParaRPr>
          </a:p>
        </p:txBody>
      </p:sp>
      <p:sp>
        <p:nvSpPr>
          <p:cNvPr id="61537" name="Rectangle 97"/>
          <p:cNvSpPr>
            <a:spLocks noChangeArrowheads="1"/>
          </p:cNvSpPr>
          <p:nvPr/>
        </p:nvSpPr>
        <p:spPr bwMode="auto">
          <a:xfrm>
            <a:off x="1230362" y="4293096"/>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1536" name="Rectangle 96"/>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headEnd/>
            <a:tailEnd/>
          </a:ln>
          <a:effectLst/>
          <a:extLst/>
        </p:spPr>
        <p:txBody>
          <a:bodyPr wrap="none" anchor="ctr"/>
          <a:lstStyle/>
          <a:p>
            <a:endParaRPr lang="zh-CN" altLang="en-US" b="1">
              <a:solidFill>
                <a:srgbClr val="000099"/>
              </a:solidFill>
            </a:endParaRPr>
          </a:p>
        </p:txBody>
      </p:sp>
      <p:sp>
        <p:nvSpPr>
          <p:cNvPr id="61542" name="Text Box 102"/>
          <p:cNvSpPr txBox="1">
            <a:spLocks noChangeArrowheads="1"/>
          </p:cNvSpPr>
          <p:nvPr/>
        </p:nvSpPr>
        <p:spPr bwMode="auto">
          <a:xfrm>
            <a:off x="5834243" y="1897534"/>
            <a:ext cx="3775393" cy="523220"/>
          </a:xfrm>
          <a:prstGeom prst="rect">
            <a:avLst/>
          </a:prstGeom>
          <a:solidFill>
            <a:srgbClr val="FFFF66"/>
          </a:solidFill>
          <a:ln w="76200" cmpd="tri">
            <a:solidFill>
              <a:srgbClr val="333399"/>
            </a:solidFill>
            <a:miter lim="800000"/>
            <a:headEnd/>
            <a:tailEnd/>
          </a:ln>
          <a:effectLst/>
          <a:extLst/>
        </p:spPr>
        <p:txBody>
          <a:bodyPr wrap="none">
            <a:spAutoFit/>
          </a:bodyPr>
          <a:lstStyle/>
          <a:p>
            <a:r>
              <a:rPr kumimoji="1" lang="zh-CN" altLang="en-US" sz="2800" b="1" dirty="0">
                <a:solidFill>
                  <a:srgbClr val="000099"/>
                </a:solidFill>
                <a:latin typeface="黑体" pitchFamily="2" charset="-122"/>
                <a:ea typeface="黑体" pitchFamily="2" charset="-122"/>
              </a:rPr>
              <a:t>注意分组路径的变化！</a:t>
            </a:r>
          </a:p>
        </p:txBody>
      </p:sp>
      <p:sp>
        <p:nvSpPr>
          <p:cNvPr id="61543" name="Text Box 103"/>
          <p:cNvSpPr txBox="1">
            <a:spLocks noChangeArrowheads="1"/>
          </p:cNvSpPr>
          <p:nvPr/>
        </p:nvSpPr>
        <p:spPr bwMode="auto">
          <a:xfrm>
            <a:off x="1142651" y="242140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路由器</a:t>
            </a:r>
          </a:p>
        </p:txBody>
      </p:sp>
      <p:sp>
        <p:nvSpPr>
          <p:cNvPr id="61545" name="Text Box 105"/>
          <p:cNvSpPr txBox="1">
            <a:spLocks noChangeArrowheads="1"/>
          </p:cNvSpPr>
          <p:nvPr/>
        </p:nvSpPr>
        <p:spPr bwMode="auto">
          <a:xfrm>
            <a:off x="334349" y="328500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主机</a:t>
            </a:r>
          </a:p>
        </p:txBody>
      </p:sp>
      <p:sp>
        <p:nvSpPr>
          <p:cNvPr id="61546" name="Line 106"/>
          <p:cNvSpPr>
            <a:spLocks noChangeShapeType="1"/>
          </p:cNvSpPr>
          <p:nvPr/>
        </p:nvSpPr>
        <p:spPr bwMode="auto">
          <a:xfrm>
            <a:off x="2088537" y="2708746"/>
            <a:ext cx="858177" cy="21590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1547" name="Line 107"/>
          <p:cNvSpPr>
            <a:spLocks noChangeShapeType="1"/>
          </p:cNvSpPr>
          <p:nvPr/>
        </p:nvSpPr>
        <p:spPr bwMode="auto">
          <a:xfrm>
            <a:off x="762578" y="3645371"/>
            <a:ext cx="390392" cy="576262"/>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Tree>
    <p:extLst>
      <p:ext uri="{BB962C8B-B14F-4D97-AF65-F5344CB8AC3E}">
        <p14:creationId xmlns:p14="http://schemas.microsoft.com/office/powerpoint/2010/main" val="6852617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32"/>
                                        </p:tgtEl>
                                        <p:attrNameLst>
                                          <p:attrName>style.visibility</p:attrName>
                                        </p:attrNameLst>
                                      </p:cBhvr>
                                      <p:to>
                                        <p:strVal val="visible"/>
                                      </p:to>
                                    </p:set>
                                  </p:childTnLst>
                                </p:cTn>
                              </p:par>
                            </p:childTnLst>
                          </p:cTn>
                        </p:par>
                        <p:par>
                          <p:cTn id="7" fill="hold" nodeType="afterGroup">
                            <p:stCondLst>
                              <p:cond delay="0"/>
                            </p:stCondLst>
                            <p:childTnLst>
                              <p:par>
                                <p:cTn id="8" presetID="0" presetClass="path" presetSubtype="0" accel="50000" decel="50000" fill="hold" grpId="1" nodeType="afterEffect">
                                  <p:stCondLst>
                                    <p:cond delay="0"/>
                                  </p:stCondLst>
                                  <p:childTnLst>
                                    <p:animMotion origin="layout" path="M 2.5E-6 -4.04624E-7 L 0.10468 -4.04624E-7 L 0.28889 0.15006 L 0.43802 -0.04439 L 0.52222 0.13318 " pathEditMode="relative" ptsTypes="AAAAA">
                                      <p:cBhvr>
                                        <p:cTn id="9" dur="2000" fill="hold"/>
                                        <p:tgtEl>
                                          <p:spTgt spid="61532"/>
                                        </p:tgtEl>
                                        <p:attrNameLst>
                                          <p:attrName>ppt_x</p:attrName>
                                          <p:attrName>ppt_y</p:attrName>
                                        </p:attrNameLst>
                                      </p:cBhvr>
                                    </p:animMotion>
                                  </p:childTnLst>
                                </p:cTn>
                              </p:par>
                            </p:childTnLst>
                          </p:cTn>
                        </p:par>
                        <p:par>
                          <p:cTn id="10" fill="hold" nodeType="afterGroup">
                            <p:stCondLst>
                              <p:cond delay="2000"/>
                            </p:stCondLst>
                            <p:childTnLst>
                              <p:par>
                                <p:cTn id="11" presetID="1" presetClass="exit" presetSubtype="0" fill="hold" grpId="2" nodeType="afterEffect">
                                  <p:stCondLst>
                                    <p:cond delay="0"/>
                                  </p:stCondLst>
                                  <p:childTnLst>
                                    <p:set>
                                      <p:cBhvr>
                                        <p:cTn id="12" dur="1" fill="hold">
                                          <p:stCondLst>
                                            <p:cond delay="0"/>
                                          </p:stCondLst>
                                        </p:cTn>
                                        <p:tgtEl>
                                          <p:spTgt spid="61532"/>
                                        </p:tgtEl>
                                        <p:attrNameLst>
                                          <p:attrName>style.visibility</p:attrName>
                                        </p:attrNameLst>
                                      </p:cBhvr>
                                      <p:to>
                                        <p:strVal val="hidden"/>
                                      </p:to>
                                    </p:set>
                                  </p:childTnLst>
                                </p:cTn>
                              </p:par>
                            </p:childTnLst>
                          </p:cTn>
                        </p:par>
                        <p:par>
                          <p:cTn id="13" fill="hold" nodeType="afterGroup">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61534"/>
                                        </p:tgtEl>
                                        <p:attrNameLst>
                                          <p:attrName>style.visibility</p:attrName>
                                        </p:attrNameLst>
                                      </p:cBhvr>
                                      <p:to>
                                        <p:strVal val="visible"/>
                                      </p:to>
                                    </p:set>
                                  </p:childTnLst>
                                </p:cTn>
                              </p:par>
                            </p:childTnLst>
                          </p:cTn>
                        </p:par>
                        <p:par>
                          <p:cTn id="16" fill="hold" nodeType="afterGroup">
                            <p:stCondLst>
                              <p:cond delay="2000"/>
                            </p:stCondLst>
                            <p:childTnLst>
                              <p:par>
                                <p:cTn id="17" presetID="0" presetClass="path" presetSubtype="0" accel="50000" decel="50000" fill="hold" grpId="1" nodeType="afterEffect">
                                  <p:stCondLst>
                                    <p:cond delay="0"/>
                                  </p:stCondLst>
                                  <p:childTnLst>
                                    <p:animMotion origin="layout" path="M -2.5E-6 -4.04624E-7 L 0.10313 0.00208 L 0.17934 -0.20717 L 0.43021 -0.05503 L 0.52535 0.14382 " pathEditMode="relative" ptsTypes="AAAAA">
                                      <p:cBhvr>
                                        <p:cTn id="18" dur="2000" fill="hold"/>
                                        <p:tgtEl>
                                          <p:spTgt spid="61534"/>
                                        </p:tgtEl>
                                        <p:attrNameLst>
                                          <p:attrName>ppt_x</p:attrName>
                                          <p:attrName>ppt_y</p:attrName>
                                        </p:attrNameLst>
                                      </p:cBhvr>
                                    </p:animMotion>
                                  </p:childTnLst>
                                </p:cTn>
                              </p:par>
                            </p:childTnLst>
                          </p:cTn>
                        </p:par>
                        <p:par>
                          <p:cTn id="19" fill="hold" nodeType="afterGroup">
                            <p:stCondLst>
                              <p:cond delay="4000"/>
                            </p:stCondLst>
                            <p:childTnLst>
                              <p:par>
                                <p:cTn id="20" presetID="1" presetClass="exit" presetSubtype="0" fill="hold" grpId="2" nodeType="afterEffect">
                                  <p:stCondLst>
                                    <p:cond delay="0"/>
                                  </p:stCondLst>
                                  <p:childTnLst>
                                    <p:set>
                                      <p:cBhvr>
                                        <p:cTn id="21" dur="1" fill="hold">
                                          <p:stCondLst>
                                            <p:cond delay="0"/>
                                          </p:stCondLst>
                                        </p:cTn>
                                        <p:tgtEl>
                                          <p:spTgt spid="61534"/>
                                        </p:tgtEl>
                                        <p:attrNameLst>
                                          <p:attrName>style.visibility</p:attrName>
                                        </p:attrNameLst>
                                      </p:cBhvr>
                                      <p:to>
                                        <p:strVal val="hidden"/>
                                      </p:to>
                                    </p:set>
                                  </p:childTnLst>
                                </p:cTn>
                              </p:par>
                            </p:childTnLst>
                          </p:cTn>
                        </p:par>
                        <p:par>
                          <p:cTn id="22" fill="hold" nodeType="afterGroup">
                            <p:stCondLst>
                              <p:cond delay="4000"/>
                            </p:stCondLst>
                            <p:childTnLst>
                              <p:par>
                                <p:cTn id="23" presetID="1" presetClass="entr" presetSubtype="0" fill="hold" grpId="0" nodeType="afterEffect">
                                  <p:stCondLst>
                                    <p:cond delay="0"/>
                                  </p:stCondLst>
                                  <p:childTnLst>
                                    <p:set>
                                      <p:cBhvr>
                                        <p:cTn id="24" dur="1" fill="hold">
                                          <p:stCondLst>
                                            <p:cond delay="0"/>
                                          </p:stCondLst>
                                        </p:cTn>
                                        <p:tgtEl>
                                          <p:spTgt spid="61539"/>
                                        </p:tgtEl>
                                        <p:attrNameLst>
                                          <p:attrName>style.visibility</p:attrName>
                                        </p:attrNameLst>
                                      </p:cBhvr>
                                      <p:to>
                                        <p:strVal val="visible"/>
                                      </p:to>
                                    </p:set>
                                  </p:childTnLst>
                                </p:cTn>
                              </p:par>
                            </p:childTnLst>
                          </p:cTn>
                        </p:par>
                        <p:par>
                          <p:cTn id="25" fill="hold" nodeType="afterGroup">
                            <p:stCondLst>
                              <p:cond delay="4000"/>
                            </p:stCondLst>
                            <p:childTnLst>
                              <p:par>
                                <p:cTn id="26" presetID="35" presetClass="emph" presetSubtype="0" repeatCount="3000" fill="hold" grpId="1" nodeType="afterEffect">
                                  <p:stCondLst>
                                    <p:cond delay="0"/>
                                  </p:stCondLst>
                                  <p:childTnLst>
                                    <p:anim calcmode="discrete" valueType="str">
                                      <p:cBhvr>
                                        <p:cTn id="27" dur="1000" fill="hold"/>
                                        <p:tgtEl>
                                          <p:spTgt spid="61539"/>
                                        </p:tgtEl>
                                        <p:attrNameLst>
                                          <p:attrName>style.visibility</p:attrName>
                                        </p:attrNameLst>
                                      </p:cBhvr>
                                      <p:tavLst>
                                        <p:tav tm="0">
                                          <p:val>
                                            <p:strVal val="hidden"/>
                                          </p:val>
                                        </p:tav>
                                        <p:tav tm="50000">
                                          <p:val>
                                            <p:strVal val="visible"/>
                                          </p:val>
                                        </p:tav>
                                      </p:tavLst>
                                    </p:anim>
                                  </p:childTnLst>
                                </p:cTn>
                              </p:par>
                            </p:childTnLst>
                          </p:cTn>
                        </p:par>
                        <p:par>
                          <p:cTn id="28" fill="hold" nodeType="afterGroup">
                            <p:stCondLst>
                              <p:cond delay="7000"/>
                            </p:stCondLst>
                            <p:childTnLst>
                              <p:par>
                                <p:cTn id="29" presetID="1" presetClass="entr" presetSubtype="0" fill="hold" grpId="0" nodeType="afterEffect">
                                  <p:stCondLst>
                                    <p:cond delay="0"/>
                                  </p:stCondLst>
                                  <p:childTnLst>
                                    <p:set>
                                      <p:cBhvr>
                                        <p:cTn id="30" dur="1" fill="hold">
                                          <p:stCondLst>
                                            <p:cond delay="0"/>
                                          </p:stCondLst>
                                        </p:cTn>
                                        <p:tgtEl>
                                          <p:spTgt spid="61535"/>
                                        </p:tgtEl>
                                        <p:attrNameLst>
                                          <p:attrName>style.visibility</p:attrName>
                                        </p:attrNameLst>
                                      </p:cBhvr>
                                      <p:to>
                                        <p:strVal val="visible"/>
                                      </p:to>
                                    </p:set>
                                  </p:childTnLst>
                                </p:cTn>
                              </p:par>
                            </p:childTnLst>
                          </p:cTn>
                        </p:par>
                        <p:par>
                          <p:cTn id="31" fill="hold" nodeType="afterGroup">
                            <p:stCondLst>
                              <p:cond delay="7000"/>
                            </p:stCondLst>
                            <p:childTnLst>
                              <p:par>
                                <p:cTn id="32" presetID="0" presetClass="path" presetSubtype="0" accel="50000" decel="50000" fill="hold" grpId="1" nodeType="afterEffect">
                                  <p:stCondLst>
                                    <p:cond delay="0"/>
                                  </p:stCondLst>
                                  <p:childTnLst>
                                    <p:animMotion origin="layout" path="M 2.22222E-6 1.79191E-6 L 0.00156 0.14381 L 0.25711 0.29803 L 0.36979 0.21572 " pathEditMode="relative" ptsTypes="AAAA">
                                      <p:cBhvr>
                                        <p:cTn id="33" dur="2000" fill="hold"/>
                                        <p:tgtEl>
                                          <p:spTgt spid="61535"/>
                                        </p:tgtEl>
                                        <p:attrNameLst>
                                          <p:attrName>ppt_x</p:attrName>
                                          <p:attrName>ppt_y</p:attrName>
                                        </p:attrNameLst>
                                      </p:cBhvr>
                                    </p:animMotion>
                                  </p:childTnLst>
                                </p:cTn>
                              </p:par>
                            </p:childTnLst>
                          </p:cTn>
                        </p:par>
                        <p:par>
                          <p:cTn id="34" fill="hold" nodeType="afterGroup">
                            <p:stCondLst>
                              <p:cond delay="9000"/>
                            </p:stCondLst>
                            <p:childTnLst>
                              <p:par>
                                <p:cTn id="35" presetID="1" presetClass="exit" presetSubtype="0" fill="hold" grpId="2" nodeType="afterEffect">
                                  <p:stCondLst>
                                    <p:cond delay="0"/>
                                  </p:stCondLst>
                                  <p:childTnLst>
                                    <p:set>
                                      <p:cBhvr>
                                        <p:cTn id="36" dur="1" fill="hold">
                                          <p:stCondLst>
                                            <p:cond delay="0"/>
                                          </p:stCondLst>
                                        </p:cTn>
                                        <p:tgtEl>
                                          <p:spTgt spid="61535"/>
                                        </p:tgtEl>
                                        <p:attrNameLst>
                                          <p:attrName>style.visibility</p:attrName>
                                        </p:attrNameLst>
                                      </p:cBhvr>
                                      <p:to>
                                        <p:strVal val="hidden"/>
                                      </p:to>
                                    </p:set>
                                  </p:childTnLst>
                                </p:cTn>
                              </p:par>
                            </p:childTnLst>
                          </p:cTn>
                        </p:par>
                        <p:par>
                          <p:cTn id="37" fill="hold" nodeType="afterGroup">
                            <p:stCondLst>
                              <p:cond delay="9000"/>
                            </p:stCondLst>
                            <p:childTnLst>
                              <p:par>
                                <p:cTn id="38" presetID="1" presetClass="entr" presetSubtype="0" fill="hold" grpId="0" nodeType="afterEffect">
                                  <p:stCondLst>
                                    <p:cond delay="0"/>
                                  </p:stCondLst>
                                  <p:childTnLst>
                                    <p:set>
                                      <p:cBhvr>
                                        <p:cTn id="39" dur="1" fill="hold">
                                          <p:stCondLst>
                                            <p:cond delay="0"/>
                                          </p:stCondLst>
                                        </p:cTn>
                                        <p:tgtEl>
                                          <p:spTgt spid="61542"/>
                                        </p:tgtEl>
                                        <p:attrNameLst>
                                          <p:attrName>style.visibility</p:attrName>
                                        </p:attrNameLst>
                                      </p:cBhvr>
                                      <p:to>
                                        <p:strVal val="visible"/>
                                      </p:to>
                                    </p:set>
                                  </p:childTnLst>
                                </p:cTn>
                              </p:par>
                            </p:childTnLst>
                          </p:cTn>
                        </p:par>
                        <p:par>
                          <p:cTn id="40" fill="hold" nodeType="afterGroup">
                            <p:stCondLst>
                              <p:cond delay="9000"/>
                            </p:stCondLst>
                            <p:childTnLst>
                              <p:par>
                                <p:cTn id="41" presetID="35" presetClass="emph" presetSubtype="0" repeatCount="2000" fill="hold" grpId="1" nodeType="afterEffect">
                                  <p:stCondLst>
                                    <p:cond delay="0"/>
                                  </p:stCondLst>
                                  <p:childTnLst>
                                    <p:anim calcmode="discrete" valueType="str">
                                      <p:cBhvr>
                                        <p:cTn id="42" dur="1000" fill="hold"/>
                                        <p:tgtEl>
                                          <p:spTgt spid="61542"/>
                                        </p:tgtEl>
                                        <p:attrNameLst>
                                          <p:attrName>style.visibility</p:attrName>
                                        </p:attrNameLst>
                                      </p:cBhvr>
                                      <p:tavLst>
                                        <p:tav tm="0">
                                          <p:val>
                                            <p:strVal val="hidden"/>
                                          </p:val>
                                        </p:tav>
                                        <p:tav tm="50000">
                                          <p:val>
                                            <p:strVal val="visible"/>
                                          </p:val>
                                        </p:tav>
                                      </p:tavLst>
                                    </p:anim>
                                  </p:childTnLst>
                                </p:cTn>
                              </p:par>
                            </p:childTnLst>
                          </p:cTn>
                        </p:par>
                        <p:par>
                          <p:cTn id="43" fill="hold" nodeType="afterGroup">
                            <p:stCondLst>
                              <p:cond delay="11000"/>
                            </p:stCondLst>
                            <p:childTnLst>
                              <p:par>
                                <p:cTn id="44" presetID="1" presetClass="entr" presetSubtype="0" fill="hold" grpId="0" nodeType="afterEffect">
                                  <p:stCondLst>
                                    <p:cond delay="0"/>
                                  </p:stCondLst>
                                  <p:childTnLst>
                                    <p:set>
                                      <p:cBhvr>
                                        <p:cTn id="45" dur="1" fill="hold">
                                          <p:stCondLst>
                                            <p:cond delay="0"/>
                                          </p:stCondLst>
                                        </p:cTn>
                                        <p:tgtEl>
                                          <p:spTgt spid="61540"/>
                                        </p:tgtEl>
                                        <p:attrNameLst>
                                          <p:attrName>style.visibility</p:attrName>
                                        </p:attrNameLst>
                                      </p:cBhvr>
                                      <p:to>
                                        <p:strVal val="visible"/>
                                      </p:to>
                                    </p:set>
                                  </p:childTnLst>
                                </p:cTn>
                              </p:par>
                            </p:childTnLst>
                          </p:cTn>
                        </p:par>
                        <p:par>
                          <p:cTn id="46" fill="hold" nodeType="afterGroup">
                            <p:stCondLst>
                              <p:cond delay="11000"/>
                            </p:stCondLst>
                            <p:childTnLst>
                              <p:par>
                                <p:cTn id="47" presetID="0" presetClass="path" presetSubtype="0" accel="50000" decel="50000" fill="hold" grpId="1" nodeType="afterEffect">
                                  <p:stCondLst>
                                    <p:cond delay="0"/>
                                  </p:stCondLst>
                                  <p:childTnLst>
                                    <p:animMotion origin="layout" path="M -2.5E-6 -4.04624E-7 L 0.10313 0.00208 L 0.17934 -0.20717 L 0.43021 -0.05503 L 0.52535 0.14382 " pathEditMode="relative" ptsTypes="AAAAA">
                                      <p:cBhvr>
                                        <p:cTn id="48" dur="2000" fill="hold"/>
                                        <p:tgtEl>
                                          <p:spTgt spid="61540"/>
                                        </p:tgtEl>
                                        <p:attrNameLst>
                                          <p:attrName>ppt_x</p:attrName>
                                          <p:attrName>ppt_y</p:attrName>
                                        </p:attrNameLst>
                                      </p:cBhvr>
                                    </p:animMotion>
                                  </p:childTnLst>
                                </p:cTn>
                              </p:par>
                            </p:childTnLst>
                          </p:cTn>
                        </p:par>
                        <p:par>
                          <p:cTn id="49" fill="hold" nodeType="afterGroup">
                            <p:stCondLst>
                              <p:cond delay="13000"/>
                            </p:stCondLst>
                            <p:childTnLst>
                              <p:par>
                                <p:cTn id="50" presetID="1" presetClass="exit" presetSubtype="0" fill="hold" grpId="2" nodeType="afterEffect">
                                  <p:stCondLst>
                                    <p:cond delay="0"/>
                                  </p:stCondLst>
                                  <p:childTnLst>
                                    <p:set>
                                      <p:cBhvr>
                                        <p:cTn id="51" dur="1" fill="hold">
                                          <p:stCondLst>
                                            <p:cond delay="0"/>
                                          </p:stCondLst>
                                        </p:cTn>
                                        <p:tgtEl>
                                          <p:spTgt spid="61540"/>
                                        </p:tgtEl>
                                        <p:attrNameLst>
                                          <p:attrName>style.visibility</p:attrName>
                                        </p:attrNameLst>
                                      </p:cBhvr>
                                      <p:to>
                                        <p:strVal val="hidden"/>
                                      </p:to>
                                    </p:set>
                                  </p:childTnLst>
                                </p:cTn>
                              </p:par>
                            </p:childTnLst>
                          </p:cTn>
                        </p:par>
                        <p:par>
                          <p:cTn id="52" fill="hold" nodeType="afterGroup">
                            <p:stCondLst>
                              <p:cond delay="13000"/>
                            </p:stCondLst>
                            <p:childTnLst>
                              <p:par>
                                <p:cTn id="53" presetID="1" presetClass="entr" presetSubtype="0" fill="hold" grpId="0" nodeType="afterEffect">
                                  <p:stCondLst>
                                    <p:cond delay="0"/>
                                  </p:stCondLst>
                                  <p:childTnLst>
                                    <p:set>
                                      <p:cBhvr>
                                        <p:cTn id="54" dur="1" fill="hold">
                                          <p:stCondLst>
                                            <p:cond delay="0"/>
                                          </p:stCondLst>
                                        </p:cTn>
                                        <p:tgtEl>
                                          <p:spTgt spid="61541"/>
                                        </p:tgtEl>
                                        <p:attrNameLst>
                                          <p:attrName>style.visibility</p:attrName>
                                        </p:attrNameLst>
                                      </p:cBhvr>
                                      <p:to>
                                        <p:strVal val="visible"/>
                                      </p:to>
                                    </p:set>
                                  </p:childTnLst>
                                </p:cTn>
                              </p:par>
                            </p:childTnLst>
                          </p:cTn>
                        </p:par>
                        <p:par>
                          <p:cTn id="55" fill="hold" nodeType="afterGroup">
                            <p:stCondLst>
                              <p:cond delay="13000"/>
                            </p:stCondLst>
                            <p:childTnLst>
                              <p:par>
                                <p:cTn id="56" presetID="0" presetClass="path" presetSubtype="0" accel="50000" decel="50000" fill="hold" grpId="1" nodeType="afterEffect">
                                  <p:stCondLst>
                                    <p:cond delay="0"/>
                                  </p:stCondLst>
                                  <p:childTnLst>
                                    <p:animMotion origin="layout" path="M 2.22222E-6 1.79191E-6 L 0.00156 0.14381 L 0.25711 0.29803 L 0.36979 0.21572 " pathEditMode="relative" ptsTypes="AAAA">
                                      <p:cBhvr>
                                        <p:cTn id="57" dur="2000" fill="hold"/>
                                        <p:tgtEl>
                                          <p:spTgt spid="61541"/>
                                        </p:tgtEl>
                                        <p:attrNameLst>
                                          <p:attrName>ppt_x</p:attrName>
                                          <p:attrName>ppt_y</p:attrName>
                                        </p:attrNameLst>
                                      </p:cBhvr>
                                    </p:animMotion>
                                  </p:childTnLst>
                                </p:cTn>
                              </p:par>
                            </p:childTnLst>
                          </p:cTn>
                        </p:par>
                        <p:par>
                          <p:cTn id="58" fill="hold" nodeType="afterGroup">
                            <p:stCondLst>
                              <p:cond delay="15000"/>
                            </p:stCondLst>
                            <p:childTnLst>
                              <p:par>
                                <p:cTn id="59" presetID="1" presetClass="exit" presetSubtype="0" fill="hold" grpId="2" nodeType="afterEffect">
                                  <p:stCondLst>
                                    <p:cond delay="0"/>
                                  </p:stCondLst>
                                  <p:childTnLst>
                                    <p:set>
                                      <p:cBhvr>
                                        <p:cTn id="60" dur="1" fill="hold">
                                          <p:stCondLst>
                                            <p:cond delay="0"/>
                                          </p:stCondLst>
                                        </p:cTn>
                                        <p:tgtEl>
                                          <p:spTgt spid="61541"/>
                                        </p:tgtEl>
                                        <p:attrNameLst>
                                          <p:attrName>style.visibility</p:attrName>
                                        </p:attrNameLst>
                                      </p:cBhvr>
                                      <p:to>
                                        <p:strVal val="hidden"/>
                                      </p:to>
                                    </p:set>
                                  </p:childTnLst>
                                </p:cTn>
                              </p:par>
                            </p:childTnLst>
                          </p:cTn>
                        </p:par>
                        <p:par>
                          <p:cTn id="61" fill="hold" nodeType="afterGroup">
                            <p:stCondLst>
                              <p:cond delay="15000"/>
                            </p:stCondLst>
                            <p:childTnLst>
                              <p:par>
                                <p:cTn id="62" presetID="1" presetClass="entr" presetSubtype="0" fill="hold" grpId="0" nodeType="afterEffect">
                                  <p:stCondLst>
                                    <p:cond delay="0"/>
                                  </p:stCondLst>
                                  <p:childTnLst>
                                    <p:set>
                                      <p:cBhvr>
                                        <p:cTn id="63" dur="1" fill="hold">
                                          <p:stCondLst>
                                            <p:cond delay="0"/>
                                          </p:stCondLst>
                                        </p:cTn>
                                        <p:tgtEl>
                                          <p:spTgt spid="61537"/>
                                        </p:tgtEl>
                                        <p:attrNameLst>
                                          <p:attrName>style.visibility</p:attrName>
                                        </p:attrNameLst>
                                      </p:cBhvr>
                                      <p:to>
                                        <p:strVal val="visible"/>
                                      </p:to>
                                    </p:set>
                                  </p:childTnLst>
                                </p:cTn>
                              </p:par>
                            </p:childTnLst>
                          </p:cTn>
                        </p:par>
                        <p:par>
                          <p:cTn id="64" fill="hold" nodeType="afterGroup">
                            <p:stCondLst>
                              <p:cond delay="15000"/>
                            </p:stCondLst>
                            <p:childTnLst>
                              <p:par>
                                <p:cTn id="65" presetID="0" presetClass="path" presetSubtype="0" accel="50000" decel="50000" fill="hold" grpId="1" nodeType="afterEffect">
                                  <p:stCondLst>
                                    <p:cond delay="0"/>
                                  </p:stCondLst>
                                  <p:childTnLst>
                                    <p:animMotion origin="layout" path="M -3.05556E-6 1.84971E-6 L 0.10469 0.00416 L 0.18733 -0.19885 L 0.29358 0.14798 L 0.43802 -0.04879 L 0.52535 0.13734 " pathEditMode="relative" ptsTypes="AAAAAA">
                                      <p:cBhvr>
                                        <p:cTn id="66" dur="2000" fill="hold"/>
                                        <p:tgtEl>
                                          <p:spTgt spid="61537"/>
                                        </p:tgtEl>
                                        <p:attrNameLst>
                                          <p:attrName>ppt_x</p:attrName>
                                          <p:attrName>ppt_y</p:attrName>
                                        </p:attrNameLst>
                                      </p:cBhvr>
                                    </p:animMotion>
                                  </p:childTnLst>
                                </p:cTn>
                              </p:par>
                            </p:childTnLst>
                          </p:cTn>
                        </p:par>
                        <p:par>
                          <p:cTn id="67" fill="hold" nodeType="afterGroup">
                            <p:stCondLst>
                              <p:cond delay="17000"/>
                            </p:stCondLst>
                            <p:childTnLst>
                              <p:par>
                                <p:cTn id="68" presetID="1" presetClass="exit" presetSubtype="0" fill="hold" grpId="2" nodeType="afterEffect">
                                  <p:stCondLst>
                                    <p:cond delay="0"/>
                                  </p:stCondLst>
                                  <p:childTnLst>
                                    <p:set>
                                      <p:cBhvr>
                                        <p:cTn id="69" dur="1" fill="hold">
                                          <p:stCondLst>
                                            <p:cond delay="0"/>
                                          </p:stCondLst>
                                        </p:cTn>
                                        <p:tgtEl>
                                          <p:spTgt spid="61537"/>
                                        </p:tgtEl>
                                        <p:attrNameLst>
                                          <p:attrName>style.visibility</p:attrName>
                                        </p:attrNameLst>
                                      </p:cBhvr>
                                      <p:to>
                                        <p:strVal val="hidden"/>
                                      </p:to>
                                    </p:set>
                                  </p:childTnLst>
                                </p:cTn>
                              </p:par>
                            </p:childTnLst>
                          </p:cTn>
                        </p:par>
                        <p:par>
                          <p:cTn id="70" fill="hold" nodeType="afterGroup">
                            <p:stCondLst>
                              <p:cond delay="17000"/>
                            </p:stCondLst>
                            <p:childTnLst>
                              <p:par>
                                <p:cTn id="71" presetID="1" presetClass="entr" presetSubtype="0" fill="hold" grpId="0" nodeType="afterEffect">
                                  <p:stCondLst>
                                    <p:cond delay="0"/>
                                  </p:stCondLst>
                                  <p:childTnLst>
                                    <p:set>
                                      <p:cBhvr>
                                        <p:cTn id="72" dur="1" fill="hold">
                                          <p:stCondLst>
                                            <p:cond delay="0"/>
                                          </p:stCondLst>
                                        </p:cTn>
                                        <p:tgtEl>
                                          <p:spTgt spid="61536"/>
                                        </p:tgtEl>
                                        <p:attrNameLst>
                                          <p:attrName>style.visibility</p:attrName>
                                        </p:attrNameLst>
                                      </p:cBhvr>
                                      <p:to>
                                        <p:strVal val="visible"/>
                                      </p:to>
                                    </p:set>
                                  </p:childTnLst>
                                </p:cTn>
                              </p:par>
                            </p:childTnLst>
                          </p:cTn>
                        </p:par>
                        <p:par>
                          <p:cTn id="73" fill="hold" nodeType="afterGroup">
                            <p:stCondLst>
                              <p:cond delay="17000"/>
                            </p:stCondLst>
                            <p:childTnLst>
                              <p:par>
                                <p:cTn id="74" presetID="0" presetClass="path" presetSubtype="0" accel="50000" decel="50000" fill="hold" grpId="1" nodeType="afterEffect">
                                  <p:stCondLst>
                                    <p:cond delay="0"/>
                                  </p:stCondLst>
                                  <p:childTnLst>
                                    <p:animMotion origin="layout" path="M 1.66667E-6 -5.43353E-6 L 0.00173 0.16485 L 0.15729 0.06751 L 0.25399 0.30011 L 0.36996 0.21965 " pathEditMode="relative" ptsTypes="AAAAA">
                                      <p:cBhvr>
                                        <p:cTn id="75" dur="2000" fill="hold"/>
                                        <p:tgtEl>
                                          <p:spTgt spid="61536"/>
                                        </p:tgtEl>
                                        <p:attrNameLst>
                                          <p:attrName>ppt_x</p:attrName>
                                          <p:attrName>ppt_y</p:attrName>
                                        </p:attrNameLst>
                                      </p:cBhvr>
                                    </p:animMotion>
                                  </p:childTnLst>
                                </p:cTn>
                              </p:par>
                            </p:childTnLst>
                          </p:cTn>
                        </p:par>
                        <p:par>
                          <p:cTn id="76" fill="hold" nodeType="afterGroup">
                            <p:stCondLst>
                              <p:cond delay="19000"/>
                            </p:stCondLst>
                            <p:childTnLst>
                              <p:par>
                                <p:cTn id="77" presetID="1" presetClass="exit" presetSubtype="0" fill="hold" grpId="2" nodeType="afterEffect">
                                  <p:stCondLst>
                                    <p:cond delay="0"/>
                                  </p:stCondLst>
                                  <p:childTnLst>
                                    <p:set>
                                      <p:cBhvr>
                                        <p:cTn id="78" dur="1" fill="hold">
                                          <p:stCondLst>
                                            <p:cond delay="0"/>
                                          </p:stCondLst>
                                        </p:cTn>
                                        <p:tgtEl>
                                          <p:spTgt spid="615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5" grpId="0" animBg="1"/>
      <p:bldP spid="61535" grpId="1" animBg="1"/>
      <p:bldP spid="61535" grpId="2" animBg="1"/>
      <p:bldP spid="61532" grpId="0" animBg="1"/>
      <p:bldP spid="61532" grpId="1" animBg="1"/>
      <p:bldP spid="61532" grpId="2" animBg="1"/>
      <p:bldP spid="61534" grpId="0" animBg="1"/>
      <p:bldP spid="61534" grpId="1" animBg="1"/>
      <p:bldP spid="61534" grpId="2" animBg="1"/>
      <p:bldP spid="61539" grpId="0" animBg="1"/>
      <p:bldP spid="61539" grpId="1" animBg="1"/>
      <p:bldP spid="61540" grpId="0" animBg="1"/>
      <p:bldP spid="61540" grpId="1" animBg="1"/>
      <p:bldP spid="61540" grpId="2" animBg="1"/>
      <p:bldP spid="61541" grpId="0" animBg="1"/>
      <p:bldP spid="61541" grpId="1" animBg="1"/>
      <p:bldP spid="61541" grpId="2" animBg="1"/>
      <p:bldP spid="61537" grpId="0" animBg="1"/>
      <p:bldP spid="61537" grpId="1" animBg="1"/>
      <p:bldP spid="61537" grpId="2" animBg="1"/>
      <p:bldP spid="61536" grpId="0" animBg="1"/>
      <p:bldP spid="61536" grpId="1" animBg="1"/>
      <p:bldP spid="61536" grpId="2" animBg="1"/>
      <p:bldP spid="61542" grpId="0" animBg="1"/>
      <p:bldP spid="61542" grpId="1"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ctr"/>
            <a:r>
              <a:rPr lang="zh-CN" altLang="en-US" dirty="0"/>
              <a:t>注意分组的</a:t>
            </a:r>
            <a:r>
              <a:rPr lang="zh-CN" altLang="en-US" dirty="0">
                <a:solidFill>
                  <a:srgbClr val="FF0000"/>
                </a:solidFill>
              </a:rPr>
              <a:t>存储转发</a:t>
            </a:r>
            <a:r>
              <a:rPr lang="zh-CN" altLang="en-US" dirty="0"/>
              <a:t>过程</a:t>
            </a:r>
          </a:p>
        </p:txBody>
      </p:sp>
      <p:grpSp>
        <p:nvGrpSpPr>
          <p:cNvPr id="65539" name="Group 3"/>
          <p:cNvGrpSpPr>
            <a:grpSpLocks/>
          </p:cNvGrpSpPr>
          <p:nvPr/>
        </p:nvGrpSpPr>
        <p:grpSpPr bwMode="auto">
          <a:xfrm>
            <a:off x="1971615" y="2176934"/>
            <a:ext cx="4431903" cy="3667125"/>
            <a:chOff x="2256" y="2386"/>
            <a:chExt cx="2147" cy="1919"/>
          </a:xfrm>
        </p:grpSpPr>
        <p:sp>
          <p:nvSpPr>
            <p:cNvPr id="65540" name="Oval 4"/>
            <p:cNvSpPr>
              <a:spLocks noChangeArrowheads="1"/>
            </p:cNvSpPr>
            <p:nvPr/>
          </p:nvSpPr>
          <p:spPr bwMode="auto">
            <a:xfrm rot="-1674972">
              <a:off x="2346" y="2526"/>
              <a:ext cx="1015" cy="69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1" name="Oval 5"/>
            <p:cNvSpPr>
              <a:spLocks noChangeArrowheads="1"/>
            </p:cNvSpPr>
            <p:nvPr/>
          </p:nvSpPr>
          <p:spPr bwMode="auto">
            <a:xfrm rot="-774972">
              <a:off x="3025" y="2386"/>
              <a:ext cx="887" cy="64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2" name="Oval 6"/>
            <p:cNvSpPr>
              <a:spLocks noChangeArrowheads="1"/>
            </p:cNvSpPr>
            <p:nvPr/>
          </p:nvSpPr>
          <p:spPr bwMode="auto">
            <a:xfrm rot="-174972">
              <a:off x="3673" y="2621"/>
              <a:ext cx="655" cy="83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3" name="Oval 7"/>
            <p:cNvSpPr>
              <a:spLocks noChangeArrowheads="1"/>
            </p:cNvSpPr>
            <p:nvPr/>
          </p:nvSpPr>
          <p:spPr bwMode="auto">
            <a:xfrm rot="18365028">
              <a:off x="3754" y="3108"/>
              <a:ext cx="687" cy="610"/>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4" name="Oval 8"/>
            <p:cNvSpPr>
              <a:spLocks noChangeArrowheads="1"/>
            </p:cNvSpPr>
            <p:nvPr/>
          </p:nvSpPr>
          <p:spPr bwMode="auto">
            <a:xfrm rot="-1674972">
              <a:off x="3052" y="3445"/>
              <a:ext cx="1110" cy="77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5" name="Oval 9"/>
            <p:cNvSpPr>
              <a:spLocks noChangeArrowheads="1"/>
            </p:cNvSpPr>
            <p:nvPr/>
          </p:nvSpPr>
          <p:spPr bwMode="auto">
            <a:xfrm rot="-594972">
              <a:off x="2616" y="3772"/>
              <a:ext cx="793" cy="533"/>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6" name="Oval 10"/>
            <p:cNvSpPr>
              <a:spLocks noChangeArrowheads="1"/>
            </p:cNvSpPr>
            <p:nvPr/>
          </p:nvSpPr>
          <p:spPr bwMode="auto">
            <a:xfrm rot="-1674972">
              <a:off x="2311" y="3539"/>
              <a:ext cx="503" cy="631"/>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7" name="Oval 11"/>
            <p:cNvSpPr>
              <a:spLocks noChangeArrowheads="1"/>
            </p:cNvSpPr>
            <p:nvPr/>
          </p:nvSpPr>
          <p:spPr bwMode="auto">
            <a:xfrm rot="18065028">
              <a:off x="2160" y="3115"/>
              <a:ext cx="695" cy="504"/>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8" name="Freeform 12"/>
            <p:cNvSpPr>
              <a:spLocks/>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5549" name="Line 13"/>
          <p:cNvSpPr>
            <a:spLocks noChangeShapeType="1"/>
          </p:cNvSpPr>
          <p:nvPr/>
        </p:nvSpPr>
        <p:spPr bwMode="auto">
          <a:xfrm flipV="1">
            <a:off x="3197827" y="2411884"/>
            <a:ext cx="1387872" cy="555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0" name="Line 14"/>
          <p:cNvSpPr>
            <a:spLocks noChangeShapeType="1"/>
          </p:cNvSpPr>
          <p:nvPr/>
        </p:nvSpPr>
        <p:spPr bwMode="auto">
          <a:xfrm>
            <a:off x="4755957" y="2486497"/>
            <a:ext cx="820341" cy="1398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1" name="Line 15"/>
          <p:cNvSpPr>
            <a:spLocks noChangeShapeType="1"/>
          </p:cNvSpPr>
          <p:nvPr/>
        </p:nvSpPr>
        <p:spPr bwMode="auto">
          <a:xfrm flipH="1">
            <a:off x="2379206" y="3059584"/>
            <a:ext cx="720593" cy="12557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2" name="Line 16"/>
          <p:cNvSpPr>
            <a:spLocks noChangeShapeType="1"/>
          </p:cNvSpPr>
          <p:nvPr/>
        </p:nvSpPr>
        <p:spPr bwMode="auto">
          <a:xfrm>
            <a:off x="2423920" y="4493096"/>
            <a:ext cx="1647560" cy="8826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3" name="Line 17"/>
          <p:cNvSpPr>
            <a:spLocks noChangeShapeType="1"/>
          </p:cNvSpPr>
          <p:nvPr/>
        </p:nvSpPr>
        <p:spPr bwMode="auto">
          <a:xfrm flipV="1">
            <a:off x="4140272" y="4161309"/>
            <a:ext cx="1436027" cy="13065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4" name="Line 18"/>
          <p:cNvSpPr>
            <a:spLocks noChangeShapeType="1"/>
          </p:cNvSpPr>
          <p:nvPr/>
        </p:nvSpPr>
        <p:spPr bwMode="auto">
          <a:xfrm>
            <a:off x="3254579" y="3065933"/>
            <a:ext cx="2302801" cy="9461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5" name="Line 19"/>
          <p:cNvSpPr>
            <a:spLocks noChangeShapeType="1"/>
          </p:cNvSpPr>
          <p:nvPr/>
        </p:nvSpPr>
        <p:spPr bwMode="auto">
          <a:xfrm>
            <a:off x="3144513" y="2902422"/>
            <a:ext cx="1083469" cy="24717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6" name="Line 20"/>
          <p:cNvSpPr>
            <a:spLocks noChangeShapeType="1"/>
          </p:cNvSpPr>
          <p:nvPr/>
        </p:nvSpPr>
        <p:spPr bwMode="auto">
          <a:xfrm flipV="1">
            <a:off x="3495350" y="5445597"/>
            <a:ext cx="693076" cy="5492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7" name="Line 21"/>
          <p:cNvSpPr>
            <a:spLocks noChangeShapeType="1"/>
          </p:cNvSpPr>
          <p:nvPr/>
        </p:nvSpPr>
        <p:spPr bwMode="auto">
          <a:xfrm rot="-5400000">
            <a:off x="4510292" y="2095971"/>
            <a:ext cx="3365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8" name="Line 22"/>
          <p:cNvSpPr>
            <a:spLocks noChangeShapeType="1"/>
          </p:cNvSpPr>
          <p:nvPr/>
        </p:nvSpPr>
        <p:spPr bwMode="auto">
          <a:xfrm>
            <a:off x="5676046" y="4161309"/>
            <a:ext cx="693076" cy="1008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9" name="Line 23"/>
          <p:cNvSpPr>
            <a:spLocks noChangeShapeType="1"/>
          </p:cNvSpPr>
          <p:nvPr/>
        </p:nvSpPr>
        <p:spPr bwMode="auto">
          <a:xfrm flipV="1">
            <a:off x="1428162" y="4418483"/>
            <a:ext cx="698235" cy="6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0" name="Line 24"/>
          <p:cNvSpPr>
            <a:spLocks noChangeShapeType="1"/>
          </p:cNvSpPr>
          <p:nvPr/>
        </p:nvSpPr>
        <p:spPr bwMode="auto">
          <a:xfrm rot="5400000" flipH="1">
            <a:off x="2714102" y="2527706"/>
            <a:ext cx="773113" cy="171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1" name="Text Box 25"/>
          <p:cNvSpPr txBox="1">
            <a:spLocks noChangeArrowheads="1"/>
          </p:cNvSpPr>
          <p:nvPr/>
        </p:nvSpPr>
        <p:spPr bwMode="auto">
          <a:xfrm>
            <a:off x="1054966" y="37834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1</a:t>
            </a:r>
            <a:endParaRPr kumimoji="1" lang="en-US" altLang="zh-CN" sz="2000" b="1">
              <a:solidFill>
                <a:srgbClr val="000099"/>
              </a:solidFill>
            </a:endParaRPr>
          </a:p>
        </p:txBody>
      </p:sp>
      <p:sp>
        <p:nvSpPr>
          <p:cNvPr id="65562" name="Oval 26"/>
          <p:cNvSpPr>
            <a:spLocks noChangeArrowheads="1"/>
          </p:cNvSpPr>
          <p:nvPr/>
        </p:nvSpPr>
        <p:spPr bwMode="auto">
          <a:xfrm>
            <a:off x="2109199" y="4161309"/>
            <a:ext cx="607086" cy="561975"/>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A</a:t>
            </a:r>
          </a:p>
        </p:txBody>
      </p:sp>
      <p:sp>
        <p:nvSpPr>
          <p:cNvPr id="65563" name="Line 27"/>
          <p:cNvSpPr>
            <a:spLocks noChangeShapeType="1"/>
          </p:cNvSpPr>
          <p:nvPr/>
        </p:nvSpPr>
        <p:spPr bwMode="auto">
          <a:xfrm flipV="1">
            <a:off x="5676046" y="3564408"/>
            <a:ext cx="873654" cy="4127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4" name="AutoShape 28"/>
          <p:cNvSpPr>
            <a:spLocks noChangeArrowheads="1"/>
          </p:cNvSpPr>
          <p:nvPr/>
        </p:nvSpPr>
        <p:spPr bwMode="auto">
          <a:xfrm flipV="1">
            <a:off x="5191065" y="5850408"/>
            <a:ext cx="1169458" cy="387350"/>
          </a:xfrm>
          <a:prstGeom prst="wedgeRoundRectCallout">
            <a:avLst>
              <a:gd name="adj1" fmla="val -66181"/>
              <a:gd name="adj2" fmla="val 131963"/>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zh-CN" altLang="zh-CN" sz="2400" b="1">
              <a:solidFill>
                <a:srgbClr val="000099"/>
              </a:solidFill>
              <a:latin typeface="Times New Roman" pitchFamily="18" charset="0"/>
            </a:endParaRPr>
          </a:p>
        </p:txBody>
      </p:sp>
      <p:sp>
        <p:nvSpPr>
          <p:cNvPr id="65565" name="Text Box 29"/>
          <p:cNvSpPr txBox="1">
            <a:spLocks noChangeArrowheads="1"/>
          </p:cNvSpPr>
          <p:nvPr/>
        </p:nvSpPr>
        <p:spPr bwMode="auto">
          <a:xfrm>
            <a:off x="5302851" y="584088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互联网</a:t>
            </a:r>
          </a:p>
        </p:txBody>
      </p:sp>
      <p:pic>
        <p:nvPicPr>
          <p:cNvPr id="65566" name="Picture 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38049" y="14847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67"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5876" y="3199284"/>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68"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9799" y="59043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65569"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1346" y="4986809"/>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70"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2274" y="1683221"/>
            <a:ext cx="636323"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71" name="Oval 35"/>
          <p:cNvSpPr>
            <a:spLocks noChangeArrowheads="1"/>
          </p:cNvSpPr>
          <p:nvPr/>
        </p:nvSpPr>
        <p:spPr bwMode="auto">
          <a:xfrm>
            <a:off x="2893424" y="2794472"/>
            <a:ext cx="572690" cy="530225"/>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B</a:t>
            </a:r>
          </a:p>
        </p:txBody>
      </p:sp>
      <p:sp>
        <p:nvSpPr>
          <p:cNvPr id="65572" name="Oval 36"/>
          <p:cNvSpPr>
            <a:spLocks noChangeArrowheads="1"/>
          </p:cNvSpPr>
          <p:nvPr/>
        </p:nvSpPr>
        <p:spPr bwMode="auto">
          <a:xfrm>
            <a:off x="4432636" y="2183284"/>
            <a:ext cx="558933" cy="517525"/>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D</a:t>
            </a:r>
          </a:p>
        </p:txBody>
      </p:sp>
      <p:sp>
        <p:nvSpPr>
          <p:cNvPr id="65573" name="Oval 37"/>
          <p:cNvSpPr>
            <a:spLocks noChangeArrowheads="1"/>
          </p:cNvSpPr>
          <p:nvPr/>
        </p:nvSpPr>
        <p:spPr bwMode="auto">
          <a:xfrm>
            <a:off x="5326928" y="3783484"/>
            <a:ext cx="622565" cy="576263"/>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E</a:t>
            </a:r>
          </a:p>
        </p:txBody>
      </p:sp>
      <p:sp>
        <p:nvSpPr>
          <p:cNvPr id="65574" name="Oval 38"/>
          <p:cNvSpPr>
            <a:spLocks noChangeArrowheads="1"/>
          </p:cNvSpPr>
          <p:nvPr/>
        </p:nvSpPr>
        <p:spPr bwMode="auto">
          <a:xfrm>
            <a:off x="3940776" y="5131272"/>
            <a:ext cx="591608" cy="547687"/>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C</a:t>
            </a:r>
          </a:p>
        </p:txBody>
      </p:sp>
      <p:sp>
        <p:nvSpPr>
          <p:cNvPr id="65575" name="Text Box 39"/>
          <p:cNvSpPr txBox="1">
            <a:spLocks noChangeArrowheads="1"/>
          </p:cNvSpPr>
          <p:nvPr/>
        </p:nvSpPr>
        <p:spPr bwMode="auto">
          <a:xfrm>
            <a:off x="5815349" y="4940772"/>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5</a:t>
            </a:r>
            <a:endParaRPr kumimoji="1" lang="en-US" altLang="zh-CN" sz="2000" b="1">
              <a:solidFill>
                <a:srgbClr val="000099"/>
              </a:solidFill>
            </a:endParaRPr>
          </a:p>
        </p:txBody>
      </p:sp>
      <p:sp>
        <p:nvSpPr>
          <p:cNvPr id="65576" name="Text Box 40"/>
          <p:cNvSpPr txBox="1">
            <a:spLocks noChangeArrowheads="1"/>
          </p:cNvSpPr>
          <p:nvPr/>
        </p:nvSpPr>
        <p:spPr bwMode="auto">
          <a:xfrm>
            <a:off x="6907417" y="31405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6</a:t>
            </a:r>
            <a:endParaRPr kumimoji="1" lang="en-US" altLang="zh-CN" sz="2000" b="1">
              <a:solidFill>
                <a:srgbClr val="000099"/>
              </a:solidFill>
            </a:endParaRPr>
          </a:p>
        </p:txBody>
      </p:sp>
      <p:sp>
        <p:nvSpPr>
          <p:cNvPr id="65577" name="Text Box 41"/>
          <p:cNvSpPr txBox="1">
            <a:spLocks noChangeArrowheads="1"/>
          </p:cNvSpPr>
          <p:nvPr/>
        </p:nvSpPr>
        <p:spPr bwMode="auto">
          <a:xfrm>
            <a:off x="3942497" y="14847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4</a:t>
            </a:r>
            <a:endParaRPr kumimoji="1" lang="en-US" altLang="zh-CN" sz="2000" b="1">
              <a:solidFill>
                <a:srgbClr val="000099"/>
              </a:solidFill>
            </a:endParaRPr>
          </a:p>
        </p:txBody>
      </p:sp>
      <p:sp>
        <p:nvSpPr>
          <p:cNvPr id="65578" name="Text Box 42"/>
          <p:cNvSpPr txBox="1">
            <a:spLocks noChangeArrowheads="1"/>
          </p:cNvSpPr>
          <p:nvPr/>
        </p:nvSpPr>
        <p:spPr bwMode="auto">
          <a:xfrm>
            <a:off x="2460036" y="16292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2</a:t>
            </a:r>
            <a:endParaRPr kumimoji="1" lang="en-US" altLang="zh-CN" sz="2000" b="1">
              <a:solidFill>
                <a:srgbClr val="000099"/>
              </a:solidFill>
            </a:endParaRPr>
          </a:p>
        </p:txBody>
      </p:sp>
      <p:sp>
        <p:nvSpPr>
          <p:cNvPr id="65579" name="Text Box 43"/>
          <p:cNvSpPr txBox="1">
            <a:spLocks noChangeArrowheads="1"/>
          </p:cNvSpPr>
          <p:nvPr/>
        </p:nvSpPr>
        <p:spPr bwMode="auto">
          <a:xfrm>
            <a:off x="2693928" y="587739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3</a:t>
            </a:r>
            <a:endParaRPr kumimoji="1" lang="en-US" altLang="zh-CN" sz="2000" b="1">
              <a:solidFill>
                <a:srgbClr val="000099"/>
              </a:solidFill>
            </a:endParaRPr>
          </a:p>
        </p:txBody>
      </p:sp>
      <p:pic>
        <p:nvPicPr>
          <p:cNvPr id="65581"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7576" y="4161309"/>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82" name="Rectangle 46"/>
          <p:cNvSpPr>
            <a:spLocks noChangeArrowheads="1"/>
          </p:cNvSpPr>
          <p:nvPr/>
        </p:nvSpPr>
        <p:spPr bwMode="auto">
          <a:xfrm>
            <a:off x="1211467" y="4293071"/>
            <a:ext cx="171979" cy="158750"/>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584" name="Text Box 48"/>
          <p:cNvSpPr txBox="1">
            <a:spLocks noChangeArrowheads="1"/>
          </p:cNvSpPr>
          <p:nvPr/>
        </p:nvSpPr>
        <p:spPr bwMode="auto">
          <a:xfrm>
            <a:off x="6498107" y="2564904"/>
            <a:ext cx="2919389" cy="52322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0000"/>
                </a:solidFill>
              </a:rPr>
              <a:t>H</a:t>
            </a:r>
            <a:r>
              <a:rPr kumimoji="1" lang="en-US" altLang="zh-CN" sz="2800" b="1" baseline="-25000">
                <a:solidFill>
                  <a:srgbClr val="FF0000"/>
                </a:solidFill>
              </a:rPr>
              <a:t>1</a:t>
            </a:r>
            <a:r>
              <a:rPr kumimoji="1" lang="en-US" altLang="zh-CN" sz="1600" b="1" baseline="-25000">
                <a:solidFill>
                  <a:srgbClr val="FF0000"/>
                </a:solidFill>
              </a:rPr>
              <a:t> </a:t>
            </a:r>
            <a:r>
              <a:rPr kumimoji="1" lang="zh-CN" altLang="en-US" sz="2800" b="1">
                <a:solidFill>
                  <a:srgbClr val="FF0000"/>
                </a:solidFill>
                <a:ea typeface="黑体" pitchFamily="2" charset="-122"/>
              </a:rPr>
              <a:t>向</a:t>
            </a:r>
            <a:r>
              <a:rPr kumimoji="1" lang="zh-CN" altLang="en-US" sz="1600" b="1">
                <a:solidFill>
                  <a:srgbClr val="FF0000"/>
                </a:solidFill>
                <a:ea typeface="黑体" pitchFamily="2" charset="-122"/>
              </a:rPr>
              <a:t> </a:t>
            </a:r>
            <a:r>
              <a:rPr kumimoji="1" lang="en-US" altLang="zh-CN" sz="2800" b="1">
                <a:solidFill>
                  <a:srgbClr val="FF0000"/>
                </a:solidFill>
                <a:ea typeface="黑体" pitchFamily="2" charset="-122"/>
              </a:rPr>
              <a:t>H</a:t>
            </a:r>
            <a:r>
              <a:rPr kumimoji="1" lang="en-US" altLang="zh-CN" sz="2800" b="1" baseline="-25000">
                <a:solidFill>
                  <a:srgbClr val="FF0000"/>
                </a:solidFill>
                <a:ea typeface="黑体" pitchFamily="2" charset="-122"/>
              </a:rPr>
              <a:t>5</a:t>
            </a:r>
            <a:r>
              <a:rPr kumimoji="1" lang="en-US" altLang="zh-CN" sz="1600" b="1">
                <a:solidFill>
                  <a:srgbClr val="FF0000"/>
                </a:solidFill>
                <a:ea typeface="黑体" pitchFamily="2" charset="-122"/>
              </a:rPr>
              <a:t> </a:t>
            </a:r>
            <a:r>
              <a:rPr kumimoji="1" lang="zh-CN" altLang="en-US" sz="2800" b="1">
                <a:solidFill>
                  <a:srgbClr val="FF0000"/>
                </a:solidFill>
                <a:ea typeface="黑体" pitchFamily="2" charset="-122"/>
              </a:rPr>
              <a:t>发送分组</a:t>
            </a:r>
          </a:p>
        </p:txBody>
      </p:sp>
      <p:sp>
        <p:nvSpPr>
          <p:cNvPr id="65591" name="Text Box 55"/>
          <p:cNvSpPr txBox="1">
            <a:spLocks noChangeArrowheads="1"/>
          </p:cNvSpPr>
          <p:nvPr/>
        </p:nvSpPr>
        <p:spPr bwMode="auto">
          <a:xfrm>
            <a:off x="1123757" y="249284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路由器</a:t>
            </a:r>
          </a:p>
        </p:txBody>
      </p:sp>
      <p:sp>
        <p:nvSpPr>
          <p:cNvPr id="65592" name="Text Box 56"/>
          <p:cNvSpPr txBox="1">
            <a:spLocks noChangeArrowheads="1"/>
          </p:cNvSpPr>
          <p:nvPr/>
        </p:nvSpPr>
        <p:spPr bwMode="auto">
          <a:xfrm>
            <a:off x="315455" y="328500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主机</a:t>
            </a:r>
          </a:p>
        </p:txBody>
      </p:sp>
      <p:sp>
        <p:nvSpPr>
          <p:cNvPr id="65593" name="Line 57"/>
          <p:cNvSpPr>
            <a:spLocks noChangeShapeType="1"/>
          </p:cNvSpPr>
          <p:nvPr/>
        </p:nvSpPr>
        <p:spPr bwMode="auto">
          <a:xfrm>
            <a:off x="2069643" y="2708746"/>
            <a:ext cx="858177" cy="21590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5594" name="Line 58"/>
          <p:cNvSpPr>
            <a:spLocks noChangeShapeType="1"/>
          </p:cNvSpPr>
          <p:nvPr/>
        </p:nvSpPr>
        <p:spPr bwMode="auto">
          <a:xfrm>
            <a:off x="743684" y="3645371"/>
            <a:ext cx="390392" cy="576262"/>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5595" name="Rectangle 59"/>
          <p:cNvSpPr>
            <a:spLocks noChangeArrowheads="1"/>
          </p:cNvSpPr>
          <p:nvPr/>
        </p:nvSpPr>
        <p:spPr bwMode="auto">
          <a:xfrm>
            <a:off x="2147034" y="4293071"/>
            <a:ext cx="171979" cy="158750"/>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597" name="Rectangle 61"/>
          <p:cNvSpPr>
            <a:spLocks noChangeArrowheads="1"/>
          </p:cNvSpPr>
          <p:nvPr/>
        </p:nvSpPr>
        <p:spPr bwMode="auto">
          <a:xfrm>
            <a:off x="4098997" y="5301134"/>
            <a:ext cx="156502" cy="144463"/>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598" name="Text Box 62"/>
          <p:cNvSpPr txBox="1">
            <a:spLocks noChangeArrowheads="1"/>
          </p:cNvSpPr>
          <p:nvPr/>
        </p:nvSpPr>
        <p:spPr bwMode="auto">
          <a:xfrm>
            <a:off x="2069642" y="1845147"/>
            <a:ext cx="3977879" cy="1384995"/>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2800" b="1">
                <a:solidFill>
                  <a:srgbClr val="000099"/>
                </a:solidFill>
                <a:latin typeface="黑体" pitchFamily="2" charset="-122"/>
                <a:ea typeface="黑体" pitchFamily="2" charset="-122"/>
              </a:rPr>
              <a:t>在路由器</a:t>
            </a:r>
            <a:r>
              <a:rPr kumimoji="1" lang="zh-CN" altLang="en-US" sz="10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E</a:t>
            </a:r>
            <a:r>
              <a:rPr kumimoji="1" lang="en-US" altLang="zh-CN" sz="1000" b="1">
                <a:solidFill>
                  <a:srgbClr val="000099"/>
                </a:solidFill>
                <a:latin typeface="黑体" pitchFamily="2" charset="-122"/>
                <a:ea typeface="黑体" pitchFamily="2" charset="-122"/>
              </a:rPr>
              <a:t> </a:t>
            </a:r>
            <a:r>
              <a:rPr kumimoji="1" lang="zh-CN" altLang="en-US" sz="2800" b="1">
                <a:solidFill>
                  <a:srgbClr val="000099"/>
                </a:solidFill>
                <a:latin typeface="黑体" pitchFamily="2" charset="-122"/>
                <a:ea typeface="黑体" pitchFamily="2" charset="-122"/>
              </a:rPr>
              <a:t>暂存</a:t>
            </a:r>
          </a:p>
          <a:p>
            <a:pPr algn="ctr"/>
            <a:r>
              <a:rPr kumimoji="1" lang="zh-CN" altLang="en-US" sz="2800" b="1">
                <a:solidFill>
                  <a:srgbClr val="000099"/>
                </a:solidFill>
                <a:latin typeface="黑体" pitchFamily="2" charset="-122"/>
                <a:ea typeface="黑体" pitchFamily="2" charset="-122"/>
              </a:rPr>
              <a:t>查找转发表</a:t>
            </a:r>
          </a:p>
          <a:p>
            <a:pPr algn="ctr"/>
            <a:r>
              <a:rPr kumimoji="1" lang="zh-CN" altLang="en-US" sz="2800" b="1">
                <a:solidFill>
                  <a:srgbClr val="000099"/>
                </a:solidFill>
                <a:latin typeface="黑体" pitchFamily="2" charset="-122"/>
                <a:ea typeface="黑体" pitchFamily="2" charset="-122"/>
              </a:rPr>
              <a:t>找到转发的端口</a:t>
            </a:r>
          </a:p>
        </p:txBody>
      </p:sp>
      <p:sp>
        <p:nvSpPr>
          <p:cNvPr id="65599" name="Rectangle 63"/>
          <p:cNvSpPr>
            <a:spLocks noChangeArrowheads="1"/>
          </p:cNvSpPr>
          <p:nvPr/>
        </p:nvSpPr>
        <p:spPr bwMode="auto">
          <a:xfrm>
            <a:off x="5502347" y="4148609"/>
            <a:ext cx="156502" cy="144463"/>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600" name="Text Box 64"/>
          <p:cNvSpPr txBox="1">
            <a:spLocks noChangeArrowheads="1"/>
          </p:cNvSpPr>
          <p:nvPr/>
        </p:nvSpPr>
        <p:spPr bwMode="auto">
          <a:xfrm>
            <a:off x="2303534" y="1845146"/>
            <a:ext cx="4134379" cy="523220"/>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2800" b="1">
                <a:solidFill>
                  <a:srgbClr val="000099"/>
                </a:solidFill>
                <a:latin typeface="黑体" pitchFamily="2" charset="-122"/>
                <a:ea typeface="黑体" pitchFamily="2" charset="-122"/>
              </a:rPr>
              <a:t>最后到达目的主机</a:t>
            </a:r>
            <a:r>
              <a:rPr kumimoji="1" lang="zh-CN" altLang="en-US" sz="8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5</a:t>
            </a:r>
          </a:p>
        </p:txBody>
      </p:sp>
      <p:sp>
        <p:nvSpPr>
          <p:cNvPr id="65596" name="Text Box 60"/>
          <p:cNvSpPr txBox="1">
            <a:spLocks noChangeArrowheads="1"/>
          </p:cNvSpPr>
          <p:nvPr/>
        </p:nvSpPr>
        <p:spPr bwMode="auto">
          <a:xfrm flipH="1">
            <a:off x="1758361" y="1845147"/>
            <a:ext cx="3977878" cy="1384995"/>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2800" b="1">
                <a:solidFill>
                  <a:srgbClr val="000099"/>
                </a:solidFill>
                <a:latin typeface="黑体" pitchFamily="2" charset="-122"/>
                <a:ea typeface="黑体" pitchFamily="2" charset="-122"/>
              </a:rPr>
              <a:t>在路由器</a:t>
            </a:r>
            <a:r>
              <a:rPr kumimoji="1" lang="zh-CN" altLang="en-US" sz="10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C</a:t>
            </a:r>
            <a:r>
              <a:rPr kumimoji="1" lang="en-US" altLang="zh-CN" sz="1000" b="1">
                <a:solidFill>
                  <a:srgbClr val="000099"/>
                </a:solidFill>
                <a:latin typeface="黑体" pitchFamily="2" charset="-122"/>
                <a:ea typeface="黑体" pitchFamily="2" charset="-122"/>
              </a:rPr>
              <a:t> </a:t>
            </a:r>
            <a:r>
              <a:rPr kumimoji="1" lang="zh-CN" altLang="en-US" sz="2800" b="1">
                <a:solidFill>
                  <a:srgbClr val="000099"/>
                </a:solidFill>
                <a:latin typeface="黑体" pitchFamily="2" charset="-122"/>
                <a:ea typeface="黑体" pitchFamily="2" charset="-122"/>
              </a:rPr>
              <a:t>暂存</a:t>
            </a:r>
          </a:p>
          <a:p>
            <a:pPr algn="ctr"/>
            <a:r>
              <a:rPr kumimoji="1" lang="zh-CN" altLang="en-US" sz="2800" b="1">
                <a:solidFill>
                  <a:srgbClr val="000099"/>
                </a:solidFill>
                <a:latin typeface="黑体" pitchFamily="2" charset="-122"/>
                <a:ea typeface="黑体" pitchFamily="2" charset="-122"/>
              </a:rPr>
              <a:t>查找转发表</a:t>
            </a:r>
          </a:p>
          <a:p>
            <a:pPr algn="ctr"/>
            <a:r>
              <a:rPr kumimoji="1" lang="zh-CN" altLang="en-US" sz="2800" b="1">
                <a:solidFill>
                  <a:srgbClr val="000099"/>
                </a:solidFill>
                <a:latin typeface="黑体" pitchFamily="2" charset="-122"/>
                <a:ea typeface="黑体" pitchFamily="2" charset="-122"/>
              </a:rPr>
              <a:t>找到转发的端口</a:t>
            </a:r>
          </a:p>
        </p:txBody>
      </p:sp>
      <p:sp>
        <p:nvSpPr>
          <p:cNvPr id="65590" name="Text Box 54"/>
          <p:cNvSpPr txBox="1">
            <a:spLocks noChangeArrowheads="1"/>
          </p:cNvSpPr>
          <p:nvPr/>
        </p:nvSpPr>
        <p:spPr bwMode="auto">
          <a:xfrm>
            <a:off x="1524469" y="1845147"/>
            <a:ext cx="3977878" cy="1384995"/>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2800" b="1">
                <a:solidFill>
                  <a:srgbClr val="000099"/>
                </a:solidFill>
                <a:latin typeface="黑体" pitchFamily="2" charset="-122"/>
                <a:ea typeface="黑体" pitchFamily="2" charset="-122"/>
              </a:rPr>
              <a:t>在路由器</a:t>
            </a:r>
            <a:r>
              <a:rPr kumimoji="1" lang="zh-CN" altLang="en-US" sz="10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A</a:t>
            </a:r>
            <a:r>
              <a:rPr kumimoji="1" lang="en-US" altLang="zh-CN" sz="1000" b="1">
                <a:solidFill>
                  <a:srgbClr val="000099"/>
                </a:solidFill>
                <a:latin typeface="黑体" pitchFamily="2" charset="-122"/>
                <a:ea typeface="黑体" pitchFamily="2" charset="-122"/>
              </a:rPr>
              <a:t> </a:t>
            </a:r>
            <a:r>
              <a:rPr kumimoji="1" lang="zh-CN" altLang="en-US" sz="2800" b="1">
                <a:solidFill>
                  <a:srgbClr val="000099"/>
                </a:solidFill>
                <a:latin typeface="黑体" pitchFamily="2" charset="-122"/>
                <a:ea typeface="黑体" pitchFamily="2" charset="-122"/>
              </a:rPr>
              <a:t>暂存</a:t>
            </a:r>
          </a:p>
          <a:p>
            <a:pPr algn="ctr"/>
            <a:r>
              <a:rPr kumimoji="1" lang="zh-CN" altLang="en-US" sz="2800" b="1">
                <a:solidFill>
                  <a:srgbClr val="000099"/>
                </a:solidFill>
                <a:latin typeface="黑体" pitchFamily="2" charset="-122"/>
                <a:ea typeface="黑体" pitchFamily="2" charset="-122"/>
              </a:rPr>
              <a:t>查找转发表</a:t>
            </a:r>
          </a:p>
          <a:p>
            <a:pPr algn="ctr"/>
            <a:r>
              <a:rPr kumimoji="1" lang="zh-CN" altLang="en-US" sz="2800" b="1">
                <a:solidFill>
                  <a:srgbClr val="000099"/>
                </a:solidFill>
                <a:latin typeface="黑体" pitchFamily="2" charset="-122"/>
                <a:ea typeface="黑体" pitchFamily="2" charset="-122"/>
              </a:rPr>
              <a:t>找到转发的端口</a:t>
            </a:r>
          </a:p>
        </p:txBody>
      </p:sp>
    </p:spTree>
    <p:extLst>
      <p:ext uri="{BB962C8B-B14F-4D97-AF65-F5344CB8AC3E}">
        <p14:creationId xmlns:p14="http://schemas.microsoft.com/office/powerpoint/2010/main" val="3239724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82"/>
                                        </p:tgtEl>
                                        <p:attrNameLst>
                                          <p:attrName>style.visibility</p:attrName>
                                        </p:attrNameLst>
                                      </p:cBhvr>
                                      <p:to>
                                        <p:strVal val="visible"/>
                                      </p:to>
                                    </p:set>
                                  </p:childTnLst>
                                </p:cTn>
                              </p:par>
                            </p:childTnLst>
                          </p:cTn>
                        </p:par>
                        <p:par>
                          <p:cTn id="7" fill="hold" nodeType="afterGroup">
                            <p:stCondLst>
                              <p:cond delay="0"/>
                            </p:stCondLst>
                            <p:childTnLst>
                              <p:par>
                                <p:cTn id="8" presetID="63" presetClass="path" presetSubtype="0" accel="50000" decel="50000" fill="hold" grpId="1" nodeType="afterEffect">
                                  <p:stCondLst>
                                    <p:cond delay="0"/>
                                  </p:stCondLst>
                                  <p:childTnLst>
                                    <p:animMotion origin="layout" path="M 0.00365 -0.0074 L 0.09445 7.51445E-7 " pathEditMode="relative" rAng="0" ptsTypes="AA">
                                      <p:cBhvr>
                                        <p:cTn id="9" dur="2000" fill="hold"/>
                                        <p:tgtEl>
                                          <p:spTgt spid="65582"/>
                                        </p:tgtEl>
                                        <p:attrNameLst>
                                          <p:attrName>ppt_x</p:attrName>
                                          <p:attrName>ppt_y</p:attrName>
                                        </p:attrNameLst>
                                      </p:cBhvr>
                                      <p:rCtr x="4531" y="370"/>
                                    </p:animMotion>
                                  </p:childTnLst>
                                </p:cTn>
                              </p:par>
                            </p:childTnLst>
                          </p:cTn>
                        </p:par>
                        <p:par>
                          <p:cTn id="10" fill="hold" nodeType="afterGroup">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65590"/>
                                        </p:tgtEl>
                                        <p:attrNameLst>
                                          <p:attrName>style.visibility</p:attrName>
                                        </p:attrNameLst>
                                      </p:cBhvr>
                                      <p:to>
                                        <p:strVal val="visible"/>
                                      </p:to>
                                    </p:set>
                                  </p:childTnLst>
                                </p:cTn>
                              </p:par>
                            </p:childTnLst>
                          </p:cTn>
                        </p:par>
                        <p:par>
                          <p:cTn id="13" fill="hold" nodeType="afterGroup">
                            <p:stCondLst>
                              <p:cond delay="2000"/>
                            </p:stCondLst>
                            <p:childTnLst>
                              <p:par>
                                <p:cTn id="14" presetID="6" presetClass="emph" presetSubtype="0" fill="hold" grpId="1" nodeType="afterEffect">
                                  <p:stCondLst>
                                    <p:cond delay="300"/>
                                  </p:stCondLst>
                                  <p:childTnLst>
                                    <p:animScale>
                                      <p:cBhvr>
                                        <p:cTn id="15" dur="1000" fill="hold"/>
                                        <p:tgtEl>
                                          <p:spTgt spid="65590"/>
                                        </p:tgtEl>
                                      </p:cBhvr>
                                      <p:by x="150000" y="150000"/>
                                    </p:animScale>
                                  </p:childTnLst>
                                </p:cTn>
                              </p:par>
                            </p:childTnLst>
                          </p:cTn>
                        </p:par>
                        <p:par>
                          <p:cTn id="16" fill="hold" nodeType="afterGroup">
                            <p:stCondLst>
                              <p:cond delay="3300"/>
                            </p:stCondLst>
                            <p:childTnLst>
                              <p:par>
                                <p:cTn id="17" presetID="1" presetClass="exit" presetSubtype="0" fill="hold" grpId="2" nodeType="afterEffect">
                                  <p:stCondLst>
                                    <p:cond delay="2000"/>
                                  </p:stCondLst>
                                  <p:childTnLst>
                                    <p:set>
                                      <p:cBhvr>
                                        <p:cTn id="18" dur="1" fill="hold">
                                          <p:stCondLst>
                                            <p:cond delay="0"/>
                                          </p:stCondLst>
                                        </p:cTn>
                                        <p:tgtEl>
                                          <p:spTgt spid="65590"/>
                                        </p:tgtEl>
                                        <p:attrNameLst>
                                          <p:attrName>style.visibility</p:attrName>
                                        </p:attrNameLst>
                                      </p:cBhvr>
                                      <p:to>
                                        <p:strVal val="hidden"/>
                                      </p:to>
                                    </p:set>
                                  </p:childTnLst>
                                </p:cTn>
                              </p:par>
                            </p:childTnLst>
                          </p:cTn>
                        </p:par>
                        <p:par>
                          <p:cTn id="19" fill="hold" nodeType="afterGroup">
                            <p:stCondLst>
                              <p:cond delay="5300"/>
                            </p:stCondLst>
                            <p:childTnLst>
                              <p:par>
                                <p:cTn id="20" presetID="1" presetClass="exit" presetSubtype="0" fill="hold" grpId="2" nodeType="afterEffect">
                                  <p:stCondLst>
                                    <p:cond delay="0"/>
                                  </p:stCondLst>
                                  <p:childTnLst>
                                    <p:set>
                                      <p:cBhvr>
                                        <p:cTn id="21" dur="1" fill="hold">
                                          <p:stCondLst>
                                            <p:cond delay="0"/>
                                          </p:stCondLst>
                                        </p:cTn>
                                        <p:tgtEl>
                                          <p:spTgt spid="65582"/>
                                        </p:tgtEl>
                                        <p:attrNameLst>
                                          <p:attrName>style.visibility</p:attrName>
                                        </p:attrNameLst>
                                      </p:cBhvr>
                                      <p:to>
                                        <p:strVal val="hidden"/>
                                      </p:to>
                                    </p:set>
                                  </p:childTnLst>
                                </p:cTn>
                              </p:par>
                            </p:childTnLst>
                          </p:cTn>
                        </p:par>
                        <p:par>
                          <p:cTn id="22" fill="hold" nodeType="afterGroup">
                            <p:stCondLst>
                              <p:cond delay="5300"/>
                            </p:stCondLst>
                            <p:childTnLst>
                              <p:par>
                                <p:cTn id="23" presetID="1" presetClass="entr" presetSubtype="0" fill="hold" grpId="0" nodeType="afterEffect">
                                  <p:stCondLst>
                                    <p:cond delay="0"/>
                                  </p:stCondLst>
                                  <p:childTnLst>
                                    <p:set>
                                      <p:cBhvr>
                                        <p:cTn id="24" dur="1" fill="hold">
                                          <p:stCondLst>
                                            <p:cond delay="0"/>
                                          </p:stCondLst>
                                        </p:cTn>
                                        <p:tgtEl>
                                          <p:spTgt spid="65595"/>
                                        </p:tgtEl>
                                        <p:attrNameLst>
                                          <p:attrName>style.visibility</p:attrName>
                                        </p:attrNameLst>
                                      </p:cBhvr>
                                      <p:to>
                                        <p:strVal val="visible"/>
                                      </p:to>
                                    </p:set>
                                  </p:childTnLst>
                                </p:cTn>
                              </p:par>
                            </p:childTnLst>
                          </p:cTn>
                        </p:par>
                        <p:par>
                          <p:cTn id="25" fill="hold" nodeType="afterGroup">
                            <p:stCondLst>
                              <p:cond delay="5300"/>
                            </p:stCondLst>
                            <p:childTnLst>
                              <p:par>
                                <p:cTn id="26" presetID="63" presetClass="path" presetSubtype="0" accel="50000" decel="50000" fill="hold" grpId="1" nodeType="afterEffect">
                                  <p:stCondLst>
                                    <p:cond delay="0"/>
                                  </p:stCondLst>
                                  <p:childTnLst>
                                    <p:animMotion origin="layout" path="M 3.61111E-6 1.44509E-6 L 0.18264 0.14381 " pathEditMode="relative" rAng="0" ptsTypes="AA">
                                      <p:cBhvr>
                                        <p:cTn id="27" dur="2000" fill="hold"/>
                                        <p:tgtEl>
                                          <p:spTgt spid="65595"/>
                                        </p:tgtEl>
                                        <p:attrNameLst>
                                          <p:attrName>ppt_x</p:attrName>
                                          <p:attrName>ppt_y</p:attrName>
                                        </p:attrNameLst>
                                      </p:cBhvr>
                                      <p:rCtr x="9132" y="7191"/>
                                    </p:animMotion>
                                  </p:childTnLst>
                                </p:cTn>
                              </p:par>
                            </p:childTnLst>
                          </p:cTn>
                        </p:par>
                        <p:par>
                          <p:cTn id="28" fill="hold" nodeType="afterGroup">
                            <p:stCondLst>
                              <p:cond delay="7300"/>
                            </p:stCondLst>
                            <p:childTnLst>
                              <p:par>
                                <p:cTn id="29" presetID="1" presetClass="entr" presetSubtype="0" fill="hold" grpId="0" nodeType="afterEffect">
                                  <p:stCondLst>
                                    <p:cond delay="0"/>
                                  </p:stCondLst>
                                  <p:childTnLst>
                                    <p:set>
                                      <p:cBhvr>
                                        <p:cTn id="30" dur="1" fill="hold">
                                          <p:stCondLst>
                                            <p:cond delay="0"/>
                                          </p:stCondLst>
                                        </p:cTn>
                                        <p:tgtEl>
                                          <p:spTgt spid="65596"/>
                                        </p:tgtEl>
                                        <p:attrNameLst>
                                          <p:attrName>style.visibility</p:attrName>
                                        </p:attrNameLst>
                                      </p:cBhvr>
                                      <p:to>
                                        <p:strVal val="visible"/>
                                      </p:to>
                                    </p:set>
                                  </p:childTnLst>
                                </p:cTn>
                              </p:par>
                            </p:childTnLst>
                          </p:cTn>
                        </p:par>
                        <p:par>
                          <p:cTn id="31" fill="hold" nodeType="afterGroup">
                            <p:stCondLst>
                              <p:cond delay="7300"/>
                            </p:stCondLst>
                            <p:childTnLst>
                              <p:par>
                                <p:cTn id="32" presetID="6" presetClass="emph" presetSubtype="0" fill="hold" grpId="1" nodeType="afterEffect">
                                  <p:stCondLst>
                                    <p:cond delay="0"/>
                                  </p:stCondLst>
                                  <p:childTnLst>
                                    <p:animScale>
                                      <p:cBhvr>
                                        <p:cTn id="33" dur="1000" fill="hold"/>
                                        <p:tgtEl>
                                          <p:spTgt spid="65596"/>
                                        </p:tgtEl>
                                      </p:cBhvr>
                                      <p:by x="150000" y="150000"/>
                                    </p:animScale>
                                  </p:childTnLst>
                                </p:cTn>
                              </p:par>
                            </p:childTnLst>
                          </p:cTn>
                        </p:par>
                        <p:par>
                          <p:cTn id="34" fill="hold" nodeType="afterGroup">
                            <p:stCondLst>
                              <p:cond delay="8300"/>
                            </p:stCondLst>
                            <p:childTnLst>
                              <p:par>
                                <p:cTn id="35" presetID="1" presetClass="exit" presetSubtype="0" fill="hold" grpId="2" nodeType="afterEffect">
                                  <p:stCondLst>
                                    <p:cond delay="2000"/>
                                  </p:stCondLst>
                                  <p:childTnLst>
                                    <p:set>
                                      <p:cBhvr>
                                        <p:cTn id="36" dur="1" fill="hold">
                                          <p:stCondLst>
                                            <p:cond delay="0"/>
                                          </p:stCondLst>
                                        </p:cTn>
                                        <p:tgtEl>
                                          <p:spTgt spid="65596"/>
                                        </p:tgtEl>
                                        <p:attrNameLst>
                                          <p:attrName>style.visibility</p:attrName>
                                        </p:attrNameLst>
                                      </p:cBhvr>
                                      <p:to>
                                        <p:strVal val="hidden"/>
                                      </p:to>
                                    </p:set>
                                  </p:childTnLst>
                                </p:cTn>
                              </p:par>
                            </p:childTnLst>
                          </p:cTn>
                        </p:par>
                        <p:par>
                          <p:cTn id="37" fill="hold" nodeType="afterGroup">
                            <p:stCondLst>
                              <p:cond delay="10300"/>
                            </p:stCondLst>
                            <p:childTnLst>
                              <p:par>
                                <p:cTn id="38" presetID="1" presetClass="exit" presetSubtype="0" fill="hold" grpId="2" nodeType="afterEffect">
                                  <p:stCondLst>
                                    <p:cond delay="0"/>
                                  </p:stCondLst>
                                  <p:childTnLst>
                                    <p:set>
                                      <p:cBhvr>
                                        <p:cTn id="39" dur="1" fill="hold">
                                          <p:stCondLst>
                                            <p:cond delay="0"/>
                                          </p:stCondLst>
                                        </p:cTn>
                                        <p:tgtEl>
                                          <p:spTgt spid="65595"/>
                                        </p:tgtEl>
                                        <p:attrNameLst>
                                          <p:attrName>style.visibility</p:attrName>
                                        </p:attrNameLst>
                                      </p:cBhvr>
                                      <p:to>
                                        <p:strVal val="hidden"/>
                                      </p:to>
                                    </p:set>
                                  </p:childTnLst>
                                </p:cTn>
                              </p:par>
                            </p:childTnLst>
                          </p:cTn>
                        </p:par>
                        <p:par>
                          <p:cTn id="40" fill="hold" nodeType="afterGroup">
                            <p:stCondLst>
                              <p:cond delay="10300"/>
                            </p:stCondLst>
                            <p:childTnLst>
                              <p:par>
                                <p:cTn id="41" presetID="1" presetClass="entr" presetSubtype="0" fill="hold" grpId="0" nodeType="afterEffect">
                                  <p:stCondLst>
                                    <p:cond delay="0"/>
                                  </p:stCondLst>
                                  <p:childTnLst>
                                    <p:set>
                                      <p:cBhvr>
                                        <p:cTn id="42" dur="1" fill="hold">
                                          <p:stCondLst>
                                            <p:cond delay="0"/>
                                          </p:stCondLst>
                                        </p:cTn>
                                        <p:tgtEl>
                                          <p:spTgt spid="65597"/>
                                        </p:tgtEl>
                                        <p:attrNameLst>
                                          <p:attrName>style.visibility</p:attrName>
                                        </p:attrNameLst>
                                      </p:cBhvr>
                                      <p:to>
                                        <p:strVal val="visible"/>
                                      </p:to>
                                    </p:set>
                                  </p:childTnLst>
                                </p:cTn>
                              </p:par>
                            </p:childTnLst>
                          </p:cTn>
                        </p:par>
                        <p:par>
                          <p:cTn id="43" fill="hold" nodeType="afterGroup">
                            <p:stCondLst>
                              <p:cond delay="10300"/>
                            </p:stCondLst>
                            <p:childTnLst>
                              <p:par>
                                <p:cTn id="44" presetID="63" presetClass="path" presetSubtype="0" accel="50000" decel="50000" fill="hold" grpId="1" nodeType="afterEffect">
                                  <p:stCondLst>
                                    <p:cond delay="0"/>
                                  </p:stCondLst>
                                  <p:childTnLst>
                                    <p:animMotion origin="layout" path="M 0.00729 -0.00185 L 0.14166 -0.17803 " pathEditMode="relative" rAng="0" ptsTypes="AA">
                                      <p:cBhvr>
                                        <p:cTn id="45" dur="2000" fill="hold"/>
                                        <p:tgtEl>
                                          <p:spTgt spid="65597"/>
                                        </p:tgtEl>
                                        <p:attrNameLst>
                                          <p:attrName>ppt_x</p:attrName>
                                          <p:attrName>ppt_y</p:attrName>
                                        </p:attrNameLst>
                                      </p:cBhvr>
                                      <p:rCtr x="6719" y="-8809"/>
                                    </p:animMotion>
                                  </p:childTnLst>
                                </p:cTn>
                              </p:par>
                            </p:childTnLst>
                          </p:cTn>
                        </p:par>
                        <p:par>
                          <p:cTn id="46" fill="hold" nodeType="afterGroup">
                            <p:stCondLst>
                              <p:cond delay="12300"/>
                            </p:stCondLst>
                            <p:childTnLst>
                              <p:par>
                                <p:cTn id="47" presetID="1" presetClass="entr" presetSubtype="0" fill="hold" grpId="0" nodeType="afterEffect">
                                  <p:stCondLst>
                                    <p:cond delay="0"/>
                                  </p:stCondLst>
                                  <p:childTnLst>
                                    <p:set>
                                      <p:cBhvr>
                                        <p:cTn id="48" dur="1" fill="hold">
                                          <p:stCondLst>
                                            <p:cond delay="0"/>
                                          </p:stCondLst>
                                        </p:cTn>
                                        <p:tgtEl>
                                          <p:spTgt spid="65598"/>
                                        </p:tgtEl>
                                        <p:attrNameLst>
                                          <p:attrName>style.visibility</p:attrName>
                                        </p:attrNameLst>
                                      </p:cBhvr>
                                      <p:to>
                                        <p:strVal val="visible"/>
                                      </p:to>
                                    </p:set>
                                  </p:childTnLst>
                                </p:cTn>
                              </p:par>
                            </p:childTnLst>
                          </p:cTn>
                        </p:par>
                        <p:par>
                          <p:cTn id="49" fill="hold" nodeType="afterGroup">
                            <p:stCondLst>
                              <p:cond delay="12300"/>
                            </p:stCondLst>
                            <p:childTnLst>
                              <p:par>
                                <p:cTn id="50" presetID="6" presetClass="emph" presetSubtype="0" fill="hold" grpId="1" nodeType="afterEffect">
                                  <p:stCondLst>
                                    <p:cond delay="0"/>
                                  </p:stCondLst>
                                  <p:childTnLst>
                                    <p:animScale>
                                      <p:cBhvr>
                                        <p:cTn id="51" dur="1000" fill="hold"/>
                                        <p:tgtEl>
                                          <p:spTgt spid="65598"/>
                                        </p:tgtEl>
                                      </p:cBhvr>
                                      <p:by x="150000" y="150000"/>
                                    </p:animScale>
                                  </p:childTnLst>
                                </p:cTn>
                              </p:par>
                            </p:childTnLst>
                          </p:cTn>
                        </p:par>
                        <p:par>
                          <p:cTn id="52" fill="hold" nodeType="afterGroup">
                            <p:stCondLst>
                              <p:cond delay="13300"/>
                            </p:stCondLst>
                            <p:childTnLst>
                              <p:par>
                                <p:cTn id="53" presetID="1" presetClass="exit" presetSubtype="0" fill="hold" grpId="2" nodeType="afterEffect">
                                  <p:stCondLst>
                                    <p:cond delay="2000"/>
                                  </p:stCondLst>
                                  <p:childTnLst>
                                    <p:set>
                                      <p:cBhvr>
                                        <p:cTn id="54" dur="1" fill="hold">
                                          <p:stCondLst>
                                            <p:cond delay="0"/>
                                          </p:stCondLst>
                                        </p:cTn>
                                        <p:tgtEl>
                                          <p:spTgt spid="65598"/>
                                        </p:tgtEl>
                                        <p:attrNameLst>
                                          <p:attrName>style.visibility</p:attrName>
                                        </p:attrNameLst>
                                      </p:cBhvr>
                                      <p:to>
                                        <p:strVal val="hidden"/>
                                      </p:to>
                                    </p:set>
                                  </p:childTnLst>
                                </p:cTn>
                              </p:par>
                            </p:childTnLst>
                          </p:cTn>
                        </p:par>
                        <p:par>
                          <p:cTn id="55" fill="hold" nodeType="afterGroup">
                            <p:stCondLst>
                              <p:cond delay="15300"/>
                            </p:stCondLst>
                            <p:childTnLst>
                              <p:par>
                                <p:cTn id="56" presetID="1" presetClass="exit" presetSubtype="0" fill="hold" grpId="2" nodeType="afterEffect">
                                  <p:stCondLst>
                                    <p:cond delay="0"/>
                                  </p:stCondLst>
                                  <p:childTnLst>
                                    <p:set>
                                      <p:cBhvr>
                                        <p:cTn id="57" dur="1" fill="hold">
                                          <p:stCondLst>
                                            <p:cond delay="0"/>
                                          </p:stCondLst>
                                        </p:cTn>
                                        <p:tgtEl>
                                          <p:spTgt spid="65597"/>
                                        </p:tgtEl>
                                        <p:attrNameLst>
                                          <p:attrName>style.visibility</p:attrName>
                                        </p:attrNameLst>
                                      </p:cBhvr>
                                      <p:to>
                                        <p:strVal val="hidden"/>
                                      </p:to>
                                    </p:set>
                                  </p:childTnLst>
                                </p:cTn>
                              </p:par>
                            </p:childTnLst>
                          </p:cTn>
                        </p:par>
                        <p:par>
                          <p:cTn id="58" fill="hold" nodeType="afterGroup">
                            <p:stCondLst>
                              <p:cond delay="15300"/>
                            </p:stCondLst>
                            <p:childTnLst>
                              <p:par>
                                <p:cTn id="59" presetID="1" presetClass="entr" presetSubtype="0" fill="hold" grpId="0" nodeType="afterEffect">
                                  <p:stCondLst>
                                    <p:cond delay="0"/>
                                  </p:stCondLst>
                                  <p:childTnLst>
                                    <p:set>
                                      <p:cBhvr>
                                        <p:cTn id="60" dur="1" fill="hold">
                                          <p:stCondLst>
                                            <p:cond delay="0"/>
                                          </p:stCondLst>
                                        </p:cTn>
                                        <p:tgtEl>
                                          <p:spTgt spid="65599"/>
                                        </p:tgtEl>
                                        <p:attrNameLst>
                                          <p:attrName>style.visibility</p:attrName>
                                        </p:attrNameLst>
                                      </p:cBhvr>
                                      <p:to>
                                        <p:strVal val="visible"/>
                                      </p:to>
                                    </p:set>
                                  </p:childTnLst>
                                </p:cTn>
                              </p:par>
                            </p:childTnLst>
                          </p:cTn>
                        </p:par>
                        <p:par>
                          <p:cTn id="61" fill="hold" nodeType="afterGroup">
                            <p:stCondLst>
                              <p:cond delay="15300"/>
                            </p:stCondLst>
                            <p:childTnLst>
                              <p:par>
                                <p:cTn id="62" presetID="63" presetClass="path" presetSubtype="0" accel="50000" decel="50000" fill="hold" grpId="1" nodeType="afterEffect">
                                  <p:stCondLst>
                                    <p:cond delay="0"/>
                                  </p:stCondLst>
                                  <p:childTnLst>
                                    <p:animMotion origin="layout" path="M 0.02205 0.00671 L 0.08664 0.14705 " pathEditMode="relative" rAng="0" ptsTypes="AA">
                                      <p:cBhvr>
                                        <p:cTn id="63" dur="2000" fill="hold"/>
                                        <p:tgtEl>
                                          <p:spTgt spid="65599"/>
                                        </p:tgtEl>
                                        <p:attrNameLst>
                                          <p:attrName>ppt_x</p:attrName>
                                          <p:attrName>ppt_y</p:attrName>
                                        </p:attrNameLst>
                                      </p:cBhvr>
                                      <p:rCtr x="3229" y="7006"/>
                                    </p:animMotion>
                                  </p:childTnLst>
                                </p:cTn>
                              </p:par>
                            </p:childTnLst>
                          </p:cTn>
                        </p:par>
                        <p:par>
                          <p:cTn id="64" fill="hold" nodeType="afterGroup">
                            <p:stCondLst>
                              <p:cond delay="17300"/>
                            </p:stCondLst>
                            <p:childTnLst>
                              <p:par>
                                <p:cTn id="65" presetID="1" presetClass="entr" presetSubtype="0" fill="hold" grpId="0" nodeType="afterEffect">
                                  <p:stCondLst>
                                    <p:cond delay="0"/>
                                  </p:stCondLst>
                                  <p:childTnLst>
                                    <p:set>
                                      <p:cBhvr>
                                        <p:cTn id="66" dur="1" fill="hold">
                                          <p:stCondLst>
                                            <p:cond delay="0"/>
                                          </p:stCondLst>
                                        </p:cTn>
                                        <p:tgtEl>
                                          <p:spTgt spid="65600"/>
                                        </p:tgtEl>
                                        <p:attrNameLst>
                                          <p:attrName>style.visibility</p:attrName>
                                        </p:attrNameLst>
                                      </p:cBhvr>
                                      <p:to>
                                        <p:strVal val="visible"/>
                                      </p:to>
                                    </p:set>
                                  </p:childTnLst>
                                </p:cTn>
                              </p:par>
                            </p:childTnLst>
                          </p:cTn>
                        </p:par>
                        <p:par>
                          <p:cTn id="67" fill="hold" nodeType="afterGroup">
                            <p:stCondLst>
                              <p:cond delay="17300"/>
                            </p:stCondLst>
                            <p:childTnLst>
                              <p:par>
                                <p:cTn id="68" presetID="6" presetClass="emph" presetSubtype="0" fill="hold" grpId="1" nodeType="afterEffect">
                                  <p:stCondLst>
                                    <p:cond delay="0"/>
                                  </p:stCondLst>
                                  <p:childTnLst>
                                    <p:animScale>
                                      <p:cBhvr>
                                        <p:cTn id="69" dur="1000" fill="hold"/>
                                        <p:tgtEl>
                                          <p:spTgt spid="6560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82" grpId="0" animBg="1"/>
      <p:bldP spid="65582" grpId="1" animBg="1"/>
      <p:bldP spid="65582" grpId="2" animBg="1"/>
      <p:bldP spid="65595" grpId="0" animBg="1"/>
      <p:bldP spid="65595" grpId="1" animBg="1"/>
      <p:bldP spid="65595" grpId="2" animBg="1"/>
      <p:bldP spid="65597" grpId="0" animBg="1"/>
      <p:bldP spid="65597" grpId="1" animBg="1"/>
      <p:bldP spid="65597" grpId="2" animBg="1"/>
      <p:bldP spid="65598" grpId="0" animBg="1"/>
      <p:bldP spid="65598" grpId="1" animBg="1"/>
      <p:bldP spid="65598" grpId="2" animBg="1"/>
      <p:bldP spid="65599" grpId="0" animBg="1"/>
      <p:bldP spid="65599" grpId="1" animBg="1"/>
      <p:bldP spid="65600" grpId="0" animBg="1"/>
      <p:bldP spid="65600" grpId="1" animBg="1"/>
      <p:bldP spid="65596" grpId="0" animBg="1"/>
      <p:bldP spid="65596" grpId="1" animBg="1"/>
      <p:bldP spid="65596" grpId="2" animBg="1"/>
      <p:bldP spid="65590" grpId="0" animBg="1"/>
      <p:bldP spid="65590" grpId="1" animBg="1"/>
      <p:bldP spid="65590" grpId="2"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ctr"/>
            <a:r>
              <a:rPr lang="zh-CN" altLang="en-US"/>
              <a:t>路由器</a:t>
            </a:r>
          </a:p>
        </p:txBody>
      </p:sp>
      <p:sp>
        <p:nvSpPr>
          <p:cNvPr id="63491" name="Rectangle 3"/>
          <p:cNvSpPr>
            <a:spLocks noGrp="1" noChangeArrowheads="1"/>
          </p:cNvSpPr>
          <p:nvPr>
            <p:ph idx="1"/>
          </p:nvPr>
        </p:nvSpPr>
        <p:spPr/>
        <p:txBody>
          <a:bodyPr/>
          <a:lstStyle/>
          <a:p>
            <a:r>
              <a:rPr lang="zh-CN" altLang="en-US" dirty="0"/>
              <a:t>在路由器中的输入和输出端口之间</a:t>
            </a:r>
            <a:r>
              <a:rPr lang="zh-CN" altLang="en-US" dirty="0">
                <a:solidFill>
                  <a:srgbClr val="FF0000"/>
                </a:solidFill>
              </a:rPr>
              <a:t>没有直接连线。</a:t>
            </a:r>
          </a:p>
          <a:p>
            <a:r>
              <a:rPr lang="zh-CN" altLang="en-US" dirty="0"/>
              <a:t>路由器处理分组的过程是：</a:t>
            </a:r>
          </a:p>
          <a:p>
            <a:pPr lvl="1"/>
            <a:r>
              <a:rPr lang="zh-CN" altLang="en-US" dirty="0">
                <a:ea typeface="黑体" pitchFamily="2" charset="-122"/>
              </a:rPr>
              <a:t>把收到的分组先</a:t>
            </a:r>
            <a:r>
              <a:rPr lang="zh-CN" altLang="en-US" dirty="0">
                <a:solidFill>
                  <a:srgbClr val="FF0000"/>
                </a:solidFill>
                <a:ea typeface="黑体" pitchFamily="2" charset="-122"/>
              </a:rPr>
              <a:t>放入缓存（暂时存储）；</a:t>
            </a:r>
          </a:p>
          <a:p>
            <a:pPr lvl="1"/>
            <a:r>
              <a:rPr lang="zh-CN" altLang="en-US" dirty="0">
                <a:solidFill>
                  <a:srgbClr val="FF0000"/>
                </a:solidFill>
                <a:ea typeface="黑体" pitchFamily="2" charset="-122"/>
              </a:rPr>
              <a:t>查找转发表，</a:t>
            </a:r>
            <a:r>
              <a:rPr lang="zh-CN" altLang="en-US" dirty="0">
                <a:ea typeface="黑体" pitchFamily="2" charset="-122"/>
              </a:rPr>
              <a:t>找出到某个目的地址应从哪个端口转发；</a:t>
            </a:r>
          </a:p>
          <a:p>
            <a:pPr lvl="1"/>
            <a:r>
              <a:rPr lang="zh-CN" altLang="en-US" dirty="0">
                <a:ea typeface="黑体" pitchFamily="2" charset="-122"/>
              </a:rPr>
              <a:t>把分组送到适当的端口</a:t>
            </a:r>
            <a:r>
              <a:rPr lang="zh-CN" altLang="en-US" dirty="0">
                <a:solidFill>
                  <a:srgbClr val="FF0000"/>
                </a:solidFill>
                <a:ea typeface="黑体" pitchFamily="2" charset="-122"/>
              </a:rPr>
              <a:t>转发</a:t>
            </a:r>
            <a:r>
              <a:rPr lang="zh-CN" altLang="en-US" dirty="0">
                <a:ea typeface="黑体" pitchFamily="2" charset="-122"/>
              </a:rPr>
              <a:t>出去。</a:t>
            </a:r>
            <a:r>
              <a:rPr lang="zh-CN" altLang="en-US" dirty="0"/>
              <a:t> </a:t>
            </a:r>
          </a:p>
        </p:txBody>
      </p:sp>
    </p:spTree>
    <p:extLst>
      <p:ext uri="{BB962C8B-B14F-4D97-AF65-F5344CB8AC3E}">
        <p14:creationId xmlns:p14="http://schemas.microsoft.com/office/powerpoint/2010/main" val="398167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4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ctr"/>
            <a:r>
              <a:rPr lang="zh-CN" altLang="en-US"/>
              <a:t>主机和路由器的作用不同</a:t>
            </a:r>
          </a:p>
        </p:txBody>
      </p:sp>
      <p:sp>
        <p:nvSpPr>
          <p:cNvPr id="62467" name="Rectangle 3"/>
          <p:cNvSpPr>
            <a:spLocks noGrp="1" noChangeArrowheads="1"/>
          </p:cNvSpPr>
          <p:nvPr>
            <p:ph idx="1"/>
          </p:nvPr>
        </p:nvSpPr>
        <p:spPr/>
        <p:txBody>
          <a:bodyPr/>
          <a:lstStyle/>
          <a:p>
            <a:r>
              <a:rPr lang="zh-CN" altLang="en-US" dirty="0"/>
              <a:t>主机是</a:t>
            </a:r>
            <a:r>
              <a:rPr lang="zh-CN" altLang="en-US" dirty="0">
                <a:solidFill>
                  <a:srgbClr val="FF0000"/>
                </a:solidFill>
              </a:rPr>
              <a:t>为用户进行信息处理</a:t>
            </a:r>
            <a:r>
              <a:rPr lang="zh-CN" altLang="en-US" dirty="0"/>
              <a:t>的，并向网络发送分组，从网络接收分组。</a:t>
            </a:r>
          </a:p>
          <a:p>
            <a:r>
              <a:rPr lang="zh-CN" altLang="en-US" dirty="0"/>
              <a:t>路由器对分组进行</a:t>
            </a:r>
            <a:r>
              <a:rPr lang="zh-CN" altLang="en-US" dirty="0">
                <a:solidFill>
                  <a:srgbClr val="FF0000"/>
                </a:solidFill>
              </a:rPr>
              <a:t>存储转发，</a:t>
            </a:r>
            <a:r>
              <a:rPr lang="zh-CN" altLang="en-US" dirty="0"/>
              <a:t>最后把分组交付目的主机。</a:t>
            </a:r>
          </a:p>
        </p:txBody>
      </p:sp>
    </p:spTree>
    <p:extLst>
      <p:ext uri="{BB962C8B-B14F-4D97-AF65-F5344CB8AC3E}">
        <p14:creationId xmlns:p14="http://schemas.microsoft.com/office/powerpoint/2010/main" val="2922683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互连网</a:t>
            </a:r>
            <a:r>
              <a:rPr lang="zh-CN" altLang="en-US" dirty="0"/>
              <a:t>与</a:t>
            </a:r>
            <a:r>
              <a:rPr lang="zh-CN" altLang="en-US" dirty="0" smtClean="0"/>
              <a:t>互联网</a:t>
            </a:r>
            <a:endParaRPr lang="zh-CN" altLang="en-US" dirty="0"/>
          </a:p>
        </p:txBody>
      </p:sp>
      <p:sp>
        <p:nvSpPr>
          <p:cNvPr id="3" name="内容占位符 2"/>
          <p:cNvSpPr>
            <a:spLocks noGrp="1"/>
          </p:cNvSpPr>
          <p:nvPr>
            <p:ph idx="1"/>
          </p:nvPr>
        </p:nvSpPr>
        <p:spPr/>
        <p:txBody>
          <a:bodyPr/>
          <a:lstStyle/>
          <a:p>
            <a:r>
              <a:rPr lang="zh-CN" altLang="en-US" dirty="0" smtClean="0"/>
              <a:t>不同的网络。</a:t>
            </a:r>
            <a:endParaRPr lang="en-US" altLang="zh-CN" dirty="0" smtClean="0"/>
          </a:p>
          <a:p>
            <a:r>
              <a:rPr lang="zh-CN" altLang="en-US" dirty="0">
                <a:solidFill>
                  <a:srgbClr val="FF0000"/>
                </a:solidFill>
              </a:rPr>
              <a:t>互连</a:t>
            </a:r>
            <a:r>
              <a:rPr lang="zh-CN" altLang="en-US" dirty="0" smtClean="0">
                <a:solidFill>
                  <a:srgbClr val="FF0000"/>
                </a:solidFill>
              </a:rPr>
              <a:t>网：</a:t>
            </a:r>
            <a:r>
              <a:rPr lang="zh-CN" altLang="en-US" dirty="0" smtClean="0"/>
              <a:t>指</a:t>
            </a:r>
            <a:r>
              <a:rPr lang="zh-CN" altLang="zh-CN" dirty="0" smtClean="0"/>
              <a:t>在</a:t>
            </a:r>
            <a:r>
              <a:rPr lang="zh-CN" altLang="zh-CN" dirty="0"/>
              <a:t>局部范围互连起来的</a:t>
            </a:r>
            <a:r>
              <a:rPr lang="zh-CN" altLang="zh-CN" dirty="0" smtClean="0"/>
              <a:t>计算机网络</a:t>
            </a:r>
            <a:r>
              <a:rPr lang="zh-CN" altLang="en-US" dirty="0" smtClean="0"/>
              <a:t>。</a:t>
            </a:r>
            <a:endParaRPr lang="en-US" altLang="zh-CN" dirty="0" smtClean="0"/>
          </a:p>
          <a:p>
            <a:r>
              <a:rPr lang="zh-CN" altLang="en-US" dirty="0">
                <a:solidFill>
                  <a:srgbClr val="FF0000"/>
                </a:solidFill>
              </a:rPr>
              <a:t>互联网：</a:t>
            </a:r>
            <a:r>
              <a:rPr lang="zh-CN" altLang="zh-CN" dirty="0"/>
              <a:t>指当今世界上最大的</a:t>
            </a:r>
            <a:r>
              <a:rPr lang="zh-CN" altLang="zh-CN" dirty="0" smtClean="0"/>
              <a:t>计算机网络</a:t>
            </a:r>
            <a:r>
              <a:rPr lang="en-US" altLang="zh-CN" dirty="0" smtClean="0"/>
              <a:t> Internet</a:t>
            </a:r>
            <a:r>
              <a:rPr lang="zh-CN" altLang="en-US" dirty="0" smtClean="0"/>
              <a:t>。</a:t>
            </a:r>
            <a:endParaRPr lang="en-US" altLang="zh-CN" dirty="0" smtClean="0"/>
          </a:p>
        </p:txBody>
      </p:sp>
    </p:spTree>
    <p:extLst>
      <p:ext uri="{BB962C8B-B14F-4D97-AF65-F5344CB8AC3E}">
        <p14:creationId xmlns:p14="http://schemas.microsoft.com/office/powerpoint/2010/main" val="294403392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lgn="ctr"/>
            <a:r>
              <a:rPr lang="zh-CN" altLang="en-US"/>
              <a:t>分组交换的优点</a:t>
            </a:r>
          </a:p>
        </p:txBody>
      </p:sp>
      <p:graphicFrame>
        <p:nvGraphicFramePr>
          <p:cNvPr id="3" name="内容占位符 2"/>
          <p:cNvGraphicFramePr>
            <a:graphicFrameLocks noGrp="1"/>
          </p:cNvGraphicFramePr>
          <p:nvPr>
            <p:ph idx="1"/>
            <p:extLst>
              <p:ext uri="{D42A27DB-BD31-4B8C-83A1-F6EECF244321}">
                <p14:modId xmlns:p14="http://schemas.microsoft.com/office/powerpoint/2010/main" val="2779997955"/>
              </p:ext>
            </p:extLst>
          </p:nvPr>
        </p:nvGraphicFramePr>
        <p:xfrm>
          <a:off x="684000" y="1268760"/>
          <a:ext cx="8712968" cy="4626918"/>
        </p:xfrm>
        <a:graphic>
          <a:graphicData uri="http://schemas.openxmlformats.org/drawingml/2006/table">
            <a:tbl>
              <a:tblPr firstRow="1" firstCol="1" bandRow="1" bandCol="1">
                <a:tableStyleId>{073A0DAA-6AF3-43AB-8588-CEC1D06C72B9}</a:tableStyleId>
              </a:tblPr>
              <a:tblGrid>
                <a:gridCol w="1100648"/>
                <a:gridCol w="7612320"/>
              </a:tblGrid>
              <a:tr h="892899">
                <a:tc>
                  <a:txBody>
                    <a:bodyPr/>
                    <a:lstStyle/>
                    <a:p>
                      <a:pPr algn="ctr">
                        <a:lnSpc>
                          <a:spcPct val="100000"/>
                        </a:lnSpc>
                        <a:spcAft>
                          <a:spcPts val="0"/>
                        </a:spcAft>
                      </a:pPr>
                      <a:r>
                        <a:rPr lang="zh-CN" sz="2800" b="1" kern="100" cap="none" spc="0" dirty="0">
                          <a:ln>
                            <a:noFill/>
                          </a:ln>
                          <a:effectLst/>
                          <a:latin typeface="+mn-lt"/>
                          <a:ea typeface="黑体" pitchFamily="2" charset="-122"/>
                        </a:rPr>
                        <a:t>优点</a:t>
                      </a:r>
                      <a:endParaRPr lang="zh-CN" sz="2800" b="1" kern="100" cap="none" spc="0" dirty="0">
                        <a:ln>
                          <a:noFill/>
                        </a:ln>
                        <a:solidFill>
                          <a:schemeClr val="tx1"/>
                        </a:solidFill>
                        <a:effectLst/>
                        <a:latin typeface="+mn-lt"/>
                        <a:ea typeface="黑体" pitchFamily="2" charset="-122"/>
                      </a:endParaRPr>
                    </a:p>
                  </a:txBody>
                  <a:tcPr marL="108000" marR="108000" marT="72000" marB="72000" anchor="ctr"/>
                </a:tc>
                <a:tc>
                  <a:txBody>
                    <a:bodyPr/>
                    <a:lstStyle/>
                    <a:p>
                      <a:pPr algn="ctr">
                        <a:lnSpc>
                          <a:spcPct val="100000"/>
                        </a:lnSpc>
                        <a:spcAft>
                          <a:spcPts val="0"/>
                        </a:spcAft>
                      </a:pPr>
                      <a:r>
                        <a:rPr lang="zh-CN" sz="2800" b="1" kern="100" cap="none" spc="0" dirty="0">
                          <a:ln>
                            <a:noFill/>
                          </a:ln>
                          <a:effectLst/>
                          <a:latin typeface="+mn-lt"/>
                          <a:ea typeface="黑体" pitchFamily="2" charset="-122"/>
                        </a:rPr>
                        <a:t>所采用的手段</a:t>
                      </a:r>
                      <a:endParaRPr lang="zh-CN" sz="2800" b="1" kern="100" cap="none" spc="0" dirty="0">
                        <a:ln>
                          <a:noFill/>
                        </a:ln>
                        <a:solidFill>
                          <a:schemeClr val="tx1"/>
                        </a:solidFill>
                        <a:effectLst/>
                        <a:latin typeface="+mn-lt"/>
                        <a:ea typeface="黑体" pitchFamily="2" charset="-122"/>
                      </a:endParaRPr>
                    </a:p>
                  </a:txBody>
                  <a:tcPr marL="90000" marR="90000" marT="46800" marB="46800" anchor="ctr"/>
                </a:tc>
              </a:tr>
              <a:tr h="892899">
                <a:tc>
                  <a:txBody>
                    <a:bodyPr/>
                    <a:lstStyle/>
                    <a:p>
                      <a:pPr algn="ctr">
                        <a:lnSpc>
                          <a:spcPct val="100000"/>
                        </a:lnSpc>
                        <a:spcAft>
                          <a:spcPts val="0"/>
                        </a:spcAft>
                      </a:pPr>
                      <a:r>
                        <a:rPr lang="zh-CN" sz="2800" b="1" kern="100" cap="none" spc="0">
                          <a:ln>
                            <a:noFill/>
                          </a:ln>
                          <a:effectLst/>
                          <a:latin typeface="+mn-lt"/>
                          <a:ea typeface="黑体" pitchFamily="2" charset="-122"/>
                        </a:rPr>
                        <a:t>高效</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在分组传输的过程中</a:t>
                      </a:r>
                      <a:r>
                        <a:rPr lang="zh-CN" sz="2800" b="1" kern="100" cap="none" spc="0" dirty="0">
                          <a:ln>
                            <a:noFill/>
                          </a:ln>
                          <a:solidFill>
                            <a:srgbClr val="FF0000"/>
                          </a:solidFill>
                          <a:effectLst/>
                          <a:latin typeface="+mn-lt"/>
                          <a:ea typeface="黑体" pitchFamily="2" charset="-122"/>
                        </a:rPr>
                        <a:t>动态分配</a:t>
                      </a:r>
                      <a:r>
                        <a:rPr lang="zh-CN" sz="2800" b="1" kern="100" cap="none" spc="0" dirty="0">
                          <a:ln>
                            <a:noFill/>
                          </a:ln>
                          <a:effectLst/>
                          <a:latin typeface="+mn-lt"/>
                          <a:ea typeface="黑体" pitchFamily="2" charset="-122"/>
                        </a:rPr>
                        <a:t>传输带宽，对通信链路是逐段</a:t>
                      </a:r>
                      <a:r>
                        <a:rPr lang="zh-CN" sz="2800" b="1" kern="100" cap="none" spc="0" dirty="0" smtClean="0">
                          <a:ln>
                            <a:noFill/>
                          </a:ln>
                          <a:effectLst/>
                          <a:latin typeface="+mn-lt"/>
                          <a:ea typeface="黑体" pitchFamily="2" charset="-122"/>
                        </a:rPr>
                        <a:t>占用</a:t>
                      </a:r>
                      <a:r>
                        <a:rPr lang="zh-CN" altLang="en-US" sz="2800" b="1" kern="100" cap="none" spc="0" dirty="0" smtClean="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tr>
              <a:tr h="892899">
                <a:tc>
                  <a:txBody>
                    <a:bodyPr/>
                    <a:lstStyle/>
                    <a:p>
                      <a:pPr algn="ctr">
                        <a:lnSpc>
                          <a:spcPct val="100000"/>
                        </a:lnSpc>
                        <a:spcAft>
                          <a:spcPts val="0"/>
                        </a:spcAft>
                      </a:pPr>
                      <a:r>
                        <a:rPr lang="zh-CN" sz="2800" b="1" kern="100" cap="none" spc="0">
                          <a:ln>
                            <a:noFill/>
                          </a:ln>
                          <a:effectLst/>
                          <a:latin typeface="+mn-lt"/>
                          <a:ea typeface="黑体" pitchFamily="2" charset="-122"/>
                        </a:rPr>
                        <a:t>灵活</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为每一个分组</a:t>
                      </a:r>
                      <a:r>
                        <a:rPr lang="zh-CN" sz="2800" b="1" kern="100" cap="none" spc="0" dirty="0">
                          <a:ln>
                            <a:noFill/>
                          </a:ln>
                          <a:solidFill>
                            <a:srgbClr val="FF0000"/>
                          </a:solidFill>
                          <a:effectLst/>
                          <a:latin typeface="+mn-lt"/>
                          <a:ea typeface="黑体" pitchFamily="2" charset="-122"/>
                        </a:rPr>
                        <a:t>独立</a:t>
                      </a:r>
                      <a:r>
                        <a:rPr lang="zh-CN" sz="2800" b="1" kern="100" cap="none" spc="0" dirty="0">
                          <a:ln>
                            <a:noFill/>
                          </a:ln>
                          <a:effectLst/>
                          <a:latin typeface="+mn-lt"/>
                          <a:ea typeface="黑体" pitchFamily="2" charset="-122"/>
                        </a:rPr>
                        <a:t>地选择最合适的转发</a:t>
                      </a:r>
                      <a:r>
                        <a:rPr lang="zh-CN" sz="2800" b="1" kern="100" cap="none" spc="0" dirty="0" smtClean="0">
                          <a:ln>
                            <a:noFill/>
                          </a:ln>
                          <a:effectLst/>
                          <a:latin typeface="+mn-lt"/>
                          <a:ea typeface="黑体" pitchFamily="2" charset="-122"/>
                        </a:rPr>
                        <a:t>路由</a:t>
                      </a:r>
                      <a:r>
                        <a:rPr lang="zh-CN" altLang="en-US" sz="2800" b="1" kern="100" cap="none" spc="0" dirty="0" smtClean="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tr>
              <a:tr h="892899">
                <a:tc>
                  <a:txBody>
                    <a:bodyPr/>
                    <a:lstStyle/>
                    <a:p>
                      <a:pPr algn="ctr">
                        <a:lnSpc>
                          <a:spcPct val="100000"/>
                        </a:lnSpc>
                        <a:spcAft>
                          <a:spcPts val="0"/>
                        </a:spcAft>
                      </a:pPr>
                      <a:r>
                        <a:rPr lang="zh-CN" sz="2800" b="1" kern="100" cap="none" spc="0">
                          <a:ln>
                            <a:noFill/>
                          </a:ln>
                          <a:effectLst/>
                          <a:latin typeface="+mn-lt"/>
                          <a:ea typeface="黑体" pitchFamily="2" charset="-122"/>
                        </a:rPr>
                        <a:t>迅速</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以分组作为传送单位，可以</a:t>
                      </a:r>
                      <a:r>
                        <a:rPr lang="zh-CN" sz="2800" b="1" kern="100" cap="none" spc="0" dirty="0">
                          <a:ln>
                            <a:noFill/>
                          </a:ln>
                          <a:solidFill>
                            <a:srgbClr val="FF0000"/>
                          </a:solidFill>
                          <a:effectLst/>
                          <a:latin typeface="+mn-lt"/>
                          <a:ea typeface="黑体" pitchFamily="2" charset="-122"/>
                        </a:rPr>
                        <a:t>不先建立连接</a:t>
                      </a:r>
                      <a:r>
                        <a:rPr lang="zh-CN" sz="2800" b="1" kern="100" cap="none" spc="0" dirty="0">
                          <a:ln>
                            <a:noFill/>
                          </a:ln>
                          <a:effectLst/>
                          <a:latin typeface="+mn-lt"/>
                          <a:ea typeface="黑体" pitchFamily="2" charset="-122"/>
                        </a:rPr>
                        <a:t>就能向其他主机发送</a:t>
                      </a:r>
                      <a:r>
                        <a:rPr lang="zh-CN" sz="2800" b="1" kern="100" cap="none" spc="0" dirty="0" smtClean="0">
                          <a:ln>
                            <a:noFill/>
                          </a:ln>
                          <a:effectLst/>
                          <a:latin typeface="+mn-lt"/>
                          <a:ea typeface="黑体" pitchFamily="2" charset="-122"/>
                        </a:rPr>
                        <a:t>分组</a:t>
                      </a:r>
                      <a:r>
                        <a:rPr lang="zh-CN" altLang="en-US" sz="2800" b="1" kern="100" cap="none" spc="0" dirty="0" smtClean="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tr>
              <a:tr h="892899">
                <a:tc>
                  <a:txBody>
                    <a:bodyPr/>
                    <a:lstStyle/>
                    <a:p>
                      <a:pPr algn="ctr">
                        <a:lnSpc>
                          <a:spcPct val="100000"/>
                        </a:lnSpc>
                        <a:spcAft>
                          <a:spcPts val="0"/>
                        </a:spcAft>
                      </a:pPr>
                      <a:r>
                        <a:rPr lang="zh-CN" sz="2800" b="1" kern="100" cap="none" spc="0">
                          <a:ln>
                            <a:noFill/>
                          </a:ln>
                          <a:effectLst/>
                          <a:latin typeface="+mn-lt"/>
                          <a:ea typeface="黑体" pitchFamily="2" charset="-122"/>
                        </a:rPr>
                        <a:t>可靠</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保证可靠性的网络协议；分布式多路由的分组交换网，使网络有很好的</a:t>
                      </a:r>
                      <a:r>
                        <a:rPr lang="zh-CN" sz="2800" b="1" kern="100" cap="none" spc="0" dirty="0" smtClean="0">
                          <a:ln>
                            <a:noFill/>
                          </a:ln>
                          <a:effectLst/>
                          <a:latin typeface="+mn-lt"/>
                          <a:ea typeface="黑体" pitchFamily="2" charset="-122"/>
                        </a:rPr>
                        <a:t>生存性</a:t>
                      </a:r>
                      <a:r>
                        <a:rPr lang="zh-CN" altLang="en-US" sz="2800" b="1" kern="100" cap="none" spc="0" dirty="0" smtClean="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tr>
            </a:tbl>
          </a:graphicData>
        </a:graphic>
      </p:graphicFrame>
    </p:spTree>
    <p:extLst>
      <p:ext uri="{BB962C8B-B14F-4D97-AF65-F5344CB8AC3E}">
        <p14:creationId xmlns:p14="http://schemas.microsoft.com/office/powerpoint/2010/main" val="44109570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algn="ctr"/>
            <a:r>
              <a:rPr lang="zh-CN" altLang="en-US" dirty="0"/>
              <a:t>分组交换带来的问题</a:t>
            </a:r>
          </a:p>
        </p:txBody>
      </p:sp>
      <p:sp>
        <p:nvSpPr>
          <p:cNvPr id="67587" name="Rectangle 3"/>
          <p:cNvSpPr>
            <a:spLocks noGrp="1" noChangeArrowheads="1"/>
          </p:cNvSpPr>
          <p:nvPr>
            <p:ph idx="1"/>
          </p:nvPr>
        </p:nvSpPr>
        <p:spPr/>
        <p:txBody>
          <a:bodyPr/>
          <a:lstStyle/>
          <a:p>
            <a:r>
              <a:rPr lang="zh-CN" altLang="en-US" dirty="0"/>
              <a:t>分组在各结点存储转发时需要</a:t>
            </a:r>
            <a:r>
              <a:rPr lang="zh-CN" altLang="en-US" dirty="0">
                <a:solidFill>
                  <a:srgbClr val="FF0000"/>
                </a:solidFill>
              </a:rPr>
              <a:t>排队，</a:t>
            </a:r>
            <a:r>
              <a:rPr lang="zh-CN" altLang="en-US" dirty="0"/>
              <a:t>这就会造成一定的</a:t>
            </a:r>
            <a:r>
              <a:rPr lang="zh-CN" altLang="en-US" dirty="0">
                <a:solidFill>
                  <a:srgbClr val="FF0000"/>
                </a:solidFill>
              </a:rPr>
              <a:t>时延。</a:t>
            </a:r>
            <a:r>
              <a:rPr lang="zh-CN" altLang="en-US" dirty="0"/>
              <a:t> </a:t>
            </a:r>
          </a:p>
          <a:p>
            <a:r>
              <a:rPr lang="zh-CN" altLang="en-US" dirty="0"/>
              <a:t>分组必须携带的首部（里面有必不可少的控制信息）也造成了一定的</a:t>
            </a:r>
            <a:r>
              <a:rPr lang="zh-CN" altLang="en-US" dirty="0">
                <a:solidFill>
                  <a:srgbClr val="FF0000"/>
                </a:solidFill>
              </a:rPr>
              <a:t>开销。</a:t>
            </a:r>
            <a:r>
              <a:rPr lang="zh-CN" altLang="en-US" dirty="0"/>
              <a:t> </a:t>
            </a:r>
          </a:p>
        </p:txBody>
      </p:sp>
    </p:spTree>
    <p:extLst>
      <p:ext uri="{BB962C8B-B14F-4D97-AF65-F5344CB8AC3E}">
        <p14:creationId xmlns:p14="http://schemas.microsoft.com/office/powerpoint/2010/main" val="24112999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sz="4000" dirty="0"/>
              <a:t>存储转发原理并非完全新的概念 </a:t>
            </a:r>
          </a:p>
        </p:txBody>
      </p:sp>
      <p:sp>
        <p:nvSpPr>
          <p:cNvPr id="153603" name="Rectangle 3"/>
          <p:cNvSpPr>
            <a:spLocks noGrp="1" noChangeArrowheads="1"/>
          </p:cNvSpPr>
          <p:nvPr>
            <p:ph idx="1"/>
          </p:nvPr>
        </p:nvSpPr>
        <p:spPr/>
        <p:txBody>
          <a:bodyPr/>
          <a:lstStyle/>
          <a:p>
            <a:r>
              <a:rPr lang="zh-CN" altLang="en-US" dirty="0"/>
              <a:t>在 </a:t>
            </a:r>
            <a:r>
              <a:rPr lang="en-US" altLang="zh-CN" dirty="0"/>
              <a:t>20 </a:t>
            </a:r>
            <a:r>
              <a:rPr lang="zh-CN" altLang="en-US" dirty="0"/>
              <a:t>世纪 </a:t>
            </a:r>
            <a:r>
              <a:rPr lang="en-US" altLang="zh-CN" dirty="0"/>
              <a:t>40 </a:t>
            </a:r>
            <a:r>
              <a:rPr lang="zh-CN" altLang="en-US" dirty="0"/>
              <a:t>年代，电报通信也采用了基于存储转发原理的</a:t>
            </a:r>
            <a:r>
              <a:rPr lang="zh-CN" altLang="en-US" dirty="0" smtClean="0">
                <a:solidFill>
                  <a:srgbClr val="FF0000"/>
                </a:solidFill>
              </a:rPr>
              <a:t>报文交换 </a:t>
            </a:r>
            <a:r>
              <a:rPr lang="en-US" altLang="zh-CN" dirty="0" smtClean="0"/>
              <a:t>(</a:t>
            </a:r>
            <a:r>
              <a:rPr lang="en-US" altLang="zh-CN" dirty="0"/>
              <a:t>message switching)</a:t>
            </a:r>
            <a:r>
              <a:rPr lang="zh-CN" altLang="en-US" dirty="0"/>
              <a:t>。 </a:t>
            </a:r>
          </a:p>
          <a:p>
            <a:r>
              <a:rPr lang="zh-CN" altLang="en-US" dirty="0"/>
              <a:t>报文交换的时延较长，从几分钟到几小时不等。现在报文交换已经很少有人使用了。 </a:t>
            </a:r>
          </a:p>
        </p:txBody>
      </p:sp>
    </p:spTree>
    <p:extLst>
      <p:ext uri="{BB962C8B-B14F-4D97-AF65-F5344CB8AC3E}">
        <p14:creationId xmlns:p14="http://schemas.microsoft.com/office/powerpoint/2010/main" val="16298398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idx="4294967295"/>
          </p:nvPr>
        </p:nvSpPr>
        <p:spPr>
          <a:xfrm>
            <a:off x="475630" y="0"/>
            <a:ext cx="9157890" cy="692150"/>
          </a:xfrm>
        </p:spPr>
        <p:txBody>
          <a:bodyPr/>
          <a:lstStyle/>
          <a:p>
            <a:pPr algn="ctr"/>
            <a:r>
              <a:rPr lang="zh-CN" altLang="en-US" sz="4000" dirty="0"/>
              <a:t>三种交换的比较 </a:t>
            </a:r>
          </a:p>
        </p:txBody>
      </p:sp>
      <p:grpSp>
        <p:nvGrpSpPr>
          <p:cNvPr id="154758" name="Group 134"/>
          <p:cNvGrpSpPr>
            <a:grpSpLocks/>
          </p:cNvGrpSpPr>
          <p:nvPr/>
        </p:nvGrpSpPr>
        <p:grpSpPr bwMode="auto">
          <a:xfrm>
            <a:off x="8002192" y="1458916"/>
            <a:ext cx="629444" cy="396876"/>
            <a:chOff x="4653" y="1614"/>
            <a:chExt cx="366" cy="250"/>
          </a:xfrm>
        </p:grpSpPr>
        <p:sp>
          <p:nvSpPr>
            <p:cNvPr id="154628" name="AutoShape 4"/>
            <p:cNvSpPr>
              <a:spLocks noChangeArrowheads="1"/>
            </p:cNvSpPr>
            <p:nvPr/>
          </p:nvSpPr>
          <p:spPr bwMode="auto">
            <a:xfrm rot="5400000">
              <a:off x="4733" y="1579"/>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29" name="Text Box 5"/>
            <p:cNvSpPr txBox="1">
              <a:spLocks noChangeArrowheads="1"/>
            </p:cNvSpPr>
            <p:nvPr/>
          </p:nvSpPr>
          <p:spPr bwMode="auto">
            <a:xfrm rot="626605">
              <a:off x="4671" y="1614"/>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1</a:t>
              </a:r>
              <a:endParaRPr kumimoji="1" lang="en-US" altLang="zh-CN">
                <a:solidFill>
                  <a:srgbClr val="333399"/>
                </a:solidFill>
                <a:ea typeface="黑体" pitchFamily="2" charset="-122"/>
              </a:endParaRPr>
            </a:p>
          </p:txBody>
        </p:sp>
        <p:sp>
          <p:nvSpPr>
            <p:cNvPr id="154630" name="Line 6"/>
            <p:cNvSpPr>
              <a:spLocks noChangeShapeType="1"/>
            </p:cNvSpPr>
            <p:nvPr/>
          </p:nvSpPr>
          <p:spPr bwMode="auto">
            <a:xfrm>
              <a:off x="4656" y="165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1" name="Line 7"/>
            <p:cNvSpPr>
              <a:spLocks noChangeShapeType="1"/>
            </p:cNvSpPr>
            <p:nvPr/>
          </p:nvSpPr>
          <p:spPr bwMode="auto">
            <a:xfrm>
              <a:off x="4653" y="1801"/>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2" name="AutoShape 8"/>
            <p:cNvSpPr>
              <a:spLocks noChangeArrowheads="1"/>
            </p:cNvSpPr>
            <p:nvPr/>
          </p:nvSpPr>
          <p:spPr bwMode="auto">
            <a:xfrm rot="746037">
              <a:off x="4847" y="1715"/>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9" name="Group 135"/>
          <p:cNvGrpSpPr>
            <a:grpSpLocks/>
          </p:cNvGrpSpPr>
          <p:nvPr/>
        </p:nvGrpSpPr>
        <p:grpSpPr bwMode="auto">
          <a:xfrm>
            <a:off x="7993592" y="1743073"/>
            <a:ext cx="631164" cy="396874"/>
            <a:chOff x="4648" y="1793"/>
            <a:chExt cx="367" cy="250"/>
          </a:xfrm>
        </p:grpSpPr>
        <p:sp>
          <p:nvSpPr>
            <p:cNvPr id="154633" name="AutoShape 9"/>
            <p:cNvSpPr>
              <a:spLocks noChangeArrowheads="1"/>
            </p:cNvSpPr>
            <p:nvPr/>
          </p:nvSpPr>
          <p:spPr bwMode="auto">
            <a:xfrm rot="5400000">
              <a:off x="4729" y="1758"/>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4" name="Text Box 10"/>
            <p:cNvSpPr txBox="1">
              <a:spLocks noChangeArrowheads="1"/>
            </p:cNvSpPr>
            <p:nvPr/>
          </p:nvSpPr>
          <p:spPr bwMode="auto">
            <a:xfrm rot="626605">
              <a:off x="4660" y="1793"/>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35" name="Line 11"/>
            <p:cNvSpPr>
              <a:spLocks noChangeShapeType="1"/>
            </p:cNvSpPr>
            <p:nvPr/>
          </p:nvSpPr>
          <p:spPr bwMode="auto">
            <a:xfrm>
              <a:off x="4652" y="1829"/>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6" name="Line 12"/>
            <p:cNvSpPr>
              <a:spLocks noChangeShapeType="1"/>
            </p:cNvSpPr>
            <p:nvPr/>
          </p:nvSpPr>
          <p:spPr bwMode="auto">
            <a:xfrm>
              <a:off x="4648" y="19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7" name="AutoShape 13"/>
            <p:cNvSpPr>
              <a:spLocks noChangeArrowheads="1"/>
            </p:cNvSpPr>
            <p:nvPr/>
          </p:nvSpPr>
          <p:spPr bwMode="auto">
            <a:xfrm rot="746037">
              <a:off x="4843" y="1894"/>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0" name="Group 136"/>
          <p:cNvGrpSpPr>
            <a:grpSpLocks/>
          </p:cNvGrpSpPr>
          <p:nvPr/>
        </p:nvGrpSpPr>
        <p:grpSpPr bwMode="auto">
          <a:xfrm>
            <a:off x="8000471" y="2031996"/>
            <a:ext cx="629444" cy="387349"/>
            <a:chOff x="4652" y="1975"/>
            <a:chExt cx="366" cy="244"/>
          </a:xfrm>
        </p:grpSpPr>
        <p:sp>
          <p:nvSpPr>
            <p:cNvPr id="154638" name="AutoShape 14"/>
            <p:cNvSpPr>
              <a:spLocks noChangeArrowheads="1"/>
            </p:cNvSpPr>
            <p:nvPr/>
          </p:nvSpPr>
          <p:spPr bwMode="auto">
            <a:xfrm rot="5400000">
              <a:off x="4732" y="1934"/>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9" name="Text Box 15"/>
            <p:cNvSpPr txBox="1">
              <a:spLocks noChangeArrowheads="1"/>
            </p:cNvSpPr>
            <p:nvPr/>
          </p:nvSpPr>
          <p:spPr bwMode="auto">
            <a:xfrm rot="626605">
              <a:off x="4664" y="1975"/>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40" name="Line 16"/>
            <p:cNvSpPr>
              <a:spLocks noChangeShapeType="1"/>
            </p:cNvSpPr>
            <p:nvPr/>
          </p:nvSpPr>
          <p:spPr bwMode="auto">
            <a:xfrm>
              <a:off x="4656" y="2004"/>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1" name="Line 17"/>
            <p:cNvSpPr>
              <a:spLocks noChangeShapeType="1"/>
            </p:cNvSpPr>
            <p:nvPr/>
          </p:nvSpPr>
          <p:spPr bwMode="auto">
            <a:xfrm>
              <a:off x="4652" y="2155"/>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2" name="AutoShape 18"/>
            <p:cNvSpPr>
              <a:spLocks noChangeArrowheads="1"/>
            </p:cNvSpPr>
            <p:nvPr/>
          </p:nvSpPr>
          <p:spPr bwMode="auto">
            <a:xfrm rot="746037">
              <a:off x="4846" y="2069"/>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1" name="Group 137"/>
          <p:cNvGrpSpPr>
            <a:grpSpLocks/>
          </p:cNvGrpSpPr>
          <p:nvPr/>
        </p:nvGrpSpPr>
        <p:grpSpPr bwMode="auto">
          <a:xfrm>
            <a:off x="8007350" y="2301880"/>
            <a:ext cx="629444" cy="395288"/>
            <a:chOff x="4656" y="2145"/>
            <a:chExt cx="366" cy="249"/>
          </a:xfrm>
        </p:grpSpPr>
        <p:sp>
          <p:nvSpPr>
            <p:cNvPr id="154643" name="AutoShape 19"/>
            <p:cNvSpPr>
              <a:spLocks noChangeArrowheads="1"/>
            </p:cNvSpPr>
            <p:nvPr/>
          </p:nvSpPr>
          <p:spPr bwMode="auto">
            <a:xfrm rot="5400000">
              <a:off x="4737" y="2109"/>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4" name="Text Box 20"/>
            <p:cNvSpPr txBox="1">
              <a:spLocks noChangeArrowheads="1"/>
            </p:cNvSpPr>
            <p:nvPr/>
          </p:nvSpPr>
          <p:spPr bwMode="auto">
            <a:xfrm rot="626605">
              <a:off x="4668" y="2145"/>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45" name="Line 21"/>
            <p:cNvSpPr>
              <a:spLocks noChangeShapeType="1"/>
            </p:cNvSpPr>
            <p:nvPr/>
          </p:nvSpPr>
          <p:spPr bwMode="auto">
            <a:xfrm>
              <a:off x="4659" y="21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6" name="Line 22"/>
            <p:cNvSpPr>
              <a:spLocks noChangeShapeType="1"/>
            </p:cNvSpPr>
            <p:nvPr/>
          </p:nvSpPr>
          <p:spPr bwMode="auto">
            <a:xfrm>
              <a:off x="4656" y="233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7" name="AutoShape 23"/>
            <p:cNvSpPr>
              <a:spLocks noChangeArrowheads="1"/>
            </p:cNvSpPr>
            <p:nvPr/>
          </p:nvSpPr>
          <p:spPr bwMode="auto">
            <a:xfrm rot="746037">
              <a:off x="4850" y="2245"/>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3" name="Group 139"/>
          <p:cNvGrpSpPr>
            <a:grpSpLocks/>
          </p:cNvGrpSpPr>
          <p:nvPr/>
        </p:nvGrpSpPr>
        <p:grpSpPr bwMode="auto">
          <a:xfrm>
            <a:off x="8624761" y="1854204"/>
            <a:ext cx="629445" cy="385763"/>
            <a:chOff x="5015" y="1863"/>
            <a:chExt cx="366" cy="243"/>
          </a:xfrm>
        </p:grpSpPr>
        <p:sp>
          <p:nvSpPr>
            <p:cNvPr id="154648" name="AutoShape 24"/>
            <p:cNvSpPr>
              <a:spLocks noChangeArrowheads="1"/>
            </p:cNvSpPr>
            <p:nvPr/>
          </p:nvSpPr>
          <p:spPr bwMode="auto">
            <a:xfrm rot="5400000">
              <a:off x="5096" y="1821"/>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9" name="Text Box 25"/>
            <p:cNvSpPr txBox="1">
              <a:spLocks noChangeArrowheads="1"/>
            </p:cNvSpPr>
            <p:nvPr/>
          </p:nvSpPr>
          <p:spPr bwMode="auto">
            <a:xfrm rot="626605">
              <a:off x="5021" y="1863"/>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1</a:t>
              </a:r>
              <a:endParaRPr kumimoji="1" lang="en-US" altLang="zh-CN">
                <a:solidFill>
                  <a:srgbClr val="333399"/>
                </a:solidFill>
                <a:ea typeface="黑体" pitchFamily="2" charset="-122"/>
              </a:endParaRPr>
            </a:p>
          </p:txBody>
        </p:sp>
        <p:sp>
          <p:nvSpPr>
            <p:cNvPr id="154650" name="Line 26"/>
            <p:cNvSpPr>
              <a:spLocks noChangeShapeType="1"/>
            </p:cNvSpPr>
            <p:nvPr/>
          </p:nvSpPr>
          <p:spPr bwMode="auto">
            <a:xfrm>
              <a:off x="5018" y="189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1" name="Line 27"/>
            <p:cNvSpPr>
              <a:spLocks noChangeShapeType="1"/>
            </p:cNvSpPr>
            <p:nvPr/>
          </p:nvSpPr>
          <p:spPr bwMode="auto">
            <a:xfrm>
              <a:off x="5015" y="2043"/>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2" name="AutoShape 28"/>
            <p:cNvSpPr>
              <a:spLocks noChangeArrowheads="1"/>
            </p:cNvSpPr>
            <p:nvPr/>
          </p:nvSpPr>
          <p:spPr bwMode="auto">
            <a:xfrm rot="746037">
              <a:off x="5209" y="1957"/>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4" name="Group 140"/>
          <p:cNvGrpSpPr>
            <a:grpSpLocks/>
          </p:cNvGrpSpPr>
          <p:nvPr/>
        </p:nvGrpSpPr>
        <p:grpSpPr bwMode="auto">
          <a:xfrm>
            <a:off x="8616162" y="2119317"/>
            <a:ext cx="629444" cy="404813"/>
            <a:chOff x="5010" y="2030"/>
            <a:chExt cx="366" cy="255"/>
          </a:xfrm>
        </p:grpSpPr>
        <p:sp>
          <p:nvSpPr>
            <p:cNvPr id="154653" name="AutoShape 29"/>
            <p:cNvSpPr>
              <a:spLocks noChangeArrowheads="1"/>
            </p:cNvSpPr>
            <p:nvPr/>
          </p:nvSpPr>
          <p:spPr bwMode="auto">
            <a:xfrm rot="5400000">
              <a:off x="5091" y="2000"/>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4" name="Text Box 30"/>
            <p:cNvSpPr txBox="1">
              <a:spLocks noChangeArrowheads="1"/>
            </p:cNvSpPr>
            <p:nvPr/>
          </p:nvSpPr>
          <p:spPr bwMode="auto">
            <a:xfrm rot="626605">
              <a:off x="5016" y="2030"/>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55" name="Line 31"/>
            <p:cNvSpPr>
              <a:spLocks noChangeShapeType="1"/>
            </p:cNvSpPr>
            <p:nvPr/>
          </p:nvSpPr>
          <p:spPr bwMode="auto">
            <a:xfrm>
              <a:off x="5014" y="207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6" name="Line 32"/>
            <p:cNvSpPr>
              <a:spLocks noChangeShapeType="1"/>
            </p:cNvSpPr>
            <p:nvPr/>
          </p:nvSpPr>
          <p:spPr bwMode="auto">
            <a:xfrm>
              <a:off x="5010" y="222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7" name="AutoShape 33"/>
            <p:cNvSpPr>
              <a:spLocks noChangeArrowheads="1"/>
            </p:cNvSpPr>
            <p:nvPr/>
          </p:nvSpPr>
          <p:spPr bwMode="auto">
            <a:xfrm rot="746037">
              <a:off x="5204" y="2136"/>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5" name="Group 141"/>
          <p:cNvGrpSpPr>
            <a:grpSpLocks/>
          </p:cNvGrpSpPr>
          <p:nvPr/>
        </p:nvGrpSpPr>
        <p:grpSpPr bwMode="auto">
          <a:xfrm>
            <a:off x="8623036" y="2406647"/>
            <a:ext cx="629444" cy="396874"/>
            <a:chOff x="5014" y="2211"/>
            <a:chExt cx="366" cy="250"/>
          </a:xfrm>
        </p:grpSpPr>
        <p:sp>
          <p:nvSpPr>
            <p:cNvPr id="154658" name="AutoShape 34"/>
            <p:cNvSpPr>
              <a:spLocks noChangeArrowheads="1"/>
            </p:cNvSpPr>
            <p:nvPr/>
          </p:nvSpPr>
          <p:spPr bwMode="auto">
            <a:xfrm rot="5400000">
              <a:off x="5094" y="217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9" name="Text Box 35"/>
            <p:cNvSpPr txBox="1">
              <a:spLocks noChangeArrowheads="1"/>
            </p:cNvSpPr>
            <p:nvPr/>
          </p:nvSpPr>
          <p:spPr bwMode="auto">
            <a:xfrm rot="626605">
              <a:off x="5026" y="2211"/>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60" name="Line 36"/>
            <p:cNvSpPr>
              <a:spLocks noChangeShapeType="1"/>
            </p:cNvSpPr>
            <p:nvPr/>
          </p:nvSpPr>
          <p:spPr bwMode="auto">
            <a:xfrm>
              <a:off x="5017" y="224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1" name="Line 37"/>
            <p:cNvSpPr>
              <a:spLocks noChangeShapeType="1"/>
            </p:cNvSpPr>
            <p:nvPr/>
          </p:nvSpPr>
          <p:spPr bwMode="auto">
            <a:xfrm>
              <a:off x="5014" y="2398"/>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2" name="AutoShape 38"/>
            <p:cNvSpPr>
              <a:spLocks noChangeArrowheads="1"/>
            </p:cNvSpPr>
            <p:nvPr/>
          </p:nvSpPr>
          <p:spPr bwMode="auto">
            <a:xfrm rot="746037">
              <a:off x="5208" y="2312"/>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6" name="Group 142"/>
          <p:cNvGrpSpPr>
            <a:grpSpLocks/>
          </p:cNvGrpSpPr>
          <p:nvPr/>
        </p:nvGrpSpPr>
        <p:grpSpPr bwMode="auto">
          <a:xfrm>
            <a:off x="8628201" y="2676521"/>
            <a:ext cx="631164" cy="406399"/>
            <a:chOff x="5017" y="2381"/>
            <a:chExt cx="367" cy="256"/>
          </a:xfrm>
        </p:grpSpPr>
        <p:sp>
          <p:nvSpPr>
            <p:cNvPr id="154663" name="AutoShape 39"/>
            <p:cNvSpPr>
              <a:spLocks noChangeArrowheads="1"/>
            </p:cNvSpPr>
            <p:nvPr/>
          </p:nvSpPr>
          <p:spPr bwMode="auto">
            <a:xfrm rot="5400000">
              <a:off x="5098" y="2352"/>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4" name="Text Box 40"/>
            <p:cNvSpPr txBox="1">
              <a:spLocks noChangeArrowheads="1"/>
            </p:cNvSpPr>
            <p:nvPr/>
          </p:nvSpPr>
          <p:spPr bwMode="auto">
            <a:xfrm rot="626605">
              <a:off x="5023" y="2381"/>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65" name="Line 41"/>
            <p:cNvSpPr>
              <a:spLocks noChangeShapeType="1"/>
            </p:cNvSpPr>
            <p:nvPr/>
          </p:nvSpPr>
          <p:spPr bwMode="auto">
            <a:xfrm>
              <a:off x="5021" y="2422"/>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6" name="Line 42"/>
            <p:cNvSpPr>
              <a:spLocks noChangeShapeType="1"/>
            </p:cNvSpPr>
            <p:nvPr/>
          </p:nvSpPr>
          <p:spPr bwMode="auto">
            <a:xfrm>
              <a:off x="5017" y="2573"/>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7" name="AutoShape 43"/>
            <p:cNvSpPr>
              <a:spLocks noChangeArrowheads="1"/>
            </p:cNvSpPr>
            <p:nvPr/>
          </p:nvSpPr>
          <p:spPr bwMode="auto">
            <a:xfrm rot="746037">
              <a:off x="5212" y="2487"/>
              <a:ext cx="132" cy="127"/>
            </a:xfrm>
            <a:prstGeom prst="rightArrow">
              <a:avLst>
                <a:gd name="adj1" fmla="val 50000"/>
                <a:gd name="adj2" fmla="val 25984"/>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6" name="Group 132"/>
          <p:cNvGrpSpPr>
            <a:grpSpLocks/>
          </p:cNvGrpSpPr>
          <p:nvPr/>
        </p:nvGrpSpPr>
        <p:grpSpPr bwMode="auto">
          <a:xfrm>
            <a:off x="7377912" y="1638304"/>
            <a:ext cx="629444" cy="395288"/>
            <a:chOff x="4290" y="1727"/>
            <a:chExt cx="366" cy="249"/>
          </a:xfrm>
        </p:grpSpPr>
        <p:sp>
          <p:nvSpPr>
            <p:cNvPr id="154673" name="AutoShape 49"/>
            <p:cNvSpPr>
              <a:spLocks noChangeArrowheads="1"/>
            </p:cNvSpPr>
            <p:nvPr/>
          </p:nvSpPr>
          <p:spPr bwMode="auto">
            <a:xfrm rot="5400000">
              <a:off x="4371" y="1691"/>
              <a:ext cx="210" cy="360"/>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4" name="Text Box 50"/>
            <p:cNvSpPr txBox="1">
              <a:spLocks noChangeArrowheads="1"/>
            </p:cNvSpPr>
            <p:nvPr/>
          </p:nvSpPr>
          <p:spPr bwMode="auto">
            <a:xfrm rot="626605">
              <a:off x="4296" y="1727"/>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75" name="Line 51"/>
            <p:cNvSpPr>
              <a:spLocks noChangeShapeType="1"/>
            </p:cNvSpPr>
            <p:nvPr/>
          </p:nvSpPr>
          <p:spPr bwMode="auto">
            <a:xfrm>
              <a:off x="4294" y="1762"/>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6" name="Line 52"/>
            <p:cNvSpPr>
              <a:spLocks noChangeShapeType="1"/>
            </p:cNvSpPr>
            <p:nvPr/>
          </p:nvSpPr>
          <p:spPr bwMode="auto">
            <a:xfrm>
              <a:off x="4290" y="1913"/>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7" name="AutoShape 53"/>
            <p:cNvSpPr>
              <a:spLocks noChangeArrowheads="1"/>
            </p:cNvSpPr>
            <p:nvPr/>
          </p:nvSpPr>
          <p:spPr bwMode="auto">
            <a:xfrm rot="746037">
              <a:off x="4484" y="1827"/>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7" name="Group 133"/>
          <p:cNvGrpSpPr>
            <a:grpSpLocks/>
          </p:cNvGrpSpPr>
          <p:nvPr/>
        </p:nvGrpSpPr>
        <p:grpSpPr bwMode="auto">
          <a:xfrm>
            <a:off x="7384786" y="1916116"/>
            <a:ext cx="629444" cy="396876"/>
            <a:chOff x="4294" y="1902"/>
            <a:chExt cx="366" cy="250"/>
          </a:xfrm>
        </p:grpSpPr>
        <p:sp>
          <p:nvSpPr>
            <p:cNvPr id="154678" name="AutoShape 54"/>
            <p:cNvSpPr>
              <a:spLocks noChangeArrowheads="1"/>
            </p:cNvSpPr>
            <p:nvPr/>
          </p:nvSpPr>
          <p:spPr bwMode="auto">
            <a:xfrm rot="5400000">
              <a:off x="4374" y="186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9" name="Text Box 55"/>
            <p:cNvSpPr txBox="1">
              <a:spLocks noChangeArrowheads="1"/>
            </p:cNvSpPr>
            <p:nvPr/>
          </p:nvSpPr>
          <p:spPr bwMode="auto">
            <a:xfrm rot="626605">
              <a:off x="4306" y="1902"/>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80" name="Line 56"/>
            <p:cNvSpPr>
              <a:spLocks noChangeShapeType="1"/>
            </p:cNvSpPr>
            <p:nvPr/>
          </p:nvSpPr>
          <p:spPr bwMode="auto">
            <a:xfrm>
              <a:off x="4297" y="19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1" name="Line 57"/>
            <p:cNvSpPr>
              <a:spLocks noChangeShapeType="1"/>
            </p:cNvSpPr>
            <p:nvPr/>
          </p:nvSpPr>
          <p:spPr bwMode="auto">
            <a:xfrm>
              <a:off x="4294" y="2089"/>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2" name="AutoShape 58"/>
            <p:cNvSpPr>
              <a:spLocks noChangeArrowheads="1"/>
            </p:cNvSpPr>
            <p:nvPr/>
          </p:nvSpPr>
          <p:spPr bwMode="auto">
            <a:xfrm rot="746037">
              <a:off x="4488" y="2003"/>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1" name="Group 127"/>
          <p:cNvGrpSpPr>
            <a:grpSpLocks/>
          </p:cNvGrpSpPr>
          <p:nvPr/>
        </p:nvGrpSpPr>
        <p:grpSpPr bwMode="auto">
          <a:xfrm>
            <a:off x="4946121" y="2374901"/>
            <a:ext cx="631164" cy="1069975"/>
            <a:chOff x="2876" y="2191"/>
            <a:chExt cx="367" cy="674"/>
          </a:xfrm>
        </p:grpSpPr>
        <p:sp>
          <p:nvSpPr>
            <p:cNvPr id="154683" name="AutoShape 59"/>
            <p:cNvSpPr>
              <a:spLocks noChangeArrowheads="1"/>
            </p:cNvSpPr>
            <p:nvPr/>
          </p:nvSpPr>
          <p:spPr bwMode="auto">
            <a:xfrm rot="5400000">
              <a:off x="2729" y="2350"/>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4" name="AutoShape 60"/>
            <p:cNvSpPr>
              <a:spLocks noChangeArrowheads="1"/>
            </p:cNvSpPr>
            <p:nvPr/>
          </p:nvSpPr>
          <p:spPr bwMode="auto">
            <a:xfrm rot="746037">
              <a:off x="2925" y="2654"/>
              <a:ext cx="227" cy="127"/>
            </a:xfrm>
            <a:prstGeom prst="rightArrow">
              <a:avLst>
                <a:gd name="adj1" fmla="val 50000"/>
                <a:gd name="adj2" fmla="val 44685"/>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5" name="Text Box 61"/>
            <p:cNvSpPr txBox="1">
              <a:spLocks noChangeArrowheads="1"/>
            </p:cNvSpPr>
            <p:nvPr/>
          </p:nvSpPr>
          <p:spPr bwMode="auto">
            <a:xfrm>
              <a:off x="2919" y="2300"/>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itchFamily="2" charset="-122"/>
                </a:rPr>
                <a:t>报</a:t>
              </a:r>
            </a:p>
            <a:p>
              <a:pPr>
                <a:lnSpc>
                  <a:spcPct val="80000"/>
                </a:lnSpc>
              </a:pPr>
              <a:r>
                <a:rPr kumimoji="1" lang="zh-CN" altLang="en-US" b="1" dirty="0">
                  <a:solidFill>
                    <a:srgbClr val="333399"/>
                  </a:solidFill>
                  <a:ea typeface="黑体" pitchFamily="2" charset="-122"/>
                </a:rPr>
                <a:t>文</a:t>
              </a:r>
            </a:p>
          </p:txBody>
        </p:sp>
        <p:sp>
          <p:nvSpPr>
            <p:cNvPr id="154686" name="Line 62"/>
            <p:cNvSpPr>
              <a:spLocks noChangeShapeType="1"/>
            </p:cNvSpPr>
            <p:nvPr/>
          </p:nvSpPr>
          <p:spPr bwMode="auto">
            <a:xfrm>
              <a:off x="2876" y="2191"/>
              <a:ext cx="363" cy="57"/>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7" name="Line 63"/>
            <p:cNvSpPr>
              <a:spLocks noChangeShapeType="1"/>
            </p:cNvSpPr>
            <p:nvPr/>
          </p:nvSpPr>
          <p:spPr bwMode="auto">
            <a:xfrm>
              <a:off x="2876" y="2807"/>
              <a:ext cx="363"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2" name="Group 128"/>
          <p:cNvGrpSpPr>
            <a:grpSpLocks/>
          </p:cNvGrpSpPr>
          <p:nvPr/>
        </p:nvGrpSpPr>
        <p:grpSpPr bwMode="auto">
          <a:xfrm>
            <a:off x="5591044" y="3711576"/>
            <a:ext cx="629444" cy="1071563"/>
            <a:chOff x="3251" y="3033"/>
            <a:chExt cx="366" cy="675"/>
          </a:xfrm>
        </p:grpSpPr>
        <p:sp>
          <p:nvSpPr>
            <p:cNvPr id="154688" name="AutoShape 64"/>
            <p:cNvSpPr>
              <a:spLocks noChangeArrowheads="1"/>
            </p:cNvSpPr>
            <p:nvPr/>
          </p:nvSpPr>
          <p:spPr bwMode="auto">
            <a:xfrm rot="5400000">
              <a:off x="3102" y="3193"/>
              <a:ext cx="675" cy="355"/>
            </a:xfrm>
            <a:prstGeom prst="parallelogram">
              <a:avLst>
                <a:gd name="adj" fmla="val 1829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9" name="AutoShape 65"/>
            <p:cNvSpPr>
              <a:spLocks noChangeArrowheads="1"/>
            </p:cNvSpPr>
            <p:nvPr/>
          </p:nvSpPr>
          <p:spPr bwMode="auto">
            <a:xfrm rot="746037">
              <a:off x="3300" y="3497"/>
              <a:ext cx="226" cy="126"/>
            </a:xfrm>
            <a:prstGeom prst="rightArrow">
              <a:avLst>
                <a:gd name="adj1" fmla="val 50000"/>
                <a:gd name="adj2" fmla="val 4484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0" name="Text Box 66"/>
            <p:cNvSpPr txBox="1">
              <a:spLocks noChangeArrowheads="1"/>
            </p:cNvSpPr>
            <p:nvPr/>
          </p:nvSpPr>
          <p:spPr bwMode="auto">
            <a:xfrm>
              <a:off x="3293" y="3143"/>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itchFamily="2" charset="-122"/>
                </a:rPr>
                <a:t>报</a:t>
              </a:r>
            </a:p>
            <a:p>
              <a:pPr>
                <a:lnSpc>
                  <a:spcPct val="80000"/>
                </a:lnSpc>
              </a:pPr>
              <a:r>
                <a:rPr kumimoji="1" lang="zh-CN" altLang="en-US" b="1" dirty="0">
                  <a:solidFill>
                    <a:srgbClr val="333399"/>
                  </a:solidFill>
                  <a:ea typeface="黑体" pitchFamily="2" charset="-122"/>
                </a:rPr>
                <a:t>文</a:t>
              </a:r>
            </a:p>
          </p:txBody>
        </p:sp>
        <p:sp>
          <p:nvSpPr>
            <p:cNvPr id="154691" name="Line 67"/>
            <p:cNvSpPr>
              <a:spLocks noChangeShapeType="1"/>
            </p:cNvSpPr>
            <p:nvPr/>
          </p:nvSpPr>
          <p:spPr bwMode="auto">
            <a:xfrm>
              <a:off x="3251" y="3033"/>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2" name="Line 68"/>
            <p:cNvSpPr>
              <a:spLocks noChangeShapeType="1"/>
            </p:cNvSpPr>
            <p:nvPr/>
          </p:nvSpPr>
          <p:spPr bwMode="auto">
            <a:xfrm>
              <a:off x="3251" y="3650"/>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0" name="Group 126"/>
          <p:cNvGrpSpPr>
            <a:grpSpLocks/>
          </p:cNvGrpSpPr>
          <p:nvPr/>
        </p:nvGrpSpPr>
        <p:grpSpPr bwMode="auto">
          <a:xfrm>
            <a:off x="4332156" y="1103314"/>
            <a:ext cx="620844" cy="1069975"/>
            <a:chOff x="2519" y="1390"/>
            <a:chExt cx="361" cy="674"/>
          </a:xfrm>
        </p:grpSpPr>
        <p:sp>
          <p:nvSpPr>
            <p:cNvPr id="154693" name="AutoShape 69"/>
            <p:cNvSpPr>
              <a:spLocks noChangeArrowheads="1"/>
            </p:cNvSpPr>
            <p:nvPr/>
          </p:nvSpPr>
          <p:spPr bwMode="auto">
            <a:xfrm rot="5400000">
              <a:off x="2366" y="1549"/>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4" name="AutoShape 70"/>
            <p:cNvSpPr>
              <a:spLocks noChangeArrowheads="1"/>
            </p:cNvSpPr>
            <p:nvPr/>
          </p:nvSpPr>
          <p:spPr bwMode="auto">
            <a:xfrm rot="746037">
              <a:off x="2563" y="1853"/>
              <a:ext cx="226" cy="127"/>
            </a:xfrm>
            <a:prstGeom prst="rightArrow">
              <a:avLst>
                <a:gd name="adj1" fmla="val 50000"/>
                <a:gd name="adj2" fmla="val 44488"/>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5" name="Text Box 71"/>
            <p:cNvSpPr txBox="1">
              <a:spLocks noChangeArrowheads="1"/>
            </p:cNvSpPr>
            <p:nvPr/>
          </p:nvSpPr>
          <p:spPr bwMode="auto">
            <a:xfrm>
              <a:off x="2567" y="1500"/>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itchFamily="2" charset="-122"/>
                </a:rPr>
                <a:t>报</a:t>
              </a:r>
            </a:p>
            <a:p>
              <a:pPr>
                <a:lnSpc>
                  <a:spcPct val="80000"/>
                </a:lnSpc>
              </a:pPr>
              <a:r>
                <a:rPr kumimoji="1" lang="zh-CN" altLang="en-US" b="1" dirty="0">
                  <a:solidFill>
                    <a:srgbClr val="333399"/>
                  </a:solidFill>
                  <a:ea typeface="黑体" pitchFamily="2" charset="-122"/>
                </a:rPr>
                <a:t>文</a:t>
              </a:r>
            </a:p>
          </p:txBody>
        </p:sp>
        <p:sp>
          <p:nvSpPr>
            <p:cNvPr id="154696" name="Line 72"/>
            <p:cNvSpPr>
              <a:spLocks noChangeShapeType="1"/>
            </p:cNvSpPr>
            <p:nvPr/>
          </p:nvSpPr>
          <p:spPr bwMode="auto">
            <a:xfrm>
              <a:off x="2519" y="1395"/>
              <a:ext cx="357" cy="5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7" name="Line 73"/>
            <p:cNvSpPr>
              <a:spLocks noChangeShapeType="1"/>
            </p:cNvSpPr>
            <p:nvPr/>
          </p:nvSpPr>
          <p:spPr bwMode="auto">
            <a:xfrm>
              <a:off x="2519" y="2001"/>
              <a:ext cx="357"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698" name="Line 74"/>
          <p:cNvSpPr>
            <a:spLocks noChangeShapeType="1"/>
          </p:cNvSpPr>
          <p:nvPr/>
        </p:nvSpPr>
        <p:spPr bwMode="auto">
          <a:xfrm>
            <a:off x="2044833" y="1103314"/>
            <a:ext cx="0" cy="3813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9" name="Line 75"/>
          <p:cNvSpPr>
            <a:spLocks noChangeShapeType="1"/>
          </p:cNvSpPr>
          <p:nvPr/>
        </p:nvSpPr>
        <p:spPr bwMode="auto">
          <a:xfrm>
            <a:off x="2669117" y="1103314"/>
            <a:ext cx="0" cy="3813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0" name="Text Box 76"/>
          <p:cNvSpPr txBox="1">
            <a:spLocks noChangeArrowheads="1"/>
          </p:cNvSpPr>
          <p:nvPr/>
        </p:nvSpPr>
        <p:spPr bwMode="auto">
          <a:xfrm>
            <a:off x="1264711"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 </a:t>
            </a:r>
          </a:p>
        </p:txBody>
      </p:sp>
      <p:sp>
        <p:nvSpPr>
          <p:cNvPr id="154701" name="Text Box 77"/>
          <p:cNvSpPr txBox="1">
            <a:spLocks noChangeArrowheads="1"/>
          </p:cNvSpPr>
          <p:nvPr/>
        </p:nvSpPr>
        <p:spPr bwMode="auto">
          <a:xfrm>
            <a:off x="4186636"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a:t>
            </a:r>
          </a:p>
        </p:txBody>
      </p:sp>
      <p:sp>
        <p:nvSpPr>
          <p:cNvPr id="154702" name="Text Box 78"/>
          <p:cNvSpPr txBox="1">
            <a:spLocks noChangeArrowheads="1"/>
          </p:cNvSpPr>
          <p:nvPr/>
        </p:nvSpPr>
        <p:spPr bwMode="auto">
          <a:xfrm>
            <a:off x="7228948"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a:t>
            </a:r>
          </a:p>
        </p:txBody>
      </p:sp>
      <p:sp>
        <p:nvSpPr>
          <p:cNvPr id="154703" name="Line 79"/>
          <p:cNvSpPr>
            <a:spLocks noChangeShapeType="1"/>
          </p:cNvSpPr>
          <p:nvPr/>
        </p:nvSpPr>
        <p:spPr bwMode="auto">
          <a:xfrm>
            <a:off x="1420548" y="1236664"/>
            <a:ext cx="624285"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4" name="Line 80"/>
          <p:cNvSpPr>
            <a:spLocks noChangeShapeType="1"/>
          </p:cNvSpPr>
          <p:nvPr/>
        </p:nvSpPr>
        <p:spPr bwMode="auto">
          <a:xfrm>
            <a:off x="2044833" y="1504951"/>
            <a:ext cx="624284"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5" name="Line 81"/>
          <p:cNvSpPr>
            <a:spLocks noChangeShapeType="1"/>
          </p:cNvSpPr>
          <p:nvPr/>
        </p:nvSpPr>
        <p:spPr bwMode="auto">
          <a:xfrm>
            <a:off x="2669117" y="1771651"/>
            <a:ext cx="622565"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6" name="Line 82"/>
          <p:cNvSpPr>
            <a:spLocks noChangeShapeType="1"/>
          </p:cNvSpPr>
          <p:nvPr/>
        </p:nvSpPr>
        <p:spPr bwMode="auto">
          <a:xfrm flipH="1">
            <a:off x="1420548" y="2173289"/>
            <a:ext cx="1871133" cy="268287"/>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11" name="Text Box 87"/>
          <p:cNvSpPr txBox="1">
            <a:spLocks noChangeArrowheads="1"/>
          </p:cNvSpPr>
          <p:nvPr/>
        </p:nvSpPr>
        <p:spPr bwMode="auto">
          <a:xfrm>
            <a:off x="4665795"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C00000"/>
                </a:solidFill>
                <a:ea typeface="黑体" pitchFamily="2" charset="-122"/>
              </a:rPr>
              <a:t>报文交换</a:t>
            </a:r>
          </a:p>
        </p:txBody>
      </p:sp>
      <p:sp>
        <p:nvSpPr>
          <p:cNvPr id="154712" name="Text Box 88"/>
          <p:cNvSpPr txBox="1">
            <a:spLocks noChangeArrowheads="1"/>
          </p:cNvSpPr>
          <p:nvPr/>
        </p:nvSpPr>
        <p:spPr bwMode="auto">
          <a:xfrm>
            <a:off x="1676797"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C00000"/>
                </a:solidFill>
                <a:ea typeface="黑体" pitchFamily="2" charset="-122"/>
              </a:rPr>
              <a:t>电路交换</a:t>
            </a:r>
          </a:p>
        </p:txBody>
      </p:sp>
      <p:sp>
        <p:nvSpPr>
          <p:cNvPr id="154713" name="Text Box 89"/>
          <p:cNvSpPr txBox="1">
            <a:spLocks noChangeArrowheads="1"/>
          </p:cNvSpPr>
          <p:nvPr/>
        </p:nvSpPr>
        <p:spPr bwMode="auto">
          <a:xfrm>
            <a:off x="7646194"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C00000"/>
                </a:solidFill>
                <a:ea typeface="黑体" pitchFamily="2" charset="-122"/>
              </a:rPr>
              <a:t>分组交换</a:t>
            </a:r>
          </a:p>
        </p:txBody>
      </p:sp>
      <p:sp>
        <p:nvSpPr>
          <p:cNvPr id="154714" name="Line 90"/>
          <p:cNvSpPr>
            <a:spLocks noChangeShapeType="1"/>
          </p:cNvSpPr>
          <p:nvPr/>
        </p:nvSpPr>
        <p:spPr bwMode="auto">
          <a:xfrm>
            <a:off x="3804179" y="1571625"/>
            <a:ext cx="0" cy="274320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15" name="Text Box 91"/>
          <p:cNvSpPr txBox="1">
            <a:spLocks noChangeArrowheads="1"/>
          </p:cNvSpPr>
          <p:nvPr/>
        </p:nvSpPr>
        <p:spPr bwMode="auto">
          <a:xfrm>
            <a:off x="3694112" y="4330701"/>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t</a:t>
            </a:r>
          </a:p>
        </p:txBody>
      </p:sp>
      <p:grpSp>
        <p:nvGrpSpPr>
          <p:cNvPr id="154746" name="Group 122"/>
          <p:cNvGrpSpPr>
            <a:grpSpLocks/>
          </p:cNvGrpSpPr>
          <p:nvPr/>
        </p:nvGrpSpPr>
        <p:grpSpPr bwMode="auto">
          <a:xfrm>
            <a:off x="194337" y="1235075"/>
            <a:ext cx="1202134" cy="1230313"/>
            <a:chOff x="113" y="1473"/>
            <a:chExt cx="699" cy="775"/>
          </a:xfrm>
        </p:grpSpPr>
        <p:sp>
          <p:nvSpPr>
            <p:cNvPr id="154716" name="Line 92"/>
            <p:cNvSpPr>
              <a:spLocks noChangeShapeType="1"/>
            </p:cNvSpPr>
            <p:nvPr/>
          </p:nvSpPr>
          <p:spPr bwMode="auto">
            <a:xfrm>
              <a:off x="630" y="1474"/>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18" name="Line 94"/>
            <p:cNvSpPr>
              <a:spLocks noChangeShapeType="1"/>
            </p:cNvSpPr>
            <p:nvPr/>
          </p:nvSpPr>
          <p:spPr bwMode="auto">
            <a:xfrm>
              <a:off x="622" y="2248"/>
              <a:ext cx="181"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19" name="Text Box 95"/>
            <p:cNvSpPr txBox="1">
              <a:spLocks noChangeArrowheads="1"/>
            </p:cNvSpPr>
            <p:nvPr/>
          </p:nvSpPr>
          <p:spPr bwMode="auto">
            <a:xfrm>
              <a:off x="113" y="1733"/>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dirty="0">
                  <a:solidFill>
                    <a:srgbClr val="333399"/>
                  </a:solidFill>
                  <a:ea typeface="黑体" pitchFamily="2" charset="-122"/>
                </a:rPr>
                <a:t>连接建立</a:t>
              </a:r>
            </a:p>
          </p:txBody>
        </p:sp>
        <p:sp>
          <p:nvSpPr>
            <p:cNvPr id="154721" name="Line 97"/>
            <p:cNvSpPr>
              <a:spLocks noChangeShapeType="1"/>
            </p:cNvSpPr>
            <p:nvPr/>
          </p:nvSpPr>
          <p:spPr bwMode="auto">
            <a:xfrm>
              <a:off x="720" y="1473"/>
              <a:ext cx="0" cy="759"/>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54747" name="Group 123"/>
          <p:cNvGrpSpPr>
            <a:grpSpLocks/>
          </p:cNvGrpSpPr>
          <p:nvPr/>
        </p:nvGrpSpPr>
        <p:grpSpPr bwMode="auto">
          <a:xfrm>
            <a:off x="194337" y="2462214"/>
            <a:ext cx="1202134" cy="1011237"/>
            <a:chOff x="113" y="2246"/>
            <a:chExt cx="699" cy="637"/>
          </a:xfrm>
        </p:grpSpPr>
        <p:sp>
          <p:nvSpPr>
            <p:cNvPr id="154717" name="Line 93"/>
            <p:cNvSpPr>
              <a:spLocks noChangeShapeType="1"/>
            </p:cNvSpPr>
            <p:nvPr/>
          </p:nvSpPr>
          <p:spPr bwMode="auto">
            <a:xfrm>
              <a:off x="630" y="2881"/>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20" name="Text Box 96"/>
            <p:cNvSpPr txBox="1">
              <a:spLocks noChangeArrowheads="1"/>
            </p:cNvSpPr>
            <p:nvPr/>
          </p:nvSpPr>
          <p:spPr bwMode="auto">
            <a:xfrm>
              <a:off x="113" y="2405"/>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333399"/>
                  </a:solidFill>
                  <a:ea typeface="黑体" pitchFamily="2" charset="-122"/>
                </a:rPr>
                <a:t>数据传送</a:t>
              </a:r>
            </a:p>
          </p:txBody>
        </p:sp>
        <p:sp>
          <p:nvSpPr>
            <p:cNvPr id="154722" name="Line 98"/>
            <p:cNvSpPr>
              <a:spLocks noChangeShapeType="1"/>
            </p:cNvSpPr>
            <p:nvPr/>
          </p:nvSpPr>
          <p:spPr bwMode="auto">
            <a:xfrm>
              <a:off x="721" y="2246"/>
              <a:ext cx="0" cy="637"/>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154723" name="Freeform 99"/>
          <p:cNvSpPr>
            <a:spLocks/>
          </p:cNvSpPr>
          <p:nvPr/>
        </p:nvSpPr>
        <p:spPr bwMode="auto">
          <a:xfrm>
            <a:off x="1415389" y="1103313"/>
            <a:ext cx="5159" cy="3821112"/>
          </a:xfrm>
          <a:custGeom>
            <a:avLst/>
            <a:gdLst>
              <a:gd name="T0" fmla="*/ 3 w 3"/>
              <a:gd name="T1" fmla="*/ 0 h 2742"/>
              <a:gd name="T2" fmla="*/ 0 w 3"/>
              <a:gd name="T3" fmla="*/ 2742 h 2742"/>
            </a:gdLst>
            <a:ahLst/>
            <a:cxnLst>
              <a:cxn ang="0">
                <a:pos x="T0" y="T1"/>
              </a:cxn>
              <a:cxn ang="0">
                <a:pos x="T2" y="T3"/>
              </a:cxn>
            </a:cxnLst>
            <a:rect l="0" t="0" r="r" b="b"/>
            <a:pathLst>
              <a:path w="3" h="2742">
                <a:moveTo>
                  <a:pt x="3" y="0"/>
                </a:moveTo>
                <a:lnTo>
                  <a:pt x="0" y="2742"/>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4" name="Freeform 100"/>
          <p:cNvSpPr>
            <a:spLocks/>
          </p:cNvSpPr>
          <p:nvPr/>
        </p:nvSpPr>
        <p:spPr bwMode="auto">
          <a:xfrm>
            <a:off x="6215328" y="1081089"/>
            <a:ext cx="5160"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5" name="Line 101"/>
          <p:cNvSpPr>
            <a:spLocks noChangeShapeType="1"/>
          </p:cNvSpPr>
          <p:nvPr/>
        </p:nvSpPr>
        <p:spPr bwMode="auto">
          <a:xfrm>
            <a:off x="9250760" y="1130301"/>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6" name="Line 102"/>
          <p:cNvSpPr>
            <a:spLocks noChangeShapeType="1"/>
          </p:cNvSpPr>
          <p:nvPr/>
        </p:nvSpPr>
        <p:spPr bwMode="auto">
          <a:xfrm>
            <a:off x="8624756" y="11160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7" name="Line 103"/>
          <p:cNvSpPr>
            <a:spLocks noChangeShapeType="1"/>
          </p:cNvSpPr>
          <p:nvPr/>
        </p:nvSpPr>
        <p:spPr bwMode="auto">
          <a:xfrm>
            <a:off x="8009070" y="11033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8" name="Line 104"/>
          <p:cNvSpPr>
            <a:spLocks noChangeShapeType="1"/>
          </p:cNvSpPr>
          <p:nvPr/>
        </p:nvSpPr>
        <p:spPr bwMode="auto">
          <a:xfrm>
            <a:off x="4328716"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9" name="Line 105"/>
          <p:cNvSpPr>
            <a:spLocks noChangeShapeType="1"/>
          </p:cNvSpPr>
          <p:nvPr/>
        </p:nvSpPr>
        <p:spPr bwMode="auto">
          <a:xfrm>
            <a:off x="4946121"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0" name="Line 106"/>
          <p:cNvSpPr>
            <a:spLocks noChangeShapeType="1"/>
          </p:cNvSpPr>
          <p:nvPr/>
        </p:nvSpPr>
        <p:spPr bwMode="auto">
          <a:xfrm>
            <a:off x="5589323"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4749" name="Group 125"/>
          <p:cNvGrpSpPr>
            <a:grpSpLocks/>
          </p:cNvGrpSpPr>
          <p:nvPr/>
        </p:nvGrpSpPr>
        <p:grpSpPr bwMode="auto">
          <a:xfrm>
            <a:off x="1405071" y="2449514"/>
            <a:ext cx="1914128" cy="1279525"/>
            <a:chOff x="817" y="2238"/>
            <a:chExt cx="1113" cy="806"/>
          </a:xfrm>
        </p:grpSpPr>
        <p:sp>
          <p:nvSpPr>
            <p:cNvPr id="154707" name="Line 83"/>
            <p:cNvSpPr>
              <a:spLocks noChangeShapeType="1"/>
            </p:cNvSpPr>
            <p:nvPr/>
          </p:nvSpPr>
          <p:spPr bwMode="auto">
            <a:xfrm>
              <a:off x="841" y="2268"/>
              <a:ext cx="1089" cy="16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bg2"/>
                  </a:solidFill>
                  <a:round/>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8" name="AutoShape 84"/>
            <p:cNvSpPr>
              <a:spLocks noChangeArrowheads="1"/>
            </p:cNvSpPr>
            <p:nvPr/>
          </p:nvSpPr>
          <p:spPr bwMode="auto">
            <a:xfrm rot="5400000">
              <a:off x="976" y="2091"/>
              <a:ext cx="793" cy="1092"/>
            </a:xfrm>
            <a:prstGeom prst="parallelogram">
              <a:avLst>
                <a:gd name="adj" fmla="val 21176"/>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9" name="Text Box 85"/>
            <p:cNvSpPr txBox="1">
              <a:spLocks noChangeArrowheads="1"/>
            </p:cNvSpPr>
            <p:nvPr/>
          </p:nvSpPr>
          <p:spPr bwMode="auto">
            <a:xfrm>
              <a:off x="1113" y="2429"/>
              <a:ext cx="37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333399"/>
                  </a:solidFill>
                  <a:ea typeface="黑体" pitchFamily="2" charset="-122"/>
                </a:rPr>
                <a:t>报文</a:t>
              </a:r>
            </a:p>
          </p:txBody>
        </p:sp>
        <p:sp>
          <p:nvSpPr>
            <p:cNvPr id="154710" name="AutoShape 86"/>
            <p:cNvSpPr>
              <a:spLocks noChangeArrowheads="1"/>
            </p:cNvSpPr>
            <p:nvPr/>
          </p:nvSpPr>
          <p:spPr bwMode="auto">
            <a:xfrm rot="746037">
              <a:off x="1174" y="2745"/>
              <a:ext cx="408" cy="127"/>
            </a:xfrm>
            <a:prstGeom prst="rightArrow">
              <a:avLst>
                <a:gd name="adj1" fmla="val 50000"/>
                <a:gd name="adj2" fmla="val 80315"/>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2" name="Line 108"/>
            <p:cNvSpPr>
              <a:spLocks noChangeShapeType="1"/>
            </p:cNvSpPr>
            <p:nvPr/>
          </p:nvSpPr>
          <p:spPr bwMode="auto">
            <a:xfrm>
              <a:off x="823" y="2238"/>
              <a:ext cx="1094" cy="17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3" name="Line 109"/>
            <p:cNvSpPr>
              <a:spLocks noChangeShapeType="1"/>
            </p:cNvSpPr>
            <p:nvPr/>
          </p:nvSpPr>
          <p:spPr bwMode="auto">
            <a:xfrm>
              <a:off x="817" y="2865"/>
              <a:ext cx="1100" cy="179"/>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5" name="Group 131"/>
          <p:cNvGrpSpPr>
            <a:grpSpLocks/>
          </p:cNvGrpSpPr>
          <p:nvPr/>
        </p:nvGrpSpPr>
        <p:grpSpPr bwMode="auto">
          <a:xfrm>
            <a:off x="7371028" y="1368422"/>
            <a:ext cx="631164" cy="387349"/>
            <a:chOff x="4286" y="1557"/>
            <a:chExt cx="367" cy="244"/>
          </a:xfrm>
        </p:grpSpPr>
        <p:sp>
          <p:nvSpPr>
            <p:cNvPr id="154668" name="AutoShape 44"/>
            <p:cNvSpPr>
              <a:spLocks noChangeArrowheads="1"/>
            </p:cNvSpPr>
            <p:nvPr/>
          </p:nvSpPr>
          <p:spPr bwMode="auto">
            <a:xfrm rot="5400000">
              <a:off x="4367" y="151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9" name="Text Box 45"/>
            <p:cNvSpPr txBox="1">
              <a:spLocks noChangeArrowheads="1"/>
            </p:cNvSpPr>
            <p:nvPr/>
          </p:nvSpPr>
          <p:spPr bwMode="auto">
            <a:xfrm rot="626605">
              <a:off x="4304" y="1557"/>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71" name="Line 47"/>
            <p:cNvSpPr>
              <a:spLocks noChangeShapeType="1"/>
            </p:cNvSpPr>
            <p:nvPr/>
          </p:nvSpPr>
          <p:spPr bwMode="auto">
            <a:xfrm>
              <a:off x="4286" y="17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2" name="AutoShape 48"/>
            <p:cNvSpPr>
              <a:spLocks noChangeArrowheads="1"/>
            </p:cNvSpPr>
            <p:nvPr/>
          </p:nvSpPr>
          <p:spPr bwMode="auto">
            <a:xfrm rot="746037">
              <a:off x="4481" y="1652"/>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0" name="Line 46"/>
            <p:cNvSpPr>
              <a:spLocks noChangeShapeType="1"/>
            </p:cNvSpPr>
            <p:nvPr/>
          </p:nvSpPr>
          <p:spPr bwMode="auto">
            <a:xfrm>
              <a:off x="4290" y="158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4" name="Group 130"/>
          <p:cNvGrpSpPr>
            <a:grpSpLocks/>
          </p:cNvGrpSpPr>
          <p:nvPr/>
        </p:nvGrpSpPr>
        <p:grpSpPr bwMode="auto">
          <a:xfrm>
            <a:off x="7379627" y="1074740"/>
            <a:ext cx="629444" cy="396876"/>
            <a:chOff x="4291" y="1372"/>
            <a:chExt cx="366" cy="250"/>
          </a:xfrm>
        </p:grpSpPr>
        <p:sp>
          <p:nvSpPr>
            <p:cNvPr id="154734" name="AutoShape 110"/>
            <p:cNvSpPr>
              <a:spLocks noChangeArrowheads="1"/>
            </p:cNvSpPr>
            <p:nvPr/>
          </p:nvSpPr>
          <p:spPr bwMode="auto">
            <a:xfrm rot="5400000">
              <a:off x="4371" y="133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5" name="Text Box 111"/>
            <p:cNvSpPr txBox="1">
              <a:spLocks noChangeArrowheads="1"/>
            </p:cNvSpPr>
            <p:nvPr/>
          </p:nvSpPr>
          <p:spPr bwMode="auto">
            <a:xfrm rot="626605">
              <a:off x="4303" y="1372"/>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333399"/>
                  </a:solidFill>
                  <a:ea typeface="黑体" pitchFamily="2" charset="-122"/>
                </a:rPr>
                <a:t>P</a:t>
              </a:r>
              <a:r>
                <a:rPr kumimoji="1" lang="en-US" altLang="zh-CN" baseline="-25000" dirty="0">
                  <a:solidFill>
                    <a:srgbClr val="333399"/>
                  </a:solidFill>
                  <a:ea typeface="黑体" pitchFamily="2" charset="-122"/>
                </a:rPr>
                <a:t>1</a:t>
              </a:r>
              <a:endParaRPr kumimoji="1" lang="en-US" altLang="zh-CN" dirty="0">
                <a:solidFill>
                  <a:srgbClr val="333399"/>
                </a:solidFill>
                <a:ea typeface="黑体" pitchFamily="2" charset="-122"/>
              </a:endParaRPr>
            </a:p>
          </p:txBody>
        </p:sp>
        <p:sp>
          <p:nvSpPr>
            <p:cNvPr id="154736" name="Line 112"/>
            <p:cNvSpPr>
              <a:spLocks noChangeShapeType="1"/>
            </p:cNvSpPr>
            <p:nvPr/>
          </p:nvSpPr>
          <p:spPr bwMode="auto">
            <a:xfrm>
              <a:off x="4295" y="1407"/>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7" name="Line 113"/>
            <p:cNvSpPr>
              <a:spLocks noChangeShapeType="1"/>
            </p:cNvSpPr>
            <p:nvPr/>
          </p:nvSpPr>
          <p:spPr bwMode="auto">
            <a:xfrm>
              <a:off x="4291" y="1558"/>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8" name="AutoShape 114"/>
            <p:cNvSpPr>
              <a:spLocks noChangeArrowheads="1"/>
            </p:cNvSpPr>
            <p:nvPr/>
          </p:nvSpPr>
          <p:spPr bwMode="auto">
            <a:xfrm rot="746037">
              <a:off x="4485" y="1472"/>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739" name="Line 115"/>
          <p:cNvSpPr>
            <a:spLocks noChangeShapeType="1"/>
          </p:cNvSpPr>
          <p:nvPr/>
        </p:nvSpPr>
        <p:spPr bwMode="auto">
          <a:xfrm>
            <a:off x="7376187" y="10906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0" name="Line 116"/>
          <p:cNvSpPr>
            <a:spLocks noChangeShapeType="1"/>
          </p:cNvSpPr>
          <p:nvPr/>
        </p:nvSpPr>
        <p:spPr bwMode="auto">
          <a:xfrm>
            <a:off x="1415389" y="3556000"/>
            <a:ext cx="624284" cy="9525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1" name="Line 117"/>
          <p:cNvSpPr>
            <a:spLocks noChangeShapeType="1"/>
          </p:cNvSpPr>
          <p:nvPr/>
        </p:nvSpPr>
        <p:spPr bwMode="auto">
          <a:xfrm>
            <a:off x="2049992" y="3736975"/>
            <a:ext cx="613966" cy="9525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2" name="Line 118"/>
          <p:cNvSpPr>
            <a:spLocks noChangeShapeType="1"/>
          </p:cNvSpPr>
          <p:nvPr/>
        </p:nvSpPr>
        <p:spPr bwMode="auto">
          <a:xfrm>
            <a:off x="2663958" y="3927476"/>
            <a:ext cx="622565" cy="8572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4748" name="Group 124"/>
          <p:cNvGrpSpPr>
            <a:grpSpLocks/>
          </p:cNvGrpSpPr>
          <p:nvPr/>
        </p:nvGrpSpPr>
        <p:grpSpPr bwMode="auto">
          <a:xfrm>
            <a:off x="194337" y="3451225"/>
            <a:ext cx="1176338" cy="592138"/>
            <a:chOff x="113" y="2869"/>
            <a:chExt cx="684" cy="373"/>
          </a:xfrm>
        </p:grpSpPr>
        <p:sp>
          <p:nvSpPr>
            <p:cNvPr id="154743" name="Line 119"/>
            <p:cNvSpPr>
              <a:spLocks noChangeShapeType="1"/>
            </p:cNvSpPr>
            <p:nvPr/>
          </p:nvSpPr>
          <p:spPr bwMode="auto">
            <a:xfrm>
              <a:off x="615" y="3241"/>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44" name="Line 120"/>
            <p:cNvSpPr>
              <a:spLocks noChangeShapeType="1"/>
            </p:cNvSpPr>
            <p:nvPr/>
          </p:nvSpPr>
          <p:spPr bwMode="auto">
            <a:xfrm>
              <a:off x="721" y="2869"/>
              <a:ext cx="0" cy="373"/>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45" name="Text Box 121"/>
            <p:cNvSpPr txBox="1">
              <a:spLocks noChangeArrowheads="1"/>
            </p:cNvSpPr>
            <p:nvPr/>
          </p:nvSpPr>
          <p:spPr bwMode="auto">
            <a:xfrm>
              <a:off x="113" y="2933"/>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333399"/>
                  </a:solidFill>
                  <a:ea typeface="黑体" pitchFamily="2" charset="-122"/>
                </a:rPr>
                <a:t>连接释放</a:t>
              </a:r>
            </a:p>
          </p:txBody>
        </p:sp>
      </p:grpSp>
      <p:sp>
        <p:nvSpPr>
          <p:cNvPr id="154731" name="Freeform 107"/>
          <p:cNvSpPr>
            <a:spLocks/>
          </p:cNvSpPr>
          <p:nvPr/>
        </p:nvSpPr>
        <p:spPr bwMode="auto">
          <a:xfrm>
            <a:off x="3293402" y="1125539"/>
            <a:ext cx="5159"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67" name="AutoShape 143"/>
          <p:cNvSpPr>
            <a:spLocks noChangeArrowheads="1"/>
          </p:cNvSpPr>
          <p:nvPr/>
        </p:nvSpPr>
        <p:spPr bwMode="auto">
          <a:xfrm>
            <a:off x="416496" y="5365750"/>
            <a:ext cx="9220919" cy="1447800"/>
          </a:xfrm>
          <a:prstGeom prst="roundRect">
            <a:avLst>
              <a:gd name="adj" fmla="val 16667"/>
            </a:avLst>
          </a:prstGeom>
          <a:noFill/>
          <a:ln w="9525">
            <a:solidFill>
              <a:schemeClr val="tx1"/>
            </a:solidFill>
            <a:round/>
            <a:headEnd type="none" w="sm" len="lg"/>
            <a:tailEnd type="none" w="sm" len="lg"/>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68" name="Line 144"/>
          <p:cNvSpPr>
            <a:spLocks noChangeShapeType="1"/>
          </p:cNvSpPr>
          <p:nvPr/>
        </p:nvSpPr>
        <p:spPr bwMode="auto">
          <a:xfrm>
            <a:off x="732601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769" name="Line 145"/>
          <p:cNvSpPr>
            <a:spLocks noChangeShapeType="1"/>
          </p:cNvSpPr>
          <p:nvPr/>
        </p:nvSpPr>
        <p:spPr bwMode="auto">
          <a:xfrm>
            <a:off x="427166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770" name="Line 146"/>
          <p:cNvSpPr>
            <a:spLocks noChangeShapeType="1"/>
          </p:cNvSpPr>
          <p:nvPr/>
        </p:nvSpPr>
        <p:spPr bwMode="auto">
          <a:xfrm>
            <a:off x="138241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4771" name="Group 147"/>
          <p:cNvGrpSpPr>
            <a:grpSpLocks/>
          </p:cNvGrpSpPr>
          <p:nvPr/>
        </p:nvGrpSpPr>
        <p:grpSpPr bwMode="auto">
          <a:xfrm>
            <a:off x="1299865" y="6051550"/>
            <a:ext cx="2063750" cy="228600"/>
            <a:chOff x="768" y="2544"/>
            <a:chExt cx="1200" cy="144"/>
          </a:xfrm>
        </p:grpSpPr>
        <p:sp>
          <p:nvSpPr>
            <p:cNvPr id="154772" name="AutoShape 14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3" name="AutoShape 14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4" name="AutoShape 15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5" name="AutoShape 15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76" name="Group 152"/>
          <p:cNvGrpSpPr>
            <a:grpSpLocks/>
          </p:cNvGrpSpPr>
          <p:nvPr/>
        </p:nvGrpSpPr>
        <p:grpSpPr bwMode="auto">
          <a:xfrm>
            <a:off x="4189115" y="6051550"/>
            <a:ext cx="2063750" cy="228600"/>
            <a:chOff x="768" y="2544"/>
            <a:chExt cx="1200" cy="144"/>
          </a:xfrm>
        </p:grpSpPr>
        <p:sp>
          <p:nvSpPr>
            <p:cNvPr id="154777" name="AutoShape 153"/>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8" name="AutoShape 154"/>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9" name="AutoShape 155"/>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0" name="AutoShape 156"/>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81" name="Group 157"/>
          <p:cNvGrpSpPr>
            <a:grpSpLocks/>
          </p:cNvGrpSpPr>
          <p:nvPr/>
        </p:nvGrpSpPr>
        <p:grpSpPr bwMode="auto">
          <a:xfrm>
            <a:off x="7243465" y="6051550"/>
            <a:ext cx="2063750" cy="228600"/>
            <a:chOff x="768" y="2544"/>
            <a:chExt cx="1200" cy="144"/>
          </a:xfrm>
        </p:grpSpPr>
        <p:sp>
          <p:nvSpPr>
            <p:cNvPr id="154782" name="AutoShape 15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3" name="AutoShape 15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4" name="AutoShape 16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5" name="AutoShape 16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786" name="AutoShape 162"/>
          <p:cNvSpPr>
            <a:spLocks noChangeArrowheads="1"/>
          </p:cNvSpPr>
          <p:nvPr/>
        </p:nvSpPr>
        <p:spPr bwMode="auto">
          <a:xfrm>
            <a:off x="4189115"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7" name="AutoShape 163"/>
          <p:cNvSpPr>
            <a:spLocks noChangeArrowheads="1"/>
          </p:cNvSpPr>
          <p:nvPr/>
        </p:nvSpPr>
        <p:spPr bwMode="auto">
          <a:xfrm>
            <a:off x="4890790"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8" name="AutoShape 164"/>
          <p:cNvSpPr>
            <a:spLocks noChangeArrowheads="1"/>
          </p:cNvSpPr>
          <p:nvPr/>
        </p:nvSpPr>
        <p:spPr bwMode="auto">
          <a:xfrm>
            <a:off x="5592465"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9" name="AutoShape 165"/>
          <p:cNvSpPr>
            <a:spLocks noChangeArrowheads="1"/>
          </p:cNvSpPr>
          <p:nvPr/>
        </p:nvSpPr>
        <p:spPr bwMode="auto">
          <a:xfrm>
            <a:off x="1382415" y="5746750"/>
            <a:ext cx="2063750" cy="304800"/>
          </a:xfrm>
          <a:prstGeom prst="rightArrow">
            <a:avLst>
              <a:gd name="adj1" fmla="val 58333"/>
              <a:gd name="adj2" fmla="val 109375"/>
            </a:avLst>
          </a:prstGeom>
          <a:solidFill>
            <a:srgbClr val="969696"/>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0" name="AutoShape 166"/>
          <p:cNvSpPr>
            <a:spLocks noChangeArrowheads="1"/>
          </p:cNvSpPr>
          <p:nvPr/>
        </p:nvSpPr>
        <p:spPr bwMode="auto">
          <a:xfrm>
            <a:off x="72434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1" name="AutoShape 167"/>
          <p:cNvSpPr>
            <a:spLocks noChangeArrowheads="1"/>
          </p:cNvSpPr>
          <p:nvPr/>
        </p:nvSpPr>
        <p:spPr bwMode="auto">
          <a:xfrm>
            <a:off x="79038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2" name="AutoShape 168"/>
          <p:cNvSpPr>
            <a:spLocks noChangeArrowheads="1"/>
          </p:cNvSpPr>
          <p:nvPr/>
        </p:nvSpPr>
        <p:spPr bwMode="auto">
          <a:xfrm>
            <a:off x="85642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3" name="Text Box 169"/>
          <p:cNvSpPr txBox="1">
            <a:spLocks noChangeArrowheads="1"/>
          </p:cNvSpPr>
          <p:nvPr/>
        </p:nvSpPr>
        <p:spPr bwMode="auto">
          <a:xfrm>
            <a:off x="562253" y="5613106"/>
            <a:ext cx="646331"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b="1" dirty="0" smtClean="0">
                <a:solidFill>
                  <a:srgbClr val="FF0000"/>
                </a:solidFill>
                <a:latin typeface="Times New Roman" pitchFamily="18" charset="0"/>
              </a:rPr>
              <a:t>数据</a:t>
            </a:r>
            <a:endParaRPr kumimoji="1" lang="en-US" altLang="zh-CN" b="1" dirty="0" smtClean="0">
              <a:solidFill>
                <a:srgbClr val="FF0000"/>
              </a:solidFill>
              <a:latin typeface="Times New Roman" pitchFamily="18" charset="0"/>
            </a:endParaRPr>
          </a:p>
          <a:p>
            <a:pPr algn="ctr">
              <a:lnSpc>
                <a:spcPct val="90000"/>
              </a:lnSpc>
            </a:pPr>
            <a:r>
              <a:rPr kumimoji="1" lang="zh-CN" altLang="en-US" b="1" dirty="0" smtClean="0">
                <a:solidFill>
                  <a:srgbClr val="FF0000"/>
                </a:solidFill>
                <a:latin typeface="Times New Roman" pitchFamily="18" charset="0"/>
              </a:rPr>
              <a:t>传送</a:t>
            </a:r>
            <a:endParaRPr kumimoji="1" lang="zh-CN" altLang="en-US" b="1" dirty="0">
              <a:solidFill>
                <a:srgbClr val="FF0000"/>
              </a:solidFill>
              <a:latin typeface="Times New Roman" pitchFamily="18" charset="0"/>
            </a:endParaRPr>
          </a:p>
          <a:p>
            <a:pPr algn="ctr">
              <a:lnSpc>
                <a:spcPct val="90000"/>
              </a:lnSpc>
            </a:pPr>
            <a:r>
              <a:rPr kumimoji="1" lang="zh-CN" altLang="en-US" b="1" dirty="0" smtClean="0">
                <a:solidFill>
                  <a:srgbClr val="FF0000"/>
                </a:solidFill>
                <a:latin typeface="Times New Roman" pitchFamily="18" charset="0"/>
              </a:rPr>
              <a:t>特点</a:t>
            </a:r>
            <a:endParaRPr kumimoji="1" lang="zh-CN" altLang="en-US" b="1" dirty="0">
              <a:solidFill>
                <a:srgbClr val="FF0000"/>
              </a:solidFill>
              <a:latin typeface="Times New Roman" pitchFamily="18" charset="0"/>
            </a:endParaRPr>
          </a:p>
        </p:txBody>
      </p:sp>
      <p:sp>
        <p:nvSpPr>
          <p:cNvPr id="154794" name="Text Box 170"/>
          <p:cNvSpPr txBox="1">
            <a:spLocks noChangeArrowheads="1"/>
          </p:cNvSpPr>
          <p:nvPr/>
        </p:nvSpPr>
        <p:spPr bwMode="auto">
          <a:xfrm>
            <a:off x="1342860" y="5465764"/>
            <a:ext cx="1800493"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比特流直达终点</a:t>
            </a:r>
          </a:p>
        </p:txBody>
      </p:sp>
      <p:sp>
        <p:nvSpPr>
          <p:cNvPr id="154795" name="Text Box 171"/>
          <p:cNvSpPr txBox="1">
            <a:spLocks noChangeArrowheads="1"/>
          </p:cNvSpPr>
          <p:nvPr/>
        </p:nvSpPr>
        <p:spPr bwMode="auto">
          <a:xfrm>
            <a:off x="4189115"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dirty="0">
                <a:solidFill>
                  <a:srgbClr val="FF0000"/>
                </a:solidFill>
                <a:latin typeface="Times New Roman" pitchFamily="18" charset="0"/>
              </a:rPr>
              <a:t>报文</a:t>
            </a:r>
          </a:p>
        </p:txBody>
      </p:sp>
      <p:sp>
        <p:nvSpPr>
          <p:cNvPr id="154796" name="Text Box 172"/>
          <p:cNvSpPr txBox="1">
            <a:spLocks noChangeArrowheads="1"/>
          </p:cNvSpPr>
          <p:nvPr/>
        </p:nvSpPr>
        <p:spPr bwMode="auto">
          <a:xfrm>
            <a:off x="4901109"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报文</a:t>
            </a:r>
          </a:p>
        </p:txBody>
      </p:sp>
      <p:sp>
        <p:nvSpPr>
          <p:cNvPr id="154797" name="Text Box 173"/>
          <p:cNvSpPr txBox="1">
            <a:spLocks noChangeArrowheads="1"/>
          </p:cNvSpPr>
          <p:nvPr/>
        </p:nvSpPr>
        <p:spPr bwMode="auto">
          <a:xfrm>
            <a:off x="5613102"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报文</a:t>
            </a:r>
          </a:p>
        </p:txBody>
      </p:sp>
      <p:sp>
        <p:nvSpPr>
          <p:cNvPr id="154798" name="Text Box 174"/>
          <p:cNvSpPr txBox="1">
            <a:spLocks noChangeArrowheads="1"/>
          </p:cNvSpPr>
          <p:nvPr/>
        </p:nvSpPr>
        <p:spPr bwMode="auto">
          <a:xfrm>
            <a:off x="7243465"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分组</a:t>
            </a:r>
          </a:p>
        </p:txBody>
      </p:sp>
      <p:sp>
        <p:nvSpPr>
          <p:cNvPr id="154799" name="Text Box 175"/>
          <p:cNvSpPr txBox="1">
            <a:spLocks noChangeArrowheads="1"/>
          </p:cNvSpPr>
          <p:nvPr/>
        </p:nvSpPr>
        <p:spPr bwMode="auto">
          <a:xfrm>
            <a:off x="7914184"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分组</a:t>
            </a:r>
          </a:p>
        </p:txBody>
      </p:sp>
      <p:sp>
        <p:nvSpPr>
          <p:cNvPr id="154800" name="Text Box 176"/>
          <p:cNvSpPr txBox="1">
            <a:spLocks noChangeArrowheads="1"/>
          </p:cNvSpPr>
          <p:nvPr/>
        </p:nvSpPr>
        <p:spPr bwMode="auto">
          <a:xfrm>
            <a:off x="8584902"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分组</a:t>
            </a:r>
          </a:p>
        </p:txBody>
      </p:sp>
      <p:sp>
        <p:nvSpPr>
          <p:cNvPr id="154801" name="Text Box 177"/>
          <p:cNvSpPr txBox="1">
            <a:spLocks noChangeArrowheads="1"/>
          </p:cNvSpPr>
          <p:nvPr/>
        </p:nvSpPr>
        <p:spPr bwMode="auto">
          <a:xfrm>
            <a:off x="4569189"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dirty="0">
                <a:latin typeface="Times New Roman" pitchFamily="18" charset="0"/>
              </a:rPr>
              <a:t>存储</a:t>
            </a:r>
          </a:p>
          <a:p>
            <a:pPr>
              <a:lnSpc>
                <a:spcPct val="90000"/>
              </a:lnSpc>
            </a:pPr>
            <a:r>
              <a:rPr kumimoji="1" lang="zh-CN" altLang="en-US" sz="1600" b="1" dirty="0">
                <a:latin typeface="Times New Roman" pitchFamily="18" charset="0"/>
              </a:rPr>
              <a:t>转发</a:t>
            </a:r>
          </a:p>
        </p:txBody>
      </p:sp>
      <p:sp>
        <p:nvSpPr>
          <p:cNvPr id="154802" name="Text Box 178"/>
          <p:cNvSpPr txBox="1">
            <a:spLocks noChangeArrowheads="1"/>
          </p:cNvSpPr>
          <p:nvPr/>
        </p:nvSpPr>
        <p:spPr bwMode="auto">
          <a:xfrm>
            <a:off x="5200352"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itchFamily="18" charset="0"/>
              </a:rPr>
              <a:t>存储</a:t>
            </a:r>
          </a:p>
          <a:p>
            <a:pPr>
              <a:lnSpc>
                <a:spcPct val="90000"/>
              </a:lnSpc>
            </a:pPr>
            <a:r>
              <a:rPr kumimoji="1" lang="zh-CN" altLang="en-US" sz="1600" b="1">
                <a:latin typeface="Times New Roman" pitchFamily="18" charset="0"/>
              </a:rPr>
              <a:t>转发</a:t>
            </a:r>
          </a:p>
        </p:txBody>
      </p:sp>
      <p:sp>
        <p:nvSpPr>
          <p:cNvPr id="154803" name="Text Box 179"/>
          <p:cNvSpPr txBox="1">
            <a:spLocks noChangeArrowheads="1"/>
          </p:cNvSpPr>
          <p:nvPr/>
        </p:nvSpPr>
        <p:spPr bwMode="auto">
          <a:xfrm>
            <a:off x="7642456" y="62674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itchFamily="18" charset="0"/>
              </a:rPr>
              <a:t>存储</a:t>
            </a:r>
          </a:p>
          <a:p>
            <a:pPr>
              <a:lnSpc>
                <a:spcPct val="90000"/>
              </a:lnSpc>
            </a:pPr>
            <a:r>
              <a:rPr kumimoji="1" lang="zh-CN" altLang="en-US" sz="1600" b="1">
                <a:latin typeface="Times New Roman" pitchFamily="18" charset="0"/>
              </a:rPr>
              <a:t>转发</a:t>
            </a:r>
          </a:p>
        </p:txBody>
      </p:sp>
      <p:sp>
        <p:nvSpPr>
          <p:cNvPr id="154804" name="Text Box 180"/>
          <p:cNvSpPr txBox="1">
            <a:spLocks noChangeArrowheads="1"/>
          </p:cNvSpPr>
          <p:nvPr/>
        </p:nvSpPr>
        <p:spPr bwMode="auto">
          <a:xfrm>
            <a:off x="8254702"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itchFamily="18" charset="0"/>
              </a:rPr>
              <a:t>存储</a:t>
            </a:r>
          </a:p>
          <a:p>
            <a:pPr>
              <a:lnSpc>
                <a:spcPct val="90000"/>
              </a:lnSpc>
            </a:pPr>
            <a:r>
              <a:rPr kumimoji="1" lang="zh-CN" altLang="en-US" sz="1600" b="1">
                <a:latin typeface="Times New Roman" pitchFamily="18" charset="0"/>
              </a:rPr>
              <a:t>转发</a:t>
            </a:r>
          </a:p>
        </p:txBody>
      </p:sp>
    </p:spTree>
    <p:extLst>
      <p:ext uri="{BB962C8B-B14F-4D97-AF65-F5344CB8AC3E}">
        <p14:creationId xmlns:p14="http://schemas.microsoft.com/office/powerpoint/2010/main" val="16759196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4746"/>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54703"/>
                                        </p:tgtEl>
                                        <p:attrNameLst>
                                          <p:attrName>style.visibility</p:attrName>
                                        </p:attrNameLst>
                                      </p:cBhvr>
                                      <p:to>
                                        <p:strVal val="visible"/>
                                      </p:to>
                                    </p:set>
                                    <p:animEffect transition="in" filter="wipe(left)">
                                      <p:cBhvr>
                                        <p:cTn id="10" dur="500"/>
                                        <p:tgtEl>
                                          <p:spTgt spid="154703"/>
                                        </p:tgtEl>
                                      </p:cBhvr>
                                    </p:animEffect>
                                  </p:childTnLst>
                                </p:cTn>
                              </p:par>
                            </p:childTnLst>
                          </p:cTn>
                        </p:par>
                        <p:par>
                          <p:cTn id="11" fill="hold" nodeType="afterGroup">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54704"/>
                                        </p:tgtEl>
                                        <p:attrNameLst>
                                          <p:attrName>style.visibility</p:attrName>
                                        </p:attrNameLst>
                                      </p:cBhvr>
                                      <p:to>
                                        <p:strVal val="visible"/>
                                      </p:to>
                                    </p:set>
                                    <p:animEffect transition="in" filter="wipe(left)">
                                      <p:cBhvr>
                                        <p:cTn id="14" dur="500"/>
                                        <p:tgtEl>
                                          <p:spTgt spid="154704"/>
                                        </p:tgtEl>
                                      </p:cBhvr>
                                    </p:animEffect>
                                  </p:childTnLst>
                                </p:cTn>
                              </p:par>
                            </p:childTnLst>
                          </p:cTn>
                        </p:par>
                        <p:par>
                          <p:cTn id="15" fill="hold" nodeType="afterGroup">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4705"/>
                                        </p:tgtEl>
                                        <p:attrNameLst>
                                          <p:attrName>style.visibility</p:attrName>
                                        </p:attrNameLst>
                                      </p:cBhvr>
                                      <p:to>
                                        <p:strVal val="visible"/>
                                      </p:to>
                                    </p:set>
                                    <p:animEffect transition="in" filter="wipe(left)">
                                      <p:cBhvr>
                                        <p:cTn id="18" dur="500"/>
                                        <p:tgtEl>
                                          <p:spTgt spid="154705"/>
                                        </p:tgtEl>
                                      </p:cBhvr>
                                    </p:animEffect>
                                  </p:childTnLst>
                                </p:cTn>
                              </p:par>
                            </p:childTnLst>
                          </p:cTn>
                        </p:par>
                        <p:par>
                          <p:cTn id="19" fill="hold" nodeType="afterGroup">
                            <p:stCondLst>
                              <p:cond delay="1500"/>
                            </p:stCondLst>
                            <p:childTnLst>
                              <p:par>
                                <p:cTn id="20" presetID="22" presetClass="entr" presetSubtype="2" fill="hold" grpId="0" nodeType="afterEffect">
                                  <p:stCondLst>
                                    <p:cond delay="0"/>
                                  </p:stCondLst>
                                  <p:childTnLst>
                                    <p:set>
                                      <p:cBhvr>
                                        <p:cTn id="21" dur="1" fill="hold">
                                          <p:stCondLst>
                                            <p:cond delay="0"/>
                                          </p:stCondLst>
                                        </p:cTn>
                                        <p:tgtEl>
                                          <p:spTgt spid="154706"/>
                                        </p:tgtEl>
                                        <p:attrNameLst>
                                          <p:attrName>style.visibility</p:attrName>
                                        </p:attrNameLst>
                                      </p:cBhvr>
                                      <p:to>
                                        <p:strVal val="visible"/>
                                      </p:to>
                                    </p:set>
                                    <p:animEffect transition="in" filter="wipe(right)">
                                      <p:cBhvr>
                                        <p:cTn id="22" dur="500"/>
                                        <p:tgtEl>
                                          <p:spTgt spid="154706"/>
                                        </p:tgtEl>
                                      </p:cBhvr>
                                    </p:animEffect>
                                  </p:childTnLst>
                                </p:cTn>
                              </p:par>
                            </p:childTnLst>
                          </p:cTn>
                        </p:par>
                        <p:par>
                          <p:cTn id="23" fill="hold" nodeType="afterGroup">
                            <p:stCondLst>
                              <p:cond delay="2000"/>
                            </p:stCondLst>
                            <p:childTnLst>
                              <p:par>
                                <p:cTn id="24" presetID="1" presetClass="entr" presetSubtype="0" fill="hold" nodeType="afterEffect">
                                  <p:stCondLst>
                                    <p:cond delay="500"/>
                                  </p:stCondLst>
                                  <p:childTnLst>
                                    <p:set>
                                      <p:cBhvr>
                                        <p:cTn id="25" dur="1" fill="hold">
                                          <p:stCondLst>
                                            <p:cond delay="0"/>
                                          </p:stCondLst>
                                        </p:cTn>
                                        <p:tgtEl>
                                          <p:spTgt spid="154747"/>
                                        </p:tgtEl>
                                        <p:attrNameLst>
                                          <p:attrName>style.visibility</p:attrName>
                                        </p:attrNameLst>
                                      </p:cBhvr>
                                      <p:to>
                                        <p:strVal val="visible"/>
                                      </p:to>
                                    </p:set>
                                  </p:childTnLst>
                                </p:cTn>
                              </p:par>
                            </p:childTnLst>
                          </p:cTn>
                        </p:par>
                        <p:par>
                          <p:cTn id="26" fill="hold" nodeType="afterGroup">
                            <p:stCondLst>
                              <p:cond delay="2500"/>
                            </p:stCondLst>
                            <p:childTnLst>
                              <p:par>
                                <p:cTn id="27" presetID="22" presetClass="entr" presetSubtype="8" fill="hold" nodeType="afterEffect">
                                  <p:stCondLst>
                                    <p:cond delay="0"/>
                                  </p:stCondLst>
                                  <p:childTnLst>
                                    <p:set>
                                      <p:cBhvr>
                                        <p:cTn id="28" dur="1" fill="hold">
                                          <p:stCondLst>
                                            <p:cond delay="0"/>
                                          </p:stCondLst>
                                        </p:cTn>
                                        <p:tgtEl>
                                          <p:spTgt spid="154749"/>
                                        </p:tgtEl>
                                        <p:attrNameLst>
                                          <p:attrName>style.visibility</p:attrName>
                                        </p:attrNameLst>
                                      </p:cBhvr>
                                      <p:to>
                                        <p:strVal val="visible"/>
                                      </p:to>
                                    </p:set>
                                    <p:animEffect transition="in" filter="wipe(left)">
                                      <p:cBhvr>
                                        <p:cTn id="29" dur="500"/>
                                        <p:tgtEl>
                                          <p:spTgt spid="154749"/>
                                        </p:tgtEl>
                                      </p:cBhvr>
                                    </p:animEffect>
                                  </p:childTnLst>
                                </p:cTn>
                              </p:par>
                            </p:childTnLst>
                          </p:cTn>
                        </p:par>
                        <p:par>
                          <p:cTn id="30" fill="hold" nodeType="afterGroup">
                            <p:stCondLst>
                              <p:cond delay="3000"/>
                            </p:stCondLst>
                            <p:childTnLst>
                              <p:par>
                                <p:cTn id="31" presetID="1" presetClass="entr" presetSubtype="0" fill="hold" nodeType="afterEffect">
                                  <p:stCondLst>
                                    <p:cond delay="500"/>
                                  </p:stCondLst>
                                  <p:childTnLst>
                                    <p:set>
                                      <p:cBhvr>
                                        <p:cTn id="32" dur="1" fill="hold">
                                          <p:stCondLst>
                                            <p:cond delay="0"/>
                                          </p:stCondLst>
                                        </p:cTn>
                                        <p:tgtEl>
                                          <p:spTgt spid="154748"/>
                                        </p:tgtEl>
                                        <p:attrNameLst>
                                          <p:attrName>style.visibility</p:attrName>
                                        </p:attrNameLst>
                                      </p:cBhvr>
                                      <p:to>
                                        <p:strVal val="visible"/>
                                      </p:to>
                                    </p:set>
                                  </p:childTnLst>
                                </p:cTn>
                              </p:par>
                            </p:childTnLst>
                          </p:cTn>
                        </p:par>
                        <p:par>
                          <p:cTn id="33" fill="hold" nodeType="afterGroup">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54740"/>
                                        </p:tgtEl>
                                        <p:attrNameLst>
                                          <p:attrName>style.visibility</p:attrName>
                                        </p:attrNameLst>
                                      </p:cBhvr>
                                      <p:to>
                                        <p:strVal val="visible"/>
                                      </p:to>
                                    </p:set>
                                    <p:animEffect transition="in" filter="wipe(left)">
                                      <p:cBhvr>
                                        <p:cTn id="36" dur="500"/>
                                        <p:tgtEl>
                                          <p:spTgt spid="154740"/>
                                        </p:tgtEl>
                                      </p:cBhvr>
                                    </p:animEffect>
                                  </p:childTnLst>
                                </p:cTn>
                              </p:par>
                            </p:childTnLst>
                          </p:cTn>
                        </p:par>
                        <p:par>
                          <p:cTn id="37" fill="hold" nodeType="afterGroup">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154741"/>
                                        </p:tgtEl>
                                        <p:attrNameLst>
                                          <p:attrName>style.visibility</p:attrName>
                                        </p:attrNameLst>
                                      </p:cBhvr>
                                      <p:to>
                                        <p:strVal val="visible"/>
                                      </p:to>
                                    </p:set>
                                    <p:animEffect transition="in" filter="wipe(left)">
                                      <p:cBhvr>
                                        <p:cTn id="40" dur="500"/>
                                        <p:tgtEl>
                                          <p:spTgt spid="154741"/>
                                        </p:tgtEl>
                                      </p:cBhvr>
                                    </p:animEffect>
                                  </p:childTnLst>
                                </p:cTn>
                              </p:par>
                            </p:childTnLst>
                          </p:cTn>
                        </p:par>
                        <p:par>
                          <p:cTn id="41" fill="hold" nodeType="afterGroup">
                            <p:stCondLst>
                              <p:cond delay="4500"/>
                            </p:stCondLst>
                            <p:childTnLst>
                              <p:par>
                                <p:cTn id="42" presetID="22" presetClass="entr" presetSubtype="8" fill="hold" grpId="0" nodeType="afterEffect">
                                  <p:stCondLst>
                                    <p:cond delay="0"/>
                                  </p:stCondLst>
                                  <p:childTnLst>
                                    <p:set>
                                      <p:cBhvr>
                                        <p:cTn id="43" dur="1" fill="hold">
                                          <p:stCondLst>
                                            <p:cond delay="0"/>
                                          </p:stCondLst>
                                        </p:cTn>
                                        <p:tgtEl>
                                          <p:spTgt spid="154742"/>
                                        </p:tgtEl>
                                        <p:attrNameLst>
                                          <p:attrName>style.visibility</p:attrName>
                                        </p:attrNameLst>
                                      </p:cBhvr>
                                      <p:to>
                                        <p:strVal val="visible"/>
                                      </p:to>
                                    </p:set>
                                    <p:animEffect transition="in" filter="wipe(left)">
                                      <p:cBhvr>
                                        <p:cTn id="44" dur="500"/>
                                        <p:tgtEl>
                                          <p:spTgt spid="15474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4711"/>
                                        </p:tgtEl>
                                        <p:attrNameLst>
                                          <p:attrName>style.visibility</p:attrName>
                                        </p:attrNameLst>
                                      </p:cBhvr>
                                      <p:to>
                                        <p:strVal val="visible"/>
                                      </p:to>
                                    </p:set>
                                  </p:childTnLst>
                                </p:cTn>
                              </p:par>
                            </p:childTnLst>
                          </p:cTn>
                        </p:par>
                        <p:par>
                          <p:cTn id="49" fill="hold" nodeType="afterGroup">
                            <p:stCondLst>
                              <p:cond delay="0"/>
                            </p:stCondLst>
                            <p:childTnLst>
                              <p:par>
                                <p:cTn id="50" presetID="22" presetClass="entr" presetSubtype="8" fill="hold" nodeType="afterEffect">
                                  <p:stCondLst>
                                    <p:cond delay="0"/>
                                  </p:stCondLst>
                                  <p:childTnLst>
                                    <p:set>
                                      <p:cBhvr>
                                        <p:cTn id="51" dur="1" fill="hold">
                                          <p:stCondLst>
                                            <p:cond delay="0"/>
                                          </p:stCondLst>
                                        </p:cTn>
                                        <p:tgtEl>
                                          <p:spTgt spid="154750"/>
                                        </p:tgtEl>
                                        <p:attrNameLst>
                                          <p:attrName>style.visibility</p:attrName>
                                        </p:attrNameLst>
                                      </p:cBhvr>
                                      <p:to>
                                        <p:strVal val="visible"/>
                                      </p:to>
                                    </p:set>
                                    <p:animEffect transition="in" filter="wipe(left)">
                                      <p:cBhvr>
                                        <p:cTn id="52" dur="2000"/>
                                        <p:tgtEl>
                                          <p:spTgt spid="154750"/>
                                        </p:tgtEl>
                                      </p:cBhvr>
                                    </p:animEffect>
                                  </p:childTnLst>
                                </p:cTn>
                              </p:par>
                            </p:childTnLst>
                          </p:cTn>
                        </p:par>
                        <p:par>
                          <p:cTn id="53" fill="hold" nodeType="afterGroup">
                            <p:stCondLst>
                              <p:cond delay="2000"/>
                            </p:stCondLst>
                            <p:childTnLst>
                              <p:par>
                                <p:cTn id="54" presetID="22" presetClass="entr" presetSubtype="8" fill="hold" nodeType="afterEffect">
                                  <p:stCondLst>
                                    <p:cond delay="1000"/>
                                  </p:stCondLst>
                                  <p:childTnLst>
                                    <p:set>
                                      <p:cBhvr>
                                        <p:cTn id="55" dur="1" fill="hold">
                                          <p:stCondLst>
                                            <p:cond delay="0"/>
                                          </p:stCondLst>
                                        </p:cTn>
                                        <p:tgtEl>
                                          <p:spTgt spid="154751"/>
                                        </p:tgtEl>
                                        <p:attrNameLst>
                                          <p:attrName>style.visibility</p:attrName>
                                        </p:attrNameLst>
                                      </p:cBhvr>
                                      <p:to>
                                        <p:strVal val="visible"/>
                                      </p:to>
                                    </p:set>
                                    <p:animEffect transition="in" filter="wipe(left)">
                                      <p:cBhvr>
                                        <p:cTn id="56" dur="2000"/>
                                        <p:tgtEl>
                                          <p:spTgt spid="154751"/>
                                        </p:tgtEl>
                                      </p:cBhvr>
                                    </p:animEffect>
                                  </p:childTnLst>
                                </p:cTn>
                              </p:par>
                            </p:childTnLst>
                          </p:cTn>
                        </p:par>
                        <p:par>
                          <p:cTn id="57" fill="hold" nodeType="afterGroup">
                            <p:stCondLst>
                              <p:cond delay="5000"/>
                            </p:stCondLst>
                            <p:childTnLst>
                              <p:par>
                                <p:cTn id="58" presetID="22" presetClass="entr" presetSubtype="8" fill="hold" nodeType="afterEffect">
                                  <p:stCondLst>
                                    <p:cond delay="1000"/>
                                  </p:stCondLst>
                                  <p:childTnLst>
                                    <p:set>
                                      <p:cBhvr>
                                        <p:cTn id="59" dur="1" fill="hold">
                                          <p:stCondLst>
                                            <p:cond delay="0"/>
                                          </p:stCondLst>
                                        </p:cTn>
                                        <p:tgtEl>
                                          <p:spTgt spid="154752"/>
                                        </p:tgtEl>
                                        <p:attrNameLst>
                                          <p:attrName>style.visibility</p:attrName>
                                        </p:attrNameLst>
                                      </p:cBhvr>
                                      <p:to>
                                        <p:strVal val="visible"/>
                                      </p:to>
                                    </p:set>
                                    <p:animEffect transition="in" filter="wipe(left)">
                                      <p:cBhvr>
                                        <p:cTn id="60" dur="2000"/>
                                        <p:tgtEl>
                                          <p:spTgt spid="15475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4713"/>
                                        </p:tgtEl>
                                        <p:attrNameLst>
                                          <p:attrName>style.visibility</p:attrName>
                                        </p:attrNameLst>
                                      </p:cBhvr>
                                      <p:to>
                                        <p:strVal val="visible"/>
                                      </p:to>
                                    </p:set>
                                  </p:childTnLst>
                                </p:cTn>
                              </p:par>
                            </p:childTnLst>
                          </p:cTn>
                        </p:par>
                        <p:par>
                          <p:cTn id="65" fill="hold" nodeType="afterGroup">
                            <p:stCondLst>
                              <p:cond delay="0"/>
                            </p:stCondLst>
                            <p:childTnLst>
                              <p:par>
                                <p:cTn id="66" presetID="22" presetClass="entr" presetSubtype="8" fill="hold" nodeType="afterEffect">
                                  <p:stCondLst>
                                    <p:cond delay="0"/>
                                  </p:stCondLst>
                                  <p:childTnLst>
                                    <p:set>
                                      <p:cBhvr>
                                        <p:cTn id="67" dur="1" fill="hold">
                                          <p:stCondLst>
                                            <p:cond delay="0"/>
                                          </p:stCondLst>
                                        </p:cTn>
                                        <p:tgtEl>
                                          <p:spTgt spid="154754"/>
                                        </p:tgtEl>
                                        <p:attrNameLst>
                                          <p:attrName>style.visibility</p:attrName>
                                        </p:attrNameLst>
                                      </p:cBhvr>
                                      <p:to>
                                        <p:strVal val="visible"/>
                                      </p:to>
                                    </p:set>
                                    <p:animEffect transition="in" filter="wipe(left)">
                                      <p:cBhvr>
                                        <p:cTn id="68" dur="500"/>
                                        <p:tgtEl>
                                          <p:spTgt spid="154754"/>
                                        </p:tgtEl>
                                      </p:cBhvr>
                                    </p:animEffect>
                                  </p:childTnLst>
                                </p:cTn>
                              </p:par>
                            </p:childTnLst>
                          </p:cTn>
                        </p:par>
                        <p:par>
                          <p:cTn id="69" fill="hold" nodeType="afterGroup">
                            <p:stCondLst>
                              <p:cond delay="500"/>
                            </p:stCondLst>
                            <p:childTnLst>
                              <p:par>
                                <p:cTn id="70" presetID="22" presetClass="entr" presetSubtype="8" fill="hold" nodeType="afterEffect">
                                  <p:stCondLst>
                                    <p:cond delay="0"/>
                                  </p:stCondLst>
                                  <p:childTnLst>
                                    <p:set>
                                      <p:cBhvr>
                                        <p:cTn id="71" dur="1" fill="hold">
                                          <p:stCondLst>
                                            <p:cond delay="0"/>
                                          </p:stCondLst>
                                        </p:cTn>
                                        <p:tgtEl>
                                          <p:spTgt spid="154755"/>
                                        </p:tgtEl>
                                        <p:attrNameLst>
                                          <p:attrName>style.visibility</p:attrName>
                                        </p:attrNameLst>
                                      </p:cBhvr>
                                      <p:to>
                                        <p:strVal val="visible"/>
                                      </p:to>
                                    </p:set>
                                    <p:animEffect transition="in" filter="wipe(left)">
                                      <p:cBhvr>
                                        <p:cTn id="72" dur="500"/>
                                        <p:tgtEl>
                                          <p:spTgt spid="154755"/>
                                        </p:tgtEl>
                                      </p:cBhvr>
                                    </p:animEffect>
                                  </p:childTnLst>
                                </p:cTn>
                              </p:par>
                              <p:par>
                                <p:cTn id="73" presetID="22" presetClass="entr" presetSubtype="8" fill="hold" nodeType="withEffect">
                                  <p:stCondLst>
                                    <p:cond delay="0"/>
                                  </p:stCondLst>
                                  <p:childTnLst>
                                    <p:set>
                                      <p:cBhvr>
                                        <p:cTn id="74" dur="1" fill="hold">
                                          <p:stCondLst>
                                            <p:cond delay="0"/>
                                          </p:stCondLst>
                                        </p:cTn>
                                        <p:tgtEl>
                                          <p:spTgt spid="154758"/>
                                        </p:tgtEl>
                                        <p:attrNameLst>
                                          <p:attrName>style.visibility</p:attrName>
                                        </p:attrNameLst>
                                      </p:cBhvr>
                                      <p:to>
                                        <p:strVal val="visible"/>
                                      </p:to>
                                    </p:set>
                                    <p:animEffect transition="in" filter="wipe(left)">
                                      <p:cBhvr>
                                        <p:cTn id="75" dur="500"/>
                                        <p:tgtEl>
                                          <p:spTgt spid="154758"/>
                                        </p:tgtEl>
                                      </p:cBhvr>
                                    </p:animEffect>
                                  </p:childTnLst>
                                </p:cTn>
                              </p:par>
                            </p:childTnLst>
                          </p:cTn>
                        </p:par>
                        <p:par>
                          <p:cTn id="76" fill="hold" nodeType="afterGroup">
                            <p:stCondLst>
                              <p:cond delay="1000"/>
                            </p:stCondLst>
                            <p:childTnLst>
                              <p:par>
                                <p:cTn id="77" presetID="22" presetClass="entr" presetSubtype="8" fill="hold" nodeType="afterEffect">
                                  <p:stCondLst>
                                    <p:cond delay="0"/>
                                  </p:stCondLst>
                                  <p:childTnLst>
                                    <p:set>
                                      <p:cBhvr>
                                        <p:cTn id="78" dur="1" fill="hold">
                                          <p:stCondLst>
                                            <p:cond delay="0"/>
                                          </p:stCondLst>
                                        </p:cTn>
                                        <p:tgtEl>
                                          <p:spTgt spid="154756"/>
                                        </p:tgtEl>
                                        <p:attrNameLst>
                                          <p:attrName>style.visibility</p:attrName>
                                        </p:attrNameLst>
                                      </p:cBhvr>
                                      <p:to>
                                        <p:strVal val="visible"/>
                                      </p:to>
                                    </p:set>
                                    <p:animEffect transition="in" filter="wipe(left)">
                                      <p:cBhvr>
                                        <p:cTn id="79" dur="500"/>
                                        <p:tgtEl>
                                          <p:spTgt spid="154756"/>
                                        </p:tgtEl>
                                      </p:cBhvr>
                                    </p:animEffect>
                                  </p:childTnLst>
                                </p:cTn>
                              </p:par>
                              <p:par>
                                <p:cTn id="80" presetID="22" presetClass="entr" presetSubtype="8" fill="hold" nodeType="withEffect">
                                  <p:stCondLst>
                                    <p:cond delay="0"/>
                                  </p:stCondLst>
                                  <p:childTnLst>
                                    <p:set>
                                      <p:cBhvr>
                                        <p:cTn id="81" dur="1" fill="hold">
                                          <p:stCondLst>
                                            <p:cond delay="0"/>
                                          </p:stCondLst>
                                        </p:cTn>
                                        <p:tgtEl>
                                          <p:spTgt spid="154759"/>
                                        </p:tgtEl>
                                        <p:attrNameLst>
                                          <p:attrName>style.visibility</p:attrName>
                                        </p:attrNameLst>
                                      </p:cBhvr>
                                      <p:to>
                                        <p:strVal val="visible"/>
                                      </p:to>
                                    </p:set>
                                    <p:animEffect transition="in" filter="wipe(left)">
                                      <p:cBhvr>
                                        <p:cTn id="82" dur="500"/>
                                        <p:tgtEl>
                                          <p:spTgt spid="154759"/>
                                        </p:tgtEl>
                                      </p:cBhvr>
                                    </p:animEffect>
                                  </p:childTnLst>
                                </p:cTn>
                              </p:par>
                              <p:par>
                                <p:cTn id="83" presetID="22" presetClass="entr" presetSubtype="8" fill="hold" nodeType="withEffect">
                                  <p:stCondLst>
                                    <p:cond delay="0"/>
                                  </p:stCondLst>
                                  <p:childTnLst>
                                    <p:set>
                                      <p:cBhvr>
                                        <p:cTn id="84" dur="1" fill="hold">
                                          <p:stCondLst>
                                            <p:cond delay="0"/>
                                          </p:stCondLst>
                                        </p:cTn>
                                        <p:tgtEl>
                                          <p:spTgt spid="154763"/>
                                        </p:tgtEl>
                                        <p:attrNameLst>
                                          <p:attrName>style.visibility</p:attrName>
                                        </p:attrNameLst>
                                      </p:cBhvr>
                                      <p:to>
                                        <p:strVal val="visible"/>
                                      </p:to>
                                    </p:set>
                                    <p:animEffect transition="in" filter="wipe(left)">
                                      <p:cBhvr>
                                        <p:cTn id="85" dur="500"/>
                                        <p:tgtEl>
                                          <p:spTgt spid="154763"/>
                                        </p:tgtEl>
                                      </p:cBhvr>
                                    </p:animEffect>
                                  </p:childTnLst>
                                </p:cTn>
                              </p:par>
                            </p:childTnLst>
                          </p:cTn>
                        </p:par>
                        <p:par>
                          <p:cTn id="86" fill="hold" nodeType="afterGroup">
                            <p:stCondLst>
                              <p:cond delay="1500"/>
                            </p:stCondLst>
                            <p:childTnLst>
                              <p:par>
                                <p:cTn id="87" presetID="22" presetClass="entr" presetSubtype="8" fill="hold" nodeType="afterEffect">
                                  <p:stCondLst>
                                    <p:cond delay="0"/>
                                  </p:stCondLst>
                                  <p:childTnLst>
                                    <p:set>
                                      <p:cBhvr>
                                        <p:cTn id="88" dur="1" fill="hold">
                                          <p:stCondLst>
                                            <p:cond delay="0"/>
                                          </p:stCondLst>
                                        </p:cTn>
                                        <p:tgtEl>
                                          <p:spTgt spid="154764"/>
                                        </p:tgtEl>
                                        <p:attrNameLst>
                                          <p:attrName>style.visibility</p:attrName>
                                        </p:attrNameLst>
                                      </p:cBhvr>
                                      <p:to>
                                        <p:strVal val="visible"/>
                                      </p:to>
                                    </p:set>
                                    <p:animEffect transition="in" filter="wipe(left)">
                                      <p:cBhvr>
                                        <p:cTn id="89" dur="500"/>
                                        <p:tgtEl>
                                          <p:spTgt spid="154764"/>
                                        </p:tgtEl>
                                      </p:cBhvr>
                                    </p:animEffect>
                                  </p:childTnLst>
                                </p:cTn>
                              </p:par>
                              <p:par>
                                <p:cTn id="90" presetID="22" presetClass="entr" presetSubtype="8" fill="hold" nodeType="withEffect">
                                  <p:stCondLst>
                                    <p:cond delay="0"/>
                                  </p:stCondLst>
                                  <p:childTnLst>
                                    <p:set>
                                      <p:cBhvr>
                                        <p:cTn id="91" dur="1" fill="hold">
                                          <p:stCondLst>
                                            <p:cond delay="0"/>
                                          </p:stCondLst>
                                        </p:cTn>
                                        <p:tgtEl>
                                          <p:spTgt spid="154760"/>
                                        </p:tgtEl>
                                        <p:attrNameLst>
                                          <p:attrName>style.visibility</p:attrName>
                                        </p:attrNameLst>
                                      </p:cBhvr>
                                      <p:to>
                                        <p:strVal val="visible"/>
                                      </p:to>
                                    </p:set>
                                    <p:animEffect transition="in" filter="wipe(left)">
                                      <p:cBhvr>
                                        <p:cTn id="92" dur="500"/>
                                        <p:tgtEl>
                                          <p:spTgt spid="154760"/>
                                        </p:tgtEl>
                                      </p:cBhvr>
                                    </p:animEffect>
                                  </p:childTnLst>
                                </p:cTn>
                              </p:par>
                              <p:par>
                                <p:cTn id="93" presetID="22" presetClass="entr" presetSubtype="8" fill="hold" nodeType="withEffect">
                                  <p:stCondLst>
                                    <p:cond delay="0"/>
                                  </p:stCondLst>
                                  <p:childTnLst>
                                    <p:set>
                                      <p:cBhvr>
                                        <p:cTn id="94" dur="1" fill="hold">
                                          <p:stCondLst>
                                            <p:cond delay="0"/>
                                          </p:stCondLst>
                                        </p:cTn>
                                        <p:tgtEl>
                                          <p:spTgt spid="154757"/>
                                        </p:tgtEl>
                                        <p:attrNameLst>
                                          <p:attrName>style.visibility</p:attrName>
                                        </p:attrNameLst>
                                      </p:cBhvr>
                                      <p:to>
                                        <p:strVal val="visible"/>
                                      </p:to>
                                    </p:set>
                                    <p:animEffect transition="in" filter="wipe(left)">
                                      <p:cBhvr>
                                        <p:cTn id="95" dur="500"/>
                                        <p:tgtEl>
                                          <p:spTgt spid="154757"/>
                                        </p:tgtEl>
                                      </p:cBhvr>
                                    </p:animEffect>
                                  </p:childTnLst>
                                </p:cTn>
                              </p:par>
                            </p:childTnLst>
                          </p:cTn>
                        </p:par>
                        <p:par>
                          <p:cTn id="96" fill="hold" nodeType="afterGroup">
                            <p:stCondLst>
                              <p:cond delay="2000"/>
                            </p:stCondLst>
                            <p:childTnLst>
                              <p:par>
                                <p:cTn id="97" presetID="22" presetClass="entr" presetSubtype="8" fill="hold" nodeType="afterEffect">
                                  <p:stCondLst>
                                    <p:cond delay="0"/>
                                  </p:stCondLst>
                                  <p:childTnLst>
                                    <p:set>
                                      <p:cBhvr>
                                        <p:cTn id="98" dur="1" fill="hold">
                                          <p:stCondLst>
                                            <p:cond delay="0"/>
                                          </p:stCondLst>
                                        </p:cTn>
                                        <p:tgtEl>
                                          <p:spTgt spid="154761"/>
                                        </p:tgtEl>
                                        <p:attrNameLst>
                                          <p:attrName>style.visibility</p:attrName>
                                        </p:attrNameLst>
                                      </p:cBhvr>
                                      <p:to>
                                        <p:strVal val="visible"/>
                                      </p:to>
                                    </p:set>
                                    <p:animEffect transition="in" filter="wipe(left)">
                                      <p:cBhvr>
                                        <p:cTn id="99" dur="500"/>
                                        <p:tgtEl>
                                          <p:spTgt spid="154761"/>
                                        </p:tgtEl>
                                      </p:cBhvr>
                                    </p:animEffect>
                                  </p:childTnLst>
                                </p:cTn>
                              </p:par>
                              <p:par>
                                <p:cTn id="100" presetID="22" presetClass="entr" presetSubtype="8" fill="hold" nodeType="withEffect">
                                  <p:stCondLst>
                                    <p:cond delay="0"/>
                                  </p:stCondLst>
                                  <p:childTnLst>
                                    <p:set>
                                      <p:cBhvr>
                                        <p:cTn id="101" dur="1" fill="hold">
                                          <p:stCondLst>
                                            <p:cond delay="0"/>
                                          </p:stCondLst>
                                        </p:cTn>
                                        <p:tgtEl>
                                          <p:spTgt spid="154765"/>
                                        </p:tgtEl>
                                        <p:attrNameLst>
                                          <p:attrName>style.visibility</p:attrName>
                                        </p:attrNameLst>
                                      </p:cBhvr>
                                      <p:to>
                                        <p:strVal val="visible"/>
                                      </p:to>
                                    </p:set>
                                    <p:animEffect transition="in" filter="wipe(left)">
                                      <p:cBhvr>
                                        <p:cTn id="102" dur="500"/>
                                        <p:tgtEl>
                                          <p:spTgt spid="154765"/>
                                        </p:tgtEl>
                                      </p:cBhvr>
                                    </p:animEffect>
                                  </p:childTnLst>
                                </p:cTn>
                              </p:par>
                            </p:childTnLst>
                          </p:cTn>
                        </p:par>
                        <p:par>
                          <p:cTn id="103" fill="hold" nodeType="afterGroup">
                            <p:stCondLst>
                              <p:cond delay="2500"/>
                            </p:stCondLst>
                            <p:childTnLst>
                              <p:par>
                                <p:cTn id="104" presetID="22" presetClass="entr" presetSubtype="8" fill="hold" nodeType="afterEffect">
                                  <p:stCondLst>
                                    <p:cond delay="0"/>
                                  </p:stCondLst>
                                  <p:childTnLst>
                                    <p:set>
                                      <p:cBhvr>
                                        <p:cTn id="105" dur="1" fill="hold">
                                          <p:stCondLst>
                                            <p:cond delay="0"/>
                                          </p:stCondLst>
                                        </p:cTn>
                                        <p:tgtEl>
                                          <p:spTgt spid="154766"/>
                                        </p:tgtEl>
                                        <p:attrNameLst>
                                          <p:attrName>style.visibility</p:attrName>
                                        </p:attrNameLst>
                                      </p:cBhvr>
                                      <p:to>
                                        <p:strVal val="visible"/>
                                      </p:to>
                                    </p:set>
                                    <p:animEffect transition="in" filter="wipe(left)">
                                      <p:cBhvr>
                                        <p:cTn id="106" dur="500"/>
                                        <p:tgtEl>
                                          <p:spTgt spid="154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703" grpId="0" animBg="1"/>
      <p:bldP spid="154704" grpId="0" animBg="1"/>
      <p:bldP spid="154705" grpId="0" animBg="1"/>
      <p:bldP spid="154706" grpId="0" animBg="1"/>
      <p:bldP spid="154711" grpId="0"/>
      <p:bldP spid="154713" grpId="0"/>
      <p:bldP spid="154740" grpId="0" animBg="1"/>
      <p:bldP spid="154741" grpId="0" animBg="1"/>
      <p:bldP spid="15474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三种交换的比较</a:t>
            </a:r>
          </a:p>
        </p:txBody>
      </p:sp>
      <p:sp>
        <p:nvSpPr>
          <p:cNvPr id="3" name="内容占位符 2"/>
          <p:cNvSpPr>
            <a:spLocks noGrp="1"/>
          </p:cNvSpPr>
          <p:nvPr>
            <p:ph idx="1"/>
          </p:nvPr>
        </p:nvSpPr>
        <p:spPr/>
        <p:txBody>
          <a:bodyPr/>
          <a:lstStyle/>
          <a:p>
            <a:r>
              <a:rPr lang="zh-CN" altLang="zh-CN" dirty="0"/>
              <a:t>若要连续传送大量的数据，且其传送时间远大于连接建立时间，则电路交换的传输速率较快</a:t>
            </a:r>
            <a:r>
              <a:rPr lang="zh-CN" altLang="zh-CN" dirty="0" smtClean="0"/>
              <a:t>。</a:t>
            </a:r>
            <a:endParaRPr lang="en-US" altLang="zh-CN" dirty="0" smtClean="0"/>
          </a:p>
          <a:p>
            <a:r>
              <a:rPr lang="zh-CN" altLang="zh-CN" dirty="0" smtClean="0"/>
              <a:t>报文交换</a:t>
            </a:r>
            <a:r>
              <a:rPr lang="zh-CN" altLang="zh-CN" dirty="0"/>
              <a:t>和分组交换不需要预先分配传输带宽，在传送突发数据时可提高整个网络的</a:t>
            </a:r>
            <a:r>
              <a:rPr lang="zh-CN" altLang="zh-CN" dirty="0" smtClean="0"/>
              <a:t>信道利用率。</a:t>
            </a:r>
            <a:endParaRPr lang="en-US" altLang="zh-CN" dirty="0" smtClean="0"/>
          </a:p>
          <a:p>
            <a:r>
              <a:rPr lang="zh-CN" altLang="zh-CN" dirty="0" smtClean="0"/>
              <a:t>由于</a:t>
            </a:r>
            <a:r>
              <a:rPr lang="zh-CN" altLang="zh-CN" dirty="0"/>
              <a:t>一个分组的长度往往远小于整个报文的长度，因此分组交换比报文交换的时延小，同时也具有更好的</a:t>
            </a:r>
            <a:r>
              <a:rPr lang="zh-CN" altLang="zh-CN" dirty="0" smtClean="0"/>
              <a:t>灵活性</a:t>
            </a:r>
            <a:r>
              <a:rPr lang="zh-CN" altLang="en-US" dirty="0" smtClean="0"/>
              <a:t>。</a:t>
            </a:r>
            <a:endParaRPr lang="zh-CN" altLang="en-US" dirty="0"/>
          </a:p>
        </p:txBody>
      </p:sp>
    </p:spTree>
    <p:extLst>
      <p:ext uri="{BB962C8B-B14F-4D97-AF65-F5344CB8AC3E}">
        <p14:creationId xmlns:p14="http://schemas.microsoft.com/office/powerpoint/2010/main" val="169918770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zh-CN" dirty="0" smtClean="0"/>
              <a:t>计算机网络</a:t>
            </a:r>
            <a:r>
              <a:rPr lang="zh-CN" altLang="zh-CN" dirty="0"/>
              <a:t>在我国的发展</a:t>
            </a:r>
            <a:endParaRPr lang="zh-CN" altLang="en-US" dirty="0"/>
          </a:p>
        </p:txBody>
      </p:sp>
      <p:sp>
        <p:nvSpPr>
          <p:cNvPr id="3" name="内容占位符 2"/>
          <p:cNvSpPr>
            <a:spLocks noGrp="1"/>
          </p:cNvSpPr>
          <p:nvPr>
            <p:ph idx="1"/>
          </p:nvPr>
        </p:nvSpPr>
        <p:spPr/>
        <p:txBody>
          <a:bodyPr/>
          <a:lstStyle/>
          <a:p>
            <a:r>
              <a:rPr lang="en-US" altLang="zh-CN" sz="2800" dirty="0"/>
              <a:t>1980 </a:t>
            </a:r>
            <a:r>
              <a:rPr lang="zh-CN" altLang="en-US" sz="2800" dirty="0" smtClean="0"/>
              <a:t>年，铁道部开始</a:t>
            </a:r>
            <a:r>
              <a:rPr lang="zh-CN" altLang="en-US" sz="2800" dirty="0"/>
              <a:t>进行计算机联网实验</a:t>
            </a:r>
            <a:r>
              <a:rPr lang="zh-CN" altLang="en-US" sz="2800" dirty="0" smtClean="0"/>
              <a:t>。</a:t>
            </a:r>
            <a:endParaRPr lang="en-US" altLang="zh-CN" sz="2800" dirty="0" smtClean="0"/>
          </a:p>
          <a:p>
            <a:r>
              <a:rPr lang="en-US" altLang="zh-CN" sz="2800" dirty="0" smtClean="0"/>
              <a:t>1989 </a:t>
            </a:r>
            <a:r>
              <a:rPr lang="zh-CN" altLang="en-US" sz="2800" dirty="0"/>
              <a:t>年</a:t>
            </a:r>
            <a:r>
              <a:rPr lang="en-US" altLang="zh-CN" sz="2800" dirty="0"/>
              <a:t>11 </a:t>
            </a:r>
            <a:r>
              <a:rPr lang="zh-CN" altLang="en-US" sz="2800" dirty="0" smtClean="0"/>
              <a:t>月，我国</a:t>
            </a:r>
            <a:r>
              <a:rPr lang="zh-CN" altLang="en-US" sz="2800" dirty="0"/>
              <a:t>第一个公用分组交换网 </a:t>
            </a:r>
            <a:r>
              <a:rPr lang="en-US" altLang="zh-CN" sz="2800" dirty="0"/>
              <a:t>CNPAC </a:t>
            </a:r>
            <a:r>
              <a:rPr lang="zh-CN" altLang="en-US" sz="2800" dirty="0"/>
              <a:t>建成运行。 </a:t>
            </a:r>
            <a:endParaRPr lang="en-US" altLang="zh-CN" sz="2800" dirty="0" smtClean="0"/>
          </a:p>
          <a:p>
            <a:r>
              <a:rPr lang="en-US" altLang="zh-CN" sz="2800" dirty="0" smtClean="0"/>
              <a:t>1994</a:t>
            </a:r>
            <a:r>
              <a:rPr lang="zh-CN" altLang="en-US" sz="2800" dirty="0"/>
              <a:t>年</a:t>
            </a:r>
            <a:r>
              <a:rPr lang="en-US" altLang="zh-CN" sz="2800" dirty="0"/>
              <a:t>4</a:t>
            </a:r>
            <a:r>
              <a:rPr lang="zh-CN" altLang="en-US" sz="2800" dirty="0"/>
              <a:t>月</a:t>
            </a:r>
            <a:r>
              <a:rPr lang="en-US" altLang="zh-CN" sz="2800" dirty="0"/>
              <a:t>20</a:t>
            </a:r>
            <a:r>
              <a:rPr lang="zh-CN" altLang="en-US" sz="2800" dirty="0" smtClean="0"/>
              <a:t>日，我国用 </a:t>
            </a:r>
            <a:r>
              <a:rPr lang="en-US" altLang="zh-CN" sz="2800" dirty="0" smtClean="0"/>
              <a:t>64kbit/s </a:t>
            </a:r>
            <a:r>
              <a:rPr lang="zh-CN" altLang="en-US" sz="2800" dirty="0" smtClean="0"/>
              <a:t>专线</a:t>
            </a:r>
            <a:r>
              <a:rPr lang="zh-CN" altLang="en-US" sz="2800" dirty="0"/>
              <a:t>正式连</a:t>
            </a:r>
            <a:r>
              <a:rPr lang="zh-CN" altLang="en-US" sz="2800" dirty="0" smtClean="0"/>
              <a:t>入互联网，</a:t>
            </a:r>
            <a:r>
              <a:rPr lang="zh-CN" altLang="zh-CN" sz="2800" dirty="0" smtClean="0"/>
              <a:t>我国</a:t>
            </a:r>
            <a:r>
              <a:rPr lang="zh-CN" altLang="zh-CN" sz="2800" dirty="0"/>
              <a:t>被国际上正式承认为接入互联网的</a:t>
            </a:r>
            <a:r>
              <a:rPr lang="zh-CN" altLang="zh-CN" sz="2800" dirty="0" smtClean="0"/>
              <a:t>国家</a:t>
            </a:r>
            <a:r>
              <a:rPr lang="zh-CN" altLang="en-US" sz="2800" dirty="0" smtClean="0"/>
              <a:t>。</a:t>
            </a:r>
            <a:endParaRPr lang="en-US" altLang="zh-CN" sz="2800" dirty="0" smtClean="0"/>
          </a:p>
          <a:p>
            <a:r>
              <a:rPr lang="en-US" altLang="zh-CN" sz="2800" dirty="0"/>
              <a:t>1994</a:t>
            </a:r>
            <a:r>
              <a:rPr lang="zh-CN" altLang="en-US" sz="2800" dirty="0" smtClean="0"/>
              <a:t>年</a:t>
            </a:r>
            <a:r>
              <a:rPr lang="en-US" altLang="zh-CN" sz="2800" dirty="0" smtClean="0"/>
              <a:t>5</a:t>
            </a:r>
            <a:r>
              <a:rPr lang="zh-CN" altLang="zh-CN" sz="2800" dirty="0" smtClean="0"/>
              <a:t>月</a:t>
            </a:r>
            <a:r>
              <a:rPr lang="zh-CN" altLang="en-US" sz="2800" dirty="0" smtClean="0"/>
              <a:t>，</a:t>
            </a:r>
            <a:r>
              <a:rPr lang="zh-CN" altLang="zh-CN" sz="2800" dirty="0" smtClean="0"/>
              <a:t>中国科学院高能物理研究所</a:t>
            </a:r>
            <a:r>
              <a:rPr lang="zh-CN" altLang="zh-CN" sz="2800" dirty="0"/>
              <a:t>设立了我国的第一个万维网服务器</a:t>
            </a:r>
            <a:r>
              <a:rPr lang="zh-CN" altLang="zh-CN" sz="2800" dirty="0" smtClean="0"/>
              <a:t>。</a:t>
            </a:r>
            <a:endParaRPr lang="en-US" altLang="zh-CN" sz="2800" dirty="0" smtClean="0"/>
          </a:p>
          <a:p>
            <a:r>
              <a:rPr lang="en-US" altLang="zh-CN" sz="2800" dirty="0"/>
              <a:t>1994</a:t>
            </a:r>
            <a:r>
              <a:rPr lang="zh-CN" altLang="en-US" sz="2800" dirty="0" smtClean="0"/>
              <a:t>年</a:t>
            </a:r>
            <a:r>
              <a:rPr lang="en-US" altLang="zh-CN" sz="2800" dirty="0" smtClean="0"/>
              <a:t>9</a:t>
            </a:r>
            <a:r>
              <a:rPr lang="zh-CN" altLang="zh-CN" sz="2800" dirty="0"/>
              <a:t>月中国公用计算机</a:t>
            </a:r>
            <a:r>
              <a:rPr lang="zh-CN" altLang="zh-CN" sz="2800" dirty="0" smtClean="0"/>
              <a:t>互联网</a:t>
            </a:r>
            <a:r>
              <a:rPr lang="en-US" altLang="zh-CN" sz="2800" dirty="0" smtClean="0"/>
              <a:t> CHINANET </a:t>
            </a:r>
            <a:r>
              <a:rPr lang="zh-CN" altLang="zh-CN" sz="2800" dirty="0" smtClean="0"/>
              <a:t>正式启动</a:t>
            </a:r>
            <a:r>
              <a:rPr lang="zh-CN" altLang="en-US" sz="2800" dirty="0" smtClean="0"/>
              <a:t>。</a:t>
            </a:r>
            <a:endParaRPr lang="en-US" altLang="zh-CN" sz="2800" dirty="0" smtClean="0"/>
          </a:p>
        </p:txBody>
      </p:sp>
    </p:spTree>
    <p:extLst>
      <p:ext uri="{BB962C8B-B14F-4D97-AF65-F5344CB8AC3E}">
        <p14:creationId xmlns:p14="http://schemas.microsoft.com/office/powerpoint/2010/main" val="88212215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zh-CN" dirty="0" smtClean="0"/>
              <a:t>计算机网络</a:t>
            </a:r>
            <a:r>
              <a:rPr lang="zh-CN" altLang="zh-CN" dirty="0"/>
              <a:t>在我国的发展</a:t>
            </a:r>
            <a:endParaRPr lang="zh-CN" altLang="en-US" dirty="0"/>
          </a:p>
        </p:txBody>
      </p:sp>
      <p:sp>
        <p:nvSpPr>
          <p:cNvPr id="3" name="内容占位符 2"/>
          <p:cNvSpPr>
            <a:spLocks noGrp="1"/>
          </p:cNvSpPr>
          <p:nvPr>
            <p:ph idx="1"/>
          </p:nvPr>
        </p:nvSpPr>
        <p:spPr/>
        <p:txBody>
          <a:bodyPr/>
          <a:lstStyle/>
          <a:p>
            <a:r>
              <a:rPr lang="zh-CN" altLang="zh-CN" sz="2800" dirty="0"/>
              <a:t>到目前为止，我国陆续建造了基于互联网技术的并能够和互联网互连的多个全国范围的公用计算机网络，其中规模最大</a:t>
            </a:r>
            <a:r>
              <a:rPr lang="zh-CN" altLang="zh-CN" sz="2800" dirty="0" smtClean="0"/>
              <a:t>的就是</a:t>
            </a:r>
            <a:r>
              <a:rPr lang="zh-CN" altLang="zh-CN" sz="2800" dirty="0"/>
              <a:t>下面这五个：</a:t>
            </a:r>
          </a:p>
          <a:p>
            <a:pPr lvl="1"/>
            <a:r>
              <a:rPr lang="en-US" altLang="zh-CN" sz="2400" dirty="0"/>
              <a:t>(1) </a:t>
            </a:r>
            <a:r>
              <a:rPr lang="zh-CN" altLang="zh-CN" sz="2400" dirty="0"/>
              <a:t>中国电信</a:t>
            </a:r>
            <a:r>
              <a:rPr lang="zh-CN" altLang="zh-CN" sz="2400" dirty="0" smtClean="0"/>
              <a:t>互联网</a:t>
            </a:r>
            <a:r>
              <a:rPr lang="en-US" altLang="zh-CN" sz="2400" dirty="0" smtClean="0"/>
              <a:t> CHINANET</a:t>
            </a:r>
            <a:r>
              <a:rPr lang="zh-CN" altLang="zh-CN" sz="2400" dirty="0"/>
              <a:t>（也就是原来的中国公用计算机互联网）</a:t>
            </a:r>
          </a:p>
          <a:p>
            <a:pPr lvl="1"/>
            <a:r>
              <a:rPr lang="en-US" altLang="zh-CN" sz="2400" dirty="0"/>
              <a:t>(2) </a:t>
            </a:r>
            <a:r>
              <a:rPr lang="zh-CN" altLang="zh-CN" sz="2400" dirty="0"/>
              <a:t>中国联通</a:t>
            </a:r>
            <a:r>
              <a:rPr lang="zh-CN" altLang="zh-CN" sz="2400" dirty="0" smtClean="0"/>
              <a:t>互联网</a:t>
            </a:r>
            <a:r>
              <a:rPr lang="en-US" altLang="zh-CN" sz="2400" dirty="0" smtClean="0"/>
              <a:t> UNINET</a:t>
            </a:r>
            <a:endParaRPr lang="zh-CN" altLang="zh-CN" sz="2400" dirty="0"/>
          </a:p>
          <a:p>
            <a:pPr lvl="1"/>
            <a:r>
              <a:rPr lang="en-US" altLang="zh-CN" sz="2400" dirty="0"/>
              <a:t>(3) </a:t>
            </a:r>
            <a:r>
              <a:rPr lang="zh-CN" altLang="zh-CN" sz="2400" dirty="0"/>
              <a:t>中国移动</a:t>
            </a:r>
            <a:r>
              <a:rPr lang="zh-CN" altLang="zh-CN" sz="2400" dirty="0" smtClean="0"/>
              <a:t>互联网</a:t>
            </a:r>
            <a:r>
              <a:rPr lang="en-US" altLang="zh-CN" sz="2400" dirty="0" smtClean="0"/>
              <a:t> CMNET</a:t>
            </a:r>
            <a:endParaRPr lang="zh-CN" altLang="zh-CN" sz="2400" dirty="0"/>
          </a:p>
          <a:p>
            <a:pPr lvl="1"/>
            <a:r>
              <a:rPr lang="en-US" altLang="zh-CN" sz="2400" dirty="0"/>
              <a:t>(4) </a:t>
            </a:r>
            <a:r>
              <a:rPr lang="zh-CN" altLang="zh-CN" sz="2400" dirty="0"/>
              <a:t>中国教育和科研</a:t>
            </a:r>
            <a:r>
              <a:rPr lang="zh-CN" altLang="zh-CN" sz="2400" dirty="0" smtClean="0"/>
              <a:t>计算机网</a:t>
            </a:r>
            <a:r>
              <a:rPr lang="en-US" altLang="zh-CN" sz="2400" dirty="0" smtClean="0"/>
              <a:t> CERNET</a:t>
            </a:r>
            <a:endParaRPr lang="zh-CN" altLang="zh-CN" sz="2400" dirty="0"/>
          </a:p>
          <a:p>
            <a:pPr lvl="1"/>
            <a:r>
              <a:rPr lang="en-US" altLang="zh-CN" sz="2400" dirty="0"/>
              <a:t>(5) </a:t>
            </a:r>
            <a:r>
              <a:rPr lang="zh-CN" altLang="zh-CN" sz="2400" dirty="0"/>
              <a:t>中国科学技术</a:t>
            </a:r>
            <a:r>
              <a:rPr lang="zh-CN" altLang="zh-CN" sz="2400" dirty="0" smtClean="0"/>
              <a:t>网</a:t>
            </a:r>
            <a:r>
              <a:rPr lang="en-US" altLang="zh-CN" sz="2400" dirty="0" smtClean="0"/>
              <a:t> CSTNET</a:t>
            </a:r>
            <a:endParaRPr lang="zh-CN" altLang="zh-CN" sz="2400" dirty="0"/>
          </a:p>
          <a:p>
            <a:endParaRPr lang="en-US" altLang="zh-CN" sz="2800" dirty="0" smtClean="0"/>
          </a:p>
        </p:txBody>
      </p:sp>
    </p:spTree>
    <p:extLst>
      <p:ext uri="{BB962C8B-B14F-4D97-AF65-F5344CB8AC3E}">
        <p14:creationId xmlns:p14="http://schemas.microsoft.com/office/powerpoint/2010/main" val="370799813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zh-CN" dirty="0" smtClean="0"/>
              <a:t>计算机网络</a:t>
            </a:r>
            <a:r>
              <a:rPr lang="zh-CN" altLang="zh-CN" dirty="0"/>
              <a:t>在我国的发展</a:t>
            </a:r>
            <a:endParaRPr lang="zh-CN" altLang="en-US" dirty="0"/>
          </a:p>
        </p:txBody>
      </p:sp>
      <p:sp>
        <p:nvSpPr>
          <p:cNvPr id="3" name="内容占位符 2"/>
          <p:cNvSpPr>
            <a:spLocks noGrp="1"/>
          </p:cNvSpPr>
          <p:nvPr>
            <p:ph idx="1"/>
          </p:nvPr>
        </p:nvSpPr>
        <p:spPr/>
        <p:txBody>
          <a:bodyPr/>
          <a:lstStyle/>
          <a:p>
            <a:r>
              <a:rPr lang="zh-CN" altLang="en-US" sz="2800" dirty="0" smtClean="0"/>
              <a:t>中国</a:t>
            </a:r>
            <a:r>
              <a:rPr lang="zh-CN" altLang="en-US" sz="2800" dirty="0"/>
              <a:t>教育和科研</a:t>
            </a:r>
            <a:r>
              <a:rPr lang="zh-CN" altLang="en-US" sz="2800" dirty="0" smtClean="0"/>
              <a:t>计算机网 </a:t>
            </a:r>
            <a:r>
              <a:rPr lang="en-US" altLang="zh-CN" sz="2800" dirty="0" smtClean="0"/>
              <a:t>CERNET </a:t>
            </a:r>
            <a:r>
              <a:rPr lang="en-US" altLang="zh-CN" sz="2800" dirty="0"/>
              <a:t>(China Education and Research </a:t>
            </a:r>
            <a:r>
              <a:rPr lang="en-US" altLang="zh-CN" sz="2800" dirty="0" err="1"/>
              <a:t>NETwork</a:t>
            </a:r>
            <a:r>
              <a:rPr lang="en-US" altLang="zh-CN" sz="2800" dirty="0" smtClean="0"/>
              <a:t>) </a:t>
            </a:r>
            <a:r>
              <a:rPr lang="zh-CN" altLang="en-US" sz="2800" dirty="0" smtClean="0"/>
              <a:t>始建于</a:t>
            </a:r>
            <a:r>
              <a:rPr lang="en-US" altLang="zh-CN" sz="2800" dirty="0"/>
              <a:t>1994</a:t>
            </a:r>
            <a:r>
              <a:rPr lang="zh-CN" altLang="en-US" sz="2800" dirty="0"/>
              <a:t>年</a:t>
            </a:r>
            <a:r>
              <a:rPr lang="zh-CN" altLang="en-US" sz="2800" dirty="0" smtClean="0"/>
              <a:t>，是我国</a:t>
            </a:r>
            <a:r>
              <a:rPr lang="zh-CN" altLang="en-US" sz="2800" dirty="0"/>
              <a:t>第一</a:t>
            </a:r>
            <a:r>
              <a:rPr lang="zh-CN" altLang="en-US" sz="2800" dirty="0" smtClean="0"/>
              <a:t>个</a:t>
            </a:r>
            <a:r>
              <a:rPr lang="en-US" altLang="zh-CN" sz="2800" dirty="0" smtClean="0"/>
              <a:t>IPv4</a:t>
            </a:r>
            <a:r>
              <a:rPr lang="zh-CN" altLang="en-US" sz="2800" dirty="0" smtClean="0"/>
              <a:t>互联网</a:t>
            </a:r>
            <a:r>
              <a:rPr lang="zh-CN" altLang="en-US" sz="2800" dirty="0"/>
              <a:t>主干</a:t>
            </a:r>
            <a:r>
              <a:rPr lang="zh-CN" altLang="en-US" sz="2800" dirty="0" smtClean="0"/>
              <a:t>网。</a:t>
            </a:r>
            <a:endParaRPr lang="zh-CN" altLang="en-US" sz="2800" dirty="0"/>
          </a:p>
          <a:p>
            <a:r>
              <a:rPr lang="en-US" altLang="zh-CN" sz="2800" dirty="0" smtClean="0"/>
              <a:t>2004</a:t>
            </a:r>
            <a:r>
              <a:rPr lang="zh-CN" altLang="zh-CN" sz="2800" dirty="0"/>
              <a:t>年</a:t>
            </a:r>
            <a:r>
              <a:rPr lang="en-US" altLang="zh-CN" sz="2800" dirty="0"/>
              <a:t>2</a:t>
            </a:r>
            <a:r>
              <a:rPr lang="zh-CN" altLang="zh-CN" sz="2800" dirty="0"/>
              <a:t>月，我国的第一个下一代</a:t>
            </a:r>
            <a:r>
              <a:rPr lang="zh-CN" altLang="zh-CN" sz="2800" dirty="0" smtClean="0"/>
              <a:t>互联网</a:t>
            </a:r>
            <a:r>
              <a:rPr lang="en-US" altLang="zh-CN" sz="2800" dirty="0" smtClean="0"/>
              <a:t> CNGI </a:t>
            </a:r>
            <a:r>
              <a:rPr lang="zh-CN" altLang="zh-CN" sz="2800" dirty="0" smtClean="0"/>
              <a:t>的</a:t>
            </a:r>
            <a:r>
              <a:rPr lang="zh-CN" altLang="zh-CN" sz="2800" dirty="0"/>
              <a:t>主干</a:t>
            </a:r>
            <a:r>
              <a:rPr lang="zh-CN" altLang="zh-CN" sz="2800" dirty="0" smtClean="0"/>
              <a:t>网</a:t>
            </a:r>
            <a:r>
              <a:rPr lang="en-US" altLang="zh-CN" sz="2800" dirty="0" smtClean="0"/>
              <a:t> CERNET2 </a:t>
            </a:r>
            <a:r>
              <a:rPr lang="zh-CN" altLang="zh-CN" sz="2800" dirty="0" smtClean="0"/>
              <a:t>试验</a:t>
            </a:r>
            <a:r>
              <a:rPr lang="zh-CN" altLang="zh-CN" sz="2800" dirty="0"/>
              <a:t>网正式开通，并提供服务</a:t>
            </a:r>
            <a:r>
              <a:rPr lang="zh-CN" altLang="zh-CN" sz="2800" dirty="0" smtClean="0"/>
              <a:t>。</a:t>
            </a:r>
            <a:endParaRPr lang="en-US" altLang="zh-CN" sz="2800" dirty="0" smtClean="0"/>
          </a:p>
          <a:p>
            <a:endParaRPr lang="en-US" altLang="zh-CN" sz="2800" dirty="0" smtClean="0"/>
          </a:p>
          <a:p>
            <a:r>
              <a:rPr lang="zh-CN" altLang="en-US" sz="2800" dirty="0" smtClean="0"/>
              <a:t>中国</a:t>
            </a:r>
            <a:r>
              <a:rPr lang="zh-CN" altLang="en-US" sz="2800" dirty="0"/>
              <a:t>互联网络信息中心 </a:t>
            </a:r>
            <a:r>
              <a:rPr lang="en-US" altLang="zh-CN" sz="2800" dirty="0"/>
              <a:t>CNNIC (Network Information Center of China</a:t>
            </a:r>
            <a:r>
              <a:rPr lang="en-US" altLang="zh-CN" sz="2800" dirty="0" smtClean="0"/>
              <a:t>) </a:t>
            </a:r>
            <a:r>
              <a:rPr lang="zh-CN" altLang="en-US" sz="2800" dirty="0" smtClean="0"/>
              <a:t>每年</a:t>
            </a:r>
            <a:r>
              <a:rPr lang="zh-CN" altLang="en-US" sz="2800" dirty="0"/>
              <a:t>两次</a:t>
            </a:r>
            <a:r>
              <a:rPr lang="zh-CN" altLang="en-US" sz="2800" dirty="0" smtClean="0"/>
              <a:t>公布我国互联网的</a:t>
            </a:r>
            <a:r>
              <a:rPr lang="zh-CN" altLang="en-US" sz="2800" dirty="0"/>
              <a:t>发展</a:t>
            </a:r>
            <a:r>
              <a:rPr lang="zh-CN" altLang="en-US" sz="2800"/>
              <a:t>情况</a:t>
            </a:r>
            <a:r>
              <a:rPr lang="zh-CN" altLang="en-US" sz="2800" smtClean="0"/>
              <a:t>。</a:t>
            </a:r>
            <a:endParaRPr lang="zh-CN" altLang="en-US" sz="2800" dirty="0"/>
          </a:p>
        </p:txBody>
      </p:sp>
    </p:spTree>
    <p:extLst>
      <p:ext uri="{BB962C8B-B14F-4D97-AF65-F5344CB8AC3E}">
        <p14:creationId xmlns:p14="http://schemas.microsoft.com/office/powerpoint/2010/main" val="357448192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  </a:t>
            </a:r>
            <a:r>
              <a:rPr lang="zh-CN" altLang="zh-CN" dirty="0" smtClean="0"/>
              <a:t>计算机网络</a:t>
            </a:r>
            <a:r>
              <a:rPr lang="zh-CN" altLang="zh-CN" dirty="0"/>
              <a:t>的类别</a:t>
            </a:r>
            <a:endParaRPr lang="zh-CN" altLang="en-US" dirty="0"/>
          </a:p>
        </p:txBody>
      </p:sp>
      <p:sp>
        <p:nvSpPr>
          <p:cNvPr id="3" name="内容占位符 2"/>
          <p:cNvSpPr>
            <a:spLocks noGrp="1"/>
          </p:cNvSpPr>
          <p:nvPr>
            <p:ph idx="1"/>
          </p:nvPr>
        </p:nvSpPr>
        <p:spPr/>
        <p:txBody>
          <a:bodyPr/>
          <a:lstStyle/>
          <a:p>
            <a:r>
              <a:rPr lang="en-US" altLang="zh-CN" dirty="0"/>
              <a:t>1.5.1  </a:t>
            </a:r>
            <a:r>
              <a:rPr lang="zh-CN" altLang="zh-CN" dirty="0"/>
              <a:t>计算机网络的定义</a:t>
            </a:r>
          </a:p>
          <a:p>
            <a:r>
              <a:rPr lang="en-US" altLang="zh-CN" dirty="0" smtClean="0"/>
              <a:t>1.5.2  </a:t>
            </a:r>
            <a:r>
              <a:rPr lang="zh-CN" altLang="zh-CN" dirty="0"/>
              <a:t>几种不同类别的网络</a:t>
            </a:r>
          </a:p>
          <a:p>
            <a:endParaRPr lang="en-US" altLang="zh-CN" dirty="0" smtClean="0"/>
          </a:p>
        </p:txBody>
      </p:sp>
    </p:spTree>
    <p:extLst>
      <p:ext uri="{BB962C8B-B14F-4D97-AF65-F5344CB8AC3E}">
        <p14:creationId xmlns:p14="http://schemas.microsoft.com/office/powerpoint/2010/main" val="349501937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dirty="0"/>
              <a:t>1.5.1  </a:t>
            </a:r>
            <a:r>
              <a:rPr lang="zh-CN" altLang="zh-CN" dirty="0"/>
              <a:t>计算机网络的定义</a:t>
            </a:r>
            <a:endParaRPr lang="zh-CN" altLang="en-US" dirty="0"/>
          </a:p>
        </p:txBody>
      </p:sp>
      <p:sp>
        <p:nvSpPr>
          <p:cNvPr id="79875" name="Rectangle 3"/>
          <p:cNvSpPr>
            <a:spLocks noGrp="1" noChangeArrowheads="1"/>
          </p:cNvSpPr>
          <p:nvPr>
            <p:ph idx="1"/>
          </p:nvPr>
        </p:nvSpPr>
        <p:spPr/>
        <p:txBody>
          <a:bodyPr/>
          <a:lstStyle/>
          <a:p>
            <a:r>
              <a:rPr lang="zh-CN" altLang="zh-CN" dirty="0"/>
              <a:t>计算机网络的精确定义并未统一</a:t>
            </a:r>
            <a:r>
              <a:rPr lang="zh-CN" altLang="zh-CN" dirty="0" smtClean="0"/>
              <a:t>。</a:t>
            </a:r>
            <a:endParaRPr lang="en-US" altLang="zh-CN" dirty="0" smtClean="0">
              <a:solidFill>
                <a:srgbClr val="333399"/>
              </a:solidFill>
              <a:latin typeface="Arial" charset="0"/>
              <a:ea typeface="黑体" pitchFamily="2" charset="-122"/>
            </a:endParaRPr>
          </a:p>
          <a:p>
            <a:r>
              <a:rPr lang="zh-CN" altLang="zh-CN" dirty="0"/>
              <a:t>较好的</a:t>
            </a:r>
            <a:r>
              <a:rPr lang="zh-CN" altLang="zh-CN" dirty="0" smtClean="0"/>
              <a:t>定义</a:t>
            </a:r>
            <a:r>
              <a:rPr lang="zh-CN" altLang="en-US" dirty="0" smtClean="0"/>
              <a:t>：</a:t>
            </a:r>
            <a:endParaRPr lang="en-US" altLang="zh-CN" dirty="0" smtClean="0"/>
          </a:p>
          <a:p>
            <a:pPr marL="457200" lvl="1" indent="0">
              <a:buNone/>
            </a:pPr>
            <a:r>
              <a:rPr lang="zh-CN" altLang="zh-CN" sz="3200" dirty="0" smtClean="0">
                <a:solidFill>
                  <a:srgbClr val="0000CC"/>
                </a:solidFill>
              </a:rPr>
              <a:t>计算机网络</a:t>
            </a:r>
            <a:r>
              <a:rPr lang="zh-CN" altLang="zh-CN" sz="3200" dirty="0">
                <a:solidFill>
                  <a:srgbClr val="0000CC"/>
                </a:solidFill>
              </a:rPr>
              <a:t>主要是由一些通用的、可编程的硬件互连而成的，而这些硬件并非专门用来实现某一特定目的（例如，传送数据或视频信号）。这些可编程的硬件能够用来传送多种不同类型的数据，并能支持广泛的和日益增长的应用</a:t>
            </a:r>
            <a:r>
              <a:rPr lang="zh-CN" altLang="zh-CN" sz="3200" dirty="0" smtClean="0">
                <a:solidFill>
                  <a:srgbClr val="0000CC"/>
                </a:solidFill>
              </a:rPr>
              <a:t>。</a:t>
            </a:r>
            <a:endParaRPr lang="en-US" altLang="zh-CN" sz="3200" dirty="0">
              <a:solidFill>
                <a:srgbClr val="0000CC"/>
              </a:solidFill>
            </a:endParaRPr>
          </a:p>
        </p:txBody>
      </p:sp>
    </p:spTree>
    <p:extLst>
      <p:ext uri="{BB962C8B-B14F-4D97-AF65-F5344CB8AC3E}">
        <p14:creationId xmlns:p14="http://schemas.microsoft.com/office/powerpoint/2010/main" val="13175456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“网”与</a:t>
            </a:r>
            <a:r>
              <a:rPr lang="zh-CN" altLang="en-US" dirty="0"/>
              <a:t>互联网</a:t>
            </a:r>
          </a:p>
        </p:txBody>
      </p:sp>
      <p:sp>
        <p:nvSpPr>
          <p:cNvPr id="3" name="内容占位符 2"/>
          <p:cNvSpPr>
            <a:spLocks noGrp="1"/>
          </p:cNvSpPr>
          <p:nvPr>
            <p:ph idx="1"/>
          </p:nvPr>
        </p:nvSpPr>
        <p:spPr/>
        <p:txBody>
          <a:bodyPr/>
          <a:lstStyle/>
          <a:p>
            <a:r>
              <a:rPr lang="zh-CN" altLang="zh-CN" dirty="0"/>
              <a:t>有时</a:t>
            </a:r>
            <a:r>
              <a:rPr lang="zh-CN" altLang="zh-CN" dirty="0" smtClean="0"/>
              <a:t>，往往</a:t>
            </a:r>
            <a:r>
              <a:rPr lang="zh-CN" altLang="zh-CN" dirty="0"/>
              <a:t>使用更加简洁的方式表示互联网，这就是只用一个 “网”</a:t>
            </a:r>
            <a:r>
              <a:rPr lang="zh-CN" altLang="zh-CN" dirty="0" smtClean="0"/>
              <a:t>字</a:t>
            </a:r>
            <a:r>
              <a:rPr lang="zh-CN" altLang="en-US" dirty="0" smtClean="0"/>
              <a:t>。</a:t>
            </a:r>
            <a:endParaRPr lang="en-US" altLang="zh-CN" dirty="0" smtClean="0"/>
          </a:p>
          <a:p>
            <a:r>
              <a:rPr lang="zh-CN" altLang="zh-CN" dirty="0" smtClean="0"/>
              <a:t>例如</a:t>
            </a:r>
            <a:r>
              <a:rPr lang="zh-CN" altLang="en-US" dirty="0" smtClean="0"/>
              <a:t>：</a:t>
            </a:r>
            <a:endParaRPr lang="en-US" altLang="zh-CN" dirty="0" smtClean="0"/>
          </a:p>
          <a:p>
            <a:pPr lvl="1"/>
            <a:r>
              <a:rPr lang="zh-CN" altLang="zh-CN" dirty="0" smtClean="0"/>
              <a:t>“上网”</a:t>
            </a:r>
            <a:r>
              <a:rPr lang="zh-CN" altLang="zh-CN" dirty="0"/>
              <a:t>就是表示使用某个电子设备连接到互联网，而不是连接到其他的网络上</a:t>
            </a:r>
            <a:r>
              <a:rPr lang="zh-CN" altLang="zh-CN" dirty="0" smtClean="0"/>
              <a:t>。</a:t>
            </a:r>
            <a:endParaRPr lang="en-US" altLang="zh-CN" dirty="0" smtClean="0"/>
          </a:p>
          <a:p>
            <a:pPr lvl="1"/>
            <a:r>
              <a:rPr lang="zh-CN" altLang="zh-CN" dirty="0" smtClean="0"/>
              <a:t>网民</a:t>
            </a:r>
            <a:r>
              <a:rPr lang="zh-CN" altLang="zh-CN" dirty="0"/>
              <a:t>、网吧、网银（网上银行）、网购（网上购物</a:t>
            </a:r>
            <a:r>
              <a:rPr lang="zh-CN" altLang="zh-CN" dirty="0" smtClean="0"/>
              <a:t>）等</a:t>
            </a:r>
            <a:r>
              <a:rPr lang="zh-CN" altLang="zh-CN" dirty="0"/>
              <a:t>。这里的“网”，一般都不是指电信网或有线电视网，而是指当今世界上最大的</a:t>
            </a:r>
            <a:r>
              <a:rPr lang="zh-CN" altLang="zh-CN" dirty="0" smtClean="0"/>
              <a:t>计算机网络</a:t>
            </a:r>
            <a:r>
              <a:rPr lang="en-US" altLang="zh-CN" dirty="0" smtClean="0"/>
              <a:t> Internet </a:t>
            </a:r>
            <a:r>
              <a:rPr lang="zh-CN" altLang="zh-CN" dirty="0" smtClean="0"/>
              <a:t>——</a:t>
            </a:r>
            <a:r>
              <a:rPr lang="zh-CN" altLang="zh-CN" dirty="0"/>
              <a:t>互联网</a:t>
            </a:r>
            <a:r>
              <a:rPr lang="zh-CN" altLang="zh-CN" dirty="0" smtClean="0"/>
              <a:t>。</a:t>
            </a:r>
            <a:endParaRPr lang="en-US" altLang="zh-CN" dirty="0" smtClean="0"/>
          </a:p>
        </p:txBody>
      </p:sp>
    </p:spTree>
    <p:extLst>
      <p:ext uri="{BB962C8B-B14F-4D97-AF65-F5344CB8AC3E}">
        <p14:creationId xmlns:p14="http://schemas.microsoft.com/office/powerpoint/2010/main" val="234891761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dirty="0"/>
              <a:t>1.5.1  </a:t>
            </a:r>
            <a:r>
              <a:rPr lang="zh-CN" altLang="zh-CN" dirty="0"/>
              <a:t>计算机网络的定义</a:t>
            </a:r>
            <a:endParaRPr lang="zh-CN" altLang="en-US" dirty="0"/>
          </a:p>
        </p:txBody>
      </p:sp>
      <p:sp>
        <p:nvSpPr>
          <p:cNvPr id="79875" name="Rectangle 3"/>
          <p:cNvSpPr>
            <a:spLocks noGrp="1" noChangeArrowheads="1"/>
          </p:cNvSpPr>
          <p:nvPr>
            <p:ph idx="1"/>
          </p:nvPr>
        </p:nvSpPr>
        <p:spPr/>
        <p:txBody>
          <a:bodyPr/>
          <a:lstStyle/>
          <a:p>
            <a:r>
              <a:rPr lang="zh-CN" altLang="zh-CN" dirty="0" smtClean="0"/>
              <a:t>根据</a:t>
            </a:r>
            <a:r>
              <a:rPr lang="zh-CN" altLang="zh-CN" dirty="0"/>
              <a:t>这个定义</a:t>
            </a:r>
            <a:r>
              <a:rPr lang="zh-CN" altLang="zh-CN" dirty="0" smtClean="0"/>
              <a:t>：</a:t>
            </a:r>
            <a:endParaRPr lang="en-US" altLang="zh-CN" dirty="0" smtClean="0"/>
          </a:p>
          <a:p>
            <a:pPr lvl="1"/>
            <a:r>
              <a:rPr lang="en-US" altLang="zh-CN" dirty="0" smtClean="0"/>
              <a:t>(</a:t>
            </a:r>
            <a:r>
              <a:rPr lang="en-US" altLang="zh-CN" dirty="0"/>
              <a:t>1) </a:t>
            </a:r>
            <a:r>
              <a:rPr lang="zh-CN" altLang="zh-CN" dirty="0"/>
              <a:t>计算机网络所连接的硬件，并不限于一般的计算机，而是包括了智能手机</a:t>
            </a:r>
            <a:r>
              <a:rPr lang="zh-CN" altLang="zh-CN" dirty="0" smtClean="0"/>
              <a:t>。</a:t>
            </a:r>
            <a:endParaRPr lang="en-US" altLang="zh-CN" dirty="0" smtClean="0"/>
          </a:p>
          <a:p>
            <a:pPr lvl="1"/>
            <a:r>
              <a:rPr lang="en-US" altLang="zh-CN" dirty="0" smtClean="0"/>
              <a:t>(</a:t>
            </a:r>
            <a:r>
              <a:rPr lang="en-US" altLang="zh-CN" dirty="0"/>
              <a:t>2) </a:t>
            </a:r>
            <a:r>
              <a:rPr lang="zh-CN" altLang="zh-CN" dirty="0"/>
              <a:t>计算机网络并非专门用来传送数据，而是能够支持很多种的应用（包括今后可能出现的各种应用）</a:t>
            </a:r>
            <a:r>
              <a:rPr lang="zh-CN" altLang="zh-CN" dirty="0" smtClean="0"/>
              <a:t>。</a:t>
            </a:r>
            <a:endParaRPr lang="zh-CN" altLang="zh-CN" dirty="0"/>
          </a:p>
        </p:txBody>
      </p:sp>
      <p:sp>
        <p:nvSpPr>
          <p:cNvPr id="2" name="矩形 1"/>
          <p:cNvSpPr/>
          <p:nvPr/>
        </p:nvSpPr>
        <p:spPr>
          <a:xfrm>
            <a:off x="1712640" y="4184969"/>
            <a:ext cx="6696744" cy="1040285"/>
          </a:xfrm>
          <a:prstGeom prst="rect">
            <a:avLst/>
          </a:prstGeom>
          <a:solidFill>
            <a:srgbClr val="FFFF66"/>
          </a:solidFill>
          <a:ln>
            <a:solidFill>
              <a:schemeClr val="tx1"/>
            </a:solidFill>
          </a:ln>
        </p:spPr>
        <p:txBody>
          <a:bodyPr wrap="square">
            <a:spAutoFit/>
          </a:bodyPr>
          <a:lstStyle/>
          <a:p>
            <a:pPr>
              <a:lnSpc>
                <a:spcPct val="110000"/>
              </a:lnSpc>
            </a:pPr>
            <a:r>
              <a:rPr lang="zh-CN" altLang="zh-CN" sz="2800" b="1" dirty="0">
                <a:latin typeface="+mn-lt"/>
                <a:ea typeface="黑体" pitchFamily="2" charset="-122"/>
              </a:rPr>
              <a:t>请注意，上述的“可编程的硬件”表明这种硬件一定包含有</a:t>
            </a:r>
            <a:r>
              <a:rPr lang="zh-CN" altLang="zh-CN" sz="2800" b="1" dirty="0" smtClean="0">
                <a:latin typeface="+mn-lt"/>
                <a:ea typeface="黑体" pitchFamily="2" charset="-122"/>
              </a:rPr>
              <a:t>中央处理机</a:t>
            </a:r>
            <a:r>
              <a:rPr lang="en-US" altLang="zh-CN" sz="2800" b="1" dirty="0" smtClean="0">
                <a:latin typeface="+mn-lt"/>
                <a:ea typeface="黑体" pitchFamily="2" charset="-122"/>
              </a:rPr>
              <a:t> (CPU)</a:t>
            </a:r>
            <a:r>
              <a:rPr lang="zh-CN" altLang="zh-CN" sz="2800" b="1" dirty="0" smtClean="0">
                <a:latin typeface="+mn-lt"/>
                <a:ea typeface="黑体" pitchFamily="2" charset="-122"/>
              </a:rPr>
              <a:t>。</a:t>
            </a:r>
            <a:endParaRPr lang="en-US" altLang="zh-CN" sz="2800" b="1" dirty="0">
              <a:solidFill>
                <a:srgbClr val="333399"/>
              </a:solidFill>
              <a:latin typeface="+mn-lt"/>
              <a:ea typeface="黑体" pitchFamily="2" charset="-122"/>
            </a:endParaRPr>
          </a:p>
        </p:txBody>
      </p:sp>
    </p:spTree>
    <p:extLst>
      <p:ext uri="{BB962C8B-B14F-4D97-AF65-F5344CB8AC3E}">
        <p14:creationId xmlns:p14="http://schemas.microsoft.com/office/powerpoint/2010/main" val="355992766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dirty="0"/>
              <a:t>1.5.2  </a:t>
            </a:r>
            <a:r>
              <a:rPr lang="zh-CN" altLang="en-US" dirty="0"/>
              <a:t>几种不同类别的网络</a:t>
            </a:r>
          </a:p>
        </p:txBody>
      </p:sp>
      <p:sp>
        <p:nvSpPr>
          <p:cNvPr id="81923" name="Rectangle 3"/>
          <p:cNvSpPr>
            <a:spLocks noGrp="1" noChangeArrowheads="1"/>
          </p:cNvSpPr>
          <p:nvPr>
            <p:ph idx="1"/>
          </p:nvPr>
        </p:nvSpPr>
        <p:spPr/>
        <p:txBody>
          <a:bodyPr/>
          <a:lstStyle/>
          <a:p>
            <a:r>
              <a:rPr lang="zh-CN" altLang="zh-CN" dirty="0"/>
              <a:t>计算机网络有多种</a:t>
            </a:r>
            <a:r>
              <a:rPr lang="zh-CN" altLang="zh-CN" dirty="0" smtClean="0"/>
              <a:t>类别</a:t>
            </a:r>
            <a:r>
              <a:rPr lang="zh-CN" altLang="en-US" dirty="0" smtClean="0"/>
              <a:t>。典型包括：</a:t>
            </a:r>
            <a:endParaRPr lang="en-US" altLang="zh-CN" dirty="0" smtClean="0"/>
          </a:p>
          <a:p>
            <a:pPr lvl="1"/>
            <a:r>
              <a:rPr lang="en-US" altLang="zh-CN" dirty="0" smtClean="0"/>
              <a:t>1</a:t>
            </a:r>
            <a:r>
              <a:rPr lang="en-US" altLang="zh-CN" dirty="0"/>
              <a:t>. </a:t>
            </a:r>
            <a:r>
              <a:rPr lang="zh-CN" altLang="en-US" dirty="0"/>
              <a:t>从网络的作用范围进行</a:t>
            </a:r>
            <a:r>
              <a:rPr lang="zh-CN" altLang="en-US" dirty="0" smtClean="0"/>
              <a:t>分类</a:t>
            </a:r>
            <a:endParaRPr lang="en-US" altLang="zh-CN" dirty="0" smtClean="0"/>
          </a:p>
          <a:p>
            <a:pPr lvl="1"/>
            <a:r>
              <a:rPr lang="en-US" altLang="zh-CN" dirty="0"/>
              <a:t>2. </a:t>
            </a:r>
            <a:r>
              <a:rPr lang="zh-CN" altLang="zh-CN" dirty="0" smtClean="0"/>
              <a:t>从</a:t>
            </a:r>
            <a:r>
              <a:rPr lang="zh-CN" altLang="zh-CN" dirty="0"/>
              <a:t>网络的使用者进行分类</a:t>
            </a:r>
          </a:p>
          <a:p>
            <a:pPr lvl="1"/>
            <a:r>
              <a:rPr lang="en-US" altLang="zh-CN" dirty="0"/>
              <a:t>3. </a:t>
            </a:r>
            <a:r>
              <a:rPr lang="zh-CN" altLang="zh-CN" dirty="0" smtClean="0"/>
              <a:t>用来</a:t>
            </a:r>
            <a:r>
              <a:rPr lang="zh-CN" altLang="zh-CN" dirty="0"/>
              <a:t>把用户接入到互联网的</a:t>
            </a:r>
            <a:r>
              <a:rPr lang="zh-CN" altLang="zh-CN" dirty="0" smtClean="0"/>
              <a:t>网络</a:t>
            </a:r>
            <a:endParaRPr lang="zh-CN" altLang="zh-CN" dirty="0"/>
          </a:p>
        </p:txBody>
      </p:sp>
    </p:spTree>
    <p:extLst>
      <p:ext uri="{BB962C8B-B14F-4D97-AF65-F5344CB8AC3E}">
        <p14:creationId xmlns:p14="http://schemas.microsoft.com/office/powerpoint/2010/main" val="65620815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dirty="0"/>
              <a:t>1. </a:t>
            </a:r>
            <a:r>
              <a:rPr lang="zh-CN" altLang="en-US" dirty="0"/>
              <a:t>从网络的作用范围进行分类</a:t>
            </a:r>
          </a:p>
        </p:txBody>
      </p:sp>
      <p:sp>
        <p:nvSpPr>
          <p:cNvPr id="8192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spcBef>
                <a:spcPts val="1200"/>
              </a:spcBef>
            </a:pPr>
            <a:r>
              <a:rPr lang="zh-CN" altLang="en-US" sz="2800" dirty="0" smtClean="0">
                <a:solidFill>
                  <a:srgbClr val="FF0000"/>
                </a:solidFill>
              </a:rPr>
              <a:t>广域网 </a:t>
            </a:r>
            <a:r>
              <a:rPr lang="en-US" altLang="zh-CN" sz="2800" dirty="0">
                <a:solidFill>
                  <a:srgbClr val="FF0000"/>
                </a:solidFill>
              </a:rPr>
              <a:t>WAN </a:t>
            </a:r>
            <a:r>
              <a:rPr lang="en-US" altLang="zh-CN" sz="2800" dirty="0"/>
              <a:t>(Wide Area Network</a:t>
            </a:r>
            <a:r>
              <a:rPr lang="en-US" altLang="zh-CN" sz="2800" dirty="0" smtClean="0"/>
              <a:t>)</a:t>
            </a:r>
            <a:r>
              <a:rPr lang="zh-CN" altLang="en-US" sz="2800" dirty="0" smtClean="0"/>
              <a:t>：</a:t>
            </a:r>
            <a:r>
              <a:rPr lang="zh-CN" altLang="zh-CN" sz="2800" dirty="0"/>
              <a:t>作用范围通常为几十到几千</a:t>
            </a:r>
            <a:r>
              <a:rPr lang="zh-CN" altLang="zh-CN" sz="2800" dirty="0" smtClean="0"/>
              <a:t>公里</a:t>
            </a:r>
            <a:r>
              <a:rPr lang="zh-CN" altLang="en-US" sz="2800" dirty="0" smtClean="0"/>
              <a:t>。</a:t>
            </a:r>
            <a:endParaRPr lang="en-US" altLang="zh-CN" sz="2800" dirty="0" smtClean="0"/>
          </a:p>
          <a:p>
            <a:pPr>
              <a:lnSpc>
                <a:spcPct val="100000"/>
              </a:lnSpc>
              <a:spcBef>
                <a:spcPts val="1200"/>
              </a:spcBef>
            </a:pPr>
            <a:r>
              <a:rPr lang="zh-CN" altLang="en-US" sz="2800" dirty="0">
                <a:solidFill>
                  <a:srgbClr val="FF0000"/>
                </a:solidFill>
              </a:rPr>
              <a:t>局域网 </a:t>
            </a:r>
            <a:r>
              <a:rPr lang="en-US" altLang="zh-CN" sz="2800" dirty="0">
                <a:solidFill>
                  <a:srgbClr val="FF0000"/>
                </a:solidFill>
              </a:rPr>
              <a:t>LAN </a:t>
            </a:r>
            <a:r>
              <a:rPr lang="en-US" altLang="zh-CN" sz="2800" dirty="0"/>
              <a:t>(Local Area Network) </a:t>
            </a:r>
            <a:r>
              <a:rPr lang="zh-CN" altLang="en-US" sz="2800" dirty="0" smtClean="0"/>
              <a:t>：</a:t>
            </a:r>
            <a:r>
              <a:rPr lang="zh-CN" altLang="zh-CN" sz="2800" dirty="0"/>
              <a:t>作用距离约为</a:t>
            </a:r>
            <a:r>
              <a:rPr lang="en-US" altLang="zh-CN" sz="2800" dirty="0"/>
              <a:t>5 ~ 50 </a:t>
            </a:r>
            <a:r>
              <a:rPr lang="zh-CN" altLang="en-US" sz="2800" dirty="0"/>
              <a:t>公里</a:t>
            </a:r>
            <a:r>
              <a:rPr lang="zh-CN" altLang="en-US" sz="2800" dirty="0" smtClean="0"/>
              <a:t>。</a:t>
            </a:r>
            <a:endParaRPr lang="en-US" altLang="zh-CN" sz="2800" dirty="0"/>
          </a:p>
          <a:p>
            <a:pPr>
              <a:lnSpc>
                <a:spcPct val="100000"/>
              </a:lnSpc>
              <a:spcBef>
                <a:spcPts val="1200"/>
              </a:spcBef>
            </a:pPr>
            <a:r>
              <a:rPr lang="zh-CN" altLang="en-US" sz="2800" dirty="0">
                <a:solidFill>
                  <a:srgbClr val="FF0000"/>
                </a:solidFill>
              </a:rPr>
              <a:t>城域网 </a:t>
            </a:r>
            <a:r>
              <a:rPr lang="en-US" altLang="zh-CN" sz="2800" dirty="0">
                <a:solidFill>
                  <a:srgbClr val="FF0000"/>
                </a:solidFill>
              </a:rPr>
              <a:t>MAN </a:t>
            </a:r>
            <a:r>
              <a:rPr lang="en-US" altLang="zh-CN" sz="2800" dirty="0"/>
              <a:t>(Metropolitan Area Network</a:t>
            </a:r>
            <a:r>
              <a:rPr lang="en-US" altLang="zh-CN" sz="2800" dirty="0" smtClean="0"/>
              <a:t>)</a:t>
            </a:r>
            <a:r>
              <a:rPr lang="zh-CN" altLang="en-US" sz="2800" dirty="0" smtClean="0"/>
              <a:t>：</a:t>
            </a:r>
            <a:r>
              <a:rPr lang="zh-CN" altLang="zh-CN" sz="2800" dirty="0"/>
              <a:t>局限在较小的范围（</a:t>
            </a:r>
            <a:r>
              <a:rPr lang="zh-CN" altLang="zh-CN" sz="2800" dirty="0" smtClean="0"/>
              <a:t>如</a:t>
            </a:r>
            <a:r>
              <a:rPr lang="en-US" altLang="zh-CN" sz="2800" dirty="0" smtClean="0"/>
              <a:t> 1 </a:t>
            </a:r>
            <a:r>
              <a:rPr lang="zh-CN" altLang="en-US" sz="2800" dirty="0" smtClean="0"/>
              <a:t>公里</a:t>
            </a:r>
            <a:r>
              <a:rPr lang="zh-CN" altLang="zh-CN" sz="2800" dirty="0" smtClean="0"/>
              <a:t>左右）</a:t>
            </a:r>
            <a:r>
              <a:rPr lang="zh-CN" altLang="en-US" sz="2800" dirty="0" smtClean="0"/>
              <a:t>。</a:t>
            </a:r>
            <a:endParaRPr lang="en-US" altLang="zh-CN" sz="2800" dirty="0"/>
          </a:p>
          <a:p>
            <a:pPr>
              <a:lnSpc>
                <a:spcPct val="100000"/>
              </a:lnSpc>
              <a:spcBef>
                <a:spcPts val="1200"/>
              </a:spcBef>
            </a:pPr>
            <a:r>
              <a:rPr lang="zh-CN" altLang="en-US" sz="2800" dirty="0">
                <a:solidFill>
                  <a:srgbClr val="FF0000"/>
                </a:solidFill>
              </a:rPr>
              <a:t>个人区域网 </a:t>
            </a:r>
            <a:r>
              <a:rPr lang="en-US" altLang="zh-CN" sz="2800" dirty="0">
                <a:solidFill>
                  <a:srgbClr val="FF0000"/>
                </a:solidFill>
              </a:rPr>
              <a:t>PAN </a:t>
            </a:r>
            <a:r>
              <a:rPr lang="en-US" altLang="zh-CN" sz="2800" dirty="0"/>
              <a:t>(Personal Area Network) </a:t>
            </a:r>
            <a:r>
              <a:rPr lang="zh-CN" altLang="en-US" sz="2800" dirty="0" smtClean="0"/>
              <a:t>：</a:t>
            </a:r>
            <a:r>
              <a:rPr lang="zh-CN" altLang="zh-CN" sz="2800" dirty="0"/>
              <a:t>范围很小，大约在</a:t>
            </a:r>
            <a:r>
              <a:rPr lang="en-US" altLang="zh-CN" sz="2800" dirty="0"/>
              <a:t>10 </a:t>
            </a:r>
            <a:r>
              <a:rPr lang="zh-CN" altLang="en-US" sz="2800" dirty="0" smtClean="0"/>
              <a:t>米</a:t>
            </a:r>
            <a:r>
              <a:rPr lang="zh-CN" altLang="zh-CN" sz="2800" dirty="0" smtClean="0"/>
              <a:t>左右</a:t>
            </a:r>
            <a:endParaRPr lang="en-US" altLang="zh-CN" sz="2800" dirty="0"/>
          </a:p>
        </p:txBody>
      </p:sp>
      <p:sp>
        <p:nvSpPr>
          <p:cNvPr id="2" name="Rectangle 1"/>
          <p:cNvSpPr>
            <a:spLocks noChangeArrowheads="1"/>
          </p:cNvSpPr>
          <p:nvPr/>
        </p:nvSpPr>
        <p:spPr bwMode="auto">
          <a:xfrm>
            <a:off x="416496" y="5188433"/>
            <a:ext cx="9345488" cy="904863"/>
          </a:xfrm>
          <a:prstGeom prst="rect">
            <a:avLst/>
          </a:prstGeom>
          <a:solidFill>
            <a:srgbClr val="FFFF66"/>
          </a:solidFill>
          <a:ln>
            <a:solidFill>
              <a:schemeClr val="tx1"/>
            </a:solidFill>
          </a:ln>
        </p:spPr>
        <p:txBody>
          <a:bodyPr wrap="square">
            <a:spAutoFit/>
          </a:bodyPr>
          <a:lstStyle/>
          <a:p>
            <a:pPr>
              <a:lnSpc>
                <a:spcPct val="110000"/>
              </a:lnSpc>
            </a:pPr>
            <a:r>
              <a:rPr lang="zh-CN" altLang="en-US" sz="2400" b="1" dirty="0">
                <a:solidFill>
                  <a:srgbClr val="000099"/>
                </a:solidFill>
                <a:latin typeface="+mn-lt"/>
                <a:ea typeface="黑体" pitchFamily="2" charset="-122"/>
              </a:rPr>
              <a:t>若中央处理机之间的距离非常近（如仅</a:t>
            </a:r>
            <a:r>
              <a:rPr lang="en-US" altLang="zh-CN" sz="2400" b="1" dirty="0">
                <a:solidFill>
                  <a:srgbClr val="000099"/>
                </a:solidFill>
                <a:latin typeface="+mn-lt"/>
                <a:ea typeface="黑体" pitchFamily="2" charset="-122"/>
              </a:rPr>
              <a:t>1</a:t>
            </a:r>
            <a:r>
              <a:rPr lang="zh-CN" altLang="en-US" sz="2400" b="1" dirty="0">
                <a:solidFill>
                  <a:srgbClr val="000099"/>
                </a:solidFill>
                <a:latin typeface="+mn-lt"/>
                <a:ea typeface="黑体" pitchFamily="2" charset="-122"/>
              </a:rPr>
              <a:t>米的数量级甚至更小些），则一般就称之为</a:t>
            </a:r>
            <a:r>
              <a:rPr lang="zh-CN" altLang="en-US" sz="2400" b="1" dirty="0" smtClean="0">
                <a:solidFill>
                  <a:srgbClr val="FF0000"/>
                </a:solidFill>
                <a:latin typeface="+mn-lt"/>
                <a:ea typeface="黑体" pitchFamily="2" charset="-122"/>
              </a:rPr>
              <a:t>多处理机系统，</a:t>
            </a:r>
            <a:r>
              <a:rPr lang="zh-CN" altLang="en-US" sz="2400" b="1" dirty="0" smtClean="0">
                <a:solidFill>
                  <a:srgbClr val="000099"/>
                </a:solidFill>
                <a:latin typeface="+mn-lt"/>
                <a:ea typeface="黑体" pitchFamily="2" charset="-122"/>
              </a:rPr>
              <a:t>而</a:t>
            </a:r>
            <a:r>
              <a:rPr lang="zh-CN" altLang="en-US" sz="2400" b="1" dirty="0">
                <a:solidFill>
                  <a:srgbClr val="000099"/>
                </a:solidFill>
                <a:latin typeface="+mn-lt"/>
                <a:ea typeface="黑体" pitchFamily="2" charset="-122"/>
              </a:rPr>
              <a:t>不称它为计算机网络。 </a:t>
            </a:r>
          </a:p>
        </p:txBody>
      </p:sp>
    </p:spTree>
    <p:extLst>
      <p:ext uri="{BB962C8B-B14F-4D97-AF65-F5344CB8AC3E}">
        <p14:creationId xmlns:p14="http://schemas.microsoft.com/office/powerpoint/2010/main" val="417582277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zh-CN" dirty="0" smtClean="0"/>
              <a:t>2. </a:t>
            </a:r>
            <a:r>
              <a:rPr lang="zh-CN" altLang="en-US" dirty="0" smtClean="0"/>
              <a:t>从</a:t>
            </a:r>
            <a:r>
              <a:rPr lang="zh-CN" altLang="zh-CN" dirty="0" smtClean="0"/>
              <a:t>网络</a:t>
            </a:r>
            <a:r>
              <a:rPr lang="zh-CN" altLang="zh-CN" dirty="0"/>
              <a:t>的使用者进行</a:t>
            </a:r>
            <a:r>
              <a:rPr lang="zh-CN" altLang="zh-CN" dirty="0" smtClean="0"/>
              <a:t>分类</a:t>
            </a:r>
            <a:endParaRPr lang="zh-CN" altLang="en-US" dirty="0"/>
          </a:p>
        </p:txBody>
      </p:sp>
      <p:sp>
        <p:nvSpPr>
          <p:cNvPr id="16486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solidFill>
                  <a:srgbClr val="FF0000"/>
                </a:solidFill>
              </a:rPr>
              <a:t>公用网</a:t>
            </a:r>
            <a:r>
              <a:rPr lang="zh-CN" altLang="en-US" dirty="0"/>
              <a:t> </a:t>
            </a:r>
            <a:r>
              <a:rPr lang="en-US" altLang="zh-CN" dirty="0"/>
              <a:t>(public network) </a:t>
            </a:r>
            <a:endParaRPr lang="en-US" altLang="zh-CN" dirty="0" smtClean="0"/>
          </a:p>
          <a:p>
            <a:pPr lvl="1"/>
            <a:r>
              <a:rPr lang="zh-CN" altLang="en-US" dirty="0" smtClean="0"/>
              <a:t>按</a:t>
            </a:r>
            <a:r>
              <a:rPr lang="zh-CN" altLang="zh-CN" dirty="0" smtClean="0"/>
              <a:t>规定</a:t>
            </a:r>
            <a:r>
              <a:rPr lang="zh-CN" altLang="zh-CN" dirty="0"/>
              <a:t>交纳费用的人都</a:t>
            </a:r>
            <a:r>
              <a:rPr lang="zh-CN" altLang="zh-CN" dirty="0" smtClean="0"/>
              <a:t>可以</a:t>
            </a:r>
            <a:r>
              <a:rPr lang="zh-CN" altLang="en-US" dirty="0" smtClean="0"/>
              <a:t>使用的</a:t>
            </a:r>
            <a:r>
              <a:rPr lang="zh-CN" altLang="zh-CN" dirty="0" smtClean="0"/>
              <a:t>网络</a:t>
            </a:r>
            <a:r>
              <a:rPr lang="zh-CN" altLang="zh-CN" dirty="0"/>
              <a:t>。</a:t>
            </a:r>
            <a:r>
              <a:rPr lang="zh-CN" altLang="zh-CN" dirty="0" smtClean="0"/>
              <a:t>因此也</a:t>
            </a:r>
            <a:r>
              <a:rPr lang="zh-CN" altLang="zh-CN" dirty="0"/>
              <a:t>可称为公众网。</a:t>
            </a:r>
            <a:endParaRPr lang="en-US" altLang="zh-CN" dirty="0"/>
          </a:p>
          <a:p>
            <a:r>
              <a:rPr lang="zh-CN" altLang="en-US" dirty="0">
                <a:solidFill>
                  <a:srgbClr val="FF0000"/>
                </a:solidFill>
              </a:rPr>
              <a:t>专用网 </a:t>
            </a:r>
            <a:r>
              <a:rPr lang="en-US" altLang="zh-CN" dirty="0"/>
              <a:t>(private network) </a:t>
            </a:r>
            <a:endParaRPr lang="en-US" altLang="zh-CN" dirty="0" smtClean="0"/>
          </a:p>
          <a:p>
            <a:pPr lvl="1"/>
            <a:r>
              <a:rPr lang="zh-CN" altLang="zh-CN" dirty="0" smtClean="0"/>
              <a:t>为特殊</a:t>
            </a:r>
            <a:r>
              <a:rPr lang="zh-CN" altLang="zh-CN" dirty="0"/>
              <a:t>业务工作的需要而建造的</a:t>
            </a:r>
            <a:r>
              <a:rPr lang="zh-CN" altLang="zh-CN" dirty="0" smtClean="0"/>
              <a:t>网络</a:t>
            </a:r>
            <a:r>
              <a:rPr lang="zh-CN" altLang="en-US" dirty="0" smtClean="0"/>
              <a:t>。</a:t>
            </a:r>
            <a:endParaRPr lang="en-US" altLang="zh-CN" dirty="0"/>
          </a:p>
        </p:txBody>
      </p:sp>
      <p:sp>
        <p:nvSpPr>
          <p:cNvPr id="2" name="矩形 1"/>
          <p:cNvSpPr/>
          <p:nvPr/>
        </p:nvSpPr>
        <p:spPr>
          <a:xfrm>
            <a:off x="560512" y="4365104"/>
            <a:ext cx="9001000" cy="1040285"/>
          </a:xfrm>
          <a:prstGeom prst="rect">
            <a:avLst/>
          </a:prstGeom>
          <a:solidFill>
            <a:srgbClr val="FFFF66"/>
          </a:solidFill>
          <a:ln>
            <a:solidFill>
              <a:schemeClr val="tx1"/>
            </a:solidFill>
          </a:ln>
        </p:spPr>
        <p:txBody>
          <a:bodyPr wrap="square">
            <a:spAutoFit/>
          </a:bodyPr>
          <a:lstStyle/>
          <a:p>
            <a:pPr>
              <a:lnSpc>
                <a:spcPct val="110000"/>
              </a:lnSpc>
            </a:pPr>
            <a:r>
              <a:rPr lang="zh-CN" altLang="zh-CN" sz="2800" b="1" dirty="0">
                <a:solidFill>
                  <a:srgbClr val="000099"/>
                </a:solidFill>
                <a:latin typeface="+mn-lt"/>
                <a:ea typeface="黑体" pitchFamily="2" charset="-122"/>
              </a:rPr>
              <a:t>公用网和专用网都可以传送多种业务。如传送的是计算机数据，则分别是公用计算机网络和专用计算机网络。</a:t>
            </a:r>
            <a:endParaRPr lang="zh-CN" altLang="en-US" sz="2800" b="1" dirty="0">
              <a:solidFill>
                <a:srgbClr val="000099"/>
              </a:solidFill>
              <a:latin typeface="+mn-lt"/>
              <a:ea typeface="黑体" pitchFamily="2" charset="-122"/>
            </a:endParaRPr>
          </a:p>
        </p:txBody>
      </p:sp>
    </p:spTree>
    <p:extLst>
      <p:ext uri="{BB962C8B-B14F-4D97-AF65-F5344CB8AC3E}">
        <p14:creationId xmlns:p14="http://schemas.microsoft.com/office/powerpoint/2010/main" val="174927362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zh-CN" sz="4000" dirty="0" smtClean="0"/>
              <a:t>3</a:t>
            </a:r>
            <a:r>
              <a:rPr lang="en-US" altLang="zh-CN" sz="4000" dirty="0"/>
              <a:t>. </a:t>
            </a:r>
            <a:r>
              <a:rPr lang="zh-CN" altLang="zh-CN" sz="4000" dirty="0"/>
              <a:t>用来把用户接入到互联网</a:t>
            </a:r>
            <a:r>
              <a:rPr lang="zh-CN" altLang="zh-CN" sz="4000" dirty="0" smtClean="0"/>
              <a:t>的</a:t>
            </a:r>
            <a:r>
              <a:rPr lang="zh-CN" altLang="en-US" sz="4000" dirty="0" smtClean="0"/>
              <a:t>网络</a:t>
            </a:r>
            <a:endParaRPr lang="zh-CN" altLang="en-US" sz="4000" dirty="0"/>
          </a:p>
        </p:txBody>
      </p:sp>
      <p:sp>
        <p:nvSpPr>
          <p:cNvPr id="375811" name="Rectangle 3"/>
          <p:cNvSpPr>
            <a:spLocks noGrp="1" noChangeArrowheads="1"/>
          </p:cNvSpPr>
          <p:nvPr>
            <p:ph idx="1"/>
          </p:nvPr>
        </p:nvSpPr>
        <p:spPr/>
        <p:txBody>
          <a:bodyPr/>
          <a:lstStyle/>
          <a:p>
            <a:r>
              <a:rPr lang="zh-CN" altLang="en-US" sz="2800" dirty="0">
                <a:solidFill>
                  <a:srgbClr val="FF0000"/>
                </a:solidFill>
              </a:rPr>
              <a:t>接入网 </a:t>
            </a:r>
            <a:r>
              <a:rPr lang="en-US" altLang="zh-CN" sz="2800" dirty="0">
                <a:solidFill>
                  <a:srgbClr val="FF0000"/>
                </a:solidFill>
              </a:rPr>
              <a:t>AN </a:t>
            </a:r>
            <a:r>
              <a:rPr lang="en-US" altLang="zh-CN" sz="2800" dirty="0"/>
              <a:t>(Access Network)</a:t>
            </a:r>
            <a:r>
              <a:rPr lang="zh-CN" altLang="en-US" sz="2800" dirty="0"/>
              <a:t>，它又称为本地接入网或居民接入网。</a:t>
            </a:r>
          </a:p>
          <a:p>
            <a:r>
              <a:rPr lang="zh-CN" altLang="zh-CN" sz="2800" dirty="0"/>
              <a:t>接</a:t>
            </a:r>
            <a:r>
              <a:rPr lang="zh-CN" altLang="zh-CN" sz="2800" dirty="0" smtClean="0"/>
              <a:t>入网</a:t>
            </a:r>
            <a:r>
              <a:rPr lang="zh-CN" altLang="en-US" sz="2800" dirty="0" smtClean="0"/>
              <a:t>是</a:t>
            </a:r>
            <a:r>
              <a:rPr lang="zh-CN" altLang="zh-CN" sz="2800" dirty="0" smtClean="0"/>
              <a:t>一类</a:t>
            </a:r>
            <a:r>
              <a:rPr lang="zh-CN" altLang="zh-CN" sz="2800" dirty="0"/>
              <a:t>比较特殊的</a:t>
            </a:r>
            <a:r>
              <a:rPr lang="zh-CN" altLang="zh-CN" sz="2800" dirty="0" smtClean="0"/>
              <a:t>计算机网络</a:t>
            </a:r>
            <a:r>
              <a:rPr lang="zh-CN" altLang="en-US" sz="2800" dirty="0" smtClean="0"/>
              <a:t>，用于</a:t>
            </a:r>
            <a:r>
              <a:rPr lang="zh-CN" altLang="en-US" sz="2800" dirty="0"/>
              <a:t>将用户接入互联网</a:t>
            </a:r>
            <a:r>
              <a:rPr lang="zh-CN" altLang="en-US" sz="2800" dirty="0" smtClean="0"/>
              <a:t>。</a:t>
            </a:r>
            <a:endParaRPr lang="en-US" altLang="zh-CN" sz="2800" dirty="0" smtClean="0"/>
          </a:p>
          <a:p>
            <a:r>
              <a:rPr lang="zh-CN" altLang="zh-CN" sz="2800" dirty="0"/>
              <a:t>接入网本身既不属于互联网的核心部分，也不属于互联网的边缘部分。</a:t>
            </a:r>
            <a:endParaRPr lang="en-US" altLang="zh-CN" sz="2800" dirty="0"/>
          </a:p>
          <a:p>
            <a:r>
              <a:rPr lang="zh-CN" altLang="zh-CN" sz="2800" dirty="0" smtClean="0"/>
              <a:t>接</a:t>
            </a:r>
            <a:r>
              <a:rPr lang="zh-CN" altLang="zh-CN" sz="2800" dirty="0"/>
              <a:t>入网是从某个端系统到另一个端系统的路径中，由这个端系统到第一个路由器（也称为边缘路由器）之间的一些物理链路所</a:t>
            </a:r>
            <a:r>
              <a:rPr lang="zh-CN" altLang="zh-CN" sz="2800" dirty="0" smtClean="0"/>
              <a:t>组成</a:t>
            </a:r>
            <a:r>
              <a:rPr lang="zh-CN" altLang="en-US" sz="2800" dirty="0" smtClean="0"/>
              <a:t>的。</a:t>
            </a:r>
            <a:endParaRPr lang="en-US" altLang="zh-CN" sz="2800" dirty="0" smtClean="0"/>
          </a:p>
        </p:txBody>
      </p:sp>
    </p:spTree>
    <p:extLst>
      <p:ext uri="{BB962C8B-B14F-4D97-AF65-F5344CB8AC3E}">
        <p14:creationId xmlns:p14="http://schemas.microsoft.com/office/powerpoint/2010/main" val="99940977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zh-CN" sz="4000" dirty="0" smtClean="0"/>
              <a:t>3</a:t>
            </a:r>
            <a:r>
              <a:rPr lang="en-US" altLang="zh-CN" sz="4000" dirty="0"/>
              <a:t>. </a:t>
            </a:r>
            <a:r>
              <a:rPr lang="zh-CN" altLang="zh-CN" sz="4000" dirty="0"/>
              <a:t>用来把用户接入到互联网</a:t>
            </a:r>
            <a:r>
              <a:rPr lang="zh-CN" altLang="zh-CN" sz="4000" dirty="0" smtClean="0"/>
              <a:t>的</a:t>
            </a:r>
            <a:r>
              <a:rPr lang="zh-CN" altLang="en-US" sz="4000" dirty="0" smtClean="0"/>
              <a:t>网络</a:t>
            </a:r>
            <a:endParaRPr lang="zh-CN" altLang="en-US" sz="4000" dirty="0"/>
          </a:p>
        </p:txBody>
      </p:sp>
      <p:sp>
        <p:nvSpPr>
          <p:cNvPr id="375811" name="Rectangle 3"/>
          <p:cNvSpPr>
            <a:spLocks noGrp="1" noChangeArrowheads="1"/>
          </p:cNvSpPr>
          <p:nvPr>
            <p:ph idx="1"/>
          </p:nvPr>
        </p:nvSpPr>
        <p:spPr/>
        <p:txBody>
          <a:bodyPr/>
          <a:lstStyle/>
          <a:p>
            <a:r>
              <a:rPr lang="zh-CN" altLang="zh-CN" dirty="0" smtClean="0"/>
              <a:t>从</a:t>
            </a:r>
            <a:r>
              <a:rPr lang="zh-CN" altLang="zh-CN" dirty="0"/>
              <a:t>覆盖的范围看，很多接入网还是属于局域网</a:t>
            </a:r>
            <a:r>
              <a:rPr lang="zh-CN" altLang="zh-CN" dirty="0" smtClean="0"/>
              <a:t>。</a:t>
            </a:r>
            <a:endParaRPr lang="en-US" altLang="zh-CN" dirty="0" smtClean="0"/>
          </a:p>
          <a:p>
            <a:r>
              <a:rPr lang="zh-CN" altLang="zh-CN" dirty="0" smtClean="0"/>
              <a:t>从</a:t>
            </a:r>
            <a:r>
              <a:rPr lang="zh-CN" altLang="zh-CN" dirty="0"/>
              <a:t>作用上看，接入网只是起到让用户能够与互联网连接的“桥梁”作用</a:t>
            </a:r>
            <a:r>
              <a:rPr lang="zh-CN" altLang="zh-CN" dirty="0" smtClean="0"/>
              <a:t>。</a:t>
            </a:r>
            <a:endParaRPr lang="zh-CN" altLang="en-US" dirty="0"/>
          </a:p>
        </p:txBody>
      </p:sp>
    </p:spTree>
    <p:extLst>
      <p:ext uri="{BB962C8B-B14F-4D97-AF65-F5344CB8AC3E}">
        <p14:creationId xmlns:p14="http://schemas.microsoft.com/office/powerpoint/2010/main" val="293458628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  </a:t>
            </a:r>
            <a:r>
              <a:rPr lang="zh-CN" altLang="zh-CN" dirty="0" smtClean="0"/>
              <a:t>计算机网络</a:t>
            </a:r>
            <a:r>
              <a:rPr lang="zh-CN" altLang="zh-CN" dirty="0"/>
              <a:t>的性能</a:t>
            </a:r>
            <a:endParaRPr lang="zh-CN" altLang="en-US" dirty="0"/>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en-US" altLang="zh-CN" dirty="0"/>
              <a:t>1.6.1  </a:t>
            </a:r>
            <a:r>
              <a:rPr lang="zh-CN" altLang="zh-CN" dirty="0"/>
              <a:t>计算机网络的性能指标</a:t>
            </a:r>
          </a:p>
          <a:p>
            <a:pPr>
              <a:lnSpc>
                <a:spcPct val="110000"/>
              </a:lnSpc>
              <a:spcBef>
                <a:spcPts val="600"/>
              </a:spcBef>
            </a:pPr>
            <a:r>
              <a:rPr lang="en-US" altLang="zh-CN" dirty="0"/>
              <a:t>1.6.2  </a:t>
            </a:r>
            <a:r>
              <a:rPr lang="zh-CN" altLang="zh-CN" dirty="0"/>
              <a:t>计算机网络的非性能特征</a:t>
            </a:r>
          </a:p>
        </p:txBody>
      </p:sp>
    </p:spTree>
    <p:extLst>
      <p:ext uri="{BB962C8B-B14F-4D97-AF65-F5344CB8AC3E}">
        <p14:creationId xmlns:p14="http://schemas.microsoft.com/office/powerpoint/2010/main" val="419368290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1.6.1  </a:t>
            </a:r>
            <a:r>
              <a:rPr lang="zh-CN" altLang="en-US" dirty="0"/>
              <a:t>计算机网络的性能指标</a:t>
            </a:r>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zh-CN" altLang="zh-CN" dirty="0"/>
              <a:t>计算机网络的性能一般是指它的几个重要的性能指标</a:t>
            </a:r>
            <a:r>
              <a:rPr lang="zh-CN" altLang="en-US" dirty="0" smtClean="0"/>
              <a:t>，主要包括</a:t>
            </a:r>
            <a:r>
              <a:rPr lang="zh-CN" altLang="en-US" dirty="0"/>
              <a:t>：</a:t>
            </a:r>
            <a:endParaRPr lang="en-US" altLang="zh-CN" dirty="0"/>
          </a:p>
          <a:p>
            <a:pPr lvl="1"/>
            <a:r>
              <a:rPr lang="zh-CN" altLang="zh-CN" dirty="0" smtClean="0"/>
              <a:t>速率</a:t>
            </a:r>
            <a:endParaRPr lang="en-US" altLang="zh-CN" dirty="0" smtClean="0"/>
          </a:p>
          <a:p>
            <a:pPr lvl="1"/>
            <a:r>
              <a:rPr lang="zh-CN" altLang="en-US" dirty="0" smtClean="0"/>
              <a:t>带宽</a:t>
            </a:r>
            <a:endParaRPr lang="en-US" altLang="zh-CN" dirty="0" smtClean="0"/>
          </a:p>
          <a:p>
            <a:pPr lvl="1"/>
            <a:r>
              <a:rPr lang="zh-CN" altLang="en-US" dirty="0" smtClean="0"/>
              <a:t>吞吐率</a:t>
            </a:r>
            <a:endParaRPr lang="en-US" altLang="zh-CN" dirty="0" smtClean="0"/>
          </a:p>
          <a:p>
            <a:pPr lvl="1"/>
            <a:r>
              <a:rPr lang="zh-CN" altLang="en-US" dirty="0" smtClean="0"/>
              <a:t>时延</a:t>
            </a:r>
            <a:endParaRPr lang="en-US" altLang="zh-CN" dirty="0" smtClean="0"/>
          </a:p>
          <a:p>
            <a:pPr lvl="1"/>
            <a:r>
              <a:rPr lang="zh-CN" altLang="en-US" dirty="0"/>
              <a:t>时延</a:t>
            </a:r>
            <a:r>
              <a:rPr lang="zh-CN" altLang="en-US" dirty="0" smtClean="0"/>
              <a:t>带宽积</a:t>
            </a:r>
            <a:endParaRPr lang="en-US" altLang="zh-CN" dirty="0" smtClean="0"/>
          </a:p>
          <a:p>
            <a:pPr lvl="1"/>
            <a:r>
              <a:rPr lang="zh-CN" altLang="en-US" dirty="0" smtClean="0"/>
              <a:t>往返时间 </a:t>
            </a:r>
            <a:r>
              <a:rPr lang="en-US" altLang="zh-CN" dirty="0" smtClean="0"/>
              <a:t>RTT</a:t>
            </a:r>
          </a:p>
          <a:p>
            <a:pPr lvl="1"/>
            <a:r>
              <a:rPr lang="zh-CN" altLang="en-US" dirty="0"/>
              <a:t>利用率</a:t>
            </a:r>
          </a:p>
        </p:txBody>
      </p:sp>
    </p:spTree>
    <p:extLst>
      <p:ext uri="{BB962C8B-B14F-4D97-AF65-F5344CB8AC3E}">
        <p14:creationId xmlns:p14="http://schemas.microsoft.com/office/powerpoint/2010/main" val="405538951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dirty="0" smtClean="0"/>
              <a:t>1. </a:t>
            </a:r>
            <a:r>
              <a:rPr lang="zh-CN" altLang="en-US" dirty="0" smtClean="0"/>
              <a:t>速率</a:t>
            </a:r>
            <a:endParaRPr lang="zh-CN" altLang="en-US" dirty="0"/>
          </a:p>
        </p:txBody>
      </p:sp>
      <p:sp>
        <p:nvSpPr>
          <p:cNvPr id="849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spcBef>
                <a:spcPts val="600"/>
              </a:spcBef>
            </a:pPr>
            <a:r>
              <a:rPr lang="zh-CN" altLang="en-US" sz="2600" dirty="0" smtClean="0"/>
              <a:t>比特</a:t>
            </a:r>
            <a:r>
              <a:rPr lang="zh-CN" altLang="en-US" sz="2600" dirty="0"/>
              <a:t>（</a:t>
            </a:r>
            <a:r>
              <a:rPr lang="en-US" altLang="zh-CN" sz="2600" dirty="0"/>
              <a:t>bit</a:t>
            </a:r>
            <a:r>
              <a:rPr lang="zh-CN" altLang="en-US" sz="2600" dirty="0"/>
              <a:t>）是计算机中数据量的单位，也是信息论中使用的信息量的单位。</a:t>
            </a:r>
          </a:p>
          <a:p>
            <a:pPr>
              <a:spcBef>
                <a:spcPts val="600"/>
              </a:spcBef>
            </a:pPr>
            <a:r>
              <a:rPr lang="zh-CN" altLang="en-US" sz="2600" dirty="0"/>
              <a:t>比特（</a:t>
            </a:r>
            <a:r>
              <a:rPr lang="en-US" altLang="zh-CN" sz="2600" dirty="0"/>
              <a:t>bit</a:t>
            </a:r>
            <a:r>
              <a:rPr lang="zh-CN" altLang="en-US" sz="2600" dirty="0"/>
              <a:t>）</a:t>
            </a:r>
            <a:r>
              <a:rPr lang="zh-CN" altLang="en-US" sz="2600" dirty="0" smtClean="0"/>
              <a:t>来源于 </a:t>
            </a:r>
            <a:r>
              <a:rPr lang="en-US" altLang="zh-CN" sz="2600" dirty="0"/>
              <a:t>binary digit</a:t>
            </a:r>
            <a:r>
              <a:rPr lang="zh-CN" altLang="en-US" sz="2600" dirty="0"/>
              <a:t>，意思是一个“二进制数字”，因此一个比特就是二进制数字中的一个 </a:t>
            </a:r>
            <a:r>
              <a:rPr lang="en-US" altLang="zh-CN" sz="2600" dirty="0"/>
              <a:t>1 </a:t>
            </a:r>
            <a:r>
              <a:rPr lang="zh-CN" altLang="en-US" sz="2600" dirty="0"/>
              <a:t>或 </a:t>
            </a:r>
            <a:r>
              <a:rPr lang="en-US" altLang="zh-CN" sz="2600" dirty="0"/>
              <a:t>0</a:t>
            </a:r>
            <a:r>
              <a:rPr lang="zh-CN" altLang="en-US" sz="2600" dirty="0" smtClean="0"/>
              <a:t>。</a:t>
            </a:r>
            <a:endParaRPr lang="en-US" altLang="zh-CN" sz="2600" dirty="0" smtClean="0"/>
          </a:p>
          <a:p>
            <a:pPr>
              <a:spcBef>
                <a:spcPts val="600"/>
              </a:spcBef>
            </a:pPr>
            <a:r>
              <a:rPr lang="zh-CN" altLang="zh-CN" sz="2600" dirty="0" smtClean="0"/>
              <a:t>速率</a:t>
            </a:r>
            <a:r>
              <a:rPr lang="zh-CN" altLang="zh-CN" sz="2600" dirty="0"/>
              <a:t>是计算机网络中最重要的一个</a:t>
            </a:r>
            <a:r>
              <a:rPr lang="zh-CN" altLang="zh-CN" sz="2600" dirty="0" smtClean="0"/>
              <a:t>性能指标</a:t>
            </a:r>
            <a:r>
              <a:rPr lang="zh-CN" altLang="en-US" sz="2600" dirty="0" smtClean="0"/>
              <a:t>，</a:t>
            </a:r>
            <a:r>
              <a:rPr lang="zh-CN" altLang="zh-CN" sz="2600" dirty="0" smtClean="0"/>
              <a:t>指</a:t>
            </a:r>
            <a:r>
              <a:rPr lang="zh-CN" altLang="zh-CN" sz="2600" dirty="0"/>
              <a:t>的是</a:t>
            </a:r>
            <a:r>
              <a:rPr lang="zh-CN" altLang="zh-CN" sz="2600" dirty="0">
                <a:solidFill>
                  <a:srgbClr val="FF0000"/>
                </a:solidFill>
              </a:rPr>
              <a:t>数据的传送速率</a:t>
            </a:r>
            <a:r>
              <a:rPr lang="zh-CN" altLang="zh-CN" sz="2600" dirty="0"/>
              <a:t>，它也称为</a:t>
            </a:r>
            <a:r>
              <a:rPr lang="zh-CN" altLang="zh-CN" sz="2600" dirty="0">
                <a:solidFill>
                  <a:srgbClr val="FF0000"/>
                </a:solidFill>
              </a:rPr>
              <a:t>数据</a:t>
            </a:r>
            <a:r>
              <a:rPr lang="zh-CN" altLang="zh-CN" sz="2600" dirty="0" smtClean="0">
                <a:solidFill>
                  <a:srgbClr val="FF0000"/>
                </a:solidFill>
              </a:rPr>
              <a:t>率</a:t>
            </a:r>
            <a:r>
              <a:rPr lang="en-US" altLang="zh-CN" sz="2600" dirty="0" smtClean="0">
                <a:solidFill>
                  <a:srgbClr val="FF0000"/>
                </a:solidFill>
              </a:rPr>
              <a:t> </a:t>
            </a:r>
            <a:r>
              <a:rPr lang="en-US" altLang="zh-CN" sz="2600" dirty="0" smtClean="0"/>
              <a:t>(</a:t>
            </a:r>
            <a:r>
              <a:rPr lang="en-US" altLang="zh-CN" sz="2600" dirty="0"/>
              <a:t>data rate)</a:t>
            </a:r>
            <a:r>
              <a:rPr lang="zh-CN" altLang="zh-CN" sz="2600" dirty="0"/>
              <a:t>或</a:t>
            </a:r>
            <a:r>
              <a:rPr lang="zh-CN" altLang="zh-CN" sz="2600" dirty="0" smtClean="0">
                <a:solidFill>
                  <a:srgbClr val="FF0000"/>
                </a:solidFill>
              </a:rPr>
              <a:t>比特率</a:t>
            </a:r>
            <a:r>
              <a:rPr lang="en-US" altLang="zh-CN" sz="2600" dirty="0" smtClean="0">
                <a:solidFill>
                  <a:srgbClr val="FF0000"/>
                </a:solidFill>
              </a:rPr>
              <a:t> </a:t>
            </a:r>
            <a:r>
              <a:rPr lang="en-US" altLang="zh-CN" sz="2600" dirty="0" smtClean="0"/>
              <a:t>(</a:t>
            </a:r>
            <a:r>
              <a:rPr lang="en-US" altLang="zh-CN" sz="2600" dirty="0"/>
              <a:t>bit rate)</a:t>
            </a:r>
            <a:r>
              <a:rPr lang="zh-CN" altLang="zh-CN" sz="2600" dirty="0" smtClean="0"/>
              <a:t>。</a:t>
            </a:r>
            <a:endParaRPr lang="en-US" altLang="zh-CN" sz="2600" dirty="0" smtClean="0"/>
          </a:p>
          <a:p>
            <a:pPr>
              <a:spcBef>
                <a:spcPts val="600"/>
              </a:spcBef>
            </a:pPr>
            <a:r>
              <a:rPr lang="zh-CN" altLang="en-US" sz="2600" dirty="0" smtClean="0"/>
              <a:t>速率</a:t>
            </a:r>
            <a:r>
              <a:rPr lang="zh-CN" altLang="en-US" sz="2600" dirty="0"/>
              <a:t>的</a:t>
            </a:r>
            <a:r>
              <a:rPr lang="zh-CN" altLang="en-US" sz="2600" dirty="0">
                <a:solidFill>
                  <a:srgbClr val="FF0000"/>
                </a:solidFill>
              </a:rPr>
              <a:t>单位</a:t>
            </a:r>
            <a:r>
              <a:rPr lang="zh-CN" altLang="en-US" sz="2600" dirty="0"/>
              <a:t>是 </a:t>
            </a:r>
            <a:r>
              <a:rPr lang="en-US" altLang="zh-CN" sz="2600" dirty="0" smtClean="0"/>
              <a:t>bit/s</a:t>
            </a:r>
            <a:r>
              <a:rPr lang="zh-CN" altLang="en-US" sz="2600" dirty="0"/>
              <a:t>，</a:t>
            </a:r>
            <a:r>
              <a:rPr lang="zh-CN" altLang="en-US" sz="2600" dirty="0" smtClean="0"/>
              <a:t>或 </a:t>
            </a:r>
            <a:r>
              <a:rPr lang="en-US" altLang="zh-CN" sz="2600" dirty="0" err="1" smtClean="0"/>
              <a:t>kbit</a:t>
            </a:r>
            <a:r>
              <a:rPr lang="en-US" altLang="zh-CN" sz="2600" dirty="0" smtClean="0"/>
              <a:t>/s</a:t>
            </a:r>
            <a:r>
              <a:rPr lang="zh-CN" altLang="en-US" sz="2600" dirty="0" smtClean="0"/>
              <a:t>、</a:t>
            </a:r>
            <a:r>
              <a:rPr lang="en-US" altLang="zh-CN" sz="2600" dirty="0" smtClean="0"/>
              <a:t>Mbit/s</a:t>
            </a:r>
            <a:r>
              <a:rPr lang="zh-CN" altLang="en-US" sz="2600" dirty="0" smtClean="0"/>
              <a:t>、</a:t>
            </a:r>
            <a:r>
              <a:rPr lang="en-US" altLang="zh-CN" sz="2600" dirty="0" smtClean="0"/>
              <a:t> </a:t>
            </a:r>
            <a:r>
              <a:rPr lang="en-US" altLang="zh-CN" sz="2600" dirty="0" err="1" smtClean="0"/>
              <a:t>Gbit</a:t>
            </a:r>
            <a:r>
              <a:rPr lang="en-US" altLang="zh-CN" sz="2600" dirty="0" smtClean="0"/>
              <a:t>/s </a:t>
            </a:r>
            <a:r>
              <a:rPr lang="zh-CN" altLang="en-US" sz="2600" dirty="0" smtClean="0"/>
              <a:t>等。例如 </a:t>
            </a:r>
            <a:r>
              <a:rPr lang="en-US" altLang="zh-CN" sz="2600" dirty="0" smtClean="0"/>
              <a:t>4 </a:t>
            </a:r>
            <a:r>
              <a:rPr lang="en-US" altLang="zh-CN" sz="2600" dirty="0">
                <a:sym typeface="Symbol"/>
              </a:rPr>
              <a:t></a:t>
            </a:r>
            <a:r>
              <a:rPr lang="en-US" altLang="zh-CN" sz="2600" dirty="0"/>
              <a:t> 10</a:t>
            </a:r>
            <a:r>
              <a:rPr lang="en-US" altLang="zh-CN" sz="2600" baseline="30000" dirty="0"/>
              <a:t>10</a:t>
            </a:r>
            <a:r>
              <a:rPr lang="en-US" altLang="zh-CN" sz="2600" dirty="0"/>
              <a:t> </a:t>
            </a:r>
            <a:r>
              <a:rPr lang="en-US" altLang="zh-CN" sz="2600" dirty="0" smtClean="0"/>
              <a:t>bit/s </a:t>
            </a:r>
            <a:r>
              <a:rPr lang="zh-CN" altLang="zh-CN" sz="2600" dirty="0" smtClean="0"/>
              <a:t>的</a:t>
            </a:r>
            <a:r>
              <a:rPr lang="zh-CN" altLang="zh-CN" sz="2600" dirty="0"/>
              <a:t>数据率就记为 </a:t>
            </a:r>
            <a:r>
              <a:rPr lang="en-US" altLang="zh-CN" sz="2600" dirty="0" smtClean="0"/>
              <a:t>40 </a:t>
            </a:r>
            <a:r>
              <a:rPr lang="en-US" altLang="zh-CN" sz="2600" dirty="0" err="1" smtClean="0"/>
              <a:t>Gbit</a:t>
            </a:r>
            <a:r>
              <a:rPr lang="en-US" altLang="zh-CN" sz="2600" dirty="0" smtClean="0"/>
              <a:t>/s</a:t>
            </a:r>
            <a:r>
              <a:rPr lang="zh-CN" altLang="en-US" sz="2600" dirty="0" smtClean="0"/>
              <a:t>。</a:t>
            </a:r>
            <a:endParaRPr lang="zh-CN" altLang="en-US" sz="2600" dirty="0"/>
          </a:p>
          <a:p>
            <a:pPr>
              <a:spcBef>
                <a:spcPts val="600"/>
              </a:spcBef>
            </a:pPr>
            <a:r>
              <a:rPr lang="zh-CN" altLang="en-US" sz="2600" dirty="0">
                <a:solidFill>
                  <a:srgbClr val="C00000"/>
                </a:solidFill>
              </a:rPr>
              <a:t>速率往往是指额定速率或标称</a:t>
            </a:r>
            <a:r>
              <a:rPr lang="zh-CN" altLang="en-US" sz="2600" dirty="0" smtClean="0">
                <a:solidFill>
                  <a:srgbClr val="C00000"/>
                </a:solidFill>
              </a:rPr>
              <a:t>速率，非</a:t>
            </a:r>
            <a:r>
              <a:rPr lang="zh-CN" altLang="zh-CN" sz="2600" dirty="0" smtClean="0">
                <a:solidFill>
                  <a:srgbClr val="C00000"/>
                </a:solidFill>
              </a:rPr>
              <a:t>实际运行速率</a:t>
            </a:r>
            <a:r>
              <a:rPr lang="zh-CN" altLang="en-US" sz="2600" dirty="0" smtClean="0">
                <a:solidFill>
                  <a:srgbClr val="C00000"/>
                </a:solidFill>
              </a:rPr>
              <a:t>。  </a:t>
            </a:r>
            <a:endParaRPr lang="zh-CN" altLang="en-US" sz="2600" dirty="0">
              <a:solidFill>
                <a:srgbClr val="C00000"/>
              </a:solidFill>
            </a:endParaRPr>
          </a:p>
        </p:txBody>
      </p:sp>
    </p:spTree>
    <p:extLst>
      <p:ext uri="{BB962C8B-B14F-4D97-AF65-F5344CB8AC3E}">
        <p14:creationId xmlns:p14="http://schemas.microsoft.com/office/powerpoint/2010/main" val="404653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9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9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9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altLang="zh-CN" dirty="0"/>
              <a:t>2. </a:t>
            </a:r>
            <a:r>
              <a:rPr lang="zh-CN" altLang="en-US" dirty="0" smtClean="0"/>
              <a:t>带宽 </a:t>
            </a:r>
            <a:endParaRPr lang="zh-CN" altLang="en-US" dirty="0"/>
          </a:p>
        </p:txBody>
      </p:sp>
      <p:sp>
        <p:nvSpPr>
          <p:cNvPr id="37683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lnSpc>
                <a:spcPct val="110000"/>
              </a:lnSpc>
              <a:spcBef>
                <a:spcPts val="600"/>
              </a:spcBef>
              <a:buNone/>
            </a:pPr>
            <a:r>
              <a:rPr lang="zh-CN" altLang="en-US" dirty="0"/>
              <a:t>两种不同意义：</a:t>
            </a:r>
            <a:endParaRPr lang="en-US" altLang="zh-CN" dirty="0"/>
          </a:p>
          <a:p>
            <a:pPr>
              <a:lnSpc>
                <a:spcPct val="110000"/>
              </a:lnSpc>
              <a:spcBef>
                <a:spcPts val="600"/>
              </a:spcBef>
            </a:pPr>
            <a:r>
              <a:rPr lang="en-US" altLang="zh-CN" sz="2800" dirty="0"/>
              <a:t>“</a:t>
            </a:r>
            <a:r>
              <a:rPr lang="zh-CN" altLang="en-US" sz="2800" dirty="0"/>
              <a:t>带宽”</a:t>
            </a:r>
            <a:r>
              <a:rPr lang="en-US" altLang="zh-CN" sz="2800" dirty="0"/>
              <a:t>(bandwidth</a:t>
            </a:r>
            <a:r>
              <a:rPr lang="en-US" altLang="zh-CN" sz="2800" dirty="0" smtClean="0"/>
              <a:t>) </a:t>
            </a:r>
            <a:r>
              <a:rPr lang="zh-CN" altLang="en-US" sz="2800" dirty="0" smtClean="0"/>
              <a:t>本来</a:t>
            </a:r>
            <a:r>
              <a:rPr lang="zh-CN" altLang="en-US" sz="2800" dirty="0"/>
              <a:t>是指信号具有的</a:t>
            </a:r>
            <a:r>
              <a:rPr lang="zh-CN" altLang="en-US" sz="2800" dirty="0">
                <a:solidFill>
                  <a:srgbClr val="FF0000"/>
                </a:solidFill>
              </a:rPr>
              <a:t>频带宽度，</a:t>
            </a:r>
            <a:r>
              <a:rPr lang="zh-CN" altLang="en-US" sz="2800" dirty="0"/>
              <a:t>其单位是赫（或千赫、兆赫、吉赫等）。</a:t>
            </a:r>
          </a:p>
          <a:p>
            <a:r>
              <a:rPr lang="zh-CN" altLang="zh-CN" sz="2800" dirty="0"/>
              <a:t>在计算机网络中，带宽用来表示网络中某通道传送数据的能力</a:t>
            </a:r>
            <a:r>
              <a:rPr lang="zh-CN" altLang="en-US" sz="2800" dirty="0"/>
              <a:t>。</a:t>
            </a:r>
            <a:r>
              <a:rPr lang="zh-CN" altLang="zh-CN" sz="2800" dirty="0"/>
              <a:t>表示在单位时间内网络中的某信道所能通过的“</a:t>
            </a:r>
            <a:r>
              <a:rPr lang="zh-CN" altLang="zh-CN" sz="2800" dirty="0">
                <a:solidFill>
                  <a:srgbClr val="FF0000"/>
                </a:solidFill>
              </a:rPr>
              <a:t>最高数据率</a:t>
            </a:r>
            <a:r>
              <a:rPr lang="zh-CN" altLang="zh-CN" sz="2800" dirty="0"/>
              <a:t>”。</a:t>
            </a:r>
            <a:r>
              <a:rPr lang="zh-CN" altLang="en-US" sz="2800" dirty="0"/>
              <a:t>单位</a:t>
            </a:r>
            <a:r>
              <a:rPr lang="zh-CN" altLang="en-US" sz="2800" dirty="0" smtClean="0"/>
              <a:t>是 </a:t>
            </a:r>
            <a:r>
              <a:rPr lang="en-US" altLang="zh-CN" sz="2800" dirty="0" smtClean="0"/>
              <a:t>bit/s </a:t>
            </a:r>
            <a:r>
              <a:rPr lang="zh-CN" altLang="en-US" sz="2800" dirty="0" smtClean="0"/>
              <a:t>，即</a:t>
            </a:r>
            <a:r>
              <a:rPr lang="en-US" altLang="zh-CN" sz="2800" dirty="0" smtClean="0"/>
              <a:t> </a:t>
            </a:r>
            <a:r>
              <a:rPr lang="zh-CN" altLang="en-US" sz="2800" dirty="0" smtClean="0"/>
              <a:t>“比特每秒”。    </a:t>
            </a:r>
            <a:endParaRPr lang="zh-CN" altLang="en-US" sz="2800" dirty="0"/>
          </a:p>
          <a:p>
            <a:pPr>
              <a:lnSpc>
                <a:spcPct val="110000"/>
              </a:lnSpc>
              <a:spcBef>
                <a:spcPts val="600"/>
              </a:spcBef>
            </a:pPr>
            <a:endParaRPr lang="en-US" altLang="zh-CN" sz="2800" dirty="0"/>
          </a:p>
        </p:txBody>
      </p:sp>
      <p:sp>
        <p:nvSpPr>
          <p:cNvPr id="2" name="矩形 1"/>
          <p:cNvSpPr/>
          <p:nvPr/>
        </p:nvSpPr>
        <p:spPr>
          <a:xfrm>
            <a:off x="632520" y="4509120"/>
            <a:ext cx="8856984" cy="1200329"/>
          </a:xfrm>
          <a:prstGeom prst="rect">
            <a:avLst/>
          </a:prstGeom>
          <a:solidFill>
            <a:srgbClr val="FFFF66"/>
          </a:solidFill>
          <a:ln>
            <a:solidFill>
              <a:schemeClr val="tx1"/>
            </a:solidFill>
          </a:ln>
        </p:spPr>
        <p:txBody>
          <a:bodyPr wrap="square">
            <a:spAutoFit/>
          </a:bodyPr>
          <a:lstStyle/>
          <a:p>
            <a:r>
              <a:rPr lang="zh-CN" altLang="zh-CN" sz="2400" b="1" dirty="0">
                <a:solidFill>
                  <a:srgbClr val="000099"/>
                </a:solidFill>
                <a:latin typeface="+mn-lt"/>
                <a:ea typeface="黑体" pitchFamily="2" charset="-122"/>
              </a:rPr>
              <a:t>在“带宽”的上述两种表述中，前者为</a:t>
            </a:r>
            <a:r>
              <a:rPr lang="zh-CN" altLang="zh-CN" sz="2400" b="1" dirty="0">
                <a:solidFill>
                  <a:srgbClr val="C00000"/>
                </a:solidFill>
                <a:latin typeface="+mn-lt"/>
                <a:ea typeface="黑体" pitchFamily="2" charset="-122"/>
              </a:rPr>
              <a:t>频域</a:t>
            </a:r>
            <a:r>
              <a:rPr lang="zh-CN" altLang="zh-CN" sz="2400" b="1" dirty="0">
                <a:solidFill>
                  <a:srgbClr val="000099"/>
                </a:solidFill>
                <a:latin typeface="+mn-lt"/>
                <a:ea typeface="黑体" pitchFamily="2" charset="-122"/>
              </a:rPr>
              <a:t>称谓，而后者为</a:t>
            </a:r>
            <a:r>
              <a:rPr lang="zh-CN" altLang="zh-CN" sz="2400" b="1" dirty="0">
                <a:solidFill>
                  <a:srgbClr val="C00000"/>
                </a:solidFill>
                <a:latin typeface="+mn-lt"/>
                <a:ea typeface="黑体" pitchFamily="2" charset="-122"/>
              </a:rPr>
              <a:t>时域</a:t>
            </a:r>
            <a:r>
              <a:rPr lang="zh-CN" altLang="zh-CN" sz="2400" b="1" dirty="0">
                <a:solidFill>
                  <a:srgbClr val="000099"/>
                </a:solidFill>
                <a:latin typeface="+mn-lt"/>
                <a:ea typeface="黑体" pitchFamily="2" charset="-122"/>
              </a:rPr>
              <a:t>称谓，其本质是相同的。也就是说，一条通信链路的“带宽”越宽，其所能传输的“最高数据率”也越高。</a:t>
            </a:r>
          </a:p>
        </p:txBody>
      </p:sp>
    </p:spTree>
    <p:extLst>
      <p:ext uri="{BB962C8B-B14F-4D97-AF65-F5344CB8AC3E}">
        <p14:creationId xmlns:p14="http://schemas.microsoft.com/office/powerpoint/2010/main" val="39226616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什么是互联网？</a:t>
            </a:r>
            <a:endParaRPr lang="zh-CN" altLang="en-US" dirty="0"/>
          </a:p>
        </p:txBody>
      </p:sp>
      <p:sp>
        <p:nvSpPr>
          <p:cNvPr id="3" name="内容占位符 2"/>
          <p:cNvSpPr>
            <a:spLocks noGrp="1"/>
          </p:cNvSpPr>
          <p:nvPr>
            <p:ph idx="1"/>
          </p:nvPr>
        </p:nvSpPr>
        <p:spPr/>
        <p:txBody>
          <a:bodyPr/>
          <a:lstStyle/>
          <a:p>
            <a:r>
              <a:rPr lang="zh-CN" altLang="en-US" dirty="0" smtClean="0"/>
              <a:t>互联网是</a:t>
            </a:r>
            <a:r>
              <a:rPr lang="zh-CN" altLang="zh-CN" dirty="0" smtClean="0"/>
              <a:t>由</a:t>
            </a:r>
            <a:r>
              <a:rPr lang="zh-CN" altLang="zh-CN" dirty="0"/>
              <a:t>数量极大的各种计算机网络互连</a:t>
            </a:r>
            <a:r>
              <a:rPr lang="zh-CN" altLang="zh-CN" dirty="0" smtClean="0"/>
              <a:t>起来</a:t>
            </a:r>
            <a:r>
              <a:rPr lang="zh-CN" altLang="en-US" dirty="0" smtClean="0"/>
              <a:t>而形成的网络。</a:t>
            </a:r>
            <a:endParaRPr lang="en-US" altLang="zh-CN" dirty="0"/>
          </a:p>
          <a:p>
            <a:r>
              <a:rPr lang="zh-CN" altLang="zh-CN" dirty="0" smtClean="0"/>
              <a:t>可以</a:t>
            </a:r>
            <a:r>
              <a:rPr lang="zh-CN" altLang="zh-CN" dirty="0"/>
              <a:t>从两种不同的方面来认识</a:t>
            </a:r>
            <a:r>
              <a:rPr lang="zh-CN" altLang="zh-CN" dirty="0" smtClean="0"/>
              <a:t>互联网</a:t>
            </a:r>
            <a:r>
              <a:rPr lang="zh-CN" altLang="en-US" dirty="0" smtClean="0"/>
              <a:t>：</a:t>
            </a:r>
            <a:endParaRPr lang="en-US" altLang="zh-CN" dirty="0" smtClean="0"/>
          </a:p>
          <a:p>
            <a:pPr lvl="1"/>
            <a:r>
              <a:rPr lang="zh-CN" altLang="en-US" dirty="0" smtClean="0"/>
              <a:t>互联网</a:t>
            </a:r>
            <a:r>
              <a:rPr lang="zh-CN" altLang="zh-CN" dirty="0" smtClean="0"/>
              <a:t>应用</a:t>
            </a:r>
            <a:endParaRPr lang="en-US" altLang="zh-CN" dirty="0" smtClean="0"/>
          </a:p>
          <a:p>
            <a:pPr lvl="1"/>
            <a:r>
              <a:rPr lang="zh-CN" altLang="en-US" dirty="0" smtClean="0"/>
              <a:t>互联网</a:t>
            </a:r>
            <a:r>
              <a:rPr lang="zh-CN" altLang="zh-CN" dirty="0" smtClean="0"/>
              <a:t>工作原理</a:t>
            </a:r>
            <a:r>
              <a:rPr lang="zh-CN" altLang="en-US" dirty="0" smtClean="0"/>
              <a:t>与特点</a:t>
            </a:r>
            <a:endParaRPr lang="en-US" altLang="zh-CN" dirty="0" smtClean="0"/>
          </a:p>
        </p:txBody>
      </p:sp>
    </p:spTree>
    <p:extLst>
      <p:ext uri="{BB962C8B-B14F-4D97-AF65-F5344CB8AC3E}">
        <p14:creationId xmlns:p14="http://schemas.microsoft.com/office/powerpoint/2010/main" val="322306222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algn="ctr"/>
            <a:r>
              <a:rPr lang="zh-CN" altLang="en-US"/>
              <a:t>数字信号流随时间的变化</a:t>
            </a:r>
          </a:p>
        </p:txBody>
      </p:sp>
      <p:sp>
        <p:nvSpPr>
          <p:cNvPr id="8704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zh-CN" altLang="en-US" dirty="0"/>
              <a:t>在</a:t>
            </a:r>
            <a:r>
              <a:rPr lang="zh-CN" altLang="en-US" dirty="0">
                <a:solidFill>
                  <a:srgbClr val="C00000"/>
                </a:solidFill>
              </a:rPr>
              <a:t>时间轴</a:t>
            </a:r>
            <a:r>
              <a:rPr lang="zh-CN" altLang="en-US" dirty="0"/>
              <a:t>上信号的宽度随带宽的增大而变窄。     </a:t>
            </a:r>
          </a:p>
        </p:txBody>
      </p:sp>
      <p:grpSp>
        <p:nvGrpSpPr>
          <p:cNvPr id="87073" name="Group 33"/>
          <p:cNvGrpSpPr>
            <a:grpSpLocks/>
          </p:cNvGrpSpPr>
          <p:nvPr/>
        </p:nvGrpSpPr>
        <p:grpSpPr bwMode="auto">
          <a:xfrm>
            <a:off x="427252" y="1824404"/>
            <a:ext cx="9278276" cy="1662112"/>
            <a:chOff x="204" y="1799"/>
            <a:chExt cx="5395" cy="1047"/>
          </a:xfrm>
        </p:grpSpPr>
        <p:sp>
          <p:nvSpPr>
            <p:cNvPr id="87044" name="Line 4"/>
            <p:cNvSpPr>
              <a:spLocks noChangeShapeType="1"/>
            </p:cNvSpPr>
            <p:nvPr/>
          </p:nvSpPr>
          <p:spPr bwMode="auto">
            <a:xfrm>
              <a:off x="1345" y="2602"/>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5" name="Line 5"/>
            <p:cNvSpPr>
              <a:spLocks noChangeShapeType="1"/>
            </p:cNvSpPr>
            <p:nvPr/>
          </p:nvSpPr>
          <p:spPr bwMode="auto">
            <a:xfrm>
              <a:off x="1122" y="2357"/>
              <a:ext cx="4340"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6" name="Line 6"/>
            <p:cNvSpPr>
              <a:spLocks noChangeShapeType="1"/>
            </p:cNvSpPr>
            <p:nvPr/>
          </p:nvSpPr>
          <p:spPr bwMode="auto">
            <a:xfrm>
              <a:off x="1353" y="2724"/>
              <a:ext cx="3782"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8" name="Freeform 8"/>
            <p:cNvSpPr>
              <a:spLocks/>
            </p:cNvSpPr>
            <p:nvPr/>
          </p:nvSpPr>
          <p:spPr bwMode="auto">
            <a:xfrm>
              <a:off x="1345" y="2161"/>
              <a:ext cx="2559" cy="392"/>
            </a:xfrm>
            <a:custGeom>
              <a:avLst/>
              <a:gdLst>
                <a:gd name="T0" fmla="*/ 0 w 2208"/>
                <a:gd name="T1" fmla="*/ 384 h 384"/>
                <a:gd name="T2" fmla="*/ 0 w 2208"/>
                <a:gd name="T3" fmla="*/ 0 h 384"/>
                <a:gd name="T4" fmla="*/ 384 w 2208"/>
                <a:gd name="T5" fmla="*/ 0 h 384"/>
                <a:gd name="T6" fmla="*/ 384 w 2208"/>
                <a:gd name="T7" fmla="*/ 384 h 384"/>
                <a:gd name="T8" fmla="*/ 768 w 2208"/>
                <a:gd name="T9" fmla="*/ 384 h 384"/>
                <a:gd name="T10" fmla="*/ 768 w 2208"/>
                <a:gd name="T11" fmla="*/ 0 h 384"/>
                <a:gd name="T12" fmla="*/ 1152 w 2208"/>
                <a:gd name="T13" fmla="*/ 0 h 384"/>
                <a:gd name="T14" fmla="*/ 1152 w 2208"/>
                <a:gd name="T15" fmla="*/ 384 h 384"/>
                <a:gd name="T16" fmla="*/ 1536 w 2208"/>
                <a:gd name="T17" fmla="*/ 384 h 384"/>
                <a:gd name="T18" fmla="*/ 1536 w 2208"/>
                <a:gd name="T19" fmla="*/ 0 h 384"/>
                <a:gd name="T20" fmla="*/ 1920 w 2208"/>
                <a:gd name="T21" fmla="*/ 0 h 384"/>
                <a:gd name="T22" fmla="*/ 1920 w 2208"/>
                <a:gd name="T23" fmla="*/ 384 h 384"/>
                <a:gd name="T24" fmla="*/ 2208 w 2208"/>
                <a:gd name="T25"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8" h="384">
                  <a:moveTo>
                    <a:pt x="0" y="384"/>
                  </a:moveTo>
                  <a:lnTo>
                    <a:pt x="0" y="0"/>
                  </a:lnTo>
                  <a:lnTo>
                    <a:pt x="384" y="0"/>
                  </a:lnTo>
                  <a:lnTo>
                    <a:pt x="384" y="384"/>
                  </a:lnTo>
                  <a:lnTo>
                    <a:pt x="768" y="384"/>
                  </a:lnTo>
                  <a:lnTo>
                    <a:pt x="768" y="0"/>
                  </a:lnTo>
                  <a:lnTo>
                    <a:pt x="1152" y="0"/>
                  </a:lnTo>
                  <a:lnTo>
                    <a:pt x="1152" y="384"/>
                  </a:lnTo>
                  <a:lnTo>
                    <a:pt x="1536" y="384"/>
                  </a:lnTo>
                  <a:lnTo>
                    <a:pt x="1536" y="0"/>
                  </a:lnTo>
                  <a:lnTo>
                    <a:pt x="1920" y="0"/>
                  </a:lnTo>
                  <a:lnTo>
                    <a:pt x="1920" y="384"/>
                  </a:lnTo>
                  <a:lnTo>
                    <a:pt x="2208"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9" name="Freeform 9"/>
            <p:cNvSpPr>
              <a:spLocks/>
            </p:cNvSpPr>
            <p:nvPr/>
          </p:nvSpPr>
          <p:spPr bwMode="auto">
            <a:xfrm>
              <a:off x="4404" y="2161"/>
              <a:ext cx="724" cy="392"/>
            </a:xfrm>
            <a:custGeom>
              <a:avLst/>
              <a:gdLst>
                <a:gd name="T0" fmla="*/ 0 w 624"/>
                <a:gd name="T1" fmla="*/ 384 h 384"/>
                <a:gd name="T2" fmla="*/ 240 w 624"/>
                <a:gd name="T3" fmla="*/ 384 h 384"/>
                <a:gd name="T4" fmla="*/ 240 w 624"/>
                <a:gd name="T5" fmla="*/ 0 h 384"/>
                <a:gd name="T6" fmla="*/ 624 w 624"/>
                <a:gd name="T7" fmla="*/ 0 h 384"/>
                <a:gd name="T8" fmla="*/ 624 w 624"/>
                <a:gd name="T9" fmla="*/ 384 h 384"/>
              </a:gdLst>
              <a:ahLst/>
              <a:cxnLst>
                <a:cxn ang="0">
                  <a:pos x="T0" y="T1"/>
                </a:cxn>
                <a:cxn ang="0">
                  <a:pos x="T2" y="T3"/>
                </a:cxn>
                <a:cxn ang="0">
                  <a:pos x="T4" y="T5"/>
                </a:cxn>
                <a:cxn ang="0">
                  <a:pos x="T6" y="T7"/>
                </a:cxn>
                <a:cxn ang="0">
                  <a:pos x="T8" y="T9"/>
                </a:cxn>
              </a:cxnLst>
              <a:rect l="0" t="0" r="r" b="b"/>
              <a:pathLst>
                <a:path w="624" h="384">
                  <a:moveTo>
                    <a:pt x="0" y="384"/>
                  </a:moveTo>
                  <a:lnTo>
                    <a:pt x="240" y="384"/>
                  </a:lnTo>
                  <a:lnTo>
                    <a:pt x="240" y="0"/>
                  </a:lnTo>
                  <a:lnTo>
                    <a:pt x="624" y="0"/>
                  </a:lnTo>
                  <a:lnTo>
                    <a:pt x="624"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1" name="Line 11"/>
            <p:cNvSpPr>
              <a:spLocks noChangeShapeType="1"/>
            </p:cNvSpPr>
            <p:nvPr/>
          </p:nvSpPr>
          <p:spPr bwMode="auto">
            <a:xfrm>
              <a:off x="2235" y="2063"/>
              <a:ext cx="445"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3" name="Line 13"/>
            <p:cNvSpPr>
              <a:spLocks noChangeShapeType="1"/>
            </p:cNvSpPr>
            <p:nvPr/>
          </p:nvSpPr>
          <p:spPr bwMode="auto">
            <a:xfrm>
              <a:off x="5128" y="2602"/>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4" name="Text Box 14"/>
            <p:cNvSpPr txBox="1">
              <a:spLocks noChangeArrowheads="1"/>
            </p:cNvSpPr>
            <p:nvPr/>
          </p:nvSpPr>
          <p:spPr bwMode="auto">
            <a:xfrm>
              <a:off x="2528" y="2594"/>
              <a:ext cx="1119" cy="252"/>
            </a:xfrm>
            <a:prstGeom prst="rect">
              <a:avLst/>
            </a:prstGeom>
            <a:solidFill>
              <a:schemeClr val="bg1"/>
            </a:solidFill>
            <a:ln>
              <a:noFill/>
            </a:ln>
            <a:effectLst/>
            <a:extLs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itchFamily="2" charset="-122"/>
                </a:rPr>
                <a:t>每</a:t>
              </a:r>
              <a:r>
                <a:rPr kumimoji="1" lang="zh-CN" altLang="en-US" sz="2000" b="1">
                  <a:solidFill>
                    <a:srgbClr val="333399"/>
                  </a:solidFill>
                  <a:ea typeface="黑体" pitchFamily="2" charset="-122"/>
                  <a:sym typeface="Symbol" pitchFamily="18" charset="2"/>
                </a:rPr>
                <a:t>秒</a:t>
              </a:r>
              <a:r>
                <a:rPr kumimoji="1" lang="zh-CN" altLang="en-US" sz="1200" b="1">
                  <a:solidFill>
                    <a:srgbClr val="333399"/>
                  </a:solidFill>
                  <a:ea typeface="黑体" pitchFamily="2" charset="-122"/>
                  <a:sym typeface="Symbol" pitchFamily="18" charset="2"/>
                </a:rPr>
                <a:t> </a:t>
              </a:r>
              <a:r>
                <a:rPr kumimoji="1" lang="en-US" altLang="zh-CN" sz="2000" b="1">
                  <a:solidFill>
                    <a:srgbClr val="333399"/>
                  </a:solidFill>
                  <a:ea typeface="黑体" pitchFamily="2" charset="-122"/>
                  <a:sym typeface="Symbol" pitchFamily="18" charset="2"/>
                </a:rPr>
                <a:t>10</a:t>
              </a:r>
              <a:r>
                <a:rPr kumimoji="1" lang="en-US" altLang="zh-CN" sz="2000" b="1" baseline="30000">
                  <a:solidFill>
                    <a:srgbClr val="333399"/>
                  </a:solidFill>
                  <a:ea typeface="黑体" pitchFamily="2" charset="-122"/>
                  <a:sym typeface="Symbol" pitchFamily="18" charset="2"/>
                </a:rPr>
                <a:t>6</a:t>
              </a:r>
              <a:r>
                <a:rPr kumimoji="1" lang="en-US" altLang="zh-CN" sz="1400" b="1" baseline="30000">
                  <a:solidFill>
                    <a:srgbClr val="333399"/>
                  </a:solidFill>
                  <a:ea typeface="黑体" pitchFamily="2" charset="-122"/>
                  <a:sym typeface="Symbol" pitchFamily="18" charset="2"/>
                </a:rPr>
                <a:t> </a:t>
              </a:r>
              <a:r>
                <a:rPr kumimoji="1" lang="zh-CN" altLang="en-US" sz="2000" b="1">
                  <a:solidFill>
                    <a:srgbClr val="333399"/>
                  </a:solidFill>
                  <a:ea typeface="黑体" pitchFamily="2" charset="-122"/>
                  <a:sym typeface="Symbol" pitchFamily="18" charset="2"/>
                </a:rPr>
                <a:t>个比特</a:t>
              </a:r>
              <a:endParaRPr kumimoji="1" lang="zh-CN" altLang="en-US" sz="2000" b="1">
                <a:solidFill>
                  <a:srgbClr val="333399"/>
                </a:solidFill>
                <a:ea typeface="黑体" pitchFamily="2" charset="-122"/>
              </a:endParaRPr>
            </a:p>
          </p:txBody>
        </p:sp>
        <p:sp>
          <p:nvSpPr>
            <p:cNvPr id="87055" name="Text Box 15"/>
            <p:cNvSpPr txBox="1">
              <a:spLocks noChangeArrowheads="1"/>
            </p:cNvSpPr>
            <p:nvPr/>
          </p:nvSpPr>
          <p:spPr bwMode="auto">
            <a:xfrm>
              <a:off x="5193" y="2086"/>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itchFamily="2" charset="-122"/>
                </a:rPr>
                <a:t>时间</a:t>
              </a:r>
            </a:p>
          </p:txBody>
        </p:sp>
        <p:sp>
          <p:nvSpPr>
            <p:cNvPr id="87067" name="Text Box 27"/>
            <p:cNvSpPr txBox="1">
              <a:spLocks noChangeArrowheads="1"/>
            </p:cNvSpPr>
            <p:nvPr/>
          </p:nvSpPr>
          <p:spPr bwMode="auto">
            <a:xfrm>
              <a:off x="1440" y="2137"/>
              <a:ext cx="329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1 </a:t>
              </a:r>
              <a:r>
                <a:rPr kumimoji="1" lang="en-US" altLang="zh-CN" sz="1200" b="1">
                  <a:solidFill>
                    <a:srgbClr val="333399"/>
                  </a:solidFill>
                  <a:ea typeface="黑体" pitchFamily="2" charset="-122"/>
                </a:rPr>
                <a:t>  </a:t>
              </a:r>
              <a:r>
                <a:rPr kumimoji="1" lang="en-US" altLang="zh-CN" sz="2000" b="1">
                  <a:solidFill>
                    <a:srgbClr val="333399"/>
                  </a:solidFill>
                  <a:ea typeface="黑体" pitchFamily="2" charset="-122"/>
                </a:rPr>
                <a:t>      0        1    </a:t>
              </a:r>
              <a:r>
                <a:rPr kumimoji="1" lang="en-US" altLang="zh-CN" sz="1400" b="1">
                  <a:solidFill>
                    <a:srgbClr val="333399"/>
                  </a:solidFill>
                  <a:ea typeface="黑体" pitchFamily="2" charset="-122"/>
                </a:rPr>
                <a:t>  </a:t>
              </a:r>
              <a:r>
                <a:rPr kumimoji="1" lang="en-US" altLang="zh-CN" sz="2000" b="1">
                  <a:solidFill>
                    <a:srgbClr val="333399"/>
                  </a:solidFill>
                  <a:ea typeface="黑体" pitchFamily="2" charset="-122"/>
                </a:rPr>
                <a:t>   0  </a:t>
              </a:r>
              <a:r>
                <a:rPr kumimoji="1" lang="en-US" altLang="zh-CN" b="1">
                  <a:solidFill>
                    <a:srgbClr val="333399"/>
                  </a:solidFill>
                  <a:ea typeface="黑体" pitchFamily="2" charset="-122"/>
                </a:rPr>
                <a:t>  </a:t>
              </a:r>
              <a:r>
                <a:rPr kumimoji="1" lang="en-US" altLang="zh-CN" sz="2000" b="1">
                  <a:solidFill>
                    <a:srgbClr val="333399"/>
                  </a:solidFill>
                  <a:ea typeface="黑体" pitchFamily="2" charset="-122"/>
                </a:rPr>
                <a:t>    1                                 1</a:t>
              </a:r>
            </a:p>
          </p:txBody>
        </p:sp>
        <p:sp>
          <p:nvSpPr>
            <p:cNvPr id="87052" name="Text Box 12"/>
            <p:cNvSpPr txBox="1">
              <a:spLocks noChangeArrowheads="1"/>
            </p:cNvSpPr>
            <p:nvPr/>
          </p:nvSpPr>
          <p:spPr bwMode="auto">
            <a:xfrm>
              <a:off x="2211" y="1799"/>
              <a:ext cx="40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1 </a:t>
              </a:r>
              <a:r>
                <a:rPr kumimoji="1" lang="en-US" altLang="zh-CN" sz="2000" b="1">
                  <a:solidFill>
                    <a:srgbClr val="333399"/>
                  </a:solidFill>
                  <a:ea typeface="黑体" pitchFamily="2" charset="-122"/>
                  <a:sym typeface="Symbol" pitchFamily="18" charset="2"/>
                </a:rPr>
                <a:t>s</a:t>
              </a:r>
              <a:endParaRPr kumimoji="1" lang="en-US" altLang="zh-CN" sz="2000" b="1">
                <a:solidFill>
                  <a:srgbClr val="333399"/>
                </a:solidFill>
                <a:ea typeface="黑体" pitchFamily="2" charset="-122"/>
              </a:endParaRPr>
            </a:p>
          </p:txBody>
        </p:sp>
        <p:sp>
          <p:nvSpPr>
            <p:cNvPr id="87071" name="Text Box 31"/>
            <p:cNvSpPr txBox="1">
              <a:spLocks noChangeArrowheads="1"/>
            </p:cNvSpPr>
            <p:nvPr/>
          </p:nvSpPr>
          <p:spPr bwMode="auto">
            <a:xfrm>
              <a:off x="204" y="2115"/>
              <a:ext cx="713" cy="523"/>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333399"/>
                  </a:solidFill>
                  <a:ea typeface="黑体" pitchFamily="2" charset="-122"/>
                </a:rPr>
                <a:t>带宽为</a:t>
              </a:r>
            </a:p>
            <a:p>
              <a:r>
                <a:rPr lang="en-US" altLang="zh-CN" sz="2400" b="1" dirty="0">
                  <a:solidFill>
                    <a:srgbClr val="333399"/>
                  </a:solidFill>
                  <a:ea typeface="黑体" pitchFamily="2" charset="-122"/>
                </a:rPr>
                <a:t>1 Mb/s </a:t>
              </a:r>
            </a:p>
          </p:txBody>
        </p:sp>
      </p:grpSp>
      <p:grpSp>
        <p:nvGrpSpPr>
          <p:cNvPr id="87074" name="Group 34"/>
          <p:cNvGrpSpPr>
            <a:grpSpLocks/>
          </p:cNvGrpSpPr>
          <p:nvPr/>
        </p:nvGrpSpPr>
        <p:grpSpPr bwMode="auto">
          <a:xfrm>
            <a:off x="427252" y="3656378"/>
            <a:ext cx="9231841" cy="1697037"/>
            <a:chOff x="204" y="2953"/>
            <a:chExt cx="5368" cy="1069"/>
          </a:xfrm>
        </p:grpSpPr>
        <p:sp>
          <p:nvSpPr>
            <p:cNvPr id="87047" name="Freeform 7"/>
            <p:cNvSpPr>
              <a:spLocks/>
            </p:cNvSpPr>
            <p:nvPr/>
          </p:nvSpPr>
          <p:spPr bwMode="auto">
            <a:xfrm>
              <a:off x="1352" y="3337"/>
              <a:ext cx="2614" cy="392"/>
            </a:xfrm>
            <a:custGeom>
              <a:avLst/>
              <a:gdLst>
                <a:gd name="T0" fmla="*/ 0 w 2256"/>
                <a:gd name="T1" fmla="*/ 384 h 384"/>
                <a:gd name="T2" fmla="*/ 0 w 2256"/>
                <a:gd name="T3" fmla="*/ 0 h 384"/>
                <a:gd name="T4" fmla="*/ 96 w 2256"/>
                <a:gd name="T5" fmla="*/ 0 h 384"/>
                <a:gd name="T6" fmla="*/ 96 w 2256"/>
                <a:gd name="T7" fmla="*/ 384 h 384"/>
                <a:gd name="T8" fmla="*/ 192 w 2256"/>
                <a:gd name="T9" fmla="*/ 384 h 384"/>
                <a:gd name="T10" fmla="*/ 192 w 2256"/>
                <a:gd name="T11" fmla="*/ 0 h 384"/>
                <a:gd name="T12" fmla="*/ 288 w 2256"/>
                <a:gd name="T13" fmla="*/ 0 h 384"/>
                <a:gd name="T14" fmla="*/ 288 w 2256"/>
                <a:gd name="T15" fmla="*/ 384 h 384"/>
                <a:gd name="T16" fmla="*/ 384 w 2256"/>
                <a:gd name="T17" fmla="*/ 384 h 384"/>
                <a:gd name="T18" fmla="*/ 384 w 2256"/>
                <a:gd name="T19" fmla="*/ 0 h 384"/>
                <a:gd name="T20" fmla="*/ 480 w 2256"/>
                <a:gd name="T21" fmla="*/ 0 h 384"/>
                <a:gd name="T22" fmla="*/ 480 w 2256"/>
                <a:gd name="T23" fmla="*/ 384 h 384"/>
                <a:gd name="T24" fmla="*/ 576 w 2256"/>
                <a:gd name="T25" fmla="*/ 384 h 384"/>
                <a:gd name="T26" fmla="*/ 576 w 2256"/>
                <a:gd name="T27" fmla="*/ 0 h 384"/>
                <a:gd name="T28" fmla="*/ 672 w 2256"/>
                <a:gd name="T29" fmla="*/ 0 h 384"/>
                <a:gd name="T30" fmla="*/ 672 w 2256"/>
                <a:gd name="T31" fmla="*/ 384 h 384"/>
                <a:gd name="T32" fmla="*/ 768 w 2256"/>
                <a:gd name="T33" fmla="*/ 384 h 384"/>
                <a:gd name="T34" fmla="*/ 768 w 2256"/>
                <a:gd name="T35" fmla="*/ 0 h 384"/>
                <a:gd name="T36" fmla="*/ 864 w 2256"/>
                <a:gd name="T37" fmla="*/ 0 h 384"/>
                <a:gd name="T38" fmla="*/ 864 w 2256"/>
                <a:gd name="T39" fmla="*/ 384 h 384"/>
                <a:gd name="T40" fmla="*/ 960 w 2256"/>
                <a:gd name="T41" fmla="*/ 384 h 384"/>
                <a:gd name="T42" fmla="*/ 960 w 2256"/>
                <a:gd name="T43" fmla="*/ 0 h 384"/>
                <a:gd name="T44" fmla="*/ 1056 w 2256"/>
                <a:gd name="T45" fmla="*/ 0 h 384"/>
                <a:gd name="T46" fmla="*/ 1056 w 2256"/>
                <a:gd name="T47" fmla="*/ 384 h 384"/>
                <a:gd name="T48" fmla="*/ 1152 w 2256"/>
                <a:gd name="T49" fmla="*/ 384 h 384"/>
                <a:gd name="T50" fmla="*/ 1152 w 2256"/>
                <a:gd name="T51" fmla="*/ 0 h 384"/>
                <a:gd name="T52" fmla="*/ 1248 w 2256"/>
                <a:gd name="T53" fmla="*/ 0 h 384"/>
                <a:gd name="T54" fmla="*/ 1248 w 2256"/>
                <a:gd name="T55" fmla="*/ 384 h 384"/>
                <a:gd name="T56" fmla="*/ 1344 w 2256"/>
                <a:gd name="T57" fmla="*/ 384 h 384"/>
                <a:gd name="T58" fmla="*/ 1344 w 2256"/>
                <a:gd name="T59" fmla="*/ 0 h 384"/>
                <a:gd name="T60" fmla="*/ 1440 w 2256"/>
                <a:gd name="T61" fmla="*/ 0 h 384"/>
                <a:gd name="T62" fmla="*/ 1440 w 2256"/>
                <a:gd name="T63" fmla="*/ 384 h 384"/>
                <a:gd name="T64" fmla="*/ 1536 w 2256"/>
                <a:gd name="T65" fmla="*/ 384 h 384"/>
                <a:gd name="T66" fmla="*/ 1536 w 2256"/>
                <a:gd name="T67" fmla="*/ 0 h 384"/>
                <a:gd name="T68" fmla="*/ 1632 w 2256"/>
                <a:gd name="T69" fmla="*/ 0 h 384"/>
                <a:gd name="T70" fmla="*/ 1632 w 2256"/>
                <a:gd name="T71" fmla="*/ 384 h 384"/>
                <a:gd name="T72" fmla="*/ 1728 w 2256"/>
                <a:gd name="T73" fmla="*/ 384 h 384"/>
                <a:gd name="T74" fmla="*/ 1728 w 2256"/>
                <a:gd name="T75" fmla="*/ 0 h 384"/>
                <a:gd name="T76" fmla="*/ 1824 w 2256"/>
                <a:gd name="T77" fmla="*/ 0 h 384"/>
                <a:gd name="T78" fmla="*/ 1824 w 2256"/>
                <a:gd name="T79" fmla="*/ 384 h 384"/>
                <a:gd name="T80" fmla="*/ 2256 w 2256"/>
                <a:gd name="T81"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56" h="384">
                  <a:moveTo>
                    <a:pt x="0" y="384"/>
                  </a:moveTo>
                  <a:lnTo>
                    <a:pt x="0" y="0"/>
                  </a:lnTo>
                  <a:lnTo>
                    <a:pt x="96" y="0"/>
                  </a:lnTo>
                  <a:lnTo>
                    <a:pt x="96" y="384"/>
                  </a:lnTo>
                  <a:lnTo>
                    <a:pt x="192" y="384"/>
                  </a:lnTo>
                  <a:lnTo>
                    <a:pt x="192" y="0"/>
                  </a:lnTo>
                  <a:lnTo>
                    <a:pt x="288" y="0"/>
                  </a:lnTo>
                  <a:lnTo>
                    <a:pt x="288" y="384"/>
                  </a:lnTo>
                  <a:lnTo>
                    <a:pt x="384" y="384"/>
                  </a:lnTo>
                  <a:lnTo>
                    <a:pt x="384" y="0"/>
                  </a:lnTo>
                  <a:lnTo>
                    <a:pt x="480" y="0"/>
                  </a:lnTo>
                  <a:lnTo>
                    <a:pt x="480" y="384"/>
                  </a:lnTo>
                  <a:lnTo>
                    <a:pt x="576" y="384"/>
                  </a:lnTo>
                  <a:lnTo>
                    <a:pt x="576" y="0"/>
                  </a:lnTo>
                  <a:lnTo>
                    <a:pt x="672" y="0"/>
                  </a:lnTo>
                  <a:lnTo>
                    <a:pt x="672" y="384"/>
                  </a:lnTo>
                  <a:lnTo>
                    <a:pt x="768" y="384"/>
                  </a:lnTo>
                  <a:lnTo>
                    <a:pt x="768" y="0"/>
                  </a:lnTo>
                  <a:lnTo>
                    <a:pt x="864" y="0"/>
                  </a:lnTo>
                  <a:lnTo>
                    <a:pt x="864" y="384"/>
                  </a:lnTo>
                  <a:lnTo>
                    <a:pt x="960" y="384"/>
                  </a:lnTo>
                  <a:lnTo>
                    <a:pt x="960" y="0"/>
                  </a:lnTo>
                  <a:lnTo>
                    <a:pt x="1056" y="0"/>
                  </a:lnTo>
                  <a:lnTo>
                    <a:pt x="1056" y="384"/>
                  </a:lnTo>
                  <a:lnTo>
                    <a:pt x="1152" y="384"/>
                  </a:lnTo>
                  <a:lnTo>
                    <a:pt x="1152" y="0"/>
                  </a:lnTo>
                  <a:lnTo>
                    <a:pt x="1248" y="0"/>
                  </a:lnTo>
                  <a:lnTo>
                    <a:pt x="1248" y="384"/>
                  </a:lnTo>
                  <a:lnTo>
                    <a:pt x="1344" y="384"/>
                  </a:lnTo>
                  <a:lnTo>
                    <a:pt x="1344" y="0"/>
                  </a:lnTo>
                  <a:lnTo>
                    <a:pt x="1440" y="0"/>
                  </a:lnTo>
                  <a:lnTo>
                    <a:pt x="1440" y="384"/>
                  </a:lnTo>
                  <a:lnTo>
                    <a:pt x="1536" y="384"/>
                  </a:lnTo>
                  <a:lnTo>
                    <a:pt x="1536" y="0"/>
                  </a:lnTo>
                  <a:lnTo>
                    <a:pt x="1632" y="0"/>
                  </a:lnTo>
                  <a:lnTo>
                    <a:pt x="1632" y="384"/>
                  </a:lnTo>
                  <a:lnTo>
                    <a:pt x="1728" y="384"/>
                  </a:lnTo>
                  <a:lnTo>
                    <a:pt x="1728" y="0"/>
                  </a:lnTo>
                  <a:lnTo>
                    <a:pt x="1824" y="0"/>
                  </a:lnTo>
                  <a:lnTo>
                    <a:pt x="1824" y="384"/>
                  </a:lnTo>
                  <a:lnTo>
                    <a:pt x="2256"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0" name="Freeform 10"/>
            <p:cNvSpPr>
              <a:spLocks/>
            </p:cNvSpPr>
            <p:nvPr/>
          </p:nvSpPr>
          <p:spPr bwMode="auto">
            <a:xfrm>
              <a:off x="4245" y="3337"/>
              <a:ext cx="890" cy="392"/>
            </a:xfrm>
            <a:custGeom>
              <a:avLst/>
              <a:gdLst>
                <a:gd name="T0" fmla="*/ 768 w 768"/>
                <a:gd name="T1" fmla="*/ 384 h 384"/>
                <a:gd name="T2" fmla="*/ 672 w 768"/>
                <a:gd name="T3" fmla="*/ 384 h 384"/>
                <a:gd name="T4" fmla="*/ 672 w 768"/>
                <a:gd name="T5" fmla="*/ 0 h 384"/>
                <a:gd name="T6" fmla="*/ 576 w 768"/>
                <a:gd name="T7" fmla="*/ 0 h 384"/>
                <a:gd name="T8" fmla="*/ 576 w 768"/>
                <a:gd name="T9" fmla="*/ 384 h 384"/>
                <a:gd name="T10" fmla="*/ 480 w 768"/>
                <a:gd name="T11" fmla="*/ 384 h 384"/>
                <a:gd name="T12" fmla="*/ 480 w 768"/>
                <a:gd name="T13" fmla="*/ 0 h 384"/>
                <a:gd name="T14" fmla="*/ 384 w 768"/>
                <a:gd name="T15" fmla="*/ 0 h 384"/>
                <a:gd name="T16" fmla="*/ 384 w 768"/>
                <a:gd name="T17" fmla="*/ 384 h 384"/>
                <a:gd name="T18" fmla="*/ 288 w 768"/>
                <a:gd name="T19" fmla="*/ 384 h 384"/>
                <a:gd name="T20" fmla="*/ 288 w 768"/>
                <a:gd name="T21" fmla="*/ 0 h 384"/>
                <a:gd name="T22" fmla="*/ 192 w 768"/>
                <a:gd name="T23" fmla="*/ 0 h 384"/>
                <a:gd name="T24" fmla="*/ 192 w 768"/>
                <a:gd name="T25" fmla="*/ 384 h 384"/>
                <a:gd name="T26" fmla="*/ 0 w 768"/>
                <a:gd name="T27"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384">
                  <a:moveTo>
                    <a:pt x="768" y="384"/>
                  </a:moveTo>
                  <a:lnTo>
                    <a:pt x="672" y="384"/>
                  </a:lnTo>
                  <a:lnTo>
                    <a:pt x="672" y="0"/>
                  </a:lnTo>
                  <a:lnTo>
                    <a:pt x="576" y="0"/>
                  </a:lnTo>
                  <a:lnTo>
                    <a:pt x="576" y="384"/>
                  </a:lnTo>
                  <a:lnTo>
                    <a:pt x="480" y="384"/>
                  </a:lnTo>
                  <a:lnTo>
                    <a:pt x="480" y="0"/>
                  </a:lnTo>
                  <a:lnTo>
                    <a:pt x="384" y="0"/>
                  </a:lnTo>
                  <a:lnTo>
                    <a:pt x="384" y="384"/>
                  </a:lnTo>
                  <a:lnTo>
                    <a:pt x="288" y="384"/>
                  </a:lnTo>
                  <a:lnTo>
                    <a:pt x="288" y="0"/>
                  </a:lnTo>
                  <a:lnTo>
                    <a:pt x="192" y="0"/>
                  </a:lnTo>
                  <a:lnTo>
                    <a:pt x="192" y="384"/>
                  </a:lnTo>
                  <a:lnTo>
                    <a:pt x="0"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6" name="Line 16"/>
            <p:cNvSpPr>
              <a:spLocks noChangeShapeType="1"/>
            </p:cNvSpPr>
            <p:nvPr/>
          </p:nvSpPr>
          <p:spPr bwMode="auto">
            <a:xfrm>
              <a:off x="1129" y="3533"/>
              <a:ext cx="4340"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7" name="Text Box 17"/>
            <p:cNvSpPr txBox="1">
              <a:spLocks noChangeArrowheads="1"/>
            </p:cNvSpPr>
            <p:nvPr/>
          </p:nvSpPr>
          <p:spPr bwMode="auto">
            <a:xfrm>
              <a:off x="5166" y="3271"/>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itchFamily="2" charset="-122"/>
                </a:rPr>
                <a:t>时间</a:t>
              </a:r>
            </a:p>
          </p:txBody>
        </p:sp>
        <p:sp>
          <p:nvSpPr>
            <p:cNvPr id="87058" name="Line 18"/>
            <p:cNvSpPr>
              <a:spLocks noChangeShapeType="1"/>
            </p:cNvSpPr>
            <p:nvPr/>
          </p:nvSpPr>
          <p:spPr bwMode="auto">
            <a:xfrm>
              <a:off x="1352" y="3778"/>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9" name="Line 19"/>
            <p:cNvSpPr>
              <a:spLocks noChangeShapeType="1"/>
            </p:cNvSpPr>
            <p:nvPr/>
          </p:nvSpPr>
          <p:spPr bwMode="auto">
            <a:xfrm>
              <a:off x="5135" y="3778"/>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0" name="Line 20"/>
            <p:cNvSpPr>
              <a:spLocks noChangeShapeType="1"/>
            </p:cNvSpPr>
            <p:nvPr/>
          </p:nvSpPr>
          <p:spPr bwMode="auto">
            <a:xfrm>
              <a:off x="1352" y="3900"/>
              <a:ext cx="3783"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1" name="Text Box 21"/>
            <p:cNvSpPr txBox="1">
              <a:spLocks noChangeArrowheads="1"/>
            </p:cNvSpPr>
            <p:nvPr/>
          </p:nvSpPr>
          <p:spPr bwMode="auto">
            <a:xfrm>
              <a:off x="2468" y="3770"/>
              <a:ext cx="1331" cy="252"/>
            </a:xfrm>
            <a:prstGeom prst="rect">
              <a:avLst/>
            </a:prstGeom>
            <a:solidFill>
              <a:schemeClr val="bg1"/>
            </a:solidFill>
            <a:ln>
              <a:noFill/>
            </a:ln>
            <a:effectLst/>
            <a:extLs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itchFamily="2" charset="-122"/>
                </a:rPr>
                <a:t>每</a:t>
              </a:r>
              <a:r>
                <a:rPr kumimoji="1" lang="zh-CN" altLang="en-US" sz="2000" b="1">
                  <a:solidFill>
                    <a:srgbClr val="333399"/>
                  </a:solidFill>
                  <a:ea typeface="黑体" pitchFamily="2" charset="-122"/>
                  <a:sym typeface="Symbol" pitchFamily="18" charset="2"/>
                </a:rPr>
                <a:t>秒</a:t>
              </a:r>
              <a:r>
                <a:rPr kumimoji="1" lang="zh-CN" altLang="en-US" sz="1600" b="1">
                  <a:solidFill>
                    <a:srgbClr val="333399"/>
                  </a:solidFill>
                  <a:ea typeface="黑体" pitchFamily="2" charset="-122"/>
                  <a:sym typeface="Symbol" pitchFamily="18" charset="2"/>
                </a:rPr>
                <a:t> </a:t>
              </a:r>
              <a:r>
                <a:rPr kumimoji="1" lang="en-US" altLang="zh-CN" sz="2000" b="1">
                  <a:solidFill>
                    <a:srgbClr val="333399"/>
                  </a:solidFill>
                  <a:ea typeface="黑体" pitchFamily="2" charset="-122"/>
                  <a:sym typeface="Symbol" pitchFamily="18" charset="2"/>
                </a:rPr>
                <a:t>4</a:t>
              </a:r>
              <a:r>
                <a:rPr kumimoji="1" lang="en-US" altLang="zh-CN" sz="1000" b="1">
                  <a:solidFill>
                    <a:srgbClr val="333399"/>
                  </a:solidFill>
                  <a:ea typeface="黑体" pitchFamily="2" charset="-122"/>
                  <a:sym typeface="Symbol" pitchFamily="18" charset="2"/>
                </a:rPr>
                <a:t> </a:t>
              </a:r>
              <a:r>
                <a:rPr kumimoji="1" lang="en-US" altLang="zh-CN" sz="2000" b="1">
                  <a:solidFill>
                    <a:srgbClr val="333399"/>
                  </a:solidFill>
                  <a:ea typeface="黑体" pitchFamily="2" charset="-122"/>
                  <a:sym typeface="Symbol" pitchFamily="18" charset="2"/>
                </a:rPr>
                <a:t></a:t>
              </a:r>
              <a:r>
                <a:rPr kumimoji="1" lang="en-US" altLang="zh-CN" sz="900" b="1">
                  <a:solidFill>
                    <a:srgbClr val="333399"/>
                  </a:solidFill>
                  <a:ea typeface="黑体" pitchFamily="2" charset="-122"/>
                  <a:sym typeface="Symbol" pitchFamily="18" charset="2"/>
                </a:rPr>
                <a:t> </a:t>
              </a:r>
              <a:r>
                <a:rPr kumimoji="1" lang="en-US" altLang="zh-CN" sz="2000" b="1">
                  <a:solidFill>
                    <a:srgbClr val="333399"/>
                  </a:solidFill>
                  <a:ea typeface="黑体" pitchFamily="2" charset="-122"/>
                  <a:sym typeface="Symbol" pitchFamily="18" charset="2"/>
                </a:rPr>
                <a:t>10</a:t>
              </a:r>
              <a:r>
                <a:rPr kumimoji="1" lang="en-US" altLang="zh-CN" sz="2000" b="1" baseline="30000">
                  <a:solidFill>
                    <a:srgbClr val="333399"/>
                  </a:solidFill>
                  <a:ea typeface="黑体" pitchFamily="2" charset="-122"/>
                  <a:sym typeface="Symbol" pitchFamily="18" charset="2"/>
                </a:rPr>
                <a:t>6</a:t>
              </a:r>
              <a:r>
                <a:rPr kumimoji="1" lang="en-US" altLang="zh-CN" sz="1400" b="1" baseline="30000">
                  <a:solidFill>
                    <a:srgbClr val="333399"/>
                  </a:solidFill>
                  <a:ea typeface="黑体" pitchFamily="2" charset="-122"/>
                  <a:sym typeface="Symbol" pitchFamily="18" charset="2"/>
                </a:rPr>
                <a:t> </a:t>
              </a:r>
              <a:r>
                <a:rPr kumimoji="1" lang="zh-CN" altLang="en-US" sz="2000" b="1">
                  <a:solidFill>
                    <a:srgbClr val="333399"/>
                  </a:solidFill>
                  <a:ea typeface="黑体" pitchFamily="2" charset="-122"/>
                  <a:sym typeface="Symbol" pitchFamily="18" charset="2"/>
                </a:rPr>
                <a:t>个比特</a:t>
              </a:r>
              <a:endParaRPr kumimoji="1" lang="zh-CN" altLang="en-US" sz="2000" b="1">
                <a:solidFill>
                  <a:srgbClr val="333399"/>
                </a:solidFill>
                <a:ea typeface="黑体" pitchFamily="2" charset="-122"/>
              </a:endParaRPr>
            </a:p>
          </p:txBody>
        </p:sp>
        <p:sp>
          <p:nvSpPr>
            <p:cNvPr id="87062" name="Line 22"/>
            <p:cNvSpPr>
              <a:spLocks noChangeShapeType="1"/>
            </p:cNvSpPr>
            <p:nvPr/>
          </p:nvSpPr>
          <p:spPr bwMode="auto">
            <a:xfrm>
              <a:off x="2242" y="3190"/>
              <a:ext cx="0" cy="9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3" name="Line 23"/>
            <p:cNvSpPr>
              <a:spLocks noChangeShapeType="1"/>
            </p:cNvSpPr>
            <p:nvPr/>
          </p:nvSpPr>
          <p:spPr bwMode="auto">
            <a:xfrm>
              <a:off x="2353" y="3190"/>
              <a:ext cx="0" cy="9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4" name="Line 24"/>
            <p:cNvSpPr>
              <a:spLocks noChangeShapeType="1"/>
            </p:cNvSpPr>
            <p:nvPr/>
          </p:nvSpPr>
          <p:spPr bwMode="auto">
            <a:xfrm>
              <a:off x="1963" y="3239"/>
              <a:ext cx="279"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5" name="Line 25"/>
            <p:cNvSpPr>
              <a:spLocks noChangeShapeType="1"/>
            </p:cNvSpPr>
            <p:nvPr/>
          </p:nvSpPr>
          <p:spPr bwMode="auto">
            <a:xfrm flipH="1">
              <a:off x="2353" y="3239"/>
              <a:ext cx="278"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6" name="Text Box 26"/>
            <p:cNvSpPr txBox="1">
              <a:spLocks noChangeArrowheads="1"/>
            </p:cNvSpPr>
            <p:nvPr/>
          </p:nvSpPr>
          <p:spPr bwMode="auto">
            <a:xfrm>
              <a:off x="2074" y="2953"/>
              <a:ext cx="60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0.25 </a:t>
              </a:r>
              <a:r>
                <a:rPr kumimoji="1" lang="en-US" altLang="zh-CN" sz="2000" b="1">
                  <a:solidFill>
                    <a:srgbClr val="333399"/>
                  </a:solidFill>
                  <a:ea typeface="黑体" pitchFamily="2" charset="-122"/>
                  <a:sym typeface="Symbol" pitchFamily="18" charset="2"/>
                </a:rPr>
                <a:t>s</a:t>
              </a:r>
              <a:endParaRPr kumimoji="1" lang="en-US" altLang="zh-CN" sz="2000" b="1">
                <a:solidFill>
                  <a:srgbClr val="333399"/>
                </a:solidFill>
                <a:ea typeface="黑体" pitchFamily="2" charset="-122"/>
              </a:endParaRPr>
            </a:p>
          </p:txBody>
        </p:sp>
        <p:sp>
          <p:nvSpPr>
            <p:cNvPr id="87072" name="Text Box 32"/>
            <p:cNvSpPr txBox="1">
              <a:spLocks noChangeArrowheads="1"/>
            </p:cNvSpPr>
            <p:nvPr/>
          </p:nvSpPr>
          <p:spPr bwMode="auto">
            <a:xfrm>
              <a:off x="204" y="3269"/>
              <a:ext cx="713" cy="523"/>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333399"/>
                  </a:solidFill>
                  <a:ea typeface="黑体" pitchFamily="2" charset="-122"/>
                </a:rPr>
                <a:t>带宽为</a:t>
              </a:r>
            </a:p>
            <a:p>
              <a:r>
                <a:rPr lang="en-US" altLang="zh-CN" sz="2400" b="1">
                  <a:solidFill>
                    <a:srgbClr val="333399"/>
                  </a:solidFill>
                  <a:ea typeface="黑体" pitchFamily="2" charset="-122"/>
                </a:rPr>
                <a:t>4 Mb/s </a:t>
              </a:r>
            </a:p>
          </p:txBody>
        </p:sp>
      </p:grpSp>
    </p:spTree>
    <p:extLst>
      <p:ext uri="{BB962C8B-B14F-4D97-AF65-F5344CB8AC3E}">
        <p14:creationId xmlns:p14="http://schemas.microsoft.com/office/powerpoint/2010/main" val="28491565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0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7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altLang="zh-CN" dirty="0"/>
              <a:t>3. </a:t>
            </a:r>
            <a:r>
              <a:rPr lang="zh-CN" altLang="en-US" dirty="0"/>
              <a:t>吞吐量</a:t>
            </a:r>
          </a:p>
        </p:txBody>
      </p:sp>
      <p:sp>
        <p:nvSpPr>
          <p:cNvPr id="379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zh-CN" altLang="en-US" dirty="0" smtClean="0"/>
              <a:t>吞吐量 </a:t>
            </a:r>
            <a:r>
              <a:rPr lang="en-US" altLang="zh-CN" dirty="0" smtClean="0"/>
              <a:t>(</a:t>
            </a:r>
            <a:r>
              <a:rPr lang="en-US" altLang="zh-CN" dirty="0"/>
              <a:t>throughput</a:t>
            </a:r>
            <a:r>
              <a:rPr lang="en-US" altLang="zh-CN" dirty="0" smtClean="0"/>
              <a:t>) </a:t>
            </a:r>
            <a:r>
              <a:rPr lang="zh-CN" altLang="en-US" dirty="0" smtClean="0"/>
              <a:t>表示</a:t>
            </a:r>
            <a:r>
              <a:rPr lang="zh-CN" altLang="en-US" dirty="0"/>
              <a:t>在单位时间内通过某个网络（或信道、接口）的数据量。</a:t>
            </a:r>
          </a:p>
          <a:p>
            <a:pPr>
              <a:lnSpc>
                <a:spcPct val="110000"/>
              </a:lnSpc>
              <a:spcBef>
                <a:spcPts val="600"/>
              </a:spcBef>
            </a:pPr>
            <a:r>
              <a:rPr lang="zh-CN" altLang="en-US" dirty="0"/>
              <a:t>吞吐量更经常地用于对现实世界中的网络的一种测量，以便知道</a:t>
            </a:r>
            <a:r>
              <a:rPr lang="zh-CN" altLang="en-US" dirty="0">
                <a:solidFill>
                  <a:srgbClr val="FF0000"/>
                </a:solidFill>
              </a:rPr>
              <a:t>实际上到底有多少数据量能够通过网络。</a:t>
            </a:r>
          </a:p>
          <a:p>
            <a:pPr>
              <a:lnSpc>
                <a:spcPct val="110000"/>
              </a:lnSpc>
              <a:spcBef>
                <a:spcPts val="600"/>
              </a:spcBef>
            </a:pPr>
            <a:r>
              <a:rPr lang="zh-CN" altLang="en-US" dirty="0">
                <a:solidFill>
                  <a:srgbClr val="0000CC"/>
                </a:solidFill>
              </a:rPr>
              <a:t>吞吐量受网络的带宽或网络的额定速率的限制。  </a:t>
            </a:r>
          </a:p>
        </p:txBody>
      </p:sp>
    </p:spTree>
    <p:extLst>
      <p:ext uri="{BB962C8B-B14F-4D97-AF65-F5344CB8AC3E}">
        <p14:creationId xmlns:p14="http://schemas.microsoft.com/office/powerpoint/2010/main" val="214352099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r>
              <a:rPr lang="zh-CN" altLang="zh-CN" dirty="0" smtClean="0"/>
              <a:t>时延</a:t>
            </a:r>
            <a:r>
              <a:rPr lang="en-US" altLang="zh-CN" dirty="0" smtClean="0"/>
              <a:t> (delay </a:t>
            </a:r>
            <a:r>
              <a:rPr lang="zh-CN" altLang="zh-CN" dirty="0" smtClean="0"/>
              <a:t>或</a:t>
            </a:r>
            <a:r>
              <a:rPr lang="en-US" altLang="zh-CN" dirty="0" smtClean="0"/>
              <a:t> latency) </a:t>
            </a:r>
            <a:r>
              <a:rPr lang="zh-CN" altLang="zh-CN" dirty="0" smtClean="0"/>
              <a:t>是</a:t>
            </a:r>
            <a:r>
              <a:rPr lang="zh-CN" altLang="zh-CN" dirty="0"/>
              <a:t>指数据（一个报文或分组，甚至比特）从网络（或链路）的一端传送到另一端所需的</a:t>
            </a:r>
            <a:r>
              <a:rPr lang="zh-CN" altLang="zh-CN" dirty="0" smtClean="0"/>
              <a:t>时间</a:t>
            </a:r>
            <a:r>
              <a:rPr lang="zh-CN" altLang="en-US" dirty="0" smtClean="0"/>
              <a:t>。</a:t>
            </a:r>
            <a:endParaRPr lang="en-US" altLang="zh-CN" dirty="0" smtClean="0"/>
          </a:p>
          <a:p>
            <a:r>
              <a:rPr lang="zh-CN" altLang="zh-CN" dirty="0"/>
              <a:t>有时也称为</a:t>
            </a:r>
            <a:r>
              <a:rPr lang="zh-CN" altLang="zh-CN" dirty="0">
                <a:solidFill>
                  <a:srgbClr val="FF0000"/>
                </a:solidFill>
              </a:rPr>
              <a:t>延迟</a:t>
            </a:r>
            <a:r>
              <a:rPr lang="zh-CN" altLang="zh-CN" dirty="0"/>
              <a:t>或</a:t>
            </a:r>
            <a:r>
              <a:rPr lang="zh-CN" altLang="zh-CN" dirty="0" smtClean="0">
                <a:solidFill>
                  <a:srgbClr val="FF0000"/>
                </a:solidFill>
              </a:rPr>
              <a:t>迟延</a:t>
            </a:r>
            <a:r>
              <a:rPr lang="zh-CN" altLang="en-US" dirty="0" smtClean="0">
                <a:solidFill>
                  <a:srgbClr val="FF0000"/>
                </a:solidFill>
              </a:rPr>
              <a:t>。</a:t>
            </a:r>
            <a:endParaRPr lang="en-US" altLang="zh-CN" dirty="0" smtClean="0">
              <a:solidFill>
                <a:srgbClr val="FF0000"/>
              </a:solidFill>
            </a:endParaRPr>
          </a:p>
          <a:p>
            <a:r>
              <a:rPr lang="zh-CN" altLang="zh-CN" dirty="0"/>
              <a:t>网络中的</a:t>
            </a:r>
            <a:r>
              <a:rPr lang="zh-CN" altLang="zh-CN" dirty="0" smtClean="0"/>
              <a:t>时延由</a:t>
            </a:r>
            <a:r>
              <a:rPr lang="zh-CN" altLang="zh-CN" dirty="0"/>
              <a:t>以下几个不同的部分</a:t>
            </a:r>
            <a:r>
              <a:rPr lang="zh-CN" altLang="zh-CN" dirty="0" smtClean="0"/>
              <a:t>组成</a:t>
            </a:r>
            <a:r>
              <a:rPr lang="zh-CN" altLang="en-US" dirty="0" smtClean="0"/>
              <a:t>：</a:t>
            </a:r>
            <a:endParaRPr lang="en-US" altLang="zh-CN" dirty="0" smtClean="0"/>
          </a:p>
          <a:p>
            <a:pPr lvl="1"/>
            <a:r>
              <a:rPr lang="en-US" altLang="zh-CN" dirty="0"/>
              <a:t>(</a:t>
            </a:r>
            <a:r>
              <a:rPr lang="en-US" altLang="zh-CN" dirty="0" smtClean="0"/>
              <a:t>1) </a:t>
            </a:r>
            <a:r>
              <a:rPr lang="zh-CN" altLang="en-US" dirty="0" smtClean="0"/>
              <a:t>发送时延</a:t>
            </a:r>
            <a:endParaRPr lang="en-US" altLang="zh-CN" dirty="0" smtClean="0"/>
          </a:p>
          <a:p>
            <a:pPr lvl="1"/>
            <a:r>
              <a:rPr lang="en-US" altLang="zh-CN" dirty="0"/>
              <a:t>(</a:t>
            </a:r>
            <a:r>
              <a:rPr lang="en-US" altLang="zh-CN" dirty="0" smtClean="0"/>
              <a:t>2) </a:t>
            </a:r>
            <a:r>
              <a:rPr lang="zh-CN" altLang="en-US" dirty="0" smtClean="0"/>
              <a:t>传播时延</a:t>
            </a:r>
            <a:endParaRPr lang="en-US" altLang="zh-CN" dirty="0" smtClean="0"/>
          </a:p>
          <a:p>
            <a:pPr lvl="1"/>
            <a:r>
              <a:rPr lang="en-US" altLang="zh-CN" dirty="0"/>
              <a:t>(</a:t>
            </a:r>
            <a:r>
              <a:rPr lang="en-US" altLang="zh-CN" dirty="0" smtClean="0"/>
              <a:t>3) </a:t>
            </a:r>
            <a:r>
              <a:rPr lang="zh-CN" altLang="en-US" dirty="0" smtClean="0"/>
              <a:t>处理时延</a:t>
            </a:r>
            <a:endParaRPr lang="en-US" altLang="zh-CN" dirty="0" smtClean="0"/>
          </a:p>
          <a:p>
            <a:pPr lvl="1"/>
            <a:r>
              <a:rPr lang="en-US" altLang="zh-CN" dirty="0"/>
              <a:t>(</a:t>
            </a:r>
            <a:r>
              <a:rPr lang="en-US" altLang="zh-CN" dirty="0" smtClean="0"/>
              <a:t>4) </a:t>
            </a:r>
            <a:r>
              <a:rPr lang="zh-CN" altLang="en-US" dirty="0" smtClean="0"/>
              <a:t>排队时延</a:t>
            </a:r>
            <a:endParaRPr lang="zh-CN" altLang="en-US" dirty="0"/>
          </a:p>
        </p:txBody>
      </p:sp>
    </p:spTree>
    <p:extLst>
      <p:ext uri="{BB962C8B-B14F-4D97-AF65-F5344CB8AC3E}">
        <p14:creationId xmlns:p14="http://schemas.microsoft.com/office/powerpoint/2010/main" val="224892512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p>
        </p:txBody>
      </p:sp>
      <p:sp>
        <p:nvSpPr>
          <p:cNvPr id="8806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en-US" altLang="zh-CN" dirty="0">
                <a:solidFill>
                  <a:srgbClr val="0000CC"/>
                </a:solidFill>
              </a:rPr>
              <a:t>(</a:t>
            </a:r>
            <a:r>
              <a:rPr lang="en-US" altLang="zh-CN" dirty="0" smtClean="0">
                <a:solidFill>
                  <a:srgbClr val="0000CC"/>
                </a:solidFill>
              </a:rPr>
              <a:t>1) </a:t>
            </a:r>
            <a:r>
              <a:rPr lang="zh-CN" altLang="en-US" dirty="0" smtClean="0">
                <a:solidFill>
                  <a:srgbClr val="0000CC"/>
                </a:solidFill>
              </a:rPr>
              <a:t>发送时延</a:t>
            </a:r>
            <a:endParaRPr lang="en-US" altLang="zh-CN" dirty="0" smtClean="0">
              <a:solidFill>
                <a:srgbClr val="0000CC"/>
              </a:solidFill>
            </a:endParaRPr>
          </a:p>
          <a:p>
            <a:pPr lvl="1">
              <a:lnSpc>
                <a:spcPct val="110000"/>
              </a:lnSpc>
              <a:spcBef>
                <a:spcPts val="600"/>
              </a:spcBef>
            </a:pPr>
            <a:r>
              <a:rPr lang="zh-CN" altLang="en-US" dirty="0" smtClean="0"/>
              <a:t>也称为</a:t>
            </a:r>
            <a:r>
              <a:rPr lang="zh-CN" altLang="en-US" dirty="0" smtClean="0">
                <a:solidFill>
                  <a:srgbClr val="FF0000"/>
                </a:solidFill>
              </a:rPr>
              <a:t>传输时延</a:t>
            </a:r>
            <a:r>
              <a:rPr lang="zh-CN" altLang="en-US" dirty="0" smtClean="0"/>
              <a:t>。</a:t>
            </a:r>
            <a:endParaRPr lang="en-US" altLang="zh-CN" dirty="0" smtClean="0"/>
          </a:p>
          <a:p>
            <a:pPr lvl="1">
              <a:lnSpc>
                <a:spcPct val="110000"/>
              </a:lnSpc>
              <a:spcBef>
                <a:spcPts val="600"/>
              </a:spcBef>
            </a:pPr>
            <a:r>
              <a:rPr lang="zh-CN" altLang="en-US" dirty="0" smtClean="0"/>
              <a:t>发送</a:t>
            </a:r>
            <a:r>
              <a:rPr lang="zh-CN" altLang="en-US" dirty="0"/>
              <a:t>数据时，数据帧从结点进入到传输媒体所需要的时间。</a:t>
            </a:r>
          </a:p>
          <a:p>
            <a:pPr lvl="1">
              <a:lnSpc>
                <a:spcPct val="110000"/>
              </a:lnSpc>
              <a:spcBef>
                <a:spcPts val="600"/>
              </a:spcBef>
            </a:pPr>
            <a:r>
              <a:rPr lang="zh-CN" altLang="en-US" dirty="0"/>
              <a:t>也就是从发送数据帧的第一个比特算起，到该帧的最后一个比特发送完毕所需的时间。 </a:t>
            </a:r>
          </a:p>
        </p:txBody>
      </p:sp>
      <p:sp>
        <p:nvSpPr>
          <p:cNvPr id="88069"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8081" name="Group 17"/>
          <p:cNvGrpSpPr>
            <a:grpSpLocks/>
          </p:cNvGrpSpPr>
          <p:nvPr/>
        </p:nvGrpSpPr>
        <p:grpSpPr bwMode="auto">
          <a:xfrm>
            <a:off x="2144688" y="4571622"/>
            <a:ext cx="5695950" cy="1225550"/>
            <a:chOff x="1574" y="3066"/>
            <a:chExt cx="3211" cy="772"/>
          </a:xfrm>
        </p:grpSpPr>
        <p:sp>
          <p:nvSpPr>
            <p:cNvPr id="88078" name="Rectangle 14"/>
            <p:cNvSpPr>
              <a:spLocks noChangeArrowheads="1"/>
            </p:cNvSpPr>
            <p:nvPr/>
          </p:nvSpPr>
          <p:spPr bwMode="auto">
            <a:xfrm>
              <a:off x="1574" y="3066"/>
              <a:ext cx="3211" cy="772"/>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mn-lt"/>
                <a:ea typeface="黑体" pitchFamily="2" charset="-122"/>
              </a:endParaRPr>
            </a:p>
          </p:txBody>
        </p:sp>
        <p:sp>
          <p:nvSpPr>
            <p:cNvPr id="88073" name="Text Box 9"/>
            <p:cNvSpPr txBox="1">
              <a:spLocks noChangeArrowheads="1"/>
            </p:cNvSpPr>
            <p:nvPr/>
          </p:nvSpPr>
          <p:spPr bwMode="auto">
            <a:xfrm>
              <a:off x="1688" y="3286"/>
              <a:ext cx="1148"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CC"/>
                  </a:solidFill>
                  <a:latin typeface="+mn-lt"/>
                  <a:ea typeface="黑体" pitchFamily="2" charset="-122"/>
                </a:rPr>
                <a:t>发送时延 </a:t>
              </a:r>
              <a:r>
                <a:rPr lang="en-US" altLang="zh-CN" sz="2800" b="1">
                  <a:solidFill>
                    <a:srgbClr val="0000CC"/>
                  </a:solidFill>
                  <a:latin typeface="+mn-lt"/>
                  <a:ea typeface="黑体" pitchFamily="2" charset="-122"/>
                </a:rPr>
                <a:t>= </a:t>
              </a:r>
            </a:p>
          </p:txBody>
        </p:sp>
        <p:sp>
          <p:nvSpPr>
            <p:cNvPr id="88074" name="Text Box 10"/>
            <p:cNvSpPr txBox="1">
              <a:spLocks noChangeArrowheads="1"/>
            </p:cNvSpPr>
            <p:nvPr/>
          </p:nvSpPr>
          <p:spPr bwMode="auto">
            <a:xfrm>
              <a:off x="2789" y="3150"/>
              <a:ext cx="1775"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数据帧长度（</a:t>
              </a:r>
              <a:r>
                <a:rPr lang="en-US" altLang="zh-CN" sz="2800" b="1" dirty="0" smtClean="0">
                  <a:solidFill>
                    <a:srgbClr val="FF0000"/>
                  </a:solidFill>
                  <a:latin typeface="+mn-lt"/>
                  <a:ea typeface="黑体" pitchFamily="2" charset="-122"/>
                </a:rPr>
                <a:t>bit</a:t>
              </a:r>
              <a:r>
                <a:rPr lang="zh-CN" altLang="en-US" sz="2800" b="1" dirty="0" smtClean="0">
                  <a:solidFill>
                    <a:srgbClr val="0000CC"/>
                  </a:solidFill>
                  <a:latin typeface="+mn-lt"/>
                  <a:ea typeface="黑体" pitchFamily="2" charset="-122"/>
                </a:rPr>
                <a:t>）</a:t>
              </a:r>
              <a:endParaRPr lang="zh-CN" altLang="en-US" sz="2800" b="1" dirty="0">
                <a:solidFill>
                  <a:srgbClr val="0000CC"/>
                </a:solidFill>
                <a:latin typeface="+mn-lt"/>
                <a:ea typeface="黑体" pitchFamily="2" charset="-122"/>
              </a:endParaRPr>
            </a:p>
          </p:txBody>
        </p:sp>
        <p:sp>
          <p:nvSpPr>
            <p:cNvPr id="88075" name="Text Box 11"/>
            <p:cNvSpPr txBox="1">
              <a:spLocks noChangeArrowheads="1"/>
            </p:cNvSpPr>
            <p:nvPr/>
          </p:nvSpPr>
          <p:spPr bwMode="auto">
            <a:xfrm>
              <a:off x="2858" y="3467"/>
              <a:ext cx="1741"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发送速率（</a:t>
              </a:r>
              <a:r>
                <a:rPr lang="en-US" altLang="zh-CN" sz="2800" b="1" dirty="0" smtClean="0">
                  <a:solidFill>
                    <a:srgbClr val="FF0000"/>
                  </a:solidFill>
                  <a:latin typeface="+mn-lt"/>
                  <a:ea typeface="黑体" pitchFamily="2" charset="-122"/>
                </a:rPr>
                <a:t>bit/s</a:t>
              </a:r>
              <a:r>
                <a:rPr lang="zh-CN" altLang="en-US" sz="2800" b="1" dirty="0">
                  <a:solidFill>
                    <a:srgbClr val="0000CC"/>
                  </a:solidFill>
                  <a:latin typeface="+mn-lt"/>
                  <a:ea typeface="黑体" pitchFamily="2" charset="-122"/>
                </a:rPr>
                <a:t>）</a:t>
              </a:r>
            </a:p>
          </p:txBody>
        </p:sp>
        <p:sp>
          <p:nvSpPr>
            <p:cNvPr id="88076" name="Line 12"/>
            <p:cNvSpPr>
              <a:spLocks noChangeShapeType="1"/>
            </p:cNvSpPr>
            <p:nvPr/>
          </p:nvSpPr>
          <p:spPr bwMode="auto">
            <a:xfrm>
              <a:off x="2789" y="3459"/>
              <a:ext cx="1819" cy="0"/>
            </a:xfrm>
            <a:prstGeom prst="line">
              <a:avLst/>
            </a:prstGeom>
            <a:no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spTree>
    <p:extLst>
      <p:ext uri="{BB962C8B-B14F-4D97-AF65-F5344CB8AC3E}">
        <p14:creationId xmlns:p14="http://schemas.microsoft.com/office/powerpoint/2010/main" val="953810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0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0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06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8081"/>
                                        </p:tgtEl>
                                        <p:attrNameLst>
                                          <p:attrName>style.visibility</p:attrName>
                                        </p:attrNameLst>
                                      </p:cBhvr>
                                      <p:to>
                                        <p:strVal val="visible"/>
                                      </p:to>
                                    </p:set>
                                  </p:childTnLst>
                                </p:cTn>
                              </p:par>
                            </p:childTnLst>
                          </p:cTn>
                        </p:par>
                        <p:par>
                          <p:cTn id="17" fill="hold" nodeType="afterGroup">
                            <p:stCondLst>
                              <p:cond delay="0"/>
                            </p:stCondLst>
                            <p:childTnLst>
                              <p:par>
                                <p:cTn id="18" presetID="6" presetClass="emph" presetSubtype="0" fill="hold" nodeType="afterEffect">
                                  <p:stCondLst>
                                    <p:cond delay="0"/>
                                  </p:stCondLst>
                                  <p:childTnLst>
                                    <p:animScale>
                                      <p:cBhvr>
                                        <p:cTn id="19" dur="1000" fill="hold"/>
                                        <p:tgtEl>
                                          <p:spTgt spid="8808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p>
        </p:txBody>
      </p:sp>
      <p:sp>
        <p:nvSpPr>
          <p:cNvPr id="8909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en-US" altLang="zh-CN" dirty="0" smtClean="0">
                <a:solidFill>
                  <a:srgbClr val="0000CC"/>
                </a:solidFill>
              </a:rPr>
              <a:t>(2) </a:t>
            </a:r>
            <a:r>
              <a:rPr lang="zh-CN" altLang="en-US" dirty="0" smtClean="0">
                <a:solidFill>
                  <a:srgbClr val="0000CC"/>
                </a:solidFill>
              </a:rPr>
              <a:t>传播时延</a:t>
            </a:r>
            <a:endParaRPr lang="en-US" altLang="zh-CN" dirty="0" smtClean="0">
              <a:solidFill>
                <a:srgbClr val="0000CC"/>
              </a:solidFill>
            </a:endParaRPr>
          </a:p>
          <a:p>
            <a:pPr lvl="1">
              <a:lnSpc>
                <a:spcPct val="110000"/>
              </a:lnSpc>
              <a:spcBef>
                <a:spcPts val="600"/>
              </a:spcBef>
            </a:pPr>
            <a:r>
              <a:rPr lang="zh-CN" altLang="en-US" dirty="0" smtClean="0"/>
              <a:t>电磁波</a:t>
            </a:r>
            <a:r>
              <a:rPr lang="zh-CN" altLang="en-US" dirty="0"/>
              <a:t>在信道中需要传播一定的距离而花费的时间。 </a:t>
            </a:r>
          </a:p>
          <a:p>
            <a:pPr lvl="1">
              <a:lnSpc>
                <a:spcPct val="110000"/>
              </a:lnSpc>
              <a:spcBef>
                <a:spcPts val="600"/>
              </a:spcBef>
            </a:pPr>
            <a:r>
              <a:rPr lang="zh-CN" altLang="en-US" dirty="0" smtClean="0">
                <a:solidFill>
                  <a:srgbClr val="FF0000"/>
                </a:solidFill>
              </a:rPr>
              <a:t>发送时延与传播时延</a:t>
            </a:r>
            <a:r>
              <a:rPr lang="zh-CN" altLang="zh-CN" dirty="0">
                <a:solidFill>
                  <a:srgbClr val="FF0000"/>
                </a:solidFill>
              </a:rPr>
              <a:t>有本质上的</a:t>
            </a:r>
            <a:r>
              <a:rPr lang="zh-CN" altLang="zh-CN" dirty="0" smtClean="0">
                <a:solidFill>
                  <a:srgbClr val="FF0000"/>
                </a:solidFill>
              </a:rPr>
              <a:t>不同</a:t>
            </a:r>
            <a:r>
              <a:rPr lang="zh-CN" altLang="en-US" dirty="0" smtClean="0">
                <a:solidFill>
                  <a:srgbClr val="FF0000"/>
                </a:solidFill>
              </a:rPr>
              <a:t>。</a:t>
            </a:r>
            <a:endParaRPr lang="en-US" altLang="zh-CN" dirty="0" smtClean="0">
              <a:solidFill>
                <a:srgbClr val="FF0000"/>
              </a:solidFill>
            </a:endParaRPr>
          </a:p>
          <a:p>
            <a:pPr lvl="1">
              <a:lnSpc>
                <a:spcPct val="110000"/>
              </a:lnSpc>
              <a:spcBef>
                <a:spcPts val="600"/>
              </a:spcBef>
            </a:pPr>
            <a:r>
              <a:rPr lang="zh-CN" altLang="en-US" dirty="0" smtClean="0"/>
              <a:t>信号</a:t>
            </a:r>
            <a:r>
              <a:rPr lang="zh-CN" altLang="en-US" dirty="0">
                <a:solidFill>
                  <a:srgbClr val="FF0000"/>
                </a:solidFill>
              </a:rPr>
              <a:t>发送速率</a:t>
            </a:r>
            <a:r>
              <a:rPr lang="zh-CN" altLang="en-US" dirty="0"/>
              <a:t>和信号在信道上的</a:t>
            </a:r>
            <a:r>
              <a:rPr lang="zh-CN" altLang="en-US" dirty="0">
                <a:solidFill>
                  <a:srgbClr val="FF0000"/>
                </a:solidFill>
              </a:rPr>
              <a:t>传播速率</a:t>
            </a:r>
            <a:r>
              <a:rPr lang="zh-CN" altLang="en-US" dirty="0"/>
              <a:t>是</a:t>
            </a:r>
            <a:r>
              <a:rPr lang="zh-CN" altLang="en-US" dirty="0">
                <a:solidFill>
                  <a:srgbClr val="FF0000"/>
                </a:solidFill>
              </a:rPr>
              <a:t>完全不同</a:t>
            </a:r>
            <a:r>
              <a:rPr lang="zh-CN" altLang="en-US" dirty="0"/>
              <a:t>的概念。 </a:t>
            </a:r>
          </a:p>
          <a:p>
            <a:pPr>
              <a:lnSpc>
                <a:spcPct val="110000"/>
              </a:lnSpc>
              <a:spcBef>
                <a:spcPts val="600"/>
              </a:spcBef>
            </a:pPr>
            <a:endParaRPr lang="en-US" altLang="zh-CN" dirty="0"/>
          </a:p>
        </p:txBody>
      </p:sp>
      <p:sp>
        <p:nvSpPr>
          <p:cNvPr id="89092"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9108" name="Group 20"/>
          <p:cNvGrpSpPr>
            <a:grpSpLocks/>
          </p:cNvGrpSpPr>
          <p:nvPr/>
        </p:nvGrpSpPr>
        <p:grpSpPr bwMode="auto">
          <a:xfrm>
            <a:off x="992560" y="4149080"/>
            <a:ext cx="8016546" cy="1225550"/>
            <a:chOff x="1020" y="2840"/>
            <a:chExt cx="4316" cy="772"/>
          </a:xfrm>
        </p:grpSpPr>
        <p:sp>
          <p:nvSpPr>
            <p:cNvPr id="89095" name="Rectangle 7"/>
            <p:cNvSpPr>
              <a:spLocks noChangeArrowheads="1"/>
            </p:cNvSpPr>
            <p:nvPr/>
          </p:nvSpPr>
          <p:spPr bwMode="auto">
            <a:xfrm>
              <a:off x="1020" y="2840"/>
              <a:ext cx="4316" cy="772"/>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itchFamily="2" charset="-122"/>
              </a:endParaRPr>
            </a:p>
          </p:txBody>
        </p:sp>
        <p:sp>
          <p:nvSpPr>
            <p:cNvPr id="89097" name="Text Box 9"/>
            <p:cNvSpPr txBox="1">
              <a:spLocks noChangeArrowheads="1"/>
            </p:cNvSpPr>
            <p:nvPr/>
          </p:nvSpPr>
          <p:spPr bwMode="auto">
            <a:xfrm>
              <a:off x="1134" y="3060"/>
              <a:ext cx="1096"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传播时延 </a:t>
              </a:r>
              <a:r>
                <a:rPr lang="en-US" altLang="zh-CN" sz="2800" b="1" dirty="0">
                  <a:solidFill>
                    <a:srgbClr val="0000CC"/>
                  </a:solidFill>
                  <a:latin typeface="+mn-lt"/>
                  <a:ea typeface="黑体" pitchFamily="2" charset="-122"/>
                </a:rPr>
                <a:t>= </a:t>
              </a:r>
            </a:p>
          </p:txBody>
        </p:sp>
        <p:sp>
          <p:nvSpPr>
            <p:cNvPr id="89098" name="Text Box 10"/>
            <p:cNvSpPr txBox="1">
              <a:spLocks noChangeArrowheads="1"/>
            </p:cNvSpPr>
            <p:nvPr/>
          </p:nvSpPr>
          <p:spPr bwMode="auto">
            <a:xfrm>
              <a:off x="3015" y="2916"/>
              <a:ext cx="1459"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信道长度（</a:t>
              </a:r>
              <a:r>
                <a:rPr lang="zh-CN" altLang="en-US" sz="2800" b="1" dirty="0">
                  <a:solidFill>
                    <a:srgbClr val="FF0000"/>
                  </a:solidFill>
                  <a:latin typeface="+mn-lt"/>
                  <a:ea typeface="黑体" pitchFamily="2" charset="-122"/>
                </a:rPr>
                <a:t>米</a:t>
              </a:r>
              <a:r>
                <a:rPr lang="zh-CN" altLang="en-US" sz="2800" b="1" dirty="0">
                  <a:solidFill>
                    <a:srgbClr val="0000CC"/>
                  </a:solidFill>
                  <a:latin typeface="+mn-lt"/>
                  <a:ea typeface="黑体" pitchFamily="2" charset="-122"/>
                </a:rPr>
                <a:t>）</a:t>
              </a:r>
            </a:p>
          </p:txBody>
        </p:sp>
        <p:sp>
          <p:nvSpPr>
            <p:cNvPr id="89099" name="Text Box 11"/>
            <p:cNvSpPr txBox="1">
              <a:spLocks noChangeArrowheads="1"/>
            </p:cNvSpPr>
            <p:nvPr/>
          </p:nvSpPr>
          <p:spPr bwMode="auto">
            <a:xfrm>
              <a:off x="2147" y="3248"/>
              <a:ext cx="3137"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rgbClr val="0000CC"/>
                  </a:solidFill>
                  <a:latin typeface="+mn-lt"/>
                  <a:ea typeface="黑体" pitchFamily="2" charset="-122"/>
                </a:rPr>
                <a:t>信号在信道上的传播速率（</a:t>
              </a:r>
              <a:r>
                <a:rPr lang="zh-CN" altLang="en-US" sz="2800" b="1" dirty="0">
                  <a:solidFill>
                    <a:srgbClr val="FF0000"/>
                  </a:solidFill>
                  <a:latin typeface="+mn-lt"/>
                  <a:ea typeface="黑体" pitchFamily="2" charset="-122"/>
                </a:rPr>
                <a:t>米</a:t>
              </a:r>
              <a:r>
                <a:rPr lang="en-US" altLang="zh-CN" sz="2800" b="1" dirty="0">
                  <a:solidFill>
                    <a:srgbClr val="FF0000"/>
                  </a:solidFill>
                  <a:latin typeface="+mn-lt"/>
                  <a:ea typeface="黑体" pitchFamily="2" charset="-122"/>
                </a:rPr>
                <a:t>/</a:t>
              </a:r>
              <a:r>
                <a:rPr lang="zh-CN" altLang="en-US" sz="2800" b="1" dirty="0">
                  <a:solidFill>
                    <a:srgbClr val="FF0000"/>
                  </a:solidFill>
                  <a:latin typeface="+mn-lt"/>
                  <a:ea typeface="黑体" pitchFamily="2" charset="-122"/>
                </a:rPr>
                <a:t>秒</a:t>
              </a:r>
              <a:r>
                <a:rPr lang="zh-CN" altLang="en-US" sz="2800" b="1" dirty="0">
                  <a:solidFill>
                    <a:srgbClr val="0000CC"/>
                  </a:solidFill>
                  <a:latin typeface="+mn-lt"/>
                  <a:ea typeface="黑体" pitchFamily="2" charset="-122"/>
                </a:rPr>
                <a:t>）</a:t>
              </a:r>
            </a:p>
          </p:txBody>
        </p:sp>
        <p:sp>
          <p:nvSpPr>
            <p:cNvPr id="89100" name="Line 12"/>
            <p:cNvSpPr>
              <a:spLocks noChangeShapeType="1"/>
            </p:cNvSpPr>
            <p:nvPr/>
          </p:nvSpPr>
          <p:spPr bwMode="auto">
            <a:xfrm>
              <a:off x="2152" y="3233"/>
              <a:ext cx="2977" cy="13"/>
            </a:xfrm>
            <a:prstGeom prst="line">
              <a:avLst/>
            </a:prstGeom>
            <a:no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CC"/>
                </a:solidFill>
                <a:latin typeface="+mn-lt"/>
                <a:ea typeface="黑体" pitchFamily="2" charset="-122"/>
              </a:endParaRPr>
            </a:p>
          </p:txBody>
        </p:sp>
      </p:grpSp>
    </p:spTree>
    <p:extLst>
      <p:ext uri="{BB962C8B-B14F-4D97-AF65-F5344CB8AC3E}">
        <p14:creationId xmlns:p14="http://schemas.microsoft.com/office/powerpoint/2010/main" val="26201397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0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0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09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9108"/>
                                        </p:tgtEl>
                                        <p:attrNameLst>
                                          <p:attrName>style.visibility</p:attrName>
                                        </p:attrNameLst>
                                      </p:cBhvr>
                                      <p:to>
                                        <p:strVal val="visible"/>
                                      </p:to>
                                    </p:set>
                                  </p:childTnLst>
                                </p:cTn>
                              </p:par>
                            </p:childTnLst>
                          </p:cTn>
                        </p:par>
                        <p:par>
                          <p:cTn id="17" fill="hold" nodeType="afterGroup">
                            <p:stCondLst>
                              <p:cond delay="0"/>
                            </p:stCondLst>
                            <p:childTnLst>
                              <p:par>
                                <p:cTn id="18" presetID="6" presetClass="emph" presetSubtype="0" fill="hold" nodeType="afterEffect">
                                  <p:stCondLst>
                                    <p:cond delay="0"/>
                                  </p:stCondLst>
                                  <p:childTnLst>
                                    <p:animScale>
                                      <p:cBhvr>
                                        <p:cTn id="19" dur="1000" fill="hold"/>
                                        <p:tgtEl>
                                          <p:spTgt spid="89108"/>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pPr>
              <a:lnSpc>
                <a:spcPct val="110000"/>
              </a:lnSpc>
              <a:spcBef>
                <a:spcPts val="600"/>
              </a:spcBef>
            </a:pPr>
            <a:r>
              <a:rPr lang="en-US" altLang="zh-CN" dirty="0" smtClean="0">
                <a:solidFill>
                  <a:srgbClr val="0000CC"/>
                </a:solidFill>
              </a:rPr>
              <a:t>(3) </a:t>
            </a:r>
            <a:r>
              <a:rPr lang="zh-CN" altLang="en-US" dirty="0" smtClean="0">
                <a:solidFill>
                  <a:srgbClr val="0000CC"/>
                </a:solidFill>
              </a:rPr>
              <a:t>处理时延</a:t>
            </a:r>
            <a:endParaRPr lang="en-US" altLang="zh-CN" dirty="0" smtClean="0">
              <a:solidFill>
                <a:srgbClr val="0000CC"/>
              </a:solidFill>
            </a:endParaRPr>
          </a:p>
          <a:p>
            <a:pPr lvl="1">
              <a:lnSpc>
                <a:spcPct val="110000"/>
              </a:lnSpc>
              <a:spcBef>
                <a:spcPts val="600"/>
              </a:spcBef>
            </a:pPr>
            <a:r>
              <a:rPr lang="zh-CN" altLang="zh-CN" dirty="0"/>
              <a:t>主机或</a:t>
            </a:r>
            <a:r>
              <a:rPr lang="zh-CN" altLang="zh-CN" dirty="0" smtClean="0"/>
              <a:t>路由器</a:t>
            </a:r>
            <a:r>
              <a:rPr lang="zh-CN" altLang="en-US" dirty="0" smtClean="0"/>
              <a:t>在收到分组时，为处理分组（例如分析</a:t>
            </a:r>
            <a:r>
              <a:rPr lang="zh-CN" altLang="zh-CN" dirty="0" smtClean="0"/>
              <a:t>首部、提取数据、差错</a:t>
            </a:r>
            <a:r>
              <a:rPr lang="zh-CN" altLang="zh-CN" dirty="0"/>
              <a:t>检验或</a:t>
            </a:r>
            <a:r>
              <a:rPr lang="zh-CN" altLang="zh-CN" dirty="0" smtClean="0"/>
              <a:t>查找路由</a:t>
            </a:r>
            <a:r>
              <a:rPr lang="zh-CN" altLang="en-US" dirty="0" smtClean="0"/>
              <a:t>）所</a:t>
            </a:r>
            <a:r>
              <a:rPr lang="zh-CN" altLang="en-US" dirty="0"/>
              <a:t>花费的时间。 </a:t>
            </a:r>
          </a:p>
          <a:p>
            <a:pPr>
              <a:lnSpc>
                <a:spcPct val="110000"/>
              </a:lnSpc>
              <a:spcBef>
                <a:spcPts val="600"/>
              </a:spcBef>
            </a:pPr>
            <a:r>
              <a:rPr lang="en-US" altLang="zh-CN" dirty="0" smtClean="0">
                <a:solidFill>
                  <a:srgbClr val="0000CC"/>
                </a:solidFill>
              </a:rPr>
              <a:t>(4) </a:t>
            </a:r>
            <a:r>
              <a:rPr lang="zh-CN" altLang="en-US" dirty="0" smtClean="0">
                <a:solidFill>
                  <a:srgbClr val="0000CC"/>
                </a:solidFill>
              </a:rPr>
              <a:t>排队时延</a:t>
            </a:r>
            <a:endParaRPr lang="en-US" altLang="zh-CN" dirty="0" smtClean="0">
              <a:solidFill>
                <a:srgbClr val="0000CC"/>
              </a:solidFill>
            </a:endParaRPr>
          </a:p>
          <a:p>
            <a:pPr lvl="1">
              <a:lnSpc>
                <a:spcPct val="110000"/>
              </a:lnSpc>
              <a:spcBef>
                <a:spcPts val="600"/>
              </a:spcBef>
            </a:pPr>
            <a:r>
              <a:rPr lang="zh-CN" altLang="en-US" dirty="0" smtClean="0"/>
              <a:t>分组在路由器输入输出队列中</a:t>
            </a:r>
            <a:r>
              <a:rPr lang="zh-CN" altLang="en-US" dirty="0" smtClean="0">
                <a:solidFill>
                  <a:srgbClr val="FF0000"/>
                </a:solidFill>
              </a:rPr>
              <a:t>排队等待处理</a:t>
            </a:r>
            <a:r>
              <a:rPr lang="zh-CN" altLang="en-US" dirty="0" smtClean="0"/>
              <a:t>所</a:t>
            </a:r>
            <a:r>
              <a:rPr lang="zh-CN" altLang="en-US" dirty="0"/>
              <a:t>经历的时延。</a:t>
            </a:r>
          </a:p>
          <a:p>
            <a:pPr lvl="1">
              <a:lnSpc>
                <a:spcPct val="110000"/>
              </a:lnSpc>
              <a:spcBef>
                <a:spcPts val="600"/>
              </a:spcBef>
            </a:pPr>
            <a:r>
              <a:rPr lang="zh-CN" altLang="en-US" dirty="0">
                <a:solidFill>
                  <a:srgbClr val="FF0000"/>
                </a:solidFill>
              </a:rPr>
              <a:t>排队时延的长短往往取决于网络中当时的通信量。</a:t>
            </a:r>
          </a:p>
          <a:p>
            <a:pPr>
              <a:lnSpc>
                <a:spcPct val="110000"/>
              </a:lnSpc>
              <a:spcBef>
                <a:spcPts val="600"/>
              </a:spcBef>
            </a:pPr>
            <a:endParaRPr lang="zh-CN" altLang="en-US" dirty="0"/>
          </a:p>
        </p:txBody>
      </p:sp>
    </p:spTree>
    <p:extLst>
      <p:ext uri="{BB962C8B-B14F-4D97-AF65-F5344CB8AC3E}">
        <p14:creationId xmlns:p14="http://schemas.microsoft.com/office/powerpoint/2010/main" val="351811587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pPr>
              <a:lnSpc>
                <a:spcPct val="110000"/>
              </a:lnSpc>
              <a:spcBef>
                <a:spcPts val="600"/>
              </a:spcBef>
            </a:pPr>
            <a:r>
              <a:rPr lang="zh-CN" altLang="en-US" dirty="0" smtClean="0"/>
              <a:t>数据在网络中经历</a:t>
            </a:r>
            <a:r>
              <a:rPr lang="zh-CN" altLang="en-US" dirty="0"/>
              <a:t>的总时延就是发送时延、传播时延、处理时延和排队时延</a:t>
            </a:r>
            <a:r>
              <a:rPr lang="zh-CN" altLang="en-US" dirty="0">
                <a:solidFill>
                  <a:srgbClr val="FF0000"/>
                </a:solidFill>
              </a:rPr>
              <a:t>之</a:t>
            </a:r>
            <a:r>
              <a:rPr lang="zh-CN" altLang="en-US" dirty="0" smtClean="0">
                <a:solidFill>
                  <a:srgbClr val="FF0000"/>
                </a:solidFill>
              </a:rPr>
              <a:t>和。</a:t>
            </a:r>
            <a:endParaRPr lang="zh-CN" altLang="en-US" dirty="0">
              <a:solidFill>
                <a:srgbClr val="FF0000"/>
              </a:solidFill>
            </a:endParaRPr>
          </a:p>
        </p:txBody>
      </p:sp>
      <p:sp>
        <p:nvSpPr>
          <p:cNvPr id="4" name="Text Box 6"/>
          <p:cNvSpPr txBox="1">
            <a:spLocks noChangeArrowheads="1"/>
          </p:cNvSpPr>
          <p:nvPr/>
        </p:nvSpPr>
        <p:spPr bwMode="auto">
          <a:xfrm>
            <a:off x="2576737" y="2492896"/>
            <a:ext cx="4896543" cy="2292935"/>
          </a:xfrm>
          <a:prstGeom prst="rect">
            <a:avLst/>
          </a:prstGeom>
          <a:solidFill>
            <a:srgbClr val="FFFF00"/>
          </a:solidFill>
          <a:ln>
            <a:noFill/>
          </a:ln>
          <a:effectLst/>
          <a:extLst/>
        </p:spPr>
        <p:txBody>
          <a:bodyPr wrap="square">
            <a:spAutoFit/>
          </a:bodyPr>
          <a:lstStyle/>
          <a:p>
            <a:pPr>
              <a:spcBef>
                <a:spcPts val="600"/>
              </a:spcBef>
            </a:pPr>
            <a:r>
              <a:rPr lang="zh-CN" altLang="en-US" sz="3200" b="1" dirty="0">
                <a:solidFill>
                  <a:srgbClr val="0000CC"/>
                </a:solidFill>
                <a:latin typeface="+mn-lt"/>
                <a:ea typeface="黑体" pitchFamily="2" charset="-122"/>
              </a:rPr>
              <a:t>总时延 </a:t>
            </a:r>
            <a:r>
              <a:rPr lang="zh-CN" altLang="en-US" sz="3200" b="1" dirty="0" smtClean="0">
                <a:solidFill>
                  <a:srgbClr val="0000CC"/>
                </a:solidFill>
                <a:latin typeface="+mn-lt"/>
                <a:ea typeface="黑体" pitchFamily="2" charset="-122"/>
              </a:rPr>
              <a:t> </a:t>
            </a:r>
            <a:r>
              <a:rPr lang="en-US" altLang="zh-CN" sz="3200" b="1" dirty="0" smtClean="0">
                <a:solidFill>
                  <a:srgbClr val="0000CC"/>
                </a:solidFill>
                <a:latin typeface="+mn-lt"/>
                <a:ea typeface="黑体" pitchFamily="2" charset="-122"/>
              </a:rPr>
              <a:t>= 	   </a:t>
            </a:r>
            <a:r>
              <a:rPr lang="zh-CN" altLang="en-US" sz="3200" b="1" dirty="0" smtClean="0">
                <a:solidFill>
                  <a:srgbClr val="0000CC"/>
                </a:solidFill>
                <a:latin typeface="+mn-lt"/>
                <a:ea typeface="黑体" pitchFamily="2" charset="-122"/>
              </a:rPr>
              <a:t>发送时延 </a:t>
            </a:r>
            <a:r>
              <a:rPr lang="en-US" altLang="zh-CN" sz="3200" b="1" dirty="0" smtClean="0">
                <a:solidFill>
                  <a:srgbClr val="0000CC"/>
                </a:solidFill>
                <a:latin typeface="+mn-lt"/>
                <a:ea typeface="黑体" pitchFamily="2" charset="-122"/>
              </a:rPr>
              <a:t> </a:t>
            </a:r>
          </a:p>
          <a:p>
            <a:pPr>
              <a:spcBef>
                <a:spcPts val="600"/>
              </a:spcBef>
            </a:pPr>
            <a:r>
              <a:rPr lang="en-US" altLang="zh-CN" sz="3200" b="1" dirty="0">
                <a:solidFill>
                  <a:srgbClr val="0000CC"/>
                </a:solidFill>
                <a:latin typeface="+mn-lt"/>
                <a:ea typeface="黑体" pitchFamily="2" charset="-122"/>
              </a:rPr>
              <a:t>	</a:t>
            </a:r>
            <a:r>
              <a:rPr lang="en-US" altLang="zh-CN" sz="3200" b="1" dirty="0" smtClean="0">
                <a:solidFill>
                  <a:srgbClr val="0000CC"/>
                </a:solidFill>
                <a:latin typeface="+mn-lt"/>
                <a:ea typeface="黑体" pitchFamily="2" charset="-122"/>
              </a:rPr>
              <a:t>	+ </a:t>
            </a:r>
            <a:r>
              <a:rPr lang="zh-CN" altLang="en-US" sz="3200" b="1" dirty="0" smtClean="0">
                <a:solidFill>
                  <a:srgbClr val="0000CC"/>
                </a:solidFill>
                <a:latin typeface="+mn-lt"/>
                <a:ea typeface="黑体" pitchFamily="2" charset="-122"/>
              </a:rPr>
              <a:t>传播时延 </a:t>
            </a:r>
            <a:r>
              <a:rPr lang="en-US" altLang="zh-CN" sz="3200" b="1" dirty="0" smtClean="0">
                <a:solidFill>
                  <a:srgbClr val="0000CC"/>
                </a:solidFill>
                <a:latin typeface="+mn-lt"/>
                <a:ea typeface="黑体" pitchFamily="2" charset="-122"/>
              </a:rPr>
              <a:t> </a:t>
            </a:r>
          </a:p>
          <a:p>
            <a:pPr>
              <a:spcBef>
                <a:spcPts val="600"/>
              </a:spcBef>
            </a:pPr>
            <a:r>
              <a:rPr lang="en-US" altLang="zh-CN" sz="3200" b="1" dirty="0">
                <a:solidFill>
                  <a:srgbClr val="0000CC"/>
                </a:solidFill>
                <a:latin typeface="+mn-lt"/>
                <a:ea typeface="黑体" pitchFamily="2" charset="-122"/>
              </a:rPr>
              <a:t>	</a:t>
            </a:r>
            <a:r>
              <a:rPr lang="en-US" altLang="zh-CN" sz="3200" b="1" dirty="0" smtClean="0">
                <a:solidFill>
                  <a:srgbClr val="0000CC"/>
                </a:solidFill>
                <a:latin typeface="+mn-lt"/>
                <a:ea typeface="黑体" pitchFamily="2" charset="-122"/>
              </a:rPr>
              <a:t>	+ </a:t>
            </a:r>
            <a:r>
              <a:rPr lang="zh-CN" altLang="en-US" sz="3200" b="1" dirty="0" smtClean="0">
                <a:solidFill>
                  <a:srgbClr val="0000CC"/>
                </a:solidFill>
                <a:latin typeface="+mn-lt"/>
                <a:ea typeface="黑体" pitchFamily="2" charset="-122"/>
              </a:rPr>
              <a:t>处理时延 </a:t>
            </a:r>
            <a:r>
              <a:rPr lang="en-US" altLang="zh-CN" sz="3200" b="1" dirty="0" smtClean="0">
                <a:solidFill>
                  <a:srgbClr val="0000CC"/>
                </a:solidFill>
                <a:latin typeface="+mn-lt"/>
                <a:ea typeface="黑体" pitchFamily="2" charset="-122"/>
              </a:rPr>
              <a:t> </a:t>
            </a:r>
          </a:p>
          <a:p>
            <a:pPr>
              <a:spcBef>
                <a:spcPts val="600"/>
              </a:spcBef>
            </a:pPr>
            <a:r>
              <a:rPr lang="en-US" altLang="zh-CN" sz="3200" b="1" dirty="0">
                <a:solidFill>
                  <a:srgbClr val="0000CC"/>
                </a:solidFill>
                <a:latin typeface="+mn-lt"/>
                <a:ea typeface="黑体" pitchFamily="2" charset="-122"/>
              </a:rPr>
              <a:t>	</a:t>
            </a:r>
            <a:r>
              <a:rPr lang="en-US" altLang="zh-CN" sz="3200" b="1" dirty="0" smtClean="0">
                <a:solidFill>
                  <a:srgbClr val="0000CC"/>
                </a:solidFill>
                <a:latin typeface="+mn-lt"/>
                <a:ea typeface="黑体" pitchFamily="2" charset="-122"/>
              </a:rPr>
              <a:t>	+ </a:t>
            </a:r>
            <a:r>
              <a:rPr lang="zh-CN" altLang="en-US" sz="3200" b="1" dirty="0" smtClean="0">
                <a:solidFill>
                  <a:srgbClr val="0000CC"/>
                </a:solidFill>
                <a:latin typeface="+mn-lt"/>
                <a:ea typeface="黑体" pitchFamily="2" charset="-122"/>
              </a:rPr>
              <a:t>排队时延</a:t>
            </a:r>
            <a:endParaRPr lang="zh-CN" altLang="en-US" sz="3200" b="1" dirty="0">
              <a:solidFill>
                <a:srgbClr val="0000CC"/>
              </a:solidFill>
              <a:latin typeface="+mn-lt"/>
              <a:ea typeface="黑体" pitchFamily="2" charset="-122"/>
            </a:endParaRPr>
          </a:p>
        </p:txBody>
      </p:sp>
      <p:sp>
        <p:nvSpPr>
          <p:cNvPr id="5" name="矩形 4"/>
          <p:cNvSpPr/>
          <p:nvPr/>
        </p:nvSpPr>
        <p:spPr>
          <a:xfrm>
            <a:off x="1208584" y="5046275"/>
            <a:ext cx="7632848" cy="954107"/>
          </a:xfrm>
          <a:prstGeom prst="rect">
            <a:avLst/>
          </a:prstGeom>
          <a:solidFill>
            <a:srgbClr val="000099"/>
          </a:solidFill>
        </p:spPr>
        <p:txBody>
          <a:bodyPr wrap="square">
            <a:spAutoFit/>
          </a:bodyPr>
          <a:lstStyle/>
          <a:p>
            <a:r>
              <a:rPr lang="zh-CN" altLang="zh-CN" sz="2800" b="1" dirty="0">
                <a:solidFill>
                  <a:schemeClr val="bg1"/>
                </a:solidFill>
                <a:latin typeface="+mn-lt"/>
                <a:ea typeface="黑体" pitchFamily="2" charset="-122"/>
              </a:rPr>
              <a:t>必须指出，在总时延中，究竟是哪一种时延占主导地位，必须具体</a:t>
            </a:r>
            <a:r>
              <a:rPr lang="zh-CN" altLang="zh-CN" sz="2800" b="1" dirty="0" smtClean="0">
                <a:solidFill>
                  <a:schemeClr val="bg1"/>
                </a:solidFill>
                <a:latin typeface="+mn-lt"/>
                <a:ea typeface="黑体" pitchFamily="2" charset="-122"/>
              </a:rPr>
              <a:t>分析</a:t>
            </a:r>
            <a:r>
              <a:rPr lang="zh-CN" altLang="en-US" sz="2800" b="1" dirty="0" smtClean="0">
                <a:solidFill>
                  <a:schemeClr val="bg1"/>
                </a:solidFill>
                <a:latin typeface="+mn-lt"/>
                <a:ea typeface="黑体" pitchFamily="2" charset="-122"/>
              </a:rPr>
              <a:t>。</a:t>
            </a:r>
            <a:endParaRPr lang="zh-CN" altLang="en-US" sz="2800" b="1" dirty="0">
              <a:solidFill>
                <a:schemeClr val="bg1"/>
              </a:solidFill>
              <a:latin typeface="+mn-lt"/>
              <a:ea typeface="黑体" pitchFamily="2" charset="-122"/>
            </a:endParaRPr>
          </a:p>
        </p:txBody>
      </p:sp>
    </p:spTree>
    <p:extLst>
      <p:ext uri="{BB962C8B-B14F-4D97-AF65-F5344CB8AC3E}">
        <p14:creationId xmlns:p14="http://schemas.microsoft.com/office/powerpoint/2010/main" val="3461884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1" nodeType="afterEffect">
                                  <p:stCondLst>
                                    <p:cond delay="0"/>
                                  </p:stCondLst>
                                  <p:childTnLst>
                                    <p:animScale>
                                      <p:cBhvr>
                                        <p:cTn id="9" dur="1000" fill="hold"/>
                                        <p:tgtEl>
                                          <p:spTgt spid="4"/>
                                        </p:tgtEl>
                                      </p:cBhvr>
                                      <p:by x="120000" y="120000"/>
                                    </p:animScale>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algn="ctr"/>
            <a:r>
              <a:rPr lang="zh-CN" altLang="en-US" dirty="0"/>
              <a:t>四种时延所产生的地方 </a:t>
            </a:r>
          </a:p>
        </p:txBody>
      </p:sp>
      <p:sp>
        <p:nvSpPr>
          <p:cNvPr id="92167" name="Rectangle 7"/>
          <p:cNvSpPr>
            <a:spLocks noChangeArrowheads="1"/>
          </p:cNvSpPr>
          <p:nvPr/>
        </p:nvSpPr>
        <p:spPr bwMode="auto">
          <a:xfrm>
            <a:off x="2348259" y="4394919"/>
            <a:ext cx="5983156" cy="265113"/>
          </a:xfrm>
          <a:prstGeom prst="rect">
            <a:avLst/>
          </a:prstGeom>
          <a:gradFill rotWithShape="1">
            <a:gsLst>
              <a:gs pos="0">
                <a:srgbClr val="B2B2B2">
                  <a:gamma/>
                  <a:shade val="27451"/>
                  <a:invGamma/>
                </a:srgbClr>
              </a:gs>
              <a:gs pos="50000">
                <a:srgbClr val="B2B2B2"/>
              </a:gs>
              <a:gs pos="100000">
                <a:srgbClr val="B2B2B2">
                  <a:gamma/>
                  <a:shade val="27451"/>
                  <a:invGamma/>
                </a:srgbClr>
              </a:gs>
            </a:gsLst>
            <a:lin ang="5400000" scaled="1"/>
          </a:gra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69" name="Oval 9"/>
          <p:cNvSpPr>
            <a:spLocks noChangeArrowheads="1"/>
          </p:cNvSpPr>
          <p:nvPr/>
        </p:nvSpPr>
        <p:spPr bwMode="auto">
          <a:xfrm>
            <a:off x="974145" y="3861519"/>
            <a:ext cx="1472142" cy="1331913"/>
          </a:xfrm>
          <a:prstGeom prst="ellipse">
            <a:avLst/>
          </a:prstGeom>
          <a:gradFill rotWithShape="1">
            <a:gsLst>
              <a:gs pos="0">
                <a:srgbClr val="FFFF99"/>
              </a:gs>
              <a:gs pos="100000">
                <a:srgbClr val="FFFF99">
                  <a:gamma/>
                  <a:shade val="69804"/>
                  <a:invGamma/>
                </a:srgbClr>
              </a:gs>
            </a:gsLst>
            <a:path path="shape">
              <a:fillToRect l="50000" t="50000" r="50000" b="50000"/>
            </a:path>
          </a:gra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70" name="Oval 10"/>
          <p:cNvSpPr>
            <a:spLocks noChangeArrowheads="1"/>
          </p:cNvSpPr>
          <p:nvPr/>
        </p:nvSpPr>
        <p:spPr bwMode="auto">
          <a:xfrm>
            <a:off x="8233386" y="3861519"/>
            <a:ext cx="1472142" cy="1331913"/>
          </a:xfrm>
          <a:prstGeom prst="ellipse">
            <a:avLst/>
          </a:prstGeom>
          <a:gradFill rotWithShape="1">
            <a:gsLst>
              <a:gs pos="0">
                <a:srgbClr val="FFFF99"/>
              </a:gs>
              <a:gs pos="100000">
                <a:srgbClr val="FFFF99">
                  <a:gamma/>
                  <a:shade val="66667"/>
                  <a:invGamma/>
                </a:srgbClr>
              </a:gs>
            </a:gsLst>
            <a:path path="shape">
              <a:fillToRect l="50000" t="50000" r="50000" b="50000"/>
            </a:path>
          </a:gra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grpSp>
        <p:nvGrpSpPr>
          <p:cNvPr id="92171" name="Group 11"/>
          <p:cNvGrpSpPr>
            <a:grpSpLocks/>
          </p:cNvGrpSpPr>
          <p:nvPr/>
        </p:nvGrpSpPr>
        <p:grpSpPr bwMode="auto">
          <a:xfrm>
            <a:off x="1366258" y="4269507"/>
            <a:ext cx="784225" cy="458787"/>
            <a:chOff x="1567" y="1056"/>
            <a:chExt cx="384" cy="336"/>
          </a:xfrm>
        </p:grpSpPr>
        <p:sp>
          <p:nvSpPr>
            <p:cNvPr id="92172" name="Rectangle 12"/>
            <p:cNvSpPr>
              <a:spLocks noChangeArrowheads="1"/>
            </p:cNvSpPr>
            <p:nvPr/>
          </p:nvSpPr>
          <p:spPr bwMode="auto">
            <a:xfrm>
              <a:off x="1663" y="1056"/>
              <a:ext cx="288" cy="336"/>
            </a:xfrm>
            <a:prstGeom prst="rect">
              <a:avLst/>
            </a:prstGeom>
            <a:solidFill>
              <a:srgbClr val="FF6600"/>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73" name="Freeform 13"/>
            <p:cNvSpPr>
              <a:spLocks/>
            </p:cNvSpPr>
            <p:nvPr/>
          </p:nvSpPr>
          <p:spPr bwMode="auto">
            <a:xfrm>
              <a:off x="1567" y="1056"/>
              <a:ext cx="384" cy="336"/>
            </a:xfrm>
            <a:custGeom>
              <a:avLst/>
              <a:gdLst>
                <a:gd name="T0" fmla="*/ 0 w 384"/>
                <a:gd name="T1" fmla="*/ 0 h 336"/>
                <a:gd name="T2" fmla="*/ 384 w 384"/>
                <a:gd name="T3" fmla="*/ 0 h 336"/>
                <a:gd name="T4" fmla="*/ 384 w 384"/>
                <a:gd name="T5" fmla="*/ 336 h 336"/>
                <a:gd name="T6" fmla="*/ 0 w 384"/>
                <a:gd name="T7" fmla="*/ 336 h 336"/>
              </a:gdLst>
              <a:ahLst/>
              <a:cxnLst>
                <a:cxn ang="0">
                  <a:pos x="T0" y="T1"/>
                </a:cxn>
                <a:cxn ang="0">
                  <a:pos x="T2" y="T3"/>
                </a:cxn>
                <a:cxn ang="0">
                  <a:pos x="T4" y="T5"/>
                </a:cxn>
                <a:cxn ang="0">
                  <a:pos x="T6" y="T7"/>
                </a:cxn>
              </a:cxnLst>
              <a:rect l="0" t="0" r="r" b="b"/>
              <a:pathLst>
                <a:path w="384" h="336">
                  <a:moveTo>
                    <a:pt x="0" y="0"/>
                  </a:moveTo>
                  <a:lnTo>
                    <a:pt x="384" y="0"/>
                  </a:lnTo>
                  <a:lnTo>
                    <a:pt x="384" y="336"/>
                  </a:lnTo>
                  <a:lnTo>
                    <a:pt x="0" y="336"/>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4" name="Line 14"/>
            <p:cNvSpPr>
              <a:spLocks noChangeShapeType="1"/>
            </p:cNvSpPr>
            <p:nvPr/>
          </p:nvSpPr>
          <p:spPr bwMode="auto">
            <a:xfrm>
              <a:off x="1855"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5" name="Line 15"/>
            <p:cNvSpPr>
              <a:spLocks noChangeShapeType="1"/>
            </p:cNvSpPr>
            <p:nvPr/>
          </p:nvSpPr>
          <p:spPr bwMode="auto">
            <a:xfrm>
              <a:off x="1759"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6" name="Line 16"/>
            <p:cNvSpPr>
              <a:spLocks noChangeShapeType="1"/>
            </p:cNvSpPr>
            <p:nvPr/>
          </p:nvSpPr>
          <p:spPr bwMode="auto">
            <a:xfrm>
              <a:off x="1663"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grpSp>
      <p:sp>
        <p:nvSpPr>
          <p:cNvPr id="92177" name="Line 17"/>
          <p:cNvSpPr>
            <a:spLocks noChangeShapeType="1"/>
          </p:cNvSpPr>
          <p:nvPr/>
        </p:nvSpPr>
        <p:spPr bwMode="auto">
          <a:xfrm>
            <a:off x="2145324" y="4515568"/>
            <a:ext cx="294085" cy="635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8" name="Rectangle 18"/>
          <p:cNvSpPr>
            <a:spLocks noChangeArrowheads="1"/>
          </p:cNvSpPr>
          <p:nvPr/>
        </p:nvSpPr>
        <p:spPr bwMode="auto">
          <a:xfrm>
            <a:off x="2212396" y="4421907"/>
            <a:ext cx="184017" cy="193675"/>
          </a:xfrm>
          <a:prstGeom prst="rect">
            <a:avLst/>
          </a:prstGeom>
          <a:solidFill>
            <a:srgbClr val="0000CC"/>
          </a:solidFill>
          <a:ln w="9525">
            <a:solidFill>
              <a:schemeClr val="bg1">
                <a:lumMod val="50000"/>
              </a:schemeClr>
            </a:solidFill>
            <a:miter lim="800000"/>
            <a:headEnd/>
            <a:tailEnd/>
          </a:ln>
          <a:effectLst/>
          <a:extLst/>
        </p:spPr>
        <p:txBody>
          <a:bodyPr wrap="none" anchor="ctr"/>
          <a:lstStyle/>
          <a:p>
            <a:endParaRPr lang="zh-CN" altLang="en-US" b="1">
              <a:latin typeface="+mn-lt"/>
              <a:ea typeface="黑体" pitchFamily="2" charset="-122"/>
            </a:endParaRPr>
          </a:p>
        </p:txBody>
      </p:sp>
      <p:sp>
        <p:nvSpPr>
          <p:cNvPr id="92181" name="AutoShape 21"/>
          <p:cNvSpPr>
            <a:spLocks noChangeArrowheads="1"/>
          </p:cNvSpPr>
          <p:nvPr/>
        </p:nvSpPr>
        <p:spPr bwMode="auto">
          <a:xfrm>
            <a:off x="3034456" y="4447306"/>
            <a:ext cx="1372394" cy="177800"/>
          </a:xfrm>
          <a:prstGeom prst="rightArrow">
            <a:avLst>
              <a:gd name="adj1" fmla="val 50000"/>
              <a:gd name="adj2" fmla="val 178125"/>
            </a:avLst>
          </a:prstGeom>
          <a:solidFill>
            <a:srgbClr val="00FFCC"/>
          </a:solidFill>
          <a:ln w="952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6" name="AutoShape 26"/>
          <p:cNvSpPr>
            <a:spLocks noChangeArrowheads="1"/>
          </p:cNvSpPr>
          <p:nvPr/>
        </p:nvSpPr>
        <p:spPr bwMode="auto">
          <a:xfrm>
            <a:off x="322317" y="4447306"/>
            <a:ext cx="1236557" cy="177800"/>
          </a:xfrm>
          <a:prstGeom prst="rightArrow">
            <a:avLst>
              <a:gd name="adj1" fmla="val 50000"/>
              <a:gd name="adj2" fmla="val 178348"/>
            </a:avLst>
          </a:prstGeom>
          <a:solidFill>
            <a:srgbClr val="00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7" name="AutoShape 27"/>
          <p:cNvSpPr>
            <a:spLocks noChangeArrowheads="1"/>
          </p:cNvSpPr>
          <p:nvPr/>
        </p:nvSpPr>
        <p:spPr bwMode="auto">
          <a:xfrm>
            <a:off x="7144759" y="4439369"/>
            <a:ext cx="1372394" cy="176213"/>
          </a:xfrm>
          <a:prstGeom prst="rightArrow">
            <a:avLst>
              <a:gd name="adj1" fmla="val 50000"/>
              <a:gd name="adj2" fmla="val 179729"/>
            </a:avLst>
          </a:prstGeom>
          <a:solidFill>
            <a:srgbClr val="00FFCC"/>
          </a:solidFill>
          <a:ln w="952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8" name="Text Box 28"/>
          <p:cNvSpPr txBox="1">
            <a:spLocks noChangeArrowheads="1"/>
          </p:cNvSpPr>
          <p:nvPr/>
        </p:nvSpPr>
        <p:spPr bwMode="auto">
          <a:xfrm>
            <a:off x="4432646" y="4337769"/>
            <a:ext cx="1606530"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1 0 1 1 0 0 1</a:t>
            </a:r>
          </a:p>
        </p:txBody>
      </p:sp>
      <p:sp>
        <p:nvSpPr>
          <p:cNvPr id="92189" name="Text Box 29"/>
          <p:cNvSpPr txBox="1">
            <a:spLocks noChangeArrowheads="1"/>
          </p:cNvSpPr>
          <p:nvPr/>
        </p:nvSpPr>
        <p:spPr bwMode="auto">
          <a:xfrm>
            <a:off x="6181675" y="4204418"/>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333399"/>
                </a:solidFill>
                <a:latin typeface="+mn-lt"/>
                <a:ea typeface="黑体" pitchFamily="2" charset="-122"/>
              </a:rPr>
              <a:t>…</a:t>
            </a:r>
          </a:p>
        </p:txBody>
      </p:sp>
      <p:sp>
        <p:nvSpPr>
          <p:cNvPr id="92192" name="Text Box 32"/>
          <p:cNvSpPr txBox="1">
            <a:spLocks noChangeArrowheads="1"/>
          </p:cNvSpPr>
          <p:nvPr/>
        </p:nvSpPr>
        <p:spPr bwMode="auto">
          <a:xfrm>
            <a:off x="2451446" y="5166443"/>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发送器</a:t>
            </a:r>
          </a:p>
        </p:txBody>
      </p:sp>
      <p:sp>
        <p:nvSpPr>
          <p:cNvPr id="92194" name="Text Box 34"/>
          <p:cNvSpPr txBox="1">
            <a:spLocks noChangeArrowheads="1"/>
          </p:cNvSpPr>
          <p:nvPr/>
        </p:nvSpPr>
        <p:spPr bwMode="auto">
          <a:xfrm>
            <a:off x="1319823" y="4680668"/>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队列</a:t>
            </a:r>
          </a:p>
        </p:txBody>
      </p:sp>
      <p:grpSp>
        <p:nvGrpSpPr>
          <p:cNvPr id="92205" name="Group 45"/>
          <p:cNvGrpSpPr>
            <a:grpSpLocks/>
          </p:cNvGrpSpPr>
          <p:nvPr/>
        </p:nvGrpSpPr>
        <p:grpSpPr bwMode="auto">
          <a:xfrm>
            <a:off x="6145559" y="2761381"/>
            <a:ext cx="2031074" cy="1612900"/>
            <a:chOff x="3486" y="1933"/>
            <a:chExt cx="1181" cy="1016"/>
          </a:xfrm>
        </p:grpSpPr>
        <p:sp>
          <p:nvSpPr>
            <p:cNvPr id="92193" name="Line 33"/>
            <p:cNvSpPr>
              <a:spLocks noChangeShapeType="1"/>
            </p:cNvSpPr>
            <p:nvPr/>
          </p:nvSpPr>
          <p:spPr bwMode="auto">
            <a:xfrm flipH="1">
              <a:off x="3602" y="2495"/>
              <a:ext cx="276" cy="45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96" name="Text Box 36"/>
            <p:cNvSpPr txBox="1">
              <a:spLocks noChangeArrowheads="1"/>
            </p:cNvSpPr>
            <p:nvPr/>
          </p:nvSpPr>
          <p:spPr bwMode="auto">
            <a:xfrm>
              <a:off x="3486" y="1933"/>
              <a:ext cx="1181" cy="523"/>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itchFamily="2" charset="-122"/>
                </a:rPr>
                <a:t>在链路上产生</a:t>
              </a:r>
            </a:p>
            <a:p>
              <a:pPr algn="ctr"/>
              <a:r>
                <a:rPr kumimoji="1" lang="zh-CN" altLang="en-US" sz="2400" b="1">
                  <a:solidFill>
                    <a:srgbClr val="333399"/>
                  </a:solidFill>
                  <a:latin typeface="+mn-lt"/>
                  <a:ea typeface="黑体" pitchFamily="2" charset="-122"/>
                </a:rPr>
                <a:t>传播时延</a:t>
              </a:r>
            </a:p>
          </p:txBody>
        </p:sp>
      </p:grpSp>
      <p:sp>
        <p:nvSpPr>
          <p:cNvPr id="92197" name="Text Box 37"/>
          <p:cNvSpPr txBox="1">
            <a:spLocks noChangeArrowheads="1"/>
          </p:cNvSpPr>
          <p:nvPr/>
        </p:nvSpPr>
        <p:spPr bwMode="auto">
          <a:xfrm>
            <a:off x="8379568" y="5256931"/>
            <a:ext cx="10839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结点</a:t>
            </a:r>
            <a:r>
              <a:rPr kumimoji="1" lang="zh-CN" altLang="en-US" sz="1600" b="1">
                <a:solidFill>
                  <a:srgbClr val="333399"/>
                </a:solidFill>
                <a:latin typeface="+mn-lt"/>
                <a:ea typeface="黑体" pitchFamily="2" charset="-122"/>
              </a:rPr>
              <a:t> </a:t>
            </a:r>
            <a:r>
              <a:rPr kumimoji="1" lang="en-US" altLang="zh-CN" sz="2400" b="1">
                <a:solidFill>
                  <a:srgbClr val="333399"/>
                </a:solidFill>
                <a:latin typeface="+mn-lt"/>
                <a:ea typeface="黑体" pitchFamily="2" charset="-122"/>
              </a:rPr>
              <a:t>B</a:t>
            </a:r>
          </a:p>
        </p:txBody>
      </p:sp>
      <p:sp>
        <p:nvSpPr>
          <p:cNvPr id="92198" name="Text Box 38"/>
          <p:cNvSpPr txBox="1">
            <a:spLocks noChangeArrowheads="1"/>
          </p:cNvSpPr>
          <p:nvPr/>
        </p:nvSpPr>
        <p:spPr bwMode="auto">
          <a:xfrm>
            <a:off x="1125487" y="5166443"/>
            <a:ext cx="10839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结点</a:t>
            </a:r>
            <a:r>
              <a:rPr kumimoji="1" lang="zh-CN" altLang="en-US" sz="1600" b="1">
                <a:solidFill>
                  <a:srgbClr val="333399"/>
                </a:solidFill>
                <a:latin typeface="+mn-lt"/>
                <a:ea typeface="黑体" pitchFamily="2" charset="-122"/>
              </a:rPr>
              <a:t> </a:t>
            </a:r>
            <a:r>
              <a:rPr kumimoji="1" lang="en-US" altLang="zh-CN" sz="2400" b="1">
                <a:solidFill>
                  <a:srgbClr val="333399"/>
                </a:solidFill>
                <a:latin typeface="+mn-lt"/>
                <a:ea typeface="黑体" pitchFamily="2" charset="-122"/>
              </a:rPr>
              <a:t>A</a:t>
            </a:r>
          </a:p>
        </p:txBody>
      </p:sp>
      <p:grpSp>
        <p:nvGrpSpPr>
          <p:cNvPr id="92204" name="Group 44"/>
          <p:cNvGrpSpPr>
            <a:grpSpLocks/>
          </p:cNvGrpSpPr>
          <p:nvPr/>
        </p:nvGrpSpPr>
        <p:grpSpPr bwMode="auto">
          <a:xfrm>
            <a:off x="2291506" y="2977282"/>
            <a:ext cx="3262445" cy="1470025"/>
            <a:chOff x="1245" y="2069"/>
            <a:chExt cx="1897" cy="926"/>
          </a:xfrm>
        </p:grpSpPr>
        <p:sp>
          <p:nvSpPr>
            <p:cNvPr id="92184" name="Text Box 24"/>
            <p:cNvSpPr txBox="1">
              <a:spLocks noChangeArrowheads="1"/>
            </p:cNvSpPr>
            <p:nvPr/>
          </p:nvSpPr>
          <p:spPr bwMode="auto">
            <a:xfrm>
              <a:off x="1245" y="2069"/>
              <a:ext cx="1897" cy="523"/>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itchFamily="2" charset="-122"/>
                </a:rPr>
                <a:t>在发送器产生发送时延</a:t>
              </a:r>
            </a:p>
            <a:p>
              <a:pPr algn="ctr"/>
              <a:r>
                <a:rPr kumimoji="1" lang="en-US" altLang="zh-CN" sz="2400" b="1">
                  <a:solidFill>
                    <a:srgbClr val="333399"/>
                  </a:solidFill>
                  <a:latin typeface="+mn-lt"/>
                  <a:ea typeface="黑体" pitchFamily="2" charset="-122"/>
                </a:rPr>
                <a:t>(</a:t>
              </a:r>
              <a:r>
                <a:rPr kumimoji="1" lang="zh-CN" altLang="en-US" sz="2400" b="1">
                  <a:solidFill>
                    <a:srgbClr val="333399"/>
                  </a:solidFill>
                  <a:latin typeface="+mn-lt"/>
                  <a:ea typeface="黑体" pitchFamily="2" charset="-122"/>
                </a:rPr>
                <a:t>即传输时延</a:t>
              </a:r>
              <a:r>
                <a:rPr kumimoji="1" lang="en-US" altLang="zh-CN" sz="2400" b="1">
                  <a:solidFill>
                    <a:srgbClr val="333399"/>
                  </a:solidFill>
                  <a:latin typeface="+mn-lt"/>
                  <a:ea typeface="黑体" pitchFamily="2" charset="-122"/>
                </a:rPr>
                <a:t>)</a:t>
              </a:r>
            </a:p>
          </p:txBody>
        </p:sp>
        <p:sp>
          <p:nvSpPr>
            <p:cNvPr id="92200" name="Line 40"/>
            <p:cNvSpPr>
              <a:spLocks noChangeShapeType="1"/>
            </p:cNvSpPr>
            <p:nvPr/>
          </p:nvSpPr>
          <p:spPr bwMode="auto">
            <a:xfrm flipH="1">
              <a:off x="1247" y="2614"/>
              <a:ext cx="454" cy="381"/>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grpSp>
      <p:sp>
        <p:nvSpPr>
          <p:cNvPr id="92201" name="Line 41"/>
          <p:cNvSpPr>
            <a:spLocks noChangeShapeType="1"/>
          </p:cNvSpPr>
          <p:nvPr/>
        </p:nvSpPr>
        <p:spPr bwMode="auto">
          <a:xfrm flipH="1" flipV="1">
            <a:off x="2294946" y="4590181"/>
            <a:ext cx="467783" cy="64770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99" name="Line 39"/>
          <p:cNvSpPr>
            <a:spLocks noChangeShapeType="1"/>
          </p:cNvSpPr>
          <p:nvPr/>
        </p:nvSpPr>
        <p:spPr bwMode="auto">
          <a:xfrm flipH="1">
            <a:off x="1710217" y="2834406"/>
            <a:ext cx="60192" cy="100806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202" name="Text Box 42"/>
          <p:cNvSpPr txBox="1">
            <a:spLocks noChangeArrowheads="1"/>
          </p:cNvSpPr>
          <p:nvPr/>
        </p:nvSpPr>
        <p:spPr bwMode="auto">
          <a:xfrm>
            <a:off x="322318" y="1916832"/>
            <a:ext cx="2954655" cy="830997"/>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itchFamily="2" charset="-122"/>
              </a:rPr>
              <a:t>在结点 </a:t>
            </a:r>
            <a:r>
              <a:rPr kumimoji="1" lang="en-US" altLang="zh-CN" sz="2400" b="1">
                <a:solidFill>
                  <a:srgbClr val="333399"/>
                </a:solidFill>
                <a:latin typeface="+mn-lt"/>
                <a:ea typeface="黑体" pitchFamily="2" charset="-122"/>
              </a:rPr>
              <a:t>A </a:t>
            </a:r>
            <a:r>
              <a:rPr kumimoji="1" lang="zh-CN" altLang="en-US" sz="2400" b="1">
                <a:solidFill>
                  <a:srgbClr val="333399"/>
                </a:solidFill>
                <a:latin typeface="+mn-lt"/>
                <a:ea typeface="黑体" pitchFamily="2" charset="-122"/>
              </a:rPr>
              <a:t>中产生</a:t>
            </a:r>
          </a:p>
          <a:p>
            <a:pPr algn="ctr"/>
            <a:r>
              <a:rPr kumimoji="1" lang="zh-CN" altLang="en-US" sz="2400" b="1">
                <a:solidFill>
                  <a:srgbClr val="333399"/>
                </a:solidFill>
                <a:latin typeface="+mn-lt"/>
                <a:ea typeface="黑体" pitchFamily="2" charset="-122"/>
              </a:rPr>
              <a:t>处理时延和排队时延</a:t>
            </a:r>
          </a:p>
        </p:txBody>
      </p:sp>
      <p:sp>
        <p:nvSpPr>
          <p:cNvPr id="92206" name="Text Box 46"/>
          <p:cNvSpPr txBox="1">
            <a:spLocks noChangeArrowheads="1"/>
          </p:cNvSpPr>
          <p:nvPr/>
        </p:nvSpPr>
        <p:spPr bwMode="auto">
          <a:xfrm>
            <a:off x="297768" y="3985343"/>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数据</a:t>
            </a:r>
          </a:p>
        </p:txBody>
      </p:sp>
      <p:sp>
        <p:nvSpPr>
          <p:cNvPr id="92207" name="Text Box 47"/>
          <p:cNvSpPr txBox="1">
            <a:spLocks noChangeArrowheads="1"/>
          </p:cNvSpPr>
          <p:nvPr/>
        </p:nvSpPr>
        <p:spPr bwMode="auto">
          <a:xfrm>
            <a:off x="1366258" y="1116033"/>
            <a:ext cx="73038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3200" b="1" dirty="0" smtClean="0">
                <a:solidFill>
                  <a:srgbClr val="C00000"/>
                </a:solidFill>
                <a:latin typeface="+mn-lt"/>
                <a:ea typeface="黑体" pitchFamily="2" charset="-122"/>
              </a:rPr>
              <a:t>假设从</a:t>
            </a:r>
            <a:r>
              <a:rPr kumimoji="1" lang="zh-CN" altLang="en-US" sz="3200" b="1" dirty="0">
                <a:solidFill>
                  <a:srgbClr val="C00000"/>
                </a:solidFill>
                <a:latin typeface="+mn-lt"/>
                <a:ea typeface="黑体" pitchFamily="2" charset="-122"/>
              </a:rPr>
              <a:t>结点 </a:t>
            </a:r>
            <a:r>
              <a:rPr kumimoji="1" lang="en-US" altLang="zh-CN" sz="3200" b="1" dirty="0">
                <a:solidFill>
                  <a:srgbClr val="C00000"/>
                </a:solidFill>
                <a:latin typeface="+mn-lt"/>
                <a:ea typeface="黑体" pitchFamily="2" charset="-122"/>
              </a:rPr>
              <a:t>A </a:t>
            </a:r>
            <a:r>
              <a:rPr kumimoji="1" lang="zh-CN" altLang="en-US" sz="3200" b="1" dirty="0">
                <a:solidFill>
                  <a:srgbClr val="C00000"/>
                </a:solidFill>
                <a:latin typeface="+mn-lt"/>
                <a:ea typeface="黑体" pitchFamily="2" charset="-122"/>
              </a:rPr>
              <a:t>向结点 </a:t>
            </a:r>
            <a:r>
              <a:rPr kumimoji="1" lang="en-US" altLang="zh-CN" sz="3200" b="1" dirty="0">
                <a:solidFill>
                  <a:srgbClr val="C00000"/>
                </a:solidFill>
                <a:latin typeface="+mn-lt"/>
                <a:ea typeface="黑体" pitchFamily="2" charset="-122"/>
              </a:rPr>
              <a:t>B </a:t>
            </a:r>
            <a:r>
              <a:rPr kumimoji="1" lang="zh-CN" altLang="en-US" sz="3200" b="1" dirty="0">
                <a:solidFill>
                  <a:srgbClr val="C00000"/>
                </a:solidFill>
                <a:latin typeface="+mn-lt"/>
                <a:ea typeface="黑体" pitchFamily="2" charset="-122"/>
              </a:rPr>
              <a:t>发送数据</a:t>
            </a:r>
          </a:p>
        </p:txBody>
      </p:sp>
      <p:sp>
        <p:nvSpPr>
          <p:cNvPr id="92208" name="Text Box 48"/>
          <p:cNvSpPr txBox="1">
            <a:spLocks noChangeArrowheads="1"/>
          </p:cNvSpPr>
          <p:nvPr/>
        </p:nvSpPr>
        <p:spPr bwMode="auto">
          <a:xfrm>
            <a:off x="4752527" y="4706068"/>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链路</a:t>
            </a:r>
          </a:p>
        </p:txBody>
      </p:sp>
      <p:sp>
        <p:nvSpPr>
          <p:cNvPr id="2" name="矩形 1"/>
          <p:cNvSpPr/>
          <p:nvPr/>
        </p:nvSpPr>
        <p:spPr>
          <a:xfrm>
            <a:off x="2792760" y="5862612"/>
            <a:ext cx="4536504" cy="523220"/>
          </a:xfrm>
          <a:prstGeom prst="rect">
            <a:avLst/>
          </a:prstGeom>
        </p:spPr>
        <p:txBody>
          <a:bodyPr wrap="square">
            <a:spAutoFit/>
          </a:bodyPr>
          <a:lstStyle/>
          <a:p>
            <a:pPr algn="ctr"/>
            <a:r>
              <a:rPr lang="zh-CN" altLang="zh-CN" sz="2800" b="1" dirty="0" smtClean="0">
                <a:latin typeface="+mn-lt"/>
                <a:ea typeface="黑体" pitchFamily="2" charset="-122"/>
              </a:rPr>
              <a:t>几种</a:t>
            </a:r>
            <a:r>
              <a:rPr lang="zh-CN" altLang="zh-CN" sz="2800" b="1" dirty="0">
                <a:latin typeface="+mn-lt"/>
                <a:ea typeface="黑体" pitchFamily="2" charset="-122"/>
              </a:rPr>
              <a:t>时延产生的地方不一样</a:t>
            </a:r>
            <a:endParaRPr lang="zh-CN" altLang="en-US" sz="2800" b="1" dirty="0">
              <a:latin typeface="+mn-lt"/>
              <a:ea typeface="黑体" pitchFamily="2" charset="-122"/>
            </a:endParaRPr>
          </a:p>
        </p:txBody>
      </p:sp>
    </p:spTree>
    <p:extLst>
      <p:ext uri="{BB962C8B-B14F-4D97-AF65-F5344CB8AC3E}">
        <p14:creationId xmlns:p14="http://schemas.microsoft.com/office/powerpoint/2010/main" val="42490102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algn="ctr"/>
            <a:r>
              <a:rPr lang="zh-CN" altLang="en-US"/>
              <a:t>容易产生的错误概念 </a:t>
            </a:r>
          </a:p>
        </p:txBody>
      </p:sp>
      <p:sp>
        <p:nvSpPr>
          <p:cNvPr id="16589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对于高速网络链路，我们提高的仅仅是数据的</a:t>
            </a:r>
            <a:r>
              <a:rPr lang="zh-CN" altLang="en-US" dirty="0">
                <a:solidFill>
                  <a:srgbClr val="FF0000"/>
                </a:solidFill>
              </a:rPr>
              <a:t>发送速率</a:t>
            </a:r>
            <a:r>
              <a:rPr lang="zh-CN" altLang="en-US" dirty="0"/>
              <a:t>而不是比特在链路上的</a:t>
            </a:r>
            <a:r>
              <a:rPr lang="zh-CN" altLang="en-US" dirty="0">
                <a:solidFill>
                  <a:srgbClr val="FF0000"/>
                </a:solidFill>
              </a:rPr>
              <a:t>传播速率。</a:t>
            </a:r>
            <a:r>
              <a:rPr lang="zh-CN" altLang="en-US" dirty="0"/>
              <a:t> </a:t>
            </a:r>
          </a:p>
          <a:p>
            <a:r>
              <a:rPr lang="zh-CN" altLang="en-US" dirty="0"/>
              <a:t>提高链路带宽减小了数据的发送时延。 </a:t>
            </a:r>
            <a:endParaRPr lang="en-US" altLang="zh-CN" dirty="0" smtClean="0"/>
          </a:p>
        </p:txBody>
      </p:sp>
      <p:sp>
        <p:nvSpPr>
          <p:cNvPr id="2" name="矩形 1"/>
          <p:cNvSpPr/>
          <p:nvPr/>
        </p:nvSpPr>
        <p:spPr>
          <a:xfrm>
            <a:off x="1151829" y="3493027"/>
            <a:ext cx="7776864" cy="1569660"/>
          </a:xfrm>
          <a:prstGeom prst="rect">
            <a:avLst/>
          </a:prstGeom>
          <a:solidFill>
            <a:srgbClr val="FFFF66"/>
          </a:solidFill>
          <a:ln>
            <a:solidFill>
              <a:schemeClr val="bg1">
                <a:lumMod val="50000"/>
              </a:schemeClr>
            </a:solidFill>
          </a:ln>
        </p:spPr>
        <p:txBody>
          <a:bodyPr wrap="square">
            <a:spAutoFit/>
          </a:bodyPr>
          <a:lstStyle/>
          <a:p>
            <a:r>
              <a:rPr lang="zh-CN" altLang="en-US" sz="3200" b="1" dirty="0">
                <a:latin typeface="+mn-lt"/>
                <a:ea typeface="黑体" pitchFamily="2" charset="-122"/>
              </a:rPr>
              <a:t>以下说法是</a:t>
            </a:r>
            <a:r>
              <a:rPr lang="zh-CN" altLang="en-US" sz="3200" b="1" dirty="0">
                <a:solidFill>
                  <a:srgbClr val="FF0000"/>
                </a:solidFill>
                <a:latin typeface="+mn-lt"/>
                <a:ea typeface="黑体" pitchFamily="2" charset="-122"/>
              </a:rPr>
              <a:t>错误</a:t>
            </a:r>
            <a:r>
              <a:rPr lang="zh-CN" altLang="en-US" sz="3200" b="1" dirty="0">
                <a:latin typeface="+mn-lt"/>
                <a:ea typeface="黑体" pitchFamily="2" charset="-122"/>
              </a:rPr>
              <a:t>的</a:t>
            </a:r>
            <a:r>
              <a:rPr lang="zh-CN" altLang="en-US" sz="3200" b="1" dirty="0" smtClean="0">
                <a:latin typeface="+mn-lt"/>
                <a:ea typeface="黑体" pitchFamily="2" charset="-122"/>
              </a:rPr>
              <a:t>：</a:t>
            </a:r>
            <a:endParaRPr lang="en-US" altLang="zh-CN" sz="3200" b="1" dirty="0" smtClean="0">
              <a:latin typeface="+mn-lt"/>
              <a:ea typeface="黑体" pitchFamily="2" charset="-122"/>
            </a:endParaRPr>
          </a:p>
          <a:p>
            <a:r>
              <a:rPr lang="zh-CN" altLang="zh-CN" sz="3200" b="1" dirty="0" smtClean="0">
                <a:solidFill>
                  <a:srgbClr val="0000CC"/>
                </a:solidFill>
                <a:latin typeface="+mn-lt"/>
                <a:ea typeface="黑体" pitchFamily="2" charset="-122"/>
              </a:rPr>
              <a:t>“</a:t>
            </a:r>
            <a:r>
              <a:rPr lang="zh-CN" altLang="zh-CN" sz="3200" b="1" dirty="0">
                <a:solidFill>
                  <a:srgbClr val="0000CC"/>
                </a:solidFill>
                <a:latin typeface="+mn-lt"/>
                <a:ea typeface="黑体" pitchFamily="2" charset="-122"/>
              </a:rPr>
              <a:t>在高速链路（或高带宽链路）上，比特会传送得更快些”。</a:t>
            </a:r>
            <a:endParaRPr lang="zh-CN" altLang="en-US" sz="3200" b="1" dirty="0">
              <a:solidFill>
                <a:srgbClr val="0000CC"/>
              </a:solidFill>
              <a:latin typeface="+mn-lt"/>
              <a:ea typeface="黑体" pitchFamily="2" charset="-122"/>
            </a:endParaRPr>
          </a:p>
        </p:txBody>
      </p:sp>
    </p:spTree>
    <p:extLst>
      <p:ext uri="{BB962C8B-B14F-4D97-AF65-F5344CB8AC3E}">
        <p14:creationId xmlns:p14="http://schemas.microsoft.com/office/powerpoint/2010/main" val="379418990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zh-CN" dirty="0"/>
              <a:t>5. </a:t>
            </a:r>
            <a:r>
              <a:rPr lang="zh-CN" altLang="en-US" dirty="0" smtClean="0"/>
              <a:t>时延</a:t>
            </a:r>
            <a:r>
              <a:rPr lang="zh-CN" altLang="en-US" dirty="0"/>
              <a:t>带宽积</a:t>
            </a:r>
          </a:p>
        </p:txBody>
      </p:sp>
      <p:sp>
        <p:nvSpPr>
          <p:cNvPr id="93228" name="Rectangle 44"/>
          <p:cNvSpPr>
            <a:spLocks noGrp="1" noChangeArrowheads="1"/>
          </p:cNvSpPr>
          <p:nvPr>
            <p:ph idx="1"/>
          </p:nvPr>
        </p:nvSpPr>
        <p:spPr/>
        <p:txBody>
          <a:bodyPr/>
          <a:lstStyle/>
          <a:p>
            <a:r>
              <a:rPr lang="zh-CN" altLang="en-US" dirty="0"/>
              <a:t>链路的时延带宽积又称为</a:t>
            </a:r>
            <a:r>
              <a:rPr lang="zh-CN" altLang="en-US" dirty="0">
                <a:solidFill>
                  <a:srgbClr val="FF0000"/>
                </a:solidFill>
              </a:rPr>
              <a:t>以比特为单位的链路长度。 </a:t>
            </a:r>
          </a:p>
        </p:txBody>
      </p:sp>
      <p:sp>
        <p:nvSpPr>
          <p:cNvPr id="93187" name="Rectangle 3"/>
          <p:cNvSpPr>
            <a:spLocks noChangeArrowheads="1"/>
          </p:cNvSpPr>
          <p:nvPr/>
        </p:nvSpPr>
        <p:spPr bwMode="auto">
          <a:xfrm>
            <a:off x="116946"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3221" name="AutoShape 37"/>
          <p:cNvSpPr>
            <a:spLocks noChangeArrowheads="1"/>
          </p:cNvSpPr>
          <p:nvPr/>
        </p:nvSpPr>
        <p:spPr bwMode="auto">
          <a:xfrm rot="-5400000">
            <a:off x="5021146" y="471069"/>
            <a:ext cx="1038225" cy="7178410"/>
          </a:xfrm>
          <a:prstGeom prst="can">
            <a:avLst>
              <a:gd name="adj" fmla="val 49847"/>
            </a:avLst>
          </a:prstGeom>
          <a:gradFill rotWithShape="1">
            <a:gsLst>
              <a:gs pos="0">
                <a:srgbClr val="0099FF">
                  <a:gamma/>
                  <a:shade val="46275"/>
                  <a:invGamma/>
                </a:srgbClr>
              </a:gs>
              <a:gs pos="50000">
                <a:srgbClr val="0099FF"/>
              </a:gs>
              <a:gs pos="100000">
                <a:srgbClr val="0099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3222" name="Line 38"/>
          <p:cNvSpPr>
            <a:spLocks noChangeShapeType="1"/>
          </p:cNvSpPr>
          <p:nvPr/>
        </p:nvSpPr>
        <p:spPr bwMode="auto">
          <a:xfrm>
            <a:off x="2186664" y="3301448"/>
            <a:ext cx="670890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3223" name="Text Box 39"/>
          <p:cNvSpPr txBox="1">
            <a:spLocks noChangeArrowheads="1"/>
          </p:cNvSpPr>
          <p:nvPr/>
        </p:nvSpPr>
        <p:spPr bwMode="auto">
          <a:xfrm>
            <a:off x="4214298" y="3012523"/>
            <a:ext cx="2031325"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333399"/>
                </a:solidFill>
                <a:latin typeface="+mn-lt"/>
                <a:ea typeface="黑体" pitchFamily="2" charset="-122"/>
              </a:rPr>
              <a:t>（传播）时延</a:t>
            </a:r>
          </a:p>
        </p:txBody>
      </p:sp>
      <p:sp>
        <p:nvSpPr>
          <p:cNvPr id="93224" name="Text Box 40"/>
          <p:cNvSpPr txBox="1">
            <a:spLocks noChangeArrowheads="1"/>
          </p:cNvSpPr>
          <p:nvPr/>
        </p:nvSpPr>
        <p:spPr bwMode="auto">
          <a:xfrm>
            <a:off x="5072474" y="3829343"/>
            <a:ext cx="906017" cy="5232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333399"/>
                </a:solidFill>
                <a:latin typeface="+mn-lt"/>
                <a:ea typeface="黑体" pitchFamily="2" charset="-122"/>
              </a:rPr>
              <a:t>链路</a:t>
            </a:r>
            <a:endParaRPr lang="zh-CN" altLang="en-US" sz="2400" b="1" dirty="0">
              <a:solidFill>
                <a:srgbClr val="333399"/>
              </a:solidFill>
              <a:latin typeface="+mn-lt"/>
              <a:ea typeface="黑体" pitchFamily="2" charset="-122"/>
            </a:endParaRPr>
          </a:p>
        </p:txBody>
      </p:sp>
      <p:sp>
        <p:nvSpPr>
          <p:cNvPr id="93225" name="Text Box 41"/>
          <p:cNvSpPr txBox="1">
            <a:spLocks noChangeArrowheads="1"/>
          </p:cNvSpPr>
          <p:nvPr/>
        </p:nvSpPr>
        <p:spPr bwMode="auto">
          <a:xfrm>
            <a:off x="547703" y="3325261"/>
            <a:ext cx="80021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333399"/>
                </a:solidFill>
                <a:latin typeface="+mn-lt"/>
                <a:ea typeface="黑体" pitchFamily="2" charset="-122"/>
              </a:rPr>
              <a:t>带宽</a:t>
            </a:r>
          </a:p>
        </p:txBody>
      </p:sp>
      <p:sp>
        <p:nvSpPr>
          <p:cNvPr id="93226" name="Line 42"/>
          <p:cNvSpPr>
            <a:spLocks noChangeShapeType="1"/>
          </p:cNvSpPr>
          <p:nvPr/>
        </p:nvSpPr>
        <p:spPr bwMode="auto">
          <a:xfrm>
            <a:off x="1015486" y="3757062"/>
            <a:ext cx="1171178" cy="288925"/>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3227" name="Text Box 43"/>
          <p:cNvSpPr txBox="1">
            <a:spLocks noChangeArrowheads="1"/>
          </p:cNvSpPr>
          <p:nvPr/>
        </p:nvSpPr>
        <p:spPr bwMode="auto">
          <a:xfrm>
            <a:off x="2585608" y="2204864"/>
            <a:ext cx="5679760" cy="646331"/>
          </a:xfrm>
          <a:prstGeom prst="rect">
            <a:avLst/>
          </a:prstGeom>
          <a:solidFill>
            <a:srgbClr val="FFFF00"/>
          </a:solidFill>
          <a:ln w="9525">
            <a:solidFill>
              <a:srgbClr val="333399"/>
            </a:solidFill>
            <a:miter lim="800000"/>
            <a:headEnd/>
            <a:tailEnd/>
          </a:ln>
          <a:effectLst/>
          <a:extLst/>
        </p:spPr>
        <p:txBody>
          <a:bodyPr wrap="none">
            <a:spAutoFit/>
          </a:bodyPr>
          <a:lstStyle/>
          <a:p>
            <a:r>
              <a:rPr lang="zh-CN" altLang="en-US" sz="3200" b="1" dirty="0">
                <a:solidFill>
                  <a:srgbClr val="333399"/>
                </a:solidFill>
                <a:latin typeface="+mn-lt"/>
                <a:ea typeface="黑体" pitchFamily="2" charset="-122"/>
              </a:rPr>
              <a:t>时延带宽积 </a:t>
            </a:r>
            <a:r>
              <a:rPr lang="en-US" altLang="zh-CN" sz="3200" b="1" dirty="0">
                <a:solidFill>
                  <a:srgbClr val="333399"/>
                </a:solidFill>
                <a:latin typeface="+mn-lt"/>
                <a:ea typeface="黑体" pitchFamily="2" charset="-122"/>
              </a:rPr>
              <a:t>= </a:t>
            </a:r>
            <a:r>
              <a:rPr lang="zh-CN" altLang="en-US" sz="3200" b="1" dirty="0">
                <a:solidFill>
                  <a:srgbClr val="333399"/>
                </a:solidFill>
                <a:latin typeface="+mn-lt"/>
                <a:ea typeface="黑体" pitchFamily="2" charset="-122"/>
              </a:rPr>
              <a:t>传播时延 </a:t>
            </a:r>
            <a:r>
              <a:rPr lang="zh-CN" altLang="en-US" sz="3600" b="1" dirty="0">
                <a:solidFill>
                  <a:srgbClr val="333399"/>
                </a:solidFill>
                <a:latin typeface="+mn-lt"/>
                <a:ea typeface="黑体" pitchFamily="2" charset="-122"/>
                <a:sym typeface="Symbol" pitchFamily="18" charset="2"/>
              </a:rPr>
              <a:t> </a:t>
            </a:r>
            <a:r>
              <a:rPr lang="zh-CN" altLang="en-US" sz="3200" b="1" dirty="0">
                <a:solidFill>
                  <a:srgbClr val="333399"/>
                </a:solidFill>
                <a:latin typeface="+mn-lt"/>
                <a:ea typeface="黑体" pitchFamily="2" charset="-122"/>
                <a:sym typeface="Symbol" pitchFamily="18" charset="2"/>
              </a:rPr>
              <a:t>带宽</a:t>
            </a:r>
          </a:p>
        </p:txBody>
      </p:sp>
      <p:sp>
        <p:nvSpPr>
          <p:cNvPr id="2" name="矩形 1"/>
          <p:cNvSpPr/>
          <p:nvPr/>
        </p:nvSpPr>
        <p:spPr>
          <a:xfrm>
            <a:off x="1951053" y="5355213"/>
            <a:ext cx="7178412" cy="954107"/>
          </a:xfrm>
          <a:prstGeom prst="rect">
            <a:avLst/>
          </a:prstGeom>
          <a:solidFill>
            <a:srgbClr val="00FF99"/>
          </a:solidFill>
          <a:ln>
            <a:solidFill>
              <a:srgbClr val="000066"/>
            </a:solidFill>
          </a:ln>
        </p:spPr>
        <p:txBody>
          <a:bodyPr wrap="square">
            <a:spAutoFit/>
          </a:bodyPr>
          <a:lstStyle/>
          <a:p>
            <a:pPr algn="ctr"/>
            <a:r>
              <a:rPr lang="zh-CN" altLang="zh-CN" sz="2800" b="1" dirty="0">
                <a:solidFill>
                  <a:srgbClr val="000099"/>
                </a:solidFill>
                <a:latin typeface="+mn-lt"/>
                <a:ea typeface="黑体" pitchFamily="2" charset="-122"/>
              </a:rPr>
              <a:t>只有在代表链路的管道都充满比特时</a:t>
            </a:r>
            <a:r>
              <a:rPr lang="zh-CN" altLang="zh-CN" sz="2800" b="1" dirty="0" smtClean="0">
                <a:solidFill>
                  <a:srgbClr val="000099"/>
                </a:solidFill>
                <a:latin typeface="+mn-lt"/>
                <a:ea typeface="黑体" pitchFamily="2" charset="-122"/>
              </a:rPr>
              <a:t>，</a:t>
            </a:r>
            <a:endParaRPr lang="en-US" altLang="zh-CN" sz="2800" b="1" dirty="0" smtClean="0">
              <a:solidFill>
                <a:srgbClr val="000099"/>
              </a:solidFill>
              <a:latin typeface="+mn-lt"/>
              <a:ea typeface="黑体" pitchFamily="2" charset="-122"/>
            </a:endParaRPr>
          </a:p>
          <a:p>
            <a:pPr algn="ctr"/>
            <a:r>
              <a:rPr lang="zh-CN" altLang="zh-CN" sz="2800" b="1" dirty="0" smtClean="0">
                <a:solidFill>
                  <a:srgbClr val="000099"/>
                </a:solidFill>
                <a:latin typeface="+mn-lt"/>
                <a:ea typeface="黑体" pitchFamily="2" charset="-122"/>
              </a:rPr>
              <a:t>链路</a:t>
            </a:r>
            <a:r>
              <a:rPr lang="zh-CN" altLang="zh-CN" sz="2800" b="1" dirty="0">
                <a:solidFill>
                  <a:srgbClr val="000099"/>
                </a:solidFill>
                <a:latin typeface="+mn-lt"/>
                <a:ea typeface="黑体" pitchFamily="2" charset="-122"/>
              </a:rPr>
              <a:t>才</a:t>
            </a:r>
            <a:r>
              <a:rPr lang="zh-CN" altLang="zh-CN" sz="2800" b="1" dirty="0" smtClean="0">
                <a:solidFill>
                  <a:srgbClr val="000099"/>
                </a:solidFill>
                <a:latin typeface="+mn-lt"/>
                <a:ea typeface="黑体" pitchFamily="2" charset="-122"/>
              </a:rPr>
              <a:t>得到</a:t>
            </a:r>
            <a:r>
              <a:rPr lang="zh-CN" altLang="en-US" sz="2800" b="1" dirty="0" smtClean="0">
                <a:solidFill>
                  <a:srgbClr val="000099"/>
                </a:solidFill>
                <a:latin typeface="+mn-lt"/>
                <a:ea typeface="黑体" pitchFamily="2" charset="-122"/>
              </a:rPr>
              <a:t>了</a:t>
            </a:r>
            <a:r>
              <a:rPr lang="zh-CN" altLang="zh-CN" sz="2800" b="1" dirty="0" smtClean="0">
                <a:solidFill>
                  <a:srgbClr val="000099"/>
                </a:solidFill>
                <a:latin typeface="+mn-lt"/>
                <a:ea typeface="黑体" pitchFamily="2" charset="-122"/>
              </a:rPr>
              <a:t>充分利用</a:t>
            </a:r>
            <a:r>
              <a:rPr lang="zh-CN" altLang="en-US" sz="2800" b="1" dirty="0" smtClean="0">
                <a:solidFill>
                  <a:srgbClr val="000099"/>
                </a:solidFill>
                <a:latin typeface="+mn-lt"/>
                <a:ea typeface="黑体" pitchFamily="2" charset="-122"/>
              </a:rPr>
              <a:t>。</a:t>
            </a:r>
            <a:endParaRPr lang="zh-CN" altLang="en-US" sz="2800" b="1" dirty="0">
              <a:solidFill>
                <a:srgbClr val="000099"/>
              </a:solidFill>
              <a:latin typeface="+mn-lt"/>
              <a:ea typeface="黑体" pitchFamily="2" charset="-122"/>
            </a:endParaRPr>
          </a:p>
        </p:txBody>
      </p:sp>
      <p:sp>
        <p:nvSpPr>
          <p:cNvPr id="3" name="矩形 2"/>
          <p:cNvSpPr/>
          <p:nvPr/>
        </p:nvSpPr>
        <p:spPr>
          <a:xfrm>
            <a:off x="3224808" y="4725144"/>
            <a:ext cx="4724769" cy="461665"/>
          </a:xfrm>
          <a:prstGeom prst="rect">
            <a:avLst/>
          </a:prstGeom>
        </p:spPr>
        <p:txBody>
          <a:bodyPr wrap="square">
            <a:spAutoFit/>
          </a:bodyPr>
          <a:lstStyle/>
          <a:p>
            <a:pPr algn="ctr"/>
            <a:r>
              <a:rPr lang="zh-CN" altLang="zh-CN" sz="2400" b="1" dirty="0" smtClean="0">
                <a:latin typeface="+mn-lt"/>
                <a:ea typeface="黑体" pitchFamily="2" charset="-122"/>
              </a:rPr>
              <a:t>链路</a:t>
            </a:r>
            <a:r>
              <a:rPr lang="zh-CN" altLang="zh-CN" sz="2400" b="1" dirty="0">
                <a:latin typeface="+mn-lt"/>
                <a:ea typeface="黑体" pitchFamily="2" charset="-122"/>
              </a:rPr>
              <a:t>像一条空心管道</a:t>
            </a:r>
            <a:endParaRPr lang="zh-CN" altLang="en-US" sz="2400" b="1" dirty="0">
              <a:latin typeface="+mn-lt"/>
              <a:ea typeface="黑体" pitchFamily="2" charset="-122"/>
            </a:endParaRPr>
          </a:p>
        </p:txBody>
      </p:sp>
    </p:spTree>
    <p:extLst>
      <p:ext uri="{BB962C8B-B14F-4D97-AF65-F5344CB8AC3E}">
        <p14:creationId xmlns:p14="http://schemas.microsoft.com/office/powerpoint/2010/main" val="1471215270"/>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
  <TotalTime>740</TotalTime>
  <Words>9841</Words>
  <Application>Microsoft Office PowerPoint</Application>
  <PresentationFormat>A4 纸张(210x297 毫米)</PresentationFormat>
  <Paragraphs>1669</Paragraphs>
  <Slides>158</Slides>
  <Notes>123</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158</vt:i4>
      </vt:variant>
    </vt:vector>
  </HeadingPairs>
  <TitlesOfParts>
    <vt:vector size="163" baseType="lpstr">
      <vt:lpstr>Presentation</vt:lpstr>
      <vt:lpstr>Visio</vt:lpstr>
      <vt:lpstr>Microsoft ClipArt Gallery</vt:lpstr>
      <vt:lpstr>VISIO</vt:lpstr>
      <vt:lpstr>公式</vt:lpstr>
      <vt:lpstr>第 1 章   概述</vt:lpstr>
      <vt:lpstr>第 1 章   概述</vt:lpstr>
      <vt:lpstr>1.1  计算机网络在信息时代中的作用</vt:lpstr>
      <vt:lpstr>1.1  计算机网络在信息时代中的作用</vt:lpstr>
      <vt:lpstr>Internet 发展</vt:lpstr>
      <vt:lpstr>Internet 中文译名</vt:lpstr>
      <vt:lpstr>互连网与互联网</vt:lpstr>
      <vt:lpstr>“网”与互联网</vt:lpstr>
      <vt:lpstr>什么是互联网？</vt:lpstr>
      <vt:lpstr>互联网应用</vt:lpstr>
      <vt:lpstr>互联网的两个重要特点</vt:lpstr>
      <vt:lpstr>互联网在生活中的地位</vt:lpstr>
      <vt:lpstr>互联网+</vt:lpstr>
      <vt:lpstr>互联网负面影响</vt:lpstr>
      <vt:lpstr>1.2  互联网概述</vt:lpstr>
      <vt:lpstr>1.2.1  网络的网络</vt:lpstr>
      <vt:lpstr>1.2.1  网络的网络</vt:lpstr>
      <vt:lpstr>请注意名词“结点”</vt:lpstr>
      <vt:lpstr>关于“云”</vt:lpstr>
      <vt:lpstr>基本概念要清楚</vt:lpstr>
      <vt:lpstr>1.2.2  互联网基础结构发展的三个阶段</vt:lpstr>
      <vt:lpstr>internet 和 Internet 的区别</vt:lpstr>
      <vt:lpstr>internet 和 Internet 的区别</vt:lpstr>
      <vt:lpstr>1.2.2  互联网基础结构发展的三个阶段</vt:lpstr>
      <vt:lpstr>1.2.2  互联网基础结构发展的三个阶段</vt:lpstr>
      <vt:lpstr>PowerPoint 演示文稿</vt:lpstr>
      <vt:lpstr>PowerPoint 演示文稿</vt:lpstr>
      <vt:lpstr>万维网 WWW 的问世</vt:lpstr>
      <vt:lpstr>互联网的发展情况概况</vt:lpstr>
      <vt:lpstr>互联网的发展情况概况</vt:lpstr>
      <vt:lpstr>1.2.3  互联网的标准化工作</vt:lpstr>
      <vt:lpstr>成为互联网正式标准要经过三个阶段</vt:lpstr>
      <vt:lpstr>各种 RFC 之间的关系 </vt:lpstr>
      <vt:lpstr>1.3  互联网的组成</vt:lpstr>
      <vt:lpstr>1.3  互联网的组成</vt:lpstr>
      <vt:lpstr>互联网的边缘部分与核心部分</vt:lpstr>
      <vt:lpstr>1.3.1  互联网的边缘部分</vt:lpstr>
      <vt:lpstr>端系统之间通信的含义</vt:lpstr>
      <vt:lpstr>端系统之间的两种通信方式</vt:lpstr>
      <vt:lpstr>1.  客户服务器方式</vt:lpstr>
      <vt:lpstr>PowerPoint 演示文稿</vt:lpstr>
      <vt:lpstr>客户软件的特点 </vt:lpstr>
      <vt:lpstr>服务器软件的特点 </vt:lpstr>
      <vt:lpstr>2. 对等连接方式 </vt:lpstr>
      <vt:lpstr>对等连接方式的特点</vt:lpstr>
      <vt:lpstr>PowerPoint 演示文稿</vt:lpstr>
      <vt:lpstr>1.3.2  互联网的核心部分</vt:lpstr>
      <vt:lpstr>1.3.2  互联网的核心部分</vt:lpstr>
      <vt:lpstr>1. 电路交换的主要特点</vt:lpstr>
      <vt:lpstr>1. 电路交换的主要特点</vt:lpstr>
      <vt:lpstr>1. 电路交换的主要特点</vt:lpstr>
      <vt:lpstr>使用交换机</vt:lpstr>
      <vt:lpstr>“交换”的含义</vt:lpstr>
      <vt:lpstr>电路交换特点</vt:lpstr>
      <vt:lpstr>电路交换举例</vt:lpstr>
      <vt:lpstr>电路交换缺点</vt:lpstr>
      <vt:lpstr>2. 分组交换的主要特点 </vt:lpstr>
      <vt:lpstr>添加首部构成分组</vt:lpstr>
      <vt:lpstr>分组交换的传输单元</vt:lpstr>
      <vt:lpstr>分组首部的重要性</vt:lpstr>
      <vt:lpstr>收到分组后剥去首部</vt:lpstr>
      <vt:lpstr>最后还原成原来的报文</vt:lpstr>
      <vt:lpstr>1.3.2  互联网的核心部分</vt:lpstr>
      <vt:lpstr>PowerPoint 演示文稿</vt:lpstr>
      <vt:lpstr>PowerPoint 演示文稿</vt:lpstr>
      <vt:lpstr>分组交换网的示意图</vt:lpstr>
      <vt:lpstr>注意分组的存储转发过程</vt:lpstr>
      <vt:lpstr>路由器</vt:lpstr>
      <vt:lpstr>主机和路由器的作用不同</vt:lpstr>
      <vt:lpstr>分组交换的优点</vt:lpstr>
      <vt:lpstr>分组交换带来的问题</vt:lpstr>
      <vt:lpstr>存储转发原理并非完全新的概念 </vt:lpstr>
      <vt:lpstr>三种交换的比较 </vt:lpstr>
      <vt:lpstr>三种交换的比较</vt:lpstr>
      <vt:lpstr>1.4  计算机网络在我国的发展</vt:lpstr>
      <vt:lpstr>1.4  计算机网络在我国的发展</vt:lpstr>
      <vt:lpstr>1.4  计算机网络在我国的发展</vt:lpstr>
      <vt:lpstr>1.5  计算机网络的类别</vt:lpstr>
      <vt:lpstr>1.5.1  计算机网络的定义</vt:lpstr>
      <vt:lpstr>1.5.1  计算机网络的定义</vt:lpstr>
      <vt:lpstr>1.5.2  几种不同类别的网络</vt:lpstr>
      <vt:lpstr>1. 从网络的作用范围进行分类</vt:lpstr>
      <vt:lpstr>2. 从网络的使用者进行分类</vt:lpstr>
      <vt:lpstr>3. 用来把用户接入到互联网的网络</vt:lpstr>
      <vt:lpstr>3. 用来把用户接入到互联网的网络</vt:lpstr>
      <vt:lpstr>1.6  计算机网络的性能</vt:lpstr>
      <vt:lpstr>1.6.1  计算机网络的性能指标</vt:lpstr>
      <vt:lpstr>1. 速率</vt:lpstr>
      <vt:lpstr>2. 带宽 </vt:lpstr>
      <vt:lpstr>数字信号流随时间的变化</vt:lpstr>
      <vt:lpstr>3. 吞吐量</vt:lpstr>
      <vt:lpstr>4. 时延 (delay 或 latency)</vt:lpstr>
      <vt:lpstr>4. 时延 (delay 或 latency)</vt:lpstr>
      <vt:lpstr>4. 时延 (delay 或 latency)</vt:lpstr>
      <vt:lpstr>4. 时延 (delay 或 latency)</vt:lpstr>
      <vt:lpstr>4. 时延 (delay 或 latency)</vt:lpstr>
      <vt:lpstr>四种时延所产生的地方 </vt:lpstr>
      <vt:lpstr>容易产生的错误概念 </vt:lpstr>
      <vt:lpstr>5. 时延带宽积</vt:lpstr>
      <vt:lpstr>6. 往返时间 RTT</vt:lpstr>
      <vt:lpstr>7. 利用率</vt:lpstr>
      <vt:lpstr>时延与网络利用率的关系</vt:lpstr>
      <vt:lpstr>时延与网络利用率的关系</vt:lpstr>
      <vt:lpstr>1.6.2  计算机网络的非性能特征 </vt:lpstr>
      <vt:lpstr>1.7  计算机网络的体系结构</vt:lpstr>
      <vt:lpstr>1.7.1  计算机网络体系结构的形成</vt:lpstr>
      <vt:lpstr>1.7.1  计算机网络体系结构的形成</vt:lpstr>
      <vt:lpstr>开放系统互连参考模型OSI/RM</vt:lpstr>
      <vt:lpstr>开放系统互连参考模型OSI/RM</vt:lpstr>
      <vt:lpstr>两种国际标准</vt:lpstr>
      <vt:lpstr>1.7.2  协议与划分层次</vt:lpstr>
      <vt:lpstr>网络协议的三个组成要素 </vt:lpstr>
      <vt:lpstr>协议的两种形式</vt:lpstr>
      <vt:lpstr>层次式协议结构</vt:lpstr>
      <vt:lpstr>划分层次的概念举例 </vt:lpstr>
      <vt:lpstr>两个主机交换文件 </vt:lpstr>
      <vt:lpstr>再设计一个通信服务模块 </vt:lpstr>
      <vt:lpstr>再设计一个网络接入模块 </vt:lpstr>
      <vt:lpstr>分层的好处与缺点 </vt:lpstr>
      <vt:lpstr>层数多少要适当 </vt:lpstr>
      <vt:lpstr>各层完成的主要功能</vt:lpstr>
      <vt:lpstr>计算机网络的体系结构 </vt:lpstr>
      <vt:lpstr>1.7.3  具有五层协议的体系结构</vt:lpstr>
      <vt:lpstr>1.7.3  具有五层协议的体系结构</vt:lpstr>
      <vt:lpstr>五层协议的体系结构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1.7.4  实体、协议、服务和服务访问点</vt:lpstr>
      <vt:lpstr>协议和服务在概念上是不一样的</vt:lpstr>
      <vt:lpstr>服务访问点</vt:lpstr>
      <vt:lpstr>1.7.4  实体、协议、服务和服务访问点</vt:lpstr>
      <vt:lpstr>协议很复杂 </vt:lpstr>
      <vt:lpstr>【例1-1】著名的协议举例</vt:lpstr>
      <vt:lpstr>PowerPoint 演示文稿</vt:lpstr>
      <vt:lpstr>结论</vt:lpstr>
      <vt:lpstr>1.7.5  TCP/IP 的体系结构</vt:lpstr>
      <vt:lpstr>TCP/IP 体系结构的另一种表示方法</vt:lpstr>
      <vt:lpstr>沙漏计时器形状的TCP/IP协议族 </vt:lpstr>
      <vt:lpstr>【例1-2】客户进程和服务器进程 使用 TCP/IP 协议栈进行通信</vt:lpstr>
      <vt:lpstr>功能较强的计算机 可同时运行多个服务器进程 </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920</dc:creator>
  <cp:lastModifiedBy>920</cp:lastModifiedBy>
  <cp:revision>22</cp:revision>
  <dcterms:created xsi:type="dcterms:W3CDTF">2016-10-01T05:27:09Z</dcterms:created>
  <dcterms:modified xsi:type="dcterms:W3CDTF">2016-11-06T09:50:45Z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