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sldIdLst>
    <p:sldId id="256" r:id="rId3"/>
    <p:sldId id="257" r:id="rId4"/>
    <p:sldId id="258" r:id="rId5"/>
    <p:sldId id="259" r:id="rId6"/>
    <p:sldId id="260" r:id="rId7"/>
    <p:sldId id="261" r:id="rId8"/>
    <p:sldId id="262" r:id="rId9"/>
    <p:sldId id="263" r:id="rId10"/>
    <p:sldId id="264" r:id="rId11"/>
    <p:sldId id="265" r:id="rId12"/>
    <p:sldId id="395" r:id="rId13"/>
    <p:sldId id="394" r:id="rId14"/>
    <p:sldId id="396" r:id="rId15"/>
    <p:sldId id="397" r:id="rId16"/>
    <p:sldId id="399" r:id="rId17"/>
    <p:sldId id="398" r:id="rId18"/>
    <p:sldId id="266" r:id="rId19"/>
    <p:sldId id="400" r:id="rId20"/>
    <p:sldId id="402" r:id="rId21"/>
    <p:sldId id="403" r:id="rId22"/>
    <p:sldId id="404" r:id="rId23"/>
    <p:sldId id="267" r:id="rId24"/>
    <p:sldId id="268" r:id="rId25"/>
    <p:sldId id="269" r:id="rId26"/>
    <p:sldId id="270" r:id="rId27"/>
    <p:sldId id="334" r:id="rId28"/>
    <p:sldId id="391" r:id="rId29"/>
    <p:sldId id="335" r:id="rId30"/>
    <p:sldId id="336" r:id="rId31"/>
    <p:sldId id="337" r:id="rId32"/>
    <p:sldId id="338" r:id="rId33"/>
    <p:sldId id="339" r:id="rId34"/>
    <p:sldId id="340" r:id="rId35"/>
    <p:sldId id="341" r:id="rId36"/>
    <p:sldId id="306"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328" r:id="rId58"/>
    <p:sldId id="329" r:id="rId59"/>
    <p:sldId id="330" r:id="rId60"/>
  </p:sldIdLst>
  <p:sldSz cx="12192000" cy="6858000"/>
  <p:notesSz cx="6858000" cy="9144000"/>
  <p:custDataLst>
    <p:tags r:id="rId6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787"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gs" Target="tags/tag1.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notesMaster" Target="notesMasters/notesMaster1.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9EB4A1-B6C1-4B7F-B7FD-092872D1BAA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E4FA53-F07D-419B-9FC9-B09D2621148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46B372A9-867B-40E9-B90B-6B1E7AECAA2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2C96CB-4128-4517-A927-AF8C9D33EBA6}" type="slidenum">
              <a:rPr lang="zh-CN" altLang="en-US" smtClean="0"/>
            </a:fld>
            <a:endParaRPr lang="zh-CN" altLang="en-US"/>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6B372A9-867B-40E9-B90B-6B1E7AECAA2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2C96CB-4128-4517-A927-AF8C9D33EBA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990601" y="762000"/>
            <a:ext cx="7581900" cy="54102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6B372A9-867B-40E9-B90B-6B1E7AECAA2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2C96CB-4128-4517-A927-AF8C9D33EBA6}" type="slidenum">
              <a:rPr lang="zh-CN" altLang="en-US" smtClean="0"/>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zh-CN" altLang="en-US" dirty="0" smtClean="0"/>
              <a:t>单击此处编辑母版标题样式</a:t>
            </a:r>
            <a:endParaRPr lang="en-US" dirty="0"/>
          </a:p>
        </p:txBody>
      </p:sp>
      <p:sp>
        <p:nvSpPr>
          <p:cNvPr id="3" name="Content Placeholder 2"/>
          <p:cNvSpPr>
            <a:spLocks noGrp="1"/>
          </p:cNvSpPr>
          <p:nvPr>
            <p:ph idx="1" hasCustomPrompt="1"/>
          </p:nvPr>
        </p:nvSpPr>
        <p:spPr/>
        <p:txBody>
          <a:bodyPr>
            <a:normAutofit/>
          </a:bodyPr>
          <a:lstStyle>
            <a:lvl1pPr marL="91440" indent="-91440">
              <a:buFont typeface="Wingdings" panose="05000000000000000000" pitchFamily="2" charset="2"/>
              <a:buChar char="u"/>
              <a:defRPr sz="3200">
                <a:latin typeface="Arial" panose="020B0604020202020204" pitchFamily="34" charset="0"/>
                <a:cs typeface="Arial" panose="020B0604020202020204" pitchFamily="34" charset="0"/>
              </a:defRPr>
            </a:lvl1pPr>
            <a:lvl2pPr marL="265430" indent="-137160">
              <a:buFont typeface="Wingdings" panose="05000000000000000000" pitchFamily="2" charset="2"/>
              <a:buChar char="u"/>
              <a:defRPr sz="3200">
                <a:latin typeface="Arial" panose="020B0604020202020204" pitchFamily="34" charset="0"/>
                <a:cs typeface="Arial" panose="020B0604020202020204" pitchFamily="34" charset="0"/>
              </a:defRPr>
            </a:lvl2pPr>
            <a:lvl3pPr marL="448310" indent="-137160">
              <a:buFont typeface="Wingdings" panose="05000000000000000000" pitchFamily="2" charset="2"/>
              <a:buChar char="u"/>
              <a:defRPr sz="3200">
                <a:latin typeface="Arial" panose="020B0604020202020204" pitchFamily="34" charset="0"/>
                <a:cs typeface="Arial" panose="020B0604020202020204" pitchFamily="34" charset="0"/>
              </a:defRPr>
            </a:lvl3pPr>
            <a:lvl4pPr marL="594360" indent="-137160">
              <a:buFont typeface="Wingdings" panose="05000000000000000000" pitchFamily="2" charset="2"/>
              <a:buChar char="u"/>
              <a:defRPr sz="3200">
                <a:latin typeface="Arial" panose="020B0604020202020204" pitchFamily="34" charset="0"/>
                <a:cs typeface="Arial" panose="020B0604020202020204" pitchFamily="34" charset="0"/>
              </a:defRPr>
            </a:lvl4pPr>
            <a:lvl5pPr marL="777240" indent="-137160">
              <a:buFont typeface="Wingdings" panose="05000000000000000000" pitchFamily="2" charset="2"/>
              <a:buChar char="u"/>
              <a:defRPr sz="3200">
                <a:latin typeface="Arial" panose="020B0604020202020204" pitchFamily="34" charset="0"/>
                <a:cs typeface="Arial" panose="020B0604020202020204" pitchFamily="34" charset="0"/>
              </a:defRPr>
            </a:lvl5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46B372A9-867B-40E9-B90B-6B1E7AECAA2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2C96CB-4128-4517-A927-AF8C9D33EBA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46B372A9-867B-40E9-B90B-6B1E7AECAA2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2C96CB-4128-4517-A927-AF8C9D33EBA6}" type="slidenum">
              <a:rPr lang="zh-CN" altLang="en-US" smtClean="0"/>
            </a:fld>
            <a:endParaRPr lang="zh-CN" altLang="en-US"/>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024127" y="2286000"/>
            <a:ext cx="4754880" cy="402336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5989320" y="2286000"/>
            <a:ext cx="4754880" cy="402336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6B372A9-867B-40E9-B90B-6B1E7AECAA2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2C96CB-4128-4517-A927-AF8C9D33EBA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1024128" y="2967788"/>
            <a:ext cx="4754880" cy="3341572"/>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5990888" y="2967788"/>
            <a:ext cx="4754880" cy="3341572"/>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6B372A9-867B-40E9-B90B-6B1E7AECAA2A}"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82C96CB-4128-4517-A927-AF8C9D33EBA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6B372A9-867B-40E9-B90B-6B1E7AECAA2A}"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82C96CB-4128-4517-A927-AF8C9D33EBA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372A9-867B-40E9-B90B-6B1E7AECAA2A}"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82C96CB-4128-4517-A927-AF8C9D33EBA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46B372A9-867B-40E9-B90B-6B1E7AECAA2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2C96CB-4128-4517-A927-AF8C9D33EBA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46B372A9-867B-40E9-B90B-6B1E7AECAA2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2C96CB-4128-4517-A927-AF8C9D33EBA6}" type="slidenum">
              <a:rPr lang="zh-CN" altLang="en-US" smtClean="0"/>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6B372A9-867B-40E9-B90B-6B1E7AECAA2A}" type="datetimeFigureOut">
              <a:rPr lang="zh-CN" altLang="en-US" smtClean="0"/>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82C96CB-4128-4517-A927-AF8C9D33EBA6}" type="slidenum">
              <a:rPr lang="zh-CN" altLang="en-US" smtClean="0"/>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3.wdp"/><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solidFill>
                  <a:srgbClr val="FF0000"/>
                </a:solidFill>
              </a:rPr>
              <a:t>On GET Writing</a:t>
            </a:r>
            <a:endParaRPr lang="zh-CN" altLang="en-US" dirty="0">
              <a:solidFill>
                <a:srgbClr val="FF0000"/>
              </a:solidFill>
            </a:endParaRPr>
          </a:p>
        </p:txBody>
      </p:sp>
      <p:sp>
        <p:nvSpPr>
          <p:cNvPr id="3" name="副标题 2"/>
          <p:cNvSpPr>
            <a:spLocks noGrp="1"/>
          </p:cNvSpPr>
          <p:nvPr>
            <p:ph type="subTitle" idx="1"/>
          </p:nvPr>
        </p:nvSpPr>
        <p:spPr/>
        <p:txBody>
          <a:bodyPr/>
          <a:lstStyle/>
          <a:p>
            <a:r>
              <a:rPr lang="en-US" altLang="zh-CN" dirty="0" smtClean="0"/>
              <a:t>Excerpt from MP4 introduction</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3850" y="365125"/>
            <a:ext cx="11641898" cy="6218555"/>
          </a:xfrm>
        </p:spPr>
      </p:pic>
      <p:cxnSp>
        <p:nvCxnSpPr>
          <p:cNvPr id="5" name="直接连接符 4"/>
          <p:cNvCxnSpPr/>
          <p:nvPr/>
        </p:nvCxnSpPr>
        <p:spPr>
          <a:xfrm>
            <a:off x="6634052" y="1853076"/>
            <a:ext cx="837903"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10618223" y="1487316"/>
            <a:ext cx="837903"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7992589" y="3472871"/>
            <a:ext cx="1306156" cy="184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a:off x="9621686" y="5545512"/>
            <a:ext cx="996537" cy="6202"/>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2" name="直接连接符 11"/>
          <p:cNvCxnSpPr/>
          <p:nvPr/>
        </p:nvCxnSpPr>
        <p:spPr>
          <a:xfrm>
            <a:off x="6769629" y="5946106"/>
            <a:ext cx="996537" cy="6202"/>
          </a:xfrm>
          <a:prstGeom prst="line">
            <a:avLst/>
          </a:prstGeom>
          <a:ln w="38100"/>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2176780" y="0"/>
            <a:ext cx="7147510" cy="68580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643064" y="93664"/>
            <a:ext cx="7832725" cy="1400175"/>
          </a:xfrm>
        </p:spPr>
        <p:txBody>
          <a:bodyPr vert="horz" wrap="square" lIns="91440" tIns="45720" rIns="91440" bIns="45720" rtlCol="0" anchor="t" anchorCtr="0">
            <a:normAutofit/>
          </a:bodyPr>
          <a:lstStyle/>
          <a:p>
            <a:pPr defTabSz="457200"/>
            <a:r>
              <a:rPr lang="en-US" altLang="zh-CN" kern="1200" dirty="0">
                <a:latin typeface="Arial Black" panose="020B0A04020102020204" pitchFamily="34" charset="0"/>
                <a:ea typeface="宋体" panose="02010600030101010101" pitchFamily="2" charset="-122"/>
                <a:cs typeface="+mj-cs"/>
              </a:rPr>
              <a:t>Model of culture (P28, B2)</a:t>
            </a:r>
            <a:endParaRPr lang="zh-CN" altLang="en-US" kern="1200" dirty="0">
              <a:latin typeface="Arial Black" panose="020B0A04020102020204" pitchFamily="34" charset="0"/>
              <a:ea typeface="宋体" panose="02010600030101010101" pitchFamily="2" charset="-122"/>
              <a:cs typeface="+mj-cs"/>
            </a:endParaRPr>
          </a:p>
        </p:txBody>
      </p:sp>
      <p:sp>
        <p:nvSpPr>
          <p:cNvPr id="3" name="内容占位符 2"/>
          <p:cNvSpPr>
            <a:spLocks noGrp="1"/>
          </p:cNvSpPr>
          <p:nvPr>
            <p:ph idx="1" hasCustomPrompt="1"/>
          </p:nvPr>
        </p:nvSpPr>
        <p:spPr>
          <a:xfrm>
            <a:off x="300039" y="1493838"/>
            <a:ext cx="8099424" cy="5208588"/>
          </a:xfrm>
        </p:spPr>
        <p:txBody>
          <a:bodyPr vert="horz" wrap="square" lIns="91440" tIns="45720" rIns="91440" bIns="45720" numCol="1" rtlCol="0" anchor="t" anchorCtr="0" compatLnSpc="1">
            <a:normAutofit fontScale="92500" lnSpcReduction="10000"/>
          </a:bodyPr>
          <a:lstStyle/>
          <a:p>
            <a:pPr marL="342900" indent="-342900" algn="just" defTabSz="457200">
              <a:lnSpc>
                <a:spcPct val="100000"/>
              </a:lnSpc>
              <a:spcBef>
                <a:spcPts val="1000"/>
              </a:spcBef>
              <a:spcAft>
                <a:spcPts val="0"/>
              </a:spcAft>
              <a:buClr>
                <a:schemeClr val="bg2">
                  <a:lumMod val="40000"/>
                  <a:lumOff val="60000"/>
                </a:schemeClr>
              </a:buClr>
              <a:buSzPct val="80000"/>
              <a:buFont typeface="Wingdings 3" panose="05040102010807070707" pitchFamily="18" charset="2"/>
              <a:buChar char=""/>
              <a:defRPr/>
            </a:pPr>
            <a:r>
              <a:rPr lang="en-US" altLang="zh-CN" sz="2800" dirty="0">
                <a:solidFill>
                  <a:srgbClr val="FFC000"/>
                </a:solidFill>
                <a:ea typeface="+mj-ea"/>
              </a:rPr>
              <a:t>Ishii (1997) proposes a three-layer-structure model of culture (see Figure 1). According to him, culture consists of three layers—material, behavioral, and mental. The most external</a:t>
            </a:r>
            <a:r>
              <a:rPr lang="en-US" altLang="zh-CN" sz="2800" dirty="0">
                <a:ea typeface="+mj-ea"/>
              </a:rPr>
              <a:t>, overt, and visible layer of culture is the material one, which is represented by various artifacts (e.g., food and clothing) </a:t>
            </a:r>
            <a:r>
              <a:rPr lang="en-US" altLang="zh-CN" sz="2800" dirty="0">
                <a:ea typeface="+mj-ea"/>
              </a:rPr>
              <a:t>produced</a:t>
            </a:r>
            <a:r>
              <a:rPr lang="en-US" altLang="zh-CN" sz="2800" dirty="0">
                <a:ea typeface="+mj-ea"/>
              </a:rPr>
              <a:t>, operated, and controlled by the behavioral layer. The </a:t>
            </a:r>
            <a:r>
              <a:rPr lang="en-US" altLang="zh-CN" sz="2800" dirty="0">
                <a:solidFill>
                  <a:srgbClr val="FFC000"/>
                </a:solidFill>
                <a:ea typeface="+mj-ea"/>
              </a:rPr>
              <a:t>semi-overt layer </a:t>
            </a:r>
            <a:r>
              <a:rPr lang="en-US" altLang="zh-CN" sz="2800" dirty="0">
                <a:ea typeface="+mj-ea"/>
              </a:rPr>
              <a:t>of culture is the behavioral one, which is </a:t>
            </a:r>
            <a:r>
              <a:rPr lang="en-US" altLang="zh-CN" sz="2800" dirty="0">
                <a:ea typeface="+mj-ea"/>
              </a:rPr>
              <a:t> composed  </a:t>
            </a:r>
            <a:r>
              <a:rPr lang="en-US" altLang="zh-CN" sz="2800" dirty="0">
                <a:ea typeface="+mj-ea"/>
              </a:rPr>
              <a:t>of verbal and nonverbal behaviors as symbols (e.g., words and gestures) and reflects the mental layer. </a:t>
            </a:r>
            <a:r>
              <a:rPr lang="en-US" altLang="zh-CN" sz="2800" dirty="0">
                <a:solidFill>
                  <a:srgbClr val="FFC000"/>
                </a:solidFill>
                <a:ea typeface="+mj-ea"/>
              </a:rPr>
              <a:t>The most internal, </a:t>
            </a:r>
            <a:r>
              <a:rPr lang="en-US" altLang="zh-CN" sz="2800" dirty="0">
                <a:ea typeface="+mj-ea"/>
              </a:rPr>
              <a:t>covert, and invisible layer of culture is the mental one, which functions in the form of values, beliefs, and attitudes. </a:t>
            </a:r>
            <a:endParaRPr lang="zh-CN" altLang="en-US" sz="2800" dirty="0">
              <a:ea typeface="+mj-ea"/>
            </a:endParaRPr>
          </a:p>
        </p:txBody>
      </p:sp>
      <p:pic>
        <p:nvPicPr>
          <p:cNvPr id="24580" name="图片 3"/>
          <p:cNvPicPr>
            <a:picLocks noChangeAspect="1"/>
          </p:cNvPicPr>
          <p:nvPr/>
        </p:nvPicPr>
        <p:blipFill>
          <a:blip r:embed="rId1"/>
          <a:stretch>
            <a:fillRect/>
          </a:stretch>
        </p:blipFill>
        <p:spPr>
          <a:xfrm>
            <a:off x="8547100" y="1268414"/>
            <a:ext cx="3462020" cy="3321791"/>
          </a:xfrm>
          <a:prstGeom prst="rect">
            <a:avLst/>
          </a:prstGeom>
          <a:noFill/>
          <a:ln w="9525">
            <a:noFill/>
          </a:ln>
        </p:spPr>
      </p:pic>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vert="horz" wrap="square" lIns="91440" tIns="45720" rIns="91440" bIns="45720" rtlCol="0" anchor="t" anchorCtr="0">
            <a:normAutofit/>
          </a:bodyPr>
          <a:lstStyle/>
          <a:p>
            <a:pPr defTabSz="457200"/>
            <a:br>
              <a:rPr lang="en-US" altLang="zh-CN" kern="1200" dirty="0">
                <a:latin typeface="Arial Black" panose="020B0A04020102020204" pitchFamily="34" charset="0"/>
                <a:ea typeface="宋体" panose="02010600030101010101" pitchFamily="2" charset="-122"/>
                <a:cs typeface="+mj-cs"/>
              </a:rPr>
            </a:br>
            <a:endParaRPr lang="zh-CN" altLang="en-US" kern="1200" dirty="0">
              <a:latin typeface="Arial Black" panose="020B0A04020102020204" pitchFamily="34" charset="0"/>
              <a:ea typeface="宋体" panose="02010600030101010101" pitchFamily="2" charset="-122"/>
              <a:cs typeface="+mj-cs"/>
            </a:endParaRPr>
          </a:p>
        </p:txBody>
      </p:sp>
      <p:sp>
        <p:nvSpPr>
          <p:cNvPr id="26627" name="内容占位符 2"/>
          <p:cNvSpPr>
            <a:spLocks noGrp="1"/>
          </p:cNvSpPr>
          <p:nvPr>
            <p:ph idx="1" hasCustomPrompt="1"/>
          </p:nvPr>
        </p:nvSpPr>
        <p:spPr>
          <a:xfrm>
            <a:off x="2028825" y="452438"/>
            <a:ext cx="6711950" cy="4195762"/>
          </a:xfrm>
        </p:spPr>
        <p:txBody>
          <a:bodyPr vert="horz" wrap="square" lIns="91440" tIns="45720" rIns="91440" bIns="45720" rtlCol="0" anchor="t" anchorCtr="0">
            <a:normAutofit/>
          </a:bodyPr>
          <a:lstStyle/>
          <a:p>
            <a:pPr eaLnBrk="1" hangingPunct="1"/>
            <a:r>
              <a:rPr lang="en-US" altLang="zh-CN" sz="2700" b="1" dirty="0">
                <a:solidFill>
                  <a:srgbClr val="0070C0"/>
                </a:solidFill>
                <a:ea typeface="宋体" panose="02010600030101010101" pitchFamily="2" charset="-122"/>
              </a:rPr>
              <a:t>Mental Programming(On P54, B1)</a:t>
            </a:r>
            <a:endParaRPr lang="zh-CN" altLang="en-US" sz="2700" b="1" dirty="0">
              <a:solidFill>
                <a:srgbClr val="0070C0"/>
              </a:solidFill>
              <a:ea typeface="宋体" panose="02010600030101010101" pitchFamily="2" charset="-122"/>
            </a:endParaRPr>
          </a:p>
        </p:txBody>
      </p:sp>
      <p:pic>
        <p:nvPicPr>
          <p:cNvPr id="26628" name="图片 3"/>
          <p:cNvPicPr>
            <a:picLocks noChangeAspect="1"/>
          </p:cNvPicPr>
          <p:nvPr/>
        </p:nvPicPr>
        <p:blipFill>
          <a:blip r:embed="rId1">
            <a:grayscl/>
          </a:blip>
          <a:srcRect r="1035"/>
          <a:stretch>
            <a:fillRect/>
          </a:stretch>
        </p:blipFill>
        <p:spPr>
          <a:xfrm>
            <a:off x="2587626" y="1557339"/>
            <a:ext cx="6638925" cy="4364037"/>
          </a:xfrm>
          <a:prstGeom prst="rect">
            <a:avLst/>
          </a:prstGeom>
          <a:noFill/>
          <a:ln w="9525">
            <a:noFill/>
          </a:ln>
        </p:spPr>
      </p:pic>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solidFill>
                  <a:srgbClr val="FFFF00"/>
                </a:solidFill>
              </a:rPr>
              <a:t>As is pictured below</a:t>
            </a:r>
            <a:r>
              <a:rPr lang="en-US" altLang="zh-CN" dirty="0">
                <a:solidFill>
                  <a:schemeClr val="tx2">
                    <a:lumMod val="20000"/>
                    <a:lumOff val="80000"/>
                  </a:schemeClr>
                </a:solidFill>
              </a:rPr>
              <a:t>, the human mental programming can be </a:t>
            </a:r>
            <a:r>
              <a:rPr lang="en-US" altLang="zh-CN" dirty="0">
                <a:solidFill>
                  <a:srgbClr val="FFFF00"/>
                </a:solidFill>
              </a:rPr>
              <a:t>divided into three layers</a:t>
            </a:r>
            <a:r>
              <a:rPr lang="en-US" altLang="zh-CN" dirty="0">
                <a:solidFill>
                  <a:schemeClr val="tx2">
                    <a:lumMod val="20000"/>
                    <a:lumOff val="80000"/>
                  </a:schemeClr>
                </a:solidFill>
              </a:rPr>
              <a:t>. The bottom is universal level, which is shared by all human beings meaning the biological system of the human body(e.g., laughing, weeping). The interlayer is collective level, which is shared with some in a certain group, including aspects of culture (e.g., language, ceremonials). The top is individual level with the feature of unique individual personality. Of course, the dividing line among the three levels is vague.</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81</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内容占位符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775065"/>
            <a:ext cx="12076863" cy="55342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内容占位符 4"/>
          <p:cNvSpPr>
            <a:spLocks noGrp="1"/>
          </p:cNvSpPr>
          <p:nvPr>
            <p:ph idx="1"/>
          </p:nvPr>
        </p:nvSpPr>
        <p:spPr>
          <a:xfrm>
            <a:off x="0" y="1575582"/>
            <a:ext cx="12192000" cy="5282417"/>
          </a:xfrm>
          <a:solidFill>
            <a:schemeClr val="bg2">
              <a:lumMod val="50000"/>
            </a:schemeClr>
          </a:solidFill>
        </p:spPr>
        <p:txBody>
          <a:bodyPr>
            <a:normAutofit/>
          </a:bodyPr>
          <a:lstStyle/>
          <a:p>
            <a:pPr algn="just"/>
            <a:endParaRPr lang="en-US" altLang="zh-CN" sz="2400" dirty="0" smtClean="0">
              <a:solidFill>
                <a:srgbClr val="FF0000"/>
              </a:solidFill>
              <a:latin typeface="Arial" panose="020B0604020202020204" pitchFamily="34" charset="0"/>
              <a:cs typeface="Arial" panose="020B0604020202020204" pitchFamily="34" charset="0"/>
            </a:endParaRPr>
          </a:p>
          <a:p>
            <a:pPr algn="just"/>
            <a:endParaRPr lang="en-US" altLang="zh-CN" sz="2400" dirty="0">
              <a:solidFill>
                <a:srgbClr val="FF0000"/>
              </a:solidFill>
              <a:latin typeface="Arial" panose="020B0604020202020204" pitchFamily="34" charset="0"/>
              <a:cs typeface="Arial" panose="020B0604020202020204" pitchFamily="34" charset="0"/>
            </a:endParaRPr>
          </a:p>
          <a:p>
            <a:pPr algn="just"/>
            <a:r>
              <a:rPr lang="en-US" altLang="zh-CN" sz="2400" dirty="0" smtClean="0">
                <a:solidFill>
                  <a:srgbClr val="FF0000"/>
                </a:solidFill>
                <a:latin typeface="Arial" panose="020B0604020202020204" pitchFamily="34" charset="0"/>
                <a:cs typeface="Arial" panose="020B0604020202020204" pitchFamily="34" charset="0"/>
              </a:rPr>
              <a:t>The bar chart </a:t>
            </a:r>
            <a:r>
              <a:rPr lang="en-US" altLang="zh-CN" sz="2400" dirty="0">
                <a:solidFill>
                  <a:srgbClr val="FF0000"/>
                </a:solidFill>
                <a:latin typeface="Arial" panose="020B0604020202020204" pitchFamily="34" charset="0"/>
                <a:cs typeface="Arial" panose="020B0604020202020204" pitchFamily="34" charset="0"/>
              </a:rPr>
              <a:t>shows </a:t>
            </a:r>
            <a:r>
              <a:rPr lang="en-US" altLang="zh-CN" sz="2400" dirty="0">
                <a:solidFill>
                  <a:srgbClr val="FFFF00"/>
                </a:solidFill>
                <a:latin typeface="Arial" panose="020B0604020202020204" pitchFamily="34" charset="0"/>
                <a:cs typeface="Arial" panose="020B0604020202020204" pitchFamily="34" charset="0"/>
              </a:rPr>
              <a:t>female unemployment rates in four countries of the United Kingdom</a:t>
            </a:r>
            <a:r>
              <a:rPr lang="en-US" altLang="zh-CN" sz="2400" dirty="0">
                <a:latin typeface="Arial" panose="020B0604020202020204" pitchFamily="34" charset="0"/>
                <a:cs typeface="Arial" panose="020B0604020202020204" pitchFamily="34" charset="0"/>
              </a:rPr>
              <a:t> in the years 2013 and 2014. </a:t>
            </a:r>
            <a:r>
              <a:rPr lang="en-US" altLang="zh-CN" sz="2400" dirty="0" smtClean="0">
                <a:solidFill>
                  <a:srgbClr val="FF0000"/>
                </a:solidFill>
                <a:latin typeface="Arial" panose="020B0604020202020204" pitchFamily="34" charset="0"/>
                <a:cs typeface="Arial" panose="020B0604020202020204" pitchFamily="34" charset="0"/>
              </a:rPr>
              <a:t>We can see </a:t>
            </a:r>
            <a:r>
              <a:rPr lang="en-US" altLang="zh-CN" sz="2400" dirty="0" smtClean="0">
                <a:latin typeface="Arial" panose="020B0604020202020204" pitchFamily="34" charset="0"/>
                <a:cs typeface="Arial" panose="020B0604020202020204" pitchFamily="34" charset="0"/>
              </a:rPr>
              <a:t>that the lowest female unemployment rate was in Northern Ireland in 2014 with 4.6%, while </a:t>
            </a:r>
            <a:r>
              <a:rPr lang="en-US" altLang="zh-CN" sz="2400" dirty="0">
                <a:latin typeface="Arial" panose="020B0604020202020204" pitchFamily="34" charset="0"/>
                <a:cs typeface="Arial" panose="020B0604020202020204" pitchFamily="34" charset="0"/>
              </a:rPr>
              <a:t>the highest female unemployment rate was in England in 2013 with 6.8</a:t>
            </a:r>
            <a:r>
              <a:rPr lang="en-US" altLang="zh-CN" sz="2400" dirty="0" smtClean="0">
                <a:latin typeface="Arial" panose="020B0604020202020204" pitchFamily="34" charset="0"/>
                <a:cs typeface="Arial" panose="020B0604020202020204" pitchFamily="34" charset="0"/>
              </a:rPr>
              <a:t>%. </a:t>
            </a:r>
            <a:r>
              <a:rPr lang="en-US" altLang="zh-CN" sz="2400" dirty="0" smtClean="0">
                <a:solidFill>
                  <a:srgbClr val="FF0000"/>
                </a:solidFill>
                <a:latin typeface="Arial" panose="020B0604020202020204" pitchFamily="34" charset="0"/>
                <a:cs typeface="Arial" panose="020B0604020202020204" pitchFamily="34" charset="0"/>
              </a:rPr>
              <a:t> </a:t>
            </a:r>
            <a:endParaRPr lang="en-US" altLang="zh-CN" sz="2400" dirty="0" smtClean="0">
              <a:solidFill>
                <a:srgbClr val="FF0000"/>
              </a:solidFill>
              <a:latin typeface="Arial" panose="020B0604020202020204" pitchFamily="34" charset="0"/>
              <a:cs typeface="Arial" panose="020B0604020202020204" pitchFamily="34" charset="0"/>
            </a:endParaRPr>
          </a:p>
          <a:p>
            <a:pPr algn="just"/>
            <a:r>
              <a:rPr lang="en-US" altLang="zh-CN" sz="2400" dirty="0" smtClean="0">
                <a:solidFill>
                  <a:srgbClr val="FF0000"/>
                </a:solidFill>
                <a:latin typeface="Arial" panose="020B0604020202020204" pitchFamily="34" charset="0"/>
                <a:cs typeface="Arial" panose="020B0604020202020204" pitchFamily="34" charset="0"/>
              </a:rPr>
              <a:t>We </a:t>
            </a:r>
            <a:r>
              <a:rPr lang="en-US" altLang="zh-CN" sz="2400" dirty="0">
                <a:solidFill>
                  <a:srgbClr val="FF0000"/>
                </a:solidFill>
                <a:latin typeface="Arial" panose="020B0604020202020204" pitchFamily="34" charset="0"/>
                <a:cs typeface="Arial" panose="020B0604020202020204" pitchFamily="34" charset="0"/>
              </a:rPr>
              <a:t>can also see </a:t>
            </a:r>
            <a:r>
              <a:rPr lang="en-US" altLang="zh-CN" sz="2400" dirty="0">
                <a:latin typeface="Arial" panose="020B0604020202020204" pitchFamily="34" charset="0"/>
                <a:cs typeface="Arial" panose="020B0604020202020204" pitchFamily="34" charset="0"/>
              </a:rPr>
              <a:t>that </a:t>
            </a:r>
            <a:r>
              <a:rPr lang="en-US" altLang="zh-CN" sz="2400" dirty="0" smtClean="0">
                <a:latin typeface="Arial" panose="020B0604020202020204" pitchFamily="34" charset="0"/>
                <a:cs typeface="Arial" panose="020B0604020202020204" pitchFamily="34" charset="0"/>
              </a:rPr>
              <a:t>unemployment </a:t>
            </a:r>
            <a:r>
              <a:rPr lang="en-US" altLang="zh-CN" sz="2400" dirty="0">
                <a:latin typeface="Arial" panose="020B0604020202020204" pitchFamily="34" charset="0"/>
                <a:cs typeface="Arial" panose="020B0604020202020204" pitchFamily="34" charset="0"/>
              </a:rPr>
              <a:t>for women </a:t>
            </a:r>
            <a:r>
              <a:rPr lang="en-US" altLang="zh-CN" sz="2400" dirty="0">
                <a:solidFill>
                  <a:srgbClr val="FF0000"/>
                </a:solidFill>
                <a:latin typeface="Arial" panose="020B0604020202020204" pitchFamily="34" charset="0"/>
                <a:cs typeface="Arial" panose="020B0604020202020204" pitchFamily="34" charset="0"/>
              </a:rPr>
              <a:t>dropped very </a:t>
            </a:r>
            <a:r>
              <a:rPr lang="en-US" altLang="zh-CN" sz="2400" dirty="0" smtClean="0">
                <a:solidFill>
                  <a:srgbClr val="FF0000"/>
                </a:solidFill>
                <a:latin typeface="Arial" panose="020B0604020202020204" pitchFamily="34" charset="0"/>
                <a:cs typeface="Arial" panose="020B0604020202020204" pitchFamily="34" charset="0"/>
              </a:rPr>
              <a:t>slightly  </a:t>
            </a:r>
            <a:r>
              <a:rPr lang="en-US" altLang="zh-CN" sz="2400" dirty="0" smtClean="0">
                <a:latin typeface="Arial" panose="020B0604020202020204" pitchFamily="34" charset="0"/>
                <a:cs typeface="Arial" panose="020B0604020202020204" pitchFamily="34" charset="0"/>
              </a:rPr>
              <a:t>in England</a:t>
            </a:r>
            <a:r>
              <a:rPr lang="en-US" altLang="zh-CN" sz="2400" dirty="0">
                <a:latin typeface="Arial" panose="020B0604020202020204" pitchFamily="34" charset="0"/>
                <a:cs typeface="Arial" panose="020B0604020202020204" pitchFamily="34" charset="0"/>
              </a:rPr>
              <a:t>, Wales, and Northern Ireland. </a:t>
            </a:r>
            <a:r>
              <a:rPr lang="en-US" altLang="zh-CN" sz="2400" dirty="0" smtClean="0">
                <a:solidFill>
                  <a:srgbClr val="FF0000"/>
                </a:solidFill>
                <a:latin typeface="Arial" panose="020B0604020202020204" pitchFamily="34" charset="0"/>
                <a:cs typeface="Arial" panose="020B0604020202020204" pitchFamily="34" charset="0"/>
              </a:rPr>
              <a:t>In </a:t>
            </a:r>
            <a:r>
              <a:rPr lang="en-US" altLang="zh-CN" sz="2400" dirty="0">
                <a:solidFill>
                  <a:srgbClr val="FF0000"/>
                </a:solidFill>
                <a:latin typeface="Arial" panose="020B0604020202020204" pitchFamily="34" charset="0"/>
                <a:cs typeface="Arial" panose="020B0604020202020204" pitchFamily="34" charset="0"/>
              </a:rPr>
              <a:t>contrast, </a:t>
            </a:r>
            <a:r>
              <a:rPr lang="en-US" altLang="zh-CN" sz="2400" dirty="0">
                <a:latin typeface="Arial" panose="020B0604020202020204" pitchFamily="34" charset="0"/>
                <a:cs typeface="Arial" panose="020B0604020202020204" pitchFamily="34" charset="0"/>
              </a:rPr>
              <a:t>female unemployment </a:t>
            </a:r>
            <a:r>
              <a:rPr lang="en-US" altLang="zh-CN" sz="2400" dirty="0" smtClean="0">
                <a:latin typeface="Arial" panose="020B0604020202020204" pitchFamily="34" charset="0"/>
                <a:cs typeface="Arial" panose="020B0604020202020204" pitchFamily="34" charset="0"/>
              </a:rPr>
              <a:t>in </a:t>
            </a:r>
            <a:r>
              <a:rPr lang="en-US" altLang="zh-CN" sz="2400" dirty="0">
                <a:latin typeface="Arial" panose="020B0604020202020204" pitchFamily="34" charset="0"/>
                <a:cs typeface="Arial" panose="020B0604020202020204" pitchFamily="34" charset="0"/>
              </a:rPr>
              <a:t>Scotland </a:t>
            </a:r>
            <a:r>
              <a:rPr lang="en-US" altLang="zh-CN" sz="2400" dirty="0">
                <a:solidFill>
                  <a:srgbClr val="FF0000"/>
                </a:solidFill>
                <a:latin typeface="Arial" panose="020B0604020202020204" pitchFamily="34" charset="0"/>
                <a:cs typeface="Arial" panose="020B0604020202020204" pitchFamily="34" charset="0"/>
              </a:rPr>
              <a:t>rose</a:t>
            </a:r>
            <a:r>
              <a:rPr lang="en-US" altLang="zh-CN"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from </a:t>
            </a:r>
            <a:r>
              <a:rPr lang="en-US" altLang="zh-CN" sz="2400" dirty="0">
                <a:latin typeface="Arial" panose="020B0604020202020204" pitchFamily="34" charset="0"/>
                <a:cs typeface="Arial" panose="020B0604020202020204" pitchFamily="34" charset="0"/>
              </a:rPr>
              <a:t>6.1% to 6.7</a:t>
            </a:r>
            <a:r>
              <a:rPr lang="en-US" altLang="zh-CN" sz="2400" dirty="0" smtClean="0">
                <a:latin typeface="Arial" panose="020B0604020202020204" pitchFamily="34" charset="0"/>
                <a:cs typeface="Arial" panose="020B0604020202020204" pitchFamily="34" charset="0"/>
              </a:rPr>
              <a:t>%. </a:t>
            </a:r>
            <a:r>
              <a:rPr lang="en-US" altLang="zh-CN" sz="2400" dirty="0" smtClean="0">
                <a:solidFill>
                  <a:srgbClr val="FF0000"/>
                </a:solidFill>
                <a:latin typeface="Arial" panose="020B0604020202020204" pitchFamily="34" charset="0"/>
                <a:cs typeface="Arial" panose="020B0604020202020204" pitchFamily="34" charset="0"/>
              </a:rPr>
              <a:t>Finally, </a:t>
            </a:r>
            <a:r>
              <a:rPr lang="en-US" altLang="zh-CN" sz="2400" dirty="0" smtClean="0">
                <a:latin typeface="Arial" panose="020B0604020202020204" pitchFamily="34" charset="0"/>
                <a:cs typeface="Arial" panose="020B0604020202020204" pitchFamily="34" charset="0"/>
              </a:rPr>
              <a:t>we can see that Northern Ireland had the largest single-year drop when female unemployment </a:t>
            </a:r>
            <a:r>
              <a:rPr lang="en-US" altLang="zh-CN" sz="2400" dirty="0" smtClean="0">
                <a:solidFill>
                  <a:srgbClr val="FF0000"/>
                </a:solidFill>
                <a:latin typeface="Arial" panose="020B0604020202020204" pitchFamily="34" charset="0"/>
                <a:cs typeface="Arial" panose="020B0604020202020204" pitchFamily="34" charset="0"/>
              </a:rPr>
              <a:t>went down </a:t>
            </a:r>
            <a:r>
              <a:rPr lang="en-US" altLang="zh-CN" sz="2400" dirty="0" smtClean="0">
                <a:latin typeface="Arial" panose="020B0604020202020204" pitchFamily="34" charset="0"/>
                <a:cs typeface="Arial" panose="020B0604020202020204" pitchFamily="34" charset="0"/>
              </a:rPr>
              <a:t>from 5.6% to 4.6%.</a:t>
            </a:r>
            <a:endParaRPr lang="en-US" altLang="zh-CN" dirty="0" smtClean="0">
              <a:latin typeface="Arial" panose="020B0604020202020204" pitchFamily="34" charset="0"/>
              <a:cs typeface="Arial" panose="020B0604020202020204" pitchFamily="34" charset="0"/>
            </a:endParaRPr>
          </a:p>
          <a:p>
            <a:pPr algn="just"/>
            <a:endParaRPr lang="en-US" altLang="zh-CN" dirty="0">
              <a:latin typeface="Arial" panose="020B0604020202020204" pitchFamily="34" charset="0"/>
              <a:cs typeface="Arial" panose="020B0604020202020204" pitchFamily="34" charset="0"/>
            </a:endParaRPr>
          </a:p>
          <a:p>
            <a:pPr algn="just"/>
            <a:endParaRPr lang="zh-CN" altLang="zh-CN" dirty="0">
              <a:latin typeface="Arial" panose="020B0604020202020204" pitchFamily="34" charset="0"/>
              <a:cs typeface="Arial" panose="020B0604020202020204" pitchFamily="34" charset="0"/>
            </a:endParaRPr>
          </a:p>
        </p:txBody>
      </p:sp>
      <p:pic>
        <p:nvPicPr>
          <p:cNvPr id="6" name="内容占位符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469944" y="58785"/>
            <a:ext cx="4722055" cy="2163910"/>
          </a:xfrm>
          <a:prstGeom prst="rect">
            <a:avLst/>
          </a:prstGeom>
        </p:spPr>
      </p:pic>
      <p:sp>
        <p:nvSpPr>
          <p:cNvPr id="7" name="标题 1"/>
          <p:cNvSpPr txBox="1"/>
          <p:nvPr/>
        </p:nvSpPr>
        <p:spPr>
          <a:xfrm>
            <a:off x="-70339" y="0"/>
            <a:ext cx="6935373" cy="1169936"/>
          </a:xfrm>
          <a:prstGeom prst="rect">
            <a:avLst/>
          </a:prstGeom>
          <a:solidFill>
            <a:schemeClr val="accent2">
              <a:lumMod val="60000"/>
              <a:lumOff val="40000"/>
            </a:schemeClr>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800" kern="1200" cap="none" spc="0" baseline="0">
                <a:solidFill>
                  <a:schemeClr val="accent3">
                    <a:lumMod val="60000"/>
                    <a:lumOff val="40000"/>
                  </a:schemeClr>
                </a:solidFill>
                <a:effectLst/>
                <a:latin typeface="+mj-lt"/>
                <a:ea typeface="+mn-ea"/>
                <a:cs typeface="+mn-cs"/>
              </a:defRPr>
            </a:lvl1pPr>
          </a:lstStyle>
          <a:p>
            <a:r>
              <a:rPr lang="en-US" altLang="zh-CN" sz="3200" b="1" dirty="0" smtClean="0">
                <a:solidFill>
                  <a:schemeClr val="tx1"/>
                </a:solidFill>
                <a:latin typeface="Arial" panose="020B0604020202020204" pitchFamily="34" charset="0"/>
                <a:cs typeface="Arial" panose="020B0604020202020204" pitchFamily="34" charset="0"/>
              </a:rPr>
              <a:t>3.General-Comparison</a:t>
            </a:r>
            <a:endParaRPr lang="en-US" altLang="zh-CN" sz="3200" b="1"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57844" y="796199"/>
            <a:ext cx="11476311" cy="5460909"/>
          </a:xfrm>
        </p:spPr>
      </p:pic>
      <p:cxnSp>
        <p:nvCxnSpPr>
          <p:cNvPr id="5" name="直接连接符 4"/>
          <p:cNvCxnSpPr/>
          <p:nvPr/>
        </p:nvCxnSpPr>
        <p:spPr>
          <a:xfrm flipV="1">
            <a:off x="2946566" y="3383280"/>
            <a:ext cx="1586245" cy="686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5789915" y="3751548"/>
            <a:ext cx="3027514" cy="2361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9" name="直接连接符 8"/>
          <p:cNvCxnSpPr/>
          <p:nvPr/>
        </p:nvCxnSpPr>
        <p:spPr>
          <a:xfrm flipV="1">
            <a:off x="4458145" y="4627681"/>
            <a:ext cx="2452106" cy="6862"/>
          </a:xfrm>
          <a:prstGeom prst="line">
            <a:avLst/>
          </a:prstGeom>
          <a:ln w="38100"/>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language use</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p"/>
            </a:pPr>
            <a:r>
              <a:rPr lang="en-US" altLang="zh-CN" dirty="0" smtClean="0"/>
              <a:t>Coherence: conjunctions</a:t>
            </a:r>
            <a:endParaRPr lang="en-US" altLang="zh-CN" dirty="0" smtClean="0"/>
          </a:p>
          <a:p>
            <a:pPr>
              <a:buFont typeface="Wingdings" panose="05000000000000000000" pitchFamily="2" charset="2"/>
              <a:buChar char="p"/>
            </a:pPr>
            <a:r>
              <a:rPr lang="en-US" altLang="zh-CN" dirty="0" smtClean="0"/>
              <a:t>Proficiency: more complex sentence types</a:t>
            </a:r>
            <a:endParaRPr lang="en-US" altLang="zh-CN" dirty="0" smtClean="0"/>
          </a:p>
          <a:p>
            <a:pPr>
              <a:buFont typeface="Wingdings" panose="05000000000000000000" pitchFamily="2" charset="2"/>
              <a:buChar char="p"/>
            </a:pPr>
            <a:r>
              <a:rPr lang="en-US" altLang="zh-CN" dirty="0" smtClean="0"/>
              <a:t> Reasoning</a:t>
            </a:r>
            <a:r>
              <a:rPr lang="zh-CN" altLang="en-US" dirty="0" smtClean="0"/>
              <a:t>：</a:t>
            </a:r>
            <a:r>
              <a:rPr lang="en-US" altLang="zh-CN" dirty="0" smtClean="0"/>
              <a:t>topic sentence- analysis-conclusion.  example; comparison; gradual abduction; from general to specific; negative and positive, problem-solution…</a:t>
            </a:r>
            <a:endParaRPr lang="en-US" altLang="zh-CN" dirty="0" smtClean="0"/>
          </a:p>
          <a:p>
            <a:pPr>
              <a:buFont typeface="Wingdings" panose="05000000000000000000" pitchFamily="2" charset="2"/>
              <a:buChar char="p"/>
            </a:pPr>
            <a:r>
              <a:rPr lang="en-US" altLang="zh-CN" dirty="0" smtClean="0"/>
              <a:t>Format: </a:t>
            </a:r>
            <a:r>
              <a:rPr lang="en-US" altLang="zh-CN" dirty="0"/>
              <a:t>t</a:t>
            </a:r>
            <a:r>
              <a:rPr lang="en-US" altLang="zh-CN" dirty="0" smtClean="0"/>
              <a:t>idy handwriting</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358536" y="248194"/>
            <a:ext cx="6653349" cy="838200"/>
          </a:xfrm>
        </p:spPr>
        <p:txBody>
          <a:bodyPr>
            <a:normAutofit/>
          </a:bodyPr>
          <a:lstStyle/>
          <a:p>
            <a:pPr eaLnBrk="1" hangingPunct="1"/>
            <a:r>
              <a:rPr lang="en-US" altLang="zh-CN" dirty="0">
                <a:solidFill>
                  <a:srgbClr val="002060"/>
                </a:solidFill>
              </a:rPr>
              <a:t> </a:t>
            </a:r>
            <a:r>
              <a:rPr lang="en-US" altLang="zh-CN" dirty="0"/>
              <a:t>logic chain</a:t>
            </a:r>
            <a:endParaRPr lang="en-US" altLang="zh-CN" dirty="0"/>
          </a:p>
        </p:txBody>
      </p:sp>
      <p:sp>
        <p:nvSpPr>
          <p:cNvPr id="10" name="TextBox 9"/>
          <p:cNvSpPr>
            <a:spLocks noGrp="1" noChangeArrowheads="1"/>
          </p:cNvSpPr>
          <p:nvPr>
            <p:ph idx="1"/>
          </p:nvPr>
        </p:nvSpPr>
        <p:spPr>
          <a:xfrm>
            <a:off x="1524000" y="1364566"/>
            <a:ext cx="9265920" cy="5112434"/>
          </a:xfrm>
          <a:noFill/>
        </p:spPr>
        <p:txBody>
          <a:bodyPr>
            <a:normAutofit fontScale="92500" lnSpcReduction="20000"/>
          </a:bodyPr>
          <a:lstStyle/>
          <a:p>
            <a:pPr marL="0" indent="0" algn="just" eaLnBrk="1" hangingPunct="1">
              <a:lnSpc>
                <a:spcPct val="110000"/>
              </a:lnSpc>
            </a:pPr>
            <a:r>
              <a:rPr lang="en-US" altLang="zh-CN" dirty="0" smtClean="0">
                <a:latin typeface="Times New Roman" panose="02020603050405020304" pitchFamily="18" charset="0"/>
              </a:rPr>
              <a:t>What the picture conveys </a:t>
            </a:r>
            <a:r>
              <a:rPr lang="en-US" altLang="zh-CN" b="1" dirty="0" smtClean="0">
                <a:latin typeface="Times New Roman" panose="02020603050405020304" pitchFamily="18" charset="0"/>
              </a:rPr>
              <a:t>goes </a:t>
            </a:r>
            <a:r>
              <a:rPr lang="en-US" altLang="zh-CN" b="1" dirty="0" smtClean="0">
                <a:solidFill>
                  <a:srgbClr val="00B0F0"/>
                </a:solidFill>
                <a:latin typeface="Times New Roman" panose="02020603050405020304" pitchFamily="18" charset="0"/>
              </a:rPr>
              <a:t>far beyond </a:t>
            </a:r>
            <a:r>
              <a:rPr lang="en-US" altLang="zh-CN" dirty="0" smtClean="0">
                <a:latin typeface="Times New Roman" panose="02020603050405020304" pitchFamily="18" charset="0"/>
              </a:rPr>
              <a:t>a new fashion trend.</a:t>
            </a:r>
            <a:r>
              <a:rPr lang="en-US" altLang="zh-CN" b="1" dirty="0" smtClean="0">
                <a:latin typeface="Times New Roman" panose="02020603050405020304" pitchFamily="18" charset="0"/>
              </a:rPr>
              <a:t> </a:t>
            </a:r>
            <a:r>
              <a:rPr lang="en-US" altLang="zh-CN" b="1" dirty="0" smtClean="0">
                <a:solidFill>
                  <a:srgbClr val="00B0F0"/>
                </a:solidFill>
                <a:latin typeface="Times New Roman" panose="02020603050405020304" pitchFamily="18" charset="0"/>
              </a:rPr>
              <a:t>Instead, </a:t>
            </a:r>
            <a:r>
              <a:rPr lang="en-US" altLang="zh-CN" dirty="0" smtClean="0">
                <a:latin typeface="Times New Roman" panose="02020603050405020304" pitchFamily="18" charset="0"/>
              </a:rPr>
              <a:t>it carries cultural meanings </a:t>
            </a:r>
            <a:r>
              <a:rPr lang="en-US" altLang="zh-CN" b="1" dirty="0" smtClean="0">
                <a:solidFill>
                  <a:srgbClr val="00B0F0"/>
                </a:solidFill>
                <a:latin typeface="Times New Roman" panose="02020603050405020304" pitchFamily="18" charset="0"/>
              </a:rPr>
              <a:t>as well. </a:t>
            </a:r>
            <a:r>
              <a:rPr lang="en-US" altLang="zh-CN" b="1" dirty="0">
                <a:solidFill>
                  <a:srgbClr val="00B0F0"/>
                </a:solidFill>
                <a:latin typeface="Times New Roman" panose="02020603050405020304" pitchFamily="18" charset="0"/>
              </a:rPr>
              <a:t>The fact that </a:t>
            </a:r>
            <a:r>
              <a:rPr lang="en-US" altLang="zh-CN" dirty="0" smtClean="0">
                <a:latin typeface="Times New Roman" panose="02020603050405020304" pitchFamily="18" charset="0"/>
              </a:rPr>
              <a:t>people from different countries are attracted to mysterious Chinese culture </a:t>
            </a:r>
            <a:r>
              <a:rPr lang="en-US" altLang="zh-CN" b="1" dirty="0">
                <a:solidFill>
                  <a:srgbClr val="00B0F0"/>
                </a:solidFill>
                <a:latin typeface="Times New Roman" panose="02020603050405020304" pitchFamily="18" charset="0"/>
              </a:rPr>
              <a:t>indicates that </a:t>
            </a:r>
            <a:r>
              <a:rPr lang="en-US" altLang="zh-CN" dirty="0" smtClean="0">
                <a:latin typeface="Times New Roman" panose="02020603050405020304" pitchFamily="18" charset="0"/>
              </a:rPr>
              <a:t>to some extent a culture can be </a:t>
            </a:r>
            <a:r>
              <a:rPr lang="en-US" altLang="zh-CN" b="1" dirty="0" smtClean="0">
                <a:latin typeface="Times New Roman" panose="02020603050405020304" pitchFamily="18" charset="0"/>
              </a:rPr>
              <a:t>accepted, respected, appreciated and shared </a:t>
            </a:r>
            <a:r>
              <a:rPr lang="en-US" altLang="zh-CN" dirty="0" smtClean="0">
                <a:latin typeface="Times New Roman" panose="02020603050405020304" pitchFamily="18" charset="0"/>
              </a:rPr>
              <a:t>internationally. </a:t>
            </a:r>
            <a:r>
              <a:rPr lang="en-US" altLang="zh-CN" b="1" dirty="0" smtClean="0">
                <a:solidFill>
                  <a:srgbClr val="00B0F0"/>
                </a:solidFill>
                <a:latin typeface="Times New Roman" panose="02020603050405020304" pitchFamily="18" charset="0"/>
              </a:rPr>
              <a:t>In </a:t>
            </a:r>
            <a:r>
              <a:rPr lang="en-US" altLang="zh-CN" b="1" dirty="0">
                <a:solidFill>
                  <a:srgbClr val="00B0F0"/>
                </a:solidFill>
                <a:latin typeface="Times New Roman" panose="02020603050405020304" pitchFamily="18" charset="0"/>
              </a:rPr>
              <a:t>other </a:t>
            </a:r>
            <a:r>
              <a:rPr lang="en-US" altLang="zh-CN" b="1" dirty="0" smtClean="0">
                <a:solidFill>
                  <a:srgbClr val="00B0F0"/>
                </a:solidFill>
                <a:latin typeface="Times New Roman" panose="02020603050405020304" pitchFamily="18" charset="0"/>
              </a:rPr>
              <a:t>words</a:t>
            </a:r>
            <a:r>
              <a:rPr lang="en-US" altLang="zh-CN" b="1" u="sng" dirty="0" smtClean="0">
                <a:latin typeface="Times New Roman" panose="02020603050405020304" pitchFamily="18" charset="0"/>
              </a:rPr>
              <a:t>,</a:t>
            </a:r>
            <a:r>
              <a:rPr lang="en-US" altLang="zh-CN" dirty="0" smtClean="0">
                <a:latin typeface="Times New Roman" panose="02020603050405020304" pitchFamily="18" charset="0"/>
              </a:rPr>
              <a:t> a nation’s unique culture can become international through worldwide economic and cultural exchanges. </a:t>
            </a:r>
            <a:r>
              <a:rPr lang="en-US" altLang="zh-CN" b="1" dirty="0" smtClean="0">
                <a:solidFill>
                  <a:srgbClr val="00B0F0"/>
                </a:solidFill>
                <a:latin typeface="Times New Roman" panose="02020603050405020304" pitchFamily="18" charset="0"/>
              </a:rPr>
              <a:t>Since </a:t>
            </a:r>
            <a:r>
              <a:rPr lang="en-US" altLang="zh-CN" dirty="0" smtClean="0">
                <a:latin typeface="Times New Roman" panose="02020603050405020304" pitchFamily="18" charset="0"/>
              </a:rPr>
              <a:t>the trend of globalization become irresistible, the increasing cultural exchanges can effectively improve mutual understanding and friendship.</a:t>
            </a:r>
            <a:endParaRPr lang="en-US" altLang="zh-CN" dirty="0" smtClean="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3697" y="239151"/>
            <a:ext cx="10515600" cy="6147581"/>
          </a:xfrm>
        </p:spPr>
        <p:txBody>
          <a:bodyPr>
            <a:normAutofit lnSpcReduction="10000"/>
          </a:bodyPr>
          <a:lstStyle/>
          <a:p>
            <a:endParaRPr lang="zh-CN" altLang="en-US" dirty="0"/>
          </a:p>
          <a:p>
            <a:r>
              <a:rPr lang="en-US" altLang="zh-CN" sz="4000" b="1" dirty="0" smtClean="0">
                <a:solidFill>
                  <a:srgbClr val="FF0000"/>
                </a:solidFill>
              </a:rPr>
              <a:t>GET</a:t>
            </a:r>
            <a:r>
              <a:rPr lang="zh-CN" altLang="en-US" sz="4000" b="1" dirty="0" smtClean="0">
                <a:solidFill>
                  <a:srgbClr val="FF0000"/>
                </a:solidFill>
              </a:rPr>
              <a:t> </a:t>
            </a:r>
            <a:r>
              <a:rPr lang="en-US" altLang="zh-CN" sz="4000" b="1" dirty="0" smtClean="0">
                <a:solidFill>
                  <a:srgbClr val="FF0000"/>
                </a:solidFill>
              </a:rPr>
              <a:t>Writing</a:t>
            </a:r>
            <a:endParaRPr lang="zh-CN" altLang="en-US" sz="4000" b="1" dirty="0">
              <a:solidFill>
                <a:srgbClr val="FF0000"/>
              </a:solidFill>
            </a:endParaRPr>
          </a:p>
          <a:p>
            <a:r>
              <a:rPr lang="en-US" altLang="zh-CN" b="1" dirty="0"/>
              <a:t>Direction: </a:t>
            </a:r>
            <a:r>
              <a:rPr lang="en-US" altLang="zh-CN" dirty="0"/>
              <a:t>Write </a:t>
            </a:r>
            <a:r>
              <a:rPr lang="en-US" altLang="zh-CN" dirty="0">
                <a:solidFill>
                  <a:srgbClr val="FFFF00"/>
                </a:solidFill>
              </a:rPr>
              <a:t>a two-paragraph </a:t>
            </a:r>
            <a:r>
              <a:rPr lang="en-US" altLang="zh-CN" dirty="0"/>
              <a:t>report based on the figure. Ensure that </a:t>
            </a:r>
            <a:endParaRPr lang="en-US" altLang="zh-CN" dirty="0"/>
          </a:p>
          <a:p>
            <a:r>
              <a:rPr lang="en-US" altLang="zh-CN" dirty="0"/>
              <a:t>Paragraph 1 </a:t>
            </a:r>
            <a:r>
              <a:rPr lang="en-US" altLang="zh-CN" dirty="0">
                <a:solidFill>
                  <a:srgbClr val="FFFF00"/>
                </a:solidFill>
              </a:rPr>
              <a:t>outlines</a:t>
            </a:r>
            <a:r>
              <a:rPr lang="en-US" altLang="zh-CN" dirty="0"/>
              <a:t> the trend or pattern </a:t>
            </a:r>
            <a:r>
              <a:rPr lang="en-US" altLang="zh-CN" dirty="0">
                <a:solidFill>
                  <a:srgbClr val="FFFF00"/>
                </a:solidFill>
              </a:rPr>
              <a:t>and summarizes the information </a:t>
            </a:r>
            <a:r>
              <a:rPr lang="en-US" altLang="zh-CN" dirty="0"/>
              <a:t>shown in the figure. Highlight the </a:t>
            </a:r>
            <a:r>
              <a:rPr lang="en-US" altLang="zh-CN" dirty="0">
                <a:solidFill>
                  <a:srgbClr val="FFFF00"/>
                </a:solidFill>
              </a:rPr>
              <a:t>key points.</a:t>
            </a:r>
            <a:endParaRPr lang="en-US" altLang="zh-CN" dirty="0">
              <a:solidFill>
                <a:srgbClr val="FFFF00"/>
              </a:solidFill>
            </a:endParaRPr>
          </a:p>
          <a:p>
            <a:r>
              <a:rPr lang="en-US" altLang="zh-CN" dirty="0"/>
              <a:t>Paragraph 2 provides possible </a:t>
            </a:r>
            <a:r>
              <a:rPr lang="en-US" altLang="zh-CN" dirty="0">
                <a:solidFill>
                  <a:srgbClr val="FFFF00"/>
                </a:solidFill>
              </a:rPr>
              <a:t>explanation</a:t>
            </a:r>
            <a:r>
              <a:rPr lang="en-US" altLang="zh-CN" dirty="0"/>
              <a:t>s or personal </a:t>
            </a:r>
            <a:r>
              <a:rPr lang="en-US" altLang="zh-CN" dirty="0">
                <a:solidFill>
                  <a:srgbClr val="FFFF00"/>
                </a:solidFill>
              </a:rPr>
              <a:t>comments</a:t>
            </a:r>
            <a:r>
              <a:rPr lang="en-US" altLang="zh-CN" dirty="0"/>
              <a:t> in response to the trend or pattern revealed in the figure, i.e., Why do these patterns occur or what do you think about them?</a:t>
            </a:r>
            <a:endParaRPr lang="en-US" altLang="zh-CN" dirty="0"/>
          </a:p>
          <a:p>
            <a:r>
              <a:rPr lang="en-US" altLang="zh-CN" dirty="0"/>
              <a:t>About </a:t>
            </a:r>
            <a:r>
              <a:rPr lang="en-US" altLang="zh-CN" dirty="0">
                <a:solidFill>
                  <a:srgbClr val="FFFF00"/>
                </a:solidFill>
              </a:rPr>
              <a:t>200 words</a:t>
            </a:r>
            <a:r>
              <a:rPr lang="en-US" altLang="zh-CN" dirty="0"/>
              <a:t> in </a:t>
            </a:r>
            <a:r>
              <a:rPr lang="en-US" altLang="zh-CN" dirty="0" smtClean="0"/>
              <a:t>total.</a:t>
            </a:r>
            <a:r>
              <a:rPr lang="zh-CN" altLang="en-US" dirty="0" smtClean="0">
                <a:solidFill>
                  <a:srgbClr val="FF0000"/>
                </a:solidFill>
              </a:rPr>
              <a:t>（</a:t>
            </a:r>
            <a:r>
              <a:rPr lang="en-US" altLang="zh-CN" dirty="0" smtClean="0">
                <a:solidFill>
                  <a:srgbClr val="FF0000"/>
                </a:solidFill>
              </a:rPr>
              <a:t>220-250</a:t>
            </a:r>
            <a:r>
              <a:rPr lang="zh-CN" altLang="en-US" dirty="0" smtClean="0">
                <a:solidFill>
                  <a:srgbClr val="FF0000"/>
                </a:solidFill>
              </a:rPr>
              <a:t>）</a:t>
            </a:r>
            <a:endParaRPr lang="en-US" altLang="zh-CN" dirty="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a:xfrm>
            <a:off x="143691" y="1"/>
            <a:ext cx="6061166" cy="838199"/>
          </a:xfrm>
        </p:spPr>
        <p:txBody>
          <a:bodyPr>
            <a:normAutofit/>
          </a:bodyPr>
          <a:lstStyle/>
          <a:p>
            <a:pPr eaLnBrk="1" hangingPunct="1"/>
            <a:r>
              <a:rPr lang="en-US" altLang="zh-CN" dirty="0" smtClean="0"/>
              <a:t>Variety</a:t>
            </a:r>
            <a:r>
              <a:rPr lang="en-US" altLang="zh-CN" dirty="0" smtClean="0">
                <a:solidFill>
                  <a:srgbClr val="002060"/>
                </a:solidFill>
              </a:rPr>
              <a:t> </a:t>
            </a:r>
            <a:r>
              <a:rPr lang="en-US" altLang="zh-CN" dirty="0" smtClean="0"/>
              <a:t>of sentence types</a:t>
            </a:r>
            <a:endParaRPr lang="zh-CN" altLang="en-US" dirty="0"/>
          </a:p>
        </p:txBody>
      </p:sp>
      <p:sp>
        <p:nvSpPr>
          <p:cNvPr id="165896" name="Rectangle 8"/>
          <p:cNvSpPr>
            <a:spLocks noGrp="1" noChangeArrowheads="1"/>
          </p:cNvSpPr>
          <p:nvPr>
            <p:ph idx="1"/>
          </p:nvPr>
        </p:nvSpPr>
        <p:spPr>
          <a:xfrm>
            <a:off x="829994" y="838200"/>
            <a:ext cx="11362005" cy="6019800"/>
          </a:xfrm>
        </p:spPr>
        <p:txBody>
          <a:bodyPr>
            <a:normAutofit lnSpcReduction="10000"/>
          </a:bodyPr>
          <a:lstStyle/>
          <a:p>
            <a:pPr eaLnBrk="1" hangingPunct="1">
              <a:lnSpc>
                <a:spcPct val="80000"/>
              </a:lnSpc>
            </a:pPr>
            <a:r>
              <a:rPr lang="zh-CN" altLang="en-US" dirty="0"/>
              <a:t>山羊在农场静静地吃草</a:t>
            </a:r>
            <a:r>
              <a:rPr lang="en-US" altLang="zh-CN" dirty="0"/>
              <a:t>(graze)</a:t>
            </a:r>
            <a:r>
              <a:rPr lang="zh-CN" altLang="en-US" dirty="0"/>
              <a:t>，没有发现猎人在悄然临近</a:t>
            </a:r>
            <a:r>
              <a:rPr lang="en-US" altLang="zh-CN" dirty="0"/>
              <a:t>(approach)</a:t>
            </a:r>
            <a:r>
              <a:rPr lang="zh-CN" altLang="en-US" dirty="0"/>
              <a:t>。</a:t>
            </a:r>
            <a:endParaRPr lang="en-US" altLang="zh-CN" dirty="0"/>
          </a:p>
          <a:p>
            <a:pPr eaLnBrk="1" hangingPunct="1">
              <a:lnSpc>
                <a:spcPct val="80000"/>
              </a:lnSpc>
            </a:pPr>
            <a:r>
              <a:rPr lang="en-US" altLang="zh-CN" dirty="0"/>
              <a:t>The goats grazed peacefully in the farm and were unaware of the approaching hunter.</a:t>
            </a:r>
            <a:r>
              <a:rPr lang="zh-CN" altLang="en-US" dirty="0"/>
              <a:t>（两个并列分句）</a:t>
            </a:r>
            <a:endParaRPr lang="zh-CN" altLang="en-US" dirty="0"/>
          </a:p>
          <a:p>
            <a:pPr eaLnBrk="1" hangingPunct="1">
              <a:lnSpc>
                <a:spcPct val="80000"/>
              </a:lnSpc>
            </a:pPr>
            <a:r>
              <a:rPr lang="en-US" altLang="zh-CN" dirty="0"/>
              <a:t>Grazing peacefully, the goats in the farm were unaware of the approaching hunter.</a:t>
            </a:r>
            <a:r>
              <a:rPr lang="zh-CN" altLang="en-US" dirty="0"/>
              <a:t>（现在分词短语</a:t>
            </a:r>
            <a:r>
              <a:rPr lang="en-US" altLang="zh-CN" dirty="0"/>
              <a:t>+</a:t>
            </a:r>
            <a:r>
              <a:rPr lang="zh-CN" altLang="en-US" dirty="0"/>
              <a:t>简单句）</a:t>
            </a:r>
            <a:endParaRPr lang="zh-CN" altLang="en-US" dirty="0"/>
          </a:p>
          <a:p>
            <a:pPr eaLnBrk="1" hangingPunct="1">
              <a:lnSpc>
                <a:spcPct val="80000"/>
              </a:lnSpc>
            </a:pPr>
            <a:r>
              <a:rPr lang="en-US" altLang="zh-CN" dirty="0"/>
              <a:t>In the farm, the goats grazed peacefully and were unaware of the approaching hunter</a:t>
            </a:r>
            <a:r>
              <a:rPr lang="en-US" altLang="zh-CN" dirty="0" smtClean="0"/>
              <a:t>.</a:t>
            </a:r>
            <a:r>
              <a:rPr lang="zh-CN" altLang="en-US" dirty="0" smtClean="0"/>
              <a:t>介词</a:t>
            </a:r>
            <a:r>
              <a:rPr lang="zh-CN" altLang="en-US" dirty="0"/>
              <a:t>短语</a:t>
            </a:r>
            <a:r>
              <a:rPr lang="en-US" altLang="zh-CN" dirty="0"/>
              <a:t>+</a:t>
            </a:r>
            <a:r>
              <a:rPr lang="zh-CN" altLang="en-US" dirty="0"/>
              <a:t>并列分句）</a:t>
            </a:r>
            <a:endParaRPr lang="zh-CN" altLang="en-US" dirty="0"/>
          </a:p>
          <a:p>
            <a:pPr eaLnBrk="1" hangingPunct="1">
              <a:lnSpc>
                <a:spcPct val="80000"/>
              </a:lnSpc>
            </a:pPr>
            <a:r>
              <a:rPr lang="en-US" altLang="zh-CN" dirty="0"/>
              <a:t>There were goats grazing peacefully in the farm, unaware of the approaching hunter.</a:t>
            </a:r>
            <a:r>
              <a:rPr lang="zh-CN" altLang="en-US" dirty="0"/>
              <a:t>（简单句</a:t>
            </a:r>
            <a:r>
              <a:rPr lang="en-US" altLang="zh-CN" dirty="0"/>
              <a:t>+</a:t>
            </a:r>
            <a:r>
              <a:rPr lang="zh-CN" altLang="en-US" dirty="0"/>
              <a:t>形容词短语）</a:t>
            </a:r>
            <a:endParaRPr lang="zh-CN" altLang="en-US" dirty="0"/>
          </a:p>
          <a:p>
            <a:pPr eaLnBrk="1" hangingPunct="1">
              <a:lnSpc>
                <a:spcPct val="80000"/>
              </a:lnSpc>
            </a:pPr>
            <a:r>
              <a:rPr lang="en-US" altLang="zh-CN" dirty="0"/>
              <a:t>As the goats grazed peacefully in the farm, they were unaware of the approaching hunter.(</a:t>
            </a:r>
            <a:r>
              <a:rPr lang="zh-CN" altLang="en-US" dirty="0"/>
              <a:t>原因从句</a:t>
            </a:r>
            <a:r>
              <a:rPr lang="en-US" altLang="zh-CN" dirty="0"/>
              <a:t>+</a:t>
            </a:r>
            <a:r>
              <a:rPr lang="zh-CN" altLang="en-US" dirty="0"/>
              <a:t>主句）</a:t>
            </a:r>
            <a:endParaRPr lang="zh-CN" altLang="en-US" dirty="0"/>
          </a:p>
          <a:p>
            <a:pPr eaLnBrk="1" hangingPunct="1">
              <a:lnSpc>
                <a:spcPct val="80000"/>
              </a:lnSpc>
            </a:pPr>
            <a:r>
              <a:rPr lang="zh-CN" altLang="en-US" dirty="0">
                <a:solidFill>
                  <a:srgbClr val="00B0F0"/>
                </a:solidFill>
              </a:rPr>
              <a:t>（选择句型的要点：重要的在句首）</a:t>
            </a:r>
            <a:endParaRPr lang="zh-CN" altLang="en-US" dirty="0">
              <a:solidFill>
                <a:srgbClr val="00B0F0"/>
              </a:solidFill>
            </a:endParaRPr>
          </a:p>
        </p:txBody>
      </p:sp>
      <p:sp>
        <p:nvSpPr>
          <p:cNvPr id="31748" name="Text Box 7"/>
          <p:cNvSpPr txBox="1">
            <a:spLocks noChangeArrowheads="1"/>
          </p:cNvSpPr>
          <p:nvPr/>
        </p:nvSpPr>
        <p:spPr bwMode="auto">
          <a:xfrm>
            <a:off x="4191000" y="1981201"/>
            <a:ext cx="57150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1800"/>
          </a:p>
          <a:p>
            <a:pPr eaLnBrk="1" hangingPunct="1">
              <a:spcBef>
                <a:spcPct val="50000"/>
              </a:spcBef>
              <a:buClrTx/>
              <a:buSzTx/>
              <a:buFontTx/>
              <a:buNone/>
            </a:pPr>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5896">
                                            <p:txEl>
                                              <p:pRg st="0" end="0"/>
                                            </p:txEl>
                                          </p:spTgt>
                                        </p:tgtEl>
                                        <p:attrNameLst>
                                          <p:attrName>style.visibility</p:attrName>
                                        </p:attrNameLst>
                                      </p:cBhvr>
                                      <p:to>
                                        <p:strVal val="visible"/>
                                      </p:to>
                                    </p:set>
                                    <p:animEffect transition="in" filter="box(in)">
                                      <p:cBhvr>
                                        <p:cTn id="7" dur="500"/>
                                        <p:tgtEl>
                                          <p:spTgt spid="1658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5896">
                                            <p:txEl>
                                              <p:pRg st="1" end="1"/>
                                            </p:txEl>
                                          </p:spTgt>
                                        </p:tgtEl>
                                        <p:attrNameLst>
                                          <p:attrName>style.visibility</p:attrName>
                                        </p:attrNameLst>
                                      </p:cBhvr>
                                      <p:to>
                                        <p:strVal val="visible"/>
                                      </p:to>
                                    </p:set>
                                    <p:animEffect transition="in" filter="box(in)">
                                      <p:cBhvr>
                                        <p:cTn id="12" dur="500"/>
                                        <p:tgtEl>
                                          <p:spTgt spid="1658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5896">
                                            <p:txEl>
                                              <p:pRg st="2" end="2"/>
                                            </p:txEl>
                                          </p:spTgt>
                                        </p:tgtEl>
                                        <p:attrNameLst>
                                          <p:attrName>style.visibility</p:attrName>
                                        </p:attrNameLst>
                                      </p:cBhvr>
                                      <p:to>
                                        <p:strVal val="visible"/>
                                      </p:to>
                                    </p:set>
                                    <p:animEffect transition="in" filter="box(in)">
                                      <p:cBhvr>
                                        <p:cTn id="17" dur="500"/>
                                        <p:tgtEl>
                                          <p:spTgt spid="1658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65896">
                                            <p:txEl>
                                              <p:pRg st="3" end="3"/>
                                            </p:txEl>
                                          </p:spTgt>
                                        </p:tgtEl>
                                        <p:attrNameLst>
                                          <p:attrName>style.visibility</p:attrName>
                                        </p:attrNameLst>
                                      </p:cBhvr>
                                      <p:to>
                                        <p:strVal val="visible"/>
                                      </p:to>
                                    </p:set>
                                    <p:animEffect transition="in" filter="box(in)">
                                      <p:cBhvr>
                                        <p:cTn id="22" dur="500"/>
                                        <p:tgtEl>
                                          <p:spTgt spid="1658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65896">
                                            <p:txEl>
                                              <p:pRg st="4" end="4"/>
                                            </p:txEl>
                                          </p:spTgt>
                                        </p:tgtEl>
                                        <p:attrNameLst>
                                          <p:attrName>style.visibility</p:attrName>
                                        </p:attrNameLst>
                                      </p:cBhvr>
                                      <p:to>
                                        <p:strVal val="visible"/>
                                      </p:to>
                                    </p:set>
                                    <p:animEffect transition="in" filter="box(in)">
                                      <p:cBhvr>
                                        <p:cTn id="27" dur="500"/>
                                        <p:tgtEl>
                                          <p:spTgt spid="1658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65896">
                                            <p:txEl>
                                              <p:pRg st="5" end="5"/>
                                            </p:txEl>
                                          </p:spTgt>
                                        </p:tgtEl>
                                        <p:attrNameLst>
                                          <p:attrName>style.visibility</p:attrName>
                                        </p:attrNameLst>
                                      </p:cBhvr>
                                      <p:to>
                                        <p:strVal val="visible"/>
                                      </p:to>
                                    </p:set>
                                    <p:animEffect transition="in" filter="box(in)">
                                      <p:cBhvr>
                                        <p:cTn id="32" dur="500"/>
                                        <p:tgtEl>
                                          <p:spTgt spid="1658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65896">
                                            <p:txEl>
                                              <p:pRg st="6" end="6"/>
                                            </p:txEl>
                                          </p:spTgt>
                                        </p:tgtEl>
                                        <p:attrNameLst>
                                          <p:attrName>style.visibility</p:attrName>
                                        </p:attrNameLst>
                                      </p:cBhvr>
                                      <p:to>
                                        <p:strVal val="visible"/>
                                      </p:to>
                                    </p:set>
                                    <p:animEffect transition="in" filter="box(in)">
                                      <p:cBhvr>
                                        <p:cTn id="37" dur="500"/>
                                        <p:tgtEl>
                                          <p:spTgt spid="1658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Rot="1" noChangeArrowheads="1"/>
          </p:cNvSpPr>
          <p:nvPr>
            <p:ph type="title"/>
          </p:nvPr>
        </p:nvSpPr>
        <p:spPr>
          <a:xfrm>
            <a:off x="1981200" y="155575"/>
            <a:ext cx="8229600" cy="1252538"/>
          </a:xfrm>
        </p:spPr>
        <p:txBody>
          <a:bodyPr/>
          <a:lstStyle/>
          <a:p>
            <a:pPr eaLnBrk="1" fontAlgn="auto" hangingPunct="1">
              <a:spcAft>
                <a:spcPts val="0"/>
              </a:spcAft>
              <a:defRPr/>
            </a:pPr>
            <a:r>
              <a:rPr lang="en-US" altLang="zh-CN" dirty="0" smtClean="0"/>
              <a:t>Which is better?</a:t>
            </a:r>
            <a:endParaRPr altLang="zh-CN" dirty="0"/>
          </a:p>
        </p:txBody>
      </p:sp>
      <p:sp>
        <p:nvSpPr>
          <p:cNvPr id="68611" name="Rectangle 3"/>
          <p:cNvSpPr>
            <a:spLocks noGrp="1" noChangeArrowheads="1"/>
          </p:cNvSpPr>
          <p:nvPr>
            <p:ph idx="1"/>
          </p:nvPr>
        </p:nvSpPr>
        <p:spPr>
          <a:xfrm>
            <a:off x="1252025" y="1491175"/>
            <a:ext cx="9187375" cy="4639751"/>
          </a:xfrm>
        </p:spPr>
        <p:txBody>
          <a:bodyPr>
            <a:normAutofit fontScale="92500"/>
          </a:bodyPr>
          <a:lstStyle/>
          <a:p>
            <a:pPr eaLnBrk="1" hangingPunct="1">
              <a:lnSpc>
                <a:spcPct val="80000"/>
              </a:lnSpc>
            </a:pPr>
            <a:r>
              <a:rPr lang="en-US" altLang="zh-CN" sz="3000" dirty="0">
                <a:latin typeface="Times New Roman" panose="02020603050405020304" pitchFamily="18" charset="0"/>
              </a:rPr>
              <a:t>The Arctic(</a:t>
            </a:r>
            <a:r>
              <a:rPr lang="zh-CN" altLang="en-US" sz="3000" dirty="0">
                <a:latin typeface="Times New Roman" panose="02020603050405020304" pitchFamily="18" charset="0"/>
              </a:rPr>
              <a:t>北极</a:t>
            </a:r>
            <a:r>
              <a:rPr lang="en-US" altLang="zh-CN" sz="3000" dirty="0">
                <a:latin typeface="Times New Roman" panose="02020603050405020304" pitchFamily="18" charset="0"/>
              </a:rPr>
              <a:t>) is the northernmost region on Earth.  It is </a:t>
            </a:r>
            <a:r>
              <a:rPr lang="en-US" altLang="zh-CN" sz="3000" dirty="0" err="1">
                <a:latin typeface="Times New Roman" panose="02020603050405020304" pitchFamily="18" charset="0"/>
              </a:rPr>
              <a:t>centred</a:t>
            </a:r>
            <a:r>
              <a:rPr lang="en-US" altLang="zh-CN" sz="3000" dirty="0">
                <a:latin typeface="Times New Roman" panose="02020603050405020304" pitchFamily="18" charset="0"/>
              </a:rPr>
              <a:t> on the North Pole. It comprises all of the area located north of the latitude 66° North. </a:t>
            </a:r>
            <a:endParaRPr lang="en-US" altLang="zh-CN" sz="3000" dirty="0">
              <a:latin typeface="Times New Roman" panose="02020603050405020304" pitchFamily="18" charset="0"/>
            </a:endParaRPr>
          </a:p>
          <a:p>
            <a:pPr eaLnBrk="1" hangingPunct="1">
              <a:lnSpc>
                <a:spcPct val="80000"/>
              </a:lnSpc>
            </a:pPr>
            <a:endParaRPr lang="en-US" altLang="zh-CN" sz="3000" dirty="0">
              <a:latin typeface="Times New Roman" panose="02020603050405020304" pitchFamily="18" charset="0"/>
            </a:endParaRPr>
          </a:p>
          <a:p>
            <a:pPr eaLnBrk="1" hangingPunct="1">
              <a:lnSpc>
                <a:spcPct val="80000"/>
              </a:lnSpc>
            </a:pPr>
            <a:r>
              <a:rPr lang="en-US" altLang="zh-CN" sz="3000" dirty="0">
                <a:latin typeface="Times New Roman" panose="02020603050405020304" pitchFamily="18" charset="0"/>
              </a:rPr>
              <a:t>The Arctic, which is the northernmost region on Earth, is </a:t>
            </a:r>
            <a:r>
              <a:rPr lang="en-US" altLang="zh-CN" sz="3000" dirty="0" err="1">
                <a:latin typeface="Times New Roman" panose="02020603050405020304" pitchFamily="18" charset="0"/>
              </a:rPr>
              <a:t>centred</a:t>
            </a:r>
            <a:r>
              <a:rPr lang="en-US" altLang="zh-CN" sz="3000" dirty="0">
                <a:latin typeface="Times New Roman" panose="02020603050405020304" pitchFamily="18" charset="0"/>
              </a:rPr>
              <a:t> on the North Pole. The latitude 66° North, which is the southern limit of the area, marks the Arctic Circle.</a:t>
            </a:r>
            <a:endParaRPr lang="en-US" altLang="zh-CN" sz="3000" dirty="0">
              <a:latin typeface="Times New Roman" panose="02020603050405020304" pitchFamily="18" charset="0"/>
            </a:endParaRPr>
          </a:p>
          <a:p>
            <a:pPr eaLnBrk="1" hangingPunct="1">
              <a:lnSpc>
                <a:spcPct val="80000"/>
              </a:lnSpc>
            </a:pPr>
            <a:r>
              <a:rPr lang="en-US" altLang="zh-CN" sz="3000" dirty="0">
                <a:latin typeface="Times New Roman" panose="02020603050405020304" pitchFamily="18" charset="0"/>
              </a:rPr>
              <a:t> </a:t>
            </a:r>
            <a:endParaRPr lang="en-US" altLang="zh-CN" sz="3000" dirty="0">
              <a:latin typeface="Times New Roman" panose="02020603050405020304" pitchFamily="18" charset="0"/>
            </a:endParaRPr>
          </a:p>
          <a:p>
            <a:pPr eaLnBrk="1" hangingPunct="1">
              <a:lnSpc>
                <a:spcPct val="80000"/>
              </a:lnSpc>
            </a:pPr>
            <a:r>
              <a:rPr lang="en-US" altLang="zh-CN" sz="3000" dirty="0">
                <a:latin typeface="Times New Roman" panose="02020603050405020304" pitchFamily="18" charset="0"/>
              </a:rPr>
              <a:t>The Arctic is the northernmost region on Earth. </a:t>
            </a:r>
            <a:r>
              <a:rPr lang="en-US" altLang="zh-CN" sz="3000" dirty="0" err="1">
                <a:latin typeface="Times New Roman" panose="02020603050405020304" pitchFamily="18" charset="0"/>
              </a:rPr>
              <a:t>Centred</a:t>
            </a:r>
            <a:r>
              <a:rPr lang="en-US" altLang="zh-CN" sz="3000" dirty="0">
                <a:latin typeface="Times New Roman" panose="02020603050405020304" pitchFamily="18" charset="0"/>
              </a:rPr>
              <a:t> on the North Pole, it comprises all of the area located north of the latitude 66° North, which marks the Arctic Circle.</a:t>
            </a:r>
            <a:r>
              <a:rPr lang="en-US" altLang="zh-CN" sz="2600" dirty="0">
                <a:latin typeface="Times New Roman" panose="02020603050405020304" pitchFamily="18" charset="0"/>
              </a:rPr>
              <a:t> </a:t>
            </a:r>
            <a:endParaRPr lang="en-US" altLang="zh-CN" sz="2600" dirty="0">
              <a:latin typeface="Times New Roman" panose="02020603050405020304" pitchFamily="18" charset="0"/>
            </a:endParaRPr>
          </a:p>
          <a:p>
            <a:pPr eaLnBrk="1" hangingPunct="1">
              <a:lnSpc>
                <a:spcPct val="80000"/>
              </a:lnSpc>
            </a:pPr>
            <a:endParaRPr lang="en-US" altLang="zh-CN" sz="2600" dirty="0">
              <a:solidFill>
                <a:schemeClr val="hlink"/>
              </a:solidFill>
              <a:latin typeface="Times New Roman" panose="02020603050405020304" pitchFamily="18" charset="0"/>
            </a:endParaRPr>
          </a:p>
          <a:p>
            <a:pPr eaLnBrk="1" hangingPunct="1">
              <a:lnSpc>
                <a:spcPct val="80000"/>
              </a:lnSpc>
            </a:pPr>
            <a:endParaRPr lang="en-US" altLang="zh-CN" dirty="0">
              <a:solidFill>
                <a:srgbClr val="FFCC99"/>
              </a:solidFill>
            </a:endParaRPr>
          </a:p>
        </p:txBody>
      </p:sp>
      <p:sp>
        <p:nvSpPr>
          <p:cNvPr id="68612" name="Text Box 4"/>
          <p:cNvSpPr txBox="1">
            <a:spLocks noChangeArrowheads="1"/>
          </p:cNvSpPr>
          <p:nvPr/>
        </p:nvSpPr>
        <p:spPr bwMode="auto">
          <a:xfrm>
            <a:off x="8132928" y="5978527"/>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dirty="0" smtClean="0">
                <a:solidFill>
                  <a:srgbClr val="FF0000"/>
                </a:solidFill>
              </a:rPr>
              <a:t>proper</a:t>
            </a:r>
            <a:endParaRPr lang="en-US" altLang="zh-CN" sz="2400" b="1" dirty="0">
              <a:solidFill>
                <a:srgbClr val="FF0000"/>
              </a:solidFill>
            </a:endParaRPr>
          </a:p>
        </p:txBody>
      </p:sp>
      <p:sp>
        <p:nvSpPr>
          <p:cNvPr id="68613" name="Text Box 5"/>
          <p:cNvSpPr txBox="1">
            <a:spLocks noChangeArrowheads="1"/>
          </p:cNvSpPr>
          <p:nvPr/>
        </p:nvSpPr>
        <p:spPr bwMode="auto">
          <a:xfrm>
            <a:off x="8299396" y="2175468"/>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dirty="0">
                <a:solidFill>
                  <a:srgbClr val="FF0000"/>
                </a:solidFill>
              </a:rPr>
              <a:t>simple</a:t>
            </a:r>
            <a:endParaRPr lang="en-US" altLang="zh-CN" sz="2400" b="1" dirty="0">
              <a:solidFill>
                <a:srgbClr val="FF0000"/>
              </a:solidFill>
            </a:endParaRPr>
          </a:p>
        </p:txBody>
      </p:sp>
      <p:sp>
        <p:nvSpPr>
          <p:cNvPr id="68614" name="Text Box 6"/>
          <p:cNvSpPr txBox="1">
            <a:spLocks noChangeArrowheads="1"/>
          </p:cNvSpPr>
          <p:nvPr/>
        </p:nvSpPr>
        <p:spPr bwMode="auto">
          <a:xfrm>
            <a:off x="7913077" y="4231361"/>
            <a:ext cx="60481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dirty="0">
                <a:solidFill>
                  <a:srgbClr val="FF0000"/>
                </a:solidFill>
              </a:rPr>
              <a:t>Heavy head</a:t>
            </a:r>
            <a:endParaRPr lang="en-US" altLang="zh-CN" sz="2400" b="1" dirty="0">
              <a:solidFill>
                <a:srgbClr val="FF0000"/>
              </a:solidFill>
            </a:endParaRPr>
          </a:p>
        </p:txBody>
      </p:sp>
    </p:spTree>
  </p:cSld>
  <p:clrMapOvr>
    <a:masterClrMapping/>
  </p:clrMapOvr>
  <p:transition>
    <p:strips dir="ld"/>
    <p:sndAc>
      <p:stSnd>
        <p:snd r:embed="rId1" name="sound_1.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diamond(in)">
                                      <p:cBhvr>
                                        <p:cTn id="7" dur="500"/>
                                        <p:tgtEl>
                                          <p:spTgt spid="6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8611">
                                            <p:txEl>
                                              <p:pRg st="2" end="2"/>
                                            </p:txEl>
                                          </p:spTgt>
                                        </p:tgtEl>
                                        <p:attrNameLst>
                                          <p:attrName>style.visibility</p:attrName>
                                        </p:attrNameLst>
                                      </p:cBhvr>
                                      <p:to>
                                        <p:strVal val="visible"/>
                                      </p:to>
                                    </p:set>
                                    <p:animEffect transition="in" filter="diamond(in)">
                                      <p:cBhvr>
                                        <p:cTn id="12" dur="500"/>
                                        <p:tgtEl>
                                          <p:spTgt spid="686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68611">
                                            <p:txEl>
                                              <p:pRg st="3" end="3"/>
                                            </p:txEl>
                                          </p:spTgt>
                                        </p:tgtEl>
                                        <p:attrNameLst>
                                          <p:attrName>style.visibility</p:attrName>
                                        </p:attrNameLst>
                                      </p:cBhvr>
                                      <p:to>
                                        <p:strVal val="visible"/>
                                      </p:to>
                                    </p:set>
                                    <p:animEffect transition="in" filter="diamond(in)">
                                      <p:cBhvr>
                                        <p:cTn id="17" dur="500"/>
                                        <p:tgtEl>
                                          <p:spTgt spid="686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68611">
                                            <p:txEl>
                                              <p:pRg st="4" end="4"/>
                                            </p:txEl>
                                          </p:spTgt>
                                        </p:tgtEl>
                                        <p:attrNameLst>
                                          <p:attrName>style.visibility</p:attrName>
                                        </p:attrNameLst>
                                      </p:cBhvr>
                                      <p:to>
                                        <p:strVal val="visible"/>
                                      </p:to>
                                    </p:set>
                                    <p:animEffect transition="in" filter="diamond(in)">
                                      <p:cBhvr>
                                        <p:cTn id="22" dur="500"/>
                                        <p:tgtEl>
                                          <p:spTgt spid="686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68613"/>
                                        </p:tgtEl>
                                        <p:attrNameLst>
                                          <p:attrName>style.visibility</p:attrName>
                                        </p:attrNameLst>
                                      </p:cBhvr>
                                      <p:to>
                                        <p:strVal val="visible"/>
                                      </p:to>
                                    </p:set>
                                    <p:animEffect transition="in" filter="wipe(right)">
                                      <p:cBhvr>
                                        <p:cTn id="27" dur="500"/>
                                        <p:tgtEl>
                                          <p:spTgt spid="686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68614"/>
                                        </p:tgtEl>
                                        <p:attrNameLst>
                                          <p:attrName>style.visibility</p:attrName>
                                        </p:attrNameLst>
                                      </p:cBhvr>
                                      <p:to>
                                        <p:strVal val="visible"/>
                                      </p:to>
                                    </p:set>
                                    <p:animEffect transition="in" filter="wipe(right)">
                                      <p:cBhvr>
                                        <p:cTn id="32" dur="500"/>
                                        <p:tgtEl>
                                          <p:spTgt spid="686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68612"/>
                                        </p:tgtEl>
                                        <p:attrNameLst>
                                          <p:attrName>style.visibility</p:attrName>
                                        </p:attrNameLst>
                                      </p:cBhvr>
                                      <p:to>
                                        <p:strVal val="visible"/>
                                      </p:to>
                                    </p:set>
                                    <p:animEffect transition="in" filter="wipe(right)">
                                      <p:cBhvr>
                                        <p:cTn id="37" dur="500"/>
                                        <p:tgtEl>
                                          <p:spTgt spid="68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p:bldP spid="68613" grpId="0"/>
      <p:bldP spid="686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60052" y="0"/>
            <a:ext cx="9637858" cy="6858000"/>
          </a:xfrm>
        </p:spPr>
      </p:pic>
      <p:cxnSp>
        <p:nvCxnSpPr>
          <p:cNvPr id="5" name="直接连接符 4"/>
          <p:cNvCxnSpPr/>
          <p:nvPr/>
        </p:nvCxnSpPr>
        <p:spPr>
          <a:xfrm>
            <a:off x="2911806" y="1897290"/>
            <a:ext cx="872403" cy="184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2911806" y="4948793"/>
            <a:ext cx="3573400" cy="17102"/>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flipV="1">
            <a:off x="3110996" y="6175717"/>
            <a:ext cx="6933336" cy="36823"/>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9" name="直接连接符 8"/>
          <p:cNvCxnSpPr/>
          <p:nvPr/>
        </p:nvCxnSpPr>
        <p:spPr>
          <a:xfrm flipV="1">
            <a:off x="3110996" y="6682154"/>
            <a:ext cx="5878259" cy="6344"/>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2" name="直接连接符 11"/>
          <p:cNvCxnSpPr/>
          <p:nvPr/>
        </p:nvCxnSpPr>
        <p:spPr>
          <a:xfrm>
            <a:off x="3110996" y="2735889"/>
            <a:ext cx="872403" cy="184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3" name="直接连接符 12"/>
          <p:cNvCxnSpPr/>
          <p:nvPr/>
        </p:nvCxnSpPr>
        <p:spPr>
          <a:xfrm>
            <a:off x="3110996" y="3259512"/>
            <a:ext cx="872403" cy="184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直接连接符 13"/>
          <p:cNvCxnSpPr/>
          <p:nvPr/>
        </p:nvCxnSpPr>
        <p:spPr>
          <a:xfrm>
            <a:off x="3110996" y="4473526"/>
            <a:ext cx="673213" cy="5653"/>
          </a:xfrm>
          <a:prstGeom prst="line">
            <a:avLst/>
          </a:prstGeom>
          <a:ln w="38100"/>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638" y="585216"/>
            <a:ext cx="9720072" cy="1499616"/>
          </a:xfrm>
        </p:spPr>
        <p:txBody>
          <a:bodyPr/>
          <a:lstStyle/>
          <a:p>
            <a:r>
              <a:rPr lang="en-US" altLang="zh-CN" dirty="0" smtClean="0"/>
              <a:t>Sample</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031228" y="439586"/>
            <a:ext cx="9160772" cy="6116798"/>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6286" y="365125"/>
            <a:ext cx="10885714" cy="1325563"/>
          </a:xfrm>
        </p:spPr>
        <p:txBody>
          <a:bodyPr>
            <a:normAutofit/>
          </a:bodyPr>
          <a:lstStyle/>
          <a:p>
            <a:r>
              <a:rPr lang="zh-CN" altLang="en-US" dirty="0" smtClean="0"/>
              <a:t>图表写作样</a:t>
            </a:r>
            <a:r>
              <a:rPr lang="zh-CN" altLang="en-US" dirty="0"/>
              <a:t>本</a:t>
            </a:r>
            <a:br>
              <a:rPr lang="en-US" altLang="zh-CN" dirty="0" smtClean="0"/>
            </a:br>
            <a:endParaRPr lang="zh-CN" altLang="en-US" dirty="0"/>
          </a:p>
        </p:txBody>
      </p:sp>
      <p:sp>
        <p:nvSpPr>
          <p:cNvPr id="3" name="内容占位符 2"/>
          <p:cNvSpPr>
            <a:spLocks noGrp="1"/>
          </p:cNvSpPr>
          <p:nvPr>
            <p:ph idx="1"/>
          </p:nvPr>
        </p:nvSpPr>
        <p:spPr>
          <a:xfrm>
            <a:off x="778328" y="1538241"/>
            <a:ext cx="10635343" cy="5032375"/>
          </a:xfrm>
        </p:spPr>
        <p:txBody>
          <a:bodyPr>
            <a:normAutofit fontScale="92500" lnSpcReduction="20000"/>
          </a:bodyPr>
          <a:lstStyle/>
          <a:p>
            <a:pPr marL="0" indent="0" algn="ctr">
              <a:buNone/>
            </a:pPr>
            <a:r>
              <a:rPr lang="en-US" altLang="zh-CN" b="1" dirty="0"/>
              <a:t>Earnings and Unemployment Rate</a:t>
            </a:r>
            <a:endParaRPr lang="zh-CN" altLang="zh-CN" b="1" dirty="0"/>
          </a:p>
          <a:p>
            <a:pPr marL="0" indent="0" algn="just">
              <a:buNone/>
            </a:pPr>
            <a:r>
              <a:rPr lang="en-US" altLang="zh-CN" dirty="0"/>
              <a:t> </a:t>
            </a:r>
            <a:endParaRPr lang="zh-CN" altLang="zh-CN" dirty="0"/>
          </a:p>
          <a:p>
            <a:pPr algn="just"/>
            <a:r>
              <a:rPr lang="en-US" altLang="zh-CN" sz="3000" dirty="0">
                <a:solidFill>
                  <a:srgbClr val="00B0F0"/>
                </a:solidFill>
              </a:rPr>
              <a:t>This graph depicts </a:t>
            </a:r>
            <a:r>
              <a:rPr lang="en-US" altLang="zh-CN" sz="3000" dirty="0"/>
              <a:t>the median weekly wages and unemployment rate by educational attainment in the United States in 2020. </a:t>
            </a:r>
            <a:r>
              <a:rPr lang="zh-CN" altLang="en-US" sz="3000" dirty="0" smtClean="0"/>
              <a:t>（</a:t>
            </a:r>
            <a:r>
              <a:rPr lang="en-US" altLang="zh-CN" sz="3000" dirty="0" smtClean="0">
                <a:solidFill>
                  <a:srgbClr val="FF0000"/>
                </a:solidFill>
              </a:rPr>
              <a:t>introduction: what is the diagram about</a:t>
            </a:r>
            <a:r>
              <a:rPr lang="zh-CN" altLang="en-US" sz="3000" dirty="0" smtClean="0">
                <a:solidFill>
                  <a:srgbClr val="FFFF00"/>
                </a:solidFill>
              </a:rPr>
              <a:t>）</a:t>
            </a:r>
            <a:r>
              <a:rPr lang="en-US" altLang="zh-CN" sz="3000" dirty="0" smtClean="0"/>
              <a:t>The </a:t>
            </a:r>
            <a:r>
              <a:rPr lang="en-US" altLang="zh-CN" sz="3000" dirty="0"/>
              <a:t>Current Population Survey of the Bureau of Labor Statistics reveals that the unemployment </a:t>
            </a:r>
            <a:r>
              <a:rPr lang="en-US" altLang="zh-CN" sz="3000" dirty="0">
                <a:solidFill>
                  <a:srgbClr val="00B0F0"/>
                </a:solidFill>
              </a:rPr>
              <a:t>rate rises in tandem with decreasing levels </a:t>
            </a:r>
            <a:r>
              <a:rPr lang="en-US" altLang="zh-CN" sz="3000" dirty="0"/>
              <a:t>of education. </a:t>
            </a:r>
            <a:r>
              <a:rPr lang="en-US" altLang="zh-CN" sz="3000" dirty="0" smtClean="0"/>
              <a:t>(</a:t>
            </a:r>
            <a:r>
              <a:rPr lang="en-US" altLang="zh-CN" sz="3000" dirty="0">
                <a:solidFill>
                  <a:srgbClr val="FF0000"/>
                </a:solidFill>
              </a:rPr>
              <a:t>overview: trend, rule</a:t>
            </a:r>
            <a:r>
              <a:rPr lang="en-US" altLang="zh-CN" sz="3000" dirty="0" smtClean="0"/>
              <a:t>)Those </a:t>
            </a:r>
            <a:r>
              <a:rPr lang="en-US" altLang="zh-CN" sz="3000" dirty="0"/>
              <a:t>with the highest levels of education in the United States in 2020 can expect weekly earnings that are </a:t>
            </a:r>
            <a:r>
              <a:rPr lang="en-US" altLang="zh-CN" sz="3000" dirty="0">
                <a:solidFill>
                  <a:srgbClr val="00B0F0"/>
                </a:solidFill>
              </a:rPr>
              <a:t>nearly three times </a:t>
            </a:r>
            <a:r>
              <a:rPr lang="en-US" altLang="zh-CN" sz="3000" dirty="0"/>
              <a:t>as high as those with the lowest levels of education who are also working full time. </a:t>
            </a:r>
            <a:r>
              <a:rPr lang="en-US" altLang="zh-CN" sz="3000" dirty="0">
                <a:solidFill>
                  <a:srgbClr val="FF0000"/>
                </a:solidFill>
              </a:rPr>
              <a:t>(key figures, features)</a:t>
            </a:r>
            <a:r>
              <a:rPr lang="en-US" altLang="zh-CN" sz="3000" dirty="0"/>
              <a:t>The graph </a:t>
            </a:r>
            <a:r>
              <a:rPr lang="en-US" altLang="zh-CN" sz="3000" dirty="0">
                <a:solidFill>
                  <a:srgbClr val="00B0F0"/>
                </a:solidFill>
              </a:rPr>
              <a:t>exemplifies the central role of education </a:t>
            </a:r>
            <a:r>
              <a:rPr lang="en-US" altLang="zh-CN" sz="3000" dirty="0"/>
              <a:t>in preparing one for the job market and demonstrates the inability of those without a degree to support themselves financially</a:t>
            </a:r>
            <a:r>
              <a:rPr lang="en-US" altLang="zh-CN" sz="3000" dirty="0" smtClean="0"/>
              <a:t>.(</a:t>
            </a:r>
            <a:r>
              <a:rPr lang="en-US" altLang="zh-CN" sz="3000" dirty="0">
                <a:solidFill>
                  <a:srgbClr val="FF0000"/>
                </a:solidFill>
              </a:rPr>
              <a:t>concluding </a:t>
            </a:r>
            <a:r>
              <a:rPr lang="en-US" altLang="zh-CN" sz="3000" dirty="0" smtClean="0">
                <a:solidFill>
                  <a:srgbClr val="FF0000"/>
                </a:solidFill>
              </a:rPr>
              <a:t>remarks from the author.)</a:t>
            </a:r>
            <a:endParaRPr lang="zh-CN" altLang="zh-CN" sz="3000" dirty="0">
              <a:solidFill>
                <a:srgbClr val="FF0000"/>
              </a:solidFill>
            </a:endParaRPr>
          </a:p>
          <a:p>
            <a:pPr algn="just"/>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Personal but it should be clear and logical</a:t>
            </a:r>
            <a:endParaRPr lang="zh-CN" altLang="en-US" dirty="0"/>
          </a:p>
        </p:txBody>
      </p:sp>
      <p:sp>
        <p:nvSpPr>
          <p:cNvPr id="3" name="内容占位符 2"/>
          <p:cNvSpPr>
            <a:spLocks noGrp="1"/>
          </p:cNvSpPr>
          <p:nvPr>
            <p:ph idx="1"/>
          </p:nvPr>
        </p:nvSpPr>
        <p:spPr>
          <a:xfrm>
            <a:off x="182880" y="1905001"/>
            <a:ext cx="12009120" cy="5120639"/>
          </a:xfrm>
        </p:spPr>
        <p:txBody>
          <a:bodyPr>
            <a:normAutofit fontScale="77500" lnSpcReduction="20000"/>
          </a:bodyPr>
          <a:lstStyle/>
          <a:p>
            <a:pPr algn="just">
              <a:lnSpc>
                <a:spcPct val="120000"/>
              </a:lnSpc>
            </a:pPr>
            <a:r>
              <a:rPr lang="en-US" altLang="zh-CN" sz="3600" dirty="0"/>
              <a:t>Higher education is typically required in the current American job market to earn one's desired salary. Potential </a:t>
            </a:r>
            <a:r>
              <a:rPr lang="en-US" altLang="zh-CN" sz="3600" dirty="0">
                <a:solidFill>
                  <a:srgbClr val="00B0F0"/>
                </a:solidFill>
              </a:rPr>
              <a:t>causes for this trend </a:t>
            </a:r>
            <a:r>
              <a:rPr lang="en-US" altLang="zh-CN" sz="3600" dirty="0"/>
              <a:t>include the increased visibility of employers' educational requirements and the cutthroat nature of today's job market. </a:t>
            </a:r>
            <a:r>
              <a:rPr lang="en-US" altLang="zh-CN" sz="3600" dirty="0">
                <a:solidFill>
                  <a:srgbClr val="00B0F0"/>
                </a:solidFill>
              </a:rPr>
              <a:t>Young people </a:t>
            </a:r>
            <a:r>
              <a:rPr lang="en-US" altLang="zh-CN" sz="3600" dirty="0"/>
              <a:t>are becoming </a:t>
            </a:r>
            <a:r>
              <a:rPr lang="en-US" altLang="zh-CN" sz="3600" dirty="0">
                <a:solidFill>
                  <a:srgbClr val="00B0F0"/>
                </a:solidFill>
              </a:rPr>
              <a:t>increasingly aware </a:t>
            </a:r>
            <a:r>
              <a:rPr lang="en-US" altLang="zh-CN" sz="3600" dirty="0"/>
              <a:t>that they cannot avoid becoming economically inactive if they do not pursue higher education. </a:t>
            </a:r>
            <a:r>
              <a:rPr lang="en-US" altLang="zh-CN" sz="3600" dirty="0">
                <a:solidFill>
                  <a:srgbClr val="00B0F0"/>
                </a:solidFill>
              </a:rPr>
              <a:t>Many people believe </a:t>
            </a:r>
            <a:r>
              <a:rPr lang="en-US" altLang="zh-CN" sz="3600" dirty="0"/>
              <a:t>that education plays a significant role in their lives because it not only increases their level of knowledge but also gives them access to better job opportunities. One of the responsibilities of a Chinese </a:t>
            </a:r>
            <a:r>
              <a:rPr lang="en-US" altLang="zh-CN" sz="3600" dirty="0">
                <a:solidFill>
                  <a:srgbClr val="00B0F0"/>
                </a:solidFill>
              </a:rPr>
              <a:t>college student is, arguably, to recognize </a:t>
            </a:r>
            <a:r>
              <a:rPr lang="en-US" altLang="zh-CN" sz="3600" dirty="0"/>
              <a:t>the value of a degree</a:t>
            </a:r>
            <a:r>
              <a:rPr lang="en-US" altLang="zh-CN" sz="3600" dirty="0" smtClean="0"/>
              <a:t>.(</a:t>
            </a:r>
            <a:r>
              <a:rPr lang="en-US" altLang="zh-CN" sz="3600" dirty="0" smtClean="0">
                <a:solidFill>
                  <a:srgbClr val="FF0000"/>
                </a:solidFill>
              </a:rPr>
              <a:t>background, analysis, explanation, solution…It should be logical and coherent.)</a:t>
            </a:r>
            <a:endParaRPr lang="zh-CN" altLang="zh-CN" sz="3600" dirty="0">
              <a:solidFill>
                <a:srgbClr val="FF0000"/>
              </a:solidFill>
            </a:endParaRPr>
          </a:p>
          <a:p>
            <a:pPr algn="just"/>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658667" y="550693"/>
            <a:ext cx="7143750" cy="777875"/>
          </a:xfrm>
        </p:spPr>
        <p:txBody>
          <a:bodyPr>
            <a:normAutofit/>
          </a:bodyPr>
          <a:lstStyle/>
          <a:p>
            <a:r>
              <a:rPr lang="en-US" altLang="zh-CN" dirty="0" smtClean="0">
                <a:latin typeface="Arial Black" panose="020B0A04020102020204" pitchFamily="34" charset="0"/>
              </a:rPr>
              <a:t>Terms:  PICTURE? </a:t>
            </a:r>
            <a:endParaRPr lang="zh-CN" altLang="en-US" dirty="0">
              <a:latin typeface="Arial Black" panose="020B0A04020102020204" pitchFamily="34" charset="0"/>
            </a:endParaRPr>
          </a:p>
        </p:txBody>
      </p:sp>
      <p:sp>
        <p:nvSpPr>
          <p:cNvPr id="17411" name="内容占位符 2"/>
          <p:cNvSpPr>
            <a:spLocks noGrp="1"/>
          </p:cNvSpPr>
          <p:nvPr>
            <p:ph idx="1"/>
          </p:nvPr>
        </p:nvSpPr>
        <p:spPr>
          <a:xfrm>
            <a:off x="658668" y="1584960"/>
            <a:ext cx="10085534" cy="4724400"/>
          </a:xfrm>
        </p:spPr>
        <p:txBody>
          <a:bodyPr>
            <a:normAutofit fontScale="92500" lnSpcReduction="20000"/>
          </a:bodyPr>
          <a:lstStyle/>
          <a:p>
            <a:r>
              <a:rPr lang="en-US" altLang="zh-CN" dirty="0" smtClean="0"/>
              <a:t>Figure </a:t>
            </a:r>
            <a:endParaRPr lang="en-US" altLang="zh-CN" dirty="0"/>
          </a:p>
          <a:p>
            <a:r>
              <a:rPr lang="en-US" altLang="zh-CN" dirty="0" smtClean="0"/>
              <a:t>Graph </a:t>
            </a:r>
            <a:endParaRPr lang="en-US" altLang="zh-CN" dirty="0"/>
          </a:p>
          <a:p>
            <a:r>
              <a:rPr lang="en-US" altLang="zh-CN" dirty="0" smtClean="0"/>
              <a:t>Chart </a:t>
            </a:r>
            <a:endParaRPr lang="en-US" altLang="zh-CN" dirty="0" smtClean="0"/>
          </a:p>
          <a:p>
            <a:r>
              <a:rPr lang="en-US" altLang="zh-CN" dirty="0" smtClean="0"/>
              <a:t>Diagram</a:t>
            </a:r>
            <a:endParaRPr lang="en-US" altLang="zh-CN" dirty="0" smtClean="0"/>
          </a:p>
          <a:p>
            <a:r>
              <a:rPr lang="en-US" altLang="zh-CN" dirty="0" smtClean="0"/>
              <a:t>Table</a:t>
            </a:r>
            <a:endParaRPr lang="en-US" altLang="zh-CN" dirty="0" smtClean="0"/>
          </a:p>
          <a:p>
            <a:r>
              <a:rPr lang="en-US" altLang="zh-CN" dirty="0" smtClean="0"/>
              <a:t>Pie chart</a:t>
            </a:r>
            <a:r>
              <a:rPr lang="zh-CN" altLang="en-US" dirty="0" smtClean="0"/>
              <a:t>饼图</a:t>
            </a:r>
            <a:endParaRPr lang="en-US" altLang="zh-CN" dirty="0" smtClean="0"/>
          </a:p>
          <a:p>
            <a:r>
              <a:rPr lang="en-US" altLang="zh-CN" dirty="0" smtClean="0"/>
              <a:t>Line graph</a:t>
            </a:r>
            <a:r>
              <a:rPr lang="zh-CN" altLang="en-US" dirty="0" smtClean="0"/>
              <a:t>线形图</a:t>
            </a:r>
            <a:endParaRPr lang="en-US" altLang="zh-CN" dirty="0" smtClean="0"/>
          </a:p>
          <a:p>
            <a:r>
              <a:rPr lang="en-US" altLang="zh-CN" dirty="0" smtClean="0"/>
              <a:t>Bar graph </a:t>
            </a:r>
            <a:r>
              <a:rPr lang="zh-CN" altLang="en-US" dirty="0" smtClean="0"/>
              <a:t>柱状图</a:t>
            </a:r>
            <a:endParaRPr lang="en-US" altLang="zh-CN" dirty="0" smtClean="0"/>
          </a:p>
          <a:p>
            <a:r>
              <a:rPr lang="en-US" altLang="zh-CN" dirty="0" smtClean="0"/>
              <a:t>…</a:t>
            </a:r>
            <a:endParaRPr lang="zh-CN" altLang="en-US" dirty="0" smtClean="0"/>
          </a:p>
          <a:p>
            <a:endParaRPr lang="zh-CN" altLang="en-US" dirty="0" smtClean="0"/>
          </a:p>
        </p:txBody>
      </p:sp>
    </p:spTree>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658667" y="550693"/>
            <a:ext cx="7143750" cy="777875"/>
          </a:xfrm>
        </p:spPr>
        <p:txBody>
          <a:bodyPr>
            <a:normAutofit fontScale="90000"/>
          </a:bodyPr>
          <a:lstStyle/>
          <a:p>
            <a:r>
              <a:rPr lang="en-US" altLang="zh-CN" dirty="0">
                <a:latin typeface="Arial Black" panose="020B0A04020102020204" pitchFamily="34" charset="0"/>
              </a:rPr>
              <a:t>Useful </a:t>
            </a:r>
            <a:r>
              <a:rPr lang="en-US" altLang="zh-CN" dirty="0" smtClean="0">
                <a:latin typeface="Arial Black" panose="020B0A04020102020204" pitchFamily="34" charset="0"/>
              </a:rPr>
              <a:t>expressions: </a:t>
            </a:r>
            <a:endParaRPr lang="zh-CN" altLang="en-US" dirty="0">
              <a:latin typeface="Arial Black" panose="020B0A04020102020204" pitchFamily="34" charset="0"/>
            </a:endParaRPr>
          </a:p>
        </p:txBody>
      </p:sp>
      <p:sp>
        <p:nvSpPr>
          <p:cNvPr id="17411" name="内容占位符 2"/>
          <p:cNvSpPr>
            <a:spLocks noGrp="1"/>
          </p:cNvSpPr>
          <p:nvPr>
            <p:ph idx="1"/>
          </p:nvPr>
        </p:nvSpPr>
        <p:spPr/>
        <p:txBody>
          <a:bodyPr>
            <a:normAutofit/>
          </a:bodyPr>
          <a:lstStyle/>
          <a:p>
            <a:r>
              <a:rPr lang="en-US" altLang="zh-CN" dirty="0" smtClean="0">
                <a:solidFill>
                  <a:srgbClr val="00B0F0"/>
                </a:solidFill>
              </a:rPr>
              <a:t>(1)According to the figure, </a:t>
            </a:r>
            <a:r>
              <a:rPr lang="en-US" altLang="zh-CN" dirty="0" smtClean="0"/>
              <a:t>we know/it can be known...</a:t>
            </a:r>
            <a:endParaRPr lang="en-US" altLang="zh-CN" dirty="0" smtClean="0"/>
          </a:p>
          <a:p>
            <a:r>
              <a:rPr lang="en-US" altLang="zh-CN" dirty="0" smtClean="0"/>
              <a:t>(2)The writer </a:t>
            </a:r>
            <a:r>
              <a:rPr lang="en-US" altLang="zh-CN" dirty="0" smtClean="0">
                <a:solidFill>
                  <a:srgbClr val="00B0F0"/>
                </a:solidFill>
              </a:rPr>
              <a:t>states </a:t>
            </a:r>
            <a:r>
              <a:rPr lang="en-US" altLang="zh-CN" dirty="0" smtClean="0"/>
              <a:t>that...</a:t>
            </a:r>
            <a:endParaRPr lang="zh-CN" altLang="en-US" dirty="0" smtClean="0"/>
          </a:p>
          <a:p>
            <a:r>
              <a:rPr lang="en-US" altLang="zh-CN" dirty="0" smtClean="0"/>
              <a:t>(3)The </a:t>
            </a:r>
            <a:r>
              <a:rPr lang="en-US" altLang="zh-CN" dirty="0" smtClean="0">
                <a:solidFill>
                  <a:srgbClr val="00B0F0"/>
                </a:solidFill>
              </a:rPr>
              <a:t>graph above </a:t>
            </a:r>
            <a:r>
              <a:rPr lang="en-US" altLang="zh-CN" dirty="0" smtClean="0"/>
              <a:t>is about..</a:t>
            </a:r>
            <a:endParaRPr lang="zh-CN" altLang="en-US" dirty="0" smtClean="0"/>
          </a:p>
          <a:p>
            <a:r>
              <a:rPr lang="en-US" altLang="zh-CN" dirty="0" smtClean="0"/>
              <a:t>(4)The </a:t>
            </a:r>
            <a:r>
              <a:rPr lang="en-US" altLang="zh-CN" dirty="0" smtClean="0">
                <a:solidFill>
                  <a:srgbClr val="00B0F0"/>
                </a:solidFill>
              </a:rPr>
              <a:t>chart mainly tells us </a:t>
            </a:r>
            <a:r>
              <a:rPr lang="en-US" altLang="zh-CN" dirty="0" smtClean="0"/>
              <a:t>that...</a:t>
            </a:r>
            <a:endParaRPr lang="en-US" altLang="zh-CN" dirty="0" smtClean="0"/>
          </a:p>
          <a:p>
            <a:r>
              <a:rPr lang="en-US" altLang="zh-CN" dirty="0" smtClean="0"/>
              <a:t>(5) </a:t>
            </a:r>
            <a:r>
              <a:rPr lang="en-US" altLang="zh-CN" dirty="0" smtClean="0">
                <a:solidFill>
                  <a:srgbClr val="00B0F0"/>
                </a:solidFill>
              </a:rPr>
              <a:t>As is shown/described/illustrated/depicted </a:t>
            </a:r>
            <a:r>
              <a:rPr lang="en-US" altLang="zh-CN" dirty="0" smtClean="0"/>
              <a:t>in the diagram...</a:t>
            </a:r>
            <a:endParaRPr lang="zh-CN" altLang="en-US" dirty="0" smtClean="0"/>
          </a:p>
          <a:p>
            <a:endParaRPr lang="zh-CN" altLang="en-US" dirty="0" smtClean="0"/>
          </a:p>
          <a:p>
            <a:endParaRPr lang="zh-CN" altLang="en-US" dirty="0" smtClean="0"/>
          </a:p>
        </p:txBody>
      </p:sp>
    </p:spTree>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3922" y="536625"/>
            <a:ext cx="10621278" cy="777875"/>
          </a:xfrm>
        </p:spPr>
        <p:txBody>
          <a:bodyPr>
            <a:noAutofit/>
          </a:bodyPr>
          <a:lstStyle/>
          <a:p>
            <a:pPr>
              <a:defRPr/>
            </a:pPr>
            <a:r>
              <a:rPr lang="en-US" altLang="zh-CN" dirty="0" smtClean="0">
                <a:latin typeface="Arial Black" panose="020B0A04020102020204" pitchFamily="34" charset="0"/>
              </a:rPr>
              <a:t>Useful expressions</a:t>
            </a:r>
            <a:endParaRPr lang="zh-CN" altLang="en-US" dirty="0">
              <a:latin typeface="Arial Black" panose="020B0A04020102020204" pitchFamily="34" charset="0"/>
            </a:endParaRPr>
          </a:p>
        </p:txBody>
      </p:sp>
      <p:sp>
        <p:nvSpPr>
          <p:cNvPr id="18435" name="内容占位符 2"/>
          <p:cNvSpPr>
            <a:spLocks noGrp="1"/>
          </p:cNvSpPr>
          <p:nvPr>
            <p:ph idx="1"/>
          </p:nvPr>
        </p:nvSpPr>
        <p:spPr/>
        <p:txBody>
          <a:bodyPr/>
          <a:lstStyle/>
          <a:p>
            <a:r>
              <a:rPr lang="en-US" altLang="zh-CN" b="1" dirty="0" smtClean="0">
                <a:solidFill>
                  <a:srgbClr val="00B0F0"/>
                </a:solidFill>
              </a:rPr>
              <a:t>According to </a:t>
            </a:r>
            <a:r>
              <a:rPr lang="en-US" altLang="zh-CN" dirty="0" smtClean="0"/>
              <a:t>the figures given in the bar graph( or line graph, table, pie chart), we know that …</a:t>
            </a:r>
            <a:endParaRPr lang="en-US" altLang="zh-CN" dirty="0" smtClean="0"/>
          </a:p>
          <a:p>
            <a:r>
              <a:rPr lang="en-US" altLang="zh-CN" dirty="0" smtClean="0"/>
              <a:t>The bar graph(or line graph, table, pie chart)</a:t>
            </a:r>
            <a:r>
              <a:rPr lang="en-US" altLang="zh-CN" b="1" dirty="0" smtClean="0">
                <a:solidFill>
                  <a:srgbClr val="00B0F0"/>
                </a:solidFill>
              </a:rPr>
              <a:t>shows</a:t>
            </a:r>
            <a:r>
              <a:rPr lang="en-US" altLang="zh-CN" b="1" dirty="0" smtClean="0"/>
              <a:t> </a:t>
            </a:r>
            <a:r>
              <a:rPr lang="en-US" altLang="zh-CN" dirty="0" smtClean="0"/>
              <a:t>( or indicates, makes it clear)that…</a:t>
            </a:r>
            <a:endParaRPr lang="en-US" altLang="zh-CN" dirty="0" smtClean="0"/>
          </a:p>
          <a:p>
            <a:r>
              <a:rPr lang="en-US" altLang="zh-CN" b="1" dirty="0" smtClean="0">
                <a:solidFill>
                  <a:srgbClr val="00B0F0"/>
                </a:solidFill>
              </a:rPr>
              <a:t>It can be seen from</a:t>
            </a:r>
            <a:r>
              <a:rPr lang="en-US" altLang="zh-CN" dirty="0" smtClean="0"/>
              <a:t>( or it is clear from; it is evident from  the bar graph(or line graph, table, pie chart) that…</a:t>
            </a:r>
            <a:endParaRPr lang="en-US" altLang="zh-CN" dirty="0" smtClean="0"/>
          </a:p>
          <a:p>
            <a:endParaRPr lang="zh-CN" altLang="en-US" dirty="0" smtClean="0"/>
          </a:p>
        </p:txBody>
      </p:sp>
    </p:spTree>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419686" y="459714"/>
            <a:ext cx="10058400" cy="947055"/>
          </a:xfrm>
        </p:spPr>
        <p:txBody>
          <a:bodyPr>
            <a:normAutofit/>
          </a:bodyPr>
          <a:lstStyle/>
          <a:p>
            <a:r>
              <a:rPr lang="en-US" altLang="zh-CN" dirty="0" smtClean="0">
                <a:latin typeface="Arial Black" panose="020B0A04020102020204" pitchFamily="34" charset="0"/>
              </a:rPr>
              <a:t>Useful expressions</a:t>
            </a:r>
            <a:endParaRPr lang="zh-CN" altLang="en-US" dirty="0" smtClean="0">
              <a:latin typeface="Arial Black" panose="020B0A04020102020204" pitchFamily="34" charset="0"/>
            </a:endParaRPr>
          </a:p>
        </p:txBody>
      </p:sp>
      <p:sp>
        <p:nvSpPr>
          <p:cNvPr id="3" name="内容占位符 2"/>
          <p:cNvSpPr>
            <a:spLocks noGrp="1"/>
          </p:cNvSpPr>
          <p:nvPr>
            <p:ph idx="1"/>
          </p:nvPr>
        </p:nvSpPr>
        <p:spPr>
          <a:xfrm>
            <a:off x="745588" y="1237957"/>
            <a:ext cx="10522634" cy="5205046"/>
          </a:xfrm>
        </p:spPr>
        <p:txBody>
          <a:bodyPr rtlCol="0">
            <a:noAutofit/>
          </a:bodyPr>
          <a:lstStyle/>
          <a:p>
            <a:pPr>
              <a:defRPr/>
            </a:pPr>
            <a:r>
              <a:rPr lang="en-US" altLang="zh-CN" dirty="0"/>
              <a:t>1. Here </a:t>
            </a:r>
            <a:r>
              <a:rPr lang="en-US" altLang="zh-CN" dirty="0" smtClean="0"/>
              <a:t>we </a:t>
            </a:r>
            <a:r>
              <a:rPr lang="en-US" altLang="zh-CN" dirty="0"/>
              <a:t>can see a figure which shows you the </a:t>
            </a:r>
            <a:r>
              <a:rPr lang="en-US" altLang="zh-CN" dirty="0">
                <a:solidFill>
                  <a:srgbClr val="00B0F0"/>
                </a:solidFill>
              </a:rPr>
              <a:t>relationship</a:t>
            </a:r>
            <a:r>
              <a:rPr lang="en-US" altLang="zh-CN" dirty="0"/>
              <a:t> between A and B. / This figure shows </a:t>
            </a:r>
            <a:r>
              <a:rPr lang="en-US" altLang="zh-CN" dirty="0" smtClean="0"/>
              <a:t>how </a:t>
            </a:r>
            <a:r>
              <a:rPr lang="en-US" altLang="zh-CN" dirty="0"/>
              <a:t>A varies with B. </a:t>
            </a:r>
            <a:endParaRPr lang="en-US" altLang="zh-CN" dirty="0"/>
          </a:p>
          <a:p>
            <a:pPr>
              <a:defRPr/>
            </a:pPr>
            <a:r>
              <a:rPr lang="en-US" altLang="zh-CN" dirty="0"/>
              <a:t>2. In this figure, the horizontal axis is A and the vertical axis is B. </a:t>
            </a:r>
            <a:r>
              <a:rPr lang="en-US" altLang="zh-CN" dirty="0" smtClean="0"/>
              <a:t>This </a:t>
            </a:r>
            <a:r>
              <a:rPr lang="en-US" altLang="zh-CN" dirty="0"/>
              <a:t>figure is quite complex, but the only thing </a:t>
            </a:r>
            <a:r>
              <a:rPr lang="en-US" altLang="zh-CN" dirty="0" smtClean="0"/>
              <a:t>the author wants to </a:t>
            </a:r>
            <a:r>
              <a:rPr lang="en-US" altLang="zh-CN" dirty="0">
                <a:solidFill>
                  <a:srgbClr val="00B0F0"/>
                </a:solidFill>
              </a:rPr>
              <a:t>focus on </a:t>
            </a:r>
            <a:r>
              <a:rPr lang="en-US" altLang="zh-CN" dirty="0"/>
              <a:t>is...</a:t>
            </a:r>
            <a:endParaRPr lang="en-US" altLang="zh-CN" dirty="0"/>
          </a:p>
          <a:p>
            <a:pPr>
              <a:defRPr/>
            </a:pPr>
            <a:r>
              <a:rPr lang="en-US" altLang="zh-CN" dirty="0"/>
              <a:t>3. The heavy (or thin) solid (or </a:t>
            </a:r>
            <a:r>
              <a:rPr lang="en-US" altLang="zh-CN" dirty="0" smtClean="0"/>
              <a:t>dotted) </a:t>
            </a:r>
            <a:r>
              <a:rPr lang="en-US" altLang="zh-CN" dirty="0"/>
              <a:t>line means (or represent, or is for).../ The last column of the table </a:t>
            </a:r>
            <a:r>
              <a:rPr lang="en-US" altLang="zh-CN" dirty="0">
                <a:solidFill>
                  <a:srgbClr val="00B0F0"/>
                </a:solidFill>
              </a:rPr>
              <a:t>indicates </a:t>
            </a:r>
            <a:r>
              <a:rPr lang="en-US" altLang="zh-CN" dirty="0"/>
              <a:t>close agreement between theoretical predications and experimental </a:t>
            </a:r>
            <a:r>
              <a:rPr lang="en-US" altLang="zh-CN" dirty="0" smtClean="0"/>
              <a:t>results.</a:t>
            </a:r>
            <a:endParaRPr lang="en-US" altLang="zh-CN" dirty="0"/>
          </a:p>
          <a:p>
            <a:pPr>
              <a:defRPr/>
            </a:pPr>
            <a:r>
              <a:rPr lang="en-US" altLang="zh-CN" dirty="0"/>
              <a:t>4. Basically what </a:t>
            </a:r>
            <a:r>
              <a:rPr lang="en-US" altLang="zh-CN" dirty="0" smtClean="0"/>
              <a:t>i</a:t>
            </a:r>
            <a:r>
              <a:rPr lang="en-US" altLang="zh-CN" dirty="0" smtClean="0">
                <a:solidFill>
                  <a:srgbClr val="00B0F0"/>
                </a:solidFill>
              </a:rPr>
              <a:t>s highlighted </a:t>
            </a:r>
            <a:r>
              <a:rPr lang="en-US" altLang="zh-CN" dirty="0"/>
              <a:t>in this table is ...</a:t>
            </a:r>
            <a:endParaRPr lang="zh-CN" altLang="en-US" dirty="0"/>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0"/>
            <a:ext cx="10835640" cy="6260123"/>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546125" y="733573"/>
            <a:ext cx="7143750" cy="777875"/>
          </a:xfrm>
        </p:spPr>
        <p:txBody>
          <a:bodyPr>
            <a:normAutofit/>
          </a:bodyPr>
          <a:lstStyle/>
          <a:p>
            <a:r>
              <a:rPr lang="en-US" altLang="zh-CN" dirty="0" smtClean="0">
                <a:latin typeface="Arial Black" panose="020B0A04020102020204" pitchFamily="34" charset="0"/>
              </a:rPr>
              <a:t>VOCABULARY</a:t>
            </a:r>
            <a:endParaRPr lang="zh-CN" altLang="en-US" dirty="0">
              <a:latin typeface="Arial Black" panose="020B0A04020102020204" pitchFamily="34" charset="0"/>
            </a:endParaRPr>
          </a:p>
        </p:txBody>
      </p:sp>
      <p:sp>
        <p:nvSpPr>
          <p:cNvPr id="3" name="内容占位符 2"/>
          <p:cNvSpPr>
            <a:spLocks noGrp="1"/>
          </p:cNvSpPr>
          <p:nvPr>
            <p:ph idx="1"/>
          </p:nvPr>
        </p:nvSpPr>
        <p:spPr>
          <a:xfrm>
            <a:off x="1066800" y="2103120"/>
            <a:ext cx="3828757" cy="3931920"/>
          </a:xfrm>
        </p:spPr>
        <p:txBody>
          <a:bodyPr>
            <a:normAutofit fontScale="77500" lnSpcReduction="20000"/>
          </a:bodyPr>
          <a:lstStyle/>
          <a:p>
            <a:r>
              <a:rPr lang="en-US" altLang="zh-CN" sz="3500" dirty="0"/>
              <a:t>Level off</a:t>
            </a:r>
            <a:endParaRPr lang="en-US" altLang="zh-CN" sz="3500" dirty="0"/>
          </a:p>
          <a:p>
            <a:r>
              <a:rPr lang="zh-CN" altLang="en-US" sz="3500" dirty="0"/>
              <a:t>趋平</a:t>
            </a:r>
            <a:endParaRPr lang="en-US" altLang="zh-CN" sz="3500" dirty="0"/>
          </a:p>
          <a:p>
            <a:r>
              <a:rPr lang="en-US" altLang="zh-CN" sz="3500" dirty="0"/>
              <a:t>Grow/rise// on the rise </a:t>
            </a:r>
            <a:endParaRPr lang="en-US" altLang="zh-CN" sz="3500" dirty="0"/>
          </a:p>
          <a:p>
            <a:r>
              <a:rPr lang="zh-CN" altLang="en-US" sz="3500" dirty="0"/>
              <a:t>上升</a:t>
            </a:r>
            <a:endParaRPr lang="en-US" altLang="zh-CN" sz="3500" dirty="0"/>
          </a:p>
          <a:p>
            <a:r>
              <a:rPr lang="en-US" altLang="zh-CN" sz="3500" dirty="0"/>
              <a:t>Go up/down</a:t>
            </a:r>
            <a:endParaRPr lang="en-US" altLang="zh-CN" sz="3500" dirty="0"/>
          </a:p>
          <a:p>
            <a:r>
              <a:rPr lang="zh-CN" altLang="en-US" sz="3500" dirty="0"/>
              <a:t>上升、下降</a:t>
            </a:r>
            <a:endParaRPr lang="en-US" altLang="zh-CN" sz="3500" dirty="0"/>
          </a:p>
          <a:p>
            <a:r>
              <a:rPr lang="en-US" altLang="zh-CN" sz="3500" dirty="0"/>
              <a:t>Fall/decline/dip</a:t>
            </a:r>
            <a:endParaRPr lang="en-US" altLang="zh-CN" sz="3500" dirty="0"/>
          </a:p>
          <a:p>
            <a:r>
              <a:rPr lang="zh-CN" altLang="en-US" sz="3500" dirty="0"/>
              <a:t>下降</a:t>
            </a:r>
            <a:endParaRPr lang="en-US" altLang="zh-CN" sz="3500" dirty="0"/>
          </a:p>
          <a:p>
            <a:endParaRPr lang="zh-CN" altLang="en-US" dirty="0" smtClean="0"/>
          </a:p>
          <a:p>
            <a:endParaRPr lang="zh-CN" altLang="en-US" dirty="0" smtClean="0"/>
          </a:p>
        </p:txBody>
      </p:sp>
      <p:sp>
        <p:nvSpPr>
          <p:cNvPr id="4" name="内容占位符 2"/>
          <p:cNvSpPr txBox="1"/>
          <p:nvPr/>
        </p:nvSpPr>
        <p:spPr>
          <a:xfrm>
            <a:off x="5950634" y="2103120"/>
            <a:ext cx="5174566" cy="393192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6pPr>
            <a:lvl7pPr marL="1899920"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7pPr>
            <a:lvl8pPr marL="2200275"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8pPr>
            <a:lvl9pPr marL="2499995"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9pPr>
          </a:lstStyle>
          <a:p>
            <a:r>
              <a:rPr lang="en-US" altLang="zh-CN" sz="3000" dirty="0">
                <a:latin typeface="Arial" panose="020B0604020202020204" pitchFamily="34" charset="0"/>
                <a:cs typeface="Arial" panose="020B0604020202020204" pitchFamily="34" charset="0"/>
              </a:rPr>
              <a:t>Drop to the lowest point</a:t>
            </a:r>
            <a:endParaRPr lang="en-US" altLang="zh-CN" sz="3000" dirty="0">
              <a:latin typeface="Arial" panose="020B0604020202020204" pitchFamily="34" charset="0"/>
              <a:cs typeface="Arial" panose="020B0604020202020204" pitchFamily="34" charset="0"/>
            </a:endParaRPr>
          </a:p>
          <a:p>
            <a:r>
              <a:rPr lang="zh-CN" altLang="en-US" sz="3000" dirty="0">
                <a:latin typeface="Arial" panose="020B0604020202020204" pitchFamily="34" charset="0"/>
                <a:cs typeface="Arial" panose="020B0604020202020204" pitchFamily="34" charset="0"/>
              </a:rPr>
              <a:t>降至最低点</a:t>
            </a:r>
            <a:endParaRPr lang="en-US" altLang="zh-CN" sz="3000" dirty="0">
              <a:latin typeface="Arial" panose="020B0604020202020204" pitchFamily="34" charset="0"/>
              <a:cs typeface="Arial" panose="020B0604020202020204" pitchFamily="34" charset="0"/>
            </a:endParaRPr>
          </a:p>
          <a:p>
            <a:r>
              <a:rPr lang="en-US" altLang="zh-CN" sz="3000" dirty="0">
                <a:latin typeface="Arial" panose="020B0604020202020204" pitchFamily="34" charset="0"/>
                <a:cs typeface="Arial" panose="020B0604020202020204" pitchFamily="34" charset="0"/>
              </a:rPr>
              <a:t>Reach the bottom/peak</a:t>
            </a:r>
            <a:endParaRPr lang="en-US" altLang="zh-CN" sz="3000" dirty="0">
              <a:latin typeface="Arial" panose="020B0604020202020204" pitchFamily="34" charset="0"/>
              <a:cs typeface="Arial" panose="020B0604020202020204" pitchFamily="34" charset="0"/>
            </a:endParaRPr>
          </a:p>
          <a:p>
            <a:r>
              <a:rPr lang="zh-CN" altLang="en-US" sz="3000" dirty="0">
                <a:latin typeface="Arial" panose="020B0604020202020204" pitchFamily="34" charset="0"/>
                <a:cs typeface="Arial" panose="020B0604020202020204" pitchFamily="34" charset="0"/>
              </a:rPr>
              <a:t>降至最低点、上升到最高点</a:t>
            </a:r>
            <a:endParaRPr lang="en-US" altLang="zh-CN" sz="3000" dirty="0">
              <a:latin typeface="Arial" panose="020B0604020202020204" pitchFamily="34" charset="0"/>
              <a:cs typeface="Arial" panose="020B0604020202020204" pitchFamily="34" charset="0"/>
            </a:endParaRPr>
          </a:p>
          <a:p>
            <a:r>
              <a:rPr lang="en-US" altLang="zh-CN" sz="3000" dirty="0">
                <a:latin typeface="Arial" panose="020B0604020202020204" pitchFamily="34" charset="0"/>
                <a:cs typeface="Arial" panose="020B0604020202020204" pitchFamily="34" charset="0"/>
              </a:rPr>
              <a:t>Range from… to…</a:t>
            </a:r>
            <a:endParaRPr lang="en-US" altLang="zh-CN" sz="3000" dirty="0">
              <a:latin typeface="Arial" panose="020B0604020202020204" pitchFamily="34" charset="0"/>
              <a:cs typeface="Arial" panose="020B0604020202020204" pitchFamily="34" charset="0"/>
            </a:endParaRPr>
          </a:p>
          <a:p>
            <a:r>
              <a:rPr lang="zh-CN" altLang="en-US" sz="3000" dirty="0">
                <a:latin typeface="Arial" panose="020B0604020202020204" pitchFamily="34" charset="0"/>
                <a:cs typeface="Arial" panose="020B0604020202020204" pitchFamily="34" charset="0"/>
              </a:rPr>
              <a:t>在</a:t>
            </a:r>
            <a:r>
              <a:rPr lang="en-US" altLang="zh-CN" sz="3000" dirty="0">
                <a:latin typeface="Arial" panose="020B0604020202020204" pitchFamily="34" charset="0"/>
                <a:cs typeface="Arial" panose="020B0604020202020204" pitchFamily="34" charset="0"/>
              </a:rPr>
              <a:t>…</a:t>
            </a:r>
            <a:r>
              <a:rPr lang="zh-CN" altLang="en-US" sz="3000" dirty="0">
                <a:latin typeface="Arial" panose="020B0604020202020204" pitchFamily="34" charset="0"/>
                <a:cs typeface="Arial" panose="020B0604020202020204" pitchFamily="34" charset="0"/>
              </a:rPr>
              <a:t>和</a:t>
            </a:r>
            <a:r>
              <a:rPr lang="en-US" altLang="zh-CN" sz="3000" dirty="0">
                <a:latin typeface="Arial" panose="020B0604020202020204" pitchFamily="34" charset="0"/>
                <a:cs typeface="Arial" panose="020B0604020202020204" pitchFamily="34" charset="0"/>
              </a:rPr>
              <a:t>…</a:t>
            </a:r>
            <a:r>
              <a:rPr lang="zh-CN" altLang="en-US" sz="3000" dirty="0">
                <a:latin typeface="Arial" panose="020B0604020202020204" pitchFamily="34" charset="0"/>
                <a:cs typeface="Arial" panose="020B0604020202020204" pitchFamily="34" charset="0"/>
              </a:rPr>
              <a:t>之间发生变化</a:t>
            </a:r>
            <a:endParaRPr lang="en-US" altLang="zh-CN" sz="3000" dirty="0">
              <a:latin typeface="Arial" panose="020B0604020202020204" pitchFamily="34" charset="0"/>
              <a:cs typeface="Arial" panose="020B0604020202020204"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Effect transition="in" filter="blinds(horizontal)">
                                      <p:cBhvr>
                                        <p:cTn id="39" dur="500"/>
                                        <p:tgtEl>
                                          <p:spTgt spid="4">
                                            <p:txEl>
                                              <p:pRg st="0" end="0"/>
                                            </p:txEl>
                                          </p:spTgt>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blinds(horizontal)">
                                      <p:cBhvr>
                                        <p:cTn id="43" dur="500"/>
                                        <p:tgtEl>
                                          <p:spTgt spid="4">
                                            <p:txEl>
                                              <p:pRg st="1" end="1"/>
                                            </p:txEl>
                                          </p:spTgt>
                                        </p:tgtEl>
                                      </p:cBhvr>
                                    </p:animEffect>
                                  </p:childTnLst>
                                </p:cTn>
                              </p:par>
                            </p:childTnLst>
                          </p:cTn>
                        </p:par>
                        <p:par>
                          <p:cTn id="44" fill="hold">
                            <p:stCondLst>
                              <p:cond delay="5000"/>
                            </p:stCondLst>
                            <p:childTnLst>
                              <p:par>
                                <p:cTn id="45" presetID="3" presetClass="entr" presetSubtype="10" fill="hold" grpId="0" nodeType="after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blinds(horizontal)">
                                      <p:cBhvr>
                                        <p:cTn id="47" dur="500"/>
                                        <p:tgtEl>
                                          <p:spTgt spid="4">
                                            <p:txEl>
                                              <p:pRg st="2" end="2"/>
                                            </p:txEl>
                                          </p:spTgt>
                                        </p:tgtEl>
                                      </p:cBhvr>
                                    </p:animEffect>
                                  </p:childTnLst>
                                </p:cTn>
                              </p:par>
                            </p:childTnLst>
                          </p:cTn>
                        </p:par>
                        <p:par>
                          <p:cTn id="48" fill="hold">
                            <p:stCondLst>
                              <p:cond delay="5500"/>
                            </p:stCondLst>
                            <p:childTnLst>
                              <p:par>
                                <p:cTn id="49" presetID="3" presetClass="entr" presetSubtype="10" fill="hold" grpId="0" nodeType="after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Effect transition="in" filter="blinds(horizontal)">
                                      <p:cBhvr>
                                        <p:cTn id="51" dur="500"/>
                                        <p:tgtEl>
                                          <p:spTgt spid="4">
                                            <p:txEl>
                                              <p:pRg st="3" end="3"/>
                                            </p:txEl>
                                          </p:spTgt>
                                        </p:tgtEl>
                                      </p:cBhvr>
                                    </p:animEffect>
                                  </p:childTnLst>
                                </p:cTn>
                              </p:par>
                            </p:childTnLst>
                          </p:cTn>
                        </p:par>
                        <p:par>
                          <p:cTn id="52" fill="hold">
                            <p:stCondLst>
                              <p:cond delay="6000"/>
                            </p:stCondLst>
                            <p:childTnLst>
                              <p:par>
                                <p:cTn id="53" presetID="3" presetClass="entr" presetSubtype="10" fill="hold" grpId="0" nodeType="after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Effect transition="in" filter="blinds(horizontal)">
                                      <p:cBhvr>
                                        <p:cTn id="55" dur="500"/>
                                        <p:tgtEl>
                                          <p:spTgt spid="4">
                                            <p:txEl>
                                              <p:pRg st="4" end="4"/>
                                            </p:txEl>
                                          </p:spTgt>
                                        </p:tgtEl>
                                      </p:cBhvr>
                                    </p:animEffect>
                                  </p:childTnLst>
                                </p:cTn>
                              </p:par>
                            </p:childTnLst>
                          </p:cTn>
                        </p:par>
                        <p:par>
                          <p:cTn id="56" fill="hold">
                            <p:stCondLst>
                              <p:cond delay="6500"/>
                            </p:stCondLst>
                            <p:childTnLst>
                              <p:par>
                                <p:cTn id="57" presetID="3" presetClass="entr" presetSubtype="10" fill="hold" grpId="0" nodeType="after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animEffect transition="in" filter="blinds(horizontal)">
                                      <p:cBhvr>
                                        <p:cTn id="5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2782888" y="438151"/>
            <a:ext cx="7143750" cy="777875"/>
          </a:xfrm>
        </p:spPr>
        <p:txBody>
          <a:bodyPr/>
          <a:lstStyle/>
          <a:p>
            <a:endParaRPr lang="zh-CN" altLang="en-US" smtClean="0"/>
          </a:p>
        </p:txBody>
      </p:sp>
      <p:sp>
        <p:nvSpPr>
          <p:cNvPr id="3" name="内容占位符 2"/>
          <p:cNvSpPr>
            <a:spLocks noGrp="1"/>
          </p:cNvSpPr>
          <p:nvPr>
            <p:ph idx="1"/>
          </p:nvPr>
        </p:nvSpPr>
        <p:spPr/>
        <p:txBody>
          <a:bodyPr>
            <a:normAutofit fontScale="92500" lnSpcReduction="20000"/>
          </a:bodyPr>
          <a:lstStyle/>
          <a:p>
            <a:r>
              <a:rPr lang="en-US" altLang="zh-CN" dirty="0" smtClean="0"/>
              <a:t>Fluctuate </a:t>
            </a:r>
            <a:endParaRPr lang="en-US" altLang="zh-CN" dirty="0" smtClean="0"/>
          </a:p>
          <a:p>
            <a:r>
              <a:rPr lang="zh-CN" altLang="en-US" dirty="0" smtClean="0"/>
              <a:t>波动</a:t>
            </a:r>
            <a:endParaRPr lang="en-US" altLang="zh-CN" dirty="0" smtClean="0"/>
          </a:p>
          <a:p>
            <a:r>
              <a:rPr lang="en-US" altLang="zh-CN" dirty="0" smtClean="0"/>
              <a:t>Since the beginning of</a:t>
            </a:r>
            <a:endParaRPr lang="en-US" altLang="zh-CN" dirty="0" smtClean="0"/>
          </a:p>
          <a:p>
            <a:r>
              <a:rPr lang="zh-CN" altLang="en-US" dirty="0" smtClean="0"/>
              <a:t>从</a:t>
            </a:r>
            <a:r>
              <a:rPr lang="en-US" altLang="zh-CN" dirty="0" smtClean="0"/>
              <a:t>…</a:t>
            </a:r>
            <a:r>
              <a:rPr lang="zh-CN" altLang="en-US" dirty="0" smtClean="0"/>
              <a:t>起</a:t>
            </a:r>
            <a:r>
              <a:rPr lang="en-US" altLang="zh-CN" dirty="0" smtClean="0"/>
              <a:t> </a:t>
            </a:r>
            <a:endParaRPr lang="en-US" altLang="zh-CN" dirty="0" smtClean="0"/>
          </a:p>
          <a:p>
            <a:r>
              <a:rPr lang="en-US" altLang="zh-CN" dirty="0" smtClean="0"/>
              <a:t>Increase to /by</a:t>
            </a:r>
            <a:endParaRPr lang="en-US" altLang="zh-CN" dirty="0" smtClean="0"/>
          </a:p>
          <a:p>
            <a:r>
              <a:rPr lang="zh-CN" altLang="en-US" dirty="0" smtClean="0"/>
              <a:t>上升到</a:t>
            </a:r>
            <a:r>
              <a:rPr lang="en-US" altLang="zh-CN" dirty="0" smtClean="0"/>
              <a:t>/</a:t>
            </a:r>
            <a:r>
              <a:rPr lang="zh-CN" altLang="en-US" dirty="0" smtClean="0"/>
              <a:t>上升了</a:t>
            </a:r>
            <a:endParaRPr lang="en-US" altLang="zh-CN" dirty="0" smtClean="0"/>
          </a:p>
          <a:p>
            <a:r>
              <a:rPr lang="en-US" altLang="zh-CN" dirty="0" smtClean="0"/>
              <a:t>Decrease to/by</a:t>
            </a:r>
            <a:endParaRPr lang="en-US" altLang="zh-CN" dirty="0" smtClean="0"/>
          </a:p>
          <a:p>
            <a:r>
              <a:rPr lang="en-US" altLang="zh-CN" dirty="0" smtClean="0"/>
              <a:t> </a:t>
            </a:r>
            <a:r>
              <a:rPr lang="zh-CN" altLang="en-US" dirty="0" smtClean="0"/>
              <a:t>下降到</a:t>
            </a:r>
            <a:r>
              <a:rPr lang="en-US" altLang="zh-CN" dirty="0" smtClean="0"/>
              <a:t>/</a:t>
            </a:r>
            <a:r>
              <a:rPr lang="zh-CN" altLang="en-US" dirty="0" smtClean="0"/>
              <a:t>下降了</a:t>
            </a:r>
            <a:endParaRPr lang="en-US" altLang="zh-CN" dirty="0" smtClean="0"/>
          </a:p>
        </p:txBody>
      </p:sp>
      <p:sp>
        <p:nvSpPr>
          <p:cNvPr id="4" name="内容占位符 2"/>
          <p:cNvSpPr txBox="1"/>
          <p:nvPr/>
        </p:nvSpPr>
        <p:spPr>
          <a:xfrm>
            <a:off x="5866228" y="2255520"/>
            <a:ext cx="5411372" cy="393192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6pPr>
            <a:lvl7pPr marL="1899920"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7pPr>
            <a:lvl8pPr marL="2200275"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8pPr>
            <a:lvl9pPr marL="2499995"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9pPr>
          </a:lstStyle>
          <a:p>
            <a:r>
              <a:rPr lang="en-US" altLang="zh-CN" sz="3000" dirty="0">
                <a:latin typeface="Arial" panose="020B0604020202020204" pitchFamily="34" charset="0"/>
                <a:cs typeface="Arial" panose="020B0604020202020204" pitchFamily="34" charset="0"/>
              </a:rPr>
              <a:t>Grow an average of </a:t>
            </a:r>
            <a:endParaRPr lang="en-US" altLang="zh-CN" sz="3000" dirty="0">
              <a:latin typeface="Arial" panose="020B0604020202020204" pitchFamily="34" charset="0"/>
              <a:cs typeface="Arial" panose="020B0604020202020204" pitchFamily="34" charset="0"/>
            </a:endParaRPr>
          </a:p>
          <a:p>
            <a:r>
              <a:rPr lang="zh-CN" altLang="en-US" sz="3000" dirty="0">
                <a:latin typeface="Arial" panose="020B0604020202020204" pitchFamily="34" charset="0"/>
                <a:cs typeface="Arial" panose="020B0604020202020204" pitchFamily="34" charset="0"/>
              </a:rPr>
              <a:t>平均增加</a:t>
            </a:r>
            <a:endParaRPr lang="zh-CN" altLang="en-US" sz="3000" dirty="0">
              <a:latin typeface="Arial" panose="020B0604020202020204" pitchFamily="34" charset="0"/>
              <a:cs typeface="Arial" panose="020B0604020202020204" pitchFamily="34" charset="0"/>
            </a:endParaRPr>
          </a:p>
          <a:p>
            <a:r>
              <a:rPr lang="en-US" altLang="zh-CN" sz="3000" dirty="0">
                <a:latin typeface="Arial" panose="020B0604020202020204" pitchFamily="34" charset="0"/>
                <a:cs typeface="Arial" panose="020B0604020202020204" pitchFamily="34" charset="0"/>
              </a:rPr>
              <a:t>Reach</a:t>
            </a:r>
            <a:endParaRPr lang="en-US" altLang="zh-CN" sz="3000" dirty="0">
              <a:latin typeface="Arial" panose="020B0604020202020204" pitchFamily="34" charset="0"/>
              <a:cs typeface="Arial" panose="020B0604020202020204" pitchFamily="34" charset="0"/>
            </a:endParaRPr>
          </a:p>
          <a:p>
            <a:r>
              <a:rPr lang="zh-CN" altLang="en-US" sz="3000" dirty="0">
                <a:latin typeface="Arial" panose="020B0604020202020204" pitchFamily="34" charset="0"/>
                <a:cs typeface="Arial" panose="020B0604020202020204" pitchFamily="34" charset="0"/>
              </a:rPr>
              <a:t>达到</a:t>
            </a:r>
            <a:endParaRPr lang="zh-CN" altLang="en-US" sz="3000" dirty="0">
              <a:latin typeface="Arial" panose="020B0604020202020204" pitchFamily="34" charset="0"/>
              <a:cs typeface="Arial" panose="020B0604020202020204" pitchFamily="34" charset="0"/>
            </a:endParaRPr>
          </a:p>
          <a:p>
            <a:r>
              <a:rPr lang="en-US" altLang="zh-CN" sz="3000" dirty="0">
                <a:latin typeface="Arial" panose="020B0604020202020204" pitchFamily="34" charset="0"/>
                <a:cs typeface="Arial" panose="020B0604020202020204" pitchFamily="34" charset="0"/>
              </a:rPr>
              <a:t>Stay the same </a:t>
            </a:r>
            <a:endParaRPr lang="en-US" altLang="zh-CN" sz="3000" dirty="0">
              <a:latin typeface="Arial" panose="020B0604020202020204" pitchFamily="34" charset="0"/>
              <a:cs typeface="Arial" panose="020B0604020202020204" pitchFamily="34" charset="0"/>
            </a:endParaRPr>
          </a:p>
          <a:p>
            <a:r>
              <a:rPr lang="zh-CN" altLang="en-US" sz="3000" dirty="0">
                <a:latin typeface="Arial" panose="020B0604020202020204" pitchFamily="34" charset="0"/>
                <a:cs typeface="Arial" panose="020B0604020202020204" pitchFamily="34" charset="0"/>
              </a:rPr>
              <a:t>保持不变</a:t>
            </a:r>
            <a:endParaRPr lang="en-US" altLang="zh-CN" sz="3000" dirty="0">
              <a:latin typeface="Arial" panose="020B0604020202020204" pitchFamily="34" charset="0"/>
              <a:cs typeface="Arial" panose="020B0604020202020204" pitchFamily="34" charset="0"/>
            </a:endParaRPr>
          </a:p>
          <a:p>
            <a:r>
              <a:rPr lang="en-US" altLang="zh-CN" sz="3000" dirty="0">
                <a:latin typeface="Arial" panose="020B0604020202020204" pitchFamily="34" charset="0"/>
                <a:cs typeface="Arial" panose="020B0604020202020204" pitchFamily="34" charset="0"/>
              </a:rPr>
              <a:t>Halve </a:t>
            </a:r>
            <a:endParaRPr lang="en-US" altLang="zh-CN" sz="3000" dirty="0">
              <a:latin typeface="Arial" panose="020B0604020202020204" pitchFamily="34" charset="0"/>
              <a:cs typeface="Arial" panose="020B0604020202020204" pitchFamily="34" charset="0"/>
            </a:endParaRPr>
          </a:p>
          <a:p>
            <a:r>
              <a:rPr lang="zh-CN" altLang="en-US" sz="3000" dirty="0">
                <a:latin typeface="Arial" panose="020B0604020202020204" pitchFamily="34" charset="0"/>
                <a:cs typeface="Arial" panose="020B0604020202020204" pitchFamily="34" charset="0"/>
              </a:rPr>
              <a:t>减半</a:t>
            </a:r>
            <a:endParaRPr lang="en-US" altLang="zh-CN" sz="3000" dirty="0">
              <a:latin typeface="Arial" panose="020B0604020202020204" pitchFamily="34" charset="0"/>
              <a:cs typeface="Arial" panose="020B0604020202020204"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Effect transition="in" filter="blinds(horizontal)">
                                      <p:cBhvr>
                                        <p:cTn id="39" dur="500"/>
                                        <p:tgtEl>
                                          <p:spTgt spid="4">
                                            <p:txEl>
                                              <p:pRg st="0" end="0"/>
                                            </p:txEl>
                                          </p:spTgt>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blinds(horizontal)">
                                      <p:cBhvr>
                                        <p:cTn id="43" dur="500"/>
                                        <p:tgtEl>
                                          <p:spTgt spid="4">
                                            <p:txEl>
                                              <p:pRg st="1" end="1"/>
                                            </p:txEl>
                                          </p:spTgt>
                                        </p:tgtEl>
                                      </p:cBhvr>
                                    </p:animEffect>
                                  </p:childTnLst>
                                </p:cTn>
                              </p:par>
                            </p:childTnLst>
                          </p:cTn>
                        </p:par>
                        <p:par>
                          <p:cTn id="44" fill="hold">
                            <p:stCondLst>
                              <p:cond delay="5000"/>
                            </p:stCondLst>
                            <p:childTnLst>
                              <p:par>
                                <p:cTn id="45" presetID="3" presetClass="entr" presetSubtype="10" fill="hold" grpId="0" nodeType="after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blinds(horizontal)">
                                      <p:cBhvr>
                                        <p:cTn id="47" dur="500"/>
                                        <p:tgtEl>
                                          <p:spTgt spid="4">
                                            <p:txEl>
                                              <p:pRg st="2" end="2"/>
                                            </p:txEl>
                                          </p:spTgt>
                                        </p:tgtEl>
                                      </p:cBhvr>
                                    </p:animEffect>
                                  </p:childTnLst>
                                </p:cTn>
                              </p:par>
                            </p:childTnLst>
                          </p:cTn>
                        </p:par>
                        <p:par>
                          <p:cTn id="48" fill="hold">
                            <p:stCondLst>
                              <p:cond delay="5500"/>
                            </p:stCondLst>
                            <p:childTnLst>
                              <p:par>
                                <p:cTn id="49" presetID="3" presetClass="entr" presetSubtype="10" fill="hold" grpId="0" nodeType="after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Effect transition="in" filter="blinds(horizontal)">
                                      <p:cBhvr>
                                        <p:cTn id="51" dur="500"/>
                                        <p:tgtEl>
                                          <p:spTgt spid="4">
                                            <p:txEl>
                                              <p:pRg st="3" end="3"/>
                                            </p:txEl>
                                          </p:spTgt>
                                        </p:tgtEl>
                                      </p:cBhvr>
                                    </p:animEffect>
                                  </p:childTnLst>
                                </p:cTn>
                              </p:par>
                            </p:childTnLst>
                          </p:cTn>
                        </p:par>
                        <p:par>
                          <p:cTn id="52" fill="hold">
                            <p:stCondLst>
                              <p:cond delay="6000"/>
                            </p:stCondLst>
                            <p:childTnLst>
                              <p:par>
                                <p:cTn id="53" presetID="3" presetClass="entr" presetSubtype="10" fill="hold" grpId="0" nodeType="after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Effect transition="in" filter="blinds(horizontal)">
                                      <p:cBhvr>
                                        <p:cTn id="55" dur="500"/>
                                        <p:tgtEl>
                                          <p:spTgt spid="4">
                                            <p:txEl>
                                              <p:pRg st="4" end="4"/>
                                            </p:txEl>
                                          </p:spTgt>
                                        </p:tgtEl>
                                      </p:cBhvr>
                                    </p:animEffect>
                                  </p:childTnLst>
                                </p:cTn>
                              </p:par>
                            </p:childTnLst>
                          </p:cTn>
                        </p:par>
                        <p:par>
                          <p:cTn id="56" fill="hold">
                            <p:stCondLst>
                              <p:cond delay="6500"/>
                            </p:stCondLst>
                            <p:childTnLst>
                              <p:par>
                                <p:cTn id="57" presetID="3" presetClass="entr" presetSubtype="10" fill="hold" grpId="0" nodeType="after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animEffect transition="in" filter="blinds(horizontal)">
                                      <p:cBhvr>
                                        <p:cTn id="59" dur="500"/>
                                        <p:tgtEl>
                                          <p:spTgt spid="4">
                                            <p:txEl>
                                              <p:pRg st="5" end="5"/>
                                            </p:txEl>
                                          </p:spTgt>
                                        </p:tgtEl>
                                      </p:cBhvr>
                                    </p:animEffect>
                                  </p:childTnLst>
                                </p:cTn>
                              </p:par>
                            </p:childTnLst>
                          </p:cTn>
                        </p:par>
                        <p:par>
                          <p:cTn id="60" fill="hold">
                            <p:stCondLst>
                              <p:cond delay="7000"/>
                            </p:stCondLst>
                            <p:childTnLst>
                              <p:par>
                                <p:cTn id="61" presetID="3" presetClass="entr" presetSubtype="10" fill="hold" grpId="0" nodeType="after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animEffect transition="in" filter="blinds(horizontal)">
                                      <p:cBhvr>
                                        <p:cTn id="63" dur="500"/>
                                        <p:tgtEl>
                                          <p:spTgt spid="4">
                                            <p:txEl>
                                              <p:pRg st="6" end="6"/>
                                            </p:txEl>
                                          </p:spTgt>
                                        </p:tgtEl>
                                      </p:cBhvr>
                                    </p:animEffect>
                                  </p:childTnLst>
                                </p:cTn>
                              </p:par>
                            </p:childTnLst>
                          </p:cTn>
                        </p:par>
                        <p:par>
                          <p:cTn id="64" fill="hold">
                            <p:stCondLst>
                              <p:cond delay="7500"/>
                            </p:stCondLst>
                            <p:childTnLst>
                              <p:par>
                                <p:cTn id="65" presetID="3" presetClass="entr" presetSubtype="10" fill="hold" grpId="0" nodeType="after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animEffect transition="in" filter="blinds(horizontal)">
                                      <p:cBhvr>
                                        <p:cTn id="6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2782888" y="438151"/>
            <a:ext cx="7143750" cy="777875"/>
          </a:xfrm>
        </p:spPr>
        <p:txBody>
          <a:bodyPr/>
          <a:lstStyle/>
          <a:p>
            <a:endParaRPr lang="zh-CN" altLang="en-US" smtClean="0"/>
          </a:p>
        </p:txBody>
      </p:sp>
      <p:sp>
        <p:nvSpPr>
          <p:cNvPr id="3" name="内容占位符 2"/>
          <p:cNvSpPr>
            <a:spLocks noGrp="1"/>
          </p:cNvSpPr>
          <p:nvPr>
            <p:ph idx="1"/>
          </p:nvPr>
        </p:nvSpPr>
        <p:spPr>
          <a:xfrm>
            <a:off x="594360" y="1722120"/>
            <a:ext cx="10683240" cy="5135880"/>
          </a:xfrm>
        </p:spPr>
        <p:txBody>
          <a:bodyPr>
            <a:noAutofit/>
          </a:bodyPr>
          <a:lstStyle/>
          <a:p>
            <a:r>
              <a:rPr lang="en-US" altLang="zh-CN" sz="3000" dirty="0"/>
              <a:t>Increase year by year</a:t>
            </a:r>
            <a:endParaRPr lang="en-US" altLang="zh-CN" sz="3000" dirty="0"/>
          </a:p>
          <a:p>
            <a:r>
              <a:rPr lang="zh-CN" altLang="en-US" sz="3000" dirty="0"/>
              <a:t>逐年上升</a:t>
            </a:r>
            <a:endParaRPr lang="en-US" altLang="zh-CN" sz="3000" dirty="0"/>
          </a:p>
          <a:p>
            <a:r>
              <a:rPr lang="en-US" altLang="zh-CN" sz="3000" dirty="0"/>
              <a:t> Double</a:t>
            </a:r>
            <a:endParaRPr lang="en-US" altLang="zh-CN" sz="3000" dirty="0"/>
          </a:p>
          <a:p>
            <a:r>
              <a:rPr lang="zh-CN" altLang="en-US" sz="3000" dirty="0"/>
              <a:t>增加一倍，两倍，翻一番</a:t>
            </a:r>
            <a:endParaRPr lang="en-US" altLang="zh-CN" sz="3000" dirty="0"/>
          </a:p>
          <a:p>
            <a:r>
              <a:rPr lang="en-US" altLang="zh-CN" sz="3000" dirty="0"/>
              <a:t>During the same period </a:t>
            </a:r>
            <a:endParaRPr lang="en-US" altLang="zh-CN" sz="3000" dirty="0"/>
          </a:p>
          <a:p>
            <a:r>
              <a:rPr lang="zh-CN" altLang="en-US" sz="3000" dirty="0"/>
              <a:t>同期</a:t>
            </a:r>
            <a:endParaRPr lang="en-US" altLang="zh-CN" sz="3000" dirty="0"/>
          </a:p>
          <a:p>
            <a:r>
              <a:rPr lang="en-US" altLang="zh-CN" sz="3000" dirty="0"/>
              <a:t>Start with </a:t>
            </a:r>
            <a:endParaRPr lang="en-US" altLang="zh-CN" sz="3000" dirty="0"/>
          </a:p>
          <a:p>
            <a:r>
              <a:rPr lang="zh-CN" altLang="en-US" sz="3000" dirty="0"/>
              <a:t>从</a:t>
            </a:r>
            <a:r>
              <a:rPr lang="en-US" altLang="zh-CN" sz="3000" dirty="0"/>
              <a:t>…</a:t>
            </a:r>
            <a:r>
              <a:rPr lang="zh-CN" altLang="en-US" sz="3000" dirty="0"/>
              <a:t>开始</a:t>
            </a:r>
            <a:endParaRPr lang="en-US" altLang="zh-CN" sz="3000" dirty="0"/>
          </a:p>
        </p:txBody>
      </p:sp>
      <p:sp>
        <p:nvSpPr>
          <p:cNvPr id="4" name="内容占位符 2"/>
          <p:cNvSpPr txBox="1"/>
          <p:nvPr/>
        </p:nvSpPr>
        <p:spPr>
          <a:xfrm>
            <a:off x="6431280" y="1216026"/>
            <a:ext cx="4846320" cy="4971414"/>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6pPr>
            <a:lvl7pPr marL="1899920"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7pPr>
            <a:lvl8pPr marL="2200275"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8pPr>
            <a:lvl9pPr marL="2499995"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9pPr>
          </a:lstStyle>
          <a:p>
            <a:r>
              <a:rPr lang="en-US" altLang="zh-CN" sz="3000" dirty="0">
                <a:latin typeface="Arial" panose="020B0604020202020204" pitchFamily="34" charset="0"/>
                <a:cs typeface="Arial" panose="020B0604020202020204" pitchFamily="34" charset="0"/>
              </a:rPr>
              <a:t>Triple </a:t>
            </a:r>
            <a:endParaRPr lang="en-US" altLang="zh-CN" sz="3000" dirty="0">
              <a:latin typeface="Arial" panose="020B0604020202020204" pitchFamily="34" charset="0"/>
              <a:cs typeface="Arial" panose="020B0604020202020204" pitchFamily="34" charset="0"/>
            </a:endParaRPr>
          </a:p>
          <a:p>
            <a:r>
              <a:rPr lang="zh-CN" altLang="en-US" sz="3000" dirty="0">
                <a:latin typeface="Arial" panose="020B0604020202020204" pitchFamily="34" charset="0"/>
                <a:cs typeface="Arial" panose="020B0604020202020204" pitchFamily="34" charset="0"/>
              </a:rPr>
              <a:t>增加两倍</a:t>
            </a:r>
            <a:r>
              <a:rPr lang="en-US" altLang="zh-CN" sz="3000" dirty="0">
                <a:latin typeface="Arial" panose="020B0604020202020204" pitchFamily="34" charset="0"/>
                <a:cs typeface="Arial" panose="020B0604020202020204" pitchFamily="34" charset="0"/>
              </a:rPr>
              <a:t>, </a:t>
            </a:r>
            <a:r>
              <a:rPr lang="zh-CN" altLang="en-US" sz="3000" dirty="0">
                <a:latin typeface="Arial" panose="020B0604020202020204" pitchFamily="34" charset="0"/>
                <a:cs typeface="Arial" panose="020B0604020202020204" pitchFamily="34" charset="0"/>
              </a:rPr>
              <a:t>增至三倍</a:t>
            </a:r>
            <a:endParaRPr lang="en-US" altLang="zh-CN" sz="3000" dirty="0">
              <a:latin typeface="Arial" panose="020B0604020202020204" pitchFamily="34" charset="0"/>
              <a:cs typeface="Arial" panose="020B0604020202020204" pitchFamily="34" charset="0"/>
            </a:endParaRPr>
          </a:p>
          <a:p>
            <a:r>
              <a:rPr lang="en-US" altLang="zh-CN" sz="3000" dirty="0">
                <a:latin typeface="Arial" panose="020B0604020202020204" pitchFamily="34" charset="0"/>
                <a:cs typeface="Arial" panose="020B0604020202020204" pitchFamily="34" charset="0"/>
              </a:rPr>
              <a:t>For a … period </a:t>
            </a:r>
            <a:r>
              <a:rPr lang="zh-CN" altLang="en-US" sz="3000" dirty="0">
                <a:latin typeface="Arial" panose="020B0604020202020204" pitchFamily="34" charset="0"/>
                <a:cs typeface="Arial" panose="020B0604020202020204" pitchFamily="34" charset="0"/>
              </a:rPr>
              <a:t> ， </a:t>
            </a:r>
            <a:r>
              <a:rPr lang="en-US" altLang="zh-CN" sz="3000" dirty="0">
                <a:latin typeface="Arial" panose="020B0604020202020204" pitchFamily="34" charset="0"/>
                <a:cs typeface="Arial" panose="020B0604020202020204" pitchFamily="34" charset="0"/>
              </a:rPr>
              <a:t>over </a:t>
            </a:r>
            <a:endParaRPr lang="en-US" altLang="zh-CN" sz="3000" dirty="0">
              <a:latin typeface="Arial" panose="020B0604020202020204" pitchFamily="34" charset="0"/>
              <a:cs typeface="Arial" panose="020B0604020202020204" pitchFamily="34" charset="0"/>
            </a:endParaRPr>
          </a:p>
          <a:p>
            <a:r>
              <a:rPr lang="zh-CN" altLang="en-US" sz="3000" dirty="0">
                <a:latin typeface="Arial" panose="020B0604020202020204" pitchFamily="34" charset="0"/>
                <a:cs typeface="Arial" panose="020B0604020202020204" pitchFamily="34" charset="0"/>
              </a:rPr>
              <a:t>历时</a:t>
            </a:r>
            <a:endParaRPr lang="en-US" altLang="zh-CN" sz="3000" dirty="0">
              <a:latin typeface="Arial" panose="020B0604020202020204" pitchFamily="34" charset="0"/>
              <a:cs typeface="Arial" panose="020B0604020202020204" pitchFamily="34" charset="0"/>
            </a:endParaRPr>
          </a:p>
          <a:p>
            <a:r>
              <a:rPr lang="en-US" altLang="zh-CN" sz="3000" dirty="0">
                <a:latin typeface="Arial" panose="020B0604020202020204" pitchFamily="34" charset="0"/>
                <a:cs typeface="Arial" panose="020B0604020202020204" pitchFamily="34" charset="0"/>
              </a:rPr>
              <a:t>Over the 1st  / 2nd  half of …</a:t>
            </a:r>
            <a:endParaRPr lang="en-US" altLang="zh-CN" sz="3000" dirty="0">
              <a:latin typeface="Arial" panose="020B0604020202020204" pitchFamily="34" charset="0"/>
              <a:cs typeface="Arial" panose="020B0604020202020204" pitchFamily="34" charset="0"/>
            </a:endParaRPr>
          </a:p>
          <a:p>
            <a:r>
              <a:rPr lang="zh-CN" altLang="en-US" sz="3000" dirty="0">
                <a:latin typeface="Arial" panose="020B0604020202020204" pitchFamily="34" charset="0"/>
                <a:cs typeface="Arial" panose="020B0604020202020204" pitchFamily="34" charset="0"/>
              </a:rPr>
              <a:t>在前</a:t>
            </a:r>
            <a:r>
              <a:rPr lang="en-US" altLang="zh-CN" sz="3000" dirty="0">
                <a:latin typeface="Arial" panose="020B0604020202020204" pitchFamily="34" charset="0"/>
                <a:cs typeface="Arial" panose="020B0604020202020204" pitchFamily="34" charset="0"/>
              </a:rPr>
              <a:t>/</a:t>
            </a:r>
            <a:r>
              <a:rPr lang="zh-CN" altLang="en-US" sz="3000" dirty="0">
                <a:latin typeface="Arial" panose="020B0604020202020204" pitchFamily="34" charset="0"/>
                <a:cs typeface="Arial" panose="020B0604020202020204" pitchFamily="34" charset="0"/>
              </a:rPr>
              <a:t>后半期</a:t>
            </a:r>
            <a:endParaRPr lang="en-US" altLang="zh-CN" sz="3000" dirty="0">
              <a:latin typeface="Arial" panose="020B0604020202020204" pitchFamily="34" charset="0"/>
              <a:cs typeface="Arial" panose="020B0604020202020204" pitchFamily="34" charset="0"/>
            </a:endParaRPr>
          </a:p>
          <a:p>
            <a:r>
              <a:rPr lang="en-US" altLang="zh-CN" sz="3000" dirty="0">
                <a:latin typeface="Arial" panose="020B0604020202020204" pitchFamily="34" charset="0"/>
                <a:cs typeface="Arial" panose="020B0604020202020204" pitchFamily="34" charset="0"/>
              </a:rPr>
              <a:t>Over the period from …to…</a:t>
            </a:r>
            <a:endParaRPr lang="en-US" altLang="zh-CN" sz="3000" dirty="0">
              <a:latin typeface="Arial" panose="020B0604020202020204" pitchFamily="34" charset="0"/>
              <a:cs typeface="Arial" panose="020B0604020202020204" pitchFamily="34" charset="0"/>
            </a:endParaRPr>
          </a:p>
          <a:p>
            <a:r>
              <a:rPr lang="zh-CN" altLang="en-US" sz="3000" dirty="0">
                <a:latin typeface="Arial" panose="020B0604020202020204" pitchFamily="34" charset="0"/>
                <a:cs typeface="Arial" panose="020B0604020202020204" pitchFamily="34" charset="0"/>
              </a:rPr>
              <a:t>从</a:t>
            </a:r>
            <a:r>
              <a:rPr lang="en-US" altLang="zh-CN" sz="3000" dirty="0">
                <a:latin typeface="Arial" panose="020B0604020202020204" pitchFamily="34" charset="0"/>
                <a:cs typeface="Arial" panose="020B0604020202020204" pitchFamily="34" charset="0"/>
              </a:rPr>
              <a:t>…</a:t>
            </a:r>
            <a:r>
              <a:rPr lang="zh-CN" altLang="en-US" sz="3000" dirty="0">
                <a:latin typeface="Arial" panose="020B0604020202020204" pitchFamily="34" charset="0"/>
                <a:cs typeface="Arial" panose="020B0604020202020204" pitchFamily="34" charset="0"/>
              </a:rPr>
              <a:t>至</a:t>
            </a:r>
            <a:r>
              <a:rPr lang="en-US" altLang="zh-CN" sz="3000" dirty="0">
                <a:latin typeface="Arial" panose="020B0604020202020204" pitchFamily="34" charset="0"/>
                <a:cs typeface="Arial" panose="020B0604020202020204" pitchFamily="34" charset="0"/>
              </a:rPr>
              <a:t>…</a:t>
            </a:r>
            <a:r>
              <a:rPr lang="zh-CN" altLang="en-US" sz="3000" dirty="0">
                <a:latin typeface="Arial" panose="020B0604020202020204" pitchFamily="34" charset="0"/>
                <a:cs typeface="Arial" panose="020B0604020202020204" pitchFamily="34" charset="0"/>
              </a:rPr>
              <a:t>时期</a:t>
            </a:r>
            <a:endParaRPr lang="en-US" altLang="zh-CN" sz="3000" dirty="0">
              <a:latin typeface="Arial" panose="020B0604020202020204" pitchFamily="34" charset="0"/>
              <a:cs typeface="Arial" panose="020B0604020202020204"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Effect transition="in" filter="blinds(horizontal)">
                                      <p:cBhvr>
                                        <p:cTn id="39" dur="500"/>
                                        <p:tgtEl>
                                          <p:spTgt spid="4">
                                            <p:txEl>
                                              <p:pRg st="0" end="0"/>
                                            </p:txEl>
                                          </p:spTgt>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blinds(horizontal)">
                                      <p:cBhvr>
                                        <p:cTn id="43" dur="500"/>
                                        <p:tgtEl>
                                          <p:spTgt spid="4">
                                            <p:txEl>
                                              <p:pRg st="1" end="1"/>
                                            </p:txEl>
                                          </p:spTgt>
                                        </p:tgtEl>
                                      </p:cBhvr>
                                    </p:animEffect>
                                  </p:childTnLst>
                                </p:cTn>
                              </p:par>
                            </p:childTnLst>
                          </p:cTn>
                        </p:par>
                        <p:par>
                          <p:cTn id="44" fill="hold">
                            <p:stCondLst>
                              <p:cond delay="5000"/>
                            </p:stCondLst>
                            <p:childTnLst>
                              <p:par>
                                <p:cTn id="45" presetID="3" presetClass="entr" presetSubtype="10" fill="hold" grpId="0" nodeType="after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blinds(horizontal)">
                                      <p:cBhvr>
                                        <p:cTn id="47" dur="500"/>
                                        <p:tgtEl>
                                          <p:spTgt spid="4">
                                            <p:txEl>
                                              <p:pRg st="2" end="2"/>
                                            </p:txEl>
                                          </p:spTgt>
                                        </p:tgtEl>
                                      </p:cBhvr>
                                    </p:animEffect>
                                  </p:childTnLst>
                                </p:cTn>
                              </p:par>
                            </p:childTnLst>
                          </p:cTn>
                        </p:par>
                        <p:par>
                          <p:cTn id="48" fill="hold">
                            <p:stCondLst>
                              <p:cond delay="5500"/>
                            </p:stCondLst>
                            <p:childTnLst>
                              <p:par>
                                <p:cTn id="49" presetID="3" presetClass="entr" presetSubtype="10" fill="hold" grpId="0" nodeType="after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Effect transition="in" filter="blinds(horizontal)">
                                      <p:cBhvr>
                                        <p:cTn id="51" dur="500"/>
                                        <p:tgtEl>
                                          <p:spTgt spid="4">
                                            <p:txEl>
                                              <p:pRg st="3" end="3"/>
                                            </p:txEl>
                                          </p:spTgt>
                                        </p:tgtEl>
                                      </p:cBhvr>
                                    </p:animEffect>
                                  </p:childTnLst>
                                </p:cTn>
                              </p:par>
                            </p:childTnLst>
                          </p:cTn>
                        </p:par>
                        <p:par>
                          <p:cTn id="52" fill="hold">
                            <p:stCondLst>
                              <p:cond delay="6000"/>
                            </p:stCondLst>
                            <p:childTnLst>
                              <p:par>
                                <p:cTn id="53" presetID="3" presetClass="entr" presetSubtype="10" fill="hold" grpId="0" nodeType="after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Effect transition="in" filter="blinds(horizontal)">
                                      <p:cBhvr>
                                        <p:cTn id="55" dur="500"/>
                                        <p:tgtEl>
                                          <p:spTgt spid="4">
                                            <p:txEl>
                                              <p:pRg st="4" end="4"/>
                                            </p:txEl>
                                          </p:spTgt>
                                        </p:tgtEl>
                                      </p:cBhvr>
                                    </p:animEffect>
                                  </p:childTnLst>
                                </p:cTn>
                              </p:par>
                            </p:childTnLst>
                          </p:cTn>
                        </p:par>
                        <p:par>
                          <p:cTn id="56" fill="hold">
                            <p:stCondLst>
                              <p:cond delay="6500"/>
                            </p:stCondLst>
                            <p:childTnLst>
                              <p:par>
                                <p:cTn id="57" presetID="3" presetClass="entr" presetSubtype="10" fill="hold" grpId="0" nodeType="after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animEffect transition="in" filter="blinds(horizontal)">
                                      <p:cBhvr>
                                        <p:cTn id="59" dur="500"/>
                                        <p:tgtEl>
                                          <p:spTgt spid="4">
                                            <p:txEl>
                                              <p:pRg st="5" end="5"/>
                                            </p:txEl>
                                          </p:spTgt>
                                        </p:tgtEl>
                                      </p:cBhvr>
                                    </p:animEffect>
                                  </p:childTnLst>
                                </p:cTn>
                              </p:par>
                            </p:childTnLst>
                          </p:cTn>
                        </p:par>
                        <p:par>
                          <p:cTn id="60" fill="hold">
                            <p:stCondLst>
                              <p:cond delay="7000"/>
                            </p:stCondLst>
                            <p:childTnLst>
                              <p:par>
                                <p:cTn id="61" presetID="3" presetClass="entr" presetSubtype="10" fill="hold" grpId="0" nodeType="after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animEffect transition="in" filter="blinds(horizontal)">
                                      <p:cBhvr>
                                        <p:cTn id="63" dur="500"/>
                                        <p:tgtEl>
                                          <p:spTgt spid="4">
                                            <p:txEl>
                                              <p:pRg st="6" end="6"/>
                                            </p:txEl>
                                          </p:spTgt>
                                        </p:tgtEl>
                                      </p:cBhvr>
                                    </p:animEffect>
                                  </p:childTnLst>
                                </p:cTn>
                              </p:par>
                            </p:childTnLst>
                          </p:cTn>
                        </p:par>
                        <p:par>
                          <p:cTn id="64" fill="hold">
                            <p:stCondLst>
                              <p:cond delay="7500"/>
                            </p:stCondLst>
                            <p:childTnLst>
                              <p:par>
                                <p:cTn id="65" presetID="3" presetClass="entr" presetSubtype="10" fill="hold" grpId="0" nodeType="after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animEffect transition="in" filter="blinds(horizontal)">
                                      <p:cBhvr>
                                        <p:cTn id="6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2782888" y="438151"/>
            <a:ext cx="7143750" cy="777875"/>
          </a:xfrm>
        </p:spPr>
        <p:txBody>
          <a:bodyPr/>
          <a:lstStyle/>
          <a:p>
            <a:endParaRPr lang="zh-CN" altLang="en-US" smtClean="0"/>
          </a:p>
        </p:txBody>
      </p:sp>
      <p:sp>
        <p:nvSpPr>
          <p:cNvPr id="3" name="内容占位符 2"/>
          <p:cNvSpPr>
            <a:spLocks noGrp="1"/>
          </p:cNvSpPr>
          <p:nvPr>
            <p:ph idx="1"/>
          </p:nvPr>
        </p:nvSpPr>
        <p:spPr>
          <a:xfrm>
            <a:off x="762000" y="1386840"/>
            <a:ext cx="9982201" cy="4922520"/>
          </a:xfrm>
        </p:spPr>
        <p:txBody>
          <a:bodyPr>
            <a:normAutofit/>
          </a:bodyPr>
          <a:lstStyle/>
          <a:p>
            <a:r>
              <a:rPr lang="en-US" altLang="zh-CN" dirty="0" smtClean="0"/>
              <a:t>By the middle of </a:t>
            </a:r>
            <a:endParaRPr lang="en-US" altLang="zh-CN" dirty="0" smtClean="0"/>
          </a:p>
          <a:p>
            <a:r>
              <a:rPr lang="zh-CN" altLang="en-US" dirty="0" smtClean="0"/>
              <a:t>到中期时</a:t>
            </a:r>
            <a:endParaRPr lang="en-US" altLang="zh-CN" dirty="0" smtClean="0"/>
          </a:p>
          <a:p>
            <a:r>
              <a:rPr lang="en-US" altLang="zh-CN" dirty="0" smtClean="0"/>
              <a:t>In mid-…</a:t>
            </a:r>
            <a:endParaRPr lang="en-US" altLang="zh-CN" dirty="0" smtClean="0"/>
          </a:p>
          <a:p>
            <a:r>
              <a:rPr lang="zh-CN" altLang="en-US" dirty="0" smtClean="0"/>
              <a:t>在中期</a:t>
            </a:r>
            <a:endParaRPr lang="zh-CN" altLang="en-US" dirty="0" smtClean="0"/>
          </a:p>
          <a:p>
            <a:r>
              <a:rPr lang="en-US" altLang="zh-CN" dirty="0" smtClean="0"/>
              <a:t>By the end of …</a:t>
            </a:r>
            <a:endParaRPr lang="en-US" altLang="zh-CN" dirty="0" smtClean="0"/>
          </a:p>
          <a:p>
            <a:r>
              <a:rPr lang="zh-CN" altLang="en-US" dirty="0" smtClean="0"/>
              <a:t>到</a:t>
            </a:r>
            <a:r>
              <a:rPr lang="en-US" altLang="zh-CN" dirty="0" smtClean="0"/>
              <a:t>…</a:t>
            </a:r>
            <a:r>
              <a:rPr lang="zh-CN" altLang="en-US" dirty="0" smtClean="0"/>
              <a:t>末期</a:t>
            </a:r>
            <a:endParaRPr lang="en-US" altLang="zh-CN" dirty="0" smtClean="0"/>
          </a:p>
          <a:p>
            <a:r>
              <a:rPr lang="en-US" altLang="zh-CN" dirty="0" smtClean="0"/>
              <a:t>Steadily </a:t>
            </a:r>
            <a:endParaRPr lang="en-US" altLang="zh-CN" dirty="0" smtClean="0"/>
          </a:p>
          <a:p>
            <a:r>
              <a:rPr lang="zh-CN" altLang="en-US" dirty="0" smtClean="0"/>
              <a:t>稳定地</a:t>
            </a:r>
            <a:endParaRPr lang="en-US" altLang="zh-CN" dirty="0" smtClean="0"/>
          </a:p>
        </p:txBody>
      </p:sp>
      <p:sp>
        <p:nvSpPr>
          <p:cNvPr id="4" name="内容占位符 2"/>
          <p:cNvSpPr txBox="1"/>
          <p:nvPr/>
        </p:nvSpPr>
        <p:spPr>
          <a:xfrm>
            <a:off x="5516880" y="1554480"/>
            <a:ext cx="5760720" cy="463296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6pPr>
            <a:lvl7pPr marL="1899920"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7pPr>
            <a:lvl8pPr marL="2200275"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8pPr>
            <a:lvl9pPr marL="2499995"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9pPr>
          </a:lstStyle>
          <a:p>
            <a:r>
              <a:rPr lang="en-US" altLang="zh-CN" sz="3200" dirty="0">
                <a:latin typeface="Arial" panose="020B0604020202020204" pitchFamily="34" charset="0"/>
                <a:cs typeface="Arial" panose="020B0604020202020204" pitchFamily="34" charset="0"/>
              </a:rPr>
              <a:t>Moderately</a:t>
            </a:r>
            <a:endParaRPr lang="en-US" altLang="zh-CN" sz="3200" dirty="0">
              <a:latin typeface="Arial" panose="020B0604020202020204" pitchFamily="34" charset="0"/>
              <a:cs typeface="Arial" panose="020B0604020202020204" pitchFamily="34" charset="0"/>
            </a:endParaRPr>
          </a:p>
          <a:p>
            <a:r>
              <a:rPr lang="zh-CN" altLang="en-US" sz="3200" dirty="0">
                <a:latin typeface="Arial" panose="020B0604020202020204" pitchFamily="34" charset="0"/>
                <a:cs typeface="Arial" panose="020B0604020202020204" pitchFamily="34" charset="0"/>
              </a:rPr>
              <a:t>适度地</a:t>
            </a:r>
            <a:endParaRPr lang="en-US" altLang="zh-CN" sz="3200" dirty="0">
              <a:latin typeface="Arial" panose="020B0604020202020204" pitchFamily="34" charset="0"/>
              <a:cs typeface="Arial" panose="020B0604020202020204" pitchFamily="34" charset="0"/>
            </a:endParaRPr>
          </a:p>
          <a:p>
            <a:r>
              <a:rPr lang="en-US" altLang="zh-CN" sz="3200" dirty="0">
                <a:latin typeface="Arial" panose="020B0604020202020204" pitchFamily="34" charset="0"/>
                <a:cs typeface="Arial" panose="020B0604020202020204" pitchFamily="34" charset="0"/>
              </a:rPr>
              <a:t>Unequally</a:t>
            </a:r>
            <a:endParaRPr lang="en-US" altLang="zh-CN" sz="3200" dirty="0">
              <a:latin typeface="Arial" panose="020B0604020202020204" pitchFamily="34" charset="0"/>
              <a:cs typeface="Arial" panose="020B0604020202020204" pitchFamily="34" charset="0"/>
            </a:endParaRPr>
          </a:p>
          <a:p>
            <a:r>
              <a:rPr lang="zh-CN" altLang="en-US" sz="3200" dirty="0">
                <a:latin typeface="Arial" panose="020B0604020202020204" pitchFamily="34" charset="0"/>
                <a:cs typeface="Arial" panose="020B0604020202020204" pitchFamily="34" charset="0"/>
              </a:rPr>
              <a:t>不相等地</a:t>
            </a:r>
            <a:endParaRPr lang="en-US" altLang="zh-CN" sz="3200" dirty="0">
              <a:latin typeface="Arial" panose="020B0604020202020204" pitchFamily="34" charset="0"/>
              <a:cs typeface="Arial" panose="020B0604020202020204" pitchFamily="34" charset="0"/>
            </a:endParaRPr>
          </a:p>
          <a:p>
            <a:r>
              <a:rPr lang="en-US" altLang="zh-CN" sz="3200" dirty="0">
                <a:latin typeface="Arial" panose="020B0604020202020204" pitchFamily="34" charset="0"/>
                <a:cs typeface="Arial" panose="020B0604020202020204" pitchFamily="34" charset="0"/>
              </a:rPr>
              <a:t>Slightly</a:t>
            </a:r>
            <a:endParaRPr lang="en-US" altLang="zh-CN" sz="3200" dirty="0">
              <a:latin typeface="Arial" panose="020B0604020202020204" pitchFamily="34" charset="0"/>
              <a:cs typeface="Arial" panose="020B0604020202020204" pitchFamily="34" charset="0"/>
            </a:endParaRPr>
          </a:p>
          <a:p>
            <a:r>
              <a:rPr lang="zh-CN" altLang="en-US" sz="3200" dirty="0">
                <a:latin typeface="Arial" panose="020B0604020202020204" pitchFamily="34" charset="0"/>
                <a:cs typeface="Arial" panose="020B0604020202020204" pitchFamily="34" charset="0"/>
              </a:rPr>
              <a:t>轻微地</a:t>
            </a:r>
            <a:endParaRPr lang="en-US" altLang="zh-CN" sz="3200" dirty="0">
              <a:latin typeface="Arial" panose="020B0604020202020204" pitchFamily="34" charset="0"/>
              <a:cs typeface="Arial" panose="020B0604020202020204" pitchFamily="34" charset="0"/>
            </a:endParaRPr>
          </a:p>
          <a:p>
            <a:r>
              <a:rPr lang="en-US" altLang="zh-CN" sz="3200" dirty="0">
                <a:latin typeface="Arial" panose="020B0604020202020204" pitchFamily="34" charset="0"/>
                <a:cs typeface="Arial" panose="020B0604020202020204" pitchFamily="34" charset="0"/>
              </a:rPr>
              <a:t>Rapidly</a:t>
            </a:r>
            <a:endParaRPr lang="en-US" altLang="zh-CN" sz="3200" dirty="0">
              <a:latin typeface="Arial" panose="020B0604020202020204" pitchFamily="34" charset="0"/>
              <a:cs typeface="Arial" panose="020B0604020202020204" pitchFamily="34" charset="0"/>
            </a:endParaRPr>
          </a:p>
          <a:p>
            <a:r>
              <a:rPr lang="zh-CN" altLang="en-US" sz="3200" dirty="0">
                <a:latin typeface="Arial" panose="020B0604020202020204" pitchFamily="34" charset="0"/>
                <a:cs typeface="Arial" panose="020B0604020202020204" pitchFamily="34" charset="0"/>
              </a:rPr>
              <a:t>迅速地</a:t>
            </a:r>
            <a:endParaRPr lang="en-US" altLang="zh-CN" sz="3200" dirty="0">
              <a:latin typeface="Arial" panose="020B0604020202020204" pitchFamily="34" charset="0"/>
              <a:cs typeface="Arial" panose="020B0604020202020204"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Effect transition="in" filter="blinds(horizontal)">
                                      <p:cBhvr>
                                        <p:cTn id="39" dur="500"/>
                                        <p:tgtEl>
                                          <p:spTgt spid="4">
                                            <p:txEl>
                                              <p:pRg st="0" end="0"/>
                                            </p:txEl>
                                          </p:spTgt>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blinds(horizontal)">
                                      <p:cBhvr>
                                        <p:cTn id="43" dur="500"/>
                                        <p:tgtEl>
                                          <p:spTgt spid="4">
                                            <p:txEl>
                                              <p:pRg st="1" end="1"/>
                                            </p:txEl>
                                          </p:spTgt>
                                        </p:tgtEl>
                                      </p:cBhvr>
                                    </p:animEffect>
                                  </p:childTnLst>
                                </p:cTn>
                              </p:par>
                            </p:childTnLst>
                          </p:cTn>
                        </p:par>
                        <p:par>
                          <p:cTn id="44" fill="hold">
                            <p:stCondLst>
                              <p:cond delay="5000"/>
                            </p:stCondLst>
                            <p:childTnLst>
                              <p:par>
                                <p:cTn id="45" presetID="3" presetClass="entr" presetSubtype="10" fill="hold" grpId="0" nodeType="after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blinds(horizontal)">
                                      <p:cBhvr>
                                        <p:cTn id="47" dur="500"/>
                                        <p:tgtEl>
                                          <p:spTgt spid="4">
                                            <p:txEl>
                                              <p:pRg st="2" end="2"/>
                                            </p:txEl>
                                          </p:spTgt>
                                        </p:tgtEl>
                                      </p:cBhvr>
                                    </p:animEffect>
                                  </p:childTnLst>
                                </p:cTn>
                              </p:par>
                            </p:childTnLst>
                          </p:cTn>
                        </p:par>
                        <p:par>
                          <p:cTn id="48" fill="hold">
                            <p:stCondLst>
                              <p:cond delay="5500"/>
                            </p:stCondLst>
                            <p:childTnLst>
                              <p:par>
                                <p:cTn id="49" presetID="3" presetClass="entr" presetSubtype="10" fill="hold" grpId="0" nodeType="after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Effect transition="in" filter="blinds(horizontal)">
                                      <p:cBhvr>
                                        <p:cTn id="51" dur="500"/>
                                        <p:tgtEl>
                                          <p:spTgt spid="4">
                                            <p:txEl>
                                              <p:pRg st="3" end="3"/>
                                            </p:txEl>
                                          </p:spTgt>
                                        </p:tgtEl>
                                      </p:cBhvr>
                                    </p:animEffect>
                                  </p:childTnLst>
                                </p:cTn>
                              </p:par>
                            </p:childTnLst>
                          </p:cTn>
                        </p:par>
                        <p:par>
                          <p:cTn id="52" fill="hold">
                            <p:stCondLst>
                              <p:cond delay="6000"/>
                            </p:stCondLst>
                            <p:childTnLst>
                              <p:par>
                                <p:cTn id="53" presetID="3" presetClass="entr" presetSubtype="10" fill="hold" grpId="0" nodeType="after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Effect transition="in" filter="blinds(horizontal)">
                                      <p:cBhvr>
                                        <p:cTn id="55" dur="500"/>
                                        <p:tgtEl>
                                          <p:spTgt spid="4">
                                            <p:txEl>
                                              <p:pRg st="4" end="4"/>
                                            </p:txEl>
                                          </p:spTgt>
                                        </p:tgtEl>
                                      </p:cBhvr>
                                    </p:animEffect>
                                  </p:childTnLst>
                                </p:cTn>
                              </p:par>
                            </p:childTnLst>
                          </p:cTn>
                        </p:par>
                        <p:par>
                          <p:cTn id="56" fill="hold">
                            <p:stCondLst>
                              <p:cond delay="6500"/>
                            </p:stCondLst>
                            <p:childTnLst>
                              <p:par>
                                <p:cTn id="57" presetID="3" presetClass="entr" presetSubtype="10" fill="hold" grpId="0" nodeType="after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animEffect transition="in" filter="blinds(horizontal)">
                                      <p:cBhvr>
                                        <p:cTn id="59" dur="500"/>
                                        <p:tgtEl>
                                          <p:spTgt spid="4">
                                            <p:txEl>
                                              <p:pRg st="5" end="5"/>
                                            </p:txEl>
                                          </p:spTgt>
                                        </p:tgtEl>
                                      </p:cBhvr>
                                    </p:animEffect>
                                  </p:childTnLst>
                                </p:cTn>
                              </p:par>
                            </p:childTnLst>
                          </p:cTn>
                        </p:par>
                        <p:par>
                          <p:cTn id="60" fill="hold">
                            <p:stCondLst>
                              <p:cond delay="7000"/>
                            </p:stCondLst>
                            <p:childTnLst>
                              <p:par>
                                <p:cTn id="61" presetID="3" presetClass="entr" presetSubtype="10" fill="hold" grpId="0" nodeType="after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animEffect transition="in" filter="blinds(horizontal)">
                                      <p:cBhvr>
                                        <p:cTn id="63" dur="500"/>
                                        <p:tgtEl>
                                          <p:spTgt spid="4">
                                            <p:txEl>
                                              <p:pRg st="6" end="6"/>
                                            </p:txEl>
                                          </p:spTgt>
                                        </p:tgtEl>
                                      </p:cBhvr>
                                    </p:animEffect>
                                  </p:childTnLst>
                                </p:cTn>
                              </p:par>
                            </p:childTnLst>
                          </p:cTn>
                        </p:par>
                        <p:par>
                          <p:cTn id="64" fill="hold">
                            <p:stCondLst>
                              <p:cond delay="7500"/>
                            </p:stCondLst>
                            <p:childTnLst>
                              <p:par>
                                <p:cTn id="65" presetID="3" presetClass="entr" presetSubtype="10" fill="hold" grpId="0" nodeType="after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animEffect transition="in" filter="blinds(horizontal)">
                                      <p:cBhvr>
                                        <p:cTn id="6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2782888" y="438151"/>
            <a:ext cx="7143750" cy="777875"/>
          </a:xfrm>
        </p:spPr>
        <p:txBody>
          <a:bodyPr/>
          <a:lstStyle/>
          <a:p>
            <a:endParaRPr lang="zh-CN" altLang="en-US" smtClean="0"/>
          </a:p>
        </p:txBody>
      </p:sp>
      <p:sp>
        <p:nvSpPr>
          <p:cNvPr id="3" name="内容占位符 2"/>
          <p:cNvSpPr>
            <a:spLocks noGrp="1"/>
          </p:cNvSpPr>
          <p:nvPr>
            <p:ph idx="1"/>
          </p:nvPr>
        </p:nvSpPr>
        <p:spPr/>
        <p:txBody>
          <a:bodyPr>
            <a:normAutofit fontScale="92500" lnSpcReduction="20000"/>
          </a:bodyPr>
          <a:lstStyle/>
          <a:p>
            <a:r>
              <a:rPr lang="en-US" altLang="zh-CN" dirty="0" smtClean="0"/>
              <a:t>Significantly</a:t>
            </a:r>
            <a:endParaRPr lang="en-US" altLang="zh-CN" dirty="0" smtClean="0"/>
          </a:p>
          <a:p>
            <a:r>
              <a:rPr lang="zh-CN" altLang="en-US" dirty="0" smtClean="0"/>
              <a:t>显著地</a:t>
            </a:r>
            <a:endParaRPr lang="en-US" altLang="zh-CN" dirty="0" smtClean="0"/>
          </a:p>
          <a:p>
            <a:r>
              <a:rPr lang="en-US" altLang="zh-CN" dirty="0" smtClean="0"/>
              <a:t>Sharply</a:t>
            </a:r>
            <a:endParaRPr lang="en-US" altLang="zh-CN" dirty="0" smtClean="0"/>
          </a:p>
          <a:p>
            <a:r>
              <a:rPr lang="zh-CN" altLang="en-US" dirty="0" smtClean="0"/>
              <a:t>急剧地</a:t>
            </a:r>
            <a:endParaRPr lang="en-US" altLang="zh-CN" dirty="0" smtClean="0"/>
          </a:p>
          <a:p>
            <a:r>
              <a:rPr lang="en-US" altLang="zh-CN" dirty="0" smtClean="0"/>
              <a:t>Steady/stable</a:t>
            </a:r>
            <a:endParaRPr lang="en-US" altLang="zh-CN" dirty="0" smtClean="0"/>
          </a:p>
          <a:p>
            <a:r>
              <a:rPr lang="zh-CN" altLang="en-US" dirty="0" smtClean="0"/>
              <a:t>稳定的</a:t>
            </a:r>
            <a:endParaRPr lang="en-US" altLang="zh-CN" dirty="0" smtClean="0"/>
          </a:p>
          <a:p>
            <a:r>
              <a:rPr lang="en-US" altLang="zh-CN" sz="3300" dirty="0"/>
              <a:t>Substantially</a:t>
            </a:r>
            <a:endParaRPr lang="en-US" altLang="zh-CN" sz="3300" dirty="0"/>
          </a:p>
          <a:p>
            <a:r>
              <a:rPr lang="zh-CN" altLang="en-US" sz="3300" dirty="0"/>
              <a:t>相当大地</a:t>
            </a:r>
            <a:endParaRPr lang="en-US" altLang="zh-CN" sz="3300" dirty="0"/>
          </a:p>
          <a:p>
            <a:endParaRPr lang="zh-CN" altLang="en-US" dirty="0" smtClean="0"/>
          </a:p>
          <a:p>
            <a:endParaRPr lang="zh-CN" altLang="en-US" dirty="0" smtClean="0"/>
          </a:p>
        </p:txBody>
      </p:sp>
      <p:sp>
        <p:nvSpPr>
          <p:cNvPr id="4" name="内容占位符 2"/>
          <p:cNvSpPr txBox="1"/>
          <p:nvPr/>
        </p:nvSpPr>
        <p:spPr>
          <a:xfrm>
            <a:off x="5311726" y="1718946"/>
            <a:ext cx="6880274" cy="5428614"/>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28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6pPr>
            <a:lvl7pPr marL="1899920"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7pPr>
            <a:lvl8pPr marL="2200275"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8pPr>
            <a:lvl9pPr marL="2499995"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9pPr>
          </a:lstStyle>
          <a:p>
            <a:pPr marL="91440" indent="-91440">
              <a:spcBef>
                <a:spcPts val="1200"/>
              </a:spcBef>
              <a:spcAft>
                <a:spcPts val="200"/>
              </a:spcAft>
              <a:buClr>
                <a:schemeClr val="accent1"/>
              </a:buClr>
              <a:buSzPct val="100000"/>
              <a:buFont typeface="Wingdings" panose="05000000000000000000" pitchFamily="2" charset="2"/>
              <a:buChar char="u"/>
            </a:pPr>
            <a:r>
              <a:rPr lang="en-US" altLang="zh-CN" dirty="0" smtClean="0">
                <a:latin typeface="Arial" panose="020B0604020202020204" pitchFamily="34" charset="0"/>
                <a:cs typeface="Arial" panose="020B0604020202020204" pitchFamily="34" charset="0"/>
              </a:rPr>
              <a:t>Gradually</a:t>
            </a:r>
            <a:endParaRPr lang="en-US" altLang="zh-CN" dirty="0">
              <a:latin typeface="Arial" panose="020B0604020202020204" pitchFamily="34" charset="0"/>
              <a:cs typeface="Arial" panose="020B0604020202020204" pitchFamily="34" charset="0"/>
            </a:endParaRPr>
          </a:p>
          <a:p>
            <a:pPr marL="91440" indent="-91440">
              <a:spcBef>
                <a:spcPts val="1200"/>
              </a:spcBef>
              <a:spcAft>
                <a:spcPts val="200"/>
              </a:spcAft>
              <a:buClr>
                <a:schemeClr val="accent1"/>
              </a:buClr>
              <a:buSzPct val="100000"/>
              <a:buFont typeface="Wingdings" panose="05000000000000000000" pitchFamily="2" charset="2"/>
              <a:buChar char="u"/>
            </a:pPr>
            <a:r>
              <a:rPr lang="zh-CN" altLang="en-US" dirty="0">
                <a:latin typeface="Arial" panose="020B0604020202020204" pitchFamily="34" charset="0"/>
                <a:cs typeface="Arial" panose="020B0604020202020204" pitchFamily="34" charset="0"/>
              </a:rPr>
              <a:t>逐渐地</a:t>
            </a:r>
            <a:endParaRPr lang="en-US" altLang="zh-CN" dirty="0">
              <a:latin typeface="Arial" panose="020B0604020202020204" pitchFamily="34" charset="0"/>
              <a:cs typeface="Arial" panose="020B0604020202020204" pitchFamily="34" charset="0"/>
            </a:endParaRPr>
          </a:p>
          <a:p>
            <a:pPr marL="91440" indent="-91440">
              <a:spcBef>
                <a:spcPts val="1200"/>
              </a:spcBef>
              <a:spcAft>
                <a:spcPts val="200"/>
              </a:spcAft>
              <a:buClr>
                <a:schemeClr val="accent1"/>
              </a:buClr>
              <a:buSzPct val="100000"/>
              <a:buFont typeface="Wingdings" panose="05000000000000000000" pitchFamily="2" charset="2"/>
              <a:buChar char="u"/>
            </a:pPr>
            <a:r>
              <a:rPr lang="en-US" altLang="zh-CN" dirty="0">
                <a:latin typeface="Arial" panose="020B0604020202020204" pitchFamily="34" charset="0"/>
                <a:cs typeface="Arial" panose="020B0604020202020204" pitchFamily="34" charset="0"/>
              </a:rPr>
              <a:t>Dramatically</a:t>
            </a:r>
            <a:endParaRPr lang="en-US" altLang="zh-CN" dirty="0">
              <a:latin typeface="Arial" panose="020B0604020202020204" pitchFamily="34" charset="0"/>
              <a:cs typeface="Arial" panose="020B0604020202020204" pitchFamily="34" charset="0"/>
            </a:endParaRPr>
          </a:p>
          <a:p>
            <a:pPr marL="91440" indent="-91440">
              <a:spcBef>
                <a:spcPts val="1200"/>
              </a:spcBef>
              <a:spcAft>
                <a:spcPts val="200"/>
              </a:spcAft>
              <a:buClr>
                <a:schemeClr val="accent1"/>
              </a:buClr>
              <a:buSzPct val="100000"/>
              <a:buFont typeface="Wingdings" panose="05000000000000000000" pitchFamily="2" charset="2"/>
              <a:buChar char="u"/>
            </a:pPr>
            <a:r>
              <a:rPr lang="zh-CN" altLang="en-US" dirty="0">
                <a:latin typeface="Arial" panose="020B0604020202020204" pitchFamily="34" charset="0"/>
                <a:cs typeface="Arial" panose="020B0604020202020204" pitchFamily="34" charset="0"/>
              </a:rPr>
              <a:t>大幅度地</a:t>
            </a:r>
            <a:endParaRPr lang="en-US" altLang="zh-CN" dirty="0">
              <a:latin typeface="Arial" panose="020B0604020202020204" pitchFamily="34" charset="0"/>
              <a:cs typeface="Arial" panose="020B0604020202020204" pitchFamily="34" charset="0"/>
            </a:endParaRPr>
          </a:p>
          <a:p>
            <a:pPr marL="91440" indent="-91440">
              <a:spcBef>
                <a:spcPts val="1200"/>
              </a:spcBef>
              <a:spcAft>
                <a:spcPts val="200"/>
              </a:spcAft>
              <a:buClr>
                <a:schemeClr val="accent1"/>
              </a:buClr>
              <a:buSzPct val="100000"/>
              <a:buFont typeface="Wingdings" panose="05000000000000000000" pitchFamily="2" charset="2"/>
              <a:buChar char="u"/>
            </a:pPr>
            <a:r>
              <a:rPr lang="en-US" altLang="zh-CN" dirty="0">
                <a:latin typeface="Arial" panose="020B0604020202020204" pitchFamily="34" charset="0"/>
                <a:cs typeface="Arial" panose="020B0604020202020204" pitchFamily="34" charset="0"/>
              </a:rPr>
              <a:t>Subsequently</a:t>
            </a:r>
            <a:endParaRPr lang="en-US" altLang="zh-CN" dirty="0">
              <a:latin typeface="Arial" panose="020B0604020202020204" pitchFamily="34" charset="0"/>
              <a:cs typeface="Arial" panose="020B0604020202020204" pitchFamily="34" charset="0"/>
            </a:endParaRPr>
          </a:p>
          <a:p>
            <a:pPr marL="91440" indent="-91440">
              <a:spcBef>
                <a:spcPts val="1200"/>
              </a:spcBef>
              <a:spcAft>
                <a:spcPts val="200"/>
              </a:spcAft>
              <a:buClr>
                <a:schemeClr val="accent1"/>
              </a:buClr>
              <a:buSzPct val="100000"/>
              <a:buFont typeface="Wingdings" panose="05000000000000000000" pitchFamily="2" charset="2"/>
              <a:buChar char="u"/>
            </a:pPr>
            <a:r>
              <a:rPr lang="zh-CN" altLang="en-US" dirty="0">
                <a:latin typeface="Arial" panose="020B0604020202020204" pitchFamily="34" charset="0"/>
                <a:cs typeface="Arial" panose="020B0604020202020204" pitchFamily="34" charset="0"/>
              </a:rPr>
              <a:t>随后</a:t>
            </a:r>
            <a:endParaRPr lang="en-US" altLang="zh-CN" dirty="0">
              <a:latin typeface="Arial" panose="020B0604020202020204" pitchFamily="34" charset="0"/>
              <a:cs typeface="Arial" panose="020B0604020202020204" pitchFamily="34" charset="0"/>
            </a:endParaRPr>
          </a:p>
          <a:p>
            <a:pPr marL="91440" indent="-91440">
              <a:spcBef>
                <a:spcPts val="1200"/>
              </a:spcBef>
              <a:spcAft>
                <a:spcPts val="200"/>
              </a:spcAft>
              <a:buClr>
                <a:schemeClr val="accent1"/>
              </a:buClr>
              <a:buSzPct val="100000"/>
              <a:buFont typeface="Wingdings" panose="05000000000000000000" pitchFamily="2" charset="2"/>
              <a:buChar char="u"/>
            </a:pPr>
            <a:r>
              <a:rPr lang="en-US" altLang="zh-CN" dirty="0">
                <a:latin typeface="Arial" panose="020B0604020202020204" pitchFamily="34" charset="0"/>
                <a:cs typeface="Arial" panose="020B0604020202020204" pitchFamily="34" charset="0"/>
              </a:rPr>
              <a:t>Respectively</a:t>
            </a:r>
            <a:endParaRPr lang="en-US" altLang="zh-CN" dirty="0">
              <a:latin typeface="Arial" panose="020B0604020202020204" pitchFamily="34" charset="0"/>
              <a:cs typeface="Arial" panose="020B0604020202020204" pitchFamily="34" charset="0"/>
            </a:endParaRPr>
          </a:p>
          <a:p>
            <a:pPr marL="91440" indent="-91440">
              <a:spcBef>
                <a:spcPts val="1200"/>
              </a:spcBef>
              <a:spcAft>
                <a:spcPts val="200"/>
              </a:spcAft>
              <a:buClr>
                <a:schemeClr val="accent1"/>
              </a:buClr>
              <a:buSzPct val="100000"/>
              <a:buFont typeface="Wingdings" panose="05000000000000000000" pitchFamily="2" charset="2"/>
              <a:buChar char="u"/>
            </a:pPr>
            <a:r>
              <a:rPr lang="en-US" altLang="zh-CN" dirty="0">
                <a:latin typeface="Arial" panose="020B0604020202020204" pitchFamily="34" charset="0"/>
                <a:cs typeface="Arial" panose="020B0604020202020204" pitchFamily="34" charset="0"/>
              </a:rPr>
              <a:t> </a:t>
            </a:r>
            <a:r>
              <a:rPr lang="zh-CN" altLang="en-US" dirty="0" smtClean="0">
                <a:latin typeface="Arial" panose="020B0604020202020204" pitchFamily="34" charset="0"/>
                <a:cs typeface="Arial" panose="020B0604020202020204" pitchFamily="34" charset="0"/>
              </a:rPr>
              <a:t>分别</a:t>
            </a: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par>
                          <p:cTn id="38" fill="hold">
                            <p:stCondLst>
                              <p:cond delay="500"/>
                            </p:stCondLst>
                            <p:childTnLst>
                              <p:par>
                                <p:cTn id="39" presetID="3" presetClass="entr" presetSubtype="10" fill="hold" grpId="0" nodeType="after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blinds(horizontal)">
                                      <p:cBhvr>
                                        <p:cTn id="41" dur="500"/>
                                        <p:tgtEl>
                                          <p:spTgt spid="4">
                                            <p:txEl>
                                              <p:pRg st="0" end="0"/>
                                            </p:txEl>
                                          </p:spTgt>
                                        </p:tgtEl>
                                      </p:cBhvr>
                                    </p:animEffect>
                                  </p:childTnLst>
                                </p:cTn>
                              </p:par>
                            </p:childTnLst>
                          </p:cTn>
                        </p:par>
                        <p:par>
                          <p:cTn id="42" fill="hold">
                            <p:stCondLst>
                              <p:cond delay="1000"/>
                            </p:stCondLst>
                            <p:childTnLst>
                              <p:par>
                                <p:cTn id="43" presetID="3" presetClass="entr" presetSubtype="10" fill="hold" grpId="0" nodeType="after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Effect transition="in" filter="blinds(horizontal)">
                                      <p:cBhvr>
                                        <p:cTn id="45" dur="500"/>
                                        <p:tgtEl>
                                          <p:spTgt spid="4">
                                            <p:txEl>
                                              <p:pRg st="1" end="1"/>
                                            </p:txEl>
                                          </p:spTgt>
                                        </p:tgtEl>
                                      </p:cBhvr>
                                    </p:animEffect>
                                  </p:childTnLst>
                                </p:cTn>
                              </p:par>
                            </p:childTnLst>
                          </p:cTn>
                        </p:par>
                        <p:par>
                          <p:cTn id="46" fill="hold">
                            <p:stCondLst>
                              <p:cond delay="1500"/>
                            </p:stCondLst>
                            <p:childTnLst>
                              <p:par>
                                <p:cTn id="47" presetID="3" presetClass="entr" presetSubtype="10" fill="hold" grpId="0" nodeType="after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animEffect transition="in" filter="blinds(horizontal)">
                                      <p:cBhvr>
                                        <p:cTn id="49" dur="500"/>
                                        <p:tgtEl>
                                          <p:spTgt spid="4">
                                            <p:txEl>
                                              <p:pRg st="2" end="2"/>
                                            </p:txEl>
                                          </p:spTgt>
                                        </p:tgtEl>
                                      </p:cBhvr>
                                    </p:animEffect>
                                  </p:childTnLst>
                                </p:cTn>
                              </p:par>
                            </p:childTnLst>
                          </p:cTn>
                        </p:par>
                        <p:par>
                          <p:cTn id="50" fill="hold">
                            <p:stCondLst>
                              <p:cond delay="2000"/>
                            </p:stCondLst>
                            <p:childTnLst>
                              <p:par>
                                <p:cTn id="51" presetID="3" presetClass="entr" presetSubtype="10" fill="hold" grpId="0" nodeType="after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animEffect transition="in" filter="blinds(horizontal)">
                                      <p:cBhvr>
                                        <p:cTn id="53" dur="500"/>
                                        <p:tgtEl>
                                          <p:spTgt spid="4">
                                            <p:txEl>
                                              <p:pRg st="3" end="3"/>
                                            </p:txEl>
                                          </p:spTgt>
                                        </p:tgtEl>
                                      </p:cBhvr>
                                    </p:animEffect>
                                  </p:childTnLst>
                                </p:cTn>
                              </p:par>
                            </p:childTnLst>
                          </p:cTn>
                        </p:par>
                        <p:par>
                          <p:cTn id="54" fill="hold">
                            <p:stCondLst>
                              <p:cond delay="2500"/>
                            </p:stCondLst>
                            <p:childTnLst>
                              <p:par>
                                <p:cTn id="55" presetID="3" presetClass="entr" presetSubtype="10" fill="hold" grpId="0" nodeType="after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blinds(horizontal)">
                                      <p:cBhvr>
                                        <p:cTn id="57" dur="500"/>
                                        <p:tgtEl>
                                          <p:spTgt spid="4">
                                            <p:txEl>
                                              <p:pRg st="4" end="4"/>
                                            </p:txEl>
                                          </p:spTgt>
                                        </p:tgtEl>
                                      </p:cBhvr>
                                    </p:animEffect>
                                  </p:childTnLst>
                                </p:cTn>
                              </p:par>
                            </p:childTnLst>
                          </p:cTn>
                        </p:par>
                        <p:par>
                          <p:cTn id="58" fill="hold">
                            <p:stCondLst>
                              <p:cond delay="3000"/>
                            </p:stCondLst>
                            <p:childTnLst>
                              <p:par>
                                <p:cTn id="59" presetID="3" presetClass="entr" presetSubtype="10" fill="hold" grpId="0" nodeType="afterEffect">
                                  <p:stCondLst>
                                    <p:cond delay="0"/>
                                  </p:stCondLst>
                                  <p:childTnLst>
                                    <p:set>
                                      <p:cBhvr>
                                        <p:cTn id="60" dur="1" fill="hold">
                                          <p:stCondLst>
                                            <p:cond delay="0"/>
                                          </p:stCondLst>
                                        </p:cTn>
                                        <p:tgtEl>
                                          <p:spTgt spid="4">
                                            <p:txEl>
                                              <p:pRg st="5" end="5"/>
                                            </p:txEl>
                                          </p:spTgt>
                                        </p:tgtEl>
                                        <p:attrNameLst>
                                          <p:attrName>style.visibility</p:attrName>
                                        </p:attrNameLst>
                                      </p:cBhvr>
                                      <p:to>
                                        <p:strVal val="visible"/>
                                      </p:to>
                                    </p:set>
                                    <p:animEffect transition="in" filter="blinds(horizontal)">
                                      <p:cBhvr>
                                        <p:cTn id="61" dur="500"/>
                                        <p:tgtEl>
                                          <p:spTgt spid="4">
                                            <p:txEl>
                                              <p:pRg st="5" end="5"/>
                                            </p:txEl>
                                          </p:spTgt>
                                        </p:tgtEl>
                                      </p:cBhvr>
                                    </p:animEffect>
                                  </p:childTnLst>
                                </p:cTn>
                              </p:par>
                            </p:childTnLst>
                          </p:cTn>
                        </p:par>
                        <p:par>
                          <p:cTn id="62" fill="hold">
                            <p:stCondLst>
                              <p:cond delay="3500"/>
                            </p:stCondLst>
                            <p:childTnLst>
                              <p:par>
                                <p:cTn id="63" presetID="3" presetClass="entr" presetSubtype="10" fill="hold" grpId="0" nodeType="afterEffect">
                                  <p:stCondLst>
                                    <p:cond delay="0"/>
                                  </p:stCondLst>
                                  <p:childTnLst>
                                    <p:set>
                                      <p:cBhvr>
                                        <p:cTn id="64" dur="1" fill="hold">
                                          <p:stCondLst>
                                            <p:cond delay="0"/>
                                          </p:stCondLst>
                                        </p:cTn>
                                        <p:tgtEl>
                                          <p:spTgt spid="4">
                                            <p:txEl>
                                              <p:pRg st="6" end="6"/>
                                            </p:txEl>
                                          </p:spTgt>
                                        </p:tgtEl>
                                        <p:attrNameLst>
                                          <p:attrName>style.visibility</p:attrName>
                                        </p:attrNameLst>
                                      </p:cBhvr>
                                      <p:to>
                                        <p:strVal val="visible"/>
                                      </p:to>
                                    </p:set>
                                    <p:animEffect transition="in" filter="blinds(horizontal)">
                                      <p:cBhvr>
                                        <p:cTn id="65" dur="500"/>
                                        <p:tgtEl>
                                          <p:spTgt spid="4">
                                            <p:txEl>
                                              <p:pRg st="6" end="6"/>
                                            </p:txEl>
                                          </p:spTgt>
                                        </p:tgtEl>
                                      </p:cBhvr>
                                    </p:animEffect>
                                  </p:childTnLst>
                                </p:cTn>
                              </p:par>
                            </p:childTnLst>
                          </p:cTn>
                        </p:par>
                        <p:par>
                          <p:cTn id="66" fill="hold">
                            <p:stCondLst>
                              <p:cond delay="4000"/>
                            </p:stCondLst>
                            <p:childTnLst>
                              <p:par>
                                <p:cTn id="67" presetID="3" presetClass="entr" presetSubtype="10" fill="hold" grpId="0" nodeType="after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animEffect transition="in" filter="blinds(horizontal)">
                                      <p:cBhvr>
                                        <p:cTn id="6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rPr>
              <a:t>Exercise</a:t>
            </a:r>
            <a:endParaRPr lang="zh-CN" altLang="en-US" dirty="0">
              <a:solidFill>
                <a:srgbClr val="FF0000"/>
              </a:solidFill>
            </a:endParaRPr>
          </a:p>
        </p:txBody>
      </p:sp>
      <p:sp>
        <p:nvSpPr>
          <p:cNvPr id="3" name="内容占位符 2"/>
          <p:cNvSpPr>
            <a:spLocks noGrp="1"/>
          </p:cNvSpPr>
          <p:nvPr>
            <p:ph idx="1"/>
          </p:nvPr>
        </p:nvSpPr>
        <p:spPr>
          <a:xfrm>
            <a:off x="1024128" y="1772529"/>
            <a:ext cx="10370703" cy="4536831"/>
          </a:xfrm>
        </p:spPr>
        <p:txBody>
          <a:bodyPr>
            <a:normAutofit fontScale="92500" lnSpcReduction="10000"/>
          </a:bodyPr>
          <a:lstStyle/>
          <a:p>
            <a:endParaRPr lang="zh-CN" altLang="en-US" dirty="0"/>
          </a:p>
          <a:p>
            <a:r>
              <a:rPr lang="en-US" altLang="zh-CN" b="1" dirty="0" smtClean="0"/>
              <a:t>Direction</a:t>
            </a:r>
            <a:r>
              <a:rPr lang="en-US" altLang="zh-CN" b="1" dirty="0"/>
              <a:t>: </a:t>
            </a:r>
            <a:r>
              <a:rPr lang="en-US" altLang="zh-CN" dirty="0"/>
              <a:t>Write a</a:t>
            </a:r>
            <a:r>
              <a:rPr lang="en-US" altLang="zh-CN" dirty="0">
                <a:solidFill>
                  <a:srgbClr val="FFC000"/>
                </a:solidFill>
              </a:rPr>
              <a:t> two-paragraph </a:t>
            </a:r>
            <a:r>
              <a:rPr lang="en-US" altLang="zh-CN" dirty="0"/>
              <a:t>report based on the figure. Ensure that </a:t>
            </a:r>
            <a:endParaRPr lang="en-US" altLang="zh-CN" dirty="0"/>
          </a:p>
          <a:p>
            <a:r>
              <a:rPr lang="en-US" altLang="zh-CN" dirty="0">
                <a:solidFill>
                  <a:srgbClr val="00B0F0"/>
                </a:solidFill>
              </a:rPr>
              <a:t>Paragraph 1 outlines the trend or pattern and summarizes the information shown in the figure. Highlight the key points.</a:t>
            </a:r>
            <a:endParaRPr lang="en-US" altLang="zh-CN" dirty="0">
              <a:solidFill>
                <a:srgbClr val="00B0F0"/>
              </a:solidFill>
            </a:endParaRPr>
          </a:p>
          <a:p>
            <a:r>
              <a:rPr lang="en-US" altLang="zh-CN" dirty="0"/>
              <a:t>Paragraph 2 provides possible </a:t>
            </a:r>
            <a:r>
              <a:rPr lang="en-US" altLang="zh-CN" dirty="0">
                <a:solidFill>
                  <a:srgbClr val="FFC000"/>
                </a:solidFill>
              </a:rPr>
              <a:t>explanations</a:t>
            </a:r>
            <a:r>
              <a:rPr lang="en-US" altLang="zh-CN" dirty="0"/>
              <a:t> or personal </a:t>
            </a:r>
            <a:r>
              <a:rPr lang="en-US" altLang="zh-CN" dirty="0">
                <a:solidFill>
                  <a:srgbClr val="FFC000"/>
                </a:solidFill>
              </a:rPr>
              <a:t>comments</a:t>
            </a:r>
            <a:r>
              <a:rPr lang="en-US" altLang="zh-CN" dirty="0"/>
              <a:t> in response to the trend or pattern revealed in the figure, i.e., Why do these patterns occur or what do you think about them?</a:t>
            </a:r>
            <a:endParaRPr lang="en-US" altLang="zh-CN" dirty="0"/>
          </a:p>
          <a:p>
            <a:r>
              <a:rPr lang="en-US" altLang="zh-CN" dirty="0"/>
              <a:t>About</a:t>
            </a:r>
            <a:r>
              <a:rPr lang="en-US" altLang="zh-CN" dirty="0">
                <a:solidFill>
                  <a:srgbClr val="FFC000"/>
                </a:solidFill>
              </a:rPr>
              <a:t> </a:t>
            </a:r>
            <a:r>
              <a:rPr lang="en-US" altLang="zh-CN" dirty="0" smtClean="0">
                <a:solidFill>
                  <a:srgbClr val="FFC000"/>
                </a:solidFill>
              </a:rPr>
              <a:t>250 </a:t>
            </a:r>
            <a:r>
              <a:rPr lang="en-US" altLang="zh-CN" dirty="0"/>
              <a:t>words in total.</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solidFill>
                  <a:srgbClr val="00B0F0"/>
                </a:solidFill>
              </a:rPr>
              <a:t>Other samples on graph writing</a:t>
            </a:r>
            <a:endParaRPr lang="zh-CN" altLang="en-US" dirty="0">
              <a:solidFill>
                <a:srgbClr val="00B0F0"/>
              </a:solidFill>
            </a:endParaRPr>
          </a:p>
        </p:txBody>
      </p:sp>
      <p:sp>
        <p:nvSpPr>
          <p:cNvPr id="3" name="副标题 2"/>
          <p:cNvSpPr>
            <a:spLocks noGrp="1"/>
          </p:cNvSpPr>
          <p:nvPr>
            <p:ph type="subTitle" idx="1"/>
          </p:nvPr>
        </p:nvSpPr>
        <p:spPr/>
        <p:txBody>
          <a:bodyPr>
            <a:normAutofit/>
          </a:bodyPr>
          <a:lstStyle/>
          <a:p>
            <a:r>
              <a:rPr lang="en-US" altLang="zh-CN" sz="3200" dirty="0" smtClean="0">
                <a:solidFill>
                  <a:srgbClr val="FFFF00"/>
                </a:solidFill>
              </a:rPr>
              <a:t>As Reference</a:t>
            </a:r>
            <a:endParaRPr lang="zh-CN" altLang="en-US" sz="3200" dirty="0">
              <a:solidFill>
                <a:srgbClr val="FFFF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7" name="内容占位符 6"/>
          <p:cNvSpPr>
            <a:spLocks noGrp="1"/>
          </p:cNvSpPr>
          <p:nvPr>
            <p:ph idx="1"/>
          </p:nvPr>
        </p:nvSpPr>
        <p:spPr/>
        <p:txBody>
          <a:bodyPr/>
          <a:lstStyle/>
          <a:p>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38400" y="1196779"/>
            <a:ext cx="8144636" cy="5283403"/>
          </a:xfrm>
          <a:prstGeom prst="rect">
            <a:avLst/>
          </a:prstGeom>
        </p:spPr>
      </p:pic>
      <p:sp>
        <p:nvSpPr>
          <p:cNvPr id="6" name="文本框 5"/>
          <p:cNvSpPr txBox="1"/>
          <p:nvPr/>
        </p:nvSpPr>
        <p:spPr>
          <a:xfrm>
            <a:off x="202759" y="100740"/>
            <a:ext cx="2097049" cy="830997"/>
          </a:xfrm>
          <a:prstGeom prst="rect">
            <a:avLst/>
          </a:prstGeom>
          <a:noFill/>
        </p:spPr>
        <p:txBody>
          <a:bodyPr wrap="none" rtlCol="0">
            <a:spAutoFit/>
          </a:bodyPr>
          <a:lstStyle/>
          <a:p>
            <a:r>
              <a:rPr lang="en-US" altLang="zh-CN" sz="2400" b="1" dirty="0"/>
              <a:t>1.</a:t>
            </a:r>
            <a:r>
              <a:rPr lang="zh-CN" altLang="en-US" sz="2400" b="1" dirty="0"/>
              <a:t>折线图</a:t>
            </a:r>
            <a:endParaRPr lang="en-US" altLang="zh-CN" sz="2400" b="1" dirty="0"/>
          </a:p>
          <a:p>
            <a:r>
              <a:rPr lang="en-US" altLang="zh-CN" sz="2400" b="1" dirty="0"/>
              <a:t>a curve graph</a:t>
            </a:r>
            <a:endParaRPr lang="zh-CN" altLang="en-US" sz="24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67640"/>
            <a:ext cx="12192000" cy="5632311"/>
          </a:xfrm>
          <a:prstGeom prst="rect">
            <a:avLst/>
          </a:prstGeom>
          <a:noFill/>
        </p:spPr>
        <p:txBody>
          <a:bodyPr wrap="square" rtlCol="0">
            <a:spAutoFit/>
          </a:bodyPr>
          <a:lstStyle/>
          <a:p>
            <a:r>
              <a:rPr lang="en-US" altLang="zh-CN" sz="2400" dirty="0"/>
              <a:t>The line graph illustrates changes in the quantity of non-renewable fuels produced in Britain during the 14-year period from 1986 to 2000. </a:t>
            </a:r>
            <a:endParaRPr lang="en-US" altLang="zh-CN" sz="2400" dirty="0"/>
          </a:p>
          <a:p>
            <a:r>
              <a:rPr lang="en-US" altLang="zh-CN" sz="2400" dirty="0" smtClean="0"/>
              <a:t>In </a:t>
            </a:r>
            <a:r>
              <a:rPr lang="en-US" altLang="zh-CN" sz="2400" dirty="0"/>
              <a:t>1986, petroleum was the most popular fuel, with 120 million </a:t>
            </a:r>
            <a:r>
              <a:rPr lang="en-US" altLang="zh-CN" sz="2400" dirty="0" err="1"/>
              <a:t>tonnes</a:t>
            </a:r>
            <a:r>
              <a:rPr lang="en-US" altLang="zh-CN" sz="2400" dirty="0"/>
              <a:t> (MTs) produced. Less coal was produced (110 MTs), while the production of natural gas stood at only 60 </a:t>
            </a:r>
            <a:r>
              <a:rPr lang="en-US" altLang="zh-CN" sz="2400" dirty="0" err="1"/>
              <a:t>MTs.</a:t>
            </a:r>
            <a:r>
              <a:rPr lang="en-US" altLang="zh-CN" sz="2400" dirty="0"/>
              <a:t> </a:t>
            </a:r>
            <a:endParaRPr lang="en-US" altLang="zh-CN" sz="2400" dirty="0"/>
          </a:p>
          <a:p>
            <a:r>
              <a:rPr lang="en-US" altLang="zh-CN" sz="2400" dirty="0" smtClean="0"/>
              <a:t>During </a:t>
            </a:r>
            <a:r>
              <a:rPr lang="en-US" altLang="zh-CN" sz="2400" dirty="0"/>
              <a:t>this 14-year period, the production of petroleum and natural gas fluctuated. The quantity of petroleum produced rose to 140 MTs in 1991 before falling to the 1986 figure in 1995. In the following 5 years, this figure reached 150 </a:t>
            </a:r>
            <a:r>
              <a:rPr lang="en-US" altLang="zh-CN" sz="2400" dirty="0" err="1"/>
              <a:t>MTs.</a:t>
            </a:r>
            <a:r>
              <a:rPr lang="en-US" altLang="zh-CN" sz="2400" dirty="0"/>
              <a:t> By contrast, the trend for the production of coal reversed. There was a downward trend in its production, decreasing to 80 MTs in 1991. After a slight increase in 1995, this figure continued to decline to just only 60 MTs in the end. </a:t>
            </a:r>
            <a:endParaRPr lang="en-US" altLang="zh-CN" sz="2400" dirty="0"/>
          </a:p>
          <a:p>
            <a:r>
              <a:rPr lang="en-US" altLang="zh-CN" sz="2400" dirty="0" smtClean="0"/>
              <a:t>On </a:t>
            </a:r>
            <a:r>
              <a:rPr lang="en-US" altLang="zh-CN" sz="2400" dirty="0"/>
              <a:t>the other hand, the amount of natural gas produced remained stable at 60 MTs between 1986 and 1995. This figure doubled in the next 5 years, overtaking the production of coal in around 1997. </a:t>
            </a:r>
            <a:endParaRPr lang="en-US" altLang="zh-CN" sz="2400" dirty="0"/>
          </a:p>
          <a:p>
            <a:r>
              <a:rPr lang="en-US" altLang="zh-CN" sz="2400" dirty="0" smtClean="0"/>
              <a:t>Overall</a:t>
            </a:r>
            <a:r>
              <a:rPr lang="en-US" altLang="zh-CN" sz="2400" dirty="0"/>
              <a:t>, the graph shows how the production of the three types of fossil fuels grew, with coal the notable exception. It is also noticeable that petroleum was the dominant fuel produced over the period given.</a:t>
            </a:r>
            <a:endParaRPr lang="en-US" altLang="zh-CN"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554976" y="0"/>
            <a:ext cx="9323539" cy="6858000"/>
          </a:xfrm>
        </p:spPr>
      </p:pic>
      <p:sp>
        <p:nvSpPr>
          <p:cNvPr id="7" name="文本框 6"/>
          <p:cNvSpPr txBox="1"/>
          <p:nvPr/>
        </p:nvSpPr>
        <p:spPr>
          <a:xfrm>
            <a:off x="475247" y="475247"/>
            <a:ext cx="1611660" cy="892552"/>
          </a:xfrm>
          <a:prstGeom prst="rect">
            <a:avLst/>
          </a:prstGeom>
          <a:noFill/>
        </p:spPr>
        <p:txBody>
          <a:bodyPr wrap="none" rtlCol="0">
            <a:spAutoFit/>
          </a:bodyPr>
          <a:lstStyle/>
          <a:p>
            <a:r>
              <a:rPr lang="en-US" altLang="zh-CN" sz="2400" b="1" dirty="0"/>
              <a:t>2.</a:t>
            </a:r>
            <a:r>
              <a:rPr lang="zh-CN" altLang="en-US" sz="2400" b="1" dirty="0"/>
              <a:t>饼图</a:t>
            </a:r>
            <a:endParaRPr lang="en-US" altLang="zh-CN" sz="2400" b="1" dirty="0"/>
          </a:p>
          <a:p>
            <a:r>
              <a:rPr lang="en-US" altLang="zh-CN" sz="2800" b="1" dirty="0"/>
              <a:t>pie graph</a:t>
            </a:r>
            <a:endParaRPr lang="zh-CN" alt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27293" y="1603717"/>
            <a:ext cx="10626507" cy="4470512"/>
          </a:xfr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200" y="302359"/>
            <a:ext cx="10523688" cy="6986528"/>
          </a:xfrm>
          <a:prstGeom prst="rect">
            <a:avLst/>
          </a:prstGeom>
          <a:noFill/>
        </p:spPr>
        <p:txBody>
          <a:bodyPr wrap="square" rtlCol="0">
            <a:spAutoFit/>
          </a:bodyPr>
          <a:lstStyle/>
          <a:p>
            <a:pPr indent="457200" algn="just"/>
            <a:r>
              <a:rPr lang="en-US" altLang="zh-CN" sz="2800" dirty="0"/>
              <a:t>The pie charts give information about changes in the spending pattern of a UK school in 1981, 1991 and 2001.</a:t>
            </a:r>
            <a:endParaRPr lang="en-US" altLang="zh-CN" sz="2800" dirty="0"/>
          </a:p>
          <a:p>
            <a:pPr indent="457200" algn="just"/>
            <a:r>
              <a:rPr lang="en-US" altLang="zh-CN" sz="2800" dirty="0" smtClean="0"/>
              <a:t>In </a:t>
            </a:r>
            <a:r>
              <a:rPr lang="en-US" altLang="zh-CN" sz="2800" dirty="0"/>
              <a:t>all three years, teachers’ salaries always had the largest proportion, rising to 50% in 1991 and ending at 45% in 2001. In contrast, insurance constantly occupied the smallest percentage, although it increased from 2% to 8%. In addition, other workers’ salaries kept decreasing from 28% in 1981 to only 15% in 2001.</a:t>
            </a:r>
            <a:endParaRPr lang="en-US" altLang="zh-CN" sz="2800" dirty="0"/>
          </a:p>
          <a:p>
            <a:pPr indent="457200" algn="just"/>
            <a:r>
              <a:rPr lang="en-US" altLang="zh-CN" sz="2800" dirty="0" smtClean="0"/>
              <a:t>Spending </a:t>
            </a:r>
            <a:r>
              <a:rPr lang="en-US" altLang="zh-CN" sz="2800" dirty="0"/>
              <a:t>on resources had increased to 20% in 1991 before dropping to only 9% by the end of the period. By contrast, the cost of furniture and equipment experienced an opposite trend, decreasing to only 5% in 1991, but rising sharply to 23% of total school budget in 2001. </a:t>
            </a:r>
            <a:endParaRPr lang="en-US" altLang="zh-CN" sz="2800" dirty="0"/>
          </a:p>
          <a:p>
            <a:pPr indent="457200" algn="just"/>
            <a:r>
              <a:rPr lang="en-US" altLang="zh-CN" sz="2800" dirty="0" smtClean="0"/>
              <a:t>All </a:t>
            </a:r>
            <a:r>
              <a:rPr lang="en-US" altLang="zh-CN" sz="2800" dirty="0"/>
              <a:t>in all, it is clear to see that most of the school expenditure is spent on teachers’ salaries, and the proportion of insurance could be seen an upward trend. However, less and less cost is spent on other workers’ salaries.</a:t>
            </a:r>
            <a:endParaRPr lang="en-US" altLang="zh-CN"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42160" y="585216"/>
            <a:ext cx="10149840" cy="5850354"/>
          </a:xfrm>
        </p:spPr>
      </p:pic>
      <p:sp>
        <p:nvSpPr>
          <p:cNvPr id="6" name="文本框 5"/>
          <p:cNvSpPr txBox="1"/>
          <p:nvPr/>
        </p:nvSpPr>
        <p:spPr>
          <a:xfrm>
            <a:off x="316454" y="365125"/>
            <a:ext cx="1449805" cy="830997"/>
          </a:xfrm>
          <a:prstGeom prst="rect">
            <a:avLst/>
          </a:prstGeom>
          <a:noFill/>
        </p:spPr>
        <p:txBody>
          <a:bodyPr wrap="square" rtlCol="0">
            <a:spAutoFit/>
          </a:bodyPr>
          <a:lstStyle/>
          <a:p>
            <a:r>
              <a:rPr lang="en-US" altLang="zh-CN" sz="2400" b="1" dirty="0"/>
              <a:t>3.</a:t>
            </a:r>
            <a:r>
              <a:rPr lang="zh-CN" altLang="en-US" sz="2400" b="1" dirty="0"/>
              <a:t>柱状图</a:t>
            </a:r>
            <a:endParaRPr lang="en-US" altLang="zh-CN" sz="2400" b="1" dirty="0"/>
          </a:p>
          <a:p>
            <a:r>
              <a:rPr lang="en-US" altLang="zh-CN" sz="2400" b="1" dirty="0"/>
              <a:t>bar chart</a:t>
            </a:r>
            <a:endParaRPr lang="zh-CN" altLang="en-US" sz="24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330868"/>
            <a:ext cx="12192000" cy="6370975"/>
          </a:xfrm>
          <a:prstGeom prst="rect">
            <a:avLst/>
          </a:prstGeom>
          <a:noFill/>
        </p:spPr>
        <p:txBody>
          <a:bodyPr wrap="square" rtlCol="0">
            <a:spAutoFit/>
          </a:bodyPr>
          <a:lstStyle/>
          <a:p>
            <a:pPr indent="457200"/>
            <a:r>
              <a:rPr lang="en-US" altLang="zh-CN" sz="2400" dirty="0"/>
              <a:t>The bar chart illustrates changes in the performance of Southland’s primary exports in 2000 and 2019 with future projections for 2025. It indicates that international tourism will become the dominant industry, while dairy products exports will remain strong.</a:t>
            </a:r>
            <a:endParaRPr lang="en-US" altLang="zh-CN" sz="2400" dirty="0"/>
          </a:p>
          <a:p>
            <a:pPr indent="457200" algn="just"/>
            <a:r>
              <a:rPr lang="en-US" altLang="zh-CN" sz="2400" dirty="0"/>
              <a:t>In 2000, international tourism was the greatest exports earner of the three industries, with over</a:t>
            </a:r>
            <a:r>
              <a:rPr lang="zh-CN" altLang="en-US" sz="2400" dirty="0"/>
              <a:t>￡</a:t>
            </a:r>
            <a:r>
              <a:rPr lang="en-US" altLang="zh-CN" sz="2400" dirty="0"/>
              <a:t>8 billion revenues. This figure has increased slightly, so that by now, it has reached around</a:t>
            </a:r>
            <a:r>
              <a:rPr lang="zh-CN" altLang="en-US" sz="2400" dirty="0"/>
              <a:t>￡</a:t>
            </a:r>
            <a:r>
              <a:rPr lang="en-US" altLang="zh-CN" sz="2400" dirty="0"/>
              <a:t>9 billion. It is estimated that international tourism will continue to grow, earning around</a:t>
            </a:r>
            <a:r>
              <a:rPr lang="zh-CN" altLang="en-US" sz="2400" dirty="0"/>
              <a:t>￡</a:t>
            </a:r>
            <a:r>
              <a:rPr lang="en-US" altLang="zh-CN" sz="2400" dirty="0"/>
              <a:t>10 billion for the country in 2025.</a:t>
            </a:r>
            <a:endParaRPr lang="en-US" altLang="zh-CN" sz="2400" dirty="0"/>
          </a:p>
          <a:p>
            <a:pPr indent="457200" algn="just"/>
            <a:r>
              <a:rPr lang="en-US" altLang="zh-CN" sz="2400" dirty="0"/>
              <a:t>The revenue of dairy exports stood at around</a:t>
            </a:r>
            <a:r>
              <a:rPr lang="zh-CN" altLang="en-US" sz="2400" dirty="0"/>
              <a:t>￡</a:t>
            </a:r>
            <a:r>
              <a:rPr lang="en-US" altLang="zh-CN" sz="2400" dirty="0"/>
              <a:t>7 billion in 2000, after which time there has been a dramatic increase by 2019, when it is reaching approximately</a:t>
            </a:r>
            <a:r>
              <a:rPr lang="zh-CN" altLang="en-US" sz="2400" dirty="0"/>
              <a:t>￡</a:t>
            </a:r>
            <a:r>
              <a:rPr lang="en-US" altLang="zh-CN" sz="2400" dirty="0"/>
              <a:t>10 billion (the highest figure in the chart). It is expected that sales in this area will fall slightly to a figure of</a:t>
            </a:r>
            <a:r>
              <a:rPr lang="zh-CN" altLang="en-US" sz="2400" dirty="0"/>
              <a:t>￡</a:t>
            </a:r>
            <a:r>
              <a:rPr lang="en-US" altLang="zh-CN" sz="2400" dirty="0"/>
              <a:t>9.5 billion in 2025. (figure for + </a:t>
            </a:r>
            <a:r>
              <a:rPr lang="zh-CN" altLang="en-US" sz="2400" dirty="0"/>
              <a:t>对象；</a:t>
            </a:r>
            <a:r>
              <a:rPr lang="en-US" altLang="zh-CN" sz="2400" dirty="0"/>
              <a:t>figure of + </a:t>
            </a:r>
            <a:r>
              <a:rPr lang="zh-CN" altLang="en-US" sz="2400" dirty="0"/>
              <a:t>数据</a:t>
            </a:r>
            <a:r>
              <a:rPr lang="en-US" altLang="zh-CN" sz="2400" dirty="0" smtClean="0"/>
              <a:t>)</a:t>
            </a:r>
            <a:endParaRPr lang="en-US" altLang="zh-CN" sz="2400" dirty="0"/>
          </a:p>
          <a:p>
            <a:pPr indent="457200" algn="just"/>
            <a:r>
              <a:rPr lang="en-US" altLang="zh-CN" sz="2400" dirty="0"/>
              <a:t>Meat products are the third key industry in Southland land in all years, but sales have dropped since 2000 and now stand at </a:t>
            </a:r>
            <a:r>
              <a:rPr lang="zh-CN" altLang="en-US" sz="2400" dirty="0"/>
              <a:t>￡</a:t>
            </a:r>
            <a:r>
              <a:rPr lang="en-US" altLang="zh-CN" sz="2400" dirty="0"/>
              <a:t>5.5 billion. It is projected that sales will continue to decrease in the future.</a:t>
            </a:r>
            <a:endParaRPr lang="en-US" altLang="zh-CN" sz="2400" dirty="0"/>
          </a:p>
          <a:p>
            <a:pPr indent="457200"/>
            <a:r>
              <a:rPr lang="en-US" altLang="zh-CN" sz="2400" dirty="0" smtClean="0"/>
              <a:t>All </a:t>
            </a:r>
            <a:r>
              <a:rPr lang="en-US" altLang="zh-CN" sz="2400" dirty="0"/>
              <a:t>in all, it is estimated that there will be a growth in international tourism while decreases in dairy products and meat products.</a:t>
            </a:r>
            <a:endParaRPr lang="en-US" altLang="zh-CN" sz="2400" dirty="0"/>
          </a:p>
          <a:p>
            <a:pPr indent="457200"/>
            <a:endParaRPr lang="en-US" altLang="zh-CN"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409353" y="392631"/>
            <a:ext cx="9782647" cy="6333222"/>
          </a:xfrm>
        </p:spPr>
      </p:pic>
      <p:sp>
        <p:nvSpPr>
          <p:cNvPr id="6" name="文本框 5"/>
          <p:cNvSpPr txBox="1"/>
          <p:nvPr/>
        </p:nvSpPr>
        <p:spPr>
          <a:xfrm>
            <a:off x="571500" y="499311"/>
            <a:ext cx="1580882" cy="830997"/>
          </a:xfrm>
          <a:prstGeom prst="rect">
            <a:avLst/>
          </a:prstGeom>
          <a:noFill/>
        </p:spPr>
        <p:txBody>
          <a:bodyPr wrap="none" rtlCol="0">
            <a:spAutoFit/>
          </a:bodyPr>
          <a:lstStyle/>
          <a:p>
            <a:r>
              <a:rPr lang="en-US" altLang="zh-CN" sz="2400" b="1" dirty="0"/>
              <a:t>4.</a:t>
            </a:r>
            <a:r>
              <a:rPr lang="zh-CN" altLang="en-US" sz="2400" b="1" dirty="0"/>
              <a:t>流程图</a:t>
            </a:r>
            <a:endParaRPr lang="en-US" altLang="zh-CN" sz="2400" b="1" dirty="0"/>
          </a:p>
          <a:p>
            <a:r>
              <a:rPr lang="en-US" altLang="zh-CN" sz="2400" b="1" dirty="0"/>
              <a:t>flow chart</a:t>
            </a:r>
            <a:endParaRPr lang="zh-CN" altLang="en-US" sz="2400"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1480" y="137160"/>
            <a:ext cx="11780520" cy="6555641"/>
          </a:xfrm>
          <a:prstGeom prst="rect">
            <a:avLst/>
          </a:prstGeom>
          <a:noFill/>
        </p:spPr>
        <p:txBody>
          <a:bodyPr wrap="square" rtlCol="0">
            <a:spAutoFit/>
          </a:bodyPr>
          <a:lstStyle/>
          <a:p>
            <a:pPr indent="457200" algn="just"/>
            <a:r>
              <a:rPr lang="en-US" altLang="zh-CN" sz="2800" dirty="0" smtClean="0"/>
              <a:t>The </a:t>
            </a:r>
            <a:r>
              <a:rPr lang="en-US" altLang="zh-CN" sz="2800" dirty="0"/>
              <a:t>diagram shows different stages of brick manufacturing for the building industries. </a:t>
            </a:r>
            <a:endParaRPr lang="en-US" altLang="zh-CN" sz="2800" dirty="0"/>
          </a:p>
          <a:p>
            <a:pPr indent="457200" algn="just"/>
            <a:r>
              <a:rPr lang="en-US" altLang="zh-CN" sz="2800" dirty="0" smtClean="0"/>
              <a:t>The </a:t>
            </a:r>
            <a:r>
              <a:rPr lang="en-US" altLang="zh-CN" sz="2800" dirty="0"/>
              <a:t>process starts with digging clay with the help of a digger and then the clay is passed through a metal grid to break them. After that, the smashed clay is transported to a roller and then mixed with sand and water. Once mixed, the mixture either moves through a brick cutter, where it is cut into a brick shape, or is placed into a </a:t>
            </a:r>
            <a:r>
              <a:rPr lang="en-US" altLang="zh-CN" sz="2800" dirty="0" err="1"/>
              <a:t>mould</a:t>
            </a:r>
            <a:r>
              <a:rPr lang="en-US" altLang="zh-CN" sz="2800" dirty="0"/>
              <a:t>, where the shape of a brick is formed. </a:t>
            </a:r>
            <a:endParaRPr lang="en-US" altLang="zh-CN" sz="2800" dirty="0" smtClean="0"/>
          </a:p>
          <a:p>
            <a:pPr indent="457200" algn="just"/>
            <a:r>
              <a:rPr lang="en-US" altLang="zh-CN" sz="2800" dirty="0" smtClean="0"/>
              <a:t>In </a:t>
            </a:r>
            <a:r>
              <a:rPr lang="en-US" altLang="zh-CN" sz="2800" dirty="0"/>
              <a:t>the fourth step, the shaped raw bricks are dried for 24 to 48 hours in a drying oven, after which they are transferred to the first kiln for heating, where the temperature is moderate, 200 to 980 C. In the following step, they are heated in the second kiln under the high temperature from 870-1300C. Subsequently, in a cooling chamber, they are cooled for two to three days before they are packaged and delivered to the construction sites.</a:t>
            </a:r>
            <a:endParaRPr lang="en-US" altLang="zh-CN" sz="2800" dirty="0"/>
          </a:p>
          <a:p>
            <a:pPr indent="457200" algn="just"/>
            <a:r>
              <a:rPr lang="en-US" altLang="zh-CN" sz="2800" dirty="0"/>
              <a:t> </a:t>
            </a:r>
            <a:r>
              <a:rPr lang="en-US" altLang="zh-CN" sz="2800" dirty="0" smtClean="0"/>
              <a:t>Overall</a:t>
            </a:r>
            <a:r>
              <a:rPr lang="en-US" altLang="zh-CN" sz="2800" dirty="0"/>
              <a:t>, brick production involves 7 steps, starting from the digging stage and ending at the delivery stage.</a:t>
            </a:r>
            <a:endParaRPr lang="en-US" altLang="zh-CN"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5" name="内容占位符 4"/>
          <p:cNvPicPr>
            <a:picLocks noGrp="1" noChangeAspect="1"/>
          </p:cNvPicPr>
          <p:nvPr>
            <p:ph idx="1"/>
          </p:nvPr>
        </p:nvPicPr>
        <p:blipFill>
          <a:blip r:embed="rId1">
            <a:biLevel thresh="75000"/>
            <a:extLst>
              <a:ext uri="{28A0092B-C50C-407E-A947-70E740481C1C}">
                <a14:useLocalDpi xmlns:a14="http://schemas.microsoft.com/office/drawing/2010/main" val="0"/>
              </a:ext>
            </a:extLst>
          </a:blip>
          <a:stretch>
            <a:fillRect/>
          </a:stretch>
        </p:blipFill>
        <p:spPr>
          <a:xfrm>
            <a:off x="571500" y="1399209"/>
            <a:ext cx="11200160" cy="4977849"/>
          </a:xfrm>
        </p:spPr>
      </p:pic>
      <p:sp>
        <p:nvSpPr>
          <p:cNvPr id="6" name="文本框 5"/>
          <p:cNvSpPr txBox="1"/>
          <p:nvPr/>
        </p:nvSpPr>
        <p:spPr>
          <a:xfrm>
            <a:off x="571500" y="637674"/>
            <a:ext cx="1958340" cy="474846"/>
          </a:xfrm>
          <a:prstGeom prst="rect">
            <a:avLst/>
          </a:prstGeom>
          <a:noFill/>
        </p:spPr>
        <p:txBody>
          <a:bodyPr wrap="square" rtlCol="0">
            <a:spAutoFit/>
          </a:bodyPr>
          <a:lstStyle/>
          <a:p>
            <a:r>
              <a:rPr lang="en-US" altLang="zh-CN" sz="2400" b="1" dirty="0"/>
              <a:t>5.</a:t>
            </a:r>
            <a:r>
              <a:rPr lang="zh-CN" altLang="en-US" sz="2400" b="1" dirty="0" smtClean="0"/>
              <a:t>表格</a:t>
            </a:r>
            <a:r>
              <a:rPr lang="en-US" altLang="zh-CN" sz="2400" b="1" dirty="0" smtClean="0"/>
              <a:t>table</a:t>
            </a:r>
            <a:endParaRPr lang="zh-CN" altLang="en-US" sz="24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37670" y="148790"/>
            <a:ext cx="11610490" cy="6924973"/>
          </a:xfrm>
          <a:prstGeom prst="rect">
            <a:avLst/>
          </a:prstGeom>
          <a:noFill/>
        </p:spPr>
        <p:txBody>
          <a:bodyPr wrap="square" rtlCol="0">
            <a:spAutoFit/>
          </a:bodyPr>
          <a:lstStyle/>
          <a:p>
            <a:pPr indent="457200" algn="just"/>
            <a:r>
              <a:rPr lang="en-US" altLang="zh-CN" sz="2800" dirty="0"/>
              <a:t>The chart compares six different countries in terms of waste production in year 1980, 1990 and 2000.</a:t>
            </a:r>
            <a:endParaRPr lang="en-US" altLang="zh-CN" sz="2800" dirty="0"/>
          </a:p>
          <a:p>
            <a:pPr indent="457200" algn="just"/>
            <a:r>
              <a:rPr lang="en-US" altLang="zh-CN" sz="2800" dirty="0" smtClean="0"/>
              <a:t>The </a:t>
            </a:r>
            <a:r>
              <a:rPr lang="en-US" altLang="zh-CN" sz="2800" dirty="0"/>
              <a:t>US produced significantly more waste than other countries did, and the amount of waste produced by this country nearly doubled from 2003 millions of </a:t>
            </a:r>
            <a:r>
              <a:rPr lang="en-US" altLang="zh-CN" sz="2800" dirty="0" err="1" smtClean="0"/>
              <a:t>tonnes</a:t>
            </a:r>
            <a:r>
              <a:rPr lang="en-US" altLang="zh-CN" sz="2800" dirty="0" smtClean="0"/>
              <a:t> </a:t>
            </a:r>
            <a:r>
              <a:rPr lang="en-US" altLang="zh-CN" sz="2800" dirty="0"/>
              <a:t>to 4005 during this period. The rising trend was also seen in Japan, where the waste rose from 44 to 52 millions of </a:t>
            </a:r>
            <a:r>
              <a:rPr lang="en-US" altLang="zh-CN" sz="2800" dirty="0" err="1"/>
              <a:t>tonnes</a:t>
            </a:r>
            <a:r>
              <a:rPr lang="en-US" altLang="zh-CN" sz="2800" dirty="0"/>
              <a:t>.</a:t>
            </a:r>
            <a:endParaRPr lang="en-US" altLang="zh-CN" sz="2800" dirty="0"/>
          </a:p>
          <a:p>
            <a:pPr indent="457200" algn="just"/>
            <a:r>
              <a:rPr lang="en-US" altLang="zh-CN" sz="2800" dirty="0" smtClean="0"/>
              <a:t>The </a:t>
            </a:r>
            <a:r>
              <a:rPr lang="en-US" altLang="zh-CN" sz="2800" dirty="0"/>
              <a:t>waste production was noticeably lower in Ireland, Portugal and Poland. While the figures for Ireland and Poland increased slightly to 3 and 5 million </a:t>
            </a:r>
            <a:r>
              <a:rPr lang="en-US" altLang="zh-CN" sz="2800" dirty="0" err="1"/>
              <a:t>tonnes</a:t>
            </a:r>
            <a:r>
              <a:rPr lang="en-US" altLang="zh-CN" sz="2800" dirty="0"/>
              <a:t> respectively, the waste produced in Portugal remained roughly unchanged at around 10 millions throughout 20 years.</a:t>
            </a:r>
            <a:endParaRPr lang="en-US" altLang="zh-CN" sz="2800" dirty="0"/>
          </a:p>
          <a:p>
            <a:pPr indent="457200" algn="just"/>
            <a:r>
              <a:rPr lang="en-US" altLang="zh-CN" sz="2800" dirty="0" smtClean="0"/>
              <a:t>To </a:t>
            </a:r>
            <a:r>
              <a:rPr lang="en-US" altLang="zh-CN" sz="2800" dirty="0"/>
              <a:t>be mentioned, Korea was the only country which witnessed a marked decline in waste production, from 31 million in 1990 to 19 million in 2000, with no figure provided in 1980.</a:t>
            </a:r>
            <a:endParaRPr lang="en-US" altLang="zh-CN" sz="2800" dirty="0"/>
          </a:p>
          <a:p>
            <a:pPr indent="457200" algn="just"/>
            <a:r>
              <a:rPr lang="en-US" altLang="zh-CN" sz="2800" dirty="0" smtClean="0"/>
              <a:t>Overall</a:t>
            </a:r>
            <a:r>
              <a:rPr lang="en-US" altLang="zh-CN" sz="2800" dirty="0"/>
              <a:t>, the US and Japan saw an increase in waste production and these two countries also produced much more waste than other countries did.</a:t>
            </a:r>
            <a:endParaRPr lang="en-US" altLang="zh-CN" sz="2800" dirty="0"/>
          </a:p>
          <a:p>
            <a:pPr indent="457200" algn="just"/>
            <a:endParaRPr lang="en-US" altLang="zh-CN"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rotWithShape="1">
          <a:blip r:embed="rId1">
            <a:extLst>
              <a:ext uri="{BEBA8EAE-BF5A-486C-A8C5-ECC9F3942E4B}">
                <a14:imgProps xmlns:a14="http://schemas.microsoft.com/office/drawing/2010/main">
                  <a14:imgLayer r:embed="rId2">
                    <a14:imgEffect>
                      <a14:artisticPhotocopy trans="30000" detail="2"/>
                    </a14:imgEffect>
                  </a14:imgLayer>
                </a14:imgProps>
              </a:ext>
              <a:ext uri="{28A0092B-C50C-407E-A947-70E740481C1C}">
                <a14:useLocalDpi xmlns:a14="http://schemas.microsoft.com/office/drawing/2010/main" val="0"/>
              </a:ext>
            </a:extLst>
          </a:blip>
          <a:srcRect l="3653" t="1873"/>
          <a:stretch>
            <a:fillRect/>
          </a:stretch>
        </p:blipFill>
        <p:spPr>
          <a:xfrm>
            <a:off x="2466472" y="54142"/>
            <a:ext cx="7198107" cy="6755732"/>
          </a:xfrm>
        </p:spPr>
      </p:pic>
      <p:sp>
        <p:nvSpPr>
          <p:cNvPr id="6" name="文本框 5"/>
          <p:cNvSpPr txBox="1"/>
          <p:nvPr/>
        </p:nvSpPr>
        <p:spPr>
          <a:xfrm>
            <a:off x="409074" y="559468"/>
            <a:ext cx="1045479" cy="830997"/>
          </a:xfrm>
          <a:prstGeom prst="rect">
            <a:avLst/>
          </a:prstGeom>
          <a:noFill/>
        </p:spPr>
        <p:txBody>
          <a:bodyPr wrap="none" rtlCol="0">
            <a:spAutoFit/>
          </a:bodyPr>
          <a:lstStyle/>
          <a:p>
            <a:r>
              <a:rPr lang="en-US" altLang="zh-CN" sz="2400" b="1" dirty="0"/>
              <a:t>6.</a:t>
            </a:r>
            <a:r>
              <a:rPr lang="zh-CN" altLang="en-US" sz="2400" b="1" dirty="0"/>
              <a:t>地图</a:t>
            </a:r>
            <a:endParaRPr lang="en-US" altLang="zh-CN" sz="2400" b="1" dirty="0"/>
          </a:p>
          <a:p>
            <a:r>
              <a:rPr lang="en-US" altLang="zh-CN" sz="2400" b="1" dirty="0"/>
              <a:t>map</a:t>
            </a:r>
            <a:endParaRPr lang="en-US" altLang="zh-CN" sz="24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5760" y="0"/>
            <a:ext cx="11567160" cy="6555641"/>
          </a:xfrm>
          <a:prstGeom prst="rect">
            <a:avLst/>
          </a:prstGeom>
          <a:noFill/>
        </p:spPr>
        <p:txBody>
          <a:bodyPr wrap="square" rtlCol="0">
            <a:spAutoFit/>
          </a:bodyPr>
          <a:lstStyle/>
          <a:p>
            <a:pPr indent="457200" algn="just"/>
            <a:r>
              <a:rPr lang="en-US" altLang="zh-CN" sz="2800" dirty="0"/>
              <a:t>The map shows the changes in an island, which is now a tourist attraction. The coastal line of the island is about 600 </a:t>
            </a:r>
            <a:r>
              <a:rPr lang="en-US" altLang="zh-CN" sz="2800" dirty="0" err="1"/>
              <a:t>metres</a:t>
            </a:r>
            <a:r>
              <a:rPr lang="en-US" altLang="zh-CN" sz="2800" dirty="0"/>
              <a:t> in length.</a:t>
            </a:r>
            <a:endParaRPr lang="en-US" altLang="zh-CN" sz="2800" dirty="0"/>
          </a:p>
          <a:p>
            <a:pPr indent="457200" algn="just"/>
            <a:r>
              <a:rPr lang="en-US" altLang="zh-CN" sz="2800" dirty="0" smtClean="0"/>
              <a:t>The </a:t>
            </a:r>
            <a:r>
              <a:rPr lang="en-US" altLang="zh-CN" sz="2800" dirty="0"/>
              <a:t>island is surrounded by sea. While a beach is located on the western end of the island, some trees are scattered in the western and eastern sides.</a:t>
            </a:r>
            <a:endParaRPr lang="en-US" altLang="zh-CN" sz="2800" dirty="0"/>
          </a:p>
          <a:p>
            <a:pPr indent="457200" algn="just"/>
            <a:r>
              <a:rPr lang="en-US" altLang="zh-CN" sz="2800" dirty="0" smtClean="0"/>
              <a:t>Tourism </a:t>
            </a:r>
            <a:r>
              <a:rPr lang="en-US" altLang="zh-CN" sz="2800" dirty="0"/>
              <a:t>has led to some significant changes. A number of accommodation units are built surrounding those trees in the western part of the island. These facilities are connected with the beach, a site now open to swimmers, by a circular footpath. Another cluster of accommodation facilities is sited in the middle of the island next to trees, also linked by a footpath.</a:t>
            </a:r>
            <a:endParaRPr lang="en-US" altLang="zh-CN" sz="2800" dirty="0"/>
          </a:p>
          <a:p>
            <a:pPr indent="457200" algn="just"/>
            <a:r>
              <a:rPr lang="en-US" altLang="zh-CN" sz="2800" dirty="0" smtClean="0"/>
              <a:t>Between </a:t>
            </a:r>
            <a:r>
              <a:rPr lang="en-US" altLang="zh-CN" sz="2800" dirty="0"/>
              <a:t>these two groups of accommodation units is a reception with a restaurant lying to the north. There is a vehicle track linking the restaurant and the reception with a T-shaped pier constructed on the southern end of the island, which is used for yachting.</a:t>
            </a:r>
            <a:endParaRPr lang="en-US" altLang="zh-CN" sz="2800" dirty="0"/>
          </a:p>
          <a:p>
            <a:pPr indent="457200" algn="just"/>
            <a:r>
              <a:rPr lang="en-US" altLang="zh-CN" sz="2800" dirty="0" smtClean="0"/>
              <a:t>In </a:t>
            </a:r>
            <a:r>
              <a:rPr lang="en-US" altLang="zh-CN" sz="2800" dirty="0"/>
              <a:t>summary, the island has changed to cater for the needs of tourists, after the construction of these facilities, while the trees have been well preserved.</a:t>
            </a:r>
            <a:endParaRPr lang="zh-CN" altLang="en-US"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2706103" y="1756315"/>
            <a:ext cx="6779794" cy="1961147"/>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4800" b="1" dirty="0">
                <a:solidFill>
                  <a:schemeClr val="accent1">
                    <a:lumMod val="75000"/>
                  </a:schemeClr>
                </a:solidFill>
              </a:rPr>
              <a:t>必备句型及词汇</a:t>
            </a:r>
            <a:endParaRPr lang="zh-CN" altLang="en-US" sz="4800" b="1" dirty="0">
              <a:solidFill>
                <a:schemeClr val="accent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41756" y="508817"/>
            <a:ext cx="11308488" cy="5931172"/>
          </a:xfrm>
        </p:spPr>
      </p:pic>
      <p:cxnSp>
        <p:nvCxnSpPr>
          <p:cNvPr id="6" name="直接连接符 5"/>
          <p:cNvCxnSpPr/>
          <p:nvPr/>
        </p:nvCxnSpPr>
        <p:spPr>
          <a:xfrm flipV="1">
            <a:off x="6257109" y="3017520"/>
            <a:ext cx="1293222" cy="13063"/>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flipV="1">
            <a:off x="8543109" y="3004458"/>
            <a:ext cx="1107178" cy="13062"/>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flipV="1">
            <a:off x="9472749" y="4709161"/>
            <a:ext cx="1107178" cy="13062"/>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9" name="直接连接符 8"/>
          <p:cNvCxnSpPr/>
          <p:nvPr/>
        </p:nvCxnSpPr>
        <p:spPr>
          <a:xfrm flipV="1">
            <a:off x="9650287" y="1299755"/>
            <a:ext cx="1107178" cy="13062"/>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0" name="直接连接符 9"/>
          <p:cNvCxnSpPr/>
          <p:nvPr/>
        </p:nvCxnSpPr>
        <p:spPr>
          <a:xfrm flipV="1">
            <a:off x="10402389" y="2720994"/>
            <a:ext cx="1107178" cy="13062"/>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1" name="直接连接符 10"/>
          <p:cNvCxnSpPr/>
          <p:nvPr/>
        </p:nvCxnSpPr>
        <p:spPr>
          <a:xfrm flipV="1">
            <a:off x="5449389" y="3246120"/>
            <a:ext cx="1293222" cy="13063"/>
          </a:xfrm>
          <a:prstGeom prst="line">
            <a:avLst/>
          </a:prstGeom>
          <a:ln w="38100"/>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0340" y="1461739"/>
            <a:ext cx="10930686" cy="4124206"/>
          </a:xfrm>
          <a:prstGeom prst="rect">
            <a:avLst/>
          </a:prstGeom>
          <a:noFill/>
        </p:spPr>
        <p:txBody>
          <a:bodyPr wrap="square" rtlCol="0">
            <a:spAutoFit/>
          </a:bodyPr>
          <a:lstStyle/>
          <a:p>
            <a:r>
              <a:rPr lang="zh-CN" altLang="en-US" sz="2800" b="1" dirty="0"/>
              <a:t>一、开头句</a:t>
            </a:r>
            <a:endParaRPr lang="en-US" altLang="zh-CN" sz="2800" b="1" dirty="0"/>
          </a:p>
          <a:p>
            <a:r>
              <a:rPr lang="en-US" altLang="zh-CN" sz="2800" dirty="0"/>
              <a:t>A</a:t>
            </a:r>
            <a:r>
              <a:rPr lang="zh-CN" altLang="en-US" sz="2800" dirty="0"/>
              <a:t>．表明，比较 </a:t>
            </a:r>
            <a:r>
              <a:rPr lang="en-US" altLang="zh-CN" sz="2800" dirty="0"/>
              <a:t>compare = show = illustrate = give information about</a:t>
            </a:r>
            <a:endParaRPr lang="en-US" altLang="zh-CN" sz="2800" dirty="0"/>
          </a:p>
          <a:p>
            <a:r>
              <a:rPr lang="en-US" altLang="zh-CN" sz="2800" dirty="0"/>
              <a:t>B</a:t>
            </a:r>
            <a:r>
              <a:rPr lang="zh-CN" altLang="en-US" sz="2800" dirty="0"/>
              <a:t>．时间：</a:t>
            </a:r>
            <a:endParaRPr lang="en-US" altLang="zh-CN" sz="2800" dirty="0"/>
          </a:p>
          <a:p>
            <a:r>
              <a:rPr lang="en-US" altLang="zh-CN" sz="2800" dirty="0"/>
              <a:t>(1</a:t>
            </a:r>
            <a:r>
              <a:rPr lang="zh-CN" altLang="en-US" sz="2800" dirty="0"/>
              <a:t>）一段时间</a:t>
            </a:r>
            <a:endParaRPr lang="en-US" altLang="zh-CN" sz="2800" dirty="0"/>
          </a:p>
          <a:p>
            <a:r>
              <a:rPr lang="en-US" altLang="zh-CN" sz="2800" dirty="0"/>
              <a:t>in 1980 and 2000 = from 1980 to 2000 = between 1980 and 2000 =over a period of      20 years = during a span of 20 years</a:t>
            </a:r>
            <a:endParaRPr lang="en-US" altLang="zh-CN" sz="2800" dirty="0"/>
          </a:p>
          <a:p>
            <a:r>
              <a:rPr lang="en-US" altLang="zh-CN" sz="2800" dirty="0"/>
              <a:t>(2</a:t>
            </a:r>
            <a:r>
              <a:rPr lang="zh-CN" altLang="en-US" sz="2800" dirty="0"/>
              <a:t>）具体到某年</a:t>
            </a:r>
            <a:endParaRPr lang="en-US" altLang="zh-CN" sz="2800" dirty="0"/>
          </a:p>
          <a:p>
            <a:r>
              <a:rPr lang="en-US" altLang="zh-CN" sz="2800" dirty="0"/>
              <a:t>In the years 1980 and 2000 = over two separate years</a:t>
            </a:r>
            <a:endParaRPr lang="en-US" altLang="zh-CN" sz="2800" dirty="0"/>
          </a:p>
          <a:p>
            <a:endParaRPr lang="en-US" altLang="zh-CN" sz="2000" dirty="0"/>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60233" y="437790"/>
            <a:ext cx="8802604" cy="3785652"/>
          </a:xfrm>
          <a:prstGeom prst="rect">
            <a:avLst/>
          </a:prstGeom>
          <a:noFill/>
        </p:spPr>
        <p:txBody>
          <a:bodyPr wrap="square">
            <a:spAutoFit/>
          </a:bodyPr>
          <a:lstStyle/>
          <a:p>
            <a:r>
              <a:rPr lang="zh-CN" altLang="en-US" sz="2400" b="1" dirty="0"/>
              <a:t>二、正文常用词汇及句式</a:t>
            </a:r>
            <a:endParaRPr lang="en-US" altLang="zh-CN" sz="2400" b="1" dirty="0"/>
          </a:p>
          <a:p>
            <a:endParaRPr lang="en-US" altLang="zh-CN" sz="2400" dirty="0">
              <a:highlight>
                <a:srgbClr val="FFFF00"/>
              </a:highlight>
            </a:endParaRPr>
          </a:p>
          <a:p>
            <a:r>
              <a:rPr lang="zh-CN" altLang="en-US" sz="2400" dirty="0">
                <a:solidFill>
                  <a:schemeClr val="bg1"/>
                </a:solidFill>
                <a:highlight>
                  <a:srgbClr val="FFFF00"/>
                </a:highlight>
              </a:rPr>
              <a:t>上升</a:t>
            </a:r>
            <a:r>
              <a:rPr lang="zh-CN" altLang="en-US" sz="2400" dirty="0"/>
              <a:t>：</a:t>
            </a:r>
            <a:r>
              <a:rPr lang="en-US" altLang="zh-CN" sz="2400" dirty="0"/>
              <a:t>rise = increase = grow = climb = jump = skyrocket</a:t>
            </a:r>
            <a:endParaRPr lang="en-US" altLang="zh-CN" sz="2400" dirty="0"/>
          </a:p>
          <a:p>
            <a:r>
              <a:rPr lang="en-US" altLang="zh-CN" sz="2400" dirty="0"/>
              <a:t>(1</a:t>
            </a:r>
            <a:r>
              <a:rPr lang="zh-CN" altLang="en-US" sz="2400" dirty="0"/>
              <a:t>）轻微上升：</a:t>
            </a:r>
            <a:r>
              <a:rPr lang="en-US" altLang="zh-CN" sz="2400" dirty="0"/>
              <a:t>a slight increase = increase slightly</a:t>
            </a:r>
            <a:endParaRPr lang="en-US" altLang="zh-CN" sz="2400" dirty="0"/>
          </a:p>
          <a:p>
            <a:r>
              <a:rPr lang="en-US" altLang="zh-CN" sz="2400" dirty="0"/>
              <a:t>(2</a:t>
            </a:r>
            <a:r>
              <a:rPr lang="zh-CN" altLang="en-US" sz="2400" dirty="0"/>
              <a:t>）迅速上升：</a:t>
            </a:r>
            <a:r>
              <a:rPr lang="en-US" altLang="zh-CN" sz="2400" dirty="0"/>
              <a:t>rapid growth = increase more rapidly</a:t>
            </a:r>
            <a:endParaRPr lang="en-US" altLang="zh-CN" sz="2400" dirty="0"/>
          </a:p>
          <a:p>
            <a:r>
              <a:rPr lang="en-US" altLang="zh-CN" sz="2400" dirty="0"/>
              <a:t>(3</a:t>
            </a:r>
            <a:r>
              <a:rPr lang="zh-CN" altLang="en-US" sz="2400" dirty="0"/>
              <a:t>）显著上升：</a:t>
            </a:r>
            <a:r>
              <a:rPr lang="en-US" altLang="zh-CN" sz="2400" dirty="0"/>
              <a:t>a dramatic increase = increase dramatically </a:t>
            </a:r>
            <a:endParaRPr lang="en-US" altLang="zh-CN" sz="2400" dirty="0"/>
          </a:p>
          <a:p>
            <a:r>
              <a:rPr lang="en-US" altLang="zh-CN" sz="2400" dirty="0"/>
              <a:t>(4</a:t>
            </a:r>
            <a:r>
              <a:rPr lang="zh-CN" altLang="en-US" sz="2400" dirty="0"/>
              <a:t>）匀速上升：</a:t>
            </a:r>
            <a:r>
              <a:rPr lang="en-US" altLang="zh-CN" sz="2400" dirty="0"/>
              <a:t>increase uniformly = increase constantly</a:t>
            </a:r>
            <a:endParaRPr lang="en-US" altLang="zh-CN" sz="2400" dirty="0"/>
          </a:p>
          <a:p>
            <a:r>
              <a:rPr lang="en-US" altLang="zh-CN" sz="2400" dirty="0"/>
              <a:t>(5</a:t>
            </a:r>
            <a:r>
              <a:rPr lang="zh-CN" altLang="en-US" sz="2400" dirty="0"/>
              <a:t>）持续上升：</a:t>
            </a:r>
            <a:r>
              <a:rPr lang="en-US" altLang="zh-CN" sz="2400" dirty="0"/>
              <a:t>increase continuously</a:t>
            </a:r>
            <a:endParaRPr lang="en-US" altLang="zh-CN" sz="2400" dirty="0"/>
          </a:p>
          <a:p>
            <a:r>
              <a:rPr lang="en-US" altLang="zh-CN" sz="2400" dirty="0"/>
              <a:t>(6</a:t>
            </a:r>
            <a:r>
              <a:rPr lang="zh-CN" altLang="en-US" sz="2400" dirty="0"/>
              <a:t>）小增长：</a:t>
            </a:r>
            <a:r>
              <a:rPr lang="en-US" altLang="zh-CN" sz="2400" dirty="0"/>
              <a:t>see a small rise to</a:t>
            </a:r>
            <a:endParaRPr lang="en-US" altLang="zh-CN" sz="2400" dirty="0"/>
          </a:p>
          <a:p>
            <a:r>
              <a:rPr lang="en-US" altLang="zh-CN" sz="2400" dirty="0"/>
              <a:t>(7</a:t>
            </a:r>
            <a:r>
              <a:rPr lang="zh-CN" altLang="en-US" sz="2400" dirty="0"/>
              <a:t>）涨到峰值：</a:t>
            </a:r>
            <a:r>
              <a:rPr lang="en-US" altLang="zh-CN" sz="2400" dirty="0"/>
              <a:t>climb to its peak at = reach its peak at</a:t>
            </a:r>
            <a:endParaRPr lang="zh-CN" altLang="en-US" sz="2400" dirty="0"/>
          </a:p>
        </p:txBody>
      </p:sp>
      <p:sp>
        <p:nvSpPr>
          <p:cNvPr id="7" name="文本框 6"/>
          <p:cNvSpPr txBox="1"/>
          <p:nvPr/>
        </p:nvSpPr>
        <p:spPr>
          <a:xfrm>
            <a:off x="660233" y="4555424"/>
            <a:ext cx="4820550" cy="1569660"/>
          </a:xfrm>
          <a:prstGeom prst="rect">
            <a:avLst/>
          </a:prstGeom>
          <a:noFill/>
        </p:spPr>
        <p:txBody>
          <a:bodyPr wrap="none" rtlCol="0">
            <a:spAutoFit/>
          </a:bodyPr>
          <a:lstStyle/>
          <a:p>
            <a:r>
              <a:rPr lang="en-US" altLang="zh-CN" sz="2400" b="1" dirty="0" err="1"/>
              <a:t>Eg</a:t>
            </a:r>
            <a:r>
              <a:rPr lang="en-US" altLang="zh-CN" sz="2400" b="1" dirty="0"/>
              <a:t>: go through /experience a rise</a:t>
            </a:r>
            <a:endParaRPr lang="en-US" altLang="zh-CN" sz="2400" b="1" dirty="0"/>
          </a:p>
          <a:p>
            <a:r>
              <a:rPr lang="zh-CN" altLang="en-US" sz="2400" b="1" dirty="0"/>
              <a:t> </a:t>
            </a:r>
            <a:endParaRPr lang="en-US" altLang="zh-CN" sz="2400" b="1" dirty="0"/>
          </a:p>
          <a:p>
            <a:r>
              <a:rPr lang="en-US" altLang="zh-CN" sz="2400" b="1" dirty="0"/>
              <a:t>     </a:t>
            </a:r>
            <a:r>
              <a:rPr lang="zh-CN" altLang="en-US" sz="2400" b="1" dirty="0"/>
              <a:t>增长了</a:t>
            </a:r>
            <a:r>
              <a:rPr lang="en-US" altLang="zh-CN" sz="2400" b="1" dirty="0"/>
              <a:t>……</a:t>
            </a:r>
            <a:r>
              <a:rPr lang="zh-CN" altLang="en-US" sz="2400" b="1" dirty="0"/>
              <a:t>：</a:t>
            </a:r>
            <a:r>
              <a:rPr lang="en-US" altLang="zh-CN" sz="2400" b="1" dirty="0"/>
              <a:t>increase by ……</a:t>
            </a:r>
            <a:endParaRPr lang="en-US" altLang="zh-CN" sz="2400" b="1" dirty="0"/>
          </a:p>
          <a:p>
            <a:r>
              <a:rPr lang="en-US" altLang="zh-CN" sz="2400" b="1" dirty="0"/>
              <a:t>     </a:t>
            </a:r>
            <a:r>
              <a:rPr lang="zh-CN" altLang="en-US" sz="2400" b="1" dirty="0"/>
              <a:t>增长至</a:t>
            </a:r>
            <a:r>
              <a:rPr lang="en-US" altLang="zh-CN" sz="2400" b="1" dirty="0"/>
              <a:t>……</a:t>
            </a:r>
            <a:r>
              <a:rPr lang="zh-CN" altLang="en-US" sz="2400" b="1" dirty="0"/>
              <a:t>：</a:t>
            </a:r>
            <a:r>
              <a:rPr lang="en-US" altLang="zh-CN" sz="2400" b="1" dirty="0"/>
              <a:t>increase to……</a:t>
            </a:r>
            <a:endParaRPr lang="en-US" altLang="zh-CN" sz="24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0401" y="537511"/>
            <a:ext cx="10708102" cy="5016758"/>
          </a:xfrm>
          <a:prstGeom prst="rect">
            <a:avLst/>
          </a:prstGeom>
          <a:noFill/>
        </p:spPr>
        <p:txBody>
          <a:bodyPr wrap="square" rtlCol="0">
            <a:spAutoFit/>
          </a:bodyPr>
          <a:lstStyle/>
          <a:p>
            <a:r>
              <a:rPr lang="zh-CN" altLang="en-US" sz="2000" dirty="0">
                <a:solidFill>
                  <a:schemeClr val="bg1">
                    <a:lumMod val="95000"/>
                    <a:lumOff val="5000"/>
                  </a:schemeClr>
                </a:solidFill>
                <a:highlight>
                  <a:srgbClr val="FFFF00"/>
                </a:highlight>
              </a:rPr>
              <a:t>下降</a:t>
            </a:r>
            <a:r>
              <a:rPr lang="zh-CN" altLang="en-US" sz="2000" dirty="0"/>
              <a:t>：</a:t>
            </a:r>
            <a:r>
              <a:rPr lang="en-US" altLang="zh-CN" sz="2000" dirty="0"/>
              <a:t>decrease = decline = fall = drop = slide = plummet </a:t>
            </a:r>
            <a:endParaRPr lang="en-US" altLang="zh-CN" sz="2000" dirty="0"/>
          </a:p>
          <a:p>
            <a:endParaRPr lang="en-US" altLang="zh-CN" sz="2000" dirty="0"/>
          </a:p>
          <a:p>
            <a:r>
              <a:rPr lang="en-US" altLang="zh-CN" sz="2000" dirty="0"/>
              <a:t>(1</a:t>
            </a:r>
            <a:r>
              <a:rPr lang="zh-CN" altLang="en-US" sz="2000" dirty="0"/>
              <a:t>）轻微下降：</a:t>
            </a:r>
            <a:r>
              <a:rPr lang="en-US" altLang="zh-CN" sz="2000" dirty="0"/>
              <a:t>a slight decrease = decrease slightly</a:t>
            </a:r>
            <a:endParaRPr lang="en-US" altLang="zh-CN" sz="2000" dirty="0"/>
          </a:p>
          <a:p>
            <a:r>
              <a:rPr lang="en-US" altLang="zh-CN" sz="2000" dirty="0"/>
              <a:t>(2</a:t>
            </a:r>
            <a:r>
              <a:rPr lang="zh-CN" altLang="en-US" sz="2000" dirty="0"/>
              <a:t>）显著下降：</a:t>
            </a:r>
            <a:r>
              <a:rPr lang="en-US" altLang="zh-CN" sz="2000" dirty="0"/>
              <a:t>a significant decline = decline noticeably</a:t>
            </a:r>
            <a:endParaRPr lang="en-US" altLang="zh-CN" sz="2000" dirty="0"/>
          </a:p>
          <a:p>
            <a:r>
              <a:rPr lang="en-US" altLang="zh-CN" sz="2000" dirty="0"/>
              <a:t>(3</a:t>
            </a:r>
            <a:r>
              <a:rPr lang="zh-CN" altLang="en-US" sz="2000" dirty="0"/>
              <a:t>）持续下降：</a:t>
            </a:r>
            <a:r>
              <a:rPr lang="en-US" altLang="zh-CN" sz="2000" dirty="0"/>
              <a:t>fall consistently</a:t>
            </a:r>
            <a:endParaRPr lang="en-US" altLang="zh-CN" sz="2000" dirty="0"/>
          </a:p>
          <a:p>
            <a:r>
              <a:rPr lang="en-US" altLang="zh-CN" sz="2000" dirty="0"/>
              <a:t>(4</a:t>
            </a:r>
            <a:r>
              <a:rPr lang="zh-CN" altLang="en-US" sz="2000" dirty="0"/>
              <a:t>）骤降：</a:t>
            </a:r>
            <a:r>
              <a:rPr lang="en-US" altLang="zh-CN" sz="2000" dirty="0"/>
              <a:t>plummet to</a:t>
            </a:r>
            <a:endParaRPr lang="en-US" altLang="zh-CN" sz="2000" dirty="0"/>
          </a:p>
          <a:p>
            <a:r>
              <a:rPr lang="en-US" altLang="zh-CN" sz="2000" dirty="0"/>
              <a:t>(5</a:t>
            </a:r>
            <a:r>
              <a:rPr lang="zh-CN" altLang="en-US" sz="2000" dirty="0"/>
              <a:t>）呈现下降趋势：</a:t>
            </a:r>
            <a:r>
              <a:rPr lang="en-US" altLang="zh-CN" sz="2000" dirty="0"/>
              <a:t>witness a downward trend</a:t>
            </a:r>
            <a:endParaRPr lang="en-US" altLang="zh-CN" sz="2000" dirty="0"/>
          </a:p>
          <a:p>
            <a:endParaRPr lang="en-US" altLang="zh-CN" sz="2000" dirty="0"/>
          </a:p>
          <a:p>
            <a:endParaRPr lang="en-US" altLang="zh-CN" sz="2000" dirty="0">
              <a:highlight>
                <a:srgbClr val="FFFF00"/>
              </a:highlight>
            </a:endParaRPr>
          </a:p>
          <a:p>
            <a:endParaRPr lang="en-US" altLang="zh-CN" sz="2000" dirty="0">
              <a:highlight>
                <a:srgbClr val="FFFF00"/>
              </a:highlight>
            </a:endParaRPr>
          </a:p>
          <a:p>
            <a:r>
              <a:rPr lang="zh-CN" altLang="en-US" sz="2000" dirty="0">
                <a:solidFill>
                  <a:schemeClr val="bg1">
                    <a:lumMod val="95000"/>
                    <a:lumOff val="5000"/>
                  </a:schemeClr>
                </a:solidFill>
                <a:highlight>
                  <a:srgbClr val="FFFF00"/>
                </a:highlight>
              </a:rPr>
              <a:t>无变化</a:t>
            </a:r>
            <a:r>
              <a:rPr lang="zh-CN" altLang="en-US" sz="2000" dirty="0"/>
              <a:t>：</a:t>
            </a:r>
            <a:r>
              <a:rPr lang="en-US" altLang="zh-CN" sz="2000" dirty="0"/>
              <a:t>remain</a:t>
            </a:r>
            <a:endParaRPr lang="en-US" altLang="zh-CN" sz="2000" dirty="0"/>
          </a:p>
          <a:p>
            <a:endParaRPr lang="en-US" altLang="zh-CN" sz="2000" dirty="0"/>
          </a:p>
          <a:p>
            <a:r>
              <a:rPr lang="en-US" altLang="zh-CN" sz="2000" dirty="0"/>
              <a:t>(1</a:t>
            </a:r>
            <a:r>
              <a:rPr lang="zh-CN" altLang="en-US" sz="2000" dirty="0"/>
              <a:t>）保持：</a:t>
            </a:r>
            <a:r>
              <a:rPr lang="en-US" altLang="zh-CN" sz="2000" dirty="0"/>
              <a:t>remain stable = steady = constant = uncharged</a:t>
            </a:r>
            <a:endParaRPr lang="en-US" altLang="zh-CN" sz="2000" dirty="0"/>
          </a:p>
          <a:p>
            <a:r>
              <a:rPr lang="en-US" altLang="zh-CN" sz="2000" dirty="0"/>
              <a:t>(2</a:t>
            </a:r>
            <a:r>
              <a:rPr lang="zh-CN" altLang="en-US" sz="2000" dirty="0"/>
              <a:t>）相对而言保持稳定：</a:t>
            </a:r>
            <a:r>
              <a:rPr lang="en-US" altLang="zh-CN" sz="2000" dirty="0"/>
              <a:t>... remained relatively stable = remain uncharged at around.</a:t>
            </a:r>
            <a:endParaRPr lang="en-US" altLang="zh-CN" sz="2000" dirty="0"/>
          </a:p>
          <a:p>
            <a:r>
              <a:rPr lang="en-US" altLang="zh-CN" sz="2000" dirty="0"/>
              <a:t>       There is relatively little change in the figure for...</a:t>
            </a:r>
            <a:endParaRPr lang="en-US" altLang="zh-CN" sz="2000" dirty="0"/>
          </a:p>
          <a:p>
            <a:r>
              <a:rPr lang="en-US" altLang="zh-CN" sz="2000" dirty="0"/>
              <a:t>(3)</a:t>
            </a:r>
            <a:r>
              <a:rPr lang="zh-CN" altLang="en-US" sz="2000" dirty="0"/>
              <a:t>相同：</a:t>
            </a:r>
            <a:r>
              <a:rPr lang="en-US" altLang="zh-CN" sz="2000" dirty="0"/>
              <a:t>be the same as/be similar to/have </a:t>
            </a:r>
            <a:r>
              <a:rPr lang="en-US" altLang="zh-CN" sz="2000" dirty="0" err="1"/>
              <a:t>sth</a:t>
            </a:r>
            <a:r>
              <a:rPr lang="en-US" altLang="zh-CN" sz="2000" dirty="0"/>
              <a:t> in common</a:t>
            </a:r>
            <a:endParaRPr lang="en-US" altLang="zh-CN" sz="2000" dirty="0"/>
          </a:p>
        </p:txBody>
      </p:sp>
      <p:sp>
        <p:nvSpPr>
          <p:cNvPr id="5" name="文本框 4"/>
          <p:cNvSpPr txBox="1"/>
          <p:nvPr/>
        </p:nvSpPr>
        <p:spPr>
          <a:xfrm>
            <a:off x="826132" y="2795050"/>
            <a:ext cx="3182281" cy="369332"/>
          </a:xfrm>
          <a:prstGeom prst="rect">
            <a:avLst/>
          </a:prstGeom>
          <a:noFill/>
        </p:spPr>
        <p:txBody>
          <a:bodyPr wrap="none" rtlCol="0">
            <a:spAutoFit/>
          </a:bodyPr>
          <a:lstStyle/>
          <a:p>
            <a:r>
              <a:rPr lang="en-US" altLang="zh-CN" b="1" dirty="0" err="1"/>
              <a:t>Eg</a:t>
            </a:r>
            <a:r>
              <a:rPr lang="en-US" altLang="zh-CN" b="1" dirty="0"/>
              <a:t>: suffer from/witness a fall</a:t>
            </a:r>
            <a:endParaRPr lang="zh-CN" altLang="en-US" b="1" dirty="0"/>
          </a:p>
        </p:txBody>
      </p:sp>
      <p:sp>
        <p:nvSpPr>
          <p:cNvPr id="6" name="文本框 5"/>
          <p:cNvSpPr txBox="1"/>
          <p:nvPr/>
        </p:nvSpPr>
        <p:spPr>
          <a:xfrm>
            <a:off x="945412" y="5734871"/>
            <a:ext cx="2167581" cy="369332"/>
          </a:xfrm>
          <a:prstGeom prst="rect">
            <a:avLst/>
          </a:prstGeom>
          <a:noFill/>
        </p:spPr>
        <p:txBody>
          <a:bodyPr wrap="none" rtlCol="0">
            <a:spAutoFit/>
          </a:bodyPr>
          <a:lstStyle/>
          <a:p>
            <a:r>
              <a:rPr lang="en-US" altLang="zh-CN" b="1" dirty="0" err="1"/>
              <a:t>Eg</a:t>
            </a:r>
            <a:r>
              <a:rPr lang="en-US" altLang="zh-CN" b="1" dirty="0"/>
              <a:t>: reach a plateau</a:t>
            </a:r>
            <a:endParaRPr lang="zh-CN" altLang="en-US"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6051" y="4104149"/>
            <a:ext cx="2898807" cy="1938992"/>
          </a:xfrm>
          <a:prstGeom prst="rect">
            <a:avLst/>
          </a:prstGeom>
          <a:noFill/>
        </p:spPr>
        <p:txBody>
          <a:bodyPr wrap="none" rtlCol="0">
            <a:spAutoFit/>
          </a:bodyPr>
          <a:lstStyle/>
          <a:p>
            <a:r>
              <a:rPr lang="zh-CN" altLang="en-US" sz="2000" dirty="0">
                <a:solidFill>
                  <a:schemeClr val="bg1">
                    <a:lumMod val="95000"/>
                    <a:lumOff val="5000"/>
                  </a:schemeClr>
                </a:solidFill>
                <a:highlight>
                  <a:srgbClr val="FFFF00"/>
                </a:highlight>
              </a:rPr>
              <a:t>排位</a:t>
            </a:r>
            <a:r>
              <a:rPr lang="zh-CN" altLang="en-US" sz="2400" dirty="0"/>
              <a:t>：</a:t>
            </a:r>
            <a:endParaRPr lang="en-US" altLang="zh-CN" sz="2400" dirty="0"/>
          </a:p>
          <a:p>
            <a:r>
              <a:rPr lang="en-US" altLang="zh-CN" sz="2400" dirty="0"/>
              <a:t>rank the second</a:t>
            </a:r>
            <a:endParaRPr lang="en-US" altLang="zh-CN" sz="2400" dirty="0"/>
          </a:p>
          <a:p>
            <a:r>
              <a:rPr lang="en-US" altLang="zh-CN" sz="2400" dirty="0"/>
              <a:t>come the second</a:t>
            </a:r>
            <a:endParaRPr lang="en-US" altLang="zh-CN" sz="2400" dirty="0"/>
          </a:p>
          <a:p>
            <a:r>
              <a:rPr lang="en-US" altLang="zh-CN" sz="2400" dirty="0"/>
              <a:t>at the second place</a:t>
            </a:r>
            <a:endParaRPr lang="en-US" altLang="zh-CN" sz="2400" dirty="0"/>
          </a:p>
          <a:p>
            <a:r>
              <a:rPr lang="en-US" altLang="zh-CN" sz="2400" dirty="0"/>
              <a:t>X is the second larges</a:t>
            </a:r>
            <a:r>
              <a:rPr lang="en-US" altLang="zh-CN" sz="2000" dirty="0"/>
              <a:t>t</a:t>
            </a:r>
            <a:endParaRPr lang="zh-CN" altLang="en-US" sz="2000" dirty="0"/>
          </a:p>
        </p:txBody>
      </p:sp>
      <p:sp>
        <p:nvSpPr>
          <p:cNvPr id="6" name="文本框 5"/>
          <p:cNvSpPr txBox="1"/>
          <p:nvPr/>
        </p:nvSpPr>
        <p:spPr>
          <a:xfrm>
            <a:off x="576012" y="493892"/>
            <a:ext cx="9542546" cy="3416320"/>
          </a:xfrm>
          <a:prstGeom prst="rect">
            <a:avLst/>
          </a:prstGeom>
          <a:noFill/>
        </p:spPr>
        <p:txBody>
          <a:bodyPr wrap="square">
            <a:spAutoFit/>
          </a:bodyPr>
          <a:lstStyle/>
          <a:p>
            <a:r>
              <a:rPr lang="zh-CN" altLang="en-US" sz="2000" dirty="0">
                <a:solidFill>
                  <a:schemeClr val="bg1">
                    <a:lumMod val="95000"/>
                    <a:lumOff val="5000"/>
                  </a:schemeClr>
                </a:solidFill>
                <a:highlight>
                  <a:srgbClr val="FFFF00"/>
                </a:highlight>
              </a:rPr>
              <a:t>波动</a:t>
            </a:r>
            <a:r>
              <a:rPr lang="zh-CN" altLang="en-US" sz="2400" dirty="0"/>
              <a:t>：</a:t>
            </a:r>
            <a:r>
              <a:rPr lang="en-US" altLang="zh-CN" sz="2400" dirty="0"/>
              <a:t>fluctuate=up and down</a:t>
            </a:r>
            <a:endParaRPr lang="en-US" altLang="zh-CN" sz="2400" dirty="0"/>
          </a:p>
          <a:p>
            <a:r>
              <a:rPr lang="en-US" altLang="zh-CN" sz="2400" dirty="0"/>
              <a:t>(1</a:t>
            </a:r>
            <a:r>
              <a:rPr lang="zh-CN" altLang="en-US" sz="2400" dirty="0"/>
              <a:t>）从某年开始波动：</a:t>
            </a:r>
            <a:r>
              <a:rPr lang="en-US" altLang="zh-CN" sz="2400" dirty="0"/>
              <a:t>the number of </a:t>
            </a:r>
            <a:r>
              <a:rPr lang="zh-CN" altLang="en-US" sz="2400" dirty="0"/>
              <a:t>（主体）</a:t>
            </a:r>
            <a:r>
              <a:rPr lang="en-US" altLang="zh-CN" sz="2400" dirty="0"/>
              <a:t>fluctuated after </a:t>
            </a:r>
            <a:r>
              <a:rPr lang="zh-CN" altLang="en-US" sz="2400" dirty="0"/>
              <a:t>（年份）</a:t>
            </a:r>
            <a:endParaRPr lang="en-US" altLang="zh-CN" sz="2400" dirty="0"/>
          </a:p>
          <a:p>
            <a:r>
              <a:rPr lang="en-US" altLang="zh-CN" sz="2400" dirty="0"/>
              <a:t>(2</a:t>
            </a:r>
            <a:r>
              <a:rPr lang="zh-CN" altLang="en-US" sz="2400" dirty="0"/>
              <a:t>）先升后降：</a:t>
            </a:r>
            <a:r>
              <a:rPr lang="en-US" altLang="zh-CN" sz="2400" dirty="0"/>
              <a:t>the figure rose to </a:t>
            </a:r>
            <a:r>
              <a:rPr lang="zh-CN" altLang="en-US" sz="2400" dirty="0"/>
              <a:t>（数值） </a:t>
            </a:r>
            <a:r>
              <a:rPr lang="en-US" altLang="zh-CN" sz="2400" dirty="0"/>
              <a:t>in 2000 but fell again by</a:t>
            </a:r>
            <a:r>
              <a:rPr lang="zh-CN" altLang="en-US" sz="2400" dirty="0"/>
              <a:t>（数值）</a:t>
            </a:r>
            <a:r>
              <a:rPr lang="en-US" altLang="zh-CN" sz="2400" dirty="0"/>
              <a:t>in 2005</a:t>
            </a:r>
            <a:endParaRPr lang="en-US" altLang="zh-CN" sz="2400" dirty="0"/>
          </a:p>
          <a:p>
            <a:endParaRPr lang="en-US" altLang="zh-CN" sz="2400" dirty="0"/>
          </a:p>
          <a:p>
            <a:r>
              <a:rPr lang="zh-CN" altLang="en-US" sz="2000" dirty="0">
                <a:solidFill>
                  <a:schemeClr val="bg1">
                    <a:lumMod val="95000"/>
                    <a:lumOff val="5000"/>
                  </a:schemeClr>
                </a:solidFill>
                <a:highlight>
                  <a:srgbClr val="FFFF00"/>
                </a:highlight>
              </a:rPr>
              <a:t>超过</a:t>
            </a:r>
            <a:r>
              <a:rPr lang="zh-CN" altLang="en-US" sz="2400" dirty="0"/>
              <a:t>：</a:t>
            </a:r>
            <a:r>
              <a:rPr lang="en-US" altLang="zh-CN" sz="2400" dirty="0"/>
              <a:t>overtake</a:t>
            </a:r>
            <a:endParaRPr lang="en-US" altLang="zh-CN" sz="2400" dirty="0"/>
          </a:p>
          <a:p>
            <a:r>
              <a:rPr lang="en-US" altLang="zh-CN" sz="2400" dirty="0"/>
              <a:t>(1)A</a:t>
            </a:r>
            <a:r>
              <a:rPr lang="zh-CN" altLang="en-US" sz="2400" dirty="0"/>
              <a:t>超过 </a:t>
            </a:r>
            <a:r>
              <a:rPr lang="en-US" altLang="zh-CN" sz="2400" dirty="0"/>
              <a:t>B: A overtook B as the primary...</a:t>
            </a:r>
            <a:endParaRPr lang="en-US" altLang="zh-CN" sz="2400" dirty="0"/>
          </a:p>
          <a:p>
            <a:r>
              <a:rPr lang="en-US" altLang="zh-CN" sz="2400" dirty="0"/>
              <a:t>(2) </a:t>
            </a:r>
            <a:r>
              <a:rPr lang="zh-CN" altLang="en-US" sz="2400" dirty="0"/>
              <a:t>相交后超过：</a:t>
            </a:r>
            <a:r>
              <a:rPr lang="en-US" altLang="zh-CN" sz="2400" dirty="0"/>
              <a:t>The year 2008 marks the point at which A overtook that for B</a:t>
            </a:r>
            <a:endParaRPr lang="zh-CN" altLang="en-US" sz="2000" dirty="0"/>
          </a:p>
        </p:txBody>
      </p:sp>
      <p:sp>
        <p:nvSpPr>
          <p:cNvPr id="7" name="文本框 6"/>
          <p:cNvSpPr txBox="1"/>
          <p:nvPr/>
        </p:nvSpPr>
        <p:spPr>
          <a:xfrm>
            <a:off x="4714717" y="655106"/>
            <a:ext cx="3937296" cy="369332"/>
          </a:xfrm>
          <a:prstGeom prst="rect">
            <a:avLst/>
          </a:prstGeom>
          <a:noFill/>
        </p:spPr>
        <p:txBody>
          <a:bodyPr wrap="none" rtlCol="0">
            <a:spAutoFit/>
          </a:bodyPr>
          <a:lstStyle/>
          <a:p>
            <a:r>
              <a:rPr lang="en-US" altLang="zh-CN" b="1" dirty="0" err="1"/>
              <a:t>Eg</a:t>
            </a:r>
            <a:r>
              <a:rPr lang="en-US" altLang="zh-CN" b="1" dirty="0"/>
              <a:t>:</a:t>
            </a:r>
            <a:r>
              <a:rPr lang="en-US" altLang="zh-CN" sz="1800" b="1" dirty="0"/>
              <a:t> display/demonstrate fluctuation</a:t>
            </a:r>
            <a:endParaRPr lang="zh-CN" altLang="en-US"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19501" y="602721"/>
            <a:ext cx="10902115" cy="3970318"/>
          </a:xfrm>
          <a:prstGeom prst="rect">
            <a:avLst/>
          </a:prstGeom>
          <a:noFill/>
        </p:spPr>
        <p:txBody>
          <a:bodyPr wrap="square">
            <a:spAutoFit/>
          </a:bodyPr>
          <a:lstStyle/>
          <a:p>
            <a:r>
              <a:rPr lang="zh-CN" altLang="en-US" sz="2400" b="1" dirty="0"/>
              <a:t>三、常用程度副词</a:t>
            </a:r>
            <a:endParaRPr lang="en-US" altLang="zh-CN" sz="2400" b="1" dirty="0"/>
          </a:p>
          <a:p>
            <a:endParaRPr lang="en-US" altLang="zh-CN" sz="2400" dirty="0"/>
          </a:p>
          <a:p>
            <a:r>
              <a:rPr lang="zh-CN" altLang="en-US" sz="2400" dirty="0"/>
              <a:t>轻微：</a:t>
            </a:r>
            <a:r>
              <a:rPr lang="en-US" altLang="zh-CN" sz="2400" dirty="0"/>
              <a:t>slightly = slowly = steadily =moderately</a:t>
            </a:r>
            <a:endParaRPr lang="en-US" altLang="zh-CN" sz="2400" dirty="0"/>
          </a:p>
          <a:p>
            <a:r>
              <a:rPr lang="zh-CN" altLang="en-US" sz="2400" dirty="0"/>
              <a:t>显著：</a:t>
            </a:r>
            <a:r>
              <a:rPr lang="en-US" altLang="zh-CN" sz="2400" dirty="0"/>
              <a:t>noticeably = considerably = significantly = markedly</a:t>
            </a:r>
            <a:endParaRPr lang="en-US" altLang="zh-CN" sz="2400" dirty="0"/>
          </a:p>
          <a:p>
            <a:r>
              <a:rPr lang="zh-CN" altLang="en-US" sz="2400" dirty="0"/>
              <a:t>非常显著： </a:t>
            </a:r>
            <a:r>
              <a:rPr lang="en-US" altLang="zh-CN" sz="2400" dirty="0"/>
              <a:t>dramatically = sharply =radically</a:t>
            </a:r>
            <a:endParaRPr lang="en-US" altLang="zh-CN" sz="2400" dirty="0"/>
          </a:p>
          <a:p>
            <a:r>
              <a:rPr lang="zh-CN" altLang="en-US" sz="2400" dirty="0"/>
              <a:t>连续不断地：</a:t>
            </a:r>
            <a:r>
              <a:rPr lang="en-US" altLang="zh-CN" sz="2400" dirty="0"/>
              <a:t>continuously = all the way</a:t>
            </a:r>
            <a:endParaRPr lang="en-US" altLang="zh-CN" sz="2400" dirty="0"/>
          </a:p>
          <a:p>
            <a:r>
              <a:rPr lang="zh-CN" altLang="en-US" sz="2400" dirty="0"/>
              <a:t>表示大约（在具体数值前加）</a:t>
            </a:r>
            <a:r>
              <a:rPr lang="en-US" altLang="zh-CN" sz="2400" dirty="0"/>
              <a:t>:close to = around = about = almost = nearly = approximately</a:t>
            </a:r>
            <a:endParaRPr lang="en-US" altLang="zh-CN" sz="2400" dirty="0"/>
          </a:p>
          <a:p>
            <a:endParaRPr lang="en-US" altLang="zh-CN" sz="2400" dirty="0"/>
          </a:p>
          <a:p>
            <a:endParaRPr lang="en-US" altLang="zh-CN" dirty="0"/>
          </a:p>
          <a:p>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50494" y="605077"/>
            <a:ext cx="10653963" cy="6001643"/>
          </a:xfrm>
          <a:prstGeom prst="rect">
            <a:avLst/>
          </a:prstGeom>
          <a:noFill/>
        </p:spPr>
        <p:txBody>
          <a:bodyPr wrap="square">
            <a:spAutoFit/>
          </a:bodyPr>
          <a:lstStyle/>
          <a:p>
            <a:r>
              <a:rPr lang="zh-CN" altLang="en-US" sz="2000" dirty="0">
                <a:solidFill>
                  <a:schemeClr val="bg1">
                    <a:lumMod val="95000"/>
                    <a:lumOff val="5000"/>
                  </a:schemeClr>
                </a:solidFill>
                <a:highlight>
                  <a:srgbClr val="FFFF00"/>
                </a:highlight>
              </a:rPr>
              <a:t>最高值</a:t>
            </a:r>
            <a:r>
              <a:rPr lang="zh-CN" altLang="en-US" sz="2400" dirty="0"/>
              <a:t>的表达方式： </a:t>
            </a:r>
            <a:endParaRPr lang="en-US" altLang="zh-CN" sz="2400" dirty="0"/>
          </a:p>
          <a:p>
            <a:r>
              <a:rPr lang="en-US" altLang="zh-CN" sz="2400" dirty="0"/>
              <a:t>(1)The amount / number / percentage of </a:t>
            </a:r>
            <a:r>
              <a:rPr lang="zh-CN" altLang="en-US" sz="2400" dirty="0"/>
              <a:t>（主体） </a:t>
            </a:r>
            <a:r>
              <a:rPr lang="en-US" altLang="zh-CN" sz="2400" dirty="0"/>
              <a:t>was the highest, with / at / standing at+</a:t>
            </a:r>
            <a:r>
              <a:rPr lang="zh-CN" altLang="en-US" sz="2400" dirty="0"/>
              <a:t>具体数值</a:t>
            </a:r>
            <a:endParaRPr lang="en-US" altLang="zh-CN" sz="2400" dirty="0"/>
          </a:p>
          <a:p>
            <a:r>
              <a:rPr lang="en-US" altLang="zh-CN" sz="2400" dirty="0"/>
              <a:t>(2) The highest amount /number / percentage of( ± )was found in, where the figure was</a:t>
            </a:r>
            <a:r>
              <a:rPr lang="zh-CN" altLang="en-US" sz="2400" dirty="0"/>
              <a:t>＋具体数值</a:t>
            </a:r>
            <a:endParaRPr lang="en-US" altLang="zh-CN" sz="2400" dirty="0"/>
          </a:p>
          <a:p>
            <a:r>
              <a:rPr lang="en-US" altLang="zh-CN" sz="2400" dirty="0"/>
              <a:t>(3) </a:t>
            </a:r>
            <a:r>
              <a:rPr lang="zh-CN" altLang="en-US" sz="2400" dirty="0"/>
              <a:t>（主体） </a:t>
            </a:r>
            <a:r>
              <a:rPr lang="en-US" altLang="zh-CN" sz="2400" dirty="0"/>
              <a:t>accounted for the highest proportion of..</a:t>
            </a:r>
            <a:endParaRPr lang="en-US" altLang="zh-CN" sz="2400" dirty="0"/>
          </a:p>
          <a:p>
            <a:r>
              <a:rPr lang="en-US" altLang="zh-CN" sz="2400" dirty="0"/>
              <a:t>(4) figure for </a:t>
            </a:r>
            <a:r>
              <a:rPr lang="zh-CN" altLang="en-US" sz="2400" dirty="0"/>
              <a:t>（主体）</a:t>
            </a:r>
            <a:r>
              <a:rPr lang="en-US" altLang="zh-CN" sz="2400" dirty="0"/>
              <a:t>peaking at around</a:t>
            </a:r>
            <a:r>
              <a:rPr lang="zh-CN" altLang="en-US" sz="2400" dirty="0"/>
              <a:t>＋具体数值 </a:t>
            </a:r>
            <a:r>
              <a:rPr lang="en-US" altLang="zh-CN" sz="2400" dirty="0"/>
              <a:t>in...</a:t>
            </a:r>
            <a:endParaRPr lang="en-US" altLang="zh-CN" sz="2400" dirty="0"/>
          </a:p>
          <a:p>
            <a:r>
              <a:rPr lang="en-US" altLang="zh-CN" sz="2400" dirty="0"/>
              <a:t>(5)See the peak/reach to a peak of </a:t>
            </a:r>
            <a:endParaRPr lang="en-US" altLang="zh-CN" sz="2400" dirty="0"/>
          </a:p>
          <a:p>
            <a:endParaRPr lang="en-US" altLang="zh-CN" sz="2400" dirty="0">
              <a:highlight>
                <a:srgbClr val="FFFF00"/>
              </a:highlight>
            </a:endParaRPr>
          </a:p>
          <a:p>
            <a:endParaRPr lang="en-US" altLang="zh-CN" sz="2000" dirty="0">
              <a:solidFill>
                <a:schemeClr val="bg1">
                  <a:lumMod val="95000"/>
                  <a:lumOff val="5000"/>
                </a:schemeClr>
              </a:solidFill>
              <a:highlight>
                <a:srgbClr val="FFFF00"/>
              </a:highlight>
            </a:endParaRPr>
          </a:p>
          <a:p>
            <a:r>
              <a:rPr lang="zh-CN" altLang="en-US" sz="2000" dirty="0">
                <a:solidFill>
                  <a:schemeClr val="bg1">
                    <a:lumMod val="95000"/>
                    <a:lumOff val="5000"/>
                  </a:schemeClr>
                </a:solidFill>
                <a:highlight>
                  <a:srgbClr val="FFFF00"/>
                </a:highlight>
              </a:rPr>
              <a:t>最小值</a:t>
            </a:r>
            <a:r>
              <a:rPr lang="zh-CN" altLang="en-US" sz="2400" dirty="0"/>
              <a:t>的表达方式</a:t>
            </a:r>
            <a:endParaRPr lang="en-US" altLang="zh-CN" sz="2400" dirty="0"/>
          </a:p>
          <a:p>
            <a:r>
              <a:rPr lang="en-US" altLang="zh-CN" sz="2400" dirty="0"/>
              <a:t>(1) The figures for……were much lower, ranging between... no more than</a:t>
            </a:r>
            <a:endParaRPr lang="en-US" altLang="zh-CN" sz="2400" dirty="0"/>
          </a:p>
          <a:p>
            <a:r>
              <a:rPr lang="en-US" altLang="zh-CN" sz="2400" dirty="0"/>
              <a:t>(2) .. around 145000 , is the lowest figure shown on the chart</a:t>
            </a:r>
            <a:endParaRPr lang="en-US" altLang="zh-CN" sz="2400" dirty="0"/>
          </a:p>
          <a:p>
            <a:r>
              <a:rPr lang="en-US" altLang="zh-CN" sz="2400" dirty="0"/>
              <a:t>(3) By contrast, </a:t>
            </a:r>
            <a:r>
              <a:rPr lang="zh-CN" altLang="en-US" sz="2400" dirty="0"/>
              <a:t>（主体） </a:t>
            </a:r>
            <a:r>
              <a:rPr lang="en-US" altLang="zh-CN" sz="2400" dirty="0"/>
              <a:t>recorded by far the lowest figures </a:t>
            </a:r>
            <a:endParaRPr lang="en-US" altLang="zh-CN" sz="2400" dirty="0"/>
          </a:p>
          <a:p>
            <a:r>
              <a:rPr lang="en-US" altLang="zh-CN" sz="2400" dirty="0"/>
              <a:t>(4</a:t>
            </a:r>
            <a:r>
              <a:rPr lang="zh-CN" altLang="en-US" sz="2400" dirty="0"/>
              <a:t>）微不足道，不值一提的数值 </a:t>
            </a:r>
            <a:r>
              <a:rPr lang="en-US" altLang="zh-CN" sz="2400" dirty="0"/>
              <a:t>a negligible amount..</a:t>
            </a:r>
            <a:endParaRPr lang="en-US" altLang="zh-CN" sz="2400" dirty="0"/>
          </a:p>
          <a:p>
            <a:r>
              <a:rPr lang="en-US" altLang="zh-CN" sz="2400" dirty="0"/>
              <a:t>(5)……reach the bottom/drop to an all-time low</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54216" y="860310"/>
            <a:ext cx="11052510" cy="4524315"/>
          </a:xfrm>
          <a:prstGeom prst="rect">
            <a:avLst/>
          </a:prstGeom>
          <a:noFill/>
        </p:spPr>
        <p:txBody>
          <a:bodyPr wrap="square">
            <a:spAutoFit/>
          </a:bodyPr>
          <a:lstStyle/>
          <a:p>
            <a:r>
              <a:rPr lang="zh-CN" altLang="en-US" sz="2000" dirty="0">
                <a:solidFill>
                  <a:schemeClr val="bg1">
                    <a:lumMod val="95000"/>
                    <a:lumOff val="5000"/>
                  </a:schemeClr>
                </a:solidFill>
                <a:highlight>
                  <a:srgbClr val="FFFF00"/>
                </a:highlight>
              </a:rPr>
              <a:t>中间值</a:t>
            </a:r>
            <a:r>
              <a:rPr lang="zh-CN" altLang="en-US" sz="2400" dirty="0"/>
              <a:t>的表达方式</a:t>
            </a:r>
            <a:endParaRPr lang="en-US" altLang="zh-CN" sz="2400" dirty="0"/>
          </a:p>
          <a:p>
            <a:r>
              <a:rPr lang="en-US" altLang="zh-CN" sz="2400" dirty="0"/>
              <a:t>(1</a:t>
            </a:r>
            <a:r>
              <a:rPr lang="zh-CN" altLang="en-US" sz="2400" dirty="0"/>
              <a:t>）紧随其后：</a:t>
            </a:r>
            <a:r>
              <a:rPr lang="en-US" altLang="zh-CN" sz="2400" dirty="0"/>
              <a:t>., which was followed closely by...</a:t>
            </a:r>
            <a:endParaRPr lang="en-US" altLang="zh-CN" sz="2400" dirty="0"/>
          </a:p>
          <a:p>
            <a:r>
              <a:rPr lang="en-US" altLang="zh-CN" sz="2400" dirty="0"/>
              <a:t>e.g. Turkey spent the greatest proportion of income on food among the five countries ,at 32. 14% which was followed closely by Ireland (28. 91%).</a:t>
            </a:r>
            <a:endParaRPr lang="en-US" altLang="zh-CN" sz="2400" dirty="0"/>
          </a:p>
          <a:p>
            <a:endParaRPr lang="en-US" altLang="zh-CN" sz="2400" dirty="0"/>
          </a:p>
          <a:p>
            <a:r>
              <a:rPr lang="en-US" altLang="zh-CN" sz="2400" dirty="0"/>
              <a:t>(2</a:t>
            </a:r>
            <a:r>
              <a:rPr lang="zh-CN" altLang="en-US" sz="2400" dirty="0"/>
              <a:t>）接下来是：</a:t>
            </a:r>
            <a:r>
              <a:rPr lang="en-US" altLang="zh-CN" sz="2400" dirty="0"/>
              <a:t>Next came...which represented / averaged / ranged+ </a:t>
            </a:r>
            <a:r>
              <a:rPr lang="zh-CN" altLang="en-US" sz="2400" dirty="0"/>
              <a:t>数字</a:t>
            </a:r>
            <a:endParaRPr lang="en-US" altLang="zh-CN" sz="2400" dirty="0"/>
          </a:p>
          <a:p>
            <a:r>
              <a:rPr lang="en-US" altLang="zh-CN" sz="2400" dirty="0" err="1"/>
              <a:t>e.g</a:t>
            </a:r>
            <a:r>
              <a:rPr lang="en-US" altLang="zh-CN" sz="2400" dirty="0"/>
              <a:t> Turkey spent the greatest proportion of income on food/drink/tobacco among the five countries, at 32. 14%. Next came Ireland, which represented 28. 91%.</a:t>
            </a:r>
            <a:endParaRPr lang="en-US" altLang="zh-CN" sz="2400" dirty="0"/>
          </a:p>
          <a:p>
            <a:endParaRPr lang="en-US" altLang="zh-CN" sz="2400" dirty="0"/>
          </a:p>
          <a:p>
            <a:r>
              <a:rPr lang="en-US" altLang="zh-CN" sz="2400" dirty="0"/>
              <a:t>(3</a:t>
            </a:r>
            <a:r>
              <a:rPr lang="zh-CN" altLang="en-US" sz="2400" dirty="0"/>
              <a:t>）离得不远：</a:t>
            </a:r>
            <a:r>
              <a:rPr lang="en-US" altLang="zh-CN" sz="2400" dirty="0"/>
              <a:t>... was/were not far behind </a:t>
            </a:r>
            <a:r>
              <a:rPr lang="zh-CN" altLang="en-US" sz="2400" dirty="0"/>
              <a:t>＋数字</a:t>
            </a:r>
            <a:endParaRPr lang="en-US" altLang="zh-CN" sz="2400" dirty="0"/>
          </a:p>
          <a:p>
            <a:r>
              <a:rPr lang="en-US" altLang="zh-CN" sz="2400" dirty="0" err="1"/>
              <a:t>e.g</a:t>
            </a:r>
            <a:r>
              <a:rPr lang="en-US" altLang="zh-CN" sz="2400" dirty="0"/>
              <a:t> Turkey spent the greatest proportion of income on food/drink/tobacco among the five countries ,at 32. 14%. Ireland was not far behind (28. 91%).</a:t>
            </a:r>
            <a:endParaRPr lang="en-US" altLang="zh-CN"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786" y="310828"/>
            <a:ext cx="10514862" cy="4062651"/>
          </a:xfrm>
          <a:prstGeom prst="rect">
            <a:avLst/>
          </a:prstGeom>
          <a:noFill/>
        </p:spPr>
        <p:txBody>
          <a:bodyPr wrap="square" rtlCol="0">
            <a:spAutoFit/>
          </a:bodyPr>
          <a:lstStyle/>
          <a:p>
            <a:r>
              <a:rPr lang="zh-CN" altLang="en-US" sz="2000" dirty="0">
                <a:solidFill>
                  <a:schemeClr val="bg1">
                    <a:lumMod val="95000"/>
                    <a:lumOff val="5000"/>
                  </a:schemeClr>
                </a:solidFill>
                <a:highlight>
                  <a:srgbClr val="FFFF00"/>
                </a:highlight>
              </a:rPr>
              <a:t>四、数值之间的关系 </a:t>
            </a:r>
            <a:endParaRPr lang="en-US" altLang="zh-CN" sz="2000" dirty="0">
              <a:solidFill>
                <a:schemeClr val="bg1">
                  <a:lumMod val="95000"/>
                  <a:lumOff val="5000"/>
                </a:schemeClr>
              </a:solidFill>
              <a:highlight>
                <a:srgbClr val="FFFF00"/>
              </a:highlight>
            </a:endParaRPr>
          </a:p>
          <a:p>
            <a:endParaRPr lang="en-US" altLang="zh-CN" sz="2000" dirty="0"/>
          </a:p>
          <a:p>
            <a:r>
              <a:rPr lang="zh-CN" altLang="en-US" sz="2000" dirty="0"/>
              <a:t>大于：</a:t>
            </a:r>
            <a:r>
              <a:rPr lang="en-US" altLang="zh-CN" sz="2000" dirty="0"/>
              <a:t>the number of A almost doubled/tripled to B</a:t>
            </a:r>
            <a:endParaRPr lang="en-US" altLang="zh-CN" sz="2000" dirty="0"/>
          </a:p>
          <a:p>
            <a:r>
              <a:rPr lang="en-US" altLang="zh-CN" sz="2000" dirty="0"/>
              <a:t>           the figure ..was twice as high as..</a:t>
            </a:r>
            <a:endParaRPr lang="en-US" altLang="zh-CN" sz="2000" dirty="0"/>
          </a:p>
          <a:p>
            <a:r>
              <a:rPr lang="en-US" altLang="zh-CN" sz="2000" dirty="0"/>
              <a:t>           A is far higher among..</a:t>
            </a:r>
            <a:endParaRPr lang="en-US" altLang="zh-CN" sz="2000" dirty="0"/>
          </a:p>
          <a:p>
            <a:endParaRPr lang="en-US" altLang="zh-CN" sz="2000" dirty="0"/>
          </a:p>
          <a:p>
            <a:r>
              <a:rPr lang="zh-CN" altLang="en-US" sz="2000" dirty="0"/>
              <a:t>等于：</a:t>
            </a:r>
            <a:r>
              <a:rPr lang="en-US" altLang="zh-CN" sz="2000" dirty="0"/>
              <a:t>the figure for...are the </a:t>
            </a:r>
            <a:r>
              <a:rPr lang="en-US" altLang="zh-CN" sz="2000" dirty="0" err="1"/>
              <a:t>same,at</a:t>
            </a:r>
            <a:r>
              <a:rPr lang="en-US" altLang="zh-CN" sz="2000" dirty="0"/>
              <a:t> about..</a:t>
            </a:r>
            <a:endParaRPr lang="en-US" altLang="zh-CN" sz="2000" dirty="0"/>
          </a:p>
          <a:p>
            <a:r>
              <a:rPr lang="en-US" altLang="zh-CN" sz="2000" dirty="0"/>
              <a:t>           with roughly the same figures for .</a:t>
            </a:r>
            <a:endParaRPr lang="en-US" altLang="zh-CN" sz="2000" dirty="0"/>
          </a:p>
          <a:p>
            <a:r>
              <a:rPr lang="en-US" altLang="zh-CN" sz="2000" dirty="0"/>
              <a:t>           The number of A equaled the figure recorded for B</a:t>
            </a:r>
            <a:endParaRPr lang="en-US" altLang="zh-CN" sz="2000" dirty="0"/>
          </a:p>
          <a:p>
            <a:endParaRPr lang="en-US" altLang="zh-CN" sz="2000" dirty="0"/>
          </a:p>
          <a:p>
            <a:r>
              <a:rPr lang="zh-CN" altLang="en-US" sz="2000" dirty="0"/>
              <a:t>小于：主体 </a:t>
            </a:r>
            <a:r>
              <a:rPr lang="en-US" altLang="zh-CN" sz="2000" dirty="0"/>
              <a:t>A...The figures for </a:t>
            </a:r>
            <a:r>
              <a:rPr lang="zh-CN" altLang="en-US" sz="2000" dirty="0"/>
              <a:t>（主体</a:t>
            </a:r>
            <a:r>
              <a:rPr lang="en-US" altLang="zh-CN" sz="2000" dirty="0"/>
              <a:t>B)stood at around one fifth of that amount.</a:t>
            </a:r>
            <a:endParaRPr lang="en-US" altLang="zh-CN" sz="2000" dirty="0"/>
          </a:p>
          <a:p>
            <a:r>
              <a:rPr lang="zh-CN" altLang="en-US" sz="2000" dirty="0"/>
              <a:t>           主体 </a:t>
            </a:r>
            <a:r>
              <a:rPr lang="en-US" altLang="zh-CN" sz="2000" dirty="0"/>
              <a:t>A had risen to just under half that amount...</a:t>
            </a:r>
            <a:endParaRPr lang="en-US" altLang="zh-CN" sz="2000" dirty="0"/>
          </a:p>
          <a:p>
            <a:endParaRPr lang="en-US" altLang="zh-CN" dirty="0"/>
          </a:p>
        </p:txBody>
      </p:sp>
      <p:sp>
        <p:nvSpPr>
          <p:cNvPr id="5" name="文本框 4"/>
          <p:cNvSpPr txBox="1"/>
          <p:nvPr/>
        </p:nvSpPr>
        <p:spPr>
          <a:xfrm>
            <a:off x="679786" y="4319336"/>
            <a:ext cx="10213501" cy="1938992"/>
          </a:xfrm>
          <a:prstGeom prst="rect">
            <a:avLst/>
          </a:prstGeom>
          <a:noFill/>
        </p:spPr>
        <p:txBody>
          <a:bodyPr wrap="square" rtlCol="0">
            <a:spAutoFit/>
          </a:bodyPr>
          <a:lstStyle/>
          <a:p>
            <a:r>
              <a:rPr lang="zh-CN" altLang="en-US" sz="2000" dirty="0"/>
              <a:t>倍数：</a:t>
            </a:r>
            <a:endParaRPr lang="en-US" altLang="zh-CN" sz="2000" dirty="0"/>
          </a:p>
          <a:p>
            <a:r>
              <a:rPr lang="zh-CN" altLang="en-US" sz="2000" dirty="0"/>
              <a:t>（</a:t>
            </a:r>
            <a:r>
              <a:rPr lang="en-US" altLang="zh-CN" sz="2000" dirty="0"/>
              <a:t>1</a:t>
            </a:r>
            <a:r>
              <a:rPr lang="zh-CN" altLang="en-US" sz="2000" dirty="0"/>
              <a:t>）是</a:t>
            </a:r>
            <a:r>
              <a:rPr lang="en-US" altLang="zh-CN" sz="2000" dirty="0"/>
              <a:t>……</a:t>
            </a:r>
            <a:r>
              <a:rPr lang="zh-CN" altLang="en-US" sz="2000" dirty="0"/>
              <a:t>的几倍</a:t>
            </a:r>
            <a:r>
              <a:rPr lang="en-US" altLang="zh-CN" sz="2000" dirty="0"/>
              <a:t>A + be +half /twice/...times/ + as</a:t>
            </a:r>
            <a:r>
              <a:rPr lang="zh-CN" altLang="en-US" sz="2000" dirty="0"/>
              <a:t>原形</a:t>
            </a:r>
            <a:r>
              <a:rPr lang="en-US" altLang="zh-CN" sz="2000" dirty="0"/>
              <a:t>(adj) as+ B</a:t>
            </a:r>
            <a:endParaRPr lang="en-US" altLang="zh-CN" sz="2000" dirty="0"/>
          </a:p>
          <a:p>
            <a:r>
              <a:rPr lang="en-US" altLang="zh-CN" sz="2000" dirty="0"/>
              <a:t>         </a:t>
            </a:r>
            <a:r>
              <a:rPr lang="en-US" altLang="zh-CN" sz="2000" dirty="0" err="1"/>
              <a:t>Eg</a:t>
            </a:r>
            <a:r>
              <a:rPr lang="en-US" altLang="zh-CN" sz="2000" dirty="0"/>
              <a:t>:</a:t>
            </a:r>
            <a:r>
              <a:rPr lang="zh-CN" altLang="en-US" sz="2000" dirty="0"/>
              <a:t>在日本，老人的数量是成人数量的两倍</a:t>
            </a:r>
            <a:endParaRPr lang="en-US" altLang="zh-CN" sz="2000" dirty="0"/>
          </a:p>
          <a:p>
            <a:r>
              <a:rPr lang="en-US" altLang="zh-CN" sz="2000" dirty="0"/>
              <a:t>         </a:t>
            </a:r>
            <a:r>
              <a:rPr lang="en-US" altLang="zh-CN" sz="2000" dirty="0" smtClean="0"/>
              <a:t>The </a:t>
            </a:r>
            <a:r>
              <a:rPr lang="en-US" altLang="zh-CN" sz="2000" dirty="0"/>
              <a:t>number of the elderly in Japan is twice as much as that of the adults.</a:t>
            </a:r>
            <a:endParaRPr lang="en-US" altLang="zh-CN" sz="2000" dirty="0"/>
          </a:p>
          <a:p>
            <a:r>
              <a:rPr lang="en-US" altLang="zh-CN" sz="2000" dirty="0"/>
              <a:t>  (2) .....double /triple/quadruple </a:t>
            </a:r>
            <a:r>
              <a:rPr lang="zh-CN" altLang="en-US" sz="2000" dirty="0"/>
              <a:t>变成 </a:t>
            </a:r>
            <a:r>
              <a:rPr lang="en-US" altLang="zh-CN" sz="2000" dirty="0"/>
              <a:t>2/3/4</a:t>
            </a:r>
            <a:r>
              <a:rPr lang="zh-CN" altLang="en-US" sz="2000" dirty="0"/>
              <a:t>倍（动词）</a:t>
            </a:r>
            <a:r>
              <a:rPr lang="en-US" altLang="zh-CN" sz="2000" dirty="0" err="1"/>
              <a:t>eg</a:t>
            </a:r>
            <a:r>
              <a:rPr lang="en-US" altLang="zh-CN" sz="2000" dirty="0"/>
              <a:t>: </a:t>
            </a:r>
            <a:r>
              <a:rPr lang="en-US" altLang="zh-CN" sz="2000" dirty="0" err="1"/>
              <a:t>sth</a:t>
            </a:r>
            <a:r>
              <a:rPr lang="en-US" altLang="zh-CN" sz="2000" dirty="0"/>
              <a:t> doubles </a:t>
            </a:r>
            <a:r>
              <a:rPr lang="zh-CN" altLang="en-US" sz="2000" dirty="0"/>
              <a:t>翻了一翻</a:t>
            </a:r>
            <a:endParaRPr lang="en-US" altLang="zh-CN" sz="2000" dirty="0"/>
          </a:p>
          <a:p>
            <a:r>
              <a:rPr lang="en-US" altLang="zh-CN" sz="2000" dirty="0"/>
              <a:t>  (3) is three/four times more than……</a:t>
            </a:r>
            <a:endParaRPr lang="zh-CN" alt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6722" y="511803"/>
            <a:ext cx="10102016" cy="5632311"/>
          </a:xfrm>
          <a:prstGeom prst="rect">
            <a:avLst/>
          </a:prstGeom>
          <a:noFill/>
        </p:spPr>
        <p:txBody>
          <a:bodyPr wrap="square">
            <a:spAutoFit/>
          </a:bodyPr>
          <a:lstStyle/>
          <a:p>
            <a:r>
              <a:rPr lang="zh-CN" altLang="en-US" sz="2000" dirty="0">
                <a:solidFill>
                  <a:schemeClr val="bg1">
                    <a:lumMod val="95000"/>
                    <a:lumOff val="5000"/>
                  </a:schemeClr>
                </a:solidFill>
                <a:highlight>
                  <a:srgbClr val="FFFF00"/>
                </a:highlight>
              </a:rPr>
              <a:t>五、各类趋势的表达方式</a:t>
            </a:r>
            <a:endParaRPr lang="en-US" altLang="zh-CN" sz="2000" dirty="0">
              <a:solidFill>
                <a:schemeClr val="bg1">
                  <a:lumMod val="95000"/>
                  <a:lumOff val="5000"/>
                </a:schemeClr>
              </a:solidFill>
              <a:highlight>
                <a:srgbClr val="FFFF00"/>
              </a:highlight>
            </a:endParaRPr>
          </a:p>
          <a:p>
            <a:endParaRPr lang="en-US" altLang="zh-CN" sz="2000" dirty="0"/>
          </a:p>
          <a:p>
            <a:r>
              <a:rPr lang="zh-CN" altLang="en-US" sz="2000" dirty="0"/>
              <a:t>相同趋势</a:t>
            </a:r>
            <a:endParaRPr lang="en-US" altLang="zh-CN" sz="2000" dirty="0"/>
          </a:p>
          <a:p>
            <a:r>
              <a:rPr lang="en-US" altLang="zh-CN" sz="2000" dirty="0"/>
              <a:t>(1) The upward/rising trend was also seen in(</a:t>
            </a:r>
            <a:r>
              <a:rPr lang="zh-CN" altLang="en-US" sz="2000" dirty="0"/>
              <a:t>主体）</a:t>
            </a:r>
            <a:r>
              <a:rPr lang="en-US" altLang="zh-CN" sz="2000" dirty="0"/>
              <a:t>+</a:t>
            </a:r>
            <a:r>
              <a:rPr lang="zh-CN" altLang="en-US" sz="2000" dirty="0"/>
              <a:t>趋势</a:t>
            </a:r>
            <a:endParaRPr lang="en-US" altLang="zh-CN" sz="2000" dirty="0"/>
          </a:p>
          <a:p>
            <a:r>
              <a:rPr lang="en-US" altLang="zh-CN" sz="2000" dirty="0"/>
              <a:t>(2) The similar pattern can be seen …</a:t>
            </a:r>
            <a:endParaRPr lang="en-US" altLang="zh-CN" sz="2000" dirty="0"/>
          </a:p>
          <a:p>
            <a:r>
              <a:rPr lang="en-US" altLang="zh-CN" sz="2000" dirty="0"/>
              <a:t>(3) the same proportion of </a:t>
            </a:r>
            <a:r>
              <a:rPr lang="zh-CN" altLang="en-US" sz="2000" dirty="0"/>
              <a:t>（主体） </a:t>
            </a:r>
            <a:r>
              <a:rPr lang="en-US" altLang="zh-CN" sz="2000" dirty="0"/>
              <a:t>is in..</a:t>
            </a:r>
            <a:endParaRPr lang="en-US" altLang="zh-CN" sz="2000" dirty="0"/>
          </a:p>
          <a:p>
            <a:endParaRPr lang="en-US" altLang="zh-CN" sz="2000" dirty="0"/>
          </a:p>
          <a:p>
            <a:r>
              <a:rPr lang="zh-CN" altLang="en-US" sz="2000" dirty="0"/>
              <a:t>相反趋势</a:t>
            </a:r>
            <a:endParaRPr lang="en-US" altLang="zh-CN" sz="2000" dirty="0"/>
          </a:p>
          <a:p>
            <a:r>
              <a:rPr lang="en-US" altLang="zh-CN" sz="2000" dirty="0"/>
              <a:t>(1 ) The opposite trend can be seen when we look at (</a:t>
            </a:r>
            <a:r>
              <a:rPr lang="zh-CN" altLang="en-US" sz="2000" dirty="0"/>
              <a:t>主体</a:t>
            </a:r>
            <a:r>
              <a:rPr lang="en-US" altLang="zh-CN" sz="2000" dirty="0"/>
              <a:t>)...</a:t>
            </a:r>
            <a:endParaRPr lang="en-US" altLang="zh-CN" sz="2000" dirty="0"/>
          </a:p>
          <a:p>
            <a:r>
              <a:rPr lang="en-US" altLang="zh-CN" sz="2000" dirty="0"/>
              <a:t>(2) However, There was a different trend for (</a:t>
            </a:r>
            <a:r>
              <a:rPr lang="zh-CN" altLang="en-US" sz="2000" dirty="0"/>
              <a:t>主体</a:t>
            </a:r>
            <a:r>
              <a:rPr lang="en-US" altLang="zh-CN" sz="2000" dirty="0"/>
              <a:t>)</a:t>
            </a:r>
            <a:endParaRPr lang="en-US" altLang="zh-CN" sz="2000" dirty="0"/>
          </a:p>
          <a:p>
            <a:endParaRPr lang="en-US" altLang="zh-CN" sz="2000" dirty="0"/>
          </a:p>
          <a:p>
            <a:r>
              <a:rPr lang="zh-CN" altLang="en-US" sz="2000" dirty="0"/>
              <a:t>唯一与其他相反的趋势</a:t>
            </a:r>
            <a:endParaRPr lang="en-US" altLang="zh-CN" sz="2000" dirty="0"/>
          </a:p>
          <a:p>
            <a:r>
              <a:rPr lang="en-US" altLang="zh-CN" sz="2000" dirty="0"/>
              <a:t>(1)</a:t>
            </a:r>
            <a:r>
              <a:rPr lang="zh-CN" altLang="en-US" sz="2000" dirty="0"/>
              <a:t>（主体） </a:t>
            </a:r>
            <a:r>
              <a:rPr lang="en-US" altLang="zh-CN" sz="2000" dirty="0"/>
              <a:t>way the only figure which + </a:t>
            </a:r>
            <a:r>
              <a:rPr lang="zh-CN" altLang="en-US" sz="2000" dirty="0"/>
              <a:t>趋势</a:t>
            </a:r>
            <a:endParaRPr lang="en-US" altLang="zh-CN" sz="2000" dirty="0"/>
          </a:p>
          <a:p>
            <a:r>
              <a:rPr lang="en-US" altLang="zh-CN" sz="2000" dirty="0"/>
              <a:t>(2) The trend for </a:t>
            </a:r>
            <a:r>
              <a:rPr lang="zh-CN" altLang="en-US" sz="2000" dirty="0"/>
              <a:t>（主体） </a:t>
            </a:r>
            <a:r>
              <a:rPr lang="en-US" altLang="zh-CN" sz="2000" dirty="0"/>
              <a:t>was noticeably different from those described above</a:t>
            </a:r>
            <a:endParaRPr lang="en-US" altLang="zh-CN" sz="2000" dirty="0"/>
          </a:p>
          <a:p>
            <a:endParaRPr lang="en-US" altLang="zh-CN" sz="2000" dirty="0"/>
          </a:p>
          <a:p>
            <a:r>
              <a:rPr lang="zh-CN" altLang="en-US" sz="2000" dirty="0"/>
              <a:t>预测的表达方式（题中带预测或图中有未来年份的数据）</a:t>
            </a:r>
            <a:endParaRPr lang="en-US" altLang="zh-CN" sz="2000" dirty="0"/>
          </a:p>
          <a:p>
            <a:r>
              <a:rPr lang="en-US" altLang="zh-CN" sz="2000" dirty="0"/>
              <a:t>Looking into the future...is predicted to / is likely to / is expected to</a:t>
            </a:r>
            <a:endParaRPr lang="en-US" altLang="zh-CN" sz="2000" dirty="0"/>
          </a:p>
          <a:p>
            <a:r>
              <a:rPr lang="en-US" altLang="zh-CN" sz="2000" dirty="0"/>
              <a:t>By+</a:t>
            </a:r>
            <a:r>
              <a:rPr lang="zh-CN" altLang="en-US" sz="2000" dirty="0"/>
              <a:t>未来年份，</a:t>
            </a:r>
            <a:r>
              <a:rPr lang="en-US" altLang="zh-CN" sz="2000" dirty="0"/>
              <a:t>it is thought that</a:t>
            </a: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7566" y="182244"/>
            <a:ext cx="11903604" cy="6492875"/>
          </a:xfrm>
        </p:spPr>
      </p:pic>
      <p:cxnSp>
        <p:nvCxnSpPr>
          <p:cNvPr id="5" name="直接连接符 4"/>
          <p:cNvCxnSpPr/>
          <p:nvPr/>
        </p:nvCxnSpPr>
        <p:spPr>
          <a:xfrm flipV="1">
            <a:off x="1881052" y="3428681"/>
            <a:ext cx="1107178" cy="13062"/>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flipV="1">
            <a:off x="2434641" y="4454434"/>
            <a:ext cx="1405839" cy="27983"/>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flipV="1">
            <a:off x="2547853" y="5495108"/>
            <a:ext cx="1405839" cy="27983"/>
          </a:xfrm>
          <a:prstGeom prst="line">
            <a:avLst/>
          </a:prstGeom>
          <a:ln w="38100"/>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14893" y="365125"/>
            <a:ext cx="11293929" cy="6178265"/>
          </a:xfrm>
        </p:spPr>
      </p:pic>
      <p:cxnSp>
        <p:nvCxnSpPr>
          <p:cNvPr id="5" name="直接连接符 4"/>
          <p:cNvCxnSpPr/>
          <p:nvPr/>
        </p:nvCxnSpPr>
        <p:spPr>
          <a:xfrm flipV="1">
            <a:off x="1272047" y="5003074"/>
            <a:ext cx="3182387" cy="27984"/>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flipV="1">
            <a:off x="1272047" y="5318484"/>
            <a:ext cx="3182387" cy="27984"/>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flipV="1">
            <a:off x="1272047" y="5760720"/>
            <a:ext cx="1591193" cy="27434"/>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9" name="直接连接符 8"/>
          <p:cNvCxnSpPr/>
          <p:nvPr/>
        </p:nvCxnSpPr>
        <p:spPr>
          <a:xfrm flipV="1">
            <a:off x="5366260" y="5346468"/>
            <a:ext cx="1796540" cy="27434"/>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 name="直接连接符 2"/>
          <p:cNvCxnSpPr/>
          <p:nvPr/>
        </p:nvCxnSpPr>
        <p:spPr>
          <a:xfrm flipV="1">
            <a:off x="6436870" y="4479058"/>
            <a:ext cx="1796540" cy="27434"/>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flipV="1">
            <a:off x="5263390" y="2551833"/>
            <a:ext cx="1796540" cy="27434"/>
          </a:xfrm>
          <a:prstGeom prst="line">
            <a:avLst/>
          </a:prstGeom>
          <a:ln w="38100"/>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15698" y="365125"/>
            <a:ext cx="11549879" cy="6163240"/>
          </a:xfrm>
        </p:spPr>
      </p:pic>
      <p:cxnSp>
        <p:nvCxnSpPr>
          <p:cNvPr id="5" name="直接连接符 4"/>
          <p:cNvCxnSpPr/>
          <p:nvPr/>
        </p:nvCxnSpPr>
        <p:spPr>
          <a:xfrm>
            <a:off x="4334989" y="3446745"/>
            <a:ext cx="837903"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7047709" y="5597762"/>
            <a:ext cx="837903" cy="0"/>
          </a:xfrm>
          <a:prstGeom prst="line">
            <a:avLst/>
          </a:prstGeom>
          <a:ln w="38100"/>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71409" y="469628"/>
            <a:ext cx="11449182" cy="5957298"/>
          </a:xfrm>
        </p:spPr>
      </p:pic>
      <p:cxnSp>
        <p:nvCxnSpPr>
          <p:cNvPr id="5" name="直接连接符 4"/>
          <p:cNvCxnSpPr/>
          <p:nvPr/>
        </p:nvCxnSpPr>
        <p:spPr>
          <a:xfrm>
            <a:off x="1147651" y="4661591"/>
            <a:ext cx="916280" cy="14912"/>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1294228" y="4107766"/>
            <a:ext cx="2363372" cy="28136"/>
          </a:xfrm>
          <a:prstGeom prst="line">
            <a:avLst/>
          </a:prstGeom>
          <a:ln w="38100"/>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MDUzNzUwMzZmNWVhOTI2ZTMzYjA3Njk5OWNmNWMzMzUifQ=="/>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积分">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19018</Words>
  <Application>WPS 演示</Application>
  <PresentationFormat>宽屏</PresentationFormat>
  <Paragraphs>420</Paragraphs>
  <Slides>58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58</vt:i4>
      </vt:variant>
    </vt:vector>
  </HeadingPairs>
  <TitlesOfParts>
    <vt:vector size="72" baseType="lpstr">
      <vt:lpstr>Arial</vt:lpstr>
      <vt:lpstr>宋体</vt:lpstr>
      <vt:lpstr>Wingdings</vt:lpstr>
      <vt:lpstr>Tw Cen MT</vt:lpstr>
      <vt:lpstr>Wingdings 3</vt:lpstr>
      <vt:lpstr>Tw Cen MT Condensed</vt:lpstr>
      <vt:lpstr>微软雅黑</vt:lpstr>
      <vt:lpstr>Arial Unicode MS</vt:lpstr>
      <vt:lpstr>华文仿宋</vt:lpstr>
      <vt:lpstr>等线</vt:lpstr>
      <vt:lpstr>Arial Black</vt:lpstr>
      <vt:lpstr>Times New Roman</vt:lpstr>
      <vt:lpstr>Calibri</vt:lpstr>
      <vt:lpstr>积分</vt:lpstr>
      <vt:lpstr>On GET Writing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Model of culture (P28, B2)</vt:lpstr>
      <vt:lpstr> </vt:lpstr>
      <vt:lpstr>PowerPoint 演示文稿</vt:lpstr>
      <vt:lpstr>PowerPoint 演示文稿</vt:lpstr>
      <vt:lpstr>PowerPoint 演示文稿</vt:lpstr>
      <vt:lpstr>PowerPoint 演示文稿</vt:lpstr>
      <vt:lpstr>language use</vt:lpstr>
      <vt:lpstr> logic chain</vt:lpstr>
      <vt:lpstr>Variety of sentence types</vt:lpstr>
      <vt:lpstr>Which is better?</vt:lpstr>
      <vt:lpstr>PowerPoint 演示文稿</vt:lpstr>
      <vt:lpstr>Sample</vt:lpstr>
      <vt:lpstr>图表写作样本 </vt:lpstr>
      <vt:lpstr>Personal but it should be clear and logical</vt:lpstr>
      <vt:lpstr>Terms:  PICTURE? </vt:lpstr>
      <vt:lpstr>Useful expressions: </vt:lpstr>
      <vt:lpstr>Useful expressions</vt:lpstr>
      <vt:lpstr>Useful expressions</vt:lpstr>
      <vt:lpstr>VOCABULARY</vt:lpstr>
      <vt:lpstr>PowerPoint 演示文稿</vt:lpstr>
      <vt:lpstr>PowerPoint 演示文稿</vt:lpstr>
      <vt:lpstr>PowerPoint 演示文稿</vt:lpstr>
      <vt:lpstr>PowerPoint 演示文稿</vt:lpstr>
      <vt:lpstr>QUIZ1</vt:lpstr>
      <vt:lpstr>Other samples on graph writing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彩虹之约</cp:lastModifiedBy>
  <cp:revision>58</cp:revision>
  <dcterms:created xsi:type="dcterms:W3CDTF">2022-11-28T13:20:00Z</dcterms:created>
  <dcterms:modified xsi:type="dcterms:W3CDTF">2024-12-02T15:51:41Z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4EC246492262494DAF9B0DE18A96BC4B_13</vt:lpwstr>
  </property>
  <property fmtid="{D5CDD505-2E9C-101B-9397-08002B2CF9AE}" pid="3" name="KSOProductBuildVer">
    <vt:lpwstr>2052-12.1.0.18912</vt:lpwstr>
  </property>
</Properties>
</file>