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28"/>
  </p:handoutMasterIdLst>
  <p:sldIdLst>
    <p:sldId id="714" r:id="rId3"/>
    <p:sldId id="706" r:id="rId4"/>
    <p:sldId id="486" r:id="rId5"/>
    <p:sldId id="470" r:id="rId6"/>
    <p:sldId id="377" r:id="rId7"/>
    <p:sldId id="487" r:id="rId8"/>
    <p:sldId id="488" r:id="rId10"/>
    <p:sldId id="708" r:id="rId11"/>
    <p:sldId id="709" r:id="rId12"/>
    <p:sldId id="711" r:id="rId13"/>
    <p:sldId id="713" r:id="rId14"/>
    <p:sldId id="489" r:id="rId15"/>
    <p:sldId id="715" r:id="rId16"/>
    <p:sldId id="589" r:id="rId17"/>
    <p:sldId id="590" r:id="rId18"/>
    <p:sldId id="554" r:id="rId19"/>
    <p:sldId id="716" r:id="rId20"/>
    <p:sldId id="493" r:id="rId21"/>
    <p:sldId id="494" r:id="rId22"/>
    <p:sldId id="686" r:id="rId23"/>
    <p:sldId id="699" r:id="rId24"/>
    <p:sldId id="695" r:id="rId25"/>
    <p:sldId id="697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508" r:id="rId38"/>
    <p:sldId id="509" r:id="rId39"/>
    <p:sldId id="696" r:id="rId40"/>
    <p:sldId id="510" r:id="rId41"/>
    <p:sldId id="511" r:id="rId42"/>
    <p:sldId id="512" r:id="rId43"/>
    <p:sldId id="513" r:id="rId44"/>
    <p:sldId id="514" r:id="rId45"/>
    <p:sldId id="515" r:id="rId46"/>
    <p:sldId id="516" r:id="rId47"/>
    <p:sldId id="517" r:id="rId48"/>
    <p:sldId id="518" r:id="rId49"/>
    <p:sldId id="519" r:id="rId50"/>
    <p:sldId id="520" r:id="rId51"/>
    <p:sldId id="521" r:id="rId52"/>
    <p:sldId id="522" r:id="rId53"/>
    <p:sldId id="678" r:id="rId54"/>
    <p:sldId id="679" r:id="rId55"/>
    <p:sldId id="527" r:id="rId56"/>
    <p:sldId id="528" r:id="rId57"/>
    <p:sldId id="683" r:id="rId58"/>
    <p:sldId id="529" r:id="rId59"/>
    <p:sldId id="530" r:id="rId60"/>
    <p:sldId id="531" r:id="rId61"/>
    <p:sldId id="532" r:id="rId62"/>
    <p:sldId id="533" r:id="rId63"/>
    <p:sldId id="534" r:id="rId64"/>
    <p:sldId id="535" r:id="rId65"/>
    <p:sldId id="536" r:id="rId66"/>
    <p:sldId id="537" r:id="rId67"/>
    <p:sldId id="538" r:id="rId68"/>
    <p:sldId id="689" r:id="rId69"/>
    <p:sldId id="704" r:id="rId70"/>
    <p:sldId id="549" r:id="rId71"/>
    <p:sldId id="550" r:id="rId72"/>
    <p:sldId id="572" r:id="rId73"/>
    <p:sldId id="573" r:id="rId74"/>
    <p:sldId id="574" r:id="rId75"/>
    <p:sldId id="575" r:id="rId76"/>
    <p:sldId id="576" r:id="rId77"/>
    <p:sldId id="580" r:id="rId78"/>
    <p:sldId id="581" r:id="rId79"/>
    <p:sldId id="582" r:id="rId80"/>
    <p:sldId id="583" r:id="rId81"/>
    <p:sldId id="682" r:id="rId82"/>
    <p:sldId id="694" r:id="rId83"/>
    <p:sldId id="602" r:id="rId84"/>
    <p:sldId id="603" r:id="rId85"/>
    <p:sldId id="604" r:id="rId86"/>
    <p:sldId id="688" r:id="rId87"/>
    <p:sldId id="611" r:id="rId88"/>
    <p:sldId id="612" r:id="rId89"/>
    <p:sldId id="702" r:id="rId90"/>
    <p:sldId id="684" r:id="rId91"/>
    <p:sldId id="613" r:id="rId92"/>
    <p:sldId id="614" r:id="rId93"/>
    <p:sldId id="615" r:id="rId94"/>
    <p:sldId id="616" r:id="rId95"/>
    <p:sldId id="617" r:id="rId96"/>
    <p:sldId id="618" r:id="rId97"/>
    <p:sldId id="619" r:id="rId98"/>
    <p:sldId id="620" r:id="rId99"/>
    <p:sldId id="621" r:id="rId100"/>
    <p:sldId id="622" r:id="rId101"/>
    <p:sldId id="623" r:id="rId102"/>
    <p:sldId id="624" r:id="rId103"/>
    <p:sldId id="700" r:id="rId104"/>
    <p:sldId id="626" r:id="rId105"/>
    <p:sldId id="627" r:id="rId106"/>
    <p:sldId id="628" r:id="rId107"/>
    <p:sldId id="629" r:id="rId108"/>
    <p:sldId id="703" r:id="rId109"/>
    <p:sldId id="630" r:id="rId110"/>
    <p:sldId id="631" r:id="rId111"/>
    <p:sldId id="644" r:id="rId112"/>
    <p:sldId id="645" r:id="rId113"/>
    <p:sldId id="701" r:id="rId114"/>
    <p:sldId id="646" r:id="rId115"/>
    <p:sldId id="647" r:id="rId116"/>
    <p:sldId id="648" r:id="rId117"/>
    <p:sldId id="649" r:id="rId118"/>
    <p:sldId id="650" r:id="rId119"/>
    <p:sldId id="669" r:id="rId120"/>
    <p:sldId id="672" r:id="rId121"/>
    <p:sldId id="690" r:id="rId122"/>
    <p:sldId id="691" r:id="rId123"/>
    <p:sldId id="673" r:id="rId124"/>
    <p:sldId id="674" r:id="rId125"/>
    <p:sldId id="675" r:id="rId126"/>
    <p:sldId id="676" r:id="rId127"/>
  </p:sldIdLst>
  <p:sldSz cx="9144000" cy="6858000" type="screen4x3"/>
  <p:notesSz cx="6858000" cy="9144000"/>
  <p:custDataLst>
    <p:tags r:id="rId132"/>
  </p:custDataLst>
  <p:defaultTextStyle>
    <a:defPPr>
      <a:defRPr lang="en-US"/>
    </a:defPPr>
    <a:lvl1pPr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36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36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36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36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anose="05000000000000000000" pitchFamily="2" charset="2"/>
      <a:buChar char="l"/>
      <a:defRPr kumimoji="1" sz="36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0033CC"/>
    <a:srgbClr val="CC0000"/>
    <a:srgbClr val="800080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88224" autoAdjust="0"/>
  </p:normalViewPr>
  <p:slideViewPr>
    <p:cSldViewPr showGuides="1">
      <p:cViewPr varScale="1">
        <p:scale>
          <a:sx n="88" d="100"/>
          <a:sy n="88" d="100"/>
        </p:scale>
        <p:origin x="1064" y="68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notesMaster" Target="notesMasters/notesMaster1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2" Type="http://schemas.openxmlformats.org/officeDocument/2006/relationships/tags" Target="tags/tag1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10.xml"/><Relationship Id="rId129" Type="http://schemas.openxmlformats.org/officeDocument/2006/relationships/presProps" Target="presProps.xml"/><Relationship Id="rId128" Type="http://schemas.openxmlformats.org/officeDocument/2006/relationships/handoutMaster" Target="handoutMasters/handoutMaster1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45.xml"/><Relationship Id="rId8" Type="http://schemas.openxmlformats.org/officeDocument/2006/relationships/slide" Target="slides/slide38.xml"/><Relationship Id="rId7" Type="http://schemas.openxmlformats.org/officeDocument/2006/relationships/slide" Target="slides/slide35.xml"/><Relationship Id="rId6" Type="http://schemas.openxmlformats.org/officeDocument/2006/relationships/slide" Target="slides/slide34.xml"/><Relationship Id="rId5" Type="http://schemas.openxmlformats.org/officeDocument/2006/relationships/slide" Target="slides/slide31.xml"/><Relationship Id="rId4" Type="http://schemas.openxmlformats.org/officeDocument/2006/relationships/slide" Target="slides/slide26.xml"/><Relationship Id="rId36" Type="http://schemas.openxmlformats.org/officeDocument/2006/relationships/slide" Target="slides/slide124.xml"/><Relationship Id="rId35" Type="http://schemas.openxmlformats.org/officeDocument/2006/relationships/slide" Target="slides/slide122.xml"/><Relationship Id="rId34" Type="http://schemas.openxmlformats.org/officeDocument/2006/relationships/slide" Target="slides/slide121.xml"/><Relationship Id="rId33" Type="http://schemas.openxmlformats.org/officeDocument/2006/relationships/slide" Target="slides/slide118.xml"/><Relationship Id="rId32" Type="http://schemas.openxmlformats.org/officeDocument/2006/relationships/slide" Target="slides/slide117.xml"/><Relationship Id="rId31" Type="http://schemas.openxmlformats.org/officeDocument/2006/relationships/slide" Target="slides/slide116.xml"/><Relationship Id="rId30" Type="http://schemas.openxmlformats.org/officeDocument/2006/relationships/slide" Target="slides/slide115.xml"/><Relationship Id="rId3" Type="http://schemas.openxmlformats.org/officeDocument/2006/relationships/slide" Target="slides/slide25.xml"/><Relationship Id="rId29" Type="http://schemas.openxmlformats.org/officeDocument/2006/relationships/slide" Target="slides/slide112.xml"/><Relationship Id="rId28" Type="http://schemas.openxmlformats.org/officeDocument/2006/relationships/slide" Target="slides/slide109.xml"/><Relationship Id="rId27" Type="http://schemas.openxmlformats.org/officeDocument/2006/relationships/slide" Target="slides/slide85.xml"/><Relationship Id="rId26" Type="http://schemas.openxmlformats.org/officeDocument/2006/relationships/slide" Target="slides/slide83.xml"/><Relationship Id="rId25" Type="http://schemas.openxmlformats.org/officeDocument/2006/relationships/slide" Target="slides/slide81.xml"/><Relationship Id="rId24" Type="http://schemas.openxmlformats.org/officeDocument/2006/relationships/slide" Target="slides/slide80.xml"/><Relationship Id="rId23" Type="http://schemas.openxmlformats.org/officeDocument/2006/relationships/slide" Target="slides/slide75.xml"/><Relationship Id="rId22" Type="http://schemas.openxmlformats.org/officeDocument/2006/relationships/slide" Target="slides/slide70.xml"/><Relationship Id="rId21" Type="http://schemas.openxmlformats.org/officeDocument/2006/relationships/slide" Target="slides/slide68.xml"/><Relationship Id="rId20" Type="http://schemas.openxmlformats.org/officeDocument/2006/relationships/slide" Target="slides/slide63.xml"/><Relationship Id="rId2" Type="http://schemas.openxmlformats.org/officeDocument/2006/relationships/slide" Target="slides/slide6.xml"/><Relationship Id="rId19" Type="http://schemas.openxmlformats.org/officeDocument/2006/relationships/slide" Target="slides/slide60.xml"/><Relationship Id="rId18" Type="http://schemas.openxmlformats.org/officeDocument/2006/relationships/slide" Target="slides/slide57.xml"/><Relationship Id="rId17" Type="http://schemas.openxmlformats.org/officeDocument/2006/relationships/slide" Target="slides/slide56.xml"/><Relationship Id="rId16" Type="http://schemas.openxmlformats.org/officeDocument/2006/relationships/slide" Target="slides/slide54.xml"/><Relationship Id="rId15" Type="http://schemas.openxmlformats.org/officeDocument/2006/relationships/slide" Target="slides/slide53.xml"/><Relationship Id="rId14" Type="http://schemas.openxmlformats.org/officeDocument/2006/relationships/slide" Target="slides/slide52.xml"/><Relationship Id="rId13" Type="http://schemas.openxmlformats.org/officeDocument/2006/relationships/slide" Target="slides/slide51.xml"/><Relationship Id="rId12" Type="http://schemas.openxmlformats.org/officeDocument/2006/relationships/slide" Target="slides/slide50.xml"/><Relationship Id="rId11" Type="http://schemas.openxmlformats.org/officeDocument/2006/relationships/slide" Target="slides/slide49.xml"/><Relationship Id="rId10" Type="http://schemas.openxmlformats.org/officeDocument/2006/relationships/slide" Target="slides/slide48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990796A-B3FC-452E-8DEE-BD20149F6A4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97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97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645F3C4-0745-41B9-A7AB-B84AF354B22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2155149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578F5B-14C6-44CE-AE68-5E48825D9F78}" type="slidenum">
              <a:rPr lang="zh-CN" altLang="en-US" smtClean="0"/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蒋宗礼，教授，国家教学名师。 教育部高校计算机专业教学指导分委员会副主任</a:t>
            </a:r>
            <a:endParaRPr lang="zh-CN" altLang="en-US" b="1" dirty="0"/>
          </a:p>
          <a:p>
            <a:pPr eaLnBrk="1" hangingPunct="1"/>
            <a:r>
              <a:rPr lang="zh-CN" altLang="en-US" sz="1400" b="1" dirty="0">
                <a:solidFill>
                  <a:srgbClr val="FF0000"/>
                </a:solidFill>
              </a:rPr>
              <a:t>陈有祺  南开大学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65A23E-AAF2-47DD-A388-148BFEC5D050}" type="slidenum">
              <a:rPr lang="zh-CN" altLang="en-US" smtClean="0"/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2242E7-2082-4EC8-AA0F-70D23E2B1299}" type="slidenum">
              <a:rPr lang="zh-CN" altLang="en-US" smtClean="0"/>
            </a:fld>
            <a:endParaRPr lang="en-US" altLang="zh-CN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452579-FAA0-4B3F-8D38-72B4D4C748D6}" type="slidenum">
              <a:rPr lang="zh-CN" altLang="en-US" smtClean="0"/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FA080-D12A-47BE-9301-A7D1C84CD872}" type="slidenum">
              <a:rPr lang="zh-CN" altLang="en-US" smtClean="0"/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b="1">
              <a:solidFill>
                <a:srgbClr val="0033CC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35C63-AF14-4401-8CAC-D90AD74DFD07}" type="slidenum">
              <a:rPr lang="zh-CN" altLang="en-US" smtClean="0"/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69DA7-933F-4FF3-ACAE-725267C233BC}" type="slidenum">
              <a:rPr lang="zh-CN" altLang="en-US" smtClean="0"/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谓词 </a:t>
            </a:r>
            <a:endParaRPr lang="zh-CN" altLang="en-US" dirty="0"/>
          </a:p>
          <a:p>
            <a:pPr eaLnBrk="1" hangingPunct="1"/>
            <a:r>
              <a:rPr lang="zh-CN" altLang="en-US" dirty="0"/>
              <a:t>　　用来描述或判定客体性质、特征或者客体之间关系的</a:t>
            </a:r>
            <a:r>
              <a:rPr lang="zh-CN" altLang="en-US" dirty="0">
                <a:hlinkClick r:id="rId3" action="ppaction://hlinkfile"/>
              </a:rPr>
              <a:t>词项</a:t>
            </a:r>
            <a:r>
              <a:rPr lang="zh-CN" altLang="en-US" dirty="0"/>
              <a:t>。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AC2090-73C8-495A-AB9C-4DBDE70A562B}" type="slidenum">
              <a:rPr lang="zh-CN" altLang="en-US" smtClean="0"/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D59EA0-08D3-435F-98FC-7387B22A06FB}" type="slidenum">
              <a:rPr lang="zh-CN" altLang="en-US" smtClean="0"/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注意：</a:t>
            </a:r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    不是</a:t>
            </a:r>
            <a:endParaRPr lang="en-US" altLang="zh-CN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A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en-US" altLang="zh-CN" b="1"/>
              <a:t> B</a:t>
            </a:r>
            <a:r>
              <a:rPr lang="zh-CN" altLang="en-US" b="1"/>
              <a:t>且</a:t>
            </a:r>
            <a:r>
              <a:rPr lang="en-US" altLang="zh-CN" b="1"/>
              <a:t>B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en-US" altLang="zh-CN" b="1"/>
              <a:t> A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7322A-E83B-46C9-8DFC-BA19E85481B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D9545-70C7-4246-946C-0EDB626D2B5F}" type="slidenum">
              <a:rPr lang="zh-CN" altLang="en-US" smtClean="0"/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2000" b="1"/>
              <a:t>属于集合</a:t>
            </a:r>
            <a:r>
              <a:rPr lang="en-US" altLang="zh-CN" sz="2000" b="1"/>
              <a:t>A</a:t>
            </a:r>
            <a:r>
              <a:rPr lang="zh-CN" altLang="en-US" sz="2000" b="1"/>
              <a:t>或属于集合</a:t>
            </a:r>
            <a:r>
              <a:rPr lang="en-US" altLang="zh-CN" sz="2000" b="1"/>
              <a:t>B </a:t>
            </a:r>
            <a:r>
              <a:rPr lang="zh-CN" altLang="en-US" sz="2000" b="1"/>
              <a:t>的元素构成的集合</a:t>
            </a:r>
            <a:endParaRPr lang="zh-CN" altLang="en-US" sz="2000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/>
              <a:t>Hopcroft  1986</a:t>
            </a:r>
            <a:r>
              <a:rPr lang="zh-CN" altLang="en-US" sz="1200" b="1"/>
              <a:t>年图灵奖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5F3C4-0745-41B9-A7AB-B84AF354B22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F1138-F34F-4370-A70F-680003062BC4}" type="slidenum">
              <a:rPr lang="zh-CN" altLang="en-US" smtClean="0"/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2000" b="1"/>
              <a:t>B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000" b="1"/>
              <a:t> A</a:t>
            </a:r>
            <a:endParaRPr lang="zh-CN" altLang="en-US" sz="2000" b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1A77FE-0B3F-4D0B-92E2-4032405F3D3B}" type="slidenum">
              <a:rPr lang="zh-CN" altLang="en-US" smtClean="0"/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z="2000" b="1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FF80A9-EE8A-4AFA-B565-473A1172D8AC}" type="slidenum">
              <a:rPr lang="zh-CN" altLang="en-US" smtClean="0"/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2000" b="1"/>
              <a:t>A 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000" b="1"/>
              <a:t> B</a:t>
            </a:r>
            <a:endParaRPr lang="zh-CN" altLang="en-US" sz="2000" b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67EE62-F5E1-445F-A897-4827EA5600CB}" type="slidenum">
              <a:rPr lang="zh-CN" altLang="en-US" smtClean="0"/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z="2000" b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7C1DE-C1A1-4C49-811F-BF0C5BC09863}" type="slidenum">
              <a:rPr lang="zh-CN" altLang="en-US" smtClean="0"/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1800" b="1">
                <a:solidFill>
                  <a:srgbClr val="FF0000"/>
                </a:solidFill>
              </a:rPr>
              <a:t>A </a:t>
            </a:r>
            <a:r>
              <a:rPr lang="en-US" altLang="zh-CN" sz="2000" b="1">
                <a:solidFill>
                  <a:srgbClr val="FF0000"/>
                </a:solidFill>
              </a:rPr>
              <a:t>∩</a:t>
            </a:r>
            <a:r>
              <a:rPr lang="en-US" altLang="zh-CN" sz="1800" b="1">
                <a:solidFill>
                  <a:srgbClr val="FF0000"/>
                </a:solidFill>
              </a:rPr>
              <a:t> B=0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A666B-FEFC-42D1-A6E9-E59BB98A8497}" type="slidenum">
              <a:rPr lang="zh-CN" altLang="en-US" smtClean="0"/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92C8ED-5CF2-4E9E-A034-F4CB82F36EB1}" type="slidenum">
              <a:rPr lang="zh-CN" altLang="en-US" smtClean="0"/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z="1800" b="1" dirty="0"/>
          </a:p>
          <a:p>
            <a:pPr eaLnBrk="1" hangingPunct="1"/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Ø</a:t>
            </a:r>
            <a:r>
              <a:rPr lang="zh-CN" altLang="en-US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和集合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本身都是集合</a:t>
            </a:r>
            <a:r>
              <a:rPr lang="en-US" altLang="zh-CN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14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的子集。</a:t>
            </a:r>
            <a:endParaRPr lang="zh-CN" altLang="en-US" sz="1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1800" b="1" dirty="0"/>
              <a:t>任何集合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的幂集</a:t>
            </a:r>
            <a:r>
              <a:rPr lang="zh-CN" altLang="en-US" sz="1800" b="1" dirty="0">
                <a:solidFill>
                  <a:srgbClr val="000000"/>
                </a:solidFill>
              </a:rPr>
              <a:t>2</a:t>
            </a:r>
            <a:r>
              <a:rPr lang="en-US" altLang="zh-CN" sz="1800" b="1" i="1" baseline="30000" dirty="0">
                <a:solidFill>
                  <a:srgbClr val="000000"/>
                </a:solidFill>
              </a:rPr>
              <a:t>A</a:t>
            </a:r>
            <a:r>
              <a:rPr lang="zh-CN" altLang="en-US" sz="1800" b="1" dirty="0"/>
              <a:t>的元素都是集合。</a:t>
            </a:r>
            <a:endParaRPr lang="zh-CN" altLang="en-US" sz="1800" b="1" dirty="0"/>
          </a:p>
          <a:p>
            <a:pPr eaLnBrk="1" hangingPunct="1"/>
            <a:endParaRPr lang="zh-CN" altLang="en-US" sz="14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E8798-735F-48A0-A52F-C4402A5F14EE}" type="slidenum">
              <a:rPr lang="zh-CN" altLang="en-US" smtClean="0"/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F1C05-FA8F-4770-B97C-874DC46C1A36}" type="slidenum">
              <a:rPr lang="zh-CN" altLang="en-US" smtClean="0"/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dirty="0"/>
              <a:t>笛卡儿是著名的法国哲学家、数学家、物理学家，天文学家、、化学家和生理学家。</a:t>
            </a:r>
            <a:endParaRPr lang="zh-CN" altLang="en-US" dirty="0"/>
          </a:p>
          <a:p>
            <a:pPr eaLnBrk="1" hangingPunct="1"/>
            <a:r>
              <a:rPr lang="zh-CN" altLang="en-US" dirty="0"/>
              <a:t>解析几何学奠基人之一。</a:t>
            </a:r>
            <a:endParaRPr lang="zh-CN" altLang="en-US" dirty="0"/>
          </a:p>
          <a:p>
            <a:pPr eaLnBrk="1" hangingPunct="1"/>
            <a:r>
              <a:rPr lang="zh-CN" altLang="en-US" dirty="0"/>
              <a:t>欧洲近代哲学的奠基人之一，黑格尔称他为“现代哲学之父”。</a:t>
            </a:r>
            <a:endParaRPr lang="zh-CN" altLang="en-US" dirty="0"/>
          </a:p>
          <a:p>
            <a:pPr eaLnBrk="1" hangingPunct="1"/>
            <a:r>
              <a:rPr lang="zh-CN" altLang="en-US" dirty="0"/>
              <a:t>笛卡儿堪称</a:t>
            </a:r>
            <a:r>
              <a:rPr lang="en-US" altLang="zh-CN" dirty="0"/>
              <a:t>17</a:t>
            </a:r>
            <a:r>
              <a:rPr lang="zh-CN" altLang="en-US" dirty="0"/>
              <a:t>世纪及其后的欧洲哲学界和科学界最有影响的巨匠之一，被誉为“近代科学的始祖”。 </a:t>
            </a:r>
            <a:endParaRPr lang="zh-CN" altLang="en-US" dirty="0"/>
          </a:p>
          <a:p>
            <a:pPr eaLnBrk="1" hangingPunct="1"/>
            <a:r>
              <a:rPr lang="en-US" altLang="zh-CN" dirty="0"/>
              <a:t>1596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31</a:t>
            </a:r>
            <a:r>
              <a:rPr lang="zh-CN" altLang="en-US" dirty="0"/>
              <a:t>日生于土伦，</a:t>
            </a:r>
            <a:r>
              <a:rPr lang="en-US" altLang="zh-CN" dirty="0"/>
              <a:t>1650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日卒于斯德哥尔摩。 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E29C0-37C9-4780-92B9-B0516A1A2D21}" type="slidenum">
              <a:rPr lang="zh-CN" altLang="en-US" smtClean="0"/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5F3C4-0745-41B9-A7AB-B84AF354B22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B42CD6-48BD-439E-ABF6-390A6FB046E7}" type="slidenum">
              <a:rPr lang="zh-CN" altLang="en-US" smtClean="0"/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8E560-FB28-466E-82BE-CD822F35694F}" type="slidenum">
              <a:rPr lang="zh-CN" altLang="en-US" smtClean="0"/>
            </a:fld>
            <a:endParaRPr lang="en-US" altLang="zh-CN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A9748-A51D-4456-B0D1-844E17035F3A}" type="slidenum">
              <a:rPr lang="zh-CN" altLang="en-US" smtClean="0"/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F13DB-FF1A-4A5C-90B2-14E49C82BF20}" type="slidenum">
              <a:rPr lang="zh-CN" altLang="en-US" smtClean="0"/>
            </a:fld>
            <a:endParaRPr lang="en-US" altLang="zh-CN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FA5ADA-5605-44DC-AF69-7F4CCEFF64C3}" type="slidenum">
              <a:rPr lang="zh-CN" altLang="en-US" smtClean="0"/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65EE63-F3F0-40F5-8435-1BB87C088514}" type="slidenum">
              <a:rPr lang="zh-CN" altLang="en-US" smtClean="0"/>
            </a:fld>
            <a:endParaRPr lang="en-US" altLang="zh-CN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m*n</a:t>
            </a:r>
            <a:r>
              <a:rPr lang="zh-CN" altLang="en-US"/>
              <a:t>方         </a:t>
            </a:r>
            <a:r>
              <a:rPr lang="en-US" altLang="zh-CN"/>
              <a:t>m*n    0</a:t>
            </a:r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2AAB5A-D094-4213-9F01-EFF2A8958DC9}" type="slidenum">
              <a:rPr lang="zh-CN" altLang="en-US" smtClean="0"/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D36BA-4BA1-4D52-9928-E734C70E6F3B}" type="slidenum">
              <a:rPr lang="zh-CN" altLang="en-US" smtClean="0"/>
            </a:fld>
            <a:endParaRPr lang="en-US" altLang="zh-CN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076AF-5D70-4D7E-A22C-43CB9B1DF829}" type="slidenum">
              <a:rPr lang="zh-CN" altLang="en-US" smtClean="0"/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19308-1DC7-450B-9F30-4BDB8D46B5EB}" type="slidenum">
              <a:rPr lang="zh-CN" altLang="en-US" smtClean="0"/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1400" b="1">
                <a:solidFill>
                  <a:srgbClr val="000000"/>
                </a:solidFill>
              </a:rPr>
              <a:t>[</a:t>
            </a:r>
            <a:r>
              <a:rPr lang="en-US" altLang="zh-CN" sz="1400" b="1" i="1">
                <a:solidFill>
                  <a:srgbClr val="000000"/>
                </a:solidFill>
              </a:rPr>
              <a:t>a</a:t>
            </a:r>
            <a:r>
              <a:rPr lang="en-US" altLang="zh-CN" sz="1400" b="1">
                <a:solidFill>
                  <a:srgbClr val="000000"/>
                </a:solidFill>
              </a:rPr>
              <a:t>]=[x]    </a:t>
            </a:r>
            <a:r>
              <a:rPr lang="zh-CN" altLang="en-US" sz="1400" b="1">
                <a:solidFill>
                  <a:srgbClr val="000000"/>
                </a:solidFill>
              </a:rPr>
              <a:t>若 </a:t>
            </a:r>
            <a:r>
              <a:rPr lang="en-US" altLang="zh-CN" sz="1400" b="1" i="1">
                <a:solidFill>
                  <a:srgbClr val="000000"/>
                </a:solidFill>
              </a:rPr>
              <a:t>aR</a:t>
            </a:r>
            <a:r>
              <a:rPr lang="en-US" altLang="zh-CN" sz="1400" b="1">
                <a:solidFill>
                  <a:srgbClr val="000000"/>
                </a:solidFill>
              </a:rPr>
              <a:t>x</a:t>
            </a:r>
            <a:endParaRPr lang="zh-CN" altLang="en-US" sz="1400" b="1">
              <a:solidFill>
                <a:srgbClr val="000000"/>
              </a:solidFill>
            </a:endParaRPr>
          </a:p>
          <a:p>
            <a:pPr eaLnBrk="1" hangingPunct="1"/>
            <a:endParaRPr lang="zh-CN" altLang="en-US" sz="1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计算机理论基础    计算理论：形式语言与自动机 可计算理论  计算复杂性理论</a:t>
            </a:r>
            <a:endParaRPr lang="en-US" altLang="zh-CN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形式语言与自动机理论论述计算的数学模型的定义和性质；在可计算性理论中，将问题分成可计算的和不可计算的；复杂性理论研究算法的时间复杂性和空间复杂性，目标是把可计算的问题分成简单的和困难的。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5F3C4-0745-41B9-A7AB-B84AF354B22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A9B0B4-C418-4F36-B904-42DEFD300C41}" type="slidenum">
              <a:rPr lang="zh-CN" altLang="en-US" smtClean="0"/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8AF28-CF2D-4B6A-99CA-A82802AD7245}" type="slidenum">
              <a:rPr lang="zh-CN" altLang="en-US" smtClean="0"/>
            </a:fld>
            <a:endParaRPr lang="en-US" altLang="zh-CN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b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/>
              <a:t>归纳法：完全归纳法，不完全归纳法；数学归纳法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5F3C4-0745-41B9-A7AB-B84AF354B22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D1EAB-D343-45BC-9C6F-E20B9D115DD9}" type="slidenum">
              <a:rPr lang="zh-CN" altLang="en-US" smtClean="0"/>
            </a:fld>
            <a:endParaRPr lang="en-US" altLang="zh-CN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A9447-E435-454E-8980-EE3DAB0B5218}" type="slidenum">
              <a:rPr lang="zh-CN" altLang="en-US" smtClean="0"/>
            </a:fld>
            <a:endParaRPr lang="en-US" altLang="zh-CN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z="18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C5742-E1E0-4F2B-8FA9-5B9A54E9ACD1}" type="slidenum">
              <a:rPr lang="zh-CN" altLang="en-US" smtClean="0"/>
            </a:fld>
            <a:endParaRPr lang="en-US" altLang="zh-CN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752A6-DB4B-48BF-81CD-B9E4B0A8183F}" type="slidenum">
              <a:rPr lang="zh-CN" altLang="en-US" smtClean="0"/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2B271D-D04E-4183-953C-ADD0BDD16CF6}" type="slidenum">
              <a:rPr lang="zh-CN" altLang="en-US" smtClean="0"/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07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字母表定义后介绍</a:t>
            </a:r>
            <a:endParaRPr lang="zh-CN" altLang="en-US"/>
          </a:p>
        </p:txBody>
      </p:sp>
      <p:sp>
        <p:nvSpPr>
          <p:cNvPr id="160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FBE846-4F15-4E64-8E0A-1DB09C17564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AB9CF-71C0-44DB-8818-E00CED151061}" type="slidenum">
              <a:rPr lang="zh-CN" altLang="en-US" smtClean="0"/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83780-72BA-4D08-AA15-3836D427A098}" type="slidenum">
              <a:rPr lang="zh-CN" altLang="en-US" smtClean="0"/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Neumann:</a:t>
            </a:r>
            <a:r>
              <a:rPr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数学家  细胞自动机</a:t>
            </a:r>
            <a:endParaRPr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1600" dirty="0">
                <a:solidFill>
                  <a:srgbClr val="000000"/>
                </a:solidFill>
              </a:rPr>
              <a:t>语言本质：一组规则的组合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dirty="0"/>
              <a:t>自然语言中的英语：</a:t>
            </a:r>
            <a:endParaRPr lang="zh-CN" alt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1 </a:t>
            </a:r>
            <a:r>
              <a:rPr lang="zh-CN" altLang="en-US" sz="1600" b="1" dirty="0"/>
              <a:t>字母表的定义；</a:t>
            </a:r>
            <a:endParaRPr lang="zh-CN" alt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2 </a:t>
            </a:r>
            <a:r>
              <a:rPr lang="zh-CN" altLang="en-US" sz="1600" b="1" dirty="0">
                <a:solidFill>
                  <a:schemeClr val="accent2"/>
                </a:solidFill>
              </a:rPr>
              <a:t>词法规则</a:t>
            </a:r>
            <a:r>
              <a:rPr lang="zh-CN" altLang="en-US" sz="1600" b="1" dirty="0"/>
              <a:t>：单词符号的形成规则</a:t>
            </a:r>
            <a:endParaRPr lang="zh-CN" alt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dirty="0"/>
              <a:t>    一个单词对应一条词法规则：</a:t>
            </a:r>
            <a:endParaRPr lang="zh-CN" alt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dirty="0"/>
              <a:t>   规定了该单词由哪些字母、按照什么顺序进行排列</a:t>
            </a:r>
            <a:endParaRPr lang="zh-CN" alt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3 </a:t>
            </a:r>
            <a:r>
              <a:rPr lang="zh-CN" altLang="en-US" sz="1600" b="1" dirty="0"/>
              <a:t>语法规则：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   </a:t>
            </a:r>
            <a:r>
              <a:rPr lang="zh-CN" altLang="en-US" sz="1600" b="1" dirty="0">
                <a:solidFill>
                  <a:srgbClr val="000000"/>
                </a:solidFill>
              </a:rPr>
              <a:t>语法单位</a:t>
            </a:r>
            <a:r>
              <a:rPr lang="zh-CN" altLang="en-US" sz="1600" b="1" dirty="0"/>
              <a:t>的形成规则</a:t>
            </a:r>
            <a:endParaRPr lang="zh-CN" alt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dirty="0"/>
              <a:t>   </a:t>
            </a:r>
            <a:r>
              <a:rPr lang="zh-CN" altLang="en-US" sz="1600" b="1" dirty="0">
                <a:solidFill>
                  <a:srgbClr val="000000"/>
                </a:solidFill>
              </a:rPr>
              <a:t>短语</a:t>
            </a:r>
            <a:r>
              <a:rPr lang="zh-CN" altLang="en-US" sz="1600" b="1" dirty="0"/>
              <a:t>、</a:t>
            </a:r>
            <a:r>
              <a:rPr lang="zh-CN" altLang="en-US" sz="1600" b="1" dirty="0">
                <a:solidFill>
                  <a:srgbClr val="000000"/>
                </a:solidFill>
              </a:rPr>
              <a:t>从句</a:t>
            </a:r>
            <a:r>
              <a:rPr lang="zh-CN" altLang="en-US" sz="1600" b="1" dirty="0"/>
              <a:t>、</a:t>
            </a:r>
            <a:r>
              <a:rPr lang="zh-CN" altLang="en-US" sz="1600" b="1" dirty="0">
                <a:solidFill>
                  <a:srgbClr val="000000"/>
                </a:solidFill>
              </a:rPr>
              <a:t>句子</a:t>
            </a:r>
            <a:r>
              <a:rPr lang="zh-CN" altLang="en-US" sz="1600" b="1" dirty="0"/>
              <a:t>、</a:t>
            </a:r>
            <a:r>
              <a:rPr lang="zh-CN" altLang="en-US" sz="1600" b="1" dirty="0">
                <a:solidFill>
                  <a:srgbClr val="000000"/>
                </a:solidFill>
              </a:rPr>
              <a:t>段落</a:t>
            </a:r>
            <a:r>
              <a:rPr lang="zh-CN" altLang="en-US" sz="1600" b="1" dirty="0"/>
              <a:t>、</a:t>
            </a:r>
            <a:r>
              <a:rPr lang="zh-CN" altLang="en-US" sz="1600" b="1" dirty="0">
                <a:solidFill>
                  <a:srgbClr val="000000"/>
                </a:solidFill>
              </a:rPr>
              <a:t>文章</a:t>
            </a:r>
            <a:endParaRPr lang="zh-CN" altLang="en-US" sz="16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/>
              <a:t>4</a:t>
            </a:r>
            <a:r>
              <a:rPr lang="zh-CN" altLang="en-US" sz="1600" b="1" dirty="0"/>
              <a:t> 语义规则：</a:t>
            </a:r>
            <a:endParaRPr lang="zh-CN" altLang="en-US" sz="1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dirty="0"/>
              <a:t>     单词符号和语法单位的含义规则</a:t>
            </a:r>
            <a:endParaRPr lang="zh-CN" altLang="en-US" sz="1600" b="1" dirty="0"/>
          </a:p>
          <a:p>
            <a:pPr marL="87630" indent="-87630" eaLnBrk="1" hangingPunct="1">
              <a:buFont typeface="Wingdings" panose="05000000000000000000" pitchFamily="2" charset="2"/>
              <a:buNone/>
            </a:pPr>
            <a:r>
              <a:rPr lang="en-US" altLang="zh-CN" sz="1600" b="1" dirty="0"/>
              <a:t>5</a:t>
            </a:r>
            <a:r>
              <a:rPr lang="zh-CN" altLang="en-US" sz="1600" b="1" dirty="0"/>
              <a:t> 语用规则：</a:t>
            </a:r>
            <a:endParaRPr lang="zh-CN" altLang="en-US" sz="1600" b="1" dirty="0"/>
          </a:p>
          <a:p>
            <a:pPr marL="87630" indent="-87630" eaLnBrk="1" hangingPunct="1">
              <a:buFont typeface="Wingdings" panose="05000000000000000000" pitchFamily="2" charset="2"/>
              <a:buNone/>
            </a:pPr>
            <a:r>
              <a:rPr lang="zh-CN" altLang="en-US" sz="1600" b="1" dirty="0"/>
              <a:t>     语义规则的发展和延伸</a:t>
            </a:r>
            <a:endParaRPr lang="zh-CN" altLang="en-US" sz="1600" b="1" dirty="0"/>
          </a:p>
          <a:p>
            <a:pPr marL="87630" indent="-87630" eaLnBrk="1" hangingPunct="1">
              <a:buFont typeface="Wingdings" panose="05000000000000000000" pitchFamily="2" charset="2"/>
              <a:buNone/>
            </a:pPr>
            <a:r>
              <a:rPr lang="zh-CN" altLang="en-US" sz="1600" b="1" dirty="0"/>
              <a:t>     强调在一定的语境中使用单词和语法单位时体现出来的具体意义</a:t>
            </a:r>
            <a:endParaRPr lang="zh-CN" altLang="en-US" sz="1600" b="1" dirty="0"/>
          </a:p>
          <a:p>
            <a:pPr marL="87630" indent="-87630" eaLnBrk="1" hangingPunct="1">
              <a:buFont typeface="Wingdings" panose="05000000000000000000" pitchFamily="2" charset="2"/>
              <a:buNone/>
            </a:pPr>
            <a:r>
              <a:rPr lang="zh-CN" altLang="en-US" sz="1600" b="1" dirty="0"/>
              <a:t>     需要根据</a:t>
            </a:r>
            <a:r>
              <a:rPr lang="zh-CN" altLang="en-US" sz="1600" b="1" dirty="0">
                <a:solidFill>
                  <a:srgbClr val="000000"/>
                </a:solidFill>
              </a:rPr>
              <a:t>上下文</a:t>
            </a:r>
            <a:r>
              <a:rPr lang="zh-CN" altLang="en-US" sz="1600" b="1" dirty="0"/>
              <a:t>进行明确</a:t>
            </a:r>
            <a:endParaRPr lang="zh-CN" altLang="en-US" sz="16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</a:rPr>
              <a:t>英语</a:t>
            </a:r>
            <a:r>
              <a:rPr lang="zh-CN" altLang="en-US" sz="1600" b="1" dirty="0"/>
              <a:t>和</a:t>
            </a:r>
            <a:r>
              <a:rPr lang="zh-CN" altLang="en-US" sz="1600" b="1" dirty="0">
                <a:solidFill>
                  <a:srgbClr val="000000"/>
                </a:solidFill>
              </a:rPr>
              <a:t>英语文章</a:t>
            </a:r>
            <a:r>
              <a:rPr lang="zh-CN" altLang="en-US" sz="1600" b="1" dirty="0"/>
              <a:t>的关系？</a:t>
            </a:r>
            <a:endParaRPr lang="zh-CN" altLang="en-US" sz="1600" b="1" dirty="0"/>
          </a:p>
          <a:p>
            <a:pPr eaLnBrk="1" hangingPunct="1"/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03355-767A-4463-AD38-19287F2964B1}" type="slidenum">
              <a:rPr lang="zh-CN" altLang="en-US" smtClean="0"/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87EAC0-FE38-403F-8093-76C5666DB213}" type="slidenum">
              <a:rPr lang="zh-CN" altLang="en-US" smtClean="0"/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361F8-4116-4EAA-9D79-8D1CDB875F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310394-51BC-4882-BC07-C80B15D664E0}" type="slidenum">
              <a:rPr lang="zh-CN" altLang="en-US" smtClean="0"/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1200" b="1" dirty="0">
                <a:solidFill>
                  <a:schemeClr val="accent2"/>
                </a:solidFill>
                <a:sym typeface="Symbol" panose="05050102010706020507" pitchFamily="18" charset="2"/>
              </a:rPr>
              <a:t>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读</a:t>
            </a:r>
            <a:r>
              <a:rPr lang="en-US" sz="1200" b="0" i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fai</a:t>
            </a:r>
            <a:r>
              <a:rPr 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四声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47308-9257-45AF-BC8E-42B2ACC39ABC}" type="slidenum">
              <a:rPr lang="zh-CN" altLang="en-US" smtClean="0"/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1" dirty="0">
                <a:solidFill>
                  <a:srgbClr val="0033CC"/>
                </a:solidFill>
              </a:rPr>
              <a:t>字符串</a:t>
            </a:r>
            <a:r>
              <a:rPr lang="en-US" altLang="zh-CN" sz="1200" dirty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1200" b="1" dirty="0">
                <a:solidFill>
                  <a:srgbClr val="0033CC"/>
                </a:solidFill>
              </a:rPr>
              <a:t>与</a:t>
            </a:r>
            <a:r>
              <a:rPr lang="en-US" altLang="zh-CN" sz="1200" dirty="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可以不相同 可以没有相同符号  可以相同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D161E-F5BB-47C8-AFE9-65EE62FF5E24}" type="slidenum">
              <a:rPr lang="zh-CN" altLang="en-US" smtClean="0"/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1200" b="1" dirty="0"/>
              <a:t>集合</a:t>
            </a:r>
            <a:r>
              <a:rPr lang="en-US" altLang="zh-CN" sz="1200" b="1" dirty="0"/>
              <a:t>A</a:t>
            </a:r>
            <a:r>
              <a:rPr lang="zh-CN" altLang="en-US" sz="1200" b="1" dirty="0"/>
              <a:t>与</a:t>
            </a:r>
            <a:r>
              <a:rPr lang="en-US" altLang="zh-CN" sz="1200" b="1" dirty="0"/>
              <a:t>B 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 </a:t>
            </a:r>
            <a:r>
              <a:rPr lang="zh-CN" altLang="en-US" sz="1200" b="1" dirty="0"/>
              <a:t>可以不相同 可以相交为</a:t>
            </a:r>
            <a:r>
              <a:rPr lang="en-US" altLang="zh-CN" sz="1200" b="1" dirty="0"/>
              <a:t>0  </a:t>
            </a:r>
            <a:r>
              <a:rPr lang="zh-CN" altLang="en-US" sz="1200" b="1" dirty="0"/>
              <a:t>可以相同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8F732-A6A7-4511-B367-958AEFD970D3}" type="slidenum">
              <a:rPr lang="zh-CN" altLang="en-US" smtClean="0"/>
            </a:fld>
            <a:endParaRPr lang="en-US" altLang="zh-CN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CDC8AE-0A43-4532-A313-088A00CB6199}" type="slidenum">
              <a:rPr lang="zh-CN" altLang="en-US" smtClean="0"/>
            </a:fld>
            <a:endParaRPr lang="en-US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DB42A-3DE0-4EB9-9952-B1313B0C2062}" type="slidenum">
              <a:rPr lang="zh-CN" altLang="en-US" smtClean="0"/>
            </a:fld>
            <a:endParaRPr lang="en-US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DE85E-B35A-4268-A8FD-43D577E4507A}" type="slidenum">
              <a:rPr lang="zh-CN" altLang="en-US" smtClean="0"/>
            </a:fld>
            <a:endParaRPr lang="en-US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 sz="1800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45F3C4-0745-41B9-A7AB-B84AF354B22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315DE-D2EB-4485-AF6D-0BD8FD069907}" type="slidenum">
              <a:rPr lang="zh-CN" altLang="en-US" smtClean="0"/>
            </a:fld>
            <a:endParaRPr lang="en-US" altLang="zh-C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E2A278-CA7D-4C1B-8B19-8B060FA3F2AA}" type="slidenum">
              <a:rPr lang="zh-CN" altLang="en-US" smtClean="0"/>
            </a:fld>
            <a:endParaRPr lang="en-US" altLang="zh-CN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87A072-188B-417C-B8CD-E0D62B8A280A}" type="slidenum">
              <a:rPr lang="zh-CN" altLang="en-US" smtClean="0"/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4F98A8-A326-4533-80FB-9AB2874A5281}" type="slidenum">
              <a:rPr lang="zh-CN" altLang="en-US" smtClean="0"/>
            </a:fld>
            <a:endParaRPr lang="en-US" altLang="zh-CN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FAFD8-028C-40A2-9495-6684E90B8D62}" type="slidenum">
              <a:rPr lang="zh-CN" altLang="en-US" smtClean="0"/>
            </a:fld>
            <a:endParaRPr lang="en-US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5ADCC2-54CF-4483-99D6-02EF136BC70D}" type="slidenum">
              <a:rPr lang="zh-CN" altLang="en-US" smtClean="0"/>
            </a:fld>
            <a:endParaRPr lang="en-US" altLang="zh-C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315DE-D2EB-4485-AF6D-0BD8FD069907}" type="slidenum">
              <a:rPr lang="zh-CN" altLang="en-US" smtClean="0"/>
            </a:fld>
            <a:endParaRPr lang="en-US" altLang="zh-CN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81BE07-1F3B-4B93-AB3C-6766CE993E3D}" type="slidenum">
              <a:rPr lang="zh-CN" altLang="en-US" smtClean="0"/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1F5DEF-2733-4721-BEBF-88CD728CAC20}" type="slidenum">
              <a:rPr lang="zh-CN" altLang="en-US" smtClean="0"/>
            </a:fld>
            <a:endParaRPr lang="en-US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715E4-A338-4603-B495-950183FCDDBF}" type="slidenum">
              <a:rPr lang="zh-CN" altLang="en-US" smtClean="0"/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zh-CN" altLang="en-US" sz="1200" b="1" dirty="0">
                <a:solidFill>
                  <a:srgbClr val="0033CC"/>
                </a:solidFill>
              </a:rPr>
              <a:t>设</a:t>
            </a:r>
            <a:r>
              <a:rPr lang="zh-CN" altLang="en-US" sz="12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12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1200" b="1" dirty="0">
                <a:solidFill>
                  <a:srgbClr val="0033CC"/>
                </a:solidFill>
                <a:sym typeface="Symbol" panose="05050102010706020507" pitchFamily="18" charset="2"/>
              </a:rPr>
              <a:t>, </a:t>
            </a:r>
            <a:r>
              <a:rPr lang="zh-CN" altLang="en-US" sz="12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12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1200" b="1" dirty="0">
                <a:solidFill>
                  <a:srgbClr val="0033CC"/>
                </a:solidFill>
                <a:sym typeface="Symbol" panose="05050102010706020507" pitchFamily="18" charset="2"/>
              </a:rPr>
              <a:t>是两个字母表  可以不同  可以相交为</a:t>
            </a:r>
            <a:r>
              <a:rPr lang="en-US" altLang="zh-CN" sz="1200" b="1" dirty="0">
                <a:solidFill>
                  <a:srgbClr val="0033CC"/>
                </a:solidFill>
                <a:sym typeface="Symbol" panose="05050102010706020507" pitchFamily="18" charset="2"/>
              </a:rPr>
              <a:t>0  </a:t>
            </a:r>
            <a:r>
              <a:rPr lang="zh-CN" altLang="en-US" sz="1200" b="1" dirty="0">
                <a:solidFill>
                  <a:srgbClr val="0033CC"/>
                </a:solidFill>
                <a:sym typeface="Symbol" panose="05050102010706020507" pitchFamily="18" charset="2"/>
              </a:rPr>
              <a:t>也可以相同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83780-72BA-4D08-AA15-3836D427A098}" type="slidenum">
              <a:rPr lang="zh-CN" altLang="en-US" smtClean="0"/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endParaRPr lang="zh-CN" altLang="en-US" sz="1600" b="1" dirty="0"/>
          </a:p>
          <a:p>
            <a:pPr eaLnBrk="1" hangingPunct="1"/>
            <a:endParaRPr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最后一个语言</a:t>
            </a:r>
            <a:r>
              <a:rPr lang="en-US" altLang="zh-CN" dirty="0"/>
              <a:t>:</a:t>
            </a:r>
            <a:r>
              <a:rPr lang="zh-CN" altLang="en-US" dirty="0"/>
              <a:t>除空串外   （长度至少为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A0D08-82F9-40EA-9CFC-BC0F077F61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1 2 </a:t>
            </a:r>
            <a:r>
              <a:rPr lang="zh-CN" altLang="en-US" dirty="0"/>
              <a:t>语言相同 </a:t>
            </a:r>
            <a:r>
              <a:rPr lang="zh-CN" altLang="en-US" dirty="0" smtClean="0"/>
              <a:t>倒数第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zh-CN" altLang="en-US" dirty="0"/>
              <a:t>语言</a:t>
            </a:r>
            <a:r>
              <a:rPr lang="en-US" altLang="zh-CN" dirty="0"/>
              <a:t>:</a:t>
            </a:r>
            <a:r>
              <a:rPr lang="zh-CN" altLang="en-US" dirty="0"/>
              <a:t>除空串和全</a:t>
            </a:r>
            <a:r>
              <a:rPr lang="en-US" altLang="zh-CN" dirty="0"/>
              <a:t>0</a:t>
            </a:r>
            <a:r>
              <a:rPr lang="zh-CN" altLang="en-US" dirty="0"/>
              <a:t>串外   </a:t>
            </a:r>
            <a:r>
              <a:rPr lang="zh-CN" altLang="en-US" dirty="0" smtClean="0"/>
              <a:t>；最后一个 无</a:t>
            </a:r>
            <a:r>
              <a:rPr lang="en-US" altLang="zh-CN" dirty="0" smtClean="0"/>
              <a:t>00</a:t>
            </a:r>
            <a:r>
              <a:rPr lang="zh-CN" altLang="en-US" dirty="0" smtClean="0"/>
              <a:t>的串</a:t>
            </a:r>
            <a:endParaRPr lang="zh-CN" altLang="en-US" dirty="0"/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A0D08-82F9-40EA-9CFC-BC0F077F61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3BDA7-3B29-430E-A3A2-9B5CDEB35F49}" type="slidenum">
              <a:rPr lang="zh-CN" altLang="en-US" smtClean="0"/>
            </a:fld>
            <a:endParaRPr lang="en-US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8B67A-1F56-4434-9838-1A5A497BD5BF}" type="slidenum">
              <a:rPr lang="zh-CN" altLang="en-US" smtClean="0"/>
            </a:fld>
            <a:endParaRPr lang="en-US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D7093-5DBD-4580-A17A-2AF4C42B6C52}" type="slidenum">
              <a:rPr lang="zh-CN" altLang="en-US" smtClean="0"/>
            </a:fld>
            <a:endParaRPr lang="en-US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077AD3-413E-4B65-8B7F-C3164B86DC16}" type="slidenum">
              <a:rPr lang="zh-CN" altLang="en-US" smtClean="0"/>
            </a:fld>
            <a:endParaRPr lang="en-US" altLang="zh-CN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3BB416-8437-4B0D-AA3F-6CFD8C676A2C}" type="slidenum">
              <a:rPr lang="zh-CN" altLang="en-US" smtClean="0"/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D74FA3-E881-425D-BAC0-D5F7CAB32A2A}" type="slidenum">
              <a:rPr lang="zh-CN" altLang="en-US" smtClean="0"/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44D96C-C146-47A6-ACDB-ACEF09616FB2}" type="slidenum">
              <a:rPr lang="zh-CN" altLang="en-US" smtClean="0"/>
            </a:fld>
            <a:endParaRPr lang="en-US" altLang="zh-CN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A8CC48-EEB1-48D6-B945-A6C733AB8B89}" type="slidenum">
              <a:rPr lang="zh-CN" altLang="en-US" smtClean="0"/>
            </a:fld>
            <a:endParaRPr lang="en-US" altLang="zh-CN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41502-23C5-4D47-837E-35C8624FA0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08061-C962-45FC-B461-504E89F3963D}" type="slidenum">
              <a:rPr lang="zh-CN" altLang="en-US" smtClean="0"/>
            </a:fld>
            <a:endParaRPr lang="en-US" altLang="zh-CN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科学能力与工程能力</a:t>
            </a:r>
            <a:endParaRPr lang="zh-CN" altLang="en-US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51DDE0-C9E3-4DAA-92AD-61F2F9B411C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/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14DF1FB9-8681-463F-8EBF-DC30AD19BEA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D8BA5-0194-4C0A-9A94-A482BCA2B9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2BEA4-74C5-4FD7-AA6F-2FB1F898C1F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E8378-264C-476D-B0AB-F6A99DA73C1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57875-2256-43EB-A3CC-9C17BF4AEB6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69F4C-E6A0-40CF-87C5-C1A2B66402E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BD28A-E122-4D01-B17C-4E3AC549D0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42E37-B9A7-4B90-BB62-EF2BE646F36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205B8-A933-4B6F-A281-EF0E9E8F0F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6B647-C51C-42EB-BC79-0D66F99AA8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3AC79-6A19-4D49-8090-A0B8B937D80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/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1" compatLnSpc="1">
            <a:spAutoFit/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C2A236-2D47-4CD7-B889-372B30985370}" type="slidenum">
              <a:rPr lang="zh-CN" altLang="en-US"/>
            </a:fld>
            <a:endParaRPr lang="en-US" altLang="zh-CN"/>
          </a:p>
        </p:txBody>
      </p:sp>
      <p:grpSp>
        <p:nvGrpSpPr>
          <p:cNvPr id="1033" name="Group 1035"/>
          <p:cNvGrpSpPr/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88640"/>
            <a:ext cx="5832648" cy="5907360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827088" y="765175"/>
            <a:ext cx="8001000" cy="1143000"/>
          </a:xfrm>
        </p:spPr>
        <p:txBody>
          <a:bodyPr/>
          <a:lstStyle/>
          <a:p>
            <a:r>
              <a:rPr lang="zh-CN" altLang="zh-CN" sz="5400" dirty="0">
                <a:solidFill>
                  <a:srgbClr val="000000"/>
                </a:solidFill>
              </a:rPr>
              <a:t>计算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362200"/>
            <a:ext cx="8231832" cy="3733800"/>
          </a:xfrm>
        </p:spPr>
        <p:txBody>
          <a:bodyPr/>
          <a:lstStyle/>
          <a:p>
            <a:r>
              <a:rPr lang="zh-CN" altLang="en-US" sz="4000" b="1" dirty="0"/>
              <a:t>在</a:t>
            </a:r>
            <a:r>
              <a:rPr lang="zh-CN" altLang="en-US" sz="4000" b="1" dirty="0">
                <a:solidFill>
                  <a:srgbClr val="000000"/>
                </a:solidFill>
              </a:rPr>
              <a:t>工程技术</a:t>
            </a:r>
            <a:r>
              <a:rPr lang="zh-CN" altLang="en-US" sz="4000" b="1" dirty="0"/>
              <a:t>中，经常会遇到大量复杂的</a:t>
            </a:r>
            <a:r>
              <a:rPr lang="zh-CN" altLang="en-US" sz="4000" b="1" dirty="0">
                <a:solidFill>
                  <a:srgbClr val="000000"/>
                </a:solidFill>
              </a:rPr>
              <a:t>数学计算问题</a:t>
            </a:r>
            <a:r>
              <a:rPr lang="zh-CN" altLang="en-US" sz="4000" b="1" dirty="0"/>
              <a:t>；</a:t>
            </a:r>
            <a:endParaRPr lang="en-US" altLang="zh-CN" sz="4000" b="1" dirty="0"/>
          </a:p>
          <a:p>
            <a:r>
              <a:rPr lang="zh-CN" altLang="en-US" sz="4000" b="1" dirty="0">
                <a:solidFill>
                  <a:srgbClr val="000000"/>
                </a:solidFill>
              </a:rPr>
              <a:t>自然科学</a:t>
            </a:r>
            <a:r>
              <a:rPr lang="zh-CN" altLang="en-US" sz="4000" b="1" dirty="0"/>
              <a:t>的问题通常使用各种类型的</a:t>
            </a:r>
            <a:r>
              <a:rPr lang="zh-CN" altLang="en-US" sz="4000" b="1" dirty="0">
                <a:solidFill>
                  <a:srgbClr val="000000"/>
                </a:solidFill>
              </a:rPr>
              <a:t>数学方程式</a:t>
            </a:r>
            <a:r>
              <a:rPr lang="zh-CN" altLang="en-US" sz="4000" b="1" dirty="0"/>
              <a:t>表达，计算的目的就是寻找这些方程式的</a:t>
            </a:r>
            <a:r>
              <a:rPr lang="zh-CN" altLang="en-US" sz="4000" b="1" dirty="0">
                <a:solidFill>
                  <a:srgbClr val="000000"/>
                </a:solidFill>
              </a:rPr>
              <a:t>数值解</a:t>
            </a:r>
            <a:r>
              <a:rPr lang="zh-CN" altLang="en-US" sz="4000" b="1" dirty="0"/>
              <a:t>；涉及庞大的</a:t>
            </a:r>
            <a:r>
              <a:rPr lang="zh-CN" altLang="en-US" sz="4000" b="1" dirty="0">
                <a:solidFill>
                  <a:srgbClr val="000000"/>
                </a:solidFill>
              </a:rPr>
              <a:t>运算量</a:t>
            </a:r>
            <a:r>
              <a:rPr lang="zh-CN" altLang="en-US" sz="4000" b="1" dirty="0"/>
              <a:t>。</a:t>
            </a:r>
            <a:endParaRPr lang="en-US" altLang="zh-CN" sz="40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zh-CN" altLang="en-US" sz="4400" b="1" dirty="0"/>
              <a:t>如果串</a:t>
            </a:r>
            <a:r>
              <a:rPr lang="en-US" altLang="zh-CN" sz="4400" b="1" dirty="0"/>
              <a:t>ω</a:t>
            </a:r>
            <a:r>
              <a:rPr lang="zh-CN" altLang="en-US" sz="4400" b="1" dirty="0"/>
              <a:t>是</a:t>
            </a:r>
            <a:r>
              <a:rPr lang="en-US" altLang="zh-CN" sz="4400" b="1" dirty="0"/>
              <a:t>A</a:t>
            </a:r>
            <a:r>
              <a:rPr lang="en-US" altLang="zh-CN" sz="4400" b="1" baseline="30000" dirty="0"/>
              <a:t>*</a:t>
            </a:r>
            <a:r>
              <a:rPr lang="zh-CN" altLang="en-US" sz="4400" b="1" dirty="0"/>
              <a:t>中的串，</a:t>
            </a:r>
            <a:endParaRPr lang="en-US" altLang="zh-CN" sz="4400" b="1" dirty="0"/>
          </a:p>
          <a:p>
            <a:pPr algn="just" eaLnBrk="1" hangingPunct="1">
              <a:buNone/>
            </a:pPr>
            <a:r>
              <a:rPr lang="zh-CN" altLang="en-US" sz="4400" b="1" dirty="0"/>
              <a:t>也称</a:t>
            </a:r>
            <a:r>
              <a:rPr lang="en-US" altLang="zh-CN" sz="4400" b="1" dirty="0">
                <a:solidFill>
                  <a:srgbClr val="000000"/>
                </a:solidFill>
              </a:rPr>
              <a:t>ω</a:t>
            </a:r>
            <a:r>
              <a:rPr lang="zh-CN" altLang="en-US" sz="4400" b="1" dirty="0">
                <a:solidFill>
                  <a:srgbClr val="000000"/>
                </a:solidFill>
              </a:rPr>
              <a:t>是集合</a:t>
            </a:r>
            <a:r>
              <a:rPr lang="en-US" altLang="zh-CN" sz="4400" b="1" dirty="0">
                <a:solidFill>
                  <a:srgbClr val="000000"/>
                </a:solidFill>
              </a:rPr>
              <a:t>A</a:t>
            </a:r>
            <a:r>
              <a:rPr lang="zh-CN" altLang="en-US" sz="4400" b="1" dirty="0">
                <a:solidFill>
                  <a:srgbClr val="000000"/>
                </a:solidFill>
              </a:rPr>
              <a:t>上的串</a:t>
            </a:r>
            <a:r>
              <a:rPr lang="zh-CN" altLang="en-US" sz="4400" b="1" dirty="0"/>
              <a:t>。</a:t>
            </a:r>
            <a:endParaRPr lang="zh-CN" altLang="en-US" sz="4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对于任何集合</a:t>
            </a:r>
            <a:r>
              <a:rPr lang="en-US" altLang="zh-CN" sz="4400" b="1" dirty="0">
                <a:solidFill>
                  <a:srgbClr val="FF0000"/>
                </a:solidFill>
              </a:rPr>
              <a:t>A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FF0000"/>
                </a:solidFill>
              </a:rPr>
              <a:t>        有(</a:t>
            </a:r>
            <a:r>
              <a:rPr lang="en-US" altLang="zh-CN" sz="4400" b="1" dirty="0">
                <a:solidFill>
                  <a:srgbClr val="FF0000"/>
                </a:solidFill>
              </a:rPr>
              <a:t>A</a:t>
            </a:r>
            <a:r>
              <a:rPr lang="en-US" altLang="zh-CN" sz="44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4400" b="1" dirty="0">
                <a:solidFill>
                  <a:srgbClr val="FF0000"/>
                </a:solidFill>
              </a:rPr>
              <a:t>)</a:t>
            </a:r>
            <a:r>
              <a:rPr lang="en-US" altLang="zh-CN" sz="44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4400" b="1" dirty="0">
                <a:solidFill>
                  <a:srgbClr val="FF0000"/>
                </a:solidFill>
              </a:rPr>
              <a:t>= A</a:t>
            </a:r>
            <a:r>
              <a:rPr lang="en-US" altLang="zh-CN" sz="4400" b="1" baseline="30000" dirty="0">
                <a:solidFill>
                  <a:srgbClr val="FF0000"/>
                </a:solidFill>
              </a:rPr>
              <a:t>*</a:t>
            </a:r>
            <a:endParaRPr lang="en-US" altLang="zh-CN" sz="4400" b="1" baseline="30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2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22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4000" b="1" dirty="0"/>
              <a:t>  8)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A</a:t>
            </a:r>
            <a:r>
              <a:rPr lang="en-US" altLang="zh-CN" sz="4000" b="1" baseline="30000" dirty="0"/>
              <a:t>+</a:t>
            </a:r>
            <a:r>
              <a:rPr lang="zh-CN" altLang="en-US" sz="4000" b="1" dirty="0"/>
              <a:t>称为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的正闭包</a:t>
            </a:r>
            <a:endParaRPr lang="zh-CN" altLang="en-US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A</a:t>
            </a:r>
            <a:r>
              <a:rPr lang="en-US" altLang="zh-CN" sz="4000" b="1" baseline="30000" dirty="0"/>
              <a:t>+</a:t>
            </a:r>
            <a:r>
              <a:rPr lang="en-US" altLang="zh-CN" sz="4000" b="1" dirty="0"/>
              <a:t> = A ∪ A</a:t>
            </a:r>
            <a:r>
              <a:rPr lang="en-US" altLang="zh-CN" sz="4000" b="1" baseline="30000" dirty="0"/>
              <a:t>2</a:t>
            </a:r>
            <a:r>
              <a:rPr lang="en-US" altLang="zh-CN" sz="4000" b="1" dirty="0"/>
              <a:t> ∪ A</a:t>
            </a:r>
            <a:r>
              <a:rPr lang="en-US" altLang="zh-CN" sz="4000" b="1" baseline="30000" dirty="0"/>
              <a:t>3</a:t>
            </a:r>
            <a:r>
              <a:rPr lang="en-US" altLang="zh-CN" sz="4000" b="1" dirty="0"/>
              <a:t> ∪…∪ A</a:t>
            </a:r>
            <a:r>
              <a:rPr lang="en-US" altLang="zh-CN" sz="4000" b="1" baseline="30000" dirty="0"/>
              <a:t>n </a:t>
            </a:r>
            <a:endParaRPr lang="en-US" altLang="zh-CN" sz="4000" b="1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4000" b="1" dirty="0"/>
              <a:t>             </a:t>
            </a:r>
            <a:r>
              <a:rPr lang="en-US" altLang="zh-CN" sz="3600" b="1" dirty="0"/>
              <a:t>∞</a:t>
            </a:r>
            <a:endParaRPr lang="en-US" altLang="zh-CN" sz="3600" b="1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4000" b="1" dirty="0"/>
              <a:t>         = ∪ A</a:t>
            </a:r>
            <a:r>
              <a:rPr lang="en-US" altLang="zh-CN" sz="4000" b="1" baseline="40000" dirty="0"/>
              <a:t>i</a:t>
            </a:r>
            <a:r>
              <a:rPr lang="en-US" altLang="zh-CN" sz="4000" b="1" dirty="0"/>
              <a:t> 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无</a:t>
            </a:r>
            <a:r>
              <a:rPr lang="en-US" altLang="zh-CN" sz="2000" b="1" dirty="0">
                <a:sym typeface="+mn-ea"/>
              </a:rPr>
              <a:t>A</a:t>
            </a:r>
            <a:r>
              <a:rPr lang="en-US" altLang="zh-CN" sz="2000" b="1" baseline="30000" dirty="0">
                <a:sym typeface="+mn-ea"/>
              </a:rPr>
              <a:t>0</a:t>
            </a:r>
            <a:r>
              <a:rPr lang="en-US" altLang="zh-CN" sz="2000" b="1" dirty="0"/>
              <a:t>),</a:t>
            </a:r>
            <a:r>
              <a:rPr lang="zh-CN" altLang="en-US" sz="2000" b="1" dirty="0"/>
              <a:t>但不一定没有空串</a:t>
            </a:r>
            <a:endParaRPr lang="en-US" altLang="zh-CN" sz="4000" b="1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b="1" dirty="0"/>
              <a:t>            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=1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/>
              <a:t>A </a:t>
            </a:r>
            <a:r>
              <a:rPr lang="en-US" altLang="zh-CN" sz="4400" baseline="30000" dirty="0"/>
              <a:t>*</a:t>
            </a:r>
            <a:r>
              <a:rPr lang="en-US" altLang="zh-CN" sz="4400" dirty="0"/>
              <a:t> </a:t>
            </a:r>
            <a:r>
              <a:rPr lang="zh-CN" altLang="en-US" sz="4400" dirty="0"/>
              <a:t>与  </a:t>
            </a:r>
            <a:r>
              <a:rPr lang="en-US" altLang="zh-CN" sz="4400" dirty="0"/>
              <a:t>A</a:t>
            </a:r>
            <a:r>
              <a:rPr lang="en-US" altLang="zh-CN" sz="4400" baseline="30000" dirty="0"/>
              <a:t>+</a:t>
            </a:r>
            <a:endParaRPr lang="zh-CN" altLang="en-US" sz="4400" baseline="30000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 </a:t>
            </a:r>
            <a:r>
              <a:rPr lang="en-US" altLang="zh-CN" sz="4400" b="1">
                <a:solidFill>
                  <a:srgbClr val="FF0000"/>
                </a:solidFill>
              </a:rPr>
              <a:t> A </a:t>
            </a:r>
            <a:r>
              <a:rPr lang="en-US" altLang="zh-CN" sz="4400" b="1" baseline="30000">
                <a:solidFill>
                  <a:srgbClr val="FF0000"/>
                </a:solidFill>
              </a:rPr>
              <a:t>*</a:t>
            </a:r>
            <a:r>
              <a:rPr lang="en-US" altLang="zh-CN" sz="4400" b="1">
                <a:solidFill>
                  <a:srgbClr val="FF0000"/>
                </a:solidFill>
              </a:rPr>
              <a:t> = A</a:t>
            </a:r>
            <a:r>
              <a:rPr lang="en-US" altLang="zh-CN" sz="4400" b="1" baseline="30000">
                <a:solidFill>
                  <a:srgbClr val="FF0000"/>
                </a:solidFill>
              </a:rPr>
              <a:t>+ </a:t>
            </a:r>
            <a:r>
              <a:rPr lang="en-US" altLang="en-US" sz="4400" b="1">
                <a:solidFill>
                  <a:srgbClr val="FF0000"/>
                </a:solidFill>
              </a:rPr>
              <a:t>∪</a:t>
            </a:r>
            <a:r>
              <a:rPr lang="en-US" altLang="zh-CN" sz="4400">
                <a:solidFill>
                  <a:srgbClr val="FF0000"/>
                </a:solidFill>
              </a:rPr>
              <a:t> </a:t>
            </a:r>
            <a:r>
              <a:rPr lang="en-US" altLang="zh-CN" sz="4400" b="1">
                <a:solidFill>
                  <a:srgbClr val="FF0000"/>
                </a:solidFill>
              </a:rPr>
              <a:t>A</a:t>
            </a:r>
            <a:r>
              <a:rPr lang="en-US" altLang="zh-CN" sz="4400" b="1" baseline="30000">
                <a:solidFill>
                  <a:srgbClr val="FF0000"/>
                </a:solidFill>
              </a:rPr>
              <a:t>0 </a:t>
            </a:r>
            <a:endParaRPr lang="en-US" altLang="zh-CN" sz="4400" b="1" baseline="3000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FF0000"/>
                </a:solidFill>
              </a:rPr>
              <a:t>即</a:t>
            </a:r>
            <a:endParaRPr lang="zh-CN" altLang="en-US" sz="4400" b="1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FF0000"/>
                </a:solidFill>
              </a:rPr>
              <a:t>  A </a:t>
            </a:r>
            <a:r>
              <a:rPr lang="en-US" altLang="zh-CN" sz="4400" b="1" baseline="30000">
                <a:solidFill>
                  <a:srgbClr val="FF0000"/>
                </a:solidFill>
              </a:rPr>
              <a:t>*</a:t>
            </a:r>
            <a:r>
              <a:rPr lang="en-US" altLang="zh-CN" sz="4400" b="1">
                <a:solidFill>
                  <a:srgbClr val="FF0000"/>
                </a:solidFill>
              </a:rPr>
              <a:t> = A</a:t>
            </a:r>
            <a:r>
              <a:rPr lang="en-US" altLang="zh-CN" sz="4400" b="1" baseline="30000">
                <a:solidFill>
                  <a:srgbClr val="FF0000"/>
                </a:solidFill>
              </a:rPr>
              <a:t>+ </a:t>
            </a:r>
            <a:r>
              <a:rPr lang="en-US" altLang="en-US" sz="4400" b="1">
                <a:solidFill>
                  <a:srgbClr val="FF0000"/>
                </a:solidFill>
              </a:rPr>
              <a:t>∪</a:t>
            </a:r>
            <a:r>
              <a:rPr lang="en-US" altLang="zh-CN" sz="4400">
                <a:solidFill>
                  <a:srgbClr val="FF0000"/>
                </a:solidFill>
              </a:rPr>
              <a:t> </a:t>
            </a:r>
            <a:r>
              <a:rPr lang="en-US" altLang="zh-CN" sz="4400" b="1">
                <a:solidFill>
                  <a:srgbClr val="FF0000"/>
                </a:solidFill>
              </a:rPr>
              <a:t>{ε}</a:t>
            </a:r>
            <a:endParaRPr lang="zh-CN" altLang="en-US" sz="4400" b="1">
              <a:solidFill>
                <a:srgbClr val="FF0000"/>
              </a:solidFill>
            </a:endParaRPr>
          </a:p>
          <a:p>
            <a:pPr eaLnBrk="1" hangingPunct="1"/>
            <a:endParaRPr lang="zh-CN" altLang="en-US" sz="4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6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注意：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 A</a:t>
            </a:r>
            <a:r>
              <a:rPr lang="en-US" altLang="zh-CN" sz="4000" b="1" baseline="30000" dirty="0"/>
              <a:t>0</a:t>
            </a:r>
            <a:r>
              <a:rPr lang="en-US" altLang="zh-CN" sz="4000" b="1" dirty="0"/>
              <a:t>= </a:t>
            </a:r>
            <a:endParaRPr lang="zh-CN" altLang="en-US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</a:t>
            </a:r>
            <a:r>
              <a:rPr lang="en-US" altLang="zh-CN" sz="4000" b="1" dirty="0"/>
              <a:t>{ε}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=</a:t>
            </a:r>
            <a:endParaRPr lang="en-US" altLang="zh-CN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</a:t>
            </a:r>
            <a:r>
              <a:rPr lang="en-US" altLang="zh-CN" sz="4000" b="1" dirty="0">
                <a:solidFill>
                  <a:srgbClr val="000000"/>
                </a:solidFill>
              </a:rPr>
              <a:t>{ε}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+</a:t>
            </a:r>
            <a:r>
              <a:rPr lang="en-US" altLang="zh-CN" sz="4000" b="1" dirty="0">
                <a:solidFill>
                  <a:srgbClr val="000000"/>
                </a:solidFill>
              </a:rPr>
              <a:t>=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n-US" altLang="zh-CN" sz="4000" b="1" dirty="0"/>
              <a:t>    </a:t>
            </a:r>
            <a:r>
              <a:rPr lang="zh-CN" altLang="en-US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r>
              <a:rPr lang="en-US" altLang="zh-CN" sz="4000" b="1" baseline="30000" dirty="0"/>
              <a:t>* </a:t>
            </a:r>
            <a:r>
              <a:rPr lang="en-US" altLang="zh-CN" sz="4000" b="1" dirty="0"/>
              <a:t>=</a:t>
            </a:r>
            <a:endParaRPr lang="en-US" altLang="zh-CN" sz="4000" b="1" dirty="0"/>
          </a:p>
          <a:p>
            <a:pPr algn="just" eaLnBrk="1" hangingPunct="1">
              <a:buNone/>
            </a:pPr>
            <a:r>
              <a:rPr lang="en-US" altLang="zh-CN" sz="4000" b="1" dirty="0"/>
              <a:t>    </a:t>
            </a:r>
            <a:r>
              <a:rPr lang="zh-CN" altLang="en-US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+ </a:t>
            </a:r>
            <a:r>
              <a:rPr lang="en-US" altLang="zh-CN" sz="4000" b="1" dirty="0">
                <a:solidFill>
                  <a:srgbClr val="000000"/>
                </a:solidFill>
              </a:rPr>
              <a:t>=</a:t>
            </a:r>
            <a:r>
              <a:rPr lang="zh-CN" altLang="en-US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endParaRPr lang="en-US" altLang="zh-CN" sz="4000" b="1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2500298" y="2285992"/>
            <a:ext cx="785818" cy="5715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{ε}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500298" y="3071810"/>
            <a:ext cx="785818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{ε}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643174" y="3786190"/>
            <a:ext cx="785818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{ε}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00298" y="4500570"/>
            <a:ext cx="785818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en-US" altLang="zh-CN" sz="4000" dirty="0">
                <a:solidFill>
                  <a:srgbClr val="FF0000"/>
                </a:solidFill>
              </a:rPr>
              <a:t>{ε}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71736" y="5279847"/>
            <a:ext cx="785818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zh-CN" altLang="en-US" sz="4000" dirty="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0"/>
      <p:bldP spid="8" grpId="0"/>
      <p:bldP spid="9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思考</a:t>
            </a:r>
            <a:endParaRPr lang="zh-CN" altLang="en-US" sz="48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/>
              <a:t>是否对于任意的集合</a:t>
            </a:r>
            <a:r>
              <a:rPr lang="en-US" altLang="zh-CN" sz="4400" b="1" dirty="0"/>
              <a:t>A，</a:t>
            </a:r>
            <a:r>
              <a:rPr lang="zh-CN" altLang="en-US" sz="4400" b="1" dirty="0"/>
              <a:t>都有</a:t>
            </a:r>
            <a:endParaRPr lang="zh-CN" altLang="en-US" sz="4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/>
              <a:t>          </a:t>
            </a:r>
            <a:r>
              <a:rPr lang="en-US" altLang="zh-CN" sz="4400" b="1" dirty="0">
                <a:solidFill>
                  <a:srgbClr val="000000"/>
                </a:solidFill>
              </a:rPr>
              <a:t>A</a:t>
            </a:r>
            <a:r>
              <a:rPr lang="en-US" altLang="zh-CN" sz="4400" b="1" baseline="30000" dirty="0">
                <a:solidFill>
                  <a:srgbClr val="000000"/>
                </a:solidFill>
              </a:rPr>
              <a:t>+</a:t>
            </a:r>
            <a:r>
              <a:rPr lang="en-US" altLang="zh-CN" sz="4400" b="1" dirty="0">
                <a:solidFill>
                  <a:srgbClr val="000000"/>
                </a:solidFill>
              </a:rPr>
              <a:t>= A</a:t>
            </a:r>
            <a:r>
              <a:rPr lang="en-US" altLang="zh-CN" sz="44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400" b="1" dirty="0">
                <a:solidFill>
                  <a:srgbClr val="000000"/>
                </a:solidFill>
              </a:rPr>
              <a:t>-{ε}</a:t>
            </a:r>
            <a:endParaRPr lang="en-US" altLang="zh-CN" sz="4400" b="1" dirty="0">
              <a:solidFill>
                <a:srgbClr val="000000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结论：</a:t>
            </a:r>
            <a:endParaRPr lang="en-US" altLang="zh-CN" sz="4400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 </a:t>
            </a:r>
            <a:r>
              <a:rPr lang="zh-CN" altLang="en-US" sz="4400" b="1" dirty="0">
                <a:solidFill>
                  <a:srgbClr val="000000"/>
                </a:solidFill>
              </a:rPr>
              <a:t>除</a:t>
            </a:r>
            <a:r>
              <a:rPr lang="en-US" altLang="zh-CN" sz="4400" dirty="0">
                <a:solidFill>
                  <a:srgbClr val="FF0000"/>
                </a:solidFill>
              </a:rPr>
              <a:t>{ε}</a:t>
            </a:r>
            <a:r>
              <a:rPr lang="zh-CN" altLang="en-US" sz="4400" b="1" dirty="0">
                <a:solidFill>
                  <a:srgbClr val="000000"/>
                </a:solidFill>
              </a:rPr>
              <a:t>外</a:t>
            </a:r>
            <a:r>
              <a:rPr lang="en-US" altLang="zh-CN" sz="4400" b="1" dirty="0">
                <a:solidFill>
                  <a:srgbClr val="00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{ε}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的话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左边仍为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{ε},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右边为空集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辨析与思考</a:t>
            </a:r>
            <a:r>
              <a:rPr lang="zh-CN" altLang="en-US" sz="4400" b="0" dirty="0">
                <a:solidFill>
                  <a:srgbClr val="000000"/>
                </a:solidFill>
                <a:sym typeface="Symbol" panose="05050102010706020507" pitchFamily="18" charset="2"/>
              </a:rPr>
              <a:t>{}</a:t>
            </a:r>
            <a:r>
              <a:rPr lang="zh-CN" altLang="en-US" sz="4400" dirty="0">
                <a:sym typeface="Symbol" panose="05050102010706020507" pitchFamily="18" charset="2"/>
              </a:rPr>
              <a:t>与</a:t>
            </a:r>
            <a:r>
              <a:rPr lang="zh-CN" altLang="en-US" sz="4400" dirty="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endParaRPr lang="zh-CN" altLang="en-US" sz="4400" b="0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|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{}</a:t>
            </a:r>
            <a:r>
              <a:rPr lang="en-US" altLang="zh-CN" sz="36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|=1          </a:t>
            </a:r>
            <a:endParaRPr lang="en-US" altLang="zh-CN" sz="3600" b="1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|</a:t>
            </a:r>
            <a:r>
              <a:rPr lang="zh-CN" altLang="en-US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  </a:t>
            </a:r>
            <a:r>
              <a:rPr lang="en-US" altLang="zh-CN" sz="36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|=0 </a:t>
            </a:r>
            <a:endParaRPr lang="en-US" altLang="zh-CN" sz="3600" b="1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{}</a:t>
            </a:r>
            <a:r>
              <a:rPr lang="en-US" altLang="zh-CN" sz="3600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600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             </a:t>
            </a:r>
            <a:endParaRPr lang="en-US" altLang="zh-CN" sz="3600" b="1" i="1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3600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r>
              <a:rPr lang="en-US" altLang="zh-CN" sz="3600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zh-CN" altLang="en-US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endParaRPr lang="en-US" altLang="zh-CN" sz="3600" b="1" i="1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思考   </a:t>
            </a:r>
            <a:r>
              <a:rPr lang="en-US" altLang="zh-CN" dirty="0"/>
              <a:t> </a:t>
            </a:r>
            <a:r>
              <a:rPr lang="en-US" altLang="zh-CN" sz="4800" dirty="0"/>
              <a:t>A={a}</a:t>
            </a:r>
            <a:endParaRPr lang="zh-CN" altLang="en-US" sz="4800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4800" b="1" dirty="0"/>
              <a:t>A</a:t>
            </a:r>
            <a:r>
              <a:rPr lang="en-US" altLang="zh-CN" sz="48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4800" b="1" dirty="0"/>
              <a:t>=</a:t>
            </a:r>
            <a:r>
              <a:rPr lang="en-US" altLang="zh-CN" sz="4800" b="1" dirty="0">
                <a:solidFill>
                  <a:srgbClr val="000000"/>
                </a:solidFill>
              </a:rPr>
              <a:t>?</a:t>
            </a:r>
            <a:r>
              <a:rPr lang="en-US" altLang="zh-CN" sz="4800" b="1" dirty="0"/>
              <a:t> </a:t>
            </a:r>
            <a:r>
              <a:rPr lang="en-US" altLang="zh-CN" sz="3200" b="1" dirty="0"/>
              <a:t>{w|w</a:t>
            </a:r>
            <a:r>
              <a:rPr lang="zh-CN" altLang="en-US" sz="3200" b="1" dirty="0"/>
              <a:t>是由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组成的任意长度的串</a:t>
            </a:r>
            <a:r>
              <a:rPr lang="en-US" altLang="zh-CN" sz="3200" b="1" dirty="0"/>
              <a:t>}</a:t>
            </a:r>
            <a:endParaRPr lang="en-US" altLang="zh-CN" sz="4800" b="1" dirty="0"/>
          </a:p>
          <a:p>
            <a:pPr algn="just" eaLnBrk="1" hangingPunct="1">
              <a:buNone/>
            </a:pPr>
            <a:r>
              <a:rPr lang="en-US" altLang="zh-CN" sz="4800" b="1" dirty="0"/>
              <a:t>A</a:t>
            </a:r>
            <a:r>
              <a:rPr lang="en-US" altLang="zh-CN" sz="48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4800" b="1" dirty="0"/>
              <a:t>=? </a:t>
            </a:r>
            <a:r>
              <a:rPr lang="en-US" altLang="zh-CN" b="1" dirty="0"/>
              <a:t>{w|w</a:t>
            </a:r>
            <a:r>
              <a:rPr lang="zh-CN" altLang="en-US" b="1" dirty="0"/>
              <a:t>是由</a:t>
            </a:r>
            <a:r>
              <a:rPr lang="en-US" altLang="zh-CN" b="1" dirty="0"/>
              <a:t>a</a:t>
            </a:r>
            <a:r>
              <a:rPr lang="zh-CN" altLang="en-US" b="1" dirty="0"/>
              <a:t>组成的长度至少为</a:t>
            </a:r>
            <a:r>
              <a:rPr lang="en-US" altLang="zh-CN" b="1" dirty="0"/>
              <a:t>1</a:t>
            </a:r>
            <a:r>
              <a:rPr lang="zh-CN" altLang="en-US" b="1" dirty="0"/>
              <a:t>的串</a:t>
            </a:r>
            <a:r>
              <a:rPr lang="en-US" altLang="zh-CN" b="1" dirty="0"/>
              <a:t>}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9）给定字母表∑，则</a:t>
            </a: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zh-CN" altLang="en-US" sz="4000" b="1" baseline="30000" dirty="0">
                <a:solidFill>
                  <a:srgbClr val="000000"/>
                </a:solidFill>
              </a:rPr>
              <a:t>*</a:t>
            </a:r>
            <a:r>
              <a:rPr lang="zh-CN" altLang="en-US" sz="4000" b="1" dirty="0"/>
              <a:t>的任意</a:t>
            </a:r>
            <a:r>
              <a:rPr lang="zh-CN" altLang="en-US" sz="4000" b="1" dirty="0">
                <a:solidFill>
                  <a:srgbClr val="000000"/>
                </a:solidFill>
              </a:rPr>
              <a:t>子集</a:t>
            </a:r>
            <a:r>
              <a:rPr lang="en-US" altLang="zh-CN" sz="4000" b="1" dirty="0"/>
              <a:t>L</a:t>
            </a:r>
            <a:r>
              <a:rPr lang="zh-CN" altLang="en-US" sz="4000" b="1" dirty="0"/>
              <a:t>称为字母表∑上的一个语言。</a:t>
            </a:r>
            <a:endParaRPr lang="zh-CN" altLang="en-US" sz="4000" b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本质上，</a:t>
            </a:r>
            <a:r>
              <a:rPr lang="zh-CN" altLang="en-US" sz="4000" b="1" dirty="0">
                <a:solidFill>
                  <a:srgbClr val="000000"/>
                </a:solidFill>
              </a:rPr>
              <a:t>语言</a:t>
            </a:r>
            <a:r>
              <a:rPr lang="en-US" altLang="zh-CN" sz="4000" b="1" dirty="0">
                <a:solidFill>
                  <a:srgbClr val="000000"/>
                </a:solidFill>
              </a:rPr>
              <a:t>L</a:t>
            </a:r>
            <a:r>
              <a:rPr lang="zh-CN" altLang="en-US" sz="4000" b="1" dirty="0"/>
              <a:t>是</a:t>
            </a:r>
            <a:r>
              <a:rPr lang="zh-CN" altLang="en-US" sz="4000" b="1" dirty="0">
                <a:solidFill>
                  <a:srgbClr val="000000"/>
                </a:solidFill>
              </a:rPr>
              <a:t>字母表∑</a:t>
            </a:r>
            <a:r>
              <a:rPr lang="zh-CN" altLang="en-US" sz="4000" b="1" dirty="0"/>
              <a:t>上的字符串形成的</a:t>
            </a:r>
            <a:r>
              <a:rPr lang="zh-CN" altLang="en-US" sz="4000" b="1" dirty="0">
                <a:solidFill>
                  <a:srgbClr val="000000"/>
                </a:solidFill>
              </a:rPr>
              <a:t>集合</a:t>
            </a:r>
            <a:r>
              <a:rPr lang="zh-CN" altLang="en-US" sz="4000" b="1" dirty="0"/>
              <a:t>。</a:t>
            </a:r>
            <a:endParaRPr lang="en-US" altLang="zh-CN" sz="4000" b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语言的可分为</a:t>
            </a: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有穷语言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无穷语言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400" b="1" dirty="0"/>
              <a:t>10)</a:t>
            </a:r>
            <a:r>
              <a:rPr lang="zh-CN" altLang="en-US" sz="4400" b="1" dirty="0">
                <a:solidFill>
                  <a:srgbClr val="0033CC"/>
                </a:solidFill>
              </a:rPr>
              <a:t>设</a:t>
            </a:r>
            <a:r>
              <a:rPr lang="zh-CN" altLang="en-US" sz="44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4400" b="1" dirty="0">
                <a:solidFill>
                  <a:srgbClr val="0033CC"/>
                </a:solidFill>
                <a:sym typeface="Symbol" panose="05050102010706020507" pitchFamily="18" charset="2"/>
              </a:rPr>
              <a:t>是一个字母表，</a:t>
            </a:r>
            <a:r>
              <a:rPr lang="zh-CN" altLang="en-US" sz="44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4400" b="1" i="1" dirty="0">
                <a:solidFill>
                  <a:srgbClr val="00000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4400" b="1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4400" b="1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44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44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lang="zh-CN" altLang="en-US" sz="4400" b="1" dirty="0">
                <a:solidFill>
                  <a:srgbClr val="0033CC"/>
                </a:solidFill>
                <a:sym typeface="Symbol" panose="05050102010706020507" pitchFamily="18" charset="2"/>
              </a:rPr>
              <a:t>, </a:t>
            </a:r>
            <a:endParaRPr lang="zh-CN" altLang="en-US" sz="44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w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, 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w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称为语言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的一个</a:t>
            </a:r>
            <a:r>
              <a:rPr lang="zh-CN" altLang="en-US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句子</a:t>
            </a:r>
            <a:endParaRPr lang="zh-CN" altLang="en-US" sz="4000" b="1" dirty="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  <a:sym typeface="Symbol" panose="05050102010706020507" pitchFamily="18" charset="2"/>
              </a:rPr>
              <a:t>语言的乘积</a:t>
            </a:r>
            <a:endParaRPr lang="zh-CN" altLang="en-US" sz="480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设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两个字母表</a:t>
            </a:r>
            <a:endParaRPr lang="zh-CN" altLang="en-US" sz="36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600" b="1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600" b="1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, </a:t>
            </a:r>
            <a:endParaRPr lang="zh-CN" altLang="en-US" sz="3600" b="1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   语言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与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的乘积是一个语言：</a:t>
            </a:r>
            <a:endParaRPr lang="zh-CN" altLang="en-US" sz="3600" b="1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={</a:t>
            </a:r>
            <a:r>
              <a:rPr lang="en-US" altLang="zh-CN" sz="36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xy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|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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  <a:endParaRPr lang="zh-CN" altLang="en-US" sz="3600" b="1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该语言是字母表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                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上的语言</a:t>
            </a:r>
            <a:endParaRPr lang="zh-CN" altLang="en-US" sz="3600" b="1" dirty="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143372" y="5643578"/>
            <a:ext cx="1714512" cy="71438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∪</a:t>
            </a:r>
            <a:r>
              <a:rPr lang="zh-CN" alt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dirty="0">
                <a:solidFill>
                  <a:srgbClr val="000000"/>
                </a:solidFill>
              </a:rPr>
              <a:t>计算理论</a:t>
            </a:r>
            <a:r>
              <a:rPr lang="zh-CN" altLang="en-US" sz="4000" dirty="0">
                <a:solidFill>
                  <a:srgbClr val="000000"/>
                </a:solidFill>
              </a:rPr>
              <a:t>的</a:t>
            </a:r>
            <a:r>
              <a:rPr lang="zh-CN" altLang="zh-CN" sz="4000" dirty="0"/>
              <a:t>三个核心领域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362200"/>
            <a:ext cx="8001000" cy="4163144"/>
          </a:xfrm>
        </p:spPr>
        <p:txBody>
          <a:bodyPr/>
          <a:lstStyle/>
          <a:p>
            <a:r>
              <a:rPr lang="en-US" altLang="zh-CN" sz="4000" b="1" dirty="0"/>
              <a:t> </a:t>
            </a:r>
            <a:r>
              <a:rPr lang="zh-CN" altLang="en-US" sz="4400" b="1" dirty="0">
                <a:solidFill>
                  <a:schemeClr val="accent2"/>
                </a:solidFill>
              </a:rPr>
              <a:t>形式语言与自动机理论 </a:t>
            </a:r>
            <a:r>
              <a:rPr lang="en-US" altLang="zh-CN" sz="4000" b="1" dirty="0"/>
              <a:t>(</a:t>
            </a:r>
            <a:r>
              <a:rPr lang="zh-CN" altLang="en-US" sz="4000" b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计算的数学模型的定义、性质</a:t>
            </a:r>
            <a:r>
              <a:rPr lang="en-US" altLang="zh-CN" sz="4000" b="1" dirty="0"/>
              <a:t>)</a:t>
            </a:r>
            <a:endParaRPr lang="en-US" altLang="zh-CN" sz="4000" b="1" dirty="0"/>
          </a:p>
          <a:p>
            <a:r>
              <a:rPr lang="zh-CN" altLang="en-US" sz="4400" b="1" dirty="0">
                <a:solidFill>
                  <a:schemeClr val="accent2"/>
                </a:solidFill>
              </a:rPr>
              <a:t>可计算理论</a:t>
            </a:r>
            <a:r>
              <a:rPr lang="zh-CN" altLang="en-US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/>
              <a:t>(</a:t>
            </a:r>
            <a:r>
              <a:rPr lang="zh-CN" altLang="en-US" sz="4000" b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将问题分成可计算的和不可计算的</a:t>
            </a:r>
            <a:r>
              <a:rPr lang="en-US" altLang="zh-CN" sz="4000" b="1" dirty="0"/>
              <a:t>)</a:t>
            </a:r>
            <a:r>
              <a:rPr lang="zh-CN" altLang="en-US" sz="4400" b="1" dirty="0"/>
              <a:t> </a:t>
            </a:r>
            <a:endParaRPr lang="en-US" altLang="zh-CN" sz="4400" b="1" dirty="0"/>
          </a:p>
          <a:p>
            <a:r>
              <a:rPr lang="zh-CN" altLang="en-US" sz="4400" b="1" dirty="0">
                <a:solidFill>
                  <a:schemeClr val="accent2"/>
                </a:solidFill>
              </a:rPr>
              <a:t>计算复杂性理论</a:t>
            </a:r>
            <a:r>
              <a:rPr lang="en-US" altLang="zh-CN" sz="4000" b="1" dirty="0"/>
              <a:t>(</a:t>
            </a:r>
            <a:r>
              <a:rPr lang="zh-CN" altLang="en-US" sz="4000" b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可计算的问题分成简单的和困难的</a:t>
            </a:r>
            <a:r>
              <a:rPr lang="en-US" altLang="zh-CN" sz="4000" b="1" dirty="0"/>
              <a:t>)</a:t>
            </a:r>
            <a:endParaRPr lang="zh-CN" altLang="en-US" sz="4000" b="1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738174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</a:rPr>
              <a:t>字母表</a:t>
            </a:r>
            <a:r>
              <a:rPr lang="zh-CN" altLang="en-US" sz="4400" dirty="0">
                <a:solidFill>
                  <a:srgbClr val="000000"/>
                </a:solidFill>
              </a:rPr>
              <a:t> {0, 1}</a:t>
            </a:r>
            <a:r>
              <a:rPr lang="zh-CN" altLang="en-US" sz="4400" dirty="0">
                <a:solidFill>
                  <a:srgbClr val="0033CC"/>
                </a:solidFill>
              </a:rPr>
              <a:t>上的一些语言</a:t>
            </a:r>
            <a:endParaRPr lang="zh-CN" altLang="en-US" sz="440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1643050"/>
            <a:ext cx="8001000" cy="428628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40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Ø</a:t>
            </a:r>
            <a:endParaRPr lang="en-US" altLang="zh-CN" sz="4000" b="1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{00, 11}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</a:t>
            </a:r>
            <a:r>
              <a:rPr lang="en-US" altLang="zh-CN" sz="4000" b="1" dirty="0">
                <a:solidFill>
                  <a:schemeClr val="accent2"/>
                </a:solidFill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</a:rPr>
              <a:t>}{0,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endParaRPr lang="en-US" altLang="zh-CN" sz="4000" b="1" baseline="30000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{0}{0,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r>
              <a:rPr lang="zh-CN" altLang="en-US" sz="4000" b="1" dirty="0">
                <a:solidFill>
                  <a:schemeClr val="accent2"/>
                </a:solidFill>
              </a:rPr>
              <a:t>{1}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</a:t>
            </a:r>
            <a:r>
              <a:rPr lang="en-US" altLang="zh-CN" sz="4000" b="1" dirty="0">
                <a:solidFill>
                  <a:schemeClr val="accent2"/>
                </a:solidFill>
              </a:rPr>
              <a:t>0</a:t>
            </a:r>
            <a:r>
              <a:rPr lang="zh-CN" altLang="en-US" sz="4000" b="1" dirty="0">
                <a:solidFill>
                  <a:schemeClr val="accent2"/>
                </a:solidFill>
              </a:rPr>
              <a:t> , </a:t>
            </a:r>
            <a:r>
              <a:rPr lang="en-US" altLang="zh-CN" sz="4000" b="1" dirty="0">
                <a:solidFill>
                  <a:schemeClr val="accent2"/>
                </a:solidFill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</a:rPr>
              <a:t>}{0,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 </a:t>
            </a:r>
            <a:endParaRPr lang="zh-CN" altLang="en-US" sz="4000" b="1" baseline="30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738174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</a:rPr>
              <a:t>字母表</a:t>
            </a:r>
            <a:r>
              <a:rPr lang="zh-CN" altLang="en-US" sz="4400" dirty="0">
                <a:solidFill>
                  <a:srgbClr val="000000"/>
                </a:solidFill>
              </a:rPr>
              <a:t> {0, 1}</a:t>
            </a:r>
            <a:r>
              <a:rPr lang="zh-CN" altLang="en-US" sz="4400" dirty="0">
                <a:solidFill>
                  <a:srgbClr val="0033CC"/>
                </a:solidFill>
              </a:rPr>
              <a:t>上的一些语言</a:t>
            </a:r>
            <a:endParaRPr lang="zh-CN" altLang="en-US" sz="4400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500174"/>
            <a:ext cx="8001000" cy="47371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{0, 1}{0,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US" altLang="zh-CN" sz="4000" b="1" dirty="0">
                <a:solidFill>
                  <a:schemeClr val="accent2"/>
                </a:solidFill>
              </a:rPr>
              <a:t>{0,1}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{0, 1}{0, 1}{0,1}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 *</a:t>
            </a:r>
            <a:endParaRPr lang="en-US" altLang="zh-CN" sz="4000" b="1" baseline="30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{0, 1}{0, 1}{0,1}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 *</a:t>
            </a:r>
            <a:r>
              <a:rPr lang="en-US" altLang="zh-CN" sz="4000" b="1" dirty="0">
                <a:solidFill>
                  <a:schemeClr val="accent2"/>
                </a:solidFill>
              </a:rPr>
              <a:t>{0, 1}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</a:rPr>
              <a:t>*</a:t>
            </a:r>
            <a:r>
              <a:rPr lang="zh-CN" altLang="en-US" sz="4000" b="1" dirty="0">
                <a:solidFill>
                  <a:schemeClr val="accent2"/>
                </a:solidFill>
              </a:rPr>
              <a:t>{1}{0, 1</a:t>
            </a:r>
            <a:r>
              <a:rPr lang="zh-CN" altLang="en-US" sz="4000" b="1" dirty="0" smtClean="0">
                <a:solidFill>
                  <a:schemeClr val="accent2"/>
                </a:solidFill>
              </a:rPr>
              <a:t>}</a:t>
            </a:r>
            <a:r>
              <a:rPr lang="zh-CN" altLang="en-US" sz="4000" b="1" baseline="30000" dirty="0" smtClean="0">
                <a:solidFill>
                  <a:schemeClr val="accent2"/>
                </a:solidFill>
              </a:rPr>
              <a:t>*</a:t>
            </a:r>
            <a:endParaRPr lang="en-US" altLang="zh-CN" sz="4000" b="1" baseline="30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{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0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, </a:t>
            </a:r>
            <a:r>
              <a:rPr lang="zh-CN" altLang="en-US" sz="4000" b="1" dirty="0">
                <a:solidFill>
                  <a:srgbClr val="FF0000"/>
                </a:solidFill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}</a:t>
            </a:r>
            <a:r>
              <a:rPr lang="zh-CN" altLang="en-US" sz="4000" b="1" baseline="30000" dirty="0" smtClean="0">
                <a:solidFill>
                  <a:srgbClr val="FF0000"/>
                </a:solidFill>
              </a:rPr>
              <a:t>*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{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4000" b="1" dirty="0">
                <a:solidFill>
                  <a:srgbClr val="FF0000"/>
                </a:solidFill>
              </a:rPr>
              <a:t>, 1}</a:t>
            </a:r>
            <a:r>
              <a:rPr lang="zh-CN" altLang="en-US" sz="4000" b="1" baseline="30000" dirty="0">
                <a:solidFill>
                  <a:srgbClr val="FF0000"/>
                </a:solidFill>
              </a:rPr>
              <a:t>*</a:t>
            </a:r>
            <a:endParaRPr lang="en-US" altLang="zh-CN" sz="4000" i="1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zh-CN" sz="4000" i="1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zh-CN" altLang="en-US" sz="4000" b="1" baseline="30000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  <a:sym typeface="Symbol" panose="05050102010706020507" pitchFamily="18" charset="2"/>
              </a:rPr>
              <a:t>语言的</a:t>
            </a:r>
            <a:r>
              <a:rPr lang="en-US" altLang="zh-CN" sz="4800" i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4800">
                <a:solidFill>
                  <a:srgbClr val="0033CC"/>
                </a:solidFill>
                <a:sym typeface="Symbol" panose="05050102010706020507" pitchFamily="18" charset="2"/>
              </a:rPr>
              <a:t>次幂</a:t>
            </a:r>
            <a:endParaRPr lang="zh-CN" altLang="en-US" sz="480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设</a:t>
            </a: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是一个字母表，</a:t>
            </a: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L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4000" b="1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40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, </a:t>
            </a:r>
            <a:endParaRPr lang="zh-CN" altLang="en-US" sz="4000" b="1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的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次幂也是一个语言</a:t>
            </a:r>
            <a:endParaRPr lang="zh-CN" altLang="en-US" sz="4000" b="1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 (1) 当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= 0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时， 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= {}</a:t>
            </a:r>
            <a:endParaRPr lang="en-US" altLang="zh-CN" sz="4000" b="1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 (2) 当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 1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时， </a:t>
            </a:r>
            <a:r>
              <a:rPr lang="en-US" altLang="zh-CN" sz="40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4000" b="1" i="1" baseline="30000" dirty="0" err="1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40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-1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endParaRPr lang="zh-CN" altLang="en-US" sz="4000" b="1" dirty="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语言的例子</a:t>
            </a:r>
            <a:endParaRPr lang="zh-CN" altLang="en-US" sz="480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令</a:t>
            </a:r>
            <a:r>
              <a:rPr lang="zh-CN" altLang="en-US" sz="3600" b="1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3600" b="1">
                <a:solidFill>
                  <a:srgbClr val="0033CC"/>
                </a:solidFill>
              </a:rPr>
              <a:t> </a:t>
            </a:r>
            <a:r>
              <a:rPr lang="zh-CN" altLang="en-US" sz="3600" b="1">
                <a:solidFill>
                  <a:srgbClr val="000000"/>
                </a:solidFill>
              </a:rPr>
              <a:t>= {0, 1}</a:t>
            </a:r>
            <a:endParaRPr lang="zh-CN" altLang="en-US" sz="3600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= {0, 1}</a:t>
            </a:r>
            <a:endParaRPr lang="en-US" altLang="zh-CN" sz="3600" b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= {0, 1, 00, 01, 10, 11, …}= </a:t>
            </a:r>
            <a:r>
              <a:rPr lang="zh-CN" altLang="en-US" sz="3600" b="1">
                <a:solidFill>
                  <a:schemeClr val="accent2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3600" b="1" baseline="30000">
                <a:solidFill>
                  <a:schemeClr val="accent2"/>
                </a:solidFill>
                <a:sym typeface="Symbol" panose="05050102010706020507" pitchFamily="18" charset="2"/>
              </a:rPr>
              <a:t>+</a:t>
            </a:r>
            <a:endParaRPr lang="en-US" altLang="zh-CN" sz="3600" b="1" baseline="30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= {, 0, 1, 00, 01, 10, 11, …}= </a:t>
            </a:r>
            <a:r>
              <a:rPr lang="zh-CN" altLang="en-US" sz="3600" b="1">
                <a:solidFill>
                  <a:schemeClr val="accent2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3600" b="1" baseline="3000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= {0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|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 1}</a:t>
            </a:r>
            <a:endParaRPr lang="en-US" altLang="zh-CN" sz="3600" b="1" baseline="30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= {0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k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|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k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 1}</a:t>
            </a:r>
            <a:endParaRPr lang="en-US" altLang="zh-CN" sz="3600" b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 = {0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i="1" baseline="30000">
                <a:solidFill>
                  <a:schemeClr val="accent2"/>
                </a:solidFill>
                <a:sym typeface="Symbol" panose="05050102010706020507" pitchFamily="18" charset="2"/>
              </a:rPr>
              <a:t>k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|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600" b="1" i="1">
                <a:solidFill>
                  <a:schemeClr val="accent2"/>
                </a:solidFill>
                <a:sym typeface="Symbol" panose="05050102010706020507" pitchFamily="18" charset="2"/>
              </a:rPr>
              <a:t>k 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 0}</a:t>
            </a:r>
            <a:endParaRPr lang="en-US" altLang="zh-CN" sz="3600" b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/>
            <a:endParaRPr lang="zh-CN" altLang="en-US" sz="3600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CC0000"/>
                </a:solidFill>
              </a:rPr>
              <a:t>语言的闭包</a:t>
            </a:r>
            <a:endParaRPr lang="zh-CN" altLang="en-US" sz="4800">
              <a:solidFill>
                <a:srgbClr val="CC0000"/>
              </a:solidFill>
            </a:endParaRP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的正闭包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是一个语言：</a:t>
            </a:r>
            <a:endParaRPr lang="en-US" altLang="zh-CN" sz="3600" b="1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 dirty="0">
                <a:solidFill>
                  <a:srgbClr val="0033CC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+ 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sz="3600" b="1" dirty="0">
                <a:sym typeface="Symbol" panose="05050102010706020507" pitchFamily="18" charset="2"/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2 </a:t>
            </a:r>
            <a:r>
              <a:rPr lang="en-US" altLang="en-US" sz="3600" b="1" dirty="0">
                <a:sym typeface="Symbol" panose="05050102010706020507" pitchFamily="18" charset="2"/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3 </a:t>
            </a:r>
            <a:r>
              <a:rPr lang="en-US" altLang="en-US" sz="3600" b="1" dirty="0">
                <a:sym typeface="Symbol" panose="05050102010706020507" pitchFamily="18" charset="2"/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…</a:t>
            </a:r>
            <a:endParaRPr lang="zh-CN" altLang="en-US" sz="36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的克林闭包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是一个语言：</a:t>
            </a:r>
            <a:endParaRPr lang="en-US" altLang="zh-CN" sz="3600" b="1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 dirty="0">
                <a:solidFill>
                  <a:srgbClr val="0033CC"/>
                </a:solidFill>
                <a:sym typeface="Symbol" panose="05050102010706020507" pitchFamily="18" charset="2"/>
              </a:rPr>
              <a:t>          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* 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0 </a:t>
            </a:r>
            <a:r>
              <a:rPr lang="en-US" altLang="en-US" sz="3600" b="1" dirty="0">
                <a:sym typeface="Symbol" panose="05050102010706020507" pitchFamily="18" charset="2"/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+ </a:t>
            </a:r>
            <a:endParaRPr lang="zh-CN" altLang="en-US" sz="3600" b="1" baseline="30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1.7形式语言与自动机的发展 （自学）</a:t>
            </a:r>
            <a:endParaRPr lang="zh-CN" alt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924800" cy="3962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0033CC"/>
                </a:solidFill>
              </a:rPr>
              <a:t> </a:t>
            </a:r>
            <a:endParaRPr lang="zh-CN" altLang="en-US" sz="32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练习(见习题</a:t>
            </a:r>
            <a:r>
              <a:rPr lang="en-US" altLang="zh-CN" sz="4800">
                <a:solidFill>
                  <a:srgbClr val="0033CC"/>
                </a:solidFill>
              </a:rPr>
              <a:t>)</a:t>
            </a:r>
            <a:endParaRPr lang="en-US" altLang="zh-CN" sz="4800">
              <a:sym typeface="Symbol" panose="05050102010706020507" pitchFamily="18" charset="2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0033CC"/>
                </a:solidFill>
              </a:rPr>
              <a:t>3(2)</a:t>
            </a:r>
            <a:endParaRPr lang="en-US" altLang="zh-CN" sz="4800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0033CC"/>
                </a:solidFill>
              </a:rPr>
              <a:t>4</a:t>
            </a:r>
            <a:endParaRPr lang="en-US" altLang="zh-CN" sz="4800" b="1">
              <a:solidFill>
                <a:srgbClr val="0033CC"/>
              </a:solidFill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endParaRPr lang="en-US" altLang="zh-CN" sz="4800" b="1">
              <a:solidFill>
                <a:srgbClr val="0033CC"/>
              </a:solidFill>
            </a:endParaRPr>
          </a:p>
        </p:txBody>
      </p:sp>
      <p:pic>
        <p:nvPicPr>
          <p:cNvPr id="2" name="图片 1" descr="练习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3839210" y="1568450"/>
            <a:ext cx="385762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5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071546"/>
            <a:ext cx="8001000" cy="833454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给出递归定义 </a:t>
            </a:r>
            <a:endParaRPr lang="en-US" altLang="zh-CN" sz="4000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对于任意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x </a:t>
            </a:r>
            <a:r>
              <a:rPr lang="en-US" altLang="zh-CN" sz="3200" b="1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600" b="1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36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lang="zh-CN" altLang="en-US" sz="3600" b="1" dirty="0">
                <a:solidFill>
                  <a:srgbClr val="0033CC"/>
                </a:solidFill>
              </a:rPr>
              <a:t>,</a:t>
            </a:r>
            <a:r>
              <a:rPr lang="zh-CN" altLang="en-US" sz="3600" b="1" dirty="0"/>
              <a:t>字符串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的</a:t>
            </a:r>
            <a:r>
              <a:rPr lang="zh-CN" altLang="en-US" sz="3600" b="1" dirty="0" smtClean="0"/>
              <a:t>倒序</a:t>
            </a:r>
            <a:r>
              <a:rPr lang="en-US" altLang="zh-CN" sz="3600" b="1" dirty="0" smtClean="0"/>
              <a:t>(</a:t>
            </a:r>
            <a:r>
              <a:rPr lang="en-US" altLang="zh-CN" sz="36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3600" b="1" dirty="0">
                <a:sym typeface="Symbol" panose="05050102010706020507" pitchFamily="18" charset="2"/>
              </a:rPr>
              <a:t>)</a:t>
            </a:r>
            <a:r>
              <a:rPr lang="en-US" altLang="zh-CN" sz="3600" b="1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36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: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zh-CN" altLang="en-US" sz="3600" b="1" dirty="0">
                <a:solidFill>
                  <a:srgbClr val="0033CC"/>
                </a:solidFill>
              </a:rPr>
              <a:t>若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|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| </a:t>
            </a:r>
            <a:r>
              <a:rPr lang="en-GB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=1，</a:t>
            </a:r>
            <a:r>
              <a:rPr lang="zh-CN" altLang="en-US" sz="3600" b="1" dirty="0">
                <a:solidFill>
                  <a:srgbClr val="0033CC"/>
                </a:solidFill>
              </a:rPr>
              <a:t>则</a:t>
            </a:r>
            <a:r>
              <a:rPr lang="en-US" altLang="zh-CN" sz="36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3600" b="1" baseline="30000" dirty="0" err="1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=</a:t>
            </a:r>
            <a:endParaRPr lang="en-US" altLang="zh-CN" sz="3600" b="1" i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anose="05000000000000000000" pitchFamily="2" charset="2"/>
              <a:buAutoNum type="arabicParenBoth"/>
            </a:pPr>
            <a:r>
              <a:rPr lang="zh-CN" altLang="en-US" sz="3600" b="1" dirty="0">
                <a:solidFill>
                  <a:srgbClr val="0033CC"/>
                </a:solidFill>
              </a:rPr>
              <a:t>若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|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| &gt; 1，</a:t>
            </a:r>
            <a:r>
              <a:rPr lang="zh-CN" altLang="en-US" sz="3600" b="1" dirty="0">
                <a:solidFill>
                  <a:srgbClr val="0033CC"/>
                </a:solidFill>
              </a:rPr>
              <a:t>令</a:t>
            </a:r>
            <a:r>
              <a:rPr lang="en-US" altLang="zh-CN" sz="3600" b="1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3600" b="1" i="1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ya</a:t>
            </a:r>
            <a:endParaRPr lang="zh-CN" altLang="en-US" sz="3600" b="1" dirty="0" smtClean="0">
              <a:solidFill>
                <a:srgbClr val="0033CC"/>
              </a:solidFill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rgbClr val="0033CC"/>
                </a:solidFill>
              </a:rPr>
              <a:t>     其中</a:t>
            </a:r>
            <a:r>
              <a:rPr lang="en-US" altLang="zh-CN" sz="36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y </a:t>
            </a:r>
            <a:r>
              <a:rPr lang="en-US" altLang="zh-CN" sz="3200" b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600" b="1" dirty="0" smtClean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r>
              <a:rPr lang="en-US" altLang="zh-CN" sz="3600" b="1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+</a:t>
            </a:r>
            <a:r>
              <a:rPr lang="en-US" altLang="zh-CN" sz="36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,    </a:t>
            </a:r>
            <a:r>
              <a:rPr lang="en-US" altLang="zh-CN" sz="3600" b="1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a </a:t>
            </a:r>
            <a:r>
              <a:rPr lang="en-US" altLang="zh-CN" sz="3200" b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600" b="1" dirty="0" smtClean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b="1" dirty="0" smtClean="0">
                <a:solidFill>
                  <a:srgbClr val="000000"/>
                </a:solidFill>
                <a:sym typeface="Symbol" panose="05050102010706020507" pitchFamily="18" charset="2"/>
              </a:rPr>
              <a:t></a:t>
            </a:r>
            <a:endParaRPr lang="zh-CN" altLang="en-US" sz="3600" b="1" dirty="0" smtClean="0">
              <a:solidFill>
                <a:srgbClr val="0033CC"/>
              </a:solidFill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rgbClr val="0033CC"/>
                </a:solidFill>
              </a:rPr>
              <a:t>则 </a:t>
            </a:r>
            <a:r>
              <a:rPr lang="en-US" altLang="zh-CN" sz="3600" b="1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3600" b="1" baseline="30000" dirty="0" err="1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= </a:t>
            </a:r>
            <a:endParaRPr lang="en-US" altLang="zh-CN" sz="3600" b="1" baseline="30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214942" y="3214686"/>
            <a:ext cx="128588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en-US" altLang="zh-CN" i="1" dirty="0">
                <a:sym typeface="Symbol" panose="05050102010706020507" pitchFamily="18" charset="2"/>
              </a:rPr>
              <a:t>x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428860" y="5715016"/>
            <a:ext cx="128588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a(</a:t>
            </a:r>
            <a:r>
              <a:rPr lang="en-US" altLang="zh-CN" i="1" dirty="0" smtClean="0">
                <a:sym typeface="Symbol" panose="05050102010706020507" pitchFamily="18" charset="2"/>
              </a:rPr>
              <a:t>y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en-US" altLang="zh-CN" baseline="30000" dirty="0" smtClean="0">
                <a:sym typeface="Symbol" panose="05050102010706020507" pitchFamily="18" charset="2"/>
              </a:rPr>
              <a:t>T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300192" y="5558106"/>
            <a:ext cx="2088232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en-US" altLang="zh-CN" i="1" dirty="0" err="1" smtClean="0">
                <a:sym typeface="Symbol" panose="05050102010706020507" pitchFamily="18" charset="2"/>
              </a:rPr>
              <a:t>x</a:t>
            </a:r>
            <a:r>
              <a:rPr lang="en-US" altLang="zh-CN" baseline="30000" dirty="0" err="1" smtClean="0"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ym typeface="Symbol" panose="05050102010706020507" pitchFamily="18" charset="2"/>
              </a:rPr>
              <a:t>= (</a:t>
            </a:r>
            <a:r>
              <a:rPr lang="en-US" altLang="zh-CN" i="1" dirty="0" smtClean="0">
                <a:sym typeface="Symbol" panose="05050102010706020507" pitchFamily="18" charset="2"/>
              </a:rPr>
              <a:t>y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en-US" altLang="zh-CN" baseline="30000" dirty="0" smtClean="0">
                <a:sym typeface="Symbol" panose="05050102010706020507" pitchFamily="18" charset="2"/>
              </a:rPr>
              <a:t>T</a:t>
            </a:r>
            <a:r>
              <a:rPr lang="en-US" altLang="zh-CN" dirty="0" smtClean="0">
                <a:sym typeface="Symbol" panose="05050102010706020507" pitchFamily="18" charset="2"/>
              </a:rPr>
              <a:t>a</a:t>
            </a:r>
            <a:endParaRPr kumimoji="1" lang="zh-CN" altLang="en-US" sz="3600" b="1" i="0" u="none" strike="noStrike" cap="none" normalizeH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500826" y="4069557"/>
            <a:ext cx="1643074" cy="64294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>
              <a:buNone/>
            </a:pP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= a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zh-CN"/>
              <a:t>．</a:t>
            </a:r>
            <a:r>
              <a:rPr lang="en-US" altLang="zh-CN">
                <a:sym typeface="Symbol" panose="05050102010706020507" pitchFamily="18" charset="2"/>
              </a:rPr>
              <a:t></a:t>
            </a:r>
            <a:r>
              <a:rPr lang="zh-CN" altLang="zh-CN"/>
              <a:t>＝</a:t>
            </a:r>
            <a:r>
              <a:rPr lang="en-US" altLang="zh-CN"/>
              <a:t>{0</a:t>
            </a:r>
            <a:r>
              <a:rPr lang="zh-CN" altLang="zh-CN"/>
              <a:t>，</a:t>
            </a:r>
            <a:r>
              <a:rPr lang="en-US" altLang="zh-CN"/>
              <a:t>1}</a:t>
            </a:r>
            <a:r>
              <a:rPr lang="zh-CN" altLang="zh-CN"/>
              <a:t>，请给出语言的形式表示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 dirty="0"/>
              <a:t>所有以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开头的串的语言。</a:t>
            </a:r>
            <a:endParaRPr lang="zh-CN" altLang="zh-CN" sz="3600" b="1" dirty="0"/>
          </a:p>
          <a:p>
            <a:r>
              <a:rPr lang="zh-CN" altLang="zh-CN" sz="3600" b="1" dirty="0"/>
              <a:t>所有以</a:t>
            </a:r>
            <a:r>
              <a:rPr lang="en-US" altLang="zh-CN" sz="3600" b="1" dirty="0"/>
              <a:t>0</a:t>
            </a:r>
            <a:r>
              <a:rPr lang="zh-CN" altLang="zh-CN" sz="3600" b="1" dirty="0"/>
              <a:t>开头，以</a:t>
            </a:r>
            <a:r>
              <a:rPr lang="en-US" altLang="zh-CN" sz="3600" b="1" dirty="0"/>
              <a:t>1</a:t>
            </a:r>
            <a:r>
              <a:rPr lang="zh-CN" altLang="zh-CN" sz="3600" b="1" dirty="0"/>
              <a:t>结尾的串的语言。</a:t>
            </a:r>
            <a:endParaRPr lang="zh-CN" altLang="zh-CN" sz="3600" b="1" dirty="0"/>
          </a:p>
          <a:p>
            <a:r>
              <a:rPr lang="zh-CN" altLang="zh-CN" sz="3600" b="1" dirty="0"/>
              <a:t>所有以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开头，</a:t>
            </a:r>
            <a:r>
              <a:rPr lang="en-US" altLang="zh-CN" sz="3600" b="1" dirty="0"/>
              <a:t>11</a:t>
            </a:r>
            <a:r>
              <a:rPr lang="zh-CN" altLang="zh-CN" sz="3600" b="1" dirty="0"/>
              <a:t>结尾的串的语言。</a:t>
            </a:r>
            <a:endParaRPr lang="zh-CN" altLang="zh-CN" sz="3600" b="1" dirty="0"/>
          </a:p>
          <a:p>
            <a:r>
              <a:rPr lang="zh-CN" altLang="zh-CN" sz="3600" b="1" dirty="0"/>
              <a:t>所有长度为偶数的串的语言。</a:t>
            </a:r>
            <a:endParaRPr lang="zh-CN" altLang="zh-CN" sz="3600" b="1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形式语言和自动机</a:t>
            </a:r>
            <a:r>
              <a:rPr lang="zh-CN" altLang="en-US" sz="4400" dirty="0">
                <a:solidFill>
                  <a:schemeClr val="accent2"/>
                </a:solidFill>
              </a:rPr>
              <a:t>理论来源</a:t>
            </a:r>
            <a:endParaRPr lang="zh-CN" altLang="en-US" sz="4400" dirty="0">
              <a:solidFill>
                <a:schemeClr val="accent2"/>
              </a:solidFill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2214554"/>
            <a:ext cx="8001000" cy="3946525"/>
          </a:xfrm>
        </p:spPr>
        <p:txBody>
          <a:bodyPr/>
          <a:lstStyle/>
          <a:p>
            <a:pPr marL="742950" indent="-742950" algn="just" eaLnBrk="1" hangingPunct="1">
              <a:buFont typeface="Wingdings" panose="05000000000000000000" pitchFamily="2" charset="2"/>
              <a:buAutoNum type="arabicParenBoth"/>
            </a:pPr>
            <a:r>
              <a:rPr lang="en-US" altLang="zh-CN" sz="3600" b="1" dirty="0">
                <a:solidFill>
                  <a:srgbClr val="000000"/>
                </a:solidFill>
              </a:rPr>
              <a:t>Chomsky</a:t>
            </a:r>
            <a:r>
              <a:rPr lang="zh-CN" altLang="en-US" sz="3600" b="1" dirty="0"/>
              <a:t>对自然语言的研究；</a:t>
            </a:r>
            <a:endParaRPr lang="en-US" altLang="zh-CN" sz="3600" b="1" dirty="0"/>
          </a:p>
          <a:p>
            <a:pPr marL="0" indent="0" algn="just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3600" b="1"/>
              <a:t>所有长度为奇数的串的语言。</a:t>
            </a:r>
            <a:endParaRPr lang="zh-CN" altLang="zh-CN" sz="3600" b="1"/>
          </a:p>
          <a:p>
            <a:r>
              <a:rPr lang="zh-CN" altLang="zh-CN" sz="3600" b="1"/>
              <a:t>所有包含子串</a:t>
            </a:r>
            <a:r>
              <a:rPr lang="en-US" altLang="zh-CN" sz="3600" b="1"/>
              <a:t>01011</a:t>
            </a:r>
            <a:r>
              <a:rPr lang="zh-CN" altLang="zh-CN" sz="3600" b="1"/>
              <a:t>的串的语言。</a:t>
            </a:r>
            <a:endParaRPr lang="zh-CN" altLang="zh-CN" sz="3600" b="1"/>
          </a:p>
          <a:p>
            <a:r>
              <a:rPr lang="zh-CN" altLang="zh-CN" sz="3600" b="1"/>
              <a:t>所有包含</a:t>
            </a:r>
            <a:r>
              <a:rPr lang="en-US" altLang="zh-CN" sz="3600" b="1"/>
              <a:t>3</a:t>
            </a:r>
            <a:r>
              <a:rPr lang="zh-CN" altLang="zh-CN" sz="3600" b="1"/>
              <a:t>个连续</a:t>
            </a:r>
            <a:r>
              <a:rPr lang="en-US" altLang="zh-CN" sz="3600" b="1"/>
              <a:t>0</a:t>
            </a:r>
            <a:r>
              <a:rPr lang="zh-CN" altLang="zh-CN" sz="3600" b="1"/>
              <a:t>的串的语言。</a:t>
            </a:r>
            <a:endParaRPr lang="zh-CN" altLang="zh-CN" sz="3600" b="1"/>
          </a:p>
          <a:p>
            <a:r>
              <a:rPr lang="zh-CN" altLang="zh-CN" sz="3600" b="1"/>
              <a:t>所有</a:t>
            </a:r>
            <a:r>
              <a:rPr lang="zh-CN" altLang="en-US" sz="3600" b="1"/>
              <a:t>的</a:t>
            </a:r>
            <a:r>
              <a:rPr lang="zh-CN" altLang="zh-CN" sz="3600" b="1"/>
              <a:t>第</a:t>
            </a:r>
            <a:r>
              <a:rPr lang="en-US" altLang="zh-CN" sz="3600" b="1"/>
              <a:t>10</a:t>
            </a:r>
            <a:r>
              <a:rPr lang="zh-CN" altLang="zh-CN" sz="3600" b="1"/>
              <a:t>个字符是</a:t>
            </a:r>
            <a:r>
              <a:rPr lang="en-US" altLang="zh-CN" sz="3600" b="1"/>
              <a:t>0</a:t>
            </a:r>
            <a:r>
              <a:rPr lang="zh-CN" altLang="zh-CN" sz="3600" b="1"/>
              <a:t>的串的语言。</a:t>
            </a:r>
            <a:endParaRPr lang="zh-CN" altLang="zh-CN" sz="3600" b="1"/>
          </a:p>
          <a:p>
            <a:r>
              <a:rPr lang="zh-CN" altLang="zh-CN" sz="3600" b="1"/>
              <a:t>所有倒数第</a:t>
            </a:r>
            <a:r>
              <a:rPr lang="en-US" altLang="zh-CN" sz="3600" b="1"/>
              <a:t>6</a:t>
            </a:r>
            <a:r>
              <a:rPr lang="zh-CN" altLang="zh-CN" sz="3600" b="1"/>
              <a:t>个字符是</a:t>
            </a:r>
            <a:r>
              <a:rPr lang="en-US" altLang="zh-CN" sz="3600" b="1"/>
              <a:t>0</a:t>
            </a:r>
            <a:r>
              <a:rPr lang="zh-CN" altLang="zh-CN" sz="3600" b="1"/>
              <a:t>的串的语言。</a:t>
            </a:r>
            <a:endParaRPr lang="zh-CN" altLang="zh-CN" sz="3600" b="1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习题第</a:t>
            </a:r>
            <a:r>
              <a:rPr lang="en-US" altLang="zh-CN" sz="4800">
                <a:solidFill>
                  <a:srgbClr val="0033CC"/>
                </a:solidFill>
              </a:rPr>
              <a:t>4</a:t>
            </a:r>
            <a:r>
              <a:rPr lang="zh-CN" altLang="en-US" sz="4800">
                <a:solidFill>
                  <a:srgbClr val="0033CC"/>
                </a:solidFill>
              </a:rPr>
              <a:t>大题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marL="533400" indent="-5334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(1) {0}{0,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endParaRPr lang="zh-CN" altLang="en-US" sz="4000" b="1" baseline="30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(2) </a:t>
            </a:r>
            <a:r>
              <a:rPr lang="en-US" altLang="zh-CN" sz="3600" b="1" dirty="0">
                <a:solidFill>
                  <a:schemeClr val="accent2"/>
                </a:solidFill>
              </a:rPr>
              <a:t>{0}{0,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 </a:t>
            </a:r>
            <a:r>
              <a:rPr lang="en-US" altLang="zh-CN" sz="3600" b="1" dirty="0">
                <a:solidFill>
                  <a:schemeClr val="accent2"/>
                </a:solidFill>
              </a:rPr>
              <a:t>{1}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marL="533400" indent="-5334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(3) </a:t>
            </a:r>
            <a:r>
              <a:rPr lang="en-US" altLang="zh-CN" sz="3600" b="1" dirty="0">
                <a:solidFill>
                  <a:schemeClr val="accent2"/>
                </a:solidFill>
              </a:rPr>
              <a:t>{11}{0,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US" altLang="zh-CN" sz="3600" b="1" dirty="0">
                <a:solidFill>
                  <a:schemeClr val="accent2"/>
                </a:solidFill>
              </a:rPr>
              <a:t>{11} </a:t>
            </a:r>
            <a:r>
              <a:rPr lang="en-US" altLang="en-US" sz="4000" b="1" dirty="0">
                <a:sym typeface="Symbol" panose="05050102010706020507" pitchFamily="18" charset="2"/>
              </a:rPr>
              <a:t>∪</a:t>
            </a:r>
            <a:r>
              <a:rPr lang="en-US" altLang="zh-CN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111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11</a:t>
            </a:r>
            <a:r>
              <a:rPr lang="en-US" altLang="zh-CN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}</a:t>
            </a:r>
            <a:endParaRPr lang="en-US" altLang="zh-CN" sz="3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习题评讲(续)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(4) </a:t>
            </a:r>
            <a:r>
              <a:rPr lang="en-US" altLang="zh-CN" sz="3600" b="1" dirty="0">
                <a:solidFill>
                  <a:schemeClr val="accent2"/>
                </a:solidFill>
              </a:rPr>
              <a:t>{00,01,10,11}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endParaRPr lang="zh-CN" altLang="en-US" sz="36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(5) </a:t>
            </a:r>
            <a:r>
              <a:rPr lang="en-US" altLang="zh-CN" sz="3600" b="1" dirty="0">
                <a:solidFill>
                  <a:schemeClr val="accent2"/>
                </a:solidFill>
              </a:rPr>
              <a:t>{0, 1} {00,01,10,11}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endParaRPr lang="en-US" altLang="zh-CN" sz="4000" b="1" baseline="30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(6) </a:t>
            </a:r>
            <a:r>
              <a:rPr lang="en-US" altLang="zh-CN" sz="36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US" altLang="zh-CN" sz="3600" b="1" dirty="0">
                <a:solidFill>
                  <a:schemeClr val="accent2"/>
                </a:solidFill>
              </a:rPr>
              <a:t>{01011} 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endParaRPr lang="zh-CN" altLang="en-US" sz="4000" b="1" baseline="30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(7) </a:t>
            </a:r>
            <a:r>
              <a:rPr lang="en-US" altLang="zh-CN" sz="36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lang="en-US" altLang="zh-CN" sz="3600" b="1" dirty="0">
                <a:solidFill>
                  <a:schemeClr val="accent2"/>
                </a:solidFill>
              </a:rPr>
              <a:t>{000}{0,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endParaRPr lang="en-US" altLang="zh-CN" sz="4000" b="1" baseline="300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习题评讲(续)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(8) </a:t>
            </a:r>
            <a:r>
              <a:rPr lang="en-US" altLang="zh-CN" sz="3600" b="1" dirty="0">
                <a:solidFill>
                  <a:schemeClr val="accent2"/>
                </a:solidFill>
              </a:rPr>
              <a:t>{0, 1}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9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</a:rPr>
              <a:t>{0}{0,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 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(9) </a:t>
            </a:r>
            <a:r>
              <a:rPr lang="en-US" altLang="zh-CN" sz="3600" b="1" dirty="0">
                <a:solidFill>
                  <a:schemeClr val="accent2"/>
                </a:solidFill>
              </a:rPr>
              <a:t>{0, 1}</a:t>
            </a:r>
            <a:r>
              <a:rPr lang="zh-CN" altLang="en-US" sz="40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 </a:t>
            </a:r>
            <a:r>
              <a:rPr lang="en-US" altLang="zh-CN" sz="3600" b="1" dirty="0">
                <a:solidFill>
                  <a:schemeClr val="accent2"/>
                </a:solidFill>
              </a:rPr>
              <a:t>{0} {0, 1}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5</a:t>
            </a:r>
            <a:endParaRPr lang="en-US" altLang="zh-CN" sz="3600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sz="4000" dirty="0"/>
              <a:t>所有最多有一对连续的</a:t>
            </a:r>
            <a:r>
              <a:rPr lang="en-US" altLang="zh-CN" sz="4000" dirty="0"/>
              <a:t>0</a:t>
            </a:r>
            <a:r>
              <a:rPr lang="zh-CN" altLang="zh-CN" sz="4000" dirty="0"/>
              <a:t>的语言</a:t>
            </a:r>
            <a:endParaRPr lang="en-US" altLang="zh-CN" sz="4000" dirty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{0</a:t>
            </a:r>
            <a:r>
              <a:rPr lang="en-US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chemeClr val="accent2"/>
                </a:solidFill>
              </a:rPr>
              <a:t>, 1}</a:t>
            </a:r>
            <a:r>
              <a:rPr lang="zh-CN" altLang="en-US" sz="3600" b="1" baseline="30000" dirty="0">
                <a:solidFill>
                  <a:schemeClr val="accent2"/>
                </a:solidFill>
              </a:rPr>
              <a:t>*</a:t>
            </a:r>
            <a:r>
              <a:rPr lang="zh-CN" altLang="en-US" sz="3600" b="1" dirty="0">
                <a:solidFill>
                  <a:schemeClr val="accent2"/>
                </a:solidFill>
              </a:rPr>
              <a:t>{</a:t>
            </a:r>
            <a:r>
              <a:rPr lang="en-US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chemeClr val="accent2"/>
                </a:solidFill>
              </a:rPr>
              <a:t>0, 1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}</a:t>
            </a:r>
            <a:r>
              <a:rPr lang="zh-CN" altLang="en-US" sz="3600" b="1" baseline="30000" dirty="0" smtClean="0">
                <a:solidFill>
                  <a:schemeClr val="accent2"/>
                </a:solidFill>
              </a:rPr>
              <a:t>* 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+</a:t>
            </a:r>
            <a:r>
              <a:rPr lang="zh-CN" altLang="en-US" sz="3600" b="1" baseline="30000" dirty="0" smtClean="0">
                <a:solidFill>
                  <a:schemeClr val="accent2"/>
                </a:solidFill>
              </a:rPr>
              <a:t> </a:t>
            </a:r>
            <a:endParaRPr lang="en-US" altLang="zh-CN" sz="3600" b="1" baseline="30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3600" b="1" baseline="30000" dirty="0">
                <a:solidFill>
                  <a:schemeClr val="accent2"/>
                </a:solidFill>
              </a:rPr>
              <a:t> </a:t>
            </a:r>
            <a:r>
              <a:rPr lang="en-US" altLang="zh-CN" sz="3600" b="1" baseline="30000" dirty="0" smtClean="0">
                <a:solidFill>
                  <a:schemeClr val="accent2"/>
                </a:solidFill>
              </a:rPr>
              <a:t>            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{</a:t>
            </a:r>
            <a:r>
              <a:rPr lang="zh-CN" altLang="en-US" sz="3600" b="1" dirty="0">
                <a:solidFill>
                  <a:schemeClr val="accent2"/>
                </a:solidFill>
              </a:rPr>
              <a:t>0</a:t>
            </a:r>
            <a:r>
              <a:rPr lang="en-US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chemeClr val="accent2"/>
                </a:solidFill>
              </a:rPr>
              <a:t>, 1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}*</a:t>
            </a:r>
            <a:r>
              <a:rPr lang="en-US" altLang="zh-CN" sz="3600" b="1" dirty="0" smtClean="0">
                <a:solidFill>
                  <a:schemeClr val="accent2"/>
                </a:solidFill>
              </a:rPr>
              <a:t>{00}</a:t>
            </a:r>
            <a:r>
              <a:rPr lang="zh-CN" altLang="en-US" sz="3600" b="1" dirty="0" smtClean="0">
                <a:solidFill>
                  <a:schemeClr val="accent2"/>
                </a:solidFill>
              </a:rPr>
              <a:t>{</a:t>
            </a:r>
            <a:r>
              <a:rPr lang="en-US" altLang="zh-CN" sz="3600" b="1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chemeClr val="accent2"/>
                </a:solidFill>
              </a:rPr>
              <a:t>0, 1}</a:t>
            </a:r>
            <a:r>
              <a:rPr lang="zh-CN" altLang="en-US" sz="3600" b="1" baseline="30000" dirty="0">
                <a:solidFill>
                  <a:schemeClr val="accent2"/>
                </a:solidFill>
              </a:rPr>
              <a:t>*</a:t>
            </a:r>
            <a:endParaRPr lang="en-US" altLang="zh-CN" sz="3600" b="1" i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3600" i="1" dirty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3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小结</a:t>
            </a:r>
            <a:endParaRPr lang="zh-CN" altLang="en-US" sz="4800">
              <a:solidFill>
                <a:srgbClr val="0033CC"/>
              </a:solidFill>
            </a:endParaRP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33CC"/>
                </a:solidFill>
              </a:rPr>
              <a:t>复习</a:t>
            </a:r>
            <a:r>
              <a:rPr lang="zh-CN" altLang="en-US" sz="3600" b="1" dirty="0">
                <a:solidFill>
                  <a:srgbClr val="000000"/>
                </a:solidFill>
              </a:rPr>
              <a:t>集合、关系</a:t>
            </a:r>
            <a:r>
              <a:rPr lang="zh-CN" altLang="en-US" sz="3600" b="1" dirty="0">
                <a:solidFill>
                  <a:srgbClr val="0033CC"/>
                </a:solidFill>
              </a:rPr>
              <a:t>等相关知识</a:t>
            </a:r>
            <a:endParaRPr lang="en-US" altLang="zh-CN" sz="3600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33CC"/>
                </a:solidFill>
              </a:rPr>
              <a:t>引入</a:t>
            </a:r>
            <a:r>
              <a:rPr lang="en-US" altLang="zh-CN" sz="3600" b="1" dirty="0">
                <a:solidFill>
                  <a:srgbClr val="0033CC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形式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>
                <a:solidFill>
                  <a:srgbClr val="000000"/>
                </a:solidFill>
              </a:rPr>
              <a:t>语言</a:t>
            </a:r>
            <a:r>
              <a:rPr lang="zh-CN" altLang="en-US" sz="3600" b="1" dirty="0"/>
              <a:t>基本概念 </a:t>
            </a:r>
            <a:endParaRPr lang="zh-CN" altLang="en-US" sz="36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语言</a:t>
            </a:r>
            <a:r>
              <a:rPr lang="zh-CN" altLang="en-US" sz="4800" dirty="0">
                <a:solidFill>
                  <a:srgbClr val="FF0000"/>
                </a:solidFill>
              </a:rPr>
              <a:t>本质</a:t>
            </a:r>
            <a:endParaRPr lang="zh-CN" altLang="en-US" sz="4800" b="0" dirty="0">
              <a:solidFill>
                <a:srgbClr val="FF0000"/>
              </a:solidFill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自然语言</a:t>
            </a:r>
            <a:r>
              <a:rPr lang="zh-CN" altLang="en-US" sz="3600" b="1" dirty="0"/>
              <a:t>中的英语：</a:t>
            </a:r>
            <a:endParaRPr lang="en-US" altLang="zh-CN" sz="36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 一组规则的组合</a:t>
            </a:r>
            <a:endParaRPr lang="zh-CN" altLang="en-US" sz="3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1 </a:t>
            </a:r>
            <a:r>
              <a:rPr lang="zh-CN" altLang="en-US" sz="3600" b="1" dirty="0"/>
              <a:t>字母表的定义；</a:t>
            </a:r>
            <a:endParaRPr lang="zh-CN" altLang="en-US" sz="3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2 </a:t>
            </a:r>
            <a:r>
              <a:rPr lang="zh-CN" altLang="en-US" sz="3600" b="1" dirty="0">
                <a:solidFill>
                  <a:schemeClr val="accent2"/>
                </a:solidFill>
              </a:rPr>
              <a:t>词法规则</a:t>
            </a:r>
            <a:r>
              <a:rPr lang="zh-CN" altLang="en-US" sz="3600" b="1" dirty="0"/>
              <a:t>：单词符号的形成规则</a:t>
            </a:r>
            <a:endParaRPr lang="zh-CN" altLang="en-US" sz="3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600" b="1" dirty="0"/>
              <a:t>    一个单词对应一条词法规则：</a:t>
            </a:r>
            <a:endParaRPr lang="zh-CN" altLang="en-US" sz="36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600" b="1" dirty="0"/>
              <a:t>   规定了该单词由哪些字母、按照什么顺序进行排列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/>
              <a:t>3 </a:t>
            </a:r>
            <a:r>
              <a:rPr lang="zh-CN" altLang="en-US" sz="4000" b="1" dirty="0"/>
              <a:t>语法规则：</a:t>
            </a:r>
            <a:endParaRPr lang="en-US" altLang="zh-CN" sz="4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语法单位</a:t>
            </a:r>
            <a:r>
              <a:rPr lang="zh-CN" altLang="en-US" sz="4000" b="1" dirty="0"/>
              <a:t>的形成规则</a:t>
            </a:r>
            <a:endParaRPr lang="zh-CN" altLang="en-US" sz="4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000" b="1" dirty="0"/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短语</a:t>
            </a:r>
            <a:r>
              <a:rPr lang="zh-CN" altLang="en-US" sz="4000" b="1" dirty="0"/>
              <a:t>、</a:t>
            </a:r>
            <a:r>
              <a:rPr lang="zh-CN" altLang="en-US" sz="4000" b="1" dirty="0">
                <a:solidFill>
                  <a:srgbClr val="000000"/>
                </a:solidFill>
              </a:rPr>
              <a:t>从句</a:t>
            </a:r>
            <a:r>
              <a:rPr lang="zh-CN" altLang="en-US" sz="4000" b="1" dirty="0"/>
              <a:t>、</a:t>
            </a:r>
            <a:r>
              <a:rPr lang="zh-CN" altLang="en-US" sz="4000" b="1" dirty="0">
                <a:solidFill>
                  <a:srgbClr val="000000"/>
                </a:solidFill>
              </a:rPr>
              <a:t>句子</a:t>
            </a:r>
            <a:r>
              <a:rPr lang="zh-CN" altLang="en-US" sz="4000" b="1" dirty="0"/>
              <a:t>、</a:t>
            </a:r>
            <a:r>
              <a:rPr lang="zh-CN" altLang="en-US" sz="4000" b="1" dirty="0">
                <a:solidFill>
                  <a:srgbClr val="000000"/>
                </a:solidFill>
              </a:rPr>
              <a:t>段落</a:t>
            </a:r>
            <a:r>
              <a:rPr lang="zh-CN" altLang="en-US" sz="4000" b="1" dirty="0"/>
              <a:t>、</a:t>
            </a:r>
            <a:r>
              <a:rPr lang="zh-CN" altLang="en-US" sz="4000" b="1" dirty="0">
                <a:solidFill>
                  <a:srgbClr val="000000"/>
                </a:solidFill>
              </a:rPr>
              <a:t>文章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/>
              <a:t>4</a:t>
            </a:r>
            <a:r>
              <a:rPr lang="zh-CN" altLang="en-US" sz="4000" b="1" dirty="0"/>
              <a:t> 语义规则：</a:t>
            </a:r>
            <a:endParaRPr lang="zh-CN" altLang="en-US" sz="40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4000" b="1" dirty="0"/>
              <a:t>     单词符号和语法单位的</a:t>
            </a:r>
            <a:r>
              <a:rPr lang="zh-CN" altLang="en-US" sz="4000" b="1" dirty="0">
                <a:solidFill>
                  <a:srgbClr val="000000"/>
                </a:solidFill>
              </a:rPr>
              <a:t>含义规则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7630" indent="-87630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5</a:t>
            </a:r>
            <a:r>
              <a:rPr lang="zh-CN" altLang="en-US" sz="4000" b="1" dirty="0"/>
              <a:t> 语用规则：</a:t>
            </a:r>
            <a:endParaRPr lang="zh-CN" altLang="en-US" sz="4000" b="1" dirty="0"/>
          </a:p>
          <a:p>
            <a:pPr marL="87630" indent="-87630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 语义规则的发展和延伸</a:t>
            </a:r>
            <a:endParaRPr lang="zh-CN" altLang="en-US" sz="4000" b="1" dirty="0"/>
          </a:p>
          <a:p>
            <a:pPr marL="87630" indent="-87630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在一定的</a:t>
            </a:r>
            <a:r>
              <a:rPr lang="zh-CN" altLang="en-US" sz="4000" b="1" dirty="0">
                <a:solidFill>
                  <a:srgbClr val="000000"/>
                </a:solidFill>
              </a:rPr>
              <a:t>语境</a:t>
            </a:r>
            <a:r>
              <a:rPr lang="zh-CN" altLang="en-US" sz="4000" b="1" dirty="0"/>
              <a:t>中，单词和语法单位体现出来的具体意义</a:t>
            </a:r>
            <a:endParaRPr lang="zh-CN" altLang="en-US" sz="4000" b="1" dirty="0"/>
          </a:p>
          <a:p>
            <a:pPr marL="87630" indent="-87630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 需要根据</a:t>
            </a:r>
            <a:r>
              <a:rPr lang="zh-CN" altLang="en-US" sz="4000" b="1" dirty="0">
                <a:solidFill>
                  <a:srgbClr val="000000"/>
                </a:solidFill>
              </a:rPr>
              <a:t>上下文</a:t>
            </a:r>
            <a:r>
              <a:rPr lang="zh-CN" altLang="en-US" sz="4000" b="1" dirty="0"/>
              <a:t>进行明确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</a:rPr>
              <a:t>英语</a:t>
            </a:r>
            <a:r>
              <a:rPr lang="zh-CN" altLang="en-US" sz="4000" b="1" dirty="0"/>
              <a:t>和</a:t>
            </a:r>
            <a:r>
              <a:rPr lang="zh-CN" altLang="en-US" sz="4000" b="1" dirty="0">
                <a:solidFill>
                  <a:srgbClr val="000000"/>
                </a:solidFill>
              </a:rPr>
              <a:t>英语文章</a:t>
            </a:r>
            <a:r>
              <a:rPr lang="zh-CN" altLang="en-US" sz="4000" b="1" dirty="0"/>
              <a:t>的关系？</a:t>
            </a:r>
            <a:endParaRPr lang="en-US" altLang="zh-CN" sz="4000" b="1" dirty="0"/>
          </a:p>
          <a:p>
            <a:pPr eaLnBrk="1" hangingPunct="1"/>
            <a:r>
              <a:rPr lang="zh-CN" altLang="en-US" sz="4000" b="1" dirty="0"/>
              <a:t>程序设计语言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形式语言和自动机</a:t>
            </a:r>
            <a:r>
              <a:rPr lang="zh-CN" altLang="en-US" sz="4400" dirty="0">
                <a:solidFill>
                  <a:schemeClr val="accent2"/>
                </a:solidFill>
              </a:rPr>
              <a:t>理论来源</a:t>
            </a:r>
            <a:endParaRPr lang="zh-CN" altLang="en-US" sz="4400" dirty="0">
              <a:solidFill>
                <a:schemeClr val="accent2"/>
              </a:solidFill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62" y="2214554"/>
            <a:ext cx="8001000" cy="394652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(1) </a:t>
            </a:r>
            <a:r>
              <a:rPr lang="en-US" altLang="zh-CN" sz="3600" b="1" dirty="0">
                <a:solidFill>
                  <a:srgbClr val="000000"/>
                </a:solidFill>
              </a:rPr>
              <a:t>Chomsky</a:t>
            </a:r>
            <a:r>
              <a:rPr lang="zh-CN" altLang="en-US" sz="3600" b="1" dirty="0"/>
              <a:t>对自然语言的研究；</a:t>
            </a:r>
            <a:endParaRPr lang="zh-CN" altLang="en-US" sz="36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(2)</a:t>
            </a:r>
            <a:r>
              <a:rPr lang="en-US" altLang="zh-CN" sz="3200" b="1" dirty="0">
                <a:solidFill>
                  <a:srgbClr val="000000"/>
                </a:solidFill>
              </a:rPr>
              <a:t>ALGOL60</a:t>
            </a:r>
            <a:r>
              <a:rPr lang="zh-CN" altLang="en-US" sz="3200" b="1" dirty="0"/>
              <a:t>语言的语法描述方式</a:t>
            </a:r>
            <a:r>
              <a:rPr lang="en-US" altLang="zh-CN" sz="3200" b="1" dirty="0"/>
              <a:t>(</a:t>
            </a:r>
            <a:r>
              <a:rPr lang="en-US" altLang="zh-CN" sz="3200" b="1" dirty="0">
                <a:solidFill>
                  <a:srgbClr val="000000"/>
                </a:solidFill>
              </a:rPr>
              <a:t>BNF</a:t>
            </a:r>
            <a:r>
              <a:rPr lang="en-US" altLang="zh-CN" sz="3200" b="1" dirty="0"/>
              <a:t>)</a:t>
            </a:r>
            <a:r>
              <a:rPr lang="zh-CN" altLang="en-US" sz="3200" b="1" dirty="0"/>
              <a:t>；</a:t>
            </a:r>
            <a:endParaRPr lang="zh-CN" altLang="en-US" sz="32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/>
              <a:t>(3)</a:t>
            </a:r>
            <a:r>
              <a:rPr lang="en-US" altLang="zh-CN" sz="3200" b="1" dirty="0">
                <a:solidFill>
                  <a:srgbClr val="000000"/>
                </a:solidFill>
              </a:rPr>
              <a:t>Turing</a:t>
            </a:r>
            <a:r>
              <a:rPr lang="zh-CN" altLang="en-US" sz="3200" b="1" dirty="0">
                <a:solidFill>
                  <a:srgbClr val="000000"/>
                </a:solidFill>
              </a:rPr>
              <a:t>、</a:t>
            </a:r>
            <a:r>
              <a:rPr lang="en-US" altLang="zh-CN" sz="3200" b="1" dirty="0" err="1">
                <a:solidFill>
                  <a:srgbClr val="000000"/>
                </a:solidFill>
              </a:rPr>
              <a:t>Kleene</a:t>
            </a:r>
            <a:r>
              <a:rPr lang="zh-CN" altLang="en-US" sz="3200" b="1" dirty="0">
                <a:solidFill>
                  <a:srgbClr val="000000"/>
                </a:solidFill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</a:rPr>
              <a:t>Neumann</a:t>
            </a:r>
            <a:r>
              <a:rPr lang="zh-CN" altLang="en-US" sz="3200" b="1" dirty="0">
                <a:solidFill>
                  <a:srgbClr val="000000"/>
                </a:solidFill>
              </a:rPr>
              <a:t>、</a:t>
            </a:r>
            <a:r>
              <a:rPr lang="en-GB" altLang="zh-CN" sz="3200" b="1" dirty="0">
                <a:solidFill>
                  <a:srgbClr val="000000"/>
                </a:solidFill>
              </a:rPr>
              <a:t>Huffman</a:t>
            </a:r>
            <a:r>
              <a:rPr lang="zh-CN" altLang="en-US" sz="3600" b="1" dirty="0">
                <a:latin typeface="宋体" panose="02010600030101010101" pitchFamily="2" charset="-122"/>
              </a:rPr>
              <a:t>等 </a:t>
            </a:r>
            <a:r>
              <a:rPr lang="zh-CN" altLang="en-US" sz="3600" b="1" dirty="0"/>
              <a:t>对自动机的研究。</a:t>
            </a:r>
            <a:endParaRPr lang="en-US" altLang="zh-CN" sz="3600" b="1" dirty="0"/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(</a:t>
            </a:r>
            <a:r>
              <a:rPr lang="en-US" altLang="zh-CN" sz="3600" b="1" dirty="0">
                <a:solidFill>
                  <a:srgbClr val="0000FF"/>
                </a:solidFill>
              </a:rPr>
              <a:t>4</a:t>
            </a:r>
            <a:r>
              <a:rPr lang="zh-CN" altLang="en-US" sz="3600" b="1" dirty="0">
                <a:solidFill>
                  <a:srgbClr val="0000FF"/>
                </a:solidFill>
              </a:rPr>
              <a:t>) </a:t>
            </a:r>
            <a:r>
              <a:rPr lang="en-US" altLang="zh-CN" sz="3600" b="1" dirty="0"/>
              <a:t>1959</a:t>
            </a:r>
            <a:r>
              <a:rPr lang="zh-CN" altLang="en-US" sz="3600" b="1" dirty="0"/>
              <a:t>年 </a:t>
            </a:r>
            <a:r>
              <a:rPr lang="en-US" altLang="zh-CN" sz="3600" b="1" dirty="0">
                <a:solidFill>
                  <a:srgbClr val="000000"/>
                </a:solidFill>
              </a:rPr>
              <a:t>Chomsky</a:t>
            </a:r>
            <a:r>
              <a:rPr lang="zh-CN" altLang="en-US" sz="3600" b="1" dirty="0">
                <a:solidFill>
                  <a:srgbClr val="000000"/>
                </a:solidFill>
              </a:rPr>
              <a:t>的</a:t>
            </a:r>
            <a:r>
              <a:rPr lang="zh-CN" altLang="en-US" sz="3600" b="1" dirty="0"/>
              <a:t>整合</a:t>
            </a:r>
            <a:r>
              <a:rPr lang="en-US" altLang="zh-CN" sz="3600" b="1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形式语言与自动机的</a:t>
            </a:r>
            <a:r>
              <a:rPr lang="zh-CN" altLang="en-US" sz="4800" dirty="0">
                <a:solidFill>
                  <a:schemeClr val="accent2"/>
                </a:solidFill>
              </a:rPr>
              <a:t>作用</a:t>
            </a:r>
            <a:endParaRPr lang="zh-CN" altLang="en-US" sz="4800" dirty="0">
              <a:solidFill>
                <a:schemeClr val="accent2"/>
              </a:solidFill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</a:rPr>
              <a:t>     </a:t>
            </a:r>
            <a:r>
              <a:rPr lang="zh-CN" altLang="en-US" sz="3600" b="1" dirty="0">
                <a:solidFill>
                  <a:schemeClr val="tx2"/>
                </a:solidFill>
              </a:rPr>
              <a:t>形式语言和自动机的理论已经成为计算机科学的</a:t>
            </a:r>
            <a:r>
              <a:rPr lang="zh-CN" altLang="en-US" sz="3600" b="1" dirty="0">
                <a:solidFill>
                  <a:srgbClr val="FF0000"/>
                </a:solidFill>
              </a:rPr>
              <a:t>理论基础</a:t>
            </a:r>
            <a:r>
              <a:rPr lang="zh-CN" altLang="en-US" sz="3600" b="1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之一</a:t>
            </a:r>
            <a:r>
              <a:rPr lang="zh-CN" altLang="en-US" sz="3600" b="1" dirty="0">
                <a:solidFill>
                  <a:schemeClr val="tx2"/>
                </a:solidFill>
              </a:rPr>
              <a:t>。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marL="0" indent="0" algn="just" eaLnBrk="1" hangingPunct="1">
              <a:buNone/>
              <a:defRPr/>
            </a:pPr>
            <a:r>
              <a:rPr lang="zh-CN" altLang="en-US" sz="36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     讨论计算的</a:t>
            </a:r>
            <a:r>
              <a:rPr lang="zh-CN" altLang="en-US" sz="3600" b="1" kern="12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数学模型</a:t>
            </a:r>
            <a:r>
              <a:rPr lang="zh-CN" altLang="en-US" sz="3600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的定义、性质。</a:t>
            </a:r>
            <a:endParaRPr lang="zh-CN" altLang="en-US" sz="3600" b="1" dirty="0">
              <a:solidFill>
                <a:schemeClr val="tx2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tx2"/>
                </a:solidFill>
              </a:rPr>
              <a:t>     应用范围已被扩展到</a:t>
            </a:r>
            <a:r>
              <a:rPr lang="zh-CN" altLang="en-US" sz="3600" b="1" dirty="0">
                <a:solidFill>
                  <a:srgbClr val="000000"/>
                </a:solidFill>
              </a:rPr>
              <a:t>文本编辑器</a:t>
            </a:r>
            <a:r>
              <a:rPr lang="zh-CN" altLang="en-US" sz="3600" b="1" dirty="0">
                <a:solidFill>
                  <a:schemeClr val="tx2"/>
                </a:solidFill>
              </a:rPr>
              <a:t>、</a:t>
            </a:r>
            <a:r>
              <a:rPr lang="zh-CN" altLang="en-US" sz="3600" b="1" dirty="0">
                <a:solidFill>
                  <a:srgbClr val="000000"/>
                </a:solidFill>
              </a:rPr>
              <a:t>生物工程</a:t>
            </a:r>
            <a:r>
              <a:rPr lang="zh-CN" altLang="en-US" sz="3600" b="1" dirty="0">
                <a:solidFill>
                  <a:schemeClr val="tx2"/>
                </a:solidFill>
              </a:rPr>
              <a:t>、</a:t>
            </a:r>
            <a:r>
              <a:rPr lang="zh-CN" altLang="en-US" sz="3600" b="1" dirty="0">
                <a:solidFill>
                  <a:srgbClr val="000000"/>
                </a:solidFill>
              </a:rPr>
              <a:t>自动控制系统</a:t>
            </a:r>
            <a:r>
              <a:rPr lang="zh-CN" altLang="en-US" sz="3600" b="1" dirty="0">
                <a:solidFill>
                  <a:schemeClr val="tx2"/>
                </a:solidFill>
              </a:rPr>
              <a:t>、编译技术、</a:t>
            </a:r>
            <a:r>
              <a:rPr lang="zh-CN" altLang="en-US" sz="3600" b="1" dirty="0">
                <a:solidFill>
                  <a:schemeClr val="accent2"/>
                </a:solidFill>
              </a:rPr>
              <a:t>图像</a:t>
            </a:r>
            <a:r>
              <a:rPr lang="zh-CN" altLang="en-US" sz="3600" b="1" dirty="0">
                <a:solidFill>
                  <a:srgbClr val="000000"/>
                </a:solidFill>
              </a:rPr>
              <a:t>处理</a:t>
            </a:r>
            <a:r>
              <a:rPr lang="zh-CN" altLang="en-US" sz="3600" b="1" dirty="0">
                <a:solidFill>
                  <a:schemeClr val="tx2"/>
                </a:solidFill>
              </a:rPr>
              <a:t>与</a:t>
            </a:r>
            <a:r>
              <a:rPr lang="zh-CN" altLang="en-US" sz="3600" b="1" dirty="0">
                <a:solidFill>
                  <a:srgbClr val="000000"/>
                </a:solidFill>
              </a:rPr>
              <a:t>模式识别</a:t>
            </a:r>
            <a:r>
              <a:rPr lang="zh-CN" altLang="en-US" sz="3600" b="1" dirty="0">
                <a:solidFill>
                  <a:schemeClr val="tx2"/>
                </a:solidFill>
              </a:rPr>
              <a:t>等许多领域。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chemeClr val="bg2"/>
                </a:solidFill>
                <a:latin typeface="宋体" panose="02010600030101010101" pitchFamily="2" charset="-122"/>
              </a:rPr>
              <a:t>计算机学科的专业能力</a:t>
            </a:r>
            <a:endParaRPr lang="zh-CN" altLang="en-US" sz="5400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计算思维</a:t>
            </a:r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能力</a:t>
            </a:r>
            <a:endParaRPr lang="zh-CN" altLang="en-US" sz="4000" b="1" dirty="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算法设计与分析</a:t>
            </a:r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能力</a:t>
            </a:r>
            <a:endParaRPr lang="zh-CN" altLang="en-US" sz="4000" b="1" dirty="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复杂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软件设计与实现</a:t>
            </a:r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能力</a:t>
            </a:r>
            <a:endParaRPr lang="zh-CN" altLang="en-US" sz="4000" b="1" dirty="0">
              <a:solidFill>
                <a:schemeClr val="bg2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计算机系统的认知、分析、</a:t>
            </a:r>
            <a:endParaRPr lang="zh-CN" altLang="en-US" sz="4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    设计和运用</a:t>
            </a:r>
            <a:r>
              <a:rPr lang="zh-CN" altLang="en-US" sz="4000" b="1" dirty="0">
                <a:solidFill>
                  <a:schemeClr val="bg2"/>
                </a:solidFill>
                <a:latin typeface="宋体" panose="02010600030101010101" pitchFamily="2" charset="-122"/>
              </a:rPr>
              <a:t>能力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2400" cy="1470025"/>
          </a:xfrm>
        </p:spPr>
        <p:txBody>
          <a:bodyPr/>
          <a:lstStyle/>
          <a:p>
            <a:pPr indent="663575" eaLnBrk="1" hangingPunct="1"/>
            <a:r>
              <a:rPr lang="zh-CN" altLang="en-US" sz="5400" dirty="0"/>
              <a:t>有限自动机理论</a:t>
            </a:r>
            <a:r>
              <a:rPr lang="en-US" altLang="zh-CN" b="0" dirty="0"/>
              <a:t>0808126009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895600"/>
            <a:ext cx="7848600" cy="3200400"/>
          </a:xfrm>
        </p:spPr>
        <p:txBody>
          <a:bodyPr/>
          <a:lstStyle/>
          <a:p>
            <a:pPr eaLnBrk="1" hangingPunct="1"/>
            <a:r>
              <a:rPr lang="zh-CN" altLang="en-US" sz="4400" b="1">
                <a:solidFill>
                  <a:srgbClr val="0033CC"/>
                </a:solidFill>
              </a:rPr>
              <a:t>                           </a:t>
            </a:r>
            <a:r>
              <a:rPr lang="zh-CN" altLang="en-US" sz="4400" b="1">
                <a:solidFill>
                  <a:schemeClr val="accent2"/>
                </a:solidFill>
              </a:rPr>
              <a:t>陈文宇</a:t>
            </a:r>
            <a:r>
              <a:rPr lang="zh-CN" altLang="en-US" sz="4400" b="1">
                <a:solidFill>
                  <a:srgbClr val="0033CC"/>
                </a:solidFill>
              </a:rPr>
              <a:t>  </a:t>
            </a:r>
            <a:endParaRPr lang="zh-CN" altLang="en-US" sz="4400" b="1">
              <a:solidFill>
                <a:srgbClr val="0033CC"/>
              </a:solidFill>
            </a:endParaRPr>
          </a:p>
          <a:p>
            <a:pPr eaLnBrk="1" hangingPunct="1"/>
            <a:r>
              <a:rPr lang="zh-CN" altLang="en-GB" sz="3600" b="1">
                <a:solidFill>
                  <a:srgbClr val="0033CC"/>
                </a:solidFill>
              </a:rPr>
              <a:t>电子科技大学计算机科学与工程学院</a:t>
            </a:r>
            <a:endParaRPr lang="zh-CN" altLang="en-GB" sz="3600" b="1">
              <a:solidFill>
                <a:srgbClr val="0033CC"/>
              </a:solidFill>
            </a:endParaRPr>
          </a:p>
          <a:p>
            <a:pPr eaLnBrk="1" hangingPunct="1"/>
            <a:endParaRPr lang="zh-CN" altLang="en-GB" sz="3600" b="1">
              <a:solidFill>
                <a:srgbClr val="0033CC"/>
              </a:solidFill>
            </a:endParaRPr>
          </a:p>
          <a:p>
            <a:pPr eaLnBrk="1" hangingPunct="1"/>
            <a:endParaRPr lang="en-US" altLang="zh-CN" sz="36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chemeClr val="bg2"/>
                </a:solidFill>
              </a:rPr>
              <a:t>计算思维能力</a:t>
            </a:r>
            <a:endParaRPr lang="zh-CN" altLang="en-US" sz="5400">
              <a:solidFill>
                <a:schemeClr val="bg2"/>
              </a:solidFill>
            </a:endParaRP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accent2"/>
                </a:solidFill>
              </a:rPr>
              <a:t>形式化描述</a:t>
            </a:r>
            <a:r>
              <a:rPr lang="zh-CN" altLang="en-US" sz="4800" b="1" dirty="0">
                <a:solidFill>
                  <a:srgbClr val="0033CC"/>
                </a:solidFill>
              </a:rPr>
              <a:t>能力</a:t>
            </a:r>
            <a:endParaRPr lang="zh-CN" altLang="en-US" sz="4800" b="1" dirty="0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accent2"/>
                </a:solidFill>
              </a:rPr>
              <a:t>抽象思维</a:t>
            </a:r>
            <a:r>
              <a:rPr lang="zh-CN" altLang="en-US" sz="4800" b="1" dirty="0">
                <a:solidFill>
                  <a:srgbClr val="0033CC"/>
                </a:solidFill>
              </a:rPr>
              <a:t>能力</a:t>
            </a:r>
            <a:endParaRPr lang="zh-CN" altLang="en-US" sz="4800" b="1" dirty="0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chemeClr val="accent2"/>
                </a:solidFill>
              </a:rPr>
              <a:t>逻辑思维</a:t>
            </a:r>
            <a:r>
              <a:rPr lang="zh-CN" altLang="en-US" sz="4800" b="1" dirty="0">
                <a:solidFill>
                  <a:srgbClr val="0033CC"/>
                </a:solidFill>
              </a:rPr>
              <a:t>能力</a:t>
            </a:r>
            <a:endParaRPr lang="zh-CN" altLang="en-US" sz="48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sz="4400">
                <a:solidFill>
                  <a:schemeClr val="bg2"/>
                </a:solidFill>
              </a:rPr>
              <a:t>研究生阶段</a:t>
            </a:r>
            <a:endParaRPr lang="zh-CN" altLang="en-US" sz="4400">
              <a:solidFill>
                <a:schemeClr val="bg2"/>
              </a:solidFill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3600" b="1">
                <a:solidFill>
                  <a:schemeClr val="bg2"/>
                </a:solidFill>
              </a:rPr>
              <a:t>    </a:t>
            </a:r>
            <a:r>
              <a:rPr lang="zh-CN" sz="4000" b="1">
                <a:solidFill>
                  <a:schemeClr val="bg2"/>
                </a:solidFill>
              </a:rPr>
              <a:t>需要进一步进行</a:t>
            </a:r>
            <a:r>
              <a:rPr lang="zh-CN" sz="4000" b="1">
                <a:solidFill>
                  <a:schemeClr val="accent2"/>
                </a:solidFill>
              </a:rPr>
              <a:t>抽象思维</a:t>
            </a:r>
            <a:r>
              <a:rPr lang="zh-CN" sz="4000" b="1">
                <a:solidFill>
                  <a:schemeClr val="bg2"/>
                </a:solidFill>
              </a:rPr>
              <a:t>、</a:t>
            </a:r>
            <a:r>
              <a:rPr lang="zh-CN" sz="4000" b="1">
                <a:solidFill>
                  <a:schemeClr val="accent2"/>
                </a:solidFill>
              </a:rPr>
              <a:t>逻辑思维</a:t>
            </a:r>
            <a:r>
              <a:rPr lang="zh-CN" sz="4000" b="1">
                <a:solidFill>
                  <a:schemeClr val="bg2"/>
                </a:solidFill>
              </a:rPr>
              <a:t>、</a:t>
            </a:r>
            <a:r>
              <a:rPr lang="zh-CN" sz="4000" b="1">
                <a:solidFill>
                  <a:schemeClr val="accent2"/>
                </a:solidFill>
              </a:rPr>
              <a:t>创造能力</a:t>
            </a:r>
            <a:r>
              <a:rPr lang="zh-CN" sz="4000" b="1">
                <a:solidFill>
                  <a:schemeClr val="bg2"/>
                </a:solidFill>
              </a:rPr>
              <a:t>的培养。</a:t>
            </a:r>
            <a:endParaRPr lang="zh-CN" sz="4000" b="1">
              <a:solidFill>
                <a:schemeClr val="bg2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sz="4000" b="1">
                <a:solidFill>
                  <a:schemeClr val="bg2"/>
                </a:solidFill>
              </a:rPr>
              <a:t>    需要</a:t>
            </a:r>
            <a:r>
              <a:rPr lang="zh-CN" sz="4000" b="1">
                <a:solidFill>
                  <a:srgbClr val="FF0000"/>
                </a:solidFill>
              </a:rPr>
              <a:t>更</a:t>
            </a:r>
            <a:r>
              <a:rPr lang="zh-CN" sz="4000" b="1">
                <a:solidFill>
                  <a:schemeClr val="bg2"/>
                </a:solidFill>
              </a:rPr>
              <a:t>宽厚、坚实的</a:t>
            </a:r>
            <a:r>
              <a:rPr lang="zh-CN" sz="4000" b="1">
                <a:solidFill>
                  <a:schemeClr val="accent2"/>
                </a:solidFill>
              </a:rPr>
              <a:t>理论基础</a:t>
            </a:r>
            <a:r>
              <a:rPr lang="zh-CN" sz="4000" b="1">
                <a:solidFill>
                  <a:schemeClr val="bg2"/>
                </a:solidFill>
              </a:rPr>
              <a:t>。</a:t>
            </a:r>
            <a:endParaRPr lang="zh-CN" altLang="en-US" sz="40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课程内容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b="1" dirty="0">
                <a:solidFill>
                  <a:srgbClr val="0000FF"/>
                </a:solidFill>
              </a:rPr>
              <a:t>本科：形式语言与</a:t>
            </a:r>
            <a:r>
              <a:rPr lang="zh-CN" altLang="en-US" sz="4000" b="1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自动机</a:t>
            </a:r>
            <a:r>
              <a:rPr lang="en-US" altLang="zh-CN" sz="4000" b="1" dirty="0">
                <a:solidFill>
                  <a:srgbClr val="0000FF"/>
                </a:solidFill>
              </a:rPr>
              <a:t>(</a:t>
            </a:r>
            <a:r>
              <a:rPr lang="zh-CN" altLang="en-US" sz="4000" b="1" dirty="0">
                <a:solidFill>
                  <a:srgbClr val="0000FF"/>
                </a:solidFill>
              </a:rPr>
              <a:t>编译</a:t>
            </a:r>
            <a:r>
              <a:rPr lang="en-US" altLang="zh-CN" sz="4000" b="1" dirty="0">
                <a:solidFill>
                  <a:srgbClr val="0000FF"/>
                </a:solidFill>
              </a:rPr>
              <a:t>)</a:t>
            </a:r>
            <a:endParaRPr lang="en-US" altLang="zh-CN" sz="4000" b="1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zh-CN" altLang="en-US" sz="4000" b="1" dirty="0">
                <a:solidFill>
                  <a:srgbClr val="0000FF"/>
                </a:solidFill>
              </a:rPr>
              <a:t>研究生：</a:t>
            </a:r>
            <a:r>
              <a:rPr lang="zh-CN" altLang="en-US" sz="4000" b="1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有限自动机理论</a:t>
            </a:r>
            <a:endParaRPr lang="en-US" altLang="zh-CN" sz="4000" b="1" dirty="0">
              <a:solidFill>
                <a:schemeClr val="accent2">
                  <a:lumMod val="95000"/>
                  <a:lumOff val="5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rgbClr val="0000FF"/>
                </a:solidFill>
              </a:rPr>
              <a:t>     </a:t>
            </a:r>
            <a:r>
              <a:rPr lang="zh-CN" altLang="en-US" sz="4000" b="1" dirty="0">
                <a:solidFill>
                  <a:srgbClr val="000000"/>
                </a:solidFill>
              </a:rPr>
              <a:t>形式语言</a:t>
            </a:r>
            <a:r>
              <a:rPr lang="zh-CN" altLang="en-US" sz="4000" b="1" dirty="0">
                <a:solidFill>
                  <a:srgbClr val="0000FF"/>
                </a:solidFill>
              </a:rPr>
              <a:t>基本内容</a:t>
            </a:r>
            <a:endParaRPr lang="en-US" altLang="zh-CN" sz="4000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FF"/>
                </a:solidFill>
              </a:rPr>
              <a:t>     </a:t>
            </a:r>
            <a:r>
              <a:rPr lang="zh-CN" altLang="en-US" sz="4000" b="1" dirty="0">
                <a:solidFill>
                  <a:srgbClr val="000000"/>
                </a:solidFill>
              </a:rPr>
              <a:t>有限自动机</a:t>
            </a:r>
            <a:r>
              <a:rPr lang="zh-CN" altLang="en-US" sz="4000" b="1" dirty="0">
                <a:solidFill>
                  <a:srgbClr val="0000FF"/>
                </a:solidFill>
              </a:rPr>
              <a:t>内容</a:t>
            </a:r>
            <a:r>
              <a:rPr lang="zh-CN" altLang="en-US" sz="4000" b="1" dirty="0">
                <a:solidFill>
                  <a:schemeClr val="accent2"/>
                </a:solidFill>
              </a:rPr>
              <a:t>（重点）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FF"/>
                </a:solidFill>
              </a:rPr>
              <a:t>     形式语言与自动机的</a:t>
            </a:r>
            <a:r>
              <a:rPr lang="zh-CN" altLang="en-US" sz="4000" b="1" dirty="0">
                <a:solidFill>
                  <a:srgbClr val="000000"/>
                </a:solidFill>
              </a:rPr>
              <a:t>等价性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accent2">
                    <a:lumMod val="95000"/>
                    <a:lumOff val="5000"/>
                  </a:schemeClr>
                </a:solidFill>
              </a:rPr>
              <a:t>有限自动机理论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2205038"/>
            <a:ext cx="8001000" cy="4032250"/>
          </a:xfrm>
        </p:spPr>
        <p:txBody>
          <a:bodyPr/>
          <a:lstStyle/>
          <a:p>
            <a:r>
              <a:rPr lang="zh-CN" altLang="zh-CN" sz="3200" b="1" dirty="0"/>
              <a:t>第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章</a:t>
            </a:r>
            <a:r>
              <a:rPr lang="en-US" altLang="zh-CN" sz="3200" b="1" dirty="0"/>
              <a:t>  </a:t>
            </a:r>
            <a:r>
              <a:rPr lang="zh-CN" altLang="zh-CN" sz="3200" b="1" dirty="0"/>
              <a:t>基础知识</a:t>
            </a:r>
            <a:endParaRPr lang="zh-CN" altLang="zh-CN" sz="3200" b="1" dirty="0"/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2</a:t>
            </a:r>
            <a:r>
              <a:rPr lang="zh-CN" altLang="zh-CN" sz="3200" b="1" dirty="0"/>
              <a:t>章</a:t>
            </a:r>
            <a:r>
              <a:rPr lang="en-US" altLang="zh-CN" sz="3200" b="1" dirty="0"/>
              <a:t>  </a:t>
            </a:r>
            <a:r>
              <a:rPr lang="zh-CN" altLang="en-US" sz="3200" b="1" dirty="0"/>
              <a:t>形式语言简介</a:t>
            </a:r>
            <a:endParaRPr lang="zh-CN" altLang="zh-CN" sz="3200" b="1" dirty="0"/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3</a:t>
            </a:r>
            <a:r>
              <a:rPr lang="zh-CN" altLang="zh-CN" sz="3200" b="1" dirty="0"/>
              <a:t>章 有限状态自动机</a:t>
            </a:r>
            <a:endParaRPr lang="zh-CN" altLang="zh-CN" sz="3200" b="1" dirty="0"/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4</a:t>
            </a:r>
            <a:r>
              <a:rPr lang="zh-CN" altLang="zh-CN" sz="3200" b="1" dirty="0"/>
              <a:t>章 正则语言</a:t>
            </a:r>
            <a:r>
              <a:rPr lang="zh-CN" altLang="en-US" sz="3200" b="1" dirty="0">
                <a:solidFill>
                  <a:srgbClr val="000000"/>
                </a:solidFill>
              </a:rPr>
              <a:t>（自学）</a:t>
            </a:r>
            <a:endParaRPr lang="zh-CN" altLang="zh-CN" sz="3200" b="1" dirty="0">
              <a:solidFill>
                <a:srgbClr val="000000"/>
              </a:solidFill>
            </a:endParaRPr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5</a:t>
            </a:r>
            <a:r>
              <a:rPr lang="zh-CN" altLang="zh-CN" sz="3200" b="1" dirty="0"/>
              <a:t>章 下推自动机</a:t>
            </a:r>
            <a:endParaRPr lang="zh-CN" altLang="zh-CN" sz="3200" b="1" dirty="0"/>
          </a:p>
          <a:p>
            <a:r>
              <a:rPr lang="zh-CN" altLang="zh-CN" sz="3200" b="1" dirty="0"/>
              <a:t>第</a:t>
            </a:r>
            <a:r>
              <a:rPr lang="en-US" altLang="zh-CN" sz="3200" b="1" dirty="0"/>
              <a:t>6</a:t>
            </a:r>
            <a:r>
              <a:rPr lang="zh-CN" altLang="zh-CN" sz="3200" b="1" dirty="0"/>
              <a:t>章 图灵机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　　第</a:t>
            </a:r>
            <a:r>
              <a:rPr lang="en-US" altLang="zh-CN" sz="4800">
                <a:solidFill>
                  <a:srgbClr val="0033CC"/>
                </a:solidFill>
              </a:rPr>
              <a:t>1</a:t>
            </a:r>
            <a:r>
              <a:rPr lang="zh-CN" altLang="en-US" sz="4800">
                <a:solidFill>
                  <a:srgbClr val="0033CC"/>
                </a:solidFill>
              </a:rPr>
              <a:t>章 基础知识</a:t>
            </a:r>
            <a:endParaRPr lang="zh-CN" altLang="en-US" sz="4800">
              <a:solidFill>
                <a:srgbClr val="0033CC"/>
              </a:solidFill>
            </a:endParaRP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205038"/>
            <a:ext cx="7632700" cy="3733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latin typeface="宋体" panose="02010600030101010101" pitchFamily="2" charset="-122"/>
              </a:rPr>
              <a:t>  </a:t>
            </a:r>
            <a:r>
              <a:rPr lang="zh-CN" altLang="en-US" sz="3600" b="1" dirty="0">
                <a:solidFill>
                  <a:schemeClr val="accent6"/>
                </a:solidFill>
                <a:latin typeface="宋体" panose="02010600030101010101" pitchFamily="2" charset="-122"/>
              </a:rPr>
              <a:t>本章将对有限自动机理论中所需的</a:t>
            </a:r>
            <a:r>
              <a:rPr lang="zh-CN" altLang="en-US" sz="3600" b="1" dirty="0">
                <a:latin typeface="宋体" panose="02010600030101010101" pitchFamily="2" charset="-122"/>
              </a:rPr>
              <a:t>数学基础知识</a:t>
            </a:r>
            <a:r>
              <a:rPr lang="zh-CN" altLang="en-US" sz="3600" b="1" dirty="0">
                <a:solidFill>
                  <a:schemeClr val="accent6"/>
                </a:solidFill>
                <a:latin typeface="宋体" panose="02010600030101010101" pitchFamily="2" charset="-122"/>
              </a:rPr>
              <a:t>作</a:t>
            </a:r>
            <a:r>
              <a:rPr lang="zh-CN" altLang="en-US" sz="3600" b="1" dirty="0">
                <a:solidFill>
                  <a:schemeClr val="accent2"/>
                </a:solidFill>
                <a:latin typeface="宋体" panose="02010600030101010101" pitchFamily="2" charset="-122"/>
              </a:rPr>
              <a:t>扼要的介绍</a:t>
            </a:r>
            <a:r>
              <a:rPr lang="zh-CN" altLang="en-US" sz="3600" b="1" dirty="0">
                <a:latin typeface="宋体" panose="02010600030101010101" pitchFamily="2" charset="-122"/>
              </a:rPr>
              <a:t>。</a:t>
            </a:r>
            <a:endParaRPr lang="zh-CN" altLang="en-US" sz="3600" b="1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集合</a:t>
            </a:r>
            <a:r>
              <a:rPr lang="zh-CN" altLang="en-US" sz="3600" b="1" dirty="0">
                <a:solidFill>
                  <a:schemeClr val="accent2"/>
                </a:solidFill>
                <a:latin typeface="宋体" panose="02010600030101010101" pitchFamily="2" charset="-122"/>
              </a:rPr>
              <a:t>及其运算、关系</a:t>
            </a:r>
            <a:endParaRPr lang="en-US" altLang="zh-CN" sz="3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accent2"/>
                </a:solidFill>
                <a:latin typeface="宋体" panose="02010600030101010101" pitchFamily="2" charset="-122"/>
              </a:rPr>
              <a:t>证明的方法、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图</a:t>
            </a:r>
            <a:r>
              <a:rPr lang="zh-CN" altLang="en-US" sz="3600" b="1" dirty="0">
                <a:solidFill>
                  <a:schemeClr val="accent2"/>
                </a:solidFill>
                <a:latin typeface="宋体" panose="02010600030101010101" pitchFamily="2" charset="-122"/>
              </a:rPr>
              <a:t>与树的概念；</a:t>
            </a:r>
            <a:endParaRPr lang="en-US" altLang="zh-CN" sz="3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FF0000"/>
                </a:solidFill>
              </a:rPr>
              <a:t>语言</a:t>
            </a:r>
            <a:r>
              <a:rPr lang="zh-CN" altLang="en-US" sz="3600" b="1" dirty="0">
                <a:solidFill>
                  <a:schemeClr val="accent2"/>
                </a:solidFill>
              </a:rPr>
              <a:t>、常用</a:t>
            </a:r>
            <a:r>
              <a:rPr lang="zh-CN" altLang="en-US" sz="3600" b="1" dirty="0">
                <a:solidFill>
                  <a:srgbClr val="FF0000"/>
                </a:solidFill>
              </a:rPr>
              <a:t>术语</a:t>
            </a:r>
            <a:r>
              <a:rPr lang="zh-CN" altLang="en-US" sz="3600" b="1" dirty="0">
                <a:solidFill>
                  <a:schemeClr val="accent2"/>
                </a:solidFill>
              </a:rPr>
              <a:t>、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accent2"/>
                </a:solidFill>
              </a:rPr>
              <a:t>形式语言与自动机的发展概况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001000" cy="9906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内容：</a:t>
            </a:r>
            <a:endParaRPr lang="zh-CN" altLang="en-US" sz="4800">
              <a:solidFill>
                <a:srgbClr val="0033CC"/>
              </a:solidFill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33CC"/>
                </a:solidFill>
              </a:rPr>
              <a:t>1.1 </a:t>
            </a:r>
            <a:r>
              <a:rPr lang="zh-CN" altLang="en-US" sz="2600" b="1" dirty="0">
                <a:solidFill>
                  <a:srgbClr val="0033CC"/>
                </a:solidFill>
              </a:rPr>
              <a:t>集合及其运算</a:t>
            </a:r>
            <a:endParaRPr lang="zh-CN" altLang="en-US" sz="2600" b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33CC"/>
                </a:solidFill>
              </a:rPr>
              <a:t>1.2 </a:t>
            </a:r>
            <a:r>
              <a:rPr lang="zh-CN" altLang="en-US" sz="2600" b="1" dirty="0">
                <a:solidFill>
                  <a:srgbClr val="0033CC"/>
                </a:solidFill>
              </a:rPr>
              <a:t>关系</a:t>
            </a:r>
            <a:endParaRPr lang="zh-CN" altLang="en-US" sz="2600" b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33CC"/>
                </a:solidFill>
              </a:rPr>
              <a:t>1.3  证明和证明的方法</a:t>
            </a:r>
            <a:r>
              <a:rPr lang="zh-CN" altLang="en-US" sz="2600" b="1" dirty="0">
                <a:solidFill>
                  <a:srgbClr val="000000"/>
                </a:solidFill>
              </a:rPr>
              <a:t>（部分自学）</a:t>
            </a:r>
            <a:r>
              <a:rPr lang="zh-CN" altLang="en-US" sz="2600" b="1" dirty="0">
                <a:solidFill>
                  <a:srgbClr val="0033CC"/>
                </a:solidFill>
              </a:rPr>
              <a:t> </a:t>
            </a:r>
            <a:endParaRPr lang="zh-CN" altLang="en-US" sz="2600" b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33CC"/>
                </a:solidFill>
              </a:rPr>
              <a:t>1.4  图与树 </a:t>
            </a:r>
            <a:r>
              <a:rPr lang="zh-CN" altLang="en-US" sz="2600" b="1" dirty="0">
                <a:solidFill>
                  <a:srgbClr val="000000"/>
                </a:solidFill>
              </a:rPr>
              <a:t>（自学）</a:t>
            </a:r>
            <a:r>
              <a:rPr lang="zh-CN" altLang="en-US" sz="2600" b="1" dirty="0">
                <a:solidFill>
                  <a:srgbClr val="0033CC"/>
                </a:solidFill>
              </a:rPr>
              <a:t> </a:t>
            </a:r>
            <a:endParaRPr lang="zh-CN" altLang="en-US" sz="2600" b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rgbClr val="0033CC"/>
                </a:solidFill>
              </a:rPr>
              <a:t>1.5  </a:t>
            </a:r>
            <a:r>
              <a:rPr lang="zh-CN" altLang="en-US" sz="2600" b="1" dirty="0">
                <a:solidFill>
                  <a:srgbClr val="0033CC"/>
                </a:solidFill>
              </a:rPr>
              <a:t>语言</a:t>
            </a:r>
            <a:endParaRPr lang="zh-CN" altLang="en-US" sz="2600" b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33CC"/>
                </a:solidFill>
              </a:rPr>
              <a:t>1.6 常用术语 </a:t>
            </a:r>
            <a:endParaRPr lang="zh-CN" altLang="en-US" sz="2600" b="1" dirty="0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33CC"/>
                </a:solidFill>
              </a:rPr>
              <a:t>1.7 形式语言与自动机的发展</a:t>
            </a:r>
            <a:r>
              <a:rPr lang="zh-CN" altLang="en-US" sz="2600" b="1" dirty="0">
                <a:solidFill>
                  <a:srgbClr val="000000"/>
                </a:solidFill>
              </a:rPr>
              <a:t>（自学）</a:t>
            </a:r>
            <a:r>
              <a:rPr lang="zh-CN" altLang="en-US" sz="2600" b="1" dirty="0">
                <a:solidFill>
                  <a:srgbClr val="0033CC"/>
                </a:solidFill>
              </a:rPr>
              <a:t> </a:t>
            </a:r>
            <a:endParaRPr lang="zh-CN" altLang="en-US" sz="2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4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0033CC"/>
                </a:solidFill>
              </a:rPr>
              <a:t>1.1 </a:t>
            </a:r>
            <a:r>
              <a:rPr lang="zh-CN" altLang="en-US" sz="4800">
                <a:solidFill>
                  <a:srgbClr val="0033CC"/>
                </a:solidFill>
              </a:rPr>
              <a:t>集合及其运算</a:t>
            </a:r>
            <a:endParaRPr lang="zh-CN" altLang="en-US" sz="4800">
              <a:solidFill>
                <a:srgbClr val="0033CC"/>
              </a:solidFill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 一些</a:t>
            </a:r>
            <a:r>
              <a:rPr lang="zh-CN" altLang="en-US" sz="3600" b="1">
                <a:solidFill>
                  <a:schemeClr val="accent2"/>
                </a:solidFill>
              </a:rPr>
              <a:t>没有重复</a:t>
            </a:r>
            <a:r>
              <a:rPr lang="zh-CN" altLang="en-US" sz="3600" b="1">
                <a:solidFill>
                  <a:srgbClr val="0033CC"/>
                </a:solidFill>
              </a:rPr>
              <a:t>的对象的全体称为</a:t>
            </a:r>
            <a:r>
              <a:rPr lang="zh-CN" altLang="en-US" sz="3600" b="1">
                <a:solidFill>
                  <a:srgbClr val="000000"/>
                </a:solidFill>
              </a:rPr>
              <a:t>集合</a:t>
            </a:r>
            <a:r>
              <a:rPr lang="en-US" altLang="zh-CN" sz="3600" b="1">
                <a:solidFill>
                  <a:srgbClr val="0033CC"/>
                </a:solidFill>
              </a:rPr>
              <a:t>，</a:t>
            </a:r>
            <a:r>
              <a:rPr lang="zh-CN" altLang="en-US" sz="3600" b="1">
                <a:solidFill>
                  <a:srgbClr val="0033CC"/>
                </a:solidFill>
              </a:rPr>
              <a:t>而这些被包含的对象称为该集合的</a:t>
            </a:r>
            <a:r>
              <a:rPr lang="zh-CN" altLang="en-US" sz="3600" b="1">
                <a:solidFill>
                  <a:srgbClr val="000000"/>
                </a:solidFill>
              </a:rPr>
              <a:t>元素</a:t>
            </a:r>
            <a:r>
              <a:rPr lang="en-US" altLang="zh-CN" sz="3600" b="1">
                <a:solidFill>
                  <a:srgbClr val="0033CC"/>
                </a:solidFill>
              </a:rPr>
              <a:t>。</a:t>
            </a:r>
            <a:endParaRPr lang="en-US" altLang="zh-CN" sz="3600" b="1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 集合中元素可以按</a:t>
            </a:r>
            <a:r>
              <a:rPr lang="zh-CN" altLang="en-US" sz="3600" b="1">
                <a:solidFill>
                  <a:schemeClr val="accent2"/>
                </a:solidFill>
              </a:rPr>
              <a:t>任意的顺序</a:t>
            </a:r>
            <a:r>
              <a:rPr lang="zh-CN" altLang="en-US" sz="3600" b="1">
                <a:solidFill>
                  <a:srgbClr val="0033CC"/>
                </a:solidFill>
              </a:rPr>
              <a:t>进行排列。</a:t>
            </a:r>
            <a:endParaRPr lang="zh-CN" altLang="en-US" sz="3600" b="1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</a:rPr>
              <a:t>   使用</a:t>
            </a:r>
            <a:r>
              <a:rPr lang="zh-CN" altLang="en-US" sz="3600" b="1">
                <a:solidFill>
                  <a:schemeClr val="accent2"/>
                </a:solidFill>
              </a:rPr>
              <a:t>大写英文字母</a:t>
            </a:r>
            <a:r>
              <a:rPr lang="zh-CN" altLang="en-US" sz="3600" b="1">
                <a:solidFill>
                  <a:srgbClr val="0033CC"/>
                </a:solidFill>
              </a:rPr>
              <a:t>表示一个集合。</a:t>
            </a:r>
            <a:endParaRPr lang="zh-CN" altLang="en-US" sz="3600" b="1">
              <a:solidFill>
                <a:srgbClr val="0033CC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364163" y="692150"/>
            <a:ext cx="3384550" cy="1152525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/>
          <a:lstStyle/>
          <a:p>
            <a:pPr marL="87630" indent="-8763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如何删除指定位置元素？</a:t>
            </a:r>
            <a:r>
              <a:rPr lang="zh-CN" altLang="en-US" sz="1100">
                <a:solidFill>
                  <a:schemeClr val="tx1"/>
                </a:solidFill>
              </a:rPr>
              <a:t>数组  链表</a:t>
            </a:r>
            <a:endParaRPr lang="zh-CN" altLang="en-US" sz="11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cxnSpLocks noChangeShapeType="1"/>
            <a:endCxn id="4" idx="2"/>
          </p:cNvCxnSpPr>
          <p:nvPr/>
        </p:nvCxnSpPr>
        <p:spPr bwMode="auto">
          <a:xfrm flipV="1">
            <a:off x="5724525" y="1844675"/>
            <a:ext cx="1331913" cy="2447925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有穷集合</a:t>
            </a:r>
            <a:r>
              <a:rPr lang="zh-CN" altLang="en-US" sz="4800">
                <a:solidFill>
                  <a:schemeClr val="bg2"/>
                </a:solidFill>
              </a:rPr>
              <a:t>和</a:t>
            </a:r>
            <a:r>
              <a:rPr lang="zh-CN" altLang="en-US" sz="4800">
                <a:solidFill>
                  <a:srgbClr val="000000"/>
                </a:solidFill>
              </a:rPr>
              <a:t>无穷集合</a:t>
            </a:r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33CC"/>
                </a:solidFill>
              </a:rPr>
              <a:t>    </a:t>
            </a:r>
            <a:r>
              <a:rPr lang="zh-CN" altLang="en-US" sz="3600" b="1" dirty="0">
                <a:solidFill>
                  <a:srgbClr val="0033CC"/>
                </a:solidFill>
              </a:rPr>
              <a:t>如果一个集合包含的元素个数是有限的，称该集合为</a:t>
            </a:r>
            <a:r>
              <a:rPr lang="zh-CN" altLang="en-US" sz="3600" b="1" dirty="0">
                <a:solidFill>
                  <a:srgbClr val="FF0000"/>
                </a:solidFill>
              </a:rPr>
              <a:t>有穷</a:t>
            </a:r>
            <a:r>
              <a:rPr lang="zh-CN" altLang="en-US" sz="3600" b="1" dirty="0">
                <a:solidFill>
                  <a:srgbClr val="000000"/>
                </a:solidFill>
              </a:rPr>
              <a:t>集合</a:t>
            </a:r>
            <a:r>
              <a:rPr lang="zh-CN" altLang="en-US" sz="3600" b="1" dirty="0">
                <a:solidFill>
                  <a:srgbClr val="0033CC"/>
                </a:solidFill>
              </a:rPr>
              <a:t>。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0033CC"/>
                </a:solidFill>
              </a:rPr>
              <a:t>    如果一个集合包含的元素是无限的，称该集合为</a:t>
            </a:r>
            <a:r>
              <a:rPr lang="zh-CN" altLang="en-US" sz="3600" b="1" dirty="0">
                <a:solidFill>
                  <a:srgbClr val="FF0000"/>
                </a:solidFill>
              </a:rPr>
              <a:t>无穷</a:t>
            </a:r>
            <a:r>
              <a:rPr lang="zh-CN" altLang="en-US" sz="3600" b="1" dirty="0">
                <a:solidFill>
                  <a:srgbClr val="000000"/>
                </a:solidFill>
              </a:rPr>
              <a:t>集合</a:t>
            </a:r>
            <a:r>
              <a:rPr lang="zh-CN" altLang="en-US" sz="3600" b="1" dirty="0">
                <a:solidFill>
                  <a:srgbClr val="0033CC"/>
                </a:solidFill>
              </a:rPr>
              <a:t>。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rgbClr val="0033CC"/>
                </a:solidFill>
              </a:rPr>
              <a:t>    无穷集合又分为</a:t>
            </a:r>
            <a:r>
              <a:rPr lang="zh-CN" altLang="en-US" sz="3600" b="1" dirty="0">
                <a:solidFill>
                  <a:srgbClr val="000000"/>
                </a:solidFill>
              </a:rPr>
              <a:t>可数集</a:t>
            </a:r>
            <a:r>
              <a:rPr lang="zh-CN" altLang="en-US" sz="3600" b="1" dirty="0">
                <a:solidFill>
                  <a:srgbClr val="0033CC"/>
                </a:solidFill>
              </a:rPr>
              <a:t>(也称为</a:t>
            </a:r>
            <a:r>
              <a:rPr lang="zh-CN" altLang="en-US" sz="3600" b="1" dirty="0">
                <a:solidFill>
                  <a:schemeClr val="accent6"/>
                </a:solidFill>
              </a:rPr>
              <a:t>可列集，</a:t>
            </a:r>
            <a:r>
              <a:rPr lang="zh-CN" altLang="en-US" sz="3600" b="1" dirty="0">
                <a:solidFill>
                  <a:srgbClr val="0033CC"/>
                </a:solidFill>
              </a:rPr>
              <a:t>如正奇数集)和</a:t>
            </a:r>
            <a:r>
              <a:rPr lang="zh-CN" altLang="en-US" sz="3600" b="1" dirty="0">
                <a:solidFill>
                  <a:srgbClr val="000000"/>
                </a:solidFill>
              </a:rPr>
              <a:t>不可数集</a:t>
            </a:r>
            <a:r>
              <a:rPr lang="zh-CN" altLang="en-US" sz="3600" b="1" dirty="0">
                <a:solidFill>
                  <a:srgbClr val="0033CC"/>
                </a:solidFill>
              </a:rPr>
              <a:t>(如实数集)。</a:t>
            </a:r>
            <a:endParaRPr lang="zh-CN" altLang="en-US" sz="3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/>
              <a:t>集合的定义方法：</a:t>
            </a:r>
            <a:endParaRPr lang="zh-CN" altLang="en-US" sz="540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rgbClr val="FF0000"/>
                </a:solidFill>
              </a:rPr>
              <a:t>列举</a:t>
            </a:r>
            <a:r>
              <a:rPr lang="zh-CN" altLang="en-US" sz="4800" b="1"/>
              <a:t>法</a:t>
            </a:r>
            <a:endParaRPr lang="zh-CN" altLang="en-US" sz="48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rgbClr val="FF0000"/>
                </a:solidFill>
              </a:rPr>
              <a:t>命题</a:t>
            </a:r>
            <a:r>
              <a:rPr lang="zh-CN" altLang="en-US" sz="4800" b="1"/>
              <a:t>法</a:t>
            </a:r>
            <a:endParaRPr lang="zh-CN" altLang="en-US" sz="4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001000" cy="9906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列举法</a:t>
            </a:r>
            <a:r>
              <a:rPr lang="en-US" altLang="zh-CN" sz="4800">
                <a:solidFill>
                  <a:srgbClr val="000000"/>
                </a:solidFill>
              </a:rPr>
              <a:t>(</a:t>
            </a:r>
            <a:r>
              <a:rPr lang="zh-CN" altLang="en-US" sz="4800">
                <a:solidFill>
                  <a:srgbClr val="000000"/>
                </a:solidFill>
              </a:rPr>
              <a:t>穷举法</a:t>
            </a:r>
            <a:r>
              <a:rPr lang="en-US" altLang="zh-CN" sz="4800">
                <a:solidFill>
                  <a:srgbClr val="000000"/>
                </a:solidFill>
              </a:rPr>
              <a:t>)</a:t>
            </a:r>
            <a:endParaRPr lang="en-US" altLang="zh-CN" sz="4400" b="0" i="1">
              <a:solidFill>
                <a:srgbClr val="000000"/>
              </a:solidFill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 对于有穷的，且元素个数较少的集合，可以采用列举法，</a:t>
            </a:r>
            <a:r>
              <a:rPr lang="zh-CN" altLang="en-US" sz="3600" b="1" dirty="0">
                <a:solidFill>
                  <a:srgbClr val="000000"/>
                </a:solidFill>
              </a:rPr>
              <a:t>即将集合的所有元素全部列出</a:t>
            </a:r>
            <a:r>
              <a:rPr lang="zh-CN" altLang="en-US" sz="3600" b="1" dirty="0">
                <a:solidFill>
                  <a:srgbClr val="0033CC"/>
                </a:solidFill>
              </a:rPr>
              <a:t>，并放在一对花括号中。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例如   </a:t>
            </a:r>
            <a:endParaRPr lang="en-US" altLang="zh-CN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33CC"/>
                </a:solidFill>
              </a:rPr>
              <a:t>     </a:t>
            </a:r>
            <a:r>
              <a:rPr lang="zh-CN" altLang="en-US" sz="3600" b="1" dirty="0">
                <a:solidFill>
                  <a:srgbClr val="0033CC"/>
                </a:solidFill>
              </a:rPr>
              <a:t>集合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33CC"/>
                </a:solidFill>
              </a:rPr>
              <a:t> =</a:t>
            </a:r>
            <a:r>
              <a:rPr lang="en-US" altLang="zh-CN" sz="3600" b="1" dirty="0">
                <a:solidFill>
                  <a:srgbClr val="000000"/>
                </a:solidFill>
              </a:rPr>
              <a:t>{1，2，3，4，5}</a:t>
            </a:r>
            <a:endParaRPr lang="zh-CN" altLang="en-US" sz="3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联系方式</a:t>
            </a:r>
            <a:endParaRPr lang="zh-CN" altLang="en-US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5400" b="1" dirty="0">
                <a:solidFill>
                  <a:srgbClr val="FF0000"/>
                </a:solidFill>
              </a:rPr>
              <a:t>cwy</a:t>
            </a:r>
            <a:r>
              <a:rPr lang="en-GB" altLang="zh-CN" sz="5400" b="1" dirty="0"/>
              <a:t>@uestc.edu.cn</a:t>
            </a:r>
            <a:endParaRPr lang="en-GB" altLang="zh-CN" sz="5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zh-CN" sz="5400" b="1" dirty="0">
                <a:solidFill>
                  <a:schemeClr val="accent2"/>
                </a:solidFill>
              </a:rPr>
              <a:t>13808181782 </a:t>
            </a:r>
            <a:r>
              <a:rPr lang="zh-CN" altLang="en-US" sz="5400" b="1" dirty="0">
                <a:solidFill>
                  <a:schemeClr val="accent2"/>
                </a:solidFill>
              </a:rPr>
              <a:t>（微信）</a:t>
            </a:r>
            <a:endParaRPr lang="en-US" altLang="zh-CN" sz="54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chemeClr val="accent2"/>
                </a:solidFill>
              </a:rPr>
              <a:t>飞书</a:t>
            </a:r>
            <a:r>
              <a:rPr lang="en-GB" altLang="zh-CN" sz="5400" b="1" dirty="0">
                <a:solidFill>
                  <a:schemeClr val="accent2"/>
                </a:solidFill>
              </a:rPr>
              <a:t> </a:t>
            </a:r>
            <a:endParaRPr lang="en-GB" altLang="zh-CN" sz="5400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chemeClr val="accent2"/>
                </a:solidFill>
              </a:rPr>
              <a:t>国际创新中心</a:t>
            </a:r>
            <a:r>
              <a:rPr lang="en-US" altLang="zh-CN" sz="5400" b="1" dirty="0">
                <a:solidFill>
                  <a:schemeClr val="accent2"/>
                </a:solidFill>
              </a:rPr>
              <a:t>B</a:t>
            </a:r>
            <a:r>
              <a:rPr lang="zh-CN" altLang="en-US" sz="5400" b="1" dirty="0">
                <a:solidFill>
                  <a:schemeClr val="accent2"/>
                </a:solidFill>
              </a:rPr>
              <a:t>栋</a:t>
            </a:r>
            <a:r>
              <a:rPr lang="en-US" altLang="zh-CN" sz="5400" b="1" dirty="0">
                <a:solidFill>
                  <a:schemeClr val="accent2"/>
                </a:solidFill>
              </a:rPr>
              <a:t>319A</a:t>
            </a:r>
            <a:endParaRPr lang="en-US" altLang="zh-CN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  对于某些无穷集合，在不会引起歧义的情况下，也可以使用</a:t>
            </a:r>
            <a:r>
              <a:rPr lang="zh-CN" altLang="en-US" sz="3600" b="1" dirty="0">
                <a:solidFill>
                  <a:srgbClr val="000000"/>
                </a:solidFill>
              </a:rPr>
              <a:t>类似列举</a:t>
            </a:r>
            <a:r>
              <a:rPr lang="zh-CN" altLang="en-US" sz="3600" b="1" dirty="0"/>
              <a:t>的方法进行描述</a:t>
            </a:r>
            <a:endParaRPr lang="zh-CN" altLang="en-US" sz="36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 如自然数集合</a:t>
            </a:r>
            <a:r>
              <a:rPr lang="en-US" altLang="zh-CN" sz="3600" b="1" dirty="0"/>
              <a:t>N</a:t>
            </a:r>
            <a:r>
              <a:rPr lang="zh-CN" altLang="en-US" sz="3600" b="1" dirty="0"/>
              <a:t>：</a:t>
            </a:r>
            <a:endParaRPr lang="zh-CN" altLang="en-US" sz="36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 dirty="0"/>
              <a:t>       {0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…</a:t>
            </a:r>
            <a:r>
              <a:rPr lang="en-US" altLang="zh-CN" sz="3600" b="1" dirty="0"/>
              <a:t>}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命题法</a:t>
            </a:r>
            <a:endParaRPr lang="zh-CN" altLang="en-US" sz="4800">
              <a:solidFill>
                <a:schemeClr val="tx1"/>
              </a:solidFill>
            </a:endParaRP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305800" cy="4267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  </a:t>
            </a:r>
            <a:r>
              <a:rPr lang="zh-CN" altLang="en-US" sz="3600" b="1" dirty="0"/>
              <a:t>对于集合元素较多的有穷集合  或者</a:t>
            </a:r>
            <a:endParaRPr lang="en-US" altLang="zh-CN" sz="3600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/>
              <a:t>无穷集合，使用集合元素的形成模式</a:t>
            </a:r>
            <a:endParaRPr lang="zh-CN" altLang="en-US" sz="3600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     </a:t>
            </a:r>
            <a:r>
              <a:rPr lang="zh-CN" altLang="en-US" sz="3600" b="1" dirty="0">
                <a:solidFill>
                  <a:srgbClr val="000000"/>
                </a:solidFill>
              </a:rPr>
              <a:t>{</a:t>
            </a:r>
            <a:r>
              <a:rPr lang="en-US" altLang="zh-CN" sz="3600" b="1" i="1" dirty="0">
                <a:solidFill>
                  <a:srgbClr val="000000"/>
                </a:solidFill>
              </a:rPr>
              <a:t>x </a:t>
            </a:r>
            <a:r>
              <a:rPr lang="en-US" altLang="zh-CN" sz="3600" b="1" dirty="0">
                <a:solidFill>
                  <a:srgbClr val="000000"/>
                </a:solidFill>
              </a:rPr>
              <a:t>| </a:t>
            </a:r>
            <a:r>
              <a:rPr lang="en-US" altLang="zh-CN" sz="3600" b="1" i="1" dirty="0">
                <a:solidFill>
                  <a:srgbClr val="000000"/>
                </a:solidFill>
              </a:rPr>
              <a:t>P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en-US" altLang="zh-CN" sz="3600" b="1" i="1" dirty="0">
                <a:solidFill>
                  <a:srgbClr val="000000"/>
                </a:solidFill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</a:rPr>
              <a:t>)}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进行描述。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其中：</a:t>
            </a:r>
            <a:r>
              <a:rPr lang="en-US" altLang="zh-CN" sz="3600" b="1" i="1" dirty="0">
                <a:solidFill>
                  <a:srgbClr val="000000"/>
                </a:solidFill>
              </a:rPr>
              <a:t>x</a:t>
            </a:r>
            <a:r>
              <a:rPr lang="zh-CN" altLang="en-US" sz="3600" b="1" dirty="0">
                <a:solidFill>
                  <a:srgbClr val="0033CC"/>
                </a:solidFill>
              </a:rPr>
              <a:t>表示集合中的任一元素, </a:t>
            </a:r>
            <a:r>
              <a:rPr lang="en-US" altLang="zh-CN" sz="3600" b="1" i="1" dirty="0">
                <a:solidFill>
                  <a:srgbClr val="000000"/>
                </a:solidFill>
              </a:rPr>
              <a:t>P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en-US" altLang="zh-CN" sz="3600" b="1" i="1" dirty="0">
                <a:solidFill>
                  <a:srgbClr val="000000"/>
                </a:solidFill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>
                <a:solidFill>
                  <a:srgbClr val="0033CC"/>
                </a:solidFill>
              </a:rPr>
              <a:t>是一个</a:t>
            </a:r>
            <a:r>
              <a:rPr lang="zh-CN" altLang="en-US" sz="3600" b="1" dirty="0">
                <a:solidFill>
                  <a:srgbClr val="000000"/>
                </a:solidFill>
              </a:rPr>
              <a:t>谓词</a:t>
            </a:r>
            <a:r>
              <a:rPr lang="zh-CN" altLang="en-US" sz="3600" b="1" dirty="0">
                <a:solidFill>
                  <a:srgbClr val="0033CC"/>
                </a:solidFill>
              </a:rPr>
              <a:t>，对</a:t>
            </a:r>
            <a:r>
              <a:rPr lang="en-US" altLang="zh-CN" sz="3600" b="1" i="1" dirty="0">
                <a:solidFill>
                  <a:srgbClr val="000000"/>
                </a:solidFill>
              </a:rPr>
              <a:t>x</a:t>
            </a:r>
            <a:r>
              <a:rPr lang="zh-CN" altLang="en-US" sz="3600" b="1" dirty="0">
                <a:solidFill>
                  <a:srgbClr val="0033CC"/>
                </a:solidFill>
              </a:rPr>
              <a:t>进行限定。</a:t>
            </a:r>
            <a:endParaRPr lang="zh-CN" altLang="en-US" sz="3600" b="1" dirty="0">
              <a:solidFill>
                <a:srgbClr val="0033CC"/>
              </a:solidFill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3419475" y="2708275"/>
            <a:ext cx="5327650" cy="28082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pPr marL="342900" indent="-342900" algn="l">
              <a:buFont typeface="Wingdings" panose="05000000000000000000" pitchFamily="2" charset="2"/>
              <a:buNone/>
            </a:pPr>
            <a:r>
              <a:rPr lang="zh-CN" altLang="en-US" dirty="0"/>
              <a:t>用来</a:t>
            </a:r>
            <a:r>
              <a:rPr lang="zh-CN" altLang="en-US" dirty="0">
                <a:solidFill>
                  <a:srgbClr val="FF0000"/>
                </a:solidFill>
              </a:rPr>
              <a:t>描述或判定</a:t>
            </a:r>
            <a:r>
              <a:rPr lang="zh-CN" altLang="en-US" dirty="0"/>
              <a:t>客体性质、</a:t>
            </a:r>
            <a:endParaRPr lang="zh-CN" altLang="en-US" dirty="0"/>
          </a:p>
          <a:p>
            <a:pPr marL="342900" indent="-342900" algn="l">
              <a:buFont typeface="Wingdings" panose="05000000000000000000" pitchFamily="2" charset="2"/>
              <a:buNone/>
            </a:pPr>
            <a:r>
              <a:rPr lang="zh-CN" altLang="en-US" dirty="0"/>
              <a:t>        特征的词项。 </a:t>
            </a:r>
            <a:endParaRPr lang="zh-CN" altLang="en-US" dirty="0"/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 flipH="1">
            <a:off x="2555875" y="4005263"/>
            <a:ext cx="1008063" cy="1366837"/>
          </a:xfrm>
          <a:prstGeom prst="line">
            <a:avLst/>
          </a:prstGeom>
          <a:noFill/>
          <a:ln w="66675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/>
      <p:bldP spid="3246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{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</a:rPr>
              <a:t> | </a:t>
            </a:r>
            <a:r>
              <a:rPr lang="en-US" altLang="zh-CN" sz="4000" b="1" i="1" dirty="0">
                <a:solidFill>
                  <a:srgbClr val="000000"/>
                </a:solidFill>
              </a:rPr>
              <a:t>P</a:t>
            </a:r>
            <a:r>
              <a:rPr lang="en-US" altLang="zh-CN" sz="4000" b="1" dirty="0">
                <a:solidFill>
                  <a:srgbClr val="000000"/>
                </a:solidFill>
              </a:rPr>
              <a:t>(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</a:rPr>
              <a:t>)}        </a:t>
            </a:r>
            <a:r>
              <a:rPr lang="zh-CN" altLang="en-US" sz="4000" b="1" dirty="0">
                <a:solidFill>
                  <a:srgbClr val="0033CC"/>
                </a:solidFill>
              </a:rPr>
              <a:t>表示</a:t>
            </a:r>
            <a:endParaRPr lang="zh-CN" altLang="en-US" sz="40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由满足</a:t>
            </a:r>
            <a:r>
              <a:rPr lang="en-US" altLang="zh-CN" sz="4000" b="1" i="1" dirty="0">
                <a:solidFill>
                  <a:srgbClr val="000000"/>
                </a:solidFill>
              </a:rPr>
              <a:t>P</a:t>
            </a:r>
            <a:r>
              <a:rPr lang="en-US" altLang="zh-CN" sz="4000" b="1" dirty="0">
                <a:solidFill>
                  <a:srgbClr val="000000"/>
                </a:solidFill>
              </a:rPr>
              <a:t>(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r>
              <a:rPr lang="zh-CN" altLang="en-US" sz="4000" b="1" dirty="0">
                <a:solidFill>
                  <a:srgbClr val="0033CC"/>
                </a:solidFill>
              </a:rPr>
              <a:t>的所有元素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zh-CN" altLang="en-US" sz="4000" b="1" dirty="0">
                <a:solidFill>
                  <a:srgbClr val="0033CC"/>
                </a:solidFill>
              </a:rPr>
              <a:t>构成的集合。</a:t>
            </a:r>
            <a:endParaRPr lang="zh-CN" altLang="en-US" sz="40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  可以使用自然语言，或 数学表示法来描述（表达）谓词</a:t>
            </a:r>
            <a:r>
              <a:rPr lang="en-US" altLang="zh-CN" sz="4000" b="1" i="1" dirty="0">
                <a:solidFill>
                  <a:srgbClr val="000000"/>
                </a:solidFill>
              </a:rPr>
              <a:t>P</a:t>
            </a:r>
            <a:r>
              <a:rPr lang="en-US" altLang="zh-CN" sz="4000" b="1" dirty="0">
                <a:solidFill>
                  <a:srgbClr val="000000"/>
                </a:solidFill>
              </a:rPr>
              <a:t>(</a:t>
            </a:r>
            <a:r>
              <a:rPr lang="en-US" altLang="zh-CN" sz="4000" b="1" i="1" dirty="0">
                <a:solidFill>
                  <a:srgbClr val="000000"/>
                </a:solidFill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solidFill>
                  <a:srgbClr val="0033CC"/>
                </a:solidFill>
              </a:rPr>
              <a:t>例如：</a:t>
            </a:r>
            <a:endParaRPr lang="zh-CN" altLang="en-US" sz="4000">
              <a:solidFill>
                <a:srgbClr val="0033CC"/>
              </a:solidFill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{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 | 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zh-CN" altLang="en-US" sz="4000" b="1">
                <a:solidFill>
                  <a:srgbClr val="000000"/>
                </a:solidFill>
              </a:rPr>
              <a:t>是偶数}</a:t>
            </a:r>
            <a:r>
              <a:rPr lang="zh-CN" altLang="en-US" sz="4000" b="1">
                <a:solidFill>
                  <a:srgbClr val="0033CC"/>
                </a:solidFill>
              </a:rPr>
              <a:t>　　或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</a:t>
            </a:r>
            <a:r>
              <a:rPr lang="zh-CN" altLang="en-US" sz="4000" b="1">
                <a:solidFill>
                  <a:srgbClr val="000000"/>
                </a:solidFill>
              </a:rPr>
              <a:t>{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 | 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 mod 2 = 0}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描述了由所有偶数组成的集合。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/>
              <a:t>集合的基数</a:t>
            </a:r>
            <a:endParaRPr lang="zh-CN" altLang="en-US" sz="4800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543800" cy="4191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</a:t>
            </a:r>
            <a:r>
              <a:rPr lang="zh-CN" altLang="en-US" sz="3600" b="1" dirty="0">
                <a:solidFill>
                  <a:srgbClr val="0033CC"/>
                </a:solidFill>
              </a:rPr>
              <a:t>若集合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33CC"/>
                </a:solidFill>
              </a:rPr>
              <a:t>包含元素</a:t>
            </a:r>
            <a:r>
              <a:rPr lang="en-US" altLang="zh-CN" sz="3600" b="1" i="1" dirty="0">
                <a:solidFill>
                  <a:srgbClr val="000000"/>
                </a:solidFill>
              </a:rPr>
              <a:t>x</a:t>
            </a:r>
            <a:r>
              <a:rPr lang="zh-CN" altLang="en-US" sz="3600" b="1" i="1" dirty="0">
                <a:solidFill>
                  <a:srgbClr val="000000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记为</a:t>
            </a:r>
            <a:r>
              <a:rPr lang="en-US" altLang="zh-CN" sz="3600" b="1" i="1" dirty="0">
                <a:solidFill>
                  <a:srgbClr val="000000"/>
                </a:solidFill>
              </a:rPr>
              <a:t>x 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endParaRPr lang="en-US" altLang="zh-CN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反之， </a:t>
            </a:r>
            <a:r>
              <a:rPr lang="en-US" altLang="zh-CN" sz="3600" b="1" i="1" dirty="0">
                <a:solidFill>
                  <a:srgbClr val="000000"/>
                </a:solidFill>
              </a:rPr>
              <a:t>x 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对于有穷集合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33CC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使用</a:t>
            </a:r>
            <a:r>
              <a:rPr lang="zh-CN" altLang="en-US" sz="3600" b="1" dirty="0">
                <a:solidFill>
                  <a:srgbClr val="000000"/>
                </a:solidFill>
              </a:rPr>
              <a:t>|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|</a:t>
            </a:r>
            <a:r>
              <a:rPr lang="zh-CN" altLang="en-US" sz="3600" b="1" dirty="0">
                <a:solidFill>
                  <a:srgbClr val="0033CC"/>
                </a:solidFill>
              </a:rPr>
              <a:t>表示该集合包含的元素的</a:t>
            </a:r>
            <a:r>
              <a:rPr lang="zh-CN" altLang="en-US" sz="3600" b="1" dirty="0">
                <a:solidFill>
                  <a:srgbClr val="000000"/>
                </a:solidFill>
              </a:rPr>
              <a:t>个数</a:t>
            </a:r>
            <a:r>
              <a:rPr lang="zh-CN" altLang="en-US" sz="3600" b="1" dirty="0">
                <a:solidFill>
                  <a:srgbClr val="0033CC"/>
                </a:solidFill>
              </a:rPr>
              <a:t>，也称</a:t>
            </a:r>
            <a:r>
              <a:rPr lang="zh-CN" altLang="en-US" sz="3600" b="1" dirty="0">
                <a:solidFill>
                  <a:srgbClr val="000000"/>
                </a:solidFill>
              </a:rPr>
              <a:t>基数</a:t>
            </a:r>
            <a:r>
              <a:rPr lang="zh-CN" altLang="en-US" sz="3600" b="1" dirty="0">
                <a:solidFill>
                  <a:srgbClr val="0033CC"/>
                </a:solidFill>
              </a:rPr>
              <a:t>或</a:t>
            </a:r>
            <a:r>
              <a:rPr lang="zh-CN" altLang="en-US" sz="3600" b="1" dirty="0">
                <a:solidFill>
                  <a:srgbClr val="000000"/>
                </a:solidFill>
              </a:rPr>
              <a:t>势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 </a:t>
            </a:r>
            <a:r>
              <a:rPr lang="zh-CN" altLang="en-US" sz="3600" b="1" dirty="0">
                <a:solidFill>
                  <a:srgbClr val="000000"/>
                </a:solidFill>
              </a:rPr>
              <a:t>|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|</a:t>
            </a:r>
            <a:r>
              <a:rPr lang="zh-CN" altLang="en-US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= 0</a:t>
            </a:r>
            <a:r>
              <a:rPr lang="zh-CN" altLang="en-US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A = </a:t>
            </a:r>
            <a:r>
              <a:rPr lang="en-US" altLang="zh-CN" sz="3600" b="1" dirty="0">
                <a:solidFill>
                  <a:srgbClr val="000000"/>
                </a:solidFill>
                <a:cs typeface="Times New Roman" panose="02020603050405020304" pitchFamily="18" charset="0"/>
              </a:rPr>
              <a:t>Ø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endParaRPr lang="zh-CN" altLang="en-US" sz="3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定义1-1 子集 </a:t>
            </a:r>
            <a:endParaRPr lang="zh-CN" altLang="en-US" sz="4800">
              <a:solidFill>
                <a:schemeClr val="tx1"/>
              </a:solidFill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0033CC"/>
                </a:solidFill>
              </a:rPr>
              <a:t>    设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</a:rPr>
              <a:t>, 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zh-CN" altLang="en-US" sz="3200" b="1" dirty="0">
                <a:solidFill>
                  <a:srgbClr val="0033CC"/>
                </a:solidFill>
              </a:rPr>
              <a:t>是两个集合，如果集合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zh-CN" altLang="en-US" sz="3200" b="1" dirty="0">
                <a:solidFill>
                  <a:srgbClr val="0033CC"/>
                </a:solidFill>
              </a:rPr>
              <a:t>中的每个元素都是集合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zh-CN" altLang="en-US" sz="3200" b="1" dirty="0">
                <a:solidFill>
                  <a:srgbClr val="0033CC"/>
                </a:solidFill>
              </a:rPr>
              <a:t>的元素，则称集合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zh-CN" altLang="en-US" sz="3200" b="1" dirty="0">
                <a:solidFill>
                  <a:srgbClr val="0033CC"/>
                </a:solidFill>
              </a:rPr>
              <a:t>是集合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zh-CN" altLang="en-US" sz="3200" b="1" dirty="0">
                <a:solidFill>
                  <a:srgbClr val="0033CC"/>
                </a:solidFill>
              </a:rPr>
              <a:t>的子集</a:t>
            </a:r>
            <a:r>
              <a:rPr lang="en-US" altLang="zh-CN" sz="3200" b="1" dirty="0">
                <a:solidFill>
                  <a:srgbClr val="0033CC"/>
                </a:solidFill>
              </a:rPr>
              <a:t>(</a:t>
            </a:r>
            <a:r>
              <a:rPr lang="zh-CN" altLang="en-US" sz="3200" b="1" dirty="0">
                <a:solidFill>
                  <a:srgbClr val="0033CC"/>
                </a:solidFill>
              </a:rPr>
              <a:t>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zh-CN" altLang="en-US" sz="3200" b="1" dirty="0">
                <a:solidFill>
                  <a:srgbClr val="0033CC"/>
                </a:solidFill>
              </a:rPr>
              <a:t>是集合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zh-CN" altLang="en-US" sz="3200" b="1" dirty="0">
                <a:solidFill>
                  <a:srgbClr val="0033CC"/>
                </a:solidFill>
              </a:rPr>
              <a:t>的包集</a:t>
            </a:r>
            <a:r>
              <a:rPr lang="en-US" altLang="zh-CN" sz="3200" b="1" dirty="0">
                <a:solidFill>
                  <a:srgbClr val="0033CC"/>
                </a:solidFill>
              </a:rPr>
              <a:t>)</a:t>
            </a:r>
            <a:endParaRPr lang="en-US" altLang="zh-CN" sz="3200" b="1" dirty="0">
              <a:solidFill>
                <a:srgbClr val="0033CC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200" b="1" dirty="0">
                <a:solidFill>
                  <a:srgbClr val="0033CC"/>
                </a:solidFill>
              </a:rPr>
              <a:t>     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2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</a:rPr>
              <a:t>B    </a:t>
            </a:r>
            <a:r>
              <a:rPr lang="zh-CN" altLang="en-US" sz="3200" b="1" dirty="0">
                <a:solidFill>
                  <a:srgbClr val="0033CC"/>
                </a:solidFill>
              </a:rPr>
              <a:t>或  </a:t>
            </a:r>
            <a:r>
              <a:rPr lang="en-US" altLang="zh-CN" sz="3200" b="1" i="1" dirty="0">
                <a:solidFill>
                  <a:srgbClr val="000000"/>
                </a:solidFill>
              </a:rPr>
              <a:t>B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Symbol" panose="05050102010706020507" pitchFamily="18" charset="2"/>
              </a:rPr>
              <a:t></a:t>
            </a:r>
            <a:r>
              <a:rPr lang="zh-CN" altLang="en-US" sz="3200" b="1" dirty="0">
                <a:solidFill>
                  <a:srgbClr val="0033CC"/>
                </a:solidFill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</a:rPr>
              <a:t>A</a:t>
            </a:r>
            <a:endParaRPr lang="en-US" altLang="zh-CN" sz="3200" b="1" i="1" dirty="0">
              <a:solidFill>
                <a:srgbClr val="000000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zh-CN" alt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注意：  </a:t>
            </a:r>
            <a:endParaRPr lang="en-US" altLang="zh-CN" sz="32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altLang="zh-CN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</a:t>
            </a:r>
            <a:r>
              <a:rPr lang="zh-CN" altLang="en-US" sz="3200" b="1" dirty="0">
                <a:solidFill>
                  <a:schemeClr val="accent2"/>
                </a:solidFill>
                <a:sym typeface="Symbol" panose="05050102010706020507" pitchFamily="18" charset="2"/>
              </a:rPr>
              <a:t></a:t>
            </a:r>
            <a:r>
              <a:rPr lang="en-US" altLang="zh-CN" sz="3200" b="1" dirty="0">
                <a:solidFill>
                  <a:srgbClr val="FF0000"/>
                </a:solidFill>
                <a:sym typeface="Symbol" panose="05050102010706020507" pitchFamily="18" charset="2"/>
              </a:rPr>
              <a:t> </a:t>
            </a:r>
            <a:r>
              <a:rPr lang="en-US" altLang="zh-CN" sz="32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</a:rPr>
              <a:t>A  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是任意集合）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zh-CN" sz="3200" b="1" dirty="0">
              <a:solidFill>
                <a:srgbClr val="000000"/>
              </a:solidFill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endParaRPr lang="en-US" altLang="zh-CN" sz="3200" b="1" dirty="0">
              <a:solidFill>
                <a:srgbClr val="0033CC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200" b="1" i="1" dirty="0">
                <a:solidFill>
                  <a:srgbClr val="000000"/>
                </a:solidFill>
              </a:rPr>
              <a:t>     </a:t>
            </a:r>
            <a:endParaRPr lang="en-US" altLang="zh-CN" sz="32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   两个</a:t>
            </a:r>
            <a:r>
              <a:rPr lang="zh-CN" altLang="en-US" sz="3600" b="1" dirty="0">
                <a:solidFill>
                  <a:schemeClr val="accent2"/>
                </a:solidFill>
              </a:rPr>
              <a:t>集合相等</a:t>
            </a:r>
            <a:endParaRPr lang="en-US" altLang="zh-CN" sz="36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当且仅当</a:t>
            </a:r>
            <a:endParaRPr lang="zh-CN" altLang="en-US" sz="36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dirty="0"/>
              <a:t>     A 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600" b="1" dirty="0"/>
              <a:t> B</a:t>
            </a:r>
            <a:r>
              <a:rPr lang="zh-CN" altLang="en-US" sz="3600" b="1" dirty="0"/>
              <a:t>且</a:t>
            </a:r>
            <a:r>
              <a:rPr lang="en-US" altLang="zh-CN" sz="3600" b="1" dirty="0"/>
              <a:t>B 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600" b="1" dirty="0"/>
              <a:t> A 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>
                <a:solidFill>
                  <a:schemeClr val="tx1"/>
                </a:solidFill>
              </a:rPr>
              <a:t>真子集</a:t>
            </a:r>
            <a:endParaRPr lang="zh-CN" altLang="en-US" sz="480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rgbClr val="000000"/>
                </a:solidFill>
              </a:rPr>
              <a:t>   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,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33CC"/>
                </a:solidFill>
              </a:rPr>
              <a:t>是两个集合，如果</a:t>
            </a:r>
            <a:r>
              <a:rPr lang="en-US" altLang="zh-CN" sz="3600" b="1" i="1" dirty="0">
                <a:solidFill>
                  <a:srgbClr val="000000"/>
                </a:solidFill>
              </a:rPr>
              <a:t>A 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en-US" altLang="zh-CN" sz="3600" b="1" dirty="0">
                <a:solidFill>
                  <a:srgbClr val="0033CC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且</a:t>
            </a:r>
            <a:endParaRPr lang="en-US" altLang="zh-CN" sz="3600" b="1" dirty="0">
              <a:solidFill>
                <a:srgbClr val="0033CC"/>
              </a:solidFill>
            </a:endParaRP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3600" b="1" i="1" dirty="0">
                <a:solidFill>
                  <a:srgbClr val="000000"/>
                </a:solidFill>
              </a:rPr>
              <a:t>x 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3600" b="1" dirty="0">
                <a:solidFill>
                  <a:srgbClr val="00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en-US" altLang="zh-CN" sz="3600" b="1" dirty="0">
                <a:solidFill>
                  <a:srgbClr val="0033CC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但</a:t>
            </a:r>
            <a:r>
              <a:rPr lang="en-US" altLang="zh-CN" sz="3600" b="1" i="1" dirty="0">
                <a:solidFill>
                  <a:srgbClr val="000000"/>
                </a:solidFill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33CC"/>
                </a:solidFill>
              </a:rPr>
              <a:t>，</a:t>
            </a:r>
            <a:r>
              <a:rPr lang="zh-CN" altLang="en-US" sz="3600" b="1" dirty="0">
                <a:solidFill>
                  <a:srgbClr val="0033CC"/>
                </a:solidFill>
              </a:rPr>
              <a:t>则称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33CC"/>
                </a:solidFill>
              </a:rPr>
              <a:t>是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33CC"/>
                </a:solidFill>
              </a:rPr>
              <a:t>的</a:t>
            </a:r>
            <a:r>
              <a:rPr lang="zh-CN" altLang="en-US" sz="3600" b="1" dirty="0">
                <a:solidFill>
                  <a:schemeClr val="accent2"/>
                </a:solidFill>
              </a:rPr>
              <a:t>真子集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600" b="1" i="1" dirty="0">
                <a:solidFill>
                  <a:srgbClr val="000000"/>
                </a:solidFill>
              </a:rPr>
              <a:t>     A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3600" b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endParaRPr lang="en-US" altLang="zh-CN" sz="3600" b="1" dirty="0">
              <a:solidFill>
                <a:srgbClr val="0033CC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定义1-2 集合的运算</a:t>
            </a:r>
            <a:endParaRPr lang="zh-CN" altLang="en-US" sz="4800">
              <a:solidFill>
                <a:schemeClr val="tx1"/>
              </a:solidFill>
            </a:endParaRP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689850" cy="41910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集合</a:t>
            </a:r>
            <a:r>
              <a:rPr lang="en-US" altLang="zh-CN" sz="3600" b="1"/>
              <a:t>A</a:t>
            </a:r>
            <a:r>
              <a:rPr lang="zh-CN" altLang="en-US" sz="3600" b="1"/>
              <a:t>与集合</a:t>
            </a:r>
            <a:r>
              <a:rPr lang="en-US" altLang="zh-CN" sz="3600" b="1"/>
              <a:t>B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chemeClr val="accent2"/>
                </a:solidFill>
              </a:rPr>
              <a:t>并运算</a:t>
            </a:r>
            <a:r>
              <a:rPr lang="zh-CN" altLang="en-US" sz="3600" b="1"/>
              <a:t>，记为</a:t>
            </a:r>
            <a:r>
              <a:rPr lang="en-US" altLang="zh-CN" sz="3600" b="1">
                <a:solidFill>
                  <a:schemeClr val="accent2"/>
                </a:solidFill>
              </a:rPr>
              <a:t>A∪B</a:t>
            </a:r>
            <a:endParaRPr lang="zh-CN" altLang="en-US" sz="3600" b="1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   集合</a:t>
            </a:r>
            <a:r>
              <a:rPr lang="en-US" altLang="zh-CN" sz="3600" b="1"/>
              <a:t>A</a:t>
            </a:r>
            <a:r>
              <a:rPr lang="zh-CN" altLang="en-US" sz="3600" b="1"/>
              <a:t>的所有元素和集合</a:t>
            </a:r>
            <a:r>
              <a:rPr lang="en-US" altLang="zh-CN" sz="3600" b="1"/>
              <a:t>B</a:t>
            </a:r>
            <a:r>
              <a:rPr lang="zh-CN" altLang="en-US" sz="3600" b="1"/>
              <a:t>的所有元素</a:t>
            </a:r>
            <a:r>
              <a:rPr lang="zh-CN" altLang="en-US" sz="3600" b="1">
                <a:solidFill>
                  <a:srgbClr val="FF0000"/>
                </a:solidFill>
              </a:rPr>
              <a:t>合并</a:t>
            </a:r>
            <a:r>
              <a:rPr lang="zh-CN" altLang="en-US" sz="3600" b="1"/>
              <a:t>在一起组成的集合</a:t>
            </a:r>
            <a:r>
              <a:rPr lang="en-US" altLang="zh-CN" sz="3600" b="1"/>
              <a:t>—</a:t>
            </a:r>
            <a:r>
              <a:rPr lang="zh-CN" altLang="en-US" sz="3600" b="1"/>
              <a:t>并集</a:t>
            </a:r>
            <a:endParaRPr lang="en-US" altLang="zh-CN" sz="3600" b="1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    </a:t>
            </a:r>
            <a:r>
              <a:rPr lang="zh-CN" altLang="en-US" sz="3600" b="1"/>
              <a:t>即：属于集合</a:t>
            </a:r>
            <a:r>
              <a:rPr lang="en-US" altLang="zh-CN" sz="3600" b="1"/>
              <a:t>A</a:t>
            </a:r>
            <a:r>
              <a:rPr lang="zh-CN" altLang="en-US" sz="3600" b="1">
                <a:solidFill>
                  <a:srgbClr val="000000"/>
                </a:solidFill>
              </a:rPr>
              <a:t>或</a:t>
            </a:r>
            <a:r>
              <a:rPr lang="zh-CN" altLang="en-US" sz="3600" b="1"/>
              <a:t>属于集合</a:t>
            </a:r>
            <a:r>
              <a:rPr lang="en-US" altLang="zh-CN" sz="3600" b="1"/>
              <a:t>B</a:t>
            </a:r>
            <a:r>
              <a:rPr lang="zh-CN" altLang="en-US" sz="3600" b="1"/>
              <a:t>的元素构成的集合</a:t>
            </a:r>
            <a:endParaRPr lang="zh-CN" altLang="en-US" sz="3600" b="1"/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     A∪B={x | x∈A </a:t>
            </a:r>
            <a:r>
              <a:rPr lang="zh-CN" altLang="en-US" sz="3600" b="1">
                <a:solidFill>
                  <a:srgbClr val="000000"/>
                </a:solidFill>
              </a:rPr>
              <a:t>或</a:t>
            </a:r>
            <a:r>
              <a:rPr lang="zh-CN" altLang="en-US" sz="3600" b="1"/>
              <a:t> </a:t>
            </a:r>
            <a:r>
              <a:rPr lang="en-US" altLang="zh-CN" sz="3600" b="1"/>
              <a:t>x∈B }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思考：</a:t>
            </a:r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什么情况下：  </a:t>
            </a:r>
            <a:endParaRPr lang="en-US" altLang="zh-CN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        A</a:t>
            </a:r>
            <a:r>
              <a:rPr lang="en-US" altLang="zh-CN" sz="4000" b="1">
                <a:solidFill>
                  <a:srgbClr val="000000"/>
                </a:solidFill>
              </a:rPr>
              <a:t>∪</a:t>
            </a:r>
            <a:r>
              <a:rPr lang="en-US" altLang="zh-CN" sz="4000" b="1">
                <a:solidFill>
                  <a:srgbClr val="0033CC"/>
                </a:solidFill>
              </a:rPr>
              <a:t>B</a:t>
            </a:r>
            <a:r>
              <a:rPr lang="en-US" altLang="zh-CN" sz="4000" b="1">
                <a:solidFill>
                  <a:srgbClr val="FF0000"/>
                </a:solidFill>
              </a:rPr>
              <a:t>=A</a:t>
            </a:r>
            <a:r>
              <a:rPr lang="en-US" altLang="zh-CN" sz="4000" b="1"/>
              <a:t>  </a:t>
            </a:r>
            <a:r>
              <a:rPr lang="zh-CN" altLang="en-US" sz="4000" b="1"/>
              <a:t>？</a:t>
            </a:r>
            <a:endParaRPr lang="zh-CN" altLang="en-US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B</a:t>
            </a:r>
            <a:r>
              <a:rPr lang="zh-CN" altLang="en-US" sz="2400" b="1">
                <a:solidFill>
                  <a:schemeClr val="accent2"/>
                </a:solidFill>
              </a:rPr>
              <a:t>是</a:t>
            </a:r>
            <a:r>
              <a:rPr lang="en-US" altLang="zh-CN" sz="2400" b="1">
                <a:solidFill>
                  <a:schemeClr val="accent2"/>
                </a:solidFill>
              </a:rPr>
              <a:t>A</a:t>
            </a:r>
            <a:r>
              <a:rPr lang="zh-CN" altLang="en-US" sz="2400" b="1">
                <a:solidFill>
                  <a:schemeClr val="accent2"/>
                </a:solidFill>
              </a:rPr>
              <a:t>的子集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课程情况</a:t>
            </a:r>
            <a:endParaRPr lang="zh-CN" alt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学时：</a:t>
            </a:r>
            <a:r>
              <a:rPr lang="en-US" altLang="zh-CN" sz="4000" b="1" dirty="0">
                <a:ea typeface="仿宋_GB2312" pitchFamily="49" charset="-122"/>
              </a:rPr>
              <a:t>40</a:t>
            </a:r>
            <a:r>
              <a:rPr lang="zh-CN" altLang="en-US" sz="4000" b="1" dirty="0"/>
              <a:t>（陈文宇</a:t>
            </a:r>
            <a:r>
              <a:rPr lang="en-US" altLang="zh-CN" sz="4000" b="1" dirty="0"/>
              <a:t>30 </a:t>
            </a:r>
            <a:r>
              <a:rPr lang="zh-CN" altLang="en-US" sz="4000" b="1" dirty="0"/>
              <a:t>余盛季</a:t>
            </a:r>
            <a:r>
              <a:rPr lang="en-US" altLang="zh-CN" sz="4000" b="1" dirty="0"/>
              <a:t>10</a:t>
            </a:r>
            <a:r>
              <a:rPr lang="zh-CN" altLang="en-US" sz="4000" b="1" dirty="0"/>
              <a:t>）</a:t>
            </a:r>
            <a:endParaRPr lang="zh-CN" altLang="en-US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学分：２</a:t>
            </a:r>
            <a:endParaRPr lang="zh-CN" altLang="en-US" sz="4000" b="1" dirty="0"/>
          </a:p>
          <a:p>
            <a:pPr lvl="0" eaLnBrk="1" hangingPunct="1">
              <a:buNone/>
            </a:pPr>
            <a:r>
              <a:rPr lang="zh-CN" altLang="zh-CN" sz="4000" b="1" dirty="0"/>
              <a:t>过程考核占</a:t>
            </a:r>
            <a:r>
              <a:rPr lang="en-US" altLang="zh-CN" sz="4000" b="1" dirty="0"/>
              <a:t>50%</a:t>
            </a:r>
            <a:endParaRPr lang="en-US" altLang="zh-CN" sz="4000" b="1" dirty="0"/>
          </a:p>
          <a:p>
            <a:pPr lvl="0" eaLnBrk="1" hangingPunct="1">
              <a:buNone/>
            </a:pPr>
            <a:r>
              <a:rPr lang="en-US" altLang="zh-CN" sz="4000" b="1" dirty="0"/>
              <a:t>         </a:t>
            </a:r>
            <a:r>
              <a:rPr lang="zh-CN" altLang="zh-CN" sz="4000" b="1" dirty="0"/>
              <a:t>课堂练习</a:t>
            </a:r>
            <a:r>
              <a:rPr lang="en-US" altLang="zh-CN" sz="4000" b="1" dirty="0"/>
              <a:t>20%+</a:t>
            </a:r>
            <a:r>
              <a:rPr lang="zh-CN" altLang="zh-CN" sz="4000" b="1" dirty="0"/>
              <a:t>课后作业</a:t>
            </a:r>
            <a:r>
              <a:rPr lang="en-US" altLang="zh-CN" sz="4000" b="1" dirty="0"/>
              <a:t>30% </a:t>
            </a:r>
            <a:endParaRPr lang="zh-CN" altLang="zh-CN" sz="4000" b="1" dirty="0"/>
          </a:p>
          <a:p>
            <a:pPr lvl="0" eaLnBrk="1" hangingPunct="1">
              <a:buNone/>
            </a:pPr>
            <a:r>
              <a:rPr lang="zh-CN" altLang="zh-CN" sz="4000" b="1" dirty="0"/>
              <a:t>期末考核占</a:t>
            </a:r>
            <a:r>
              <a:rPr lang="en-US" altLang="zh-CN" sz="4000" b="1" dirty="0"/>
              <a:t>50%     </a:t>
            </a:r>
            <a:r>
              <a:rPr lang="zh-CN" altLang="en-US" sz="4000" b="1" dirty="0"/>
              <a:t>第</a:t>
            </a:r>
            <a:r>
              <a:rPr lang="en-US" altLang="zh-CN" sz="4000" b="1" dirty="0"/>
              <a:t>10</a:t>
            </a:r>
            <a:r>
              <a:rPr lang="zh-CN" altLang="en-US" sz="4000" b="1" dirty="0"/>
              <a:t>周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交运算</a:t>
            </a:r>
            <a:endParaRPr lang="zh-CN" altLang="en-US" sz="480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集合</a:t>
            </a:r>
            <a:r>
              <a:rPr lang="en-US" altLang="zh-CN" sz="3600" b="1"/>
              <a:t>A</a:t>
            </a:r>
            <a:r>
              <a:rPr lang="zh-CN" altLang="en-US" sz="3600" b="1"/>
              <a:t>与集合</a:t>
            </a:r>
            <a:r>
              <a:rPr lang="en-US" altLang="zh-CN" sz="3600" b="1"/>
              <a:t>B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chemeClr val="accent2"/>
                </a:solidFill>
              </a:rPr>
              <a:t>交运算</a:t>
            </a:r>
            <a:r>
              <a:rPr lang="zh-CN" altLang="en-US" sz="3600" b="1"/>
              <a:t>，记为</a:t>
            </a:r>
            <a:r>
              <a:rPr lang="en-US" altLang="zh-CN" sz="3600" b="1">
                <a:solidFill>
                  <a:schemeClr val="accent2"/>
                </a:solidFill>
              </a:rPr>
              <a:t>A∩B</a:t>
            </a:r>
            <a:endParaRPr lang="zh-CN" altLang="en-US" sz="36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 是由集合</a:t>
            </a:r>
            <a:r>
              <a:rPr lang="en-US" altLang="zh-CN" sz="3600" b="1"/>
              <a:t>A</a:t>
            </a:r>
            <a:r>
              <a:rPr lang="zh-CN" altLang="en-US" sz="3600" b="1"/>
              <a:t>和集合</a:t>
            </a:r>
            <a:r>
              <a:rPr lang="en-US" altLang="zh-CN" sz="3600" b="1"/>
              <a:t>B</a:t>
            </a:r>
            <a:r>
              <a:rPr lang="zh-CN" altLang="en-US" sz="3600" b="1"/>
              <a:t>的所有</a:t>
            </a:r>
            <a:r>
              <a:rPr lang="zh-CN" altLang="en-US" sz="3600" b="1">
                <a:solidFill>
                  <a:schemeClr val="accent2"/>
                </a:solidFill>
              </a:rPr>
              <a:t>公共元素</a:t>
            </a:r>
            <a:r>
              <a:rPr lang="zh-CN" altLang="en-US" sz="3600" b="1"/>
              <a:t>组成的集合</a:t>
            </a:r>
            <a:r>
              <a:rPr lang="en-US" altLang="zh-CN" sz="3600" b="1"/>
              <a:t>—</a:t>
            </a:r>
            <a:r>
              <a:rPr lang="zh-CN" altLang="en-US" sz="3600" b="1"/>
              <a:t>交集</a:t>
            </a:r>
            <a:endParaRPr lang="en-US" altLang="zh-CN" sz="36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 即：同时属于集合</a:t>
            </a:r>
            <a:r>
              <a:rPr lang="en-US" altLang="zh-CN" sz="3600" b="1"/>
              <a:t>A</a:t>
            </a:r>
            <a:r>
              <a:rPr lang="zh-CN" altLang="en-US" sz="3600" b="1"/>
              <a:t>和集合</a:t>
            </a:r>
            <a:r>
              <a:rPr lang="en-US" altLang="zh-CN" sz="3600" b="1"/>
              <a:t>B</a:t>
            </a:r>
            <a:r>
              <a:rPr lang="zh-CN" altLang="en-US" sz="3600" b="1"/>
              <a:t>的元素构成的集合</a:t>
            </a:r>
            <a:endParaRPr lang="zh-CN" altLang="en-US" sz="36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/>
              <a:t>   A</a:t>
            </a:r>
            <a:r>
              <a:rPr lang="en-US" altLang="zh-CN" sz="3600" b="1">
                <a:solidFill>
                  <a:srgbClr val="FF0000"/>
                </a:solidFill>
              </a:rPr>
              <a:t>∩</a:t>
            </a:r>
            <a:r>
              <a:rPr lang="en-US" altLang="zh-CN" sz="3600" b="1"/>
              <a:t>B={ x | x∈A </a:t>
            </a:r>
            <a:r>
              <a:rPr lang="zh-CN" altLang="en-US" sz="3600" b="1">
                <a:solidFill>
                  <a:schemeClr val="accent2"/>
                </a:solidFill>
              </a:rPr>
              <a:t>且 </a:t>
            </a:r>
            <a:r>
              <a:rPr lang="en-US" altLang="zh-CN" sz="3600" b="1"/>
              <a:t>x∈B }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思考：</a:t>
            </a:r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什么情况下：  </a:t>
            </a:r>
            <a:endParaRPr lang="en-US" altLang="zh-CN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         A </a:t>
            </a:r>
            <a:r>
              <a:rPr lang="en-US" altLang="zh-CN" sz="4400" b="1">
                <a:solidFill>
                  <a:srgbClr val="000000"/>
                </a:solidFill>
              </a:rPr>
              <a:t>∩</a:t>
            </a:r>
            <a:r>
              <a:rPr lang="en-US" altLang="zh-CN" sz="4000" b="1">
                <a:solidFill>
                  <a:srgbClr val="FF0000"/>
                </a:solidFill>
              </a:rPr>
              <a:t> </a:t>
            </a:r>
            <a:r>
              <a:rPr lang="en-US" altLang="zh-CN" sz="4000" b="1">
                <a:solidFill>
                  <a:srgbClr val="0033CC"/>
                </a:solidFill>
              </a:rPr>
              <a:t>B</a:t>
            </a:r>
            <a:r>
              <a:rPr lang="en-US" altLang="zh-CN" sz="4000" b="1">
                <a:solidFill>
                  <a:srgbClr val="FF0000"/>
                </a:solidFill>
              </a:rPr>
              <a:t>=A</a:t>
            </a:r>
            <a:r>
              <a:rPr lang="en-US" altLang="zh-CN" sz="4000" b="1"/>
              <a:t>  </a:t>
            </a:r>
            <a:r>
              <a:rPr lang="zh-CN" altLang="en-US" sz="4000" b="1"/>
              <a:t>？</a:t>
            </a:r>
            <a:endParaRPr lang="zh-CN" altLang="en-US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A</a:t>
            </a:r>
            <a:r>
              <a:rPr lang="zh-CN" altLang="en-US" sz="2400" b="1">
                <a:solidFill>
                  <a:schemeClr val="accent2"/>
                </a:solidFill>
              </a:rPr>
              <a:t>是</a:t>
            </a:r>
            <a:r>
              <a:rPr lang="en-US" altLang="zh-CN" sz="2400" b="1">
                <a:solidFill>
                  <a:schemeClr val="accent2"/>
                </a:solidFill>
              </a:rPr>
              <a:t>B</a:t>
            </a:r>
            <a:r>
              <a:rPr lang="zh-CN" altLang="en-US" sz="2400" b="1">
                <a:solidFill>
                  <a:schemeClr val="accent2"/>
                </a:solidFill>
              </a:rPr>
              <a:t>的子集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差运算</a:t>
            </a:r>
            <a:endParaRPr lang="zh-CN" altLang="en-US" sz="480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集合</a:t>
            </a:r>
            <a:r>
              <a:rPr lang="en-US" altLang="zh-CN" sz="3600" b="1"/>
              <a:t>A</a:t>
            </a:r>
            <a:r>
              <a:rPr lang="zh-CN" altLang="en-US" sz="3600" b="1"/>
              <a:t>与集合</a:t>
            </a:r>
            <a:r>
              <a:rPr lang="en-US" altLang="zh-CN" sz="3600" b="1"/>
              <a:t>B</a:t>
            </a:r>
            <a:r>
              <a:rPr lang="zh-CN" altLang="en-US" sz="3600" b="1"/>
              <a:t>的</a:t>
            </a:r>
            <a:r>
              <a:rPr lang="zh-CN" altLang="en-US" sz="3600" b="1">
                <a:solidFill>
                  <a:schemeClr val="accent2"/>
                </a:solidFill>
              </a:rPr>
              <a:t>差运算</a:t>
            </a:r>
            <a:r>
              <a:rPr lang="zh-CN" altLang="en-US" sz="3600" b="1"/>
              <a:t>，记为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en-US" altLang="zh-CN" sz="3600" b="1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endParaRPr lang="zh-CN" altLang="en-US" sz="36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属于</a:t>
            </a:r>
            <a:r>
              <a:rPr lang="zh-CN" altLang="en-US" sz="3600" b="1">
                <a:solidFill>
                  <a:schemeClr val="accent2"/>
                </a:solidFill>
              </a:rPr>
              <a:t>集合</a:t>
            </a:r>
            <a:r>
              <a:rPr lang="en-US" altLang="zh-CN" sz="3600" b="1">
                <a:solidFill>
                  <a:schemeClr val="accent2"/>
                </a:solidFill>
              </a:rPr>
              <a:t>A</a:t>
            </a:r>
            <a:r>
              <a:rPr lang="zh-CN" altLang="en-US" sz="3600" b="1"/>
              <a:t>但</a:t>
            </a:r>
            <a:r>
              <a:rPr lang="zh-CN" altLang="en-US" sz="3600" b="1">
                <a:solidFill>
                  <a:schemeClr val="accent2"/>
                </a:solidFill>
              </a:rPr>
              <a:t>不属于集合</a:t>
            </a:r>
            <a:r>
              <a:rPr lang="en-US" altLang="zh-CN" sz="3600" b="1">
                <a:solidFill>
                  <a:schemeClr val="accent2"/>
                </a:solidFill>
              </a:rPr>
              <a:t>B</a:t>
            </a:r>
            <a:r>
              <a:rPr lang="zh-CN" altLang="en-US" sz="3600" b="1"/>
              <a:t>的所有元素组成的集合</a:t>
            </a:r>
            <a:r>
              <a:rPr lang="en-US" altLang="zh-CN" sz="3600" b="1"/>
              <a:t>—</a:t>
            </a:r>
            <a:r>
              <a:rPr lang="zh-CN" altLang="en-US" sz="3600" b="1"/>
              <a:t>差集</a:t>
            </a:r>
            <a:endParaRPr lang="zh-CN" altLang="en-US" sz="36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/>
              <a:t>    A</a:t>
            </a:r>
            <a:r>
              <a:rPr lang="en-US" altLang="zh-CN" sz="3600" b="1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3600" b="1"/>
              <a:t>B={ x |x</a:t>
            </a:r>
            <a:r>
              <a:rPr lang="zh-CN" altLang="zh-CN" sz="3600" b="1"/>
              <a:t>∈</a:t>
            </a:r>
            <a:r>
              <a:rPr lang="en-US" altLang="zh-CN" sz="3600" b="1"/>
              <a:t>A </a:t>
            </a:r>
            <a:r>
              <a:rPr lang="zh-CN" altLang="en-US" sz="3600" b="1"/>
              <a:t>且 </a:t>
            </a:r>
            <a:r>
              <a:rPr lang="en-US" altLang="zh-CN" sz="3600" b="1"/>
              <a:t>x </a:t>
            </a:r>
            <a:r>
              <a:rPr lang="en-US" altLang="zh-CN" sz="3600" b="1">
                <a:solidFill>
                  <a:srgbClr val="000000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3600" b="1"/>
              <a:t> B }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</a:t>
            </a:r>
            <a:r>
              <a:rPr lang="en-US" altLang="zh-CN" sz="4800">
                <a:solidFill>
                  <a:srgbClr val="000000"/>
                </a:solidFill>
              </a:rPr>
              <a:t>:</a:t>
            </a:r>
            <a:endParaRPr lang="en-US" altLang="zh-CN" sz="4800">
              <a:solidFill>
                <a:srgbClr val="000000"/>
              </a:solidFill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什么情况下：  </a:t>
            </a:r>
            <a:endParaRPr lang="en-US" altLang="zh-CN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</a:rPr>
              <a:t>     A </a:t>
            </a:r>
            <a:r>
              <a:rPr lang="en-US" altLang="zh-CN" sz="4000" b="1">
                <a:solidFill>
                  <a:srgbClr val="000000"/>
                </a:solidFill>
              </a:rPr>
              <a:t>-</a:t>
            </a:r>
            <a:r>
              <a:rPr lang="en-US" altLang="zh-CN" sz="4000" b="1">
                <a:solidFill>
                  <a:srgbClr val="FF0000"/>
                </a:solidFill>
              </a:rPr>
              <a:t> </a:t>
            </a:r>
            <a:r>
              <a:rPr lang="en-US" altLang="zh-CN" sz="4000" b="1">
                <a:solidFill>
                  <a:srgbClr val="0033CC"/>
                </a:solidFill>
              </a:rPr>
              <a:t>B</a:t>
            </a:r>
            <a:r>
              <a:rPr lang="en-US" altLang="zh-CN" sz="4000" b="1">
                <a:solidFill>
                  <a:srgbClr val="FF0000"/>
                </a:solidFill>
              </a:rPr>
              <a:t>=A</a:t>
            </a:r>
            <a:r>
              <a:rPr lang="en-US" altLang="zh-CN" sz="4000" b="1"/>
              <a:t>  </a:t>
            </a:r>
            <a:r>
              <a:rPr lang="zh-CN" altLang="en-US" sz="4000" b="1"/>
              <a:t>？</a:t>
            </a:r>
            <a:endParaRPr lang="zh-CN" altLang="en-US" sz="40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accent2"/>
                </a:solidFill>
              </a:rPr>
              <a:t>B</a:t>
            </a:r>
            <a:r>
              <a:rPr lang="zh-CN" altLang="en-US" sz="2000">
                <a:solidFill>
                  <a:schemeClr val="accent2"/>
                </a:solidFill>
              </a:rPr>
              <a:t>是空集</a:t>
            </a:r>
            <a:endParaRPr lang="zh-CN" altLang="en-US"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补运算</a:t>
            </a:r>
            <a:endParaRPr lang="zh-CN" altLang="en-US" sz="400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 如果</a:t>
            </a:r>
            <a:r>
              <a:rPr lang="en-US" altLang="zh-CN" sz="3600" b="1"/>
              <a:t>B </a:t>
            </a:r>
            <a:r>
              <a:rPr lang="en-US" altLang="zh-CN" sz="3600" b="1">
                <a:solidFill>
                  <a:srgbClr val="0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600" b="1"/>
              <a:t> A</a:t>
            </a:r>
            <a:r>
              <a:rPr lang="zh-CN" altLang="en-US" sz="3600" b="1"/>
              <a:t>，将差运算</a:t>
            </a:r>
            <a:r>
              <a:rPr lang="en-US" altLang="zh-CN" sz="3600" b="1"/>
              <a:t>A</a:t>
            </a:r>
            <a:r>
              <a:rPr lang="en-US" altLang="zh-CN" sz="3600" b="1">
                <a:sym typeface="Symbol" panose="05050102010706020507" pitchFamily="18" charset="2"/>
              </a:rPr>
              <a:t></a:t>
            </a:r>
            <a:r>
              <a:rPr lang="en-US" altLang="zh-CN" sz="3600" b="1"/>
              <a:t>B</a:t>
            </a:r>
            <a:r>
              <a:rPr lang="zh-CN" altLang="en-US" sz="3600" b="1"/>
              <a:t>称为集合</a:t>
            </a:r>
            <a:r>
              <a:rPr lang="en-US" altLang="zh-CN" sz="3600" b="1"/>
              <a:t>B</a:t>
            </a:r>
            <a:r>
              <a:rPr lang="zh-CN" altLang="en-US" sz="3600" b="1"/>
              <a:t>（关于集合</a:t>
            </a:r>
            <a:r>
              <a:rPr lang="en-US" altLang="zh-CN" sz="3600" b="1"/>
              <a:t>A</a:t>
            </a:r>
            <a:r>
              <a:rPr lang="zh-CN" altLang="en-US" sz="3600" b="1"/>
              <a:t>）的</a:t>
            </a:r>
            <a:r>
              <a:rPr lang="zh-CN" altLang="en-US" sz="3600" b="1">
                <a:solidFill>
                  <a:srgbClr val="000000"/>
                </a:solidFill>
              </a:rPr>
              <a:t>补运算</a:t>
            </a:r>
            <a:r>
              <a:rPr lang="zh-CN" altLang="en-US" sz="3600" b="1"/>
              <a:t>。</a:t>
            </a:r>
            <a:endParaRPr lang="zh-CN" altLang="en-US" sz="36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 集合</a:t>
            </a:r>
            <a:r>
              <a:rPr lang="en-US" altLang="zh-CN" sz="3600" b="1"/>
              <a:t>A</a:t>
            </a:r>
            <a:r>
              <a:rPr lang="zh-CN" altLang="en-US" sz="3600" b="1"/>
              <a:t>称为集合</a:t>
            </a:r>
            <a:r>
              <a:rPr lang="en-US" altLang="zh-CN" sz="3600" b="1"/>
              <a:t>B</a:t>
            </a:r>
            <a:r>
              <a:rPr lang="zh-CN" altLang="en-US" sz="3600" b="1"/>
              <a:t>的全集（或</a:t>
            </a:r>
            <a:r>
              <a:rPr lang="zh-CN" altLang="en-US" sz="3600" b="1">
                <a:solidFill>
                  <a:srgbClr val="FF0000"/>
                </a:solidFill>
              </a:rPr>
              <a:t>论域</a:t>
            </a:r>
            <a:r>
              <a:rPr lang="zh-CN" altLang="en-US" sz="3600" b="1"/>
              <a:t>）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467600" cy="914400"/>
          </a:xfrm>
        </p:spPr>
        <p:txBody>
          <a:bodyPr/>
          <a:lstStyle/>
          <a:p>
            <a:pPr eaLnBrk="1" hangingPunct="1"/>
            <a:r>
              <a:rPr lang="zh-CN" altLang="en-US" sz="4000"/>
              <a:t>定义1-3 幂集</a:t>
            </a:r>
            <a:endParaRPr lang="zh-CN" altLang="en-US" sz="400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543800" cy="431135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  设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/>
              <a:t>为一个集合，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幂集</a:t>
            </a:r>
            <a:r>
              <a:rPr lang="zh-CN" altLang="en-US" sz="4000" b="1" dirty="0"/>
              <a:t>为 </a:t>
            </a:r>
            <a:endParaRPr lang="en-US" altLang="zh-CN" sz="40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zh-CN" altLang="en-US" sz="4000" b="1" dirty="0">
                <a:solidFill>
                  <a:schemeClr val="accent2"/>
                </a:solidFill>
              </a:rPr>
              <a:t>的所有子集</a:t>
            </a:r>
            <a:r>
              <a:rPr lang="zh-CN" altLang="en-US" sz="4000" b="1" dirty="0"/>
              <a:t>组成的集合</a:t>
            </a:r>
            <a:endParaRPr lang="zh-CN" altLang="en-US" sz="40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记为</a:t>
            </a:r>
            <a:r>
              <a:rPr lang="zh-CN" altLang="en-US" sz="4000" b="1" dirty="0">
                <a:solidFill>
                  <a:srgbClr val="000000"/>
                </a:solidFill>
              </a:rPr>
              <a:t>2</a:t>
            </a:r>
            <a:r>
              <a:rPr lang="en-US" altLang="zh-CN" sz="4000" b="1" i="1" baseline="30000" dirty="0">
                <a:solidFill>
                  <a:srgbClr val="000000"/>
                </a:solidFill>
              </a:rPr>
              <a:t>A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    2</a:t>
            </a:r>
            <a:r>
              <a:rPr lang="en-US" altLang="zh-CN" sz="4000" b="1" i="1" baseline="30000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={</a:t>
            </a:r>
            <a:r>
              <a:rPr lang="en-US" altLang="zh-CN" sz="4000" b="1" i="1" dirty="0">
                <a:solidFill>
                  <a:srgbClr val="000000"/>
                </a:solidFill>
              </a:rPr>
              <a:t>B</a:t>
            </a:r>
            <a:r>
              <a:rPr lang="en-US" altLang="zh-CN" sz="4000" b="1" dirty="0">
                <a:solidFill>
                  <a:srgbClr val="000000"/>
                </a:solidFill>
              </a:rPr>
              <a:t> | </a:t>
            </a:r>
            <a:r>
              <a:rPr lang="en-US" altLang="zh-CN" sz="4000" b="1" i="1" dirty="0">
                <a:solidFill>
                  <a:schemeClr val="bg2"/>
                </a:solidFill>
              </a:rPr>
              <a:t>B</a:t>
            </a:r>
            <a:r>
              <a:rPr lang="en-US" altLang="zh-CN" sz="4000" b="1" dirty="0">
                <a:solidFill>
                  <a:schemeClr val="bg2"/>
                </a:solidFill>
              </a:rPr>
              <a:t> </a:t>
            </a:r>
            <a:r>
              <a:rPr lang="en-US" altLang="zh-CN" sz="4000" b="1" dirty="0">
                <a:solidFill>
                  <a:schemeClr val="bg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4000" b="1" dirty="0">
                <a:solidFill>
                  <a:schemeClr val="bg2"/>
                </a:solidFill>
              </a:rPr>
              <a:t> </a:t>
            </a:r>
            <a:r>
              <a:rPr lang="en-US" altLang="zh-CN" sz="4000" b="1" i="1" dirty="0">
                <a:solidFill>
                  <a:schemeClr val="bg2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}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4000" b="1" dirty="0"/>
              <a:t>幂集的元素也是集合。</a:t>
            </a:r>
            <a:endParaRPr lang="en-US" altLang="zh-CN" sz="4000" b="1" dirty="0"/>
          </a:p>
          <a:p>
            <a:pPr eaLnBrk="1" hangingPunct="1"/>
            <a:r>
              <a:rPr lang="en-US" altLang="zh-CN" sz="4000" b="1" dirty="0">
                <a:solidFill>
                  <a:srgbClr val="000000"/>
                </a:solidFill>
                <a:cs typeface="Times New Roman" panose="02020603050405020304" pitchFamily="18" charset="0"/>
              </a:rPr>
              <a:t>Ø</a:t>
            </a:r>
            <a:r>
              <a:rPr lang="zh-CN" altLang="en-US" sz="4000" b="1" dirty="0">
                <a:solidFill>
                  <a:srgbClr val="000000"/>
                </a:solidFill>
                <a:cs typeface="Times New Roman" panose="02020603050405020304" pitchFamily="18" charset="0"/>
              </a:rPr>
              <a:t>和集合</a:t>
            </a:r>
            <a:r>
              <a:rPr lang="en-US" altLang="zh-CN" sz="40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  <a:cs typeface="Times New Roman" panose="02020603050405020304" pitchFamily="18" charset="0"/>
              </a:rPr>
              <a:t>都是集合</a:t>
            </a:r>
            <a:r>
              <a:rPr lang="en-US" altLang="zh-CN" sz="4000" b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的子集。</a:t>
            </a:r>
            <a:endParaRPr lang="zh-CN" altLang="en-US" sz="40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40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40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例</a:t>
            </a:r>
            <a:r>
              <a:rPr lang="en-US" altLang="zh-CN" sz="4800"/>
              <a:t>1-1</a:t>
            </a:r>
            <a:endParaRPr lang="en-US" altLang="zh-CN" sz="480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/>
              <a:t> </a:t>
            </a:r>
            <a:r>
              <a:rPr lang="zh-CN" altLang="en-US" sz="4000" b="1" dirty="0"/>
              <a:t>集合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={1，2，3}</a:t>
            </a:r>
            <a:r>
              <a:rPr lang="en-US" altLang="zh-CN" sz="4000" b="1" dirty="0"/>
              <a:t>，</a:t>
            </a:r>
            <a:r>
              <a:rPr lang="zh-CN" altLang="en-US" sz="4000" b="1" dirty="0"/>
              <a:t>则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/>
              <a:t>的幂集为:</a:t>
            </a:r>
            <a:endParaRPr lang="zh-CN" altLang="en-US" sz="4000" b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rgbClr val="000000"/>
                </a:solidFill>
              </a:rPr>
              <a:t>  2</a:t>
            </a:r>
            <a:r>
              <a:rPr lang="en-US" altLang="zh-CN" sz="4000" b="1" i="1" baseline="30000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=</a:t>
            </a:r>
            <a:r>
              <a:rPr lang="en-US" altLang="zh-CN" sz="4000" b="1" dirty="0"/>
              <a:t>{</a:t>
            </a: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chemeClr val="accent2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Ø</a:t>
            </a:r>
            <a:r>
              <a:rPr lang="en-US" altLang="zh-CN" sz="4000" b="1" dirty="0">
                <a:solidFill>
                  <a:srgbClr val="000000"/>
                </a:solidFill>
              </a:rPr>
              <a:t>，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rgbClr val="000000"/>
                </a:solidFill>
              </a:rPr>
              <a:t>         {1}，{2}，{3</a:t>
            </a:r>
            <a:r>
              <a:rPr lang="en-US" altLang="zh-CN" sz="4000" b="1" dirty="0">
                <a:solidFill>
                  <a:schemeClr val="accent6"/>
                </a:solidFill>
              </a:rPr>
              <a:t>}，</a:t>
            </a:r>
            <a:endParaRPr lang="en-US" altLang="zh-CN" sz="4000" b="1" dirty="0">
              <a:solidFill>
                <a:schemeClr val="accent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chemeClr val="tx2"/>
                </a:solidFill>
              </a:rPr>
              <a:t>         {1，2}，{1，3}，{2，3}</a:t>
            </a:r>
            <a:r>
              <a:rPr lang="en-US" altLang="zh-CN" sz="4000" b="1" dirty="0">
                <a:solidFill>
                  <a:srgbClr val="000000"/>
                </a:solidFill>
              </a:rPr>
              <a:t>，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4000" b="1" dirty="0">
                <a:solidFill>
                  <a:srgbClr val="000000"/>
                </a:solidFill>
              </a:rPr>
              <a:t>         </a:t>
            </a:r>
            <a:r>
              <a:rPr lang="en-US" altLang="zh-CN" sz="4000" b="1" dirty="0">
                <a:solidFill>
                  <a:srgbClr val="FF0000"/>
                </a:solidFill>
              </a:rPr>
              <a:t>{1，2，3}  </a:t>
            </a:r>
            <a:r>
              <a:rPr lang="en-US" altLang="zh-CN" sz="4000" b="1" dirty="0"/>
              <a:t>}</a:t>
            </a:r>
            <a:endParaRPr lang="zh-CN" altLang="en-US" sz="4000" dirty="0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3059113" y="3141663"/>
            <a:ext cx="5400675" cy="64770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/>
          <a:lstStyle/>
          <a:p>
            <a:pPr marL="342900" indent="-342900" algn="l">
              <a:buFont typeface="Wingdings" panose="05000000000000000000" pitchFamily="2" charset="2"/>
              <a:buNone/>
            </a:pPr>
            <a:r>
              <a:rPr lang="zh-CN" altLang="en-US" sz="3200"/>
              <a:t>任取其中</a:t>
            </a:r>
            <a:r>
              <a:rPr lang="en-US" altLang="zh-CN" sz="3200"/>
              <a:t>2</a:t>
            </a:r>
            <a:r>
              <a:rPr lang="zh-CN" altLang="en-US" sz="3200"/>
              <a:t>个元素构成的集合</a:t>
            </a:r>
            <a:endParaRPr lang="zh-CN" altLang="en-US" sz="3200"/>
          </a:p>
        </p:txBody>
      </p:sp>
      <p:sp>
        <p:nvSpPr>
          <p:cNvPr id="350213" name="Line 5"/>
          <p:cNvSpPr>
            <a:spLocks noChangeShapeType="1"/>
          </p:cNvSpPr>
          <p:nvPr/>
        </p:nvSpPr>
        <p:spPr bwMode="auto">
          <a:xfrm>
            <a:off x="1979613" y="5229225"/>
            <a:ext cx="5329237" cy="0"/>
          </a:xfrm>
          <a:prstGeom prst="line">
            <a:avLst/>
          </a:prstGeom>
          <a:noFill/>
          <a:ln w="412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0214" name="Line 6"/>
          <p:cNvSpPr>
            <a:spLocks noChangeShapeType="1"/>
          </p:cNvSpPr>
          <p:nvPr/>
        </p:nvSpPr>
        <p:spPr bwMode="auto">
          <a:xfrm flipH="1">
            <a:off x="5364163" y="3716338"/>
            <a:ext cx="720725" cy="936625"/>
          </a:xfrm>
          <a:prstGeom prst="line">
            <a:avLst/>
          </a:prstGeom>
          <a:noFill/>
          <a:ln w="82550">
            <a:solidFill>
              <a:srgbClr val="FF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  <p:bldP spid="350213" grpId="0" animBg="1"/>
      <p:bldP spid="3502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幂集</a:t>
            </a:r>
            <a:r>
              <a:rPr lang="zh-CN" altLang="en-US" sz="4800">
                <a:solidFill>
                  <a:srgbClr val="FF0000"/>
                </a:solidFill>
              </a:rPr>
              <a:t>2</a:t>
            </a:r>
            <a:r>
              <a:rPr lang="en-US" altLang="zh-CN" sz="4800" i="1" baseline="30000">
                <a:solidFill>
                  <a:srgbClr val="FF0000"/>
                </a:solidFill>
              </a:rPr>
              <a:t>A</a:t>
            </a:r>
            <a:r>
              <a:rPr lang="zh-CN" altLang="en-US" sz="4800"/>
              <a:t>的元素个数</a:t>
            </a:r>
            <a:endParaRPr lang="zh-CN" altLang="en-US" sz="4800"/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 当</a:t>
            </a:r>
            <a:r>
              <a:rPr lang="zh-CN" altLang="en-US" sz="4000" b="1">
                <a:solidFill>
                  <a:srgbClr val="000000"/>
                </a:solidFill>
              </a:rPr>
              <a:t>集合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0000"/>
                </a:solidFill>
              </a:rPr>
              <a:t>为有穷集</a:t>
            </a:r>
            <a:r>
              <a:rPr lang="zh-CN" altLang="en-US" sz="4000" b="1"/>
              <a:t>时，如果</a:t>
            </a:r>
            <a:r>
              <a:rPr lang="en-US" altLang="zh-CN" sz="4000" b="1"/>
              <a:t>|A|=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/>
              <a:t>，</a:t>
            </a:r>
            <a:r>
              <a:rPr lang="zh-CN" altLang="en-US" sz="4000" b="1"/>
              <a:t>那么</a:t>
            </a:r>
            <a:r>
              <a:rPr lang="en-US" altLang="zh-CN" sz="3600" b="1" i="1">
                <a:solidFill>
                  <a:srgbClr val="000000"/>
                </a:solidFill>
              </a:rPr>
              <a:t>A</a:t>
            </a:r>
            <a:r>
              <a:rPr lang="zh-CN" altLang="en-US" sz="3600" b="1"/>
              <a:t>的幂集</a:t>
            </a:r>
            <a:r>
              <a:rPr lang="zh-CN" altLang="en-US" sz="4000" b="1">
                <a:solidFill>
                  <a:srgbClr val="FF0000"/>
                </a:solidFill>
              </a:rPr>
              <a:t>2</a:t>
            </a:r>
            <a:r>
              <a:rPr lang="en-US" altLang="zh-CN" sz="4000" b="1" i="1" baseline="30000">
                <a:solidFill>
                  <a:srgbClr val="FF0000"/>
                </a:solidFill>
              </a:rPr>
              <a:t>A</a:t>
            </a:r>
            <a:r>
              <a:rPr lang="zh-CN" altLang="en-US" sz="4000" b="1"/>
              <a:t>的元素个数(集合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的所有子集的个数)为</a:t>
            </a:r>
            <a:r>
              <a:rPr lang="zh-CN" altLang="en-US" sz="4000" b="1">
                <a:solidFill>
                  <a:srgbClr val="FF0000"/>
                </a:solidFill>
              </a:rPr>
              <a:t>2</a:t>
            </a:r>
            <a:r>
              <a:rPr lang="en-US" altLang="zh-CN" sz="4000" b="1" i="1" baseline="30000">
                <a:solidFill>
                  <a:srgbClr val="FF0000"/>
                </a:solidFill>
              </a:rPr>
              <a:t>n</a:t>
            </a:r>
            <a:r>
              <a:rPr lang="zh-CN" altLang="en-US" sz="4000" b="1"/>
              <a:t>。</a:t>
            </a:r>
            <a:endParaRPr lang="zh-CN" altLang="en-US" sz="40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（集合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的幂集表示为</a:t>
            </a:r>
            <a:r>
              <a:rPr lang="zh-CN" altLang="en-US" sz="4000" b="1">
                <a:solidFill>
                  <a:srgbClr val="000000"/>
                </a:solidFill>
              </a:rPr>
              <a:t>2</a:t>
            </a:r>
            <a:r>
              <a:rPr lang="en-US" altLang="zh-CN" sz="4000" b="1" i="1" baseline="30000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的原因）</a:t>
            </a:r>
            <a:endParaRPr lang="zh-CN" altLang="en-US" sz="4000" b="1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也使用2</a:t>
            </a:r>
            <a:r>
              <a:rPr lang="en-US" altLang="zh-CN" sz="3200" b="1" i="1" baseline="30000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表示无穷集合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宋体" panose="02010600030101010101" pitchFamily="2" charset="-122"/>
              </a:rPr>
              <a:t>的幂集。</a:t>
            </a:r>
            <a:endParaRPr lang="zh-CN" altLang="en-US" sz="32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467600" cy="91440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tx1"/>
                </a:solidFill>
              </a:rPr>
              <a:t>定义1-4 </a:t>
            </a:r>
            <a:r>
              <a:rPr lang="zh-CN" altLang="en-US" sz="4800" dirty="0">
                <a:solidFill>
                  <a:srgbClr val="FF0000"/>
                </a:solidFill>
              </a:rPr>
              <a:t>笛卡儿</a:t>
            </a:r>
            <a:r>
              <a:rPr lang="zh-CN" altLang="en-US" sz="4800" dirty="0">
                <a:solidFill>
                  <a:schemeClr val="tx1"/>
                </a:solidFill>
              </a:rPr>
              <a:t>积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5438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/>
              <a:t>集合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zh-CN" altLang="en-US" sz="4000" b="1" dirty="0"/>
              <a:t>和</a:t>
            </a:r>
            <a:r>
              <a:rPr lang="en-US" altLang="zh-CN" sz="4000" b="1" i="1" dirty="0">
                <a:solidFill>
                  <a:schemeClr val="accent2"/>
                </a:solidFill>
              </a:rPr>
              <a:t>B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笛卡儿</a:t>
            </a:r>
            <a:r>
              <a:rPr lang="zh-CN" altLang="en-US" sz="4000" b="1" dirty="0"/>
              <a:t>乘积</a:t>
            </a:r>
            <a:endParaRPr lang="zh-CN" altLang="en-US" sz="4000" b="1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4000" b="1" i="1" dirty="0">
                <a:solidFill>
                  <a:schemeClr val="accent2"/>
                </a:solidFill>
              </a:rPr>
              <a:t>       A </a:t>
            </a:r>
            <a:r>
              <a:rPr lang="en-US" altLang="zh-CN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i="1" dirty="0">
                <a:solidFill>
                  <a:schemeClr val="accent2"/>
                </a:solidFill>
              </a:rPr>
              <a:t>B</a:t>
            </a:r>
            <a:r>
              <a:rPr lang="zh-CN" altLang="en-US" sz="4000" b="1" dirty="0"/>
              <a:t>（也简记为</a:t>
            </a:r>
            <a:r>
              <a:rPr lang="en-US" altLang="zh-CN" sz="4000" b="1" i="1" dirty="0">
                <a:solidFill>
                  <a:schemeClr val="accent2"/>
                </a:solidFill>
              </a:rPr>
              <a:t>AB</a:t>
            </a:r>
            <a:r>
              <a:rPr lang="en-US" altLang="zh-CN" sz="4000" b="1" dirty="0"/>
              <a:t>）</a:t>
            </a:r>
            <a:endParaRPr lang="zh-CN" altLang="en-US" sz="4000" b="1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4000" b="1" i="1" dirty="0">
                <a:solidFill>
                  <a:srgbClr val="FF0000"/>
                </a:solidFill>
              </a:rPr>
              <a:t>     A </a:t>
            </a:r>
            <a:r>
              <a:rPr lang="en-US" altLang="zh-CN" sz="4000" b="1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B</a:t>
            </a:r>
            <a:r>
              <a:rPr lang="en-US" altLang="zh-CN" sz="4000" b="1" dirty="0">
                <a:solidFill>
                  <a:schemeClr val="accent2"/>
                </a:solidFill>
              </a:rPr>
              <a:t> = </a:t>
            </a:r>
            <a:r>
              <a:rPr lang="zh-CN" altLang="en-US" sz="4000" b="1" dirty="0">
                <a:solidFill>
                  <a:schemeClr val="accent2"/>
                </a:solidFill>
              </a:rPr>
              <a:t>{</a:t>
            </a:r>
            <a:r>
              <a:rPr lang="zh-CN" altLang="en-US" sz="4000" b="1" dirty="0">
                <a:solidFill>
                  <a:schemeClr val="tx2"/>
                </a:solidFill>
              </a:rPr>
              <a:t>(</a:t>
            </a:r>
            <a:r>
              <a:rPr lang="en-US" altLang="zh-CN" sz="4000" b="1" i="1" dirty="0">
                <a:solidFill>
                  <a:schemeClr val="tx2"/>
                </a:solidFill>
              </a:rPr>
              <a:t>a</a:t>
            </a:r>
            <a:r>
              <a:rPr lang="en-US" altLang="zh-CN" sz="4000" b="1" dirty="0">
                <a:solidFill>
                  <a:schemeClr val="tx2"/>
                </a:solidFill>
              </a:rPr>
              <a:t>, </a:t>
            </a:r>
            <a:r>
              <a:rPr lang="en-US" altLang="zh-CN" sz="4000" b="1" i="1" dirty="0">
                <a:solidFill>
                  <a:schemeClr val="tx2"/>
                </a:solidFill>
              </a:rPr>
              <a:t>b</a:t>
            </a:r>
            <a:r>
              <a:rPr lang="en-US" altLang="zh-CN" sz="4000" b="1" dirty="0">
                <a:solidFill>
                  <a:schemeClr val="tx2"/>
                </a:solidFill>
              </a:rPr>
              <a:t>)</a:t>
            </a:r>
            <a:r>
              <a:rPr lang="en-US" altLang="zh-CN" sz="4000" b="1" dirty="0">
                <a:solidFill>
                  <a:schemeClr val="accent2"/>
                </a:solidFill>
              </a:rPr>
              <a:t> |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en-US" altLang="zh-CN" sz="4000" b="1" i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zh-CN" altLang="en-US" sz="4000" b="1" dirty="0">
                <a:solidFill>
                  <a:schemeClr val="accent2"/>
                </a:solidFill>
              </a:rPr>
              <a:t>且</a:t>
            </a:r>
            <a:r>
              <a:rPr lang="en-US" altLang="zh-CN" sz="4000" b="1" i="1" dirty="0">
                <a:solidFill>
                  <a:schemeClr val="accent2"/>
                </a:solidFill>
              </a:rPr>
              <a:t>b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4000" b="1" i="1" dirty="0">
                <a:solidFill>
                  <a:schemeClr val="accent2"/>
                </a:solidFill>
              </a:rPr>
              <a:t>B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/>
              <a:t>  当</a:t>
            </a:r>
            <a:r>
              <a:rPr lang="zh-CN" altLang="en-US" sz="4000" b="1" dirty="0">
                <a:solidFill>
                  <a:srgbClr val="000000"/>
                </a:solidFill>
              </a:rPr>
              <a:t>集合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i="1" dirty="0">
                <a:solidFill>
                  <a:srgbClr val="000000"/>
                </a:solidFill>
              </a:rPr>
              <a:t>、</a:t>
            </a:r>
            <a:r>
              <a:rPr lang="en-US" altLang="zh-CN" sz="4000" b="1" i="1" dirty="0">
                <a:solidFill>
                  <a:srgbClr val="000000"/>
                </a:solidFill>
              </a:rPr>
              <a:t>B</a:t>
            </a:r>
            <a:r>
              <a:rPr lang="zh-CN" altLang="en-US" sz="4000" b="1" dirty="0">
                <a:solidFill>
                  <a:srgbClr val="000000"/>
                </a:solidFill>
              </a:rPr>
              <a:t>为有穷集</a:t>
            </a:r>
            <a:r>
              <a:rPr lang="zh-CN" altLang="en-US" sz="4000" b="1" dirty="0"/>
              <a:t>时</a:t>
            </a:r>
            <a:endParaRPr lang="zh-CN" altLang="en-US" sz="4000" b="1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4000" b="1" i="1" dirty="0">
                <a:solidFill>
                  <a:srgbClr val="FF0000"/>
                </a:solidFill>
              </a:rPr>
              <a:t>         |A </a:t>
            </a:r>
            <a:r>
              <a:rPr lang="en-US" altLang="zh-CN" sz="4000" b="1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B|= |A|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  <a:r>
              <a:rPr lang="en-US" altLang="zh-CN" sz="4000" b="1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en-US" altLang="zh-CN" sz="4000" b="1" i="1" dirty="0">
                <a:solidFill>
                  <a:srgbClr val="FF0000"/>
                </a:solidFill>
              </a:rPr>
              <a:t>B|</a:t>
            </a:r>
            <a:endParaRPr lang="en-US" altLang="zh-CN" sz="4000" b="1" i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39952" y="208053"/>
            <a:ext cx="45720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/>
              <a:t>法国哲学家、数学家、物理学家，天文学家、化学家和生理学家。</a:t>
            </a:r>
            <a:endParaRPr lang="zh-CN" altLang="en-US" sz="1100" dirty="0"/>
          </a:p>
          <a:p>
            <a:r>
              <a:rPr lang="zh-CN" altLang="en-US" sz="1100" dirty="0"/>
              <a:t>解析几何学奠基人之一。欧洲近代哲学的奠基人之一，黑格尔称他为“现代哲学之父”。</a:t>
            </a:r>
            <a:endParaRPr lang="zh-CN" altLang="en-US" sz="1100" dirty="0"/>
          </a:p>
          <a:p>
            <a:r>
              <a:rPr lang="zh-CN" altLang="en-US" sz="1100" dirty="0"/>
              <a:t>笛卡儿堪称</a:t>
            </a:r>
            <a:r>
              <a:rPr lang="en-US" altLang="zh-CN" sz="1100" dirty="0"/>
              <a:t>17</a:t>
            </a:r>
            <a:r>
              <a:rPr lang="zh-CN" altLang="en-US" sz="1100" dirty="0"/>
              <a:t>世纪及后的欧洲哲学界和科学界最有影响的巨匠之一，被誉为“近代科学的始祖”。</a:t>
            </a:r>
            <a:r>
              <a:rPr lang="en-US" altLang="zh-CN" sz="1100" dirty="0"/>
              <a:t>1596</a:t>
            </a:r>
            <a:r>
              <a:rPr lang="zh-CN" altLang="en-US" sz="1100" dirty="0"/>
              <a:t>年</a:t>
            </a:r>
            <a:r>
              <a:rPr lang="en-US" altLang="zh-CN" sz="1100" dirty="0"/>
              <a:t>3</a:t>
            </a:r>
            <a:r>
              <a:rPr lang="zh-CN" altLang="en-US" sz="1100" dirty="0"/>
              <a:t>月</a:t>
            </a:r>
            <a:r>
              <a:rPr lang="en-US" altLang="zh-CN" sz="1100" dirty="0"/>
              <a:t>31</a:t>
            </a:r>
            <a:r>
              <a:rPr lang="zh-CN" altLang="en-US" sz="1100" dirty="0"/>
              <a:t>日</a:t>
            </a:r>
            <a:r>
              <a:rPr lang="en-US" altLang="zh-CN" sz="1100" dirty="0"/>
              <a:t>-1650</a:t>
            </a:r>
            <a:r>
              <a:rPr lang="zh-CN" altLang="en-US" sz="1100" dirty="0"/>
              <a:t>年</a:t>
            </a:r>
            <a:r>
              <a:rPr lang="en-US" altLang="zh-CN" sz="1100" dirty="0"/>
              <a:t>2</a:t>
            </a:r>
            <a:r>
              <a:rPr lang="zh-CN" altLang="en-US" sz="1100" dirty="0"/>
              <a:t>月</a:t>
            </a:r>
            <a:r>
              <a:rPr lang="en-US" altLang="zh-CN" sz="1100" dirty="0"/>
              <a:t>11</a:t>
            </a:r>
            <a:r>
              <a:rPr lang="zh-CN" altLang="en-US" sz="1100" dirty="0"/>
              <a:t>日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467600" cy="9144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</a:rPr>
              <a:t>例</a:t>
            </a:r>
            <a:r>
              <a:rPr lang="en-US" altLang="zh-CN" sz="4800">
                <a:solidFill>
                  <a:schemeClr val="tx1"/>
                </a:solidFill>
              </a:rPr>
              <a:t>1-2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86000"/>
            <a:ext cx="7543800" cy="411480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/>
              <a:t>   设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 = {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},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 = {0, 1},</a:t>
            </a:r>
            <a:endParaRPr lang="en-US" altLang="zh-CN" b="1">
              <a:solidFill>
                <a:schemeClr val="accent2"/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/>
              <a:t>则</a:t>
            </a:r>
            <a:r>
              <a:rPr lang="en-US" altLang="zh-CN" b="1" i="1">
                <a:solidFill>
                  <a:srgbClr val="FF0000"/>
                </a:solidFill>
              </a:rPr>
              <a:t>A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 ={(</a:t>
            </a:r>
            <a:r>
              <a:rPr lang="en-US" altLang="zh-CN" b="1" i="1"/>
              <a:t>a</a:t>
            </a:r>
            <a:r>
              <a:rPr lang="en-US" altLang="zh-CN" b="1">
                <a:solidFill>
                  <a:schemeClr val="accent2"/>
                </a:solidFill>
              </a:rPr>
              <a:t>, 0), (</a:t>
            </a:r>
            <a:r>
              <a:rPr lang="en-US" altLang="zh-CN" b="1" i="1"/>
              <a:t>a</a:t>
            </a:r>
            <a:r>
              <a:rPr lang="en-US" altLang="zh-CN" b="1">
                <a:solidFill>
                  <a:schemeClr val="accent2"/>
                </a:solidFill>
              </a:rPr>
              <a:t>, 1), </a:t>
            </a:r>
            <a:endParaRPr lang="en-US" altLang="zh-CN" b="1">
              <a:solidFill>
                <a:schemeClr val="accent2"/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</a:rPr>
              <a:t>                  (</a:t>
            </a:r>
            <a:r>
              <a:rPr lang="en-US" altLang="zh-CN" b="1" i="1"/>
              <a:t>b</a:t>
            </a:r>
            <a:r>
              <a:rPr lang="en-US" altLang="zh-CN" b="1">
                <a:solidFill>
                  <a:schemeClr val="accent2"/>
                </a:solidFill>
              </a:rPr>
              <a:t>, 0), (</a:t>
            </a:r>
            <a:r>
              <a:rPr lang="en-US" altLang="zh-CN" b="1" i="1"/>
              <a:t>b</a:t>
            </a:r>
            <a:r>
              <a:rPr lang="en-US" altLang="zh-CN" b="1">
                <a:solidFill>
                  <a:schemeClr val="accent2"/>
                </a:solidFill>
              </a:rPr>
              <a:t>, 1),</a:t>
            </a:r>
            <a:endParaRPr lang="en-US" altLang="zh-CN" b="1">
              <a:solidFill>
                <a:schemeClr val="accent2"/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</a:rPr>
              <a:t>                  (</a:t>
            </a:r>
            <a:r>
              <a:rPr lang="en-US" altLang="zh-CN" b="1" i="1"/>
              <a:t>c</a:t>
            </a:r>
            <a:r>
              <a:rPr lang="en-US" altLang="zh-CN" b="1">
                <a:solidFill>
                  <a:schemeClr val="accent2"/>
                </a:solidFill>
              </a:rPr>
              <a:t>, 0), (</a:t>
            </a:r>
            <a:r>
              <a:rPr lang="en-US" altLang="zh-CN" b="1" i="1"/>
              <a:t>c</a:t>
            </a:r>
            <a:r>
              <a:rPr lang="en-US" altLang="zh-CN" b="1">
                <a:solidFill>
                  <a:schemeClr val="accent2"/>
                </a:solidFill>
              </a:rPr>
              <a:t>, 1)}</a:t>
            </a:r>
            <a:endParaRPr lang="en-US" altLang="zh-CN" b="1">
              <a:solidFill>
                <a:schemeClr val="accent2"/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FF0000"/>
                </a:solidFill>
              </a:rPr>
              <a:t>    B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={(</a:t>
            </a:r>
            <a:r>
              <a:rPr lang="en-US" altLang="zh-CN" b="1"/>
              <a:t>0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0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0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1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1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), (</a:t>
            </a:r>
            <a:r>
              <a:rPr lang="en-US" altLang="zh-CN" b="1"/>
              <a:t>1</a:t>
            </a:r>
            <a:r>
              <a:rPr lang="en-US" altLang="zh-CN" b="1">
                <a:solidFill>
                  <a:schemeClr val="accent2"/>
                </a:solidFill>
              </a:rPr>
              <a:t>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)}</a:t>
            </a:r>
            <a:endParaRPr lang="en-US" altLang="zh-CN" b="1">
              <a:solidFill>
                <a:schemeClr val="accent2"/>
              </a:solidFill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b="1"/>
              <a:t>也可根据约定记为：</a:t>
            </a:r>
            <a:endParaRPr lang="zh-CN" altLang="en-US" b="1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chemeClr val="accent2"/>
                </a:solidFill>
              </a:rPr>
              <a:t>    A</a:t>
            </a:r>
            <a:r>
              <a:rPr lang="en-US" altLang="zh-CN" b="1">
                <a:solidFill>
                  <a:schemeClr val="accent2"/>
                </a:solidFill>
              </a:rPr>
              <a:t> 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2"/>
                </a:solidFill>
              </a:rPr>
              <a:t>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={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0, </a:t>
            </a:r>
            <a:r>
              <a:rPr lang="en-US" altLang="zh-CN" b="1" i="1">
                <a:solidFill>
                  <a:schemeClr val="accent2"/>
                </a:solidFill>
              </a:rPr>
              <a:t>a</a:t>
            </a:r>
            <a:r>
              <a:rPr lang="en-US" altLang="zh-CN" b="1">
                <a:solidFill>
                  <a:schemeClr val="accent2"/>
                </a:solidFill>
              </a:rPr>
              <a:t>1,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0, </a:t>
            </a:r>
            <a:r>
              <a:rPr lang="en-US" altLang="zh-CN" b="1" i="1">
                <a:solidFill>
                  <a:schemeClr val="accent2"/>
                </a:solidFill>
              </a:rPr>
              <a:t>b</a:t>
            </a:r>
            <a:r>
              <a:rPr lang="en-US" altLang="zh-CN" b="1">
                <a:solidFill>
                  <a:schemeClr val="accent2"/>
                </a:solidFill>
              </a:rPr>
              <a:t>1,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0, </a:t>
            </a:r>
            <a:r>
              <a:rPr lang="en-US" altLang="zh-CN" b="1" i="1">
                <a:solidFill>
                  <a:schemeClr val="accent2"/>
                </a:solidFill>
              </a:rPr>
              <a:t>c</a:t>
            </a:r>
            <a:r>
              <a:rPr lang="en-US" altLang="zh-CN" b="1">
                <a:solidFill>
                  <a:schemeClr val="accent2"/>
                </a:solidFill>
              </a:rPr>
              <a:t>1}</a:t>
            </a:r>
            <a:endParaRPr lang="en-US" altLang="zh-CN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0">
                <a:solidFill>
                  <a:srgbClr val="0000FF"/>
                </a:solidFill>
              </a:rPr>
              <a:t>教材</a:t>
            </a:r>
            <a:r>
              <a:rPr lang="zh-CN" altLang="en-US" sz="4800" b="0">
                <a:solidFill>
                  <a:srgbClr val="8787FF"/>
                </a:solidFill>
              </a:rPr>
              <a:t>：</a:t>
            </a:r>
            <a:endParaRPr lang="zh-CN" altLang="en-US" sz="4800" b="0">
              <a:solidFill>
                <a:srgbClr val="8787FF"/>
              </a:solidFill>
            </a:endParaRPr>
          </a:p>
        </p:txBody>
      </p:sp>
      <p:sp>
        <p:nvSpPr>
          <p:cNvPr id="1546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zh-CN" altLang="en-US" sz="5400" b="1" dirty="0">
                <a:solidFill>
                  <a:schemeClr val="accent2"/>
                </a:solidFill>
                <a:latin typeface="宋体" panose="02010600030101010101" pitchFamily="2" charset="-122"/>
              </a:rPr>
              <a:t>有限自动机理论（</a:t>
            </a:r>
            <a:r>
              <a:rPr lang="en-US" altLang="zh-CN" sz="5400" b="1" dirty="0">
                <a:solidFill>
                  <a:schemeClr val="accent2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5400" b="1" dirty="0">
                <a:solidFill>
                  <a:schemeClr val="accent2"/>
                </a:solidFill>
                <a:latin typeface="宋体" panose="02010600030101010101" pitchFamily="2" charset="-122"/>
              </a:rPr>
              <a:t>版）</a:t>
            </a:r>
            <a:endParaRPr lang="en-US" altLang="zh-CN" sz="5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宋体" panose="02010600030101010101" pitchFamily="2" charset="-122"/>
              </a:rPr>
              <a:t>科学出版社 </a:t>
            </a:r>
            <a:r>
              <a:rPr lang="en-US" altLang="zh-CN" sz="4000" b="1" dirty="0">
                <a:solidFill>
                  <a:schemeClr val="tx2"/>
                </a:solidFill>
                <a:latin typeface="宋体" panose="02010600030101010101" pitchFamily="2" charset="-122"/>
              </a:rPr>
              <a:t>2021.09</a:t>
            </a:r>
            <a:endParaRPr lang="en-US" altLang="zh-CN" sz="40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8001000" cy="9144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</a:t>
            </a:r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420938"/>
            <a:ext cx="7467600" cy="33131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什么情况下：</a:t>
            </a:r>
            <a:r>
              <a:rPr lang="en-US" altLang="zh-CN" sz="4000" b="1" i="1">
                <a:solidFill>
                  <a:srgbClr val="000000"/>
                </a:solidFill>
              </a:rPr>
              <a:t> </a:t>
            </a:r>
            <a:endParaRPr lang="en-US" altLang="zh-CN" sz="4000" b="1" i="1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4000" b="1" i="1">
                <a:solidFill>
                  <a:srgbClr val="000000"/>
                </a:solidFill>
              </a:rPr>
              <a:t>      </a:t>
            </a:r>
            <a:r>
              <a:rPr lang="en-US" altLang="zh-CN" sz="4000" b="1" i="1">
                <a:solidFill>
                  <a:srgbClr val="FF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 =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chemeClr val="tx2"/>
                </a:solidFill>
              </a:rPr>
              <a:t> </a:t>
            </a:r>
            <a:r>
              <a:rPr lang="en-US" altLang="zh-CN" sz="4000" b="1">
                <a:solidFill>
                  <a:schemeClr val="tx2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4000" b="1">
                <a:solidFill>
                  <a:schemeClr val="tx2"/>
                </a:solidFill>
              </a:rPr>
              <a:t> </a:t>
            </a:r>
            <a:r>
              <a:rPr lang="en-US" altLang="zh-CN" sz="4000" b="1" i="1">
                <a:solidFill>
                  <a:srgbClr val="FF0000"/>
                </a:solidFill>
              </a:rPr>
              <a:t>A</a:t>
            </a:r>
            <a:r>
              <a:rPr lang="en-US" altLang="zh-CN" sz="4000" b="1" i="1">
                <a:solidFill>
                  <a:schemeClr val="accent2"/>
                </a:solidFill>
              </a:rPr>
              <a:t> </a:t>
            </a:r>
            <a:r>
              <a:rPr lang="zh-CN" altLang="en-US" sz="4000" b="1">
                <a:solidFill>
                  <a:srgbClr val="0033CC"/>
                </a:solidFill>
              </a:rPr>
              <a:t>?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1.A=B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2.A</a:t>
            </a:r>
            <a:r>
              <a:rPr lang="zh-CN" altLang="en-US" sz="4000" b="1">
                <a:solidFill>
                  <a:srgbClr val="0033CC"/>
                </a:solidFill>
              </a:rPr>
              <a:t>或</a:t>
            </a:r>
            <a:r>
              <a:rPr lang="en-US" altLang="zh-CN" sz="4000" b="1">
                <a:solidFill>
                  <a:srgbClr val="0033CC"/>
                </a:solidFill>
              </a:rPr>
              <a:t>B</a:t>
            </a:r>
            <a:r>
              <a:rPr lang="zh-CN" altLang="en-US" sz="4000" b="1">
                <a:solidFill>
                  <a:srgbClr val="0033CC"/>
                </a:solidFill>
              </a:rPr>
              <a:t>为空集</a:t>
            </a:r>
            <a:endParaRPr lang="zh-CN" altLang="en-US" sz="40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练习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086600" cy="3962400"/>
          </a:xfrm>
        </p:spPr>
        <p:txBody>
          <a:bodyPr/>
          <a:lstStyle/>
          <a:p>
            <a:pPr marL="0" indent="0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4000" b="1" dirty="0"/>
              <a:t>1</a:t>
            </a:r>
            <a:r>
              <a:rPr lang="zh-CN" altLang="en-US" sz="4000" b="1" dirty="0"/>
              <a:t>～</a:t>
            </a:r>
            <a:r>
              <a:rPr lang="en-US" altLang="zh-CN" sz="4000" b="1" dirty="0"/>
              <a:t>10</a:t>
            </a:r>
            <a:r>
              <a:rPr lang="zh-CN" altLang="en-US" sz="4000" b="1" dirty="0"/>
              <a:t>之间和为</a:t>
            </a:r>
            <a:r>
              <a:rPr lang="en-US" altLang="zh-CN" sz="4000" b="1" dirty="0"/>
              <a:t>10</a:t>
            </a:r>
            <a:r>
              <a:rPr lang="zh-CN" altLang="en-US" sz="4000" b="1" dirty="0"/>
              <a:t>的 整数</a:t>
            </a:r>
            <a:r>
              <a:rPr lang="zh-CN" altLang="en-US" sz="4000" b="1" dirty="0">
                <a:solidFill>
                  <a:srgbClr val="000000"/>
                </a:solidFill>
              </a:rPr>
              <a:t>集合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的</a:t>
            </a:r>
            <a:r>
              <a:rPr lang="zh-CN" altLang="en-US" sz="4000" b="1" dirty="0"/>
              <a:t>集合</a:t>
            </a:r>
            <a:r>
              <a:rPr lang="zh-CN" altLang="en-US" sz="4000" dirty="0"/>
              <a:t> </a:t>
            </a:r>
            <a:endParaRPr lang="zh-CN" altLang="en-US" sz="4000" dirty="0"/>
          </a:p>
          <a:p>
            <a:pPr marL="0" indent="0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{{1,9},{2,8},{3,7},{4,6},{1,2,7},{1,3,6},{1,4,5},{2,3,5},{1,2,3,4,}}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492375"/>
            <a:ext cx="70866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</a:rPr>
              <a:t> </a:t>
            </a:r>
            <a:r>
              <a:rPr lang="en-US" altLang="zh-CN" sz="3600" b="1">
                <a:solidFill>
                  <a:srgbClr val="000000"/>
                </a:solidFill>
              </a:rPr>
              <a:t>{</a:t>
            </a:r>
            <a:endParaRPr lang="en-US" altLang="zh-CN" sz="3600" b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  {1, 9}, {2, 8}, {3, 7}, {4, 6}, </a:t>
            </a:r>
            <a:endParaRPr lang="en-US" altLang="zh-CN" sz="3600" b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   </a:t>
            </a:r>
            <a:r>
              <a:rPr lang="en-US" altLang="zh-CN" sz="3600" b="1">
                <a:solidFill>
                  <a:schemeClr val="tx2"/>
                </a:solidFill>
              </a:rPr>
              <a:t>{1, 2, 7}, {1, 3, 6}, {1, 4, 5},</a:t>
            </a:r>
            <a:r>
              <a:rPr lang="en-US" altLang="zh-CN" sz="3600" b="1">
                <a:solidFill>
                  <a:srgbClr val="000000"/>
                </a:solidFill>
              </a:rPr>
              <a:t> </a:t>
            </a:r>
            <a:endParaRPr lang="en-US" altLang="zh-CN" sz="3600" b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   </a:t>
            </a:r>
            <a:r>
              <a:rPr lang="en-US" altLang="zh-CN" sz="3600" b="1">
                <a:solidFill>
                  <a:srgbClr val="FF0000"/>
                </a:solidFill>
              </a:rPr>
              <a:t>{2, 3, 5}, {1, 2, 3, 4}</a:t>
            </a:r>
            <a:endParaRPr lang="en-US" altLang="zh-CN" sz="36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</a:rPr>
              <a:t>}</a:t>
            </a:r>
            <a:endParaRPr lang="en-US" altLang="zh-CN" sz="3600" b="1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注意：</a:t>
            </a:r>
            <a:r>
              <a:rPr lang="zh-CN" altLang="en-US" b="1"/>
              <a:t>没有</a:t>
            </a:r>
            <a:r>
              <a:rPr lang="zh-CN" altLang="en-US" b="1">
                <a:solidFill>
                  <a:srgbClr val="000000"/>
                </a:solidFill>
              </a:rPr>
              <a:t>{5，5}  ｛</a:t>
            </a:r>
            <a:r>
              <a:rPr lang="en-US" altLang="zh-CN" b="1">
                <a:solidFill>
                  <a:srgbClr val="000000"/>
                </a:solidFill>
              </a:rPr>
              <a:t>10</a:t>
            </a:r>
            <a:r>
              <a:rPr lang="zh-CN" altLang="en-US" b="1">
                <a:solidFill>
                  <a:srgbClr val="000000"/>
                </a:solidFill>
              </a:rPr>
              <a:t>，</a:t>
            </a:r>
            <a:r>
              <a:rPr lang="en-US" altLang="zh-CN" b="1">
                <a:solidFill>
                  <a:srgbClr val="000000"/>
                </a:solidFill>
              </a:rPr>
              <a:t>0</a:t>
            </a:r>
            <a:r>
              <a:rPr lang="zh-CN" altLang="en-US" b="1">
                <a:solidFill>
                  <a:srgbClr val="000000"/>
                </a:solidFill>
              </a:rPr>
              <a:t>｝｛</a:t>
            </a:r>
            <a:r>
              <a:rPr lang="en-US" altLang="zh-CN" b="1">
                <a:solidFill>
                  <a:srgbClr val="000000"/>
                </a:solidFill>
              </a:rPr>
              <a:t>10</a:t>
            </a:r>
            <a:r>
              <a:rPr lang="zh-CN" altLang="en-US" b="1">
                <a:solidFill>
                  <a:srgbClr val="000000"/>
                </a:solidFill>
              </a:rPr>
              <a:t>｝</a:t>
            </a:r>
            <a:endParaRPr lang="zh-CN" altLang="en-US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0033CC"/>
                </a:solidFill>
              </a:rPr>
              <a:t>1.2 </a:t>
            </a:r>
            <a:r>
              <a:rPr lang="zh-CN" altLang="en-US" sz="4800">
                <a:solidFill>
                  <a:srgbClr val="0033CC"/>
                </a:solidFill>
              </a:rPr>
              <a:t>关系</a:t>
            </a:r>
            <a:endParaRPr lang="zh-CN" altLang="en-US" sz="4800">
              <a:solidFill>
                <a:srgbClr val="0033CC"/>
              </a:solidFill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33CC"/>
                </a:solidFill>
              </a:rPr>
              <a:t>1.2.1 </a:t>
            </a:r>
            <a:r>
              <a:rPr lang="zh-CN" altLang="en-US" sz="4400" b="1" dirty="0">
                <a:solidFill>
                  <a:srgbClr val="000000"/>
                </a:solidFill>
              </a:rPr>
              <a:t>二元关系</a:t>
            </a:r>
            <a:endParaRPr lang="zh-CN" altLang="en-US" sz="4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33CC"/>
                </a:solidFill>
              </a:rPr>
              <a:t>1.2.2 </a:t>
            </a:r>
            <a:r>
              <a:rPr lang="zh-CN" altLang="en-US" sz="4400" b="1" dirty="0">
                <a:solidFill>
                  <a:srgbClr val="000000"/>
                </a:solidFill>
              </a:rPr>
              <a:t>等价关系</a:t>
            </a:r>
            <a:r>
              <a:rPr lang="zh-CN" altLang="en-US" sz="4400" b="1" dirty="0">
                <a:solidFill>
                  <a:srgbClr val="0033CC"/>
                </a:solidFill>
              </a:rPr>
              <a:t>与等价类</a:t>
            </a:r>
            <a:endParaRPr lang="zh-CN" altLang="en-US" sz="4400" b="1" dirty="0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33CC"/>
                </a:solidFill>
              </a:rPr>
              <a:t>1.2.3 关系的</a:t>
            </a:r>
            <a:r>
              <a:rPr lang="zh-CN" altLang="en-US" sz="4400" b="1" dirty="0">
                <a:solidFill>
                  <a:srgbClr val="000000"/>
                </a:solidFill>
              </a:rPr>
              <a:t>合成（自学）</a:t>
            </a:r>
            <a:endParaRPr lang="zh-CN" altLang="en-US" sz="4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1.2.1 二元关系</a:t>
            </a:r>
            <a:endParaRPr lang="zh-CN" altLang="en-US" sz="4800">
              <a:solidFill>
                <a:srgbClr val="0033CC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 设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和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zh-CN" altLang="en-US" sz="4000" b="1">
                <a:solidFill>
                  <a:srgbClr val="0033CC"/>
                </a:solidFill>
              </a:rPr>
              <a:t>为两个集合，则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33CC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sz="4000" b="1">
                <a:solidFill>
                  <a:srgbClr val="0033CC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zh-CN" altLang="en-US" sz="4000" b="1">
                <a:solidFill>
                  <a:srgbClr val="0033CC"/>
                </a:solidFill>
              </a:rPr>
              <a:t>的</a:t>
            </a:r>
            <a:r>
              <a:rPr lang="zh-CN" altLang="en-US" sz="4000" b="1">
                <a:solidFill>
                  <a:schemeClr val="accent2"/>
                </a:solidFill>
              </a:rPr>
              <a:t>任何一个子集</a:t>
            </a:r>
            <a:r>
              <a:rPr lang="zh-CN" altLang="en-US" sz="4000" b="1"/>
              <a:t>称为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到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zh-CN" altLang="en-US" sz="4000" b="1">
                <a:solidFill>
                  <a:srgbClr val="0033CC"/>
                </a:solidFill>
              </a:rPr>
              <a:t>的一个二元关系。</a:t>
            </a:r>
            <a:endParaRPr lang="zh-CN" altLang="en-US" sz="4000" b="1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若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为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到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zh-CN" altLang="en-US" sz="4000" b="1">
                <a:solidFill>
                  <a:srgbClr val="0033CC"/>
                </a:solidFill>
              </a:rPr>
              <a:t>的关系，若</a:t>
            </a:r>
            <a:endParaRPr lang="zh-CN" altLang="en-US" sz="4000" b="1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  </a:t>
            </a:r>
            <a:r>
              <a:rPr lang="zh-CN" altLang="en-US" sz="4000" b="1">
                <a:solidFill>
                  <a:srgbClr val="000000"/>
                </a:solidFill>
              </a:rPr>
              <a:t>(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4000" b="1">
                <a:solidFill>
                  <a:srgbClr val="0033CC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，可记为</a:t>
            </a:r>
            <a:r>
              <a:rPr lang="en-US" altLang="zh-CN" sz="4000" b="1" i="1">
                <a:solidFill>
                  <a:srgbClr val="FF0000"/>
                </a:solidFill>
              </a:rPr>
              <a:t>aRb</a:t>
            </a:r>
            <a:endParaRPr lang="en-US" altLang="zh-CN" sz="4000" b="1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若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33CC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</a:rPr>
              <a:t>=</a:t>
            </a:r>
            <a:r>
              <a:rPr lang="en-US" altLang="zh-CN" sz="4000" b="1">
                <a:solidFill>
                  <a:srgbClr val="0033CC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33CC"/>
                </a:solidFill>
              </a:rPr>
              <a:t> ，</a:t>
            </a:r>
            <a:r>
              <a:rPr lang="zh-CN" altLang="en-US" sz="4000" b="1">
                <a:solidFill>
                  <a:srgbClr val="0033CC"/>
                </a:solidFill>
              </a:rPr>
              <a:t>则称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为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chemeClr val="accent2"/>
                </a:solidFill>
              </a:rPr>
              <a:t>上</a:t>
            </a:r>
            <a:r>
              <a:rPr lang="zh-CN" altLang="en-US" sz="4000" b="1">
                <a:solidFill>
                  <a:srgbClr val="0033CC"/>
                </a:solidFill>
              </a:rPr>
              <a:t>的关系</a:t>
            </a:r>
            <a:endParaRPr lang="zh-CN" altLang="en-US" sz="40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思考：</a:t>
            </a:r>
            <a:endParaRPr lang="zh-CN" altLang="en-US" sz="480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如果集合</a:t>
            </a:r>
            <a:r>
              <a:rPr lang="en-US" altLang="zh-CN" sz="4000" b="1" i="1" dirty="0"/>
              <a:t>A</a:t>
            </a:r>
            <a:r>
              <a:rPr lang="zh-CN" altLang="en-US" sz="4000" b="1" dirty="0"/>
              <a:t>和</a:t>
            </a:r>
            <a:r>
              <a:rPr lang="en-US" altLang="zh-CN" sz="4000" b="1" i="1" dirty="0"/>
              <a:t>B</a:t>
            </a:r>
            <a:r>
              <a:rPr lang="zh-CN" altLang="en-US" sz="4000" b="1" dirty="0"/>
              <a:t>都是有穷集合，则</a:t>
            </a:r>
            <a:endParaRPr lang="zh-CN" altLang="en-US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</a:t>
            </a:r>
            <a:r>
              <a:rPr lang="en-US" altLang="zh-CN" sz="4000" b="1" i="1" dirty="0"/>
              <a:t>A</a:t>
            </a:r>
            <a:r>
              <a:rPr lang="zh-CN" altLang="en-US" sz="4000" b="1" dirty="0"/>
              <a:t>到</a:t>
            </a:r>
            <a:r>
              <a:rPr lang="en-US" altLang="zh-CN" sz="4000" b="1" i="1" dirty="0"/>
              <a:t>B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二元关系有多少个</a:t>
            </a:r>
            <a:r>
              <a:rPr lang="zh-CN" altLang="en-US" sz="4000" b="1" dirty="0"/>
              <a:t>？</a:t>
            </a:r>
            <a:endParaRPr lang="zh-CN" altLang="en-US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</a:t>
            </a:r>
            <a:r>
              <a:rPr lang="en-US" altLang="zh-CN" sz="4000" b="1" i="1" dirty="0"/>
              <a:t>A</a:t>
            </a:r>
            <a:r>
              <a:rPr lang="zh-CN" altLang="en-US" sz="4000" b="1" dirty="0"/>
              <a:t>到</a:t>
            </a:r>
            <a:r>
              <a:rPr lang="en-US" altLang="zh-CN" sz="4000" b="1" i="1" dirty="0"/>
              <a:t>B</a:t>
            </a:r>
            <a:r>
              <a:rPr lang="zh-CN" altLang="en-US" sz="4000" b="1" dirty="0"/>
              <a:t>的一个二元关系</a:t>
            </a:r>
            <a:endParaRPr lang="en-US" altLang="zh-CN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   </a:t>
            </a:r>
            <a:r>
              <a:rPr lang="zh-CN" altLang="en-US" sz="4000" b="1" dirty="0">
                <a:solidFill>
                  <a:srgbClr val="FF0000"/>
                </a:solidFill>
              </a:rPr>
              <a:t>最多</a:t>
            </a:r>
            <a:r>
              <a:rPr lang="zh-CN" altLang="en-US" sz="4000" b="1" dirty="0">
                <a:solidFill>
                  <a:schemeClr val="accent2"/>
                </a:solidFill>
              </a:rPr>
              <a:t>可以有多少个元素</a:t>
            </a:r>
            <a:r>
              <a:rPr lang="zh-CN" altLang="en-US" sz="4000" b="1" dirty="0"/>
              <a:t>？</a:t>
            </a:r>
            <a:endParaRPr lang="en-US" altLang="zh-CN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   </a:t>
            </a:r>
            <a:r>
              <a:rPr lang="zh-CN" altLang="en-US" sz="4000" b="1" dirty="0">
                <a:solidFill>
                  <a:srgbClr val="FF0000"/>
                </a:solidFill>
              </a:rPr>
              <a:t>最少</a:t>
            </a:r>
            <a:r>
              <a:rPr lang="zh-CN" altLang="en-US" sz="4000" b="1" dirty="0">
                <a:solidFill>
                  <a:schemeClr val="accent2"/>
                </a:solidFill>
              </a:rPr>
              <a:t>可以有多少个元素？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例1-</a:t>
            </a:r>
            <a:r>
              <a:rPr lang="en-US" altLang="zh-CN" sz="4800">
                <a:solidFill>
                  <a:srgbClr val="0033CC"/>
                </a:solidFill>
              </a:rPr>
              <a:t>3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    设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33CC"/>
                </a:solidFill>
              </a:rPr>
              <a:t>为正整数集合，则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33CC"/>
                </a:solidFill>
              </a:rPr>
              <a:t>上的“</a:t>
            </a:r>
            <a:r>
              <a:rPr lang="zh-CN" altLang="en-US" sz="3600" b="1" dirty="0">
                <a:solidFill>
                  <a:schemeClr val="accent2"/>
                </a:solidFill>
              </a:rPr>
              <a:t>&lt;</a:t>
            </a:r>
            <a:r>
              <a:rPr lang="zh-CN" altLang="en-US" sz="3600" b="1" dirty="0">
                <a:solidFill>
                  <a:srgbClr val="0033CC"/>
                </a:solidFill>
              </a:rPr>
              <a:t>”关系是集合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{(</a:t>
            </a:r>
            <a:r>
              <a:rPr lang="en-US" altLang="zh-CN" sz="3600" b="1" i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, </a:t>
            </a:r>
            <a:r>
              <a:rPr lang="en-US" altLang="zh-CN" sz="3600" b="1" i="1" dirty="0">
                <a:solidFill>
                  <a:srgbClr val="000000"/>
                </a:solidFill>
              </a:rPr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) | </a:t>
            </a:r>
            <a:r>
              <a:rPr lang="en-US" altLang="zh-CN" sz="3600" b="1" i="1" dirty="0">
                <a:solidFill>
                  <a:srgbClr val="FF0000"/>
                </a:solidFill>
              </a:rPr>
              <a:t>a</a:t>
            </a:r>
            <a:r>
              <a:rPr lang="en-US" altLang="zh-CN" sz="3600" b="1" dirty="0">
                <a:solidFill>
                  <a:srgbClr val="FF0000"/>
                </a:solidFill>
              </a:rPr>
              <a:t>, </a:t>
            </a:r>
            <a:r>
              <a:rPr lang="en-US" altLang="zh-CN" sz="3600" b="1" i="1" dirty="0">
                <a:solidFill>
                  <a:srgbClr val="FF0000"/>
                </a:solidFill>
              </a:rPr>
              <a:t>b </a:t>
            </a:r>
            <a:r>
              <a:rPr lang="en-US" altLang="zh-CN" sz="36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i="1" dirty="0">
                <a:solidFill>
                  <a:srgbClr val="FF0000"/>
                </a:solidFill>
              </a:rPr>
              <a:t>A</a:t>
            </a:r>
            <a:r>
              <a:rPr lang="en-US" altLang="zh-CN" sz="3600" b="1" dirty="0">
                <a:solidFill>
                  <a:srgbClr val="FF0000"/>
                </a:solidFill>
              </a:rPr>
              <a:t>,</a:t>
            </a:r>
            <a:r>
              <a:rPr lang="zh-CN" altLang="en-US" sz="3600" b="1" dirty="0">
                <a:solidFill>
                  <a:srgbClr val="FF0000"/>
                </a:solidFill>
              </a:rPr>
              <a:t>且</a:t>
            </a:r>
            <a:r>
              <a:rPr lang="en-US" altLang="zh-CN" sz="3600" b="1" i="1" dirty="0">
                <a:solidFill>
                  <a:srgbClr val="FF0000"/>
                </a:solidFill>
              </a:rPr>
              <a:t>a </a:t>
            </a:r>
            <a:r>
              <a:rPr lang="en-US" altLang="zh-CN" sz="3600" b="1" dirty="0">
                <a:solidFill>
                  <a:srgbClr val="FF0000"/>
                </a:solidFill>
              </a:rPr>
              <a:t>&lt; </a:t>
            </a:r>
            <a:r>
              <a:rPr lang="en-US" altLang="zh-CN" sz="3600" b="1" i="1" dirty="0">
                <a:solidFill>
                  <a:srgbClr val="FF0000"/>
                </a:solidFill>
              </a:rPr>
              <a:t>b</a:t>
            </a:r>
            <a:r>
              <a:rPr lang="en-US" altLang="zh-CN" sz="3600" b="1" dirty="0">
                <a:solidFill>
                  <a:srgbClr val="000000"/>
                </a:solidFill>
              </a:rPr>
              <a:t>}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   = {  (1, 2), (1, 3), (1, 4),   ...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          (2, 3), (2, 4), (2, 5),  ...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          ...   }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1.2.2 等价关系</a:t>
            </a:r>
            <a:endParaRPr lang="zh-CN" altLang="en-US" sz="4800">
              <a:solidFill>
                <a:srgbClr val="0033CC"/>
              </a:solidFill>
            </a:endParaRP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设</a:t>
            </a:r>
            <a:r>
              <a:rPr lang="en-US" altLang="zh-CN" sz="4000" b="1" i="1" dirty="0">
                <a:solidFill>
                  <a:srgbClr val="000000"/>
                </a:solidFill>
              </a:rPr>
              <a:t>R</a:t>
            </a:r>
            <a:r>
              <a:rPr lang="zh-CN" altLang="en-US" sz="4000" b="1" dirty="0">
                <a:solidFill>
                  <a:srgbClr val="0033CC"/>
                </a:solidFill>
              </a:rPr>
              <a:t>是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33CC"/>
                </a:solidFill>
              </a:rPr>
              <a:t>上的二元关系</a:t>
            </a:r>
            <a:endParaRPr lang="zh-CN" altLang="en-US" sz="4000" b="1" dirty="0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(1) 如果对于</a:t>
            </a: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>
                <a:solidFill>
                  <a:srgbClr val="0033CC"/>
                </a:solidFill>
              </a:rPr>
              <a:t>，</a:t>
            </a:r>
            <a:r>
              <a:rPr lang="zh-CN" altLang="en-US" sz="4000" b="1" dirty="0">
                <a:solidFill>
                  <a:srgbClr val="0033CC"/>
                </a:solidFill>
              </a:rPr>
              <a:t>都有</a:t>
            </a:r>
            <a:endParaRPr lang="zh-CN" altLang="en-US" sz="4000" b="1" dirty="0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   </a:t>
            </a:r>
            <a:r>
              <a:rPr lang="zh-CN" altLang="en-US" sz="4000" b="1" dirty="0">
                <a:solidFill>
                  <a:schemeClr val="accent2"/>
                </a:solidFill>
              </a:rPr>
              <a:t>(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>
                <a:solidFill>
                  <a:schemeClr val="accent2"/>
                </a:solidFill>
              </a:rPr>
              <a:t>, </a:t>
            </a:r>
            <a:r>
              <a:rPr lang="en-US" altLang="zh-CN" sz="4000" b="1" i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>
                <a:solidFill>
                  <a:schemeClr val="accent2"/>
                </a:solidFill>
              </a:rPr>
              <a:t>)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i="1" dirty="0">
                <a:solidFill>
                  <a:schemeClr val="accent2"/>
                </a:solidFill>
              </a:rPr>
              <a:t>R</a:t>
            </a:r>
            <a:endParaRPr lang="en-US" altLang="zh-CN" sz="4000" b="1" dirty="0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则称</a:t>
            </a:r>
            <a:r>
              <a:rPr lang="en-US" altLang="zh-CN" sz="4000" b="1" i="1" dirty="0">
                <a:solidFill>
                  <a:srgbClr val="000000"/>
                </a:solidFill>
              </a:rPr>
              <a:t>R</a:t>
            </a:r>
            <a:r>
              <a:rPr lang="zh-CN" altLang="en-US" sz="4000" b="1" dirty="0">
                <a:solidFill>
                  <a:srgbClr val="000000"/>
                </a:solidFill>
              </a:rPr>
              <a:t>是自反的</a:t>
            </a:r>
            <a:r>
              <a:rPr lang="zh-CN" altLang="en-US" sz="4000" b="1" dirty="0"/>
              <a:t>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(</a:t>
            </a:r>
            <a:r>
              <a:rPr lang="en-US" altLang="zh-CN" sz="4000" b="1">
                <a:solidFill>
                  <a:srgbClr val="0033CC"/>
                </a:solidFill>
              </a:rPr>
              <a:t>2) </a:t>
            </a:r>
            <a:r>
              <a:rPr lang="zh-CN" altLang="en-US" sz="4000" b="1">
                <a:solidFill>
                  <a:srgbClr val="0033CC"/>
                </a:solidFill>
              </a:rPr>
              <a:t>如果对于</a:t>
            </a:r>
            <a:r>
              <a:rPr lang="zh-CN" altLang="en-US" sz="4000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      </a:t>
            </a:r>
            <a:r>
              <a:rPr lang="zh-CN" altLang="en-US" sz="4000" b="1">
                <a:solidFill>
                  <a:schemeClr val="accent2"/>
                </a:solidFill>
              </a:rPr>
              <a:t>(</a:t>
            </a:r>
            <a:r>
              <a:rPr lang="en-US" altLang="zh-CN" sz="4000" b="1" i="1">
                <a:solidFill>
                  <a:schemeClr val="accent2"/>
                </a:solidFill>
              </a:rPr>
              <a:t>a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>
                <a:solidFill>
                  <a:schemeClr val="accent2"/>
                </a:solidFill>
              </a:rPr>
              <a:t> 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4000" b="1">
                <a:solidFill>
                  <a:schemeClr val="accent2"/>
                </a:solidFill>
              </a:rPr>
              <a:t>(</a:t>
            </a:r>
            <a:r>
              <a:rPr lang="en-US" altLang="zh-CN" sz="4000" b="1" i="1">
                <a:solidFill>
                  <a:schemeClr val="accent2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a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>
                <a:solidFill>
                  <a:schemeClr val="accent2"/>
                </a:solidFill>
              </a:rPr>
              <a:t> 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则称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0000"/>
                </a:solidFill>
              </a:rPr>
              <a:t>是对称的</a:t>
            </a:r>
            <a:r>
              <a:rPr lang="zh-CN" altLang="en-US" sz="4000" b="1">
                <a:solidFill>
                  <a:srgbClr val="0033CC"/>
                </a:solidFill>
              </a:rPr>
              <a:t>。</a:t>
            </a:r>
            <a:endParaRPr lang="zh-CN" altLang="en-US" sz="40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(</a:t>
            </a:r>
            <a:r>
              <a:rPr lang="en-US" altLang="zh-CN" sz="4000" b="1">
                <a:solidFill>
                  <a:srgbClr val="0033CC"/>
                </a:solidFill>
              </a:rPr>
              <a:t>3)</a:t>
            </a:r>
            <a:r>
              <a:rPr lang="zh-CN" altLang="en-US" sz="4000" b="1">
                <a:solidFill>
                  <a:srgbClr val="0033CC"/>
                </a:solidFill>
              </a:rPr>
              <a:t>若对</a:t>
            </a:r>
            <a:r>
              <a:rPr lang="zh-CN" altLang="en-US" sz="4000" b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c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chemeClr val="accent2"/>
                </a:solidFill>
              </a:rPr>
              <a:t>    (</a:t>
            </a:r>
            <a:r>
              <a:rPr lang="en-US" altLang="zh-CN" sz="4000" b="1" i="1">
                <a:solidFill>
                  <a:schemeClr val="accent2"/>
                </a:solidFill>
              </a:rPr>
              <a:t>a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且</a:t>
            </a:r>
            <a:r>
              <a:rPr lang="zh-CN" altLang="en-US" sz="4000" b="1">
                <a:solidFill>
                  <a:schemeClr val="accent2"/>
                </a:solidFill>
              </a:rPr>
              <a:t>(</a:t>
            </a:r>
            <a:r>
              <a:rPr lang="en-US" altLang="zh-CN" sz="4000" b="1" i="1">
                <a:solidFill>
                  <a:schemeClr val="accent2"/>
                </a:solidFill>
              </a:rPr>
              <a:t>b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c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>
                <a:solidFill>
                  <a:schemeClr val="accent2"/>
                </a:solidFill>
              </a:rPr>
              <a:t> 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r>
              <a:rPr lang="en-US" altLang="zh-CN" sz="4000" b="1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4000" b="1">
                <a:solidFill>
                  <a:schemeClr val="accent2"/>
                </a:solidFill>
              </a:rPr>
              <a:t>(</a:t>
            </a:r>
            <a:r>
              <a:rPr lang="en-US" altLang="zh-CN" sz="4000" b="1" i="1">
                <a:solidFill>
                  <a:schemeClr val="accent2"/>
                </a:solidFill>
              </a:rPr>
              <a:t>a</a:t>
            </a:r>
            <a:r>
              <a:rPr lang="en-US" altLang="zh-CN" sz="4000" b="1">
                <a:solidFill>
                  <a:schemeClr val="accent2"/>
                </a:solidFill>
              </a:rPr>
              <a:t>, </a:t>
            </a:r>
            <a:r>
              <a:rPr lang="en-US" altLang="zh-CN" sz="4000" b="1" i="1">
                <a:solidFill>
                  <a:schemeClr val="accent2"/>
                </a:solidFill>
              </a:rPr>
              <a:t>c</a:t>
            </a:r>
            <a:r>
              <a:rPr lang="en-US" altLang="zh-CN" sz="4000" b="1">
                <a:solidFill>
                  <a:schemeClr val="accent2"/>
                </a:solidFill>
              </a:rPr>
              <a:t>)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>
                <a:solidFill>
                  <a:schemeClr val="accent2"/>
                </a:solidFill>
              </a:rPr>
              <a:t> </a:t>
            </a:r>
            <a:r>
              <a:rPr lang="en-US" altLang="zh-CN" sz="4000" b="1" i="1">
                <a:solidFill>
                  <a:schemeClr val="accent2"/>
                </a:solidFill>
              </a:rPr>
              <a:t>R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则称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0000"/>
                </a:solidFill>
              </a:rPr>
              <a:t>为传递</a:t>
            </a:r>
            <a:r>
              <a:rPr lang="zh-CN" altLang="en-US" sz="4000" b="1">
                <a:solidFill>
                  <a:srgbClr val="0033CC"/>
                </a:solidFill>
              </a:rPr>
              <a:t>的。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参考书</a:t>
            </a:r>
            <a:endParaRPr lang="zh-CN" altLang="en-US" sz="480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rgbClr val="000000"/>
                </a:solidFill>
              </a:rPr>
              <a:t>形式语言与自动机理论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第</a:t>
            </a:r>
            <a:r>
              <a:rPr lang="en-US" altLang="zh-CN" sz="3600" b="1" dirty="0">
                <a:solidFill>
                  <a:srgbClr val="000000"/>
                </a:solidFill>
              </a:rPr>
              <a:t>3</a:t>
            </a:r>
            <a:r>
              <a:rPr lang="zh-CN" altLang="en-US" sz="3600" b="1" dirty="0">
                <a:solidFill>
                  <a:srgbClr val="000000"/>
                </a:solidFill>
              </a:rPr>
              <a:t>版</a:t>
            </a:r>
            <a:r>
              <a:rPr lang="en-US" altLang="zh-CN" sz="3600" b="1" dirty="0">
                <a:solidFill>
                  <a:srgbClr val="000000"/>
                </a:solidFill>
              </a:rPr>
              <a:t>) 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   </a:t>
            </a:r>
            <a:r>
              <a:rPr lang="zh-CN" altLang="en-US" sz="3600" b="1" dirty="0"/>
              <a:t>蒋宗礼 姜守旭 清华大学出版社</a:t>
            </a:r>
            <a:r>
              <a:rPr lang="en-US" altLang="zh-CN" sz="3600" b="1" dirty="0"/>
              <a:t>2013</a:t>
            </a:r>
            <a:endParaRPr lang="zh-CN" altLang="en-US" sz="36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rgbClr val="000000"/>
                </a:solidFill>
              </a:rPr>
              <a:t>形式语言与自动机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</a:t>
            </a:r>
            <a:r>
              <a:rPr lang="zh-CN" altLang="en-US" sz="3600" b="1" dirty="0"/>
              <a:t>陈有祺   机械工业出版社</a:t>
            </a:r>
            <a:r>
              <a:rPr lang="en-US" altLang="zh-CN" sz="3600" b="1" dirty="0"/>
              <a:t>2008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CC0000"/>
                </a:solidFill>
              </a:rPr>
              <a:t>定义1-6  </a:t>
            </a:r>
            <a:r>
              <a:rPr lang="zh-CN" altLang="en-US" sz="4000" dirty="0">
                <a:solidFill>
                  <a:srgbClr val="0033CC"/>
                </a:solidFill>
              </a:rPr>
              <a:t>等价关系</a:t>
            </a:r>
            <a:endParaRPr lang="zh-CN" altLang="en-US" sz="4000" dirty="0">
              <a:solidFill>
                <a:srgbClr val="CC0000"/>
              </a:solidFill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4267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CC"/>
                </a:solidFill>
              </a:rPr>
              <a:t>   如果集合</a:t>
            </a:r>
            <a:r>
              <a:rPr lang="en-US" altLang="zh-CN" sz="4400" b="1" i="1">
                <a:solidFill>
                  <a:srgbClr val="000000"/>
                </a:solidFill>
              </a:rPr>
              <a:t>A</a:t>
            </a:r>
            <a:r>
              <a:rPr lang="zh-CN" altLang="en-US" sz="4400" b="1">
                <a:solidFill>
                  <a:srgbClr val="0033CC"/>
                </a:solidFill>
              </a:rPr>
              <a:t>上的二元关系</a:t>
            </a:r>
            <a:r>
              <a:rPr lang="en-US" altLang="zh-CN" sz="4400" b="1" i="1">
                <a:solidFill>
                  <a:srgbClr val="000000"/>
                </a:solidFill>
              </a:rPr>
              <a:t>R</a:t>
            </a:r>
            <a:r>
              <a:rPr lang="zh-CN" altLang="en-US" sz="4400" b="1">
                <a:solidFill>
                  <a:srgbClr val="0033CC"/>
                </a:solidFill>
              </a:rPr>
              <a:t>是自反的、对称的和传递的</a:t>
            </a:r>
            <a:endParaRPr lang="zh-CN" altLang="en-US" sz="4400" b="1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33CC"/>
                </a:solidFill>
              </a:rPr>
              <a:t>    则称</a:t>
            </a:r>
            <a:r>
              <a:rPr lang="en-US" altLang="zh-CN" sz="4400" b="1" i="1">
                <a:solidFill>
                  <a:srgbClr val="000000"/>
                </a:solidFill>
              </a:rPr>
              <a:t>R</a:t>
            </a:r>
            <a:r>
              <a:rPr lang="zh-CN" altLang="en-US" sz="4400" b="1">
                <a:solidFill>
                  <a:srgbClr val="0033CC"/>
                </a:solidFill>
              </a:rPr>
              <a:t>为等价关系。</a:t>
            </a:r>
            <a:endParaRPr lang="zh-CN" altLang="en-US" sz="44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等价关系的性质</a:t>
            </a:r>
            <a:endParaRPr lang="zh-CN" altLang="en-US" sz="4800">
              <a:solidFill>
                <a:srgbClr val="0033CC"/>
              </a:solidFill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等价关系的一个重要性质为：</a:t>
            </a:r>
            <a:endParaRPr lang="zh-CN" altLang="en-US" sz="40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     集合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33CC"/>
                </a:solidFill>
              </a:rPr>
              <a:t>上的一个等价关系</a:t>
            </a:r>
            <a:r>
              <a:rPr lang="en-US" altLang="zh-CN" sz="4000" b="1" i="1" dirty="0">
                <a:solidFill>
                  <a:srgbClr val="000000"/>
                </a:solidFill>
              </a:rPr>
              <a:t>R</a:t>
            </a:r>
            <a:endParaRPr lang="en-US" altLang="zh-CN" sz="4000" b="1" i="1" dirty="0">
              <a:solidFill>
                <a:srgbClr val="0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CC"/>
                </a:solidFill>
              </a:rPr>
              <a:t>可以将集合</a:t>
            </a:r>
            <a:r>
              <a:rPr lang="en-US" altLang="zh-CN" sz="4000" b="1" i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33CC"/>
                </a:solidFill>
              </a:rPr>
              <a:t>划分为若干个</a:t>
            </a:r>
            <a:endParaRPr lang="en-US" altLang="zh-CN" sz="4000" b="1" dirty="0">
              <a:solidFill>
                <a:srgbClr val="0033CC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互不相交</a:t>
            </a:r>
            <a:r>
              <a:rPr lang="zh-CN" altLang="en-US" sz="4000" b="1" dirty="0">
                <a:solidFill>
                  <a:srgbClr val="0033CC"/>
                </a:solidFill>
              </a:rPr>
              <a:t>的子集</a:t>
            </a:r>
            <a:r>
              <a:rPr lang="en-US" altLang="zh-CN" sz="4000" b="1" dirty="0">
                <a:solidFill>
                  <a:srgbClr val="0033CC"/>
                </a:solidFill>
              </a:rPr>
              <a:t>--</a:t>
            </a:r>
            <a:r>
              <a:rPr lang="zh-CN" altLang="en-US" sz="4000" b="1" dirty="0">
                <a:solidFill>
                  <a:srgbClr val="FF0000"/>
                </a:solidFill>
              </a:rPr>
              <a:t>等价类</a:t>
            </a:r>
            <a:endParaRPr lang="zh-CN" altLang="en-US" sz="40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对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中的元素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33CC"/>
                </a:solidFill>
              </a:rPr>
              <a:t>，</a:t>
            </a:r>
            <a:r>
              <a:rPr lang="zh-CN" altLang="en-US" sz="4000" b="1">
                <a:solidFill>
                  <a:srgbClr val="0033CC"/>
                </a:solidFill>
              </a:rPr>
              <a:t>使用</a:t>
            </a:r>
            <a:r>
              <a:rPr lang="zh-CN" altLang="en-US" sz="4000" b="1">
                <a:solidFill>
                  <a:srgbClr val="000000"/>
                </a:solidFill>
              </a:rPr>
              <a:t>[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]</a:t>
            </a:r>
            <a:r>
              <a:rPr lang="zh-CN" altLang="en-US" sz="4000" b="1">
                <a:solidFill>
                  <a:srgbClr val="0033CC"/>
                </a:solidFill>
              </a:rPr>
              <a:t>表示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/>
              <a:t>对应</a:t>
            </a:r>
            <a:r>
              <a:rPr lang="zh-CN" altLang="en-US" sz="4000" b="1">
                <a:solidFill>
                  <a:srgbClr val="0033CC"/>
                </a:solidFill>
              </a:rPr>
              <a:t>的等价类，即</a:t>
            </a:r>
            <a:r>
              <a:rPr lang="zh-CN" altLang="en-US" sz="4000" b="1">
                <a:solidFill>
                  <a:srgbClr val="000000"/>
                </a:solidFill>
              </a:rPr>
              <a:t>[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]={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 | </a:t>
            </a:r>
            <a:r>
              <a:rPr lang="en-US" altLang="zh-CN" sz="4000" b="1" i="1">
                <a:solidFill>
                  <a:srgbClr val="FF0000"/>
                </a:solidFill>
              </a:rPr>
              <a:t>aRb</a:t>
            </a:r>
            <a:r>
              <a:rPr lang="en-US" altLang="zh-CN" sz="4000" b="1">
                <a:solidFill>
                  <a:srgbClr val="000000"/>
                </a:solidFill>
              </a:rPr>
              <a:t>}</a:t>
            </a:r>
            <a:r>
              <a:rPr lang="en-US" altLang="zh-CN" sz="4000" b="1">
                <a:solidFill>
                  <a:srgbClr val="0033CC"/>
                </a:solidFill>
              </a:rPr>
              <a:t>。</a:t>
            </a:r>
            <a:endParaRPr lang="zh-CN" altLang="en-US" sz="400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   等价关系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zh-CN" altLang="en-US" sz="4000" b="1">
                <a:solidFill>
                  <a:srgbClr val="0033CC"/>
                </a:solidFill>
              </a:rPr>
              <a:t>将集合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zh-CN" altLang="en-US" sz="4000" b="1">
                <a:solidFill>
                  <a:srgbClr val="0033CC"/>
                </a:solidFill>
              </a:rPr>
              <a:t>划分成的等价类的数目</a:t>
            </a:r>
            <a:r>
              <a:rPr lang="en-US" altLang="zh-CN" sz="4000" b="1">
                <a:solidFill>
                  <a:srgbClr val="0033CC"/>
                </a:solidFill>
              </a:rPr>
              <a:t>----</a:t>
            </a:r>
            <a:r>
              <a:rPr lang="zh-CN" altLang="en-US" sz="4000" b="1">
                <a:solidFill>
                  <a:srgbClr val="0033CC"/>
                </a:solidFill>
              </a:rPr>
              <a:t>等价关系的</a:t>
            </a:r>
            <a:r>
              <a:rPr lang="zh-CN" altLang="en-US" sz="4000" b="1">
                <a:solidFill>
                  <a:srgbClr val="010000"/>
                </a:solidFill>
              </a:rPr>
              <a:t>指数</a:t>
            </a:r>
            <a:r>
              <a:rPr lang="zh-CN" altLang="en-US" sz="4000" b="1">
                <a:solidFill>
                  <a:srgbClr val="0033CC"/>
                </a:solidFill>
              </a:rPr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例1-</a:t>
            </a:r>
            <a:r>
              <a:rPr lang="en-US" altLang="zh-CN" sz="4800">
                <a:solidFill>
                  <a:srgbClr val="0033CC"/>
                </a:solidFill>
              </a:rPr>
              <a:t>3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2565400"/>
            <a:ext cx="7467600" cy="3962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自然数集合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zh-CN" altLang="en-US" sz="4000" b="1">
                <a:solidFill>
                  <a:srgbClr val="0033CC"/>
                </a:solidFill>
              </a:rPr>
              <a:t>上的模</a:t>
            </a:r>
            <a:r>
              <a:rPr lang="zh-CN" altLang="en-US" sz="4000" b="1">
                <a:solidFill>
                  <a:srgbClr val="000000"/>
                </a:solidFill>
              </a:rPr>
              <a:t>3</a:t>
            </a:r>
            <a:r>
              <a:rPr lang="zh-CN" altLang="en-US" sz="4000" b="1">
                <a:solidFill>
                  <a:srgbClr val="0033CC"/>
                </a:solidFill>
              </a:rPr>
              <a:t>同余关系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33CC"/>
                </a:solidFill>
              </a:rPr>
              <a:t>  </a:t>
            </a:r>
            <a:r>
              <a:rPr lang="en-US" altLang="zh-CN" sz="4000" b="1" i="1">
                <a:solidFill>
                  <a:srgbClr val="000000"/>
                </a:solidFill>
              </a:rPr>
              <a:t>R</a:t>
            </a:r>
            <a:r>
              <a:rPr lang="en-US" altLang="zh-CN" sz="4000" b="1">
                <a:solidFill>
                  <a:srgbClr val="000000"/>
                </a:solidFill>
              </a:rPr>
              <a:t>={(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)| 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r>
              <a:rPr lang="en-US" altLang="zh-CN" sz="4000" b="1" i="1">
                <a:solidFill>
                  <a:srgbClr val="000000"/>
                </a:solidFill>
              </a:rPr>
              <a:t>b </a:t>
            </a:r>
            <a:r>
              <a:rPr lang="en-US" altLang="zh-CN" sz="4000" b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, </a:t>
            </a:r>
            <a:endParaRPr lang="en-US" altLang="zh-CN" sz="4000" b="1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      且 </a:t>
            </a:r>
            <a:r>
              <a:rPr lang="en-US" altLang="zh-CN" sz="4000" b="1" i="1">
                <a:solidFill>
                  <a:srgbClr val="000000"/>
                </a:solidFill>
              </a:rPr>
              <a:t>a</a:t>
            </a:r>
            <a:r>
              <a:rPr lang="en-US" altLang="zh-CN" sz="4000" b="1">
                <a:solidFill>
                  <a:srgbClr val="000000"/>
                </a:solidFill>
              </a:rPr>
              <a:t> mod 3 = </a:t>
            </a:r>
            <a:r>
              <a:rPr lang="en-US" altLang="zh-CN" sz="4000" b="1" i="1">
                <a:solidFill>
                  <a:srgbClr val="000000"/>
                </a:solidFill>
              </a:rPr>
              <a:t>b</a:t>
            </a:r>
            <a:r>
              <a:rPr lang="en-US" altLang="zh-CN" sz="4000" b="1">
                <a:solidFill>
                  <a:srgbClr val="000000"/>
                </a:solidFill>
              </a:rPr>
              <a:t> mod 3}</a:t>
            </a:r>
            <a:endParaRPr lang="en-US" altLang="zh-CN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是一个</a:t>
            </a:r>
            <a:r>
              <a:rPr lang="zh-CN" altLang="en-US" sz="4000" b="1">
                <a:solidFill>
                  <a:srgbClr val="FF0000"/>
                </a:solidFill>
              </a:rPr>
              <a:t>等价关系</a:t>
            </a:r>
            <a:r>
              <a:rPr lang="zh-CN" altLang="en-US" sz="4000" b="1">
                <a:solidFill>
                  <a:srgbClr val="0033CC"/>
                </a:solidFill>
              </a:rPr>
              <a:t>。</a:t>
            </a:r>
            <a:endParaRPr lang="zh-CN" altLang="en-US" sz="4000" b="1">
              <a:solidFill>
                <a:srgbClr val="01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{0,3,6,…,</a:t>
            </a:r>
            <a:r>
              <a:rPr lang="en-US" altLang="zh-CN" sz="4000" b="1">
                <a:solidFill>
                  <a:srgbClr val="FF0000"/>
                </a:solidFill>
              </a:rPr>
              <a:t>3</a:t>
            </a:r>
            <a:r>
              <a:rPr lang="en-US" altLang="zh-CN" sz="4000" b="1" i="1">
                <a:solidFill>
                  <a:srgbClr val="FF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,…}      </a:t>
            </a:r>
            <a:r>
              <a:rPr lang="zh-CN" altLang="en-US" sz="4000" b="1">
                <a:solidFill>
                  <a:srgbClr val="0033CC"/>
                </a:solidFill>
              </a:rPr>
              <a:t>第</a:t>
            </a:r>
            <a:r>
              <a:rPr lang="en-US" altLang="zh-CN" sz="4000" b="1">
                <a:solidFill>
                  <a:srgbClr val="0033CC"/>
                </a:solidFill>
              </a:rPr>
              <a:t>1</a:t>
            </a:r>
            <a:r>
              <a:rPr lang="zh-CN" altLang="en-US" sz="4000" b="1">
                <a:solidFill>
                  <a:srgbClr val="0033CC"/>
                </a:solidFill>
              </a:rPr>
              <a:t>个等价类；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{1,4,7,…,</a:t>
            </a:r>
            <a:r>
              <a:rPr lang="zh-CN" altLang="en-US" sz="4000" b="1">
                <a:solidFill>
                  <a:srgbClr val="FF0000"/>
                </a:solidFill>
              </a:rPr>
              <a:t>3</a:t>
            </a:r>
            <a:r>
              <a:rPr lang="en-US" altLang="zh-CN" sz="4000" b="1" i="1">
                <a:solidFill>
                  <a:srgbClr val="FF0000"/>
                </a:solidFill>
              </a:rPr>
              <a:t>n</a:t>
            </a:r>
            <a:r>
              <a:rPr lang="en-US" altLang="zh-CN" sz="4000" b="1">
                <a:solidFill>
                  <a:srgbClr val="FF0000"/>
                </a:solidFill>
              </a:rPr>
              <a:t>+1</a:t>
            </a:r>
            <a:r>
              <a:rPr lang="en-US" altLang="zh-CN" sz="4000" b="1">
                <a:solidFill>
                  <a:srgbClr val="000000"/>
                </a:solidFill>
              </a:rPr>
              <a:t>,…}  </a:t>
            </a:r>
            <a:r>
              <a:rPr lang="zh-CN" altLang="en-US" sz="4000" b="1">
                <a:solidFill>
                  <a:srgbClr val="0033CC"/>
                </a:solidFill>
              </a:rPr>
              <a:t>第</a:t>
            </a:r>
            <a:r>
              <a:rPr lang="en-US" altLang="zh-CN" sz="4000" b="1">
                <a:solidFill>
                  <a:srgbClr val="0033CC"/>
                </a:solidFill>
              </a:rPr>
              <a:t>2</a:t>
            </a:r>
            <a:r>
              <a:rPr lang="zh-CN" altLang="en-US" sz="4000" b="1">
                <a:solidFill>
                  <a:srgbClr val="0033CC"/>
                </a:solidFill>
              </a:rPr>
              <a:t>个等价类；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{2,5,8,…,</a:t>
            </a:r>
            <a:r>
              <a:rPr lang="zh-CN" altLang="en-US" sz="4000" b="1">
                <a:solidFill>
                  <a:srgbClr val="FF0000"/>
                </a:solidFill>
              </a:rPr>
              <a:t>3</a:t>
            </a:r>
            <a:r>
              <a:rPr lang="en-US" altLang="zh-CN" sz="4000" b="1" i="1">
                <a:solidFill>
                  <a:srgbClr val="FF0000"/>
                </a:solidFill>
              </a:rPr>
              <a:t>n</a:t>
            </a:r>
            <a:r>
              <a:rPr lang="en-US" altLang="zh-CN" sz="4000" b="1">
                <a:solidFill>
                  <a:srgbClr val="FF0000"/>
                </a:solidFill>
              </a:rPr>
              <a:t>+2</a:t>
            </a:r>
            <a:r>
              <a:rPr lang="en-US" altLang="zh-CN" sz="4000" b="1">
                <a:solidFill>
                  <a:srgbClr val="000000"/>
                </a:solidFill>
              </a:rPr>
              <a:t>,…}  </a:t>
            </a:r>
            <a:r>
              <a:rPr lang="zh-CN" altLang="en-US" sz="4000" b="1">
                <a:solidFill>
                  <a:srgbClr val="0033CC"/>
                </a:solidFill>
              </a:rPr>
              <a:t>第</a:t>
            </a:r>
            <a:r>
              <a:rPr lang="en-US" altLang="zh-CN" sz="4000" b="1">
                <a:solidFill>
                  <a:srgbClr val="0033CC"/>
                </a:solidFill>
              </a:rPr>
              <a:t>3</a:t>
            </a:r>
            <a:r>
              <a:rPr lang="zh-CN" altLang="en-US" sz="4000" b="1">
                <a:solidFill>
                  <a:srgbClr val="0033CC"/>
                </a:solidFill>
              </a:rPr>
              <a:t>个等价类；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分别记为</a:t>
            </a:r>
            <a:r>
              <a:rPr lang="zh-CN" altLang="en-US" sz="4000" b="1">
                <a:solidFill>
                  <a:srgbClr val="000000"/>
                </a:solidFill>
              </a:rPr>
              <a:t>[0]</a:t>
            </a:r>
            <a:r>
              <a:rPr lang="zh-CN" altLang="en-US" sz="4000" b="1">
                <a:solidFill>
                  <a:srgbClr val="0033CC"/>
                </a:solidFill>
              </a:rPr>
              <a:t>，</a:t>
            </a:r>
            <a:r>
              <a:rPr lang="zh-CN" altLang="en-US" sz="4000" b="1">
                <a:solidFill>
                  <a:srgbClr val="000000"/>
                </a:solidFill>
              </a:rPr>
              <a:t>[1]</a:t>
            </a:r>
            <a:r>
              <a:rPr lang="zh-CN" altLang="en-US" sz="4000" b="1">
                <a:solidFill>
                  <a:srgbClr val="0033CC"/>
                </a:solidFill>
              </a:rPr>
              <a:t>和</a:t>
            </a:r>
            <a:r>
              <a:rPr lang="zh-CN" altLang="en-US" sz="4000" b="1">
                <a:solidFill>
                  <a:srgbClr val="000000"/>
                </a:solidFill>
              </a:rPr>
              <a:t>[2]</a:t>
            </a:r>
            <a:r>
              <a:rPr lang="zh-CN" altLang="en-US" sz="4000" b="1">
                <a:solidFill>
                  <a:srgbClr val="0033CC"/>
                </a:solidFill>
              </a:rPr>
              <a:t>。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/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</a:t>
            </a:r>
            <a:r>
              <a:rPr lang="en-US" altLang="zh-CN" sz="4000" b="1" i="1">
                <a:solidFill>
                  <a:srgbClr val="000000"/>
                </a:solidFill>
              </a:rPr>
              <a:t>N = </a:t>
            </a:r>
            <a:r>
              <a:rPr lang="zh-CN" altLang="en-US" sz="4000" b="1">
                <a:solidFill>
                  <a:srgbClr val="000000"/>
                </a:solidFill>
              </a:rPr>
              <a:t>[0] </a:t>
            </a:r>
            <a:r>
              <a:rPr lang="zh-CN" altLang="en-US" sz="4000" b="1"/>
              <a:t>∪</a:t>
            </a:r>
            <a:r>
              <a:rPr lang="zh-CN" altLang="en-US" sz="4000" b="1">
                <a:solidFill>
                  <a:srgbClr val="000000"/>
                </a:solidFill>
              </a:rPr>
              <a:t>[1] </a:t>
            </a:r>
            <a:r>
              <a:rPr lang="zh-CN" altLang="en-US" sz="4000" b="1"/>
              <a:t>∪</a:t>
            </a:r>
            <a:r>
              <a:rPr lang="zh-CN" altLang="en-US" sz="4000" b="1">
                <a:solidFill>
                  <a:srgbClr val="000000"/>
                </a:solidFill>
              </a:rPr>
              <a:t> [2]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等价关系的</a:t>
            </a:r>
            <a:r>
              <a:rPr lang="zh-CN" altLang="en-US" sz="4000" b="1">
                <a:solidFill>
                  <a:srgbClr val="010000"/>
                </a:solidFill>
              </a:rPr>
              <a:t>指数为</a:t>
            </a:r>
            <a:r>
              <a:rPr lang="en-US" altLang="zh-CN" sz="4000" b="1">
                <a:solidFill>
                  <a:srgbClr val="010000"/>
                </a:solidFill>
              </a:rPr>
              <a:t>3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思考</a:t>
            </a:r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>
                <a:solidFill>
                  <a:srgbClr val="0033CC"/>
                </a:solidFill>
              </a:rPr>
              <a:t>自然数集合</a:t>
            </a:r>
            <a:r>
              <a:rPr lang="en-US" altLang="zh-CN" sz="4000" b="1" i="1">
                <a:solidFill>
                  <a:srgbClr val="000000"/>
                </a:solidFill>
              </a:rPr>
              <a:t>N</a:t>
            </a:r>
            <a:r>
              <a:rPr lang="zh-CN" altLang="en-US" sz="4000" b="1">
                <a:solidFill>
                  <a:srgbClr val="0033CC"/>
                </a:solidFill>
              </a:rPr>
              <a:t>上的相等关系</a:t>
            </a:r>
            <a:endParaRPr lang="zh-CN" altLang="en-US" sz="40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33CC"/>
                </a:solidFill>
              </a:rPr>
              <a:t>1.2.3 关系的</a:t>
            </a:r>
            <a:r>
              <a:rPr lang="zh-CN" altLang="en-US" dirty="0">
                <a:solidFill>
                  <a:srgbClr val="000000"/>
                </a:solidFill>
              </a:rPr>
              <a:t>合成（自学）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1.3 证明和证明的方法 </a:t>
            </a:r>
            <a:endParaRPr lang="zh-CN" altLang="en-US" sz="4800">
              <a:solidFill>
                <a:srgbClr val="0033CC"/>
              </a:solidFill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  形式语言和自动机有很强的理论性，许多的论断以</a:t>
            </a:r>
            <a:r>
              <a:rPr lang="zh-CN" altLang="en-US" sz="3600" b="1" dirty="0">
                <a:solidFill>
                  <a:schemeClr val="accent2"/>
                </a:solidFill>
              </a:rPr>
              <a:t>定理</a:t>
            </a:r>
            <a:r>
              <a:rPr lang="zh-CN" altLang="en-US" sz="3600" b="1" dirty="0"/>
              <a:t>的形式进行描述，定理的正确性是需要进行证明的。</a:t>
            </a:r>
            <a:endParaRPr lang="zh-CN" altLang="en-US" sz="3600" b="1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    形式语言和自动机理论中一些定理的证明使用了</a:t>
            </a:r>
            <a:r>
              <a:rPr lang="zh-CN" altLang="en-US" sz="3600" b="1" dirty="0">
                <a:solidFill>
                  <a:schemeClr val="accent2"/>
                </a:solidFill>
              </a:rPr>
              <a:t>反证法和归纳法</a:t>
            </a:r>
            <a:endParaRPr lang="zh-CN" altLang="en-US" sz="3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/>
              <a:t>1.3.1 反证法（</a:t>
            </a:r>
            <a:r>
              <a:rPr lang="zh-CN" altLang="en-US" sz="4400" b="1" dirty="0">
                <a:solidFill>
                  <a:srgbClr val="000000"/>
                </a:solidFill>
              </a:rPr>
              <a:t>自行回顾</a:t>
            </a:r>
            <a:r>
              <a:rPr lang="zh-CN" altLang="en-US" sz="4400" b="1" dirty="0"/>
              <a:t>）</a:t>
            </a:r>
            <a:endParaRPr lang="zh-CN" altLang="en-US" sz="4400" b="1" dirty="0"/>
          </a:p>
          <a:p>
            <a:pPr algn="just" eaLnBrk="1" hangingPunct="1">
              <a:buNone/>
            </a:pPr>
            <a:r>
              <a:rPr lang="zh-CN" altLang="en-US" sz="4400" b="1" dirty="0"/>
              <a:t>1.3.2 归纳法 （</a:t>
            </a:r>
            <a:r>
              <a:rPr lang="zh-CN" altLang="en-US" sz="4400" b="1" dirty="0">
                <a:solidFill>
                  <a:srgbClr val="000000"/>
                </a:solidFill>
              </a:rPr>
              <a:t>自行回顾</a:t>
            </a:r>
            <a:r>
              <a:rPr lang="zh-CN" altLang="en-US" sz="4400" b="1" dirty="0"/>
              <a:t>）</a:t>
            </a:r>
            <a:endParaRPr lang="zh-CN" altLang="en-US" sz="4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 dirty="0"/>
              <a:t>1.3.3 集合的递归定义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参考书</a:t>
            </a:r>
            <a:endParaRPr lang="zh-CN" altLang="en-US" sz="480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Introduction to Automata Theory, Languages, and Computation    (Second Edition)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</a:t>
            </a:r>
            <a:r>
              <a:rPr lang="zh-CN" altLang="en-US" sz="3600" b="1" dirty="0"/>
              <a:t>自动机理论、语言和计算导论</a:t>
            </a:r>
            <a:r>
              <a:rPr lang="zh-CN" altLang="en-US" dirty="0"/>
              <a:t> 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/>
              <a:t>（</a:t>
            </a:r>
            <a:r>
              <a:rPr lang="en-US" altLang="zh-CN" sz="3600" b="1" dirty="0"/>
              <a:t>John E. Hopcroft </a:t>
            </a:r>
            <a:r>
              <a:rPr lang="zh-CN" altLang="en-US" sz="3600" b="1" dirty="0"/>
              <a:t>机械工业出版社</a:t>
            </a:r>
            <a:r>
              <a:rPr lang="en-US" altLang="zh-CN" sz="3600" b="1" dirty="0"/>
              <a:t>2022</a:t>
            </a:r>
            <a:r>
              <a:rPr lang="zh-CN" altLang="en-US" sz="3600" b="1" dirty="0"/>
              <a:t>年）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1.3.3 集合的递归定义</a:t>
            </a:r>
            <a:endParaRPr lang="zh-CN" altLang="en-US" sz="440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CC0000"/>
                </a:solidFill>
              </a:rPr>
              <a:t>递归定义</a:t>
            </a:r>
            <a:endParaRPr lang="zh-CN" altLang="en-US" sz="3600" b="1" dirty="0">
              <a:solidFill>
                <a:srgbClr val="CC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(1) 基础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(2) 归纳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(3) 极小性限定(有限性)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递归定义集合</a:t>
            </a:r>
            <a:r>
              <a:rPr lang="zh-CN" altLang="en-US" sz="4800"/>
              <a:t>步骤</a:t>
            </a:r>
            <a:endParaRPr lang="zh-CN" altLang="en-US" sz="4800">
              <a:cs typeface="Times New Roman" panose="02020603050405020304" pitchFamily="18" charset="0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(1)基础：</a:t>
            </a:r>
            <a:endParaRPr lang="zh-CN" altLang="en-US" sz="40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首先</a:t>
            </a:r>
            <a:r>
              <a:rPr lang="zh-CN" altLang="en-US" sz="4000" b="1">
                <a:solidFill>
                  <a:srgbClr val="000000"/>
                </a:solidFill>
              </a:rPr>
              <a:t>定义</a:t>
            </a:r>
            <a:r>
              <a:rPr lang="zh-CN" altLang="en-US" sz="4000" b="1"/>
              <a:t>该集合中最基本的元素</a:t>
            </a:r>
            <a:endParaRPr lang="zh-CN" altLang="en-US" sz="40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      </a:t>
            </a:r>
            <a:r>
              <a:rPr lang="en-US" altLang="zh-CN" sz="4000" b="1" i="1">
                <a:solidFill>
                  <a:schemeClr val="accent2"/>
                </a:solidFill>
              </a:rPr>
              <a:t>x</a:t>
            </a:r>
            <a:r>
              <a:rPr lang="en-US" altLang="zh-CN" sz="4000" b="1" baseline="-30000">
                <a:solidFill>
                  <a:schemeClr val="accent2"/>
                </a:solidFill>
              </a:rPr>
              <a:t>1</a:t>
            </a:r>
            <a:r>
              <a:rPr lang="en-US" altLang="zh-CN" sz="4000" b="1">
                <a:solidFill>
                  <a:schemeClr val="accent2"/>
                </a:solidFill>
              </a:rPr>
              <a:t>,  </a:t>
            </a:r>
            <a:r>
              <a:rPr lang="en-US" altLang="zh-CN" sz="4000" b="1" i="1">
                <a:solidFill>
                  <a:schemeClr val="accent2"/>
                </a:solidFill>
              </a:rPr>
              <a:t>x</a:t>
            </a:r>
            <a:r>
              <a:rPr lang="en-US" altLang="zh-CN" sz="4000" b="1" baseline="-30000">
                <a:solidFill>
                  <a:schemeClr val="accent2"/>
                </a:solidFill>
              </a:rPr>
              <a:t>2</a:t>
            </a:r>
            <a:r>
              <a:rPr lang="en-US" altLang="zh-CN" sz="4000" b="1">
                <a:solidFill>
                  <a:schemeClr val="accent2"/>
                </a:solidFill>
              </a:rPr>
              <a:t>,  </a:t>
            </a:r>
            <a:r>
              <a:rPr lang="en-US" altLang="zh-CN" sz="4000" b="1" i="1">
                <a:solidFill>
                  <a:schemeClr val="accent2"/>
                </a:solidFill>
              </a:rPr>
              <a:t>x</a:t>
            </a:r>
            <a:r>
              <a:rPr lang="en-US" altLang="zh-CN" sz="4000" b="1" baseline="-30000">
                <a:solidFill>
                  <a:schemeClr val="accent2"/>
                </a:solidFill>
              </a:rPr>
              <a:t>3</a:t>
            </a:r>
            <a:r>
              <a:rPr lang="en-US" altLang="zh-CN" sz="4000" b="1">
                <a:solidFill>
                  <a:schemeClr val="accent2"/>
                </a:solidFill>
              </a:rPr>
              <a:t>,  …  </a:t>
            </a:r>
            <a:r>
              <a:rPr lang="en-US" altLang="zh-CN" sz="4000" b="1" i="1">
                <a:solidFill>
                  <a:schemeClr val="accent2"/>
                </a:solidFill>
              </a:rPr>
              <a:t>x</a:t>
            </a:r>
            <a:r>
              <a:rPr lang="en-US" altLang="zh-CN" sz="4000" b="1" baseline="-30000">
                <a:solidFill>
                  <a:srgbClr val="FF0000"/>
                </a:solidFill>
              </a:rPr>
              <a:t>m</a:t>
            </a:r>
            <a:r>
              <a:rPr lang="zh-CN" altLang="en-US" sz="4000" b="1"/>
              <a:t> </a:t>
            </a:r>
            <a:endParaRPr lang="zh-CN" altLang="en-US" sz="4000" b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(2)归纳：</a:t>
            </a:r>
            <a:endParaRPr lang="zh-CN" altLang="en-US" sz="4000" b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对于该集合中的元素</a:t>
            </a:r>
            <a:endParaRPr lang="zh-CN" altLang="en-US" sz="4000" b="1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使用</a:t>
            </a:r>
            <a:r>
              <a:rPr lang="zh-CN" altLang="en-US" sz="4000" b="1" dirty="0">
                <a:solidFill>
                  <a:schemeClr val="accent2"/>
                </a:solidFill>
              </a:rPr>
              <a:t>某种方法</a:t>
            </a:r>
            <a:r>
              <a:rPr lang="zh-CN" altLang="en-US" sz="4000" b="1" dirty="0"/>
              <a:t>对这些元素进行</a:t>
            </a:r>
            <a:r>
              <a:rPr lang="zh-CN" altLang="en-US" sz="4000" b="1" dirty="0">
                <a:solidFill>
                  <a:srgbClr val="000000"/>
                </a:solidFill>
              </a:rPr>
              <a:t>处理</a:t>
            </a:r>
            <a:r>
              <a:rPr lang="zh-CN" altLang="en-US" sz="4000" b="1" dirty="0"/>
              <a:t>后所得的新元素在该集合中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(3)有限性：</a:t>
            </a:r>
            <a:endParaRPr lang="zh-CN" altLang="en-US" sz="40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只有满足(1)和(2)的元素才属于集合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递归定义集合的优点</a:t>
            </a:r>
            <a:endParaRPr lang="zh-CN" altLang="en-US" sz="4800"/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 除集合的基本元素</a:t>
            </a:r>
            <a:r>
              <a:rPr lang="en-US" altLang="zh-CN" sz="4000" b="1"/>
              <a:t>(</a:t>
            </a:r>
            <a:r>
              <a:rPr lang="zh-CN" altLang="en-US" sz="4000" b="1"/>
              <a:t>直接定义</a:t>
            </a:r>
            <a:r>
              <a:rPr lang="en-US" altLang="zh-CN" sz="4000" b="1"/>
              <a:t>)</a:t>
            </a:r>
            <a:r>
              <a:rPr lang="zh-CN" altLang="en-US" sz="4000" b="1"/>
              <a:t>外</a:t>
            </a:r>
            <a:endParaRPr lang="zh-CN" altLang="en-US" sz="4000" b="1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集合中其它元素的产生遵从相同的规律。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33CC"/>
                </a:solidFill>
              </a:rPr>
              <a:t>例1-</a:t>
            </a:r>
            <a:r>
              <a:rPr lang="en-US" altLang="zh-CN" sz="4800">
                <a:solidFill>
                  <a:srgbClr val="0033CC"/>
                </a:solidFill>
              </a:rPr>
              <a:t>6 Fibonacci</a:t>
            </a:r>
            <a:r>
              <a:rPr lang="zh-CN" altLang="en-US" sz="4800">
                <a:solidFill>
                  <a:srgbClr val="0033CC"/>
                </a:solidFill>
              </a:rPr>
              <a:t>数</a:t>
            </a:r>
            <a:endParaRPr lang="en-US" altLang="zh-CN" sz="4800">
              <a:solidFill>
                <a:srgbClr val="0033CC"/>
              </a:solidFill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834313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Fibonacci</a:t>
            </a:r>
            <a:r>
              <a:rPr lang="zh-CN" altLang="en-US" sz="4000" b="1"/>
              <a:t>级数组成的集合为：</a:t>
            </a:r>
            <a:endParaRPr lang="zh-CN" altLang="en-US" sz="4000" b="1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/>
              <a:t>{</a:t>
            </a:r>
            <a:r>
              <a:rPr lang="zh-CN" altLang="en-US" sz="4000" b="1">
                <a:solidFill>
                  <a:srgbClr val="FF0000"/>
                </a:solidFill>
              </a:rPr>
              <a:t>0</a:t>
            </a:r>
            <a:r>
              <a:rPr lang="zh-CN" altLang="en-US" sz="4000" b="1"/>
              <a:t>,</a:t>
            </a:r>
            <a:r>
              <a:rPr lang="zh-CN" altLang="en-US" sz="4000" b="1">
                <a:solidFill>
                  <a:srgbClr val="FF0000"/>
                </a:solidFill>
              </a:rPr>
              <a:t> 1</a:t>
            </a:r>
            <a:r>
              <a:rPr lang="zh-CN" altLang="en-US" sz="4000" b="1"/>
              <a:t>, 1, 2, 3, 5, 8, 13, 21, 34, 55, …} 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(1)基础：</a:t>
            </a:r>
            <a:endParaRPr lang="zh-CN" altLang="en-US" sz="3600" b="1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      </a:t>
            </a:r>
            <a:r>
              <a:rPr lang="zh-CN" altLang="en-US" sz="3600" b="1">
                <a:solidFill>
                  <a:srgbClr val="000000"/>
                </a:solidFill>
              </a:rPr>
              <a:t>0</a:t>
            </a:r>
            <a:r>
              <a:rPr lang="zh-CN" altLang="en-US" sz="3600" b="1"/>
              <a:t>和</a:t>
            </a:r>
            <a:r>
              <a:rPr lang="zh-CN" altLang="en-US" sz="3600" b="1">
                <a:solidFill>
                  <a:srgbClr val="000000"/>
                </a:solidFill>
              </a:rPr>
              <a:t>1</a:t>
            </a:r>
            <a:r>
              <a:rPr lang="zh-CN" altLang="en-US" sz="3600" b="1"/>
              <a:t>是最基本的两个元素；</a:t>
            </a:r>
            <a:endParaRPr lang="zh-CN" altLang="en-US" sz="3600" b="1"/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(2)归纳：</a:t>
            </a:r>
            <a:endParaRPr lang="zh-CN" altLang="en-US" sz="3600" b="1"/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   若</a:t>
            </a:r>
            <a:r>
              <a:rPr lang="en-US" altLang="zh-CN" sz="3600" b="1" i="1">
                <a:solidFill>
                  <a:srgbClr val="FF0000"/>
                </a:solidFill>
              </a:rPr>
              <a:t>m</a:t>
            </a:r>
            <a:r>
              <a:rPr lang="zh-CN" altLang="en-US" sz="3600" b="1"/>
              <a:t>是第</a:t>
            </a:r>
            <a:r>
              <a:rPr lang="en-US" altLang="zh-CN" sz="3600" b="1" i="1">
                <a:solidFill>
                  <a:schemeClr val="accent2"/>
                </a:solidFill>
              </a:rPr>
              <a:t>i</a:t>
            </a:r>
            <a:r>
              <a:rPr lang="zh-CN" altLang="en-US" sz="3600" b="1"/>
              <a:t>个元素</a:t>
            </a:r>
            <a:r>
              <a:rPr lang="en-US" altLang="zh-CN" sz="3600" b="1"/>
              <a:t>,</a:t>
            </a:r>
            <a:r>
              <a:rPr lang="en-US" altLang="zh-CN" sz="3600" b="1" i="1">
                <a:solidFill>
                  <a:srgbClr val="FF0000"/>
                </a:solidFill>
              </a:rPr>
              <a:t>n</a:t>
            </a:r>
            <a:r>
              <a:rPr lang="zh-CN" altLang="en-US" sz="3600" b="1"/>
              <a:t>是第</a:t>
            </a:r>
            <a:r>
              <a:rPr lang="en-US" altLang="zh-CN" sz="3600" b="1" i="1">
                <a:solidFill>
                  <a:srgbClr val="000000"/>
                </a:solidFill>
              </a:rPr>
              <a:t>i</a:t>
            </a:r>
            <a:r>
              <a:rPr lang="en-US" altLang="zh-CN" sz="3600" b="1">
                <a:solidFill>
                  <a:srgbClr val="000000"/>
                </a:solidFill>
              </a:rPr>
              <a:t>+1</a:t>
            </a:r>
            <a:r>
              <a:rPr lang="zh-CN" altLang="en-US" sz="3600" b="1"/>
              <a:t>个元素</a:t>
            </a:r>
            <a:endParaRPr lang="zh-CN" altLang="en-US" sz="3600" b="1"/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  则第</a:t>
            </a:r>
            <a:r>
              <a:rPr lang="en-US" altLang="zh-CN" sz="3600" b="1" i="1">
                <a:solidFill>
                  <a:schemeClr val="accent2"/>
                </a:solidFill>
              </a:rPr>
              <a:t>i </a:t>
            </a:r>
            <a:r>
              <a:rPr lang="en-US" altLang="zh-CN" sz="3600" b="1">
                <a:solidFill>
                  <a:schemeClr val="accent2"/>
                </a:solidFill>
              </a:rPr>
              <a:t>+ 2</a:t>
            </a:r>
            <a:r>
              <a:rPr lang="zh-CN" altLang="en-US" sz="3600" b="1"/>
              <a:t>个元素为</a:t>
            </a:r>
            <a:r>
              <a:rPr lang="en-US" altLang="zh-CN" sz="3600" b="1" i="1">
                <a:solidFill>
                  <a:srgbClr val="FF0000"/>
                </a:solidFill>
              </a:rPr>
              <a:t>n</a:t>
            </a:r>
            <a:r>
              <a:rPr lang="en-US" altLang="zh-CN" sz="3600" b="1">
                <a:solidFill>
                  <a:srgbClr val="FF0000"/>
                </a:solidFill>
              </a:rPr>
              <a:t> + </a:t>
            </a:r>
            <a:r>
              <a:rPr lang="en-US" altLang="zh-CN" sz="3600" b="1" i="1">
                <a:solidFill>
                  <a:srgbClr val="FF0000"/>
                </a:solidFill>
              </a:rPr>
              <a:t>m</a:t>
            </a:r>
            <a:r>
              <a:rPr lang="en-US" altLang="zh-CN" sz="3600" b="1" i="1">
                <a:solidFill>
                  <a:schemeClr val="accent2"/>
                </a:solidFill>
              </a:rPr>
              <a:t>;</a:t>
            </a:r>
            <a:endParaRPr lang="en-US" altLang="zh-CN" sz="3600" b="1" i="1">
              <a:solidFill>
                <a:schemeClr val="accent2"/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/>
              <a:t>(3)</a:t>
            </a:r>
            <a:r>
              <a:rPr lang="zh-CN" altLang="en-US" sz="3600" b="1"/>
              <a:t>只有满足(1)和(2)的元素才属于集合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例</a:t>
            </a:r>
            <a:endParaRPr lang="zh-CN" altLang="en-US" sz="480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括号匹配的串构成的集合定义</a:t>
            </a:r>
            <a:endParaRPr lang="zh-CN" altLang="en-US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 {( ),( )( ),( ( ) ), … }</a:t>
            </a:r>
            <a:endParaRPr lang="en-US" altLang="zh-CN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6600CC"/>
                </a:solidFill>
              </a:rPr>
              <a:t>(1)</a:t>
            </a:r>
            <a:r>
              <a:rPr lang="zh-CN" altLang="en-US" sz="4000" b="1" dirty="0">
                <a:solidFill>
                  <a:schemeClr val="accent2"/>
                </a:solidFill>
              </a:rPr>
              <a:t>基础：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6600CC"/>
                </a:solidFill>
              </a:rPr>
              <a:t>     </a:t>
            </a:r>
            <a:r>
              <a:rPr lang="zh-CN" altLang="en-US" sz="4000" b="1" dirty="0">
                <a:solidFill>
                  <a:srgbClr val="000000"/>
                </a:solidFill>
              </a:rPr>
              <a:t>( )</a:t>
            </a:r>
            <a:r>
              <a:rPr lang="zh-CN" altLang="en-US" sz="4000" b="1" dirty="0">
                <a:solidFill>
                  <a:schemeClr val="tx2"/>
                </a:solidFill>
              </a:rPr>
              <a:t>是最基本的元素</a:t>
            </a:r>
            <a:r>
              <a:rPr lang="zh-CN" altLang="en-US" sz="4000" b="1" dirty="0">
                <a:solidFill>
                  <a:srgbClr val="6600CC"/>
                </a:solidFill>
              </a:rPr>
              <a:t> </a:t>
            </a:r>
            <a:endParaRPr lang="zh-CN" altLang="en-US" sz="4000" b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1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solidFill>
                  <a:srgbClr val="6600CC"/>
                </a:solidFill>
              </a:rPr>
              <a:t>(2)</a:t>
            </a:r>
            <a:r>
              <a:rPr lang="zh-CN" altLang="en-US" sz="3600" b="1" dirty="0">
                <a:solidFill>
                  <a:schemeClr val="accent2"/>
                </a:solidFill>
              </a:rPr>
              <a:t>归纳：</a:t>
            </a:r>
            <a:endParaRPr lang="zh-CN" altLang="en-US" sz="3600" b="1" dirty="0">
              <a:solidFill>
                <a:schemeClr val="accent2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b="1" dirty="0">
                <a:solidFill>
                  <a:schemeClr val="tx2"/>
                </a:solidFill>
              </a:rPr>
              <a:t> 若</a:t>
            </a:r>
            <a:r>
              <a:rPr lang="en-US" altLang="zh-CN" sz="3600" b="1" i="1" dirty="0">
                <a:solidFill>
                  <a:srgbClr val="000000"/>
                </a:solidFill>
              </a:rPr>
              <a:t>S</a:t>
            </a:r>
            <a:r>
              <a:rPr lang="zh-CN" altLang="en-US" sz="3600" b="1" dirty="0">
                <a:solidFill>
                  <a:schemeClr val="tx2"/>
                </a:solidFill>
              </a:rPr>
              <a:t>是该集合元素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chemeClr val="tx2"/>
                </a:solidFill>
              </a:rPr>
              <a:t>则</a:t>
            </a:r>
            <a:r>
              <a:rPr lang="zh-CN" altLang="en-US" sz="3600" b="1" dirty="0">
                <a:solidFill>
                  <a:srgbClr val="000000"/>
                </a:solidFill>
              </a:rPr>
              <a:t>(</a:t>
            </a:r>
            <a:r>
              <a:rPr lang="en-US" altLang="zh-CN" sz="3600" b="1" i="1" dirty="0">
                <a:solidFill>
                  <a:srgbClr val="000000"/>
                </a:solidFill>
              </a:rPr>
              <a:t>S</a:t>
            </a:r>
            <a:r>
              <a:rPr lang="en-US" altLang="zh-CN" sz="3600" b="1" dirty="0">
                <a:solidFill>
                  <a:srgbClr val="000000"/>
                </a:solidFill>
              </a:rPr>
              <a:t>)</a:t>
            </a:r>
            <a:r>
              <a:rPr lang="zh-CN" altLang="en-US" sz="3600" b="1" dirty="0">
                <a:solidFill>
                  <a:schemeClr val="tx2"/>
                </a:solidFill>
              </a:rPr>
              <a:t>是该集合元素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600" b="1" dirty="0">
                <a:solidFill>
                  <a:schemeClr val="tx2"/>
                </a:solidFill>
              </a:rPr>
              <a:t> </a:t>
            </a:r>
            <a:r>
              <a:rPr lang="zh-CN" altLang="en-US" sz="3600" b="1" dirty="0">
                <a:solidFill>
                  <a:schemeClr val="tx2"/>
                </a:solidFill>
              </a:rPr>
              <a:t>若</a:t>
            </a:r>
            <a:r>
              <a:rPr lang="en-US" altLang="zh-CN" sz="3600" b="1" i="1" dirty="0">
                <a:solidFill>
                  <a:srgbClr val="000000"/>
                </a:solidFill>
              </a:rPr>
              <a:t>S</a:t>
            </a:r>
            <a:r>
              <a:rPr lang="zh-CN" altLang="en-US" sz="3600" b="1" dirty="0">
                <a:solidFill>
                  <a:schemeClr val="tx2"/>
                </a:solidFill>
              </a:rPr>
              <a:t>是该集合元素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chemeClr val="tx2"/>
                </a:solidFill>
              </a:rPr>
              <a:t>则</a:t>
            </a:r>
            <a:r>
              <a:rPr lang="en-US" altLang="zh-CN" sz="3600" b="1" i="1" dirty="0">
                <a:solidFill>
                  <a:srgbClr val="000000"/>
                </a:solidFill>
              </a:rPr>
              <a:t>SS</a:t>
            </a:r>
            <a:r>
              <a:rPr lang="zh-CN" altLang="en-US" sz="3600" b="1" dirty="0">
                <a:solidFill>
                  <a:schemeClr val="tx2"/>
                </a:solidFill>
              </a:rPr>
              <a:t>是该集合元素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b="1" dirty="0"/>
              <a:t>(3)</a:t>
            </a:r>
            <a:r>
              <a:rPr lang="zh-CN" altLang="en-US" sz="3600" b="1" dirty="0"/>
              <a:t>只有满足(1)和(2)的元素才属于集合</a:t>
            </a:r>
            <a:endParaRPr lang="zh-CN" altLang="en-US" sz="3600" b="1" dirty="0"/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递归也可以定义运算</a:t>
            </a:r>
            <a:endParaRPr lang="zh-CN" altLang="en-US" sz="4800"/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习题</a:t>
            </a:r>
            <a:r>
              <a:rPr lang="en-US" altLang="zh-CN" sz="4000" b="1" dirty="0"/>
              <a:t>3.2</a:t>
            </a:r>
            <a:endParaRPr lang="en-US" altLang="zh-CN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</a:t>
            </a:r>
            <a:r>
              <a:rPr lang="zh-CN" altLang="en-US" sz="4000" b="1" dirty="0"/>
              <a:t>给出下列</a:t>
            </a:r>
            <a:r>
              <a:rPr lang="zh-CN" altLang="en-US" sz="4000" b="1" dirty="0">
                <a:solidFill>
                  <a:srgbClr val="000000"/>
                </a:solidFill>
              </a:rPr>
              <a:t>计算</a:t>
            </a:r>
            <a:r>
              <a:rPr lang="zh-CN" altLang="en-US" sz="4000" b="1" dirty="0"/>
              <a:t>的递归定义</a:t>
            </a:r>
            <a:endParaRPr lang="zh-CN" altLang="en-US" sz="4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  字符串的</a:t>
            </a:r>
            <a:r>
              <a:rPr lang="zh-CN" altLang="en-US" sz="4000" b="1" dirty="0">
                <a:solidFill>
                  <a:srgbClr val="000000"/>
                </a:solidFill>
              </a:rPr>
              <a:t>倒序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3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3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4000" dirty="0">
                <a:solidFill>
                  <a:srgbClr val="000000"/>
                </a:solidFill>
              </a:rPr>
              <a:t>计算理论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b="1" dirty="0"/>
              <a:t>计算理论（</a:t>
            </a:r>
            <a:r>
              <a:rPr lang="en-US" altLang="zh-CN" sz="3200" b="1" dirty="0"/>
              <a:t>Computational Theory</a:t>
            </a:r>
            <a:r>
              <a:rPr lang="zh-CN" altLang="en-US" sz="3200" b="1" dirty="0"/>
              <a:t>）是计算机科学的一个核心领域，它主要关注计算的本质、可行性、复杂性以及计算模型的抽象研究。</a:t>
            </a:r>
            <a:endParaRPr lang="en-US" altLang="zh-CN" sz="3200" b="1" dirty="0"/>
          </a:p>
          <a:p>
            <a:pPr>
              <a:defRPr/>
            </a:pPr>
            <a:r>
              <a:rPr lang="zh-CN" altLang="zh-CN" sz="4000" b="1" dirty="0"/>
              <a:t>解决</a:t>
            </a:r>
            <a:r>
              <a:rPr lang="zh-CN" altLang="zh-CN" sz="4000" b="1" dirty="0">
                <a:solidFill>
                  <a:srgbClr val="000000"/>
                </a:solidFill>
              </a:rPr>
              <a:t>计算问题</a:t>
            </a:r>
            <a:r>
              <a:rPr lang="zh-CN" altLang="zh-CN" sz="4000" b="1" dirty="0"/>
              <a:t>的基础理论</a:t>
            </a:r>
            <a:endParaRPr lang="en-US" altLang="zh-CN" sz="4000" b="1" dirty="0"/>
          </a:p>
          <a:p>
            <a:pPr>
              <a:defRPr/>
            </a:pPr>
            <a:r>
              <a:rPr lang="zh-CN" altLang="en-US" sz="4000" b="1" dirty="0"/>
              <a:t>主要研究计算的</a:t>
            </a:r>
            <a:r>
              <a:rPr lang="zh-CN" altLang="en-US" sz="4000" b="1" dirty="0">
                <a:solidFill>
                  <a:srgbClr val="000000"/>
                </a:solidFill>
              </a:rPr>
              <a:t>过程与效率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0033CC"/>
                </a:solidFill>
              </a:rPr>
              <a:t>1.4 </a:t>
            </a:r>
            <a:r>
              <a:rPr lang="zh-CN" altLang="en-US" sz="4800">
                <a:solidFill>
                  <a:srgbClr val="0033CC"/>
                </a:solidFill>
              </a:rPr>
              <a:t>图与树</a:t>
            </a:r>
            <a:r>
              <a:rPr lang="en-US" altLang="zh-CN" sz="4800">
                <a:solidFill>
                  <a:srgbClr val="0033CC"/>
                </a:solidFill>
              </a:rPr>
              <a:t>(</a:t>
            </a:r>
            <a:r>
              <a:rPr lang="zh-CN" altLang="en-US" sz="4800">
                <a:solidFill>
                  <a:srgbClr val="FF0000"/>
                </a:solidFill>
              </a:rPr>
              <a:t>自学</a:t>
            </a:r>
            <a:r>
              <a:rPr lang="en-US" altLang="zh-CN" sz="4800">
                <a:solidFill>
                  <a:srgbClr val="0033CC"/>
                </a:solidFill>
              </a:rPr>
              <a:t>)</a:t>
            </a:r>
            <a:endParaRPr lang="zh-CN" altLang="en-US" sz="4800">
              <a:sym typeface="Symbol" panose="05050102010706020507" pitchFamily="18" charset="2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7467600" cy="39624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1.3.1 无向图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1.3.2 有向图</a:t>
            </a:r>
            <a:endParaRPr lang="zh-CN" altLang="en-US" sz="4000" b="1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33CC"/>
                </a:solidFill>
              </a:rPr>
              <a:t>1.3.3 树</a:t>
            </a:r>
            <a:endParaRPr lang="zh-CN" altLang="en-US" sz="40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1.5 </a:t>
            </a:r>
            <a:r>
              <a:rPr lang="zh-CN" altLang="en-US" sz="4800">
                <a:solidFill>
                  <a:srgbClr val="000000"/>
                </a:solidFill>
              </a:rPr>
              <a:t>语言</a:t>
            </a:r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4000" b="1" dirty="0"/>
              <a:t>任意字符的集合是一个</a:t>
            </a:r>
            <a:r>
              <a:rPr lang="zh-CN" altLang="en-US" sz="4000" b="1" dirty="0">
                <a:solidFill>
                  <a:srgbClr val="FF0000"/>
                </a:solidFill>
              </a:rPr>
              <a:t>字母表</a:t>
            </a:r>
            <a:r>
              <a:rPr lang="zh-CN" altLang="en-US" sz="4000" b="1" dirty="0"/>
              <a:t>。</a:t>
            </a:r>
            <a:endParaRPr lang="zh-CN" altLang="en-US" sz="4000" b="1" dirty="0"/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4000" b="1" dirty="0"/>
              <a:t>   如  </a:t>
            </a:r>
            <a:r>
              <a:rPr lang="zh-CN" altLang="en-US" sz="4000" b="1" dirty="0">
                <a:solidFill>
                  <a:srgbClr val="FF0000"/>
                </a:solidFill>
              </a:rPr>
              <a:t>26</a:t>
            </a:r>
            <a:r>
              <a:rPr lang="zh-CN" altLang="en-US" sz="4000" b="1" dirty="0"/>
              <a:t>个英文字母表；</a:t>
            </a:r>
            <a:endParaRPr lang="en-US" altLang="zh-CN" sz="4000" b="1" dirty="0"/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  </a:t>
            </a:r>
            <a:r>
              <a:rPr lang="zh-CN" altLang="en-US" sz="4000" b="1" dirty="0">
                <a:solidFill>
                  <a:srgbClr val="FF0000"/>
                </a:solidFill>
              </a:rPr>
              <a:t>10</a:t>
            </a:r>
            <a:r>
              <a:rPr lang="zh-CN" altLang="en-US" sz="4000" b="1" dirty="0"/>
              <a:t>个阿拉伯数字字母表；</a:t>
            </a:r>
            <a:endParaRPr lang="en-US" altLang="zh-CN" sz="4000" b="1" dirty="0"/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  </a:t>
            </a:r>
            <a:r>
              <a:rPr lang="zh-CN" altLang="en-US" sz="4000" b="1" dirty="0">
                <a:solidFill>
                  <a:srgbClr val="FF0000"/>
                </a:solidFill>
              </a:rPr>
              <a:t>24</a:t>
            </a:r>
            <a:r>
              <a:rPr lang="zh-CN" altLang="en-US" sz="4000" b="1" dirty="0"/>
              <a:t>个希腊字母表；</a:t>
            </a:r>
            <a:endParaRPr lang="en-US" altLang="zh-CN" sz="4000" b="1" dirty="0"/>
          </a:p>
          <a:p>
            <a:pPr marL="0" indent="0"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4000" b="1" dirty="0"/>
              <a:t>         </a:t>
            </a:r>
            <a:r>
              <a:rPr lang="zh-CN" altLang="en-US" sz="4000" b="1" dirty="0">
                <a:solidFill>
                  <a:srgbClr val="FF0000"/>
                </a:solidFill>
              </a:rPr>
              <a:t>二</a:t>
            </a:r>
            <a:r>
              <a:rPr lang="zh-CN" altLang="en-US" sz="4000" b="1" dirty="0"/>
              <a:t>进制字母表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/>
              <a:t>字母表有</a:t>
            </a:r>
            <a:r>
              <a:rPr lang="zh-CN" altLang="en-US" sz="4000" b="1" dirty="0">
                <a:solidFill>
                  <a:srgbClr val="000000"/>
                </a:solidFill>
              </a:rPr>
              <a:t>非空性、有穷性、单一性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/>
              <a:t>使用</a:t>
            </a: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zh-CN" altLang="en-US" sz="4000" b="1" dirty="0"/>
              <a:t>表示字母表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字符串</a:t>
            </a:r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38400"/>
            <a:ext cx="8077200" cy="4267200"/>
          </a:xfrm>
        </p:spPr>
        <p:txBody>
          <a:bodyPr/>
          <a:lstStyle/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zh-CN" altLang="en-US" sz="4000" b="1" dirty="0"/>
              <a:t>字母表中的字母按照某种</a:t>
            </a:r>
            <a:r>
              <a:rPr lang="zh-CN" altLang="en-US" sz="4000" b="1" dirty="0">
                <a:solidFill>
                  <a:srgbClr val="000000"/>
                </a:solidFill>
              </a:rPr>
              <a:t>顺序</a:t>
            </a:r>
            <a:r>
              <a:rPr lang="zh-CN" altLang="en-US" sz="4000" b="1" dirty="0"/>
              <a:t>排列成的字符序列（字母可以重复</a:t>
            </a:r>
            <a:r>
              <a:rPr lang="zh-CN" altLang="en-US" sz="4400" b="1" dirty="0"/>
              <a:t>）</a:t>
            </a:r>
            <a:endParaRPr lang="en-US" altLang="zh-CN" sz="4400" b="1" dirty="0"/>
          </a:p>
          <a:p>
            <a:pPr marL="0" indent="0"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400" b="1" dirty="0">
                <a:solidFill>
                  <a:srgbClr val="0033CC"/>
                </a:solidFill>
              </a:rPr>
              <a:t> </a:t>
            </a:r>
            <a:r>
              <a:rPr lang="zh-CN" altLang="en-US" sz="4400" b="1" dirty="0">
                <a:solidFill>
                  <a:srgbClr val="FF0000"/>
                </a:solidFill>
              </a:rPr>
              <a:t>   用</a:t>
            </a:r>
            <a:r>
              <a:rPr lang="zh-CN" altLang="en-US" sz="4400" b="1" i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4400" b="1" dirty="0">
                <a:solidFill>
                  <a:srgbClr val="FF0000"/>
                </a:solidFill>
              </a:rPr>
              <a:t>代表空串（长度为</a:t>
            </a:r>
            <a:r>
              <a:rPr lang="en-US" altLang="zh-CN" sz="4400" b="1" dirty="0">
                <a:solidFill>
                  <a:srgbClr val="FF0000"/>
                </a:solidFill>
              </a:rPr>
              <a:t>0</a:t>
            </a:r>
            <a:r>
              <a:rPr lang="zh-CN" altLang="en-US" sz="4400" b="1" dirty="0">
                <a:solidFill>
                  <a:srgbClr val="FF0000"/>
                </a:solidFill>
              </a:rPr>
              <a:t>的串）</a:t>
            </a:r>
            <a:r>
              <a:rPr lang="zh-CN" altLang="en-US" sz="4400" b="1" dirty="0">
                <a:solidFill>
                  <a:srgbClr val="0033CC"/>
                </a:solidFill>
              </a:rPr>
              <a:t> 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00"/>
                </a:solidFill>
              </a:rPr>
              <a:t>语言</a:t>
            </a:r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字符串</a:t>
            </a:r>
            <a:r>
              <a:rPr lang="zh-CN" altLang="en-US" sz="4000" b="1" dirty="0"/>
              <a:t>构成的</a:t>
            </a:r>
            <a:r>
              <a:rPr lang="zh-CN" altLang="en-US" sz="4000" b="1" dirty="0">
                <a:solidFill>
                  <a:schemeClr val="accent2"/>
                </a:solidFill>
              </a:rPr>
              <a:t>集合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1.6 </a:t>
            </a:r>
            <a:r>
              <a:rPr lang="zh-CN" altLang="en-US" sz="4800" dirty="0"/>
              <a:t>常用术语</a:t>
            </a:r>
            <a:endParaRPr lang="zh-CN" altLang="en-US" sz="4800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(1) {</a:t>
            </a:r>
            <a:r>
              <a:rPr lang="zh-CN" altLang="en-US" sz="4000" b="1" i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4000" b="1" dirty="0">
                <a:solidFill>
                  <a:srgbClr val="FF0000"/>
                </a:solidFill>
              </a:rPr>
              <a:t>}</a:t>
            </a:r>
            <a:r>
              <a:rPr lang="zh-CN" altLang="en-US" sz="4000" b="1" dirty="0">
                <a:solidFill>
                  <a:srgbClr val="FF0000"/>
                </a:solidFill>
              </a:rPr>
              <a:t>代表仅含有空串的集合。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(2) 用</a:t>
            </a:r>
            <a:r>
              <a:rPr lang="zh-CN" alt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4000" b="1" dirty="0">
                <a:solidFill>
                  <a:srgbClr val="FF0000"/>
                </a:solidFill>
              </a:rPr>
              <a:t>代表空集：一个元素都不包含的集合。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0000"/>
                </a:solidFill>
              </a:rPr>
              <a:t>(3) 用</a:t>
            </a:r>
            <a:r>
              <a:rPr lang="zh-CN" altLang="en-US" sz="4000" b="1" dirty="0">
                <a:solidFill>
                  <a:srgbClr val="FF0000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4000" b="1" dirty="0">
                <a:solidFill>
                  <a:srgbClr val="FF0000"/>
                </a:solidFill>
              </a:rPr>
              <a:t>代表字母表。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常用术语</a:t>
            </a:r>
            <a:endParaRPr lang="zh-CN" altLang="en-US" sz="4800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362200"/>
            <a:ext cx="8001000" cy="3995758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(4)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</a:t>
            </a:r>
            <a:r>
              <a:rPr lang="zh-CN" altLang="en-US" sz="3600" b="1" dirty="0">
                <a:solidFill>
                  <a:srgbClr val="0033CC"/>
                </a:solidFill>
              </a:rPr>
              <a:t>代表两个</a:t>
            </a:r>
            <a:r>
              <a:rPr lang="zh-CN" altLang="en-US" sz="3600" b="1" dirty="0">
                <a:solidFill>
                  <a:srgbClr val="FF0000"/>
                </a:solidFill>
              </a:rPr>
              <a:t>字符串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zh-CN" altLang="en-US" sz="3600" b="1" dirty="0">
                <a:solidFill>
                  <a:srgbClr val="0033CC"/>
                </a:solidFill>
              </a:rPr>
              <a:t>与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3600" b="1" dirty="0">
                <a:solidFill>
                  <a:srgbClr val="0033CC"/>
                </a:solidFill>
              </a:rPr>
              <a:t>的连接</a:t>
            </a:r>
            <a:endParaRPr lang="zh-CN" altLang="en-US" sz="3600" b="1" dirty="0">
              <a:solidFill>
                <a:srgbClr val="0033CC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33CC"/>
                </a:solidFill>
              </a:rPr>
              <a:t> 若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3600" b="1" dirty="0">
                <a:solidFill>
                  <a:srgbClr val="0033CC"/>
                </a:solidFill>
              </a:rPr>
              <a:t> = </a:t>
            </a:r>
            <a:r>
              <a:rPr lang="en-US" altLang="zh-CN" sz="3600" b="1" i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1</a:t>
            </a:r>
            <a:r>
              <a:rPr lang="en-US" altLang="zh-CN" sz="3600" b="1" i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2</a:t>
            </a:r>
            <a:r>
              <a:rPr lang="en-US" altLang="zh-CN" sz="3600" b="1" i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3</a:t>
            </a:r>
            <a:r>
              <a:rPr lang="en-US" altLang="zh-CN" sz="3600" b="1" dirty="0">
                <a:solidFill>
                  <a:srgbClr val="0033CC"/>
                </a:solidFill>
              </a:rPr>
              <a:t>…</a:t>
            </a:r>
            <a:r>
              <a:rPr lang="en-US" altLang="zh-CN" sz="3600" b="1" i="1" dirty="0">
                <a:solidFill>
                  <a:srgbClr val="0033CC"/>
                </a:solidFill>
              </a:rPr>
              <a:t>a</a:t>
            </a:r>
            <a:r>
              <a:rPr lang="en-US" altLang="zh-CN" sz="3600" b="1" i="1" baseline="-30000" dirty="0">
                <a:solidFill>
                  <a:srgbClr val="0033CC"/>
                </a:solidFill>
              </a:rPr>
              <a:t>n   </a:t>
            </a:r>
            <a:r>
              <a:rPr lang="zh-CN" altLang="en-US" sz="3600" b="1" i="1" dirty="0">
                <a:solidFill>
                  <a:srgbClr val="0033CC"/>
                </a:solidFill>
              </a:rPr>
              <a:t>     </a:t>
            </a:r>
            <a:r>
              <a:rPr lang="en-US" altLang="zh-CN" sz="3600" b="1" dirty="0">
                <a:solidFill>
                  <a:srgbClr val="0033CC"/>
                </a:solidFill>
              </a:rPr>
              <a:t> 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3600" b="1" dirty="0">
                <a:solidFill>
                  <a:srgbClr val="0033CC"/>
                </a:solidFill>
              </a:rPr>
              <a:t> = </a:t>
            </a:r>
            <a:r>
              <a:rPr lang="en-US" altLang="zh-CN" sz="3600" b="1" i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1</a:t>
            </a:r>
            <a:r>
              <a:rPr lang="en-US" altLang="zh-CN" sz="3600" b="1" i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2</a:t>
            </a:r>
            <a:r>
              <a:rPr lang="en-US" altLang="zh-CN" sz="3600" b="1" i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3</a:t>
            </a:r>
            <a:r>
              <a:rPr lang="en-US" altLang="zh-CN" sz="3600" b="1" dirty="0">
                <a:solidFill>
                  <a:srgbClr val="0033CC"/>
                </a:solidFill>
              </a:rPr>
              <a:t>…</a:t>
            </a:r>
            <a:r>
              <a:rPr lang="en-US" altLang="zh-CN" sz="3600" b="1" i="1" dirty="0" err="1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33CC"/>
                </a:solidFill>
              </a:rPr>
              <a:t>m</a:t>
            </a:r>
            <a:endParaRPr lang="en-US" altLang="zh-CN" sz="3600" b="1" baseline="-30000" dirty="0">
              <a:solidFill>
                <a:srgbClr val="0033CC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 i="1" dirty="0">
                <a:solidFill>
                  <a:srgbClr val="0033CC"/>
                </a:solidFill>
              </a:rPr>
              <a:t> </a:t>
            </a:r>
            <a:r>
              <a:rPr lang="zh-CN" altLang="en-US" sz="3600" b="1" dirty="0">
                <a:solidFill>
                  <a:srgbClr val="0033CC"/>
                </a:solidFill>
              </a:rPr>
              <a:t>则</a:t>
            </a:r>
            <a:r>
              <a:rPr lang="en-US" altLang="zh-CN" sz="3600" dirty="0">
                <a:solidFill>
                  <a:schemeClr val="accent2"/>
                </a:solidFill>
                <a:sym typeface="Symbol" panose="05050102010706020507" pitchFamily="18" charset="2"/>
              </a:rPr>
              <a:t></a:t>
            </a:r>
            <a:r>
              <a:rPr lang="en-US" altLang="zh-CN" sz="3600" b="1" dirty="0">
                <a:solidFill>
                  <a:srgbClr val="0033CC"/>
                </a:solidFill>
              </a:rPr>
              <a:t>= 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1</a:t>
            </a:r>
            <a:r>
              <a:rPr lang="en-US" altLang="zh-CN" sz="3600" b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2</a:t>
            </a:r>
            <a:r>
              <a:rPr lang="en-US" altLang="zh-CN" sz="3600" b="1" dirty="0">
                <a:solidFill>
                  <a:srgbClr val="0033CC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3</a:t>
            </a:r>
            <a:r>
              <a:rPr lang="en-US" altLang="zh-CN" sz="3600" b="1" dirty="0">
                <a:solidFill>
                  <a:srgbClr val="0033CC"/>
                </a:solidFill>
              </a:rPr>
              <a:t>…a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n</a:t>
            </a:r>
            <a:r>
              <a:rPr lang="en-US" altLang="zh-CN" sz="3600" b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1</a:t>
            </a:r>
            <a:r>
              <a:rPr lang="en-US" altLang="zh-CN" sz="3600" b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2</a:t>
            </a:r>
            <a:r>
              <a:rPr lang="en-US" altLang="zh-CN" sz="3600" b="1" dirty="0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33CC"/>
                </a:solidFill>
              </a:rPr>
              <a:t>3</a:t>
            </a:r>
            <a:r>
              <a:rPr lang="en-US" altLang="zh-CN" sz="3600" b="1" dirty="0">
                <a:solidFill>
                  <a:srgbClr val="0033CC"/>
                </a:solidFill>
              </a:rPr>
              <a:t>…</a:t>
            </a:r>
            <a:r>
              <a:rPr lang="en-US" altLang="zh-CN" sz="3600" b="1" dirty="0" err="1">
                <a:solidFill>
                  <a:srgbClr val="0033CC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33CC"/>
                </a:solidFill>
              </a:rPr>
              <a:t>m</a:t>
            </a:r>
            <a:endParaRPr lang="en-US" altLang="zh-CN" sz="36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accent2"/>
                </a:solidFill>
                <a:sym typeface="Symbol" panose="05050102010706020507" pitchFamily="18" charset="2"/>
              </a:rPr>
              <a:t>特别</a:t>
            </a:r>
            <a:r>
              <a:rPr lang="en-US" altLang="zh-CN" sz="44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zh-CN" altLang="en-US" sz="4400" b="0" dirty="0">
                <a:solidFill>
                  <a:schemeClr val="accent2"/>
                </a:solidFill>
                <a:sym typeface="Symbol" panose="05050102010706020507" pitchFamily="18" charset="2"/>
              </a:rPr>
              <a:t>串的连接</a:t>
            </a:r>
            <a:r>
              <a:rPr lang="en-US" altLang="zh-CN" sz="4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44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sym typeface="Symbol" panose="05050102010706020507" pitchFamily="18" charset="2"/>
              </a:rPr>
              <a:t>      </a:t>
            </a:r>
            <a:r>
              <a:rPr lang="zh-CN" altLang="en-US" sz="4400" b="1" dirty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zh-CN" altLang="el-GR" sz="4400" b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4400" b="1" dirty="0">
                <a:solidFill>
                  <a:srgbClr val="0033CC"/>
                </a:solidFill>
              </a:rPr>
              <a:t>= </a:t>
            </a:r>
            <a:r>
              <a:rPr lang="el-GR" altLang="zh-CN" sz="4400" b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4400" b="1" dirty="0">
                <a:solidFill>
                  <a:srgbClr val="0033CC"/>
                </a:solidFill>
              </a:rPr>
              <a:t> </a:t>
            </a:r>
            <a:r>
              <a:rPr lang="en-US" altLang="zh-CN" sz="4400" b="1" dirty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4400" b="1" dirty="0">
                <a:solidFill>
                  <a:srgbClr val="0033CC"/>
                </a:solidFill>
              </a:rPr>
              <a:t>=</a:t>
            </a:r>
            <a:r>
              <a:rPr lang="en-US" altLang="zh-CN" sz="4400" b="1" dirty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endParaRPr lang="en-US" altLang="zh-CN" sz="44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solidFill>
                  <a:schemeClr val="accent2"/>
                </a:solidFill>
                <a:sym typeface="Symbol" panose="05050102010706020507" pitchFamily="18" charset="2"/>
              </a:rPr>
              <a:t>    </a:t>
            </a:r>
            <a:r>
              <a:rPr lang="zh-CN" altLang="en-US" sz="4400" b="1" dirty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4400" b="1" baseline="34000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4400" b="1" dirty="0">
                <a:solidFill>
                  <a:srgbClr val="0033CC"/>
                </a:solidFill>
              </a:rPr>
              <a:t>= </a:t>
            </a:r>
            <a:r>
              <a:rPr lang="en-US" altLang="zh-CN" sz="4400" b="1" dirty="0">
                <a:solidFill>
                  <a:schemeClr val="accent2"/>
                </a:solidFill>
                <a:sym typeface="Symbol" panose="05050102010706020507" pitchFamily="18" charset="2"/>
              </a:rPr>
              <a:t>  </a:t>
            </a:r>
            <a:endParaRPr lang="en-US" altLang="zh-CN" sz="44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zh-CN" altLang="en-US" sz="4400" b="1" dirty="0">
                <a:solidFill>
                  <a:schemeClr val="accent2"/>
                </a:solidFill>
                <a:sym typeface="Symbol" panose="05050102010706020507" pitchFamily="18" charset="2"/>
              </a:rPr>
              <a:t>    </a:t>
            </a:r>
            <a:r>
              <a:rPr lang="en-US" altLang="zh-CN" sz="4400" b="1" baseline="34000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4400" b="1" dirty="0">
                <a:solidFill>
                  <a:srgbClr val="0033CC"/>
                </a:solidFill>
              </a:rPr>
              <a:t>= </a:t>
            </a:r>
            <a:r>
              <a:rPr lang="en-US" altLang="zh-CN" sz="4400" b="1" dirty="0">
                <a:solidFill>
                  <a:schemeClr val="accent2"/>
                </a:solidFill>
                <a:sym typeface="Symbol" panose="05050102010706020507" pitchFamily="18" charset="2"/>
              </a:rPr>
              <a:t>   </a:t>
            </a:r>
            <a:endParaRPr lang="en-US" altLang="zh-CN" sz="44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</a:t>
            </a:r>
            <a:r>
              <a:rPr lang="en-GB" altLang="zh-CN" sz="4400" b="1" baseline="3000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GB" altLang="zh-CN" sz="4400" b="1" dirty="0">
                <a:latin typeface="宋体" panose="02010600030101010101" pitchFamily="2" charset="-122"/>
              </a:rPr>
              <a:t> = 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？</a:t>
            </a:r>
            <a:r>
              <a:rPr lang="zh-CN" altLang="en-US" sz="4400" b="1" i="1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zh-CN" altLang="en-US" sz="44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字符串</a:t>
            </a:r>
            <a:r>
              <a:rPr lang="en-US" altLang="zh-CN" sz="400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US" sz="4000" dirty="0"/>
              <a:t>的</a:t>
            </a:r>
            <a:r>
              <a:rPr lang="en-GB" altLang="zh-CN" sz="4000" dirty="0">
                <a:latin typeface="宋体" panose="02010600030101010101" pitchFamily="2" charset="-122"/>
              </a:rPr>
              <a:t>n</a:t>
            </a:r>
            <a:r>
              <a:rPr lang="zh-CN" altLang="en-GB" sz="4000" dirty="0">
                <a:latin typeface="宋体" panose="02010600030101010101" pitchFamily="2" charset="-122"/>
              </a:rPr>
              <a:t>次</a:t>
            </a:r>
            <a:r>
              <a:rPr lang="zh-CN" altLang="en-US" sz="4000" dirty="0">
                <a:latin typeface="宋体" panose="02010600030101010101" pitchFamily="2" charset="-122"/>
              </a:rPr>
              <a:t>连接（</a:t>
            </a:r>
            <a:r>
              <a:rPr lang="en-US" altLang="zh-CN" sz="4000" dirty="0">
                <a:latin typeface="宋体" panose="02010600030101010101" pitchFamily="2" charset="-122"/>
              </a:rPr>
              <a:t>n</a:t>
            </a:r>
            <a:r>
              <a:rPr lang="zh-CN" altLang="en-US" sz="4000" dirty="0">
                <a:latin typeface="宋体" panose="02010600030101010101" pitchFamily="2" charset="-122"/>
              </a:rPr>
              <a:t>次幂）</a:t>
            </a:r>
            <a:endParaRPr lang="zh-CN" altLang="en-US" sz="4000" dirty="0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latin typeface="宋体" panose="02010600030101010101" pitchFamily="2" charset="-122"/>
              </a:rPr>
              <a:t>用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GB" altLang="zh-CN" sz="4000" b="1" baseline="3000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4000" b="1" dirty="0">
                <a:latin typeface="宋体" panose="02010600030101010101" pitchFamily="2" charset="-122"/>
              </a:rPr>
              <a:t>代表的</a:t>
            </a:r>
            <a:r>
              <a:rPr lang="en-GB" altLang="zh-CN" sz="4000" b="1" dirty="0">
                <a:latin typeface="宋体" panose="02010600030101010101" pitchFamily="2" charset="-122"/>
              </a:rPr>
              <a:t>n</a:t>
            </a:r>
            <a:r>
              <a:rPr lang="zh-CN" altLang="en-GB" sz="4000" b="1" dirty="0">
                <a:latin typeface="宋体" panose="02010600030101010101" pitchFamily="2" charset="-122"/>
              </a:rPr>
              <a:t>次</a:t>
            </a:r>
            <a:r>
              <a:rPr lang="zh-CN" altLang="en-US" sz="4000" b="1" dirty="0">
                <a:latin typeface="宋体" panose="02010600030101010101" pitchFamily="2" charset="-122"/>
              </a:rPr>
              <a:t>连接</a:t>
            </a:r>
            <a:endParaRPr lang="zh-CN" altLang="en-US" sz="4000" b="1" dirty="0"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</a:t>
            </a:r>
            <a:r>
              <a:rPr lang="en-GB" altLang="zh-CN" sz="4000" b="1" baseline="3000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GB" altLang="zh-CN" sz="4000" b="1" dirty="0">
                <a:latin typeface="宋体" panose="02010600030101010101" pitchFamily="2" charset="-122"/>
              </a:rPr>
              <a:t> = </a:t>
            </a:r>
            <a:r>
              <a:rPr lang="el-GR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</a:t>
            </a:r>
            <a:endParaRPr lang="en-US" altLang="zh-CN" sz="4000" b="1" dirty="0">
              <a:solidFill>
                <a:srgbClr val="0033CC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</a:t>
            </a:r>
            <a:r>
              <a:rPr lang="en-GB" altLang="zh-CN" sz="4000" b="1" baseline="3000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GB" altLang="zh-CN" sz="4000" b="1" dirty="0">
                <a:solidFill>
                  <a:srgbClr val="0033CC"/>
                </a:solidFill>
                <a:latin typeface="宋体" panose="02010600030101010101" pitchFamily="2" charset="-122"/>
              </a:rPr>
              <a:t> = 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GB" altLang="zh-CN" sz="4000" b="1" baseline="30000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n-1 </a:t>
            </a:r>
            <a:r>
              <a:rPr lang="en-US" altLang="zh-CN" sz="4000" b="1" dirty="0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zh-CN" altLang="en-GB" sz="4000" b="1" dirty="0">
                <a:solidFill>
                  <a:srgbClr val="0033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4000" b="1" dirty="0">
                <a:solidFill>
                  <a:srgbClr val="0033CC"/>
                </a:solidFill>
                <a:latin typeface="宋体" panose="02010600030101010101" pitchFamily="2" charset="-122"/>
              </a:rPr>
              <a:t>其中 </a:t>
            </a:r>
            <a:r>
              <a:rPr lang="en-GB" altLang="zh-CN" sz="4000" b="1" dirty="0">
                <a:solidFill>
                  <a:srgbClr val="0033CC"/>
                </a:solidFill>
                <a:latin typeface="宋体" panose="02010600030101010101" pitchFamily="2" charset="-122"/>
              </a:rPr>
              <a:t>n&gt;0</a:t>
            </a:r>
            <a:endParaRPr lang="en-US" altLang="zh-CN" sz="4000" b="1" dirty="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001000" cy="3733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dirty="0"/>
              <a:t>(5) </a:t>
            </a:r>
            <a:r>
              <a:rPr lang="zh-CN" altLang="en-US" sz="4000" b="1" dirty="0"/>
              <a:t>用</a:t>
            </a:r>
            <a:r>
              <a:rPr lang="en-US" altLang="zh-CN" sz="4000" b="1" dirty="0"/>
              <a:t>AB</a:t>
            </a:r>
            <a:r>
              <a:rPr lang="zh-CN" altLang="en-US" sz="4000" b="1" dirty="0"/>
              <a:t>代表</a:t>
            </a:r>
            <a:r>
              <a:rPr lang="zh-CN" altLang="en-US" sz="4000" b="1" dirty="0">
                <a:solidFill>
                  <a:srgbClr val="000000"/>
                </a:solidFill>
              </a:rPr>
              <a:t>集合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与</a:t>
            </a:r>
            <a:r>
              <a:rPr lang="en-US" altLang="zh-CN" sz="4000" b="1" dirty="0">
                <a:solidFill>
                  <a:srgbClr val="000000"/>
                </a:solidFill>
              </a:rPr>
              <a:t>B</a:t>
            </a:r>
            <a:r>
              <a:rPr lang="zh-CN" altLang="en-US" sz="4000" b="1" dirty="0"/>
              <a:t>的连接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/>
              <a:t>    A={a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,a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,a</a:t>
            </a:r>
            <a:r>
              <a:rPr lang="en-US" altLang="zh-CN" sz="4000" b="1" baseline="-30000" dirty="0"/>
              <a:t>3</a:t>
            </a:r>
            <a:r>
              <a:rPr lang="en-US" altLang="zh-CN" sz="4000" b="1" dirty="0"/>
              <a:t>,…,a</a:t>
            </a:r>
            <a:r>
              <a:rPr lang="en-US" altLang="zh-CN" sz="4000" b="1" baseline="-30000" dirty="0"/>
              <a:t>n</a:t>
            </a:r>
            <a:r>
              <a:rPr lang="en-US" altLang="zh-CN" sz="4000" b="1" dirty="0"/>
              <a:t>}</a:t>
            </a:r>
            <a:endParaRPr lang="en-US" altLang="zh-CN" sz="40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b="1" dirty="0"/>
              <a:t>    B={b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,b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,b</a:t>
            </a:r>
            <a:r>
              <a:rPr lang="en-US" altLang="zh-CN" sz="4000" b="1" baseline="-30000" dirty="0"/>
              <a:t>3</a:t>
            </a:r>
            <a:r>
              <a:rPr lang="en-US" altLang="zh-CN" sz="4000" b="1" dirty="0"/>
              <a:t>,…,</a:t>
            </a:r>
            <a:r>
              <a:rPr lang="en-US" altLang="zh-CN" sz="4000" b="1" dirty="0" err="1"/>
              <a:t>b</a:t>
            </a:r>
            <a:r>
              <a:rPr lang="en-US" altLang="zh-CN" sz="4000" b="1" baseline="-30000" dirty="0" err="1"/>
              <a:t>m</a:t>
            </a:r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>
                <a:solidFill>
                  <a:srgbClr val="000000"/>
                </a:solidFill>
              </a:rPr>
              <a:t>计算</a:t>
            </a:r>
            <a:endParaRPr lang="zh-CN" altLang="en-US" sz="600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5400" b="1" dirty="0"/>
              <a:t>应用 计算机 </a:t>
            </a:r>
            <a:r>
              <a:rPr lang="zh-CN" altLang="en-US" sz="5400" b="1" dirty="0">
                <a:solidFill>
                  <a:srgbClr val="FF0000"/>
                </a:solidFill>
              </a:rPr>
              <a:t>处理</a:t>
            </a:r>
            <a:endParaRPr lang="en-US" altLang="zh-CN" sz="5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5400" b="1" dirty="0"/>
              <a:t>   </a:t>
            </a:r>
            <a:r>
              <a:rPr lang="zh-CN" altLang="en-US" sz="5400" b="1" dirty="0">
                <a:solidFill>
                  <a:srgbClr val="000000"/>
                </a:solidFill>
              </a:rPr>
              <a:t>工程技术</a:t>
            </a:r>
            <a:r>
              <a:rPr lang="zh-CN" altLang="en-US" sz="5400" b="1" dirty="0"/>
              <a:t>和</a:t>
            </a:r>
            <a:r>
              <a:rPr lang="zh-CN" altLang="en-US" sz="5400" b="1" dirty="0">
                <a:solidFill>
                  <a:srgbClr val="000000"/>
                </a:solidFill>
              </a:rPr>
              <a:t>自然科学</a:t>
            </a:r>
            <a:r>
              <a:rPr lang="zh-CN" altLang="en-US" sz="5400" b="1" dirty="0"/>
              <a:t>研究中面临的 各类</a:t>
            </a:r>
            <a:r>
              <a:rPr lang="zh-CN" altLang="en-US" sz="5400" b="1" dirty="0">
                <a:solidFill>
                  <a:srgbClr val="FF0000"/>
                </a:solidFill>
              </a:rPr>
              <a:t>数据</a:t>
            </a:r>
            <a:endParaRPr lang="en-US" altLang="zh-CN" sz="5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/>
              <a:t>AB=</a:t>
            </a:r>
            <a:endParaRPr lang="en-US" altLang="zh-CN" sz="32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/>
              <a:t>{ a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，…，a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m</a:t>
            </a:r>
            <a:r>
              <a:rPr lang="en-US" altLang="zh-CN" sz="3200" b="1"/>
              <a:t>，</a:t>
            </a:r>
            <a:endParaRPr lang="en-US" altLang="zh-CN" sz="32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/>
              <a:t>   a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，…，a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m</a:t>
            </a:r>
            <a:r>
              <a:rPr lang="en-US" altLang="zh-CN" sz="3200" b="1"/>
              <a:t>，</a:t>
            </a:r>
            <a:endParaRPr lang="en-US" altLang="zh-CN" sz="32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/>
              <a:t>   a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，…，a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m</a:t>
            </a:r>
            <a:r>
              <a:rPr lang="en-US" altLang="zh-CN" sz="3200" b="1"/>
              <a:t>，</a:t>
            </a:r>
            <a:endParaRPr lang="en-US" altLang="zh-CN" sz="32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/>
              <a:t>   …</a:t>
            </a:r>
            <a:endParaRPr lang="en-US" altLang="zh-CN" sz="32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/>
              <a:t>   a</a:t>
            </a:r>
            <a:r>
              <a:rPr lang="en-US" altLang="zh-CN" sz="3200" b="1" baseline="-30000"/>
              <a:t>n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1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n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2</a:t>
            </a:r>
            <a:r>
              <a:rPr lang="en-US" altLang="zh-CN" sz="3200" b="1"/>
              <a:t>，a</a:t>
            </a:r>
            <a:r>
              <a:rPr lang="en-US" altLang="zh-CN" sz="3200" b="1" baseline="-30000"/>
              <a:t>n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3</a:t>
            </a:r>
            <a:r>
              <a:rPr lang="en-US" altLang="zh-CN" sz="3200" b="1"/>
              <a:t>，…，a</a:t>
            </a:r>
            <a:r>
              <a:rPr lang="en-US" altLang="zh-CN" sz="3200" b="1" baseline="-30000"/>
              <a:t>n</a:t>
            </a:r>
            <a:r>
              <a:rPr lang="en-US" altLang="zh-CN" sz="3200" b="1"/>
              <a:t>b</a:t>
            </a:r>
            <a:r>
              <a:rPr lang="en-US" altLang="zh-CN" sz="3200" b="1" baseline="-30000"/>
              <a:t>m </a:t>
            </a:r>
            <a:r>
              <a:rPr lang="en-US" altLang="zh-CN" sz="3200" b="1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特别：</a:t>
            </a:r>
            <a:endParaRPr lang="zh-CN" altLang="en-US" sz="4400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90800"/>
            <a:ext cx="8001000" cy="3733800"/>
          </a:xfrm>
        </p:spPr>
        <p:txBody>
          <a:bodyPr/>
          <a:lstStyle/>
          <a:p>
            <a:pPr algn="just" eaLnBrk="1" hangingPunct="1">
              <a:buNone/>
            </a:pPr>
            <a:r>
              <a:rPr lang="zh-CN" altLang="en-US" sz="3600" b="1" dirty="0"/>
              <a:t> </a:t>
            </a:r>
            <a:r>
              <a:rPr lang="en-US" altLang="zh-CN" sz="4000" b="1" dirty="0"/>
              <a:t>A</a:t>
            </a:r>
            <a:r>
              <a:rPr lang="zh-CN" altLang="en-US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 </a:t>
            </a:r>
            <a:r>
              <a:rPr lang="en-US" altLang="zh-CN" sz="4000" b="1" dirty="0"/>
              <a:t>=</a:t>
            </a:r>
            <a:r>
              <a:rPr lang="zh-CN" altLang="en-US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 </a:t>
            </a:r>
            <a:r>
              <a:rPr lang="en-US" altLang="zh-CN" sz="4000" b="1" dirty="0"/>
              <a:t>A=</a:t>
            </a:r>
            <a:r>
              <a:rPr lang="zh-CN" altLang="en-US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 </a:t>
            </a:r>
            <a:endParaRPr lang="en-US" altLang="zh-CN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A{ε}={ε}A=A 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</a:rPr>
              <a:t>因为</a:t>
            </a:r>
            <a:r>
              <a:rPr lang="en-US" altLang="zh-CN" sz="1800" b="1" dirty="0">
                <a:solidFill>
                  <a:srgbClr val="FF0000"/>
                </a:solidFill>
              </a:rPr>
              <a:t>A</a:t>
            </a:r>
            <a:r>
              <a:rPr lang="zh-CN" altLang="en-US" sz="1800" b="1" dirty="0">
                <a:solidFill>
                  <a:srgbClr val="FF0000"/>
                </a:solidFill>
              </a:rPr>
              <a:t>中每个元素和</a:t>
            </a:r>
            <a:r>
              <a:rPr lang="en-US" altLang="zh-CN" sz="1800" b="1" dirty="0">
                <a:solidFill>
                  <a:srgbClr val="FF0000"/>
                </a:solidFill>
              </a:rPr>
              <a:t>ε</a:t>
            </a:r>
            <a:r>
              <a:rPr lang="zh-CN" altLang="en-US" sz="1800" b="1" dirty="0">
                <a:solidFill>
                  <a:srgbClr val="FF0000"/>
                </a:solidFill>
              </a:rPr>
              <a:t>连接都是原元素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endParaRPr lang="en-US" altLang="zh-CN" sz="4000" b="1" dirty="0"/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 A</a:t>
            </a:r>
            <a:r>
              <a:rPr lang="en-US" altLang="zh-CN" sz="4000" b="1" baseline="34000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4000" b="1" dirty="0">
                <a:solidFill>
                  <a:srgbClr val="0033CC"/>
                </a:solidFill>
              </a:rPr>
              <a:t>= </a:t>
            </a:r>
            <a:r>
              <a:rPr lang="en-US" altLang="zh-CN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AA</a:t>
            </a:r>
            <a:endParaRPr lang="en-US" altLang="zh-CN" sz="40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 A</a:t>
            </a:r>
            <a:r>
              <a:rPr lang="en-US" altLang="zh-CN" sz="4000" b="1" baseline="34000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4000" b="1" dirty="0">
                <a:solidFill>
                  <a:srgbClr val="0033CC"/>
                </a:solidFill>
              </a:rPr>
              <a:t>= </a:t>
            </a:r>
            <a:r>
              <a:rPr lang="en-US" altLang="zh-CN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endParaRPr lang="en-US" altLang="zh-CN" sz="40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  <a:sym typeface="Symbol" panose="05050102010706020507" pitchFamily="18" charset="2"/>
              </a:rPr>
              <a:t> A</a:t>
            </a:r>
            <a:r>
              <a:rPr lang="en-US" altLang="zh-CN" sz="4000" b="1" baseline="34000" dirty="0"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4000" b="1" dirty="0">
                <a:solidFill>
                  <a:srgbClr val="0033CC"/>
                </a:solidFill>
              </a:rPr>
              <a:t>= </a:t>
            </a:r>
            <a:r>
              <a:rPr lang="zh-CN" altLang="en-US" sz="4000" b="1" dirty="0">
                <a:solidFill>
                  <a:srgbClr val="FF0000"/>
                </a:solidFill>
              </a:rPr>
              <a:t>？</a:t>
            </a:r>
            <a:r>
              <a:rPr lang="en-US" altLang="zh-CN" sz="4000" b="1" dirty="0">
                <a:solidFill>
                  <a:srgbClr val="FF0000"/>
                </a:solidFill>
              </a:rPr>
              <a:t> {ε}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400" b="1"/>
              <a:t>一般，</a:t>
            </a:r>
            <a:r>
              <a:rPr lang="en-US" altLang="zh-CN" sz="4400" b="1"/>
              <a:t>AB</a:t>
            </a:r>
            <a:r>
              <a:rPr lang="zh-CN" altLang="en-US" sz="4400" b="1"/>
              <a:t>与</a:t>
            </a:r>
            <a:r>
              <a:rPr lang="en-US" altLang="zh-CN" sz="4400" b="1"/>
              <a:t>BA</a:t>
            </a:r>
            <a:r>
              <a:rPr lang="zh-CN" altLang="en-US" sz="4400" b="1"/>
              <a:t>是不相等的。</a:t>
            </a:r>
            <a:endParaRPr lang="zh-CN" altLang="en-US" sz="4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AB</a:t>
            </a:r>
            <a:r>
              <a:rPr lang="zh-CN" altLang="en-US" sz="3600" b="1" dirty="0"/>
              <a:t>与</a:t>
            </a:r>
            <a:r>
              <a:rPr lang="en-US" altLang="zh-CN" sz="3600" b="1" dirty="0"/>
              <a:t>BA</a:t>
            </a:r>
            <a:r>
              <a:rPr lang="zh-CN" altLang="en-US" sz="3600" b="1" dirty="0"/>
              <a:t>在什么情况下相等?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/>
              <a:t>1)当 </a:t>
            </a:r>
            <a:r>
              <a:rPr lang="en-US" altLang="zh-CN" sz="3600" b="1" dirty="0">
                <a:solidFill>
                  <a:srgbClr val="000000"/>
                </a:solidFill>
              </a:rPr>
              <a:t>A=B</a:t>
            </a:r>
            <a:r>
              <a:rPr lang="en-US" altLang="zh-CN" sz="3600" b="1" dirty="0"/>
              <a:t>；</a:t>
            </a:r>
            <a:endParaRPr lang="en-US" altLang="zh-CN" sz="36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2)A</a:t>
            </a:r>
            <a:r>
              <a:rPr lang="zh-CN" altLang="en-US" sz="3600" b="1" dirty="0"/>
              <a:t>或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中有一个为</a:t>
            </a:r>
            <a:r>
              <a:rPr lang="zh-CN" altLang="en-US" sz="3600" b="1" dirty="0">
                <a:solidFill>
                  <a:srgbClr val="000000"/>
                </a:solidFill>
              </a:rPr>
              <a:t>{</a:t>
            </a:r>
            <a:r>
              <a:rPr lang="en-US" altLang="zh-CN" sz="3600" b="1" dirty="0">
                <a:solidFill>
                  <a:srgbClr val="000000"/>
                </a:solidFill>
              </a:rPr>
              <a:t>ε},</a:t>
            </a:r>
            <a:r>
              <a:rPr lang="zh-CN" altLang="en-US" sz="3600" b="1" dirty="0"/>
              <a:t>则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 dirty="0"/>
              <a:t>       </a:t>
            </a:r>
            <a:r>
              <a:rPr lang="en-US" altLang="zh-CN" sz="3600" b="1" dirty="0"/>
              <a:t>A{ε}={ε}A=A</a:t>
            </a:r>
            <a:endParaRPr lang="en-US" altLang="zh-CN" sz="36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3)A</a:t>
            </a:r>
            <a:r>
              <a:rPr lang="zh-CN" altLang="en-US" sz="3600" b="1" dirty="0"/>
              <a:t>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中有一个为</a:t>
            </a:r>
            <a:r>
              <a:rPr lang="zh-CN" altLang="en-US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 </a:t>
            </a:r>
            <a:r>
              <a:rPr lang="en-US" altLang="zh-CN" sz="3600" b="1" dirty="0"/>
              <a:t>，</a:t>
            </a:r>
            <a:r>
              <a:rPr lang="zh-CN" altLang="en-US" sz="3600" b="1" dirty="0"/>
              <a:t>则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3600" b="1" dirty="0"/>
              <a:t>       </a:t>
            </a:r>
            <a:r>
              <a:rPr lang="en-US" altLang="zh-CN" sz="3600" b="1" dirty="0"/>
              <a:t>A</a:t>
            </a:r>
            <a:r>
              <a:rPr lang="zh-CN" altLang="en-US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 </a:t>
            </a:r>
            <a:r>
              <a:rPr lang="en-US" altLang="zh-CN" sz="3600" b="1" dirty="0"/>
              <a:t>=</a:t>
            </a:r>
            <a:r>
              <a:rPr lang="zh-CN" altLang="en-US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 </a:t>
            </a:r>
            <a:r>
              <a:rPr lang="en-US" altLang="zh-CN" sz="3600" b="1" dirty="0"/>
              <a:t>A=</a:t>
            </a:r>
            <a:r>
              <a:rPr lang="zh-CN" altLang="en-US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 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09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tx1"/>
                </a:solidFill>
                <a:sym typeface="Symbol" panose="05050102010706020507" pitchFamily="18" charset="2"/>
              </a:rPr>
              <a:t>常用术语</a:t>
            </a:r>
            <a:endParaRPr lang="zh-CN" altLang="en-US" sz="4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4267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6)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n</a:t>
            </a:r>
            <a:r>
              <a:rPr lang="zh-CN" altLang="en-US" sz="4000" b="1" dirty="0"/>
              <a:t>代表集合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</a:t>
            </a:r>
            <a:r>
              <a:rPr lang="en-US" altLang="zh-CN" sz="4000" b="1" dirty="0"/>
              <a:t>n</a:t>
            </a:r>
            <a:r>
              <a:rPr lang="zh-CN" altLang="en-US" sz="4000" b="1" dirty="0"/>
              <a:t>次连接</a:t>
            </a:r>
            <a:r>
              <a:rPr lang="en-US" altLang="zh-CN" sz="4000" b="1" dirty="0"/>
              <a:t>(n</a:t>
            </a:r>
            <a:r>
              <a:rPr lang="zh-CN" altLang="en-US" sz="4000" b="1" dirty="0"/>
              <a:t>次幂</a:t>
            </a:r>
            <a:r>
              <a:rPr lang="en-US" altLang="zh-CN" sz="4000" b="1" dirty="0"/>
              <a:t>)</a:t>
            </a:r>
            <a:endParaRPr lang="en-US" altLang="zh-CN" sz="4000" b="1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   A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的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次</a:t>
            </a: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幂</a:t>
            </a:r>
            <a:r>
              <a:rPr lang="zh-CN" altLang="en-US" sz="4000" b="1" dirty="0">
                <a:solidFill>
                  <a:srgbClr val="0033CC"/>
                </a:solidFill>
                <a:sym typeface="Symbol" panose="05050102010706020507" pitchFamily="18" charset="2"/>
              </a:rPr>
              <a:t>定义为：</a:t>
            </a:r>
            <a:endParaRPr lang="zh-CN" altLang="en-US" sz="4000" b="1" dirty="0">
              <a:solidFill>
                <a:srgbClr val="0033CC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(1)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40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0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= {}</a:t>
            </a:r>
            <a:endParaRPr lang="en-US" altLang="zh-CN" sz="4000" b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sym typeface="Symbol" panose="05050102010706020507" pitchFamily="18" charset="2"/>
              </a:rPr>
              <a:t>(2)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= A</a:t>
            </a:r>
            <a:r>
              <a:rPr lang="en-US" altLang="zh-CN" sz="4000" b="1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4000" b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-1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A     </a:t>
            </a:r>
            <a:r>
              <a:rPr lang="en-US" altLang="zh-CN" sz="4000" b="1" i="1" dirty="0">
                <a:solidFill>
                  <a:srgbClr val="000000"/>
                </a:solidFill>
                <a:sym typeface="Symbol" panose="05050102010706020507" pitchFamily="18" charset="2"/>
              </a:rPr>
              <a:t>n </a:t>
            </a:r>
            <a:r>
              <a:rPr lang="en-US" altLang="zh-CN" sz="4000" b="1" dirty="0">
                <a:solidFill>
                  <a:srgbClr val="000000"/>
                </a:solidFill>
                <a:sym typeface="Symbol" panose="05050102010706020507" pitchFamily="18" charset="2"/>
              </a:rPr>
              <a:t> 1</a:t>
            </a:r>
            <a:endParaRPr lang="en-US" altLang="zh-CN" sz="4000" b="1" dirty="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5250" indent="-95250" algn="just" eaLnBrk="1" hangingPunct="1">
              <a:buFont typeface="Wingdings" panose="05000000000000000000" pitchFamily="2" charset="2"/>
              <a:buNone/>
            </a:pPr>
            <a:r>
              <a:rPr lang="en-US" altLang="zh-CN" sz="4000" dirty="0"/>
              <a:t>7)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A</a:t>
            </a:r>
            <a:r>
              <a:rPr lang="en-US" altLang="zh-CN" sz="4000" b="1" baseline="30000" dirty="0"/>
              <a:t>*</a:t>
            </a:r>
            <a:r>
              <a:rPr lang="zh-CN" altLang="en-US" sz="4000" b="1" dirty="0"/>
              <a:t>代表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上所有字符串的集合</a:t>
            </a:r>
            <a:endParaRPr lang="zh-CN" altLang="en-US" sz="4000" b="1" dirty="0"/>
          </a:p>
          <a:p>
            <a:pPr marL="95250" indent="-9525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 即表示集合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中的所有串进行</a:t>
            </a:r>
            <a:endParaRPr lang="en-US" altLang="zh-CN" sz="4000" b="1" dirty="0"/>
          </a:p>
          <a:p>
            <a:pPr marL="95250" indent="-95250" algn="just" eaLnBrk="1" hangingPunct="1"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任意次连接</a:t>
            </a:r>
            <a:r>
              <a:rPr lang="zh-CN" altLang="en-US" sz="4000" b="1" dirty="0"/>
              <a:t>而形成的所有串的集合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FF"/>
                </a:solidFill>
              </a:rPr>
              <a:t>常用术语</a:t>
            </a:r>
            <a:endParaRPr lang="zh-CN" alt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A</a:t>
            </a:r>
            <a:r>
              <a:rPr lang="en-US" altLang="zh-CN" sz="4000" b="1" baseline="30000" dirty="0"/>
              <a:t>*</a:t>
            </a:r>
            <a:r>
              <a:rPr lang="zh-CN" altLang="en-US" sz="4000" b="1" dirty="0"/>
              <a:t>称为集合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的闭包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克林闭包</a:t>
            </a:r>
            <a:r>
              <a:rPr lang="en-US" altLang="zh-CN" sz="4000" b="1" dirty="0"/>
              <a:t>)</a:t>
            </a:r>
            <a:endParaRPr lang="en-US" altLang="zh-CN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4000" b="1" dirty="0">
                <a:solidFill>
                  <a:srgbClr val="FF0000"/>
                </a:solidFill>
              </a:rPr>
              <a:t> = A</a:t>
            </a:r>
            <a:r>
              <a:rPr lang="en-US" altLang="zh-CN" sz="4000" b="1" baseline="30000" dirty="0">
                <a:solidFill>
                  <a:srgbClr val="FF0000"/>
                </a:solidFill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</a:rPr>
              <a:t> ∪ A</a:t>
            </a:r>
            <a:r>
              <a:rPr lang="en-US" altLang="zh-CN" sz="4000" b="1" baseline="30000" dirty="0">
                <a:solidFill>
                  <a:srgbClr val="FF0000"/>
                </a:solidFill>
              </a:rPr>
              <a:t>1</a:t>
            </a:r>
            <a:r>
              <a:rPr lang="en-US" altLang="zh-CN" sz="4000" b="1" dirty="0">
                <a:solidFill>
                  <a:srgbClr val="FF0000"/>
                </a:solidFill>
              </a:rPr>
              <a:t> ∪ A</a:t>
            </a:r>
            <a:r>
              <a:rPr lang="en-US" altLang="zh-CN" sz="40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4000" b="1" dirty="0">
                <a:solidFill>
                  <a:srgbClr val="FF0000"/>
                </a:solidFill>
              </a:rPr>
              <a:t> ∪…∪ A</a:t>
            </a:r>
            <a:r>
              <a:rPr lang="en-US" altLang="zh-CN" sz="4000" b="1" baseline="30000" dirty="0">
                <a:solidFill>
                  <a:srgbClr val="FF0000"/>
                </a:solidFill>
              </a:rPr>
              <a:t>n 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    </a:t>
            </a:r>
            <a:r>
              <a:rPr lang="en-US" altLang="zh-CN" sz="3600" b="1" dirty="0">
                <a:solidFill>
                  <a:srgbClr val="FF0000"/>
                </a:solidFill>
              </a:rPr>
              <a:t>∞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= ∪ A</a:t>
            </a:r>
            <a:r>
              <a:rPr lang="en-US" altLang="zh-CN" sz="4000" b="1" baseline="40000" dirty="0">
                <a:solidFill>
                  <a:srgbClr val="FF0000"/>
                </a:solidFill>
              </a:rPr>
              <a:t>i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000" b="1" dirty="0"/>
              <a:t>        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=0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  </a:t>
            </a:r>
            <a:r>
              <a:rPr lang="en-US" altLang="zh-CN" dirty="0"/>
              <a:t> </a:t>
            </a:r>
            <a:r>
              <a:rPr lang="en-US" altLang="zh-CN" sz="4800" dirty="0"/>
              <a:t>A={0，1}</a:t>
            </a:r>
            <a:endParaRPr lang="zh-CN" altLang="en-US" sz="4800" dirty="0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A</a:t>
            </a:r>
            <a:r>
              <a:rPr lang="en-US" altLang="zh-CN" sz="4000" b="1" baseline="30000"/>
              <a:t>0</a:t>
            </a:r>
            <a:r>
              <a:rPr lang="en-US" altLang="zh-CN" sz="4000" b="1"/>
              <a:t>={ε} </a:t>
            </a:r>
            <a:endParaRPr lang="en-US" altLang="zh-CN" sz="40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 即</a:t>
            </a:r>
            <a:r>
              <a:rPr lang="zh-CN" altLang="en-US" sz="4000" b="1">
                <a:solidFill>
                  <a:srgbClr val="000000"/>
                </a:solidFill>
              </a:rPr>
              <a:t>长度为0</a:t>
            </a:r>
            <a:r>
              <a:rPr lang="zh-CN" altLang="en-US" sz="4000" b="1"/>
              <a:t>的0和1组成的串的集合</a:t>
            </a:r>
            <a:endParaRPr lang="zh-CN" altLang="en-US" sz="40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A</a:t>
            </a:r>
            <a:r>
              <a:rPr lang="en-US" altLang="zh-CN" sz="4000" b="1" baseline="30000"/>
              <a:t>1</a:t>
            </a:r>
            <a:r>
              <a:rPr lang="en-US" altLang="zh-CN" sz="4000" b="1"/>
              <a:t>=A={0,1} </a:t>
            </a:r>
            <a:endParaRPr lang="en-US" altLang="zh-CN" sz="40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即</a:t>
            </a:r>
            <a:r>
              <a:rPr lang="zh-CN" altLang="en-US" sz="4000" b="1">
                <a:solidFill>
                  <a:srgbClr val="000000"/>
                </a:solidFill>
              </a:rPr>
              <a:t>长度为1</a:t>
            </a:r>
            <a:r>
              <a:rPr lang="zh-CN" altLang="en-US" sz="4000" b="1"/>
              <a:t>的0和1组成的串的集合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/>
              <a:t>A</a:t>
            </a:r>
            <a:r>
              <a:rPr lang="en-US" altLang="zh-CN" sz="3600" b="1" baseline="30000"/>
              <a:t>2</a:t>
            </a:r>
            <a:r>
              <a:rPr lang="en-US" altLang="zh-CN" sz="3600" b="1"/>
              <a:t>=AA={00,01,10,11} </a:t>
            </a:r>
            <a:endParaRPr lang="en-US" altLang="zh-CN" sz="36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/>
              <a:t>    </a:t>
            </a:r>
            <a:r>
              <a:rPr lang="zh-CN" altLang="en-US" sz="3600" b="1"/>
              <a:t>即</a:t>
            </a:r>
            <a:r>
              <a:rPr lang="zh-CN" altLang="en-US" sz="3600" b="1">
                <a:solidFill>
                  <a:srgbClr val="000000"/>
                </a:solidFill>
              </a:rPr>
              <a:t>长度为2</a:t>
            </a:r>
            <a:r>
              <a:rPr lang="zh-CN" altLang="en-US" sz="3600" b="1"/>
              <a:t>的0和1组成的串集合</a:t>
            </a:r>
            <a:endParaRPr lang="zh-CN" altLang="en-US" sz="36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  </a:t>
            </a:r>
            <a:r>
              <a:rPr lang="en-US" altLang="zh-CN" sz="3600" b="1"/>
              <a:t>A</a:t>
            </a:r>
            <a:r>
              <a:rPr lang="en-US" altLang="zh-CN" sz="3600" b="1" baseline="30000"/>
              <a:t>3</a:t>
            </a:r>
            <a:r>
              <a:rPr lang="en-US" altLang="zh-CN" sz="3600" b="1"/>
              <a:t>=A</a:t>
            </a:r>
            <a:r>
              <a:rPr lang="en-US" altLang="zh-CN" sz="3600" b="1" baseline="30000"/>
              <a:t>2</a:t>
            </a:r>
            <a:r>
              <a:rPr lang="en-US" altLang="zh-CN" sz="3600" b="1"/>
              <a:t>A</a:t>
            </a:r>
            <a:endParaRPr lang="en-US" altLang="zh-CN" sz="36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/>
              <a:t>      ={000,001,010,011,100,101,110,111}</a:t>
            </a:r>
            <a:endParaRPr lang="en-US" altLang="zh-CN" sz="36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/>
              <a:t>      </a:t>
            </a:r>
            <a:r>
              <a:rPr lang="zh-CN" altLang="en-US" sz="3600" b="1"/>
              <a:t>即</a:t>
            </a:r>
            <a:r>
              <a:rPr lang="zh-CN" altLang="en-US" sz="3600" b="1">
                <a:solidFill>
                  <a:srgbClr val="000000"/>
                </a:solidFill>
              </a:rPr>
              <a:t>长度为3</a:t>
            </a:r>
            <a:r>
              <a:rPr lang="zh-CN" altLang="en-US" sz="3600" b="1"/>
              <a:t>的0和1组成的串的集合</a:t>
            </a:r>
            <a:endParaRPr lang="zh-CN" altLang="en-US" sz="36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accent2"/>
                </a:solidFill>
              </a:rPr>
              <a:t>长度为</a:t>
            </a:r>
            <a:r>
              <a:rPr lang="en-US" altLang="zh-CN" sz="1800" b="1">
                <a:solidFill>
                  <a:schemeClr val="accent2"/>
                </a:solidFill>
              </a:rPr>
              <a:t>1,2,3,...n</a:t>
            </a:r>
            <a:r>
              <a:rPr lang="zh-CN" altLang="en-US" sz="1800" b="1">
                <a:solidFill>
                  <a:schemeClr val="accent2"/>
                </a:solidFill>
              </a:rPr>
              <a:t>的</a:t>
            </a:r>
            <a:r>
              <a:rPr lang="en-US" altLang="zh-CN" sz="1800" b="1">
                <a:solidFill>
                  <a:schemeClr val="accent2"/>
                </a:solidFill>
              </a:rPr>
              <a:t>0</a:t>
            </a:r>
            <a:r>
              <a:rPr lang="zh-CN" altLang="en-US" sz="1800" b="1">
                <a:solidFill>
                  <a:schemeClr val="accent2"/>
                </a:solidFill>
              </a:rPr>
              <a:t>和</a:t>
            </a:r>
            <a:r>
              <a:rPr lang="en-US" altLang="zh-CN" sz="1800" b="1">
                <a:solidFill>
                  <a:schemeClr val="accent2"/>
                </a:solidFill>
              </a:rPr>
              <a:t>1</a:t>
            </a:r>
            <a:r>
              <a:rPr lang="zh-CN" altLang="en-US" sz="1800" b="1">
                <a:solidFill>
                  <a:schemeClr val="accent2"/>
                </a:solidFill>
              </a:rPr>
              <a:t>组成的串的集合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…</a:t>
            </a:r>
            <a:endParaRPr lang="zh-CN" altLang="en-US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  </a:t>
            </a:r>
            <a:r>
              <a:rPr lang="en-US" altLang="zh-CN" sz="4000" b="1" dirty="0"/>
              <a:t>A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 = A</a:t>
            </a:r>
            <a:r>
              <a:rPr lang="en-US" altLang="zh-CN" sz="4000" b="1" baseline="30000" dirty="0"/>
              <a:t>0</a:t>
            </a:r>
            <a:r>
              <a:rPr lang="en-US" altLang="zh-CN" sz="4000" b="1" dirty="0"/>
              <a:t> ∪ A</a:t>
            </a:r>
            <a:r>
              <a:rPr lang="en-US" altLang="zh-CN" sz="4000" b="1" baseline="30000" dirty="0"/>
              <a:t>1</a:t>
            </a:r>
            <a:r>
              <a:rPr lang="en-US" altLang="zh-CN" sz="4000" b="1" dirty="0"/>
              <a:t> ∪ A</a:t>
            </a:r>
            <a:r>
              <a:rPr lang="en-US" altLang="zh-CN" sz="4000" b="1" baseline="30000" dirty="0"/>
              <a:t>2</a:t>
            </a:r>
            <a:r>
              <a:rPr lang="en-US" altLang="zh-CN" sz="4000" b="1" dirty="0"/>
              <a:t> ∪  …∪ A</a:t>
            </a:r>
            <a:r>
              <a:rPr lang="en-US" altLang="zh-CN" sz="4000" b="1" baseline="30000" dirty="0"/>
              <a:t>n  </a:t>
            </a:r>
            <a:endParaRPr lang="en-US" altLang="zh-CN" sz="40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4000" b="1" dirty="0"/>
              <a:t>       </a:t>
            </a:r>
            <a:r>
              <a:rPr lang="zh-CN" altLang="en-US" sz="4000" b="1" dirty="0"/>
              <a:t>= {</a:t>
            </a:r>
            <a:r>
              <a:rPr lang="en-US" altLang="zh-CN" sz="4000" b="1" dirty="0" err="1"/>
              <a:t>w|w</a:t>
            </a:r>
            <a:r>
              <a:rPr lang="zh-CN" altLang="en-US" sz="4000" b="1" dirty="0"/>
              <a:t>是0和1 组成的串}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jgwNmUxMmIyOTkyNWViNzAyZTZkYTRiZDJhNzRiNjAifQ=="/>
</p:tagLst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anose="05000000000000000000" pitchFamily="2" charset="2"/>
          <a:buChar char="l"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0</TotalTime>
  <Words>8901</Words>
  <Application>WPS 演示</Application>
  <PresentationFormat>全屏显示(4:3)</PresentationFormat>
  <Paragraphs>819</Paragraphs>
  <Slides>124</Slides>
  <Notes>80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124</vt:i4>
      </vt:variant>
    </vt:vector>
  </HeadingPairs>
  <TitlesOfParts>
    <vt:vector size="135" baseType="lpstr">
      <vt:lpstr>Arial</vt:lpstr>
      <vt:lpstr>宋体</vt:lpstr>
      <vt:lpstr>Wingdings</vt:lpstr>
      <vt:lpstr>Times New Roman</vt:lpstr>
      <vt:lpstr>仿宋_GB2312</vt:lpstr>
      <vt:lpstr>仿宋</vt:lpstr>
      <vt:lpstr>微软雅黑</vt:lpstr>
      <vt:lpstr>Arial Unicode MS</vt:lpstr>
      <vt:lpstr>Symbol</vt:lpstr>
      <vt:lpstr>Arial</vt:lpstr>
      <vt:lpstr>Capsules</vt:lpstr>
      <vt:lpstr>PowerPoint 演示文稿</vt:lpstr>
      <vt:lpstr>有限自动机理论0808126009</vt:lpstr>
      <vt:lpstr>联系方式</vt:lpstr>
      <vt:lpstr>课程情况</vt:lpstr>
      <vt:lpstr>教材：</vt:lpstr>
      <vt:lpstr>参考书</vt:lpstr>
      <vt:lpstr>参考书</vt:lpstr>
      <vt:lpstr>计算理论</vt:lpstr>
      <vt:lpstr>计算</vt:lpstr>
      <vt:lpstr>计算</vt:lpstr>
      <vt:lpstr>计算理论的三个核心领域</vt:lpstr>
      <vt:lpstr>形式语言和自动机理论来源</vt:lpstr>
      <vt:lpstr>语言本质</vt:lpstr>
      <vt:lpstr>PowerPoint 演示文稿</vt:lpstr>
      <vt:lpstr>PowerPoint 演示文稿</vt:lpstr>
      <vt:lpstr>思考</vt:lpstr>
      <vt:lpstr>形式语言和自动机理论来源</vt:lpstr>
      <vt:lpstr>形式语言与自动机的作用</vt:lpstr>
      <vt:lpstr>计算机学科的专业能力</vt:lpstr>
      <vt:lpstr>计算思维能力</vt:lpstr>
      <vt:lpstr>研究生阶段</vt:lpstr>
      <vt:lpstr>课程内容</vt:lpstr>
      <vt:lpstr>有限自动机理论</vt:lpstr>
      <vt:lpstr>　　第1章 基础知识</vt:lpstr>
      <vt:lpstr>内容：</vt:lpstr>
      <vt:lpstr>1.1 集合及其运算</vt:lpstr>
      <vt:lpstr>有穷集合和无穷集合</vt:lpstr>
      <vt:lpstr>集合的定义方法：</vt:lpstr>
      <vt:lpstr>列举法(穷举法)</vt:lpstr>
      <vt:lpstr>PowerPoint 演示文稿</vt:lpstr>
      <vt:lpstr>命题法</vt:lpstr>
      <vt:lpstr>PowerPoint 演示文稿</vt:lpstr>
      <vt:lpstr>例如：</vt:lpstr>
      <vt:lpstr>集合的基数</vt:lpstr>
      <vt:lpstr>定义1-1 子集 </vt:lpstr>
      <vt:lpstr>PowerPoint 演示文稿</vt:lpstr>
      <vt:lpstr>真子集</vt:lpstr>
      <vt:lpstr>定义1-2 集合的运算</vt:lpstr>
      <vt:lpstr>思考：</vt:lpstr>
      <vt:lpstr>交运算</vt:lpstr>
      <vt:lpstr>思考：</vt:lpstr>
      <vt:lpstr>差运算</vt:lpstr>
      <vt:lpstr>思考:</vt:lpstr>
      <vt:lpstr>补运算</vt:lpstr>
      <vt:lpstr>定义1-3 幂集</vt:lpstr>
      <vt:lpstr>例1-1</vt:lpstr>
      <vt:lpstr>幂集2A的元素个数</vt:lpstr>
      <vt:lpstr>定义1-4 笛卡儿积</vt:lpstr>
      <vt:lpstr>例1-2</vt:lpstr>
      <vt:lpstr>思考</vt:lpstr>
      <vt:lpstr>练习</vt:lpstr>
      <vt:lpstr>PowerPoint 演示文稿</vt:lpstr>
      <vt:lpstr>1.2 关系</vt:lpstr>
      <vt:lpstr>1.2.1 二元关系</vt:lpstr>
      <vt:lpstr>思考：</vt:lpstr>
      <vt:lpstr>例1-3</vt:lpstr>
      <vt:lpstr>1.2.2 等价关系</vt:lpstr>
      <vt:lpstr>PowerPoint 演示文稿</vt:lpstr>
      <vt:lpstr>PowerPoint 演示文稿</vt:lpstr>
      <vt:lpstr>定义1-6  等价关系</vt:lpstr>
      <vt:lpstr>等价关系的性质</vt:lpstr>
      <vt:lpstr>PowerPoint 演示文稿</vt:lpstr>
      <vt:lpstr>例1-3</vt:lpstr>
      <vt:lpstr>PowerPoint 演示文稿</vt:lpstr>
      <vt:lpstr>PowerPoint 演示文稿</vt:lpstr>
      <vt:lpstr>思考</vt:lpstr>
      <vt:lpstr>1.2.3 关系的合成（自学）</vt:lpstr>
      <vt:lpstr>1.3 证明和证明的方法 </vt:lpstr>
      <vt:lpstr>PowerPoint 演示文稿</vt:lpstr>
      <vt:lpstr>1.3.3 集合的递归定义</vt:lpstr>
      <vt:lpstr>递归定义集合步骤</vt:lpstr>
      <vt:lpstr>PowerPoint 演示文稿</vt:lpstr>
      <vt:lpstr>PowerPoint 演示文稿</vt:lpstr>
      <vt:lpstr>递归定义集合的优点</vt:lpstr>
      <vt:lpstr>例1-6 Fibonacci数</vt:lpstr>
      <vt:lpstr>PowerPoint 演示文稿</vt:lpstr>
      <vt:lpstr>例</vt:lpstr>
      <vt:lpstr>PowerPoint 演示文稿</vt:lpstr>
      <vt:lpstr>递归也可以定义运算</vt:lpstr>
      <vt:lpstr>1.4 图与树(自学)</vt:lpstr>
      <vt:lpstr>1.5 语言</vt:lpstr>
      <vt:lpstr>PowerPoint 演示文稿</vt:lpstr>
      <vt:lpstr>字符串</vt:lpstr>
      <vt:lpstr>语言</vt:lpstr>
      <vt:lpstr>1.6 常用术语</vt:lpstr>
      <vt:lpstr>常用术语</vt:lpstr>
      <vt:lpstr>特别(串的连接)</vt:lpstr>
      <vt:lpstr>字符串的n次连接（n次幂）</vt:lpstr>
      <vt:lpstr>常用术语</vt:lpstr>
      <vt:lpstr>常用术语</vt:lpstr>
      <vt:lpstr>特别：</vt:lpstr>
      <vt:lpstr>PowerPoint 演示文稿</vt:lpstr>
      <vt:lpstr>思考:</vt:lpstr>
      <vt:lpstr>常用术语</vt:lpstr>
      <vt:lpstr>常用术语</vt:lpstr>
      <vt:lpstr>常用术语</vt:lpstr>
      <vt:lpstr>例   A={0，1}</vt:lpstr>
      <vt:lpstr>PowerPoint 演示文稿</vt:lpstr>
      <vt:lpstr>PowerPoint 演示文稿</vt:lpstr>
      <vt:lpstr>PowerPoint 演示文稿</vt:lpstr>
      <vt:lpstr>常用术语</vt:lpstr>
      <vt:lpstr>A * 与  A+</vt:lpstr>
      <vt:lpstr>注意：</vt:lpstr>
      <vt:lpstr>思考</vt:lpstr>
      <vt:lpstr>辨析与思考{}与</vt:lpstr>
      <vt:lpstr>思考    A={a}</vt:lpstr>
      <vt:lpstr>常用术语</vt:lpstr>
      <vt:lpstr>常用术语</vt:lpstr>
      <vt:lpstr>语言的乘积</vt:lpstr>
      <vt:lpstr>字母表 {0, 1}上的一些语言</vt:lpstr>
      <vt:lpstr>字母表 {0, 1}上的一些语言</vt:lpstr>
      <vt:lpstr>语言的n次幂</vt:lpstr>
      <vt:lpstr>语言的例子</vt:lpstr>
      <vt:lpstr>PowerPoint 演示文稿</vt:lpstr>
      <vt:lpstr>语言的闭包</vt:lpstr>
      <vt:lpstr>1.7形式语言与自动机的发展 （自学）</vt:lpstr>
      <vt:lpstr>练习(见习题)</vt:lpstr>
      <vt:lpstr>给出递归定义 </vt:lpstr>
      <vt:lpstr>4．＝{0，1}，请给出语言的形式表示</vt:lpstr>
      <vt:lpstr>PowerPoint 演示文稿</vt:lpstr>
      <vt:lpstr>习题第4大题</vt:lpstr>
      <vt:lpstr>习题评讲(续)</vt:lpstr>
      <vt:lpstr>习题评讲(续)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cynic1sm</cp:lastModifiedBy>
  <cp:revision>478</cp:revision>
  <dcterms:created xsi:type="dcterms:W3CDTF">2113-01-01T00:00:00Z</dcterms:created>
  <dcterms:modified xsi:type="dcterms:W3CDTF">2024-09-07T02:03:57Z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218250DE02C24EE6B7A9C2CC8B1732A0_12</vt:lpwstr>
  </property>
  <property fmtid="{D5CDD505-2E9C-101B-9397-08002B2CF9AE}" pid="3" name="KSOProductBuildVer">
    <vt:lpwstr>2052-12.1.0.17857</vt:lpwstr>
  </property>
</Properties>
</file>