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4"/>
  </p:notesMasterIdLst>
  <p:handoutMasterIdLst>
    <p:handoutMasterId r:id="rId355"/>
  </p:handoutMasterIdLst>
  <p:sldIdLst>
    <p:sldId id="897" r:id="rId2"/>
    <p:sldId id="486" r:id="rId3"/>
    <p:sldId id="487" r:id="rId4"/>
    <p:sldId id="488" r:id="rId5"/>
    <p:sldId id="898" r:id="rId6"/>
    <p:sldId id="1012" r:id="rId7"/>
    <p:sldId id="495" r:id="rId8"/>
    <p:sldId id="497" r:id="rId9"/>
    <p:sldId id="498" r:id="rId10"/>
    <p:sldId id="499" r:id="rId11"/>
    <p:sldId id="500" r:id="rId12"/>
    <p:sldId id="501" r:id="rId13"/>
    <p:sldId id="503" r:id="rId14"/>
    <p:sldId id="504" r:id="rId15"/>
    <p:sldId id="714" r:id="rId16"/>
    <p:sldId id="715" r:id="rId17"/>
    <p:sldId id="505" r:id="rId18"/>
    <p:sldId id="716" r:id="rId19"/>
    <p:sldId id="506" r:id="rId20"/>
    <p:sldId id="507" r:id="rId21"/>
    <p:sldId id="508" r:id="rId22"/>
    <p:sldId id="509" r:id="rId23"/>
    <p:sldId id="717" r:id="rId24"/>
    <p:sldId id="510" r:id="rId25"/>
    <p:sldId id="718" r:id="rId26"/>
    <p:sldId id="511" r:id="rId27"/>
    <p:sldId id="512" r:id="rId28"/>
    <p:sldId id="514" r:id="rId29"/>
    <p:sldId id="900" r:id="rId30"/>
    <p:sldId id="757" r:id="rId31"/>
    <p:sldId id="1017" r:id="rId32"/>
    <p:sldId id="1010" r:id="rId33"/>
    <p:sldId id="515" r:id="rId34"/>
    <p:sldId id="719" r:id="rId35"/>
    <p:sldId id="516" r:id="rId36"/>
    <p:sldId id="720" r:id="rId37"/>
    <p:sldId id="901" r:id="rId38"/>
    <p:sldId id="517" r:id="rId39"/>
    <p:sldId id="1358" r:id="rId40"/>
    <p:sldId id="722" r:id="rId41"/>
    <p:sldId id="518" r:id="rId42"/>
    <p:sldId id="519" r:id="rId43"/>
    <p:sldId id="520" r:id="rId44"/>
    <p:sldId id="521" r:id="rId45"/>
    <p:sldId id="522" r:id="rId46"/>
    <p:sldId id="1019" r:id="rId47"/>
    <p:sldId id="1020" r:id="rId48"/>
    <p:sldId id="1014" r:id="rId49"/>
    <p:sldId id="1021" r:id="rId50"/>
    <p:sldId id="933" r:id="rId51"/>
    <p:sldId id="524" r:id="rId52"/>
    <p:sldId id="525" r:id="rId53"/>
    <p:sldId id="723" r:id="rId54"/>
    <p:sldId id="526" r:id="rId55"/>
    <p:sldId id="527" r:id="rId56"/>
    <p:sldId id="724" r:id="rId57"/>
    <p:sldId id="695" r:id="rId58"/>
    <p:sldId id="696" r:id="rId59"/>
    <p:sldId id="990" r:id="rId60"/>
    <p:sldId id="532" r:id="rId61"/>
    <p:sldId id="1004" r:id="rId62"/>
    <p:sldId id="935" r:id="rId63"/>
    <p:sldId id="1002" r:id="rId64"/>
    <p:sldId id="902" r:id="rId65"/>
    <p:sldId id="727" r:id="rId66"/>
    <p:sldId id="1016" r:id="rId67"/>
    <p:sldId id="533" r:id="rId68"/>
    <p:sldId id="534" r:id="rId69"/>
    <p:sldId id="535" r:id="rId70"/>
    <p:sldId id="536" r:id="rId71"/>
    <p:sldId id="904" r:id="rId72"/>
    <p:sldId id="728" r:id="rId73"/>
    <p:sldId id="905" r:id="rId74"/>
    <p:sldId id="537" r:id="rId75"/>
    <p:sldId id="937" r:id="rId76"/>
    <p:sldId id="729" r:id="rId77"/>
    <p:sldId id="538" r:id="rId78"/>
    <p:sldId id="539" r:id="rId79"/>
    <p:sldId id="922" r:id="rId80"/>
    <p:sldId id="924" r:id="rId81"/>
    <p:sldId id="540" r:id="rId82"/>
    <p:sldId id="730" r:id="rId83"/>
    <p:sldId id="541" r:id="rId84"/>
    <p:sldId id="906" r:id="rId85"/>
    <p:sldId id="542" r:id="rId86"/>
    <p:sldId id="731" r:id="rId87"/>
    <p:sldId id="543" r:id="rId88"/>
    <p:sldId id="732" r:id="rId89"/>
    <p:sldId id="734" r:id="rId90"/>
    <p:sldId id="544" r:id="rId91"/>
    <p:sldId id="909" r:id="rId92"/>
    <p:sldId id="546" r:id="rId93"/>
    <p:sldId id="939" r:id="rId94"/>
    <p:sldId id="547" r:id="rId95"/>
    <p:sldId id="908" r:id="rId96"/>
    <p:sldId id="912" r:id="rId97"/>
    <p:sldId id="948" r:id="rId98"/>
    <p:sldId id="913" r:id="rId99"/>
    <p:sldId id="548" r:id="rId100"/>
    <p:sldId id="735" r:id="rId101"/>
    <p:sldId id="914" r:id="rId102"/>
    <p:sldId id="915" r:id="rId103"/>
    <p:sldId id="549" r:id="rId104"/>
    <p:sldId id="917" r:id="rId105"/>
    <p:sldId id="702" r:id="rId106"/>
    <p:sldId id="919" r:id="rId107"/>
    <p:sldId id="550" r:id="rId108"/>
    <p:sldId id="551" r:id="rId109"/>
    <p:sldId id="941" r:id="rId110"/>
    <p:sldId id="552" r:id="rId111"/>
    <p:sldId id="553" r:id="rId112"/>
    <p:sldId id="942" r:id="rId113"/>
    <p:sldId id="554" r:id="rId114"/>
    <p:sldId id="944" r:id="rId115"/>
    <p:sldId id="1022" r:id="rId116"/>
    <p:sldId id="704" r:id="rId117"/>
    <p:sldId id="556" r:id="rId118"/>
    <p:sldId id="736" r:id="rId119"/>
    <p:sldId id="558" r:id="rId120"/>
    <p:sldId id="737" r:id="rId121"/>
    <p:sldId id="1018" r:id="rId122"/>
    <p:sldId id="926" r:id="rId123"/>
    <p:sldId id="815" r:id="rId124"/>
    <p:sldId id="561" r:id="rId125"/>
    <p:sldId id="740" r:id="rId126"/>
    <p:sldId id="562" r:id="rId127"/>
    <p:sldId id="563" r:id="rId128"/>
    <p:sldId id="564" r:id="rId129"/>
    <p:sldId id="741" r:id="rId130"/>
    <p:sldId id="565" r:id="rId131"/>
    <p:sldId id="742" r:id="rId132"/>
    <p:sldId id="566" r:id="rId133"/>
    <p:sldId id="567" r:id="rId134"/>
    <p:sldId id="743" r:id="rId135"/>
    <p:sldId id="816" r:id="rId136"/>
    <p:sldId id="568" r:id="rId137"/>
    <p:sldId id="570" r:id="rId138"/>
    <p:sldId id="571" r:id="rId139"/>
    <p:sldId id="572" r:id="rId140"/>
    <p:sldId id="1005" r:id="rId141"/>
    <p:sldId id="1006" r:id="rId142"/>
    <p:sldId id="844" r:id="rId143"/>
    <p:sldId id="817" r:id="rId144"/>
    <p:sldId id="705" r:id="rId145"/>
    <p:sldId id="991" r:id="rId146"/>
    <p:sldId id="818" r:id="rId147"/>
    <p:sldId id="706" r:id="rId148"/>
    <p:sldId id="819" r:id="rId149"/>
    <p:sldId id="576" r:id="rId150"/>
    <p:sldId id="577" r:id="rId151"/>
    <p:sldId id="578" r:id="rId152"/>
    <p:sldId id="580" r:id="rId153"/>
    <p:sldId id="885" r:id="rId154"/>
    <p:sldId id="993" r:id="rId155"/>
    <p:sldId id="581" r:id="rId156"/>
    <p:sldId id="748" r:id="rId157"/>
    <p:sldId id="582" r:id="rId158"/>
    <p:sldId id="886" r:id="rId159"/>
    <p:sldId id="708" r:id="rId160"/>
    <p:sldId id="709" r:id="rId161"/>
    <p:sldId id="710" r:id="rId162"/>
    <p:sldId id="749" r:id="rId163"/>
    <p:sldId id="949" r:id="rId164"/>
    <p:sldId id="950" r:id="rId165"/>
    <p:sldId id="952" r:id="rId166"/>
    <p:sldId id="583" r:id="rId167"/>
    <p:sldId id="953" r:id="rId168"/>
    <p:sldId id="823" r:id="rId169"/>
    <p:sldId id="929" r:id="rId170"/>
    <p:sldId id="584" r:id="rId171"/>
    <p:sldId id="750" r:id="rId172"/>
    <p:sldId id="585" r:id="rId173"/>
    <p:sldId id="751" r:id="rId174"/>
    <p:sldId id="586" r:id="rId175"/>
    <p:sldId id="752" r:id="rId176"/>
    <p:sldId id="587" r:id="rId177"/>
    <p:sldId id="753" r:id="rId178"/>
    <p:sldId id="588" r:id="rId179"/>
    <p:sldId id="589" r:id="rId180"/>
    <p:sldId id="931" r:id="rId181"/>
    <p:sldId id="590" r:id="rId182"/>
    <p:sldId id="887" r:id="rId183"/>
    <p:sldId id="591" r:id="rId184"/>
    <p:sldId id="954" r:id="rId185"/>
    <p:sldId id="592" r:id="rId186"/>
    <p:sldId id="593" r:id="rId187"/>
    <p:sldId id="755" r:id="rId188"/>
    <p:sldId id="756" r:id="rId189"/>
    <p:sldId id="888" r:id="rId190"/>
    <p:sldId id="594" r:id="rId191"/>
    <p:sldId id="595" r:id="rId192"/>
    <p:sldId id="1009" r:id="rId193"/>
    <p:sldId id="1357" r:id="rId194"/>
    <p:sldId id="596" r:id="rId195"/>
    <p:sldId id="758" r:id="rId196"/>
    <p:sldId id="597" r:id="rId197"/>
    <p:sldId id="759" r:id="rId198"/>
    <p:sldId id="598" r:id="rId199"/>
    <p:sldId id="946" r:id="rId200"/>
    <p:sldId id="599" r:id="rId201"/>
    <p:sldId id="600" r:id="rId202"/>
    <p:sldId id="761" r:id="rId203"/>
    <p:sldId id="956" r:id="rId204"/>
    <p:sldId id="827" r:id="rId205"/>
    <p:sldId id="889" r:id="rId206"/>
    <p:sldId id="828" r:id="rId207"/>
    <p:sldId id="957" r:id="rId208"/>
    <p:sldId id="994" r:id="rId209"/>
    <p:sldId id="825" r:id="rId210"/>
    <p:sldId id="963" r:id="rId211"/>
    <p:sldId id="1011" r:id="rId212"/>
    <p:sldId id="830" r:id="rId213"/>
    <p:sldId id="960" r:id="rId214"/>
    <p:sldId id="601" r:id="rId215"/>
    <p:sldId id="763" r:id="rId216"/>
    <p:sldId id="764" r:id="rId217"/>
    <p:sldId id="765" r:id="rId218"/>
    <p:sldId id="1015" r:id="rId219"/>
    <p:sldId id="834" r:id="rId220"/>
    <p:sldId id="1001" r:id="rId221"/>
    <p:sldId id="602" r:id="rId222"/>
    <p:sldId id="766" r:id="rId223"/>
    <p:sldId id="767" r:id="rId224"/>
    <p:sldId id="768" r:id="rId225"/>
    <p:sldId id="836" r:id="rId226"/>
    <p:sldId id="603" r:id="rId227"/>
    <p:sldId id="891" r:id="rId228"/>
    <p:sldId id="964" r:id="rId229"/>
    <p:sldId id="604" r:id="rId230"/>
    <p:sldId id="890" r:id="rId231"/>
    <p:sldId id="965" r:id="rId232"/>
    <p:sldId id="605" r:id="rId233"/>
    <p:sldId id="966" r:id="rId234"/>
    <p:sldId id="606" r:id="rId235"/>
    <p:sldId id="967" r:id="rId236"/>
    <p:sldId id="607" r:id="rId237"/>
    <p:sldId id="968" r:id="rId238"/>
    <p:sldId id="969" r:id="rId239"/>
    <p:sldId id="608" r:id="rId240"/>
    <p:sldId id="609" r:id="rId241"/>
    <p:sldId id="769" r:id="rId242"/>
    <p:sldId id="770" r:id="rId243"/>
    <p:sldId id="610" r:id="rId244"/>
    <p:sldId id="947" r:id="rId245"/>
    <p:sldId id="771" r:id="rId246"/>
    <p:sldId id="892" r:id="rId247"/>
    <p:sldId id="611" r:id="rId248"/>
    <p:sldId id="612" r:id="rId249"/>
    <p:sldId id="970" r:id="rId250"/>
    <p:sldId id="972" r:id="rId251"/>
    <p:sldId id="772" r:id="rId252"/>
    <p:sldId id="971" r:id="rId253"/>
    <p:sldId id="997" r:id="rId254"/>
    <p:sldId id="613" r:id="rId255"/>
    <p:sldId id="773" r:id="rId256"/>
    <p:sldId id="614" r:id="rId257"/>
    <p:sldId id="615" r:id="rId258"/>
    <p:sldId id="616" r:id="rId259"/>
    <p:sldId id="999" r:id="rId260"/>
    <p:sldId id="973" r:id="rId261"/>
    <p:sldId id="775" r:id="rId262"/>
    <p:sldId id="617" r:id="rId263"/>
    <p:sldId id="976" r:id="rId264"/>
    <p:sldId id="618" r:id="rId265"/>
    <p:sldId id="932" r:id="rId266"/>
    <p:sldId id="619" r:id="rId267"/>
    <p:sldId id="621" r:id="rId268"/>
    <p:sldId id="776" r:id="rId269"/>
    <p:sldId id="622" r:id="rId270"/>
    <p:sldId id="623" r:id="rId271"/>
    <p:sldId id="777" r:id="rId272"/>
    <p:sldId id="624" r:id="rId273"/>
    <p:sldId id="625" r:id="rId274"/>
    <p:sldId id="626" r:id="rId275"/>
    <p:sldId id="779" r:id="rId276"/>
    <p:sldId id="627" r:id="rId277"/>
    <p:sldId id="781" r:id="rId278"/>
    <p:sldId id="782" r:id="rId279"/>
    <p:sldId id="631" r:id="rId280"/>
    <p:sldId id="985" r:id="rId281"/>
    <p:sldId id="783" r:id="rId282"/>
    <p:sldId id="632" r:id="rId283"/>
    <p:sldId id="633" r:id="rId284"/>
    <p:sldId id="635" r:id="rId285"/>
    <p:sldId id="636" r:id="rId286"/>
    <p:sldId id="785" r:id="rId287"/>
    <p:sldId id="979" r:id="rId288"/>
    <p:sldId id="637" r:id="rId289"/>
    <p:sldId id="787" r:id="rId290"/>
    <p:sldId id="638" r:id="rId291"/>
    <p:sldId id="977" r:id="rId292"/>
    <p:sldId id="788" r:id="rId293"/>
    <p:sldId id="978" r:id="rId294"/>
    <p:sldId id="986" r:id="rId295"/>
    <p:sldId id="987" r:id="rId296"/>
    <p:sldId id="640" r:id="rId297"/>
    <p:sldId id="789" r:id="rId298"/>
    <p:sldId id="641" r:id="rId299"/>
    <p:sldId id="642" r:id="rId300"/>
    <p:sldId id="791" r:id="rId301"/>
    <p:sldId id="644" r:id="rId302"/>
    <p:sldId id="793" r:id="rId303"/>
    <p:sldId id="645" r:id="rId304"/>
    <p:sldId id="646" r:id="rId305"/>
    <p:sldId id="794" r:id="rId306"/>
    <p:sldId id="795" r:id="rId307"/>
    <p:sldId id="648" r:id="rId308"/>
    <p:sldId id="796" r:id="rId309"/>
    <p:sldId id="649" r:id="rId310"/>
    <p:sldId id="650" r:id="rId311"/>
    <p:sldId id="651" r:id="rId312"/>
    <p:sldId id="798" r:id="rId313"/>
    <p:sldId id="652" r:id="rId314"/>
    <p:sldId id="653" r:id="rId315"/>
    <p:sldId id="799" r:id="rId316"/>
    <p:sldId id="800" r:id="rId317"/>
    <p:sldId id="801" r:id="rId318"/>
    <p:sldId id="656" r:id="rId319"/>
    <p:sldId id="802" r:id="rId320"/>
    <p:sldId id="657" r:id="rId321"/>
    <p:sldId id="803" r:id="rId322"/>
    <p:sldId id="658" r:id="rId323"/>
    <p:sldId id="804" r:id="rId324"/>
    <p:sldId id="981" r:id="rId325"/>
    <p:sldId id="659" r:id="rId326"/>
    <p:sldId id="806" r:id="rId327"/>
    <p:sldId id="660" r:id="rId328"/>
    <p:sldId id="661" r:id="rId329"/>
    <p:sldId id="855" r:id="rId330"/>
    <p:sldId id="856" r:id="rId331"/>
    <p:sldId id="857" r:id="rId332"/>
    <p:sldId id="663" r:id="rId333"/>
    <p:sldId id="664" r:id="rId334"/>
    <p:sldId id="863" r:id="rId335"/>
    <p:sldId id="864" r:id="rId336"/>
    <p:sldId id="865" r:id="rId337"/>
    <p:sldId id="893" r:id="rId338"/>
    <p:sldId id="667" r:id="rId339"/>
    <p:sldId id="668" r:id="rId340"/>
    <p:sldId id="867" r:id="rId341"/>
    <p:sldId id="670" r:id="rId342"/>
    <p:sldId id="868" r:id="rId343"/>
    <p:sldId id="671" r:id="rId344"/>
    <p:sldId id="869" r:id="rId345"/>
    <p:sldId id="672" r:id="rId346"/>
    <p:sldId id="870" r:id="rId347"/>
    <p:sldId id="673" r:id="rId348"/>
    <p:sldId id="984" r:id="rId349"/>
    <p:sldId id="674" r:id="rId350"/>
    <p:sldId id="675" r:id="rId351"/>
    <p:sldId id="983" r:id="rId352"/>
    <p:sldId id="676" r:id="rId353"/>
  </p:sldIdLst>
  <p:sldSz cx="9144000" cy="6858000" type="screen4x3"/>
  <p:notesSz cx="6858000" cy="9144000"/>
  <p:custDataLst>
    <p:tags r:id="rId35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4000" b="1" kern="1200">
        <a:solidFill>
          <a:schemeClr val="accent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4000" b="1" kern="1200">
        <a:solidFill>
          <a:schemeClr val="accent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4000" b="1" kern="1200">
        <a:solidFill>
          <a:schemeClr val="accent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4000" b="1" kern="1200">
        <a:solidFill>
          <a:schemeClr val="accent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4000" b="1" kern="1200">
        <a:solidFill>
          <a:schemeClr val="accent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4000" b="1" kern="1200">
        <a:solidFill>
          <a:schemeClr val="accent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4000" b="1" kern="1200">
        <a:solidFill>
          <a:schemeClr val="accent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4000" b="1" kern="1200">
        <a:solidFill>
          <a:schemeClr val="accent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4000" b="1" kern="1200">
        <a:solidFill>
          <a:schemeClr val="accent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5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0033CC"/>
    <a:srgbClr val="CC0000"/>
    <a:srgbClr val="800080"/>
    <a:srgbClr val="66FF3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8" autoAdjust="0"/>
    <p:restoredTop sz="89907" autoAdjust="0"/>
  </p:normalViewPr>
  <p:slideViewPr>
    <p:cSldViewPr showGuides="1">
      <p:cViewPr varScale="1">
        <p:scale>
          <a:sx n="90" d="100"/>
          <a:sy n="90" d="100"/>
        </p:scale>
        <p:origin x="1008" y="60"/>
      </p:cViewPr>
      <p:guideLst>
        <p:guide orient="horz" pos="2160"/>
        <p:guide pos="3504"/>
      </p:guideLst>
    </p:cSldViewPr>
  </p:slideViewPr>
  <p:outlineViewPr>
    <p:cViewPr>
      <p:scale>
        <a:sx n="33" d="100"/>
        <a:sy n="33" d="100"/>
      </p:scale>
      <p:origin x="0" y="107952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208"/>
    </p:cViewPr>
  </p:sorterViewPr>
  <p:notesViewPr>
    <p:cSldViewPr>
      <p:cViewPr varScale="1">
        <p:scale>
          <a:sx n="43" d="100"/>
          <a:sy n="43" d="100"/>
        </p:scale>
        <p:origin x="-8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presProps" Target="presProps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theme" Target="theme/theme1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tableStyles" Target="tableStyles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notesMaster" Target="notesMasters/notesMaster1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tags" Target="tags/tag1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viewProps" Target="viewProps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251" Type="http://schemas.openxmlformats.org/officeDocument/2006/relationships/slide" Target="slides/slide250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54.xml"/><Relationship Id="rId1" Type="http://schemas.openxmlformats.org/officeDocument/2006/relationships/slide" Target="slides/slide16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0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0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9ECC3F-8502-47D2-BB66-C5185E53E9D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0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72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2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0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57F583-21DF-4FF4-B5F3-C822C101F5B5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0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离散：无限空间中有限的个体映射到有限的空间中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0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EC750-FDE5-441F-A3E0-193A588CCC58}" type="slidenum">
              <a:rPr lang="zh-CN" altLang="en-US" smtClean="0">
                <a:ea typeface="宋体" panose="02010600030101010101" pitchFamily="2" charset="-122"/>
              </a:rPr>
              <a:t>12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62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陷进状态是无用非终结符</a:t>
            </a:r>
          </a:p>
        </p:txBody>
      </p:sp>
      <p:sp>
        <p:nvSpPr>
          <p:cNvPr id="396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9AACE-34D7-4D07-8ABC-AEF869C02B47}" type="slidenum">
              <a:rPr lang="zh-CN" altLang="en-US" smtClean="0">
                <a:ea typeface="宋体" panose="02010600030101010101" pitchFamily="2" charset="-122"/>
              </a:rPr>
              <a:t>62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EEFDC-2374-4DA3-A615-3FF62B0B1B90}" type="slidenum">
              <a:rPr lang="zh-CN" altLang="en-US" smtClean="0">
                <a:ea typeface="宋体" panose="02010600030101010101" pitchFamily="2" charset="-122"/>
              </a:rPr>
              <a:t>71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7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7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83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开始符号出现在产生式右边   解决方法：</a:t>
            </a:r>
            <a:r>
              <a:rPr lang="en-US" altLang="zh-CN">
                <a:ea typeface="宋体" panose="02010600030101010101" pitchFamily="2" charset="-122"/>
              </a:rPr>
              <a:t>1  </a:t>
            </a:r>
            <a:r>
              <a:rPr lang="zh-CN" altLang="en-US">
                <a:ea typeface="宋体" panose="02010600030101010101" pitchFamily="2" charset="-122"/>
              </a:rPr>
              <a:t>文法改造   </a:t>
            </a:r>
            <a:r>
              <a:rPr lang="en-US" altLang="zh-CN">
                <a:ea typeface="宋体" panose="02010600030101010101" pitchFamily="2" charset="-122"/>
              </a:rPr>
              <a:t>2  </a:t>
            </a:r>
            <a:r>
              <a:rPr lang="zh-CN" altLang="en-US">
                <a:ea typeface="宋体" panose="02010600030101010101" pitchFamily="2" charset="-122"/>
              </a:rPr>
              <a:t>自动机改造</a:t>
            </a:r>
          </a:p>
        </p:txBody>
      </p:sp>
      <p:sp>
        <p:nvSpPr>
          <p:cNvPr id="398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D97BFD-4255-4525-B5C3-8959CB2E81A4}" type="slidenum">
              <a:rPr lang="zh-CN" altLang="en-US" smtClean="0">
                <a:ea typeface="宋体" panose="02010600030101010101" pitchFamily="2" charset="-122"/>
              </a:rPr>
              <a:t>72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420A13-295E-49FC-A932-781D632A2A31}" type="slidenum">
              <a:rPr lang="zh-CN" altLang="en-US" smtClean="0">
                <a:ea typeface="宋体" panose="02010600030101010101" pitchFamily="2" charset="-122"/>
              </a:rPr>
              <a:t>80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陷井状态非常有利于表示“不接受</a:t>
            </a:r>
            <a:r>
              <a:rPr lang="en-US" altLang="zh-CN" b="1" dirty="0">
                <a:ea typeface="宋体" panose="02010600030101010101" pitchFamily="2" charset="-122"/>
              </a:rPr>
              <a:t>…”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21182F-B0F8-41AC-80C9-C998827FFA8F}" type="slidenum">
              <a:rPr lang="zh-CN" altLang="en-US" smtClean="0">
                <a:ea typeface="宋体" panose="02010600030101010101" pitchFamily="2" charset="-122"/>
              </a:rPr>
              <a:t>93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00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0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algn="just" eaLnBrk="1" hangingPunct="1"/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</a:rPr>
              <a:t> 基本的状态转移为：</a:t>
            </a:r>
            <a:endParaRPr lang="zh-CN" altLang="en-US" sz="1600" dirty="0">
              <a:solidFill>
                <a:srgbClr val="0000CC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δ(q</a:t>
            </a:r>
            <a:r>
              <a:rPr lang="en-US" altLang="zh-CN" sz="1600" baseline="-30000" dirty="0">
                <a:solidFill>
                  <a:srgbClr val="0000CC"/>
                </a:solidFill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0)=q</a:t>
            </a:r>
            <a:r>
              <a:rPr lang="en-US" altLang="zh-CN" sz="1600" baseline="-30000" dirty="0">
                <a:solidFill>
                  <a:srgbClr val="0000CC"/>
                </a:solidFill>
                <a:ea typeface="宋体" panose="02010600030101010101" pitchFamily="2" charset="-122"/>
              </a:rPr>
              <a:t>1 </a:t>
            </a:r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  δ(q</a:t>
            </a:r>
            <a:r>
              <a:rPr lang="en-US" altLang="zh-CN" sz="1600" baseline="-30000" dirty="0">
                <a:solidFill>
                  <a:srgbClr val="0000CC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0)=q</a:t>
            </a:r>
            <a:r>
              <a:rPr lang="en-US" altLang="zh-CN" sz="1600" baseline="-30000" dirty="0">
                <a:solidFill>
                  <a:srgbClr val="0000CC"/>
                </a:solidFill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rgbClr val="0000CC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  δ(q</a:t>
            </a:r>
            <a:r>
              <a:rPr lang="en-US" altLang="zh-CN" sz="1600" baseline="-30000" dirty="0">
                <a:solidFill>
                  <a:srgbClr val="0000CC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0)=q</a:t>
            </a:r>
            <a:r>
              <a:rPr lang="en-US" altLang="zh-CN" sz="1600" baseline="-30000" dirty="0">
                <a:solidFill>
                  <a:srgbClr val="0000CC"/>
                </a:solidFill>
                <a:ea typeface="宋体" panose="02010600030101010101" pitchFamily="2" charset="-122"/>
              </a:rPr>
              <a:t>3</a:t>
            </a:r>
            <a:endParaRPr lang="en-US" altLang="zh-CN" sz="1600" dirty="0">
              <a:solidFill>
                <a:srgbClr val="0000CC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</a:rPr>
              <a:t>其他状态转移为：</a:t>
            </a:r>
            <a:endParaRPr lang="zh-CN" altLang="en-US" sz="1600" dirty="0">
              <a:solidFill>
                <a:srgbClr val="0000CC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δ(q</a:t>
            </a:r>
            <a:r>
              <a:rPr lang="en-US" altLang="zh-CN" sz="1600" baseline="-30000" dirty="0">
                <a:solidFill>
                  <a:srgbClr val="0000CC"/>
                </a:solidFill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1)=q</a:t>
            </a:r>
            <a:r>
              <a:rPr lang="en-US" altLang="zh-CN" sz="1600" baseline="-30000" dirty="0">
                <a:solidFill>
                  <a:srgbClr val="0000CC"/>
                </a:solidFill>
                <a:ea typeface="宋体" panose="02010600030101010101" pitchFamily="2" charset="-122"/>
              </a:rPr>
              <a:t>0 </a:t>
            </a:r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  δ(q</a:t>
            </a:r>
            <a:r>
              <a:rPr lang="en-US" altLang="zh-CN" sz="1600" baseline="-30000" dirty="0">
                <a:solidFill>
                  <a:srgbClr val="0000CC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1)=q</a:t>
            </a:r>
            <a:r>
              <a:rPr lang="en-US" altLang="zh-CN" sz="1600" baseline="-30000" dirty="0">
                <a:solidFill>
                  <a:srgbClr val="0000CC"/>
                </a:solidFill>
                <a:ea typeface="宋体" panose="02010600030101010101" pitchFamily="2" charset="-122"/>
              </a:rPr>
              <a:t>0</a:t>
            </a:r>
            <a:endParaRPr lang="en-US" altLang="zh-CN" sz="1600" dirty="0">
              <a:solidFill>
                <a:srgbClr val="0000CC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  δ(q</a:t>
            </a:r>
            <a:r>
              <a:rPr lang="en-US" altLang="zh-CN" sz="1600" baseline="-30000" dirty="0">
                <a:solidFill>
                  <a:srgbClr val="0000CC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1)=q</a:t>
            </a:r>
            <a:r>
              <a:rPr lang="en-US" altLang="zh-CN" sz="1600" baseline="-30000" dirty="0">
                <a:solidFill>
                  <a:srgbClr val="0000CC"/>
                </a:solidFill>
                <a:ea typeface="宋体" panose="02010600030101010101" pitchFamily="2" charset="-122"/>
              </a:rPr>
              <a:t>0 </a:t>
            </a:r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  δ(q</a:t>
            </a:r>
            <a:r>
              <a:rPr lang="en-US" altLang="zh-CN" sz="1600" baseline="-30000" dirty="0">
                <a:solidFill>
                  <a:srgbClr val="0000CC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0)=q</a:t>
            </a:r>
            <a:r>
              <a:rPr lang="en-US" altLang="zh-CN" sz="1600" baseline="-30000" dirty="0">
                <a:solidFill>
                  <a:srgbClr val="0000CC"/>
                </a:solidFill>
                <a:ea typeface="宋体" panose="02010600030101010101" pitchFamily="2" charset="-122"/>
              </a:rPr>
              <a:t>3</a:t>
            </a:r>
            <a:endParaRPr lang="en-US" altLang="zh-CN" sz="1600" dirty="0">
              <a:solidFill>
                <a:srgbClr val="0000CC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  δ(q</a:t>
            </a:r>
            <a:r>
              <a:rPr lang="en-US" altLang="zh-CN" sz="1600" baseline="-30000" dirty="0">
                <a:solidFill>
                  <a:srgbClr val="0000CC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1)=q</a:t>
            </a:r>
            <a:r>
              <a:rPr lang="en-US" altLang="zh-CN" sz="1600" baseline="-30000" dirty="0">
                <a:solidFill>
                  <a:srgbClr val="0000CC"/>
                </a:solidFill>
                <a:ea typeface="宋体" panose="02010600030101010101" pitchFamily="2" charset="-122"/>
              </a:rPr>
              <a:t>3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BEC613-EFB9-4823-AF61-F90323ECD098}" type="slidenum">
              <a:rPr lang="zh-CN" altLang="en-US" smtClean="0">
                <a:ea typeface="宋体" panose="02010600030101010101" pitchFamily="2" charset="-122"/>
              </a:rPr>
              <a:t>95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01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1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algn="just"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AC3B8-3927-44FA-A701-015079BBAA36}" type="slidenum">
              <a:rPr lang="zh-CN" altLang="en-US" smtClean="0">
                <a:ea typeface="宋体" panose="02010600030101010101" pitchFamily="2" charset="-122"/>
              </a:rPr>
              <a:t>106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02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2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t>108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9701F-C0E1-437B-BD7E-9AEED17E1D12}" type="slidenum">
              <a:rPr lang="zh-CN" altLang="en-US" smtClean="0">
                <a:ea typeface="宋体" panose="02010600030101010101" pitchFamily="2" charset="-122"/>
              </a:rPr>
              <a:t>109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03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3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algn="just" eaLnBrk="1" hangingPunct="1"/>
            <a:r>
              <a:rPr lang="zh-CN" altLang="en-US" dirty="0">
                <a:ea typeface="宋体" panose="02010600030101010101" pitchFamily="2" charset="-122"/>
              </a:rPr>
              <a:t>补集</a:t>
            </a:r>
            <a:endParaRPr lang="en-US" altLang="zh-CN" dirty="0">
              <a:ea typeface="宋体" panose="02010600030101010101" pitchFamily="2" charset="-122"/>
            </a:endParaRPr>
          </a:p>
          <a:p>
            <a:pPr algn="just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t>110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093A51-EAFF-4216-8E57-63F0D15F8CAD}" type="slidenum">
              <a:rPr lang="zh-CN" altLang="en-US" smtClean="0">
                <a:ea typeface="宋体" panose="02010600030101010101" pitchFamily="2" charset="-122"/>
              </a:rPr>
              <a:t>29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1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1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不同的参考书可能使用稍有不同的图形，但其本质是相同的。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A9B58B-6AD5-4A3C-933A-482C7B241937}" type="slidenum">
              <a:rPr lang="zh-CN" altLang="en-US" smtClean="0">
                <a:ea typeface="宋体" panose="02010600030101010101" pitchFamily="2" charset="-122"/>
              </a:rPr>
              <a:t>112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04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4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algn="just" eaLnBrk="1" hangingPunct="1"/>
            <a:endParaRPr lang="zh-CN" altLang="en-US" sz="1600">
              <a:solidFill>
                <a:srgbClr val="0000CC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2BC352-F530-4B75-938F-7A0E827F72AC}" type="slidenum">
              <a:rPr lang="zh-CN" altLang="en-US" smtClean="0">
                <a:ea typeface="宋体" panose="02010600030101010101" pitchFamily="2" charset="-122"/>
              </a:rPr>
              <a:t>114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06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6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algn="just"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A79DB9-5A2D-41E4-845D-0800D0580BF7}" type="slidenum">
              <a:rPr lang="zh-CN" altLang="en-US" smtClean="0">
                <a:ea typeface="宋体" panose="02010600030101010101" pitchFamily="2" charset="-122"/>
              </a:rPr>
              <a:t>115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05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5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algn="just"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t>118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5B94C-B3CA-4F70-8624-BF947A04EDC8}" type="slidenum">
              <a:rPr lang="zh-CN" altLang="en-US" smtClean="0">
                <a:ea typeface="宋体" panose="02010600030101010101" pitchFamily="2" charset="-122"/>
              </a:rPr>
              <a:t>122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07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7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W=3n+i</a:t>
            </a:r>
          </a:p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Wj</a:t>
            </a:r>
            <a:r>
              <a:rPr lang="en-US" altLang="zh-CN" dirty="0">
                <a:ea typeface="宋体" panose="02010600030101010101" pitchFamily="2" charset="-122"/>
              </a:rPr>
              <a:t>=10w+x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  j=</a:t>
            </a:r>
            <a:r>
              <a:rPr lang="en-US" altLang="zh-CN" dirty="0" err="1">
                <a:ea typeface="宋体" panose="02010600030101010101" pitchFamily="2" charset="-122"/>
              </a:rPr>
              <a:t>i+x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8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R=</a:t>
            </a:r>
            <a:r>
              <a:rPr lang="zh-CN" altLang="en-US">
                <a:ea typeface="宋体" panose="02010600030101010101" pitchFamily="2" charset="-122"/>
              </a:rPr>
              <a:t>｛</a:t>
            </a:r>
            <a:r>
              <a:rPr lang="en-US" altLang="zh-CN">
                <a:ea typeface="宋体" panose="02010600030101010101" pitchFamily="2" charset="-122"/>
              </a:rPr>
              <a:t>(x,y)|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x∈set(q),y∈set(q)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q∈Q</a:t>
            </a:r>
            <a:r>
              <a:rPr lang="zh-CN" altLang="en-US">
                <a:ea typeface="宋体" panose="02010600030101010101" pitchFamily="2" charset="-122"/>
              </a:rPr>
              <a:t>｝是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∑</a:t>
            </a:r>
            <a:r>
              <a:rPr lang="en-US" altLang="zh-CN" b="1" baseline="3000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en-US">
                <a:ea typeface="宋体" panose="02010600030101010101" pitchFamily="2" charset="-122"/>
              </a:rPr>
              <a:t>上的二元关系</a:t>
            </a:r>
          </a:p>
        </p:txBody>
      </p:sp>
      <p:sp>
        <p:nvSpPr>
          <p:cNvPr id="408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13930-D8C6-4F1D-9B5A-705793022E0F}" type="slidenum">
              <a:rPr lang="zh-CN" altLang="en-US" smtClean="0">
                <a:ea typeface="宋体" panose="02010600030101010101" pitchFamily="2" charset="-122"/>
              </a:rPr>
              <a:t>128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对应</a:t>
            </a:r>
            <a:r>
              <a:rPr lang="en-US" altLang="zh-CN">
                <a:ea typeface="宋体" panose="02010600030101010101" pitchFamily="2" charset="-122"/>
              </a:rPr>
              <a:t>0</a:t>
            </a:r>
            <a:r>
              <a:rPr lang="zh-CN" altLang="en-US">
                <a:ea typeface="宋体" panose="02010600030101010101" pitchFamily="2" charset="-122"/>
              </a:rPr>
              <a:t>开头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结尾 介绍每个状态的</a:t>
            </a:r>
            <a:r>
              <a:rPr lang="en-US" altLang="zh-CN">
                <a:ea typeface="宋体" panose="02010600030101010101" pitchFamily="2" charset="-122"/>
              </a:rPr>
              <a:t>SET</a:t>
            </a:r>
            <a:r>
              <a:rPr lang="zh-CN" altLang="en-US">
                <a:ea typeface="宋体" panose="02010600030101010101" pitchFamily="2" charset="-122"/>
              </a:rPr>
              <a:t>集合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可以接收</a:t>
            </a:r>
            <a:r>
              <a:rPr lang="en-US" altLang="zh-CN" dirty="0"/>
              <a:t>0</a:t>
            </a:r>
            <a:r>
              <a:rPr lang="zh-CN" altLang="en-US" dirty="0"/>
              <a:t>开头的串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t>143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2*(5k+i+x)    2i+x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t>145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10*(4k+i)+x   2i+x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t>147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注意字母表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0160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t>148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10*(7k+i)+x   3i+x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t>149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00*11*22*  </a:t>
            </a:r>
            <a:r>
              <a:rPr lang="zh-CN" altLang="en-US" dirty="0"/>
              <a:t>或 </a:t>
            </a:r>
            <a:r>
              <a:rPr lang="en-US" altLang="zh-CN" dirty="0"/>
              <a:t>0*01*12*2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t>159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EA668D-EC41-4180-B2F2-2905575AF1CE}" type="slidenum">
              <a:rPr lang="zh-CN" altLang="en-US" smtClean="0">
                <a:ea typeface="宋体" panose="02010600030101010101" pitchFamily="2" charset="-122"/>
              </a:rPr>
              <a:t>163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1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1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algn="just" eaLnBrk="1" hangingPunct="1"/>
            <a:r>
              <a:rPr lang="en-US" altLang="zh-CN" sz="1600">
                <a:solidFill>
                  <a:srgbClr val="0000CC"/>
                </a:solidFill>
                <a:ea typeface="宋体" panose="02010600030101010101" pitchFamily="2" charset="-122"/>
              </a:rPr>
              <a:t>00</a:t>
            </a:r>
            <a:r>
              <a:rPr lang="en-US" altLang="zh-CN" sz="1600" baseline="30000">
                <a:solidFill>
                  <a:srgbClr val="0000CC"/>
                </a:solidFill>
                <a:ea typeface="宋体" panose="02010600030101010101" pitchFamily="2" charset="-122"/>
              </a:rPr>
              <a:t>*</a:t>
            </a:r>
            <a:r>
              <a:rPr lang="en-US" altLang="zh-CN" sz="1600">
                <a:solidFill>
                  <a:srgbClr val="0000CC"/>
                </a:solidFill>
                <a:ea typeface="宋体" panose="02010600030101010101" pitchFamily="2" charset="-122"/>
              </a:rPr>
              <a:t>=0</a:t>
            </a:r>
            <a:r>
              <a:rPr lang="en-US" altLang="zh-CN" sz="1600" baseline="30000">
                <a:solidFill>
                  <a:srgbClr val="0000CC"/>
                </a:solidFill>
                <a:ea typeface="宋体" panose="02010600030101010101" pitchFamily="2" charset="-122"/>
              </a:rPr>
              <a:t>+</a:t>
            </a:r>
            <a:endParaRPr lang="en-US" altLang="zh-CN" baseline="300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FE198A-CBC1-4975-984C-165F8F504C21}" type="slidenum">
              <a:rPr lang="zh-CN" altLang="en-US" smtClean="0">
                <a:ea typeface="宋体" panose="02010600030101010101" pitchFamily="2" charset="-122"/>
              </a:rPr>
              <a:t>165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2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2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algn="just" eaLnBrk="1" hangingPunct="1"/>
            <a:r>
              <a:rPr lang="en-US" altLang="zh-CN">
                <a:ea typeface="宋体" panose="02010600030101010101" pitchFamily="2" charset="-122"/>
              </a:rPr>
              <a:t>0</a:t>
            </a:r>
            <a:r>
              <a:rPr lang="en-US" altLang="zh-CN" baseline="30000">
                <a:ea typeface="宋体" panose="02010600030101010101" pitchFamily="2" charset="-122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0=0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BD1CF-43AE-43E9-8A70-9E8132506A41}" type="slidenum">
              <a:rPr lang="zh-CN" altLang="en-US" smtClean="0">
                <a:ea typeface="宋体" panose="02010600030101010101" pitchFamily="2" charset="-122"/>
              </a:rPr>
              <a:t>169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3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3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这样的例子前面已经出现过，如图</a:t>
            </a:r>
            <a:r>
              <a:rPr lang="en-US" altLang="zh-CN" dirty="0">
                <a:ea typeface="宋体" panose="02010600030101010101" pitchFamily="2" charset="-122"/>
              </a:rPr>
              <a:t>6-13</a:t>
            </a:r>
          </a:p>
          <a:p>
            <a:pPr algn="just" eaLnBrk="1" hangingPunct="1"/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</a:rPr>
              <a:t>该自动机识别的语言</a:t>
            </a:r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L={</a:t>
            </a:r>
            <a:r>
              <a:rPr lang="en-US" altLang="zh-CN" sz="1600" dirty="0" err="1">
                <a:solidFill>
                  <a:srgbClr val="0000CC"/>
                </a:solidFill>
                <a:ea typeface="宋体" panose="02010600030101010101" pitchFamily="2" charset="-122"/>
              </a:rPr>
              <a:t>aa</a:t>
            </a:r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600" dirty="0" err="1">
                <a:solidFill>
                  <a:srgbClr val="0000CC"/>
                </a:solidFill>
                <a:ea typeface="宋体" panose="02010600030101010101" pitchFamily="2" charset="-122"/>
              </a:rPr>
              <a:t>ab</a:t>
            </a:r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}</a:t>
            </a:r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</a:rPr>
              <a:t>是一个右线性语言；但</a:t>
            </a:r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M</a:t>
            </a:r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</a:rPr>
              <a:t>不是有限状态自动机，</a:t>
            </a:r>
            <a:endParaRPr lang="zh-CN" altLang="en-US" sz="1600" dirty="0">
              <a:solidFill>
                <a:srgbClr val="0000CC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</a:rPr>
              <a:t>因为：</a:t>
            </a:r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δ(S</a:t>
            </a:r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</a:rPr>
              <a:t>， </a:t>
            </a:r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a)= {Q</a:t>
            </a:r>
            <a:r>
              <a:rPr lang="en-US" altLang="zh-CN" sz="1600" baseline="-30000" dirty="0">
                <a:solidFill>
                  <a:srgbClr val="0000CC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 baseline="-30000" dirty="0">
                <a:solidFill>
                  <a:srgbClr val="0000CC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}</a:t>
            </a:r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</a:rPr>
              <a:t>，即</a:t>
            </a:r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δ(S</a:t>
            </a:r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</a:rPr>
              <a:t>， </a:t>
            </a:r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a)</a:t>
            </a:r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</a:rPr>
              <a:t>没有到达一个确定的状态。</a:t>
            </a:r>
            <a:endParaRPr lang="zh-CN" altLang="en-US" sz="1600" dirty="0">
              <a:solidFill>
                <a:srgbClr val="0000CC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</a:rPr>
              <a:t>称这种自动机为不确定的有限状态自动机。</a:t>
            </a:r>
            <a:endParaRPr lang="zh-CN" altLang="en-US" sz="1600" dirty="0">
              <a:solidFill>
                <a:srgbClr val="0000CC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FSAM</a:t>
            </a:r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</a:rPr>
              <a:t>称为确定的有限状态自动机。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第一种对应陷阱状态  第二种是确定的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t>178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DFA</a:t>
            </a:r>
            <a:r>
              <a:rPr lang="zh-CN" altLang="en-US" dirty="0"/>
              <a:t>可以当作</a:t>
            </a:r>
            <a:r>
              <a:rPr lang="en-US" altLang="zh-CN" dirty="0"/>
              <a:t>NFA</a:t>
            </a:r>
            <a:r>
              <a:rPr lang="zh-CN" altLang="en-US" dirty="0"/>
              <a:t>对待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t>179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47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  <a:ea typeface="宋体" panose="02010600030101010101" pitchFamily="2" charset="-122"/>
              </a:rPr>
              <a:t>为什么不是   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Q</a:t>
            </a:r>
            <a:r>
              <a:rPr lang="en-US" altLang="zh-CN" b="1" dirty="0">
                <a:ea typeface="宋体" panose="02010600030101010101" pitchFamily="2" charset="-122"/>
              </a:rPr>
              <a:t>×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∑</a:t>
            </a:r>
            <a:r>
              <a:rPr lang="en-US" altLang="zh-CN" b="1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*</a:t>
            </a:r>
            <a:r>
              <a:rPr lang="en-US" altLang="zh-CN" b="1" dirty="0">
                <a:ea typeface="宋体" panose="02010600030101010101" pitchFamily="2" charset="-122"/>
              </a:rPr>
              <a:t>→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Q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4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A51819-862D-4AF1-868A-BE44D20BCBFD}" type="slidenum">
              <a:rPr lang="zh-CN" altLang="en-US" smtClean="0">
                <a:ea typeface="宋体" panose="02010600030101010101" pitchFamily="2" charset="-122"/>
              </a:rPr>
              <a:t>185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5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ea typeface="宋体" panose="02010600030101010101" pitchFamily="2" charset="-122"/>
              </a:rPr>
              <a:t>A</a:t>
            </a:r>
            <a:r>
              <a:rPr lang="zh-CN" altLang="en-US" b="1">
                <a:ea typeface="宋体" panose="02010600030101010101" pitchFamily="2" charset="-122"/>
              </a:rPr>
              <a:t>的</a:t>
            </a:r>
            <a:r>
              <a:rPr lang="zh-CN" altLang="en-US" b="1">
                <a:solidFill>
                  <a:schemeClr val="accent2"/>
                </a:solidFill>
                <a:ea typeface="宋体" panose="02010600030101010101" pitchFamily="2" charset="-122"/>
              </a:rPr>
              <a:t>充分条件</a:t>
            </a:r>
            <a:r>
              <a:rPr lang="zh-CN" altLang="en-US" b="1">
                <a:ea typeface="宋体" panose="02010600030101010101" pitchFamily="2" charset="-122"/>
              </a:rPr>
              <a:t>为</a:t>
            </a:r>
            <a:r>
              <a:rPr lang="en-US" altLang="zh-CN" b="1">
                <a:ea typeface="宋体" panose="02010600030101010101" pitchFamily="2" charset="-122"/>
              </a:rPr>
              <a:t>B   </a:t>
            </a:r>
            <a:r>
              <a:rPr lang="en-US" altLang="zh-CN">
                <a:ea typeface="宋体" panose="02010600030101010101" pitchFamily="2" charset="-122"/>
              </a:rPr>
              <a:t>B=</a:t>
            </a:r>
            <a:r>
              <a:rPr lang="en-GB" altLang="zh-CN">
                <a:ea typeface="宋体" panose="02010600030101010101" pitchFamily="2" charset="-122"/>
              </a:rPr>
              <a:t>&gt;A</a:t>
            </a:r>
            <a:endParaRPr lang="en-GB" altLang="zh-CN" b="1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ea typeface="宋体" panose="02010600030101010101" pitchFamily="2" charset="-122"/>
              </a:rPr>
              <a:t> A</a:t>
            </a:r>
            <a:r>
              <a:rPr lang="zh-CN" altLang="en-US" b="1">
                <a:ea typeface="宋体" panose="02010600030101010101" pitchFamily="2" charset="-122"/>
              </a:rPr>
              <a:t>的</a:t>
            </a:r>
            <a:r>
              <a:rPr lang="zh-CN" altLang="en-US" b="1">
                <a:solidFill>
                  <a:schemeClr val="accent2"/>
                </a:solidFill>
                <a:ea typeface="宋体" panose="02010600030101010101" pitchFamily="2" charset="-122"/>
              </a:rPr>
              <a:t>必要条件</a:t>
            </a:r>
            <a:r>
              <a:rPr lang="zh-CN" altLang="en-US" b="1">
                <a:ea typeface="宋体" panose="02010600030101010101" pitchFamily="2" charset="-122"/>
              </a:rPr>
              <a:t>为</a:t>
            </a:r>
            <a:r>
              <a:rPr lang="en-US" altLang="zh-CN" b="1">
                <a:ea typeface="宋体" panose="02010600030101010101" pitchFamily="2" charset="-122"/>
              </a:rPr>
              <a:t>B   </a:t>
            </a:r>
            <a:r>
              <a:rPr lang="en-US" altLang="zh-CN">
                <a:ea typeface="宋体" panose="02010600030101010101" pitchFamily="2" charset="-122"/>
              </a:rPr>
              <a:t>A=</a:t>
            </a:r>
            <a:r>
              <a:rPr lang="en-GB" altLang="zh-CN">
                <a:ea typeface="宋体" panose="02010600030101010101" pitchFamily="2" charset="-122"/>
              </a:rPr>
              <a:t>&gt;B</a:t>
            </a:r>
            <a:endParaRPr lang="en-GB" altLang="zh-CN" b="1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ea typeface="宋体" panose="02010600030101010101" pitchFamily="2" charset="-122"/>
              </a:rPr>
              <a:t> A</a:t>
            </a:r>
            <a:r>
              <a:rPr lang="zh-CN" altLang="en-US" b="1">
                <a:solidFill>
                  <a:schemeClr val="accent2"/>
                </a:solidFill>
                <a:ea typeface="宋体" panose="02010600030101010101" pitchFamily="2" charset="-122"/>
              </a:rPr>
              <a:t>当且仅当</a:t>
            </a:r>
            <a:r>
              <a:rPr lang="en-US" altLang="zh-CN" b="1">
                <a:ea typeface="宋体" panose="02010600030101010101" pitchFamily="2" charset="-122"/>
              </a:rPr>
              <a:t>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ea typeface="宋体" panose="02010600030101010101" pitchFamily="2" charset="-122"/>
              </a:rPr>
              <a:t>     即</a:t>
            </a:r>
            <a:r>
              <a:rPr lang="en-US" altLang="zh-CN" b="1">
                <a:ea typeface="宋体" panose="02010600030101010101" pitchFamily="2" charset="-122"/>
              </a:rPr>
              <a:t>A</a:t>
            </a:r>
            <a:r>
              <a:rPr lang="zh-CN" altLang="en-US" b="1">
                <a:ea typeface="宋体" panose="02010600030101010101" pitchFamily="2" charset="-122"/>
              </a:rPr>
              <a:t>的</a:t>
            </a:r>
            <a:r>
              <a:rPr lang="zh-CN" altLang="en-US" b="1">
                <a:solidFill>
                  <a:schemeClr val="accent2"/>
                </a:solidFill>
                <a:ea typeface="宋体" panose="02010600030101010101" pitchFamily="2" charset="-122"/>
              </a:rPr>
              <a:t>充要条件</a:t>
            </a:r>
            <a:r>
              <a:rPr lang="zh-CN" altLang="en-US" b="1">
                <a:ea typeface="宋体" panose="02010600030101010101" pitchFamily="2" charset="-122"/>
              </a:rPr>
              <a:t>为</a:t>
            </a:r>
            <a:r>
              <a:rPr lang="en-US" altLang="zh-CN" b="1">
                <a:ea typeface="宋体" panose="02010600030101010101" pitchFamily="2" charset="-122"/>
              </a:rPr>
              <a:t>B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57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5538E2-0A85-45F3-B8DB-BF53E15C4FB5}" type="slidenum">
              <a:rPr lang="zh-CN" altLang="en-US" smtClean="0">
                <a:ea typeface="宋体" panose="02010600030101010101" pitchFamily="2" charset="-122"/>
              </a:rPr>
              <a:t>195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21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参照</a:t>
            </a:r>
            <a:r>
              <a:rPr lang="en-US" altLang="zh-CN">
                <a:ea typeface="宋体" panose="02010600030101010101" pitchFamily="2" charset="-122"/>
              </a:rPr>
              <a:t>=&gt;</a:t>
            </a:r>
            <a:r>
              <a:rPr lang="zh-CN" altLang="en-US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3921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9CEDF-D14C-4C23-A6E3-5B07E15ECAD8}" type="slidenum">
              <a:rPr lang="zh-CN" altLang="en-US" smtClean="0">
                <a:ea typeface="宋体" panose="02010600030101010101" pitchFamily="2" charset="-122"/>
              </a:rPr>
              <a:t>40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7356A1-7E34-41B9-BA1C-BE2582555AF0}" type="slidenum">
              <a:rPr lang="zh-CN" altLang="en-US" smtClean="0">
                <a:ea typeface="宋体" panose="02010600030101010101" pitchFamily="2" charset="-122"/>
              </a:rPr>
              <a:t>203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6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6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algn="just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061D28-8B07-4434-88F2-6E007C279FCA}" type="slidenum">
              <a:rPr lang="zh-CN" altLang="en-US" smtClean="0">
                <a:ea typeface="宋体" panose="02010600030101010101" pitchFamily="2" charset="-122"/>
              </a:rPr>
              <a:t>207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7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7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algn="just"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E1E4B0-F940-440F-9B0B-34C33656A2D3}" type="slidenum">
              <a:rPr lang="zh-CN" altLang="en-US" smtClean="0">
                <a:ea typeface="宋体" panose="02010600030101010101" pitchFamily="2" charset="-122"/>
              </a:rPr>
              <a:t>210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8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8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algn="just"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E9AEE6-5A20-4C4B-B900-4890B4D2E158}" type="slidenum">
              <a:rPr lang="zh-CN" altLang="en-US" smtClean="0">
                <a:ea typeface="宋体" panose="02010600030101010101" pitchFamily="2" charset="-122"/>
              </a:rPr>
              <a:t>211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9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algn="just"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0F2EC5-12CC-45F8-AAD7-0CE9CBD3EC18}" type="slidenum">
              <a:rPr lang="zh-CN" altLang="en-US" smtClean="0">
                <a:ea typeface="宋体" panose="02010600030101010101" pitchFamily="2" charset="-122"/>
              </a:rPr>
              <a:t>213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20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20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algn="just"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13B06D-873B-489C-AF8E-0847E4A80383}" type="slidenum">
              <a:rPr lang="zh-CN" altLang="en-US" smtClean="0">
                <a:ea typeface="宋体" panose="02010600030101010101" pitchFamily="2" charset="-122"/>
              </a:rPr>
              <a:t>214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21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21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|w|=1   </a:t>
            </a:r>
            <a:r>
              <a:rPr lang="zh-CN" altLang="en-US">
                <a:ea typeface="宋体" panose="02010600030101010101" pitchFamily="2" charset="-122"/>
              </a:rPr>
              <a:t>就有</a:t>
            </a:r>
            <a:r>
              <a:rPr lang="en-US" altLang="zh-CN">
                <a:ea typeface="宋体" panose="02010600030101010101" pitchFamily="2" charset="-122"/>
              </a:rPr>
              <a:t>a b c  </a:t>
            </a:r>
            <a:r>
              <a:rPr lang="zh-CN" altLang="en-US">
                <a:ea typeface="宋体" panose="02010600030101010101" pitchFamily="2" charset="-122"/>
              </a:rPr>
              <a:t>本身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仅一部分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t>218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0D2DCF-B77A-4D8F-A365-1DC4EBDDBDFE}" type="slidenum">
              <a:rPr lang="zh-CN" altLang="en-US" smtClean="0">
                <a:ea typeface="宋体" panose="02010600030101010101" pitchFamily="2" charset="-122"/>
              </a:rPr>
              <a:t>220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22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22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|w|=1   </a:t>
            </a:r>
            <a:r>
              <a:rPr lang="zh-CN" altLang="en-US">
                <a:ea typeface="宋体" panose="02010600030101010101" pitchFamily="2" charset="-122"/>
              </a:rPr>
              <a:t>就有</a:t>
            </a:r>
            <a:r>
              <a:rPr lang="en-US" altLang="zh-CN">
                <a:ea typeface="宋体" panose="02010600030101010101" pitchFamily="2" charset="-122"/>
              </a:rPr>
              <a:t>a b c  </a:t>
            </a:r>
            <a:r>
              <a:rPr lang="zh-CN" altLang="en-US">
                <a:ea typeface="宋体" panose="02010600030101010101" pitchFamily="2" charset="-122"/>
              </a:rPr>
              <a:t>本身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2ACE2-3455-4DAE-BC19-9764E67D7200}" type="slidenum">
              <a:rPr lang="zh-CN" altLang="en-US" smtClean="0">
                <a:ea typeface="宋体" panose="02010600030101010101" pitchFamily="2" charset="-122"/>
              </a:rPr>
              <a:t>228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23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23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algn="just"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010AA0-BB29-488A-912A-7F1DBC9ADFAD}" type="slidenum">
              <a:rPr lang="zh-CN" altLang="en-US" smtClean="0">
                <a:ea typeface="宋体" panose="02010600030101010101" pitchFamily="2" charset="-122"/>
              </a:rPr>
              <a:t>231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24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24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algn="just"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32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类似 </a:t>
            </a:r>
            <a:r>
              <a:rPr lang="en-US" altLang="zh-CN">
                <a:ea typeface="宋体" panose="02010600030101010101" pitchFamily="2" charset="-122"/>
              </a:rPr>
              <a:t>=&gt;</a:t>
            </a:r>
            <a:r>
              <a:rPr lang="zh-CN" altLang="en-US" baseline="30000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393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7FE09F-3474-4E3C-A805-3C59159FAA95}" type="slidenum">
              <a:rPr lang="zh-CN" altLang="en-US" smtClean="0">
                <a:ea typeface="宋体" panose="02010600030101010101" pitchFamily="2" charset="-122"/>
              </a:rPr>
              <a:t>41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F11881-5FEC-4193-9DEE-5519A97F6E15}" type="slidenum">
              <a:rPr lang="zh-CN" altLang="en-US" smtClean="0">
                <a:ea typeface="宋体" panose="02010600030101010101" pitchFamily="2" charset="-122"/>
              </a:rPr>
              <a:t>233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25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25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algn="just"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48707C-F2A7-4618-AA8A-50356600CFA2}" type="slidenum">
              <a:rPr lang="zh-CN" altLang="en-US" smtClean="0">
                <a:ea typeface="宋体" panose="02010600030101010101" pitchFamily="2" charset="-122"/>
              </a:rPr>
              <a:t>235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27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27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algn="just"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1434A-A40B-4874-BD2A-932B4B963334}" type="slidenum">
              <a:rPr lang="zh-CN" altLang="en-US" smtClean="0">
                <a:ea typeface="宋体" panose="02010600030101010101" pitchFamily="2" charset="-122"/>
              </a:rPr>
              <a:t>237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28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28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algn="just"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290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290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24A84-A408-4378-9D2B-E6444A93C4FE}" type="slidenum">
              <a:rPr lang="zh-CN" altLang="en-US" smtClean="0">
                <a:ea typeface="宋体" panose="02010600030101010101" pitchFamily="2" charset="-122"/>
              </a:rPr>
              <a:t>245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0+1+2+   00</a:t>
            </a:r>
            <a:r>
              <a:rPr lang="zh-CN" altLang="en-US" dirty="0"/>
              <a:t>*</a:t>
            </a:r>
            <a:r>
              <a:rPr lang="en-US" altLang="zh-CN" dirty="0"/>
              <a:t>11</a:t>
            </a:r>
            <a:r>
              <a:rPr lang="zh-CN" altLang="en-US" dirty="0"/>
              <a:t>*</a:t>
            </a:r>
            <a:r>
              <a:rPr lang="en-US" altLang="zh-CN" dirty="0"/>
              <a:t>22</a:t>
            </a:r>
            <a:r>
              <a:rPr lang="zh-CN" altLang="en-US" dirty="0"/>
              <a:t>*</a:t>
            </a:r>
            <a:r>
              <a:rPr lang="en-US" altLang="zh-CN" dirty="0"/>
              <a:t>  0</a:t>
            </a:r>
            <a:r>
              <a:rPr lang="zh-CN" altLang="en-US" dirty="0"/>
              <a:t>*</a:t>
            </a:r>
            <a:r>
              <a:rPr lang="en-US" altLang="zh-CN" dirty="0"/>
              <a:t>01</a:t>
            </a:r>
            <a:r>
              <a:rPr lang="zh-CN" altLang="en-US" dirty="0"/>
              <a:t>*</a:t>
            </a:r>
            <a:r>
              <a:rPr lang="en-US" altLang="zh-CN" dirty="0"/>
              <a:t>12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t>248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406BD4-4823-476C-9BF7-3D708B30429C}" type="slidenum">
              <a:rPr lang="zh-CN" altLang="en-US" smtClean="0">
                <a:ea typeface="宋体" panose="02010600030101010101" pitchFamily="2" charset="-122"/>
              </a:rPr>
              <a:t>249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30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00</a:t>
            </a:r>
            <a:r>
              <a:rPr lang="zh-CN" altLang="en-US" dirty="0"/>
              <a:t>*</a:t>
            </a:r>
            <a:r>
              <a:rPr lang="en-US" altLang="zh-CN" dirty="0"/>
              <a:t>11</a:t>
            </a:r>
            <a:r>
              <a:rPr lang="zh-CN" altLang="en-US" dirty="0"/>
              <a:t>*</a:t>
            </a:r>
            <a:r>
              <a:rPr lang="en-US" altLang="zh-CN" dirty="0"/>
              <a:t>22</a:t>
            </a:r>
            <a:r>
              <a:rPr lang="zh-CN" altLang="en-US" dirty="0"/>
              <a:t>*</a:t>
            </a:r>
            <a:r>
              <a:rPr lang="en-US" altLang="zh-CN" dirty="0"/>
              <a:t> </a:t>
            </a:r>
            <a:endParaRPr lang="zh-CN" altLang="en-US" dirty="0"/>
          </a:p>
          <a:p>
            <a:pPr algn="just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3B3C5-85D8-4509-A8FA-0DF4A980C3A3}" type="slidenum">
              <a:rPr lang="zh-CN" altLang="en-US" smtClean="0">
                <a:ea typeface="宋体" panose="02010600030101010101" pitchFamily="2" charset="-122"/>
              </a:rPr>
              <a:t>250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31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1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algn="just" eaLnBrk="1" hangingPunct="1"/>
            <a:r>
              <a:rPr lang="en-US" altLang="zh-CN" dirty="0"/>
              <a:t>0</a:t>
            </a:r>
            <a:r>
              <a:rPr lang="zh-CN" altLang="en-US" dirty="0"/>
              <a:t>*</a:t>
            </a:r>
            <a:r>
              <a:rPr lang="en-US" altLang="zh-CN" dirty="0"/>
              <a:t>01</a:t>
            </a:r>
            <a:r>
              <a:rPr lang="zh-CN" altLang="en-US" dirty="0"/>
              <a:t>*</a:t>
            </a:r>
            <a:r>
              <a:rPr lang="en-US" altLang="zh-CN" dirty="0"/>
              <a:t>12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*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t>251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07F918-BCAF-4553-9F0B-95C28C363705}" type="slidenum">
              <a:rPr lang="zh-CN" altLang="en-US" smtClean="0">
                <a:ea typeface="宋体" panose="02010600030101010101" pitchFamily="2" charset="-122"/>
              </a:rPr>
              <a:t>252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32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2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algn="just"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4D80B-33DB-4E9C-B301-BAD8907AC9AB}" type="slidenum">
              <a:rPr lang="zh-CN" altLang="en-US" smtClean="0">
                <a:ea typeface="宋体" panose="02010600030101010101" pitchFamily="2" charset="-122"/>
              </a:rPr>
              <a:t>253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33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3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algn="just"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4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此处需要举例</a:t>
            </a:r>
          </a:p>
        </p:txBody>
      </p:sp>
      <p:sp>
        <p:nvSpPr>
          <p:cNvPr id="394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A504E-E000-4A72-B85E-E725C831DFC0}" type="slidenum">
              <a:rPr lang="zh-CN" altLang="en-US" smtClean="0">
                <a:ea typeface="宋体" panose="02010600030101010101" pitchFamily="2" charset="-122"/>
              </a:rPr>
              <a:t>44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4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红色不是实际的状态函数</a:t>
            </a:r>
          </a:p>
        </p:txBody>
      </p:sp>
      <p:sp>
        <p:nvSpPr>
          <p:cNvPr id="434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43F2DC-7AF0-4EEA-8F5C-0946397D7D07}" type="slidenum">
              <a:rPr lang="zh-CN" altLang="en-US" smtClean="0">
                <a:ea typeface="宋体" panose="02010600030101010101" pitchFamily="2" charset="-122"/>
              </a:rPr>
              <a:t>254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52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默认还有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个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ε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函数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52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01C359-7FC1-46E8-9000-AF2E9055DBD5}" type="slidenum">
              <a:rPr lang="zh-CN" altLang="en-US" smtClean="0">
                <a:ea typeface="宋体" panose="02010600030101010101" pitchFamily="2" charset="-122"/>
              </a:rPr>
              <a:t>266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62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间接   直接</a:t>
            </a:r>
          </a:p>
        </p:txBody>
      </p:sp>
      <p:sp>
        <p:nvSpPr>
          <p:cNvPr id="436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330C0-FF8A-4F7B-ABFB-D3518DC1098F}" type="slidenum">
              <a:rPr lang="zh-CN" altLang="en-US" smtClean="0">
                <a:ea typeface="宋体" panose="02010600030101010101" pitchFamily="2" charset="-122"/>
              </a:rPr>
              <a:t>272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72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状态数不变</a:t>
            </a:r>
          </a:p>
        </p:txBody>
      </p:sp>
      <p:sp>
        <p:nvSpPr>
          <p:cNvPr id="4372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C206EE-F81E-4666-8F0B-0C15C36620EC}" type="slidenum">
              <a:rPr lang="zh-CN" altLang="en-US" smtClean="0">
                <a:ea typeface="宋体" panose="02010600030101010101" pitchFamily="2" charset="-122"/>
              </a:rPr>
              <a:t>286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10FE00-E4F3-4ACB-91DB-1281DCD6D6FC}" type="slidenum">
              <a:rPr lang="zh-CN" altLang="en-US" smtClean="0">
                <a:ea typeface="宋体" panose="02010600030101010101" pitchFamily="2" charset="-122"/>
              </a:rPr>
              <a:t>314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38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8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希腊字母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en-US" altLang="zh-CN" sz="1600" b="1" dirty="0">
                <a:ea typeface="宋体" panose="02010600030101010101" pitchFamily="2" charset="-122"/>
              </a:rPr>
              <a:t>Α </a:t>
            </a:r>
            <a:r>
              <a:rPr lang="en-US" altLang="zh-CN" sz="1600" b="1" dirty="0" err="1">
                <a:ea typeface="宋体" panose="02010600030101010101" pitchFamily="2" charset="-122"/>
              </a:rPr>
              <a:t>α</a:t>
            </a:r>
            <a:r>
              <a:rPr lang="en-US" altLang="zh-CN" sz="1600" b="1" dirty="0">
                <a:ea typeface="宋体" panose="02010600030101010101" pitchFamily="2" charset="-122"/>
              </a:rPr>
              <a:t> alpha     </a:t>
            </a:r>
          </a:p>
          <a:p>
            <a:pPr eaLnBrk="1" hangingPunct="1"/>
            <a:r>
              <a:rPr lang="en-US" altLang="zh-CN" sz="1600" b="1" dirty="0">
                <a:ea typeface="宋体" panose="02010600030101010101" pitchFamily="2" charset="-122"/>
              </a:rPr>
              <a:t>   Β </a:t>
            </a:r>
            <a:r>
              <a:rPr lang="en-US" altLang="zh-CN" sz="1600" b="1" dirty="0" err="1">
                <a:ea typeface="宋体" panose="02010600030101010101" pitchFamily="2" charset="-122"/>
              </a:rPr>
              <a:t>β</a:t>
            </a:r>
            <a:r>
              <a:rPr lang="en-US" altLang="zh-CN" sz="1600" b="1" dirty="0">
                <a:ea typeface="宋体" panose="02010600030101010101" pitchFamily="2" charset="-122"/>
              </a:rPr>
              <a:t> beta</a:t>
            </a:r>
          </a:p>
          <a:p>
            <a:pPr eaLnBrk="1" hangingPunct="1"/>
            <a:r>
              <a:rPr lang="en-US" altLang="zh-CN" sz="1600" b="1" dirty="0">
                <a:ea typeface="宋体" panose="02010600030101010101" pitchFamily="2" charset="-122"/>
              </a:rPr>
              <a:t>   </a:t>
            </a:r>
            <a:r>
              <a:rPr lang="en-US" altLang="zh-CN" sz="1600" b="1" dirty="0">
                <a:solidFill>
                  <a:srgbClr val="000000"/>
                </a:solidFill>
                <a:ea typeface="宋体" panose="02010600030101010101" pitchFamily="2" charset="-122"/>
              </a:rPr>
              <a:t>Γ</a:t>
            </a:r>
            <a:r>
              <a:rPr lang="en-US" altLang="zh-CN" sz="1600" b="1" dirty="0">
                <a:ea typeface="宋体" panose="02010600030101010101" pitchFamily="2" charset="-122"/>
              </a:rPr>
              <a:t> </a:t>
            </a:r>
            <a:r>
              <a:rPr lang="en-US" altLang="zh-CN" sz="1600" b="1" dirty="0" err="1">
                <a:ea typeface="宋体" panose="02010600030101010101" pitchFamily="2" charset="-122"/>
              </a:rPr>
              <a:t>γ</a:t>
            </a:r>
            <a:r>
              <a:rPr lang="en-US" altLang="zh-CN" sz="1600" b="1" dirty="0">
                <a:ea typeface="宋体" panose="02010600030101010101" pitchFamily="2" charset="-122"/>
              </a:rPr>
              <a:t> gamma </a:t>
            </a:r>
            <a:endParaRPr lang="zh-CN" altLang="en-US" sz="1600" b="1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1600" b="1" dirty="0">
                <a:ea typeface="宋体" panose="02010600030101010101" pitchFamily="2" charset="-122"/>
              </a:rPr>
              <a:t>   Δ </a:t>
            </a:r>
            <a:r>
              <a:rPr lang="en-US" altLang="zh-CN" sz="1600" b="1" dirty="0" err="1">
                <a:ea typeface="宋体" panose="02010600030101010101" pitchFamily="2" charset="-122"/>
              </a:rPr>
              <a:t>δ</a:t>
            </a:r>
            <a:r>
              <a:rPr lang="en-US" altLang="zh-CN" sz="1600" b="1" dirty="0">
                <a:ea typeface="宋体" panose="02010600030101010101" pitchFamily="2" charset="-122"/>
              </a:rPr>
              <a:t> delta </a:t>
            </a:r>
            <a:endParaRPr lang="zh-CN" altLang="en-US" sz="1600" b="1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1600" b="1" dirty="0">
                <a:ea typeface="宋体" panose="02010600030101010101" pitchFamily="2" charset="-122"/>
              </a:rPr>
              <a:t>   Ε </a:t>
            </a:r>
            <a:r>
              <a:rPr lang="en-US" altLang="zh-CN" sz="1600" b="1" dirty="0" err="1">
                <a:ea typeface="宋体" panose="02010600030101010101" pitchFamily="2" charset="-122"/>
              </a:rPr>
              <a:t>ε</a:t>
            </a:r>
            <a:r>
              <a:rPr lang="en-US" altLang="zh-CN" sz="1600" b="1" dirty="0">
                <a:ea typeface="宋体" panose="02010600030101010101" pitchFamily="2" charset="-122"/>
              </a:rPr>
              <a:t> epsilon</a:t>
            </a:r>
          </a:p>
          <a:p>
            <a:pPr eaLnBrk="1" hangingPunct="1"/>
            <a:r>
              <a:rPr lang="en-US" altLang="zh-CN" sz="1600" b="1" dirty="0">
                <a:ea typeface="宋体" panose="02010600030101010101" pitchFamily="2" charset="-122"/>
              </a:rPr>
              <a:t>   ∑ </a:t>
            </a:r>
            <a:r>
              <a:rPr lang="en-US" altLang="zh-CN" sz="1600" b="1" dirty="0">
                <a:solidFill>
                  <a:srgbClr val="000000"/>
                </a:solidFill>
                <a:ea typeface="宋体" panose="02010600030101010101" pitchFamily="2" charset="-122"/>
              </a:rPr>
              <a:t>σ</a:t>
            </a:r>
            <a:r>
              <a:rPr lang="en-US" altLang="zh-CN" sz="1600" b="1" dirty="0">
                <a:ea typeface="宋体" panose="02010600030101010101" pitchFamily="2" charset="-122"/>
              </a:rPr>
              <a:t> sigma</a:t>
            </a:r>
          </a:p>
          <a:p>
            <a:pPr eaLnBrk="1" hangingPunct="1"/>
            <a:r>
              <a:rPr lang="en-US" altLang="zh-CN" sz="1600" b="1" dirty="0">
                <a:ea typeface="宋体" panose="02010600030101010101" pitchFamily="2" charset="-122"/>
              </a:rPr>
              <a:t>   Ω </a:t>
            </a:r>
            <a:r>
              <a:rPr lang="en-US" altLang="zh-CN" sz="1600" b="1" dirty="0" err="1">
                <a:ea typeface="宋体" panose="02010600030101010101" pitchFamily="2" charset="-122"/>
              </a:rPr>
              <a:t>ω</a:t>
            </a:r>
            <a:r>
              <a:rPr lang="en-US" altLang="zh-CN" sz="1600" b="1" dirty="0">
                <a:ea typeface="宋体" panose="02010600030101010101" pitchFamily="2" charset="-122"/>
              </a:rPr>
              <a:t> omega</a:t>
            </a:r>
            <a:endParaRPr lang="zh-CN" altLang="en-US" sz="1600" b="1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注意字母表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注意字母表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52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5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E8AA89-95C8-4884-9D1A-0E441A80E3C8}" type="slidenum">
              <a:rPr lang="zh-CN" altLang="en-US" smtClean="0">
                <a:ea typeface="宋体" panose="02010600030101010101" pitchFamily="2" charset="-122"/>
              </a:rPr>
              <a:t>55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sz="2400" b="0">
              <a:solidFill>
                <a:schemeClr val="tx1"/>
              </a:solidFill>
            </a:endParaRPr>
          </a:p>
        </p:txBody>
      </p:sp>
      <p:sp>
        <p:nvSpPr>
          <p:cNvPr id="5" name="AutoShape 1027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 sz="2400" b="0">
              <a:solidFill>
                <a:schemeClr val="tx1"/>
              </a:solidFill>
            </a:endParaRPr>
          </a:p>
        </p:txBody>
      </p:sp>
      <p:grpSp>
        <p:nvGrpSpPr>
          <p:cNvPr id="6" name="Group 1029"/>
          <p:cNvGrpSpPr/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0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4587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854FAFFF-F5BF-4A26-BCF0-8E8A614BE6C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BEEA2-D539-4C81-8713-46F7B7053C9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D407A-B3C1-44E3-83BD-C9BACFC9F58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7B67E-312D-4A0D-A9E6-407336C58C5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B9DFE-F2F7-4816-9E09-EEEF7A5D45B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7287B-F6D1-4340-B992-7C16DF7239C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1B2EF-CB24-4A59-87FE-81721B71EC1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59608-F0CD-4383-85B4-A744B35EB4C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9DF33-139E-4CA4-9A3D-C804E1337B8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8ECAC-4F99-4444-9BBD-3A4D0BF66E3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B55C5-4A63-44D6-A6C9-D39B07F7BB8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D437D-9118-4B18-8F85-46890589672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/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036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7" name="AutoShape 1029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 sz="2400" b="0">
              <a:solidFill>
                <a:schemeClr val="tx1"/>
              </a:solidFill>
            </a:endParaRPr>
          </a:p>
        </p:txBody>
      </p:sp>
      <p:sp>
        <p:nvSpPr>
          <p:cNvPr id="1028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560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r">
              <a:defRPr kumimoji="0" sz="14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61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>
              <a:defRPr kumimoji="0" sz="14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62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1" compatLnSpc="1">
            <a:spAutoFit/>
          </a:bodyPr>
          <a:lstStyle>
            <a:lvl1pPr algn="l">
              <a:defRPr kumimoji="0" sz="26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4CB6ABF-5AC9-4F3C-821B-E8DF49E78C2A}" type="slidenum">
              <a:rPr lang="zh-CN" altLang="en-US"/>
              <a:t>‹#›</a:t>
            </a:fld>
            <a:endParaRPr lang="en-US" altLang="zh-CN"/>
          </a:p>
        </p:txBody>
      </p:sp>
      <p:grpSp>
        <p:nvGrpSpPr>
          <p:cNvPr id="1033" name="Group 1035"/>
          <p:cNvGrpSpPr/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1034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>
                <a:solidFill>
                  <a:srgbClr val="000000"/>
                </a:solidFill>
              </a:rPr>
              <a:t>第三章</a:t>
            </a:r>
            <a:endParaRPr lang="en-US" altLang="zh-CN" sz="4400" dirty="0">
              <a:solidFill>
                <a:srgbClr val="000000"/>
              </a:solidFill>
            </a:endParaRPr>
          </a:p>
        </p:txBody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2362200"/>
            <a:ext cx="6646862" cy="3733800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zh-CN" altLang="en-US" sz="5400" b="1" dirty="0">
                <a:solidFill>
                  <a:srgbClr val="000000"/>
                </a:solidFill>
              </a:rPr>
              <a:t>有限状态自动机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等价性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362200"/>
            <a:ext cx="7402513" cy="3733800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 有限状态自动机</a:t>
            </a:r>
            <a:r>
              <a:rPr lang="zh-CN" altLang="en-US" sz="4000" b="1" dirty="0">
                <a:solidFill>
                  <a:srgbClr val="000000"/>
                </a:solidFill>
              </a:rPr>
              <a:t>接收</a:t>
            </a:r>
            <a:r>
              <a:rPr lang="zh-CN" altLang="en-US" sz="4000" b="1" dirty="0">
                <a:solidFill>
                  <a:srgbClr val="0000CC"/>
                </a:solidFill>
              </a:rPr>
              <a:t>的语言称为</a:t>
            </a:r>
            <a:r>
              <a:rPr lang="zh-CN" altLang="en-US" sz="4000" b="1" dirty="0">
                <a:solidFill>
                  <a:srgbClr val="000000"/>
                </a:solidFill>
              </a:rPr>
              <a:t>有限状态语言</a:t>
            </a:r>
            <a:r>
              <a:rPr lang="en-US" altLang="zh-CN" sz="4000" b="1" dirty="0">
                <a:solidFill>
                  <a:srgbClr val="000000"/>
                </a:solidFill>
              </a:rPr>
              <a:t>--</a:t>
            </a:r>
            <a:r>
              <a:rPr lang="en-US" altLang="zh-CN" sz="4000" b="1" dirty="0">
                <a:solidFill>
                  <a:srgbClr val="FF0000"/>
                </a:solidFill>
              </a:rPr>
              <a:t>FSL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 从</a:t>
            </a:r>
            <a:r>
              <a:rPr lang="zh-CN" altLang="en-US" sz="4000" b="1" dirty="0">
                <a:solidFill>
                  <a:srgbClr val="000000"/>
                </a:solidFill>
              </a:rPr>
              <a:t>产生</a:t>
            </a:r>
            <a:r>
              <a:rPr lang="zh-CN" altLang="en-US" sz="4000" b="1" dirty="0">
                <a:solidFill>
                  <a:srgbClr val="0000CC"/>
                </a:solidFill>
              </a:rPr>
              <a:t>语言角度而言， </a:t>
            </a:r>
            <a:r>
              <a:rPr lang="en-US" altLang="zh-CN" sz="4000" b="1" dirty="0"/>
              <a:t>FSL</a:t>
            </a:r>
            <a:r>
              <a:rPr lang="zh-CN" altLang="en-US" sz="4000" b="1" dirty="0">
                <a:solidFill>
                  <a:srgbClr val="0000CC"/>
                </a:solidFill>
              </a:rPr>
              <a:t>就是</a:t>
            </a:r>
            <a:r>
              <a:rPr lang="zh-CN" altLang="en-US" sz="4000" b="1" dirty="0">
                <a:solidFill>
                  <a:srgbClr val="000000"/>
                </a:solidFill>
              </a:rPr>
              <a:t>右线性语言</a:t>
            </a:r>
            <a:r>
              <a:rPr lang="en-US" altLang="zh-CN" sz="4000" b="1" dirty="0">
                <a:solidFill>
                  <a:srgbClr val="000000"/>
                </a:solidFill>
              </a:rPr>
              <a:t>--</a:t>
            </a:r>
            <a:r>
              <a:rPr lang="en-US" altLang="zh-CN" sz="4000" b="1" dirty="0">
                <a:solidFill>
                  <a:srgbClr val="FF0000"/>
                </a:solidFill>
              </a:rPr>
              <a:t>RLL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 从</a:t>
            </a:r>
            <a:r>
              <a:rPr lang="en-US" altLang="zh-CN" sz="4000" b="1" dirty="0">
                <a:solidFill>
                  <a:srgbClr val="0000CC"/>
                </a:solidFill>
              </a:rPr>
              <a:t>(</a:t>
            </a:r>
            <a:r>
              <a:rPr lang="zh-CN" altLang="en-US" sz="4000" b="1" dirty="0">
                <a:solidFill>
                  <a:srgbClr val="0000CC"/>
                </a:solidFill>
              </a:rPr>
              <a:t>正则</a:t>
            </a:r>
            <a:r>
              <a:rPr lang="en-US" altLang="zh-CN" sz="4000" b="1" dirty="0">
                <a:solidFill>
                  <a:srgbClr val="0000CC"/>
                </a:solidFill>
              </a:rPr>
              <a:t>)</a:t>
            </a:r>
            <a:r>
              <a:rPr lang="zh-CN" altLang="en-US" sz="4000" b="1" dirty="0">
                <a:solidFill>
                  <a:srgbClr val="000000"/>
                </a:solidFill>
              </a:rPr>
              <a:t>运算</a:t>
            </a:r>
            <a:r>
              <a:rPr lang="zh-CN" altLang="en-US" sz="4000" b="1" dirty="0">
                <a:solidFill>
                  <a:srgbClr val="0000CC"/>
                </a:solidFill>
              </a:rPr>
              <a:t>角度而言， </a:t>
            </a:r>
            <a:r>
              <a:rPr lang="en-US" altLang="zh-CN" sz="4000" b="1" dirty="0"/>
              <a:t>FSL</a:t>
            </a:r>
            <a:r>
              <a:rPr lang="zh-CN" altLang="en-US" sz="4000" b="1" dirty="0">
                <a:solidFill>
                  <a:srgbClr val="0000CC"/>
                </a:solidFill>
              </a:rPr>
              <a:t>就是</a:t>
            </a:r>
            <a:r>
              <a:rPr lang="zh-CN" altLang="en-US" sz="4000" b="1" dirty="0">
                <a:solidFill>
                  <a:srgbClr val="000000"/>
                </a:solidFill>
              </a:rPr>
              <a:t>正则语言</a:t>
            </a:r>
            <a:r>
              <a:rPr lang="en-US" altLang="zh-CN" sz="4000" b="1" dirty="0">
                <a:solidFill>
                  <a:srgbClr val="000000"/>
                </a:solidFill>
              </a:rPr>
              <a:t>--</a:t>
            </a:r>
            <a:r>
              <a:rPr lang="en-US" altLang="zh-CN" sz="4000" b="1" dirty="0">
                <a:solidFill>
                  <a:srgbClr val="FF0000"/>
                </a:solidFill>
              </a:rPr>
              <a:t>RL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分析：</a:t>
            </a:r>
            <a:endParaRPr lang="zh-CN" altLang="en-US" sz="48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 对于任何输入串，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的任务是</a:t>
            </a:r>
            <a:endParaRPr lang="en-US" altLang="zh-CN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检查该输入串中是否存在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001</a:t>
            </a:r>
            <a:r>
              <a:rPr lang="zh-CN" altLang="en-US" sz="4000" b="1" dirty="0">
                <a:solidFill>
                  <a:srgbClr val="0000CC"/>
                </a:solidFill>
              </a:rPr>
              <a:t> </a:t>
            </a:r>
          </a:p>
          <a:p>
            <a:pPr marL="0" indent="0" eaLnBrk="1" hangingPunct="1">
              <a:lnSpc>
                <a:spcPct val="9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9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CC"/>
                </a:solidFill>
                <a:latin typeface="宋体" panose="02010600030101010101" pitchFamily="2" charset="-122"/>
              </a:rPr>
              <a:t>初始状态：</a:t>
            </a:r>
            <a:r>
              <a:rPr lang="en-US" altLang="zh-CN" sz="3600" b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3600" b="1" baseline="-2500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endParaRPr lang="zh-CN" altLang="en-US" sz="3600" b="1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3500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3600" b="1" baseline="-2500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  </a:t>
            </a:r>
            <a:r>
              <a:rPr lang="zh-CN" altLang="en-US" sz="3600" b="1">
                <a:solidFill>
                  <a:srgbClr val="0000CC"/>
                </a:solidFill>
                <a:latin typeface="宋体" panose="02010600030101010101" pitchFamily="2" charset="-122"/>
              </a:rPr>
              <a:t>已接收</a:t>
            </a:r>
            <a:r>
              <a:rPr lang="en-US" altLang="zh-CN" sz="3600" b="1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</a:p>
          <a:p>
            <a:pPr eaLnBrk="1" hangingPunct="1">
              <a:spcBef>
                <a:spcPct val="3500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3600" b="1" baseline="-2500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  </a:t>
            </a:r>
            <a:r>
              <a:rPr lang="zh-CN" altLang="en-US" sz="3600" b="1">
                <a:solidFill>
                  <a:srgbClr val="0000CC"/>
                </a:solidFill>
                <a:latin typeface="宋体" panose="02010600030101010101" pitchFamily="2" charset="-122"/>
              </a:rPr>
              <a:t>已接收</a:t>
            </a:r>
            <a:r>
              <a:rPr lang="en-US" altLang="zh-CN" sz="3600" b="1">
                <a:solidFill>
                  <a:srgbClr val="0000CC"/>
                </a:solidFill>
                <a:latin typeface="宋体" panose="02010600030101010101" pitchFamily="2" charset="-122"/>
              </a:rPr>
              <a:t>00 </a:t>
            </a:r>
          </a:p>
          <a:p>
            <a:pPr eaLnBrk="1" hangingPunct="1">
              <a:spcBef>
                <a:spcPct val="3500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3600" b="1" baseline="-2500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3  </a:t>
            </a:r>
            <a:r>
              <a:rPr lang="zh-CN" altLang="en-US" sz="3600" b="1">
                <a:solidFill>
                  <a:srgbClr val="0000CC"/>
                </a:solidFill>
                <a:latin typeface="宋体" panose="02010600030101010101" pitchFamily="2" charset="-122"/>
              </a:rPr>
              <a:t>已接收</a:t>
            </a:r>
            <a:r>
              <a:rPr lang="en-US" altLang="zh-CN" sz="3600" b="1">
                <a:solidFill>
                  <a:srgbClr val="0000CC"/>
                </a:solidFill>
                <a:latin typeface="宋体" panose="02010600030101010101" pitchFamily="2" charset="-122"/>
              </a:rPr>
              <a:t>001 </a:t>
            </a:r>
            <a:endParaRPr lang="en-US" altLang="zh-CN" sz="3600" b="1">
              <a:latin typeface="宋体" panose="02010600030101010101" pitchFamily="2" charset="-122"/>
            </a:endParaRP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499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0113" y="2349500"/>
            <a:ext cx="8001000" cy="37338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47523" name="Text Box 3"/>
          <p:cNvSpPr txBox="1">
            <a:spLocks noChangeArrowheads="1"/>
          </p:cNvSpPr>
          <p:nvPr/>
        </p:nvSpPr>
        <p:spPr bwMode="ltGray">
          <a:xfrm>
            <a:off x="4408488" y="4027488"/>
            <a:ext cx="5334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47524" name="Oval 4"/>
          <p:cNvSpPr>
            <a:spLocks noChangeArrowheads="1"/>
          </p:cNvSpPr>
          <p:nvPr/>
        </p:nvSpPr>
        <p:spPr bwMode="ltGray">
          <a:xfrm>
            <a:off x="3341688" y="3951288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25" name="Text Box 5"/>
          <p:cNvSpPr txBox="1">
            <a:spLocks noChangeArrowheads="1"/>
          </p:cNvSpPr>
          <p:nvPr/>
        </p:nvSpPr>
        <p:spPr bwMode="ltGray">
          <a:xfrm>
            <a:off x="3189288" y="4027488"/>
            <a:ext cx="5334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ltGray">
          <a:xfrm>
            <a:off x="1662113" y="3933825"/>
            <a:ext cx="5334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状态转移图</a:t>
            </a:r>
          </a:p>
        </p:txBody>
      </p:sp>
      <p:sp>
        <p:nvSpPr>
          <p:cNvPr id="747528" name="Line 8"/>
          <p:cNvSpPr>
            <a:spLocks noChangeShapeType="1"/>
          </p:cNvSpPr>
          <p:nvPr/>
        </p:nvSpPr>
        <p:spPr bwMode="ltGray">
          <a:xfrm>
            <a:off x="1284288" y="4027488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29" name="Oval 9"/>
          <p:cNvSpPr>
            <a:spLocks noChangeArrowheads="1"/>
          </p:cNvSpPr>
          <p:nvPr/>
        </p:nvSpPr>
        <p:spPr bwMode="ltGray">
          <a:xfrm>
            <a:off x="1893888" y="3951288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30" name="Line 10"/>
          <p:cNvSpPr>
            <a:spLocks noChangeShapeType="1"/>
          </p:cNvSpPr>
          <p:nvPr/>
        </p:nvSpPr>
        <p:spPr bwMode="ltGray">
          <a:xfrm>
            <a:off x="2122488" y="4027488"/>
            <a:ext cx="1219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31" name="AutoShape 11"/>
          <p:cNvSpPr>
            <a:spLocks noChangeArrowheads="1"/>
          </p:cNvSpPr>
          <p:nvPr/>
        </p:nvSpPr>
        <p:spPr bwMode="ltGray">
          <a:xfrm>
            <a:off x="5932488" y="3875088"/>
            <a:ext cx="228600" cy="2286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32" name="Text Box 12"/>
          <p:cNvSpPr txBox="1">
            <a:spLocks noChangeArrowheads="1"/>
          </p:cNvSpPr>
          <p:nvPr/>
        </p:nvSpPr>
        <p:spPr bwMode="ltGray">
          <a:xfrm>
            <a:off x="2579688" y="3570288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47533" name="Freeform 13"/>
          <p:cNvSpPr/>
          <p:nvPr/>
        </p:nvSpPr>
        <p:spPr bwMode="ltGray">
          <a:xfrm>
            <a:off x="1512888" y="3341688"/>
            <a:ext cx="558800" cy="660400"/>
          </a:xfrm>
          <a:custGeom>
            <a:avLst/>
            <a:gdLst>
              <a:gd name="T0" fmla="*/ 2147483647 w 352"/>
              <a:gd name="T1" fmla="*/ 2147483647 h 416"/>
              <a:gd name="T2" fmla="*/ 2147483647 w 352"/>
              <a:gd name="T3" fmla="*/ 2147483647 h 416"/>
              <a:gd name="T4" fmla="*/ 2147483647 w 352"/>
              <a:gd name="T5" fmla="*/ 2147483647 h 416"/>
              <a:gd name="T6" fmla="*/ 2147483647 w 352"/>
              <a:gd name="T7" fmla="*/ 2147483647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352"/>
              <a:gd name="T13" fmla="*/ 0 h 416"/>
              <a:gd name="T14" fmla="*/ 352 w 352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" h="416">
                <a:moveTo>
                  <a:pt x="248" y="416"/>
                </a:moveTo>
                <a:cubicBezTo>
                  <a:pt x="124" y="328"/>
                  <a:pt x="0" y="240"/>
                  <a:pt x="8" y="176"/>
                </a:cubicBezTo>
                <a:cubicBezTo>
                  <a:pt x="16" y="112"/>
                  <a:pt x="240" y="0"/>
                  <a:pt x="296" y="32"/>
                </a:cubicBezTo>
                <a:cubicBezTo>
                  <a:pt x="352" y="64"/>
                  <a:pt x="348" y="216"/>
                  <a:pt x="344" y="368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34" name="Text Box 14"/>
          <p:cNvSpPr txBox="1">
            <a:spLocks noChangeArrowheads="1"/>
          </p:cNvSpPr>
          <p:nvPr/>
        </p:nvSpPr>
        <p:spPr bwMode="ltGray">
          <a:xfrm>
            <a:off x="1512888" y="2960688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47535" name="Line 15"/>
          <p:cNvSpPr>
            <a:spLocks noChangeShapeType="1"/>
          </p:cNvSpPr>
          <p:nvPr/>
        </p:nvSpPr>
        <p:spPr bwMode="ltGray">
          <a:xfrm>
            <a:off x="3570288" y="4027488"/>
            <a:ext cx="990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36" name="Oval 16"/>
          <p:cNvSpPr>
            <a:spLocks noChangeArrowheads="1"/>
          </p:cNvSpPr>
          <p:nvPr/>
        </p:nvSpPr>
        <p:spPr bwMode="ltGray">
          <a:xfrm>
            <a:off x="4560888" y="3951288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37" name="Line 17"/>
          <p:cNvSpPr>
            <a:spLocks noChangeShapeType="1"/>
          </p:cNvSpPr>
          <p:nvPr/>
        </p:nvSpPr>
        <p:spPr bwMode="ltGray">
          <a:xfrm>
            <a:off x="4789488" y="4027488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38" name="Text Box 18"/>
          <p:cNvSpPr txBox="1">
            <a:spLocks noChangeArrowheads="1"/>
          </p:cNvSpPr>
          <p:nvPr/>
        </p:nvSpPr>
        <p:spPr bwMode="ltGray">
          <a:xfrm>
            <a:off x="5703888" y="3341688"/>
            <a:ext cx="5334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47539" name="Freeform 19"/>
          <p:cNvSpPr/>
          <p:nvPr/>
        </p:nvSpPr>
        <p:spPr bwMode="ltGray">
          <a:xfrm>
            <a:off x="2122488" y="4103688"/>
            <a:ext cx="1143000" cy="228600"/>
          </a:xfrm>
          <a:custGeom>
            <a:avLst/>
            <a:gdLst>
              <a:gd name="T0" fmla="*/ 2147483647 w 720"/>
              <a:gd name="T1" fmla="*/ 0 h 288"/>
              <a:gd name="T2" fmla="*/ 2147483647 w 720"/>
              <a:gd name="T3" fmla="*/ 2147483647 h 288"/>
              <a:gd name="T4" fmla="*/ 0 w 720"/>
              <a:gd name="T5" fmla="*/ 0 h 288"/>
              <a:gd name="T6" fmla="*/ 0 60000 65536"/>
              <a:gd name="T7" fmla="*/ 0 60000 65536"/>
              <a:gd name="T8" fmla="*/ 0 60000 65536"/>
              <a:gd name="T9" fmla="*/ 0 w 720"/>
              <a:gd name="T10" fmla="*/ 0 h 288"/>
              <a:gd name="T11" fmla="*/ 720 w 72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88">
                <a:moveTo>
                  <a:pt x="720" y="0"/>
                </a:moveTo>
                <a:cubicBezTo>
                  <a:pt x="588" y="144"/>
                  <a:pt x="456" y="288"/>
                  <a:pt x="336" y="288"/>
                </a:cubicBezTo>
                <a:cubicBezTo>
                  <a:pt x="216" y="288"/>
                  <a:pt x="108" y="144"/>
                  <a:pt x="0" y="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40" name="Text Box 20"/>
          <p:cNvSpPr txBox="1">
            <a:spLocks noChangeArrowheads="1"/>
          </p:cNvSpPr>
          <p:nvPr/>
        </p:nvSpPr>
        <p:spPr bwMode="ltGray">
          <a:xfrm>
            <a:off x="2579688" y="4256088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47541" name="Text Box 21"/>
          <p:cNvSpPr txBox="1">
            <a:spLocks noChangeArrowheads="1"/>
          </p:cNvSpPr>
          <p:nvPr/>
        </p:nvSpPr>
        <p:spPr bwMode="ltGray">
          <a:xfrm>
            <a:off x="3798888" y="3570288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47542" name="Text Box 22"/>
          <p:cNvSpPr txBox="1">
            <a:spLocks noChangeArrowheads="1"/>
          </p:cNvSpPr>
          <p:nvPr/>
        </p:nvSpPr>
        <p:spPr bwMode="ltGray">
          <a:xfrm>
            <a:off x="5170488" y="3570288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7543" name="Freeform 23"/>
          <p:cNvSpPr/>
          <p:nvPr/>
        </p:nvSpPr>
        <p:spPr bwMode="ltGray">
          <a:xfrm>
            <a:off x="6161088" y="3417888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44" name="Text Box 24"/>
          <p:cNvSpPr txBox="1">
            <a:spLocks noChangeArrowheads="1"/>
          </p:cNvSpPr>
          <p:nvPr/>
        </p:nvSpPr>
        <p:spPr bwMode="ltGray">
          <a:xfrm>
            <a:off x="6991350" y="3798888"/>
            <a:ext cx="5334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0,1</a:t>
            </a:r>
          </a:p>
        </p:txBody>
      </p:sp>
      <p:sp>
        <p:nvSpPr>
          <p:cNvPr id="747545" name="Freeform 25"/>
          <p:cNvSpPr/>
          <p:nvPr/>
        </p:nvSpPr>
        <p:spPr bwMode="ltGray">
          <a:xfrm>
            <a:off x="4211638" y="3284538"/>
            <a:ext cx="558800" cy="660400"/>
          </a:xfrm>
          <a:custGeom>
            <a:avLst/>
            <a:gdLst>
              <a:gd name="T0" fmla="*/ 2147483647 w 352"/>
              <a:gd name="T1" fmla="*/ 2147483647 h 416"/>
              <a:gd name="T2" fmla="*/ 2147483647 w 352"/>
              <a:gd name="T3" fmla="*/ 2147483647 h 416"/>
              <a:gd name="T4" fmla="*/ 2147483647 w 352"/>
              <a:gd name="T5" fmla="*/ 2147483647 h 416"/>
              <a:gd name="T6" fmla="*/ 2147483647 w 352"/>
              <a:gd name="T7" fmla="*/ 2147483647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352"/>
              <a:gd name="T13" fmla="*/ 0 h 416"/>
              <a:gd name="T14" fmla="*/ 352 w 352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" h="416">
                <a:moveTo>
                  <a:pt x="248" y="416"/>
                </a:moveTo>
                <a:cubicBezTo>
                  <a:pt x="124" y="328"/>
                  <a:pt x="0" y="240"/>
                  <a:pt x="8" y="176"/>
                </a:cubicBezTo>
                <a:cubicBezTo>
                  <a:pt x="16" y="112"/>
                  <a:pt x="240" y="0"/>
                  <a:pt x="296" y="32"/>
                </a:cubicBezTo>
                <a:cubicBezTo>
                  <a:pt x="352" y="64"/>
                  <a:pt x="348" y="216"/>
                  <a:pt x="344" y="36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46" name="Text Box 26"/>
          <p:cNvSpPr txBox="1">
            <a:spLocks noChangeArrowheads="1"/>
          </p:cNvSpPr>
          <p:nvPr/>
        </p:nvSpPr>
        <p:spPr bwMode="ltGray">
          <a:xfrm>
            <a:off x="4211638" y="2924175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4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4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4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4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4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4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4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4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74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4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74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74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74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74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74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74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74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74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74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3" grpId="0"/>
      <p:bldP spid="747524" grpId="0" animBg="1"/>
      <p:bldP spid="747525" grpId="0"/>
      <p:bldP spid="747526" grpId="0"/>
      <p:bldP spid="747528" grpId="0" animBg="1"/>
      <p:bldP spid="747529" grpId="0" animBg="1"/>
      <p:bldP spid="747530" grpId="0" animBg="1"/>
      <p:bldP spid="747531" grpId="0" animBg="1"/>
      <p:bldP spid="747532" grpId="0"/>
      <p:bldP spid="747533" grpId="0" animBg="1"/>
      <p:bldP spid="747534" grpId="0"/>
      <p:bldP spid="747535" grpId="0" animBg="1"/>
      <p:bldP spid="747536" grpId="0" animBg="1"/>
      <p:bldP spid="747537" grpId="0" animBg="1"/>
      <p:bldP spid="747538" grpId="0"/>
      <p:bldP spid="747539" grpId="0" animBg="1"/>
      <p:bldP spid="747540" grpId="0"/>
      <p:bldP spid="747541" grpId="0"/>
      <p:bldP spid="747542" grpId="0"/>
      <p:bldP spid="747543" grpId="0" animBg="1"/>
      <p:bldP spid="747544" grpId="0"/>
      <p:bldP spid="747545" grpId="0" animBg="1"/>
      <p:bldP spid="747546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例</a:t>
            </a:r>
            <a:r>
              <a:rPr lang="en-US" altLang="zh-CN" sz="4800" dirty="0"/>
              <a:t>3-6 </a:t>
            </a:r>
            <a:r>
              <a:rPr lang="zh-CN" altLang="en-US" sz="4800" dirty="0">
                <a:solidFill>
                  <a:srgbClr val="0000CC"/>
                </a:solidFill>
                <a:latin typeface="宋体" panose="02010600030101010101" pitchFamily="2" charset="-122"/>
              </a:rPr>
              <a:t>构造</a:t>
            </a:r>
            <a:r>
              <a:rPr lang="en-US" altLang="zh-CN" sz="4800" b="0" dirty="0">
                <a:solidFill>
                  <a:schemeClr val="accent2"/>
                </a:solidFill>
              </a:rPr>
              <a:t>DFA</a:t>
            </a:r>
            <a:endParaRPr lang="zh-CN" altLang="en-US" sz="4800" b="0" dirty="0">
              <a:solidFill>
                <a:schemeClr val="accent2"/>
              </a:solidFill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接收语言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L={</a:t>
            </a:r>
            <a:r>
              <a:rPr lang="en-US" altLang="zh-CN" sz="4000" b="1">
                <a:latin typeface="宋体" panose="02010600030101010101" pitchFamily="2" charset="-122"/>
              </a:rPr>
              <a:t>x</a:t>
            </a:r>
            <a:r>
              <a:rPr lang="en-US" altLang="zh-CN" sz="4000" b="1">
                <a:solidFill>
                  <a:schemeClr val="accent2"/>
                </a:solidFill>
                <a:latin typeface="宋体" panose="02010600030101010101" pitchFamily="2" charset="-122"/>
              </a:rPr>
              <a:t>000</a:t>
            </a:r>
            <a:r>
              <a:rPr lang="en-US" altLang="zh-CN" sz="4000" b="1">
                <a:solidFill>
                  <a:srgbClr val="000000"/>
                </a:solidFill>
                <a:latin typeface="宋体" panose="02010600030101010101" pitchFamily="2" charset="-122"/>
              </a:rPr>
              <a:t>|x∈{0</a:t>
            </a:r>
            <a:r>
              <a:rPr lang="zh-CN" altLang="en-US" sz="4000" b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>
                <a:solidFill>
                  <a:srgbClr val="000000"/>
                </a:solidFill>
                <a:latin typeface="宋体" panose="02010600030101010101" pitchFamily="2" charset="-122"/>
              </a:rPr>
              <a:t>1}</a:t>
            </a:r>
            <a:r>
              <a:rPr lang="en-US" altLang="zh-CN" sz="4000" b="1" baseline="3000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4000" b="1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r>
              <a:rPr lang="en-US" altLang="zh-CN" sz="4000" b="1">
                <a:solidFill>
                  <a:srgbClr val="0000CC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Text Box 2"/>
          <p:cNvSpPr txBox="1">
            <a:spLocks noChangeArrowheads="1"/>
          </p:cNvSpPr>
          <p:nvPr/>
        </p:nvSpPr>
        <p:spPr bwMode="ltGray">
          <a:xfrm>
            <a:off x="4572000" y="4267200"/>
            <a:ext cx="5334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49571" name="Text Box 3"/>
          <p:cNvSpPr txBox="1">
            <a:spLocks noChangeArrowheads="1"/>
          </p:cNvSpPr>
          <p:nvPr/>
        </p:nvSpPr>
        <p:spPr bwMode="ltGray">
          <a:xfrm>
            <a:off x="5943600" y="4267200"/>
            <a:ext cx="5334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49572" name="Text Box 4"/>
          <p:cNvSpPr txBox="1">
            <a:spLocks noChangeArrowheads="1"/>
          </p:cNvSpPr>
          <p:nvPr/>
        </p:nvSpPr>
        <p:spPr bwMode="ltGray">
          <a:xfrm>
            <a:off x="3352800" y="4267200"/>
            <a:ext cx="5334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49573" name="Text Box 5"/>
          <p:cNvSpPr txBox="1">
            <a:spLocks noChangeArrowheads="1"/>
          </p:cNvSpPr>
          <p:nvPr/>
        </p:nvSpPr>
        <p:spPr bwMode="ltGray">
          <a:xfrm>
            <a:off x="1752600" y="4267200"/>
            <a:ext cx="5334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49576" name="Line 8"/>
          <p:cNvSpPr>
            <a:spLocks noChangeShapeType="1"/>
          </p:cNvSpPr>
          <p:nvPr/>
        </p:nvSpPr>
        <p:spPr bwMode="ltGray">
          <a:xfrm>
            <a:off x="14478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77" name="Oval 9"/>
          <p:cNvSpPr>
            <a:spLocks noChangeArrowheads="1"/>
          </p:cNvSpPr>
          <p:nvPr/>
        </p:nvSpPr>
        <p:spPr bwMode="ltGray">
          <a:xfrm>
            <a:off x="2057400" y="4191000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78" name="Line 10"/>
          <p:cNvSpPr>
            <a:spLocks noChangeShapeType="1"/>
          </p:cNvSpPr>
          <p:nvPr/>
        </p:nvSpPr>
        <p:spPr bwMode="ltGray">
          <a:xfrm>
            <a:off x="2286000" y="4267200"/>
            <a:ext cx="1219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79" name="Oval 11"/>
          <p:cNvSpPr>
            <a:spLocks noChangeArrowheads="1"/>
          </p:cNvSpPr>
          <p:nvPr/>
        </p:nvSpPr>
        <p:spPr bwMode="ltGray">
          <a:xfrm>
            <a:off x="3505200" y="4191000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80" name="AutoShape 12"/>
          <p:cNvSpPr>
            <a:spLocks noChangeArrowheads="1"/>
          </p:cNvSpPr>
          <p:nvPr/>
        </p:nvSpPr>
        <p:spPr bwMode="ltGray">
          <a:xfrm>
            <a:off x="6096000" y="4114800"/>
            <a:ext cx="228600" cy="2286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81" name="Text Box 13"/>
          <p:cNvSpPr txBox="1">
            <a:spLocks noChangeArrowheads="1"/>
          </p:cNvSpPr>
          <p:nvPr/>
        </p:nvSpPr>
        <p:spPr bwMode="ltGray">
          <a:xfrm>
            <a:off x="2743200" y="38100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49582" name="Freeform 14"/>
          <p:cNvSpPr/>
          <p:nvPr/>
        </p:nvSpPr>
        <p:spPr bwMode="ltGray">
          <a:xfrm>
            <a:off x="1676400" y="3581400"/>
            <a:ext cx="558800" cy="660400"/>
          </a:xfrm>
          <a:custGeom>
            <a:avLst/>
            <a:gdLst>
              <a:gd name="T0" fmla="*/ 2147483647 w 352"/>
              <a:gd name="T1" fmla="*/ 2147483647 h 416"/>
              <a:gd name="T2" fmla="*/ 2147483647 w 352"/>
              <a:gd name="T3" fmla="*/ 2147483647 h 416"/>
              <a:gd name="T4" fmla="*/ 2147483647 w 352"/>
              <a:gd name="T5" fmla="*/ 2147483647 h 416"/>
              <a:gd name="T6" fmla="*/ 2147483647 w 352"/>
              <a:gd name="T7" fmla="*/ 2147483647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352"/>
              <a:gd name="T13" fmla="*/ 0 h 416"/>
              <a:gd name="T14" fmla="*/ 352 w 352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" h="416">
                <a:moveTo>
                  <a:pt x="248" y="416"/>
                </a:moveTo>
                <a:cubicBezTo>
                  <a:pt x="124" y="328"/>
                  <a:pt x="0" y="240"/>
                  <a:pt x="8" y="176"/>
                </a:cubicBezTo>
                <a:cubicBezTo>
                  <a:pt x="16" y="112"/>
                  <a:pt x="240" y="0"/>
                  <a:pt x="296" y="32"/>
                </a:cubicBezTo>
                <a:cubicBezTo>
                  <a:pt x="352" y="64"/>
                  <a:pt x="348" y="216"/>
                  <a:pt x="344" y="368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83" name="Text Box 15"/>
          <p:cNvSpPr txBox="1">
            <a:spLocks noChangeArrowheads="1"/>
          </p:cNvSpPr>
          <p:nvPr/>
        </p:nvSpPr>
        <p:spPr bwMode="ltGray">
          <a:xfrm>
            <a:off x="1676400" y="32004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49584" name="Line 16"/>
          <p:cNvSpPr>
            <a:spLocks noChangeShapeType="1"/>
          </p:cNvSpPr>
          <p:nvPr/>
        </p:nvSpPr>
        <p:spPr bwMode="ltGray">
          <a:xfrm>
            <a:off x="3733800" y="4267200"/>
            <a:ext cx="990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85" name="Oval 17"/>
          <p:cNvSpPr>
            <a:spLocks noChangeArrowheads="1"/>
          </p:cNvSpPr>
          <p:nvPr/>
        </p:nvSpPr>
        <p:spPr bwMode="ltGray">
          <a:xfrm>
            <a:off x="4724400" y="4191000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86" name="Line 18"/>
          <p:cNvSpPr>
            <a:spLocks noChangeShapeType="1"/>
          </p:cNvSpPr>
          <p:nvPr/>
        </p:nvSpPr>
        <p:spPr bwMode="ltGray">
          <a:xfrm>
            <a:off x="4953000" y="4267200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87" name="Freeform 19"/>
          <p:cNvSpPr/>
          <p:nvPr/>
        </p:nvSpPr>
        <p:spPr bwMode="ltGray">
          <a:xfrm>
            <a:off x="2286000" y="4343400"/>
            <a:ext cx="1143000" cy="228600"/>
          </a:xfrm>
          <a:custGeom>
            <a:avLst/>
            <a:gdLst>
              <a:gd name="T0" fmla="*/ 2147483647 w 720"/>
              <a:gd name="T1" fmla="*/ 0 h 288"/>
              <a:gd name="T2" fmla="*/ 2147483647 w 720"/>
              <a:gd name="T3" fmla="*/ 2147483647 h 288"/>
              <a:gd name="T4" fmla="*/ 0 w 720"/>
              <a:gd name="T5" fmla="*/ 0 h 288"/>
              <a:gd name="T6" fmla="*/ 0 60000 65536"/>
              <a:gd name="T7" fmla="*/ 0 60000 65536"/>
              <a:gd name="T8" fmla="*/ 0 60000 65536"/>
              <a:gd name="T9" fmla="*/ 0 w 720"/>
              <a:gd name="T10" fmla="*/ 0 h 288"/>
              <a:gd name="T11" fmla="*/ 720 w 72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88">
                <a:moveTo>
                  <a:pt x="720" y="0"/>
                </a:moveTo>
                <a:cubicBezTo>
                  <a:pt x="588" y="144"/>
                  <a:pt x="456" y="288"/>
                  <a:pt x="336" y="288"/>
                </a:cubicBezTo>
                <a:cubicBezTo>
                  <a:pt x="216" y="288"/>
                  <a:pt x="108" y="144"/>
                  <a:pt x="0" y="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88" name="Freeform 20"/>
          <p:cNvSpPr/>
          <p:nvPr/>
        </p:nvSpPr>
        <p:spPr bwMode="ltGray">
          <a:xfrm>
            <a:off x="2286000" y="3124200"/>
            <a:ext cx="2514600" cy="1066800"/>
          </a:xfrm>
          <a:custGeom>
            <a:avLst/>
            <a:gdLst>
              <a:gd name="T0" fmla="*/ 2147483647 w 1584"/>
              <a:gd name="T1" fmla="*/ 2147483647 h 432"/>
              <a:gd name="T2" fmla="*/ 2147483647 w 1584"/>
              <a:gd name="T3" fmla="*/ 0 h 432"/>
              <a:gd name="T4" fmla="*/ 0 w 1584"/>
              <a:gd name="T5" fmla="*/ 2147483647 h 432"/>
              <a:gd name="T6" fmla="*/ 0 60000 65536"/>
              <a:gd name="T7" fmla="*/ 0 60000 65536"/>
              <a:gd name="T8" fmla="*/ 0 60000 65536"/>
              <a:gd name="T9" fmla="*/ 0 w 1584"/>
              <a:gd name="T10" fmla="*/ 0 h 432"/>
              <a:gd name="T11" fmla="*/ 1584 w 158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4" h="432">
                <a:moveTo>
                  <a:pt x="1584" y="432"/>
                </a:moveTo>
                <a:cubicBezTo>
                  <a:pt x="1356" y="216"/>
                  <a:pt x="1128" y="0"/>
                  <a:pt x="864" y="0"/>
                </a:cubicBezTo>
                <a:cubicBezTo>
                  <a:pt x="600" y="0"/>
                  <a:pt x="300" y="216"/>
                  <a:pt x="0" y="432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89" name="Text Box 21"/>
          <p:cNvSpPr txBox="1">
            <a:spLocks noChangeArrowheads="1"/>
          </p:cNvSpPr>
          <p:nvPr/>
        </p:nvSpPr>
        <p:spPr bwMode="ltGray">
          <a:xfrm>
            <a:off x="3505200" y="26670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49590" name="Text Box 22"/>
          <p:cNvSpPr txBox="1">
            <a:spLocks noChangeArrowheads="1"/>
          </p:cNvSpPr>
          <p:nvPr/>
        </p:nvSpPr>
        <p:spPr bwMode="ltGray">
          <a:xfrm>
            <a:off x="2743200" y="44958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49591" name="Text Box 23"/>
          <p:cNvSpPr txBox="1">
            <a:spLocks noChangeArrowheads="1"/>
          </p:cNvSpPr>
          <p:nvPr/>
        </p:nvSpPr>
        <p:spPr bwMode="ltGray">
          <a:xfrm>
            <a:off x="3962400" y="38100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49592" name="Text Box 24"/>
          <p:cNvSpPr txBox="1">
            <a:spLocks noChangeArrowheads="1"/>
          </p:cNvSpPr>
          <p:nvPr/>
        </p:nvSpPr>
        <p:spPr bwMode="ltGray">
          <a:xfrm>
            <a:off x="5334000" y="38100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49593" name="Freeform 25"/>
          <p:cNvSpPr/>
          <p:nvPr/>
        </p:nvSpPr>
        <p:spPr bwMode="ltGray">
          <a:xfrm>
            <a:off x="6324600" y="365760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94" name="Text Box 26"/>
          <p:cNvSpPr txBox="1">
            <a:spLocks noChangeArrowheads="1"/>
          </p:cNvSpPr>
          <p:nvPr/>
        </p:nvSpPr>
        <p:spPr bwMode="ltGray">
          <a:xfrm>
            <a:off x="7010400" y="4038600"/>
            <a:ext cx="5334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49595" name="Freeform 27"/>
          <p:cNvSpPr/>
          <p:nvPr/>
        </p:nvSpPr>
        <p:spPr bwMode="ltGray">
          <a:xfrm>
            <a:off x="2209800" y="4343400"/>
            <a:ext cx="3962400" cy="1219200"/>
          </a:xfrm>
          <a:custGeom>
            <a:avLst/>
            <a:gdLst>
              <a:gd name="T0" fmla="*/ 2147483647 w 2496"/>
              <a:gd name="T1" fmla="*/ 0 h 528"/>
              <a:gd name="T2" fmla="*/ 2147483647 w 2496"/>
              <a:gd name="T3" fmla="*/ 2147483647 h 528"/>
              <a:gd name="T4" fmla="*/ 0 w 2496"/>
              <a:gd name="T5" fmla="*/ 0 h 528"/>
              <a:gd name="T6" fmla="*/ 0 60000 65536"/>
              <a:gd name="T7" fmla="*/ 0 60000 65536"/>
              <a:gd name="T8" fmla="*/ 0 60000 65536"/>
              <a:gd name="T9" fmla="*/ 0 w 2496"/>
              <a:gd name="T10" fmla="*/ 0 h 528"/>
              <a:gd name="T11" fmla="*/ 2496 w 2496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6" h="528">
                <a:moveTo>
                  <a:pt x="2496" y="0"/>
                </a:moveTo>
                <a:cubicBezTo>
                  <a:pt x="2056" y="264"/>
                  <a:pt x="1616" y="528"/>
                  <a:pt x="1200" y="528"/>
                </a:cubicBezTo>
                <a:cubicBezTo>
                  <a:pt x="784" y="528"/>
                  <a:pt x="392" y="264"/>
                  <a:pt x="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96" name="Text Box 28"/>
          <p:cNvSpPr txBox="1">
            <a:spLocks noChangeArrowheads="1"/>
          </p:cNvSpPr>
          <p:nvPr/>
        </p:nvSpPr>
        <p:spPr bwMode="ltGray">
          <a:xfrm>
            <a:off x="3810000" y="5105400"/>
            <a:ext cx="6858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4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4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4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4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4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4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4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4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74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4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74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74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74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74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74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74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74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74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74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74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74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0" grpId="0"/>
      <p:bldP spid="749571" grpId="0"/>
      <p:bldP spid="749572" grpId="0"/>
      <p:bldP spid="749573" grpId="0"/>
      <p:bldP spid="749576" grpId="0" animBg="1"/>
      <p:bldP spid="749577" grpId="0" animBg="1"/>
      <p:bldP spid="749578" grpId="0" animBg="1"/>
      <p:bldP spid="749579" grpId="0" animBg="1"/>
      <p:bldP spid="749580" grpId="0" animBg="1"/>
      <p:bldP spid="749581" grpId="0"/>
      <p:bldP spid="749582" grpId="0" animBg="1"/>
      <p:bldP spid="749583" grpId="0"/>
      <p:bldP spid="749584" grpId="0" animBg="1"/>
      <p:bldP spid="749585" grpId="0" animBg="1"/>
      <p:bldP spid="749586" grpId="0" animBg="1"/>
      <p:bldP spid="749587" grpId="0" animBg="1"/>
      <p:bldP spid="749588" grpId="0" animBg="1"/>
      <p:bldP spid="749589" grpId="0"/>
      <p:bldP spid="749590" grpId="0"/>
      <p:bldP spid="749591" grpId="0"/>
      <p:bldP spid="749592" grpId="0"/>
      <p:bldP spid="749593" grpId="0" animBg="1"/>
      <p:bldP spid="749594" grpId="0"/>
      <p:bldP spid="749595" grpId="0" animBg="1"/>
      <p:bldP spid="749596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例</a:t>
            </a:r>
            <a:r>
              <a:rPr lang="en-US" altLang="zh-CN" sz="4800" dirty="0"/>
              <a:t>3-7</a:t>
            </a:r>
            <a:r>
              <a:rPr lang="zh-CN" altLang="en-US" sz="4800" dirty="0"/>
              <a:t>构造</a:t>
            </a:r>
            <a:r>
              <a:rPr lang="en-US" altLang="zh-CN" sz="4800" dirty="0">
                <a:solidFill>
                  <a:schemeClr val="accent2"/>
                </a:solidFill>
                <a:latin typeface="宋体" panose="02010600030101010101" pitchFamily="2" charset="-122"/>
              </a:rPr>
              <a:t>DFA</a:t>
            </a:r>
            <a:endParaRPr lang="zh-CN" altLang="en-US" sz="4800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接收语言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L=</a:t>
            </a:r>
            <a:r>
              <a:rPr lang="en-US" altLang="zh-CN" sz="4000" b="1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r>
              <a:rPr lang="en-US" altLang="zh-CN" sz="4000" b="1">
                <a:latin typeface="宋体" panose="02010600030101010101" pitchFamily="2" charset="-122"/>
              </a:rPr>
              <a:t>x</a:t>
            </a:r>
            <a:r>
              <a:rPr lang="en-US" altLang="zh-CN" sz="4000" b="1">
                <a:solidFill>
                  <a:srgbClr val="000000"/>
                </a:solidFill>
                <a:latin typeface="宋体" panose="02010600030101010101" pitchFamily="2" charset="-122"/>
              </a:rPr>
              <a:t>000}</a:t>
            </a:r>
            <a:r>
              <a:rPr lang="en-US" altLang="zh-CN" sz="4000" b="1"/>
              <a:t>∪</a:t>
            </a:r>
            <a:r>
              <a:rPr lang="en-US" altLang="zh-CN" sz="4000" b="1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r>
              <a:rPr lang="en-US" altLang="zh-CN" sz="4000" b="1">
                <a:latin typeface="宋体" panose="02010600030101010101" pitchFamily="2" charset="-122"/>
              </a:rPr>
              <a:t>x</a:t>
            </a:r>
            <a:r>
              <a:rPr lang="en-US" altLang="zh-CN" sz="4000" b="1">
                <a:solidFill>
                  <a:srgbClr val="000000"/>
                </a:solidFill>
                <a:latin typeface="宋体" panose="02010600030101010101" pitchFamily="2" charset="-122"/>
              </a:rPr>
              <a:t>001}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GB" sz="4000" b="1">
                <a:latin typeface="宋体" panose="02010600030101010101" pitchFamily="2" charset="-122"/>
              </a:rPr>
              <a:t>其中，</a:t>
            </a:r>
            <a:r>
              <a:rPr lang="en-US" altLang="zh-CN" sz="4000" b="1">
                <a:latin typeface="宋体" panose="02010600030101010101" pitchFamily="2" charset="-122"/>
              </a:rPr>
              <a:t>x∈{0</a:t>
            </a:r>
            <a:r>
              <a:rPr lang="zh-CN" altLang="en-US" sz="4000" b="1">
                <a:latin typeface="宋体" panose="02010600030101010101" pitchFamily="2" charset="-122"/>
              </a:rPr>
              <a:t>，</a:t>
            </a:r>
            <a:r>
              <a:rPr lang="en-US" altLang="zh-CN" sz="4000" b="1">
                <a:latin typeface="宋体" panose="02010600030101010101" pitchFamily="2" charset="-122"/>
              </a:rPr>
              <a:t>1}</a:t>
            </a:r>
            <a:r>
              <a:rPr lang="en-US" altLang="zh-CN" sz="4000" b="1" baseline="30000">
                <a:latin typeface="宋体" panose="02010600030101010101" pitchFamily="2" charset="-122"/>
              </a:rPr>
              <a:t>*</a:t>
            </a:r>
            <a:endParaRPr lang="zh-CN" altLang="en-US" sz="4000" b="1" baseline="30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33" name="Text Box 17"/>
          <p:cNvSpPr txBox="1">
            <a:spLocks noChangeArrowheads="1"/>
          </p:cNvSpPr>
          <p:nvPr/>
        </p:nvSpPr>
        <p:spPr bwMode="ltGray">
          <a:xfrm>
            <a:off x="4343400" y="3733800"/>
            <a:ext cx="5334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51627" name="Text Box 11"/>
          <p:cNvSpPr txBox="1">
            <a:spLocks noChangeArrowheads="1"/>
          </p:cNvSpPr>
          <p:nvPr/>
        </p:nvSpPr>
        <p:spPr bwMode="ltGray">
          <a:xfrm>
            <a:off x="3124200" y="3733800"/>
            <a:ext cx="5334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51625" name="Text Box 9"/>
          <p:cNvSpPr txBox="1">
            <a:spLocks noChangeArrowheads="1"/>
          </p:cNvSpPr>
          <p:nvPr/>
        </p:nvSpPr>
        <p:spPr bwMode="ltGray">
          <a:xfrm>
            <a:off x="1524000" y="3733800"/>
            <a:ext cx="5334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85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sz="480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sp>
        <p:nvSpPr>
          <p:cNvPr id="751620" name="Line 4"/>
          <p:cNvSpPr>
            <a:spLocks noChangeShapeType="1"/>
          </p:cNvSpPr>
          <p:nvPr/>
        </p:nvSpPr>
        <p:spPr bwMode="ltGray">
          <a:xfrm>
            <a:off x="1219200" y="37338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21" name="Oval 5"/>
          <p:cNvSpPr>
            <a:spLocks noChangeArrowheads="1"/>
          </p:cNvSpPr>
          <p:nvPr/>
        </p:nvSpPr>
        <p:spPr bwMode="ltGray">
          <a:xfrm>
            <a:off x="1828800" y="3657600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22" name="Line 6"/>
          <p:cNvSpPr>
            <a:spLocks noChangeShapeType="1"/>
          </p:cNvSpPr>
          <p:nvPr/>
        </p:nvSpPr>
        <p:spPr bwMode="ltGray">
          <a:xfrm>
            <a:off x="2057400" y="3733800"/>
            <a:ext cx="1219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23" name="Oval 7"/>
          <p:cNvSpPr>
            <a:spLocks noChangeArrowheads="1"/>
          </p:cNvSpPr>
          <p:nvPr/>
        </p:nvSpPr>
        <p:spPr bwMode="ltGray">
          <a:xfrm>
            <a:off x="3276600" y="3657600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24" name="AutoShape 8"/>
          <p:cNvSpPr>
            <a:spLocks noChangeArrowheads="1"/>
          </p:cNvSpPr>
          <p:nvPr/>
        </p:nvSpPr>
        <p:spPr bwMode="ltGray">
          <a:xfrm>
            <a:off x="5867400" y="3581400"/>
            <a:ext cx="228600" cy="2286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26" name="Text Box 10"/>
          <p:cNvSpPr txBox="1">
            <a:spLocks noChangeArrowheads="1"/>
          </p:cNvSpPr>
          <p:nvPr/>
        </p:nvSpPr>
        <p:spPr bwMode="ltGray">
          <a:xfrm>
            <a:off x="2514600" y="32766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51628" name="Freeform 12"/>
          <p:cNvSpPr/>
          <p:nvPr/>
        </p:nvSpPr>
        <p:spPr bwMode="ltGray">
          <a:xfrm>
            <a:off x="1447800" y="3048000"/>
            <a:ext cx="558800" cy="660400"/>
          </a:xfrm>
          <a:custGeom>
            <a:avLst/>
            <a:gdLst>
              <a:gd name="T0" fmla="*/ 2147483647 w 352"/>
              <a:gd name="T1" fmla="*/ 2147483647 h 416"/>
              <a:gd name="T2" fmla="*/ 2147483647 w 352"/>
              <a:gd name="T3" fmla="*/ 2147483647 h 416"/>
              <a:gd name="T4" fmla="*/ 2147483647 w 352"/>
              <a:gd name="T5" fmla="*/ 2147483647 h 416"/>
              <a:gd name="T6" fmla="*/ 2147483647 w 352"/>
              <a:gd name="T7" fmla="*/ 2147483647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352"/>
              <a:gd name="T13" fmla="*/ 0 h 416"/>
              <a:gd name="T14" fmla="*/ 352 w 352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" h="416">
                <a:moveTo>
                  <a:pt x="248" y="416"/>
                </a:moveTo>
                <a:cubicBezTo>
                  <a:pt x="124" y="328"/>
                  <a:pt x="0" y="240"/>
                  <a:pt x="8" y="176"/>
                </a:cubicBezTo>
                <a:cubicBezTo>
                  <a:pt x="16" y="112"/>
                  <a:pt x="240" y="0"/>
                  <a:pt x="296" y="32"/>
                </a:cubicBezTo>
                <a:cubicBezTo>
                  <a:pt x="352" y="64"/>
                  <a:pt x="348" y="216"/>
                  <a:pt x="344" y="368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29" name="Text Box 13"/>
          <p:cNvSpPr txBox="1">
            <a:spLocks noChangeArrowheads="1"/>
          </p:cNvSpPr>
          <p:nvPr/>
        </p:nvSpPr>
        <p:spPr bwMode="ltGray">
          <a:xfrm>
            <a:off x="1447800" y="26670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51630" name="Line 14"/>
          <p:cNvSpPr>
            <a:spLocks noChangeShapeType="1"/>
          </p:cNvSpPr>
          <p:nvPr/>
        </p:nvSpPr>
        <p:spPr bwMode="ltGray">
          <a:xfrm>
            <a:off x="3505200" y="3733800"/>
            <a:ext cx="990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31" name="Oval 15"/>
          <p:cNvSpPr>
            <a:spLocks noChangeArrowheads="1"/>
          </p:cNvSpPr>
          <p:nvPr/>
        </p:nvSpPr>
        <p:spPr bwMode="ltGray">
          <a:xfrm>
            <a:off x="4495800" y="3657600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32" name="Line 16"/>
          <p:cNvSpPr>
            <a:spLocks noChangeShapeType="1"/>
          </p:cNvSpPr>
          <p:nvPr/>
        </p:nvSpPr>
        <p:spPr bwMode="ltGray">
          <a:xfrm>
            <a:off x="4724400" y="3733800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34" name="Text Box 18"/>
          <p:cNvSpPr txBox="1">
            <a:spLocks noChangeArrowheads="1"/>
          </p:cNvSpPr>
          <p:nvPr/>
        </p:nvSpPr>
        <p:spPr bwMode="ltGray">
          <a:xfrm>
            <a:off x="5638800" y="3048000"/>
            <a:ext cx="5334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51635" name="Freeform 19"/>
          <p:cNvSpPr/>
          <p:nvPr/>
        </p:nvSpPr>
        <p:spPr bwMode="ltGray">
          <a:xfrm>
            <a:off x="2057400" y="3810000"/>
            <a:ext cx="1143000" cy="228600"/>
          </a:xfrm>
          <a:custGeom>
            <a:avLst/>
            <a:gdLst>
              <a:gd name="T0" fmla="*/ 2147483647 w 720"/>
              <a:gd name="T1" fmla="*/ 0 h 288"/>
              <a:gd name="T2" fmla="*/ 2147483647 w 720"/>
              <a:gd name="T3" fmla="*/ 2147483647 h 288"/>
              <a:gd name="T4" fmla="*/ 0 w 720"/>
              <a:gd name="T5" fmla="*/ 0 h 288"/>
              <a:gd name="T6" fmla="*/ 0 60000 65536"/>
              <a:gd name="T7" fmla="*/ 0 60000 65536"/>
              <a:gd name="T8" fmla="*/ 0 60000 65536"/>
              <a:gd name="T9" fmla="*/ 0 w 720"/>
              <a:gd name="T10" fmla="*/ 0 h 288"/>
              <a:gd name="T11" fmla="*/ 720 w 72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88">
                <a:moveTo>
                  <a:pt x="720" y="0"/>
                </a:moveTo>
                <a:cubicBezTo>
                  <a:pt x="588" y="144"/>
                  <a:pt x="456" y="288"/>
                  <a:pt x="336" y="288"/>
                </a:cubicBezTo>
                <a:cubicBezTo>
                  <a:pt x="216" y="288"/>
                  <a:pt x="108" y="144"/>
                  <a:pt x="0" y="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36" name="Text Box 20"/>
          <p:cNvSpPr txBox="1">
            <a:spLocks noChangeArrowheads="1"/>
          </p:cNvSpPr>
          <p:nvPr/>
        </p:nvSpPr>
        <p:spPr bwMode="ltGray">
          <a:xfrm>
            <a:off x="2514600" y="39624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51637" name="Text Box 21"/>
          <p:cNvSpPr txBox="1">
            <a:spLocks noChangeArrowheads="1"/>
          </p:cNvSpPr>
          <p:nvPr/>
        </p:nvSpPr>
        <p:spPr bwMode="ltGray">
          <a:xfrm>
            <a:off x="3733800" y="32766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51638" name="Text Box 22"/>
          <p:cNvSpPr txBox="1">
            <a:spLocks noChangeArrowheads="1"/>
          </p:cNvSpPr>
          <p:nvPr/>
        </p:nvSpPr>
        <p:spPr bwMode="ltGray">
          <a:xfrm>
            <a:off x="5105400" y="32766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1639" name="Freeform 23"/>
          <p:cNvSpPr/>
          <p:nvPr/>
        </p:nvSpPr>
        <p:spPr bwMode="ltGray">
          <a:xfrm>
            <a:off x="6096000" y="312420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40" name="Text Box 24"/>
          <p:cNvSpPr txBox="1">
            <a:spLocks noChangeArrowheads="1"/>
          </p:cNvSpPr>
          <p:nvPr/>
        </p:nvSpPr>
        <p:spPr bwMode="ltGray">
          <a:xfrm>
            <a:off x="6781800" y="3505200"/>
            <a:ext cx="5334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51641" name="Text Box 25"/>
          <p:cNvSpPr txBox="1">
            <a:spLocks noChangeArrowheads="1"/>
          </p:cNvSpPr>
          <p:nvPr/>
        </p:nvSpPr>
        <p:spPr bwMode="ltGray">
          <a:xfrm>
            <a:off x="3048000" y="4648200"/>
            <a:ext cx="6858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51642" name="Text Box 26"/>
          <p:cNvSpPr txBox="1">
            <a:spLocks noChangeArrowheads="1"/>
          </p:cNvSpPr>
          <p:nvPr/>
        </p:nvSpPr>
        <p:spPr bwMode="ltGray">
          <a:xfrm>
            <a:off x="5029200" y="4953000"/>
            <a:ext cx="5334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751643" name="AutoShape 27"/>
          <p:cNvSpPr>
            <a:spLocks noChangeArrowheads="1"/>
          </p:cNvSpPr>
          <p:nvPr/>
        </p:nvSpPr>
        <p:spPr bwMode="ltGray">
          <a:xfrm>
            <a:off x="5257800" y="4800600"/>
            <a:ext cx="228600" cy="2286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44" name="Line 28"/>
          <p:cNvSpPr>
            <a:spLocks noChangeShapeType="1"/>
          </p:cNvSpPr>
          <p:nvPr/>
        </p:nvSpPr>
        <p:spPr bwMode="ltGray">
          <a:xfrm flipH="1">
            <a:off x="5410200" y="3810000"/>
            <a:ext cx="5334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45" name="Line 29"/>
          <p:cNvSpPr>
            <a:spLocks noChangeShapeType="1"/>
          </p:cNvSpPr>
          <p:nvPr/>
        </p:nvSpPr>
        <p:spPr bwMode="ltGray">
          <a:xfrm>
            <a:off x="4724400" y="3810000"/>
            <a:ext cx="60960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46" name="Line 30"/>
          <p:cNvSpPr>
            <a:spLocks noChangeShapeType="1"/>
          </p:cNvSpPr>
          <p:nvPr/>
        </p:nvSpPr>
        <p:spPr bwMode="ltGray">
          <a:xfrm flipH="1" flipV="1">
            <a:off x="3429000" y="3810000"/>
            <a:ext cx="182880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47" name="Freeform 31"/>
          <p:cNvSpPr/>
          <p:nvPr/>
        </p:nvSpPr>
        <p:spPr bwMode="ltGray">
          <a:xfrm>
            <a:off x="1981200" y="3810000"/>
            <a:ext cx="3352800" cy="1524000"/>
          </a:xfrm>
          <a:custGeom>
            <a:avLst/>
            <a:gdLst>
              <a:gd name="T0" fmla="*/ 2147483647 w 2112"/>
              <a:gd name="T1" fmla="*/ 2147483647 h 936"/>
              <a:gd name="T2" fmla="*/ 2147483647 w 2112"/>
              <a:gd name="T3" fmla="*/ 2147483647 h 936"/>
              <a:gd name="T4" fmla="*/ 0 w 2112"/>
              <a:gd name="T5" fmla="*/ 0 h 936"/>
              <a:gd name="T6" fmla="*/ 0 60000 65536"/>
              <a:gd name="T7" fmla="*/ 0 60000 65536"/>
              <a:gd name="T8" fmla="*/ 0 60000 65536"/>
              <a:gd name="T9" fmla="*/ 0 w 2112"/>
              <a:gd name="T10" fmla="*/ 0 h 936"/>
              <a:gd name="T11" fmla="*/ 2112 w 2112"/>
              <a:gd name="T12" fmla="*/ 936 h 9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2" h="936">
                <a:moveTo>
                  <a:pt x="2112" y="720"/>
                </a:moveTo>
                <a:cubicBezTo>
                  <a:pt x="1640" y="828"/>
                  <a:pt x="1168" y="936"/>
                  <a:pt x="816" y="816"/>
                </a:cubicBezTo>
                <a:cubicBezTo>
                  <a:pt x="464" y="696"/>
                  <a:pt x="232" y="348"/>
                  <a:pt x="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48" name="Text Box 32"/>
          <p:cNvSpPr txBox="1">
            <a:spLocks noChangeArrowheads="1"/>
          </p:cNvSpPr>
          <p:nvPr/>
        </p:nvSpPr>
        <p:spPr bwMode="ltGray">
          <a:xfrm>
            <a:off x="5029200" y="38862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51649" name="Text Box 33"/>
          <p:cNvSpPr txBox="1">
            <a:spLocks noChangeArrowheads="1"/>
          </p:cNvSpPr>
          <p:nvPr/>
        </p:nvSpPr>
        <p:spPr bwMode="ltGray">
          <a:xfrm>
            <a:off x="4114800" y="42672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1650" name="Text Box 34"/>
          <p:cNvSpPr txBox="1">
            <a:spLocks noChangeArrowheads="1"/>
          </p:cNvSpPr>
          <p:nvPr/>
        </p:nvSpPr>
        <p:spPr bwMode="ltGray">
          <a:xfrm>
            <a:off x="5715000" y="41148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5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5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5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5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5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5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5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5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5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5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75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5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5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5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75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75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75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5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75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75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75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75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75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75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75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75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75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75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75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33" grpId="0"/>
      <p:bldP spid="751627" grpId="0"/>
      <p:bldP spid="751625" grpId="0"/>
      <p:bldP spid="751620" grpId="0" animBg="1"/>
      <p:bldP spid="751621" grpId="0" animBg="1"/>
      <p:bldP spid="751622" grpId="0" animBg="1"/>
      <p:bldP spid="751623" grpId="0" animBg="1"/>
      <p:bldP spid="751624" grpId="0" animBg="1"/>
      <p:bldP spid="751626" grpId="0"/>
      <p:bldP spid="751628" grpId="0" animBg="1"/>
      <p:bldP spid="751629" grpId="0"/>
      <p:bldP spid="751630" grpId="0" animBg="1"/>
      <p:bldP spid="751631" grpId="0" animBg="1"/>
      <p:bldP spid="751632" grpId="0" animBg="1"/>
      <p:bldP spid="751634" grpId="0"/>
      <p:bldP spid="751635" grpId="0" animBg="1"/>
      <p:bldP spid="751636" grpId="0"/>
      <p:bldP spid="751637" grpId="0"/>
      <p:bldP spid="751638" grpId="0"/>
      <p:bldP spid="751639" grpId="0" animBg="1"/>
      <p:bldP spid="751640" grpId="0"/>
      <p:bldP spid="751641" grpId="0"/>
      <p:bldP spid="751642" grpId="0"/>
      <p:bldP spid="751643" grpId="0" animBg="1"/>
      <p:bldP spid="751644" grpId="0" animBg="1"/>
      <p:bldP spid="751645" grpId="0" animBg="1"/>
      <p:bldP spid="751646" grpId="0" animBg="1"/>
      <p:bldP spid="751647" grpId="0" animBg="1"/>
      <p:bldP spid="751648" grpId="0"/>
      <p:bldP spid="751649" grpId="0"/>
      <p:bldP spid="751650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chemeClr val="tx1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</a:rPr>
              <a:t>3-8</a:t>
            </a:r>
            <a:r>
              <a:rPr lang="zh-CN" altLang="en-US" sz="4800" dirty="0">
                <a:solidFill>
                  <a:schemeClr val="tx1"/>
                </a:solidFill>
                <a:latin typeface="宋体" panose="02010600030101010101" pitchFamily="2" charset="-122"/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  <a:latin typeface="宋体" panose="02010600030101010101" pitchFamily="2" charset="-122"/>
              </a:rPr>
              <a:t>DFA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接收语言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L={</a:t>
            </a:r>
            <a:r>
              <a:rPr lang="en-US" altLang="zh-CN" sz="4000" b="1">
                <a:latin typeface="宋体" panose="02010600030101010101" pitchFamily="2" charset="-122"/>
              </a:rPr>
              <a:t>0</a:t>
            </a:r>
            <a:r>
              <a:rPr lang="en-US" altLang="zh-CN" sz="4000" b="1" baseline="30000">
                <a:solidFill>
                  <a:srgbClr val="000000"/>
                </a:solidFill>
                <a:latin typeface="宋体" panose="02010600030101010101" pitchFamily="2" charset="-122"/>
              </a:rPr>
              <a:t>2k+3m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|m,k&gt;=0}</a:t>
            </a:r>
            <a:r>
              <a:rPr lang="zh-CN" altLang="en-US" sz="4000" b="1">
                <a:solidFill>
                  <a:srgbClr val="0000CC"/>
                </a:solidFill>
              </a:rPr>
              <a:t> </a:t>
            </a:r>
          </a:p>
          <a:p>
            <a:pPr eaLnBrk="1" hangingPunct="1"/>
            <a:endParaRPr lang="zh-CN" altLang="en-US" sz="4000" b="1">
              <a:solidFill>
                <a:srgbClr val="0000CC"/>
              </a:solidFill>
            </a:endParaRPr>
          </a:p>
          <a:p>
            <a:pPr eaLnBrk="1" hangingPunct="1"/>
            <a:endParaRPr lang="zh-CN" altLang="en-US" sz="4000" b="1">
              <a:solidFill>
                <a:srgbClr val="0000CC"/>
              </a:solidFill>
            </a:endParaRPr>
          </a:p>
          <a:p>
            <a:pPr eaLnBrk="1" hangingPunct="1"/>
            <a:endParaRPr lang="zh-CN" altLang="en-US" sz="4000" b="1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实际上： 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2k+3m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可以表示任意的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非负整数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除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外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4400" b="1" dirty="0"/>
              <a:t>该语言为</a:t>
            </a:r>
            <a:r>
              <a:rPr lang="en-US" altLang="zh-CN" sz="4400" b="1" dirty="0">
                <a:solidFill>
                  <a:srgbClr val="000000"/>
                </a:solidFill>
              </a:rPr>
              <a:t>0*-{0}</a:t>
            </a:r>
            <a:r>
              <a:rPr lang="en-US" altLang="zh-CN" sz="4400" dirty="0"/>
              <a:t> 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>
                <a:solidFill>
                  <a:srgbClr val="0000CC"/>
                </a:solidFill>
                <a:latin typeface="宋体" panose="02010600030101010101" pitchFamily="2" charset="-122"/>
              </a:rPr>
              <a:t>状态转移图</a:t>
            </a:r>
          </a:p>
        </p:txBody>
      </p:sp>
      <p:sp>
        <p:nvSpPr>
          <p:cNvPr id="781315" name="Line 3"/>
          <p:cNvSpPr>
            <a:spLocks noChangeShapeType="1"/>
          </p:cNvSpPr>
          <p:nvPr/>
        </p:nvSpPr>
        <p:spPr bwMode="ltGray">
          <a:xfrm>
            <a:off x="1938338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21" name="Line 9"/>
          <p:cNvSpPr>
            <a:spLocks noChangeShapeType="1"/>
          </p:cNvSpPr>
          <p:nvPr/>
        </p:nvSpPr>
        <p:spPr bwMode="ltGray">
          <a:xfrm>
            <a:off x="3492500" y="4267200"/>
            <a:ext cx="10112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22" name="Line 10"/>
          <p:cNvSpPr>
            <a:spLocks noChangeShapeType="1"/>
          </p:cNvSpPr>
          <p:nvPr/>
        </p:nvSpPr>
        <p:spPr bwMode="ltGray">
          <a:xfrm>
            <a:off x="5334000" y="4267200"/>
            <a:ext cx="7588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27" name="Text Box 15"/>
          <p:cNvSpPr txBox="1">
            <a:spLocks noChangeArrowheads="1"/>
          </p:cNvSpPr>
          <p:nvPr/>
        </p:nvSpPr>
        <p:spPr bwMode="ltGray">
          <a:xfrm>
            <a:off x="3851275" y="38100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1328" name="Text Box 16"/>
          <p:cNvSpPr txBox="1">
            <a:spLocks noChangeArrowheads="1"/>
          </p:cNvSpPr>
          <p:nvPr/>
        </p:nvSpPr>
        <p:spPr bwMode="ltGray">
          <a:xfrm>
            <a:off x="5562600" y="38100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1329" name="Freeform 17"/>
          <p:cNvSpPr/>
          <p:nvPr/>
        </p:nvSpPr>
        <p:spPr bwMode="ltGray">
          <a:xfrm rot="-5400000">
            <a:off x="6124575" y="292417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30" name="Text Box 18"/>
          <p:cNvSpPr txBox="1">
            <a:spLocks noChangeArrowheads="1"/>
          </p:cNvSpPr>
          <p:nvPr/>
        </p:nvSpPr>
        <p:spPr bwMode="ltGray">
          <a:xfrm>
            <a:off x="6694488" y="3284538"/>
            <a:ext cx="6858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1332" name="Oval 20"/>
          <p:cNvSpPr>
            <a:spLocks noChangeArrowheads="1"/>
          </p:cNvSpPr>
          <p:nvPr/>
        </p:nvSpPr>
        <p:spPr bwMode="ltGray">
          <a:xfrm>
            <a:off x="45720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1333" name="Oval 21"/>
          <p:cNvSpPr>
            <a:spLocks noChangeArrowheads="1"/>
          </p:cNvSpPr>
          <p:nvPr/>
        </p:nvSpPr>
        <p:spPr bwMode="ltGray">
          <a:xfrm>
            <a:off x="6162675" y="3886200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81334" name="Oval 22"/>
          <p:cNvSpPr>
            <a:spLocks noChangeArrowheads="1"/>
          </p:cNvSpPr>
          <p:nvPr/>
        </p:nvSpPr>
        <p:spPr bwMode="ltGray">
          <a:xfrm>
            <a:off x="2657475" y="3933825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1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1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8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8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8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8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8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8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8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78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8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5" grpId="0" animBg="1"/>
      <p:bldP spid="781321" grpId="0" animBg="1"/>
      <p:bldP spid="781322" grpId="0" animBg="1"/>
      <p:bldP spid="781327" grpId="0"/>
      <p:bldP spid="781328" grpId="0"/>
      <p:bldP spid="781329" grpId="0" animBg="1"/>
      <p:bldP spid="781330" grpId="0"/>
      <p:bldP spid="781332" grpId="0" animBg="1"/>
      <p:bldP spid="781333" grpId="0" animBg="1"/>
      <p:bldP spid="7813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205038"/>
            <a:ext cx="8001000" cy="3733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zh-CN" sz="4000" b="1" dirty="0">
                <a:solidFill>
                  <a:srgbClr val="0000CC"/>
                </a:solidFill>
              </a:rPr>
              <a:t> </a:t>
            </a:r>
            <a:r>
              <a:rPr lang="zh-CN" altLang="en-US" sz="4000" b="1" dirty="0">
                <a:solidFill>
                  <a:srgbClr val="0000CC"/>
                </a:solidFill>
              </a:rPr>
              <a:t> </a:t>
            </a:r>
            <a:r>
              <a:rPr lang="zh-CN" altLang="zh-CN" sz="4000" b="1" dirty="0">
                <a:solidFill>
                  <a:srgbClr val="0000CC"/>
                </a:solidFill>
              </a:rPr>
              <a:t> </a:t>
            </a:r>
            <a:r>
              <a:rPr lang="zh-CN" altLang="en-US" sz="4000" b="1" dirty="0">
                <a:solidFill>
                  <a:srgbClr val="0000CC"/>
                </a:solidFill>
              </a:rPr>
              <a:t>有限状态自动机除在</a:t>
            </a:r>
            <a:r>
              <a:rPr lang="zh-CN" altLang="en-US" sz="4000" b="1" dirty="0">
                <a:solidFill>
                  <a:srgbClr val="000000"/>
                </a:solidFill>
              </a:rPr>
              <a:t>理论上的研究价值</a:t>
            </a:r>
            <a:r>
              <a:rPr lang="zh-CN" altLang="en-US" sz="4000" b="1" dirty="0">
                <a:solidFill>
                  <a:srgbClr val="0000CC"/>
                </a:solidFill>
              </a:rPr>
              <a:t>外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zh-CN" sz="4000" b="1" dirty="0">
                <a:solidFill>
                  <a:srgbClr val="0000CC"/>
                </a:solidFill>
              </a:rPr>
              <a:t> </a:t>
            </a:r>
            <a:r>
              <a:rPr lang="zh-CN" altLang="en-US" sz="4000" b="1" dirty="0">
                <a:solidFill>
                  <a:srgbClr val="0000CC"/>
                </a:solidFill>
              </a:rPr>
              <a:t> </a:t>
            </a:r>
            <a:r>
              <a:rPr lang="zh-CN" altLang="zh-CN" sz="4000" b="1" dirty="0">
                <a:solidFill>
                  <a:srgbClr val="0000CC"/>
                </a:solidFill>
              </a:rPr>
              <a:t> </a:t>
            </a:r>
            <a:r>
              <a:rPr lang="zh-CN" altLang="en-US" sz="4000" b="1" dirty="0">
                <a:solidFill>
                  <a:srgbClr val="0000CC"/>
                </a:solidFill>
              </a:rPr>
              <a:t>还在</a:t>
            </a:r>
            <a:r>
              <a:rPr lang="zh-CN" altLang="en-US" sz="4000" b="1" dirty="0"/>
              <a:t>数字电路设计</a:t>
            </a:r>
            <a:r>
              <a:rPr lang="zh-CN" altLang="en-US" sz="4000" b="1" dirty="0">
                <a:solidFill>
                  <a:srgbClr val="0000CC"/>
                </a:solidFill>
              </a:rPr>
              <a:t>、编译技术</a:t>
            </a:r>
            <a:r>
              <a:rPr lang="en-US" altLang="zh-CN" sz="4000" b="1" dirty="0">
                <a:solidFill>
                  <a:srgbClr val="0000CC"/>
                </a:solidFill>
              </a:rPr>
              <a:t>(</a:t>
            </a:r>
            <a:r>
              <a:rPr lang="zh-CN" altLang="en-US" sz="4000" b="1" dirty="0">
                <a:solidFill>
                  <a:srgbClr val="000000"/>
                </a:solidFill>
              </a:rPr>
              <a:t>词法分析</a:t>
            </a:r>
            <a:r>
              <a:rPr lang="en-US" altLang="zh-CN" sz="4000" b="1" dirty="0">
                <a:solidFill>
                  <a:srgbClr val="000000"/>
                </a:solidFill>
              </a:rPr>
              <a:t>)</a:t>
            </a:r>
            <a:r>
              <a:rPr lang="zh-CN" altLang="en-US" sz="4000" b="1" dirty="0">
                <a:solidFill>
                  <a:srgbClr val="0000CC"/>
                </a:solidFill>
              </a:rPr>
              <a:t>、系统辅助软件</a:t>
            </a:r>
            <a:r>
              <a:rPr lang="en-US" altLang="zh-CN" sz="4000" b="1" dirty="0">
                <a:solidFill>
                  <a:srgbClr val="0000CC"/>
                </a:solidFill>
              </a:rPr>
              <a:t>(</a:t>
            </a:r>
            <a:r>
              <a:rPr lang="zh-CN" altLang="en-US" sz="4000" b="1" dirty="0">
                <a:solidFill>
                  <a:srgbClr val="000000"/>
                </a:solidFill>
              </a:rPr>
              <a:t>文本编辑程序</a:t>
            </a:r>
            <a:r>
              <a:rPr lang="en-US" altLang="zh-CN" sz="4000" b="1" dirty="0">
                <a:solidFill>
                  <a:srgbClr val="000000"/>
                </a:solidFill>
              </a:rPr>
              <a:t>)</a:t>
            </a:r>
            <a:r>
              <a:rPr lang="zh-CN" altLang="en-US" sz="4000" b="1" dirty="0">
                <a:solidFill>
                  <a:srgbClr val="000000"/>
                </a:solidFill>
              </a:rPr>
              <a:t>、</a:t>
            </a:r>
            <a:r>
              <a:rPr lang="zh-CN" altLang="en-US" sz="4000" b="1" dirty="0"/>
              <a:t>漏洞检测</a:t>
            </a:r>
            <a:r>
              <a:rPr lang="zh-CN" altLang="en-US" sz="4000" b="1" dirty="0">
                <a:solidFill>
                  <a:srgbClr val="000000"/>
                </a:solidFill>
              </a:rPr>
              <a:t>、</a:t>
            </a:r>
            <a:r>
              <a:rPr lang="zh-CN" altLang="en-US" sz="4000" b="1" dirty="0"/>
              <a:t>交通控制</a:t>
            </a:r>
            <a:r>
              <a:rPr lang="zh-CN" altLang="en-US" sz="4000" b="1" dirty="0">
                <a:solidFill>
                  <a:srgbClr val="0000CC"/>
                </a:solidFill>
              </a:rPr>
              <a:t>等</a:t>
            </a:r>
            <a:r>
              <a:rPr lang="zh-CN" altLang="en-US" sz="4000" b="1" dirty="0">
                <a:solidFill>
                  <a:srgbClr val="000000"/>
                </a:solidFill>
              </a:rPr>
              <a:t>应用领域</a:t>
            </a:r>
            <a:r>
              <a:rPr lang="zh-CN" altLang="en-US" sz="4000" b="1" dirty="0">
                <a:solidFill>
                  <a:srgbClr val="0000CC"/>
                </a:solidFill>
              </a:rPr>
              <a:t>得到广泛应用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思考：构造</a:t>
            </a:r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</a:rPr>
              <a:t>DFA</a:t>
            </a:r>
            <a:endParaRPr lang="zh-CN" altLang="en-US" sz="48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接收语言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L={0</a:t>
            </a:r>
            <a:r>
              <a:rPr lang="en-US" altLang="zh-CN" sz="4000" b="1" baseline="30000" dirty="0">
                <a:solidFill>
                  <a:srgbClr val="0000CC"/>
                </a:solidFill>
                <a:latin typeface="宋体" panose="02010600030101010101" pitchFamily="2" charset="-122"/>
              </a:rPr>
              <a:t>2k+3m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|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m,k&gt;0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}</a:t>
            </a:r>
            <a:r>
              <a:rPr lang="zh-CN" altLang="en-US" sz="4000" b="1" dirty="0">
                <a:solidFill>
                  <a:srgbClr val="FF0000"/>
                </a:solidFill>
              </a:rPr>
              <a:t> </a:t>
            </a:r>
            <a:endParaRPr lang="en-US" altLang="zh-CN" sz="4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例</a:t>
            </a:r>
            <a:r>
              <a:rPr lang="en-US" altLang="zh-CN" sz="4800" dirty="0"/>
              <a:t>3-9</a:t>
            </a:r>
            <a:r>
              <a:rPr lang="zh-CN" altLang="en-US" sz="4800" dirty="0">
                <a:solidFill>
                  <a:srgbClr val="0000CC"/>
                </a:solidFill>
                <a:latin typeface="宋体" panose="02010600030101010101" pitchFamily="2" charset="-122"/>
              </a:rPr>
              <a:t>构造</a:t>
            </a:r>
            <a:r>
              <a:rPr lang="en-US" altLang="zh-CN" sz="4800" dirty="0">
                <a:solidFill>
                  <a:srgbClr val="0000CC"/>
                </a:solidFill>
                <a:latin typeface="宋体" panose="02010600030101010101" pitchFamily="2" charset="-122"/>
              </a:rPr>
              <a:t>DFA </a:t>
            </a:r>
            <a:endParaRPr lang="zh-CN" altLang="en-US" sz="4800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接收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{0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1}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上的语言，该语言的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每个句子以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开头，以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结尾。</a:t>
            </a:r>
            <a:r>
              <a:rPr lang="zh-CN" altLang="en-US" sz="4000" b="1" dirty="0">
                <a:solidFill>
                  <a:srgbClr val="0000CC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765175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状态转移图</a:t>
            </a:r>
          </a:p>
        </p:txBody>
      </p:sp>
      <p:sp>
        <p:nvSpPr>
          <p:cNvPr id="783363" name="Line 3"/>
          <p:cNvSpPr>
            <a:spLocks noChangeShapeType="1"/>
          </p:cNvSpPr>
          <p:nvPr/>
        </p:nvSpPr>
        <p:spPr bwMode="ltGray">
          <a:xfrm>
            <a:off x="1131888" y="3621088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64" name="Line 4"/>
          <p:cNvSpPr>
            <a:spLocks noChangeShapeType="1"/>
          </p:cNvSpPr>
          <p:nvPr/>
        </p:nvSpPr>
        <p:spPr bwMode="ltGray">
          <a:xfrm>
            <a:off x="2686050" y="3621088"/>
            <a:ext cx="10112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65" name="Line 5"/>
          <p:cNvSpPr>
            <a:spLocks noChangeShapeType="1"/>
          </p:cNvSpPr>
          <p:nvPr/>
        </p:nvSpPr>
        <p:spPr bwMode="ltGray">
          <a:xfrm>
            <a:off x="4527550" y="3621088"/>
            <a:ext cx="7588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66" name="Text Box 6"/>
          <p:cNvSpPr txBox="1">
            <a:spLocks noChangeArrowheads="1"/>
          </p:cNvSpPr>
          <p:nvPr/>
        </p:nvSpPr>
        <p:spPr bwMode="ltGray">
          <a:xfrm>
            <a:off x="3044825" y="3163888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3367" name="Text Box 7"/>
          <p:cNvSpPr txBox="1">
            <a:spLocks noChangeArrowheads="1"/>
          </p:cNvSpPr>
          <p:nvPr/>
        </p:nvSpPr>
        <p:spPr bwMode="ltGray">
          <a:xfrm>
            <a:off x="4756150" y="3163888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3368" name="Freeform 8"/>
          <p:cNvSpPr/>
          <p:nvPr/>
        </p:nvSpPr>
        <p:spPr bwMode="ltGray">
          <a:xfrm rot="-5400000">
            <a:off x="3683000" y="2319338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69" name="Text Box 9"/>
          <p:cNvSpPr txBox="1">
            <a:spLocks noChangeArrowheads="1"/>
          </p:cNvSpPr>
          <p:nvPr/>
        </p:nvSpPr>
        <p:spPr bwMode="ltGray">
          <a:xfrm>
            <a:off x="4252913" y="2679700"/>
            <a:ext cx="6858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3370" name="Oval 10"/>
          <p:cNvSpPr>
            <a:spLocks noChangeArrowheads="1"/>
          </p:cNvSpPr>
          <p:nvPr/>
        </p:nvSpPr>
        <p:spPr bwMode="ltGray">
          <a:xfrm>
            <a:off x="3765550" y="3316288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3371" name="Oval 11"/>
          <p:cNvSpPr>
            <a:spLocks noChangeArrowheads="1"/>
          </p:cNvSpPr>
          <p:nvPr/>
        </p:nvSpPr>
        <p:spPr bwMode="ltGray">
          <a:xfrm>
            <a:off x="5356225" y="3240088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83373" name="Freeform 13"/>
          <p:cNvSpPr/>
          <p:nvPr/>
        </p:nvSpPr>
        <p:spPr bwMode="ltGray">
          <a:xfrm>
            <a:off x="6213475" y="2998788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74" name="Text Box 14"/>
          <p:cNvSpPr txBox="1">
            <a:spLocks noChangeArrowheads="1"/>
          </p:cNvSpPr>
          <p:nvPr/>
        </p:nvSpPr>
        <p:spPr bwMode="ltGray">
          <a:xfrm>
            <a:off x="6899275" y="3379788"/>
            <a:ext cx="5334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3376" name="Freeform 16"/>
          <p:cNvSpPr/>
          <p:nvPr/>
        </p:nvSpPr>
        <p:spPr bwMode="ltGray">
          <a:xfrm>
            <a:off x="4140200" y="3933825"/>
            <a:ext cx="1655763" cy="442913"/>
          </a:xfrm>
          <a:custGeom>
            <a:avLst/>
            <a:gdLst>
              <a:gd name="T0" fmla="*/ 2147483647 w 1043"/>
              <a:gd name="T1" fmla="*/ 0 h 279"/>
              <a:gd name="T2" fmla="*/ 2147483647 w 1043"/>
              <a:gd name="T3" fmla="*/ 2147483647 h 279"/>
              <a:gd name="T4" fmla="*/ 0 w 1043"/>
              <a:gd name="T5" fmla="*/ 2147483647 h 279"/>
              <a:gd name="T6" fmla="*/ 0 60000 65536"/>
              <a:gd name="T7" fmla="*/ 0 60000 65536"/>
              <a:gd name="T8" fmla="*/ 0 60000 65536"/>
              <a:gd name="T9" fmla="*/ 0 w 1043"/>
              <a:gd name="T10" fmla="*/ 0 h 279"/>
              <a:gd name="T11" fmla="*/ 1043 w 1043"/>
              <a:gd name="T12" fmla="*/ 279 h 2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3" h="279">
                <a:moveTo>
                  <a:pt x="1043" y="0"/>
                </a:moveTo>
                <a:cubicBezTo>
                  <a:pt x="903" y="132"/>
                  <a:pt x="764" y="265"/>
                  <a:pt x="590" y="272"/>
                </a:cubicBezTo>
                <a:cubicBezTo>
                  <a:pt x="416" y="279"/>
                  <a:pt x="208" y="162"/>
                  <a:pt x="0" y="4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3378" name="Text Box 18"/>
          <p:cNvSpPr txBox="1">
            <a:spLocks noChangeArrowheads="1"/>
          </p:cNvSpPr>
          <p:nvPr/>
        </p:nvSpPr>
        <p:spPr bwMode="ltGray">
          <a:xfrm>
            <a:off x="4991100" y="3933825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3379" name="Oval 19"/>
          <p:cNvSpPr>
            <a:spLocks noChangeArrowheads="1"/>
          </p:cNvSpPr>
          <p:nvPr/>
        </p:nvSpPr>
        <p:spPr bwMode="ltGray">
          <a:xfrm>
            <a:off x="2730500" y="4835525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GB" altLang="zh-CN" sz="3200" baseline="-25000">
                <a:solidFill>
                  <a:srgbClr val="000000"/>
                </a:solidFill>
              </a:rPr>
              <a:t>t</a:t>
            </a:r>
            <a:endParaRPr lang="en-US" altLang="zh-CN" sz="3200" baseline="-25000">
              <a:solidFill>
                <a:srgbClr val="000000"/>
              </a:solidFill>
            </a:endParaRPr>
          </a:p>
        </p:txBody>
      </p:sp>
      <p:sp>
        <p:nvSpPr>
          <p:cNvPr id="783380" name="Line 20"/>
          <p:cNvSpPr>
            <a:spLocks noChangeShapeType="1"/>
          </p:cNvSpPr>
          <p:nvPr/>
        </p:nvSpPr>
        <p:spPr bwMode="ltGray">
          <a:xfrm>
            <a:off x="2339975" y="3933825"/>
            <a:ext cx="64770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3381" name="Freeform 21"/>
          <p:cNvSpPr/>
          <p:nvPr/>
        </p:nvSpPr>
        <p:spPr bwMode="ltGray">
          <a:xfrm>
            <a:off x="3492500" y="458152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82" name="Text Box 22"/>
          <p:cNvSpPr txBox="1">
            <a:spLocks noChangeArrowheads="1"/>
          </p:cNvSpPr>
          <p:nvPr/>
        </p:nvSpPr>
        <p:spPr bwMode="ltGray">
          <a:xfrm>
            <a:off x="4254500" y="4962525"/>
            <a:ext cx="5334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0,</a:t>
            </a:r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3383" name="Text Box 23"/>
          <p:cNvSpPr txBox="1">
            <a:spLocks noChangeArrowheads="1"/>
          </p:cNvSpPr>
          <p:nvPr/>
        </p:nvSpPr>
        <p:spPr bwMode="ltGray">
          <a:xfrm>
            <a:off x="2687638" y="4021138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3384" name="Oval 24"/>
          <p:cNvSpPr>
            <a:spLocks noChangeArrowheads="1"/>
          </p:cNvSpPr>
          <p:nvPr/>
        </p:nvSpPr>
        <p:spPr bwMode="ltGray">
          <a:xfrm>
            <a:off x="1835150" y="3284538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GB" altLang="zh-CN" sz="3200" baseline="-25000">
                <a:solidFill>
                  <a:srgbClr val="000000"/>
                </a:solidFill>
              </a:rPr>
              <a:t>0</a:t>
            </a:r>
            <a:endParaRPr lang="en-US" altLang="zh-CN" sz="3200" baseline="-25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8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8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8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8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8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8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8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8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8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8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8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78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8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78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78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78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3" grpId="0" animBg="1"/>
      <p:bldP spid="783364" grpId="0" animBg="1"/>
      <p:bldP spid="783365" grpId="0" animBg="1"/>
      <p:bldP spid="783366" grpId="0"/>
      <p:bldP spid="783367" grpId="0"/>
      <p:bldP spid="783368" grpId="0" animBg="1"/>
      <p:bldP spid="783369" grpId="0"/>
      <p:bldP spid="783370" grpId="0" animBg="1"/>
      <p:bldP spid="783371" grpId="0" animBg="1"/>
      <p:bldP spid="783373" grpId="0" animBg="1"/>
      <p:bldP spid="783374" grpId="0"/>
      <p:bldP spid="783376" grpId="0" animBg="1"/>
      <p:bldP spid="783378" grpId="0"/>
      <p:bldP spid="783379" grpId="0" animBg="1"/>
      <p:bldP spid="783380" grpId="0" animBg="1"/>
      <p:bldP spid="783381" grpId="0" animBg="1"/>
      <p:bldP spid="783382" grpId="0"/>
      <p:bldP spid="783383" grpId="0"/>
      <p:bldP spid="78338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3-10 </a:t>
            </a:r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  <a:latin typeface="宋体" panose="02010600030101010101" pitchFamily="2" charset="-122"/>
              </a:rPr>
              <a:t>DFA</a:t>
            </a:r>
            <a:endParaRPr lang="zh-CN" altLang="en-US" sz="48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接收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{0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1}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上的语言，该语言的每个句子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不包含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00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子串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语言允许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ε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787459" name="Line 3"/>
          <p:cNvSpPr>
            <a:spLocks noChangeShapeType="1"/>
          </p:cNvSpPr>
          <p:nvPr/>
        </p:nvSpPr>
        <p:spPr bwMode="ltGray">
          <a:xfrm>
            <a:off x="1938338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60" name="Line 4"/>
          <p:cNvSpPr>
            <a:spLocks noChangeShapeType="1"/>
          </p:cNvSpPr>
          <p:nvPr/>
        </p:nvSpPr>
        <p:spPr bwMode="ltGray">
          <a:xfrm>
            <a:off x="3492500" y="4267200"/>
            <a:ext cx="10112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61" name="Line 5"/>
          <p:cNvSpPr>
            <a:spLocks noChangeShapeType="1"/>
          </p:cNvSpPr>
          <p:nvPr/>
        </p:nvSpPr>
        <p:spPr bwMode="ltGray">
          <a:xfrm>
            <a:off x="5334000" y="4267200"/>
            <a:ext cx="7588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62" name="Text Box 6"/>
          <p:cNvSpPr txBox="1">
            <a:spLocks noChangeArrowheads="1"/>
          </p:cNvSpPr>
          <p:nvPr/>
        </p:nvSpPr>
        <p:spPr bwMode="ltGray">
          <a:xfrm>
            <a:off x="3851275" y="38100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7463" name="Text Box 7"/>
          <p:cNvSpPr txBox="1">
            <a:spLocks noChangeArrowheads="1"/>
          </p:cNvSpPr>
          <p:nvPr/>
        </p:nvSpPr>
        <p:spPr bwMode="ltGray">
          <a:xfrm>
            <a:off x="5562600" y="38100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7464" name="Freeform 8"/>
          <p:cNvSpPr/>
          <p:nvPr/>
        </p:nvSpPr>
        <p:spPr bwMode="ltGray">
          <a:xfrm rot="-5400000">
            <a:off x="6124575" y="29654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65" name="Text Box 9"/>
          <p:cNvSpPr txBox="1">
            <a:spLocks noChangeArrowheads="1"/>
          </p:cNvSpPr>
          <p:nvPr/>
        </p:nvSpPr>
        <p:spPr bwMode="ltGray">
          <a:xfrm>
            <a:off x="6156325" y="2654300"/>
            <a:ext cx="6858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0,1</a:t>
            </a:r>
          </a:p>
        </p:txBody>
      </p:sp>
      <p:sp>
        <p:nvSpPr>
          <p:cNvPr id="787466" name="Oval 10"/>
          <p:cNvSpPr>
            <a:spLocks noChangeArrowheads="1"/>
          </p:cNvSpPr>
          <p:nvPr/>
        </p:nvSpPr>
        <p:spPr bwMode="ltGray">
          <a:xfrm>
            <a:off x="6156325" y="3933825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87467" name="Oval 11"/>
          <p:cNvSpPr>
            <a:spLocks noChangeArrowheads="1"/>
          </p:cNvSpPr>
          <p:nvPr/>
        </p:nvSpPr>
        <p:spPr bwMode="ltGray">
          <a:xfrm>
            <a:off x="4500563" y="3933825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7468" name="Oval 12"/>
          <p:cNvSpPr>
            <a:spLocks noChangeArrowheads="1"/>
          </p:cNvSpPr>
          <p:nvPr/>
        </p:nvSpPr>
        <p:spPr bwMode="ltGray">
          <a:xfrm>
            <a:off x="2657475" y="3933825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7469" name="Freeform 13"/>
          <p:cNvSpPr/>
          <p:nvPr/>
        </p:nvSpPr>
        <p:spPr bwMode="ltGray">
          <a:xfrm rot="-5400000">
            <a:off x="2617788" y="2935288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70" name="Text Box 14"/>
          <p:cNvSpPr txBox="1">
            <a:spLocks noChangeArrowheads="1"/>
          </p:cNvSpPr>
          <p:nvPr/>
        </p:nvSpPr>
        <p:spPr bwMode="ltGray">
          <a:xfrm>
            <a:off x="2662238" y="2654300"/>
            <a:ext cx="6858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7471" name="Freeform 15"/>
          <p:cNvSpPr/>
          <p:nvPr/>
        </p:nvSpPr>
        <p:spPr bwMode="ltGray">
          <a:xfrm>
            <a:off x="3132138" y="4570413"/>
            <a:ext cx="1655762" cy="442912"/>
          </a:xfrm>
          <a:custGeom>
            <a:avLst/>
            <a:gdLst>
              <a:gd name="T0" fmla="*/ 2147483647 w 1043"/>
              <a:gd name="T1" fmla="*/ 0 h 279"/>
              <a:gd name="T2" fmla="*/ 2147483647 w 1043"/>
              <a:gd name="T3" fmla="*/ 2147483647 h 279"/>
              <a:gd name="T4" fmla="*/ 0 w 1043"/>
              <a:gd name="T5" fmla="*/ 2147483647 h 279"/>
              <a:gd name="T6" fmla="*/ 0 60000 65536"/>
              <a:gd name="T7" fmla="*/ 0 60000 65536"/>
              <a:gd name="T8" fmla="*/ 0 60000 65536"/>
              <a:gd name="T9" fmla="*/ 0 w 1043"/>
              <a:gd name="T10" fmla="*/ 0 h 279"/>
              <a:gd name="T11" fmla="*/ 1043 w 1043"/>
              <a:gd name="T12" fmla="*/ 279 h 2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3" h="279">
                <a:moveTo>
                  <a:pt x="1043" y="0"/>
                </a:moveTo>
                <a:cubicBezTo>
                  <a:pt x="903" y="132"/>
                  <a:pt x="764" y="265"/>
                  <a:pt x="590" y="272"/>
                </a:cubicBezTo>
                <a:cubicBezTo>
                  <a:pt x="416" y="279"/>
                  <a:pt x="208" y="162"/>
                  <a:pt x="0" y="4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7472" name="Text Box 16"/>
          <p:cNvSpPr txBox="1">
            <a:spLocks noChangeArrowheads="1"/>
          </p:cNvSpPr>
          <p:nvPr/>
        </p:nvSpPr>
        <p:spPr bwMode="ltGray">
          <a:xfrm>
            <a:off x="4054475" y="4581525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8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8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8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8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8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8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8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8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8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8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8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8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78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59" grpId="0" animBg="1"/>
      <p:bldP spid="787460" grpId="0" animBg="1"/>
      <p:bldP spid="787461" grpId="0" animBg="1"/>
      <p:bldP spid="787462" grpId="0"/>
      <p:bldP spid="787463" grpId="0"/>
      <p:bldP spid="787464" grpId="0" animBg="1"/>
      <p:bldP spid="787465" grpId="0"/>
      <p:bldP spid="787466" grpId="0" animBg="1"/>
      <p:bldP spid="787467" grpId="0" animBg="1"/>
      <p:bldP spid="787468" grpId="0" animBg="1"/>
      <p:bldP spid="787469" grpId="0" animBg="1"/>
      <p:bldP spid="787470" grpId="0"/>
      <p:bldP spid="787471" grpId="0" animBg="1"/>
      <p:bldP spid="787472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765175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或</a:t>
            </a:r>
            <a:endParaRPr lang="zh-CN" altLang="en-US" dirty="0"/>
          </a:p>
        </p:txBody>
      </p:sp>
      <p:sp>
        <p:nvSpPr>
          <p:cNvPr id="789507" name="Line 3"/>
          <p:cNvSpPr>
            <a:spLocks noChangeShapeType="1"/>
          </p:cNvSpPr>
          <p:nvPr/>
        </p:nvSpPr>
        <p:spPr bwMode="ltGray">
          <a:xfrm>
            <a:off x="1938338" y="3838575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508" name="Line 4"/>
          <p:cNvSpPr>
            <a:spLocks noChangeShapeType="1"/>
          </p:cNvSpPr>
          <p:nvPr/>
        </p:nvSpPr>
        <p:spPr bwMode="ltGray">
          <a:xfrm>
            <a:off x="3492500" y="3838575"/>
            <a:ext cx="10112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509" name="Line 5"/>
          <p:cNvSpPr>
            <a:spLocks noChangeShapeType="1"/>
          </p:cNvSpPr>
          <p:nvPr/>
        </p:nvSpPr>
        <p:spPr bwMode="ltGray">
          <a:xfrm>
            <a:off x="5334000" y="3838575"/>
            <a:ext cx="7588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510" name="Text Box 6"/>
          <p:cNvSpPr txBox="1">
            <a:spLocks noChangeArrowheads="1"/>
          </p:cNvSpPr>
          <p:nvPr/>
        </p:nvSpPr>
        <p:spPr bwMode="ltGray">
          <a:xfrm>
            <a:off x="3851275" y="3381375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9511" name="Text Box 7"/>
          <p:cNvSpPr txBox="1">
            <a:spLocks noChangeArrowheads="1"/>
          </p:cNvSpPr>
          <p:nvPr/>
        </p:nvSpPr>
        <p:spPr bwMode="ltGray">
          <a:xfrm>
            <a:off x="5562600" y="3381375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9512" name="Freeform 8"/>
          <p:cNvSpPr/>
          <p:nvPr/>
        </p:nvSpPr>
        <p:spPr bwMode="ltGray">
          <a:xfrm rot="-5400000">
            <a:off x="6124575" y="253682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513" name="Text Box 9"/>
          <p:cNvSpPr txBox="1">
            <a:spLocks noChangeArrowheads="1"/>
          </p:cNvSpPr>
          <p:nvPr/>
        </p:nvSpPr>
        <p:spPr bwMode="ltGray">
          <a:xfrm>
            <a:off x="6156325" y="2225675"/>
            <a:ext cx="6858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0,1</a:t>
            </a:r>
          </a:p>
        </p:txBody>
      </p:sp>
      <p:sp>
        <p:nvSpPr>
          <p:cNvPr id="789514" name="Oval 10"/>
          <p:cNvSpPr>
            <a:spLocks noChangeArrowheads="1"/>
          </p:cNvSpPr>
          <p:nvPr/>
        </p:nvSpPr>
        <p:spPr bwMode="ltGray">
          <a:xfrm>
            <a:off x="6156325" y="35052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89515" name="Oval 11"/>
          <p:cNvSpPr>
            <a:spLocks noChangeArrowheads="1"/>
          </p:cNvSpPr>
          <p:nvPr/>
        </p:nvSpPr>
        <p:spPr bwMode="ltGray">
          <a:xfrm>
            <a:off x="4500563" y="3505200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9516" name="Oval 12"/>
          <p:cNvSpPr>
            <a:spLocks noChangeArrowheads="1"/>
          </p:cNvSpPr>
          <p:nvPr/>
        </p:nvSpPr>
        <p:spPr bwMode="ltGray">
          <a:xfrm>
            <a:off x="2657475" y="3505200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9521" name="Oval 17"/>
          <p:cNvSpPr>
            <a:spLocks noChangeArrowheads="1"/>
          </p:cNvSpPr>
          <p:nvPr/>
        </p:nvSpPr>
        <p:spPr bwMode="ltGray">
          <a:xfrm>
            <a:off x="3665538" y="5051425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89522" name="Line 18"/>
          <p:cNvSpPr>
            <a:spLocks noChangeShapeType="1"/>
          </p:cNvSpPr>
          <p:nvPr/>
        </p:nvSpPr>
        <p:spPr bwMode="ltGray">
          <a:xfrm>
            <a:off x="3132138" y="4149725"/>
            <a:ext cx="719137" cy="9350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524" name="Freeform 20"/>
          <p:cNvSpPr/>
          <p:nvPr/>
        </p:nvSpPr>
        <p:spPr bwMode="ltGray">
          <a:xfrm rot="10800000">
            <a:off x="2801938" y="49212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525" name="Text Box 21"/>
          <p:cNvSpPr txBox="1">
            <a:spLocks noChangeArrowheads="1"/>
          </p:cNvSpPr>
          <p:nvPr/>
        </p:nvSpPr>
        <p:spPr bwMode="ltGray">
          <a:xfrm>
            <a:off x="2230438" y="5229225"/>
            <a:ext cx="6858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9526" name="Line 22"/>
          <p:cNvSpPr>
            <a:spLocks noChangeShapeType="1"/>
          </p:cNvSpPr>
          <p:nvPr/>
        </p:nvSpPr>
        <p:spPr bwMode="ltGray">
          <a:xfrm flipV="1">
            <a:off x="4140200" y="4076700"/>
            <a:ext cx="503238" cy="936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527" name="Line 23"/>
          <p:cNvSpPr>
            <a:spLocks noChangeShapeType="1"/>
          </p:cNvSpPr>
          <p:nvPr/>
        </p:nvSpPr>
        <p:spPr bwMode="ltGray">
          <a:xfrm flipH="1">
            <a:off x="4427538" y="4149725"/>
            <a:ext cx="576262" cy="1079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528" name="Text Box 24"/>
          <p:cNvSpPr txBox="1">
            <a:spLocks noChangeArrowheads="1"/>
          </p:cNvSpPr>
          <p:nvPr/>
        </p:nvSpPr>
        <p:spPr bwMode="ltGray">
          <a:xfrm>
            <a:off x="4127500" y="4221163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9529" name="Text Box 25"/>
          <p:cNvSpPr txBox="1">
            <a:spLocks noChangeArrowheads="1"/>
          </p:cNvSpPr>
          <p:nvPr/>
        </p:nvSpPr>
        <p:spPr bwMode="ltGray">
          <a:xfrm>
            <a:off x="4859338" y="4454525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9530" name="Text Box 26"/>
          <p:cNvSpPr txBox="1">
            <a:spLocks noChangeArrowheads="1"/>
          </p:cNvSpPr>
          <p:nvPr/>
        </p:nvSpPr>
        <p:spPr bwMode="ltGray">
          <a:xfrm>
            <a:off x="3203575" y="43815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8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8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8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8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8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8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8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8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8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8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8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8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78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8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78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8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78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78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7" grpId="0" animBg="1"/>
      <p:bldP spid="789508" grpId="0" animBg="1"/>
      <p:bldP spid="789509" grpId="0" animBg="1"/>
      <p:bldP spid="789510" grpId="0"/>
      <p:bldP spid="789511" grpId="0"/>
      <p:bldP spid="789512" grpId="0" animBg="1"/>
      <p:bldP spid="789513" grpId="0"/>
      <p:bldP spid="789514" grpId="0" animBg="1"/>
      <p:bldP spid="789515" grpId="0" animBg="1"/>
      <p:bldP spid="789516" grpId="0" animBg="1"/>
      <p:bldP spid="789521" grpId="0" animBg="1"/>
      <p:bldP spid="789522" grpId="0" animBg="1"/>
      <p:bldP spid="789524" grpId="0" animBg="1"/>
      <p:bldP spid="789525" grpId="0"/>
      <p:bldP spid="789526" grpId="0" animBg="1"/>
      <p:bldP spid="789527" grpId="0" animBg="1"/>
      <p:bldP spid="789528" grpId="0"/>
      <p:bldP spid="789529" grpId="0"/>
      <p:bldP spid="789530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  <a:latin typeface="宋体" panose="02010600030101010101" pitchFamily="2" charset="-122"/>
              </a:rPr>
              <a:t>DFA</a:t>
            </a:r>
            <a:endParaRPr lang="zh-CN" altLang="en-US" sz="48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接收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{0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1}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上的语言，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该语言的每个字符串不包含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（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不允许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ε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）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例</a:t>
            </a:r>
            <a:r>
              <a:rPr lang="en-US" altLang="zh-CN" sz="4800" dirty="0"/>
              <a:t>3-11</a:t>
            </a:r>
            <a:r>
              <a:rPr lang="zh-CN" altLang="en-US" sz="4800" dirty="0">
                <a:solidFill>
                  <a:srgbClr val="0000CC"/>
                </a:solidFill>
                <a:latin typeface="宋体" panose="02010600030101010101" pitchFamily="2" charset="-122"/>
              </a:rPr>
              <a:t>构造</a:t>
            </a:r>
            <a:r>
              <a:rPr lang="en-US" altLang="zh-CN" sz="4800" dirty="0">
                <a:solidFill>
                  <a:srgbClr val="0000CC"/>
                </a:solidFill>
                <a:latin typeface="宋体" panose="02010600030101010101" pitchFamily="2" charset="-122"/>
              </a:rPr>
              <a:t>DFA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接收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{0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2}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上的语言，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  该语言的每个字符串代表的数字能整除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分析</a:t>
            </a:r>
            <a:endParaRPr lang="zh-CN" altLang="en-US" dirty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一个十进制整数除以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，余数只能</a:t>
            </a:r>
            <a:endParaRPr lang="en-US" altLang="zh-CN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是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000" b="1" dirty="0">
                <a:solidFill>
                  <a:schemeClr val="bg2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4000" b="1" dirty="0">
                <a:solidFill>
                  <a:schemeClr val="bg2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将整数当作一个字符串，从左到右逐一地读入；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使用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个状态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分别代表已读入的整数对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的余数情况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836613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000000"/>
                </a:solidFill>
              </a:rPr>
              <a:t>3.1 </a:t>
            </a:r>
            <a:r>
              <a:rPr lang="zh-CN" altLang="en-US" sz="4400" dirty="0">
                <a:solidFill>
                  <a:srgbClr val="000000"/>
                </a:solidFill>
              </a:rPr>
              <a:t>有限状态自动机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349500"/>
            <a:ext cx="8229600" cy="3657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000" b="1" dirty="0">
                <a:solidFill>
                  <a:srgbClr val="0000CC"/>
                </a:solidFill>
              </a:rPr>
              <a:t>   有限状态自动机是一种</a:t>
            </a:r>
            <a:r>
              <a:rPr lang="zh-CN" altLang="en-US" sz="4000" b="1" dirty="0">
                <a:solidFill>
                  <a:srgbClr val="000000"/>
                </a:solidFill>
              </a:rPr>
              <a:t>数学模型</a:t>
            </a:r>
            <a:r>
              <a:rPr lang="zh-CN" altLang="en-US" sz="4000" b="1" dirty="0">
                <a:solidFill>
                  <a:srgbClr val="0000CC"/>
                </a:solidFill>
              </a:rPr>
              <a:t>。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>
              <a:defRPr/>
            </a:pPr>
            <a:r>
              <a:rPr lang="zh-CN" altLang="en-US" sz="4000" b="1" dirty="0">
                <a:solidFill>
                  <a:srgbClr val="000000"/>
                </a:solidFill>
              </a:rPr>
              <a:t>有限状态自动机是否</a:t>
            </a:r>
            <a:r>
              <a:rPr lang="zh-CN" altLang="en-US" sz="4000" b="1" dirty="0">
                <a:solidFill>
                  <a:srgbClr val="0000CC"/>
                </a:solidFill>
              </a:rPr>
              <a:t>接收串</a:t>
            </a:r>
            <a:r>
              <a:rPr lang="en-US" altLang="zh-CN" sz="4000" b="1" dirty="0">
                <a:solidFill>
                  <a:srgbClr val="0000CC"/>
                </a:solidFill>
              </a:rPr>
              <a:t>w</a:t>
            </a:r>
          </a:p>
          <a:p>
            <a:pPr>
              <a:defRPr/>
            </a:pPr>
            <a:r>
              <a:rPr lang="zh-CN" altLang="en-US" sz="4000" b="1" dirty="0">
                <a:solidFill>
                  <a:srgbClr val="000000"/>
                </a:solidFill>
              </a:rPr>
              <a:t>有限状态自动机是否</a:t>
            </a:r>
            <a:r>
              <a:rPr lang="zh-CN" altLang="en-US" sz="4000" b="1" dirty="0">
                <a:solidFill>
                  <a:srgbClr val="0000CC"/>
                </a:solidFill>
              </a:rPr>
              <a:t>接收语言</a:t>
            </a:r>
            <a:r>
              <a:rPr lang="en-US" altLang="zh-CN" sz="4000" b="1" dirty="0">
                <a:solidFill>
                  <a:srgbClr val="0000CC"/>
                </a:solidFill>
              </a:rPr>
              <a:t>L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4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0000" dirty="0">
                <a:solidFill>
                  <a:schemeClr val="accent2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已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读入的整数除以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4000" b="1" dirty="0">
                <a:latin typeface="宋体" panose="02010600030101010101" pitchFamily="2" charset="-122"/>
              </a:rPr>
              <a:t>余数为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zh-CN" altLang="en-US" sz="4000" b="1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0000" dirty="0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已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读入的整数除以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4000" b="1" dirty="0">
                <a:latin typeface="宋体" panose="02010600030101010101" pitchFamily="2" charset="-122"/>
              </a:rPr>
              <a:t>余数为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zh-CN" altLang="en-US" sz="4000" b="1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0000" dirty="0">
                <a:solidFill>
                  <a:schemeClr val="accent2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已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读入的整数除以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4000" b="1" dirty="0">
                <a:latin typeface="宋体" panose="02010600030101010101" pitchFamily="2" charset="-122"/>
              </a:rPr>
              <a:t>余数为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endParaRPr lang="zh-CN" altLang="en-US" sz="40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  扫描子串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w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后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处于某个状态</a:t>
            </a:r>
            <a:r>
              <a:rPr lang="en-US" altLang="zh-CN" sz="4000" b="1" dirty="0" err="1">
                <a:solidFill>
                  <a:schemeClr val="accent2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25000" dirty="0" err="1">
                <a:solidFill>
                  <a:schemeClr val="accent2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读入当前数字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, 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状态转换情况为？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 dirty="0"/>
              <a:t>  已知　</a:t>
            </a:r>
            <a:r>
              <a:rPr lang="en-US" altLang="zh-CN" sz="3600" b="1" dirty="0" err="1">
                <a:solidFill>
                  <a:schemeClr val="accent2"/>
                </a:solidFill>
              </a:rPr>
              <a:t>q</a:t>
            </a:r>
            <a:r>
              <a:rPr lang="en-US" altLang="zh-CN" sz="3600" b="1" baseline="-25000" dirty="0" err="1">
                <a:solidFill>
                  <a:schemeClr val="accent2"/>
                </a:solidFill>
              </a:rPr>
              <a:t>i</a:t>
            </a:r>
            <a:r>
              <a:rPr lang="en-US" altLang="zh-CN" sz="3600" b="1" dirty="0"/>
              <a:t>(</a:t>
            </a:r>
            <a:r>
              <a:rPr lang="en-US" altLang="zh-CN" sz="3600" b="1" dirty="0" err="1"/>
              <a:t>i</a:t>
            </a:r>
            <a:r>
              <a:rPr lang="en-US" altLang="zh-CN" sz="3600" b="1" dirty="0"/>
              <a:t> =0,1,2)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x=0,1,2</a:t>
            </a:r>
            <a:endParaRPr lang="zh-CN" altLang="en-US" sz="36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 dirty="0"/>
              <a:t>  应该如何确定 </a:t>
            </a:r>
            <a:r>
              <a:rPr lang="en-US" altLang="zh-CN" sz="3600" b="1" dirty="0">
                <a:solidFill>
                  <a:srgbClr val="000000"/>
                </a:solidFill>
              </a:rPr>
              <a:t>j</a:t>
            </a:r>
            <a:r>
              <a:rPr lang="zh-CN" altLang="en-US" sz="3600" b="1" dirty="0"/>
              <a:t>？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 eaLnBrk="1" hangingPunct="1"/>
            <a:r>
              <a:rPr lang="en-US" altLang="zh-CN" sz="3600" b="1" dirty="0">
                <a:ea typeface="宋体" panose="02010600030101010101" pitchFamily="2" charset="-122"/>
              </a:rPr>
              <a:t>w=3n+i</a:t>
            </a:r>
          </a:p>
          <a:p>
            <a:pPr eaLnBrk="1" hangingPunct="1"/>
            <a:r>
              <a:rPr lang="en-US" altLang="zh-CN" sz="3600" b="1" dirty="0" err="1">
                <a:ea typeface="宋体" panose="02010600030101010101" pitchFamily="2" charset="-122"/>
              </a:rPr>
              <a:t>wx</a:t>
            </a:r>
            <a:r>
              <a:rPr lang="en-US" altLang="zh-CN" sz="3600" b="1" dirty="0">
                <a:ea typeface="宋体" panose="02010600030101010101" pitchFamily="2" charset="-122"/>
              </a:rPr>
              <a:t>=10w+x</a:t>
            </a:r>
          </a:p>
          <a:p>
            <a:pPr eaLnBrk="1" hangingPunct="1"/>
            <a:r>
              <a:rPr lang="en-US" altLang="zh-CN" sz="3600" b="1" dirty="0">
                <a:ea typeface="宋体" panose="02010600030101010101" pitchFamily="2" charset="-122"/>
              </a:rPr>
              <a:t>j=(</a:t>
            </a:r>
            <a:r>
              <a:rPr lang="en-US" altLang="zh-CN" sz="3600" b="1" dirty="0" err="1">
                <a:ea typeface="宋体" panose="02010600030101010101" pitchFamily="2" charset="-122"/>
              </a:rPr>
              <a:t>i+x</a:t>
            </a:r>
            <a:r>
              <a:rPr lang="en-US" altLang="zh-CN" sz="3600" b="1" dirty="0">
                <a:ea typeface="宋体" panose="02010600030101010101" pitchFamily="2" charset="-122"/>
              </a:rPr>
              <a:t>) mod 3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763908" name="Line 4"/>
          <p:cNvSpPr>
            <a:spLocks noChangeShapeType="1"/>
          </p:cNvSpPr>
          <p:nvPr/>
        </p:nvSpPr>
        <p:spPr bwMode="ltGray">
          <a:xfrm>
            <a:off x="4029075" y="4086349"/>
            <a:ext cx="7588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3909" name="Oval 5"/>
          <p:cNvSpPr>
            <a:spLocks noChangeArrowheads="1"/>
          </p:cNvSpPr>
          <p:nvPr/>
        </p:nvSpPr>
        <p:spPr bwMode="ltGray">
          <a:xfrm>
            <a:off x="3124200" y="3645024"/>
            <a:ext cx="923925" cy="9318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 dirty="0" err="1">
                <a:solidFill>
                  <a:schemeClr val="tx1"/>
                </a:solidFill>
              </a:rPr>
              <a:t>q</a:t>
            </a:r>
            <a:r>
              <a:rPr lang="en-US" altLang="zh-CN" sz="3200" baseline="-25000" dirty="0" err="1">
                <a:solidFill>
                  <a:srgbClr val="FF0000"/>
                </a:solidFill>
              </a:rPr>
              <a:t>i</a:t>
            </a:r>
            <a:endParaRPr lang="en-US" altLang="zh-CN" sz="3200" baseline="-25000" dirty="0">
              <a:solidFill>
                <a:srgbClr val="FF0000"/>
              </a:solidFill>
            </a:endParaRPr>
          </a:p>
        </p:txBody>
      </p:sp>
      <p:sp>
        <p:nvSpPr>
          <p:cNvPr id="763910" name="Oval 6"/>
          <p:cNvSpPr>
            <a:spLocks noChangeArrowheads="1"/>
          </p:cNvSpPr>
          <p:nvPr/>
        </p:nvSpPr>
        <p:spPr bwMode="ltGray">
          <a:xfrm>
            <a:off x="4800600" y="3645024"/>
            <a:ext cx="923925" cy="9318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 dirty="0" err="1">
                <a:solidFill>
                  <a:schemeClr val="tx1"/>
                </a:solidFill>
              </a:rPr>
              <a:t>q</a:t>
            </a:r>
            <a:r>
              <a:rPr lang="en-US" altLang="zh-CN" sz="3200" baseline="-25000" dirty="0" err="1">
                <a:solidFill>
                  <a:srgbClr val="FF0000"/>
                </a:solidFill>
              </a:rPr>
              <a:t>j</a:t>
            </a:r>
            <a:endParaRPr lang="en-US" altLang="zh-CN" sz="3200" baseline="-25000" dirty="0">
              <a:solidFill>
                <a:srgbClr val="FF0000"/>
              </a:solidFill>
            </a:endParaRPr>
          </a:p>
        </p:txBody>
      </p:sp>
      <p:sp>
        <p:nvSpPr>
          <p:cNvPr id="763911" name="Text Box 7"/>
          <p:cNvSpPr txBox="1">
            <a:spLocks noChangeArrowheads="1"/>
          </p:cNvSpPr>
          <p:nvPr/>
        </p:nvSpPr>
        <p:spPr bwMode="ltGray">
          <a:xfrm>
            <a:off x="4203700" y="3573016"/>
            <a:ext cx="263525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6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6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6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6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8" grpId="0" animBg="1"/>
      <p:bldP spid="763909" grpId="0" animBg="1"/>
      <p:bldP spid="763910" grpId="0" animBg="1"/>
      <p:bldP spid="763911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8001000" cy="666736"/>
          </a:xfrm>
        </p:spPr>
        <p:txBody>
          <a:bodyPr/>
          <a:lstStyle/>
          <a:p>
            <a:pPr eaLnBrk="1" hangingPunct="1"/>
            <a:r>
              <a:rPr lang="zh-CN" altLang="en-US" sz="4400" dirty="0"/>
              <a:t>状态图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30052" name="Rectangle 5"/>
          <p:cNvSpPr>
            <a:spLocks noChangeArrowheads="1"/>
          </p:cNvSpPr>
          <p:nvPr/>
        </p:nvSpPr>
        <p:spPr bwMode="ltGray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0053" name="Object 4"/>
          <p:cNvGraphicFramePr>
            <a:graphicFrameLocks noChangeAspect="1"/>
          </p:cNvGraphicFramePr>
          <p:nvPr/>
        </p:nvGraphicFramePr>
        <p:xfrm>
          <a:off x="857224" y="1500174"/>
          <a:ext cx="7143800" cy="4449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6" name="图片" r:id="rId3" imgW="3242945" imgH="2212975" progId="Word.Picture.8">
                  <p:embed/>
                </p:oleObj>
              </mc:Choice>
              <mc:Fallback>
                <p:oleObj name="图片" r:id="rId3" imgW="3242945" imgH="221297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411"/>
                      <a:stretch>
                        <a:fillRect/>
                      </a:stretch>
                    </p:blipFill>
                    <p:spPr bwMode="auto">
                      <a:xfrm>
                        <a:off x="857224" y="1500174"/>
                        <a:ext cx="7143800" cy="44497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存在的问题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  接收的串包括以</a:t>
            </a:r>
            <a:r>
              <a:rPr lang="en-US" altLang="zh-CN" sz="4000" b="1" dirty="0">
                <a:solidFill>
                  <a:srgbClr val="000000"/>
                </a:solidFill>
              </a:rPr>
              <a:t>0</a:t>
            </a:r>
            <a:r>
              <a:rPr lang="zh-CN" altLang="en-US" sz="4000" b="1" dirty="0">
                <a:solidFill>
                  <a:srgbClr val="000000"/>
                </a:solidFill>
              </a:rPr>
              <a:t>开始</a:t>
            </a:r>
            <a:r>
              <a:rPr lang="zh-CN" altLang="en-US" sz="4000" b="1" dirty="0"/>
              <a:t>的数字串；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  还能够接收</a:t>
            </a:r>
            <a:r>
              <a:rPr lang="zh-CN" altLang="en-US" sz="4000" b="1" dirty="0">
                <a:solidFill>
                  <a:srgbClr val="000000"/>
                </a:solidFill>
              </a:rPr>
              <a:t>空串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思考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如何进行改进，使得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   接收的串不能以</a:t>
            </a:r>
            <a:r>
              <a:rPr lang="en-US" altLang="zh-CN" sz="4000" b="1" dirty="0">
                <a:solidFill>
                  <a:srgbClr val="000000"/>
                </a:solidFill>
              </a:rPr>
              <a:t>0</a:t>
            </a:r>
            <a:r>
              <a:rPr lang="zh-CN" altLang="en-US" sz="4000" b="1" dirty="0"/>
              <a:t>开始</a:t>
            </a:r>
            <a:r>
              <a:rPr lang="en-US" altLang="zh-CN" sz="4000" b="1" dirty="0"/>
              <a:t>(</a:t>
            </a:r>
            <a:r>
              <a:rPr lang="zh-CN" altLang="en-US" sz="4000" b="1" dirty="0"/>
              <a:t>但包括</a:t>
            </a:r>
            <a:r>
              <a:rPr lang="en-US" altLang="zh-CN" sz="4000" b="1" dirty="0"/>
              <a:t>0)</a:t>
            </a:r>
            <a:endParaRPr lang="zh-CN" altLang="en-US" sz="40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   不能接收</a:t>
            </a:r>
            <a:r>
              <a:rPr lang="zh-CN" altLang="en-US" sz="4000" b="1" dirty="0">
                <a:solidFill>
                  <a:srgbClr val="000000"/>
                </a:solidFill>
              </a:rPr>
              <a:t>空串</a:t>
            </a:r>
            <a:r>
              <a:rPr lang="zh-CN" altLang="en-US" sz="40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定义</a:t>
            </a:r>
            <a:r>
              <a:rPr lang="en-US" altLang="zh-CN" sz="4800" dirty="0">
                <a:solidFill>
                  <a:srgbClr val="000000"/>
                </a:solidFill>
              </a:rPr>
              <a:t>3-9 set</a:t>
            </a:r>
            <a:r>
              <a:rPr lang="zh-CN" altLang="en-US" sz="4800" dirty="0">
                <a:solidFill>
                  <a:srgbClr val="000000"/>
                </a:solidFill>
              </a:rPr>
              <a:t>集合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对于状态</a:t>
            </a:r>
            <a:r>
              <a:rPr lang="en-US" altLang="zh-CN" sz="4000" b="1" dirty="0"/>
              <a:t>q</a:t>
            </a:r>
            <a:r>
              <a:rPr lang="zh-CN" altLang="en-US" sz="4000" b="1" dirty="0"/>
              <a:t>，能将</a:t>
            </a:r>
            <a:r>
              <a:rPr lang="en-US" altLang="zh-CN" sz="4000" b="1" dirty="0"/>
              <a:t>DFA</a:t>
            </a:r>
            <a:r>
              <a:rPr lang="zh-CN" altLang="en-US" sz="4000" b="1" dirty="0"/>
              <a:t>从</a:t>
            </a:r>
            <a:r>
              <a:rPr lang="en-US" altLang="zh-CN" sz="4000" b="1" dirty="0">
                <a:solidFill>
                  <a:schemeClr val="accent2"/>
                </a:solidFill>
              </a:rPr>
              <a:t>q</a:t>
            </a:r>
            <a:r>
              <a:rPr lang="en-US" altLang="zh-CN" sz="4000" b="1" baseline="-25000" dirty="0">
                <a:solidFill>
                  <a:schemeClr val="accent2"/>
                </a:solidFill>
              </a:rPr>
              <a:t>0</a:t>
            </a:r>
            <a:r>
              <a:rPr lang="zh-CN" altLang="en-US" sz="4000" b="1" dirty="0"/>
              <a:t>转换到</a:t>
            </a:r>
            <a:r>
              <a:rPr lang="en-US" altLang="zh-CN" sz="4000" b="1" dirty="0">
                <a:solidFill>
                  <a:schemeClr val="accent2"/>
                </a:solidFill>
              </a:rPr>
              <a:t>q</a:t>
            </a:r>
            <a:r>
              <a:rPr lang="zh-CN" altLang="en-US" sz="4000" b="1" dirty="0"/>
              <a:t>状态的所有字符串的集合为：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 set(q)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={</a:t>
            </a:r>
            <a:r>
              <a:rPr lang="en-US" altLang="zh-CN" sz="4000" b="1" dirty="0" err="1">
                <a:solidFill>
                  <a:srgbClr val="0000CC"/>
                </a:solidFill>
                <a:latin typeface="宋体" panose="02010600030101010101" pitchFamily="2" charset="-122"/>
              </a:rPr>
              <a:t>w|w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∈∑</a:t>
            </a:r>
            <a:r>
              <a:rPr lang="en-US" altLang="zh-CN" sz="4000" b="1" baseline="30000" dirty="0">
                <a:solidFill>
                  <a:srgbClr val="0000CC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δ</a:t>
            </a:r>
            <a:r>
              <a:rPr lang="en-US" altLang="zh-CN" sz="4000" b="1" baseline="30000" dirty="0">
                <a:solidFill>
                  <a:schemeClr val="accent2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(q</a:t>
            </a:r>
            <a:r>
              <a:rPr lang="en-US" altLang="zh-CN" sz="4000" b="1" baseline="-30000" dirty="0">
                <a:solidFill>
                  <a:schemeClr val="accent2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,w)=q</a:t>
            </a:r>
            <a:r>
              <a:rPr lang="en-US" altLang="zh-CN" sz="4000" b="1" dirty="0">
                <a:latin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则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有限状态自动机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接收的</a:t>
            </a:r>
            <a:r>
              <a:rPr lang="zh-CN" altLang="en-US" sz="4000" b="1" dirty="0">
                <a:solidFill>
                  <a:srgbClr val="0000CC"/>
                </a:solidFill>
              </a:rPr>
              <a:t>语言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可以定义为：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     </a:t>
            </a:r>
            <a:r>
              <a:rPr lang="en-US" altLang="zh-CN" sz="4000" b="1" dirty="0">
                <a:solidFill>
                  <a:srgbClr val="0000CC"/>
                </a:solidFill>
              </a:rPr>
              <a:t>L(DFA)=</a:t>
            </a:r>
            <a:r>
              <a:rPr lang="en-US" altLang="zh-CN" sz="4000" b="1" dirty="0"/>
              <a:t>∪</a:t>
            </a:r>
            <a:r>
              <a:rPr lang="en-US" altLang="zh-CN" sz="4000" b="1" dirty="0">
                <a:solidFill>
                  <a:srgbClr val="0000CC"/>
                </a:solidFill>
              </a:rPr>
              <a:t> </a:t>
            </a:r>
            <a:r>
              <a:rPr lang="en-US" altLang="zh-CN" sz="4000" b="1" dirty="0">
                <a:solidFill>
                  <a:srgbClr val="000000"/>
                </a:solidFill>
              </a:rPr>
              <a:t>set(q</a:t>
            </a:r>
            <a:r>
              <a:rPr lang="el-GR" altLang="zh-CN" sz="4000" b="1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α</a:t>
            </a:r>
            <a:r>
              <a:rPr lang="en-US" altLang="zh-CN" sz="40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其中： 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  <a:r>
              <a:rPr lang="el-GR" altLang="zh-CN" sz="4000" b="1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α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∈F</a:t>
            </a:r>
          </a:p>
          <a:p>
            <a:pPr eaLnBrk="1" hangingPunct="1"/>
            <a:endParaRPr lang="zh-CN" altLang="en-US" sz="4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按状态进行划分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对于</a:t>
            </a:r>
            <a:r>
              <a:rPr lang="en-US" altLang="zh-CN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DFA</a:t>
            </a:r>
            <a:r>
              <a:rPr lang="zh-CN" altLang="en-US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3600" b="1" dirty="0">
                <a:solidFill>
                  <a:srgbClr val="0000CC"/>
                </a:solidFill>
                <a:latin typeface="宋体" panose="02010600030101010101" pitchFamily="2" charset="-122"/>
              </a:rPr>
              <a:t>可以定义关系</a:t>
            </a:r>
            <a:r>
              <a:rPr lang="en-US" altLang="zh-CN" sz="3600" b="1" dirty="0">
                <a:solidFill>
                  <a:srgbClr val="0000CC"/>
                </a:solidFill>
                <a:latin typeface="宋体" panose="02010600030101010101" pitchFamily="2" charset="-122"/>
              </a:rPr>
              <a:t>R</a:t>
            </a:r>
            <a:endParaRPr lang="zh-CN" altLang="en-US" sz="36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3600" b="1" dirty="0">
                <a:latin typeface="宋体" panose="02010600030101010101" pitchFamily="2" charset="-122"/>
              </a:rPr>
              <a:t>若</a:t>
            </a:r>
            <a:r>
              <a:rPr lang="zh-CN" altLang="en-US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3600" b="1" dirty="0" err="1">
                <a:latin typeface="宋体" panose="02010600030101010101" pitchFamily="2" charset="-122"/>
              </a:rPr>
              <a:t>x,y</a:t>
            </a:r>
            <a:r>
              <a:rPr lang="en-US" altLang="zh-CN" sz="3600" b="1" dirty="0">
                <a:latin typeface="宋体" panose="02010600030101010101" pitchFamily="2" charset="-122"/>
              </a:rPr>
              <a:t>∈∑</a:t>
            </a:r>
            <a:r>
              <a:rPr lang="en-US" altLang="zh-CN" sz="3600" b="1" baseline="30000" dirty="0">
                <a:latin typeface="宋体" panose="02010600030101010101" pitchFamily="2" charset="-122"/>
              </a:rPr>
              <a:t>*  </a:t>
            </a:r>
            <a:r>
              <a:rPr lang="zh-CN" altLang="en-US" sz="3600" b="1" dirty="0">
                <a:latin typeface="宋体" panose="02010600030101010101" pitchFamily="2" charset="-122"/>
              </a:rPr>
              <a:t>，</a:t>
            </a:r>
            <a:r>
              <a:rPr lang="en-US" altLang="zh-CN" sz="3600" b="1" dirty="0" err="1">
                <a:latin typeface="宋体" panose="02010600030101010101" pitchFamily="2" charset="-122"/>
              </a:rPr>
              <a:t>q∈Q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则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600" b="1" dirty="0">
                <a:latin typeface="宋体" panose="02010600030101010101" pitchFamily="2" charset="-122"/>
              </a:rPr>
              <a:t>  </a:t>
            </a:r>
            <a:r>
              <a:rPr lang="en-US" altLang="zh-CN" sz="3600" b="1" dirty="0" err="1">
                <a:latin typeface="宋体" panose="02010600030101010101" pitchFamily="2" charset="-122"/>
              </a:rPr>
              <a:t>xRy</a:t>
            </a:r>
            <a:r>
              <a:rPr lang="en-US" altLang="zh-CN" sz="3600" b="1" dirty="0">
                <a:latin typeface="宋体" panose="02010600030101010101" pitchFamily="2" charset="-122"/>
              </a:rPr>
              <a:t>  </a:t>
            </a:r>
            <a:r>
              <a:rPr lang="zh-CN" altLang="en-GB" sz="3600" b="1" dirty="0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当且仅当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3600" b="1" dirty="0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3600" b="1" dirty="0" err="1">
                <a:latin typeface="宋体" panose="02010600030101010101" pitchFamily="2" charset="-122"/>
              </a:rPr>
              <a:t>x∈set</a:t>
            </a:r>
            <a:r>
              <a:rPr lang="en-US" altLang="zh-CN" sz="3600" b="1" dirty="0">
                <a:latin typeface="宋体" panose="02010600030101010101" pitchFamily="2" charset="-122"/>
              </a:rPr>
              <a:t>(q),</a:t>
            </a:r>
            <a:r>
              <a:rPr lang="en-US" altLang="zh-CN" sz="3600" b="1" dirty="0" err="1">
                <a:latin typeface="宋体" panose="02010600030101010101" pitchFamily="2" charset="-122"/>
              </a:rPr>
              <a:t>y∈set</a:t>
            </a:r>
            <a:r>
              <a:rPr lang="en-US" altLang="zh-CN" sz="3600" b="1" dirty="0">
                <a:latin typeface="宋体" panose="02010600030101010101" pitchFamily="2" charset="-122"/>
              </a:rPr>
              <a:t>(q)</a:t>
            </a: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endParaRPr lang="en-US" altLang="zh-CN" sz="3600" b="1" dirty="0"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CC"/>
                </a:solidFill>
                <a:latin typeface="宋体" panose="02010600030101010101" pitchFamily="2" charset="-122"/>
              </a:rPr>
              <a:t>即</a:t>
            </a:r>
            <a:r>
              <a:rPr lang="en-US" altLang="zh-CN" sz="3200" dirty="0">
                <a:solidFill>
                  <a:schemeClr val="accent2"/>
                </a:solidFill>
              </a:rPr>
              <a:t>R={(</a:t>
            </a:r>
            <a:r>
              <a:rPr lang="en-US" altLang="zh-CN" sz="3200" dirty="0" err="1">
                <a:solidFill>
                  <a:schemeClr val="accent2"/>
                </a:solidFill>
              </a:rPr>
              <a:t>x,y</a:t>
            </a:r>
            <a:r>
              <a:rPr lang="en-US" altLang="zh-CN" sz="3200" dirty="0">
                <a:solidFill>
                  <a:schemeClr val="accent2"/>
                </a:solidFill>
              </a:rPr>
              <a:t>)|</a:t>
            </a:r>
            <a:r>
              <a:rPr lang="en-US" altLang="zh-CN" sz="3200" b="1" dirty="0" err="1">
                <a:solidFill>
                  <a:schemeClr val="accent2"/>
                </a:solidFill>
                <a:latin typeface="宋体" panose="02010600030101010101" pitchFamily="2" charset="-122"/>
              </a:rPr>
              <a:t>x∈set</a:t>
            </a:r>
            <a:r>
              <a:rPr lang="en-US" altLang="zh-CN" sz="3200" b="1" dirty="0">
                <a:solidFill>
                  <a:schemeClr val="accent2"/>
                </a:solidFill>
                <a:latin typeface="宋体" panose="02010600030101010101" pitchFamily="2" charset="-122"/>
              </a:rPr>
              <a:t>(q),</a:t>
            </a:r>
            <a:r>
              <a:rPr lang="en-US" altLang="zh-CN" sz="3200" b="1" dirty="0" err="1">
                <a:solidFill>
                  <a:schemeClr val="accent2"/>
                </a:solidFill>
                <a:latin typeface="宋体" panose="02010600030101010101" pitchFamily="2" charset="-122"/>
              </a:rPr>
              <a:t>y∈set</a:t>
            </a:r>
            <a:r>
              <a:rPr lang="en-US" altLang="zh-CN" sz="3200" b="1" dirty="0">
                <a:solidFill>
                  <a:schemeClr val="accent2"/>
                </a:solidFill>
                <a:latin typeface="宋体" panose="02010600030101010101" pitchFamily="2" charset="-122"/>
              </a:rPr>
              <a:t>(q)</a:t>
            </a:r>
            <a:r>
              <a:rPr lang="zh-CN" altLang="en-US" sz="3200" b="1" dirty="0">
                <a:solidFill>
                  <a:schemeClr val="accent2"/>
                </a:solidFill>
                <a:latin typeface="宋体" panose="02010600030101010101" pitchFamily="2" charset="-122"/>
              </a:rPr>
              <a:t> ；</a:t>
            </a:r>
            <a:r>
              <a:rPr lang="en-US" altLang="zh-CN" sz="3200" b="1" dirty="0" err="1">
                <a:solidFill>
                  <a:schemeClr val="accent2"/>
                </a:solidFill>
                <a:latin typeface="宋体" panose="02010600030101010101" pitchFamily="2" charset="-122"/>
              </a:rPr>
              <a:t>q∈Q</a:t>
            </a:r>
            <a:r>
              <a:rPr lang="zh-CN" altLang="en-US" sz="3200" dirty="0">
                <a:solidFill>
                  <a:schemeClr val="accent2"/>
                </a:solidFill>
              </a:rPr>
              <a:t>｝</a:t>
            </a:r>
            <a:endParaRPr lang="en-US" altLang="zh-CN" sz="3200" dirty="0">
              <a:solidFill>
                <a:schemeClr val="accent2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dirty="0"/>
              <a:t> 是</a:t>
            </a:r>
            <a:r>
              <a:rPr lang="en-US" altLang="zh-CN" sz="3600" b="1" dirty="0">
                <a:latin typeface="宋体" panose="02010600030101010101" pitchFamily="2" charset="-122"/>
              </a:rPr>
              <a:t>∑</a:t>
            </a:r>
            <a:r>
              <a:rPr lang="en-US" altLang="zh-CN" sz="3600" b="1" baseline="30000" dirty="0">
                <a:latin typeface="宋体" panose="02010600030101010101" pitchFamily="2" charset="-122"/>
              </a:rPr>
              <a:t>*</a:t>
            </a:r>
            <a:r>
              <a:rPr lang="zh-CN" altLang="en-US" sz="3600" b="1" dirty="0"/>
              <a:t>上的二元关系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该关系是集合∑</a:t>
            </a:r>
            <a:r>
              <a:rPr lang="zh-CN" altLang="en-US" sz="4000" b="1" baseline="30000" dirty="0">
                <a:solidFill>
                  <a:srgbClr val="0000CC"/>
                </a:solidFill>
                <a:latin typeface="宋体" panose="02010600030101010101" pitchFamily="2" charset="-122"/>
              </a:rPr>
              <a:t>*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上的一个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等价关系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，利用该关系，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可以将∑</a:t>
            </a:r>
            <a:r>
              <a:rPr lang="zh-CN" altLang="en-US" sz="4000" b="1" baseline="30000" dirty="0">
                <a:solidFill>
                  <a:srgbClr val="0000CC"/>
                </a:solidFill>
                <a:latin typeface="宋体" panose="02010600030101010101" pitchFamily="2" charset="-122"/>
              </a:rPr>
              <a:t>*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划分为不多于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|Q|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个的</a:t>
            </a:r>
            <a:r>
              <a:rPr lang="zh-CN" altLang="en-US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等价类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CC"/>
                </a:solidFill>
              </a:rPr>
              <a:t>有限状态自动机</a:t>
            </a:r>
            <a:r>
              <a:rPr lang="zh-CN" altLang="en-US" sz="4800" dirty="0">
                <a:solidFill>
                  <a:srgbClr val="000000"/>
                </a:solidFill>
              </a:rPr>
              <a:t>物理模型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ltGray">
          <a:xfrm>
            <a:off x="1331913" y="3141663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baseline="-2500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313350" name="Rectangle 6"/>
          <p:cNvSpPr>
            <a:spLocks noChangeArrowheads="1"/>
          </p:cNvSpPr>
          <p:nvPr/>
        </p:nvSpPr>
        <p:spPr bwMode="ltGray">
          <a:xfrm>
            <a:off x="1789113" y="3141663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baseline="-25000">
                <a:solidFill>
                  <a:srgbClr val="0000CC"/>
                </a:solidFill>
              </a:rPr>
              <a:t>2</a:t>
            </a:r>
          </a:p>
        </p:txBody>
      </p:sp>
      <p:sp>
        <p:nvSpPr>
          <p:cNvPr id="313351" name="Rectangle 7"/>
          <p:cNvSpPr>
            <a:spLocks noChangeArrowheads="1"/>
          </p:cNvSpPr>
          <p:nvPr/>
        </p:nvSpPr>
        <p:spPr bwMode="ltGray">
          <a:xfrm>
            <a:off x="2246313" y="3141663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baseline="-25000">
                <a:solidFill>
                  <a:srgbClr val="0000CC"/>
                </a:solidFill>
              </a:rPr>
              <a:t>3</a:t>
            </a:r>
          </a:p>
        </p:txBody>
      </p:sp>
      <p:sp>
        <p:nvSpPr>
          <p:cNvPr id="313352" name="Rectangle 8"/>
          <p:cNvSpPr>
            <a:spLocks noChangeArrowheads="1"/>
          </p:cNvSpPr>
          <p:nvPr/>
        </p:nvSpPr>
        <p:spPr bwMode="ltGray">
          <a:xfrm>
            <a:off x="2703513" y="3141663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2400">
                <a:solidFill>
                  <a:srgbClr val="0000CC"/>
                </a:solidFill>
              </a:rPr>
              <a:t>…</a:t>
            </a:r>
            <a:endParaRPr lang="en-US" altLang="zh-CN" sz="2400" baseline="-25000">
              <a:solidFill>
                <a:srgbClr val="0000CC"/>
              </a:solidFill>
            </a:endParaRPr>
          </a:p>
        </p:txBody>
      </p:sp>
      <p:sp>
        <p:nvSpPr>
          <p:cNvPr id="313353" name="Rectangle 9"/>
          <p:cNvSpPr>
            <a:spLocks noChangeArrowheads="1"/>
          </p:cNvSpPr>
          <p:nvPr/>
        </p:nvSpPr>
        <p:spPr bwMode="ltGray">
          <a:xfrm>
            <a:off x="3160713" y="3141663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i="1" baseline="-25000">
                <a:solidFill>
                  <a:srgbClr val="0000CC"/>
                </a:solidFill>
              </a:rPr>
              <a:t>j</a:t>
            </a:r>
          </a:p>
        </p:txBody>
      </p:sp>
      <p:sp>
        <p:nvSpPr>
          <p:cNvPr id="313354" name="Rectangle 10"/>
          <p:cNvSpPr>
            <a:spLocks noChangeArrowheads="1"/>
          </p:cNvSpPr>
          <p:nvPr/>
        </p:nvSpPr>
        <p:spPr bwMode="ltGray">
          <a:xfrm>
            <a:off x="3617913" y="3141663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2400">
                <a:solidFill>
                  <a:srgbClr val="0000CC"/>
                </a:solidFill>
              </a:rPr>
              <a:t>…</a:t>
            </a:r>
            <a:endParaRPr lang="en-US" altLang="zh-CN" sz="2400" baseline="-25000">
              <a:solidFill>
                <a:srgbClr val="0000CC"/>
              </a:solidFill>
            </a:endParaRPr>
          </a:p>
        </p:txBody>
      </p:sp>
      <p:sp>
        <p:nvSpPr>
          <p:cNvPr id="313355" name="Rectangle 11"/>
          <p:cNvSpPr>
            <a:spLocks noChangeArrowheads="1"/>
          </p:cNvSpPr>
          <p:nvPr/>
        </p:nvSpPr>
        <p:spPr bwMode="ltGray">
          <a:xfrm>
            <a:off x="4075113" y="3141663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i="1" baseline="-2500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313356" name="Rectangle 12"/>
          <p:cNvSpPr>
            <a:spLocks noChangeArrowheads="1"/>
          </p:cNvSpPr>
          <p:nvPr/>
        </p:nvSpPr>
        <p:spPr bwMode="ltGray">
          <a:xfrm>
            <a:off x="4532313" y="3141663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i="1" baseline="-25000">
                <a:solidFill>
                  <a:srgbClr val="0000CC"/>
                </a:solidFill>
              </a:rPr>
              <a:t>n</a:t>
            </a:r>
            <a:r>
              <a:rPr lang="en-US" altLang="zh-CN" sz="2400" baseline="-25000">
                <a:solidFill>
                  <a:srgbClr val="0000CC"/>
                </a:solidFill>
              </a:rPr>
              <a:t>+1</a:t>
            </a:r>
          </a:p>
        </p:txBody>
      </p:sp>
      <p:sp>
        <p:nvSpPr>
          <p:cNvPr id="313357" name="Line 13"/>
          <p:cNvSpPr>
            <a:spLocks noChangeShapeType="1"/>
          </p:cNvSpPr>
          <p:nvPr/>
        </p:nvSpPr>
        <p:spPr bwMode="ltGray">
          <a:xfrm>
            <a:off x="4989513" y="3141663"/>
            <a:ext cx="9906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58" name="Line 14"/>
          <p:cNvSpPr>
            <a:spLocks noChangeShapeType="1"/>
          </p:cNvSpPr>
          <p:nvPr/>
        </p:nvSpPr>
        <p:spPr bwMode="ltGray">
          <a:xfrm>
            <a:off x="4989513" y="3751263"/>
            <a:ext cx="9906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59" name="Text Box 15"/>
          <p:cNvSpPr txBox="1">
            <a:spLocks noChangeArrowheads="1"/>
          </p:cNvSpPr>
          <p:nvPr/>
        </p:nvSpPr>
        <p:spPr bwMode="ltGray">
          <a:xfrm>
            <a:off x="5065713" y="3217863"/>
            <a:ext cx="685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</a:rPr>
              <a:t>…</a:t>
            </a:r>
          </a:p>
        </p:txBody>
      </p:sp>
      <p:sp>
        <p:nvSpPr>
          <p:cNvPr id="313360" name="Rectangle 16"/>
          <p:cNvSpPr>
            <a:spLocks noChangeArrowheads="1"/>
          </p:cNvSpPr>
          <p:nvPr/>
        </p:nvSpPr>
        <p:spPr bwMode="ltGray">
          <a:xfrm>
            <a:off x="2932113" y="4589463"/>
            <a:ext cx="9906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2400">
                <a:solidFill>
                  <a:srgbClr val="0000CC"/>
                </a:solidFill>
              </a:rPr>
              <a:t>FSC</a:t>
            </a:r>
            <a:endParaRPr lang="en-US" altLang="zh-CN" sz="2400" baseline="-25000">
              <a:solidFill>
                <a:srgbClr val="0000CC"/>
              </a:solidFill>
            </a:endParaRPr>
          </a:p>
        </p:txBody>
      </p:sp>
      <p:sp>
        <p:nvSpPr>
          <p:cNvPr id="313361" name="Line 17"/>
          <p:cNvSpPr>
            <a:spLocks noChangeShapeType="1"/>
          </p:cNvSpPr>
          <p:nvPr/>
        </p:nvSpPr>
        <p:spPr bwMode="ltGray">
          <a:xfrm flipV="1">
            <a:off x="3389313" y="3751263"/>
            <a:ext cx="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9" grpId="0" animBg="1"/>
      <p:bldP spid="313350" grpId="0" animBg="1"/>
      <p:bldP spid="313351" grpId="0" animBg="1"/>
      <p:bldP spid="313352" grpId="0" animBg="1"/>
      <p:bldP spid="313353" grpId="0" animBg="1"/>
      <p:bldP spid="313354" grpId="0" animBg="1"/>
      <p:bldP spid="313355" grpId="0" animBg="1"/>
      <p:bldP spid="313356" grpId="0" animBg="1"/>
      <p:bldP spid="313357" grpId="0" animBg="1"/>
      <p:bldP spid="313358" grpId="0" animBg="1"/>
      <p:bldP spid="313359" grpId="0"/>
      <p:bldP spid="313360" grpId="0" animBg="1"/>
      <p:bldP spid="313361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 DFA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可以按照语言的特点给出字母表∑</a:t>
            </a:r>
            <a:r>
              <a:rPr lang="zh-CN" altLang="en-US" sz="4000" b="1" baseline="30000" dirty="0">
                <a:solidFill>
                  <a:srgbClr val="0000CC"/>
                </a:solidFill>
                <a:latin typeface="宋体" panose="02010600030101010101" pitchFamily="2" charset="-122"/>
              </a:rPr>
              <a:t>*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的一个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划分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endParaRPr lang="en-US" altLang="zh-CN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这种划分相当于∑</a:t>
            </a:r>
            <a:r>
              <a:rPr lang="zh-CN" altLang="en-US" sz="4000" b="1" baseline="30000" dirty="0">
                <a:solidFill>
                  <a:srgbClr val="0000CC"/>
                </a:solidFill>
                <a:latin typeface="宋体" panose="02010600030101010101" pitchFamily="2" charset="-122"/>
              </a:rPr>
              <a:t>*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上的一个等价分类。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latin typeface="宋体" panose="02010600030101010101" pitchFamily="2" charset="-122"/>
              </a:rPr>
              <a:t>   DFA</a:t>
            </a:r>
            <a:r>
              <a:rPr lang="zh-CN" altLang="en-US" sz="4000" b="1" dirty="0">
                <a:latin typeface="宋体" panose="02010600030101010101" pitchFamily="2" charset="-122"/>
              </a:rPr>
              <a:t>每个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状态</a:t>
            </a:r>
            <a:r>
              <a:rPr lang="zh-CN" altLang="en-US" sz="4000" b="1" dirty="0">
                <a:latin typeface="宋体" panose="02010600030101010101" pitchFamily="2" charset="-122"/>
              </a:rPr>
              <a:t>对应着一个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等价类</a:t>
            </a:r>
            <a:endParaRPr lang="zh-CN" altLang="en-US" sz="40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利用一个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状态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去表示一个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等价类</a:t>
            </a:r>
            <a:endParaRPr lang="en-US" altLang="zh-CN" sz="40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是构造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的一条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有效思路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7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3-12</a:t>
            </a:r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  <a:latin typeface="宋体" panose="02010600030101010101" pitchFamily="2" charset="-122"/>
              </a:rPr>
              <a:t>DFA,</a:t>
            </a:r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接收</a:t>
            </a:r>
            <a:endParaRPr lang="en-US" altLang="zh-CN" sz="48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 {0,1,2,4,5,6,7,8,9}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上的语言，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该语言的每个字符串代表的数字能整除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   仍然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只使用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个状态分别代表</a:t>
            </a:r>
            <a:endParaRPr lang="en-US" altLang="zh-CN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已经读入的整数除以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的不同的</a:t>
            </a:r>
            <a:endParaRPr lang="en-US" altLang="zh-CN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余数的情况：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00"/>
                </a:solidFill>
              </a:rPr>
              <a:t>状态与对应的等价类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0000" dirty="0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余数为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的输入串的等价类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0000" dirty="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余数为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的输入串的等价类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0000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余数为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的输入串的等价类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8001000" cy="809612"/>
          </a:xfrm>
        </p:spPr>
        <p:txBody>
          <a:bodyPr/>
          <a:lstStyle/>
          <a:p>
            <a:pPr eaLnBrk="1" hangingPunct="1"/>
            <a:r>
              <a:rPr lang="zh-CN" altLang="en-US" sz="4400" dirty="0"/>
              <a:t>状态图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42340" name="Rectangle 5"/>
          <p:cNvSpPr>
            <a:spLocks noChangeArrowheads="1"/>
          </p:cNvSpPr>
          <p:nvPr/>
        </p:nvSpPr>
        <p:spPr bwMode="ltGray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2341" name="Object 4"/>
          <p:cNvGraphicFramePr>
            <a:graphicFrameLocks noChangeAspect="1"/>
          </p:cNvGraphicFramePr>
          <p:nvPr/>
        </p:nvGraphicFramePr>
        <p:xfrm>
          <a:off x="1285852" y="1714488"/>
          <a:ext cx="7000924" cy="464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94" name="图片" r:id="rId3" imgW="3596640" imgH="2426335" progId="Word.Picture.8">
                  <p:embed/>
                </p:oleObj>
              </mc:Choice>
              <mc:Fallback>
                <p:oleObj name="图片" r:id="rId3" imgW="3596640" imgH="242633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163" t="10196"/>
                      <a:stretch>
                        <a:fillRect/>
                      </a:stretch>
                    </p:blipFill>
                    <p:spPr bwMode="auto">
                      <a:xfrm>
                        <a:off x="1285852" y="1714488"/>
                        <a:ext cx="7000924" cy="46434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3-13</a:t>
            </a:r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  <a:latin typeface="宋体" panose="02010600030101010101" pitchFamily="2" charset="-122"/>
              </a:rPr>
              <a:t>DFA,</a:t>
            </a:r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接收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{0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1}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上的语言，该语言的每个字符串挡成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二进制数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时，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代表的数字能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整除</a:t>
            </a: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DFA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的每个状态对应一个等价类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利用一个状态去表示一个等价类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除以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余数只能为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0000" dirty="0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余数为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的输入串的等价类；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0000" dirty="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余数为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的输入串的等价类；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0000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余数为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的输入串的等价类；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/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不能接收空串，所以，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还需要一个开始状态</a:t>
            </a:r>
            <a:r>
              <a:rPr lang="en-US" altLang="zh-CN" sz="40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0000" dirty="0" err="1">
                <a:solidFill>
                  <a:srgbClr val="FF0000"/>
                </a:solidFill>
                <a:latin typeface="宋体" panose="02010600030101010101" pitchFamily="2" charset="-122"/>
              </a:rPr>
              <a:t>S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CC"/>
                </a:solidFill>
              </a:rPr>
              <a:t>有限状态自动机</a:t>
            </a:r>
            <a:r>
              <a:rPr lang="zh-CN" altLang="en-US" sz="4000" dirty="0">
                <a:solidFill>
                  <a:srgbClr val="000000"/>
                </a:solidFill>
              </a:rPr>
              <a:t>物理模型</a:t>
            </a:r>
            <a:endParaRPr lang="zh-CN" altLang="en-US" sz="4000" dirty="0">
              <a:solidFill>
                <a:srgbClr val="0000CC"/>
              </a:solidFill>
            </a:endParaRP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一个输入</a:t>
            </a:r>
            <a:r>
              <a:rPr lang="zh-CN" altLang="en-US" sz="4000" b="1" dirty="0">
                <a:solidFill>
                  <a:srgbClr val="000000"/>
                </a:solidFill>
              </a:rPr>
              <a:t>存储带（输入带）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带被分解为</a:t>
            </a:r>
            <a:r>
              <a:rPr lang="zh-CN" altLang="en-US" sz="4000" b="1" dirty="0">
                <a:solidFill>
                  <a:srgbClr val="000000"/>
                </a:solidFill>
              </a:rPr>
              <a:t>单元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每个单元存放一个输入符号</a:t>
            </a:r>
            <a:r>
              <a:rPr lang="en-US" altLang="zh-CN" sz="4000" b="1" dirty="0">
                <a:solidFill>
                  <a:srgbClr val="0000CC"/>
                </a:solidFill>
              </a:rPr>
              <a:t>(</a:t>
            </a:r>
            <a:r>
              <a:rPr lang="zh-CN" altLang="en-US" sz="4000" b="1" dirty="0">
                <a:solidFill>
                  <a:srgbClr val="0000CC"/>
                </a:solidFill>
              </a:rPr>
              <a:t>字母</a:t>
            </a:r>
            <a:r>
              <a:rPr lang="en-US" altLang="zh-CN" sz="4000" b="1" dirty="0">
                <a:solidFill>
                  <a:srgbClr val="0000CC"/>
                </a:solidFill>
              </a:rPr>
              <a:t>)</a:t>
            </a:r>
            <a:r>
              <a:rPr lang="zh-CN" altLang="en-US" sz="4000" b="1" dirty="0">
                <a:solidFill>
                  <a:srgbClr val="0000CC"/>
                </a:solidFill>
              </a:rPr>
              <a:t>。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待接受的串从带的左端点开始存放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带的右端可以</a:t>
            </a:r>
            <a:r>
              <a:rPr lang="zh-CN" altLang="en-US" sz="4000" b="1" dirty="0">
                <a:solidFill>
                  <a:srgbClr val="000000"/>
                </a:solidFill>
              </a:rPr>
              <a:t>无限扩充</a:t>
            </a:r>
            <a:r>
              <a:rPr lang="zh-CN" altLang="en-US" sz="4000" b="1" dirty="0">
                <a:solidFill>
                  <a:srgbClr val="0000CC"/>
                </a:solidFill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800" dirty="0"/>
              <a:t>习惯</a:t>
            </a:r>
            <a:r>
              <a:rPr lang="zh-CN" altLang="zh-CN" sz="4800" dirty="0">
                <a:solidFill>
                  <a:schemeClr val="accent2"/>
                </a:solidFill>
              </a:rPr>
              <a:t>使用十进制数</a:t>
            </a:r>
            <a:endParaRPr lang="zh-CN" altLang="en-US" sz="4800" dirty="0"/>
          </a:p>
        </p:txBody>
      </p:sp>
      <p:sp>
        <p:nvSpPr>
          <p:cNvPr id="150531" name="内容占位符 2"/>
          <p:cNvSpPr>
            <a:spLocks noGrp="1"/>
          </p:cNvSpPr>
          <p:nvPr>
            <p:ph idx="1"/>
          </p:nvPr>
        </p:nvSpPr>
        <p:spPr>
          <a:xfrm>
            <a:off x="755650" y="2420938"/>
            <a:ext cx="8159750" cy="3733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600" b="1" dirty="0"/>
              <a:t>w=x</a:t>
            </a:r>
            <a:r>
              <a:rPr lang="en-US" altLang="zh-CN" sz="3600" b="1" baseline="-25000" dirty="0"/>
              <a:t>1</a:t>
            </a:r>
            <a:r>
              <a:rPr lang="en-US" altLang="zh-CN" sz="3600" b="1" dirty="0"/>
              <a:t>x</a:t>
            </a:r>
            <a:r>
              <a:rPr lang="en-US" altLang="zh-CN" sz="3600" b="1" baseline="-25000" dirty="0"/>
              <a:t>2</a:t>
            </a:r>
            <a:r>
              <a:rPr lang="en-US" altLang="zh-CN" sz="3600" b="1" dirty="0"/>
              <a:t>x</a:t>
            </a:r>
            <a:r>
              <a:rPr lang="en-US" altLang="zh-CN" sz="3600" b="1" baseline="-25000" dirty="0"/>
              <a:t>3</a:t>
            </a:r>
            <a:r>
              <a:rPr lang="en-US" altLang="zh-CN" sz="3600" b="1" dirty="0"/>
              <a:t>…</a:t>
            </a:r>
            <a:r>
              <a:rPr lang="en-US" altLang="zh-CN" sz="3600" b="1" dirty="0" err="1"/>
              <a:t>x</a:t>
            </a:r>
            <a:r>
              <a:rPr lang="en-US" altLang="zh-CN" sz="3600" b="1" baseline="-25000" dirty="0" err="1"/>
              <a:t>n</a:t>
            </a:r>
            <a:endParaRPr lang="zh-CN" altLang="zh-CN" sz="36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b="1" dirty="0"/>
              <a:t>(x</a:t>
            </a:r>
            <a:r>
              <a:rPr lang="en-US" altLang="zh-CN" sz="3000" b="1" baseline="-25000" dirty="0"/>
              <a:t>1</a:t>
            </a:r>
            <a:r>
              <a:rPr lang="en-US" altLang="zh-CN" sz="3000" b="1" dirty="0"/>
              <a:t>x</a:t>
            </a:r>
            <a:r>
              <a:rPr lang="en-US" altLang="zh-CN" sz="3000" b="1" baseline="-25000" dirty="0"/>
              <a:t>2</a:t>
            </a:r>
            <a:r>
              <a:rPr lang="en-US" altLang="zh-CN" sz="3000" b="1" dirty="0"/>
              <a:t>x</a:t>
            </a:r>
            <a:r>
              <a:rPr lang="en-US" altLang="zh-CN" sz="3000" b="1" baseline="-25000" dirty="0"/>
              <a:t>3</a:t>
            </a:r>
            <a:r>
              <a:rPr lang="en-US" altLang="zh-CN" sz="3000" b="1" dirty="0"/>
              <a:t>…</a:t>
            </a:r>
            <a:r>
              <a:rPr lang="en-US" altLang="zh-CN" sz="3000" b="1" dirty="0" err="1"/>
              <a:t>x</a:t>
            </a:r>
            <a:r>
              <a:rPr lang="en-US" altLang="zh-CN" sz="3000" b="1" baseline="-25000" dirty="0" err="1"/>
              <a:t>n</a:t>
            </a:r>
            <a:r>
              <a:rPr lang="en-US" altLang="zh-CN" sz="3000" b="1" dirty="0"/>
              <a:t>)</a:t>
            </a:r>
            <a:r>
              <a:rPr lang="en-US" altLang="zh-CN" sz="3000" b="1" baseline="-25000" dirty="0"/>
              <a:t>2</a:t>
            </a:r>
            <a:r>
              <a:rPr lang="en-US" altLang="zh-CN" sz="3000" b="1" dirty="0"/>
              <a:t>=(</a:t>
            </a:r>
            <a:r>
              <a:rPr lang="en-US" altLang="zh-CN" sz="3000" b="1" dirty="0">
                <a:solidFill>
                  <a:srgbClr val="FF0000"/>
                </a:solidFill>
              </a:rPr>
              <a:t>x</a:t>
            </a:r>
            <a:r>
              <a:rPr lang="en-US" altLang="zh-CN" sz="30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3000" b="1" dirty="0">
                <a:solidFill>
                  <a:srgbClr val="FF0000"/>
                </a:solidFill>
              </a:rPr>
              <a:t>*2</a:t>
            </a:r>
            <a:r>
              <a:rPr lang="en-US" altLang="zh-CN" sz="3000" b="1" baseline="30000" dirty="0">
                <a:solidFill>
                  <a:srgbClr val="FF0000"/>
                </a:solidFill>
              </a:rPr>
              <a:t>n-1</a:t>
            </a:r>
            <a:r>
              <a:rPr lang="en-US" altLang="zh-CN" sz="3000" b="1" dirty="0">
                <a:solidFill>
                  <a:srgbClr val="FF0000"/>
                </a:solidFill>
              </a:rPr>
              <a:t>+ x</a:t>
            </a:r>
            <a:r>
              <a:rPr lang="en-US" altLang="zh-CN" sz="30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3000" b="1" dirty="0">
                <a:solidFill>
                  <a:srgbClr val="FF0000"/>
                </a:solidFill>
              </a:rPr>
              <a:t>*2</a:t>
            </a:r>
            <a:r>
              <a:rPr lang="en-US" altLang="zh-CN" sz="3000" b="1" baseline="30000" dirty="0">
                <a:solidFill>
                  <a:srgbClr val="FF0000"/>
                </a:solidFill>
              </a:rPr>
              <a:t>n-2</a:t>
            </a:r>
            <a:r>
              <a:rPr lang="en-US" altLang="zh-CN" sz="3000" b="1" dirty="0">
                <a:solidFill>
                  <a:srgbClr val="FF0000"/>
                </a:solidFill>
              </a:rPr>
              <a:t>+…+ x</a:t>
            </a:r>
            <a:r>
              <a:rPr lang="en-US" altLang="zh-CN" sz="3000" b="1" baseline="-25000" dirty="0">
                <a:solidFill>
                  <a:srgbClr val="FF0000"/>
                </a:solidFill>
              </a:rPr>
              <a:t>n-1</a:t>
            </a:r>
            <a:r>
              <a:rPr lang="en-US" altLang="zh-CN" sz="3000" b="1" dirty="0">
                <a:solidFill>
                  <a:srgbClr val="FF0000"/>
                </a:solidFill>
              </a:rPr>
              <a:t>*2+x</a:t>
            </a:r>
            <a:r>
              <a:rPr lang="en-US" altLang="zh-CN" sz="3000" b="1" baseline="-25000" dirty="0">
                <a:solidFill>
                  <a:srgbClr val="FF0000"/>
                </a:solidFill>
              </a:rPr>
              <a:t>n</a:t>
            </a:r>
            <a:r>
              <a:rPr lang="en-US" altLang="zh-CN" sz="3000" b="1" dirty="0"/>
              <a:t>)</a:t>
            </a:r>
            <a:r>
              <a:rPr lang="en-US" altLang="zh-CN" sz="3000" b="1" baseline="-25000" dirty="0"/>
              <a:t>10</a:t>
            </a:r>
            <a:endParaRPr lang="zh-CN" altLang="zh-CN" sz="3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3200" b="1" dirty="0"/>
              <a:t>当串长度增加</a:t>
            </a:r>
            <a:r>
              <a:rPr lang="en-US" altLang="zh-CN" sz="3200" b="1" dirty="0"/>
              <a:t>1</a:t>
            </a:r>
            <a:r>
              <a:rPr lang="zh-CN" altLang="zh-CN" sz="3200" b="1" dirty="0"/>
              <a:t>时：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b="1" dirty="0"/>
              <a:t>(x</a:t>
            </a:r>
            <a:r>
              <a:rPr lang="en-US" altLang="zh-CN" sz="3200" b="1" baseline="-25000" dirty="0"/>
              <a:t>1</a:t>
            </a:r>
            <a:r>
              <a:rPr lang="en-US" altLang="zh-CN" sz="3200" b="1" dirty="0"/>
              <a:t>x</a:t>
            </a:r>
            <a:r>
              <a:rPr lang="en-US" altLang="zh-CN" sz="3200" b="1" baseline="-25000" dirty="0"/>
              <a:t>2</a:t>
            </a:r>
            <a:r>
              <a:rPr lang="en-US" altLang="zh-CN" sz="3200" b="1" dirty="0"/>
              <a:t>x</a:t>
            </a:r>
            <a:r>
              <a:rPr lang="en-US" altLang="zh-CN" sz="3200" b="1" baseline="-25000" dirty="0"/>
              <a:t>3</a:t>
            </a:r>
            <a:r>
              <a:rPr lang="en-US" altLang="zh-CN" sz="3200" b="1" dirty="0"/>
              <a:t>…</a:t>
            </a:r>
            <a:r>
              <a:rPr lang="en-US" altLang="zh-CN" sz="3200" b="1" dirty="0" err="1"/>
              <a:t>x</a:t>
            </a:r>
            <a:r>
              <a:rPr lang="en-US" altLang="zh-CN" sz="3200" b="1" baseline="-25000" dirty="0" err="1"/>
              <a:t>n</a:t>
            </a:r>
            <a:r>
              <a:rPr lang="en-US" altLang="zh-CN" sz="3200" b="1" dirty="0" err="1">
                <a:solidFill>
                  <a:srgbClr val="FF0000"/>
                </a:solidFill>
              </a:rPr>
              <a:t>x</a:t>
            </a:r>
            <a:r>
              <a:rPr lang="en-US" altLang="zh-CN" sz="3200" b="1" dirty="0"/>
              <a:t>)</a:t>
            </a:r>
            <a:r>
              <a:rPr lang="en-US" altLang="zh-CN" sz="3200" b="1" baseline="-25000" dirty="0"/>
              <a:t>2</a:t>
            </a:r>
            <a:r>
              <a:rPr lang="en-US" altLang="zh-CN" sz="3200" b="1" dirty="0"/>
              <a:t>= (</a:t>
            </a:r>
            <a:r>
              <a:rPr lang="en-US" altLang="zh-CN" sz="3200" b="1" dirty="0">
                <a:solidFill>
                  <a:srgbClr val="000000"/>
                </a:solidFill>
              </a:rPr>
              <a:t>x</a:t>
            </a:r>
            <a:r>
              <a:rPr lang="en-US" altLang="zh-CN" sz="3200" b="1" baseline="-25000" dirty="0">
                <a:solidFill>
                  <a:srgbClr val="000000"/>
                </a:solidFill>
              </a:rPr>
              <a:t>1</a:t>
            </a:r>
            <a:r>
              <a:rPr lang="en-US" altLang="zh-CN" sz="3200" b="1" dirty="0">
                <a:solidFill>
                  <a:srgbClr val="000000"/>
                </a:solidFill>
              </a:rPr>
              <a:t>*2</a:t>
            </a:r>
            <a:r>
              <a:rPr lang="en-US" altLang="zh-CN" sz="3200" b="1" baseline="30000" dirty="0">
                <a:solidFill>
                  <a:srgbClr val="000000"/>
                </a:solidFill>
              </a:rPr>
              <a:t>n</a:t>
            </a:r>
            <a:r>
              <a:rPr lang="en-US" altLang="zh-CN" sz="3200" b="1" dirty="0">
                <a:solidFill>
                  <a:srgbClr val="000000"/>
                </a:solidFill>
              </a:rPr>
              <a:t>+ x</a:t>
            </a:r>
            <a:r>
              <a:rPr lang="en-US" altLang="zh-CN" sz="3200" b="1" baseline="-25000" dirty="0">
                <a:solidFill>
                  <a:srgbClr val="000000"/>
                </a:solidFill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</a:rPr>
              <a:t>*2</a:t>
            </a:r>
            <a:r>
              <a:rPr lang="en-US" altLang="zh-CN" sz="3200" b="1" baseline="30000" dirty="0">
                <a:solidFill>
                  <a:srgbClr val="000000"/>
                </a:solidFill>
              </a:rPr>
              <a:t>n-1</a:t>
            </a:r>
            <a:r>
              <a:rPr lang="en-US" altLang="zh-CN" sz="3200" b="1" dirty="0">
                <a:solidFill>
                  <a:srgbClr val="000000"/>
                </a:solidFill>
              </a:rPr>
              <a:t>+…+ x</a:t>
            </a:r>
            <a:r>
              <a:rPr lang="en-US" altLang="zh-CN" sz="3200" b="1" baseline="-25000" dirty="0">
                <a:solidFill>
                  <a:srgbClr val="000000"/>
                </a:solidFill>
              </a:rPr>
              <a:t>n-1</a:t>
            </a:r>
            <a:r>
              <a:rPr lang="en-US" altLang="zh-CN" sz="3200" b="1" dirty="0">
                <a:solidFill>
                  <a:srgbClr val="000000"/>
                </a:solidFill>
              </a:rPr>
              <a:t>*2</a:t>
            </a:r>
            <a:r>
              <a:rPr lang="en-US" altLang="zh-CN" sz="3200" b="1" baseline="30000" dirty="0">
                <a:solidFill>
                  <a:srgbClr val="000000"/>
                </a:solidFill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</a:rPr>
              <a:t>+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000000"/>
                </a:solidFill>
              </a:rPr>
              <a:t>                                </a:t>
            </a:r>
            <a:r>
              <a:rPr lang="en-US" altLang="zh-CN" sz="3200" b="1" dirty="0" err="1">
                <a:solidFill>
                  <a:srgbClr val="000000"/>
                </a:solidFill>
              </a:rPr>
              <a:t>x</a:t>
            </a:r>
            <a:r>
              <a:rPr lang="en-US" altLang="zh-CN" sz="3200" b="1" baseline="-25000" dirty="0" err="1">
                <a:solidFill>
                  <a:srgbClr val="000000"/>
                </a:solidFill>
              </a:rPr>
              <a:t>n</a:t>
            </a:r>
            <a:r>
              <a:rPr lang="en-US" altLang="zh-CN" sz="3200" b="1" dirty="0">
                <a:solidFill>
                  <a:srgbClr val="000000"/>
                </a:solidFill>
              </a:rPr>
              <a:t>*2</a:t>
            </a:r>
            <a:r>
              <a:rPr lang="en-US" altLang="zh-CN" sz="3200" b="1" dirty="0"/>
              <a:t>+x)</a:t>
            </a:r>
            <a:r>
              <a:rPr lang="en-US" altLang="zh-CN" sz="3200" b="1" baseline="-25000" dirty="0"/>
              <a:t>10</a:t>
            </a:r>
            <a:endParaRPr lang="zh-CN" altLang="zh-CN" sz="32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b="1" dirty="0"/>
              <a:t>             =</a:t>
            </a:r>
            <a:r>
              <a:rPr lang="en-US" altLang="zh-CN" sz="3200" b="1" dirty="0">
                <a:solidFill>
                  <a:schemeClr val="accent2"/>
                </a:solidFill>
              </a:rPr>
              <a:t>(2*(w)</a:t>
            </a:r>
            <a:r>
              <a:rPr lang="en-US" altLang="zh-CN" sz="3200" b="1" baseline="-25000" dirty="0">
                <a:solidFill>
                  <a:schemeClr val="accent2"/>
                </a:solidFill>
              </a:rPr>
              <a:t>10</a:t>
            </a:r>
            <a:r>
              <a:rPr lang="en-US" altLang="zh-CN" sz="3200" b="1" dirty="0">
                <a:solidFill>
                  <a:schemeClr val="accent2"/>
                </a:solidFill>
              </a:rPr>
              <a:t>+x)</a:t>
            </a:r>
            <a:r>
              <a:rPr lang="en-US" altLang="zh-CN" sz="3200" b="1" baseline="-25000" dirty="0">
                <a:solidFill>
                  <a:schemeClr val="accent2"/>
                </a:solidFill>
              </a:rPr>
              <a:t>10</a:t>
            </a:r>
            <a:endParaRPr lang="zh-CN" altLang="en-US" sz="3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600" b="1" dirty="0"/>
              <a:t>(w)</a:t>
            </a:r>
            <a:r>
              <a:rPr lang="en-US" altLang="zh-CN" sz="3600" b="1" baseline="-25000" dirty="0"/>
              <a:t>10</a:t>
            </a:r>
            <a:r>
              <a:rPr lang="en-US" altLang="zh-CN" sz="3600" b="1" dirty="0"/>
              <a:t>=3k+i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600" b="1" dirty="0"/>
              <a:t>(</a:t>
            </a:r>
            <a:r>
              <a:rPr lang="en-US" altLang="zh-CN" sz="3600" b="1" dirty="0" err="1"/>
              <a:t>wx</a:t>
            </a:r>
            <a:r>
              <a:rPr lang="en-US" altLang="zh-CN" sz="3600" b="1" dirty="0"/>
              <a:t>)</a:t>
            </a:r>
            <a:r>
              <a:rPr lang="en-US" altLang="zh-CN" sz="3600" b="1" baseline="-25000" dirty="0"/>
              <a:t>2 </a:t>
            </a:r>
            <a:r>
              <a:rPr lang="en-US" altLang="zh-CN" sz="3600" b="1" dirty="0"/>
              <a:t>=</a:t>
            </a:r>
            <a:r>
              <a:rPr lang="en-US" altLang="zh-CN" sz="3600" b="1" dirty="0">
                <a:solidFill>
                  <a:schemeClr val="accent2"/>
                </a:solidFill>
              </a:rPr>
              <a:t>(2*(w)</a:t>
            </a:r>
            <a:r>
              <a:rPr lang="en-US" altLang="zh-CN" sz="3600" b="1" baseline="-25000" dirty="0">
                <a:solidFill>
                  <a:schemeClr val="accent2"/>
                </a:solidFill>
              </a:rPr>
              <a:t>10</a:t>
            </a:r>
            <a:r>
              <a:rPr lang="en-US" altLang="zh-CN" sz="3600" b="1" dirty="0">
                <a:solidFill>
                  <a:schemeClr val="accent2"/>
                </a:solidFill>
              </a:rPr>
              <a:t>+x)</a:t>
            </a:r>
            <a:r>
              <a:rPr lang="en-US" altLang="zh-CN" sz="3600" b="1" baseline="-25000" dirty="0">
                <a:solidFill>
                  <a:schemeClr val="accent2"/>
                </a:solidFill>
              </a:rPr>
              <a:t>10</a:t>
            </a:r>
            <a:r>
              <a:rPr lang="en-US" altLang="zh-CN" sz="3600" b="1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600" b="1" dirty="0"/>
              <a:t>           =6</a:t>
            </a:r>
            <a:r>
              <a:rPr lang="en-US" altLang="zh-CN" sz="3600" b="1" dirty="0">
                <a:solidFill>
                  <a:schemeClr val="accent2"/>
                </a:solidFill>
              </a:rPr>
              <a:t>*</a:t>
            </a:r>
            <a:r>
              <a:rPr lang="en-US" altLang="zh-CN" sz="3600" b="1" dirty="0"/>
              <a:t>k+2</a:t>
            </a:r>
            <a:r>
              <a:rPr lang="en-US" altLang="zh-CN" sz="3600" b="1" dirty="0">
                <a:solidFill>
                  <a:schemeClr val="accent2"/>
                </a:solidFill>
              </a:rPr>
              <a:t>*</a:t>
            </a:r>
            <a:r>
              <a:rPr lang="en-US" altLang="zh-CN" sz="3600" b="1" dirty="0" err="1"/>
              <a:t>i+x</a:t>
            </a:r>
            <a:endParaRPr lang="en-US" altLang="zh-CN" sz="36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 dirty="0"/>
              <a:t>实际上</a:t>
            </a:r>
            <a:endParaRPr lang="en-US" altLang="zh-CN" sz="36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600" b="1" dirty="0"/>
              <a:t>     </a:t>
            </a:r>
            <a:r>
              <a:rPr lang="zh-CN" altLang="en-US" sz="3600" b="1" dirty="0"/>
              <a:t> </a:t>
            </a:r>
            <a:r>
              <a:rPr lang="en-US" altLang="zh-CN" sz="3600" b="1" dirty="0">
                <a:solidFill>
                  <a:schemeClr val="accent2"/>
                </a:solidFill>
              </a:rPr>
              <a:t>2*</a:t>
            </a:r>
            <a:r>
              <a:rPr lang="en-US" altLang="zh-CN" sz="3600" b="1" dirty="0" err="1">
                <a:solidFill>
                  <a:schemeClr val="accent2"/>
                </a:solidFill>
              </a:rPr>
              <a:t>i+x</a:t>
            </a:r>
            <a:r>
              <a:rPr lang="en-US" altLang="zh-CN" sz="3600" b="1" dirty="0">
                <a:solidFill>
                  <a:schemeClr val="accent2"/>
                </a:solidFill>
              </a:rPr>
              <a:t> </a:t>
            </a:r>
            <a:r>
              <a:rPr lang="zh-CN" altLang="en-US" sz="3600" b="1" dirty="0"/>
              <a:t>对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的余数就是</a:t>
            </a:r>
            <a:r>
              <a:rPr lang="en-US" altLang="zh-CN" sz="3600" b="1" dirty="0" err="1"/>
              <a:t>wx</a:t>
            </a:r>
            <a:r>
              <a:rPr lang="zh-CN" altLang="en-US" sz="3600" b="1" dirty="0"/>
              <a:t>对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的余数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设</a:t>
            </a:r>
            <a:r>
              <a:rPr lang="en-US" altLang="zh-CN" sz="4000" b="1" dirty="0"/>
              <a:t>w</a:t>
            </a:r>
            <a:r>
              <a:rPr lang="zh-CN" altLang="en-US" sz="4000" b="1" dirty="0"/>
              <a:t>是当前</a:t>
            </a:r>
            <a:r>
              <a:rPr lang="zh-CN" altLang="en-US" sz="4000" b="1" dirty="0">
                <a:solidFill>
                  <a:schemeClr val="accent2"/>
                </a:solidFill>
              </a:rPr>
              <a:t>已经读入</a:t>
            </a:r>
            <a:r>
              <a:rPr lang="zh-CN" altLang="en-US" sz="4000" b="1" dirty="0"/>
              <a:t>的输入串；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 err="1">
                <a:solidFill>
                  <a:srgbClr val="FF0000"/>
                </a:solidFill>
              </a:rPr>
              <a:t>q</a:t>
            </a:r>
            <a:r>
              <a:rPr lang="en-US" altLang="zh-CN" sz="4000" b="1" baseline="-25000" dirty="0" err="1">
                <a:solidFill>
                  <a:srgbClr val="FF0000"/>
                </a:solidFill>
              </a:rPr>
              <a:t>S</a:t>
            </a:r>
            <a:r>
              <a:rPr lang="zh-CN" altLang="en-US" sz="4000" b="1" dirty="0"/>
              <a:t>：开始状态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读入</a:t>
            </a:r>
            <a:r>
              <a:rPr lang="en-US" altLang="zh-CN" sz="4000" b="1" dirty="0"/>
              <a:t>0</a:t>
            </a:r>
            <a:r>
              <a:rPr lang="zh-CN" altLang="en-US" sz="4000" b="1" dirty="0"/>
              <a:t>时，进入状态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en-US" altLang="zh-CN" sz="4000" b="1" baseline="-25000" dirty="0">
                <a:solidFill>
                  <a:srgbClr val="000000"/>
                </a:solidFill>
              </a:rPr>
              <a:t>0</a:t>
            </a:r>
            <a:endParaRPr lang="zh-CN" altLang="en-US" sz="40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读入</a:t>
            </a:r>
            <a:r>
              <a:rPr lang="en-US" altLang="zh-CN" sz="4000" b="1" dirty="0"/>
              <a:t>1</a:t>
            </a:r>
            <a:r>
              <a:rPr lang="zh-CN" altLang="en-US" sz="4000" b="1" dirty="0"/>
              <a:t>时，进入状态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en-US" altLang="zh-CN" sz="4000" b="1" baseline="-25000" dirty="0">
                <a:solidFill>
                  <a:srgbClr val="000000"/>
                </a:solidFill>
              </a:rPr>
              <a:t>1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状态图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785926"/>
            <a:ext cx="8272490" cy="4310074"/>
          </a:xfrm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59748" name="Rectangle 5"/>
          <p:cNvSpPr>
            <a:spLocks noChangeArrowheads="1"/>
          </p:cNvSpPr>
          <p:nvPr/>
        </p:nvSpPr>
        <p:spPr bwMode="ltGray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9749" name="Object 4"/>
          <p:cNvGraphicFramePr>
            <a:graphicFrameLocks noChangeAspect="1"/>
          </p:cNvGraphicFramePr>
          <p:nvPr/>
        </p:nvGraphicFramePr>
        <p:xfrm>
          <a:off x="1071539" y="2071678"/>
          <a:ext cx="7000924" cy="387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2" name="图片" r:id="rId4" imgW="4168140" imgH="2025650" progId="Word.Picture.8">
                  <p:embed/>
                </p:oleObj>
              </mc:Choice>
              <mc:Fallback>
                <p:oleObj name="图片" r:id="rId4" imgW="4168140" imgH="202565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548"/>
                      <a:stretch>
                        <a:fillRect/>
                      </a:stretch>
                    </p:blipFill>
                    <p:spPr bwMode="auto">
                      <a:xfrm>
                        <a:off x="1071539" y="2071678"/>
                        <a:ext cx="7000924" cy="3878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3-14</a:t>
            </a:r>
            <a:r>
              <a:rPr lang="zh-CN" altLang="en-US" sz="4800" dirty="0">
                <a:solidFill>
                  <a:srgbClr val="000000"/>
                </a:solidFill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</a:rPr>
              <a:t>DFA</a:t>
            </a:r>
            <a:r>
              <a:rPr lang="zh-CN" altLang="en-US" sz="4800" dirty="0">
                <a:solidFill>
                  <a:srgbClr val="000000"/>
                </a:solidFill>
              </a:rPr>
              <a:t>，接收</a:t>
            </a:r>
            <a:endParaRPr lang="en-US" altLang="zh-CN" sz="4800" dirty="0">
              <a:solidFill>
                <a:srgbClr val="000000"/>
              </a:solidFill>
            </a:endParaRP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{0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1}</a:t>
            </a:r>
            <a:r>
              <a:rPr lang="zh-CN" altLang="en-US" sz="4000" b="1" dirty="0"/>
              <a:t>上的语言，该语言的每个字符串为</a:t>
            </a:r>
            <a:r>
              <a:rPr lang="zh-CN" altLang="en-US" sz="4000" b="1" dirty="0">
                <a:solidFill>
                  <a:srgbClr val="000000"/>
                </a:solidFill>
              </a:rPr>
              <a:t>二进制数</a:t>
            </a:r>
            <a:r>
              <a:rPr lang="zh-CN" altLang="en-US" sz="4000" b="1" dirty="0"/>
              <a:t>时，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   代表的数字能被</a:t>
            </a:r>
            <a:r>
              <a:rPr lang="en-US" altLang="zh-CN" sz="4000" b="1" dirty="0">
                <a:solidFill>
                  <a:srgbClr val="FF0000"/>
                </a:solidFill>
              </a:rPr>
              <a:t>5</a:t>
            </a:r>
            <a:r>
              <a:rPr lang="zh-CN" altLang="en-US" sz="4000" b="1" dirty="0"/>
              <a:t>整除。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分析：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76872"/>
            <a:ext cx="8001000" cy="3733800"/>
          </a:xfrm>
        </p:spPr>
        <p:txBody>
          <a:bodyPr/>
          <a:lstStyle/>
          <a:p>
            <a:pPr eaLnBrk="1" hangingPunct="1"/>
            <a:r>
              <a:rPr lang="zh-CN" altLang="en-US" sz="3200" b="1" dirty="0"/>
              <a:t>对</a:t>
            </a:r>
            <a:r>
              <a:rPr lang="en-US" altLang="zh-CN" sz="3200" b="1" dirty="0"/>
              <a:t>5</a:t>
            </a:r>
            <a:r>
              <a:rPr lang="zh-CN" altLang="en-US" sz="3200" b="1" dirty="0"/>
              <a:t>的余数只能为</a:t>
            </a:r>
            <a:r>
              <a:rPr lang="en-US" altLang="zh-CN" sz="3200" b="1" dirty="0"/>
              <a:t>0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4</a:t>
            </a:r>
            <a:endParaRPr lang="zh-CN" altLang="en-US" sz="3200" b="1" dirty="0"/>
          </a:p>
          <a:p>
            <a:pPr eaLnBrk="1" hangingPunct="1"/>
            <a:r>
              <a:rPr lang="zh-CN" altLang="en-US" sz="3200" b="1" dirty="0"/>
              <a:t>使用</a:t>
            </a:r>
            <a:r>
              <a:rPr lang="en-US" altLang="zh-CN" sz="3200" b="1" dirty="0">
                <a:solidFill>
                  <a:srgbClr val="000000"/>
                </a:solidFill>
              </a:rPr>
              <a:t>5</a:t>
            </a:r>
            <a:r>
              <a:rPr lang="zh-CN" altLang="en-US" sz="3200" b="1" dirty="0">
                <a:solidFill>
                  <a:srgbClr val="000000"/>
                </a:solidFill>
              </a:rPr>
              <a:t>个状态</a:t>
            </a:r>
            <a:r>
              <a:rPr lang="zh-CN" altLang="en-US" sz="3200" b="1" dirty="0"/>
              <a:t>分别代表已经读入的数字除以</a:t>
            </a:r>
            <a:r>
              <a:rPr lang="en-US" altLang="zh-CN" sz="3200" b="1" dirty="0"/>
              <a:t>5</a:t>
            </a:r>
            <a:r>
              <a:rPr lang="zh-CN" altLang="en-US" sz="3200" b="1" dirty="0"/>
              <a:t>的不同的余数的等价类：</a:t>
            </a:r>
          </a:p>
          <a:p>
            <a:pPr eaLnBrk="1" hangingPunct="1"/>
            <a:r>
              <a:rPr lang="en-US" altLang="zh-CN" sz="3200" b="1" dirty="0" err="1"/>
              <a:t>q</a:t>
            </a:r>
            <a:r>
              <a:rPr lang="en-US" altLang="zh-CN" sz="3200" b="1" baseline="-25000" dirty="0" err="1"/>
              <a:t>i</a:t>
            </a:r>
            <a:r>
              <a:rPr lang="zh-CN" altLang="en-US" sz="3200" b="1" dirty="0"/>
              <a:t>：已经读入的数除以</a:t>
            </a:r>
            <a:r>
              <a:rPr lang="en-US" altLang="zh-CN" sz="3200" b="1" dirty="0"/>
              <a:t>5</a:t>
            </a:r>
            <a:r>
              <a:rPr lang="zh-CN" altLang="en-US" sz="3200" b="1" dirty="0"/>
              <a:t>，余数为</a:t>
            </a:r>
            <a:r>
              <a:rPr lang="en-US" altLang="zh-CN" sz="3200" b="1" dirty="0" err="1"/>
              <a:t>i</a:t>
            </a:r>
            <a:r>
              <a:rPr lang="zh-CN" altLang="en-US" sz="3200" b="1" dirty="0"/>
              <a:t>的输入串的等价类；</a:t>
            </a:r>
          </a:p>
          <a:p>
            <a:pPr eaLnBrk="1" hangingPunct="1"/>
            <a:r>
              <a:rPr lang="zh-CN" altLang="en-US" sz="3200" b="1" dirty="0"/>
              <a:t>其中 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=0,1,2,3,4</a:t>
            </a:r>
          </a:p>
          <a:p>
            <a:pPr eaLnBrk="1" hangingPunct="1"/>
            <a:r>
              <a:rPr lang="zh-CN" altLang="en-US" sz="3200" b="1" dirty="0"/>
              <a:t>不能接收空串，需要一个开始状态</a:t>
            </a:r>
            <a:r>
              <a:rPr lang="en-US" altLang="zh-CN" sz="3200" b="1" dirty="0" err="1"/>
              <a:t>q</a:t>
            </a:r>
            <a:r>
              <a:rPr lang="en-US" altLang="zh-CN" sz="3200" b="1" baseline="-25000" dirty="0" err="1"/>
              <a:t>S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6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6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8001000" cy="809612"/>
          </a:xfrm>
        </p:spPr>
        <p:txBody>
          <a:bodyPr/>
          <a:lstStyle/>
          <a:p>
            <a:pPr eaLnBrk="1" hangingPunct="1"/>
            <a:r>
              <a:rPr lang="zh-CN" altLang="en-US" sz="4400" dirty="0"/>
              <a:t>状态图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2820" name="Rectangle 5"/>
          <p:cNvSpPr>
            <a:spLocks noChangeArrowheads="1"/>
          </p:cNvSpPr>
          <p:nvPr/>
        </p:nvSpPr>
        <p:spPr bwMode="ltGray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36932" name="Object 4"/>
          <p:cNvGraphicFramePr>
            <a:graphicFrameLocks noChangeAspect="1"/>
          </p:cNvGraphicFramePr>
          <p:nvPr/>
        </p:nvGraphicFramePr>
        <p:xfrm>
          <a:off x="785786" y="1643050"/>
          <a:ext cx="7643865" cy="437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74" name="Picture" r:id="rId3" imgW="4306570" imgH="3791585" progId="Word.Picture.8">
                  <p:embed/>
                </p:oleObj>
              </mc:Choice>
              <mc:Fallback>
                <p:oleObj name="Picture" r:id="rId3" imgW="4306570" imgH="379158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689" b="1257"/>
                      <a:stretch>
                        <a:fillRect/>
                      </a:stretch>
                    </p:blipFill>
                    <p:spPr bwMode="auto">
                      <a:xfrm>
                        <a:off x="785786" y="1643050"/>
                        <a:ext cx="7643865" cy="437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934" name="Freeform 6"/>
          <p:cNvSpPr/>
          <p:nvPr/>
        </p:nvSpPr>
        <p:spPr bwMode="ltGray">
          <a:xfrm>
            <a:off x="1500166" y="2714620"/>
            <a:ext cx="2341562" cy="2876554"/>
          </a:xfrm>
          <a:custGeom>
            <a:avLst/>
            <a:gdLst>
              <a:gd name="T0" fmla="*/ 2147483647 w 1475"/>
              <a:gd name="T1" fmla="*/ 2147483647 h 1633"/>
              <a:gd name="T2" fmla="*/ 2147483647 w 1475"/>
              <a:gd name="T3" fmla="*/ 2147483647 h 1633"/>
              <a:gd name="T4" fmla="*/ 2147483647 w 1475"/>
              <a:gd name="T5" fmla="*/ 0 h 1633"/>
              <a:gd name="T6" fmla="*/ 0 60000 65536"/>
              <a:gd name="T7" fmla="*/ 0 60000 65536"/>
              <a:gd name="T8" fmla="*/ 0 60000 65536"/>
              <a:gd name="T9" fmla="*/ 0 w 1475"/>
              <a:gd name="T10" fmla="*/ 0 h 1633"/>
              <a:gd name="T11" fmla="*/ 1475 w 1475"/>
              <a:gd name="T12" fmla="*/ 1633 h 1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5" h="1633">
                <a:moveTo>
                  <a:pt x="1475" y="1633"/>
                </a:moveTo>
                <a:cubicBezTo>
                  <a:pt x="760" y="1315"/>
                  <a:pt x="46" y="997"/>
                  <a:pt x="23" y="725"/>
                </a:cubicBezTo>
                <a:cubicBezTo>
                  <a:pt x="0" y="453"/>
                  <a:pt x="1120" y="121"/>
                  <a:pt x="1339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3-15</a:t>
            </a:r>
            <a:r>
              <a:rPr lang="zh-CN" altLang="en-US" sz="4800" dirty="0">
                <a:solidFill>
                  <a:srgbClr val="000000"/>
                </a:solidFill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</a:rPr>
              <a:t>DFA</a:t>
            </a:r>
            <a:r>
              <a:rPr lang="zh-CN" altLang="en-US" sz="4800" dirty="0">
                <a:solidFill>
                  <a:srgbClr val="000000"/>
                </a:solidFill>
              </a:rPr>
              <a:t>，接收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{1,2,3}</a:t>
            </a:r>
            <a:r>
              <a:rPr lang="zh-CN" altLang="en-US" sz="4000" b="1" dirty="0"/>
              <a:t>上的语言，语言的每个句子挡成</a:t>
            </a:r>
            <a:r>
              <a:rPr lang="zh-CN" altLang="en-US" sz="4000" b="1" dirty="0">
                <a:solidFill>
                  <a:srgbClr val="000000"/>
                </a:solidFill>
              </a:rPr>
              <a:t>十进制数</a:t>
            </a:r>
            <a:r>
              <a:rPr lang="zh-CN" altLang="en-US" sz="4000" b="1" dirty="0"/>
              <a:t>时，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 代表的数字能被</a:t>
            </a:r>
            <a:r>
              <a:rPr lang="en-US" altLang="zh-CN" sz="4000" b="1" dirty="0">
                <a:solidFill>
                  <a:srgbClr val="000000"/>
                </a:solidFill>
              </a:rPr>
              <a:t>4</a:t>
            </a:r>
            <a:r>
              <a:rPr lang="zh-CN" altLang="en-US" sz="4000" b="1" dirty="0"/>
              <a:t>整除。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9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/>
              <a:t>状态图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4868" name="Rectangle 5"/>
          <p:cNvSpPr>
            <a:spLocks noChangeArrowheads="1"/>
          </p:cNvSpPr>
          <p:nvPr/>
        </p:nvSpPr>
        <p:spPr bwMode="ltGray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37956" name="Object 4"/>
          <p:cNvGraphicFramePr>
            <a:graphicFrameLocks noChangeAspect="1"/>
          </p:cNvGraphicFramePr>
          <p:nvPr/>
        </p:nvGraphicFramePr>
        <p:xfrm>
          <a:off x="785786" y="1928803"/>
          <a:ext cx="8072493" cy="4092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3" name="图片" r:id="rId4" imgW="4852670" imgH="2549525" progId="Word.Picture.8">
                  <p:embed/>
                </p:oleObj>
              </mc:Choice>
              <mc:Fallback>
                <p:oleObj name="图片" r:id="rId4" imgW="4852670" imgH="254952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6717"/>
                      <a:stretch>
                        <a:fillRect/>
                      </a:stretch>
                    </p:blipFill>
                    <p:spPr bwMode="auto">
                      <a:xfrm>
                        <a:off x="785786" y="1928803"/>
                        <a:ext cx="8072493" cy="4092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思考：</a:t>
            </a:r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  <a:latin typeface="宋体" panose="02010600030101010101" pitchFamily="2" charset="-122"/>
              </a:rPr>
              <a:t>DFA</a:t>
            </a:r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，接收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 {0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1,2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6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7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9}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上的语言，该语言的每个字符串</a:t>
            </a:r>
            <a:endParaRPr lang="en-US" altLang="zh-CN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挡成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十进制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数时，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 代表的数字能整除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7</a:t>
            </a:r>
            <a:r>
              <a:rPr lang="en-US" altLang="zh-CN" sz="4000" b="1" dirty="0">
                <a:solidFill>
                  <a:srgbClr val="FF0000"/>
                </a:solidFill>
              </a:rPr>
              <a:t> </a:t>
            </a:r>
            <a:r>
              <a:rPr lang="zh-CN" altLang="en-US" sz="4000" b="1" dirty="0">
                <a:solidFill>
                  <a:srgbClr val="0000CC"/>
                </a:solidFill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4000" b="1" dirty="0">
                <a:solidFill>
                  <a:srgbClr val="FF0000"/>
                </a:solidFill>
              </a:rPr>
              <a:t>…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CC"/>
                </a:solidFill>
              </a:rPr>
              <a:t>有限状态自动机</a:t>
            </a:r>
            <a:r>
              <a:rPr lang="zh-CN" altLang="en-US" sz="4400" dirty="0">
                <a:solidFill>
                  <a:srgbClr val="000000"/>
                </a:solidFill>
              </a:rPr>
              <a:t>物理模型</a:t>
            </a:r>
            <a:endParaRPr lang="zh-CN" altLang="en-US" sz="4400" dirty="0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 一个有穷状态控制器（</a:t>
            </a:r>
            <a:r>
              <a:rPr lang="en-US" altLang="zh-CN" sz="4000" b="1" dirty="0">
                <a:solidFill>
                  <a:srgbClr val="000000"/>
                </a:solidFill>
              </a:rPr>
              <a:t>FSC</a:t>
            </a:r>
            <a:r>
              <a:rPr lang="zh-CN" altLang="en-US" sz="4000" b="1" dirty="0">
                <a:solidFill>
                  <a:srgbClr val="0000CC"/>
                </a:solidFill>
              </a:rPr>
              <a:t>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该控制器的状态只能是有限多个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 FSC</a:t>
            </a:r>
            <a:r>
              <a:rPr lang="zh-CN" altLang="en-US" sz="4000" b="1" dirty="0">
                <a:solidFill>
                  <a:srgbClr val="0000CC"/>
                </a:solidFill>
              </a:rPr>
              <a:t>通过</a:t>
            </a:r>
            <a:r>
              <a:rPr lang="zh-CN" altLang="en-US" sz="4000" b="1" dirty="0">
                <a:solidFill>
                  <a:srgbClr val="000000"/>
                </a:solidFill>
              </a:rPr>
              <a:t>读头</a:t>
            </a:r>
            <a:r>
              <a:rPr lang="zh-CN" altLang="en-US" sz="4000" b="1" dirty="0"/>
              <a:t>读取</a:t>
            </a:r>
            <a:r>
              <a:rPr lang="zh-CN" altLang="en-US" sz="4000" b="1" dirty="0">
                <a:solidFill>
                  <a:srgbClr val="0000CC"/>
                </a:solidFill>
              </a:rPr>
              <a:t>当前带上单元的字符。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 dirty="0">
                <a:solidFill>
                  <a:schemeClr val="accent2"/>
                </a:solidFill>
              </a:rPr>
              <a:t>总结：</a:t>
            </a:r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  <a:latin typeface="宋体" panose="02010600030101010101" pitchFamily="2" charset="-122"/>
              </a:rPr>
              <a:t>DFA</a:t>
            </a:r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，接收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∑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={x</a:t>
            </a:r>
            <a:r>
              <a:rPr lang="en-US" altLang="zh-CN" sz="4000" b="1" baseline="-25000" dirty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,x</a:t>
            </a:r>
            <a:r>
              <a:rPr lang="en-US" altLang="zh-CN" sz="4000" b="1" baseline="-25000" dirty="0">
                <a:solidFill>
                  <a:srgbClr val="0000CC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,x</a:t>
            </a:r>
            <a:r>
              <a:rPr lang="en-US" altLang="zh-CN" sz="4000" b="1" baseline="-25000" dirty="0">
                <a:solidFill>
                  <a:srgbClr val="0000CC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4000" b="1" dirty="0">
                <a:solidFill>
                  <a:srgbClr val="0000CC"/>
                </a:solidFill>
              </a:rPr>
              <a:t>…</a:t>
            </a:r>
            <a:r>
              <a:rPr lang="en-US" altLang="zh-CN" sz="4000" b="1" dirty="0" err="1">
                <a:solidFill>
                  <a:srgbClr val="0000CC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4000" b="1" baseline="-25000" dirty="0" err="1">
                <a:solidFill>
                  <a:srgbClr val="FF0000"/>
                </a:solidFill>
                <a:latin typeface="宋体" panose="02010600030101010101" pitchFamily="2" charset="-122"/>
              </a:rPr>
              <a:t>m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}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上的语言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该语言的句子挡成</a:t>
            </a: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base</a:t>
            </a:r>
            <a:r>
              <a:rPr lang="zh-CN" altLang="en-US" sz="4000" b="1" dirty="0">
                <a:latin typeface="宋体" panose="02010600030101010101" pitchFamily="2" charset="-122"/>
              </a:rPr>
              <a:t>进制数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时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代表的数字能整除</a:t>
            </a: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N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或  代表的数字对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的余数为</a:t>
            </a: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K</a:t>
            </a:r>
            <a:endParaRPr lang="zh-CN" altLang="en-US" sz="40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分析：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348880"/>
            <a:ext cx="8001000" cy="373380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对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余数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只能为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4000" b="1" dirty="0">
                <a:latin typeface="宋体" panose="02010600030101010101" pitchFamily="2" charset="-122"/>
              </a:rPr>
              <a:t>、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4000" b="1" dirty="0">
                <a:solidFill>
                  <a:srgbClr val="000000"/>
                </a:solidFill>
              </a:rPr>
              <a:t>…</a:t>
            </a:r>
            <a:r>
              <a:rPr lang="zh-CN" altLang="en-US" sz="4000" b="1" dirty="0">
                <a:latin typeface="宋体" panose="02010600030101010101" pitchFamily="2" charset="-122"/>
              </a:rPr>
              <a:t>和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N-1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4000" b="1" dirty="0">
                <a:latin typeface="宋体" panose="02010600030101010101" pitchFamily="2" charset="-122"/>
              </a:rPr>
              <a:t>个状态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代表</a:t>
            </a:r>
            <a:r>
              <a:rPr lang="zh-CN" altLang="en-US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已经读入的串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当作数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对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的不同的余数的等价类 </a:t>
            </a:r>
            <a:endParaRPr lang="en-US" altLang="zh-CN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4000" b="1" dirty="0" err="1">
                <a:solidFill>
                  <a:srgbClr val="0000CC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2000" dirty="0" err="1">
                <a:solidFill>
                  <a:srgbClr val="0000CC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：余数为</a:t>
            </a:r>
            <a:r>
              <a:rPr lang="en-US" altLang="zh-CN" sz="4000" b="1" dirty="0" err="1">
                <a:solidFill>
                  <a:srgbClr val="0000CC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的等价类；</a:t>
            </a:r>
            <a:endParaRPr lang="en-US" altLang="zh-CN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该类数十进制为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N*</a:t>
            </a:r>
            <a:r>
              <a:rPr lang="en-US" altLang="zh-CN" sz="40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n+i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注意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不能接收空串，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 还需要一个</a:t>
            </a:r>
            <a:r>
              <a:rPr lang="zh-CN" altLang="en-US" sz="4000" b="1" dirty="0">
                <a:latin typeface="宋体" panose="02010600030101010101" pitchFamily="2" charset="-122"/>
              </a:rPr>
              <a:t>开始状态</a:t>
            </a:r>
            <a:r>
              <a:rPr lang="en-US" altLang="zh-CN" sz="40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0000" dirty="0" err="1">
                <a:solidFill>
                  <a:srgbClr val="000000"/>
                </a:solidFill>
                <a:latin typeface="宋体" panose="02010600030101010101" pitchFamily="2" charset="-122"/>
              </a:rPr>
              <a:t>S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701675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z="4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800" baseline="-30000" dirty="0" err="1">
                <a:solidFill>
                  <a:schemeClr val="accent2"/>
                </a:solidFill>
                <a:latin typeface="宋体" panose="02010600030101010101" pitchFamily="2" charset="-122"/>
              </a:rPr>
              <a:t>S</a:t>
            </a:r>
            <a:endParaRPr lang="zh-CN" altLang="en-US" sz="4800" baseline="-30000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读入</a:t>
            </a:r>
            <a:r>
              <a:rPr lang="en-US" altLang="zh-CN" sz="4000" b="1" dirty="0" err="1">
                <a:solidFill>
                  <a:srgbClr val="0000CC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时，进入对应状态</a:t>
            </a:r>
            <a:r>
              <a:rPr lang="en-US" altLang="zh-CN" sz="40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0000" dirty="0" err="1">
                <a:solidFill>
                  <a:srgbClr val="000000"/>
                </a:solidFill>
                <a:latin typeface="宋体" panose="02010600030101010101" pitchFamily="2" charset="-122"/>
              </a:rPr>
              <a:t>i</a:t>
            </a:r>
            <a:endParaRPr lang="en-US" altLang="zh-CN" sz="4000" b="1" baseline="-300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需要注意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：是否允许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开头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问题的本质</a:t>
            </a:r>
          </a:p>
        </p:txBody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 dirty="0"/>
              <a:t>  已知　</a:t>
            </a:r>
            <a:r>
              <a:rPr lang="en-US" altLang="zh-CN" sz="3600" b="1" dirty="0">
                <a:solidFill>
                  <a:schemeClr val="accent2"/>
                </a:solidFill>
              </a:rPr>
              <a:t>q</a:t>
            </a:r>
            <a:r>
              <a:rPr lang="en-US" altLang="zh-CN" sz="3600" b="1" baseline="-25000" dirty="0">
                <a:solidFill>
                  <a:schemeClr val="accent2"/>
                </a:solidFill>
              </a:rPr>
              <a:t>i</a:t>
            </a:r>
            <a:r>
              <a:rPr lang="en-US" altLang="zh-CN" sz="3600" b="1" dirty="0"/>
              <a:t>(</a:t>
            </a:r>
            <a:r>
              <a:rPr lang="en-US" altLang="zh-CN" sz="3600" b="1" dirty="0" err="1"/>
              <a:t>i</a:t>
            </a:r>
            <a:r>
              <a:rPr lang="en-US" altLang="zh-CN" sz="3600" b="1" dirty="0"/>
              <a:t> =0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N-1)</a:t>
            </a:r>
            <a:endParaRPr lang="zh-CN" altLang="en-US" sz="36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     x=x</a:t>
            </a:r>
            <a:r>
              <a:rPr lang="en-US" altLang="zh-CN" sz="4000" b="1" baseline="-25000" dirty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,x</a:t>
            </a:r>
            <a:r>
              <a:rPr lang="en-US" altLang="zh-CN" sz="4000" b="1" baseline="-25000" dirty="0">
                <a:solidFill>
                  <a:srgbClr val="0000CC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,x</a:t>
            </a:r>
            <a:r>
              <a:rPr lang="en-US" altLang="zh-CN" sz="4000" b="1" baseline="-25000" dirty="0">
                <a:solidFill>
                  <a:srgbClr val="0000CC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4000" b="1" dirty="0">
                <a:solidFill>
                  <a:srgbClr val="0000CC"/>
                </a:solidFill>
              </a:rPr>
              <a:t>…</a:t>
            </a:r>
            <a:r>
              <a:rPr lang="en-US" altLang="zh-CN" sz="4000" b="1" dirty="0" err="1">
                <a:solidFill>
                  <a:srgbClr val="0000CC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4000" b="1" baseline="-25000" dirty="0" err="1">
                <a:solidFill>
                  <a:srgbClr val="0000CC"/>
                </a:solidFill>
                <a:latin typeface="宋体" panose="02010600030101010101" pitchFamily="2" charset="-122"/>
              </a:rPr>
              <a:t>m</a:t>
            </a:r>
            <a:endParaRPr lang="zh-CN" altLang="en-US" sz="36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 dirty="0"/>
              <a:t>  应该如何确定 </a:t>
            </a:r>
            <a:r>
              <a:rPr lang="en-US" altLang="zh-CN" sz="3600" b="1" dirty="0">
                <a:solidFill>
                  <a:srgbClr val="000000"/>
                </a:solidFill>
              </a:rPr>
              <a:t>j</a:t>
            </a:r>
            <a:r>
              <a:rPr lang="zh-CN" altLang="en-US" sz="3600" b="1" dirty="0"/>
              <a:t>？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</a:p>
        </p:txBody>
      </p:sp>
      <p:sp>
        <p:nvSpPr>
          <p:cNvPr id="868356" name="Line 4"/>
          <p:cNvSpPr>
            <a:spLocks noChangeShapeType="1"/>
          </p:cNvSpPr>
          <p:nvPr/>
        </p:nvSpPr>
        <p:spPr bwMode="ltGray">
          <a:xfrm>
            <a:off x="4029075" y="5243513"/>
            <a:ext cx="7588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8357" name="Oval 5"/>
          <p:cNvSpPr>
            <a:spLocks noChangeArrowheads="1"/>
          </p:cNvSpPr>
          <p:nvPr/>
        </p:nvSpPr>
        <p:spPr bwMode="ltGray">
          <a:xfrm>
            <a:off x="3124200" y="4802188"/>
            <a:ext cx="923925" cy="9318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chemeClr val="tx1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868358" name="Oval 6"/>
          <p:cNvSpPr>
            <a:spLocks noChangeArrowheads="1"/>
          </p:cNvSpPr>
          <p:nvPr/>
        </p:nvSpPr>
        <p:spPr bwMode="ltGray">
          <a:xfrm>
            <a:off x="4800600" y="4802188"/>
            <a:ext cx="923925" cy="9318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chemeClr val="tx1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868359" name="Text Box 7"/>
          <p:cNvSpPr txBox="1">
            <a:spLocks noChangeArrowheads="1"/>
          </p:cNvSpPr>
          <p:nvPr/>
        </p:nvSpPr>
        <p:spPr bwMode="ltGray">
          <a:xfrm>
            <a:off x="4203700" y="4686300"/>
            <a:ext cx="263525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6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6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6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6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56" grpId="0" animBg="1"/>
      <p:bldP spid="868357" grpId="0" animBg="1"/>
      <p:bldP spid="868358" grpId="0" animBg="1"/>
      <p:bldP spid="868359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800" baseline="-30000" dirty="0" err="1">
                <a:solidFill>
                  <a:schemeClr val="accent2"/>
                </a:solidFill>
                <a:latin typeface="宋体" panose="02010600030101010101" pitchFamily="2" charset="-122"/>
              </a:rPr>
              <a:t>i</a:t>
            </a:r>
            <a:endParaRPr lang="zh-CN" altLang="en-US" sz="4800" baseline="-30000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已经读入的数为</a:t>
            </a:r>
            <a:r>
              <a:rPr lang="en-GB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w</a:t>
            </a:r>
            <a:r>
              <a:rPr lang="zh-CN" altLang="en-GB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对应余数为</a:t>
            </a:r>
            <a:r>
              <a:rPr lang="en-US" altLang="zh-CN" sz="40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的等价类；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 该类数十进制为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N*</a:t>
            </a:r>
            <a:r>
              <a:rPr lang="en-US" altLang="zh-CN" sz="40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n+i</a:t>
            </a:r>
            <a:endParaRPr lang="en-US" altLang="zh-CN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当前读入的字符为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；则</a:t>
            </a:r>
            <a:r>
              <a:rPr lang="en-US" altLang="zh-CN" sz="4000" b="1" dirty="0" err="1">
                <a:solidFill>
                  <a:srgbClr val="0000CC"/>
                </a:solidFill>
                <a:latin typeface="宋体" panose="02010600030101010101" pitchFamily="2" charset="-122"/>
              </a:rPr>
              <a:t>wx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表示的十进制数为</a:t>
            </a:r>
            <a:endParaRPr lang="en-US" altLang="zh-CN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(</a:t>
            </a:r>
            <a:r>
              <a:rPr lang="en-US" altLang="zh-CN" sz="4000" b="1" dirty="0" err="1">
                <a:solidFill>
                  <a:srgbClr val="000000"/>
                </a:solidFill>
              </a:rPr>
              <a:t>wx</a:t>
            </a:r>
            <a:r>
              <a:rPr lang="en-US" altLang="zh-CN" sz="3600" b="1" dirty="0">
                <a:solidFill>
                  <a:srgbClr val="000000"/>
                </a:solidFill>
              </a:rPr>
              <a:t>)</a:t>
            </a:r>
            <a:r>
              <a:rPr lang="en-US" altLang="zh-CN" sz="3600" b="1" baseline="-25000" dirty="0">
                <a:solidFill>
                  <a:srgbClr val="FF0000"/>
                </a:solidFill>
              </a:rPr>
              <a:t>base</a:t>
            </a:r>
            <a:r>
              <a:rPr lang="en-US" altLang="zh-CN" sz="3600" b="1" dirty="0">
                <a:solidFill>
                  <a:srgbClr val="000000"/>
                </a:solidFill>
              </a:rPr>
              <a:t>=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 (base*</a:t>
            </a:r>
            <a:r>
              <a:rPr lang="en-US" altLang="zh-CN" sz="4000" b="1" dirty="0">
                <a:solidFill>
                  <a:srgbClr val="000000"/>
                </a:solidFill>
              </a:rPr>
              <a:t> (w</a:t>
            </a:r>
            <a:r>
              <a:rPr lang="en-US" altLang="zh-CN" sz="3600" b="1" dirty="0">
                <a:solidFill>
                  <a:srgbClr val="000000"/>
                </a:solidFill>
              </a:rPr>
              <a:t>)</a:t>
            </a:r>
            <a:r>
              <a:rPr lang="en-US" altLang="zh-CN" sz="3600" b="1" baseline="-25000" dirty="0">
                <a:solidFill>
                  <a:srgbClr val="000000"/>
                </a:solidFill>
              </a:rPr>
              <a:t>10 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+x)</a:t>
            </a:r>
            <a:r>
              <a:rPr lang="en-US" altLang="zh-CN" sz="4000" b="1" baseline="-25000" dirty="0">
                <a:solidFill>
                  <a:srgbClr val="FF0000"/>
                </a:solidFill>
                <a:latin typeface="宋体" panose="02010600030101010101" pitchFamily="2" charset="-122"/>
              </a:rPr>
              <a:t>10</a:t>
            </a:r>
            <a:endParaRPr lang="zh-CN" altLang="en-US" sz="4000" b="1" baseline="-250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= base*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N*</a:t>
            </a:r>
            <a:r>
              <a:rPr lang="en-US" altLang="zh-CN" sz="40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n+i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+x</a:t>
            </a:r>
            <a:endParaRPr lang="en-US" altLang="zh-CN" sz="4000" b="1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= </a:t>
            </a:r>
            <a:r>
              <a:rPr lang="en-US" altLang="zh-CN" sz="4000" b="1" dirty="0">
                <a:solidFill>
                  <a:schemeClr val="bg2"/>
                </a:solidFill>
                <a:latin typeface="宋体" panose="02010600030101010101" pitchFamily="2" charset="-122"/>
              </a:rPr>
              <a:t>N*base*</a:t>
            </a:r>
            <a:r>
              <a:rPr lang="en-US" altLang="zh-CN" sz="4000" b="1" dirty="0" err="1">
                <a:solidFill>
                  <a:schemeClr val="bg2"/>
                </a:solidFill>
                <a:latin typeface="宋体" panose="02010600030101010101" pitchFamily="2" charset="-122"/>
              </a:rPr>
              <a:t>n+</a:t>
            </a:r>
            <a:r>
              <a:rPr lang="en-US" altLang="zh-CN" sz="40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base</a:t>
            </a: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40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i+x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1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该数对于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取余数就是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base*</a:t>
            </a:r>
            <a:r>
              <a:rPr lang="en-US" altLang="zh-CN" sz="40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i+x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对于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的余数，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若该余数为</a:t>
            </a: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j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则相应的状态就应该从</a:t>
            </a:r>
            <a:r>
              <a:rPr lang="en-US" altLang="zh-CN" sz="4000" b="1" dirty="0" err="1">
                <a:solidFill>
                  <a:schemeClr val="accent2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0000" dirty="0" err="1">
                <a:solidFill>
                  <a:schemeClr val="accent2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变换为</a:t>
            </a:r>
            <a:r>
              <a:rPr lang="en-US" altLang="zh-CN" sz="4000" b="1" dirty="0" err="1">
                <a:solidFill>
                  <a:schemeClr val="accent2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0000" dirty="0" err="1">
                <a:solidFill>
                  <a:schemeClr val="accent2"/>
                </a:solidFill>
                <a:latin typeface="宋体" panose="02010600030101010101" pitchFamily="2" charset="-122"/>
              </a:rPr>
              <a:t>j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其中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4000" b="1" dirty="0" err="1">
                <a:solidFill>
                  <a:srgbClr val="0000CC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=0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…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N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-1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x</a:t>
            </a:r>
            <a:r>
              <a:rPr lang="zh-CN" altLang="en-US" b="1" dirty="0"/>
              <a:t>∈</a:t>
            </a:r>
            <a:r>
              <a:rPr lang="en-US" altLang="zh-CN" dirty="0"/>
              <a:t> </a:t>
            </a:r>
            <a:r>
              <a:rPr lang="zh-CN" altLang="en-US" sz="4000" b="1" dirty="0">
                <a:solidFill>
                  <a:srgbClr val="000000"/>
                </a:solidFill>
              </a:rPr>
              <a:t>∑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=</a:t>
            </a:r>
            <a:r>
              <a:rPr lang="en-US" altLang="zh-CN" dirty="0"/>
              <a:t> 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{x</a:t>
            </a:r>
            <a:r>
              <a:rPr lang="en-US" altLang="zh-CN" sz="4000" b="1" baseline="-25000" dirty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,x</a:t>
            </a:r>
            <a:r>
              <a:rPr lang="en-US" altLang="zh-CN" sz="4000" b="1" baseline="-25000" dirty="0">
                <a:solidFill>
                  <a:srgbClr val="0000CC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,x</a:t>
            </a:r>
            <a:r>
              <a:rPr lang="en-US" altLang="zh-CN" sz="4000" b="1" baseline="-25000" dirty="0">
                <a:solidFill>
                  <a:srgbClr val="0000CC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4000" b="1" dirty="0">
                <a:solidFill>
                  <a:srgbClr val="0000CC"/>
                </a:solidFill>
              </a:rPr>
              <a:t>…</a:t>
            </a:r>
            <a:r>
              <a:rPr lang="en-US" altLang="zh-CN" sz="4000" b="1" dirty="0" err="1">
                <a:solidFill>
                  <a:srgbClr val="0000CC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4000" b="1" baseline="-25000" dirty="0" err="1">
                <a:solidFill>
                  <a:srgbClr val="FF0000"/>
                </a:solidFill>
                <a:latin typeface="宋体" panose="02010600030101010101" pitchFamily="2" charset="-122"/>
              </a:rPr>
              <a:t>m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    ∑</a:t>
            </a:r>
            <a:r>
              <a:rPr lang="en-US" altLang="zh-CN" sz="4000" dirty="0">
                <a:sym typeface="Symbol" panose="05050102010706020507" pitchFamily="18" charset="2"/>
              </a:rPr>
              <a:t> 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{0, 1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GB" altLang="zh-CN" sz="4000" b="1" dirty="0">
                <a:solidFill>
                  <a:srgbClr val="0000CC"/>
                </a:solidFill>
              </a:rPr>
              <a:t>…</a:t>
            </a:r>
            <a:r>
              <a:rPr lang="en-GB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</a:t>
            </a:r>
            <a:r>
              <a:rPr lang="zh-CN" altLang="en-GB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base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-1}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59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3-16</a:t>
            </a:r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  <a:latin typeface="宋体" panose="02010600030101010101" pitchFamily="2" charset="-122"/>
              </a:rPr>
              <a:t>DFA</a:t>
            </a:r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，接收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{0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2}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上的语言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 L={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4000" b="1" baseline="30000" dirty="0">
                <a:solidFill>
                  <a:schemeClr val="accent2"/>
                </a:solidFill>
                <a:latin typeface="宋体" panose="02010600030101010101" pitchFamily="2" charset="-122"/>
              </a:rPr>
              <a:t>n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4000" b="1" baseline="30000" dirty="0">
                <a:solidFill>
                  <a:schemeClr val="accent2"/>
                </a:solidFill>
                <a:latin typeface="宋体" panose="02010600030101010101" pitchFamily="2" charset="-122"/>
              </a:rPr>
              <a:t>m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4000" b="1" baseline="30000" dirty="0">
                <a:solidFill>
                  <a:schemeClr val="accent2"/>
                </a:solidFill>
                <a:latin typeface="宋体" panose="02010600030101010101" pitchFamily="2" charset="-122"/>
              </a:rPr>
              <a:t>k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|n,m,k</a:t>
            </a: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&gt;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}</a:t>
            </a:r>
          </a:p>
          <a:p>
            <a:pPr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即  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4000" b="1" baseline="30000" dirty="0">
                <a:solidFill>
                  <a:srgbClr val="0000CC"/>
                </a:solidFill>
                <a:latin typeface="宋体" panose="02010600030101010101" pitchFamily="2" charset="-122"/>
              </a:rPr>
              <a:t>+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4000" b="1" baseline="30000" dirty="0">
                <a:solidFill>
                  <a:srgbClr val="0000CC"/>
                </a:solidFill>
                <a:latin typeface="宋体" panose="02010600030101010101" pitchFamily="2" charset="-122"/>
              </a:rPr>
              <a:t>+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4000" b="1" baseline="30000" dirty="0">
                <a:solidFill>
                  <a:srgbClr val="0000CC"/>
                </a:solidFill>
                <a:latin typeface="宋体" panose="02010600030101010101" pitchFamily="2" charset="-122"/>
              </a:rPr>
              <a:t>+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3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3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CC"/>
                </a:solidFill>
              </a:rPr>
              <a:t>有限状态自动机</a:t>
            </a:r>
            <a:r>
              <a:rPr lang="zh-CN" altLang="en-US" sz="4800" dirty="0">
                <a:solidFill>
                  <a:srgbClr val="000000"/>
                </a:solidFill>
              </a:rPr>
              <a:t>物理模型</a:t>
            </a:r>
            <a:endParaRPr lang="zh-CN" altLang="en-US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初始时，读头对应</a:t>
            </a:r>
            <a:r>
              <a:rPr lang="zh-CN" altLang="en-US" sz="4400" b="1" dirty="0">
                <a:solidFill>
                  <a:srgbClr val="000000"/>
                </a:solidFill>
              </a:rPr>
              <a:t>最左单元</a:t>
            </a:r>
            <a:r>
              <a:rPr lang="zh-CN" altLang="en-US" sz="4400" b="1" dirty="0">
                <a:solidFill>
                  <a:srgbClr val="0000CC"/>
                </a:solidFill>
              </a:rPr>
              <a:t>，</a:t>
            </a:r>
            <a:endParaRPr lang="en-US" altLang="zh-CN" sz="4400" b="1" dirty="0">
              <a:solidFill>
                <a:srgbClr val="0000CC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每读取一个字符，读头</a:t>
            </a:r>
            <a:r>
              <a:rPr lang="zh-CN" altLang="en-US" sz="4000" b="1" dirty="0">
                <a:solidFill>
                  <a:srgbClr val="000000"/>
                </a:solidFill>
              </a:rPr>
              <a:t>向右</a:t>
            </a:r>
            <a:endParaRPr lang="en-US" altLang="zh-CN" sz="4000" b="1" dirty="0">
              <a:solidFill>
                <a:srgbClr val="00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FF0000"/>
                </a:solidFill>
              </a:rPr>
              <a:t>自动</a:t>
            </a:r>
            <a:r>
              <a:rPr lang="zh-CN" altLang="en-US" sz="4000" b="1" dirty="0">
                <a:solidFill>
                  <a:srgbClr val="0000CC"/>
                </a:solidFill>
              </a:rPr>
              <a:t>移动一个单元。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   读头</a:t>
            </a:r>
            <a:r>
              <a:rPr lang="zh-CN" altLang="en-US" sz="4400" b="1" dirty="0">
                <a:solidFill>
                  <a:srgbClr val="000000"/>
                </a:solidFill>
              </a:rPr>
              <a:t>不允许</a:t>
            </a:r>
            <a:r>
              <a:rPr lang="zh-CN" altLang="en-US" sz="4400" b="1" dirty="0">
                <a:solidFill>
                  <a:srgbClr val="0033CC"/>
                </a:solidFill>
              </a:rPr>
              <a:t>向左移动</a:t>
            </a:r>
            <a:r>
              <a:rPr lang="zh-CN" altLang="en-US" sz="4400" b="1" dirty="0">
                <a:solidFill>
                  <a:srgbClr val="0000CC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该语言的串的特点是，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在最前面，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在中间，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在最后</a:t>
            </a:r>
            <a:endParaRPr lang="en-US" altLang="zh-CN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latin typeface="宋体" panose="02010600030101010101" pitchFamily="2" charset="-122"/>
              </a:rPr>
              <a:t>0</a:t>
            </a:r>
            <a:r>
              <a:rPr lang="zh-CN" altLang="en-US" sz="4000" b="1" dirty="0">
                <a:latin typeface="宋体" panose="02010600030101010101" pitchFamily="2" charset="-122"/>
              </a:rPr>
              <a:t>、</a:t>
            </a:r>
            <a:r>
              <a:rPr lang="en-US" altLang="zh-CN" sz="4000" b="1" dirty="0">
                <a:latin typeface="宋体" panose="02010600030101010101" pitchFamily="2" charset="-122"/>
              </a:rPr>
              <a:t>1</a:t>
            </a:r>
            <a:r>
              <a:rPr lang="zh-CN" altLang="en-US" sz="4000" b="1" dirty="0">
                <a:latin typeface="宋体" panose="02010600030101010101" pitchFamily="2" charset="-122"/>
              </a:rPr>
              <a:t>和</a:t>
            </a:r>
            <a:r>
              <a:rPr lang="en-US" altLang="zh-CN" sz="4000" b="1" dirty="0">
                <a:latin typeface="宋体" panose="02010600030101010101" pitchFamily="2" charset="-122"/>
              </a:rPr>
              <a:t>2</a:t>
            </a:r>
            <a:r>
              <a:rPr lang="zh-CN" altLang="en-US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不能交叉</a:t>
            </a:r>
            <a:r>
              <a:rPr lang="zh-CN" altLang="en-US" sz="4000" b="1" dirty="0">
                <a:latin typeface="宋体" panose="02010600030101010101" pitchFamily="2" charset="-122"/>
              </a:rPr>
              <a:t>，顺序</a:t>
            </a:r>
            <a:r>
              <a:rPr lang="zh-CN" altLang="en-US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不能颠倒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的个数都至少为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个；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需要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4000" b="1" dirty="0">
                <a:latin typeface="宋体" panose="02010600030101010101" pitchFamily="2" charset="-122"/>
              </a:rPr>
              <a:t>个状态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：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1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：开始状态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4000" b="1" dirty="0">
                <a:latin typeface="宋体" panose="02010600030101010101" pitchFamily="2" charset="-122"/>
              </a:rPr>
              <a:t>等待接收第</a:t>
            </a:r>
            <a:r>
              <a:rPr lang="en-US" altLang="zh-CN" sz="4000" b="1" dirty="0">
                <a:latin typeface="宋体" panose="02010600030101010101" pitchFamily="2" charset="-122"/>
              </a:rPr>
              <a:t>1</a:t>
            </a:r>
            <a:r>
              <a:rPr lang="zh-CN" altLang="en-US" sz="4000" b="1" dirty="0">
                <a:latin typeface="宋体" panose="02010600030101010101" pitchFamily="2" charset="-122"/>
              </a:rPr>
              <a:t>个</a:t>
            </a:r>
            <a:r>
              <a:rPr lang="en-US" altLang="zh-CN" sz="4000" b="1" dirty="0">
                <a:latin typeface="宋体" panose="02010600030101010101" pitchFamily="2" charset="-122"/>
              </a:rPr>
              <a:t>0</a:t>
            </a:r>
            <a:endParaRPr lang="zh-CN" altLang="en-US" sz="40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已经</a:t>
            </a:r>
            <a:r>
              <a:rPr lang="zh-CN" altLang="en-US" sz="4000" b="1" dirty="0">
                <a:latin typeface="宋体" panose="02010600030101010101" pitchFamily="2" charset="-122"/>
              </a:rPr>
              <a:t>接收第</a:t>
            </a:r>
            <a:r>
              <a:rPr lang="en-US" altLang="zh-CN" sz="4000" b="1" dirty="0">
                <a:latin typeface="宋体" panose="02010600030101010101" pitchFamily="2" charset="-122"/>
              </a:rPr>
              <a:t>1</a:t>
            </a:r>
            <a:r>
              <a:rPr lang="zh-CN" altLang="en-US" sz="4000" b="1" dirty="0">
                <a:latin typeface="宋体" panose="02010600030101010101" pitchFamily="2" charset="-122"/>
              </a:rPr>
              <a:t>个</a:t>
            </a:r>
            <a:r>
              <a:rPr lang="en-US" altLang="zh-CN" sz="4000" b="1" dirty="0">
                <a:latin typeface="宋体" panose="02010600030101010101" pitchFamily="2" charset="-122"/>
              </a:rPr>
              <a:t>0</a:t>
            </a:r>
            <a:r>
              <a:rPr lang="zh-CN" altLang="en-US" sz="4000" b="1" dirty="0">
                <a:latin typeface="宋体" panose="02010600030101010101" pitchFamily="2" charset="-122"/>
              </a:rPr>
              <a:t>，</a:t>
            </a:r>
            <a:r>
              <a:rPr lang="zh-CN" altLang="en-US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负责</a:t>
            </a:r>
            <a:r>
              <a:rPr lang="zh-CN" altLang="en-US" sz="4000" b="1" dirty="0">
                <a:latin typeface="宋体" panose="02010600030101010101" pitchFamily="2" charset="-122"/>
              </a:rPr>
              <a:t>接收可能的多个</a:t>
            </a:r>
            <a:r>
              <a:rPr lang="en-US" altLang="zh-CN" sz="4000" b="1" dirty="0">
                <a:latin typeface="宋体" panose="02010600030101010101" pitchFamily="2" charset="-122"/>
              </a:rPr>
              <a:t>0</a:t>
            </a:r>
            <a:r>
              <a:rPr lang="zh-CN" altLang="en-US" sz="4000" b="1" dirty="0">
                <a:latin typeface="宋体" panose="02010600030101010101" pitchFamily="2" charset="-122"/>
              </a:rPr>
              <a:t>，</a:t>
            </a:r>
            <a:r>
              <a:rPr lang="zh-CN" altLang="en-US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等待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接收第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个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；</a:t>
            </a:r>
            <a:endParaRPr lang="zh-CN" altLang="en-US" sz="4000" b="1" dirty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4000" b="1" dirty="0">
                <a:latin typeface="宋体" panose="02010600030101010101" pitchFamily="2" charset="-122"/>
              </a:rPr>
              <a:t>已经接收第</a:t>
            </a:r>
            <a:r>
              <a:rPr lang="en-US" altLang="zh-CN" sz="4000" b="1" dirty="0">
                <a:latin typeface="宋体" panose="02010600030101010101" pitchFamily="2" charset="-122"/>
              </a:rPr>
              <a:t>1</a:t>
            </a:r>
            <a:r>
              <a:rPr lang="zh-CN" altLang="en-US" sz="4000" b="1" dirty="0">
                <a:latin typeface="宋体" panose="02010600030101010101" pitchFamily="2" charset="-122"/>
              </a:rPr>
              <a:t>个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000" b="1" dirty="0">
                <a:latin typeface="宋体" panose="02010600030101010101" pitchFamily="2" charset="-122"/>
              </a:rPr>
              <a:t>，负责接收可能的多个</a:t>
            </a:r>
            <a:r>
              <a:rPr lang="en-US" altLang="zh-CN" sz="4000" b="1" dirty="0">
                <a:latin typeface="宋体" panose="02010600030101010101" pitchFamily="2" charset="-122"/>
              </a:rPr>
              <a:t>1</a:t>
            </a:r>
            <a:r>
              <a:rPr lang="zh-CN" altLang="en-US" sz="4000" b="1" dirty="0">
                <a:latin typeface="宋体" panose="02010600030101010101" pitchFamily="2" charset="-122"/>
              </a:rPr>
              <a:t>，等待接收第</a:t>
            </a:r>
            <a:r>
              <a:rPr lang="en-US" altLang="zh-CN" sz="4000" b="1" dirty="0">
                <a:latin typeface="宋体" panose="02010600030101010101" pitchFamily="2" charset="-122"/>
              </a:rPr>
              <a:t>1</a:t>
            </a:r>
            <a:r>
              <a:rPr lang="zh-CN" altLang="en-US" sz="4000" b="1" dirty="0">
                <a:latin typeface="宋体" panose="02010600030101010101" pitchFamily="2" charset="-122"/>
              </a:rPr>
              <a:t>个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4000" b="1" dirty="0">
                <a:latin typeface="宋体" panose="02010600030101010101" pitchFamily="2" charset="-122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4000" b="1" dirty="0">
                <a:latin typeface="宋体" panose="02010600030101010101" pitchFamily="2" charset="-122"/>
              </a:rPr>
              <a:t>已经接收第</a:t>
            </a:r>
            <a:r>
              <a:rPr lang="en-US" altLang="zh-CN" sz="4000" b="1" dirty="0">
                <a:latin typeface="宋体" panose="02010600030101010101" pitchFamily="2" charset="-122"/>
              </a:rPr>
              <a:t>1</a:t>
            </a:r>
            <a:r>
              <a:rPr lang="zh-CN" altLang="en-US" sz="4000" b="1" dirty="0">
                <a:latin typeface="宋体" panose="02010600030101010101" pitchFamily="2" charset="-122"/>
              </a:rPr>
              <a:t>个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4000" b="1" dirty="0">
                <a:latin typeface="宋体" panose="02010600030101010101" pitchFamily="2" charset="-122"/>
              </a:rPr>
              <a:t>，负责接收可能的多个</a:t>
            </a:r>
            <a:r>
              <a:rPr lang="en-US" altLang="zh-CN" sz="4000" b="1" dirty="0">
                <a:latin typeface="宋体" panose="02010600030101010101" pitchFamily="2" charset="-122"/>
              </a:rPr>
              <a:t>2</a:t>
            </a:r>
            <a:r>
              <a:rPr lang="zh-CN" altLang="en-US" sz="4000" b="1" dirty="0"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CC"/>
                </a:solidFill>
                <a:latin typeface="宋体" panose="02010600030101010101" pitchFamily="2" charset="-122"/>
              </a:rPr>
              <a:t>状态转移图</a:t>
            </a:r>
            <a:r>
              <a:rPr lang="en-US" altLang="zh-CN" sz="4400" dirty="0">
                <a:solidFill>
                  <a:srgbClr val="0000CC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4400" dirty="0">
                <a:solidFill>
                  <a:schemeClr val="accent2"/>
                </a:solidFill>
              </a:rPr>
              <a:t>省略陷阱状态</a:t>
            </a:r>
            <a:r>
              <a:rPr lang="en-US" altLang="zh-CN" sz="4400" dirty="0">
                <a:solidFill>
                  <a:srgbClr val="0000CC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794627" name="Line 3"/>
          <p:cNvSpPr>
            <a:spLocks noChangeShapeType="1"/>
          </p:cNvSpPr>
          <p:nvPr/>
        </p:nvSpPr>
        <p:spPr bwMode="ltGray">
          <a:xfrm>
            <a:off x="12192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28" name="Oval 4"/>
          <p:cNvSpPr>
            <a:spLocks noChangeArrowheads="1"/>
          </p:cNvSpPr>
          <p:nvPr/>
        </p:nvSpPr>
        <p:spPr bwMode="ltGray">
          <a:xfrm>
            <a:off x="17526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94629" name="Line 5"/>
          <p:cNvSpPr>
            <a:spLocks noChangeShapeType="1"/>
          </p:cNvSpPr>
          <p:nvPr/>
        </p:nvSpPr>
        <p:spPr bwMode="ltGray">
          <a:xfrm>
            <a:off x="25146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ltGray">
          <a:xfrm>
            <a:off x="2667000" y="38100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94632" name="Text Box 8"/>
          <p:cNvSpPr txBox="1">
            <a:spLocks noChangeArrowheads="1"/>
          </p:cNvSpPr>
          <p:nvPr/>
        </p:nvSpPr>
        <p:spPr bwMode="ltGray">
          <a:xfrm>
            <a:off x="4703763" y="2636838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ltGray">
          <a:xfrm>
            <a:off x="38862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34" name="Line 10"/>
          <p:cNvSpPr>
            <a:spLocks noChangeShapeType="1"/>
          </p:cNvSpPr>
          <p:nvPr/>
        </p:nvSpPr>
        <p:spPr bwMode="ltGray">
          <a:xfrm>
            <a:off x="53340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37" name="Text Box 13"/>
          <p:cNvSpPr txBox="1">
            <a:spLocks noChangeArrowheads="1"/>
          </p:cNvSpPr>
          <p:nvPr/>
        </p:nvSpPr>
        <p:spPr bwMode="ltGray">
          <a:xfrm>
            <a:off x="3276600" y="26670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94639" name="Text Box 15"/>
          <p:cNvSpPr txBox="1">
            <a:spLocks noChangeArrowheads="1"/>
          </p:cNvSpPr>
          <p:nvPr/>
        </p:nvSpPr>
        <p:spPr bwMode="ltGray">
          <a:xfrm>
            <a:off x="4056063" y="38100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94640" name="Text Box 16"/>
          <p:cNvSpPr txBox="1">
            <a:spLocks noChangeArrowheads="1"/>
          </p:cNvSpPr>
          <p:nvPr/>
        </p:nvSpPr>
        <p:spPr bwMode="ltGray">
          <a:xfrm>
            <a:off x="5562600" y="38100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94641" name="Freeform 17"/>
          <p:cNvSpPr/>
          <p:nvPr/>
        </p:nvSpPr>
        <p:spPr bwMode="ltGray">
          <a:xfrm rot="-5400000">
            <a:off x="5981700" y="29654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42" name="Text Box 18"/>
          <p:cNvSpPr txBox="1">
            <a:spLocks noChangeArrowheads="1"/>
          </p:cNvSpPr>
          <p:nvPr/>
        </p:nvSpPr>
        <p:spPr bwMode="ltGray">
          <a:xfrm>
            <a:off x="6011863" y="2636838"/>
            <a:ext cx="6858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94643" name="Oval 19"/>
          <p:cNvSpPr>
            <a:spLocks noChangeArrowheads="1"/>
          </p:cNvSpPr>
          <p:nvPr/>
        </p:nvSpPr>
        <p:spPr bwMode="ltGray">
          <a:xfrm>
            <a:off x="31242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94644" name="Oval 20"/>
          <p:cNvSpPr>
            <a:spLocks noChangeArrowheads="1"/>
          </p:cNvSpPr>
          <p:nvPr/>
        </p:nvSpPr>
        <p:spPr bwMode="ltGray">
          <a:xfrm>
            <a:off x="45720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94645" name="Oval 21"/>
          <p:cNvSpPr>
            <a:spLocks noChangeArrowheads="1"/>
          </p:cNvSpPr>
          <p:nvPr/>
        </p:nvSpPr>
        <p:spPr bwMode="ltGray">
          <a:xfrm>
            <a:off x="6019800" y="3886200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94646" name="Freeform 22"/>
          <p:cNvSpPr/>
          <p:nvPr/>
        </p:nvSpPr>
        <p:spPr bwMode="ltGray">
          <a:xfrm rot="-5400000">
            <a:off x="4540250" y="3008313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47" name="Freeform 23"/>
          <p:cNvSpPr/>
          <p:nvPr/>
        </p:nvSpPr>
        <p:spPr bwMode="ltGray">
          <a:xfrm rot="-5400000">
            <a:off x="3028950" y="303847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4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4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9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9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9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9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9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9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9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9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79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9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9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9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9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79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79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9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7" grpId="0" animBg="1"/>
      <p:bldP spid="794628" grpId="0" animBg="1"/>
      <p:bldP spid="794629" grpId="0" animBg="1"/>
      <p:bldP spid="794630" grpId="0"/>
      <p:bldP spid="794632" grpId="0"/>
      <p:bldP spid="794633" grpId="0" animBg="1"/>
      <p:bldP spid="794634" grpId="0" animBg="1"/>
      <p:bldP spid="794637" grpId="0"/>
      <p:bldP spid="794639" grpId="0"/>
      <p:bldP spid="794640" grpId="0"/>
      <p:bldP spid="794641" grpId="0" animBg="1"/>
      <p:bldP spid="794642" grpId="0"/>
      <p:bldP spid="794643" grpId="0" animBg="1"/>
      <p:bldP spid="794644" grpId="0" animBg="1"/>
      <p:bldP spid="794645" grpId="0" animBg="1"/>
      <p:bldP spid="794646" grpId="0" animBg="1"/>
      <p:bldP spid="794647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思考</a:t>
            </a:r>
            <a:r>
              <a:rPr lang="en-US" altLang="zh-CN" sz="48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补充陷阱状态及对应的状态函数。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思考</a:t>
            </a:r>
            <a:r>
              <a:rPr lang="en-US" altLang="zh-CN" sz="4400" dirty="0">
                <a:solidFill>
                  <a:srgbClr val="000000"/>
                </a:solidFill>
              </a:rPr>
              <a:t>2  </a:t>
            </a:r>
            <a:r>
              <a:rPr lang="en-US" altLang="zh-CN" sz="4400" dirty="0">
                <a:solidFill>
                  <a:srgbClr val="000000"/>
                </a:solidFill>
                <a:latin typeface="宋体" panose="02010600030101010101" pitchFamily="2" charset="-122"/>
              </a:rPr>
              <a:t>DFA</a:t>
            </a:r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</a:rPr>
              <a:t>是否可以为</a:t>
            </a:r>
            <a:r>
              <a:rPr lang="en-US" altLang="zh-CN" sz="4400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en-US" altLang="zh-CN" sz="4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accent2"/>
                </a:solidFill>
              </a:rPr>
              <a:t>省略陷阱状态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798723" name="Line 3"/>
          <p:cNvSpPr>
            <a:spLocks noChangeShapeType="1"/>
          </p:cNvSpPr>
          <p:nvPr/>
        </p:nvSpPr>
        <p:spPr bwMode="ltGray">
          <a:xfrm>
            <a:off x="12192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24" name="Oval 4"/>
          <p:cNvSpPr>
            <a:spLocks noChangeArrowheads="1"/>
          </p:cNvSpPr>
          <p:nvPr/>
        </p:nvSpPr>
        <p:spPr bwMode="ltGray">
          <a:xfrm>
            <a:off x="17526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98725" name="Line 5"/>
          <p:cNvSpPr>
            <a:spLocks noChangeShapeType="1"/>
          </p:cNvSpPr>
          <p:nvPr/>
        </p:nvSpPr>
        <p:spPr bwMode="ltGray">
          <a:xfrm>
            <a:off x="25146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26" name="Text Box 6"/>
          <p:cNvSpPr txBox="1">
            <a:spLocks noChangeArrowheads="1"/>
          </p:cNvSpPr>
          <p:nvPr/>
        </p:nvSpPr>
        <p:spPr bwMode="ltGray">
          <a:xfrm>
            <a:off x="2667000" y="38100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98727" name="Text Box 7"/>
          <p:cNvSpPr txBox="1">
            <a:spLocks noChangeArrowheads="1"/>
          </p:cNvSpPr>
          <p:nvPr/>
        </p:nvSpPr>
        <p:spPr bwMode="ltGray">
          <a:xfrm>
            <a:off x="3314700" y="2636838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98728" name="Line 8"/>
          <p:cNvSpPr>
            <a:spLocks noChangeShapeType="1"/>
          </p:cNvSpPr>
          <p:nvPr/>
        </p:nvSpPr>
        <p:spPr bwMode="ltGray">
          <a:xfrm>
            <a:off x="38862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29" name="Line 9"/>
          <p:cNvSpPr>
            <a:spLocks noChangeShapeType="1"/>
          </p:cNvSpPr>
          <p:nvPr/>
        </p:nvSpPr>
        <p:spPr bwMode="ltGray">
          <a:xfrm>
            <a:off x="53340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30" name="Text Box 10"/>
          <p:cNvSpPr txBox="1">
            <a:spLocks noChangeArrowheads="1"/>
          </p:cNvSpPr>
          <p:nvPr/>
        </p:nvSpPr>
        <p:spPr bwMode="ltGray">
          <a:xfrm>
            <a:off x="1979613" y="26670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98731" name="Text Box 11"/>
          <p:cNvSpPr txBox="1">
            <a:spLocks noChangeArrowheads="1"/>
          </p:cNvSpPr>
          <p:nvPr/>
        </p:nvSpPr>
        <p:spPr bwMode="ltGray">
          <a:xfrm>
            <a:off x="4056063" y="38100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98732" name="Text Box 12"/>
          <p:cNvSpPr txBox="1">
            <a:spLocks noChangeArrowheads="1"/>
          </p:cNvSpPr>
          <p:nvPr/>
        </p:nvSpPr>
        <p:spPr bwMode="ltGray">
          <a:xfrm>
            <a:off x="5562600" y="38100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98733" name="Freeform 13"/>
          <p:cNvSpPr/>
          <p:nvPr/>
        </p:nvSpPr>
        <p:spPr bwMode="ltGray">
          <a:xfrm rot="-5400000">
            <a:off x="4540250" y="303847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34" name="Text Box 14"/>
          <p:cNvSpPr txBox="1">
            <a:spLocks noChangeArrowheads="1"/>
          </p:cNvSpPr>
          <p:nvPr/>
        </p:nvSpPr>
        <p:spPr bwMode="ltGray">
          <a:xfrm>
            <a:off x="4570413" y="2709863"/>
            <a:ext cx="6858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98735" name="Oval 15"/>
          <p:cNvSpPr>
            <a:spLocks noChangeArrowheads="1"/>
          </p:cNvSpPr>
          <p:nvPr/>
        </p:nvSpPr>
        <p:spPr bwMode="ltGray">
          <a:xfrm>
            <a:off x="31242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98736" name="Oval 16"/>
          <p:cNvSpPr>
            <a:spLocks noChangeArrowheads="1"/>
          </p:cNvSpPr>
          <p:nvPr/>
        </p:nvSpPr>
        <p:spPr bwMode="ltGray">
          <a:xfrm>
            <a:off x="45720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98737" name="Oval 17"/>
          <p:cNvSpPr>
            <a:spLocks noChangeArrowheads="1"/>
          </p:cNvSpPr>
          <p:nvPr/>
        </p:nvSpPr>
        <p:spPr bwMode="ltGray">
          <a:xfrm>
            <a:off x="6019800" y="3886200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98738" name="Freeform 18"/>
          <p:cNvSpPr/>
          <p:nvPr/>
        </p:nvSpPr>
        <p:spPr bwMode="ltGray">
          <a:xfrm rot="-5400000">
            <a:off x="3100388" y="3008313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39" name="Freeform 19"/>
          <p:cNvSpPr/>
          <p:nvPr/>
        </p:nvSpPr>
        <p:spPr bwMode="ltGray">
          <a:xfrm rot="-5400000">
            <a:off x="1681163" y="303847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9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9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9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9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9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9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9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9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79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9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9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9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9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79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79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9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3" grpId="0" animBg="1"/>
      <p:bldP spid="798724" grpId="0" animBg="1"/>
      <p:bldP spid="798725" grpId="0" animBg="1"/>
      <p:bldP spid="798726" grpId="0"/>
      <p:bldP spid="798727" grpId="0"/>
      <p:bldP spid="798728" grpId="0" animBg="1"/>
      <p:bldP spid="798729" grpId="0" animBg="1"/>
      <p:bldP spid="798730" grpId="0"/>
      <p:bldP spid="798731" grpId="0"/>
      <p:bldP spid="798732" grpId="0"/>
      <p:bldP spid="798733" grpId="0" animBg="1"/>
      <p:bldP spid="798734" grpId="0"/>
      <p:bldP spid="798735" grpId="0" animBg="1"/>
      <p:bldP spid="798736" grpId="0" animBg="1"/>
      <p:bldP spid="798737" grpId="0" animBg="1"/>
      <p:bldP spid="798738" grpId="0" animBg="1"/>
      <p:bldP spid="798739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３</a:t>
            </a:r>
            <a:r>
              <a:rPr lang="en-US" altLang="zh-CN" sz="4800" dirty="0">
                <a:solidFill>
                  <a:srgbClr val="000000"/>
                </a:solidFill>
                <a:latin typeface="宋体" panose="02010600030101010101" pitchFamily="2" charset="-122"/>
              </a:rPr>
              <a:t>.4</a:t>
            </a:r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不确定有限状态自动机</a:t>
            </a:r>
            <a:endParaRPr lang="zh-CN" altLang="en-US" sz="48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每个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FSL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都是</a:t>
            </a:r>
            <a:r>
              <a:rPr lang="zh-CN" altLang="en-US" sz="4000" b="1" dirty="0">
                <a:latin typeface="宋体" panose="02010600030101010101" pitchFamily="2" charset="-122"/>
              </a:rPr>
              <a:t>右线性语言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latin typeface="宋体" panose="02010600030101010101" pitchFamily="2" charset="-122"/>
              </a:rPr>
              <a:t>(</a:t>
            </a:r>
            <a:r>
              <a:rPr lang="zh-CN" altLang="en-US" sz="3600" b="1" dirty="0">
                <a:solidFill>
                  <a:srgbClr val="0000CC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3600" b="1" dirty="0">
                <a:solidFill>
                  <a:srgbClr val="0000CC"/>
                </a:solidFill>
                <a:latin typeface="宋体" panose="02010600030101010101" pitchFamily="2" charset="-122"/>
              </a:rPr>
              <a:t>3-1</a:t>
            </a:r>
            <a:r>
              <a:rPr lang="en-US" altLang="zh-CN" sz="4000" b="1" dirty="0">
                <a:latin typeface="宋体" panose="02010600030101010101" pitchFamily="2" charset="-122"/>
              </a:rPr>
              <a:t>)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问题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每个</a:t>
            </a:r>
            <a:r>
              <a:rPr lang="zh-CN" altLang="en-US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右线性语言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是不是一个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FSL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？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产生有限性语言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{aa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ab} 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的文法</a:t>
            </a:r>
            <a:endParaRPr lang="en-US" altLang="zh-CN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S-&gt;</a:t>
            </a:r>
            <a:r>
              <a:rPr lang="en-US" altLang="zh-CN" sz="40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4000" b="1" dirty="0" err="1">
                <a:solidFill>
                  <a:srgbClr val="0000CC"/>
                </a:solidFill>
                <a:latin typeface="宋体" panose="02010600030101010101" pitchFamily="2" charset="-122"/>
              </a:rPr>
              <a:t>A|</a:t>
            </a:r>
            <a:r>
              <a:rPr lang="en-US" altLang="zh-CN" sz="40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4000" b="1" dirty="0" err="1">
                <a:solidFill>
                  <a:srgbClr val="0000CC"/>
                </a:solidFill>
                <a:latin typeface="宋体" panose="02010600030101010101" pitchFamily="2" charset="-122"/>
              </a:rPr>
              <a:t>B</a:t>
            </a:r>
            <a:endParaRPr lang="en-US" altLang="zh-CN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A-&gt;a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B-&gt;b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构造接收语言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{aa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ab}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FA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CC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4800" dirty="0">
              <a:solidFill>
                <a:schemeClr val="accent2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362200"/>
            <a:ext cx="8001000" cy="4191000"/>
          </a:xfrm>
        </p:spPr>
        <p:txBody>
          <a:bodyPr/>
          <a:lstStyle/>
          <a:p>
            <a:pPr algn="just" eaLnBrk="1" hangingPunct="1"/>
            <a:endParaRPr lang="zh-CN" altLang="en-US" sz="32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algn="just" eaLnBrk="1" hangingPunct="1"/>
            <a:endParaRPr lang="zh-CN" altLang="en-US" sz="32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algn="just" eaLnBrk="1" hangingPunct="1"/>
            <a:endParaRPr lang="zh-CN" altLang="en-US" sz="32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3200" b="1" dirty="0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6980" name="Oval 4"/>
          <p:cNvSpPr>
            <a:spLocks noChangeArrowheads="1"/>
          </p:cNvSpPr>
          <p:nvPr/>
        </p:nvSpPr>
        <p:spPr bwMode="auto">
          <a:xfrm>
            <a:off x="3851275" y="2636838"/>
            <a:ext cx="936625" cy="769937"/>
          </a:xfrm>
          <a:prstGeom prst="ellipse">
            <a:avLst/>
          </a:prstGeom>
          <a:noFill/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2400" b="0" i="1" dirty="0">
                <a:solidFill>
                  <a:srgbClr val="000000"/>
                </a:solidFill>
              </a:rPr>
              <a:t>A</a:t>
            </a:r>
            <a:endParaRPr lang="en-US" altLang="zh-CN" sz="2400" b="0" baseline="-25000" dirty="0">
              <a:solidFill>
                <a:srgbClr val="000000"/>
              </a:solidFill>
            </a:endParaRPr>
          </a:p>
        </p:txBody>
      </p:sp>
      <p:sp>
        <p:nvSpPr>
          <p:cNvPr id="766981" name="Line 5"/>
          <p:cNvSpPr>
            <a:spLocks noChangeShapeType="1"/>
          </p:cNvSpPr>
          <p:nvPr/>
        </p:nvSpPr>
        <p:spPr bwMode="auto">
          <a:xfrm flipV="1">
            <a:off x="1258888" y="4149725"/>
            <a:ext cx="685800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6982" name="Line 6"/>
          <p:cNvSpPr>
            <a:spLocks noChangeShapeType="1"/>
          </p:cNvSpPr>
          <p:nvPr/>
        </p:nvSpPr>
        <p:spPr bwMode="auto">
          <a:xfrm flipV="1">
            <a:off x="2771775" y="3141663"/>
            <a:ext cx="1066800" cy="769937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6983" name="Text Box 7"/>
          <p:cNvSpPr txBox="1">
            <a:spLocks noChangeArrowheads="1"/>
          </p:cNvSpPr>
          <p:nvPr/>
        </p:nvSpPr>
        <p:spPr bwMode="auto">
          <a:xfrm>
            <a:off x="3011488" y="3005138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i="1" dirty="0">
                <a:solidFill>
                  <a:srgbClr val="000000"/>
                </a:solidFill>
              </a:rPr>
              <a:t>a</a:t>
            </a:r>
            <a:endParaRPr lang="en-US" altLang="zh-CN" sz="2400" b="0" i="1" baseline="-25000" dirty="0">
              <a:solidFill>
                <a:srgbClr val="000000"/>
              </a:solidFill>
            </a:endParaRPr>
          </a:p>
        </p:txBody>
      </p:sp>
      <p:sp>
        <p:nvSpPr>
          <p:cNvPr id="766985" name="Text Box 9"/>
          <p:cNvSpPr txBox="1">
            <a:spLocks noChangeArrowheads="1"/>
          </p:cNvSpPr>
          <p:nvPr/>
        </p:nvSpPr>
        <p:spPr bwMode="auto">
          <a:xfrm>
            <a:off x="5221288" y="3081338"/>
            <a:ext cx="3810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i="1" dirty="0">
                <a:solidFill>
                  <a:srgbClr val="000000"/>
                </a:solidFill>
              </a:rPr>
              <a:t>a</a:t>
            </a:r>
            <a:endParaRPr lang="en-US" altLang="zh-CN" sz="2400" b="0" i="1" baseline="-25000" dirty="0">
              <a:solidFill>
                <a:srgbClr val="000000"/>
              </a:solidFill>
            </a:endParaRPr>
          </a:p>
        </p:txBody>
      </p:sp>
      <p:sp>
        <p:nvSpPr>
          <p:cNvPr id="766986" name="Oval 10"/>
          <p:cNvSpPr>
            <a:spLocks noChangeAspect="1" noChangeArrowheads="1"/>
          </p:cNvSpPr>
          <p:nvPr/>
        </p:nvSpPr>
        <p:spPr bwMode="auto">
          <a:xfrm>
            <a:off x="1984375" y="3762375"/>
            <a:ext cx="787400" cy="674688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2400" b="0" i="1" dirty="0">
                <a:solidFill>
                  <a:schemeClr val="tx1"/>
                </a:solidFill>
              </a:rPr>
              <a:t>S</a:t>
            </a:r>
            <a:endParaRPr lang="en-US" altLang="zh-CN" sz="2400" b="0" baseline="-25000" dirty="0">
              <a:solidFill>
                <a:schemeClr val="tx1"/>
              </a:solidFill>
            </a:endParaRPr>
          </a:p>
        </p:txBody>
      </p:sp>
      <p:sp>
        <p:nvSpPr>
          <p:cNvPr id="766987" name="Oval 11"/>
          <p:cNvSpPr>
            <a:spLocks noChangeAspect="1" noChangeArrowheads="1"/>
          </p:cNvSpPr>
          <p:nvPr/>
        </p:nvSpPr>
        <p:spPr bwMode="auto">
          <a:xfrm>
            <a:off x="3859213" y="4986338"/>
            <a:ext cx="857250" cy="735012"/>
          </a:xfrm>
          <a:prstGeom prst="ellipse">
            <a:avLst/>
          </a:prstGeom>
          <a:noFill/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2400" b="0" i="1" dirty="0">
                <a:solidFill>
                  <a:srgbClr val="000000"/>
                </a:solidFill>
              </a:rPr>
              <a:t>B</a:t>
            </a:r>
            <a:endParaRPr lang="en-US" altLang="zh-CN" sz="2400" b="0" i="1" baseline="-25000" dirty="0">
              <a:solidFill>
                <a:srgbClr val="000000"/>
              </a:solidFill>
            </a:endParaRPr>
          </a:p>
        </p:txBody>
      </p:sp>
      <p:sp>
        <p:nvSpPr>
          <p:cNvPr id="766988" name="Line 12"/>
          <p:cNvSpPr>
            <a:spLocks noChangeShapeType="1"/>
          </p:cNvSpPr>
          <p:nvPr/>
        </p:nvSpPr>
        <p:spPr bwMode="auto">
          <a:xfrm>
            <a:off x="2782888" y="4376738"/>
            <a:ext cx="1066800" cy="846137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6989" name="Text Box 13"/>
          <p:cNvSpPr txBox="1">
            <a:spLocks noChangeArrowheads="1"/>
          </p:cNvSpPr>
          <p:nvPr/>
        </p:nvSpPr>
        <p:spPr bwMode="auto">
          <a:xfrm>
            <a:off x="3163888" y="4148138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i="1">
                <a:solidFill>
                  <a:srgbClr val="000000"/>
                </a:solidFill>
              </a:rPr>
              <a:t>a</a:t>
            </a:r>
            <a:endParaRPr lang="en-US" altLang="zh-CN" sz="2400" b="0" i="1" baseline="-25000">
              <a:solidFill>
                <a:srgbClr val="000000"/>
              </a:solidFill>
            </a:endParaRPr>
          </a:p>
        </p:txBody>
      </p:sp>
      <p:sp>
        <p:nvSpPr>
          <p:cNvPr id="766990" name="Line 14"/>
          <p:cNvSpPr>
            <a:spLocks noChangeShapeType="1"/>
          </p:cNvSpPr>
          <p:nvPr/>
        </p:nvSpPr>
        <p:spPr bwMode="auto">
          <a:xfrm flipH="1">
            <a:off x="4764088" y="4376738"/>
            <a:ext cx="1295400" cy="8382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6991" name="Text Box 15"/>
          <p:cNvSpPr txBox="1">
            <a:spLocks noChangeArrowheads="1"/>
          </p:cNvSpPr>
          <p:nvPr/>
        </p:nvSpPr>
        <p:spPr bwMode="auto">
          <a:xfrm>
            <a:off x="4840288" y="4376738"/>
            <a:ext cx="762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i="1" dirty="0">
                <a:solidFill>
                  <a:srgbClr val="000000"/>
                </a:solidFill>
              </a:rPr>
              <a:t>b</a:t>
            </a:r>
            <a:endParaRPr lang="en-US" altLang="zh-CN" sz="2400" b="0" i="1" baseline="-25000" dirty="0">
              <a:solidFill>
                <a:srgbClr val="000000"/>
              </a:solidFill>
            </a:endParaRPr>
          </a:p>
        </p:txBody>
      </p:sp>
      <p:sp>
        <p:nvSpPr>
          <p:cNvPr id="766992" name="Oval 16"/>
          <p:cNvSpPr>
            <a:spLocks noChangeAspect="1" noChangeArrowheads="1"/>
          </p:cNvSpPr>
          <p:nvPr/>
        </p:nvSpPr>
        <p:spPr bwMode="ltGray">
          <a:xfrm>
            <a:off x="5883275" y="3738563"/>
            <a:ext cx="849313" cy="6985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 dirty="0">
                <a:solidFill>
                  <a:srgbClr val="000000"/>
                </a:solidFill>
              </a:rPr>
              <a:t>C</a:t>
            </a:r>
            <a:endParaRPr lang="en-US" altLang="zh-CN" sz="3200" baseline="-25000" dirty="0">
              <a:solidFill>
                <a:srgbClr val="000000"/>
              </a:solidFill>
            </a:endParaRPr>
          </a:p>
        </p:txBody>
      </p:sp>
      <p:sp>
        <p:nvSpPr>
          <p:cNvPr id="766993" name="Line 17"/>
          <p:cNvSpPr>
            <a:spLocks noChangeAspect="1" noChangeShapeType="1"/>
          </p:cNvSpPr>
          <p:nvPr/>
        </p:nvSpPr>
        <p:spPr bwMode="ltGray">
          <a:xfrm>
            <a:off x="4787900" y="3213100"/>
            <a:ext cx="1141413" cy="6842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838575" y="18349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CN" dirty="0">
                <a:solidFill>
                  <a:schemeClr val="tx1"/>
                </a:solidFill>
              </a:rPr>
              <a:t>S-&gt;aA|aB</a:t>
            </a:r>
          </a:p>
          <a:p>
            <a:r>
              <a:rPr lang="pt-BR" altLang="zh-CN" dirty="0">
                <a:solidFill>
                  <a:schemeClr val="tx1"/>
                </a:solidFill>
              </a:rPr>
              <a:t> A-&gt;a</a:t>
            </a:r>
          </a:p>
          <a:p>
            <a:r>
              <a:rPr lang="pt-BR" altLang="zh-CN" dirty="0">
                <a:solidFill>
                  <a:schemeClr val="tx1"/>
                </a:solidFill>
              </a:rPr>
              <a:t> B-&gt;b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6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6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6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6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6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6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6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6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6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6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76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80" grpId="0" animBg="1"/>
      <p:bldP spid="766981" grpId="0" animBg="1"/>
      <p:bldP spid="766982" grpId="0" animBg="1"/>
      <p:bldP spid="766983" grpId="0"/>
      <p:bldP spid="766985" grpId="0"/>
      <p:bldP spid="766986" grpId="0" animBg="1"/>
      <p:bldP spid="766987" grpId="0" animBg="1"/>
      <p:bldP spid="766988" grpId="0" animBg="1"/>
      <p:bldP spid="766989" grpId="0"/>
      <p:bldP spid="766990" grpId="0" animBg="1"/>
      <p:bldP spid="766991" grpId="0"/>
      <p:bldP spid="766992" grpId="0" animBg="1"/>
      <p:bldP spid="76699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CC"/>
                </a:solidFill>
              </a:rPr>
              <a:t>有限状态自动机</a:t>
            </a:r>
            <a:r>
              <a:rPr lang="zh-CN" altLang="en-US" sz="4800" dirty="0">
                <a:solidFill>
                  <a:srgbClr val="000000"/>
                </a:solidFill>
              </a:rPr>
              <a:t>动作</a:t>
            </a:r>
            <a:endParaRPr lang="zh-CN" altLang="en-US" sz="4000" dirty="0">
              <a:solidFill>
                <a:srgbClr val="0000CC"/>
              </a:solidFill>
            </a:endParaRP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86000"/>
            <a:ext cx="7924800" cy="38862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有限状态自动机的一个</a:t>
            </a:r>
            <a:r>
              <a:rPr lang="zh-CN" altLang="en-US" sz="4000" b="1" dirty="0">
                <a:solidFill>
                  <a:srgbClr val="000000"/>
                </a:solidFill>
              </a:rPr>
              <a:t>动作</a:t>
            </a:r>
            <a:r>
              <a:rPr lang="zh-CN" altLang="en-US" sz="4000" b="1" dirty="0">
                <a:solidFill>
                  <a:srgbClr val="0000CC"/>
                </a:solidFill>
              </a:rPr>
              <a:t>为：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   读头读取带上当前单元的字符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   FSC</a:t>
            </a:r>
            <a:r>
              <a:rPr lang="zh-CN" altLang="en-US" sz="4000" b="1" dirty="0">
                <a:solidFill>
                  <a:srgbClr val="0000CC"/>
                </a:solidFill>
              </a:rPr>
              <a:t>根据当前</a:t>
            </a:r>
            <a:r>
              <a:rPr lang="en-US" altLang="zh-CN" sz="4000" b="1" dirty="0">
                <a:solidFill>
                  <a:srgbClr val="0000CC"/>
                </a:solidFill>
              </a:rPr>
              <a:t>FSC</a:t>
            </a:r>
            <a:r>
              <a:rPr lang="zh-CN" altLang="en-US" sz="4000" b="1" dirty="0">
                <a:solidFill>
                  <a:srgbClr val="0000CC"/>
                </a:solidFill>
              </a:rPr>
              <a:t>的</a:t>
            </a:r>
            <a:r>
              <a:rPr lang="zh-CN" altLang="en-US" sz="4000" b="1" dirty="0">
                <a:solidFill>
                  <a:srgbClr val="FF0000"/>
                </a:solidFill>
              </a:rPr>
              <a:t>状态</a:t>
            </a:r>
            <a:r>
              <a:rPr lang="zh-CN" altLang="en-US" sz="4000" b="1" dirty="0">
                <a:solidFill>
                  <a:srgbClr val="0000CC"/>
                </a:solidFill>
              </a:rPr>
              <a:t>和读取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的</a:t>
            </a:r>
            <a:r>
              <a:rPr lang="zh-CN" altLang="en-US" sz="4000" b="1" dirty="0">
                <a:solidFill>
                  <a:srgbClr val="FF0000"/>
                </a:solidFill>
              </a:rPr>
              <a:t>字符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zh-CN" altLang="en-US" sz="4000" b="1" dirty="0"/>
              <a:t>进行</a:t>
            </a:r>
            <a:r>
              <a:rPr lang="zh-CN" altLang="en-US" sz="4000" b="1" dirty="0">
                <a:solidFill>
                  <a:srgbClr val="000000"/>
                </a:solidFill>
              </a:rPr>
              <a:t>状态改变</a:t>
            </a:r>
            <a:r>
              <a:rPr lang="zh-CN" altLang="en-US" sz="4000" b="1" dirty="0">
                <a:solidFill>
                  <a:srgbClr val="0000CC"/>
                </a:solidFill>
              </a:rPr>
              <a:t>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   将读头</a:t>
            </a:r>
            <a:r>
              <a:rPr lang="zh-CN" altLang="en-US" sz="4000" b="1" dirty="0">
                <a:solidFill>
                  <a:srgbClr val="000000"/>
                </a:solidFill>
              </a:rPr>
              <a:t>向右移动</a:t>
            </a:r>
            <a:r>
              <a:rPr lang="zh-CN" altLang="en-US" sz="4000" b="1" dirty="0">
                <a:solidFill>
                  <a:srgbClr val="0000CC"/>
                </a:solidFill>
              </a:rPr>
              <a:t>一个单元。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uiExpand="1" build="p" autoUpdateAnimBg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该自动机接收的语言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L={aa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ab}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是右线性语言；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但自动机</a:t>
            </a:r>
            <a:r>
              <a:rPr lang="zh-CN" altLang="en-US" sz="4000" b="1" dirty="0">
                <a:latin typeface="宋体" panose="02010600030101010101" pitchFamily="2" charset="-122"/>
              </a:rPr>
              <a:t>不是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latin typeface="宋体" panose="02010600030101010101" pitchFamily="2" charset="-122"/>
              </a:rPr>
              <a:t>δ(q</a:t>
            </a:r>
            <a:r>
              <a:rPr lang="en-US" altLang="zh-CN" sz="4000" b="1" baseline="-25000" dirty="0">
                <a:latin typeface="宋体" panose="02010600030101010101" pitchFamily="2" charset="-122"/>
              </a:rPr>
              <a:t>0</a:t>
            </a:r>
            <a:r>
              <a:rPr lang="zh-CN" altLang="en-US" sz="4000" b="1" dirty="0"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latin typeface="宋体" panose="02010600030101010101" pitchFamily="2" charset="-122"/>
              </a:rPr>
              <a:t>a)=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{q</a:t>
            </a:r>
            <a:r>
              <a:rPr lang="en-US" altLang="zh-CN" sz="4000" b="1" baseline="-30000" dirty="0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0000" dirty="0">
                <a:solidFill>
                  <a:schemeClr val="accent2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}</a:t>
            </a:r>
            <a:endParaRPr lang="zh-CN" altLang="en-US" sz="40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即没有到达确定的惟一的状态。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latin typeface="宋体" panose="02010600030101010101" pitchFamily="2" charset="-122"/>
              </a:rPr>
              <a:t>  不确定的有限状态自动机</a:t>
            </a:r>
            <a:r>
              <a:rPr lang="en-US" altLang="zh-CN" sz="4000" b="1" dirty="0">
                <a:latin typeface="宋体" panose="02010600030101010101" pitchFamily="2" charset="-122"/>
              </a:rPr>
              <a:t>--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NFA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000000"/>
                </a:solidFill>
              </a:rPr>
              <a:t>3.4.1</a:t>
            </a:r>
            <a:r>
              <a:rPr lang="zh-CN" altLang="en-US" sz="4400" dirty="0">
                <a:solidFill>
                  <a:srgbClr val="000000"/>
                </a:solidFill>
              </a:rPr>
              <a:t>不确定的有限状态自动机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定义</a:t>
            </a:r>
            <a:r>
              <a:rPr lang="en-US" altLang="zh-CN" sz="3600" b="1" dirty="0">
                <a:solidFill>
                  <a:srgbClr val="0000CC"/>
                </a:solidFill>
              </a:rPr>
              <a:t>3-10  </a:t>
            </a:r>
            <a:r>
              <a:rPr lang="en-US" altLang="zh-CN" sz="3600" b="1" dirty="0">
                <a:solidFill>
                  <a:schemeClr val="accent2"/>
                </a:solidFill>
              </a:rPr>
              <a:t>NFA</a:t>
            </a:r>
            <a:r>
              <a:rPr lang="zh-CN" altLang="en-US" sz="3600" b="1" dirty="0">
                <a:solidFill>
                  <a:srgbClr val="0000CC"/>
                </a:solidFill>
              </a:rPr>
              <a:t>是一个五元式，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      </a:t>
            </a:r>
            <a:r>
              <a:rPr lang="en-US" altLang="zh-CN" sz="3600" b="1" dirty="0"/>
              <a:t>NFA =</a:t>
            </a:r>
            <a:r>
              <a:rPr lang="zh-CN" altLang="en-US" sz="3600" b="1" dirty="0"/>
              <a:t>（</a:t>
            </a:r>
            <a:r>
              <a:rPr lang="en-US" altLang="zh-CN" sz="3600" b="1" dirty="0"/>
              <a:t>Q</a:t>
            </a:r>
            <a:r>
              <a:rPr lang="zh-CN" altLang="en-US" sz="3600" b="1" dirty="0"/>
              <a:t>，∑，</a:t>
            </a:r>
            <a:r>
              <a:rPr lang="en-US" altLang="zh-CN" sz="3600" b="1" dirty="0">
                <a:solidFill>
                  <a:schemeClr val="accent2"/>
                </a:solidFill>
              </a:rPr>
              <a:t>δ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Q</a:t>
            </a:r>
            <a:r>
              <a:rPr lang="en-US" altLang="zh-CN" sz="3600" b="1" baseline="-30000" dirty="0">
                <a:solidFill>
                  <a:schemeClr val="accent2"/>
                </a:solidFill>
              </a:rPr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F</a:t>
            </a:r>
            <a:r>
              <a:rPr lang="zh-CN" altLang="en-US" sz="3600" b="1" dirty="0"/>
              <a:t>）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其中：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 </a:t>
            </a:r>
            <a:r>
              <a:rPr lang="en-US" altLang="zh-CN" sz="4000" b="1" dirty="0">
                <a:solidFill>
                  <a:schemeClr val="accent2"/>
                </a:solidFill>
              </a:rPr>
              <a:t>Q </a:t>
            </a:r>
            <a:r>
              <a:rPr lang="zh-CN" altLang="en-US" sz="4000" b="1" dirty="0">
                <a:solidFill>
                  <a:srgbClr val="0000CC"/>
                </a:solidFill>
              </a:rPr>
              <a:t>是一个有限状态的集合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 ∑ </a:t>
            </a:r>
            <a:r>
              <a:rPr lang="zh-CN" altLang="en-US" sz="4000" b="1" dirty="0">
                <a:solidFill>
                  <a:srgbClr val="0000CC"/>
                </a:solidFill>
              </a:rPr>
              <a:t>是字母表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chemeClr val="accent2"/>
                </a:solidFill>
              </a:rPr>
              <a:t> Q</a:t>
            </a:r>
            <a:r>
              <a:rPr lang="en-US" altLang="zh-CN" sz="4000" b="1" baseline="-30000" dirty="0">
                <a:solidFill>
                  <a:schemeClr val="accent2"/>
                </a:solidFill>
              </a:rPr>
              <a:t>0 </a:t>
            </a:r>
            <a:r>
              <a:rPr lang="en-US" altLang="zh-CN" sz="4000" b="1" dirty="0">
                <a:sym typeface="Symbol" panose="05050102010706020507" pitchFamily="18" charset="2"/>
              </a:rPr>
              <a:t> </a:t>
            </a:r>
            <a:r>
              <a:rPr lang="en-US" altLang="zh-CN" sz="4000" b="1" dirty="0"/>
              <a:t>Q </a:t>
            </a:r>
            <a:r>
              <a:rPr lang="zh-CN" altLang="en-US" sz="4000" b="1" dirty="0">
                <a:solidFill>
                  <a:srgbClr val="0000CC"/>
                </a:solidFill>
              </a:rPr>
              <a:t>是</a:t>
            </a:r>
            <a:r>
              <a:rPr lang="zh-CN" altLang="en-US" sz="4000" b="1" dirty="0">
                <a:solidFill>
                  <a:srgbClr val="000000"/>
                </a:solidFill>
              </a:rPr>
              <a:t>开始状态集合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F </a:t>
            </a:r>
            <a:r>
              <a:rPr lang="en-US" altLang="zh-CN" sz="4000" b="1" dirty="0">
                <a:sym typeface="Symbol" panose="05050102010706020507" pitchFamily="18" charset="2"/>
              </a:rPr>
              <a:t></a:t>
            </a:r>
            <a:r>
              <a:rPr lang="en-US" altLang="zh-CN" sz="4000" b="1" dirty="0"/>
              <a:t>Q </a:t>
            </a:r>
            <a:r>
              <a:rPr lang="zh-CN" altLang="en-US" sz="4000" b="1" dirty="0">
                <a:solidFill>
                  <a:srgbClr val="0000CC"/>
                </a:solidFill>
              </a:rPr>
              <a:t>是接收状态集合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/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δ</a:t>
            </a:r>
            <a:r>
              <a:rPr lang="zh-CN" altLang="en-US" sz="4000" b="1" dirty="0">
                <a:solidFill>
                  <a:srgbClr val="0000CC"/>
                </a:solidFill>
              </a:rPr>
              <a:t>是</a:t>
            </a:r>
            <a:r>
              <a:rPr lang="en-US" altLang="zh-CN" sz="4000" b="1" dirty="0">
                <a:solidFill>
                  <a:srgbClr val="000000"/>
                </a:solidFill>
              </a:rPr>
              <a:t>Q×∑</a:t>
            </a:r>
            <a:r>
              <a:rPr lang="en-US" altLang="zh-CN" sz="4000" b="1" dirty="0"/>
              <a:t>→</a:t>
            </a:r>
            <a:r>
              <a:rPr lang="en-US" altLang="zh-CN" sz="4000" b="1" dirty="0">
                <a:solidFill>
                  <a:schemeClr val="accent2"/>
                </a:solidFill>
              </a:rPr>
              <a:t>2</a:t>
            </a:r>
            <a:r>
              <a:rPr lang="en-US" altLang="zh-CN" sz="4000" b="1" baseline="30000" dirty="0">
                <a:solidFill>
                  <a:schemeClr val="accent2"/>
                </a:solidFill>
              </a:rPr>
              <a:t>Q</a:t>
            </a:r>
            <a:r>
              <a:rPr lang="zh-CN" altLang="en-US" sz="4000" b="1" dirty="0">
                <a:solidFill>
                  <a:srgbClr val="0000CC"/>
                </a:solidFill>
              </a:rPr>
              <a:t>的状态转换函数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即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   δ(q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a) </a:t>
            </a:r>
            <a:r>
              <a:rPr lang="en-US" altLang="zh-CN" sz="4000" b="1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4000" b="1" dirty="0">
                <a:solidFill>
                  <a:srgbClr val="0000CC"/>
                </a:solidFill>
              </a:rPr>
              <a:t> 2</a:t>
            </a:r>
            <a:r>
              <a:rPr lang="en-US" altLang="zh-CN" sz="4000" b="1" baseline="30000" dirty="0">
                <a:solidFill>
                  <a:srgbClr val="0000CC"/>
                </a:solidFill>
              </a:rPr>
              <a:t>Q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 NFA</a:t>
            </a:r>
            <a:r>
              <a:rPr lang="zh-CN" altLang="en-US" sz="4000" b="1" dirty="0">
                <a:solidFill>
                  <a:srgbClr val="0000CC"/>
                </a:solidFill>
              </a:rPr>
              <a:t>在状态</a:t>
            </a:r>
            <a:r>
              <a:rPr lang="en-US" altLang="zh-CN" sz="4000" b="1" dirty="0">
                <a:solidFill>
                  <a:srgbClr val="0000CC"/>
                </a:solidFill>
              </a:rPr>
              <a:t>q</a:t>
            </a:r>
            <a:r>
              <a:rPr lang="zh-CN" altLang="en-US" sz="4000" b="1" dirty="0">
                <a:solidFill>
                  <a:srgbClr val="0000CC"/>
                </a:solidFill>
              </a:rPr>
              <a:t>，扫描字母</a:t>
            </a:r>
            <a:r>
              <a:rPr lang="en-US" altLang="zh-CN" sz="4000" b="1" dirty="0">
                <a:solidFill>
                  <a:srgbClr val="0000CC"/>
                </a:solidFill>
              </a:rPr>
              <a:t>a</a:t>
            </a:r>
            <a:r>
              <a:rPr lang="zh-CN" altLang="en-US" sz="4000" b="1" dirty="0">
                <a:solidFill>
                  <a:srgbClr val="0000CC"/>
                </a:solidFill>
              </a:rPr>
              <a:t>后到达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/>
              <a:t>一个</a:t>
            </a:r>
            <a:r>
              <a:rPr lang="zh-CN" altLang="en-US" sz="4000" b="1" dirty="0">
                <a:solidFill>
                  <a:srgbClr val="000000"/>
                </a:solidFill>
              </a:rPr>
              <a:t>状态的集合</a:t>
            </a:r>
            <a:r>
              <a:rPr lang="zh-CN" altLang="en-US" sz="4000" b="1" dirty="0">
                <a:solidFill>
                  <a:srgbClr val="0000CC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chemeClr val="accent2"/>
                </a:solidFill>
              </a:rPr>
              <a:t>NFA</a:t>
            </a:r>
            <a:r>
              <a:rPr lang="zh-CN" altLang="en-US" sz="4800" dirty="0">
                <a:solidFill>
                  <a:schemeClr val="tx1"/>
                </a:solidFill>
              </a:rPr>
              <a:t>与</a:t>
            </a:r>
            <a:r>
              <a:rPr lang="en-US" altLang="zh-CN" sz="4800" dirty="0">
                <a:solidFill>
                  <a:schemeClr val="accent2"/>
                </a:solidFill>
              </a:rPr>
              <a:t>DFA</a:t>
            </a:r>
            <a:r>
              <a:rPr lang="zh-CN" altLang="en-US" sz="4800" dirty="0">
                <a:solidFill>
                  <a:schemeClr val="accent2"/>
                </a:solidFill>
              </a:rPr>
              <a:t>的</a:t>
            </a:r>
            <a:r>
              <a:rPr lang="zh-CN" altLang="en-US" sz="4800" dirty="0">
                <a:solidFill>
                  <a:schemeClr val="tx1"/>
                </a:solidFill>
              </a:rPr>
              <a:t>区别</a:t>
            </a:r>
            <a:endParaRPr lang="en-US" altLang="zh-CN" sz="4800" dirty="0">
              <a:solidFill>
                <a:schemeClr val="tx1"/>
              </a:solidFill>
            </a:endParaRP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chemeClr val="accent2"/>
                </a:solidFill>
              </a:rPr>
              <a:t>    </a:t>
            </a:r>
            <a:r>
              <a:rPr lang="en-US" altLang="zh-CN" sz="4000" b="1" dirty="0"/>
              <a:t>NFA</a:t>
            </a:r>
            <a:r>
              <a:rPr lang="zh-CN" altLang="en-US" sz="4000" b="1" dirty="0"/>
              <a:t>有</a:t>
            </a:r>
            <a:r>
              <a:rPr lang="zh-CN" altLang="en-US" sz="4000" b="1" dirty="0">
                <a:solidFill>
                  <a:srgbClr val="000000"/>
                </a:solidFill>
              </a:rPr>
              <a:t>开始状态集合</a:t>
            </a:r>
            <a:r>
              <a:rPr lang="zh-CN" altLang="en-US" sz="4000" b="1" dirty="0"/>
              <a:t>和</a:t>
            </a:r>
            <a:r>
              <a:rPr lang="zh-CN" altLang="en-US" sz="4000" b="1" dirty="0">
                <a:solidFill>
                  <a:srgbClr val="000000"/>
                </a:solidFill>
              </a:rPr>
              <a:t>下一状态集合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其余的同</a:t>
            </a:r>
            <a:r>
              <a:rPr lang="en-US" altLang="zh-CN" sz="4000" b="1" dirty="0">
                <a:solidFill>
                  <a:schemeClr val="accent2"/>
                </a:solidFill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7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NFA</a:t>
            </a:r>
            <a:r>
              <a:rPr lang="zh-CN" altLang="en-US" sz="4000" b="1" dirty="0">
                <a:solidFill>
                  <a:srgbClr val="0000CC"/>
                </a:solidFill>
              </a:rPr>
              <a:t>与</a:t>
            </a:r>
            <a:r>
              <a:rPr lang="en-US" altLang="zh-CN" sz="4000" b="1" dirty="0">
                <a:solidFill>
                  <a:srgbClr val="0000CC"/>
                </a:solidFill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</a:rPr>
              <a:t>的</a:t>
            </a:r>
            <a:r>
              <a:rPr lang="zh-CN" altLang="en-US" sz="4000" b="1" dirty="0">
                <a:solidFill>
                  <a:schemeClr val="accent2"/>
                </a:solidFill>
              </a:rPr>
              <a:t>重要区别</a:t>
            </a:r>
            <a:r>
              <a:rPr lang="zh-CN" altLang="en-US" sz="4000" b="1" dirty="0">
                <a:solidFill>
                  <a:srgbClr val="0000CC"/>
                </a:solidFill>
              </a:rPr>
              <a:t>在于</a:t>
            </a:r>
            <a:endParaRPr lang="zh-CN" altLang="zh-CN" sz="4000" b="1" dirty="0">
              <a:solidFill>
                <a:srgbClr val="0000CC"/>
              </a:solidFill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zh-CN" sz="4000" b="1" dirty="0">
                <a:solidFill>
                  <a:srgbClr val="000000"/>
                </a:solidFill>
              </a:rPr>
              <a:t> </a:t>
            </a:r>
            <a:r>
              <a:rPr lang="zh-CN" altLang="en-US" sz="4000" b="1" dirty="0">
                <a:solidFill>
                  <a:srgbClr val="000000"/>
                </a:solidFill>
              </a:rPr>
              <a:t> </a:t>
            </a:r>
            <a:r>
              <a:rPr lang="zh-CN" altLang="zh-CN" sz="4000" b="1" dirty="0">
                <a:solidFill>
                  <a:srgbClr val="000000"/>
                </a:solidFill>
              </a:rPr>
              <a:t> </a:t>
            </a:r>
            <a:r>
              <a:rPr lang="zh-CN" altLang="en-US" sz="4000" b="1" dirty="0">
                <a:solidFill>
                  <a:srgbClr val="000000"/>
                </a:solidFill>
              </a:rPr>
              <a:t> 转移函数</a:t>
            </a:r>
            <a:r>
              <a:rPr lang="zh-CN" altLang="en-US" sz="4000" b="1" dirty="0">
                <a:solidFill>
                  <a:srgbClr val="0000CC"/>
                </a:solidFill>
              </a:rPr>
              <a:t>的不同。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</a:t>
            </a:r>
            <a:r>
              <a:rPr lang="en-US" altLang="zh-CN" sz="4000" b="1" dirty="0"/>
              <a:t>δ(q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x)</a:t>
            </a:r>
            <a:r>
              <a:rPr lang="zh-CN" altLang="en-US" sz="4000" b="1" dirty="0"/>
              <a:t>对应</a:t>
            </a:r>
            <a:r>
              <a:rPr lang="zh-CN" altLang="en-US" sz="4000" b="1" dirty="0">
                <a:solidFill>
                  <a:srgbClr val="000000"/>
                </a:solidFill>
              </a:rPr>
              <a:t>状态集合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zh-CN" altLang="en-US" sz="4000" b="1" dirty="0">
                <a:solidFill>
                  <a:srgbClr val="000000"/>
                </a:solidFill>
              </a:rPr>
              <a:t>的一个子集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uiExpand="1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</a:rPr>
              <a:t>FA</a:t>
            </a:r>
            <a:r>
              <a:rPr lang="zh-CN" altLang="en-US" sz="4800" dirty="0">
                <a:solidFill>
                  <a:srgbClr val="000000"/>
                </a:solidFill>
              </a:rPr>
              <a:t>处于状态</a:t>
            </a:r>
            <a:r>
              <a:rPr lang="en-GB" altLang="zh-CN" sz="4800" dirty="0">
                <a:solidFill>
                  <a:srgbClr val="000000"/>
                </a:solidFill>
              </a:rPr>
              <a:t>q</a:t>
            </a:r>
            <a:endParaRPr lang="en-US" altLang="zh-CN" sz="4800" dirty="0">
              <a:solidFill>
                <a:srgbClr val="000000"/>
              </a:solidFill>
            </a:endParaRP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DFA</a:t>
            </a:r>
            <a:r>
              <a:rPr lang="zh-CN" altLang="en-US" sz="3600" b="1" dirty="0">
                <a:solidFill>
                  <a:srgbClr val="0000CC"/>
                </a:solidFill>
              </a:rPr>
              <a:t>对</a:t>
            </a:r>
            <a:r>
              <a:rPr lang="zh-CN" altLang="en-US" sz="3600" b="1" dirty="0">
                <a:solidFill>
                  <a:srgbClr val="FF0000"/>
                </a:solidFill>
              </a:rPr>
              <a:t>每个</a:t>
            </a:r>
            <a:r>
              <a:rPr lang="zh-CN" altLang="en-US" sz="3600" b="1" dirty="0">
                <a:solidFill>
                  <a:srgbClr val="0000CC"/>
                </a:solidFill>
              </a:rPr>
              <a:t>字母</a:t>
            </a:r>
            <a:r>
              <a:rPr lang="zh-CN" altLang="en-US" sz="3600" b="1" dirty="0"/>
              <a:t>只有惟一的状态转移</a:t>
            </a:r>
            <a:endParaRPr lang="zh-CN" altLang="zh-CN" sz="3600" b="1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NFA</a:t>
            </a:r>
            <a:r>
              <a:rPr lang="zh-CN" altLang="en-US" sz="3600" b="1" dirty="0">
                <a:solidFill>
                  <a:srgbClr val="0000CC"/>
                </a:solidFill>
              </a:rPr>
              <a:t>对</a:t>
            </a:r>
            <a:r>
              <a:rPr lang="zh-CN" altLang="en-US" sz="3600" b="1" dirty="0">
                <a:solidFill>
                  <a:srgbClr val="FF0000"/>
                </a:solidFill>
              </a:rPr>
              <a:t>某个</a:t>
            </a:r>
            <a:r>
              <a:rPr lang="zh-CN" altLang="en-US" sz="3600" b="1" dirty="0">
                <a:solidFill>
                  <a:srgbClr val="0000CC"/>
                </a:solidFill>
              </a:rPr>
              <a:t>字母</a:t>
            </a:r>
            <a:r>
              <a:rPr lang="zh-CN" altLang="en-US" sz="3600" b="1" dirty="0"/>
              <a:t>可以有</a:t>
            </a:r>
            <a:r>
              <a:rPr lang="zh-CN" altLang="en-US" sz="3600" b="1" dirty="0">
                <a:solidFill>
                  <a:srgbClr val="000000"/>
                </a:solidFill>
              </a:rPr>
              <a:t>多个状态转移</a:t>
            </a:r>
            <a:r>
              <a:rPr lang="en-US" altLang="zh-CN" sz="3600" b="1" dirty="0">
                <a:solidFill>
                  <a:srgbClr val="0000CC"/>
                </a:solidFill>
              </a:rPr>
              <a:t>:</a:t>
            </a:r>
            <a:endParaRPr lang="zh-CN" altLang="en-US" sz="3600" b="1" dirty="0">
              <a:solidFill>
                <a:srgbClr val="0000CC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 dirty="0"/>
              <a:t>    可以</a:t>
            </a:r>
            <a:r>
              <a:rPr lang="zh-CN" altLang="en-US" sz="3600" b="1" dirty="0">
                <a:solidFill>
                  <a:schemeClr val="accent2"/>
                </a:solidFill>
              </a:rPr>
              <a:t>非确定</a:t>
            </a:r>
            <a:r>
              <a:rPr lang="zh-CN" altLang="en-US" sz="3600" b="1" dirty="0"/>
              <a:t>地</a:t>
            </a:r>
            <a:r>
              <a:rPr lang="zh-CN" altLang="en-US" sz="3600" b="1" dirty="0">
                <a:solidFill>
                  <a:srgbClr val="0000CC"/>
                </a:solidFill>
              </a:rPr>
              <a:t>选择</a:t>
            </a:r>
            <a:r>
              <a:rPr lang="zh-CN" altLang="en-US" sz="3600" b="1" dirty="0">
                <a:solidFill>
                  <a:srgbClr val="000000"/>
                </a:solidFill>
              </a:rPr>
              <a:t>任意一个</a:t>
            </a:r>
            <a:r>
              <a:rPr lang="zh-CN" altLang="en-US" sz="3600" b="1" dirty="0">
                <a:solidFill>
                  <a:srgbClr val="0000CC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1" grpId="0" uiExpand="1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具体地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对于</a:t>
            </a:r>
            <a:r>
              <a:rPr lang="en-US" altLang="zh-CN" sz="4000" b="1" dirty="0">
                <a:solidFill>
                  <a:srgbClr val="0000CC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， </a:t>
            </a:r>
            <a:r>
              <a:rPr lang="en-US" altLang="zh-CN" sz="4000" b="1" dirty="0">
                <a:solidFill>
                  <a:srgbClr val="0000CC"/>
                </a:solidFill>
              </a:rPr>
              <a:t>(q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a)∈ </a:t>
            </a:r>
            <a:r>
              <a:rPr lang="en-US" altLang="zh-CN" sz="4000" b="1" dirty="0">
                <a:solidFill>
                  <a:schemeClr val="accent2"/>
                </a:solidFill>
              </a:rPr>
              <a:t>Q×∑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/>
              <a:t>δ(q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a) </a:t>
            </a:r>
            <a:r>
              <a:rPr lang="zh-CN" altLang="en-US" sz="4000" b="1" dirty="0"/>
              <a:t>有</a:t>
            </a:r>
            <a:r>
              <a:rPr lang="en-US" altLang="zh-CN" sz="4000" b="1" dirty="0"/>
              <a:t>3</a:t>
            </a:r>
            <a:r>
              <a:rPr lang="zh-CN" altLang="en-US" sz="4000" b="1" dirty="0"/>
              <a:t>种可能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/>
              <a:t>    δ(q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a) =</a:t>
            </a:r>
            <a:r>
              <a:rPr lang="el-GR" altLang="zh-CN" sz="4000" b="1" dirty="0">
                <a:solidFill>
                  <a:srgbClr val="FF0000"/>
                </a:solidFill>
                <a:cs typeface="Times New Roman" panose="02020603050405020304" pitchFamily="18" charset="0"/>
              </a:rPr>
              <a:t>Φ</a:t>
            </a:r>
            <a:endParaRPr lang="zh-CN" altLang="en-US" sz="40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/>
              <a:t>    δ(q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a) =</a:t>
            </a:r>
            <a:r>
              <a:rPr lang="en-US" altLang="zh-CN" sz="4000" b="1" dirty="0">
                <a:solidFill>
                  <a:schemeClr val="accent2"/>
                </a:solidFill>
              </a:rPr>
              <a:t>{</a:t>
            </a:r>
            <a:r>
              <a:rPr lang="en-GB" altLang="zh-CN" sz="4000" b="1" dirty="0">
                <a:solidFill>
                  <a:schemeClr val="accent2"/>
                </a:solidFill>
              </a:rPr>
              <a:t>q</a:t>
            </a:r>
            <a:r>
              <a:rPr lang="en-GB" altLang="zh-CN" sz="4000" b="1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4000" b="1" dirty="0">
                <a:solidFill>
                  <a:schemeClr val="accent2"/>
                </a:solidFill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/>
              <a:t>    δ(q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a) =</a:t>
            </a:r>
            <a:r>
              <a:rPr lang="en-US" altLang="zh-CN" sz="4000" b="1" dirty="0">
                <a:solidFill>
                  <a:schemeClr val="accent2"/>
                </a:solidFill>
              </a:rPr>
              <a:t>{</a:t>
            </a:r>
            <a:r>
              <a:rPr lang="en-GB" altLang="zh-CN" sz="4000" b="1" dirty="0">
                <a:solidFill>
                  <a:schemeClr val="accent2"/>
                </a:solidFill>
              </a:rPr>
              <a:t>q</a:t>
            </a:r>
            <a:r>
              <a:rPr lang="en-GB" altLang="zh-CN" sz="4000" b="1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4000" b="1" dirty="0">
                <a:solidFill>
                  <a:schemeClr val="accent2"/>
                </a:solidFill>
              </a:rPr>
              <a:t> </a:t>
            </a:r>
            <a:r>
              <a:rPr lang="zh-CN" altLang="en-US" sz="4000" b="1" dirty="0">
                <a:solidFill>
                  <a:schemeClr val="accent2"/>
                </a:solidFill>
              </a:rPr>
              <a:t>，</a:t>
            </a:r>
            <a:r>
              <a:rPr lang="en-GB" altLang="zh-CN" sz="4000" b="1" dirty="0">
                <a:solidFill>
                  <a:schemeClr val="accent2"/>
                </a:solidFill>
              </a:rPr>
              <a:t>q</a:t>
            </a:r>
            <a:r>
              <a:rPr lang="en-GB" altLang="zh-CN" sz="4000" b="1" baseline="-25000" dirty="0">
                <a:solidFill>
                  <a:schemeClr val="accent2"/>
                </a:solidFill>
              </a:rPr>
              <a:t>2</a:t>
            </a:r>
            <a:r>
              <a:rPr lang="zh-CN" altLang="en-US" sz="4000" b="1" dirty="0">
                <a:solidFill>
                  <a:schemeClr val="accent2"/>
                </a:solidFill>
              </a:rPr>
              <a:t>，</a:t>
            </a:r>
            <a:r>
              <a:rPr lang="en-GB" altLang="zh-CN" sz="4000" b="1" dirty="0">
                <a:solidFill>
                  <a:schemeClr val="accent2"/>
                </a:solidFill>
              </a:rPr>
              <a:t>…</a:t>
            </a:r>
            <a:r>
              <a:rPr lang="zh-CN" altLang="en-GB" sz="4000" b="1" dirty="0">
                <a:solidFill>
                  <a:schemeClr val="accent2"/>
                </a:solidFill>
              </a:rPr>
              <a:t>，</a:t>
            </a:r>
            <a:r>
              <a:rPr lang="en-GB" altLang="zh-CN" sz="4000" b="1" dirty="0" err="1">
                <a:solidFill>
                  <a:schemeClr val="accent2"/>
                </a:solidFill>
              </a:rPr>
              <a:t>q</a:t>
            </a:r>
            <a:r>
              <a:rPr lang="en-GB" altLang="zh-CN" sz="4000" b="1" baseline="-25000" dirty="0" err="1">
                <a:solidFill>
                  <a:schemeClr val="accent2"/>
                </a:solidFill>
              </a:rPr>
              <a:t>n</a:t>
            </a:r>
            <a:r>
              <a:rPr lang="en-US" altLang="zh-CN" sz="4000" b="1" dirty="0">
                <a:solidFill>
                  <a:schemeClr val="accent2"/>
                </a:solidFill>
              </a:rPr>
              <a:t>}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ltGray">
          <a:xfrm>
            <a:off x="5292725" y="3933825"/>
            <a:ext cx="792163" cy="57626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r>
              <a:rPr lang="zh-CN" altLang="en-US">
                <a:solidFill>
                  <a:schemeClr val="tx1"/>
                </a:solidFill>
              </a:rPr>
              <a:t>或</a:t>
            </a:r>
          </a:p>
        </p:txBody>
      </p:sp>
      <p:sp>
        <p:nvSpPr>
          <p:cNvPr id="400389" name="Rectangle 5"/>
          <p:cNvSpPr>
            <a:spLocks noChangeArrowheads="1"/>
          </p:cNvSpPr>
          <p:nvPr/>
        </p:nvSpPr>
        <p:spPr bwMode="ltGray">
          <a:xfrm>
            <a:off x="5292725" y="4652963"/>
            <a:ext cx="792163" cy="57626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r>
              <a:rPr lang="zh-CN" altLang="en-US">
                <a:solidFill>
                  <a:schemeClr val="tx1"/>
                </a:solidFill>
              </a:rPr>
              <a:t>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/>
      <p:bldP spid="400389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 δ(q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a)</a:t>
            </a:r>
            <a:r>
              <a:rPr lang="zh-CN" altLang="en-US" sz="4000" b="1" dirty="0">
                <a:solidFill>
                  <a:srgbClr val="0000CC"/>
                </a:solidFill>
              </a:rPr>
              <a:t>仍是一个</a:t>
            </a:r>
            <a:r>
              <a:rPr lang="zh-CN" altLang="en-US" sz="4000" b="1" dirty="0">
                <a:solidFill>
                  <a:srgbClr val="000000"/>
                </a:solidFill>
              </a:rPr>
              <a:t>状态转换函数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只是其</a:t>
            </a:r>
            <a:r>
              <a:rPr lang="zh-CN" altLang="en-US" sz="4000" b="1" dirty="0">
                <a:solidFill>
                  <a:schemeClr val="accent2"/>
                </a:solidFill>
              </a:rPr>
              <a:t>值域</a:t>
            </a:r>
            <a:r>
              <a:rPr lang="zh-CN" altLang="en-US" sz="4000" b="1" dirty="0">
                <a:solidFill>
                  <a:srgbClr val="0000CC"/>
                </a:solidFill>
              </a:rPr>
              <a:t>发生了改变。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 </a:t>
            </a:r>
            <a:r>
              <a:rPr lang="zh-CN" altLang="en-US" sz="4000" b="1" dirty="0">
                <a:solidFill>
                  <a:srgbClr val="000000"/>
                </a:solidFill>
              </a:rPr>
              <a:t>所有的</a:t>
            </a:r>
            <a:r>
              <a:rPr lang="en-US" altLang="zh-CN" sz="4000" b="1" dirty="0">
                <a:solidFill>
                  <a:srgbClr val="FF0000"/>
                </a:solidFill>
              </a:rPr>
              <a:t>δ(q</a:t>
            </a:r>
            <a:r>
              <a:rPr lang="zh-CN" altLang="en-US" sz="4000" b="1" dirty="0">
                <a:solidFill>
                  <a:srgbClr val="FF0000"/>
                </a:solidFill>
              </a:rPr>
              <a:t>，</a:t>
            </a:r>
            <a:r>
              <a:rPr lang="en-US" altLang="zh-CN" sz="4000" b="1" dirty="0">
                <a:solidFill>
                  <a:srgbClr val="FF0000"/>
                </a:solidFill>
              </a:rPr>
              <a:t>a)</a:t>
            </a:r>
            <a:r>
              <a:rPr lang="zh-CN" altLang="en-US" sz="4000" b="1" dirty="0">
                <a:solidFill>
                  <a:srgbClr val="0000CC"/>
                </a:solidFill>
              </a:rPr>
              <a:t>对应的所有子集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元素个数都为</a:t>
            </a:r>
            <a:r>
              <a:rPr lang="en-US" altLang="zh-CN" sz="4000" b="1" dirty="0">
                <a:solidFill>
                  <a:srgbClr val="0000CC"/>
                </a:solidFill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</a:rPr>
              <a:t>时，</a:t>
            </a:r>
            <a:r>
              <a:rPr lang="en-US" altLang="zh-CN" sz="4000" b="1" dirty="0">
                <a:solidFill>
                  <a:srgbClr val="000000"/>
                </a:solidFill>
              </a:rPr>
              <a:t>NFA</a:t>
            </a:r>
            <a:r>
              <a:rPr lang="zh-CN" altLang="en-US" sz="4000" b="1" dirty="0">
                <a:solidFill>
                  <a:srgbClr val="000000"/>
                </a:solidFill>
              </a:rPr>
              <a:t>就是 </a:t>
            </a:r>
            <a:r>
              <a:rPr lang="en-US" altLang="zh-CN" sz="4000" b="1" dirty="0">
                <a:solidFill>
                  <a:srgbClr val="000000"/>
                </a:solidFill>
              </a:rPr>
              <a:t>DFA</a:t>
            </a:r>
            <a:endParaRPr lang="zh-CN" altLang="en-US" sz="4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CC"/>
                </a:solidFill>
              </a:rPr>
              <a:t>有限状态自动机</a:t>
            </a:r>
            <a:r>
              <a:rPr lang="zh-CN" altLang="en-US" sz="4800" dirty="0">
                <a:solidFill>
                  <a:srgbClr val="000000"/>
                </a:solidFill>
              </a:rPr>
              <a:t>动作</a:t>
            </a:r>
            <a:endParaRPr lang="zh-CN" altLang="en-US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有限态自动机的动作可以</a:t>
            </a:r>
            <a:r>
              <a:rPr lang="zh-CN" altLang="en-US" sz="4000" b="1" dirty="0">
                <a:solidFill>
                  <a:srgbClr val="000000"/>
                </a:solidFill>
              </a:rPr>
              <a:t>简化</a:t>
            </a:r>
            <a:r>
              <a:rPr lang="zh-CN" altLang="en-US" sz="4000" b="1" dirty="0">
                <a:solidFill>
                  <a:srgbClr val="0000CC"/>
                </a:solidFill>
              </a:rPr>
              <a:t>为：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 </a:t>
            </a:r>
            <a:r>
              <a:rPr lang="en-US" altLang="zh-CN" sz="4000" b="1" dirty="0">
                <a:solidFill>
                  <a:srgbClr val="0000CC"/>
                </a:solidFill>
              </a:rPr>
              <a:t>FSC</a:t>
            </a:r>
            <a:r>
              <a:rPr lang="zh-CN" altLang="en-US" sz="4000" b="1" dirty="0">
                <a:solidFill>
                  <a:srgbClr val="0000CC"/>
                </a:solidFill>
              </a:rPr>
              <a:t>根据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    </a:t>
            </a:r>
            <a:r>
              <a:rPr lang="zh-CN" altLang="en-US" sz="4000" b="1" dirty="0">
                <a:solidFill>
                  <a:srgbClr val="000000"/>
                </a:solidFill>
              </a:rPr>
              <a:t>当前状态  </a:t>
            </a:r>
            <a:r>
              <a:rPr lang="zh-CN" altLang="en-US" sz="4000" b="1" dirty="0">
                <a:solidFill>
                  <a:srgbClr val="0000CC"/>
                </a:solidFill>
              </a:rPr>
              <a:t>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    当前读取的带上</a:t>
            </a:r>
            <a:r>
              <a:rPr lang="zh-CN" altLang="en-US" sz="4000" b="1" dirty="0">
                <a:solidFill>
                  <a:srgbClr val="000000"/>
                </a:solidFill>
              </a:rPr>
              <a:t>字符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 进行</a:t>
            </a:r>
            <a:r>
              <a:rPr lang="zh-CN" altLang="en-US" sz="4000" b="1" dirty="0">
                <a:solidFill>
                  <a:srgbClr val="000000"/>
                </a:solidFill>
              </a:rPr>
              <a:t>状态改变</a:t>
            </a:r>
            <a:r>
              <a:rPr lang="zh-CN" altLang="en-US" sz="4000" b="1" dirty="0">
                <a:solidFill>
                  <a:srgbClr val="0000CC"/>
                </a:solidFill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</a:rPr>
              <a:t>NFA</a:t>
            </a:r>
            <a:r>
              <a:rPr lang="zh-CN" altLang="en-US" sz="4800" dirty="0">
                <a:solidFill>
                  <a:srgbClr val="000000"/>
                </a:solidFill>
              </a:rPr>
              <a:t>停机</a:t>
            </a:r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在两种情况下（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自动）停机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：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将输入串扫描结束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CC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δ(q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a)=</a:t>
            </a:r>
            <a:r>
              <a:rPr lang="ru-RU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Ф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即对应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δ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没有定义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770052" name="Rectangle 4"/>
          <p:cNvSpPr>
            <a:spLocks noChangeArrowheads="1"/>
          </p:cNvSpPr>
          <p:nvPr/>
        </p:nvSpPr>
        <p:spPr bwMode="ltGray">
          <a:xfrm>
            <a:off x="6084888" y="3213100"/>
            <a:ext cx="792162" cy="57626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r>
              <a:rPr lang="zh-CN" altLang="en-US">
                <a:solidFill>
                  <a:schemeClr val="tx1"/>
                </a:solidFill>
              </a:rPr>
              <a:t>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2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4000" b="1" dirty="0">
                <a:solidFill>
                  <a:srgbClr val="0000CC"/>
                </a:solidFill>
              </a:rPr>
              <a:t>扫描串</a:t>
            </a:r>
            <a:r>
              <a:rPr lang="en-US" altLang="zh-CN" sz="4000" b="1" dirty="0">
                <a:solidFill>
                  <a:srgbClr val="0000CC"/>
                </a:solidFill>
              </a:rPr>
              <a:t>w</a:t>
            </a:r>
            <a:r>
              <a:rPr lang="zh-CN" altLang="en-US" sz="4000" b="1" dirty="0">
                <a:solidFill>
                  <a:srgbClr val="0000CC"/>
                </a:solidFill>
              </a:rPr>
              <a:t>时，</a:t>
            </a:r>
            <a:r>
              <a:rPr lang="en-US" altLang="zh-CN" sz="4000" b="1" dirty="0">
                <a:solidFill>
                  <a:srgbClr val="0000CC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的状态发生转换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4000" b="1" dirty="0">
                <a:solidFill>
                  <a:srgbClr val="0000CC"/>
                </a:solidFill>
              </a:rPr>
              <a:t>可能会有三种</a:t>
            </a:r>
            <a:r>
              <a:rPr lang="zh-CN" altLang="en-US" sz="4000" b="1" dirty="0">
                <a:solidFill>
                  <a:srgbClr val="000000"/>
                </a:solidFill>
              </a:rPr>
              <a:t>情况：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4000" b="1" dirty="0">
                <a:solidFill>
                  <a:srgbClr val="0000CC"/>
                </a:solidFill>
              </a:rPr>
              <a:t>   可能在</a:t>
            </a:r>
            <a:r>
              <a:rPr lang="zh-CN" altLang="en-US" sz="4000" b="1" dirty="0">
                <a:solidFill>
                  <a:srgbClr val="000000"/>
                </a:solidFill>
              </a:rPr>
              <a:t>接收状态</a:t>
            </a:r>
            <a:r>
              <a:rPr lang="zh-CN" altLang="en-US" sz="4000" b="1" dirty="0">
                <a:solidFill>
                  <a:srgbClr val="0000CC"/>
                </a:solidFill>
              </a:rPr>
              <a:t>时终止；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4000" b="1" dirty="0">
                <a:solidFill>
                  <a:srgbClr val="0000CC"/>
                </a:solidFill>
              </a:rPr>
              <a:t>   可能在</a:t>
            </a:r>
            <a:r>
              <a:rPr lang="zh-CN" altLang="en-US" sz="4000" b="1" dirty="0">
                <a:solidFill>
                  <a:srgbClr val="000000"/>
                </a:solidFill>
              </a:rPr>
              <a:t>非接收状态</a:t>
            </a:r>
            <a:r>
              <a:rPr lang="zh-CN" altLang="en-US" sz="4000" b="1" dirty="0">
                <a:solidFill>
                  <a:srgbClr val="0000CC"/>
                </a:solidFill>
              </a:rPr>
              <a:t>时终止；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4000" b="1" dirty="0">
                <a:solidFill>
                  <a:srgbClr val="0000CC"/>
                </a:solidFill>
              </a:rPr>
              <a:t>   也可能在</a:t>
            </a:r>
            <a:r>
              <a:rPr lang="zh-CN" altLang="en-US" sz="4000" b="1" dirty="0">
                <a:solidFill>
                  <a:schemeClr val="accent2"/>
                </a:solidFill>
              </a:rPr>
              <a:t>中途</a:t>
            </a:r>
            <a:r>
              <a:rPr lang="zh-CN" altLang="en-US" sz="4000" b="1" dirty="0">
                <a:solidFill>
                  <a:schemeClr val="accent6"/>
                </a:solidFill>
              </a:rPr>
              <a:t>停止（</a:t>
            </a:r>
            <a:r>
              <a:rPr lang="zh-CN" altLang="en-US" sz="4000" b="1" dirty="0">
                <a:solidFill>
                  <a:srgbClr val="FF0000"/>
                </a:solidFill>
              </a:rPr>
              <a:t>中止</a:t>
            </a:r>
            <a:r>
              <a:rPr lang="zh-CN" altLang="en-US" sz="4000" b="1" dirty="0">
                <a:solidFill>
                  <a:schemeClr val="accent6"/>
                </a:solidFill>
              </a:rPr>
              <a:t>）</a:t>
            </a:r>
            <a:r>
              <a:rPr lang="zh-CN" altLang="en-US" sz="4000" b="1" dirty="0">
                <a:solidFill>
                  <a:srgbClr val="0000CC"/>
                </a:solidFill>
              </a:rPr>
              <a:t>。</a:t>
            </a:r>
            <a:endParaRPr lang="en-US" altLang="zh-CN" sz="4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uiExpand="1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/>
              <a:t>NFA</a:t>
            </a:r>
            <a:r>
              <a:rPr lang="zh-CN" altLang="en-US" sz="4800" dirty="0">
                <a:solidFill>
                  <a:srgbClr val="000000"/>
                </a:solidFill>
              </a:rPr>
              <a:t>接收</a:t>
            </a:r>
            <a:r>
              <a:rPr lang="zh-CN" altLang="en-US" sz="4800" dirty="0"/>
              <a:t>串</a:t>
            </a:r>
            <a:r>
              <a:rPr lang="en-US" altLang="zh-CN" sz="4800" dirty="0"/>
              <a:t>w</a:t>
            </a:r>
            <a:endParaRPr lang="zh-CN" altLang="en-US" sz="4800" dirty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 若</a:t>
            </a:r>
            <a:r>
              <a:rPr lang="zh-CN" altLang="en-US" sz="4000" b="1" dirty="0">
                <a:solidFill>
                  <a:srgbClr val="000000"/>
                </a:solidFill>
              </a:rPr>
              <a:t>至少存在一条路径，</a:t>
            </a:r>
            <a:r>
              <a:rPr lang="zh-CN" altLang="en-US" sz="4000" b="1" dirty="0">
                <a:solidFill>
                  <a:srgbClr val="0000CC"/>
                </a:solidFill>
              </a:rPr>
              <a:t>可以使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在扫描串</a:t>
            </a:r>
            <a:r>
              <a:rPr lang="en-US" altLang="zh-CN" sz="4000" b="1" dirty="0">
                <a:solidFill>
                  <a:srgbClr val="0000CC"/>
                </a:solidFill>
              </a:rPr>
              <a:t>w</a:t>
            </a:r>
            <a:r>
              <a:rPr lang="zh-CN" altLang="en-US" sz="4000" b="1" dirty="0">
                <a:solidFill>
                  <a:srgbClr val="0000CC"/>
                </a:solidFill>
              </a:rPr>
              <a:t>后到达接收状态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 则串</a:t>
            </a:r>
            <a:r>
              <a:rPr lang="en-US" altLang="zh-CN" sz="4000" b="1" dirty="0">
                <a:solidFill>
                  <a:srgbClr val="000000"/>
                </a:solidFill>
              </a:rPr>
              <a:t>w</a:t>
            </a:r>
            <a:r>
              <a:rPr lang="zh-CN" altLang="en-US" sz="4000" b="1" dirty="0"/>
              <a:t>能被</a:t>
            </a:r>
            <a:r>
              <a:rPr lang="en-US" altLang="zh-CN" sz="4000" b="1" dirty="0"/>
              <a:t>NFA</a:t>
            </a:r>
            <a:r>
              <a:rPr lang="zh-CN" altLang="en-US" sz="4000" b="1" dirty="0"/>
              <a:t>所接收</a:t>
            </a:r>
            <a:r>
              <a:rPr lang="zh-CN" altLang="en-US" sz="4000" b="1" dirty="0">
                <a:solidFill>
                  <a:srgbClr val="0000CC"/>
                </a:solidFill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uiExpand="1" build="p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能接收的所有串的集合，称为</a:t>
            </a:r>
            <a:r>
              <a:rPr lang="en-US" altLang="zh-CN" sz="4000" b="1" dirty="0">
                <a:solidFill>
                  <a:srgbClr val="0000CC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能接收的语言。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记为   </a:t>
            </a:r>
            <a:r>
              <a:rPr lang="en-US" altLang="zh-CN" sz="4000" b="1" dirty="0">
                <a:solidFill>
                  <a:schemeClr val="accent2"/>
                </a:solidFill>
              </a:rPr>
              <a:t>L(NFA)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uiExpand="1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问题</a:t>
            </a:r>
          </a:p>
        </p:txBody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/>
              <a:t>如何形式化定义</a:t>
            </a:r>
            <a:r>
              <a:rPr lang="en-US" altLang="zh-CN" sz="4000" b="1" dirty="0">
                <a:solidFill>
                  <a:schemeClr val="accent2"/>
                </a:solidFill>
              </a:rPr>
              <a:t>L</a:t>
            </a:r>
            <a:r>
              <a:rPr lang="en-GB" altLang="zh-CN" sz="4000" b="1" dirty="0">
                <a:solidFill>
                  <a:schemeClr val="accent2"/>
                </a:solidFill>
              </a:rPr>
              <a:t>(NFA)</a:t>
            </a:r>
            <a:r>
              <a:rPr lang="en-GB" altLang="zh-CN" sz="4000" b="1" dirty="0">
                <a:solidFill>
                  <a:srgbClr val="FF0000"/>
                </a:solidFill>
              </a:rPr>
              <a:t>?</a:t>
            </a:r>
            <a:endParaRPr lang="en-US" altLang="zh-CN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836613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定义</a:t>
            </a:r>
            <a:r>
              <a:rPr lang="en-US" altLang="zh-CN" sz="4400" dirty="0">
                <a:solidFill>
                  <a:srgbClr val="000000"/>
                </a:solidFill>
              </a:rPr>
              <a:t> </a:t>
            </a:r>
            <a:r>
              <a:rPr lang="zh-CN" altLang="en-US" sz="4400" dirty="0">
                <a:solidFill>
                  <a:srgbClr val="000000"/>
                </a:solidFill>
              </a:rPr>
              <a:t>：</a:t>
            </a:r>
            <a:r>
              <a:rPr lang="en-US" altLang="zh-CN" sz="4400" dirty="0">
                <a:solidFill>
                  <a:srgbClr val="000000"/>
                </a:solidFill>
              </a:rPr>
              <a:t> NFA</a:t>
            </a:r>
            <a:r>
              <a:rPr lang="zh-CN" altLang="en-US" sz="4400" dirty="0">
                <a:solidFill>
                  <a:srgbClr val="000000"/>
                </a:solidFill>
              </a:rPr>
              <a:t>扩展状态转换函数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000" b="1" dirty="0">
                <a:solidFill>
                  <a:srgbClr val="0000CC"/>
                </a:solidFill>
              </a:rPr>
              <a:t>给定</a:t>
            </a:r>
            <a:r>
              <a:rPr lang="en-US" altLang="zh-CN" sz="4000" b="1" dirty="0">
                <a:solidFill>
                  <a:srgbClr val="0000CC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，扩展状态转换函数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   δ</a:t>
            </a:r>
            <a:r>
              <a:rPr lang="en-US" altLang="zh-CN" sz="4000" b="1" baseline="30000" dirty="0">
                <a:solidFill>
                  <a:srgbClr val="0000CC"/>
                </a:solidFill>
              </a:rPr>
              <a:t>*</a:t>
            </a:r>
            <a:r>
              <a:rPr lang="zh-CN" altLang="en-US" sz="4000" b="1" dirty="0">
                <a:solidFill>
                  <a:srgbClr val="0000CC"/>
                </a:solidFill>
              </a:rPr>
              <a:t>：</a:t>
            </a:r>
            <a:r>
              <a:rPr lang="en-US" altLang="zh-CN" sz="4400" b="1" dirty="0">
                <a:solidFill>
                  <a:schemeClr val="accent2"/>
                </a:solidFill>
              </a:rPr>
              <a:t>2</a:t>
            </a:r>
            <a:r>
              <a:rPr lang="en-US" altLang="zh-CN" sz="4000" b="1" baseline="30000" dirty="0">
                <a:solidFill>
                  <a:schemeClr val="accent2"/>
                </a:solidFill>
              </a:rPr>
              <a:t>Q</a:t>
            </a:r>
            <a:r>
              <a:rPr lang="en-US" altLang="zh-CN" sz="4000" b="1" dirty="0"/>
              <a:t>×</a:t>
            </a:r>
            <a:r>
              <a:rPr lang="en-US" altLang="zh-CN" sz="4000" b="1" dirty="0">
                <a:solidFill>
                  <a:schemeClr val="accent2"/>
                </a:solidFill>
              </a:rPr>
              <a:t>∑</a:t>
            </a:r>
            <a:r>
              <a:rPr lang="en-US" altLang="zh-CN" sz="4000" b="1" baseline="30000" dirty="0">
                <a:solidFill>
                  <a:schemeClr val="accent2"/>
                </a:solidFill>
              </a:rPr>
              <a:t>*</a:t>
            </a:r>
            <a:r>
              <a:rPr lang="en-US" altLang="zh-CN" sz="4000" b="1" dirty="0"/>
              <a:t>→</a:t>
            </a:r>
            <a:r>
              <a:rPr lang="en-US" altLang="zh-CN" sz="4400" b="1" dirty="0">
                <a:solidFill>
                  <a:schemeClr val="accent2"/>
                </a:solidFill>
              </a:rPr>
              <a:t>2</a:t>
            </a:r>
            <a:r>
              <a:rPr lang="en-US" altLang="zh-CN" sz="4000" b="1" baseline="30000" dirty="0">
                <a:solidFill>
                  <a:schemeClr val="accent2"/>
                </a:solidFill>
              </a:rPr>
              <a:t>Q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       δ</a:t>
            </a:r>
            <a:r>
              <a:rPr lang="en-US" altLang="zh-CN" sz="40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000" b="1" dirty="0">
                <a:solidFill>
                  <a:srgbClr val="0000CC"/>
                </a:solidFill>
              </a:rPr>
              <a:t>(</a:t>
            </a:r>
            <a:r>
              <a:rPr lang="en-US" altLang="zh-CN" sz="4000" b="1" dirty="0">
                <a:solidFill>
                  <a:srgbClr val="FF0000"/>
                </a:solidFill>
              </a:rPr>
              <a:t>P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chemeClr val="accent2"/>
                </a:solidFill>
              </a:rPr>
              <a:t>w</a:t>
            </a:r>
            <a:r>
              <a:rPr lang="en-US" altLang="zh-CN" sz="4000" b="1" dirty="0">
                <a:solidFill>
                  <a:srgbClr val="0000CC"/>
                </a:solidFill>
              </a:rPr>
              <a:t>)= Q′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即</a:t>
            </a:r>
            <a:r>
              <a:rPr lang="en-US" altLang="zh-CN" sz="4000" b="1" dirty="0">
                <a:solidFill>
                  <a:srgbClr val="0000CC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在状态集合</a:t>
            </a:r>
            <a:r>
              <a:rPr lang="en-US" altLang="zh-CN" sz="4000" b="1" dirty="0">
                <a:solidFill>
                  <a:srgbClr val="0000CC"/>
                </a:solidFill>
              </a:rPr>
              <a:t>P</a:t>
            </a:r>
            <a:r>
              <a:rPr lang="zh-CN" altLang="en-US" sz="4000" b="1" dirty="0">
                <a:solidFill>
                  <a:srgbClr val="0000CC"/>
                </a:solidFill>
              </a:rPr>
              <a:t>时，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扫描串</a:t>
            </a:r>
            <a:r>
              <a:rPr lang="en-US" altLang="zh-CN" sz="4000" b="1" dirty="0">
                <a:solidFill>
                  <a:srgbClr val="0000CC"/>
                </a:solidFill>
              </a:rPr>
              <a:t>w</a:t>
            </a:r>
            <a:r>
              <a:rPr lang="zh-CN" altLang="en-US" sz="4000" b="1" dirty="0">
                <a:solidFill>
                  <a:srgbClr val="0000CC"/>
                </a:solidFill>
              </a:rPr>
              <a:t>后到达状态集合</a:t>
            </a:r>
            <a:r>
              <a:rPr lang="en-US" altLang="zh-CN" sz="4000" b="1" dirty="0">
                <a:solidFill>
                  <a:srgbClr val="0000CC"/>
                </a:solidFill>
              </a:rPr>
              <a:t>Q′</a:t>
            </a:r>
            <a:endParaRPr lang="zh-CN" altLang="en-US" sz="4000" b="1" dirty="0">
              <a:solidFill>
                <a:srgbClr val="0000CC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643174" y="428604"/>
            <a:ext cx="6215106" cy="642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dirty="0">
                <a:solidFill>
                  <a:srgbClr val="000000"/>
                </a:solidFill>
              </a:rPr>
              <a:t>为什么</a:t>
            </a:r>
            <a:r>
              <a:rPr lang="zh-CN" altLang="en-US" dirty="0">
                <a:solidFill>
                  <a:schemeClr val="accent2"/>
                </a:solidFill>
              </a:rPr>
              <a:t>不是   </a:t>
            </a:r>
            <a:r>
              <a:rPr lang="en-US" altLang="zh-CN" dirty="0">
                <a:solidFill>
                  <a:srgbClr val="FF0000"/>
                </a:solidFill>
              </a:rPr>
              <a:t>Q</a:t>
            </a:r>
            <a:r>
              <a:rPr lang="en-US" altLang="zh-CN" dirty="0">
                <a:solidFill>
                  <a:srgbClr val="000000"/>
                </a:solidFill>
              </a:rPr>
              <a:t>×∑</a:t>
            </a:r>
            <a:r>
              <a:rPr lang="en-US" altLang="zh-CN" baseline="30000" dirty="0">
                <a:solidFill>
                  <a:srgbClr val="000000"/>
                </a:solidFill>
              </a:rPr>
              <a:t>*</a:t>
            </a:r>
            <a:r>
              <a:rPr lang="en-US" altLang="zh-CN" dirty="0">
                <a:solidFill>
                  <a:srgbClr val="000000"/>
                </a:solidFill>
              </a:rPr>
              <a:t>→2</a:t>
            </a:r>
            <a:r>
              <a:rPr lang="en-US" altLang="zh-CN" baseline="30000" dirty="0">
                <a:solidFill>
                  <a:srgbClr val="000000"/>
                </a:solidFill>
              </a:rPr>
              <a:t>Q </a:t>
            </a:r>
            <a:endParaRPr lang="zh-CN" altLang="en-US" dirty="0">
              <a:solidFill>
                <a:srgbClr val="000000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4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3071802" y="928670"/>
            <a:ext cx="2844000" cy="2196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/>
      <p:bldP spid="404483" grpId="0" uiExpand="1" build="p"/>
      <p:bldP spid="4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</a:rPr>
              <a:t>NFA</a:t>
            </a:r>
            <a:r>
              <a:rPr lang="zh-CN" altLang="en-US" sz="4800" dirty="0">
                <a:solidFill>
                  <a:srgbClr val="000000"/>
                </a:solidFill>
              </a:rPr>
              <a:t>扩展状态转换函数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 若</a:t>
            </a:r>
            <a:r>
              <a:rPr lang="en-US" altLang="zh-CN" sz="4000" b="1" dirty="0">
                <a:solidFill>
                  <a:srgbClr val="0000CC"/>
                </a:solidFill>
              </a:rPr>
              <a:t>P={ q</a:t>
            </a:r>
            <a:r>
              <a:rPr lang="en-US" altLang="zh-CN" sz="4000" b="1" baseline="-30000" dirty="0">
                <a:solidFill>
                  <a:srgbClr val="0000CC"/>
                </a:solidFill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q</a:t>
            </a:r>
            <a:r>
              <a:rPr lang="en-US" altLang="zh-CN" sz="4000" b="1" baseline="-30000" dirty="0">
                <a:solidFill>
                  <a:srgbClr val="0000CC"/>
                </a:solidFill>
              </a:rPr>
              <a:t>2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…</a:t>
            </a:r>
            <a:r>
              <a:rPr lang="en-US" altLang="zh-CN" sz="4000" b="1" dirty="0" err="1">
                <a:solidFill>
                  <a:srgbClr val="0000CC"/>
                </a:solidFill>
              </a:rPr>
              <a:t>q</a:t>
            </a:r>
            <a:r>
              <a:rPr lang="en-US" altLang="zh-CN" sz="4000" b="1" baseline="-30000" dirty="0" err="1">
                <a:solidFill>
                  <a:srgbClr val="0000CC"/>
                </a:solidFill>
              </a:rPr>
              <a:t>n</a:t>
            </a:r>
            <a:r>
              <a:rPr lang="en-US" altLang="zh-CN" sz="4000" b="1" dirty="0">
                <a:solidFill>
                  <a:srgbClr val="0000CC"/>
                </a:solidFill>
              </a:rPr>
              <a:t>}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 </a:t>
            </a:r>
            <a:r>
              <a:rPr lang="en-US" altLang="zh-CN" sz="4000" b="1" dirty="0"/>
              <a:t>δ</a:t>
            </a:r>
            <a:r>
              <a:rPr lang="en-US" altLang="zh-CN" sz="4000" b="1" baseline="30000" dirty="0"/>
              <a:t>*</a:t>
            </a:r>
            <a:r>
              <a:rPr lang="zh-CN" altLang="en-US" sz="4000" b="1" dirty="0"/>
              <a:t>（</a:t>
            </a:r>
            <a:r>
              <a:rPr lang="en-US" altLang="zh-CN" sz="4000" b="1" dirty="0"/>
              <a:t>P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chemeClr val="accent2"/>
                </a:solidFill>
              </a:rPr>
              <a:t>ε</a:t>
            </a:r>
            <a:r>
              <a:rPr lang="zh-CN" altLang="en-US" sz="4000" b="1" dirty="0"/>
              <a:t>）</a:t>
            </a:r>
            <a:r>
              <a:rPr lang="en-US" altLang="zh-CN" sz="4000" b="1" dirty="0"/>
              <a:t>=P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uiExpand="1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</a:rPr>
              <a:t>a∈∑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/>
              <a:t>δ</a:t>
            </a:r>
            <a:r>
              <a:rPr lang="en-US" altLang="zh-CN" sz="4000" b="1" baseline="30000" dirty="0"/>
              <a:t>*</a:t>
            </a:r>
            <a:r>
              <a:rPr lang="en-US" altLang="zh-CN" sz="4000" b="1" dirty="0"/>
              <a:t>(P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/>
              <a:t>     = </a:t>
            </a:r>
            <a:r>
              <a:rPr lang="en-US" altLang="en-US" sz="4000" b="1" dirty="0">
                <a:solidFill>
                  <a:srgbClr val="000000"/>
                </a:solidFill>
              </a:rPr>
              <a:t>∪</a:t>
            </a:r>
            <a:r>
              <a:rPr lang="en-US" altLang="zh-CN" dirty="0"/>
              <a:t> </a:t>
            </a:r>
            <a:r>
              <a:rPr lang="en-US" altLang="zh-CN" sz="4000" b="1" dirty="0"/>
              <a:t>{</a:t>
            </a:r>
            <a:r>
              <a:rPr lang="en-US" altLang="zh-CN" sz="4000" b="1" dirty="0">
                <a:solidFill>
                  <a:srgbClr val="FF0000"/>
                </a:solidFill>
              </a:rPr>
              <a:t>δ</a:t>
            </a:r>
            <a:r>
              <a:rPr lang="en-US" altLang="zh-CN" sz="4000" b="1" dirty="0"/>
              <a:t>(q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a)|</a:t>
            </a:r>
            <a:r>
              <a:rPr lang="en-US" altLang="zh-CN" sz="4000" b="1" dirty="0" err="1"/>
              <a:t>q∈P</a:t>
            </a:r>
            <a:r>
              <a:rPr lang="en-US" altLang="zh-CN" sz="4000" b="1" dirty="0"/>
              <a:t>}</a:t>
            </a:r>
            <a:endParaRPr lang="zh-CN" altLang="en-US" sz="4000" b="1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={δ(q</a:t>
            </a:r>
            <a:r>
              <a:rPr lang="en-US" altLang="zh-CN" sz="4000" b="1" baseline="-30000" dirty="0">
                <a:solidFill>
                  <a:srgbClr val="0000CC"/>
                </a:solidFill>
              </a:rPr>
              <a:t>1</a:t>
            </a:r>
            <a:r>
              <a:rPr lang="en-US" altLang="zh-CN" sz="4000" b="1" dirty="0">
                <a:solidFill>
                  <a:srgbClr val="0000CC"/>
                </a:solidFill>
              </a:rPr>
              <a:t>, a),δ(q</a:t>
            </a:r>
            <a:r>
              <a:rPr lang="en-US" altLang="zh-CN" sz="4000" b="1" baseline="-30000" dirty="0">
                <a:solidFill>
                  <a:srgbClr val="0000CC"/>
                </a:solidFill>
              </a:rPr>
              <a:t>2</a:t>
            </a:r>
            <a:r>
              <a:rPr lang="en-US" altLang="zh-CN" sz="4000" b="1" dirty="0">
                <a:solidFill>
                  <a:srgbClr val="0000CC"/>
                </a:solidFill>
              </a:rPr>
              <a:t>, a),…,δ(</a:t>
            </a:r>
            <a:r>
              <a:rPr lang="en-US" altLang="zh-CN" sz="4000" b="1" dirty="0" err="1">
                <a:solidFill>
                  <a:srgbClr val="0000CC"/>
                </a:solidFill>
              </a:rPr>
              <a:t>q</a:t>
            </a:r>
            <a:r>
              <a:rPr lang="en-US" altLang="zh-CN" sz="4000" b="1" baseline="-30000" dirty="0" err="1">
                <a:solidFill>
                  <a:srgbClr val="0000CC"/>
                </a:solidFill>
              </a:rPr>
              <a:t>n</a:t>
            </a:r>
            <a:r>
              <a:rPr lang="en-US" altLang="zh-CN" sz="4000" b="1" dirty="0">
                <a:solidFill>
                  <a:srgbClr val="0000CC"/>
                </a:solidFill>
              </a:rPr>
              <a:t>, a)}</a:t>
            </a:r>
            <a:endParaRPr lang="zh-CN" altLang="en-US" sz="4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对于串</a:t>
            </a:r>
            <a:r>
              <a:rPr lang="en-US" altLang="zh-CN" sz="4800" dirty="0">
                <a:solidFill>
                  <a:srgbClr val="000000"/>
                </a:solidFill>
              </a:rPr>
              <a:t>w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00"/>
                </a:solidFill>
              </a:rPr>
              <a:t> </a:t>
            </a:r>
            <a:r>
              <a:rPr lang="en-US" altLang="zh-CN" sz="4400" b="1" dirty="0"/>
              <a:t>w=</a:t>
            </a:r>
            <a:r>
              <a:rPr lang="en-US" altLang="zh-CN" sz="4400" b="1" dirty="0" err="1">
                <a:solidFill>
                  <a:schemeClr val="accent2"/>
                </a:solidFill>
              </a:rPr>
              <a:t>αa</a:t>
            </a:r>
            <a:endParaRPr lang="en-US" altLang="zh-CN" sz="44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</a:t>
            </a:r>
            <a:r>
              <a:rPr lang="en-US" altLang="zh-CN" sz="4000" b="1" dirty="0"/>
              <a:t>δ*(P</a:t>
            </a:r>
            <a:r>
              <a:rPr lang="zh-CN" altLang="en-US" sz="4000" b="1" dirty="0"/>
              <a:t>， </a:t>
            </a:r>
            <a:r>
              <a:rPr lang="en-US" altLang="zh-CN" sz="4000" b="1" dirty="0"/>
              <a:t>w)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/>
              <a:t>   =δ*(P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chemeClr val="accent2"/>
                </a:solidFill>
              </a:rPr>
              <a:t>αa</a:t>
            </a:r>
            <a:r>
              <a:rPr lang="en-US" altLang="zh-CN" sz="4000" b="1" dirty="0"/>
              <a:t>)</a:t>
            </a:r>
          </a:p>
          <a:p>
            <a:pPr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 =δ</a:t>
            </a:r>
            <a:r>
              <a:rPr lang="en-US" altLang="zh-CN" sz="40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000" b="1" dirty="0"/>
              <a:t>(</a:t>
            </a:r>
            <a:r>
              <a:rPr lang="en-US" altLang="zh-CN" sz="4000" b="1" dirty="0">
                <a:solidFill>
                  <a:srgbClr val="FF0000"/>
                </a:solidFill>
              </a:rPr>
              <a:t>δ*</a:t>
            </a:r>
            <a:r>
              <a:rPr lang="en-US" altLang="zh-CN" sz="4000" b="1" dirty="0"/>
              <a:t>(P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α)</a:t>
            </a:r>
            <a:r>
              <a:rPr lang="zh-CN" altLang="en-US" sz="4000" b="1" dirty="0">
                <a:solidFill>
                  <a:srgbClr val="0000CC"/>
                </a:solidFill>
              </a:rPr>
              <a:t>， </a:t>
            </a:r>
            <a:r>
              <a:rPr lang="en-US" altLang="zh-CN" sz="4000" b="1" dirty="0">
                <a:solidFill>
                  <a:srgbClr val="000000"/>
                </a:solidFill>
              </a:rPr>
              <a:t>a</a:t>
            </a:r>
            <a:r>
              <a:rPr lang="en-US" altLang="zh-CN" sz="4000" b="1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/>
              <a:t>   =</a:t>
            </a:r>
            <a:r>
              <a:rPr lang="en-US" altLang="zh-CN" sz="4000" b="1" dirty="0">
                <a:solidFill>
                  <a:schemeClr val="accent2"/>
                </a:solidFill>
              </a:rPr>
              <a:t>∪</a:t>
            </a:r>
            <a:r>
              <a:rPr lang="en-US" altLang="zh-CN" b="1" dirty="0"/>
              <a:t> </a:t>
            </a:r>
            <a:r>
              <a:rPr lang="en-US" altLang="zh-CN" sz="4000" b="1" dirty="0"/>
              <a:t>{</a:t>
            </a:r>
            <a:r>
              <a:rPr lang="en-US" altLang="zh-CN" sz="4000" b="1" dirty="0">
                <a:solidFill>
                  <a:srgbClr val="000000"/>
                </a:solidFill>
              </a:rPr>
              <a:t>δ(q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a)</a:t>
            </a:r>
            <a:r>
              <a:rPr lang="en-US" altLang="zh-CN" sz="4000" b="1" dirty="0"/>
              <a:t>| </a:t>
            </a:r>
            <a:r>
              <a:rPr lang="en-US" altLang="zh-CN" sz="4000" b="1" dirty="0" err="1"/>
              <a:t>q∈</a:t>
            </a:r>
            <a:r>
              <a:rPr lang="en-US" altLang="zh-CN" sz="4000" b="1" dirty="0" err="1">
                <a:solidFill>
                  <a:srgbClr val="FF0000"/>
                </a:solidFill>
              </a:rPr>
              <a:t>δ</a:t>
            </a:r>
            <a:r>
              <a:rPr lang="en-US" altLang="zh-CN" sz="4000" b="1" dirty="0">
                <a:solidFill>
                  <a:srgbClr val="FF0000"/>
                </a:solidFill>
              </a:rPr>
              <a:t>*</a:t>
            </a:r>
            <a:r>
              <a:rPr lang="en-US" altLang="zh-CN" sz="4000" b="1" dirty="0"/>
              <a:t>(P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α)}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或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w= </a:t>
            </a:r>
            <a:r>
              <a:rPr lang="en-US" altLang="zh-CN" sz="4000" b="1" dirty="0" err="1">
                <a:solidFill>
                  <a:schemeClr val="accent2"/>
                </a:solidFill>
              </a:rPr>
              <a:t>aα</a:t>
            </a:r>
            <a:r>
              <a:rPr lang="en-US" altLang="zh-CN" sz="4000" b="1" dirty="0">
                <a:solidFill>
                  <a:schemeClr val="accent2"/>
                </a:solidFill>
              </a:rPr>
              <a:t>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δ</a:t>
            </a:r>
            <a:r>
              <a:rPr lang="en-US" altLang="zh-CN" sz="40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000" b="1" dirty="0"/>
              <a:t>(</a:t>
            </a:r>
            <a:r>
              <a:rPr lang="en-US" altLang="zh-CN" sz="4000" b="1" dirty="0">
                <a:solidFill>
                  <a:srgbClr val="0000CC"/>
                </a:solidFill>
              </a:rPr>
              <a:t>P</a:t>
            </a:r>
            <a:r>
              <a:rPr lang="zh-CN" altLang="en-US" sz="4000" b="1" dirty="0">
                <a:solidFill>
                  <a:srgbClr val="0000CC"/>
                </a:solidFill>
              </a:rPr>
              <a:t>， </a:t>
            </a:r>
            <a:r>
              <a:rPr lang="en-US" altLang="zh-CN" sz="4000" b="1" dirty="0">
                <a:solidFill>
                  <a:srgbClr val="0000CC"/>
                </a:solidFill>
              </a:rPr>
              <a:t>w </a:t>
            </a:r>
            <a:r>
              <a:rPr lang="en-US" altLang="zh-CN" sz="4000" b="1" dirty="0"/>
              <a:t>)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=δ</a:t>
            </a:r>
            <a:r>
              <a:rPr lang="en-US" altLang="zh-CN" sz="40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000" b="1" dirty="0"/>
              <a:t>(</a:t>
            </a:r>
            <a:r>
              <a:rPr lang="en-US" altLang="zh-CN" sz="4000" b="1" dirty="0">
                <a:solidFill>
                  <a:srgbClr val="0000CC"/>
                </a:solidFill>
              </a:rPr>
              <a:t>P</a:t>
            </a:r>
            <a:r>
              <a:rPr lang="zh-CN" altLang="en-US" sz="4000" b="1" dirty="0">
                <a:solidFill>
                  <a:srgbClr val="0000CC"/>
                </a:solidFill>
              </a:rPr>
              <a:t>， </a:t>
            </a:r>
            <a:r>
              <a:rPr lang="en-US" altLang="zh-CN" sz="4000" b="1" dirty="0">
                <a:solidFill>
                  <a:srgbClr val="000000"/>
                </a:solidFill>
              </a:rPr>
              <a:t>aα </a:t>
            </a:r>
            <a:r>
              <a:rPr lang="en-US" altLang="zh-CN" sz="4000" b="1" dirty="0"/>
              <a:t>)</a:t>
            </a:r>
          </a:p>
          <a:p>
            <a:pPr algn="just"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= δ</a:t>
            </a:r>
            <a:r>
              <a:rPr lang="en-US" altLang="zh-CN" sz="40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000" b="1" dirty="0"/>
              <a:t>( </a:t>
            </a:r>
            <a:r>
              <a:rPr lang="en-US" altLang="zh-CN" sz="4000" b="1" dirty="0">
                <a:solidFill>
                  <a:srgbClr val="0000CC"/>
                </a:solidFill>
              </a:rPr>
              <a:t>δ</a:t>
            </a:r>
            <a:r>
              <a:rPr lang="en-US" altLang="zh-CN" sz="40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000" b="1" dirty="0"/>
              <a:t>(</a:t>
            </a:r>
            <a:r>
              <a:rPr lang="en-US" altLang="zh-CN" sz="4000" b="1" dirty="0">
                <a:solidFill>
                  <a:srgbClr val="0000CC"/>
                </a:solidFill>
              </a:rPr>
              <a:t>P</a:t>
            </a:r>
            <a:r>
              <a:rPr lang="zh-CN" altLang="en-US" sz="4000" b="1" dirty="0">
                <a:solidFill>
                  <a:srgbClr val="0000CC"/>
                </a:solidFill>
              </a:rPr>
              <a:t>， </a:t>
            </a:r>
            <a:r>
              <a:rPr lang="en-US" altLang="zh-CN" sz="4000" b="1" dirty="0">
                <a:solidFill>
                  <a:srgbClr val="000000"/>
                </a:solidFill>
              </a:rPr>
              <a:t>a </a:t>
            </a:r>
            <a:r>
              <a:rPr lang="en-US" altLang="zh-CN" sz="4000" b="1" dirty="0"/>
              <a:t>)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α</a:t>
            </a:r>
            <a:r>
              <a:rPr lang="en-US" altLang="zh-CN" sz="4000" b="1" dirty="0"/>
              <a:t> 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= </a:t>
            </a:r>
            <a:r>
              <a:rPr lang="en-US" altLang="zh-CN" sz="4000" b="1" dirty="0">
                <a:solidFill>
                  <a:schemeClr val="accent2"/>
                </a:solidFill>
              </a:rPr>
              <a:t>∪</a:t>
            </a:r>
            <a:r>
              <a:rPr lang="en-US" altLang="zh-CN" sz="4000" b="1" dirty="0">
                <a:solidFill>
                  <a:srgbClr val="0000CC"/>
                </a:solidFill>
              </a:rPr>
              <a:t>{δ</a:t>
            </a:r>
            <a:r>
              <a:rPr lang="en-US" altLang="zh-CN" sz="40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000" b="1" dirty="0">
                <a:solidFill>
                  <a:srgbClr val="0000CC"/>
                </a:solidFill>
              </a:rPr>
              <a:t>(</a:t>
            </a:r>
            <a:r>
              <a:rPr lang="en-US" altLang="zh-CN" sz="4000" b="1" dirty="0">
                <a:solidFill>
                  <a:srgbClr val="FF0000"/>
                </a:solidFill>
              </a:rPr>
              <a:t>{q}</a:t>
            </a:r>
            <a:r>
              <a:rPr lang="en-US" altLang="zh-CN" sz="4000" b="1" dirty="0">
                <a:solidFill>
                  <a:srgbClr val="0000CC"/>
                </a:solidFill>
              </a:rPr>
              <a:t>,α)| </a:t>
            </a:r>
            <a:r>
              <a:rPr lang="en-US" altLang="zh-CN" sz="4000" b="1" dirty="0" err="1">
                <a:solidFill>
                  <a:srgbClr val="000000"/>
                </a:solidFill>
              </a:rPr>
              <a:t>q∈δ</a:t>
            </a:r>
            <a:r>
              <a:rPr lang="en-US" altLang="zh-CN" sz="4000" b="1" baseline="30000" dirty="0">
                <a:solidFill>
                  <a:srgbClr val="000000"/>
                </a:solidFill>
              </a:rPr>
              <a:t>*</a:t>
            </a:r>
            <a:r>
              <a:rPr lang="en-US" altLang="zh-CN" sz="4000" b="1" dirty="0"/>
              <a:t>(</a:t>
            </a:r>
            <a:r>
              <a:rPr lang="en-US" altLang="zh-CN" sz="4000" b="1" dirty="0">
                <a:solidFill>
                  <a:srgbClr val="000000"/>
                </a:solidFill>
              </a:rPr>
              <a:t>P</a:t>
            </a:r>
            <a:r>
              <a:rPr lang="zh-CN" altLang="en-US" sz="4000" b="1" dirty="0">
                <a:solidFill>
                  <a:srgbClr val="000000"/>
                </a:solidFill>
              </a:rPr>
              <a:t>， </a:t>
            </a:r>
            <a:r>
              <a:rPr lang="en-US" altLang="zh-CN" sz="4000" b="1" dirty="0">
                <a:solidFill>
                  <a:srgbClr val="000000"/>
                </a:solidFill>
              </a:rPr>
              <a:t>a </a:t>
            </a:r>
            <a:r>
              <a:rPr lang="en-US" altLang="zh-CN" sz="4000" b="1" dirty="0"/>
              <a:t>)</a:t>
            </a:r>
            <a:r>
              <a:rPr lang="en-US" altLang="zh-CN" sz="4000" b="1" dirty="0">
                <a:solidFill>
                  <a:srgbClr val="0000CC"/>
                </a:solidFill>
              </a:rPr>
              <a:t>}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定义</a:t>
            </a:r>
            <a:r>
              <a:rPr lang="en-US" altLang="zh-CN" sz="4400" dirty="0">
                <a:solidFill>
                  <a:srgbClr val="000000"/>
                </a:solidFill>
              </a:rPr>
              <a:t>3-1 </a:t>
            </a:r>
            <a:r>
              <a:rPr lang="zh-CN" altLang="en-US" sz="4400" dirty="0">
                <a:solidFill>
                  <a:srgbClr val="000000"/>
                </a:solidFill>
              </a:rPr>
              <a:t>有限状态自动机</a:t>
            </a:r>
            <a:r>
              <a:rPr lang="en-US" altLang="zh-CN" sz="4400" dirty="0">
                <a:solidFill>
                  <a:srgbClr val="FF0000"/>
                </a:solidFill>
              </a:rPr>
              <a:t>FA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1063" y="2338388"/>
            <a:ext cx="7004050" cy="3538537"/>
          </a:xfrm>
          <a:noFill/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FA</a:t>
            </a:r>
            <a:r>
              <a:rPr lang="zh-CN" altLang="en-US" sz="4000" b="1" dirty="0">
                <a:solidFill>
                  <a:srgbClr val="0000CC"/>
                </a:solidFill>
              </a:rPr>
              <a:t>是一个五元式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      FA=(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zh-CN" altLang="en-US" sz="4400" b="1" dirty="0">
                <a:solidFill>
                  <a:srgbClr val="FF0000"/>
                </a:solidFill>
              </a:rPr>
              <a:t>∑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δ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FF0000"/>
                </a:solidFill>
              </a:rPr>
              <a:t>q</a:t>
            </a:r>
            <a:r>
              <a:rPr lang="en-US" altLang="zh-CN" sz="4000" b="1" baseline="-25000" dirty="0">
                <a:solidFill>
                  <a:srgbClr val="FF0000"/>
                </a:solidFill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F)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Q</a:t>
            </a:r>
            <a:r>
              <a:rPr lang="zh-CN" altLang="en-US" sz="4000" b="1" dirty="0">
                <a:solidFill>
                  <a:srgbClr val="0000CC"/>
                </a:solidFill>
              </a:rPr>
              <a:t>是有限状态的集合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FF0000"/>
                </a:solidFill>
              </a:rPr>
              <a:t> </a:t>
            </a:r>
            <a:r>
              <a:rPr lang="zh-CN" altLang="en-US" sz="4000" b="1" dirty="0">
                <a:solidFill>
                  <a:srgbClr val="000000"/>
                </a:solidFill>
              </a:rPr>
              <a:t>∑</a:t>
            </a:r>
            <a:r>
              <a:rPr lang="zh-CN" altLang="en-US" sz="4000" b="1" dirty="0">
                <a:solidFill>
                  <a:srgbClr val="0000CC"/>
                </a:solidFill>
              </a:rPr>
              <a:t>是字母表，即输入带上的字符集合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uiExpand="1" build="p" autoUpdateAnimBg="0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L(NFA)</a:t>
            </a:r>
            <a:r>
              <a:rPr lang="zh-CN" altLang="en-US" sz="4000" b="1" dirty="0">
                <a:solidFill>
                  <a:srgbClr val="0000CC"/>
                </a:solidFill>
              </a:rPr>
              <a:t>表示被</a:t>
            </a:r>
            <a:r>
              <a:rPr lang="en-US" altLang="zh-CN" sz="4000" b="1" dirty="0">
                <a:solidFill>
                  <a:srgbClr val="000000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所接收的语言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L(NFA)={</a:t>
            </a:r>
            <a:r>
              <a:rPr lang="en-US" altLang="zh-CN" sz="4000" b="1" dirty="0" err="1">
                <a:solidFill>
                  <a:srgbClr val="0000CC"/>
                </a:solidFill>
              </a:rPr>
              <a:t>w|w</a:t>
            </a:r>
            <a:r>
              <a:rPr lang="en-US" altLang="zh-CN" sz="4000" b="1" dirty="0">
                <a:solidFill>
                  <a:srgbClr val="0000CC"/>
                </a:solidFill>
              </a:rPr>
              <a:t>∈∑</a:t>
            </a:r>
            <a:r>
              <a:rPr lang="en-US" altLang="zh-CN" sz="4000" b="1" baseline="30000" dirty="0">
                <a:solidFill>
                  <a:srgbClr val="0000CC"/>
                </a:solidFill>
              </a:rPr>
              <a:t>*</a:t>
            </a:r>
            <a:r>
              <a:rPr lang="zh-CN" altLang="en-US" sz="4000" b="1" dirty="0">
                <a:solidFill>
                  <a:srgbClr val="0000CC"/>
                </a:solidFill>
              </a:rPr>
              <a:t>且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             </a:t>
            </a:r>
            <a:r>
              <a:rPr lang="en-US" altLang="zh-CN" sz="4000" b="1" dirty="0">
                <a:solidFill>
                  <a:srgbClr val="000000"/>
                </a:solidFill>
              </a:rPr>
              <a:t>δ</a:t>
            </a:r>
            <a:r>
              <a:rPr lang="en-US" altLang="zh-CN" sz="4000" b="1" baseline="30000" dirty="0">
                <a:solidFill>
                  <a:srgbClr val="000000"/>
                </a:solidFill>
              </a:rPr>
              <a:t>*</a:t>
            </a:r>
            <a:r>
              <a:rPr lang="en-US" altLang="zh-CN" sz="4000" b="1" dirty="0">
                <a:solidFill>
                  <a:srgbClr val="000000"/>
                </a:solidFill>
              </a:rPr>
              <a:t>(Q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0</a:t>
            </a:r>
            <a:r>
              <a:rPr lang="zh-CN" altLang="en-US" sz="4000" b="1" dirty="0">
                <a:solidFill>
                  <a:srgbClr val="000000"/>
                </a:solidFill>
              </a:rPr>
              <a:t>， </a:t>
            </a:r>
            <a:r>
              <a:rPr lang="en-US" altLang="zh-CN" sz="4000" b="1" dirty="0">
                <a:solidFill>
                  <a:srgbClr val="000000"/>
                </a:solidFill>
              </a:rPr>
              <a:t>w)</a:t>
            </a:r>
            <a:r>
              <a:rPr lang="en-US" altLang="zh-CN" sz="4000" b="1" dirty="0">
                <a:solidFill>
                  <a:srgbClr val="0000CC"/>
                </a:solidFill>
              </a:rPr>
              <a:t>∩F</a:t>
            </a:r>
            <a:r>
              <a:rPr lang="en-US" altLang="en-US" sz="4800" b="1" dirty="0"/>
              <a:t>≠</a:t>
            </a:r>
            <a:r>
              <a:rPr lang="en-US" altLang="zh-CN" sz="4000" b="1" dirty="0">
                <a:solidFill>
                  <a:schemeClr val="accent2"/>
                </a:solidFill>
              </a:rPr>
              <a:t>Φ</a:t>
            </a:r>
            <a:r>
              <a:rPr lang="en-US" altLang="zh-CN" sz="4000" b="1" dirty="0">
                <a:solidFill>
                  <a:srgbClr val="0000CC"/>
                </a:solidFill>
              </a:rPr>
              <a:t>}</a:t>
            </a:r>
            <a:endParaRPr lang="zh-CN" altLang="en-US" sz="4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/>
            <a:r>
              <a:rPr lang="zh-CN" altLang="en-US" sz="4000" b="1" dirty="0">
                <a:solidFill>
                  <a:srgbClr val="0000CC"/>
                </a:solidFill>
              </a:rPr>
              <a:t>它表示所有串</a:t>
            </a:r>
            <a:r>
              <a:rPr lang="en-US" altLang="zh-CN" sz="4000" b="1" dirty="0">
                <a:solidFill>
                  <a:srgbClr val="000000"/>
                </a:solidFill>
              </a:rPr>
              <a:t>w</a:t>
            </a:r>
            <a:r>
              <a:rPr lang="zh-CN" altLang="en-US" sz="4000" b="1" dirty="0">
                <a:solidFill>
                  <a:srgbClr val="0000CC"/>
                </a:solidFill>
              </a:rPr>
              <a:t>的集合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在</a:t>
            </a:r>
            <a:r>
              <a:rPr lang="en-US" altLang="zh-CN" sz="4000" b="1" dirty="0">
                <a:solidFill>
                  <a:srgbClr val="0000CC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的状态图中，</a:t>
            </a:r>
            <a:r>
              <a:rPr lang="zh-CN" altLang="en-US" sz="4000" b="1" dirty="0">
                <a:solidFill>
                  <a:srgbClr val="000000"/>
                </a:solidFill>
              </a:rPr>
              <a:t>至少存在一条路径</a:t>
            </a:r>
            <a:endParaRPr lang="en-US" altLang="zh-CN" sz="4000" b="1" dirty="0">
              <a:solidFill>
                <a:srgbClr val="000000"/>
              </a:solidFill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以</a:t>
            </a:r>
            <a:r>
              <a:rPr lang="en-US" altLang="zh-CN" sz="4000" b="1" dirty="0">
                <a:solidFill>
                  <a:srgbClr val="0000CC"/>
                </a:solidFill>
              </a:rPr>
              <a:t>w</a:t>
            </a:r>
            <a:r>
              <a:rPr lang="zh-CN" altLang="en-US" sz="4000" b="1" dirty="0">
                <a:solidFill>
                  <a:srgbClr val="0000CC"/>
                </a:solidFill>
              </a:rPr>
              <a:t>为标记，能使</a:t>
            </a:r>
            <a:r>
              <a:rPr lang="en-US" altLang="zh-CN" sz="4000" b="1" dirty="0">
                <a:solidFill>
                  <a:srgbClr val="0000CC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从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某个开始状态到达某个接收状态。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构造</a:t>
            </a:r>
            <a:r>
              <a:rPr lang="en-US" altLang="zh-CN" sz="4400" dirty="0">
                <a:solidFill>
                  <a:srgbClr val="000000"/>
                </a:solidFill>
              </a:rPr>
              <a:t>NFA</a:t>
            </a:r>
            <a:r>
              <a:rPr lang="zh-CN" altLang="en-US" sz="4400" dirty="0">
                <a:solidFill>
                  <a:srgbClr val="000000"/>
                </a:solidFill>
              </a:rPr>
              <a:t>，分别接收语言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3600" b="1" dirty="0">
                <a:solidFill>
                  <a:schemeClr val="accent2"/>
                </a:solidFill>
              </a:rPr>
              <a:t>ε </a:t>
            </a:r>
            <a:r>
              <a:rPr lang="zh-CN" altLang="en-US" sz="3600" b="1" dirty="0">
                <a:solidFill>
                  <a:schemeClr val="accent2"/>
                </a:solidFill>
              </a:rPr>
              <a:t>、</a:t>
            </a:r>
            <a:r>
              <a:rPr lang="en-US" altLang="zh-CN" sz="3600" b="1" dirty="0"/>
              <a:t>0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3600" b="1" dirty="0"/>
              <a:t> 0</a:t>
            </a:r>
            <a:r>
              <a:rPr lang="en-US" altLang="zh-CN" sz="3600" b="1" baseline="30000" dirty="0"/>
              <a:t>+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 dirty="0"/>
              <a:t>(0+1)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sz="3600" b="1" baseline="30000" dirty="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3600" b="1" dirty="0"/>
              <a:t>(0+1)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panose="02010600030101010101" pitchFamily="2" charset="-122"/>
              </a:rPr>
              <a:t>+</a:t>
            </a:r>
            <a:endParaRPr lang="en-US" altLang="zh-CN" sz="3600" b="1" baseline="30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 dirty="0"/>
              <a:t>0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01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 dirty="0"/>
              <a:t>0(0+1) 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3600" b="1" dirty="0"/>
              <a:t> 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chemeClr val="accent2"/>
                </a:solidFill>
              </a:rPr>
              <a:t>(0+1)</a:t>
            </a:r>
            <a:r>
              <a:rPr lang="en-US" altLang="zh-CN" sz="3600" b="1" baseline="30000" dirty="0">
                <a:solidFill>
                  <a:schemeClr val="accent2"/>
                </a:solidFill>
              </a:rPr>
              <a:t>*</a:t>
            </a:r>
            <a:r>
              <a:rPr lang="en-US" altLang="zh-CN" sz="3600" b="1" dirty="0">
                <a:solidFill>
                  <a:schemeClr val="accent2"/>
                </a:solidFill>
              </a:rPr>
              <a:t>00(0+1)</a:t>
            </a:r>
            <a:r>
              <a:rPr lang="en-US" altLang="zh-CN" sz="3600" b="1" baseline="30000" dirty="0">
                <a:solidFill>
                  <a:schemeClr val="accent2"/>
                </a:solidFill>
              </a:rPr>
              <a:t>*</a:t>
            </a:r>
            <a:r>
              <a:rPr lang="en-US" altLang="zh-CN" sz="3600" b="1" dirty="0">
                <a:solidFill>
                  <a:srgbClr val="FF0000"/>
                </a:solidFill>
              </a:rPr>
              <a:t> </a:t>
            </a:r>
            <a:endParaRPr lang="zh-CN" altLang="en-US" sz="36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6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59" grpId="0" uiExpand="1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的</a:t>
            </a:r>
            <a:r>
              <a:rPr lang="zh-CN" altLang="en-US" b="1">
                <a:solidFill>
                  <a:schemeClr val="accent2"/>
                </a:solidFill>
                <a:ea typeface="宋体" panose="02010600030101010101" pitchFamily="2" charset="-122"/>
                <a:sym typeface="+mn-ea"/>
              </a:rPr>
              <a:t>充分条件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b="1">
                <a:ea typeface="宋体" panose="02010600030101010101" pitchFamily="2" charset="-122"/>
                <a:sym typeface="+mn-ea"/>
              </a:rPr>
              <a:t>B  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B=</a:t>
            </a:r>
            <a:r>
              <a:rPr lang="en-GB" altLang="zh-CN">
                <a:ea typeface="宋体" panose="02010600030101010101" pitchFamily="2" charset="-122"/>
                <a:sym typeface="+mn-ea"/>
              </a:rPr>
              <a:t>&gt;A</a:t>
            </a:r>
            <a:endParaRPr lang="en-GB" altLang="zh-CN" b="1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ea typeface="宋体" panose="02010600030101010101" pitchFamily="2" charset="-122"/>
                <a:sym typeface="+mn-ea"/>
              </a:rPr>
              <a:t> A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的</a:t>
            </a:r>
            <a:r>
              <a:rPr lang="zh-CN" altLang="en-US" b="1">
                <a:solidFill>
                  <a:schemeClr val="accent2"/>
                </a:solidFill>
                <a:ea typeface="宋体" panose="02010600030101010101" pitchFamily="2" charset="-122"/>
                <a:sym typeface="+mn-ea"/>
              </a:rPr>
              <a:t>必要条件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b="1">
                <a:ea typeface="宋体" panose="02010600030101010101" pitchFamily="2" charset="-122"/>
                <a:sym typeface="+mn-ea"/>
              </a:rPr>
              <a:t>B  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A=</a:t>
            </a:r>
            <a:r>
              <a:rPr lang="en-GB" altLang="zh-CN">
                <a:ea typeface="宋体" panose="02010600030101010101" pitchFamily="2" charset="-122"/>
                <a:sym typeface="+mn-ea"/>
              </a:rPr>
              <a:t>&gt;B</a:t>
            </a:r>
            <a:endParaRPr lang="en-GB" altLang="zh-CN" b="1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ea typeface="宋体" panose="02010600030101010101" pitchFamily="2" charset="-122"/>
                <a:sym typeface="+mn-ea"/>
              </a:rPr>
              <a:t> A</a:t>
            </a:r>
            <a:r>
              <a:rPr lang="zh-CN" altLang="en-US" b="1">
                <a:solidFill>
                  <a:schemeClr val="accent2"/>
                </a:solidFill>
                <a:ea typeface="宋体" panose="02010600030101010101" pitchFamily="2" charset="-122"/>
                <a:sym typeface="+mn-ea"/>
              </a:rPr>
              <a:t>当且仅当</a:t>
            </a:r>
            <a:r>
              <a:rPr lang="en-US" altLang="zh-CN" b="1">
                <a:ea typeface="宋体" panose="02010600030101010101" pitchFamily="2" charset="-122"/>
                <a:sym typeface="+mn-ea"/>
              </a:rPr>
              <a:t>B</a:t>
            </a:r>
            <a:endParaRPr lang="en-US" altLang="zh-CN" b="1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ea typeface="宋体" panose="02010600030101010101" pitchFamily="2" charset="-122"/>
                <a:sym typeface="+mn-ea"/>
              </a:rPr>
              <a:t>     即</a:t>
            </a:r>
            <a:r>
              <a:rPr lang="en-US" altLang="zh-CN" b="1"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的</a:t>
            </a:r>
            <a:r>
              <a:rPr lang="zh-CN" altLang="en-US" b="1">
                <a:solidFill>
                  <a:schemeClr val="accent2"/>
                </a:solidFill>
                <a:ea typeface="宋体" panose="02010600030101010101" pitchFamily="2" charset="-122"/>
                <a:sym typeface="+mn-ea"/>
              </a:rPr>
              <a:t>充要条件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b="1">
                <a:ea typeface="宋体" panose="02010600030101010101" pitchFamily="2" charset="-122"/>
                <a:sym typeface="+mn-ea"/>
              </a:rPr>
              <a:t>B</a:t>
            </a:r>
            <a:endParaRPr lang="en-US" altLang="zh-CN" b="1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chemeClr val="tx1"/>
                </a:solidFill>
              </a:rPr>
              <a:t>3.4.2  NFA</a:t>
            </a:r>
            <a:r>
              <a:rPr lang="zh-CN" altLang="en-US" sz="4800" dirty="0">
                <a:solidFill>
                  <a:schemeClr val="tx1"/>
                </a:solidFill>
              </a:rPr>
              <a:t>的</a:t>
            </a:r>
            <a:r>
              <a:rPr lang="zh-CN" altLang="en-US" sz="4800" dirty="0">
                <a:solidFill>
                  <a:srgbClr val="000000"/>
                </a:solidFill>
              </a:rPr>
              <a:t>确定化</a:t>
            </a:r>
            <a:endParaRPr lang="en-US" altLang="zh-CN" sz="4800" dirty="0">
              <a:solidFill>
                <a:srgbClr val="000000"/>
              </a:solidFill>
            </a:endParaRP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chemeClr val="accent2"/>
                </a:solidFill>
              </a:rPr>
              <a:t>DFA</a:t>
            </a:r>
            <a:r>
              <a:rPr lang="zh-CN" altLang="en-US" sz="4000" b="1" dirty="0"/>
              <a:t>可以转换为</a:t>
            </a:r>
            <a:r>
              <a:rPr lang="en-US" altLang="zh-CN" sz="4000" b="1" dirty="0">
                <a:solidFill>
                  <a:schemeClr val="accent2"/>
                </a:solidFill>
              </a:rPr>
              <a:t>NFA</a:t>
            </a:r>
            <a:endParaRPr lang="zh-CN" altLang="en-US" sz="4000" b="1" dirty="0">
              <a:solidFill>
                <a:schemeClr val="accent2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chemeClr val="accent2"/>
                </a:solidFill>
              </a:rPr>
              <a:t>NFA</a:t>
            </a:r>
            <a:r>
              <a:rPr lang="zh-CN" altLang="en-US" sz="4000" b="1" dirty="0"/>
              <a:t>可以转换为</a:t>
            </a:r>
            <a:r>
              <a:rPr lang="en-US" altLang="zh-CN" sz="4000" b="1" dirty="0">
                <a:solidFill>
                  <a:schemeClr val="accent2"/>
                </a:solidFill>
              </a:rPr>
              <a:t>DFA</a:t>
            </a:r>
            <a:r>
              <a:rPr lang="en-US" altLang="zh-CN" sz="4000" b="1" dirty="0"/>
              <a:t>(</a:t>
            </a:r>
            <a:r>
              <a:rPr lang="zh-CN" altLang="en-US" sz="4000" b="1" dirty="0"/>
              <a:t>确定化</a:t>
            </a:r>
            <a:r>
              <a:rPr lang="en-US" altLang="zh-CN" sz="4000" b="1" dirty="0"/>
              <a:t>)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uiExpand="1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定理</a:t>
            </a:r>
            <a:r>
              <a:rPr lang="en-US" altLang="zh-CN" sz="4800" dirty="0">
                <a:solidFill>
                  <a:srgbClr val="000000"/>
                </a:solidFill>
              </a:rPr>
              <a:t>3-3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4000" b="1" dirty="0">
                <a:solidFill>
                  <a:srgbClr val="0000CC"/>
                </a:solidFill>
              </a:rPr>
              <a:t>∑</a:t>
            </a:r>
            <a:r>
              <a:rPr lang="en-US" altLang="zh-CN" sz="4000" b="1" baseline="30000" dirty="0">
                <a:solidFill>
                  <a:srgbClr val="0000CC"/>
                </a:solidFill>
              </a:rPr>
              <a:t>*</a:t>
            </a:r>
            <a:r>
              <a:rPr lang="zh-CN" altLang="en-US" sz="4000" b="1" dirty="0">
                <a:solidFill>
                  <a:srgbClr val="0000CC"/>
                </a:solidFill>
              </a:rPr>
              <a:t>的一个子集</a:t>
            </a:r>
            <a:r>
              <a:rPr lang="en-US" altLang="zh-CN" sz="4000" b="1" dirty="0">
                <a:solidFill>
                  <a:srgbClr val="0000CC"/>
                </a:solidFill>
              </a:rPr>
              <a:t>L</a:t>
            </a:r>
            <a:r>
              <a:rPr lang="zh-CN" altLang="en-US" sz="4000" b="1" dirty="0">
                <a:solidFill>
                  <a:srgbClr val="0000CC"/>
                </a:solidFill>
              </a:rPr>
              <a:t>是一个</a:t>
            </a:r>
            <a:r>
              <a:rPr lang="en-US" altLang="zh-CN" sz="4000" b="1" dirty="0">
                <a:solidFill>
                  <a:srgbClr val="0000CC"/>
                </a:solidFill>
              </a:rPr>
              <a:t>FSL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chemeClr val="accent2"/>
                </a:solidFill>
              </a:rPr>
              <a:t>   充要条件为</a:t>
            </a:r>
            <a:endParaRPr lang="en-US" altLang="zh-CN" sz="4000" b="1" dirty="0">
              <a:solidFill>
                <a:schemeClr val="accent2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chemeClr val="accent2"/>
                </a:solidFill>
              </a:rPr>
              <a:t>  </a:t>
            </a:r>
            <a:r>
              <a:rPr lang="zh-CN" altLang="en-US" sz="4000" b="1" dirty="0">
                <a:solidFill>
                  <a:srgbClr val="0000CC"/>
                </a:solidFill>
              </a:rPr>
              <a:t>存在</a:t>
            </a:r>
            <a:r>
              <a:rPr lang="en-US" altLang="zh-CN" sz="4000" b="1" dirty="0">
                <a:solidFill>
                  <a:srgbClr val="0000CC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，使得</a:t>
            </a:r>
            <a:r>
              <a:rPr lang="en-US" altLang="zh-CN" sz="4000" b="1" dirty="0"/>
              <a:t>L(NFA)=L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uiExpand="1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证明：</a:t>
            </a:r>
            <a:r>
              <a:rPr lang="en-US" altLang="zh-CN" sz="4800" dirty="0">
                <a:solidFill>
                  <a:srgbClr val="FF0000"/>
                </a:solidFill>
              </a:rPr>
              <a:t>=&gt;</a:t>
            </a:r>
            <a:r>
              <a:rPr lang="en-US" altLang="zh-CN" sz="4800" dirty="0">
                <a:solidFill>
                  <a:srgbClr val="000000"/>
                </a:solidFill>
              </a:rPr>
              <a:t>  </a:t>
            </a:r>
            <a:r>
              <a:rPr lang="zh-CN" altLang="en-US" sz="4800" dirty="0">
                <a:solidFill>
                  <a:srgbClr val="000000"/>
                </a:solidFill>
              </a:rPr>
              <a:t>必要性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4000" b="1" dirty="0">
                <a:solidFill>
                  <a:srgbClr val="0000CC"/>
                </a:solidFill>
              </a:rPr>
              <a:t>若</a:t>
            </a:r>
            <a:r>
              <a:rPr lang="en-US" altLang="zh-CN" sz="4000" b="1" dirty="0">
                <a:solidFill>
                  <a:srgbClr val="0000CC"/>
                </a:solidFill>
              </a:rPr>
              <a:t>L</a:t>
            </a:r>
            <a:r>
              <a:rPr lang="zh-CN" altLang="en-US" sz="4000" b="1" dirty="0">
                <a:solidFill>
                  <a:srgbClr val="0000CC"/>
                </a:solidFill>
              </a:rPr>
              <a:t>是</a:t>
            </a:r>
            <a:r>
              <a:rPr lang="en-US" altLang="zh-CN" sz="4000" b="1" dirty="0">
                <a:solidFill>
                  <a:srgbClr val="0000CC"/>
                </a:solidFill>
              </a:rPr>
              <a:t>FSL</a:t>
            </a:r>
            <a:r>
              <a:rPr lang="zh-CN" altLang="en-US" sz="4000" b="1" dirty="0">
                <a:solidFill>
                  <a:srgbClr val="0000CC"/>
                </a:solidFill>
              </a:rPr>
              <a:t>，则有</a:t>
            </a:r>
            <a:r>
              <a:rPr lang="en-US" altLang="zh-CN" sz="4000" b="1" dirty="0">
                <a:solidFill>
                  <a:srgbClr val="0000CC"/>
                </a:solidFill>
              </a:rPr>
              <a:t>L=L(DFA</a:t>
            </a:r>
            <a:r>
              <a:rPr lang="zh-CN" altLang="en-US" sz="4000" b="1" dirty="0">
                <a:solidFill>
                  <a:srgbClr val="0000CC"/>
                </a:solidFill>
              </a:rPr>
              <a:t>）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chemeClr val="accent2"/>
                </a:solidFill>
              </a:rPr>
              <a:t>   DFA</a:t>
            </a:r>
            <a:r>
              <a:rPr lang="en-US" altLang="zh-CN" sz="4000" b="1" dirty="0">
                <a:solidFill>
                  <a:srgbClr val="0000CC"/>
                </a:solidFill>
              </a:rPr>
              <a:t>=(Q 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 ∑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δ 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 </a:t>
            </a:r>
            <a:r>
              <a:rPr lang="en-US" altLang="zh-CN" sz="4000" b="1" dirty="0">
                <a:solidFill>
                  <a:srgbClr val="FF0000"/>
                </a:solidFill>
              </a:rPr>
              <a:t>q</a:t>
            </a:r>
            <a:r>
              <a:rPr lang="en-US" altLang="zh-CN" sz="4000" b="1" baseline="-30000" dirty="0">
                <a:solidFill>
                  <a:srgbClr val="FF0000"/>
                </a:solidFill>
              </a:rPr>
              <a:t>0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 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 F)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/>
              <a:t>构造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chemeClr val="accent2"/>
                </a:solidFill>
              </a:rPr>
              <a:t>    NFA</a:t>
            </a:r>
            <a:r>
              <a:rPr lang="en-US" altLang="zh-CN" sz="4000" b="1" dirty="0">
                <a:solidFill>
                  <a:srgbClr val="0000CC"/>
                </a:solidFill>
              </a:rPr>
              <a:t>=(Q</a:t>
            </a:r>
            <a:r>
              <a:rPr lang="zh-CN" altLang="en-US" sz="4000" b="1" dirty="0">
                <a:solidFill>
                  <a:srgbClr val="0000CC"/>
                </a:solidFill>
              </a:rPr>
              <a:t>，∑，</a:t>
            </a:r>
            <a:r>
              <a:rPr lang="en-US" altLang="zh-CN" sz="4000" b="1" dirty="0">
                <a:solidFill>
                  <a:srgbClr val="000000"/>
                </a:solidFill>
              </a:rPr>
              <a:t>δ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FF0000"/>
                </a:solidFill>
              </a:rPr>
              <a:t>{q</a:t>
            </a:r>
            <a:r>
              <a:rPr lang="en-US" altLang="zh-CN" sz="4000" b="1" baseline="-30000" dirty="0">
                <a:solidFill>
                  <a:srgbClr val="FF0000"/>
                </a:solidFill>
              </a:rPr>
              <a:t>0</a:t>
            </a:r>
            <a:r>
              <a:rPr lang="en-US" altLang="zh-CN" sz="4000" b="1" dirty="0">
                <a:solidFill>
                  <a:srgbClr val="FF0000"/>
                </a:solidFill>
              </a:rPr>
              <a:t>}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F)</a:t>
            </a:r>
            <a:endParaRPr lang="zh-CN" altLang="en-US" sz="4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δ</a:t>
            </a:r>
            <a:r>
              <a:rPr lang="en-US" altLang="zh-CN" sz="4000" b="1" baseline="-30000" dirty="0">
                <a:solidFill>
                  <a:srgbClr val="0000CC"/>
                </a:solidFill>
              </a:rPr>
              <a:t>1</a:t>
            </a:r>
            <a:r>
              <a:rPr lang="en-US" altLang="zh-CN" sz="4000" b="1" dirty="0">
                <a:solidFill>
                  <a:srgbClr val="0000CC"/>
                </a:solidFill>
              </a:rPr>
              <a:t>(q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a)=</a:t>
            </a:r>
            <a:r>
              <a:rPr lang="en-US" altLang="zh-CN" sz="4000" b="1" dirty="0">
                <a:solidFill>
                  <a:schemeClr val="accent2"/>
                </a:solidFill>
              </a:rPr>
              <a:t>{</a:t>
            </a:r>
            <a:r>
              <a:rPr lang="en-US" altLang="zh-CN" sz="4000" b="1" dirty="0">
                <a:solidFill>
                  <a:srgbClr val="0000CC"/>
                </a:solidFill>
              </a:rPr>
              <a:t>δ(q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a)</a:t>
            </a:r>
            <a:r>
              <a:rPr lang="en-US" altLang="zh-CN" sz="4000" b="1" dirty="0">
                <a:solidFill>
                  <a:schemeClr val="accent2"/>
                </a:solidFill>
              </a:rPr>
              <a:t>}</a:t>
            </a:r>
            <a:endParaRPr lang="zh-CN" altLang="en-US" sz="4000" b="1" dirty="0">
              <a:solidFill>
                <a:schemeClr val="accent2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  </a:t>
            </a:r>
            <a:r>
              <a:rPr lang="zh-CN" altLang="en-US" sz="4000" b="1" dirty="0"/>
              <a:t>即把</a:t>
            </a:r>
            <a:r>
              <a:rPr lang="en-US" altLang="zh-CN" sz="4000" b="1" dirty="0">
                <a:solidFill>
                  <a:schemeClr val="accent2"/>
                </a:solidFill>
              </a:rPr>
              <a:t>DFA</a:t>
            </a:r>
            <a:r>
              <a:rPr lang="zh-CN" altLang="en-US" sz="4000" b="1" dirty="0"/>
              <a:t>的一个状态    当作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/>
              <a:t>          </a:t>
            </a:r>
            <a:r>
              <a:rPr lang="en-US" altLang="zh-CN" sz="4000" b="1" dirty="0">
                <a:solidFill>
                  <a:schemeClr val="accent2"/>
                </a:solidFill>
              </a:rPr>
              <a:t>NFA</a:t>
            </a:r>
            <a:r>
              <a:rPr lang="zh-CN" altLang="en-US" sz="4000" b="1" dirty="0"/>
              <a:t>的一个状态集合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则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     </a:t>
            </a:r>
            <a:r>
              <a:rPr lang="en-US" altLang="zh-CN" sz="4000" b="1" dirty="0"/>
              <a:t>L=L(DFA)=L(NFA)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证明</a:t>
            </a:r>
            <a:r>
              <a:rPr lang="en-US" altLang="zh-CN" sz="4800" dirty="0">
                <a:solidFill>
                  <a:srgbClr val="000000"/>
                </a:solidFill>
              </a:rPr>
              <a:t>:  </a:t>
            </a:r>
            <a:r>
              <a:rPr lang="en-US" altLang="zh-CN" sz="4800" dirty="0">
                <a:solidFill>
                  <a:srgbClr val="FF0000"/>
                </a:solidFill>
              </a:rPr>
              <a:t>&lt;= </a:t>
            </a:r>
            <a:r>
              <a:rPr lang="en-US" altLang="zh-CN" sz="4800" dirty="0">
                <a:solidFill>
                  <a:srgbClr val="000000"/>
                </a:solidFill>
              </a:rPr>
              <a:t> </a:t>
            </a:r>
            <a:r>
              <a:rPr lang="zh-CN" altLang="en-US" sz="4800" dirty="0">
                <a:solidFill>
                  <a:srgbClr val="000000"/>
                </a:solidFill>
              </a:rPr>
              <a:t>充分性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4000" b="1" dirty="0"/>
              <a:t>NFA=</a:t>
            </a:r>
            <a:r>
              <a:rPr lang="zh-CN" altLang="en-US" sz="4000" b="1" dirty="0"/>
              <a:t>（</a:t>
            </a:r>
            <a:r>
              <a:rPr lang="en-US" altLang="zh-CN" sz="4000" b="1" dirty="0"/>
              <a:t>Q</a:t>
            </a:r>
            <a:r>
              <a:rPr lang="zh-CN" altLang="en-US" sz="4000" b="1" dirty="0"/>
              <a:t>，∑，</a:t>
            </a:r>
            <a:r>
              <a:rPr lang="en-US" altLang="zh-CN" sz="4000" b="1" dirty="0"/>
              <a:t>δ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Q</a:t>
            </a:r>
            <a:r>
              <a:rPr lang="en-US" altLang="zh-CN" sz="4000" b="1" baseline="-30000" dirty="0"/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F</a:t>
            </a:r>
            <a:r>
              <a:rPr lang="zh-CN" altLang="en-US" sz="4000" b="1" dirty="0"/>
              <a:t>）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    语言</a:t>
            </a:r>
            <a:r>
              <a:rPr lang="en-US" altLang="zh-CN" sz="4000" b="1" dirty="0"/>
              <a:t>L=L(NFA)</a:t>
            </a:r>
            <a:r>
              <a:rPr lang="en-US" altLang="zh-CN" sz="4000" b="1" dirty="0">
                <a:sym typeface="Symbol" panose="05050102010706020507" pitchFamily="18" charset="2"/>
              </a:rPr>
              <a:t></a:t>
            </a:r>
            <a:r>
              <a:rPr lang="en-US" altLang="zh-CN" sz="4000" b="1" dirty="0"/>
              <a:t>∑</a:t>
            </a:r>
            <a:r>
              <a:rPr lang="en-US" altLang="zh-CN" sz="4000" b="1" baseline="30000" dirty="0"/>
              <a:t>*</a:t>
            </a:r>
            <a:endParaRPr lang="zh-CN" altLang="en-US" sz="4000" b="1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 构造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/>
              <a:t> </a:t>
            </a:r>
            <a:r>
              <a:rPr lang="en-US" altLang="zh-CN" sz="3600" b="1" dirty="0"/>
              <a:t>DFA′=( </a:t>
            </a:r>
            <a:r>
              <a:rPr lang="en-US" altLang="zh-CN" sz="3600" b="1" dirty="0">
                <a:solidFill>
                  <a:srgbClr val="000000"/>
                </a:solidFill>
              </a:rPr>
              <a:t>Q′</a:t>
            </a:r>
            <a:r>
              <a:rPr lang="en-US" altLang="zh-CN" sz="3600" b="1" dirty="0"/>
              <a:t>,∑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δ′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0</a:t>
            </a:r>
            <a:r>
              <a:rPr lang="en-US" altLang="zh-CN" sz="3600" b="1" dirty="0">
                <a:solidFill>
                  <a:srgbClr val="000000"/>
                </a:solidFill>
              </a:rPr>
              <a:t>′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F′</a:t>
            </a:r>
            <a:r>
              <a:rPr lang="en-US" altLang="zh-CN" sz="3600" b="1" dirty="0"/>
              <a:t>)</a:t>
            </a:r>
            <a:endParaRPr lang="zh-CN" altLang="en-US" sz="3600" b="1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 其中    </a:t>
            </a:r>
            <a:r>
              <a:rPr lang="en-US" altLang="zh-CN" sz="4000" b="1" dirty="0">
                <a:solidFill>
                  <a:schemeClr val="accent2"/>
                </a:solidFill>
              </a:rPr>
              <a:t>Q′=2</a:t>
            </a:r>
            <a:r>
              <a:rPr lang="en-US" altLang="zh-CN" sz="4000" b="1" baseline="30000" dirty="0">
                <a:solidFill>
                  <a:schemeClr val="accent2"/>
                </a:solidFill>
              </a:rPr>
              <a:t>Q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uiExpand="1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</a:t>
            </a:r>
            <a:r>
              <a:rPr lang="en-US" altLang="zh-CN" sz="4000" b="1" dirty="0"/>
              <a:t>q</a:t>
            </a:r>
            <a:r>
              <a:rPr lang="en-US" altLang="zh-CN" sz="4000" b="1" baseline="-30000" dirty="0"/>
              <a:t>0</a:t>
            </a:r>
            <a:r>
              <a:rPr lang="en-US" altLang="zh-CN" sz="4000" b="1" dirty="0"/>
              <a:t>′= Q</a:t>
            </a:r>
            <a:r>
              <a:rPr lang="en-US" altLang="zh-CN" sz="4000" b="1" baseline="-30000" dirty="0"/>
              <a:t>0</a:t>
            </a:r>
            <a:r>
              <a:rPr lang="en-US" altLang="zh-CN" sz="4000" b="1" dirty="0">
                <a:solidFill>
                  <a:schemeClr val="accent2"/>
                </a:solidFill>
              </a:rPr>
              <a:t>∈</a:t>
            </a:r>
            <a:r>
              <a:rPr lang="en-US" altLang="zh-CN" sz="4000" b="1" dirty="0">
                <a:solidFill>
                  <a:srgbClr val="0000CC"/>
                </a:solidFill>
              </a:rPr>
              <a:t>Q′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</a:t>
            </a:r>
            <a:r>
              <a:rPr lang="en-US" altLang="zh-CN" sz="4000" b="1" dirty="0"/>
              <a:t>F′</a:t>
            </a:r>
            <a:r>
              <a:rPr lang="en-US" altLang="zh-CN" sz="4000" b="1" dirty="0">
                <a:solidFill>
                  <a:schemeClr val="accent2"/>
                </a:solidFill>
                <a:sym typeface="Symbol" panose="05050102010706020507" pitchFamily="18" charset="2"/>
              </a:rPr>
              <a:t> </a:t>
            </a:r>
            <a:r>
              <a:rPr lang="en-US" altLang="zh-CN" sz="4000" b="1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4000" b="1" dirty="0">
                <a:solidFill>
                  <a:srgbClr val="0000CC"/>
                </a:solidFill>
              </a:rPr>
              <a:t>Q′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      ={</a:t>
            </a:r>
            <a:r>
              <a:rPr lang="en-US" altLang="zh-CN" sz="4000" b="1" dirty="0" err="1">
                <a:solidFill>
                  <a:srgbClr val="0000CC"/>
                </a:solidFill>
              </a:rPr>
              <a:t>p′|p′∈Q</a:t>
            </a:r>
            <a:r>
              <a:rPr lang="en-US" altLang="zh-CN" sz="4000" b="1" dirty="0">
                <a:solidFill>
                  <a:srgbClr val="0000CC"/>
                </a:solidFill>
              </a:rPr>
              <a:t>′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            </a:t>
            </a:r>
            <a:r>
              <a:rPr lang="zh-CN" altLang="en-US" sz="4000" b="1" dirty="0">
                <a:solidFill>
                  <a:srgbClr val="0000CC"/>
                </a:solidFill>
              </a:rPr>
              <a:t>且 </a:t>
            </a:r>
            <a:r>
              <a:rPr lang="en-US" altLang="zh-CN" sz="4000" b="1" dirty="0" err="1">
                <a:solidFill>
                  <a:srgbClr val="000000"/>
                </a:solidFill>
              </a:rPr>
              <a:t>p′∩F≠Φ</a:t>
            </a:r>
            <a:r>
              <a:rPr lang="en-US" altLang="zh-CN" sz="4000" b="1" dirty="0">
                <a:solidFill>
                  <a:srgbClr val="0000CC"/>
                </a:solidFill>
              </a:rPr>
              <a:t>}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>
                <a:solidFill>
                  <a:srgbClr val="000000"/>
                </a:solidFill>
              </a:rPr>
              <a:t>定义语言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362200"/>
            <a:ext cx="7689850" cy="37338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可以从两个方面</a:t>
            </a:r>
            <a:r>
              <a:rPr lang="zh-CN" altLang="en-US" sz="3600" b="1" dirty="0"/>
              <a:t>进行</a:t>
            </a:r>
            <a:r>
              <a:rPr lang="zh-CN" altLang="en-US" sz="3600" b="1" dirty="0">
                <a:solidFill>
                  <a:srgbClr val="0000CC"/>
                </a:solidFill>
              </a:rPr>
              <a:t>：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１）从</a:t>
            </a:r>
            <a:r>
              <a:rPr lang="zh-CN" altLang="en-US" sz="3600" b="1" dirty="0">
                <a:solidFill>
                  <a:srgbClr val="000000"/>
                </a:solidFill>
              </a:rPr>
              <a:t>产生</a:t>
            </a:r>
            <a:r>
              <a:rPr lang="zh-CN" altLang="en-US" sz="3600" b="1" dirty="0">
                <a:solidFill>
                  <a:srgbClr val="0000CC"/>
                </a:solidFill>
              </a:rPr>
              <a:t>语言的角度；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２）从</a:t>
            </a:r>
            <a:r>
              <a:rPr lang="zh-CN" altLang="en-US" sz="3600" b="1" dirty="0">
                <a:solidFill>
                  <a:srgbClr val="000000"/>
                </a:solidFill>
              </a:rPr>
              <a:t>接收</a:t>
            </a:r>
            <a:r>
              <a:rPr lang="en-US" altLang="zh-CN" sz="3600" b="1" dirty="0">
                <a:solidFill>
                  <a:srgbClr val="0000CC"/>
                </a:solidFill>
              </a:rPr>
              <a:t>(</a:t>
            </a:r>
            <a:r>
              <a:rPr lang="zh-CN" altLang="en-US" sz="3600" b="1" dirty="0">
                <a:solidFill>
                  <a:srgbClr val="0000CC"/>
                </a:solidFill>
              </a:rPr>
              <a:t>或识别</a:t>
            </a:r>
            <a:r>
              <a:rPr lang="en-US" altLang="zh-CN" sz="3600" b="1" dirty="0">
                <a:solidFill>
                  <a:srgbClr val="0000CC"/>
                </a:solidFill>
              </a:rPr>
              <a:t>)</a:t>
            </a:r>
            <a:r>
              <a:rPr lang="zh-CN" altLang="en-US" sz="3600" b="1" dirty="0">
                <a:solidFill>
                  <a:srgbClr val="0000CC"/>
                </a:solidFill>
              </a:rPr>
              <a:t>语言的角度。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定义</a:t>
            </a:r>
            <a:r>
              <a:rPr lang="en-US" altLang="zh-CN" sz="4400" dirty="0">
                <a:solidFill>
                  <a:srgbClr val="000000"/>
                </a:solidFill>
              </a:rPr>
              <a:t>3-1 </a:t>
            </a:r>
            <a:r>
              <a:rPr lang="zh-CN" altLang="en-US" sz="4400" dirty="0">
                <a:solidFill>
                  <a:srgbClr val="000000"/>
                </a:solidFill>
              </a:rPr>
              <a:t>有限状态自动机</a:t>
            </a:r>
            <a:r>
              <a:rPr lang="en-US" altLang="zh-CN" sz="4400" dirty="0">
                <a:solidFill>
                  <a:srgbClr val="FF0000"/>
                </a:solidFill>
              </a:rPr>
              <a:t>FA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  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en-US" altLang="zh-CN" sz="4000" b="1" baseline="-25000" dirty="0">
                <a:solidFill>
                  <a:srgbClr val="000000"/>
                </a:solidFill>
              </a:rPr>
              <a:t>0</a:t>
            </a:r>
            <a:r>
              <a:rPr lang="en-US" altLang="zh-CN" sz="4000" b="1" dirty="0">
                <a:solidFill>
                  <a:srgbClr val="000000"/>
                </a:solidFill>
              </a:rPr>
              <a:t>∈</a:t>
            </a:r>
            <a:r>
              <a:rPr lang="en-US" altLang="zh-CN" sz="4000" b="1" dirty="0">
                <a:solidFill>
                  <a:srgbClr val="0000CC"/>
                </a:solidFill>
              </a:rPr>
              <a:t>Q</a:t>
            </a:r>
            <a:r>
              <a:rPr lang="zh-CN" altLang="en-US" sz="4000" b="1" dirty="0">
                <a:solidFill>
                  <a:srgbClr val="0000CC"/>
                </a:solidFill>
              </a:rPr>
              <a:t>是开始状态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</a:t>
            </a:r>
            <a:r>
              <a:rPr lang="en-US" altLang="zh-CN" sz="4000" b="1" dirty="0">
                <a:solidFill>
                  <a:srgbClr val="000000"/>
                </a:solidFill>
              </a:rPr>
              <a:t>F</a:t>
            </a:r>
            <a:r>
              <a:rPr lang="en-US" altLang="zh-CN" sz="4000" b="1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4000" b="1" dirty="0">
                <a:solidFill>
                  <a:srgbClr val="0000CC"/>
                </a:solidFill>
              </a:rPr>
              <a:t>Q</a:t>
            </a:r>
            <a:r>
              <a:rPr lang="zh-CN" altLang="en-US" sz="4000" b="1" dirty="0">
                <a:solidFill>
                  <a:srgbClr val="0000CC"/>
                </a:solidFill>
              </a:rPr>
              <a:t>是接收状态</a:t>
            </a:r>
            <a:r>
              <a:rPr lang="en-US" altLang="zh-CN" sz="4000" b="1" dirty="0">
                <a:solidFill>
                  <a:srgbClr val="0000CC"/>
                </a:solidFill>
              </a:rPr>
              <a:t>(</a:t>
            </a:r>
            <a:r>
              <a:rPr lang="zh-CN" altLang="en-US" sz="4000" b="1" dirty="0">
                <a:solidFill>
                  <a:srgbClr val="000000"/>
                </a:solidFill>
              </a:rPr>
              <a:t>终</a:t>
            </a:r>
            <a:r>
              <a:rPr lang="zh-CN" altLang="en-US" sz="4000" b="1" dirty="0">
                <a:solidFill>
                  <a:srgbClr val="0000CC"/>
                </a:solidFill>
              </a:rPr>
              <a:t>止状</a:t>
            </a:r>
            <a:r>
              <a:rPr lang="zh-CN" altLang="en-US" sz="4000" b="1" dirty="0">
                <a:solidFill>
                  <a:srgbClr val="000000"/>
                </a:solidFill>
              </a:rPr>
              <a:t>态</a:t>
            </a:r>
            <a:r>
              <a:rPr lang="en-US" altLang="zh-CN" sz="4000" b="1" dirty="0">
                <a:solidFill>
                  <a:srgbClr val="0000CC"/>
                </a:solidFill>
              </a:rPr>
              <a:t>)</a:t>
            </a:r>
            <a:r>
              <a:rPr lang="zh-CN" altLang="en-US" sz="4000" b="1" dirty="0">
                <a:solidFill>
                  <a:srgbClr val="0000CC"/>
                </a:solidFill>
              </a:rPr>
              <a:t>集合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uiExpand="1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δ′(P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a)= </a:t>
            </a:r>
            <a:r>
              <a:rPr lang="en-US" altLang="en-US" sz="4800" b="1" dirty="0">
                <a:solidFill>
                  <a:srgbClr val="FF0000"/>
                </a:solidFill>
              </a:rPr>
              <a:t>∪</a:t>
            </a:r>
            <a:r>
              <a:rPr lang="en-US" altLang="zh-CN" dirty="0"/>
              <a:t> </a:t>
            </a:r>
            <a:r>
              <a:rPr lang="en-US" altLang="zh-CN" sz="4000" b="1" dirty="0">
                <a:solidFill>
                  <a:srgbClr val="0000CC"/>
                </a:solidFill>
              </a:rPr>
              <a:t>{</a:t>
            </a:r>
            <a:r>
              <a:rPr lang="en-US" altLang="zh-CN" sz="4000" b="1" dirty="0">
                <a:solidFill>
                  <a:schemeClr val="accent2"/>
                </a:solidFill>
              </a:rPr>
              <a:t>δ(q</a:t>
            </a:r>
            <a:r>
              <a:rPr lang="zh-CN" altLang="en-US" sz="4000" b="1" dirty="0">
                <a:solidFill>
                  <a:schemeClr val="accent2"/>
                </a:solidFill>
              </a:rPr>
              <a:t>，</a:t>
            </a:r>
            <a:r>
              <a:rPr lang="en-US" altLang="zh-CN" sz="4000" b="1" dirty="0">
                <a:solidFill>
                  <a:schemeClr val="accent2"/>
                </a:solidFill>
              </a:rPr>
              <a:t>a)</a:t>
            </a:r>
            <a:r>
              <a:rPr lang="en-US" altLang="zh-CN" sz="4000" b="1" dirty="0">
                <a:solidFill>
                  <a:srgbClr val="0000CC"/>
                </a:solidFill>
              </a:rPr>
              <a:t>|</a:t>
            </a:r>
            <a:r>
              <a:rPr lang="en-US" altLang="zh-CN" sz="4000" b="1" dirty="0" err="1">
                <a:solidFill>
                  <a:srgbClr val="0000CC"/>
                </a:solidFill>
              </a:rPr>
              <a:t>q∈P</a:t>
            </a:r>
            <a:r>
              <a:rPr lang="en-US" altLang="zh-CN" sz="4000" b="1" dirty="0">
                <a:solidFill>
                  <a:srgbClr val="0000CC"/>
                </a:solidFill>
              </a:rPr>
              <a:t>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其中</a:t>
            </a:r>
            <a:r>
              <a:rPr lang="en-US" altLang="zh-CN" sz="4000" b="1" dirty="0">
                <a:solidFill>
                  <a:srgbClr val="0000CC"/>
                </a:solidFill>
              </a:rPr>
              <a:t>,  P∈Q′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a∈∑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即</a:t>
            </a:r>
            <a:r>
              <a:rPr lang="en-US" altLang="zh-CN" sz="4000" b="1" dirty="0">
                <a:solidFill>
                  <a:srgbClr val="0000CC"/>
                </a:solidFill>
              </a:rPr>
              <a:t>δ′({q</a:t>
            </a:r>
            <a:r>
              <a:rPr lang="en-US" altLang="zh-CN" sz="4000" b="1" baseline="-30000" dirty="0">
                <a:solidFill>
                  <a:srgbClr val="0000CC"/>
                </a:solidFill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q</a:t>
            </a:r>
            <a:r>
              <a:rPr lang="en-US" altLang="zh-CN" sz="4000" b="1" baseline="-30000" dirty="0">
                <a:solidFill>
                  <a:srgbClr val="0000CC"/>
                </a:solidFill>
              </a:rPr>
              <a:t>2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…</a:t>
            </a:r>
            <a:r>
              <a:rPr lang="en-US" altLang="zh-CN" sz="4000" b="1" dirty="0" err="1">
                <a:solidFill>
                  <a:srgbClr val="0000CC"/>
                </a:solidFill>
              </a:rPr>
              <a:t>q</a:t>
            </a:r>
            <a:r>
              <a:rPr lang="en-US" altLang="zh-CN" sz="4000" b="1" baseline="-30000" dirty="0" err="1">
                <a:solidFill>
                  <a:srgbClr val="0000CC"/>
                </a:solidFill>
              </a:rPr>
              <a:t>n</a:t>
            </a:r>
            <a:r>
              <a:rPr lang="en-US" altLang="zh-CN" sz="4000" b="1" dirty="0">
                <a:solidFill>
                  <a:srgbClr val="0000CC"/>
                </a:solidFill>
              </a:rPr>
              <a:t>}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a)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</a:t>
            </a:r>
            <a:r>
              <a:rPr lang="en-US" altLang="zh-CN" sz="4000" b="1" dirty="0">
                <a:solidFill>
                  <a:schemeClr val="tx2"/>
                </a:solidFill>
              </a:rPr>
              <a:t>=</a:t>
            </a:r>
            <a:r>
              <a:rPr lang="en-US" altLang="zh-CN" sz="4000" b="1" dirty="0">
                <a:solidFill>
                  <a:srgbClr val="000000"/>
                </a:solidFill>
              </a:rPr>
              <a:t>{</a:t>
            </a:r>
            <a:r>
              <a:rPr lang="en-US" altLang="zh-CN" sz="4000" b="1" dirty="0"/>
              <a:t>δ(q</a:t>
            </a:r>
            <a:r>
              <a:rPr lang="en-US" altLang="zh-CN" sz="4000" b="1" baseline="-30000" dirty="0"/>
              <a:t>1</a:t>
            </a:r>
            <a:r>
              <a:rPr lang="en-US" altLang="zh-CN" sz="4000" b="1" dirty="0"/>
              <a:t>,a),δ(q</a:t>
            </a:r>
            <a:r>
              <a:rPr lang="en-US" altLang="zh-CN" sz="4000" b="1" baseline="-30000" dirty="0"/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a),…,δ(</a:t>
            </a:r>
            <a:r>
              <a:rPr lang="en-US" altLang="zh-CN" sz="4000" b="1" dirty="0" err="1"/>
              <a:t>q</a:t>
            </a:r>
            <a:r>
              <a:rPr lang="en-US" altLang="zh-CN" sz="4000" b="1" baseline="-30000" dirty="0" err="1"/>
              <a:t>n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a)</a:t>
            </a:r>
            <a:r>
              <a:rPr lang="en-US" altLang="zh-CN" sz="4000" b="1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uiExpand="1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 </a:t>
            </a:r>
            <a:r>
              <a:rPr lang="zh-CN" altLang="en-US" sz="4000" b="1" dirty="0"/>
              <a:t>即把</a:t>
            </a:r>
            <a:r>
              <a:rPr lang="en-US" altLang="zh-CN" sz="4000" b="1" dirty="0"/>
              <a:t>NFA</a:t>
            </a:r>
            <a:r>
              <a:rPr lang="zh-CN" altLang="en-US" sz="4000" b="1" dirty="0"/>
              <a:t>的一个</a:t>
            </a:r>
            <a:r>
              <a:rPr lang="zh-CN" altLang="en-US" sz="4000" b="1" dirty="0">
                <a:solidFill>
                  <a:schemeClr val="accent2"/>
                </a:solidFill>
              </a:rPr>
              <a:t>状态集合</a:t>
            </a:r>
            <a:r>
              <a:rPr lang="zh-CN" altLang="en-US" sz="4000" b="1" dirty="0"/>
              <a:t>当作是</a:t>
            </a:r>
            <a:endParaRPr lang="en-US" altLang="zh-CN" sz="4000" b="1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/>
              <a:t>       DFA</a:t>
            </a:r>
            <a:r>
              <a:rPr lang="zh-CN" altLang="en-US" sz="4000" b="1" dirty="0"/>
              <a:t>的</a:t>
            </a:r>
            <a:r>
              <a:rPr lang="zh-CN" altLang="en-US" sz="4000" b="1" dirty="0">
                <a:solidFill>
                  <a:schemeClr val="accent2"/>
                </a:solidFill>
              </a:rPr>
              <a:t>一个状态</a:t>
            </a:r>
            <a:r>
              <a:rPr lang="zh-CN" altLang="en-US" sz="4000" b="1" dirty="0"/>
              <a:t>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则</a:t>
            </a:r>
            <a:r>
              <a:rPr lang="en-US" altLang="zh-CN" sz="4000" b="1" dirty="0">
                <a:solidFill>
                  <a:srgbClr val="0000CC"/>
                </a:solidFill>
              </a:rPr>
              <a:t>L=L(NFA)=L(DFA′)</a:t>
            </a:r>
            <a:endParaRPr lang="zh-CN" altLang="en-US" sz="4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 uiExpand="1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4000" b="1" dirty="0">
                <a:solidFill>
                  <a:schemeClr val="accent2"/>
                </a:solidFill>
              </a:rPr>
              <a:t>   NFA</a:t>
            </a:r>
            <a:r>
              <a:rPr lang="zh-CN" altLang="en-US" sz="4000" b="1" dirty="0"/>
              <a:t>和</a:t>
            </a:r>
            <a:r>
              <a:rPr lang="en-US" altLang="zh-CN" sz="4000" b="1" dirty="0">
                <a:solidFill>
                  <a:schemeClr val="accent2"/>
                </a:solidFill>
              </a:rPr>
              <a:t>DFA</a:t>
            </a:r>
            <a:r>
              <a:rPr lang="zh-CN" altLang="en-US" sz="4000" b="1" dirty="0"/>
              <a:t>可以互相转换（</a:t>
            </a:r>
            <a:r>
              <a:rPr lang="zh-CN" altLang="en-US" sz="4000" b="1" dirty="0">
                <a:solidFill>
                  <a:srgbClr val="000000"/>
                </a:solidFill>
              </a:rPr>
              <a:t>等价</a:t>
            </a:r>
            <a:r>
              <a:rPr lang="zh-CN" altLang="en-US" sz="4000" b="1" dirty="0"/>
              <a:t>）</a:t>
            </a:r>
            <a:endParaRPr lang="en-US" altLang="zh-CN" sz="4000" b="1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/>
              <a:t>   </a:t>
            </a:r>
            <a:r>
              <a:rPr lang="zh-CN" altLang="en-US" sz="4000" b="1" dirty="0"/>
              <a:t>接收的语言类都是</a:t>
            </a:r>
            <a:r>
              <a:rPr lang="en-US" altLang="zh-CN" sz="4000" b="1" dirty="0">
                <a:solidFill>
                  <a:schemeClr val="accent2"/>
                </a:solidFill>
              </a:rPr>
              <a:t>FSL</a:t>
            </a:r>
            <a:r>
              <a:rPr lang="zh-CN" altLang="en-US" sz="4000" b="1" dirty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836613"/>
            <a:ext cx="2376487" cy="1143000"/>
          </a:xfrm>
        </p:spPr>
        <p:txBody>
          <a:bodyPr/>
          <a:lstStyle/>
          <a:p>
            <a:pPr eaLnBrk="1" hangingPunct="1"/>
            <a:r>
              <a:rPr lang="zh-CN" altLang="en-US" sz="4800" b="0" dirty="0">
                <a:solidFill>
                  <a:srgbClr val="000000"/>
                </a:solidFill>
              </a:rPr>
              <a:t>例</a:t>
            </a:r>
            <a:r>
              <a:rPr lang="en-US" altLang="zh-CN" sz="4800" b="0" dirty="0">
                <a:solidFill>
                  <a:srgbClr val="000000"/>
                </a:solidFill>
              </a:rPr>
              <a:t>3-18</a:t>
            </a:r>
            <a:endParaRPr lang="zh-CN" altLang="en-US" sz="4800" b="0" dirty="0">
              <a:solidFill>
                <a:srgbClr val="000000"/>
              </a:solidFill>
            </a:endParaRPr>
          </a:p>
        </p:txBody>
      </p:sp>
      <p:sp>
        <p:nvSpPr>
          <p:cNvPr id="803846" name="Text Box 6"/>
          <p:cNvSpPr txBox="1">
            <a:spLocks noChangeArrowheads="1"/>
          </p:cNvSpPr>
          <p:nvPr/>
        </p:nvSpPr>
        <p:spPr bwMode="ltGray">
          <a:xfrm>
            <a:off x="3059113" y="34290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a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03848" name="Freeform 8"/>
          <p:cNvSpPr/>
          <p:nvPr/>
        </p:nvSpPr>
        <p:spPr bwMode="ltGray">
          <a:xfrm rot="-5400000">
            <a:off x="4057650" y="22161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3849" name="Text Box 9"/>
          <p:cNvSpPr txBox="1">
            <a:spLocks noChangeArrowheads="1"/>
          </p:cNvSpPr>
          <p:nvPr/>
        </p:nvSpPr>
        <p:spPr bwMode="ltGray">
          <a:xfrm>
            <a:off x="4822825" y="2492375"/>
            <a:ext cx="6858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a,b</a:t>
            </a:r>
          </a:p>
        </p:txBody>
      </p:sp>
      <p:sp>
        <p:nvSpPr>
          <p:cNvPr id="803850" name="Oval 10"/>
          <p:cNvSpPr>
            <a:spLocks noChangeArrowheads="1"/>
          </p:cNvSpPr>
          <p:nvPr/>
        </p:nvSpPr>
        <p:spPr bwMode="ltGray">
          <a:xfrm>
            <a:off x="6156325" y="4259263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S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03853" name="Oval 13"/>
          <p:cNvSpPr>
            <a:spLocks noChangeArrowheads="1"/>
          </p:cNvSpPr>
          <p:nvPr/>
        </p:nvSpPr>
        <p:spPr bwMode="ltGray">
          <a:xfrm>
            <a:off x="4067175" y="3179763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  <a:latin typeface="宋体" panose="02010600030101010101" pitchFamily="2" charset="-122"/>
              </a:rPr>
              <a:t>A</a:t>
            </a:r>
          </a:p>
        </p:txBody>
      </p:sp>
      <p:sp>
        <p:nvSpPr>
          <p:cNvPr id="803860" name="Text Box 20"/>
          <p:cNvSpPr txBox="1">
            <a:spLocks noChangeArrowheads="1"/>
          </p:cNvSpPr>
          <p:nvPr/>
        </p:nvSpPr>
        <p:spPr bwMode="ltGray">
          <a:xfrm>
            <a:off x="5724525" y="3500438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803862" name="Oval 22"/>
          <p:cNvSpPr>
            <a:spLocks noChangeArrowheads="1"/>
          </p:cNvSpPr>
          <p:nvPr/>
        </p:nvSpPr>
        <p:spPr bwMode="ltGray">
          <a:xfrm>
            <a:off x="2225675" y="4259263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S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03863" name="Line 23"/>
          <p:cNvSpPr>
            <a:spLocks noChangeShapeType="1"/>
          </p:cNvSpPr>
          <p:nvPr/>
        </p:nvSpPr>
        <p:spPr bwMode="ltGray">
          <a:xfrm>
            <a:off x="2987675" y="4581525"/>
            <a:ext cx="31686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3864" name="Text Box 24"/>
          <p:cNvSpPr txBox="1">
            <a:spLocks noChangeArrowheads="1"/>
          </p:cNvSpPr>
          <p:nvPr/>
        </p:nvSpPr>
        <p:spPr bwMode="ltGray">
          <a:xfrm>
            <a:off x="4173538" y="4508500"/>
            <a:ext cx="6858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a,b</a:t>
            </a:r>
          </a:p>
        </p:txBody>
      </p:sp>
      <p:sp>
        <p:nvSpPr>
          <p:cNvPr id="803865" name="Line 25"/>
          <p:cNvSpPr>
            <a:spLocks noChangeShapeType="1"/>
          </p:cNvSpPr>
          <p:nvPr/>
        </p:nvSpPr>
        <p:spPr bwMode="ltGray">
          <a:xfrm>
            <a:off x="1835150" y="4076700"/>
            <a:ext cx="433388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3867" name="Line 27"/>
          <p:cNvSpPr>
            <a:spLocks noChangeShapeType="1"/>
          </p:cNvSpPr>
          <p:nvPr/>
        </p:nvSpPr>
        <p:spPr bwMode="ltGray">
          <a:xfrm flipH="1">
            <a:off x="6877050" y="4076700"/>
            <a:ext cx="358775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3868" name="Line 28"/>
          <p:cNvSpPr>
            <a:spLocks noChangeShapeType="1"/>
          </p:cNvSpPr>
          <p:nvPr/>
        </p:nvSpPr>
        <p:spPr bwMode="ltGray">
          <a:xfrm flipV="1">
            <a:off x="2771775" y="3573463"/>
            <a:ext cx="1295400" cy="647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3869" name="Line 29"/>
          <p:cNvSpPr>
            <a:spLocks noChangeShapeType="1"/>
          </p:cNvSpPr>
          <p:nvPr/>
        </p:nvSpPr>
        <p:spPr bwMode="ltGray">
          <a:xfrm flipH="1" flipV="1">
            <a:off x="4787900" y="3573463"/>
            <a:ext cx="1655763" cy="647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3870" name="Rectangle 30"/>
          <p:cNvSpPr>
            <a:spLocks noChangeArrowheads="1"/>
          </p:cNvSpPr>
          <p:nvPr/>
        </p:nvSpPr>
        <p:spPr bwMode="auto">
          <a:xfrm>
            <a:off x="3708400" y="836613"/>
            <a:ext cx="3673475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l">
              <a:lnSpc>
                <a:spcPct val="90000"/>
              </a:lnSpc>
            </a:pPr>
            <a:r>
              <a:rPr lang="en-US" altLang="zh-CN" sz="5400" dirty="0">
                <a:solidFill>
                  <a:srgbClr val="000000"/>
                </a:solidFill>
              </a:rPr>
              <a:t>NFA</a:t>
            </a:r>
            <a:r>
              <a:rPr lang="en-US" altLang="zh-CN" sz="5400" dirty="0">
                <a:solidFill>
                  <a:srgbClr val="000000"/>
                </a:solidFill>
                <a:sym typeface="Wingdings" panose="05000000000000000000" pitchFamily="2" charset="2"/>
              </a:rPr>
              <a:t>DFA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0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0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0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0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0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0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0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0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0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80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80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80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6" grpId="0"/>
      <p:bldP spid="803848" grpId="0" animBg="1"/>
      <p:bldP spid="803849" grpId="0"/>
      <p:bldP spid="803850" grpId="0" animBg="1"/>
      <p:bldP spid="803853" grpId="0" animBg="1"/>
      <p:bldP spid="803860" grpId="0"/>
      <p:bldP spid="803862" grpId="0" animBg="1"/>
      <p:bldP spid="803863" grpId="0" animBg="1"/>
      <p:bldP spid="803864" grpId="0"/>
      <p:bldP spid="803865" grpId="0" animBg="1"/>
      <p:bldP spid="803867" grpId="0" animBg="1"/>
      <p:bldP spid="803868" grpId="0" animBg="1"/>
      <p:bldP spid="803869" grpId="0" animBg="1"/>
      <p:bldP spid="803870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/>
              <a:t>S</a:t>
            </a:r>
            <a:r>
              <a:rPr lang="en-US" altLang="zh-CN" sz="4000" b="1" baseline="-25000" dirty="0"/>
              <a:t>1</a:t>
            </a:r>
            <a:r>
              <a:rPr lang="zh-CN" altLang="en-US" sz="4000" b="1" dirty="0"/>
              <a:t>和</a:t>
            </a:r>
            <a:r>
              <a:rPr lang="en-US" altLang="zh-CN" sz="4000" b="1" dirty="0"/>
              <a:t>S</a:t>
            </a:r>
            <a:r>
              <a:rPr lang="en-US" altLang="zh-CN" sz="4000" b="1" baseline="-25000" dirty="0"/>
              <a:t>2</a:t>
            </a:r>
            <a:r>
              <a:rPr lang="zh-CN" altLang="en-US" sz="4000" b="1" dirty="0"/>
              <a:t>是</a:t>
            </a:r>
            <a:r>
              <a:rPr lang="zh-CN" altLang="en-US" sz="4000" b="1" dirty="0">
                <a:solidFill>
                  <a:schemeClr val="accent2"/>
                </a:solidFill>
              </a:rPr>
              <a:t>开始状态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/>
              <a:t>A</a:t>
            </a:r>
            <a:r>
              <a:rPr lang="zh-CN" altLang="en-US" sz="4000" b="1" dirty="0"/>
              <a:t>是唯一的接收状态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该</a:t>
            </a:r>
            <a:r>
              <a:rPr lang="en-US" altLang="zh-CN" sz="4000" b="1" dirty="0"/>
              <a:t>NFA</a:t>
            </a:r>
            <a:r>
              <a:rPr lang="zh-CN" altLang="en-US" sz="4000" b="1" dirty="0"/>
              <a:t>共有</a:t>
            </a:r>
            <a:r>
              <a:rPr lang="en-US" altLang="zh-CN" sz="4000" b="1" dirty="0"/>
              <a:t>3</a:t>
            </a:r>
            <a:r>
              <a:rPr lang="zh-CN" altLang="en-US" sz="4000" b="1" dirty="0"/>
              <a:t>个状态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uiExpand="1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/>
              <a:t>对于</a:t>
            </a:r>
            <a:r>
              <a:rPr lang="en-US" altLang="zh-CN" sz="4000" b="1" dirty="0"/>
              <a:t>DFA</a:t>
            </a:r>
            <a:r>
              <a:rPr lang="zh-CN" altLang="en-US" sz="4000" b="1" dirty="0"/>
              <a:t>，最多可能有</a:t>
            </a:r>
            <a:r>
              <a:rPr lang="en-US" altLang="zh-CN" sz="4000" b="1" dirty="0"/>
              <a:t>8</a:t>
            </a:r>
            <a:r>
              <a:rPr lang="zh-CN" altLang="en-US" sz="4000" b="1" dirty="0"/>
              <a:t>个状态：</a:t>
            </a:r>
            <a:endParaRPr lang="zh-CN" altLang="en-US" sz="4000" b="1" dirty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ym typeface="Symbol" panose="05050102010706020507" pitchFamily="18" charset="2"/>
              </a:rPr>
              <a:t>   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{S</a:t>
            </a:r>
            <a:r>
              <a:rPr lang="en-US" altLang="zh-CN" sz="4000" b="1" baseline="-25000" dirty="0"/>
              <a:t>1</a:t>
            </a:r>
            <a:r>
              <a:rPr lang="en-US" altLang="zh-CN" sz="4000" b="1" dirty="0"/>
              <a:t>}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{S</a:t>
            </a:r>
            <a:r>
              <a:rPr lang="en-US" altLang="zh-CN" sz="4000" b="1" baseline="-25000" dirty="0"/>
              <a:t>2</a:t>
            </a:r>
            <a:r>
              <a:rPr lang="en-US" altLang="zh-CN" sz="4000" b="1" dirty="0"/>
              <a:t>}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{A}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{S</a:t>
            </a:r>
            <a:r>
              <a:rPr lang="en-US" altLang="zh-CN" sz="4000" b="1" baseline="-25000" dirty="0"/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A}</a:t>
            </a:r>
            <a:r>
              <a:rPr lang="zh-CN" altLang="en-US" sz="4000" b="1" dirty="0"/>
              <a:t>，</a:t>
            </a:r>
            <a:endParaRPr lang="en-US" altLang="zh-CN" sz="40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/>
              <a:t>  {S</a:t>
            </a:r>
            <a:r>
              <a:rPr lang="en-US" altLang="zh-CN" sz="4000" b="1" baseline="-25000" dirty="0"/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A}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chemeClr val="accent2"/>
                </a:solidFill>
              </a:rPr>
              <a:t>{S</a:t>
            </a:r>
            <a:r>
              <a:rPr lang="en-US" altLang="zh-CN" sz="4000" b="1" baseline="-25000" dirty="0">
                <a:solidFill>
                  <a:schemeClr val="accent2"/>
                </a:solidFill>
              </a:rPr>
              <a:t>1</a:t>
            </a:r>
            <a:r>
              <a:rPr lang="zh-CN" altLang="en-US" sz="4000" b="1" dirty="0">
                <a:solidFill>
                  <a:schemeClr val="accent2"/>
                </a:solidFill>
              </a:rPr>
              <a:t>，</a:t>
            </a:r>
            <a:r>
              <a:rPr lang="en-US" altLang="zh-CN" sz="4000" b="1" dirty="0">
                <a:solidFill>
                  <a:schemeClr val="accent2"/>
                </a:solidFill>
              </a:rPr>
              <a:t>S</a:t>
            </a:r>
            <a:r>
              <a:rPr lang="en-US" altLang="zh-CN" sz="4000" b="1" baseline="-25000" dirty="0">
                <a:solidFill>
                  <a:schemeClr val="accent2"/>
                </a:solidFill>
              </a:rPr>
              <a:t>2</a:t>
            </a:r>
            <a:r>
              <a:rPr lang="en-US" altLang="zh-CN" sz="4000" b="1" dirty="0">
                <a:solidFill>
                  <a:schemeClr val="accent2"/>
                </a:solidFill>
              </a:rPr>
              <a:t>}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{S</a:t>
            </a:r>
            <a:r>
              <a:rPr lang="en-US" altLang="zh-CN" sz="4000" b="1" baseline="-25000" dirty="0"/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S</a:t>
            </a:r>
            <a:r>
              <a:rPr lang="en-US" altLang="zh-CN" sz="4000" b="1" baseline="-25000" dirty="0"/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1" grpId="0" uiExpand="1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</a:rPr>
              <a:t>DFA</a:t>
            </a:r>
            <a:r>
              <a:rPr lang="zh-CN" altLang="en-US" sz="4800" dirty="0">
                <a:solidFill>
                  <a:srgbClr val="000000"/>
                </a:solidFill>
              </a:rPr>
              <a:t>状态转换函数</a:t>
            </a:r>
          </a:p>
        </p:txBody>
      </p:sp>
      <p:graphicFrame>
        <p:nvGraphicFramePr>
          <p:cNvPr id="647250" name="Group 82"/>
          <p:cNvGraphicFramePr>
            <a:graphicFrameLocks noGrp="1"/>
          </p:cNvGraphicFramePr>
          <p:nvPr>
            <p:ph sz="half" idx="2"/>
          </p:nvPr>
        </p:nvGraphicFramePr>
        <p:xfrm>
          <a:off x="1476375" y="2349500"/>
          <a:ext cx="7439025" cy="3746500"/>
        </p:xfrm>
        <a:graphic>
          <a:graphicData uri="http://schemas.openxmlformats.org/drawingml/2006/table">
            <a:tbl>
              <a:tblPr/>
              <a:tblGrid>
                <a:gridCol w="2478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1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61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7251" name="Rectangle 83"/>
          <p:cNvSpPr>
            <a:spLocks noChangeArrowheads="1"/>
          </p:cNvSpPr>
          <p:nvPr/>
        </p:nvSpPr>
        <p:spPr bwMode="ltGray">
          <a:xfrm>
            <a:off x="1619250" y="3429000"/>
            <a:ext cx="2305050" cy="7207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r>
              <a:rPr kumimoji="0" lang="en-US" altLang="zh-CN">
                <a:solidFill>
                  <a:schemeClr val="accent2"/>
                </a:solidFill>
              </a:rPr>
              <a:t>{S</a:t>
            </a:r>
            <a:r>
              <a:rPr kumimoji="0" lang="en-US" altLang="zh-CN" baseline="-25000">
                <a:solidFill>
                  <a:schemeClr val="accent2"/>
                </a:solidFill>
              </a:rPr>
              <a:t>1</a:t>
            </a:r>
            <a:r>
              <a:rPr kumimoji="0" lang="zh-CN" altLang="en-US">
                <a:solidFill>
                  <a:schemeClr val="accent2"/>
                </a:solidFill>
              </a:rPr>
              <a:t>，</a:t>
            </a:r>
            <a:r>
              <a:rPr kumimoji="0" lang="en-US" altLang="zh-CN">
                <a:solidFill>
                  <a:schemeClr val="accent2"/>
                </a:solidFill>
              </a:rPr>
              <a:t>S</a:t>
            </a:r>
            <a:r>
              <a:rPr kumimoji="0" lang="en-US" altLang="zh-CN" baseline="-25000">
                <a:solidFill>
                  <a:schemeClr val="accent2"/>
                </a:solidFill>
              </a:rPr>
              <a:t>2</a:t>
            </a:r>
            <a:r>
              <a:rPr kumimoji="0" lang="en-US" altLang="zh-CN">
                <a:solidFill>
                  <a:schemeClr val="accent2"/>
                </a:solidFill>
              </a:rPr>
              <a:t>}</a:t>
            </a:r>
            <a:endParaRPr kumimoji="0" lang="zh-CN" altLang="en-US">
              <a:solidFill>
                <a:schemeClr val="accent2"/>
              </a:solidFill>
            </a:endParaRPr>
          </a:p>
        </p:txBody>
      </p:sp>
      <p:sp>
        <p:nvSpPr>
          <p:cNvPr id="647252" name="Rectangle 84"/>
          <p:cNvSpPr>
            <a:spLocks noChangeArrowheads="1"/>
          </p:cNvSpPr>
          <p:nvPr/>
        </p:nvSpPr>
        <p:spPr bwMode="ltGray">
          <a:xfrm>
            <a:off x="3995738" y="3357563"/>
            <a:ext cx="2305050" cy="7207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r>
              <a:rPr kumimoji="0" lang="en-US" altLang="zh-CN">
                <a:solidFill>
                  <a:schemeClr val="tx1"/>
                </a:solidFill>
              </a:rPr>
              <a:t>{S</a:t>
            </a:r>
            <a:r>
              <a:rPr kumimoji="0" lang="en-US" altLang="zh-CN" baseline="-25000">
                <a:solidFill>
                  <a:schemeClr val="tx1"/>
                </a:solidFill>
              </a:rPr>
              <a:t>2</a:t>
            </a:r>
            <a:r>
              <a:rPr kumimoji="0" lang="en-US" altLang="zh-CN">
                <a:solidFill>
                  <a:schemeClr val="tx1"/>
                </a:solidFill>
              </a:rPr>
              <a:t>,A}</a:t>
            </a: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647253" name="Rectangle 85"/>
          <p:cNvSpPr>
            <a:spLocks noChangeArrowheads="1"/>
          </p:cNvSpPr>
          <p:nvPr/>
        </p:nvSpPr>
        <p:spPr bwMode="ltGray">
          <a:xfrm>
            <a:off x="6516688" y="3429000"/>
            <a:ext cx="2305050" cy="7207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r>
              <a:rPr kumimoji="0" lang="en-US" altLang="zh-CN">
                <a:solidFill>
                  <a:schemeClr val="tx1"/>
                </a:solidFill>
              </a:rPr>
              <a:t>{S</a:t>
            </a:r>
            <a:r>
              <a:rPr kumimoji="0" lang="en-US" altLang="zh-CN" baseline="-25000">
                <a:solidFill>
                  <a:schemeClr val="tx1"/>
                </a:solidFill>
              </a:rPr>
              <a:t>2</a:t>
            </a:r>
            <a:r>
              <a:rPr kumimoji="0" lang="en-US" altLang="zh-CN">
                <a:solidFill>
                  <a:schemeClr val="tx1"/>
                </a:solidFill>
              </a:rPr>
              <a:t>,A}</a:t>
            </a: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647254" name="Rectangle 86"/>
          <p:cNvSpPr>
            <a:spLocks noChangeArrowheads="1"/>
          </p:cNvSpPr>
          <p:nvPr/>
        </p:nvSpPr>
        <p:spPr bwMode="ltGray">
          <a:xfrm>
            <a:off x="1619250" y="4292600"/>
            <a:ext cx="2305050" cy="7207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r>
              <a:rPr kumimoji="0" lang="en-US" altLang="zh-CN">
                <a:solidFill>
                  <a:schemeClr val="tx1"/>
                </a:solidFill>
              </a:rPr>
              <a:t>{S</a:t>
            </a:r>
            <a:r>
              <a:rPr kumimoji="0" lang="en-US" altLang="zh-CN" baseline="-25000">
                <a:solidFill>
                  <a:schemeClr val="tx1"/>
                </a:solidFill>
              </a:rPr>
              <a:t>2</a:t>
            </a:r>
            <a:r>
              <a:rPr kumimoji="0" lang="en-US" altLang="zh-CN">
                <a:solidFill>
                  <a:schemeClr val="tx1"/>
                </a:solidFill>
              </a:rPr>
              <a:t>,A}</a:t>
            </a: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647255" name="Rectangle 87"/>
          <p:cNvSpPr>
            <a:spLocks noChangeArrowheads="1"/>
          </p:cNvSpPr>
          <p:nvPr/>
        </p:nvSpPr>
        <p:spPr bwMode="ltGray">
          <a:xfrm>
            <a:off x="4284663" y="4365625"/>
            <a:ext cx="2016125" cy="7207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r>
              <a:rPr kumimoji="0" lang="en-US" altLang="zh-CN">
                <a:solidFill>
                  <a:schemeClr val="tx1"/>
                </a:solidFill>
              </a:rPr>
              <a:t>{A}</a:t>
            </a: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647256" name="Rectangle 88"/>
          <p:cNvSpPr>
            <a:spLocks noChangeArrowheads="1"/>
          </p:cNvSpPr>
          <p:nvPr/>
        </p:nvSpPr>
        <p:spPr bwMode="ltGray">
          <a:xfrm>
            <a:off x="6659563" y="4292600"/>
            <a:ext cx="2016125" cy="7207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r>
              <a:rPr kumimoji="0" lang="en-US" altLang="zh-CN">
                <a:solidFill>
                  <a:schemeClr val="tx1"/>
                </a:solidFill>
              </a:rPr>
              <a:t>{A}</a:t>
            </a: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647257" name="Rectangle 89"/>
          <p:cNvSpPr>
            <a:spLocks noChangeArrowheads="1"/>
          </p:cNvSpPr>
          <p:nvPr/>
        </p:nvSpPr>
        <p:spPr bwMode="ltGray">
          <a:xfrm>
            <a:off x="1619250" y="5300663"/>
            <a:ext cx="2016125" cy="7207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r>
              <a:rPr kumimoji="0" lang="en-US" altLang="zh-CN">
                <a:solidFill>
                  <a:schemeClr val="tx1"/>
                </a:solidFill>
              </a:rPr>
              <a:t>{A}</a:t>
            </a: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647258" name="Rectangle 90"/>
          <p:cNvSpPr>
            <a:spLocks noChangeArrowheads="1"/>
          </p:cNvSpPr>
          <p:nvPr/>
        </p:nvSpPr>
        <p:spPr bwMode="ltGray">
          <a:xfrm>
            <a:off x="4140200" y="5300663"/>
            <a:ext cx="2016125" cy="7207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r>
              <a:rPr kumimoji="0" lang="en-US" altLang="zh-CN">
                <a:solidFill>
                  <a:schemeClr val="tx1"/>
                </a:solidFill>
              </a:rPr>
              <a:t>{A}</a:t>
            </a: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647259" name="Rectangle 91"/>
          <p:cNvSpPr>
            <a:spLocks noChangeArrowheads="1"/>
          </p:cNvSpPr>
          <p:nvPr/>
        </p:nvSpPr>
        <p:spPr bwMode="ltGray">
          <a:xfrm>
            <a:off x="6732588" y="5373688"/>
            <a:ext cx="2016125" cy="7207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r>
              <a:rPr kumimoji="0" lang="en-US" altLang="zh-CN">
                <a:solidFill>
                  <a:schemeClr val="tx1"/>
                </a:solidFill>
              </a:rPr>
              <a:t>{A}</a:t>
            </a:r>
            <a:endParaRPr kumimoji="0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4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4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4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4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4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4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4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251" grpId="0"/>
      <p:bldP spid="647252" grpId="0"/>
      <p:bldP spid="647253" grpId="0"/>
      <p:bldP spid="647254" grpId="0"/>
      <p:bldP spid="647255" grpId="0"/>
      <p:bldP spid="647256" grpId="0"/>
      <p:bldP spid="647257" grpId="0"/>
      <p:bldP spid="647258" grpId="0"/>
      <p:bldP spid="647259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836613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</a:rPr>
              <a:t>DFA</a:t>
            </a:r>
            <a:r>
              <a:rPr lang="zh-CN" altLang="en-US" sz="4800" dirty="0">
                <a:solidFill>
                  <a:srgbClr val="000000"/>
                </a:solidFill>
              </a:rPr>
              <a:t>状态转换图</a:t>
            </a:r>
          </a:p>
        </p:txBody>
      </p:sp>
      <p:sp>
        <p:nvSpPr>
          <p:cNvPr id="805891" name="Text Box 3"/>
          <p:cNvSpPr txBox="1">
            <a:spLocks noChangeArrowheads="1"/>
          </p:cNvSpPr>
          <p:nvPr/>
        </p:nvSpPr>
        <p:spPr bwMode="ltGray">
          <a:xfrm>
            <a:off x="2627313" y="3429000"/>
            <a:ext cx="6604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a,b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05892" name="Freeform 4"/>
          <p:cNvSpPr/>
          <p:nvPr/>
        </p:nvSpPr>
        <p:spPr bwMode="ltGray">
          <a:xfrm>
            <a:off x="7092950" y="407670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5893" name="Text Box 5"/>
          <p:cNvSpPr txBox="1">
            <a:spLocks noChangeArrowheads="1"/>
          </p:cNvSpPr>
          <p:nvPr/>
        </p:nvSpPr>
        <p:spPr bwMode="ltGray">
          <a:xfrm>
            <a:off x="7812088" y="4365625"/>
            <a:ext cx="6858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a,b</a:t>
            </a:r>
          </a:p>
        </p:txBody>
      </p:sp>
      <p:sp>
        <p:nvSpPr>
          <p:cNvPr id="805895" name="Oval 7"/>
          <p:cNvSpPr>
            <a:spLocks noChangeArrowheads="1"/>
          </p:cNvSpPr>
          <p:nvPr/>
        </p:nvSpPr>
        <p:spPr bwMode="ltGray">
          <a:xfrm>
            <a:off x="4067175" y="3179763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ltGray">
          <a:xfrm>
            <a:off x="5724525" y="3500438"/>
            <a:ext cx="6477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a,b</a:t>
            </a:r>
          </a:p>
        </p:txBody>
      </p:sp>
      <p:sp>
        <p:nvSpPr>
          <p:cNvPr id="805897" name="Oval 9"/>
          <p:cNvSpPr>
            <a:spLocks noChangeArrowheads="1"/>
          </p:cNvSpPr>
          <p:nvPr/>
        </p:nvSpPr>
        <p:spPr bwMode="ltGray">
          <a:xfrm>
            <a:off x="2225675" y="4259263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en-US" altLang="zh-CN" sz="2800" baseline="-25000">
              <a:solidFill>
                <a:srgbClr val="000000"/>
              </a:solidFill>
            </a:endParaRPr>
          </a:p>
        </p:txBody>
      </p:sp>
      <p:sp>
        <p:nvSpPr>
          <p:cNvPr id="805902" name="Line 14"/>
          <p:cNvSpPr>
            <a:spLocks noChangeShapeType="1"/>
          </p:cNvSpPr>
          <p:nvPr/>
        </p:nvSpPr>
        <p:spPr bwMode="ltGray">
          <a:xfrm flipV="1">
            <a:off x="2771775" y="3573463"/>
            <a:ext cx="1295400" cy="647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5904" name="Oval 16"/>
          <p:cNvSpPr>
            <a:spLocks noChangeArrowheads="1"/>
          </p:cNvSpPr>
          <p:nvPr/>
        </p:nvSpPr>
        <p:spPr bwMode="ltGray">
          <a:xfrm>
            <a:off x="6257925" y="4332288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en-US" altLang="zh-CN" sz="32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05905" name="Line 17"/>
          <p:cNvSpPr>
            <a:spLocks noChangeShapeType="1"/>
          </p:cNvSpPr>
          <p:nvPr/>
        </p:nvSpPr>
        <p:spPr bwMode="ltGray">
          <a:xfrm>
            <a:off x="1619250" y="4581525"/>
            <a:ext cx="57626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5906" name="Line 18"/>
          <p:cNvSpPr>
            <a:spLocks noChangeShapeType="1"/>
          </p:cNvSpPr>
          <p:nvPr/>
        </p:nvSpPr>
        <p:spPr bwMode="ltGray">
          <a:xfrm>
            <a:off x="4859338" y="3646488"/>
            <a:ext cx="1441450" cy="71913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5907" name="Text Box 19"/>
          <p:cNvSpPr txBox="1">
            <a:spLocks noChangeArrowheads="1"/>
          </p:cNvSpPr>
          <p:nvPr/>
        </p:nvSpPr>
        <p:spPr bwMode="ltGray">
          <a:xfrm>
            <a:off x="1981200" y="4827588"/>
            <a:ext cx="1366838" cy="427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</a:rPr>
              <a:t>{S</a:t>
            </a:r>
            <a:r>
              <a:rPr lang="en-US" altLang="zh-CN" sz="2800" baseline="-25000">
                <a:solidFill>
                  <a:srgbClr val="000000"/>
                </a:solidFill>
              </a:rPr>
              <a:t>1</a:t>
            </a:r>
            <a:r>
              <a:rPr lang="en-US" altLang="zh-CN" sz="2800">
                <a:solidFill>
                  <a:srgbClr val="000000"/>
                </a:solidFill>
              </a:rPr>
              <a:t>, S</a:t>
            </a:r>
            <a:r>
              <a:rPr lang="en-US" altLang="zh-CN" sz="2800" baseline="-25000">
                <a:solidFill>
                  <a:srgbClr val="000000"/>
                </a:solidFill>
              </a:rPr>
              <a:t>2</a:t>
            </a:r>
            <a:r>
              <a:rPr lang="en-US" altLang="zh-CN" sz="28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05908" name="Text Box 20"/>
          <p:cNvSpPr txBox="1">
            <a:spLocks noChangeArrowheads="1"/>
          </p:cNvSpPr>
          <p:nvPr/>
        </p:nvSpPr>
        <p:spPr bwMode="ltGray">
          <a:xfrm>
            <a:off x="3779838" y="3705225"/>
            <a:ext cx="1366837" cy="427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{S</a:t>
            </a:r>
            <a:r>
              <a:rPr lang="en-US" altLang="zh-CN" sz="2800" baseline="-25000">
                <a:solidFill>
                  <a:schemeClr val="tx1"/>
                </a:solidFill>
              </a:rPr>
              <a:t>2</a:t>
            </a:r>
            <a:r>
              <a:rPr lang="en-US" altLang="zh-CN" sz="2800">
                <a:solidFill>
                  <a:schemeClr val="tx1"/>
                </a:solidFill>
              </a:rPr>
              <a:t>, A}</a:t>
            </a:r>
          </a:p>
        </p:txBody>
      </p:sp>
      <p:sp>
        <p:nvSpPr>
          <p:cNvPr id="805909" name="Text Box 21"/>
          <p:cNvSpPr txBox="1">
            <a:spLocks noChangeArrowheads="1"/>
          </p:cNvSpPr>
          <p:nvPr/>
        </p:nvSpPr>
        <p:spPr bwMode="ltGray">
          <a:xfrm>
            <a:off x="5940425" y="4899025"/>
            <a:ext cx="1366838" cy="427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{A}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0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0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0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0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0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0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0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0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0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0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0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0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1" grpId="0"/>
      <p:bldP spid="805892" grpId="0" animBg="1"/>
      <p:bldP spid="805893" grpId="0"/>
      <p:bldP spid="805895" grpId="0" animBg="1"/>
      <p:bldP spid="805896" grpId="0"/>
      <p:bldP spid="805897" grpId="0" animBg="1"/>
      <p:bldP spid="805902" grpId="0" animBg="1"/>
      <p:bldP spid="805904" grpId="0" animBg="1"/>
      <p:bldP spid="805905" grpId="0" animBg="1"/>
      <p:bldP spid="805906" grpId="0" animBg="1"/>
      <p:bldP spid="805907" grpId="0"/>
      <p:bldP spid="805908" grpId="0"/>
      <p:bldP spid="805909" grpId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注意：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/>
              <a:t>若到达空集状态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     实际上就是陷阱状态。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379" grpId="0" uiExpand="1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3-19</a:t>
            </a:r>
            <a:r>
              <a:rPr lang="zh-CN" altLang="en-US" sz="4800" dirty="0">
                <a:solidFill>
                  <a:srgbClr val="000000"/>
                </a:solidFill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</a:rPr>
              <a:t>NFA</a:t>
            </a:r>
            <a:r>
              <a:rPr lang="zh-CN" altLang="en-US" sz="4800" dirty="0">
                <a:solidFill>
                  <a:srgbClr val="000000"/>
                </a:solidFill>
              </a:rPr>
              <a:t>，接收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400" b="1" dirty="0"/>
              <a:t>  {0</a:t>
            </a:r>
            <a:r>
              <a:rPr lang="zh-CN" altLang="en-US" sz="4400" b="1" dirty="0"/>
              <a:t>，</a:t>
            </a:r>
            <a:r>
              <a:rPr lang="en-US" altLang="zh-CN" sz="4400" b="1" dirty="0"/>
              <a:t>1}</a:t>
            </a:r>
            <a:r>
              <a:rPr lang="zh-CN" altLang="en-US" sz="4400" b="1" dirty="0"/>
              <a:t>上的语言，该语言的每个字符串挡成</a:t>
            </a:r>
            <a:r>
              <a:rPr lang="zh-CN" altLang="en-US" sz="4400" b="1" dirty="0">
                <a:solidFill>
                  <a:srgbClr val="000000"/>
                </a:solidFill>
              </a:rPr>
              <a:t>二进制</a:t>
            </a:r>
            <a:r>
              <a:rPr lang="zh-CN" altLang="en-US" sz="4400" b="1" dirty="0"/>
              <a:t>数时，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400" b="1" dirty="0"/>
              <a:t>   代表的数字能被</a:t>
            </a:r>
            <a:r>
              <a:rPr lang="en-US" altLang="zh-CN" sz="4400" b="1" dirty="0">
                <a:solidFill>
                  <a:srgbClr val="000000"/>
                </a:solidFill>
              </a:rPr>
              <a:t>2</a:t>
            </a:r>
            <a:r>
              <a:rPr lang="zh-CN" altLang="en-US" sz="4400" b="1" dirty="0"/>
              <a:t>整除。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00"/>
                </a:solidFill>
              </a:rPr>
              <a:t>定义</a:t>
            </a:r>
            <a:r>
              <a:rPr lang="en-US" altLang="zh-CN" sz="4000" dirty="0">
                <a:solidFill>
                  <a:srgbClr val="000000"/>
                </a:solidFill>
              </a:rPr>
              <a:t>3-1 </a:t>
            </a:r>
            <a:r>
              <a:rPr lang="zh-CN" altLang="en-US" sz="4000" dirty="0">
                <a:solidFill>
                  <a:srgbClr val="000000"/>
                </a:solidFill>
              </a:rPr>
              <a:t>有限状态自动机</a:t>
            </a:r>
            <a:r>
              <a:rPr lang="en-US" altLang="zh-CN" sz="4000" dirty="0">
                <a:solidFill>
                  <a:srgbClr val="FF0000"/>
                </a:solidFill>
              </a:rPr>
              <a:t>FA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4000" b="1" dirty="0">
                <a:solidFill>
                  <a:srgbClr val="FF0000"/>
                </a:solidFill>
              </a:rPr>
              <a:t>δ</a:t>
            </a:r>
            <a:r>
              <a:rPr lang="zh-CN" altLang="en-US" sz="4000" b="1" dirty="0">
                <a:solidFill>
                  <a:srgbClr val="0000CC"/>
                </a:solidFill>
              </a:rPr>
              <a:t>是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en-US" altLang="zh-CN" sz="4000" b="1" dirty="0"/>
              <a:t>×</a:t>
            </a:r>
            <a:r>
              <a:rPr lang="en-US" altLang="zh-CN" sz="4000" b="1" dirty="0">
                <a:solidFill>
                  <a:srgbClr val="000000"/>
                </a:solidFill>
              </a:rPr>
              <a:t>∑→Q</a:t>
            </a:r>
            <a:r>
              <a:rPr lang="zh-CN" altLang="en-US" sz="4000" b="1" dirty="0">
                <a:solidFill>
                  <a:srgbClr val="0000CC"/>
                </a:solidFill>
              </a:rPr>
              <a:t>的状态转换函数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000" b="1" dirty="0">
                <a:solidFill>
                  <a:srgbClr val="0000CC"/>
                </a:solidFill>
              </a:rPr>
              <a:t>      即</a:t>
            </a:r>
            <a:r>
              <a:rPr lang="en-US" altLang="zh-CN" sz="4000" b="1" dirty="0">
                <a:solidFill>
                  <a:srgbClr val="000000"/>
                </a:solidFill>
              </a:rPr>
              <a:t>δ(q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x)= q′</a:t>
            </a:r>
            <a:endParaRPr lang="zh-CN" altLang="en-US" sz="4000" b="1" dirty="0">
              <a:solidFill>
                <a:srgbClr val="00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000" b="1" dirty="0">
                <a:solidFill>
                  <a:srgbClr val="0000CC"/>
                </a:solidFill>
              </a:rPr>
              <a:t>代表</a:t>
            </a:r>
            <a:r>
              <a:rPr lang="en-US" altLang="zh-CN" sz="4000" b="1" dirty="0">
                <a:solidFill>
                  <a:srgbClr val="0000CC"/>
                </a:solidFill>
              </a:rPr>
              <a:t>FA</a:t>
            </a:r>
            <a:r>
              <a:rPr lang="zh-CN" altLang="en-US" sz="4000" b="1" dirty="0">
                <a:solidFill>
                  <a:srgbClr val="0000CC"/>
                </a:solidFill>
              </a:rPr>
              <a:t>在状态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zh-CN" altLang="en-US" sz="4000" b="1" dirty="0">
                <a:solidFill>
                  <a:srgbClr val="0000CC"/>
                </a:solidFill>
              </a:rPr>
              <a:t>时，扫描字符</a:t>
            </a:r>
            <a:r>
              <a:rPr lang="en-US" altLang="zh-CN" sz="4000" b="1" dirty="0">
                <a:solidFill>
                  <a:srgbClr val="000000"/>
                </a:solidFill>
              </a:rPr>
              <a:t>x</a:t>
            </a:r>
            <a:r>
              <a:rPr lang="zh-CN" altLang="en-US" sz="4000" b="1" dirty="0">
                <a:solidFill>
                  <a:srgbClr val="0000CC"/>
                </a:solidFill>
              </a:rPr>
              <a:t>后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000" b="1" dirty="0">
                <a:solidFill>
                  <a:srgbClr val="0000CC"/>
                </a:solidFill>
              </a:rPr>
              <a:t>状态改变为</a:t>
            </a:r>
            <a:r>
              <a:rPr lang="en-US" altLang="zh-CN" sz="4000" b="1" dirty="0">
                <a:solidFill>
                  <a:srgbClr val="000000"/>
                </a:solidFill>
              </a:rPr>
              <a:t>q′</a:t>
            </a:r>
            <a:r>
              <a:rPr lang="zh-CN" altLang="en-US" sz="4000" b="1" dirty="0">
                <a:solidFill>
                  <a:srgbClr val="000000"/>
                </a:solidFill>
              </a:rPr>
              <a:t>（也称到达状态</a:t>
            </a:r>
            <a:r>
              <a:rPr lang="en-US" altLang="zh-CN" sz="4000" b="1" dirty="0">
                <a:solidFill>
                  <a:srgbClr val="000000"/>
                </a:solidFill>
              </a:rPr>
              <a:t>q′ </a:t>
            </a:r>
            <a:r>
              <a:rPr lang="zh-CN" altLang="en-US" sz="4000" b="1" dirty="0">
                <a:solidFill>
                  <a:srgbClr val="000000"/>
                </a:solidFill>
              </a:rPr>
              <a:t>）</a:t>
            </a:r>
            <a:endParaRPr lang="zh-CN" altLang="en-US" sz="4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836613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解</a:t>
            </a:r>
            <a:r>
              <a:rPr lang="en-US" altLang="zh-CN" sz="4400" dirty="0">
                <a:solidFill>
                  <a:srgbClr val="000000"/>
                </a:solidFill>
              </a:rPr>
              <a:t>1</a:t>
            </a:r>
            <a:r>
              <a:rPr lang="en-GB" altLang="zh-CN" sz="4400" dirty="0">
                <a:solidFill>
                  <a:srgbClr val="000000"/>
                </a:solidFill>
              </a:rPr>
              <a:t>:</a:t>
            </a:r>
            <a:r>
              <a:rPr lang="zh-CN" altLang="en-US" sz="4400" dirty="0">
                <a:solidFill>
                  <a:srgbClr val="000000"/>
                </a:solidFill>
              </a:rPr>
              <a:t>直接构造</a:t>
            </a:r>
            <a:r>
              <a:rPr lang="en-US" altLang="zh-CN" sz="4400" dirty="0">
                <a:solidFill>
                  <a:srgbClr val="000000"/>
                </a:solidFill>
              </a:rPr>
              <a:t>DFA(</a:t>
            </a:r>
            <a:r>
              <a:rPr lang="zh-CN" altLang="en-US" sz="4400" dirty="0">
                <a:solidFill>
                  <a:srgbClr val="000000"/>
                </a:solidFill>
              </a:rPr>
              <a:t>以</a:t>
            </a:r>
            <a:r>
              <a:rPr lang="en-US" altLang="zh-CN" sz="4400" dirty="0">
                <a:solidFill>
                  <a:srgbClr val="000000"/>
                </a:solidFill>
              </a:rPr>
              <a:t>0</a:t>
            </a:r>
            <a:r>
              <a:rPr lang="zh-CN" altLang="en-US" sz="4400" dirty="0">
                <a:solidFill>
                  <a:srgbClr val="000000"/>
                </a:solidFill>
              </a:rPr>
              <a:t>结尾的串</a:t>
            </a:r>
            <a:r>
              <a:rPr lang="en-US" altLang="zh-CN" sz="44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817155" name="Text Box 3"/>
          <p:cNvSpPr txBox="1">
            <a:spLocks noChangeArrowheads="1"/>
          </p:cNvSpPr>
          <p:nvPr/>
        </p:nvSpPr>
        <p:spPr bwMode="ltGray">
          <a:xfrm>
            <a:off x="3132138" y="3500438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17156" name="Freeform 4"/>
          <p:cNvSpPr/>
          <p:nvPr/>
        </p:nvSpPr>
        <p:spPr bwMode="ltGray">
          <a:xfrm rot="-5400000">
            <a:off x="4057650" y="22161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7158" name="Oval 6"/>
          <p:cNvSpPr>
            <a:spLocks noChangeArrowheads="1"/>
          </p:cNvSpPr>
          <p:nvPr/>
        </p:nvSpPr>
        <p:spPr bwMode="ltGray">
          <a:xfrm>
            <a:off x="4067175" y="5195888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17159" name="Oval 7"/>
          <p:cNvSpPr>
            <a:spLocks noChangeArrowheads="1"/>
          </p:cNvSpPr>
          <p:nvPr/>
        </p:nvSpPr>
        <p:spPr bwMode="ltGray">
          <a:xfrm>
            <a:off x="4067175" y="3179763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7161" name="Oval 9"/>
          <p:cNvSpPr>
            <a:spLocks noChangeArrowheads="1"/>
          </p:cNvSpPr>
          <p:nvPr/>
        </p:nvSpPr>
        <p:spPr bwMode="ltGray">
          <a:xfrm>
            <a:off x="2225675" y="4259263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17168" name="Line 16"/>
          <p:cNvSpPr>
            <a:spLocks noChangeShapeType="1"/>
          </p:cNvSpPr>
          <p:nvPr/>
        </p:nvSpPr>
        <p:spPr bwMode="ltGray">
          <a:xfrm>
            <a:off x="1619250" y="4581525"/>
            <a:ext cx="576263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7169" name="Line 17"/>
          <p:cNvSpPr>
            <a:spLocks noChangeShapeType="1"/>
          </p:cNvSpPr>
          <p:nvPr/>
        </p:nvSpPr>
        <p:spPr bwMode="ltGray">
          <a:xfrm flipV="1">
            <a:off x="2843213" y="3573463"/>
            <a:ext cx="1152525" cy="7191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7170" name="Line 18"/>
          <p:cNvSpPr>
            <a:spLocks noChangeShapeType="1"/>
          </p:cNvSpPr>
          <p:nvPr/>
        </p:nvSpPr>
        <p:spPr bwMode="ltGray">
          <a:xfrm>
            <a:off x="2771775" y="4868863"/>
            <a:ext cx="1295400" cy="647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7171" name="Line 19"/>
          <p:cNvSpPr>
            <a:spLocks noChangeShapeType="1"/>
          </p:cNvSpPr>
          <p:nvPr/>
        </p:nvSpPr>
        <p:spPr bwMode="ltGray">
          <a:xfrm flipV="1">
            <a:off x="4284663" y="3860800"/>
            <a:ext cx="0" cy="12969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7172" name="Line 20"/>
          <p:cNvSpPr>
            <a:spLocks noChangeShapeType="1"/>
          </p:cNvSpPr>
          <p:nvPr/>
        </p:nvSpPr>
        <p:spPr bwMode="ltGray">
          <a:xfrm>
            <a:off x="4643438" y="3860800"/>
            <a:ext cx="0" cy="1368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7173" name="Freeform 21"/>
          <p:cNvSpPr/>
          <p:nvPr/>
        </p:nvSpPr>
        <p:spPr bwMode="ltGray">
          <a:xfrm>
            <a:off x="4859338" y="4941888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7174" name="Text Box 22"/>
          <p:cNvSpPr txBox="1">
            <a:spLocks noChangeArrowheads="1"/>
          </p:cNvSpPr>
          <p:nvPr/>
        </p:nvSpPr>
        <p:spPr bwMode="ltGray">
          <a:xfrm>
            <a:off x="4859338" y="2492375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17175" name="Text Box 23"/>
          <p:cNvSpPr txBox="1">
            <a:spLocks noChangeArrowheads="1"/>
          </p:cNvSpPr>
          <p:nvPr/>
        </p:nvSpPr>
        <p:spPr bwMode="ltGray">
          <a:xfrm>
            <a:off x="3132138" y="5157788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1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17176" name="Text Box 24"/>
          <p:cNvSpPr txBox="1">
            <a:spLocks noChangeArrowheads="1"/>
          </p:cNvSpPr>
          <p:nvPr/>
        </p:nvSpPr>
        <p:spPr bwMode="ltGray">
          <a:xfrm>
            <a:off x="4056063" y="4237038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17177" name="Text Box 25"/>
          <p:cNvSpPr txBox="1">
            <a:spLocks noChangeArrowheads="1"/>
          </p:cNvSpPr>
          <p:nvPr/>
        </p:nvSpPr>
        <p:spPr bwMode="ltGray">
          <a:xfrm>
            <a:off x="4643438" y="4237038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1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17178" name="Text Box 26"/>
          <p:cNvSpPr txBox="1">
            <a:spLocks noChangeArrowheads="1"/>
          </p:cNvSpPr>
          <p:nvPr/>
        </p:nvSpPr>
        <p:spPr bwMode="ltGray">
          <a:xfrm>
            <a:off x="5638800" y="5157788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1</a:t>
            </a:r>
            <a:endParaRPr lang="en-US" altLang="zh-CN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1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1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1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1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1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1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1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1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1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81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81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81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81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55" grpId="0"/>
      <p:bldP spid="817156" grpId="0" animBg="1"/>
      <p:bldP spid="817158" grpId="0" animBg="1"/>
      <p:bldP spid="817159" grpId="0" animBg="1"/>
      <p:bldP spid="817161" grpId="0" animBg="1"/>
      <p:bldP spid="817168" grpId="0" animBg="1"/>
      <p:bldP spid="817169" grpId="0" animBg="1"/>
      <p:bldP spid="817170" grpId="0" animBg="1"/>
      <p:bldP spid="817171" grpId="0" animBg="1"/>
      <p:bldP spid="817172" grpId="0" animBg="1"/>
      <p:bldP spid="817173" grpId="0" animBg="1"/>
      <p:bldP spid="817174" grpId="0"/>
      <p:bldP spid="817175" grpId="0"/>
      <p:bldP spid="817176" grpId="0"/>
      <p:bldP spid="817177" grpId="0"/>
      <p:bldP spid="817178" grpId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836613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直接构造</a:t>
            </a:r>
            <a:r>
              <a:rPr lang="en-US" altLang="zh-CN" sz="4400" dirty="0">
                <a:solidFill>
                  <a:srgbClr val="000000"/>
                </a:solidFill>
              </a:rPr>
              <a:t>DFA(</a:t>
            </a:r>
            <a:r>
              <a:rPr lang="zh-CN" altLang="en-US" sz="4400" dirty="0">
                <a:solidFill>
                  <a:srgbClr val="000000"/>
                </a:solidFill>
              </a:rPr>
              <a:t>以</a:t>
            </a:r>
            <a:r>
              <a:rPr lang="en-US" altLang="zh-CN" sz="4400" dirty="0">
                <a:solidFill>
                  <a:srgbClr val="000000"/>
                </a:solidFill>
              </a:rPr>
              <a:t>0</a:t>
            </a:r>
            <a:r>
              <a:rPr lang="zh-CN" altLang="en-US" sz="4400" dirty="0">
                <a:solidFill>
                  <a:srgbClr val="000000"/>
                </a:solidFill>
              </a:rPr>
              <a:t>结尾的串</a:t>
            </a:r>
            <a:r>
              <a:rPr lang="en-US" altLang="zh-CN" sz="4400" dirty="0">
                <a:solidFill>
                  <a:srgbClr val="000000"/>
                </a:solidFill>
              </a:rPr>
              <a:t>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12035" name="Text Box 3"/>
          <p:cNvSpPr txBox="1">
            <a:spLocks noChangeArrowheads="1"/>
          </p:cNvSpPr>
          <p:nvPr/>
        </p:nvSpPr>
        <p:spPr bwMode="ltGray">
          <a:xfrm>
            <a:off x="4356100" y="2924175"/>
            <a:ext cx="1008063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12036" name="Freeform 4"/>
          <p:cNvSpPr/>
          <p:nvPr/>
        </p:nvSpPr>
        <p:spPr bwMode="ltGray">
          <a:xfrm rot="-5400000">
            <a:off x="2257425" y="32956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2037" name="Oval 5"/>
          <p:cNvSpPr>
            <a:spLocks noChangeAspect="1" noChangeArrowheads="1"/>
          </p:cNvSpPr>
          <p:nvPr/>
        </p:nvSpPr>
        <p:spPr bwMode="ltGray">
          <a:xfrm>
            <a:off x="4449763" y="4259263"/>
            <a:ext cx="985837" cy="788987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2038" name="Text Box 6"/>
          <p:cNvSpPr txBox="1">
            <a:spLocks noChangeArrowheads="1"/>
          </p:cNvSpPr>
          <p:nvPr/>
        </p:nvSpPr>
        <p:spPr bwMode="ltGray">
          <a:xfrm>
            <a:off x="3622675" y="4094163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12039" name="Oval 7"/>
          <p:cNvSpPr>
            <a:spLocks noChangeAspect="1" noChangeArrowheads="1"/>
          </p:cNvSpPr>
          <p:nvPr/>
        </p:nvSpPr>
        <p:spPr bwMode="ltGray">
          <a:xfrm>
            <a:off x="2225675" y="4259263"/>
            <a:ext cx="985838" cy="7889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12040" name="Line 8"/>
          <p:cNvSpPr>
            <a:spLocks noChangeShapeType="1"/>
          </p:cNvSpPr>
          <p:nvPr/>
        </p:nvSpPr>
        <p:spPr bwMode="ltGray">
          <a:xfrm>
            <a:off x="3203575" y="4508500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2041" name="Line 9"/>
          <p:cNvSpPr>
            <a:spLocks noChangeShapeType="1"/>
          </p:cNvSpPr>
          <p:nvPr/>
        </p:nvSpPr>
        <p:spPr bwMode="ltGray">
          <a:xfrm>
            <a:off x="1763713" y="4581525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2042" name="Freeform 10"/>
          <p:cNvSpPr/>
          <p:nvPr/>
        </p:nvSpPr>
        <p:spPr bwMode="ltGray">
          <a:xfrm rot="-5400000">
            <a:off x="4489450" y="32956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2043" name="Text Box 11"/>
          <p:cNvSpPr txBox="1">
            <a:spLocks noChangeArrowheads="1"/>
          </p:cNvSpPr>
          <p:nvPr/>
        </p:nvSpPr>
        <p:spPr bwMode="ltGray">
          <a:xfrm>
            <a:off x="2195513" y="2852738"/>
            <a:ext cx="1008062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1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12045" name="Line 13"/>
          <p:cNvSpPr>
            <a:spLocks noChangeShapeType="1"/>
          </p:cNvSpPr>
          <p:nvPr/>
        </p:nvSpPr>
        <p:spPr bwMode="ltGray">
          <a:xfrm flipH="1">
            <a:off x="3203575" y="4797425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2046" name="Text Box 14"/>
          <p:cNvSpPr txBox="1">
            <a:spLocks noChangeArrowheads="1"/>
          </p:cNvSpPr>
          <p:nvPr/>
        </p:nvSpPr>
        <p:spPr bwMode="ltGray">
          <a:xfrm>
            <a:off x="3635375" y="4741863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1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1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1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1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1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1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1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1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35" grpId="0"/>
      <p:bldP spid="812036" grpId="0" animBg="1"/>
      <p:bldP spid="812037" grpId="0" animBg="1"/>
      <p:bldP spid="812038" grpId="0"/>
      <p:bldP spid="812039" grpId="0" animBg="1"/>
      <p:bldP spid="812040" grpId="0" animBg="1"/>
      <p:bldP spid="812041" grpId="0" animBg="1"/>
      <p:bldP spid="812042" grpId="0" animBg="1"/>
      <p:bldP spid="812043" grpId="0"/>
      <p:bldP spid="812045" grpId="0" animBg="1"/>
      <p:bldP spid="812046" grpId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解</a:t>
            </a:r>
            <a:r>
              <a:rPr lang="en-US" altLang="zh-CN" sz="4800" dirty="0">
                <a:solidFill>
                  <a:srgbClr val="000000"/>
                </a:solidFill>
              </a:rPr>
              <a:t>2</a:t>
            </a:r>
            <a:r>
              <a:rPr lang="zh-CN" altLang="en-US" sz="4800" dirty="0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/>
              <a:t>  正则表达式为：</a:t>
            </a:r>
            <a:r>
              <a:rPr lang="en-US" altLang="zh-CN" sz="4000" b="1">
                <a:solidFill>
                  <a:srgbClr val="000000"/>
                </a:solidFill>
              </a:rPr>
              <a:t>(0+1)*0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/>
              <a:t>  直接构造</a:t>
            </a:r>
            <a:r>
              <a:rPr lang="en-US" altLang="zh-CN" sz="4000" b="1">
                <a:solidFill>
                  <a:schemeClr val="accent2"/>
                </a:solidFill>
              </a:rPr>
              <a:t>NFA </a:t>
            </a:r>
            <a:endParaRPr lang="zh-CN" altLang="en-US" sz="4000" b="1">
              <a:solidFill>
                <a:schemeClr val="accent2"/>
              </a:solidFill>
            </a:endParaRPr>
          </a:p>
        </p:txBody>
      </p:sp>
      <p:sp>
        <p:nvSpPr>
          <p:cNvPr id="232452" name="Rectangle 5"/>
          <p:cNvSpPr>
            <a:spLocks noChangeArrowheads="1"/>
          </p:cNvSpPr>
          <p:nvPr/>
        </p:nvSpPr>
        <p:spPr bwMode="ltGray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0247" name="Text Box 7"/>
          <p:cNvSpPr txBox="1">
            <a:spLocks noChangeArrowheads="1"/>
          </p:cNvSpPr>
          <p:nvPr/>
        </p:nvSpPr>
        <p:spPr bwMode="ltGray">
          <a:xfrm>
            <a:off x="3124200" y="3933825"/>
            <a:ext cx="1008063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0,1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650248" name="Freeform 8"/>
          <p:cNvSpPr/>
          <p:nvPr/>
        </p:nvSpPr>
        <p:spPr bwMode="ltGray">
          <a:xfrm rot="-5400000">
            <a:off x="3257550" y="423227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0249" name="Oval 9"/>
          <p:cNvSpPr>
            <a:spLocks noChangeArrowheads="1"/>
          </p:cNvSpPr>
          <p:nvPr/>
        </p:nvSpPr>
        <p:spPr bwMode="ltGray">
          <a:xfrm>
            <a:off x="5314950" y="5195888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0250" name="Text Box 10"/>
          <p:cNvSpPr txBox="1">
            <a:spLocks noChangeArrowheads="1"/>
          </p:cNvSpPr>
          <p:nvPr/>
        </p:nvSpPr>
        <p:spPr bwMode="ltGray">
          <a:xfrm>
            <a:off x="4492625" y="5013325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650251" name="Oval 11"/>
          <p:cNvSpPr>
            <a:spLocks noChangeArrowheads="1"/>
          </p:cNvSpPr>
          <p:nvPr/>
        </p:nvSpPr>
        <p:spPr bwMode="ltGray">
          <a:xfrm>
            <a:off x="3225800" y="5195888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650252" name="Line 12"/>
          <p:cNvSpPr>
            <a:spLocks noChangeShapeType="1"/>
          </p:cNvSpPr>
          <p:nvPr/>
        </p:nvSpPr>
        <p:spPr bwMode="ltGray">
          <a:xfrm>
            <a:off x="3987800" y="5518150"/>
            <a:ext cx="12969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0253" name="Line 13"/>
          <p:cNvSpPr>
            <a:spLocks noChangeShapeType="1"/>
          </p:cNvSpPr>
          <p:nvPr/>
        </p:nvSpPr>
        <p:spPr bwMode="ltGray">
          <a:xfrm>
            <a:off x="2763838" y="5518150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5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5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5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5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5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5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5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5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3" grpId="0" build="p"/>
      <p:bldP spid="650247" grpId="0"/>
      <p:bldP spid="650248" grpId="0" animBg="1"/>
      <p:bldP spid="650249" grpId="0" animBg="1"/>
      <p:bldP spid="650250" grpId="0"/>
      <p:bldP spid="650251" grpId="0" animBg="1"/>
      <p:bldP spid="650252" grpId="0" animBg="1"/>
      <p:bldP spid="650253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836613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转换为</a:t>
            </a:r>
            <a:r>
              <a:rPr lang="en-US" altLang="zh-CN" sz="4400" dirty="0">
                <a:solidFill>
                  <a:srgbClr val="000000"/>
                </a:solidFill>
              </a:rPr>
              <a:t>DFA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12035" name="Text Box 3"/>
          <p:cNvSpPr txBox="1">
            <a:spLocks noChangeArrowheads="1"/>
          </p:cNvSpPr>
          <p:nvPr/>
        </p:nvSpPr>
        <p:spPr bwMode="ltGray">
          <a:xfrm>
            <a:off x="4356100" y="2924175"/>
            <a:ext cx="1008063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12036" name="Freeform 4"/>
          <p:cNvSpPr/>
          <p:nvPr/>
        </p:nvSpPr>
        <p:spPr bwMode="ltGray">
          <a:xfrm rot="-5400000">
            <a:off x="2257425" y="32956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2037" name="Oval 5"/>
          <p:cNvSpPr>
            <a:spLocks noChangeAspect="1" noChangeArrowheads="1"/>
          </p:cNvSpPr>
          <p:nvPr/>
        </p:nvSpPr>
        <p:spPr bwMode="ltGray">
          <a:xfrm>
            <a:off x="4449763" y="4259263"/>
            <a:ext cx="985837" cy="788987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2038" name="Text Box 6"/>
          <p:cNvSpPr txBox="1">
            <a:spLocks noChangeArrowheads="1"/>
          </p:cNvSpPr>
          <p:nvPr/>
        </p:nvSpPr>
        <p:spPr bwMode="ltGray">
          <a:xfrm>
            <a:off x="3622675" y="4094163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12039" name="Oval 7"/>
          <p:cNvSpPr>
            <a:spLocks noChangeAspect="1" noChangeArrowheads="1"/>
          </p:cNvSpPr>
          <p:nvPr/>
        </p:nvSpPr>
        <p:spPr bwMode="ltGray">
          <a:xfrm>
            <a:off x="2225675" y="4259263"/>
            <a:ext cx="985838" cy="7889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12040" name="Line 8"/>
          <p:cNvSpPr>
            <a:spLocks noChangeShapeType="1"/>
          </p:cNvSpPr>
          <p:nvPr/>
        </p:nvSpPr>
        <p:spPr bwMode="ltGray">
          <a:xfrm>
            <a:off x="3203575" y="4508500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2041" name="Line 9"/>
          <p:cNvSpPr>
            <a:spLocks noChangeShapeType="1"/>
          </p:cNvSpPr>
          <p:nvPr/>
        </p:nvSpPr>
        <p:spPr bwMode="ltGray">
          <a:xfrm>
            <a:off x="1763713" y="4581525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2042" name="Freeform 10"/>
          <p:cNvSpPr/>
          <p:nvPr/>
        </p:nvSpPr>
        <p:spPr bwMode="ltGray">
          <a:xfrm rot="-5400000">
            <a:off x="4489450" y="32956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2043" name="Text Box 11"/>
          <p:cNvSpPr txBox="1">
            <a:spLocks noChangeArrowheads="1"/>
          </p:cNvSpPr>
          <p:nvPr/>
        </p:nvSpPr>
        <p:spPr bwMode="ltGray">
          <a:xfrm>
            <a:off x="2195513" y="2852738"/>
            <a:ext cx="1008062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1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12045" name="Line 13"/>
          <p:cNvSpPr>
            <a:spLocks noChangeShapeType="1"/>
          </p:cNvSpPr>
          <p:nvPr/>
        </p:nvSpPr>
        <p:spPr bwMode="ltGray">
          <a:xfrm flipH="1">
            <a:off x="3203575" y="4797425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2046" name="Text Box 14"/>
          <p:cNvSpPr txBox="1">
            <a:spLocks noChangeArrowheads="1"/>
          </p:cNvSpPr>
          <p:nvPr/>
        </p:nvSpPr>
        <p:spPr bwMode="ltGray">
          <a:xfrm>
            <a:off x="3635375" y="4741863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1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1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1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1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1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1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1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1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35" grpId="0"/>
      <p:bldP spid="812036" grpId="0" animBg="1"/>
      <p:bldP spid="812037" grpId="0" animBg="1"/>
      <p:bldP spid="812038" grpId="0"/>
      <p:bldP spid="812039" grpId="0" animBg="1"/>
      <p:bldP spid="812040" grpId="0" animBg="1"/>
      <p:bldP spid="812041" grpId="0" animBg="1"/>
      <p:bldP spid="812042" grpId="0" animBg="1"/>
      <p:bldP spid="812043" grpId="0"/>
      <p:bldP spid="812045" grpId="0" animBg="1"/>
      <p:bldP spid="812046" grpId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3-20</a:t>
            </a:r>
            <a:r>
              <a:rPr lang="zh-CN" altLang="en-US" sz="4800" dirty="0">
                <a:solidFill>
                  <a:srgbClr val="000000"/>
                </a:solidFill>
              </a:rPr>
              <a:t> 接收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语言</a:t>
            </a:r>
            <a:r>
              <a:rPr lang="en-US" altLang="zh-CN" sz="4400" b="1" dirty="0">
                <a:solidFill>
                  <a:srgbClr val="0000CC"/>
                </a:solidFill>
              </a:rPr>
              <a:t>L={ </a:t>
            </a:r>
            <a:r>
              <a:rPr lang="en-US" altLang="zh-CN" sz="4400" b="1" dirty="0" err="1">
                <a:solidFill>
                  <a:srgbClr val="0000CC"/>
                </a:solidFill>
              </a:rPr>
              <a:t>w|w</a:t>
            </a:r>
            <a:r>
              <a:rPr lang="en-US" altLang="zh-CN" sz="4400" b="1" dirty="0">
                <a:solidFill>
                  <a:srgbClr val="0000CC"/>
                </a:solidFill>
              </a:rPr>
              <a:t>∈{</a:t>
            </a:r>
            <a:r>
              <a:rPr lang="en-US" altLang="zh-CN" sz="4400" b="1" dirty="0" err="1">
                <a:solidFill>
                  <a:srgbClr val="0000CC"/>
                </a:solidFill>
              </a:rPr>
              <a:t>a,b,c</a:t>
            </a:r>
            <a:r>
              <a:rPr lang="en-US" altLang="zh-CN" sz="4400" b="1" dirty="0">
                <a:solidFill>
                  <a:srgbClr val="0000CC"/>
                </a:solidFill>
              </a:rPr>
              <a:t>}</a:t>
            </a:r>
            <a:r>
              <a:rPr lang="en-US" altLang="zh-CN" sz="4400" b="1" baseline="30000" dirty="0">
                <a:solidFill>
                  <a:srgbClr val="0000CC"/>
                </a:solidFill>
              </a:rPr>
              <a:t>+</a:t>
            </a:r>
            <a:r>
              <a:rPr lang="en-US" altLang="zh-CN" sz="4400" b="1" dirty="0">
                <a:solidFill>
                  <a:srgbClr val="0000CC"/>
                </a:solidFill>
              </a:rPr>
              <a:t>, </a:t>
            </a:r>
            <a:r>
              <a:rPr lang="en-US" altLang="zh-CN" sz="4400" b="1" dirty="0">
                <a:solidFill>
                  <a:srgbClr val="FF0000"/>
                </a:solidFill>
              </a:rPr>
              <a:t>|w|&gt;1,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w</a:t>
            </a:r>
            <a:r>
              <a:rPr lang="zh-CN" altLang="en-US" sz="4400" b="1" dirty="0">
                <a:solidFill>
                  <a:srgbClr val="0000CC"/>
                </a:solidFill>
              </a:rPr>
              <a:t>中</a:t>
            </a:r>
            <a:r>
              <a:rPr lang="zh-CN" altLang="en-US" sz="4400" b="1" dirty="0">
                <a:solidFill>
                  <a:srgbClr val="000000"/>
                </a:solidFill>
              </a:rPr>
              <a:t>最后字母</a:t>
            </a:r>
            <a:r>
              <a:rPr lang="zh-CN" altLang="en-US" sz="4400" b="1" dirty="0">
                <a:solidFill>
                  <a:srgbClr val="0000CC"/>
                </a:solidFill>
              </a:rPr>
              <a:t>与</a:t>
            </a:r>
            <a:r>
              <a:rPr lang="zh-CN" altLang="en-US" sz="4400" b="1" dirty="0">
                <a:solidFill>
                  <a:srgbClr val="000000"/>
                </a:solidFill>
              </a:rPr>
              <a:t>第一个字母</a:t>
            </a:r>
            <a:r>
              <a:rPr lang="zh-CN" altLang="en-US" sz="4400" b="1" dirty="0">
                <a:solidFill>
                  <a:srgbClr val="0000CC"/>
                </a:solidFill>
              </a:rPr>
              <a:t>相同</a:t>
            </a:r>
            <a:r>
              <a:rPr lang="en-US" altLang="zh-CN" sz="4400" b="1" dirty="0">
                <a:solidFill>
                  <a:srgbClr val="0000CC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9" grpId="0" uiExpand="1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1)</a:t>
            </a:r>
            <a:r>
              <a:rPr lang="zh-CN" altLang="en-US" sz="4400" b="1">
                <a:solidFill>
                  <a:srgbClr val="0000CC"/>
                </a:solidFill>
              </a:rPr>
              <a:t>给出该语言的</a:t>
            </a:r>
            <a:r>
              <a:rPr lang="zh-CN" altLang="en-US" sz="4400" b="1">
                <a:solidFill>
                  <a:srgbClr val="000000"/>
                </a:solidFill>
              </a:rPr>
              <a:t>正则表达式</a:t>
            </a:r>
            <a:r>
              <a:rPr lang="zh-CN" altLang="en-US" sz="4400" b="1">
                <a:solidFill>
                  <a:srgbClr val="0000CC"/>
                </a:solidFill>
              </a:rPr>
              <a:t>；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2)</a:t>
            </a:r>
            <a:r>
              <a:rPr lang="zh-CN" altLang="en-US" sz="4400" b="1">
                <a:solidFill>
                  <a:srgbClr val="0000CC"/>
                </a:solidFill>
              </a:rPr>
              <a:t>构造</a:t>
            </a:r>
            <a:r>
              <a:rPr lang="en-US" altLang="zh-CN" sz="4400" b="1">
                <a:solidFill>
                  <a:srgbClr val="000000"/>
                </a:solidFill>
              </a:rPr>
              <a:t>NFA</a:t>
            </a:r>
            <a:r>
              <a:rPr lang="zh-CN" altLang="en-US" sz="4400" b="1">
                <a:solidFill>
                  <a:srgbClr val="0000CC"/>
                </a:solidFill>
              </a:rPr>
              <a:t>接受该语言；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3)</a:t>
            </a:r>
            <a:r>
              <a:rPr lang="zh-CN" altLang="en-US" sz="4400" b="1">
                <a:solidFill>
                  <a:srgbClr val="0000CC"/>
                </a:solidFill>
              </a:rPr>
              <a:t>将</a:t>
            </a:r>
            <a:r>
              <a:rPr lang="en-US" altLang="zh-CN" sz="4400" b="1">
                <a:solidFill>
                  <a:srgbClr val="0000CC"/>
                </a:solidFill>
              </a:rPr>
              <a:t>NFA</a:t>
            </a:r>
            <a:r>
              <a:rPr lang="zh-CN" altLang="en-US" sz="4400" b="1">
                <a:solidFill>
                  <a:srgbClr val="0000CC"/>
                </a:solidFill>
              </a:rPr>
              <a:t>转换为等价的</a:t>
            </a:r>
            <a:r>
              <a:rPr lang="en-US" altLang="zh-CN" sz="4400" b="1">
                <a:solidFill>
                  <a:srgbClr val="000000"/>
                </a:solidFill>
              </a:rPr>
              <a:t>DFA</a:t>
            </a:r>
            <a:r>
              <a:rPr lang="zh-CN" altLang="en-US" sz="4400" b="1">
                <a:solidFill>
                  <a:srgbClr val="0000CC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解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4400" b="1">
                <a:solidFill>
                  <a:srgbClr val="0000CC"/>
                </a:solidFill>
              </a:rPr>
              <a:t>1) </a:t>
            </a:r>
            <a:r>
              <a:rPr lang="zh-CN" altLang="en-US" sz="4400" b="1">
                <a:solidFill>
                  <a:srgbClr val="0000CC"/>
                </a:solidFill>
              </a:rPr>
              <a:t>该语言的正则表达式</a:t>
            </a:r>
            <a:r>
              <a:rPr lang="en-US" altLang="zh-CN" sz="4400" b="1">
                <a:solidFill>
                  <a:srgbClr val="0000CC"/>
                </a:solidFill>
              </a:rPr>
              <a:t>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     </a:t>
            </a:r>
            <a:r>
              <a:rPr lang="en-US" altLang="zh-CN" sz="4400" b="1"/>
              <a:t>a(a+b+c)</a:t>
            </a:r>
            <a:r>
              <a:rPr lang="en-US" altLang="zh-CN" sz="4400" b="1" baseline="30000"/>
              <a:t>*</a:t>
            </a:r>
            <a:r>
              <a:rPr lang="en-US" altLang="zh-CN" sz="4400" b="1"/>
              <a:t>a  </a:t>
            </a:r>
            <a:r>
              <a:rPr lang="en-US" altLang="zh-CN" sz="4400" b="1">
                <a:solidFill>
                  <a:schemeClr val="accent2"/>
                </a:solidFill>
              </a:rPr>
              <a:t> +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/>
              <a:t>       b(a+b+c)</a:t>
            </a:r>
            <a:r>
              <a:rPr lang="en-US" altLang="zh-CN" sz="4400" b="1" baseline="30000"/>
              <a:t>*</a:t>
            </a:r>
            <a:r>
              <a:rPr lang="en-US" altLang="zh-CN" sz="4400" b="1"/>
              <a:t>b   </a:t>
            </a:r>
            <a:r>
              <a:rPr lang="en-US" altLang="zh-CN" sz="4400" b="1">
                <a:solidFill>
                  <a:schemeClr val="accent2"/>
                </a:solidFill>
              </a:rPr>
              <a:t>+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/>
              <a:t>       c(a+b+c)</a:t>
            </a:r>
            <a:r>
              <a:rPr lang="en-US" altLang="zh-CN" sz="4400" b="1" baseline="30000"/>
              <a:t>*</a:t>
            </a:r>
            <a:r>
              <a:rPr lang="en-US" altLang="zh-CN" sz="4400" b="1"/>
              <a:t>c</a:t>
            </a:r>
            <a:endParaRPr lang="zh-CN" altLang="en-US" sz="4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8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解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CC"/>
                </a:solidFill>
              </a:rPr>
              <a:t>2)</a:t>
            </a:r>
            <a:r>
              <a:rPr lang="zh-CN" altLang="en-US" sz="4000" b="1">
                <a:solidFill>
                  <a:schemeClr val="tx2"/>
                </a:solidFill>
              </a:rPr>
              <a:t>构造</a:t>
            </a:r>
            <a:r>
              <a:rPr lang="en-US" altLang="zh-CN" sz="4000" b="1">
                <a:solidFill>
                  <a:schemeClr val="tx2"/>
                </a:solidFill>
              </a:rPr>
              <a:t>NFA</a:t>
            </a:r>
            <a:r>
              <a:rPr lang="zh-CN" altLang="en-US" sz="4000" b="1">
                <a:solidFill>
                  <a:schemeClr val="tx2"/>
                </a:solidFill>
              </a:rPr>
              <a:t>接受该语言</a:t>
            </a:r>
            <a:endParaRPr lang="en-US" altLang="zh-CN" sz="4000" b="1">
              <a:solidFill>
                <a:srgbClr val="0000CC"/>
              </a:solidFill>
            </a:endParaRPr>
          </a:p>
        </p:txBody>
      </p:sp>
      <p:sp>
        <p:nvSpPr>
          <p:cNvPr id="237572" name="Rectangle 5"/>
          <p:cNvSpPr>
            <a:spLocks noChangeArrowheads="1"/>
          </p:cNvSpPr>
          <p:nvPr/>
        </p:nvSpPr>
        <p:spPr bwMode="ltGray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85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ltGray">
          <a:xfrm>
            <a:off x="2627313" y="3425825"/>
            <a:ext cx="660400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a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5" name="Freeform 4"/>
          <p:cNvSpPr/>
          <p:nvPr/>
        </p:nvSpPr>
        <p:spPr bwMode="ltGray">
          <a:xfrm rot="-5400000">
            <a:off x="4057650" y="2287588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ltGray">
          <a:xfrm>
            <a:off x="4613275" y="2443163"/>
            <a:ext cx="1347788" cy="492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a,b,c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ltGray">
          <a:xfrm>
            <a:off x="5724525" y="3497263"/>
            <a:ext cx="647700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ltGray">
          <a:xfrm>
            <a:off x="2225675" y="4259263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en-US" altLang="zh-CN" sz="2800" baseline="-25000">
              <a:solidFill>
                <a:srgbClr val="000000"/>
              </a:solidFill>
            </a:endParaRP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ltGray">
          <a:xfrm flipV="1">
            <a:off x="2771775" y="3573463"/>
            <a:ext cx="1295400" cy="647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ltGray">
          <a:xfrm>
            <a:off x="6257925" y="4332288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en-US" altLang="zh-CN" sz="32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ltGray">
          <a:xfrm>
            <a:off x="1619250" y="4581525"/>
            <a:ext cx="57626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ltGray">
          <a:xfrm>
            <a:off x="4859338" y="3646488"/>
            <a:ext cx="1441450" cy="71913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ltGray">
          <a:xfrm>
            <a:off x="1981200" y="4827588"/>
            <a:ext cx="1366838" cy="427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</a:rPr>
              <a:t>{q</a:t>
            </a:r>
            <a:r>
              <a:rPr lang="en-US" altLang="zh-CN" sz="2800" baseline="-25000">
                <a:solidFill>
                  <a:srgbClr val="000000"/>
                </a:solidFill>
              </a:rPr>
              <a:t>0</a:t>
            </a:r>
            <a:r>
              <a:rPr lang="en-US" altLang="zh-CN" sz="28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ltGray">
          <a:xfrm>
            <a:off x="3779838" y="3705225"/>
            <a:ext cx="1366837" cy="427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{q</a:t>
            </a:r>
            <a:r>
              <a:rPr lang="en-US" altLang="zh-CN" sz="2800" baseline="-25000">
                <a:solidFill>
                  <a:schemeClr val="tx1"/>
                </a:solidFill>
              </a:rPr>
              <a:t>1</a:t>
            </a:r>
            <a:r>
              <a:rPr lang="en-US" altLang="zh-CN" sz="28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ltGray">
          <a:xfrm>
            <a:off x="5940425" y="4899025"/>
            <a:ext cx="1366838" cy="427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{</a:t>
            </a:r>
            <a:r>
              <a:rPr lang="en-US" altLang="zh-CN" sz="2800">
                <a:solidFill>
                  <a:srgbClr val="000000"/>
                </a:solidFill>
              </a:rPr>
              <a:t>q</a:t>
            </a:r>
            <a:r>
              <a:rPr lang="en-US" altLang="zh-CN" sz="2800" baseline="-25000">
                <a:solidFill>
                  <a:srgbClr val="000000"/>
                </a:solidFill>
              </a:rPr>
              <a:t>4</a:t>
            </a:r>
            <a:r>
              <a:rPr lang="en-US" altLang="zh-CN" sz="28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7" name="Oval 9"/>
          <p:cNvSpPr>
            <a:spLocks noChangeArrowheads="1"/>
          </p:cNvSpPr>
          <p:nvPr/>
        </p:nvSpPr>
        <p:spPr bwMode="ltGray">
          <a:xfrm>
            <a:off x="4090988" y="3243263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en-US" altLang="zh-CN" sz="2800" baseline="-25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解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3) 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改造为</a:t>
            </a:r>
            <a:r>
              <a:rPr lang="en-US" altLang="zh-CN" sz="3600" b="1" dirty="0"/>
              <a:t>DFA</a:t>
            </a:r>
            <a:r>
              <a:rPr lang="zh-CN" altLang="en-US" sz="3600" b="1" dirty="0"/>
              <a:t>接受该语言：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                       </a:t>
            </a:r>
            <a:r>
              <a:rPr lang="en-US" altLang="zh-CN" sz="2400" b="1" dirty="0"/>
              <a:t>a              	  b            	  c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{q0}         	{q1}          	{q2}          	{q3}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{q1}         	{q1,q4}       	{q1}          	{q1}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{q2}         	{q2}         	{q2,q4}        	{q2}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{q3}         	{q3}          	{q3}         	{q3,q4}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000000"/>
                </a:solidFill>
              </a:rPr>
              <a:t>{q1,q4}</a:t>
            </a:r>
            <a:r>
              <a:rPr lang="en-US" altLang="zh-CN" sz="2400" b="1" dirty="0"/>
              <a:t>          {q1,q4}        	{q1}          	{q1}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000000"/>
                </a:solidFill>
              </a:rPr>
              <a:t>{q2,q4}</a:t>
            </a:r>
            <a:r>
              <a:rPr lang="en-US" altLang="zh-CN" sz="2400" b="1" dirty="0"/>
              <a:t>      	{q2}         	{q2,q4}        	{q2}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000000"/>
                </a:solidFill>
              </a:rPr>
              <a:t>{q3,q4}</a:t>
            </a:r>
            <a:r>
              <a:rPr lang="en-US" altLang="zh-CN" sz="2400" b="1" dirty="0"/>
              <a:t>          {q3}          	{q3}         	{q3,q4}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5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5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5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5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5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 dirty="0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362200"/>
            <a:ext cx="7473950" cy="3733800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 有限状态自动机的状态转换函数的</a:t>
            </a:r>
            <a:r>
              <a:rPr lang="zh-CN" altLang="en-US" sz="4000" b="1" dirty="0">
                <a:solidFill>
                  <a:srgbClr val="000000"/>
                </a:solidFill>
              </a:rPr>
              <a:t>个数应该为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          |Q|*|</a:t>
            </a:r>
            <a:r>
              <a:rPr lang="en-US" altLang="zh-CN" sz="4000" dirty="0">
                <a:solidFill>
                  <a:srgbClr val="FF0000"/>
                </a:solidFill>
              </a:rPr>
              <a:t>∑</a:t>
            </a:r>
            <a:r>
              <a:rPr lang="en-US" altLang="zh-CN" sz="4000" b="1" dirty="0">
                <a:solidFill>
                  <a:srgbClr val="FF0000"/>
                </a:solidFill>
              </a:rPr>
              <a:t>|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对于</a:t>
            </a:r>
            <a:r>
              <a:rPr lang="en-US" altLang="zh-CN" sz="4000" b="1" dirty="0">
                <a:solidFill>
                  <a:srgbClr val="FF0000"/>
                </a:solidFill>
              </a:rPr>
              <a:t>Q</a:t>
            </a:r>
            <a:r>
              <a:rPr lang="zh-CN" altLang="en-US" sz="4000" b="1" dirty="0">
                <a:solidFill>
                  <a:srgbClr val="0000CC"/>
                </a:solidFill>
              </a:rPr>
              <a:t>中的每个</a:t>
            </a:r>
            <a:r>
              <a:rPr lang="zh-CN" altLang="en-US" sz="4000" b="1" dirty="0">
                <a:solidFill>
                  <a:srgbClr val="000000"/>
                </a:solidFill>
              </a:rPr>
              <a:t>状态</a:t>
            </a:r>
            <a:r>
              <a:rPr lang="zh-CN" altLang="en-US" sz="4000" b="1" dirty="0">
                <a:solidFill>
                  <a:srgbClr val="0000CC"/>
                </a:solidFill>
              </a:rPr>
              <a:t>，需要定义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对应</a:t>
            </a:r>
            <a:r>
              <a:rPr lang="en-US" altLang="zh-CN" sz="4000" dirty="0">
                <a:solidFill>
                  <a:srgbClr val="FF0000"/>
                </a:solidFill>
              </a:rPr>
              <a:t>∑</a:t>
            </a:r>
            <a:r>
              <a:rPr lang="zh-CN" altLang="en-US" sz="4000" b="1" dirty="0">
                <a:solidFill>
                  <a:srgbClr val="0000CC"/>
                </a:solidFill>
              </a:rPr>
              <a:t>每个</a:t>
            </a:r>
            <a:r>
              <a:rPr lang="zh-CN" altLang="en-US" sz="4000" b="1" dirty="0">
                <a:solidFill>
                  <a:srgbClr val="000000"/>
                </a:solidFill>
              </a:rPr>
              <a:t>字母</a:t>
            </a:r>
            <a:r>
              <a:rPr lang="zh-CN" altLang="en-US" sz="4000" b="1" dirty="0">
                <a:solidFill>
                  <a:srgbClr val="0000CC"/>
                </a:solidFill>
              </a:rPr>
              <a:t>的</a:t>
            </a:r>
            <a:r>
              <a:rPr lang="zh-CN" altLang="en-US" sz="4000" b="1" dirty="0">
                <a:solidFill>
                  <a:srgbClr val="000000"/>
                </a:solidFill>
              </a:rPr>
              <a:t>状态转换函数</a:t>
            </a:r>
            <a:r>
              <a:rPr lang="zh-CN" altLang="en-US" sz="4000" b="1" dirty="0">
                <a:solidFill>
                  <a:srgbClr val="0000CC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uiExpand="1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思考：构造</a:t>
            </a:r>
            <a:r>
              <a:rPr lang="en-US" altLang="zh-CN" sz="4800" dirty="0">
                <a:solidFill>
                  <a:srgbClr val="000000"/>
                </a:solidFill>
              </a:rPr>
              <a:t>NFA</a:t>
            </a:r>
            <a:r>
              <a:rPr lang="zh-CN" altLang="en-US" sz="4800" dirty="0">
                <a:solidFill>
                  <a:srgbClr val="000000"/>
                </a:solidFill>
              </a:rPr>
              <a:t>，接收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语言</a:t>
            </a:r>
            <a:r>
              <a:rPr lang="en-US" altLang="zh-CN" sz="4400" b="1" dirty="0">
                <a:solidFill>
                  <a:srgbClr val="0000CC"/>
                </a:solidFill>
              </a:rPr>
              <a:t>L={ </a:t>
            </a:r>
            <a:r>
              <a:rPr lang="en-US" altLang="zh-CN" sz="4400" b="1" dirty="0" err="1">
                <a:solidFill>
                  <a:srgbClr val="0000CC"/>
                </a:solidFill>
              </a:rPr>
              <a:t>w|w</a:t>
            </a:r>
            <a:r>
              <a:rPr lang="en-US" altLang="zh-CN" sz="4400" b="1" dirty="0">
                <a:solidFill>
                  <a:srgbClr val="0000CC"/>
                </a:solidFill>
              </a:rPr>
              <a:t>∈{</a:t>
            </a:r>
            <a:r>
              <a:rPr lang="en-US" altLang="zh-CN" sz="4400" b="1" dirty="0" err="1">
                <a:solidFill>
                  <a:srgbClr val="0000CC"/>
                </a:solidFill>
              </a:rPr>
              <a:t>a,b,c</a:t>
            </a:r>
            <a:r>
              <a:rPr lang="en-US" altLang="zh-CN" sz="4400" b="1" dirty="0">
                <a:solidFill>
                  <a:srgbClr val="0000CC"/>
                </a:solidFill>
              </a:rPr>
              <a:t>}</a:t>
            </a:r>
            <a:r>
              <a:rPr lang="en-US" altLang="zh-CN" sz="4400" b="1" baseline="30000" dirty="0">
                <a:solidFill>
                  <a:srgbClr val="0000CC"/>
                </a:solidFill>
              </a:rPr>
              <a:t>+</a:t>
            </a:r>
            <a:r>
              <a:rPr lang="en-US" altLang="zh-CN" sz="4400" b="1" dirty="0">
                <a:solidFill>
                  <a:srgbClr val="0000CC"/>
                </a:solidFill>
              </a:rPr>
              <a:t>, </a:t>
            </a:r>
            <a:r>
              <a:rPr lang="en-US" altLang="zh-CN" sz="4400" b="1" dirty="0">
                <a:solidFill>
                  <a:srgbClr val="FF0000"/>
                </a:solidFill>
              </a:rPr>
              <a:t>|w|&gt;0,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w</a:t>
            </a:r>
            <a:r>
              <a:rPr lang="zh-CN" altLang="en-US" sz="4400" b="1" dirty="0">
                <a:solidFill>
                  <a:srgbClr val="0000CC"/>
                </a:solidFill>
              </a:rPr>
              <a:t>中</a:t>
            </a:r>
            <a:r>
              <a:rPr lang="zh-CN" altLang="en-US" sz="4400" b="1" dirty="0">
                <a:solidFill>
                  <a:srgbClr val="000000"/>
                </a:solidFill>
              </a:rPr>
              <a:t>最后字母</a:t>
            </a:r>
            <a:r>
              <a:rPr lang="zh-CN" altLang="en-US" sz="4400" b="1" dirty="0">
                <a:solidFill>
                  <a:srgbClr val="0000CC"/>
                </a:solidFill>
              </a:rPr>
              <a:t>与</a:t>
            </a:r>
            <a:r>
              <a:rPr lang="zh-CN" altLang="en-US" sz="4400" b="1" dirty="0">
                <a:solidFill>
                  <a:srgbClr val="000000"/>
                </a:solidFill>
              </a:rPr>
              <a:t>第一个字母</a:t>
            </a:r>
            <a:r>
              <a:rPr lang="zh-CN" altLang="en-US" sz="4400" b="1" dirty="0">
                <a:solidFill>
                  <a:srgbClr val="0000CC"/>
                </a:solidFill>
              </a:rPr>
              <a:t>相同</a:t>
            </a:r>
            <a:r>
              <a:rPr lang="en-US" altLang="zh-CN" sz="4400" b="1" dirty="0">
                <a:solidFill>
                  <a:srgbClr val="0000CC"/>
                </a:solidFill>
              </a:rPr>
              <a:t>}</a:t>
            </a:r>
          </a:p>
          <a:p>
            <a:pPr algn="just" eaLnBrk="1" hangingPunct="1"/>
            <a:r>
              <a:rPr lang="zh-CN" altLang="en-US" sz="4400" b="1" dirty="0">
                <a:solidFill>
                  <a:srgbClr val="0000CC"/>
                </a:solidFill>
              </a:rPr>
              <a:t>该语言的正则表达式</a:t>
            </a:r>
            <a:r>
              <a:rPr lang="en-US" altLang="zh-CN" sz="4400" b="1" dirty="0">
                <a:solidFill>
                  <a:srgbClr val="0000CC"/>
                </a:solidFill>
              </a:rPr>
              <a:t>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</a:t>
            </a:r>
            <a:r>
              <a:rPr lang="en-US" altLang="zh-CN" sz="4400" b="1" dirty="0"/>
              <a:t>a(R)</a:t>
            </a:r>
            <a:r>
              <a:rPr lang="en-US" altLang="zh-CN" sz="4400" b="1" baseline="30000" dirty="0"/>
              <a:t>*</a:t>
            </a:r>
            <a:r>
              <a:rPr lang="en-US" altLang="zh-CN" sz="4400" b="1" dirty="0" err="1"/>
              <a:t>a</a:t>
            </a:r>
            <a:r>
              <a:rPr lang="en-US" altLang="zh-CN" sz="4400" b="1" dirty="0" err="1">
                <a:solidFill>
                  <a:schemeClr val="accent2"/>
                </a:solidFill>
              </a:rPr>
              <a:t>+</a:t>
            </a:r>
            <a:r>
              <a:rPr lang="en-US" altLang="zh-CN" sz="4400" b="1" dirty="0" err="1"/>
              <a:t>b</a:t>
            </a:r>
            <a:r>
              <a:rPr lang="en-US" altLang="zh-CN" sz="4400" b="1" dirty="0"/>
              <a:t>(R)</a:t>
            </a:r>
            <a:r>
              <a:rPr lang="en-US" altLang="zh-CN" sz="4400" b="1" baseline="30000" dirty="0"/>
              <a:t>*</a:t>
            </a:r>
            <a:r>
              <a:rPr lang="en-US" altLang="zh-CN" sz="4400" b="1" dirty="0" err="1"/>
              <a:t>b</a:t>
            </a:r>
            <a:r>
              <a:rPr lang="en-US" altLang="zh-CN" sz="4400" b="1" dirty="0" err="1">
                <a:solidFill>
                  <a:schemeClr val="accent2"/>
                </a:solidFill>
              </a:rPr>
              <a:t>+</a:t>
            </a:r>
            <a:r>
              <a:rPr lang="en-US" altLang="zh-CN" sz="4400" b="1" dirty="0" err="1"/>
              <a:t>c</a:t>
            </a:r>
            <a:r>
              <a:rPr lang="en-US" altLang="zh-CN" sz="4400" b="1" dirty="0"/>
              <a:t>(R)</a:t>
            </a:r>
            <a:r>
              <a:rPr lang="en-US" altLang="zh-CN" sz="4400" b="1" baseline="30000" dirty="0"/>
              <a:t>*</a:t>
            </a:r>
            <a:r>
              <a:rPr lang="en-US" altLang="zh-CN" sz="4400" b="1" dirty="0" err="1"/>
              <a:t>c</a:t>
            </a:r>
            <a:r>
              <a:rPr lang="en-US" altLang="zh-CN" sz="4400" b="1" dirty="0" err="1">
                <a:solidFill>
                  <a:srgbClr val="000000"/>
                </a:solidFill>
              </a:rPr>
              <a:t>+a+b+c</a:t>
            </a:r>
            <a:endParaRPr lang="en-US" altLang="zh-CN" sz="4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39" grpId="0" uiExpand="1" build="p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3-21</a:t>
            </a:r>
            <a:r>
              <a:rPr lang="zh-CN" altLang="en-US" sz="4800" dirty="0">
                <a:solidFill>
                  <a:srgbClr val="000000"/>
                </a:solidFill>
              </a:rPr>
              <a:t>接收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400" b="1" dirty="0">
                <a:solidFill>
                  <a:srgbClr val="0000CC"/>
                </a:solidFill>
              </a:rPr>
              <a:t> 语言</a:t>
            </a:r>
            <a:r>
              <a:rPr lang="en-US" altLang="zh-CN" sz="4400" b="1" dirty="0">
                <a:solidFill>
                  <a:srgbClr val="0000CC"/>
                </a:solidFill>
              </a:rPr>
              <a:t>L={ w| w∈{</a:t>
            </a:r>
            <a:r>
              <a:rPr lang="en-US" altLang="zh-CN" sz="4400" b="1" dirty="0" err="1">
                <a:solidFill>
                  <a:srgbClr val="0000CC"/>
                </a:solidFill>
              </a:rPr>
              <a:t>a,b</a:t>
            </a:r>
            <a:r>
              <a:rPr lang="en-US" altLang="zh-CN" sz="4400" b="1" dirty="0">
                <a:solidFill>
                  <a:srgbClr val="0000CC"/>
                </a:solidFill>
              </a:rPr>
              <a:t>}</a:t>
            </a:r>
            <a:r>
              <a:rPr lang="en-US" altLang="zh-CN" sz="4400" b="1" baseline="30000" dirty="0">
                <a:solidFill>
                  <a:srgbClr val="0000CC"/>
                </a:solidFill>
              </a:rPr>
              <a:t>+</a:t>
            </a:r>
            <a:r>
              <a:rPr lang="en-US" altLang="zh-CN" sz="4400" b="1" dirty="0">
                <a:solidFill>
                  <a:srgbClr val="0000CC"/>
                </a:solidFill>
              </a:rPr>
              <a:t>,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 w</a:t>
            </a:r>
            <a:r>
              <a:rPr lang="zh-CN" altLang="en-US" sz="4400" b="1" dirty="0">
                <a:solidFill>
                  <a:srgbClr val="0000CC"/>
                </a:solidFill>
              </a:rPr>
              <a:t>中</a:t>
            </a:r>
            <a:r>
              <a:rPr lang="zh-CN" altLang="en-US" sz="4400" b="1" dirty="0">
                <a:solidFill>
                  <a:srgbClr val="000000"/>
                </a:solidFill>
              </a:rPr>
              <a:t>倒数第二个字母</a:t>
            </a:r>
            <a:r>
              <a:rPr lang="zh-CN" altLang="en-US" sz="4400" b="1" dirty="0">
                <a:solidFill>
                  <a:srgbClr val="0000CC"/>
                </a:solidFill>
              </a:rPr>
              <a:t>肯定在前面</a:t>
            </a:r>
            <a:r>
              <a:rPr lang="zh-CN" altLang="en-US" sz="4400" b="1" dirty="0">
                <a:solidFill>
                  <a:srgbClr val="000000"/>
                </a:solidFill>
              </a:rPr>
              <a:t>出现过</a:t>
            </a:r>
            <a:r>
              <a:rPr lang="en-US" altLang="zh-CN" sz="4400" b="1" dirty="0">
                <a:solidFill>
                  <a:srgbClr val="0000CC"/>
                </a:solidFill>
              </a:rPr>
              <a:t>}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uiExpand="1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1)</a:t>
            </a:r>
            <a:r>
              <a:rPr lang="zh-CN" altLang="en-US" sz="4400" b="1" dirty="0">
                <a:solidFill>
                  <a:srgbClr val="0000CC"/>
                </a:solidFill>
              </a:rPr>
              <a:t>给出该语言的</a:t>
            </a:r>
            <a:r>
              <a:rPr lang="zh-CN" altLang="en-US" sz="4400" b="1" dirty="0">
                <a:solidFill>
                  <a:srgbClr val="000000"/>
                </a:solidFill>
              </a:rPr>
              <a:t>正则表达式</a:t>
            </a:r>
            <a:r>
              <a:rPr lang="zh-CN" altLang="en-US" sz="4400" b="1" dirty="0">
                <a:solidFill>
                  <a:srgbClr val="0000CC"/>
                </a:solidFill>
              </a:rPr>
              <a:t>；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2)</a:t>
            </a:r>
            <a:r>
              <a:rPr lang="zh-CN" altLang="en-US" sz="4400" b="1" dirty="0">
                <a:solidFill>
                  <a:srgbClr val="0000CC"/>
                </a:solidFill>
              </a:rPr>
              <a:t>构造</a:t>
            </a:r>
            <a:r>
              <a:rPr lang="en-US" altLang="zh-CN" sz="4400" b="1" dirty="0">
                <a:solidFill>
                  <a:srgbClr val="000000"/>
                </a:solidFill>
              </a:rPr>
              <a:t>NFA</a:t>
            </a:r>
            <a:r>
              <a:rPr lang="zh-CN" altLang="en-US" sz="4400" b="1" dirty="0">
                <a:solidFill>
                  <a:srgbClr val="0000CC"/>
                </a:solidFill>
              </a:rPr>
              <a:t>接受该语言；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3)</a:t>
            </a:r>
            <a:r>
              <a:rPr lang="zh-CN" altLang="en-US" sz="4400" b="1" dirty="0">
                <a:solidFill>
                  <a:srgbClr val="0000CC"/>
                </a:solidFill>
              </a:rPr>
              <a:t>将</a:t>
            </a:r>
            <a:r>
              <a:rPr lang="en-US" altLang="zh-CN" sz="4400" b="1" dirty="0">
                <a:solidFill>
                  <a:srgbClr val="0000CC"/>
                </a:solidFill>
              </a:rPr>
              <a:t>NFA</a:t>
            </a:r>
            <a:r>
              <a:rPr lang="zh-CN" altLang="en-US" sz="4400" b="1" dirty="0">
                <a:solidFill>
                  <a:srgbClr val="0000CC"/>
                </a:solidFill>
              </a:rPr>
              <a:t>转换为等价的</a:t>
            </a:r>
            <a:r>
              <a:rPr lang="en-US" altLang="zh-CN" sz="4400" b="1" dirty="0">
                <a:solidFill>
                  <a:srgbClr val="000000"/>
                </a:solidFill>
              </a:rPr>
              <a:t>DFA</a:t>
            </a:r>
            <a:r>
              <a:rPr lang="zh-CN" altLang="en-US" sz="4400" b="1" dirty="0">
                <a:solidFill>
                  <a:srgbClr val="0000CC"/>
                </a:solidFill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3" grpId="0" uiExpand="1" build="p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解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1) </a:t>
            </a:r>
            <a:r>
              <a:rPr lang="zh-CN" altLang="en-US" sz="4400" b="1" dirty="0">
                <a:solidFill>
                  <a:srgbClr val="0000CC"/>
                </a:solidFill>
              </a:rPr>
              <a:t>该语言的正则表达式</a:t>
            </a:r>
            <a:r>
              <a:rPr lang="en-US" altLang="zh-CN" sz="4400" b="1" dirty="0">
                <a:solidFill>
                  <a:srgbClr val="0000CC"/>
                </a:solidFill>
              </a:rPr>
              <a:t>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   </a:t>
            </a:r>
            <a:r>
              <a:rPr lang="en-US" altLang="zh-CN" sz="4400" b="1" dirty="0"/>
              <a:t>(</a:t>
            </a:r>
            <a:r>
              <a:rPr lang="en-US" altLang="zh-CN" sz="4400" b="1" dirty="0" err="1"/>
              <a:t>a+b</a:t>
            </a:r>
            <a:r>
              <a:rPr lang="en-US" altLang="zh-CN" sz="4400" b="1" dirty="0"/>
              <a:t>)</a:t>
            </a:r>
            <a:r>
              <a:rPr lang="en-US" altLang="zh-CN" sz="4400" b="1" baseline="30000" dirty="0"/>
              <a:t>*</a:t>
            </a:r>
            <a:r>
              <a:rPr lang="en-US" altLang="zh-CN" sz="4400" b="1" dirty="0">
                <a:solidFill>
                  <a:schemeClr val="accent2"/>
                </a:solidFill>
              </a:rPr>
              <a:t>a</a:t>
            </a:r>
            <a:r>
              <a:rPr lang="en-US" altLang="zh-CN" sz="4400" b="1" dirty="0"/>
              <a:t>(</a:t>
            </a:r>
            <a:r>
              <a:rPr lang="en-US" altLang="zh-CN" sz="4400" b="1" dirty="0" err="1"/>
              <a:t>a+b</a:t>
            </a:r>
            <a:r>
              <a:rPr lang="en-US" altLang="zh-CN" sz="4400" b="1" dirty="0"/>
              <a:t>)</a:t>
            </a:r>
            <a:r>
              <a:rPr lang="en-US" altLang="zh-CN" sz="4400" b="1" baseline="30000" dirty="0"/>
              <a:t>*</a:t>
            </a:r>
            <a:r>
              <a:rPr lang="en-US" altLang="zh-CN" sz="4400" b="1" dirty="0">
                <a:solidFill>
                  <a:schemeClr val="accent2"/>
                </a:solidFill>
              </a:rPr>
              <a:t>a</a:t>
            </a:r>
            <a:r>
              <a:rPr lang="en-US" altLang="zh-CN" sz="4400" b="1" dirty="0"/>
              <a:t>(</a:t>
            </a:r>
            <a:r>
              <a:rPr lang="en-US" altLang="zh-CN" sz="4400" b="1" dirty="0" err="1"/>
              <a:t>a+b</a:t>
            </a:r>
            <a:r>
              <a:rPr lang="en-US" altLang="zh-CN" sz="4400" b="1" dirty="0"/>
              <a:t>)   </a:t>
            </a:r>
            <a:r>
              <a:rPr lang="en-US" altLang="zh-CN" sz="4400" b="1" dirty="0">
                <a:solidFill>
                  <a:schemeClr val="accent2"/>
                </a:solidFill>
              </a:rPr>
              <a:t>+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/>
              <a:t>    (</a:t>
            </a:r>
            <a:r>
              <a:rPr lang="en-US" altLang="zh-CN" sz="4400" b="1" dirty="0" err="1"/>
              <a:t>a+b</a:t>
            </a:r>
            <a:r>
              <a:rPr lang="en-US" altLang="zh-CN" sz="4400" b="1" dirty="0"/>
              <a:t>)</a:t>
            </a:r>
            <a:r>
              <a:rPr lang="en-US" altLang="zh-CN" sz="4400" b="1" baseline="30000" dirty="0"/>
              <a:t>*</a:t>
            </a:r>
            <a:r>
              <a:rPr lang="en-US" altLang="zh-CN" sz="4400" b="1" dirty="0">
                <a:solidFill>
                  <a:schemeClr val="accent2"/>
                </a:solidFill>
              </a:rPr>
              <a:t>b</a:t>
            </a:r>
            <a:r>
              <a:rPr lang="en-US" altLang="zh-CN" sz="4400" b="1" dirty="0"/>
              <a:t>(</a:t>
            </a:r>
            <a:r>
              <a:rPr lang="en-US" altLang="zh-CN" sz="4400" b="1" dirty="0" err="1"/>
              <a:t>a+b</a:t>
            </a:r>
            <a:r>
              <a:rPr lang="en-US" altLang="zh-CN" sz="4400" b="1" dirty="0"/>
              <a:t>)</a:t>
            </a:r>
            <a:r>
              <a:rPr lang="en-US" altLang="zh-CN" sz="4400" b="1" baseline="30000" dirty="0"/>
              <a:t>*</a:t>
            </a:r>
            <a:r>
              <a:rPr lang="en-US" altLang="zh-CN" sz="4400" b="1" dirty="0">
                <a:solidFill>
                  <a:schemeClr val="accent2"/>
                </a:solidFill>
              </a:rPr>
              <a:t>b</a:t>
            </a:r>
            <a:r>
              <a:rPr lang="en-US" altLang="zh-CN" sz="4400" b="1" dirty="0"/>
              <a:t>(</a:t>
            </a:r>
            <a:r>
              <a:rPr lang="en-US" altLang="zh-CN" sz="4400" b="1" dirty="0" err="1"/>
              <a:t>a+b</a:t>
            </a:r>
            <a:r>
              <a:rPr lang="en-US" altLang="zh-CN" sz="4400" b="1" dirty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7" grpId="0" uiExpand="1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解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2)</a:t>
            </a:r>
            <a:r>
              <a:rPr lang="zh-CN" altLang="en-US" sz="4000" b="1" dirty="0">
                <a:solidFill>
                  <a:schemeClr val="tx2"/>
                </a:solidFill>
              </a:rPr>
              <a:t>构造</a:t>
            </a:r>
            <a:r>
              <a:rPr lang="en-US" altLang="zh-CN" sz="4000" b="1" dirty="0">
                <a:solidFill>
                  <a:schemeClr val="tx2"/>
                </a:solidFill>
              </a:rPr>
              <a:t>NFA</a:t>
            </a:r>
            <a:r>
              <a:rPr lang="zh-CN" altLang="en-US" sz="4000" b="1" dirty="0">
                <a:solidFill>
                  <a:schemeClr val="tx2"/>
                </a:solidFill>
              </a:rPr>
              <a:t>接受该语言</a:t>
            </a:r>
            <a:endParaRPr lang="zh-CN" altLang="en-US" sz="4000" b="1" dirty="0"/>
          </a:p>
        </p:txBody>
      </p:sp>
      <p:sp>
        <p:nvSpPr>
          <p:cNvPr id="244740" name="Rectangle 5"/>
          <p:cNvSpPr>
            <a:spLocks noChangeArrowheads="1"/>
          </p:cNvSpPr>
          <p:nvPr/>
        </p:nvSpPr>
        <p:spPr bwMode="ltGray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解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3)</a:t>
            </a:r>
            <a:r>
              <a:rPr lang="zh-CN" altLang="en-US" sz="4400" b="1" dirty="0">
                <a:solidFill>
                  <a:srgbClr val="0000CC"/>
                </a:solidFill>
              </a:rPr>
              <a:t>将</a:t>
            </a:r>
            <a:r>
              <a:rPr lang="en-US" altLang="zh-CN" sz="4400" b="1" dirty="0">
                <a:solidFill>
                  <a:srgbClr val="0000CC"/>
                </a:solidFill>
              </a:rPr>
              <a:t>NFA</a:t>
            </a:r>
            <a:r>
              <a:rPr lang="zh-CN" altLang="en-US" sz="4400" b="1" dirty="0">
                <a:solidFill>
                  <a:srgbClr val="0000CC"/>
                </a:solidFill>
              </a:rPr>
              <a:t>转换为等价的</a:t>
            </a:r>
            <a:r>
              <a:rPr lang="en-US" altLang="zh-CN" sz="4400" b="1" dirty="0">
                <a:solidFill>
                  <a:srgbClr val="000000"/>
                </a:solidFill>
              </a:rPr>
              <a:t>DFA</a:t>
            </a:r>
            <a:r>
              <a:rPr lang="en-US" altLang="zh-CN" sz="4400" b="1" dirty="0">
                <a:solidFill>
                  <a:srgbClr val="0000CC"/>
                </a:solidFill>
              </a:rPr>
              <a:t> 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:</a:t>
            </a:r>
            <a:r>
              <a:rPr lang="zh-CN" altLang="en-US" sz="4800" dirty="0">
                <a:solidFill>
                  <a:srgbClr val="000000"/>
                </a:solidFill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</a:rPr>
              <a:t>NFA</a:t>
            </a:r>
            <a:r>
              <a:rPr lang="zh-CN" altLang="en-US" sz="4800" dirty="0">
                <a:solidFill>
                  <a:srgbClr val="000000"/>
                </a:solidFill>
              </a:rPr>
              <a:t>，接收</a:t>
            </a:r>
            <a:endParaRPr lang="en-US" altLang="zh-CN" sz="4800" dirty="0">
              <a:solidFill>
                <a:srgbClr val="000000"/>
              </a:solidFill>
            </a:endParaRP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{0</a:t>
            </a:r>
            <a:r>
              <a:rPr lang="zh-CN" altLang="en-US" sz="4400" b="1" dirty="0">
                <a:solidFill>
                  <a:srgbClr val="0000CC"/>
                </a:solidFill>
              </a:rPr>
              <a:t>，</a:t>
            </a:r>
            <a:r>
              <a:rPr lang="en-US" altLang="zh-CN" sz="4400" b="1" dirty="0">
                <a:solidFill>
                  <a:srgbClr val="0000CC"/>
                </a:solidFill>
              </a:rPr>
              <a:t>1}</a:t>
            </a:r>
            <a:r>
              <a:rPr lang="zh-CN" altLang="en-US" sz="4400" b="1" dirty="0">
                <a:solidFill>
                  <a:srgbClr val="0000CC"/>
                </a:solidFill>
              </a:rPr>
              <a:t>上的语言</a:t>
            </a:r>
            <a:r>
              <a:rPr lang="en-US" altLang="zh-CN" sz="4400" b="1" dirty="0">
                <a:solidFill>
                  <a:srgbClr val="0000CC"/>
                </a:solidFill>
              </a:rPr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   该语言的每个句子必须包含</a:t>
            </a:r>
            <a:r>
              <a:rPr lang="en-US" altLang="zh-CN" sz="4400" b="1" dirty="0">
                <a:solidFill>
                  <a:srgbClr val="0000CC"/>
                </a:solidFill>
              </a:rPr>
              <a:t>00</a:t>
            </a:r>
            <a:endParaRPr lang="zh-CN" altLang="en-US" sz="4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uiExpand="1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正则表达式为：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chemeClr val="accent2"/>
                </a:solidFill>
              </a:rPr>
              <a:t>(0+1)</a:t>
            </a:r>
            <a:r>
              <a:rPr lang="en-US" altLang="zh-CN" sz="4400" b="1" baseline="30000">
                <a:solidFill>
                  <a:schemeClr val="accent2"/>
                </a:solidFill>
              </a:rPr>
              <a:t>*</a:t>
            </a:r>
            <a:r>
              <a:rPr lang="en-US" altLang="zh-CN" sz="4400" b="1">
                <a:solidFill>
                  <a:schemeClr val="accent2"/>
                </a:solidFill>
              </a:rPr>
              <a:t>00(0+1)</a:t>
            </a:r>
            <a:r>
              <a:rPr lang="en-US" altLang="zh-CN" sz="4400" b="1" baseline="30000">
                <a:solidFill>
                  <a:schemeClr val="accent2"/>
                </a:solidFill>
              </a:rPr>
              <a:t>*</a:t>
            </a:r>
            <a:r>
              <a:rPr lang="en-US" altLang="zh-CN" sz="4400" b="1">
                <a:solidFill>
                  <a:srgbClr val="FF0000"/>
                </a:solidFill>
              </a:rPr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836613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000000"/>
                </a:solidFill>
              </a:rPr>
              <a:t>NFA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19203" name="Text Box 3"/>
          <p:cNvSpPr txBox="1">
            <a:spLocks noChangeArrowheads="1"/>
          </p:cNvSpPr>
          <p:nvPr/>
        </p:nvSpPr>
        <p:spPr bwMode="ltGray">
          <a:xfrm>
            <a:off x="6372225" y="3013075"/>
            <a:ext cx="1008063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0,1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19204" name="Freeform 4"/>
          <p:cNvSpPr/>
          <p:nvPr/>
        </p:nvSpPr>
        <p:spPr bwMode="ltGray">
          <a:xfrm rot="-5400000">
            <a:off x="2257425" y="32956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05" name="Oval 5"/>
          <p:cNvSpPr>
            <a:spLocks noChangeAspect="1" noChangeArrowheads="1"/>
          </p:cNvSpPr>
          <p:nvPr/>
        </p:nvSpPr>
        <p:spPr bwMode="ltGray">
          <a:xfrm>
            <a:off x="6465888" y="4259263"/>
            <a:ext cx="985837" cy="788987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19206" name="Text Box 6"/>
          <p:cNvSpPr txBox="1">
            <a:spLocks noChangeArrowheads="1"/>
          </p:cNvSpPr>
          <p:nvPr/>
        </p:nvSpPr>
        <p:spPr bwMode="ltGray">
          <a:xfrm>
            <a:off x="3622675" y="4237038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19207" name="Oval 7"/>
          <p:cNvSpPr>
            <a:spLocks noChangeAspect="1" noChangeArrowheads="1"/>
          </p:cNvSpPr>
          <p:nvPr/>
        </p:nvSpPr>
        <p:spPr bwMode="ltGray">
          <a:xfrm>
            <a:off x="2225675" y="4259263"/>
            <a:ext cx="985838" cy="7889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19209" name="Line 9"/>
          <p:cNvSpPr>
            <a:spLocks noChangeShapeType="1"/>
          </p:cNvSpPr>
          <p:nvPr/>
        </p:nvSpPr>
        <p:spPr bwMode="ltGray">
          <a:xfrm>
            <a:off x="1763713" y="4652963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210" name="Freeform 10"/>
          <p:cNvSpPr/>
          <p:nvPr/>
        </p:nvSpPr>
        <p:spPr bwMode="ltGray">
          <a:xfrm rot="-5400000">
            <a:off x="6505575" y="32956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11" name="Text Box 11"/>
          <p:cNvSpPr txBox="1">
            <a:spLocks noChangeArrowheads="1"/>
          </p:cNvSpPr>
          <p:nvPr/>
        </p:nvSpPr>
        <p:spPr bwMode="ltGray">
          <a:xfrm>
            <a:off x="2124075" y="2997200"/>
            <a:ext cx="1008063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0,1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19214" name="Oval 14"/>
          <p:cNvSpPr>
            <a:spLocks noChangeAspect="1" noChangeArrowheads="1"/>
          </p:cNvSpPr>
          <p:nvPr/>
        </p:nvSpPr>
        <p:spPr bwMode="ltGray">
          <a:xfrm>
            <a:off x="4233863" y="4295775"/>
            <a:ext cx="985837" cy="788988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9217" name="Line 17"/>
          <p:cNvSpPr>
            <a:spLocks noChangeShapeType="1"/>
          </p:cNvSpPr>
          <p:nvPr/>
        </p:nvSpPr>
        <p:spPr bwMode="ltGray">
          <a:xfrm>
            <a:off x="3203575" y="4724400"/>
            <a:ext cx="10080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218" name="Line 18"/>
          <p:cNvSpPr>
            <a:spLocks noChangeShapeType="1"/>
          </p:cNvSpPr>
          <p:nvPr/>
        </p:nvSpPr>
        <p:spPr bwMode="ltGray">
          <a:xfrm>
            <a:off x="5219700" y="4724400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219" name="Text Box 19"/>
          <p:cNvSpPr txBox="1">
            <a:spLocks noChangeArrowheads="1"/>
          </p:cNvSpPr>
          <p:nvPr/>
        </p:nvSpPr>
        <p:spPr bwMode="ltGray">
          <a:xfrm>
            <a:off x="5580063" y="4237038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1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1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1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1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1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1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1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1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1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03" grpId="0"/>
      <p:bldP spid="819204" grpId="0" animBg="1"/>
      <p:bldP spid="819205" grpId="0" animBg="1"/>
      <p:bldP spid="819206" grpId="0"/>
      <p:bldP spid="819207" grpId="0" animBg="1"/>
      <p:bldP spid="819209" grpId="0" animBg="1"/>
      <p:bldP spid="819210" grpId="0" animBg="1"/>
      <p:bldP spid="819211" grpId="0"/>
      <p:bldP spid="819214" grpId="0" animBg="1"/>
      <p:bldP spid="819217" grpId="0" animBg="1"/>
      <p:bldP spid="819218" grpId="0" animBg="1"/>
      <p:bldP spid="819219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</a:rPr>
              <a:t>NFA</a:t>
            </a:r>
            <a:r>
              <a:rPr lang="zh-CN" altLang="en-US" sz="4800" dirty="0">
                <a:solidFill>
                  <a:srgbClr val="000000"/>
                </a:solidFill>
              </a:rPr>
              <a:t>，接收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 </a:t>
            </a:r>
            <a:r>
              <a:rPr lang="en-US" altLang="zh-CN" sz="4400" b="1" dirty="0">
                <a:solidFill>
                  <a:srgbClr val="0000CC"/>
                </a:solidFill>
              </a:rPr>
              <a:t>{0</a:t>
            </a:r>
            <a:r>
              <a:rPr lang="zh-CN" altLang="en-US" sz="4400" b="1" dirty="0">
                <a:solidFill>
                  <a:srgbClr val="0000CC"/>
                </a:solidFill>
              </a:rPr>
              <a:t>，</a:t>
            </a:r>
            <a:r>
              <a:rPr lang="en-US" altLang="zh-CN" sz="4400" b="1" dirty="0">
                <a:solidFill>
                  <a:srgbClr val="0000CC"/>
                </a:solidFill>
              </a:rPr>
              <a:t>1}</a:t>
            </a:r>
            <a:r>
              <a:rPr lang="zh-CN" altLang="en-US" sz="4400" b="1" dirty="0">
                <a:solidFill>
                  <a:srgbClr val="0000CC"/>
                </a:solidFill>
              </a:rPr>
              <a:t>上的语言，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该语言的每个句子必须包含</a:t>
            </a:r>
            <a:r>
              <a:rPr lang="en-US" altLang="zh-CN" sz="4400" b="1" dirty="0">
                <a:solidFill>
                  <a:srgbClr val="000000"/>
                </a:solidFill>
              </a:rPr>
              <a:t>001</a:t>
            </a:r>
            <a:endParaRPr lang="zh-CN" altLang="en-US" sz="4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</a:rPr>
              <a:t>DFA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  这种有限状态自动机称为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确定的有限状态自动机</a:t>
            </a:r>
            <a:r>
              <a:rPr lang="en-US" altLang="zh-CN" sz="4000" b="1" dirty="0">
                <a:solidFill>
                  <a:srgbClr val="FF0000"/>
                </a:solidFill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</a:rPr>
              <a:t>。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D</a:t>
            </a:r>
            <a:r>
              <a:rPr lang="en-US" altLang="zh-CN" sz="3600" b="1" dirty="0"/>
              <a:t>eterministic </a:t>
            </a:r>
            <a:r>
              <a:rPr lang="en-US" altLang="zh-CN" sz="3600" b="1" dirty="0">
                <a:solidFill>
                  <a:srgbClr val="FF0000"/>
                </a:solidFill>
              </a:rPr>
              <a:t>F</a:t>
            </a:r>
            <a:r>
              <a:rPr lang="en-US" altLang="zh-CN" sz="3600" b="1" dirty="0"/>
              <a:t>inite state </a:t>
            </a:r>
            <a:r>
              <a:rPr lang="en-US" altLang="zh-CN" sz="3600" b="1" dirty="0">
                <a:solidFill>
                  <a:srgbClr val="FF0000"/>
                </a:solidFill>
              </a:rPr>
              <a:t>A</a:t>
            </a:r>
            <a:r>
              <a:rPr lang="en-US" altLang="zh-CN" sz="3600" b="1" dirty="0"/>
              <a:t>utomaton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7" grpId="0" uiExpand="1" build="p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正则表达式为：</a:t>
            </a:r>
            <a:r>
              <a:rPr lang="en-US" altLang="zh-CN" sz="4400" b="1">
                <a:solidFill>
                  <a:srgbClr val="0000CC"/>
                </a:solidFill>
              </a:rPr>
              <a:t>(0+1)</a:t>
            </a:r>
            <a:r>
              <a:rPr lang="en-US" altLang="zh-CN" sz="4400" b="1" baseline="30000">
                <a:solidFill>
                  <a:srgbClr val="0000CC"/>
                </a:solidFill>
              </a:rPr>
              <a:t>*</a:t>
            </a:r>
            <a:r>
              <a:rPr lang="en-US" altLang="zh-CN" sz="4400" b="1">
                <a:solidFill>
                  <a:srgbClr val="0000CC"/>
                </a:solidFill>
              </a:rPr>
              <a:t>001(0+1)</a:t>
            </a:r>
            <a:r>
              <a:rPr lang="en-US" altLang="zh-CN" sz="4400" b="1" baseline="30000">
                <a:solidFill>
                  <a:srgbClr val="0000CC"/>
                </a:solidFill>
              </a:rPr>
              <a:t>*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5" grpId="0" build="p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836613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000000"/>
                </a:solidFill>
              </a:rPr>
              <a:t>NFA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21251" name="Text Box 3"/>
          <p:cNvSpPr txBox="1">
            <a:spLocks noChangeArrowheads="1"/>
          </p:cNvSpPr>
          <p:nvPr/>
        </p:nvSpPr>
        <p:spPr bwMode="ltGray">
          <a:xfrm>
            <a:off x="6372225" y="3013075"/>
            <a:ext cx="1008063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0,1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21252" name="Freeform 4"/>
          <p:cNvSpPr/>
          <p:nvPr/>
        </p:nvSpPr>
        <p:spPr bwMode="ltGray">
          <a:xfrm rot="-5400000">
            <a:off x="2257425" y="32956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253" name="Oval 5"/>
          <p:cNvSpPr>
            <a:spLocks noChangeAspect="1" noChangeArrowheads="1"/>
          </p:cNvSpPr>
          <p:nvPr/>
        </p:nvSpPr>
        <p:spPr bwMode="ltGray">
          <a:xfrm>
            <a:off x="6465888" y="4259263"/>
            <a:ext cx="985837" cy="788987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1254" name="Text Box 6"/>
          <p:cNvSpPr txBox="1">
            <a:spLocks noChangeArrowheads="1"/>
          </p:cNvSpPr>
          <p:nvPr/>
        </p:nvSpPr>
        <p:spPr bwMode="ltGray">
          <a:xfrm>
            <a:off x="4271963" y="4221163"/>
            <a:ext cx="1020762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821255" name="Oval 7"/>
          <p:cNvSpPr>
            <a:spLocks noChangeAspect="1" noChangeArrowheads="1"/>
          </p:cNvSpPr>
          <p:nvPr/>
        </p:nvSpPr>
        <p:spPr bwMode="ltGray">
          <a:xfrm>
            <a:off x="2225675" y="4259263"/>
            <a:ext cx="985838" cy="7889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21256" name="Line 8"/>
          <p:cNvSpPr>
            <a:spLocks noChangeShapeType="1"/>
          </p:cNvSpPr>
          <p:nvPr/>
        </p:nvSpPr>
        <p:spPr bwMode="ltGray">
          <a:xfrm>
            <a:off x="1763713" y="4652963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1257" name="Freeform 9"/>
          <p:cNvSpPr/>
          <p:nvPr/>
        </p:nvSpPr>
        <p:spPr bwMode="ltGray">
          <a:xfrm rot="-5400000">
            <a:off x="6505575" y="32956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258" name="Text Box 10"/>
          <p:cNvSpPr txBox="1">
            <a:spLocks noChangeArrowheads="1"/>
          </p:cNvSpPr>
          <p:nvPr/>
        </p:nvSpPr>
        <p:spPr bwMode="ltGray">
          <a:xfrm>
            <a:off x="2124075" y="2997200"/>
            <a:ext cx="1008063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0,1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21263" name="Line 15"/>
          <p:cNvSpPr>
            <a:spLocks noChangeShapeType="1"/>
          </p:cNvSpPr>
          <p:nvPr/>
        </p:nvSpPr>
        <p:spPr bwMode="ltGray">
          <a:xfrm>
            <a:off x="3203575" y="4652963"/>
            <a:ext cx="3240088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2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2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2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2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2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2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2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2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1" grpId="0"/>
      <p:bldP spid="821252" grpId="0" animBg="1"/>
      <p:bldP spid="821253" grpId="0" animBg="1"/>
      <p:bldP spid="821254" grpId="0"/>
      <p:bldP spid="821255" grpId="0" animBg="1"/>
      <p:bldP spid="821256" grpId="0" animBg="1"/>
      <p:bldP spid="821257" grpId="0" animBg="1"/>
      <p:bldP spid="821258" grpId="0"/>
      <p:bldP spid="821263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3-23</a:t>
            </a:r>
            <a:r>
              <a:rPr lang="zh-CN" altLang="en-US" sz="4800" dirty="0">
                <a:solidFill>
                  <a:srgbClr val="000000"/>
                </a:solidFill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</a:rPr>
              <a:t>NFA</a:t>
            </a:r>
            <a:r>
              <a:rPr lang="zh-CN" altLang="en-US" sz="4800" dirty="0">
                <a:solidFill>
                  <a:srgbClr val="000000"/>
                </a:solidFill>
              </a:rPr>
              <a:t>，接收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 {0</a:t>
            </a:r>
            <a:r>
              <a:rPr lang="zh-CN" altLang="en-US" sz="4400" b="1" dirty="0">
                <a:solidFill>
                  <a:srgbClr val="0000CC"/>
                </a:solidFill>
              </a:rPr>
              <a:t>，</a:t>
            </a:r>
            <a:r>
              <a:rPr lang="en-US" altLang="zh-CN" sz="4400" b="1" dirty="0">
                <a:solidFill>
                  <a:srgbClr val="0000CC"/>
                </a:solidFill>
              </a:rPr>
              <a:t>1}</a:t>
            </a:r>
            <a:r>
              <a:rPr lang="zh-CN" altLang="en-US" sz="4400" b="1" dirty="0">
                <a:solidFill>
                  <a:srgbClr val="0000CC"/>
                </a:solidFill>
              </a:rPr>
              <a:t>上的语言，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该语言每个句子必须</a:t>
            </a:r>
            <a:r>
              <a:rPr lang="zh-CN" altLang="en-US" sz="4400" b="1" dirty="0">
                <a:solidFill>
                  <a:schemeClr val="accent2"/>
                </a:solidFill>
              </a:rPr>
              <a:t>不包含</a:t>
            </a:r>
            <a:r>
              <a:rPr lang="en-US" altLang="zh-CN" sz="4400" b="1" dirty="0"/>
              <a:t>001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uiExpand="1" build="p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836613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000000"/>
                </a:solidFill>
              </a:rPr>
              <a:t>NFA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23299" name="Text Box 3"/>
          <p:cNvSpPr txBox="1">
            <a:spLocks noChangeArrowheads="1"/>
          </p:cNvSpPr>
          <p:nvPr/>
        </p:nvSpPr>
        <p:spPr bwMode="ltGray">
          <a:xfrm>
            <a:off x="6516688" y="2924175"/>
            <a:ext cx="1008062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23300" name="Freeform 4"/>
          <p:cNvSpPr/>
          <p:nvPr/>
        </p:nvSpPr>
        <p:spPr bwMode="ltGray">
          <a:xfrm rot="-5400000">
            <a:off x="2257425" y="3325813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301" name="Oval 5"/>
          <p:cNvSpPr>
            <a:spLocks noChangeAspect="1" noChangeArrowheads="1"/>
          </p:cNvSpPr>
          <p:nvPr/>
        </p:nvSpPr>
        <p:spPr bwMode="ltGray">
          <a:xfrm>
            <a:off x="4449763" y="4259263"/>
            <a:ext cx="985837" cy="788987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3302" name="Text Box 6"/>
          <p:cNvSpPr txBox="1">
            <a:spLocks noChangeArrowheads="1"/>
          </p:cNvSpPr>
          <p:nvPr/>
        </p:nvSpPr>
        <p:spPr bwMode="ltGray">
          <a:xfrm>
            <a:off x="3622675" y="4094163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23304" name="Line 8"/>
          <p:cNvSpPr>
            <a:spLocks noChangeShapeType="1"/>
          </p:cNvSpPr>
          <p:nvPr/>
        </p:nvSpPr>
        <p:spPr bwMode="ltGray">
          <a:xfrm>
            <a:off x="3203575" y="4508500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3305" name="Line 9"/>
          <p:cNvSpPr>
            <a:spLocks noChangeShapeType="1"/>
          </p:cNvSpPr>
          <p:nvPr/>
        </p:nvSpPr>
        <p:spPr bwMode="ltGray">
          <a:xfrm>
            <a:off x="1763713" y="4581525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3307" name="Text Box 11"/>
          <p:cNvSpPr txBox="1">
            <a:spLocks noChangeArrowheads="1"/>
          </p:cNvSpPr>
          <p:nvPr/>
        </p:nvSpPr>
        <p:spPr bwMode="ltGray">
          <a:xfrm>
            <a:off x="2195513" y="2941638"/>
            <a:ext cx="1008062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1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23308" name="Line 12"/>
          <p:cNvSpPr>
            <a:spLocks noChangeShapeType="1"/>
          </p:cNvSpPr>
          <p:nvPr/>
        </p:nvSpPr>
        <p:spPr bwMode="ltGray">
          <a:xfrm flipH="1">
            <a:off x="3203575" y="4797425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3309" name="Text Box 13"/>
          <p:cNvSpPr txBox="1">
            <a:spLocks noChangeArrowheads="1"/>
          </p:cNvSpPr>
          <p:nvPr/>
        </p:nvSpPr>
        <p:spPr bwMode="ltGray">
          <a:xfrm>
            <a:off x="3635375" y="4741863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3310" name="Oval 14"/>
          <p:cNvSpPr>
            <a:spLocks noChangeAspect="1" noChangeArrowheads="1"/>
          </p:cNvSpPr>
          <p:nvPr/>
        </p:nvSpPr>
        <p:spPr bwMode="ltGray">
          <a:xfrm>
            <a:off x="6610350" y="4224338"/>
            <a:ext cx="985838" cy="788987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3311" name="Freeform 15"/>
          <p:cNvSpPr/>
          <p:nvPr/>
        </p:nvSpPr>
        <p:spPr bwMode="ltGray">
          <a:xfrm rot="-5400000">
            <a:off x="6650038" y="326072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312" name="Text Box 16"/>
          <p:cNvSpPr txBox="1">
            <a:spLocks noChangeArrowheads="1"/>
          </p:cNvSpPr>
          <p:nvPr/>
        </p:nvSpPr>
        <p:spPr bwMode="ltGray">
          <a:xfrm>
            <a:off x="5854700" y="40767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23313" name="Line 17"/>
          <p:cNvSpPr>
            <a:spLocks noChangeShapeType="1"/>
          </p:cNvSpPr>
          <p:nvPr/>
        </p:nvSpPr>
        <p:spPr bwMode="ltGray">
          <a:xfrm>
            <a:off x="5435600" y="4491038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3314" name="Oval 18"/>
          <p:cNvSpPr>
            <a:spLocks noChangeAspect="1" noChangeArrowheads="1"/>
          </p:cNvSpPr>
          <p:nvPr/>
        </p:nvSpPr>
        <p:spPr bwMode="ltGray">
          <a:xfrm>
            <a:off x="2268538" y="4221163"/>
            <a:ext cx="985837" cy="788987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2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2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2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2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2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2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2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2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2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2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2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82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82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299" grpId="0"/>
      <p:bldP spid="823300" grpId="0" animBg="1"/>
      <p:bldP spid="823301" grpId="0" animBg="1"/>
      <p:bldP spid="823302" grpId="0"/>
      <p:bldP spid="823304" grpId="0" animBg="1"/>
      <p:bldP spid="823305" grpId="0" animBg="1"/>
      <p:bldP spid="823307" grpId="0"/>
      <p:bldP spid="823308" grpId="0" animBg="1"/>
      <p:bldP spid="823309" grpId="0"/>
      <p:bldP spid="823310" grpId="0" animBg="1"/>
      <p:bldP spid="823311" grpId="0" animBg="1"/>
      <p:bldP spid="823312" grpId="0"/>
      <p:bldP spid="823313" grpId="0" animBg="1"/>
      <p:bldP spid="823314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3-24</a:t>
            </a:r>
            <a:r>
              <a:rPr lang="zh-CN" altLang="en-US" sz="4800" dirty="0">
                <a:solidFill>
                  <a:srgbClr val="000000"/>
                </a:solidFill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</a:rPr>
              <a:t>NFA</a:t>
            </a:r>
            <a:r>
              <a:rPr lang="zh-CN" altLang="en-US" sz="4800" dirty="0">
                <a:solidFill>
                  <a:srgbClr val="000000"/>
                </a:solidFill>
              </a:rPr>
              <a:t>，接收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{0</a:t>
            </a:r>
            <a:r>
              <a:rPr lang="zh-CN" altLang="en-US" sz="4400" b="1" dirty="0">
                <a:solidFill>
                  <a:srgbClr val="0000CC"/>
                </a:solidFill>
              </a:rPr>
              <a:t>，</a:t>
            </a:r>
            <a:r>
              <a:rPr lang="en-US" altLang="zh-CN" sz="4400" b="1" dirty="0">
                <a:solidFill>
                  <a:srgbClr val="0000CC"/>
                </a:solidFill>
              </a:rPr>
              <a:t>1}</a:t>
            </a:r>
            <a:r>
              <a:rPr lang="zh-CN" altLang="en-US" sz="4400" b="1" dirty="0">
                <a:solidFill>
                  <a:srgbClr val="0000CC"/>
                </a:solidFill>
              </a:rPr>
              <a:t>上的语言，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  该语言的每个句子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            </a:t>
            </a:r>
            <a:r>
              <a:rPr lang="zh-CN" altLang="en-US" sz="4400" b="1" dirty="0">
                <a:solidFill>
                  <a:srgbClr val="000000"/>
                </a:solidFill>
              </a:rPr>
              <a:t>以</a:t>
            </a:r>
            <a:r>
              <a:rPr lang="en-US" altLang="zh-CN" sz="4400" b="1" dirty="0">
                <a:solidFill>
                  <a:srgbClr val="000000"/>
                </a:solidFill>
              </a:rPr>
              <a:t>0</a:t>
            </a:r>
            <a:r>
              <a:rPr lang="zh-CN" altLang="en-US" sz="4400" b="1" dirty="0">
                <a:solidFill>
                  <a:srgbClr val="000000"/>
                </a:solidFill>
              </a:rPr>
              <a:t>开头，以</a:t>
            </a:r>
            <a:r>
              <a:rPr lang="en-US" altLang="zh-CN" sz="4400" b="1" dirty="0">
                <a:solidFill>
                  <a:srgbClr val="000000"/>
                </a:solidFill>
              </a:rPr>
              <a:t>1</a:t>
            </a:r>
            <a:r>
              <a:rPr lang="zh-CN" altLang="en-US" sz="4400" b="1" dirty="0">
                <a:solidFill>
                  <a:srgbClr val="000000"/>
                </a:solidFill>
              </a:rPr>
              <a:t>结尾</a:t>
            </a:r>
            <a:r>
              <a:rPr lang="zh-CN" altLang="en-US" sz="4400" b="1" dirty="0">
                <a:solidFill>
                  <a:srgbClr val="0000CC"/>
                </a:solidFill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836613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000000"/>
                </a:solidFill>
              </a:rPr>
              <a:t>NFA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25348" name="Freeform 4"/>
          <p:cNvSpPr/>
          <p:nvPr/>
        </p:nvSpPr>
        <p:spPr bwMode="ltGray">
          <a:xfrm rot="-5400000">
            <a:off x="4273550" y="3367088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349" name="Oval 5"/>
          <p:cNvSpPr>
            <a:spLocks noChangeAspect="1" noChangeArrowheads="1"/>
          </p:cNvSpPr>
          <p:nvPr/>
        </p:nvSpPr>
        <p:spPr bwMode="ltGray">
          <a:xfrm>
            <a:off x="6465888" y="4259263"/>
            <a:ext cx="985837" cy="788987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5350" name="Text Box 6"/>
          <p:cNvSpPr txBox="1">
            <a:spLocks noChangeArrowheads="1"/>
          </p:cNvSpPr>
          <p:nvPr/>
        </p:nvSpPr>
        <p:spPr bwMode="ltGray">
          <a:xfrm>
            <a:off x="3622675" y="4237038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25351" name="Oval 7"/>
          <p:cNvSpPr>
            <a:spLocks noChangeAspect="1" noChangeArrowheads="1"/>
          </p:cNvSpPr>
          <p:nvPr/>
        </p:nvSpPr>
        <p:spPr bwMode="ltGray">
          <a:xfrm>
            <a:off x="2225675" y="4259263"/>
            <a:ext cx="985838" cy="7889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25352" name="Line 8"/>
          <p:cNvSpPr>
            <a:spLocks noChangeShapeType="1"/>
          </p:cNvSpPr>
          <p:nvPr/>
        </p:nvSpPr>
        <p:spPr bwMode="ltGray">
          <a:xfrm>
            <a:off x="1763713" y="4652963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5354" name="Text Box 10"/>
          <p:cNvSpPr txBox="1">
            <a:spLocks noChangeArrowheads="1"/>
          </p:cNvSpPr>
          <p:nvPr/>
        </p:nvSpPr>
        <p:spPr bwMode="ltGray">
          <a:xfrm>
            <a:off x="4140200" y="3068638"/>
            <a:ext cx="1008063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chemeClr val="tx1"/>
                </a:solidFill>
              </a:rPr>
              <a:t>0,1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825355" name="Oval 11"/>
          <p:cNvSpPr>
            <a:spLocks noChangeAspect="1" noChangeArrowheads="1"/>
          </p:cNvSpPr>
          <p:nvPr/>
        </p:nvSpPr>
        <p:spPr bwMode="ltGray">
          <a:xfrm>
            <a:off x="4233863" y="4295775"/>
            <a:ext cx="985837" cy="788988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5356" name="Line 12"/>
          <p:cNvSpPr>
            <a:spLocks noChangeShapeType="1"/>
          </p:cNvSpPr>
          <p:nvPr/>
        </p:nvSpPr>
        <p:spPr bwMode="ltGray">
          <a:xfrm>
            <a:off x="3203575" y="4724400"/>
            <a:ext cx="10080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5357" name="Line 13"/>
          <p:cNvSpPr>
            <a:spLocks noChangeShapeType="1"/>
          </p:cNvSpPr>
          <p:nvPr/>
        </p:nvSpPr>
        <p:spPr bwMode="ltGray">
          <a:xfrm>
            <a:off x="5219700" y="4724400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5358" name="Text Box 14"/>
          <p:cNvSpPr txBox="1">
            <a:spLocks noChangeArrowheads="1"/>
          </p:cNvSpPr>
          <p:nvPr/>
        </p:nvSpPr>
        <p:spPr bwMode="ltGray">
          <a:xfrm>
            <a:off x="5580063" y="4237038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2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2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2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2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2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2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2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2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2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48" grpId="0" animBg="1"/>
      <p:bldP spid="825349" grpId="0" animBg="1"/>
      <p:bldP spid="825350" grpId="0"/>
      <p:bldP spid="825351" grpId="0" animBg="1"/>
      <p:bldP spid="825352" grpId="0" animBg="1"/>
      <p:bldP spid="825354" grpId="0"/>
      <p:bldP spid="825355" grpId="0" animBg="1"/>
      <p:bldP spid="825356" grpId="0" animBg="1"/>
      <p:bldP spid="825357" grpId="0" animBg="1"/>
      <p:bldP spid="825358" grpId="0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3-25</a:t>
            </a:r>
            <a:r>
              <a:rPr lang="zh-CN" altLang="en-US" sz="4800" dirty="0">
                <a:solidFill>
                  <a:srgbClr val="000000"/>
                </a:solidFill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</a:rPr>
              <a:t>NFA</a:t>
            </a:r>
            <a:r>
              <a:rPr lang="zh-CN" altLang="en-US" sz="4800" dirty="0">
                <a:solidFill>
                  <a:srgbClr val="000000"/>
                </a:solidFill>
              </a:rPr>
              <a:t>，接收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 </a:t>
            </a:r>
            <a:r>
              <a:rPr lang="en-US" altLang="zh-CN" sz="4000" b="1" dirty="0">
                <a:solidFill>
                  <a:srgbClr val="0000CC"/>
                </a:solidFill>
              </a:rPr>
              <a:t>{0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1}</a:t>
            </a:r>
            <a:r>
              <a:rPr lang="zh-CN" altLang="en-US" sz="4000" b="1" dirty="0">
                <a:solidFill>
                  <a:srgbClr val="0000CC"/>
                </a:solidFill>
              </a:rPr>
              <a:t>上的语言，该语言的句子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若以</a:t>
            </a:r>
            <a:r>
              <a:rPr lang="en-US" altLang="zh-CN" sz="4000" b="1" dirty="0">
                <a:solidFill>
                  <a:srgbClr val="000000"/>
                </a:solidFill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</a:rPr>
              <a:t>结尾</a:t>
            </a:r>
            <a:r>
              <a:rPr lang="en-US" altLang="zh-CN" sz="4000" b="1" dirty="0">
                <a:solidFill>
                  <a:srgbClr val="0000CC"/>
                </a:solidFill>
              </a:rPr>
              <a:t>,</a:t>
            </a:r>
            <a:r>
              <a:rPr lang="zh-CN" altLang="en-US" sz="4000" b="1" dirty="0">
                <a:solidFill>
                  <a:srgbClr val="0000CC"/>
                </a:solidFill>
              </a:rPr>
              <a:t>则该字符串长度为</a:t>
            </a:r>
            <a:r>
              <a:rPr lang="zh-CN" altLang="en-US" sz="4000" b="1" dirty="0">
                <a:solidFill>
                  <a:srgbClr val="000000"/>
                </a:solidFill>
              </a:rPr>
              <a:t>偶数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若以</a:t>
            </a:r>
            <a:r>
              <a:rPr lang="en-US" altLang="zh-CN" sz="4000" b="1" dirty="0">
                <a:solidFill>
                  <a:srgbClr val="000000"/>
                </a:solidFill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</a:rPr>
              <a:t>结尾</a:t>
            </a:r>
            <a:r>
              <a:rPr lang="en-US" altLang="zh-CN" sz="4000" b="1" dirty="0">
                <a:solidFill>
                  <a:srgbClr val="0000CC"/>
                </a:solidFill>
              </a:rPr>
              <a:t>,</a:t>
            </a:r>
            <a:r>
              <a:rPr lang="zh-CN" altLang="en-US" sz="4000" b="1" dirty="0">
                <a:solidFill>
                  <a:srgbClr val="0000CC"/>
                </a:solidFill>
              </a:rPr>
              <a:t>则该字符串长度为</a:t>
            </a:r>
            <a:r>
              <a:rPr lang="zh-CN" altLang="en-US" sz="4000" b="1" dirty="0">
                <a:solidFill>
                  <a:srgbClr val="000000"/>
                </a:solidFill>
              </a:rPr>
              <a:t>奇数</a:t>
            </a:r>
            <a:endParaRPr lang="zh-CN" altLang="en-US" sz="4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uiExpand="1" build="p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630238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000000"/>
                </a:solidFill>
              </a:rPr>
              <a:t>NFA</a:t>
            </a:r>
            <a:r>
              <a:rPr lang="en-US" altLang="zh-CN" dirty="0">
                <a:solidFill>
                  <a:srgbClr val="000000"/>
                </a:solidFill>
              </a:rPr>
              <a:t> (</a:t>
            </a:r>
            <a:r>
              <a:rPr lang="zh-CN" altLang="en-US" dirty="0">
                <a:solidFill>
                  <a:srgbClr val="000000"/>
                </a:solidFill>
              </a:rPr>
              <a:t>无</a:t>
            </a:r>
            <a:r>
              <a:rPr lang="el-GR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ε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endParaRPr lang="zh-CN" altLang="el-GR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27397" name="Oval 5"/>
          <p:cNvSpPr>
            <a:spLocks noChangeAspect="1" noChangeArrowheads="1"/>
          </p:cNvSpPr>
          <p:nvPr/>
        </p:nvSpPr>
        <p:spPr bwMode="ltGray">
          <a:xfrm>
            <a:off x="4427538" y="4295775"/>
            <a:ext cx="985837" cy="788988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7398" name="Text Box 6"/>
          <p:cNvSpPr txBox="1">
            <a:spLocks noChangeArrowheads="1"/>
          </p:cNvSpPr>
          <p:nvPr/>
        </p:nvSpPr>
        <p:spPr bwMode="ltGray">
          <a:xfrm>
            <a:off x="3492500" y="2509838"/>
            <a:ext cx="661988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0,1</a:t>
            </a:r>
          </a:p>
        </p:txBody>
      </p:sp>
      <p:sp>
        <p:nvSpPr>
          <p:cNvPr id="827399" name="Line 7"/>
          <p:cNvSpPr>
            <a:spLocks noChangeShapeType="1"/>
          </p:cNvSpPr>
          <p:nvPr/>
        </p:nvSpPr>
        <p:spPr bwMode="ltGray">
          <a:xfrm>
            <a:off x="3203575" y="2924175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7400" name="Line 8"/>
          <p:cNvSpPr>
            <a:spLocks noChangeShapeType="1"/>
          </p:cNvSpPr>
          <p:nvPr/>
        </p:nvSpPr>
        <p:spPr bwMode="ltGray">
          <a:xfrm>
            <a:off x="1763713" y="2997200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7402" name="Line 10"/>
          <p:cNvSpPr>
            <a:spLocks noChangeShapeType="1"/>
          </p:cNvSpPr>
          <p:nvPr/>
        </p:nvSpPr>
        <p:spPr bwMode="ltGray">
          <a:xfrm flipH="1">
            <a:off x="3203575" y="3213100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7403" name="Text Box 11"/>
          <p:cNvSpPr txBox="1">
            <a:spLocks noChangeArrowheads="1"/>
          </p:cNvSpPr>
          <p:nvPr/>
        </p:nvSpPr>
        <p:spPr bwMode="ltGray">
          <a:xfrm>
            <a:off x="3563938" y="3157538"/>
            <a:ext cx="576262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0,1</a:t>
            </a:r>
          </a:p>
        </p:txBody>
      </p:sp>
      <p:sp>
        <p:nvSpPr>
          <p:cNvPr id="827406" name="Text Box 14"/>
          <p:cNvSpPr txBox="1">
            <a:spLocks noChangeArrowheads="1"/>
          </p:cNvSpPr>
          <p:nvPr/>
        </p:nvSpPr>
        <p:spPr bwMode="ltGray">
          <a:xfrm>
            <a:off x="2339975" y="3573463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27408" name="Oval 16"/>
          <p:cNvSpPr>
            <a:spLocks noChangeAspect="1" noChangeArrowheads="1"/>
          </p:cNvSpPr>
          <p:nvPr/>
        </p:nvSpPr>
        <p:spPr bwMode="ltGray">
          <a:xfrm>
            <a:off x="2195513" y="4295775"/>
            <a:ext cx="985837" cy="788988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7410" name="Oval 18"/>
          <p:cNvSpPr>
            <a:spLocks noChangeAspect="1" noChangeArrowheads="1"/>
          </p:cNvSpPr>
          <p:nvPr/>
        </p:nvSpPr>
        <p:spPr bwMode="ltGray">
          <a:xfrm>
            <a:off x="4427538" y="2636838"/>
            <a:ext cx="985837" cy="7889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7411" name="Oval 19"/>
          <p:cNvSpPr>
            <a:spLocks noChangeAspect="1" noChangeArrowheads="1"/>
          </p:cNvSpPr>
          <p:nvPr/>
        </p:nvSpPr>
        <p:spPr bwMode="ltGray">
          <a:xfrm>
            <a:off x="2195513" y="2636838"/>
            <a:ext cx="985837" cy="7889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7412" name="Line 20"/>
          <p:cNvSpPr>
            <a:spLocks noChangeShapeType="1"/>
          </p:cNvSpPr>
          <p:nvPr/>
        </p:nvSpPr>
        <p:spPr bwMode="ltGray">
          <a:xfrm>
            <a:off x="2627313" y="3429000"/>
            <a:ext cx="0" cy="792163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7413" name="Line 21"/>
          <p:cNvSpPr>
            <a:spLocks noChangeShapeType="1"/>
          </p:cNvSpPr>
          <p:nvPr/>
        </p:nvSpPr>
        <p:spPr bwMode="ltGray">
          <a:xfrm>
            <a:off x="4932363" y="3429000"/>
            <a:ext cx="0" cy="792163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7415" name="Text Box 23"/>
          <p:cNvSpPr txBox="1">
            <a:spLocks noChangeArrowheads="1"/>
          </p:cNvSpPr>
          <p:nvPr/>
        </p:nvSpPr>
        <p:spPr bwMode="ltGray">
          <a:xfrm>
            <a:off x="4991100" y="3573463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2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2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2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2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2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2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2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2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2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2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2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2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7" grpId="0" animBg="1"/>
      <p:bldP spid="827398" grpId="0"/>
      <p:bldP spid="827399" grpId="0" animBg="1"/>
      <p:bldP spid="827400" grpId="0" animBg="1"/>
      <p:bldP spid="827402" grpId="0" animBg="1"/>
      <p:bldP spid="827403" grpId="0"/>
      <p:bldP spid="827406" grpId="0"/>
      <p:bldP spid="827408" grpId="0" animBg="1"/>
      <p:bldP spid="827410" grpId="0" animBg="1"/>
      <p:bldP spid="827411" grpId="0" animBg="1"/>
      <p:bldP spid="827412" grpId="0" animBg="1"/>
      <p:bldP spid="827413" grpId="0" animBg="1"/>
      <p:bldP spid="827415" grpId="0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思考</a:t>
            </a:r>
            <a:endParaRPr lang="zh-CN" altLang="en-US" sz="48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若还需要接收</a:t>
            </a:r>
            <a:r>
              <a:rPr lang="el-GR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ε</a:t>
            </a:r>
            <a:r>
              <a:rPr lang="zh-CN" altLang="en-US" sz="4000" b="1" dirty="0">
                <a:latin typeface="宋体" panose="02010600030101010101" pitchFamily="2" charset="-122"/>
              </a:rPr>
              <a:t>，如何构造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NFA</a:t>
            </a:r>
            <a:r>
              <a:rPr lang="zh-CN" altLang="en-US" sz="4000" b="1" dirty="0">
                <a:latin typeface="宋体" panose="02010600030101010101" pitchFamily="2" charset="-122"/>
              </a:rPr>
              <a:t>？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764704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一般：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000000"/>
                </a:solidFill>
              </a:rPr>
              <a:t>NFA</a:t>
            </a:r>
            <a:r>
              <a:rPr lang="zh-CN" altLang="en-US" sz="3200" b="1" dirty="0">
                <a:solidFill>
                  <a:srgbClr val="0000CC"/>
                </a:solidFill>
              </a:rPr>
              <a:t>适于构造（已知正则表达式）的语言：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</a:rPr>
              <a:t>  满足</a:t>
            </a:r>
            <a:r>
              <a:rPr lang="en-US" altLang="zh-CN" sz="3200" b="1" dirty="0">
                <a:solidFill>
                  <a:srgbClr val="0000CC"/>
                </a:solidFill>
              </a:rPr>
              <a:t>…</a:t>
            </a:r>
            <a:r>
              <a:rPr lang="zh-CN" altLang="en-US" sz="3200" b="1" dirty="0">
                <a:solidFill>
                  <a:srgbClr val="0000CC"/>
                </a:solidFill>
              </a:rPr>
              <a:t>条件 的语言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</a:rPr>
              <a:t>  包含子串</a:t>
            </a:r>
            <a:r>
              <a:rPr lang="en-US" altLang="zh-CN" sz="3200" b="1" dirty="0">
                <a:solidFill>
                  <a:srgbClr val="0000CC"/>
                </a:solidFill>
              </a:rPr>
              <a:t>…</a:t>
            </a:r>
            <a:endParaRPr lang="zh-CN" altLang="en-US" sz="3200" b="1" dirty="0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</a:rPr>
              <a:t>  以串</a:t>
            </a:r>
            <a:r>
              <a:rPr lang="en-US" altLang="zh-CN" sz="3200" b="1" dirty="0">
                <a:solidFill>
                  <a:srgbClr val="0000CC"/>
                </a:solidFill>
              </a:rPr>
              <a:t>…</a:t>
            </a:r>
            <a:r>
              <a:rPr lang="zh-CN" altLang="en-US" sz="3200" b="1" dirty="0">
                <a:solidFill>
                  <a:srgbClr val="0000CC"/>
                </a:solidFill>
              </a:rPr>
              <a:t>开始或结束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</a:rPr>
              <a:t>  </a:t>
            </a:r>
            <a:r>
              <a:rPr lang="en-US" altLang="zh-CN" sz="3200" b="1" dirty="0">
                <a:solidFill>
                  <a:srgbClr val="0000CC"/>
                </a:solidFill>
              </a:rPr>
              <a:t>(</a:t>
            </a:r>
            <a:r>
              <a:rPr lang="zh-CN" altLang="en-US" sz="3200" b="1" dirty="0">
                <a:solidFill>
                  <a:srgbClr val="0000CC"/>
                </a:solidFill>
              </a:rPr>
              <a:t>倒数</a:t>
            </a:r>
            <a:r>
              <a:rPr lang="en-US" altLang="zh-CN" sz="3200" b="1" dirty="0">
                <a:solidFill>
                  <a:srgbClr val="0000CC"/>
                </a:solidFill>
              </a:rPr>
              <a:t>)</a:t>
            </a:r>
            <a:r>
              <a:rPr lang="zh-CN" altLang="en-US" sz="3200" b="1" dirty="0">
                <a:solidFill>
                  <a:srgbClr val="0000CC"/>
                </a:solidFill>
              </a:rPr>
              <a:t>第</a:t>
            </a:r>
            <a:r>
              <a:rPr lang="en-US" altLang="zh-CN" sz="3200" b="1" dirty="0">
                <a:solidFill>
                  <a:srgbClr val="0000CC"/>
                </a:solidFill>
              </a:rPr>
              <a:t>…</a:t>
            </a:r>
            <a:r>
              <a:rPr lang="zh-CN" altLang="en-US" sz="3200" b="1" dirty="0">
                <a:solidFill>
                  <a:srgbClr val="0000CC"/>
                </a:solidFill>
              </a:rPr>
              <a:t>个字母是</a:t>
            </a:r>
            <a:r>
              <a:rPr lang="en-US" altLang="zh-CN" sz="3200" b="1" dirty="0">
                <a:solidFill>
                  <a:srgbClr val="0000CC"/>
                </a:solidFill>
              </a:rPr>
              <a:t>…</a:t>
            </a:r>
            <a:endParaRPr lang="zh-CN" altLang="en-US" sz="3200" b="1" dirty="0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</a:rPr>
              <a:t> </a:t>
            </a:r>
            <a:r>
              <a:rPr lang="en-US" altLang="zh-CN" sz="3200" b="1" dirty="0">
                <a:solidFill>
                  <a:srgbClr val="0000CC"/>
                </a:solidFill>
              </a:rPr>
              <a:t>…</a:t>
            </a:r>
            <a:endParaRPr lang="zh-CN" altLang="en-US" sz="32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3-1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2362200"/>
            <a:ext cx="7158037" cy="41148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</a:rPr>
              <a:t>定义</a:t>
            </a:r>
            <a:r>
              <a:rPr lang="en-US" altLang="zh-CN" sz="4000" b="1">
                <a:solidFill>
                  <a:srgbClr val="0000CC"/>
                </a:solidFill>
              </a:rPr>
              <a:t>DFA</a:t>
            </a:r>
            <a:r>
              <a:rPr lang="zh-CN" altLang="en-US" sz="4000" b="1">
                <a:solidFill>
                  <a:srgbClr val="0000CC"/>
                </a:solidFill>
              </a:rPr>
              <a:t>为：</a:t>
            </a:r>
            <a:endParaRPr lang="en-US" altLang="zh-CN" sz="4000" b="1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</a:rPr>
              <a:t>    DFA</a:t>
            </a:r>
            <a:r>
              <a:rPr lang="en-US" altLang="zh-CN" sz="4000" b="1">
                <a:solidFill>
                  <a:srgbClr val="000000"/>
                </a:solidFill>
              </a:rPr>
              <a:t>=({q</a:t>
            </a:r>
            <a:r>
              <a:rPr lang="en-US" altLang="zh-CN" sz="4000" b="1" baseline="-25000">
                <a:solidFill>
                  <a:srgbClr val="000000"/>
                </a:solidFill>
              </a:rPr>
              <a:t>0</a:t>
            </a:r>
            <a:r>
              <a:rPr lang="en-US" altLang="zh-CN" sz="4000" b="1">
                <a:solidFill>
                  <a:srgbClr val="000000"/>
                </a:solidFill>
              </a:rPr>
              <a:t>,q</a:t>
            </a:r>
            <a:r>
              <a:rPr lang="en-US" altLang="zh-CN" sz="4000" b="1" baseline="-25000">
                <a:solidFill>
                  <a:srgbClr val="000000"/>
                </a:solidFill>
              </a:rPr>
              <a:t>1</a:t>
            </a:r>
            <a:r>
              <a:rPr lang="en-US" altLang="zh-CN" sz="4000" b="1">
                <a:solidFill>
                  <a:srgbClr val="000000"/>
                </a:solidFill>
              </a:rPr>
              <a:t>},{0,1},δ,q</a:t>
            </a:r>
            <a:r>
              <a:rPr lang="en-US" altLang="zh-CN" sz="4000" b="1" baseline="-25000">
                <a:solidFill>
                  <a:srgbClr val="000000"/>
                </a:solidFill>
              </a:rPr>
              <a:t>0</a:t>
            </a:r>
            <a:r>
              <a:rPr lang="en-US" altLang="zh-CN" sz="4000" b="1">
                <a:solidFill>
                  <a:srgbClr val="000000"/>
                </a:solidFill>
              </a:rPr>
              <a:t>,{q</a:t>
            </a:r>
            <a:r>
              <a:rPr lang="en-US" altLang="zh-CN" sz="4000" b="1" baseline="-25000">
                <a:solidFill>
                  <a:srgbClr val="000000"/>
                </a:solidFill>
              </a:rPr>
              <a:t>0</a:t>
            </a:r>
            <a:r>
              <a:rPr lang="en-US" altLang="zh-CN" sz="4000" b="1">
                <a:solidFill>
                  <a:srgbClr val="000000"/>
                </a:solidFill>
              </a:rPr>
              <a:t>})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</a:rPr>
              <a:t>其中</a:t>
            </a:r>
            <a:r>
              <a:rPr lang="en-US" altLang="zh-CN" sz="4000" b="1">
                <a:solidFill>
                  <a:srgbClr val="0000CC"/>
                </a:solidFill>
              </a:rPr>
              <a:t>δ</a:t>
            </a:r>
            <a:r>
              <a:rPr lang="zh-CN" altLang="en-US" sz="4000" b="1">
                <a:solidFill>
                  <a:srgbClr val="0000CC"/>
                </a:solidFill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uiExpand="1" build="p" autoUpdateAnimBg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定理</a:t>
            </a:r>
            <a:r>
              <a:rPr lang="en-US" altLang="zh-CN" sz="4800" dirty="0">
                <a:solidFill>
                  <a:srgbClr val="000000"/>
                </a:solidFill>
              </a:rPr>
              <a:t>3-4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   每个</a:t>
            </a:r>
            <a:r>
              <a:rPr lang="zh-CN" altLang="en-US" sz="4400" b="1" dirty="0">
                <a:solidFill>
                  <a:schemeClr val="accent2"/>
                </a:solidFill>
              </a:rPr>
              <a:t>右线性语言</a:t>
            </a:r>
            <a:r>
              <a:rPr lang="en-GB" altLang="zh-CN" sz="4400" b="1" dirty="0">
                <a:solidFill>
                  <a:srgbClr val="0000CC"/>
                </a:solidFill>
              </a:rPr>
              <a:t>(</a:t>
            </a:r>
            <a:r>
              <a:rPr lang="zh-CN" altLang="en-US" sz="4400" b="1" dirty="0"/>
              <a:t>正则语言</a:t>
            </a:r>
            <a:r>
              <a:rPr lang="en-US" altLang="zh-CN" sz="4400" b="1" dirty="0"/>
              <a:t>)</a:t>
            </a:r>
            <a:r>
              <a:rPr lang="zh-CN" altLang="en-US" sz="4400" b="1" dirty="0">
                <a:solidFill>
                  <a:srgbClr val="0000CC"/>
                </a:solidFill>
              </a:rPr>
              <a:t>是一个</a:t>
            </a:r>
            <a:r>
              <a:rPr lang="en-US" altLang="zh-CN" sz="4400" b="1" dirty="0">
                <a:solidFill>
                  <a:schemeClr val="accent2"/>
                </a:solidFill>
              </a:rPr>
              <a:t>FSL</a:t>
            </a:r>
            <a:r>
              <a:rPr lang="zh-CN" altLang="en-US" sz="4400" b="1" dirty="0">
                <a:solidFill>
                  <a:srgbClr val="0000CC"/>
                </a:solidFill>
              </a:rPr>
              <a:t>。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证明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L</a:t>
            </a:r>
            <a:r>
              <a:rPr lang="zh-CN" altLang="en-US" sz="4400" b="1" dirty="0">
                <a:solidFill>
                  <a:srgbClr val="0000CC"/>
                </a:solidFill>
              </a:rPr>
              <a:t>是</a:t>
            </a:r>
            <a:r>
              <a:rPr lang="zh-CN" altLang="en-US" sz="4400" b="1" dirty="0">
                <a:solidFill>
                  <a:schemeClr val="accent2"/>
                </a:solidFill>
              </a:rPr>
              <a:t>右线性语言</a:t>
            </a:r>
            <a:r>
              <a:rPr lang="zh-CN" altLang="en-US" sz="4400" b="1" dirty="0">
                <a:solidFill>
                  <a:srgbClr val="0000CC"/>
                </a:solidFill>
              </a:rPr>
              <a:t>，则</a:t>
            </a:r>
            <a:r>
              <a:rPr lang="en-US" altLang="zh-CN" sz="4400" b="1" dirty="0">
                <a:solidFill>
                  <a:srgbClr val="0000CC"/>
                </a:solidFill>
              </a:rPr>
              <a:t>L=L(G)</a:t>
            </a:r>
            <a:r>
              <a:rPr lang="zh-CN" altLang="en-US" sz="4400" b="1" dirty="0">
                <a:solidFill>
                  <a:srgbClr val="0000CC"/>
                </a:solidFill>
              </a:rPr>
              <a:t>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  </a:t>
            </a:r>
            <a:r>
              <a:rPr lang="en-US" altLang="zh-CN" sz="4400" b="1" dirty="0">
                <a:solidFill>
                  <a:srgbClr val="000000"/>
                </a:solidFill>
              </a:rPr>
              <a:t>G=</a:t>
            </a:r>
            <a:r>
              <a:rPr lang="zh-CN" altLang="en-US" sz="4400" b="1" dirty="0">
                <a:solidFill>
                  <a:srgbClr val="000000"/>
                </a:solidFill>
              </a:rPr>
              <a:t>（∑，</a:t>
            </a:r>
            <a:r>
              <a:rPr lang="en-US" altLang="zh-CN" sz="4400" b="1" dirty="0">
                <a:solidFill>
                  <a:srgbClr val="000000"/>
                </a:solidFill>
              </a:rPr>
              <a:t>V</a:t>
            </a:r>
            <a:r>
              <a:rPr lang="zh-CN" altLang="en-US" sz="4400" b="1" dirty="0">
                <a:solidFill>
                  <a:srgbClr val="000000"/>
                </a:solidFill>
              </a:rPr>
              <a:t>，</a:t>
            </a:r>
            <a:r>
              <a:rPr lang="en-US" altLang="zh-CN" sz="4400" b="1" dirty="0">
                <a:solidFill>
                  <a:srgbClr val="000000"/>
                </a:solidFill>
              </a:rPr>
              <a:t>S</a:t>
            </a:r>
            <a:r>
              <a:rPr lang="zh-CN" altLang="en-US" sz="4400" b="1" dirty="0">
                <a:solidFill>
                  <a:srgbClr val="000000"/>
                </a:solidFill>
              </a:rPr>
              <a:t>，</a:t>
            </a:r>
            <a:r>
              <a:rPr lang="en-US" altLang="zh-CN" sz="4400" b="1" dirty="0">
                <a:solidFill>
                  <a:srgbClr val="000000"/>
                </a:solidFill>
              </a:rPr>
              <a:t>P</a:t>
            </a:r>
            <a:r>
              <a:rPr lang="zh-CN" altLang="en-US" sz="4400" b="1" dirty="0">
                <a:solidFill>
                  <a:srgbClr val="000000"/>
                </a:solidFill>
              </a:rPr>
              <a:t>）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首先</a:t>
            </a:r>
            <a:r>
              <a:rPr lang="zh-CN" altLang="en-US" sz="4400" b="1" dirty="0">
                <a:solidFill>
                  <a:srgbClr val="000000"/>
                </a:solidFill>
              </a:rPr>
              <a:t>消除</a:t>
            </a:r>
            <a:r>
              <a:rPr lang="en-US" altLang="zh-CN" sz="4400" b="1" dirty="0">
                <a:solidFill>
                  <a:srgbClr val="0000CC"/>
                </a:solidFill>
              </a:rPr>
              <a:t>G</a:t>
            </a:r>
            <a:r>
              <a:rPr lang="zh-CN" altLang="en-US" sz="4400" b="1" dirty="0">
                <a:solidFill>
                  <a:srgbClr val="0000CC"/>
                </a:solidFill>
              </a:rPr>
              <a:t>中</a:t>
            </a:r>
            <a:r>
              <a:rPr lang="zh-CN" altLang="en-US" sz="4400" b="1" dirty="0">
                <a:solidFill>
                  <a:schemeClr val="accent2"/>
                </a:solidFill>
              </a:rPr>
              <a:t>一般</a:t>
            </a:r>
            <a:r>
              <a:rPr lang="zh-CN" altLang="en-US" sz="4400" b="1" dirty="0">
                <a:solidFill>
                  <a:srgbClr val="0000CC"/>
                </a:solidFill>
              </a:rPr>
              <a:t>的</a:t>
            </a:r>
            <a:r>
              <a:rPr lang="en-US" altLang="zh-CN" sz="4400" b="1" dirty="0">
                <a:solidFill>
                  <a:schemeClr val="accent2"/>
                </a:solidFill>
                <a:latin typeface="宋体" panose="02010600030101010101" pitchFamily="2" charset="-122"/>
              </a:rPr>
              <a:t>ε</a:t>
            </a:r>
            <a:r>
              <a:rPr lang="zh-CN" altLang="en-US" sz="4400" b="1" dirty="0">
                <a:solidFill>
                  <a:srgbClr val="0000CC"/>
                </a:solidFill>
              </a:rPr>
              <a:t>产生式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uiExpand="1" build="p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构造</a:t>
            </a:r>
            <a:r>
              <a:rPr lang="en-US" altLang="zh-CN" sz="4000" b="1" dirty="0">
                <a:solidFill>
                  <a:srgbClr val="000000"/>
                </a:solidFill>
              </a:rPr>
              <a:t>NFA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将文法</a:t>
            </a:r>
            <a:r>
              <a:rPr lang="zh-CN" altLang="en-US" sz="4000" b="1" dirty="0">
                <a:solidFill>
                  <a:srgbClr val="000000"/>
                </a:solidFill>
              </a:rPr>
              <a:t>非终结符</a:t>
            </a:r>
            <a:r>
              <a:rPr lang="zh-CN" altLang="en-US" sz="4000" b="1" dirty="0"/>
              <a:t>当作</a:t>
            </a:r>
            <a:r>
              <a:rPr lang="en-US" altLang="zh-CN" sz="4000" b="1" dirty="0"/>
              <a:t>NFA</a:t>
            </a:r>
            <a:r>
              <a:rPr lang="zh-CN" altLang="en-US" sz="4000" b="1" dirty="0"/>
              <a:t>的</a:t>
            </a:r>
            <a:r>
              <a:rPr lang="zh-CN" altLang="en-US" sz="4000" b="1" dirty="0">
                <a:solidFill>
                  <a:schemeClr val="accent2"/>
                </a:solidFill>
              </a:rPr>
              <a:t>状态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增加一个</a:t>
            </a:r>
            <a:r>
              <a:rPr lang="zh-CN" altLang="en-US" sz="4000" b="1" dirty="0">
                <a:solidFill>
                  <a:schemeClr val="accent2"/>
                </a:solidFill>
              </a:rPr>
              <a:t>接收状态</a:t>
            </a:r>
            <a:r>
              <a:rPr lang="en-US" altLang="zh-CN" sz="4000" b="1" dirty="0">
                <a:solidFill>
                  <a:srgbClr val="FF0000"/>
                </a:solidFill>
              </a:rPr>
              <a:t>q</a:t>
            </a:r>
            <a:r>
              <a:rPr lang="zh-CN" altLang="en-US" sz="4000" b="1" dirty="0">
                <a:solidFill>
                  <a:srgbClr val="0000CC"/>
                </a:solidFill>
              </a:rPr>
              <a:t>  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9" grpId="0" uiExpand="1" build="p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>
              <a:solidFill>
                <a:srgbClr val="0000CC"/>
              </a:solidFill>
            </a:endParaRP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</a:t>
            </a:r>
            <a:r>
              <a:rPr lang="en-US" altLang="zh-CN" sz="3600" b="1" dirty="0">
                <a:solidFill>
                  <a:srgbClr val="0000CC"/>
                </a:solidFill>
              </a:rPr>
              <a:t>NFA=(Q</a:t>
            </a:r>
            <a:r>
              <a:rPr lang="zh-CN" altLang="en-US" sz="3600" b="1" dirty="0">
                <a:solidFill>
                  <a:srgbClr val="0000CC"/>
                </a:solidFill>
              </a:rPr>
              <a:t>，∑，</a:t>
            </a:r>
            <a:r>
              <a:rPr lang="en-US" altLang="zh-CN" sz="3600" b="1" dirty="0">
                <a:solidFill>
                  <a:srgbClr val="0000CC"/>
                </a:solidFill>
              </a:rPr>
              <a:t>δ</a:t>
            </a:r>
            <a:r>
              <a:rPr lang="zh-CN" altLang="en-US" sz="3600" b="1" dirty="0">
                <a:solidFill>
                  <a:srgbClr val="0000CC"/>
                </a:solidFill>
              </a:rPr>
              <a:t>，</a:t>
            </a:r>
            <a:r>
              <a:rPr lang="en-US" altLang="zh-CN" sz="3600" b="1" dirty="0">
                <a:solidFill>
                  <a:srgbClr val="0000CC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0</a:t>
            </a:r>
            <a:r>
              <a:rPr lang="zh-CN" altLang="en-US" sz="3600" b="1" dirty="0">
                <a:solidFill>
                  <a:srgbClr val="0000CC"/>
                </a:solidFill>
              </a:rPr>
              <a:t>，</a:t>
            </a:r>
            <a:r>
              <a:rPr lang="en-US" altLang="zh-CN" sz="3600" b="1" dirty="0">
                <a:solidFill>
                  <a:srgbClr val="0000CC"/>
                </a:solidFill>
              </a:rPr>
              <a:t>F)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其中：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    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en-US" altLang="zh-CN" sz="3600" b="1" dirty="0"/>
              <a:t>=V U </a:t>
            </a:r>
            <a:r>
              <a:rPr lang="en-US" altLang="zh-CN" sz="3600" b="1" dirty="0">
                <a:solidFill>
                  <a:schemeClr val="accent2"/>
                </a:solidFill>
              </a:rPr>
              <a:t>{q}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chemeClr val="accent2"/>
                </a:solidFill>
              </a:rPr>
              <a:t>   </a:t>
            </a:r>
            <a:r>
              <a:rPr lang="en-US" altLang="zh-CN" sz="3600" b="1" dirty="0">
                <a:solidFill>
                  <a:srgbClr val="000000"/>
                </a:solidFill>
              </a:rPr>
              <a:t> 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0</a:t>
            </a:r>
            <a:r>
              <a:rPr lang="en-US" altLang="zh-CN" sz="3600" b="1" dirty="0"/>
              <a:t>={S}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chemeClr val="accent2"/>
                </a:solidFill>
              </a:rPr>
              <a:t>    </a:t>
            </a:r>
            <a:r>
              <a:rPr lang="en-US" altLang="zh-CN" sz="3600" b="1" dirty="0">
                <a:solidFill>
                  <a:srgbClr val="FF0000"/>
                </a:solidFill>
              </a:rPr>
              <a:t>F={q}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 uiExpand="1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注意</a:t>
            </a:r>
          </a:p>
        </p:txBody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若文法</a:t>
            </a:r>
            <a:r>
              <a:rPr lang="en-US" altLang="zh-CN" sz="4400" b="1" dirty="0">
                <a:solidFill>
                  <a:srgbClr val="0000CC"/>
                </a:solidFill>
              </a:rPr>
              <a:t>G</a:t>
            </a:r>
            <a:r>
              <a:rPr lang="zh-CN" altLang="en-US" sz="4400" b="1" dirty="0">
                <a:solidFill>
                  <a:srgbClr val="0000CC"/>
                </a:solidFill>
              </a:rPr>
              <a:t>中有</a:t>
            </a:r>
            <a:r>
              <a:rPr lang="en-US" altLang="zh-CN" sz="4400" b="1" dirty="0" err="1">
                <a:solidFill>
                  <a:srgbClr val="0000CC"/>
                </a:solidFill>
              </a:rPr>
              <a:t>S→ε</a:t>
            </a:r>
            <a:r>
              <a:rPr lang="en-US" altLang="zh-CN" sz="4400" b="1" dirty="0">
                <a:solidFill>
                  <a:srgbClr val="0000CC"/>
                </a:solidFill>
              </a:rPr>
              <a:t>,</a:t>
            </a:r>
            <a:r>
              <a:rPr lang="zh-CN" altLang="en-US" sz="4400" b="1" dirty="0">
                <a:solidFill>
                  <a:srgbClr val="0000CC"/>
                </a:solidFill>
              </a:rPr>
              <a:t>即</a:t>
            </a:r>
            <a:r>
              <a:rPr lang="en-US" altLang="zh-CN" sz="4400" b="1" dirty="0" err="1">
                <a:solidFill>
                  <a:srgbClr val="0000CC"/>
                </a:solidFill>
              </a:rPr>
              <a:t>ε∈L</a:t>
            </a:r>
            <a:endParaRPr lang="zh-CN" altLang="en-US" sz="4400" b="1" dirty="0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   则开始状态</a:t>
            </a:r>
            <a:r>
              <a:rPr lang="en-US" altLang="zh-CN" sz="4400" b="1" dirty="0">
                <a:solidFill>
                  <a:srgbClr val="0000CC"/>
                </a:solidFill>
              </a:rPr>
              <a:t>S</a:t>
            </a:r>
            <a:r>
              <a:rPr lang="zh-CN" altLang="en-US" sz="4400" b="1" dirty="0">
                <a:solidFill>
                  <a:srgbClr val="0000CC"/>
                </a:solidFill>
              </a:rPr>
              <a:t>也是接收状态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δ(A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x)={</a:t>
            </a:r>
            <a:r>
              <a:rPr lang="en-US" altLang="zh-CN" sz="4000" b="1" dirty="0">
                <a:solidFill>
                  <a:srgbClr val="FF0000"/>
                </a:solidFill>
              </a:rPr>
              <a:t>B</a:t>
            </a:r>
            <a:r>
              <a:rPr lang="en-US" altLang="zh-CN" sz="4000" b="1" dirty="0">
                <a:solidFill>
                  <a:srgbClr val="0000CC"/>
                </a:solidFill>
              </a:rPr>
              <a:t>| </a:t>
            </a:r>
            <a:r>
              <a:rPr lang="en-US" altLang="zh-CN" sz="4000" b="1" dirty="0" err="1">
                <a:solidFill>
                  <a:schemeClr val="accent2"/>
                </a:solidFill>
              </a:rPr>
              <a:t>A→xB</a:t>
            </a:r>
            <a:r>
              <a:rPr lang="zh-CN" altLang="en-US" sz="4000" b="1" dirty="0">
                <a:solidFill>
                  <a:srgbClr val="0000CC"/>
                </a:solidFill>
              </a:rPr>
              <a:t>在</a:t>
            </a:r>
            <a:r>
              <a:rPr lang="en-US" altLang="zh-CN" sz="4000" b="1" dirty="0">
                <a:solidFill>
                  <a:srgbClr val="0000CC"/>
                </a:solidFill>
              </a:rPr>
              <a:t>P</a:t>
            </a:r>
            <a:r>
              <a:rPr lang="zh-CN" altLang="en-US" sz="4000" b="1" dirty="0">
                <a:solidFill>
                  <a:srgbClr val="0000CC"/>
                </a:solidFill>
              </a:rPr>
              <a:t>中</a:t>
            </a:r>
            <a:r>
              <a:rPr lang="en-US" altLang="zh-CN" sz="4000" b="1" dirty="0">
                <a:solidFill>
                  <a:srgbClr val="0000CC"/>
                </a:solidFill>
              </a:rPr>
              <a:t>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           </a:t>
            </a:r>
            <a:r>
              <a:rPr lang="en-US" altLang="en-US" sz="3600" b="1" dirty="0"/>
              <a:t>∪</a:t>
            </a:r>
            <a:r>
              <a:rPr lang="en-US" altLang="zh-CN" sz="4000" b="1" dirty="0">
                <a:solidFill>
                  <a:srgbClr val="0000CC"/>
                </a:solidFill>
              </a:rPr>
              <a:t> {</a:t>
            </a:r>
            <a:r>
              <a:rPr lang="en-US" altLang="zh-CN" sz="4000" b="1" dirty="0" err="1">
                <a:solidFill>
                  <a:srgbClr val="FF0000"/>
                </a:solidFill>
              </a:rPr>
              <a:t>q</a:t>
            </a:r>
            <a:r>
              <a:rPr lang="en-US" altLang="zh-CN" sz="4000" b="1" dirty="0" err="1">
                <a:solidFill>
                  <a:srgbClr val="0000CC"/>
                </a:solidFill>
              </a:rPr>
              <a:t>|A→x</a:t>
            </a:r>
            <a:r>
              <a:rPr lang="zh-CN" altLang="en-US" sz="4000" b="1" dirty="0">
                <a:solidFill>
                  <a:srgbClr val="0000CC"/>
                </a:solidFill>
              </a:rPr>
              <a:t>在</a:t>
            </a:r>
            <a:r>
              <a:rPr lang="en-US" altLang="zh-CN" sz="4000" b="1" dirty="0">
                <a:solidFill>
                  <a:srgbClr val="0000CC"/>
                </a:solidFill>
              </a:rPr>
              <a:t>P</a:t>
            </a:r>
            <a:r>
              <a:rPr lang="zh-CN" altLang="en-US" sz="4000" b="1" dirty="0">
                <a:solidFill>
                  <a:srgbClr val="0000CC"/>
                </a:solidFill>
              </a:rPr>
              <a:t>中</a:t>
            </a:r>
            <a:r>
              <a:rPr lang="en-US" altLang="zh-CN" sz="4000" b="1" dirty="0">
                <a:solidFill>
                  <a:srgbClr val="0000CC"/>
                </a:solidFill>
              </a:rPr>
              <a:t>}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所以，</a:t>
            </a:r>
            <a:r>
              <a:rPr lang="en-US" altLang="zh-CN" sz="4000" b="1" dirty="0">
                <a:solidFill>
                  <a:srgbClr val="0000CC"/>
                </a:solidFill>
              </a:rPr>
              <a:t>L=L(G)=L(NFA)</a:t>
            </a:r>
            <a:endParaRPr lang="zh-CN" altLang="en-US" sz="4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8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3" grpId="0" uiExpand="1" build="p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而</a:t>
            </a:r>
            <a:r>
              <a:rPr lang="en-US" altLang="zh-CN" sz="4000" b="1" dirty="0">
                <a:solidFill>
                  <a:srgbClr val="000000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又和</a:t>
            </a:r>
            <a:r>
              <a:rPr lang="en-US" altLang="zh-CN" sz="4000" b="1" dirty="0">
                <a:solidFill>
                  <a:srgbClr val="000000"/>
                </a:solidFill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</a:rPr>
              <a:t>是等价的，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一个右线性语言也是一个</a:t>
            </a:r>
            <a:r>
              <a:rPr lang="en-US" altLang="zh-CN" sz="4000" b="1" dirty="0">
                <a:solidFill>
                  <a:schemeClr val="accent2"/>
                </a:solidFill>
              </a:rPr>
              <a:t>FSL</a:t>
            </a:r>
            <a:r>
              <a:rPr lang="zh-CN" altLang="en-US" sz="4000" b="1" dirty="0">
                <a:solidFill>
                  <a:srgbClr val="0000CC"/>
                </a:solidFill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3" grpId="0" uiExpand="1" build="p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总结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/>
              <a:t> </a:t>
            </a:r>
            <a:r>
              <a:rPr lang="zh-CN" altLang="en-US" sz="4000" b="1" dirty="0">
                <a:solidFill>
                  <a:srgbClr val="000000"/>
                </a:solidFill>
              </a:rPr>
              <a:t>右线性语言</a:t>
            </a:r>
            <a:r>
              <a:rPr lang="zh-CN" altLang="en-US" sz="4000" b="1" dirty="0"/>
              <a:t>和</a:t>
            </a:r>
            <a:r>
              <a:rPr lang="en-US" altLang="zh-CN" sz="4000" b="1" dirty="0">
                <a:solidFill>
                  <a:srgbClr val="000000"/>
                </a:solidFill>
              </a:rPr>
              <a:t>FSL</a:t>
            </a:r>
            <a:r>
              <a:rPr lang="zh-CN" altLang="en-US" sz="4000" b="1" dirty="0"/>
              <a:t>是等价的，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/>
              <a:t>    右线性文法</a:t>
            </a:r>
            <a:r>
              <a:rPr lang="zh-CN" altLang="en-US" sz="4000" b="1" dirty="0">
                <a:solidFill>
                  <a:schemeClr val="accent2"/>
                </a:solidFill>
              </a:rPr>
              <a:t>产生</a:t>
            </a:r>
            <a:r>
              <a:rPr lang="zh-CN" altLang="en-US" sz="4000" b="1" dirty="0"/>
              <a:t>右线性语言；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latin typeface="宋体" panose="02010600030101010101" pitchFamily="2" charset="-122"/>
              </a:rPr>
              <a:t>  有限状态自动机</a:t>
            </a:r>
            <a:r>
              <a:rPr lang="en-US" altLang="zh-CN" sz="4000" b="1" dirty="0">
                <a:latin typeface="宋体" panose="02010600030101010101" pitchFamily="2" charset="-122"/>
              </a:rPr>
              <a:t>(FA)</a:t>
            </a:r>
            <a:r>
              <a:rPr lang="zh-CN" altLang="en-US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接收</a:t>
            </a:r>
            <a:r>
              <a:rPr lang="en-US" altLang="zh-CN" sz="4000" b="1" dirty="0">
                <a:latin typeface="宋体" panose="02010600030101010101" pitchFamily="2" charset="-122"/>
              </a:rPr>
              <a:t>FSL</a:t>
            </a:r>
            <a:r>
              <a:rPr lang="zh-CN" altLang="en-US" sz="4000" b="1" dirty="0">
                <a:latin typeface="宋体" panose="02010600030101010101" pitchFamily="2" charset="-122"/>
              </a:rPr>
              <a:t>；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latin typeface="宋体" panose="02010600030101010101" pitchFamily="2" charset="-122"/>
              </a:rPr>
              <a:t> 也都是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正则集</a:t>
            </a:r>
            <a:r>
              <a:rPr lang="zh-CN" altLang="en-US" sz="4000" b="1" dirty="0"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uiExpand="1" build="p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  <a:latin typeface="宋体" panose="02010600030101010101" pitchFamily="2" charset="-122"/>
              </a:rPr>
              <a:t>3-26 </a:t>
            </a:r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  <a:latin typeface="宋体" panose="02010600030101010101" pitchFamily="2" charset="-122"/>
              </a:rPr>
              <a:t>NFA</a:t>
            </a:r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，接收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 {0</a:t>
            </a: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1}</a:t>
            </a: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上的语言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   L={</a:t>
            </a:r>
            <a:r>
              <a:rPr lang="en-US" altLang="zh-CN" sz="4400" b="1" dirty="0">
                <a:solidFill>
                  <a:schemeClr val="accent2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4400" b="1" baseline="30000" dirty="0">
                <a:solidFill>
                  <a:schemeClr val="accent2"/>
                </a:solidFill>
                <a:latin typeface="宋体" panose="02010600030101010101" pitchFamily="2" charset="-122"/>
              </a:rPr>
              <a:t>n</a:t>
            </a:r>
            <a:r>
              <a:rPr lang="en-US" altLang="zh-CN" sz="4400" b="1" dirty="0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4400" b="1" baseline="30000" dirty="0">
                <a:solidFill>
                  <a:schemeClr val="accent2"/>
                </a:solidFill>
                <a:latin typeface="宋体" panose="02010600030101010101" pitchFamily="2" charset="-122"/>
              </a:rPr>
              <a:t>m</a:t>
            </a:r>
            <a:r>
              <a:rPr lang="en-US" altLang="zh-CN" sz="4400" b="1" dirty="0">
                <a:solidFill>
                  <a:schemeClr val="accent2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4400" b="1" baseline="30000" dirty="0">
                <a:solidFill>
                  <a:schemeClr val="accent2"/>
                </a:solidFill>
                <a:latin typeface="宋体" panose="02010600030101010101" pitchFamily="2" charset="-122"/>
              </a:rPr>
              <a:t>k</a:t>
            </a: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|n,m,k</a:t>
            </a:r>
            <a:r>
              <a:rPr lang="en-US" altLang="zh-CN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&gt;0</a:t>
            </a: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}</a:t>
            </a:r>
            <a:endParaRPr lang="zh-CN" altLang="en-US" sz="44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algn="just" eaLnBrk="1" hangingPunct="1"/>
            <a:endParaRPr lang="en-US" altLang="zh-CN" sz="44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algn="just" eaLnBrk="1" hangingPunct="1"/>
            <a:endParaRPr lang="zh-CN" altLang="en-US" sz="4400" b="1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uiExpand="1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000000"/>
                </a:solidFill>
                <a:latin typeface="宋体" panose="02010600030101010101" pitchFamily="2" charset="-122"/>
              </a:rPr>
              <a:t>NFA</a:t>
            </a:r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</a:rPr>
              <a:t>状态转移图</a:t>
            </a:r>
            <a:endParaRPr lang="en-US" altLang="zh-CN" sz="4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30467" name="Line 3"/>
          <p:cNvSpPr>
            <a:spLocks noChangeShapeType="1"/>
          </p:cNvSpPr>
          <p:nvPr/>
        </p:nvSpPr>
        <p:spPr bwMode="ltGray">
          <a:xfrm>
            <a:off x="12192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468" name="Oval 4"/>
          <p:cNvSpPr>
            <a:spLocks noChangeArrowheads="1"/>
          </p:cNvSpPr>
          <p:nvPr/>
        </p:nvSpPr>
        <p:spPr bwMode="ltGray">
          <a:xfrm>
            <a:off x="17526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30469" name="Line 5"/>
          <p:cNvSpPr>
            <a:spLocks noChangeShapeType="1"/>
          </p:cNvSpPr>
          <p:nvPr/>
        </p:nvSpPr>
        <p:spPr bwMode="ltGray">
          <a:xfrm>
            <a:off x="25146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470" name="Text Box 6"/>
          <p:cNvSpPr txBox="1">
            <a:spLocks noChangeArrowheads="1"/>
          </p:cNvSpPr>
          <p:nvPr/>
        </p:nvSpPr>
        <p:spPr bwMode="ltGray">
          <a:xfrm>
            <a:off x="2667000" y="38100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30471" name="Text Box 7"/>
          <p:cNvSpPr txBox="1">
            <a:spLocks noChangeArrowheads="1"/>
          </p:cNvSpPr>
          <p:nvPr/>
        </p:nvSpPr>
        <p:spPr bwMode="ltGray">
          <a:xfrm>
            <a:off x="4703763" y="2636838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0472" name="Line 8"/>
          <p:cNvSpPr>
            <a:spLocks noChangeShapeType="1"/>
          </p:cNvSpPr>
          <p:nvPr/>
        </p:nvSpPr>
        <p:spPr bwMode="ltGray">
          <a:xfrm>
            <a:off x="38862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473" name="Line 9"/>
          <p:cNvSpPr>
            <a:spLocks noChangeShapeType="1"/>
          </p:cNvSpPr>
          <p:nvPr/>
        </p:nvSpPr>
        <p:spPr bwMode="ltGray">
          <a:xfrm>
            <a:off x="53340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474" name="Text Box 10"/>
          <p:cNvSpPr txBox="1">
            <a:spLocks noChangeArrowheads="1"/>
          </p:cNvSpPr>
          <p:nvPr/>
        </p:nvSpPr>
        <p:spPr bwMode="ltGray">
          <a:xfrm>
            <a:off x="3276600" y="26670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30475" name="Text Box 11"/>
          <p:cNvSpPr txBox="1">
            <a:spLocks noChangeArrowheads="1"/>
          </p:cNvSpPr>
          <p:nvPr/>
        </p:nvSpPr>
        <p:spPr bwMode="ltGray">
          <a:xfrm>
            <a:off x="4056063" y="38100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0476" name="Text Box 12"/>
          <p:cNvSpPr txBox="1">
            <a:spLocks noChangeArrowheads="1"/>
          </p:cNvSpPr>
          <p:nvPr/>
        </p:nvSpPr>
        <p:spPr bwMode="ltGray">
          <a:xfrm>
            <a:off x="5562600" y="38100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0477" name="Freeform 13"/>
          <p:cNvSpPr/>
          <p:nvPr/>
        </p:nvSpPr>
        <p:spPr bwMode="ltGray">
          <a:xfrm rot="-5400000">
            <a:off x="5981700" y="29654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478" name="Text Box 14"/>
          <p:cNvSpPr txBox="1">
            <a:spLocks noChangeArrowheads="1"/>
          </p:cNvSpPr>
          <p:nvPr/>
        </p:nvSpPr>
        <p:spPr bwMode="ltGray">
          <a:xfrm>
            <a:off x="6011863" y="2636838"/>
            <a:ext cx="6858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0479" name="Oval 15"/>
          <p:cNvSpPr>
            <a:spLocks noChangeArrowheads="1"/>
          </p:cNvSpPr>
          <p:nvPr/>
        </p:nvSpPr>
        <p:spPr bwMode="ltGray">
          <a:xfrm>
            <a:off x="31242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0480" name="Oval 16"/>
          <p:cNvSpPr>
            <a:spLocks noChangeArrowheads="1"/>
          </p:cNvSpPr>
          <p:nvPr/>
        </p:nvSpPr>
        <p:spPr bwMode="ltGray">
          <a:xfrm>
            <a:off x="45720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0481" name="Oval 17"/>
          <p:cNvSpPr>
            <a:spLocks noChangeArrowheads="1"/>
          </p:cNvSpPr>
          <p:nvPr/>
        </p:nvSpPr>
        <p:spPr bwMode="ltGray">
          <a:xfrm>
            <a:off x="6019800" y="3886200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0482" name="Freeform 18"/>
          <p:cNvSpPr/>
          <p:nvPr/>
        </p:nvSpPr>
        <p:spPr bwMode="ltGray">
          <a:xfrm rot="-5400000">
            <a:off x="4489450" y="3008313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483" name="Freeform 19"/>
          <p:cNvSpPr/>
          <p:nvPr/>
        </p:nvSpPr>
        <p:spPr bwMode="ltGray">
          <a:xfrm rot="-5400000">
            <a:off x="3028950" y="303847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0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0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3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3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3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3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3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3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3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83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83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83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83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3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83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83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83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83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467" grpId="0" animBg="1"/>
      <p:bldP spid="830468" grpId="0" animBg="1"/>
      <p:bldP spid="830469" grpId="0" animBg="1"/>
      <p:bldP spid="830470" grpId="0"/>
      <p:bldP spid="830471" grpId="0"/>
      <p:bldP spid="830472" grpId="0" animBg="1"/>
      <p:bldP spid="830473" grpId="0" animBg="1"/>
      <p:bldP spid="830474" grpId="0"/>
      <p:bldP spid="830475" grpId="0"/>
      <p:bldP spid="830476" grpId="0"/>
      <p:bldP spid="830477" grpId="0" animBg="1"/>
      <p:bldP spid="830478" grpId="0"/>
      <p:bldP spid="830479" grpId="0" animBg="1"/>
      <p:bldP spid="830480" grpId="0" animBg="1"/>
      <p:bldP spid="830481" grpId="0" animBg="1"/>
      <p:bldP spid="830482" grpId="0" animBg="1"/>
      <p:bldP spid="83048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33CC"/>
                </a:solidFill>
              </a:rPr>
              <a:t>δ</a:t>
            </a:r>
            <a:r>
              <a:rPr lang="zh-CN" altLang="en-US" sz="4800" dirty="0">
                <a:solidFill>
                  <a:srgbClr val="0033CC"/>
                </a:solidFill>
              </a:rPr>
              <a:t>的表示方法</a:t>
            </a:r>
            <a:r>
              <a:rPr lang="zh-CN" altLang="en-US" sz="4800" b="0" dirty="0">
                <a:solidFill>
                  <a:srgbClr val="0000CC"/>
                </a:solidFill>
              </a:rPr>
              <a:t>：</a:t>
            </a:r>
            <a:r>
              <a:rPr lang="zh-CN" altLang="en-US" sz="4800" dirty="0">
                <a:solidFill>
                  <a:srgbClr val="000000"/>
                </a:solidFill>
              </a:rPr>
              <a:t>函数形式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/>
              <a:t>δ(q</a:t>
            </a:r>
            <a:r>
              <a:rPr lang="en-US" altLang="zh-CN" sz="4000" b="1" baseline="-25000"/>
              <a:t>0</a:t>
            </a:r>
            <a:r>
              <a:rPr lang="zh-CN" altLang="en-US" sz="4000" b="1"/>
              <a:t>，</a:t>
            </a:r>
            <a:r>
              <a:rPr lang="en-US" altLang="zh-CN" sz="4000" b="1"/>
              <a:t>0)=</a:t>
            </a:r>
            <a:r>
              <a:rPr lang="en-US" altLang="zh-CN" sz="4000" b="1">
                <a:solidFill>
                  <a:srgbClr val="000000"/>
                </a:solidFill>
              </a:rPr>
              <a:t>q</a:t>
            </a:r>
            <a:r>
              <a:rPr lang="en-US" altLang="zh-CN" sz="4000" b="1" baseline="-25000">
                <a:solidFill>
                  <a:srgbClr val="000000"/>
                </a:solidFill>
              </a:rPr>
              <a:t>1</a:t>
            </a:r>
            <a:endParaRPr lang="zh-CN" altLang="en-US" sz="4000" b="1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/>
              <a:t>δ(q</a:t>
            </a:r>
            <a:r>
              <a:rPr lang="en-US" altLang="zh-CN" sz="4000" b="1" baseline="-25000"/>
              <a:t>0</a:t>
            </a:r>
            <a:r>
              <a:rPr lang="zh-CN" altLang="en-US" sz="4000" b="1"/>
              <a:t>，</a:t>
            </a:r>
            <a:r>
              <a:rPr lang="en-US" altLang="zh-CN" sz="4000" b="1"/>
              <a:t>1)=q</a:t>
            </a:r>
            <a:r>
              <a:rPr lang="en-US" altLang="zh-CN" sz="4000" b="1" baseline="-25000"/>
              <a:t>1</a:t>
            </a:r>
            <a:endParaRPr lang="en-US" altLang="zh-CN" sz="40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/>
              <a:t>δ(q</a:t>
            </a:r>
            <a:r>
              <a:rPr lang="en-US" altLang="zh-CN" sz="4000" b="1" baseline="-25000"/>
              <a:t>1</a:t>
            </a:r>
            <a:r>
              <a:rPr lang="zh-CN" altLang="en-US" sz="4000" b="1"/>
              <a:t>，</a:t>
            </a:r>
            <a:r>
              <a:rPr lang="en-US" altLang="zh-CN" sz="4000" b="1"/>
              <a:t>0)= q</a:t>
            </a:r>
            <a:r>
              <a:rPr lang="en-US" altLang="zh-CN" sz="4000" b="1" baseline="-25000"/>
              <a:t>1</a:t>
            </a:r>
            <a:endParaRPr lang="en-US" altLang="zh-CN" sz="40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/>
              <a:t>δ(q</a:t>
            </a:r>
            <a:r>
              <a:rPr lang="en-US" altLang="zh-CN" sz="4000" b="1" baseline="-25000"/>
              <a:t>1</a:t>
            </a:r>
            <a:r>
              <a:rPr lang="zh-CN" altLang="en-US" sz="4000" b="1"/>
              <a:t>，</a:t>
            </a:r>
            <a:r>
              <a:rPr lang="en-US" altLang="zh-CN" sz="4000" b="1"/>
              <a:t>1)= </a:t>
            </a:r>
            <a:r>
              <a:rPr lang="en-US" altLang="zh-CN" sz="4000" b="1">
                <a:solidFill>
                  <a:srgbClr val="FF0000"/>
                </a:solidFill>
              </a:rPr>
              <a:t>q</a:t>
            </a:r>
            <a:r>
              <a:rPr lang="en-US" altLang="zh-CN" sz="4000" b="1" baseline="-25000">
                <a:solidFill>
                  <a:srgbClr val="FF0000"/>
                </a:solidFill>
              </a:rPr>
              <a:t>0</a:t>
            </a:r>
            <a:endParaRPr lang="zh-CN" altLang="en-US" sz="4000" b="1">
              <a:solidFill>
                <a:srgbClr val="FF0000"/>
              </a:solidFill>
            </a:endParaRPr>
          </a:p>
          <a:p>
            <a:pPr eaLnBrk="1" hangingPunct="1"/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 uiExpand="1" build="p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或</a:t>
            </a:r>
            <a:endParaRPr lang="en-US" altLang="zh-CN" sz="4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37635" name="Line 3"/>
          <p:cNvSpPr>
            <a:spLocks noChangeShapeType="1"/>
          </p:cNvSpPr>
          <p:nvPr/>
        </p:nvSpPr>
        <p:spPr bwMode="ltGray">
          <a:xfrm>
            <a:off x="12192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636" name="Oval 4"/>
          <p:cNvSpPr>
            <a:spLocks noChangeArrowheads="1"/>
          </p:cNvSpPr>
          <p:nvPr/>
        </p:nvSpPr>
        <p:spPr bwMode="ltGray">
          <a:xfrm>
            <a:off x="17526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37637" name="Line 5"/>
          <p:cNvSpPr>
            <a:spLocks noChangeShapeType="1"/>
          </p:cNvSpPr>
          <p:nvPr/>
        </p:nvSpPr>
        <p:spPr bwMode="ltGray">
          <a:xfrm>
            <a:off x="25146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638" name="Text Box 6"/>
          <p:cNvSpPr txBox="1">
            <a:spLocks noChangeArrowheads="1"/>
          </p:cNvSpPr>
          <p:nvPr/>
        </p:nvSpPr>
        <p:spPr bwMode="ltGray">
          <a:xfrm>
            <a:off x="2667000" y="38100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37639" name="Text Box 7"/>
          <p:cNvSpPr txBox="1">
            <a:spLocks noChangeArrowheads="1"/>
          </p:cNvSpPr>
          <p:nvPr/>
        </p:nvSpPr>
        <p:spPr bwMode="ltGray">
          <a:xfrm>
            <a:off x="3314700" y="2636838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7640" name="Line 8"/>
          <p:cNvSpPr>
            <a:spLocks noChangeShapeType="1"/>
          </p:cNvSpPr>
          <p:nvPr/>
        </p:nvSpPr>
        <p:spPr bwMode="ltGray">
          <a:xfrm>
            <a:off x="38862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641" name="Line 9"/>
          <p:cNvSpPr>
            <a:spLocks noChangeShapeType="1"/>
          </p:cNvSpPr>
          <p:nvPr/>
        </p:nvSpPr>
        <p:spPr bwMode="ltGray">
          <a:xfrm>
            <a:off x="53340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642" name="Text Box 10"/>
          <p:cNvSpPr txBox="1">
            <a:spLocks noChangeArrowheads="1"/>
          </p:cNvSpPr>
          <p:nvPr/>
        </p:nvSpPr>
        <p:spPr bwMode="ltGray">
          <a:xfrm>
            <a:off x="1979613" y="26670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37643" name="Text Box 11"/>
          <p:cNvSpPr txBox="1">
            <a:spLocks noChangeArrowheads="1"/>
          </p:cNvSpPr>
          <p:nvPr/>
        </p:nvSpPr>
        <p:spPr bwMode="ltGray">
          <a:xfrm>
            <a:off x="4056063" y="38100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7644" name="Text Box 12"/>
          <p:cNvSpPr txBox="1">
            <a:spLocks noChangeArrowheads="1"/>
          </p:cNvSpPr>
          <p:nvPr/>
        </p:nvSpPr>
        <p:spPr bwMode="ltGray">
          <a:xfrm>
            <a:off x="5562600" y="38100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7645" name="Freeform 13"/>
          <p:cNvSpPr/>
          <p:nvPr/>
        </p:nvSpPr>
        <p:spPr bwMode="ltGray">
          <a:xfrm rot="-5400000">
            <a:off x="4540250" y="303847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646" name="Text Box 14"/>
          <p:cNvSpPr txBox="1">
            <a:spLocks noChangeArrowheads="1"/>
          </p:cNvSpPr>
          <p:nvPr/>
        </p:nvSpPr>
        <p:spPr bwMode="ltGray">
          <a:xfrm>
            <a:off x="4570413" y="2709863"/>
            <a:ext cx="6858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7647" name="Oval 15"/>
          <p:cNvSpPr>
            <a:spLocks noChangeArrowheads="1"/>
          </p:cNvSpPr>
          <p:nvPr/>
        </p:nvSpPr>
        <p:spPr bwMode="ltGray">
          <a:xfrm>
            <a:off x="31242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7648" name="Oval 16"/>
          <p:cNvSpPr>
            <a:spLocks noChangeArrowheads="1"/>
          </p:cNvSpPr>
          <p:nvPr/>
        </p:nvSpPr>
        <p:spPr bwMode="ltGray">
          <a:xfrm>
            <a:off x="45720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7649" name="Oval 17"/>
          <p:cNvSpPr>
            <a:spLocks noChangeArrowheads="1"/>
          </p:cNvSpPr>
          <p:nvPr/>
        </p:nvSpPr>
        <p:spPr bwMode="ltGray">
          <a:xfrm>
            <a:off x="6019800" y="3886200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7650" name="Freeform 18"/>
          <p:cNvSpPr/>
          <p:nvPr/>
        </p:nvSpPr>
        <p:spPr bwMode="ltGray">
          <a:xfrm rot="-5400000">
            <a:off x="3100388" y="3008313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651" name="Freeform 19"/>
          <p:cNvSpPr/>
          <p:nvPr/>
        </p:nvSpPr>
        <p:spPr bwMode="ltGray">
          <a:xfrm rot="-5400000">
            <a:off x="1681163" y="303847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7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7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3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3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3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3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3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3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3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83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83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83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83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3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83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83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83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83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635" grpId="0" animBg="1"/>
      <p:bldP spid="837636" grpId="0" animBg="1"/>
      <p:bldP spid="837637" grpId="0" animBg="1"/>
      <p:bldP spid="837638" grpId="0"/>
      <p:bldP spid="837639" grpId="0"/>
      <p:bldP spid="837640" grpId="0" animBg="1"/>
      <p:bldP spid="837641" grpId="0" animBg="1"/>
      <p:bldP spid="837642" grpId="0"/>
      <p:bldP spid="837643" grpId="0"/>
      <p:bldP spid="837644" grpId="0"/>
      <p:bldP spid="837645" grpId="0" animBg="1"/>
      <p:bldP spid="837646" grpId="0"/>
      <p:bldP spid="837647" grpId="0" animBg="1"/>
      <p:bldP spid="837648" grpId="0" animBg="1"/>
      <p:bldP spid="837649" grpId="0" animBg="1"/>
      <p:bldP spid="837650" grpId="0" animBg="1"/>
      <p:bldP spid="837651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3-27</a:t>
            </a:r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</a:rPr>
              <a:t>构造</a:t>
            </a:r>
            <a:r>
              <a:rPr lang="en-US" altLang="zh-CN" sz="4400" dirty="0">
                <a:solidFill>
                  <a:srgbClr val="000000"/>
                </a:solidFill>
                <a:latin typeface="宋体" panose="02010600030101010101" pitchFamily="2" charset="-122"/>
              </a:rPr>
              <a:t>NFA</a:t>
            </a:r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</a:rPr>
              <a:t>，接收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 {0</a:t>
            </a: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1}</a:t>
            </a: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上的语言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   L={</a:t>
            </a:r>
            <a:r>
              <a:rPr lang="en-US" altLang="zh-CN" sz="4400" b="1" dirty="0">
                <a:solidFill>
                  <a:schemeClr val="accent2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4400" b="1" baseline="30000" dirty="0">
                <a:solidFill>
                  <a:schemeClr val="accent2"/>
                </a:solidFill>
                <a:latin typeface="宋体" panose="02010600030101010101" pitchFamily="2" charset="-122"/>
              </a:rPr>
              <a:t>n</a:t>
            </a:r>
            <a:r>
              <a:rPr lang="en-US" altLang="zh-CN" sz="4400" b="1" dirty="0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4400" b="1" baseline="30000" dirty="0">
                <a:solidFill>
                  <a:schemeClr val="accent2"/>
                </a:solidFill>
                <a:latin typeface="宋体" panose="02010600030101010101" pitchFamily="2" charset="-122"/>
              </a:rPr>
              <a:t>m</a:t>
            </a:r>
            <a:r>
              <a:rPr lang="en-US" altLang="zh-CN" sz="4400" b="1" dirty="0">
                <a:solidFill>
                  <a:schemeClr val="accent2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4400" b="1" baseline="30000" dirty="0">
                <a:solidFill>
                  <a:schemeClr val="accent2"/>
                </a:solidFill>
                <a:latin typeface="宋体" panose="02010600030101010101" pitchFamily="2" charset="-122"/>
              </a:rPr>
              <a:t>k</a:t>
            </a: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|</a:t>
            </a:r>
            <a:r>
              <a:rPr lang="en-US" altLang="zh-CN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n,m,k&gt;=</a:t>
            </a:r>
            <a:r>
              <a:rPr lang="en-US" altLang="zh-CN" sz="4400" b="1" dirty="0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}</a:t>
            </a:r>
            <a:endParaRPr lang="zh-CN" altLang="en-US" sz="4400" b="1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uiExpand="1" build="p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zh-CN" sz="440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sp>
        <p:nvSpPr>
          <p:cNvPr id="832515" name="Line 3"/>
          <p:cNvSpPr>
            <a:spLocks noChangeShapeType="1"/>
          </p:cNvSpPr>
          <p:nvPr/>
        </p:nvSpPr>
        <p:spPr bwMode="ltGray">
          <a:xfrm>
            <a:off x="1619250" y="44831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17" name="Line 5"/>
          <p:cNvSpPr>
            <a:spLocks noChangeShapeType="1"/>
          </p:cNvSpPr>
          <p:nvPr/>
        </p:nvSpPr>
        <p:spPr bwMode="ltGray">
          <a:xfrm>
            <a:off x="2946400" y="44831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18" name="Text Box 6"/>
          <p:cNvSpPr txBox="1">
            <a:spLocks noChangeArrowheads="1"/>
          </p:cNvSpPr>
          <p:nvPr/>
        </p:nvSpPr>
        <p:spPr bwMode="ltGray">
          <a:xfrm>
            <a:off x="3098800" y="40259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32519" name="Text Box 7"/>
          <p:cNvSpPr txBox="1">
            <a:spLocks noChangeArrowheads="1"/>
          </p:cNvSpPr>
          <p:nvPr/>
        </p:nvSpPr>
        <p:spPr bwMode="ltGray">
          <a:xfrm>
            <a:off x="5148263" y="3357563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2520" name="Line 8"/>
          <p:cNvSpPr>
            <a:spLocks noChangeShapeType="1"/>
          </p:cNvSpPr>
          <p:nvPr/>
        </p:nvSpPr>
        <p:spPr bwMode="ltGray">
          <a:xfrm>
            <a:off x="4318000" y="44831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21" name="Line 9"/>
          <p:cNvSpPr>
            <a:spLocks noChangeShapeType="1"/>
          </p:cNvSpPr>
          <p:nvPr/>
        </p:nvSpPr>
        <p:spPr bwMode="ltGray">
          <a:xfrm>
            <a:off x="5765800" y="44831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22" name="Text Box 10"/>
          <p:cNvSpPr txBox="1">
            <a:spLocks noChangeArrowheads="1"/>
          </p:cNvSpPr>
          <p:nvPr/>
        </p:nvSpPr>
        <p:spPr bwMode="ltGray">
          <a:xfrm>
            <a:off x="3708400" y="3357563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32523" name="Text Box 11"/>
          <p:cNvSpPr txBox="1">
            <a:spLocks noChangeArrowheads="1"/>
          </p:cNvSpPr>
          <p:nvPr/>
        </p:nvSpPr>
        <p:spPr bwMode="ltGray">
          <a:xfrm>
            <a:off x="3851275" y="4957763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2524" name="Text Box 12"/>
          <p:cNvSpPr txBox="1">
            <a:spLocks noChangeArrowheads="1"/>
          </p:cNvSpPr>
          <p:nvPr/>
        </p:nvSpPr>
        <p:spPr bwMode="ltGray">
          <a:xfrm>
            <a:off x="5994400" y="40259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2525" name="Freeform 13"/>
          <p:cNvSpPr/>
          <p:nvPr/>
        </p:nvSpPr>
        <p:spPr bwMode="ltGray">
          <a:xfrm>
            <a:off x="7308850" y="3903663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26" name="Text Box 14"/>
          <p:cNvSpPr txBox="1">
            <a:spLocks noChangeArrowheads="1"/>
          </p:cNvSpPr>
          <p:nvPr/>
        </p:nvSpPr>
        <p:spPr bwMode="ltGray">
          <a:xfrm>
            <a:off x="7596188" y="4140200"/>
            <a:ext cx="6858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2529" name="Oval 17"/>
          <p:cNvSpPr>
            <a:spLocks noChangeArrowheads="1"/>
          </p:cNvSpPr>
          <p:nvPr/>
        </p:nvSpPr>
        <p:spPr bwMode="ltGray">
          <a:xfrm>
            <a:off x="6451600" y="4102100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2530" name="Freeform 18"/>
          <p:cNvSpPr/>
          <p:nvPr/>
        </p:nvSpPr>
        <p:spPr bwMode="ltGray">
          <a:xfrm rot="-5400000">
            <a:off x="4921250" y="3224213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31" name="Freeform 19"/>
          <p:cNvSpPr/>
          <p:nvPr/>
        </p:nvSpPr>
        <p:spPr bwMode="ltGray">
          <a:xfrm rot="-5400000">
            <a:off x="3460750" y="325437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32" name="Oval 20"/>
          <p:cNvSpPr>
            <a:spLocks noChangeArrowheads="1"/>
          </p:cNvSpPr>
          <p:nvPr/>
        </p:nvSpPr>
        <p:spPr bwMode="ltGray">
          <a:xfrm>
            <a:off x="2195513" y="4221163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32533" name="Oval 21"/>
          <p:cNvSpPr>
            <a:spLocks noChangeArrowheads="1"/>
          </p:cNvSpPr>
          <p:nvPr/>
        </p:nvSpPr>
        <p:spPr bwMode="ltGray">
          <a:xfrm>
            <a:off x="3563938" y="4149725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2534" name="Oval 22"/>
          <p:cNvSpPr>
            <a:spLocks noChangeArrowheads="1"/>
          </p:cNvSpPr>
          <p:nvPr/>
        </p:nvSpPr>
        <p:spPr bwMode="ltGray">
          <a:xfrm>
            <a:off x="5003800" y="4149725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2536" name="Freeform 24"/>
          <p:cNvSpPr/>
          <p:nvPr/>
        </p:nvSpPr>
        <p:spPr bwMode="ltGray">
          <a:xfrm>
            <a:off x="2700338" y="4724400"/>
            <a:ext cx="2376487" cy="384175"/>
          </a:xfrm>
          <a:custGeom>
            <a:avLst/>
            <a:gdLst>
              <a:gd name="T0" fmla="*/ 0 w 1497"/>
              <a:gd name="T1" fmla="*/ 2147483647 h 242"/>
              <a:gd name="T2" fmla="*/ 2147483647 w 1497"/>
              <a:gd name="T3" fmla="*/ 2147483647 h 242"/>
              <a:gd name="T4" fmla="*/ 2147483647 w 1497"/>
              <a:gd name="T5" fmla="*/ 0 h 242"/>
              <a:gd name="T6" fmla="*/ 0 60000 65536"/>
              <a:gd name="T7" fmla="*/ 0 60000 65536"/>
              <a:gd name="T8" fmla="*/ 0 60000 65536"/>
              <a:gd name="T9" fmla="*/ 0 w 1497"/>
              <a:gd name="T10" fmla="*/ 0 h 242"/>
              <a:gd name="T11" fmla="*/ 1497 w 1497"/>
              <a:gd name="T12" fmla="*/ 242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97" h="242">
                <a:moveTo>
                  <a:pt x="0" y="91"/>
                </a:moveTo>
                <a:cubicBezTo>
                  <a:pt x="283" y="166"/>
                  <a:pt x="567" y="242"/>
                  <a:pt x="816" y="227"/>
                </a:cubicBezTo>
                <a:cubicBezTo>
                  <a:pt x="1065" y="212"/>
                  <a:pt x="1281" y="106"/>
                  <a:pt x="1497" y="0"/>
                </a:cubicBezTo>
              </a:path>
            </a:pathLst>
          </a:custGeom>
          <a:noFill/>
          <a:ln w="34925" cap="flat" cmpd="sng">
            <a:solidFill>
              <a:schemeClr val="accent2"/>
            </a:solidFill>
            <a:prstDash val="solid"/>
            <a:rou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2539" name="Freeform 27"/>
          <p:cNvSpPr/>
          <p:nvPr/>
        </p:nvSpPr>
        <p:spPr bwMode="ltGray">
          <a:xfrm>
            <a:off x="2484438" y="4724400"/>
            <a:ext cx="4103687" cy="744538"/>
          </a:xfrm>
          <a:custGeom>
            <a:avLst/>
            <a:gdLst>
              <a:gd name="T0" fmla="*/ 0 w 2585"/>
              <a:gd name="T1" fmla="*/ 2147483647 h 469"/>
              <a:gd name="T2" fmla="*/ 2147483647 w 2585"/>
              <a:gd name="T3" fmla="*/ 2147483647 h 469"/>
              <a:gd name="T4" fmla="*/ 2147483647 w 2585"/>
              <a:gd name="T5" fmla="*/ 0 h 469"/>
              <a:gd name="T6" fmla="*/ 0 60000 65536"/>
              <a:gd name="T7" fmla="*/ 0 60000 65536"/>
              <a:gd name="T8" fmla="*/ 0 60000 65536"/>
              <a:gd name="T9" fmla="*/ 0 w 2585"/>
              <a:gd name="T10" fmla="*/ 0 h 469"/>
              <a:gd name="T11" fmla="*/ 2585 w 2585"/>
              <a:gd name="T12" fmla="*/ 469 h 4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85" h="469">
                <a:moveTo>
                  <a:pt x="0" y="91"/>
                </a:moveTo>
                <a:cubicBezTo>
                  <a:pt x="306" y="280"/>
                  <a:pt x="612" y="469"/>
                  <a:pt x="1043" y="454"/>
                </a:cubicBezTo>
                <a:cubicBezTo>
                  <a:pt x="1474" y="439"/>
                  <a:pt x="2328" y="76"/>
                  <a:pt x="2585" y="0"/>
                </a:cubicBezTo>
              </a:path>
            </a:pathLst>
          </a:custGeom>
          <a:noFill/>
          <a:ln w="34925" cap="flat" cmpd="sng">
            <a:solidFill>
              <a:schemeClr val="accent2"/>
            </a:solidFill>
            <a:prstDash val="solid"/>
            <a:rou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2540" name="Freeform 28"/>
          <p:cNvSpPr/>
          <p:nvPr/>
        </p:nvSpPr>
        <p:spPr bwMode="ltGray">
          <a:xfrm>
            <a:off x="4211638" y="2840038"/>
            <a:ext cx="2447925" cy="1309687"/>
          </a:xfrm>
          <a:custGeom>
            <a:avLst/>
            <a:gdLst>
              <a:gd name="T0" fmla="*/ 0 w 1542"/>
              <a:gd name="T1" fmla="*/ 2147483647 h 825"/>
              <a:gd name="T2" fmla="*/ 2147483647 w 1542"/>
              <a:gd name="T3" fmla="*/ 2147483647 h 825"/>
              <a:gd name="T4" fmla="*/ 2147483647 w 1542"/>
              <a:gd name="T5" fmla="*/ 2147483647 h 825"/>
              <a:gd name="T6" fmla="*/ 0 60000 65536"/>
              <a:gd name="T7" fmla="*/ 0 60000 65536"/>
              <a:gd name="T8" fmla="*/ 0 60000 65536"/>
              <a:gd name="T9" fmla="*/ 0 w 1542"/>
              <a:gd name="T10" fmla="*/ 0 h 825"/>
              <a:gd name="T11" fmla="*/ 1542 w 1542"/>
              <a:gd name="T12" fmla="*/ 825 h 8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2" h="825">
                <a:moveTo>
                  <a:pt x="0" y="825"/>
                </a:moveTo>
                <a:cubicBezTo>
                  <a:pt x="189" y="420"/>
                  <a:pt x="378" y="16"/>
                  <a:pt x="635" y="8"/>
                </a:cubicBezTo>
                <a:cubicBezTo>
                  <a:pt x="892" y="0"/>
                  <a:pt x="1217" y="389"/>
                  <a:pt x="1542" y="779"/>
                </a:cubicBezTo>
              </a:path>
            </a:pathLst>
          </a:custGeom>
          <a:noFill/>
          <a:ln w="34925" cap="flat" cmpd="sng">
            <a:solidFill>
              <a:schemeClr val="accent2"/>
            </a:solidFill>
            <a:prstDash val="solid"/>
            <a:rou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2541" name="Text Box 29"/>
          <p:cNvSpPr txBox="1">
            <a:spLocks noChangeArrowheads="1"/>
          </p:cNvSpPr>
          <p:nvPr/>
        </p:nvSpPr>
        <p:spPr bwMode="ltGray">
          <a:xfrm>
            <a:off x="4487863" y="5318125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2542" name="Text Box 30"/>
          <p:cNvSpPr txBox="1">
            <a:spLocks noChangeArrowheads="1"/>
          </p:cNvSpPr>
          <p:nvPr/>
        </p:nvSpPr>
        <p:spPr bwMode="ltGray">
          <a:xfrm>
            <a:off x="4487863" y="40767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2543" name="Text Box 31"/>
          <p:cNvSpPr txBox="1">
            <a:spLocks noChangeArrowheads="1"/>
          </p:cNvSpPr>
          <p:nvPr/>
        </p:nvSpPr>
        <p:spPr bwMode="ltGray">
          <a:xfrm>
            <a:off x="5135563" y="2436813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3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3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3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3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3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3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3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3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3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3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3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3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3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83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83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83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83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83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83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83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83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83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83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5" grpId="0" animBg="1"/>
      <p:bldP spid="832517" grpId="0" animBg="1"/>
      <p:bldP spid="832518" grpId="0"/>
      <p:bldP spid="832519" grpId="0"/>
      <p:bldP spid="832520" grpId="0" animBg="1"/>
      <p:bldP spid="832521" grpId="0" animBg="1"/>
      <p:bldP spid="832522" grpId="0"/>
      <p:bldP spid="832523" grpId="0"/>
      <p:bldP spid="832524" grpId="0"/>
      <p:bldP spid="832525" grpId="0" animBg="1"/>
      <p:bldP spid="832526" grpId="0"/>
      <p:bldP spid="832529" grpId="0" animBg="1"/>
      <p:bldP spid="832530" grpId="0" animBg="1"/>
      <p:bldP spid="832531" grpId="0" animBg="1"/>
      <p:bldP spid="832532" grpId="0" animBg="1"/>
      <p:bldP spid="832533" grpId="0" animBg="1"/>
      <p:bldP spid="832534" grpId="0" animBg="1"/>
      <p:bldP spid="832536" grpId="0" animBg="1"/>
      <p:bldP spid="832539" grpId="0" animBg="1"/>
      <p:bldP spid="832540" grpId="0" animBg="1"/>
      <p:bldP spid="832541" grpId="0"/>
      <p:bldP spid="832542" grpId="0"/>
      <p:bldP spid="832543" grpId="0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或    多个开始状态的</a:t>
            </a:r>
            <a:r>
              <a:rPr lang="en-US" altLang="zh-CN" sz="4800" dirty="0">
                <a:solidFill>
                  <a:srgbClr val="000000"/>
                </a:solidFill>
              </a:rPr>
              <a:t>NFA</a:t>
            </a:r>
          </a:p>
        </p:txBody>
      </p:sp>
      <p:sp>
        <p:nvSpPr>
          <p:cNvPr id="872454" name="Text Box 6"/>
          <p:cNvSpPr txBox="1">
            <a:spLocks noChangeArrowheads="1"/>
          </p:cNvSpPr>
          <p:nvPr/>
        </p:nvSpPr>
        <p:spPr bwMode="ltGray">
          <a:xfrm>
            <a:off x="5148263" y="3357563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72455" name="Line 7"/>
          <p:cNvSpPr>
            <a:spLocks noChangeShapeType="1"/>
          </p:cNvSpPr>
          <p:nvPr/>
        </p:nvSpPr>
        <p:spPr bwMode="ltGray">
          <a:xfrm>
            <a:off x="4318000" y="44831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2456" name="Line 8"/>
          <p:cNvSpPr>
            <a:spLocks noChangeShapeType="1"/>
          </p:cNvSpPr>
          <p:nvPr/>
        </p:nvSpPr>
        <p:spPr bwMode="ltGray">
          <a:xfrm>
            <a:off x="5765800" y="44831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2457" name="Text Box 9"/>
          <p:cNvSpPr txBox="1">
            <a:spLocks noChangeArrowheads="1"/>
          </p:cNvSpPr>
          <p:nvPr/>
        </p:nvSpPr>
        <p:spPr bwMode="ltGray">
          <a:xfrm>
            <a:off x="3708400" y="3357563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72459" name="Text Box 11"/>
          <p:cNvSpPr txBox="1">
            <a:spLocks noChangeArrowheads="1"/>
          </p:cNvSpPr>
          <p:nvPr/>
        </p:nvSpPr>
        <p:spPr bwMode="ltGray">
          <a:xfrm>
            <a:off x="5994400" y="40259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72461" name="Text Box 13"/>
          <p:cNvSpPr txBox="1">
            <a:spLocks noChangeArrowheads="1"/>
          </p:cNvSpPr>
          <p:nvPr/>
        </p:nvSpPr>
        <p:spPr bwMode="ltGray">
          <a:xfrm>
            <a:off x="6372225" y="3302000"/>
            <a:ext cx="6858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72462" name="Oval 14"/>
          <p:cNvSpPr>
            <a:spLocks noChangeArrowheads="1"/>
          </p:cNvSpPr>
          <p:nvPr/>
        </p:nvSpPr>
        <p:spPr bwMode="ltGray">
          <a:xfrm>
            <a:off x="6451600" y="4102100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72463" name="Freeform 15"/>
          <p:cNvSpPr/>
          <p:nvPr/>
        </p:nvSpPr>
        <p:spPr bwMode="ltGray">
          <a:xfrm rot="-5400000">
            <a:off x="4921250" y="3224213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2464" name="Freeform 16"/>
          <p:cNvSpPr/>
          <p:nvPr/>
        </p:nvSpPr>
        <p:spPr bwMode="ltGray">
          <a:xfrm rot="-5400000">
            <a:off x="3460750" y="325437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2466" name="Oval 18"/>
          <p:cNvSpPr>
            <a:spLocks noChangeArrowheads="1"/>
          </p:cNvSpPr>
          <p:nvPr/>
        </p:nvSpPr>
        <p:spPr bwMode="ltGray">
          <a:xfrm>
            <a:off x="3563938" y="4149725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72467" name="Oval 19"/>
          <p:cNvSpPr>
            <a:spLocks noChangeArrowheads="1"/>
          </p:cNvSpPr>
          <p:nvPr/>
        </p:nvSpPr>
        <p:spPr bwMode="ltGray">
          <a:xfrm>
            <a:off x="5003800" y="4149725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72472" name="Text Box 24"/>
          <p:cNvSpPr txBox="1">
            <a:spLocks noChangeArrowheads="1"/>
          </p:cNvSpPr>
          <p:nvPr/>
        </p:nvSpPr>
        <p:spPr bwMode="ltGray">
          <a:xfrm>
            <a:off x="4487863" y="40767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72474" name="Freeform 26"/>
          <p:cNvSpPr/>
          <p:nvPr/>
        </p:nvSpPr>
        <p:spPr bwMode="ltGray">
          <a:xfrm rot="-5400000">
            <a:off x="6361113" y="31813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2476" name="Line 28"/>
          <p:cNvSpPr>
            <a:spLocks noChangeShapeType="1"/>
          </p:cNvSpPr>
          <p:nvPr/>
        </p:nvSpPr>
        <p:spPr bwMode="ltGray">
          <a:xfrm flipV="1">
            <a:off x="4787900" y="4797425"/>
            <a:ext cx="360363" cy="431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2477" name="Line 29"/>
          <p:cNvSpPr>
            <a:spLocks noChangeShapeType="1"/>
          </p:cNvSpPr>
          <p:nvPr/>
        </p:nvSpPr>
        <p:spPr bwMode="ltGray">
          <a:xfrm flipV="1">
            <a:off x="6299200" y="4724400"/>
            <a:ext cx="360363" cy="431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2478" name="Line 30"/>
          <p:cNvSpPr>
            <a:spLocks noChangeShapeType="1"/>
          </p:cNvSpPr>
          <p:nvPr/>
        </p:nvSpPr>
        <p:spPr bwMode="ltGray">
          <a:xfrm flipV="1">
            <a:off x="3132138" y="4725988"/>
            <a:ext cx="360362" cy="431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2479" name="Freeform 31"/>
          <p:cNvSpPr/>
          <p:nvPr/>
        </p:nvSpPr>
        <p:spPr bwMode="ltGray">
          <a:xfrm>
            <a:off x="4140200" y="2840038"/>
            <a:ext cx="2447925" cy="1309687"/>
          </a:xfrm>
          <a:custGeom>
            <a:avLst/>
            <a:gdLst>
              <a:gd name="T0" fmla="*/ 0 w 1542"/>
              <a:gd name="T1" fmla="*/ 2147483647 h 825"/>
              <a:gd name="T2" fmla="*/ 2147483647 w 1542"/>
              <a:gd name="T3" fmla="*/ 2147483647 h 825"/>
              <a:gd name="T4" fmla="*/ 2147483647 w 1542"/>
              <a:gd name="T5" fmla="*/ 2147483647 h 825"/>
              <a:gd name="T6" fmla="*/ 0 60000 65536"/>
              <a:gd name="T7" fmla="*/ 0 60000 65536"/>
              <a:gd name="T8" fmla="*/ 0 60000 65536"/>
              <a:gd name="T9" fmla="*/ 0 w 1542"/>
              <a:gd name="T10" fmla="*/ 0 h 825"/>
              <a:gd name="T11" fmla="*/ 1542 w 1542"/>
              <a:gd name="T12" fmla="*/ 825 h 8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2" h="825">
                <a:moveTo>
                  <a:pt x="0" y="825"/>
                </a:moveTo>
                <a:cubicBezTo>
                  <a:pt x="189" y="420"/>
                  <a:pt x="378" y="16"/>
                  <a:pt x="635" y="8"/>
                </a:cubicBezTo>
                <a:cubicBezTo>
                  <a:pt x="892" y="0"/>
                  <a:pt x="1217" y="389"/>
                  <a:pt x="1542" y="779"/>
                </a:cubicBezTo>
              </a:path>
            </a:pathLst>
          </a:custGeom>
          <a:noFill/>
          <a:ln w="34925" cap="flat" cmpd="sng">
            <a:solidFill>
              <a:schemeClr val="accent2"/>
            </a:solidFill>
            <a:prstDash val="solid"/>
            <a:rou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2480" name="Text Box 32"/>
          <p:cNvSpPr txBox="1">
            <a:spLocks noChangeArrowheads="1"/>
          </p:cNvSpPr>
          <p:nvPr/>
        </p:nvSpPr>
        <p:spPr bwMode="ltGray">
          <a:xfrm>
            <a:off x="5064125" y="2436813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7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7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7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7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7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7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7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7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7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7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87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87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7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87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87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87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87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54" grpId="0"/>
      <p:bldP spid="872455" grpId="0" animBg="1"/>
      <p:bldP spid="872456" grpId="0" animBg="1"/>
      <p:bldP spid="872457" grpId="0"/>
      <p:bldP spid="872459" grpId="0"/>
      <p:bldP spid="872461" grpId="0"/>
      <p:bldP spid="872462" grpId="0" animBg="1"/>
      <p:bldP spid="872463" grpId="0" animBg="1"/>
      <p:bldP spid="872464" grpId="0" animBg="1"/>
      <p:bldP spid="872466" grpId="0" animBg="1"/>
      <p:bldP spid="872467" grpId="0" animBg="1"/>
      <p:bldP spid="872472" grpId="0"/>
      <p:bldP spid="872474" grpId="0" animBg="1"/>
      <p:bldP spid="872476" grpId="0" animBg="1"/>
      <p:bldP spid="872477" grpId="0" animBg="1"/>
      <p:bldP spid="872478" grpId="0" animBg="1"/>
      <p:bldP spid="872479" grpId="0" animBg="1"/>
      <p:bldP spid="872480" grpId="0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000000"/>
                </a:solidFill>
              </a:rPr>
              <a:t>3.5 </a:t>
            </a:r>
            <a:r>
              <a:rPr lang="zh-CN" altLang="en-US" sz="4400" dirty="0">
                <a:solidFill>
                  <a:srgbClr val="000000"/>
                </a:solidFill>
              </a:rPr>
              <a:t>带</a:t>
            </a:r>
            <a:r>
              <a:rPr lang="en-US" altLang="zh-CN" sz="4400" dirty="0">
                <a:solidFill>
                  <a:srgbClr val="000000"/>
                </a:solidFill>
              </a:rPr>
              <a:t>ε</a:t>
            </a:r>
            <a:r>
              <a:rPr lang="zh-CN" altLang="en-US" sz="4400" dirty="0">
                <a:solidFill>
                  <a:srgbClr val="000000"/>
                </a:solidFill>
              </a:rPr>
              <a:t>动作的有限状态自动机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 对于</a:t>
            </a: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FA</a:t>
            </a: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DFA</a:t>
            </a: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NFA</a:t>
            </a: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）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  <a:latin typeface="宋体" panose="02010600030101010101" pitchFamily="2" charset="-122"/>
              </a:rPr>
              <a:t>δ(q</a:t>
            </a:r>
            <a:r>
              <a:rPr lang="zh-CN" altLang="en-US" sz="4400" b="1" dirty="0">
                <a:solidFill>
                  <a:srgbClr val="FF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400" b="1" dirty="0">
                <a:solidFill>
                  <a:srgbClr val="FF0000"/>
                </a:solidFill>
                <a:latin typeface="宋体" panose="02010600030101010101" pitchFamily="2" charset="-122"/>
              </a:rPr>
              <a:t>ε)=q</a:t>
            </a:r>
            <a:endParaRPr lang="zh-CN" altLang="en-US" sz="4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latin typeface="宋体" panose="02010600030101010101" pitchFamily="2" charset="-122"/>
              </a:rPr>
              <a:t> δ</a:t>
            </a:r>
            <a:r>
              <a:rPr lang="en-US" altLang="zh-CN" sz="4400" b="1" baseline="30000" dirty="0">
                <a:latin typeface="宋体" panose="02010600030101010101" pitchFamily="2" charset="-122"/>
              </a:rPr>
              <a:t>*</a:t>
            </a:r>
            <a:r>
              <a:rPr lang="en-US" altLang="zh-CN" sz="4400" b="1" dirty="0">
                <a:latin typeface="宋体" panose="02010600030101010101" pitchFamily="2" charset="-122"/>
              </a:rPr>
              <a:t>(q</a:t>
            </a:r>
            <a:r>
              <a:rPr lang="zh-CN" altLang="en-US" sz="4400" b="1" dirty="0">
                <a:latin typeface="宋体" panose="02010600030101010101" pitchFamily="2" charset="-122"/>
              </a:rPr>
              <a:t>，</a:t>
            </a:r>
            <a:r>
              <a:rPr lang="en-US" altLang="zh-CN" sz="4400" b="1" dirty="0">
                <a:latin typeface="宋体" panose="02010600030101010101" pitchFamily="2" charset="-122"/>
              </a:rPr>
              <a:t>ε)=q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latin typeface="宋体" panose="02010600030101010101" pitchFamily="2" charset="-122"/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  <a:latin typeface="宋体" panose="02010600030101010101" pitchFamily="2" charset="-122"/>
              </a:rPr>
              <a:t>δ(q</a:t>
            </a:r>
            <a:r>
              <a:rPr lang="zh-CN" altLang="en-US" sz="4400" b="1" dirty="0">
                <a:solidFill>
                  <a:srgbClr val="FF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400" b="1" dirty="0">
                <a:solidFill>
                  <a:srgbClr val="FF0000"/>
                </a:solidFill>
                <a:latin typeface="宋体" panose="02010600030101010101" pitchFamily="2" charset="-122"/>
              </a:rPr>
              <a:t>ε)={q}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 δ</a:t>
            </a:r>
            <a:r>
              <a:rPr lang="en-US" altLang="zh-CN" sz="4400" b="1" baseline="300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(P</a:t>
            </a:r>
            <a:r>
              <a:rPr lang="zh-CN" altLang="en-US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ε)=P</a:t>
            </a:r>
            <a:endParaRPr lang="zh-CN" altLang="en-US" sz="4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uiExpand="1" build="p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 表示</a:t>
            </a: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FA</a:t>
            </a:r>
            <a:r>
              <a:rPr lang="zh-CN" altLang="en-US" sz="4400" b="1" dirty="0">
                <a:latin typeface="宋体" panose="02010600030101010101" pitchFamily="2" charset="-122"/>
              </a:rPr>
              <a:t>不读入任何字母</a:t>
            </a: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endParaRPr lang="en-US" altLang="zh-CN" sz="4400" b="1" dirty="0">
              <a:latin typeface="宋体" panose="02010600030101010101" pitchFamily="2" charset="-122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即只扫描空串时</a:t>
            </a: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)</a:t>
            </a:r>
            <a:endParaRPr lang="zh-CN" altLang="en-US" sz="44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  FA</a:t>
            </a: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的状态不发生改变，并且</a:t>
            </a:r>
            <a:endParaRPr lang="en-US" altLang="zh-CN" sz="44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读头不进行移动</a:t>
            </a: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，仍然指向当前非空字符。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 uiExpand="1" build="p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  若允许</a:t>
            </a: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FA</a:t>
            </a: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在读入</a:t>
            </a:r>
            <a:r>
              <a:rPr lang="en-US" altLang="zh-CN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ε</a:t>
            </a: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时</a:t>
            </a: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,</a:t>
            </a:r>
          </a:p>
          <a:p>
            <a:pPr marL="0" indent="0" algn="just" eaLnBrk="1" hangingPunct="1">
              <a:buNone/>
            </a:pP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FA</a:t>
            </a: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状态可以发生改变</a:t>
            </a: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则</a:t>
            </a: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FA</a:t>
            </a: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为</a:t>
            </a:r>
            <a:r>
              <a:rPr lang="zh-CN" altLang="en-US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带有</a:t>
            </a:r>
            <a:r>
              <a:rPr lang="en-US" altLang="zh-CN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ε</a:t>
            </a:r>
            <a:r>
              <a:rPr lang="zh-CN" altLang="en-US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动作</a:t>
            </a:r>
            <a:r>
              <a:rPr lang="zh-CN" altLang="en-US" sz="4400" b="1" dirty="0">
                <a:latin typeface="宋体" panose="02010600030101010101" pitchFamily="2" charset="-122"/>
              </a:rPr>
              <a:t>的</a:t>
            </a:r>
            <a:r>
              <a:rPr lang="en-US" altLang="zh-CN" sz="4400" b="1" dirty="0">
                <a:latin typeface="宋体" panose="02010600030101010101" pitchFamily="2" charset="-122"/>
              </a:rPr>
              <a:t>FA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uiExpand="1" build="p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00"/>
                </a:solidFill>
              </a:rPr>
              <a:t>定义</a:t>
            </a:r>
            <a:r>
              <a:rPr lang="en-US" altLang="zh-CN" sz="4000" dirty="0">
                <a:solidFill>
                  <a:srgbClr val="000000"/>
                </a:solidFill>
              </a:rPr>
              <a:t>3-14</a:t>
            </a:r>
            <a:r>
              <a:rPr lang="zh-CN" altLang="en-US" sz="4000" dirty="0">
                <a:solidFill>
                  <a:srgbClr val="000000"/>
                </a:solidFill>
              </a:rPr>
              <a:t>带</a:t>
            </a:r>
            <a:r>
              <a:rPr lang="en-US" altLang="zh-CN" sz="4000" dirty="0">
                <a:solidFill>
                  <a:srgbClr val="000000"/>
                </a:solidFill>
              </a:rPr>
              <a:t>ε</a:t>
            </a:r>
            <a:r>
              <a:rPr lang="zh-CN" altLang="en-US" sz="4000" dirty="0">
                <a:solidFill>
                  <a:srgbClr val="000000"/>
                </a:solidFill>
              </a:rPr>
              <a:t>动作的有限状态自动机 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带有</a:t>
            </a:r>
            <a:r>
              <a:rPr lang="en-US" altLang="zh-CN" sz="4400" b="1" dirty="0">
                <a:solidFill>
                  <a:srgbClr val="0000CC"/>
                </a:solidFill>
              </a:rPr>
              <a:t>ε</a:t>
            </a:r>
            <a:r>
              <a:rPr lang="zh-CN" altLang="en-US" sz="4400" b="1" dirty="0">
                <a:solidFill>
                  <a:srgbClr val="0000CC"/>
                </a:solidFill>
              </a:rPr>
              <a:t>动作的</a:t>
            </a:r>
            <a:r>
              <a:rPr lang="en-US" altLang="zh-CN" sz="4400" b="1" dirty="0">
                <a:solidFill>
                  <a:srgbClr val="0000CC"/>
                </a:solidFill>
              </a:rPr>
              <a:t>FA</a:t>
            </a:r>
            <a:r>
              <a:rPr lang="zh-CN" altLang="en-US" sz="4400" b="1" dirty="0">
                <a:solidFill>
                  <a:srgbClr val="0000CC"/>
                </a:solidFill>
              </a:rPr>
              <a:t>是一个五元式</a:t>
            </a:r>
            <a:r>
              <a:rPr lang="en-US" altLang="zh-CN" sz="4400" b="1" dirty="0">
                <a:solidFill>
                  <a:srgbClr val="0000CC"/>
                </a:solidFill>
              </a:rPr>
              <a:t>,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ε-FA</a:t>
            </a:r>
            <a:r>
              <a:rPr lang="en-US" altLang="zh-CN" sz="4400" b="1" dirty="0">
                <a:solidFill>
                  <a:srgbClr val="000000"/>
                </a:solidFill>
              </a:rPr>
              <a:t>=(Q</a:t>
            </a:r>
            <a:r>
              <a:rPr lang="zh-CN" altLang="en-US" sz="4400" b="1" dirty="0">
                <a:solidFill>
                  <a:srgbClr val="000000"/>
                </a:solidFill>
              </a:rPr>
              <a:t>，∑，</a:t>
            </a:r>
            <a:r>
              <a:rPr lang="en-US" altLang="zh-CN" sz="4400" b="1" dirty="0">
                <a:solidFill>
                  <a:srgbClr val="FF0000"/>
                </a:solidFill>
              </a:rPr>
              <a:t>δ</a:t>
            </a:r>
            <a:r>
              <a:rPr lang="zh-CN" altLang="en-US" sz="4400" b="1" dirty="0">
                <a:solidFill>
                  <a:srgbClr val="000000"/>
                </a:solidFill>
              </a:rPr>
              <a:t>，</a:t>
            </a:r>
            <a:r>
              <a:rPr lang="en-US" altLang="zh-CN" sz="4400" b="1" dirty="0">
                <a:solidFill>
                  <a:srgbClr val="000000"/>
                </a:solidFill>
              </a:rPr>
              <a:t>Q</a:t>
            </a:r>
            <a:r>
              <a:rPr lang="en-US" altLang="zh-CN" sz="4400" b="1" baseline="-30000" dirty="0">
                <a:solidFill>
                  <a:srgbClr val="000000"/>
                </a:solidFill>
              </a:rPr>
              <a:t>0</a:t>
            </a:r>
            <a:r>
              <a:rPr lang="zh-CN" altLang="en-US" sz="4400" b="1" dirty="0">
                <a:solidFill>
                  <a:srgbClr val="000000"/>
                </a:solidFill>
              </a:rPr>
              <a:t>，</a:t>
            </a:r>
            <a:r>
              <a:rPr lang="en-US" altLang="zh-CN" sz="4400" b="1" dirty="0">
                <a:solidFill>
                  <a:srgbClr val="000000"/>
                </a:solidFill>
              </a:rPr>
              <a:t>F)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 Q</a:t>
            </a:r>
            <a:r>
              <a:rPr lang="zh-CN" altLang="en-US" sz="4400" b="1" dirty="0">
                <a:solidFill>
                  <a:srgbClr val="0000CC"/>
                </a:solidFill>
              </a:rPr>
              <a:t>，∑，</a:t>
            </a:r>
            <a:r>
              <a:rPr lang="en-US" altLang="zh-CN" sz="4400" b="1" dirty="0">
                <a:solidFill>
                  <a:srgbClr val="0000CC"/>
                </a:solidFill>
              </a:rPr>
              <a:t>Q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0</a:t>
            </a:r>
            <a:r>
              <a:rPr lang="zh-CN" altLang="en-US" sz="4400" b="1" dirty="0">
                <a:solidFill>
                  <a:srgbClr val="0000CC"/>
                </a:solidFill>
              </a:rPr>
              <a:t>，</a:t>
            </a:r>
            <a:r>
              <a:rPr lang="en-US" altLang="zh-CN" sz="4400" b="1" dirty="0">
                <a:solidFill>
                  <a:srgbClr val="0000CC"/>
                </a:solidFill>
              </a:rPr>
              <a:t>F</a:t>
            </a:r>
            <a:r>
              <a:rPr lang="zh-CN" altLang="en-US" sz="4400" b="1" dirty="0">
                <a:solidFill>
                  <a:srgbClr val="0000CC"/>
                </a:solidFill>
              </a:rPr>
              <a:t>的含义同</a:t>
            </a:r>
            <a:r>
              <a:rPr lang="en-US" altLang="zh-CN" sz="4400" b="1" dirty="0">
                <a:solidFill>
                  <a:srgbClr val="000000"/>
                </a:solidFill>
              </a:rPr>
              <a:t>NFA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δ:  Q×</a:t>
            </a:r>
            <a:r>
              <a:rPr lang="en-US" altLang="zh-CN" sz="4400" b="1" dirty="0">
                <a:solidFill>
                  <a:srgbClr val="000000"/>
                </a:solidFill>
              </a:rPr>
              <a:t>{</a:t>
            </a:r>
            <a:r>
              <a:rPr lang="en-US" altLang="zh-CN" sz="4400" b="1" dirty="0">
                <a:solidFill>
                  <a:srgbClr val="0000CC"/>
                </a:solidFill>
              </a:rPr>
              <a:t> </a:t>
            </a:r>
            <a:r>
              <a:rPr lang="en-US" altLang="zh-CN" sz="4400" b="1" dirty="0">
                <a:solidFill>
                  <a:srgbClr val="000000"/>
                </a:solidFill>
              </a:rPr>
              <a:t>∑</a:t>
            </a:r>
            <a:r>
              <a:rPr lang="en-US" altLang="zh-CN" sz="3600" b="1" dirty="0"/>
              <a:t>∪</a:t>
            </a:r>
            <a:r>
              <a:rPr lang="en-US" altLang="zh-CN" dirty="0"/>
              <a:t> </a:t>
            </a:r>
            <a:r>
              <a:rPr lang="en-US" altLang="zh-CN" sz="4400" b="1" dirty="0">
                <a:solidFill>
                  <a:srgbClr val="FF0000"/>
                </a:solidFill>
              </a:rPr>
              <a:t>{ε}</a:t>
            </a:r>
            <a:r>
              <a:rPr lang="en-US" altLang="zh-CN" sz="4400" b="1" dirty="0">
                <a:solidFill>
                  <a:srgbClr val="000000"/>
                </a:solidFill>
              </a:rPr>
              <a:t>}</a:t>
            </a:r>
            <a:r>
              <a:rPr lang="en-US" altLang="zh-CN" sz="4400" b="1" dirty="0">
                <a:solidFill>
                  <a:srgbClr val="0000CC"/>
                </a:solidFill>
              </a:rPr>
              <a:t>→</a:t>
            </a:r>
            <a:r>
              <a:rPr lang="en-US" altLang="zh-CN" sz="4400" b="1" dirty="0">
                <a:solidFill>
                  <a:schemeClr val="accent2"/>
                </a:solidFill>
              </a:rPr>
              <a:t>2</a:t>
            </a:r>
            <a:r>
              <a:rPr lang="en-US" altLang="zh-CN" sz="4400" b="1" baseline="30000" dirty="0">
                <a:solidFill>
                  <a:schemeClr val="accent2"/>
                </a:solidFill>
              </a:rPr>
              <a:t>Q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00"/>
                </a:solidFill>
              </a:rPr>
              <a:t>   δ(q</a:t>
            </a:r>
            <a:r>
              <a:rPr lang="zh-CN" altLang="en-US" sz="4400" b="1" dirty="0">
                <a:solidFill>
                  <a:srgbClr val="000000"/>
                </a:solidFill>
              </a:rPr>
              <a:t>，</a:t>
            </a:r>
            <a:r>
              <a:rPr lang="en-US" altLang="zh-CN" sz="4400" b="1" dirty="0">
                <a:solidFill>
                  <a:srgbClr val="000000"/>
                </a:solidFill>
              </a:rPr>
              <a:t>a) </a:t>
            </a:r>
            <a:r>
              <a:rPr lang="en-US" altLang="zh-CN" sz="4400" b="1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en-US" altLang="zh-CN" sz="4400" b="1" dirty="0">
                <a:solidFill>
                  <a:srgbClr val="0000CC"/>
                </a:solidFill>
              </a:rPr>
              <a:t>2</a:t>
            </a:r>
            <a:r>
              <a:rPr lang="en-US" altLang="zh-CN" sz="4400" b="1" baseline="30000" dirty="0">
                <a:solidFill>
                  <a:srgbClr val="0000CC"/>
                </a:solidFill>
              </a:rPr>
              <a:t>Q</a:t>
            </a:r>
            <a:endParaRPr lang="zh-CN" altLang="en-US" sz="4400" b="1" dirty="0">
              <a:solidFill>
                <a:srgbClr val="0000CC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00"/>
                </a:solidFill>
              </a:rPr>
              <a:t>   δ(q</a:t>
            </a:r>
            <a:r>
              <a:rPr lang="zh-CN" altLang="en-US" sz="4400" b="1" dirty="0">
                <a:solidFill>
                  <a:srgbClr val="000000"/>
                </a:solidFill>
              </a:rPr>
              <a:t> ，</a:t>
            </a:r>
            <a:r>
              <a:rPr lang="en-US" altLang="zh-CN" sz="4400" b="1" dirty="0">
                <a:solidFill>
                  <a:srgbClr val="FF0000"/>
                </a:solidFill>
              </a:rPr>
              <a:t>ε</a:t>
            </a:r>
            <a:r>
              <a:rPr lang="en-US" altLang="zh-CN" sz="4400" b="1" dirty="0">
                <a:solidFill>
                  <a:srgbClr val="000000"/>
                </a:solidFill>
              </a:rPr>
              <a:t>) </a:t>
            </a:r>
            <a:r>
              <a:rPr lang="en-US" altLang="zh-CN" sz="4400" b="1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4400" b="1" dirty="0">
                <a:solidFill>
                  <a:srgbClr val="000000"/>
                </a:solidFill>
              </a:rPr>
              <a:t> </a:t>
            </a:r>
            <a:r>
              <a:rPr lang="en-US" altLang="zh-CN" sz="4400" b="1" dirty="0">
                <a:solidFill>
                  <a:srgbClr val="0000CC"/>
                </a:solidFill>
              </a:rPr>
              <a:t>2</a:t>
            </a:r>
            <a:r>
              <a:rPr lang="en-US" altLang="zh-CN" sz="4400" b="1" baseline="30000" dirty="0">
                <a:solidFill>
                  <a:srgbClr val="0000CC"/>
                </a:solidFill>
              </a:rPr>
              <a:t>Q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ltGray">
          <a:xfrm>
            <a:off x="7019925" y="2347913"/>
            <a:ext cx="792163" cy="57626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r>
              <a:rPr lang="zh-CN" altLang="en-US">
                <a:solidFill>
                  <a:schemeClr val="tx1"/>
                </a:solidFill>
              </a:rPr>
              <a:t>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 uiExpand="1" build="p"/>
      <p:bldP spid="429060" grpId="0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具体情况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</a:t>
            </a:r>
            <a:r>
              <a:rPr lang="zh-CN" altLang="en-US" sz="4000" b="1" dirty="0">
                <a:solidFill>
                  <a:srgbClr val="000000"/>
                </a:solidFill>
              </a:rPr>
              <a:t>默认有状态转换函数</a:t>
            </a:r>
            <a:endParaRPr lang="en-US" altLang="zh-CN" sz="4000" b="1" dirty="0">
              <a:solidFill>
                <a:srgbClr val="000000"/>
              </a:solidFill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   </a:t>
            </a:r>
            <a:r>
              <a:rPr lang="en-US" altLang="zh-CN" sz="4000" b="1" dirty="0"/>
              <a:t>δ(</a:t>
            </a:r>
            <a:r>
              <a:rPr lang="en-US" altLang="zh-CN" sz="4000" b="1" dirty="0">
                <a:solidFill>
                  <a:schemeClr val="accent2"/>
                </a:solidFill>
              </a:rPr>
              <a:t>q</a:t>
            </a:r>
            <a:r>
              <a:rPr lang="zh-CN" altLang="en-US" sz="4000" b="1" dirty="0">
                <a:solidFill>
                  <a:schemeClr val="accent2"/>
                </a:solidFill>
              </a:rPr>
              <a:t>，</a:t>
            </a:r>
            <a:r>
              <a:rPr lang="en-US" altLang="zh-CN" sz="4000" b="1" dirty="0"/>
              <a:t>ε)={</a:t>
            </a:r>
            <a:r>
              <a:rPr lang="en-US" altLang="zh-CN" sz="4000" b="1" dirty="0">
                <a:solidFill>
                  <a:schemeClr val="accent2"/>
                </a:solidFill>
              </a:rPr>
              <a:t>q</a:t>
            </a:r>
            <a:r>
              <a:rPr lang="en-US" altLang="zh-CN" sz="4000" b="1" dirty="0"/>
              <a:t>}</a:t>
            </a:r>
            <a:endParaRPr lang="zh-CN" altLang="en-US" sz="4000" b="1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表示自动机在状态</a:t>
            </a:r>
            <a:r>
              <a:rPr lang="en-US" altLang="zh-CN" sz="4000" b="1" dirty="0">
                <a:solidFill>
                  <a:srgbClr val="0000CC"/>
                </a:solidFill>
              </a:rPr>
              <a:t>q</a:t>
            </a:r>
            <a:r>
              <a:rPr lang="zh-CN" altLang="en-US" sz="4000" b="1" dirty="0">
                <a:solidFill>
                  <a:srgbClr val="0000CC"/>
                </a:solidFill>
              </a:rPr>
              <a:t>时，不读入任何字母，自动机状态不变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并且读头不移动；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7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1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33CC"/>
                </a:solidFill>
              </a:rPr>
              <a:t>δ</a:t>
            </a:r>
            <a:r>
              <a:rPr lang="zh-CN" altLang="en-US" sz="4800" dirty="0">
                <a:solidFill>
                  <a:srgbClr val="0033CC"/>
                </a:solidFill>
              </a:rPr>
              <a:t>的表示方法：</a:t>
            </a:r>
            <a:r>
              <a:rPr lang="zh-CN" altLang="en-US" sz="4800" dirty="0">
                <a:solidFill>
                  <a:srgbClr val="000000"/>
                </a:solidFill>
              </a:rPr>
              <a:t>状态矩阵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3200" b="1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CC"/>
                </a:solidFill>
              </a:rPr>
              <a:t>   Q     </a:t>
            </a:r>
            <a:r>
              <a:rPr lang="en-US" altLang="zh-CN" sz="3200" baseline="30000">
                <a:solidFill>
                  <a:srgbClr val="0000CC"/>
                </a:solidFill>
              </a:rPr>
              <a:t>∑</a:t>
            </a:r>
            <a:r>
              <a:rPr lang="en-US" altLang="zh-CN" sz="3200" b="1">
                <a:solidFill>
                  <a:srgbClr val="0000CC"/>
                </a:solidFill>
              </a:rPr>
              <a:t>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00"/>
                </a:solidFill>
              </a:rPr>
              <a:t>                </a:t>
            </a:r>
            <a:endParaRPr lang="en-US" altLang="zh-CN" sz="3200" b="1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200" b="1">
              <a:solidFill>
                <a:srgbClr val="FF0000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CC"/>
                </a:solidFill>
              </a:rPr>
              <a:t> </a:t>
            </a:r>
          </a:p>
        </p:txBody>
      </p:sp>
      <p:grpSp>
        <p:nvGrpSpPr>
          <p:cNvPr id="28676" name="Group 21"/>
          <p:cNvGrpSpPr/>
          <p:nvPr/>
        </p:nvGrpSpPr>
        <p:grpSpPr bwMode="auto">
          <a:xfrm>
            <a:off x="1258888" y="2925763"/>
            <a:ext cx="3960812" cy="1871662"/>
            <a:chOff x="1156" y="1525"/>
            <a:chExt cx="2495" cy="1179"/>
          </a:xfrm>
        </p:grpSpPr>
        <p:sp>
          <p:nvSpPr>
            <p:cNvPr id="28685" name="Line 4"/>
            <p:cNvSpPr>
              <a:spLocks noChangeShapeType="1"/>
            </p:cNvSpPr>
            <p:nvPr/>
          </p:nvSpPr>
          <p:spPr bwMode="auto">
            <a:xfrm>
              <a:off x="1156" y="1525"/>
              <a:ext cx="24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8686" name="Group 20"/>
            <p:cNvGrpSpPr/>
            <p:nvPr/>
          </p:nvGrpSpPr>
          <p:grpSpPr bwMode="auto">
            <a:xfrm>
              <a:off x="1156" y="1525"/>
              <a:ext cx="2495" cy="1179"/>
              <a:chOff x="1156" y="1525"/>
              <a:chExt cx="2495" cy="1179"/>
            </a:xfrm>
          </p:grpSpPr>
          <p:sp>
            <p:nvSpPr>
              <p:cNvPr id="28687" name="Line 13"/>
              <p:cNvSpPr>
                <a:spLocks noChangeShapeType="1"/>
              </p:cNvSpPr>
              <p:nvPr/>
            </p:nvSpPr>
            <p:spPr bwMode="ltGray">
              <a:xfrm>
                <a:off x="3651" y="1525"/>
                <a:ext cx="0" cy="11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8688" name="Group 19"/>
              <p:cNvGrpSpPr/>
              <p:nvPr/>
            </p:nvGrpSpPr>
            <p:grpSpPr bwMode="auto">
              <a:xfrm>
                <a:off x="1156" y="1525"/>
                <a:ext cx="2495" cy="1179"/>
                <a:chOff x="793" y="1525"/>
                <a:chExt cx="2495" cy="1179"/>
              </a:xfrm>
            </p:grpSpPr>
            <p:sp>
              <p:nvSpPr>
                <p:cNvPr id="28689" name="Line 6"/>
                <p:cNvSpPr>
                  <a:spLocks noChangeShapeType="1"/>
                </p:cNvSpPr>
                <p:nvPr/>
              </p:nvSpPr>
              <p:spPr bwMode="auto">
                <a:xfrm>
                  <a:off x="793" y="2704"/>
                  <a:ext cx="249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8690" name="Line 8"/>
                <p:cNvSpPr>
                  <a:spLocks noChangeShapeType="1"/>
                </p:cNvSpPr>
                <p:nvPr/>
              </p:nvSpPr>
              <p:spPr bwMode="auto">
                <a:xfrm>
                  <a:off x="793" y="2296"/>
                  <a:ext cx="249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8691" name="Line 11"/>
                <p:cNvSpPr>
                  <a:spLocks noChangeShapeType="1"/>
                </p:cNvSpPr>
                <p:nvPr/>
              </p:nvSpPr>
              <p:spPr bwMode="auto">
                <a:xfrm>
                  <a:off x="793" y="1525"/>
                  <a:ext cx="726" cy="3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8692" name="Line 12"/>
                <p:cNvSpPr>
                  <a:spLocks noChangeShapeType="1"/>
                </p:cNvSpPr>
                <p:nvPr/>
              </p:nvSpPr>
              <p:spPr bwMode="auto">
                <a:xfrm>
                  <a:off x="793" y="1843"/>
                  <a:ext cx="249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8693" name="Line 14"/>
                <p:cNvSpPr>
                  <a:spLocks noChangeShapeType="1"/>
                </p:cNvSpPr>
                <p:nvPr/>
              </p:nvSpPr>
              <p:spPr bwMode="ltGray">
                <a:xfrm>
                  <a:off x="793" y="1525"/>
                  <a:ext cx="0" cy="11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94" name="Line 17"/>
                <p:cNvSpPr>
                  <a:spLocks noChangeShapeType="1"/>
                </p:cNvSpPr>
                <p:nvPr/>
              </p:nvSpPr>
              <p:spPr bwMode="ltGray">
                <a:xfrm>
                  <a:off x="2336" y="1525"/>
                  <a:ext cx="0" cy="11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95" name="Line 18"/>
                <p:cNvSpPr>
                  <a:spLocks noChangeShapeType="1"/>
                </p:cNvSpPr>
                <p:nvPr/>
              </p:nvSpPr>
              <p:spPr bwMode="ltGray">
                <a:xfrm>
                  <a:off x="1519" y="1525"/>
                  <a:ext cx="0" cy="11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21558" name="Rectangle 22"/>
          <p:cNvSpPr>
            <a:spLocks noChangeArrowheads="1"/>
          </p:cNvSpPr>
          <p:nvPr/>
        </p:nvSpPr>
        <p:spPr bwMode="ltGray">
          <a:xfrm>
            <a:off x="2771775" y="2997200"/>
            <a:ext cx="503238" cy="36036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r>
              <a:rPr lang="en-US" altLang="zh-CN" sz="36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1561" name="Rectangle 25"/>
          <p:cNvSpPr>
            <a:spLocks noChangeArrowheads="1"/>
          </p:cNvSpPr>
          <p:nvPr/>
        </p:nvSpPr>
        <p:spPr bwMode="ltGray">
          <a:xfrm>
            <a:off x="1547813" y="3644900"/>
            <a:ext cx="503237" cy="36036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r>
              <a:rPr lang="en-GB" altLang="zh-CN" sz="3600">
                <a:solidFill>
                  <a:schemeClr val="tx1"/>
                </a:solidFill>
              </a:rPr>
              <a:t>q</a:t>
            </a:r>
            <a:r>
              <a:rPr lang="en-US" altLang="zh-CN" sz="3600" baseline="-250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1562" name="Rectangle 26"/>
          <p:cNvSpPr>
            <a:spLocks noChangeArrowheads="1"/>
          </p:cNvSpPr>
          <p:nvPr/>
        </p:nvSpPr>
        <p:spPr bwMode="ltGray">
          <a:xfrm>
            <a:off x="4284663" y="2997200"/>
            <a:ext cx="503237" cy="36036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r>
              <a:rPr lang="en-US" altLang="zh-CN" sz="3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1563" name="Rectangle 27"/>
          <p:cNvSpPr>
            <a:spLocks noChangeArrowheads="1"/>
          </p:cNvSpPr>
          <p:nvPr/>
        </p:nvSpPr>
        <p:spPr bwMode="ltGray">
          <a:xfrm>
            <a:off x="1620838" y="4292600"/>
            <a:ext cx="503237" cy="36036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r>
              <a:rPr lang="en-GB" altLang="zh-CN" sz="3600">
                <a:solidFill>
                  <a:schemeClr val="tx1"/>
                </a:solidFill>
              </a:rPr>
              <a:t>q</a:t>
            </a:r>
            <a:r>
              <a:rPr lang="en-US" altLang="zh-CN" sz="36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1564" name="Rectangle 28"/>
          <p:cNvSpPr>
            <a:spLocks noChangeArrowheads="1"/>
          </p:cNvSpPr>
          <p:nvPr/>
        </p:nvSpPr>
        <p:spPr bwMode="ltGray">
          <a:xfrm>
            <a:off x="2771775" y="4292600"/>
            <a:ext cx="504825" cy="36036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r>
              <a:rPr lang="en-GB" altLang="zh-CN" sz="3600">
                <a:solidFill>
                  <a:schemeClr val="tx1"/>
                </a:solidFill>
              </a:rPr>
              <a:t>q</a:t>
            </a:r>
            <a:r>
              <a:rPr lang="en-US" altLang="zh-CN" sz="36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1565" name="Rectangle 29"/>
          <p:cNvSpPr>
            <a:spLocks noChangeArrowheads="1"/>
          </p:cNvSpPr>
          <p:nvPr/>
        </p:nvSpPr>
        <p:spPr bwMode="ltGray">
          <a:xfrm>
            <a:off x="2773363" y="3573463"/>
            <a:ext cx="503237" cy="36036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r>
              <a:rPr lang="en-GB" altLang="zh-CN" sz="3600">
                <a:solidFill>
                  <a:srgbClr val="000000"/>
                </a:solidFill>
              </a:rPr>
              <a:t>q</a:t>
            </a:r>
            <a:r>
              <a:rPr lang="en-US" altLang="zh-CN" sz="36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1566" name="Rectangle 30"/>
          <p:cNvSpPr>
            <a:spLocks noChangeArrowheads="1"/>
          </p:cNvSpPr>
          <p:nvPr/>
        </p:nvSpPr>
        <p:spPr bwMode="ltGray">
          <a:xfrm>
            <a:off x="4213225" y="3644900"/>
            <a:ext cx="503238" cy="36036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r>
              <a:rPr lang="en-GB" altLang="zh-CN" sz="3600">
                <a:solidFill>
                  <a:schemeClr val="tx1"/>
                </a:solidFill>
              </a:rPr>
              <a:t>q</a:t>
            </a:r>
            <a:r>
              <a:rPr lang="en-US" altLang="zh-CN" sz="36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1567" name="Rectangle 31"/>
          <p:cNvSpPr>
            <a:spLocks noChangeArrowheads="1"/>
          </p:cNvSpPr>
          <p:nvPr/>
        </p:nvSpPr>
        <p:spPr bwMode="ltGray">
          <a:xfrm>
            <a:off x="4140200" y="4292600"/>
            <a:ext cx="503238" cy="36036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r>
              <a:rPr lang="en-GB" altLang="zh-CN" sz="3600">
                <a:solidFill>
                  <a:srgbClr val="FF0000"/>
                </a:solidFill>
              </a:rPr>
              <a:t>q</a:t>
            </a:r>
            <a:r>
              <a:rPr lang="en-US" altLang="zh-CN" sz="3600" baseline="-25000">
                <a:solidFill>
                  <a:srgbClr val="FF00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2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2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2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2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2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2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2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58" grpId="0"/>
      <p:bldP spid="321561" grpId="0"/>
      <p:bldP spid="321562" grpId="0"/>
      <p:bldP spid="321563" grpId="0"/>
      <p:bldP spid="321564" grpId="0"/>
      <p:bldP spid="321565" grpId="0"/>
      <p:bldP spid="321566" grpId="0"/>
      <p:bldP spid="321567" grpId="0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/>
              <a:t>  δ(q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a)= </a:t>
            </a:r>
            <a:r>
              <a:rPr lang="en-US" altLang="zh-CN" sz="4000" b="1" dirty="0">
                <a:solidFill>
                  <a:schemeClr val="accent2"/>
                </a:solidFill>
              </a:rPr>
              <a:t>Φ</a:t>
            </a:r>
            <a:r>
              <a:rPr lang="zh-CN" altLang="en-US" sz="4000" b="1" dirty="0">
                <a:solidFill>
                  <a:srgbClr val="0000CC"/>
                </a:solidFill>
              </a:rPr>
              <a:t> 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 表示自动机在读入字母</a:t>
            </a:r>
            <a:r>
              <a:rPr lang="en-US" altLang="zh-CN" sz="4000" b="1" dirty="0">
                <a:solidFill>
                  <a:srgbClr val="0000CC"/>
                </a:solidFill>
              </a:rPr>
              <a:t>a</a:t>
            </a:r>
            <a:r>
              <a:rPr lang="zh-CN" altLang="en-US" sz="4000" b="1" dirty="0">
                <a:solidFill>
                  <a:srgbClr val="0000CC"/>
                </a:solidFill>
              </a:rPr>
              <a:t>后，自动机停机。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uiExpand="1" build="p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85992"/>
            <a:ext cx="8001000" cy="37338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 </a:t>
            </a:r>
            <a:r>
              <a:rPr lang="en-US" altLang="zh-CN" sz="4000" b="1" dirty="0"/>
              <a:t>δ(q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chemeClr val="accent2"/>
                </a:solidFill>
              </a:rPr>
              <a:t>a</a:t>
            </a:r>
            <a:r>
              <a:rPr lang="en-US" altLang="zh-CN" sz="4000" b="1" dirty="0"/>
              <a:t>)={p</a:t>
            </a:r>
            <a:r>
              <a:rPr lang="en-US" altLang="zh-CN" sz="4000" b="1" baseline="-30000" dirty="0"/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p</a:t>
            </a:r>
            <a:r>
              <a:rPr lang="en-US" altLang="zh-CN" sz="4000" b="1" baseline="-30000" dirty="0"/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p</a:t>
            </a:r>
            <a:r>
              <a:rPr lang="en-US" altLang="zh-CN" sz="4000" b="1" baseline="-30000" dirty="0"/>
              <a:t>3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…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p</a:t>
            </a:r>
            <a:r>
              <a:rPr lang="en-US" altLang="zh-CN" sz="4000" b="1" baseline="-30000" dirty="0"/>
              <a:t>m</a:t>
            </a:r>
            <a:r>
              <a:rPr lang="en-US" altLang="zh-CN" sz="4000" b="1" dirty="0"/>
              <a:t>}</a:t>
            </a:r>
            <a:r>
              <a:rPr lang="zh-CN" altLang="en-US" sz="4000" b="1" dirty="0">
                <a:solidFill>
                  <a:srgbClr val="0000CC"/>
                </a:solidFill>
              </a:rPr>
              <a:t> 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其中：</a:t>
            </a:r>
            <a:r>
              <a:rPr lang="en-US" altLang="zh-CN" sz="4000" b="1" dirty="0">
                <a:solidFill>
                  <a:srgbClr val="0000CC"/>
                </a:solidFill>
              </a:rPr>
              <a:t>m&gt;=1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表示自动机在读入字母</a:t>
            </a:r>
            <a:r>
              <a:rPr lang="en-US" altLang="zh-CN" sz="4000" b="1" dirty="0">
                <a:solidFill>
                  <a:srgbClr val="0000CC"/>
                </a:solidFill>
              </a:rPr>
              <a:t>a</a:t>
            </a:r>
            <a:r>
              <a:rPr lang="zh-CN" altLang="en-US" sz="4000" b="1" dirty="0">
                <a:solidFill>
                  <a:srgbClr val="0000CC"/>
                </a:solidFill>
              </a:rPr>
              <a:t>后，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状态可以</a:t>
            </a:r>
            <a:r>
              <a:rPr lang="zh-CN" altLang="en-US" sz="4000" b="1" dirty="0">
                <a:solidFill>
                  <a:schemeClr val="accent2"/>
                </a:solidFill>
              </a:rPr>
              <a:t>选择地</a:t>
            </a:r>
            <a:r>
              <a:rPr lang="zh-CN" altLang="en-US" sz="4000" b="1" dirty="0">
                <a:solidFill>
                  <a:srgbClr val="0000CC"/>
                </a:solidFill>
              </a:rPr>
              <a:t>改变为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b="1" dirty="0"/>
              <a:t>p</a:t>
            </a:r>
            <a:r>
              <a:rPr lang="en-US" altLang="zh-CN" sz="4000" b="1" baseline="-30000" dirty="0"/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p</a:t>
            </a:r>
            <a:r>
              <a:rPr lang="en-US" altLang="zh-CN" sz="4000" b="1" baseline="-30000" dirty="0"/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p</a:t>
            </a:r>
            <a:r>
              <a:rPr lang="en-US" altLang="zh-CN" sz="4000" b="1" baseline="-30000" dirty="0"/>
              <a:t>3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…</a:t>
            </a:r>
            <a:r>
              <a:rPr lang="zh-CN" altLang="en-US" sz="4000" b="1" dirty="0"/>
              <a:t>，或者</a:t>
            </a:r>
            <a:r>
              <a:rPr lang="en-US" altLang="zh-CN" sz="4000" b="1" dirty="0"/>
              <a:t>p</a:t>
            </a:r>
            <a:r>
              <a:rPr lang="en-US" altLang="zh-CN" sz="4000" b="1" baseline="-30000" dirty="0"/>
              <a:t>m</a:t>
            </a:r>
            <a:endParaRPr lang="zh-CN" altLang="en-US" sz="4000" b="1" dirty="0"/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并将读头向右移动一个单元；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92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92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 uiExpand="1" build="p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24" y="2143116"/>
            <a:ext cx="8001000" cy="4357718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</a:t>
            </a:r>
            <a:r>
              <a:rPr lang="en-US" altLang="zh-CN" sz="4000" b="1" dirty="0"/>
              <a:t>δ(</a:t>
            </a:r>
            <a:r>
              <a:rPr lang="en-US" altLang="zh-CN" sz="4000" b="1" dirty="0" err="1"/>
              <a:t>q,</a:t>
            </a:r>
            <a:r>
              <a:rPr lang="en-US" altLang="zh-CN" sz="4000" b="1" dirty="0" err="1">
                <a:solidFill>
                  <a:schemeClr val="accent2"/>
                </a:solidFill>
              </a:rPr>
              <a:t>ε</a:t>
            </a:r>
            <a:r>
              <a:rPr lang="en-US" altLang="zh-CN" sz="4000" b="1" dirty="0"/>
              <a:t>)={q</a:t>
            </a:r>
            <a:r>
              <a:rPr lang="en-US" altLang="zh-CN" sz="4000" b="1" baseline="-30000" dirty="0"/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q</a:t>
            </a:r>
            <a:r>
              <a:rPr lang="en-US" altLang="zh-CN" sz="4000" b="1" baseline="-30000" dirty="0"/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q</a:t>
            </a:r>
            <a:r>
              <a:rPr lang="en-US" altLang="zh-CN" sz="4000" b="1" baseline="-30000" dirty="0"/>
              <a:t>3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…</a:t>
            </a:r>
            <a:r>
              <a:rPr lang="zh-CN" altLang="en-US" sz="4000" b="1" dirty="0"/>
              <a:t>，</a:t>
            </a:r>
            <a:r>
              <a:rPr lang="en-US" altLang="zh-CN" sz="4000" b="1" dirty="0" err="1"/>
              <a:t>q</a:t>
            </a:r>
            <a:r>
              <a:rPr lang="en-US" altLang="zh-CN" sz="4000" b="1" baseline="-30000" dirty="0" err="1"/>
              <a:t>n</a:t>
            </a:r>
            <a:r>
              <a:rPr lang="en-US" altLang="zh-CN" sz="4000" b="1" dirty="0"/>
              <a:t>}</a:t>
            </a:r>
            <a:endParaRPr lang="zh-CN" altLang="en-US" sz="4000" b="1" dirty="0"/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其中：</a:t>
            </a:r>
            <a:r>
              <a:rPr lang="en-US" altLang="zh-CN" sz="4000" b="1" dirty="0">
                <a:solidFill>
                  <a:srgbClr val="0000CC"/>
                </a:solidFill>
              </a:rPr>
              <a:t>n&gt;=1</a:t>
            </a: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表示自动机在状态</a:t>
            </a:r>
            <a:r>
              <a:rPr lang="en-US" altLang="zh-CN" sz="4000" b="1" dirty="0">
                <a:solidFill>
                  <a:srgbClr val="0000CC"/>
                </a:solidFill>
              </a:rPr>
              <a:t>q</a:t>
            </a:r>
            <a:r>
              <a:rPr lang="zh-CN" altLang="en-US" sz="4000" b="1" dirty="0">
                <a:solidFill>
                  <a:srgbClr val="0000CC"/>
                </a:solidFill>
              </a:rPr>
              <a:t>时，读入</a:t>
            </a:r>
            <a:r>
              <a:rPr lang="en-US" altLang="zh-CN" sz="4000" b="1" dirty="0">
                <a:solidFill>
                  <a:schemeClr val="accent2"/>
                </a:solidFill>
              </a:rPr>
              <a:t>ε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状态可以</a:t>
            </a:r>
            <a:r>
              <a:rPr lang="zh-CN" altLang="en-US" sz="4000" b="1" dirty="0">
                <a:solidFill>
                  <a:schemeClr val="accent2"/>
                </a:solidFill>
              </a:rPr>
              <a:t>选择地</a:t>
            </a:r>
            <a:r>
              <a:rPr lang="zh-CN" altLang="en-US" sz="4000" b="1" dirty="0">
                <a:solidFill>
                  <a:srgbClr val="0000CC"/>
                </a:solidFill>
              </a:rPr>
              <a:t>改变为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algn="just" eaLnBrk="1" hangingPunct="1">
              <a:buNone/>
            </a:pPr>
            <a:r>
              <a:rPr lang="en-US" altLang="zh-CN" sz="4000" b="1" dirty="0"/>
              <a:t>q</a:t>
            </a:r>
            <a:r>
              <a:rPr lang="en-US" altLang="zh-CN" sz="4000" b="1" baseline="-30000" dirty="0"/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q</a:t>
            </a:r>
            <a:r>
              <a:rPr lang="en-US" altLang="zh-CN" sz="4000" b="1" baseline="-30000" dirty="0"/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q</a:t>
            </a:r>
            <a:r>
              <a:rPr lang="en-US" altLang="zh-CN" sz="4000" b="1" baseline="-30000" dirty="0"/>
              <a:t>3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…</a:t>
            </a:r>
            <a:r>
              <a:rPr lang="zh-CN" altLang="en-US" sz="4000" b="1" dirty="0"/>
              <a:t>，或</a:t>
            </a:r>
            <a:r>
              <a:rPr lang="en-US" altLang="zh-CN" sz="4000" b="1" dirty="0" err="1"/>
              <a:t>q</a:t>
            </a:r>
            <a:r>
              <a:rPr lang="en-US" altLang="zh-CN" sz="4000" b="1" baseline="-30000" dirty="0" err="1"/>
              <a:t>n</a:t>
            </a:r>
            <a:endParaRPr lang="en-US" altLang="zh-CN" sz="4000" b="1" baseline="-300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</a:t>
            </a:r>
            <a:r>
              <a:rPr lang="zh-CN" altLang="en-US" sz="4000" b="1" dirty="0">
                <a:solidFill>
                  <a:schemeClr val="accent2"/>
                </a:solidFill>
              </a:rPr>
              <a:t>并且读头不移动；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uiExpand="1" build="p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注意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带有</a:t>
            </a:r>
            <a:r>
              <a:rPr lang="en-US" altLang="zh-CN" sz="4400" b="1" dirty="0">
                <a:solidFill>
                  <a:srgbClr val="0000CC"/>
                </a:solidFill>
              </a:rPr>
              <a:t>ε</a:t>
            </a:r>
            <a:r>
              <a:rPr lang="zh-CN" altLang="en-US" sz="4400" b="1" dirty="0">
                <a:solidFill>
                  <a:srgbClr val="0000CC"/>
                </a:solidFill>
              </a:rPr>
              <a:t>动作的</a:t>
            </a:r>
            <a:r>
              <a:rPr lang="en-US" altLang="zh-CN" sz="4400" b="1" dirty="0">
                <a:solidFill>
                  <a:srgbClr val="0000CC"/>
                </a:solidFill>
              </a:rPr>
              <a:t>FA</a:t>
            </a:r>
            <a:r>
              <a:rPr lang="zh-CN" altLang="en-US" sz="4400" b="1" dirty="0">
                <a:solidFill>
                  <a:srgbClr val="000000"/>
                </a:solidFill>
              </a:rPr>
              <a:t>一定</a:t>
            </a:r>
            <a:r>
              <a:rPr lang="zh-CN" altLang="en-US" sz="4400" b="1" dirty="0">
                <a:solidFill>
                  <a:srgbClr val="0000CC"/>
                </a:solidFill>
              </a:rPr>
              <a:t>是</a:t>
            </a:r>
            <a:r>
              <a:rPr lang="en-US" altLang="zh-CN" sz="4400" b="1" dirty="0">
                <a:solidFill>
                  <a:schemeClr val="accent2"/>
                </a:solidFill>
              </a:rPr>
              <a:t>NFA</a:t>
            </a:r>
            <a:r>
              <a:rPr lang="zh-CN" altLang="en-US" sz="4400" b="1" dirty="0">
                <a:solidFill>
                  <a:srgbClr val="0000CC"/>
                </a:solidFill>
              </a:rPr>
              <a:t>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一般，记为</a:t>
            </a:r>
            <a:r>
              <a:rPr lang="en-US" altLang="zh-CN" sz="4400" b="1" dirty="0">
                <a:solidFill>
                  <a:srgbClr val="0000CC"/>
                </a:solidFill>
              </a:rPr>
              <a:t>ε-NFA</a:t>
            </a:r>
            <a:r>
              <a:rPr lang="zh-CN" altLang="en-US" sz="4400" b="1" dirty="0">
                <a:solidFill>
                  <a:srgbClr val="0000CC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5" grpId="0" uiExpand="1" build="p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3-28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使用</a:t>
            </a:r>
            <a:r>
              <a:rPr lang="en-US" altLang="zh-CN" sz="4000" b="1" dirty="0">
                <a:solidFill>
                  <a:srgbClr val="0000CC"/>
                </a:solidFill>
              </a:rPr>
              <a:t>ε-NFA</a:t>
            </a:r>
            <a:r>
              <a:rPr lang="zh-CN" altLang="en-US" sz="4000" b="1" dirty="0">
                <a:solidFill>
                  <a:srgbClr val="0000CC"/>
                </a:solidFill>
              </a:rPr>
              <a:t>接收语言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   L={0</a:t>
            </a:r>
            <a:r>
              <a:rPr lang="en-US" altLang="zh-CN" sz="4000" b="1" baseline="30000" dirty="0">
                <a:solidFill>
                  <a:srgbClr val="000000"/>
                </a:solidFill>
              </a:rPr>
              <a:t>*</a:t>
            </a:r>
            <a:r>
              <a:rPr lang="en-US" altLang="zh-CN" sz="4000" b="1" dirty="0">
                <a:solidFill>
                  <a:srgbClr val="000000"/>
                </a:solidFill>
              </a:rPr>
              <a:t>1</a:t>
            </a:r>
            <a:r>
              <a:rPr lang="en-US" altLang="zh-CN" sz="4000" b="1" baseline="30000" dirty="0">
                <a:solidFill>
                  <a:srgbClr val="000000"/>
                </a:solidFill>
              </a:rPr>
              <a:t>*</a:t>
            </a:r>
            <a:r>
              <a:rPr lang="en-US" altLang="zh-CN" sz="4000" b="1" dirty="0">
                <a:solidFill>
                  <a:srgbClr val="000000"/>
                </a:solidFill>
              </a:rPr>
              <a:t>2</a:t>
            </a:r>
            <a:r>
              <a:rPr lang="en-US" altLang="zh-CN" sz="4000" b="1" baseline="30000" dirty="0">
                <a:solidFill>
                  <a:srgbClr val="000000"/>
                </a:solidFill>
              </a:rPr>
              <a:t>*</a:t>
            </a:r>
            <a:r>
              <a:rPr lang="en-US" altLang="zh-CN" sz="4000" b="1" dirty="0">
                <a:solidFill>
                  <a:srgbClr val="000000"/>
                </a:solidFill>
              </a:rPr>
              <a:t>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</a:t>
            </a:r>
            <a:r>
              <a:rPr lang="zh-CN" altLang="en-US" sz="4000" b="1" dirty="0">
                <a:solidFill>
                  <a:srgbClr val="0000CC"/>
                </a:solidFill>
              </a:rPr>
              <a:t>即  </a:t>
            </a:r>
            <a:r>
              <a:rPr lang="en-US" altLang="zh-CN" sz="4000" b="1" dirty="0">
                <a:solidFill>
                  <a:srgbClr val="0000CC"/>
                </a:solidFill>
              </a:rPr>
              <a:t>L={</a:t>
            </a:r>
            <a:r>
              <a:rPr lang="en-US" altLang="zh-CN" sz="4000" b="1" dirty="0">
                <a:solidFill>
                  <a:srgbClr val="000000"/>
                </a:solidFill>
              </a:rPr>
              <a:t>0</a:t>
            </a:r>
            <a:r>
              <a:rPr lang="en-US" altLang="zh-CN" sz="4000" b="1" baseline="30000" dirty="0">
                <a:solidFill>
                  <a:srgbClr val="000000"/>
                </a:solidFill>
              </a:rPr>
              <a:t>n</a:t>
            </a:r>
            <a:r>
              <a:rPr lang="en-US" altLang="zh-CN" sz="4000" b="1" dirty="0">
                <a:solidFill>
                  <a:srgbClr val="000000"/>
                </a:solidFill>
              </a:rPr>
              <a:t>1</a:t>
            </a:r>
            <a:r>
              <a:rPr lang="en-US" altLang="zh-CN" sz="4000" b="1" baseline="30000" dirty="0">
                <a:solidFill>
                  <a:srgbClr val="000000"/>
                </a:solidFill>
              </a:rPr>
              <a:t>m</a:t>
            </a:r>
            <a:r>
              <a:rPr lang="en-US" altLang="zh-CN" sz="4000" b="1" dirty="0">
                <a:solidFill>
                  <a:srgbClr val="000000"/>
                </a:solidFill>
              </a:rPr>
              <a:t>2</a:t>
            </a:r>
            <a:r>
              <a:rPr lang="en-US" altLang="zh-CN" sz="4000" b="1" baseline="30000" dirty="0">
                <a:solidFill>
                  <a:srgbClr val="000000"/>
                </a:solidFill>
              </a:rPr>
              <a:t>k</a:t>
            </a:r>
            <a:r>
              <a:rPr lang="en-US" altLang="zh-CN" sz="4000" b="1" dirty="0">
                <a:solidFill>
                  <a:srgbClr val="000000"/>
                </a:solidFill>
              </a:rPr>
              <a:t>|n,m,k&gt;=</a:t>
            </a:r>
            <a:r>
              <a:rPr lang="en-US" altLang="zh-CN" sz="4000" b="1" dirty="0">
                <a:solidFill>
                  <a:srgbClr val="FF0000"/>
                </a:solidFill>
              </a:rPr>
              <a:t>0</a:t>
            </a:r>
            <a:r>
              <a:rPr lang="en-US" altLang="zh-CN" sz="4000" b="1" dirty="0">
                <a:solidFill>
                  <a:srgbClr val="0000CC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7" grpId="0" uiExpand="1" build="p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状态图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</a:rPr>
              <a:t>0</a:t>
            </a:r>
            <a:r>
              <a:rPr lang="en-US" altLang="zh-CN" sz="4000" b="1" baseline="30000">
                <a:solidFill>
                  <a:srgbClr val="0000CC"/>
                </a:solidFill>
              </a:rPr>
              <a:t>*</a:t>
            </a:r>
            <a:r>
              <a:rPr lang="en-US" altLang="zh-CN" sz="4000" b="1">
                <a:solidFill>
                  <a:srgbClr val="0000CC"/>
                </a:solidFill>
              </a:rPr>
              <a:t>1</a:t>
            </a:r>
            <a:r>
              <a:rPr lang="en-US" altLang="zh-CN" sz="4000" b="1" baseline="30000">
                <a:solidFill>
                  <a:srgbClr val="0000CC"/>
                </a:solidFill>
              </a:rPr>
              <a:t>*</a:t>
            </a:r>
            <a:r>
              <a:rPr lang="en-US" altLang="zh-CN" sz="4000" b="1">
                <a:solidFill>
                  <a:srgbClr val="0000CC"/>
                </a:solidFill>
              </a:rPr>
              <a:t>2</a:t>
            </a:r>
            <a:r>
              <a:rPr lang="en-US" altLang="zh-CN" sz="4000" b="1" baseline="30000">
                <a:solidFill>
                  <a:srgbClr val="0000CC"/>
                </a:solidFill>
              </a:rPr>
              <a:t>*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771076" name="Line 4"/>
          <p:cNvSpPr>
            <a:spLocks noChangeShapeType="1"/>
          </p:cNvSpPr>
          <p:nvPr/>
        </p:nvSpPr>
        <p:spPr bwMode="ltGray">
          <a:xfrm>
            <a:off x="1835150" y="4741863"/>
            <a:ext cx="635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077" name="Oval 5"/>
          <p:cNvSpPr>
            <a:spLocks noChangeArrowheads="1"/>
          </p:cNvSpPr>
          <p:nvPr/>
        </p:nvSpPr>
        <p:spPr bwMode="ltGray">
          <a:xfrm>
            <a:off x="2470150" y="4657725"/>
            <a:ext cx="238125" cy="16827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078" name="AutoShape 6"/>
          <p:cNvSpPr>
            <a:spLocks noChangeArrowheads="1"/>
          </p:cNvSpPr>
          <p:nvPr/>
        </p:nvSpPr>
        <p:spPr bwMode="ltGray">
          <a:xfrm>
            <a:off x="6678613" y="4573588"/>
            <a:ext cx="238125" cy="2524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079" name="Text Box 7"/>
          <p:cNvSpPr txBox="1">
            <a:spLocks noChangeArrowheads="1"/>
          </p:cNvSpPr>
          <p:nvPr/>
        </p:nvSpPr>
        <p:spPr bwMode="ltGray">
          <a:xfrm>
            <a:off x="2311400" y="4768850"/>
            <a:ext cx="5556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71080" name="Line 8"/>
          <p:cNvSpPr>
            <a:spLocks noChangeShapeType="1"/>
          </p:cNvSpPr>
          <p:nvPr/>
        </p:nvSpPr>
        <p:spPr bwMode="ltGray">
          <a:xfrm flipV="1">
            <a:off x="2708275" y="4741863"/>
            <a:ext cx="1666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081" name="Oval 9"/>
          <p:cNvSpPr>
            <a:spLocks noChangeArrowheads="1"/>
          </p:cNvSpPr>
          <p:nvPr/>
        </p:nvSpPr>
        <p:spPr bwMode="ltGray">
          <a:xfrm>
            <a:off x="4375150" y="4657725"/>
            <a:ext cx="239713" cy="16827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082" name="Line 10"/>
          <p:cNvSpPr>
            <a:spLocks noChangeShapeType="1"/>
          </p:cNvSpPr>
          <p:nvPr/>
        </p:nvSpPr>
        <p:spPr bwMode="ltGray">
          <a:xfrm>
            <a:off x="4614863" y="4741863"/>
            <a:ext cx="2108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083" name="Text Box 11"/>
          <p:cNvSpPr txBox="1">
            <a:spLocks noChangeArrowheads="1"/>
          </p:cNvSpPr>
          <p:nvPr/>
        </p:nvSpPr>
        <p:spPr bwMode="ltGray">
          <a:xfrm>
            <a:off x="4216400" y="4768850"/>
            <a:ext cx="557213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71084" name="Text Box 12"/>
          <p:cNvSpPr txBox="1">
            <a:spLocks noChangeArrowheads="1"/>
          </p:cNvSpPr>
          <p:nvPr/>
        </p:nvSpPr>
        <p:spPr bwMode="ltGray">
          <a:xfrm>
            <a:off x="6519863" y="4768850"/>
            <a:ext cx="5556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71085" name="Freeform 13"/>
          <p:cNvSpPr/>
          <p:nvPr/>
        </p:nvSpPr>
        <p:spPr bwMode="ltGray">
          <a:xfrm>
            <a:off x="6281738" y="3981450"/>
            <a:ext cx="952500" cy="592138"/>
          </a:xfrm>
          <a:custGeom>
            <a:avLst/>
            <a:gdLst>
              <a:gd name="T0" fmla="*/ 2147483647 w 576"/>
              <a:gd name="T1" fmla="*/ 2147483647 h 336"/>
              <a:gd name="T2" fmla="*/ 2147483647 w 576"/>
              <a:gd name="T3" fmla="*/ 2147483647 h 336"/>
              <a:gd name="T4" fmla="*/ 2147483647 w 576"/>
              <a:gd name="T5" fmla="*/ 2147483647 h 336"/>
              <a:gd name="T6" fmla="*/ 2147483647 w 576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336"/>
              <a:gd name="T14" fmla="*/ 576 w 57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336">
                <a:moveTo>
                  <a:pt x="280" y="336"/>
                </a:moveTo>
                <a:cubicBezTo>
                  <a:pt x="140" y="216"/>
                  <a:pt x="0" y="96"/>
                  <a:pt x="40" y="48"/>
                </a:cubicBezTo>
                <a:cubicBezTo>
                  <a:pt x="80" y="0"/>
                  <a:pt x="464" y="0"/>
                  <a:pt x="520" y="48"/>
                </a:cubicBezTo>
                <a:cubicBezTo>
                  <a:pt x="576" y="96"/>
                  <a:pt x="476" y="216"/>
                  <a:pt x="376" y="336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086" name="Text Box 14"/>
          <p:cNvSpPr txBox="1">
            <a:spLocks noChangeArrowheads="1"/>
          </p:cNvSpPr>
          <p:nvPr/>
        </p:nvSpPr>
        <p:spPr bwMode="ltGray">
          <a:xfrm>
            <a:off x="3343275" y="4260850"/>
            <a:ext cx="238125" cy="485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771087" name="Text Box 15"/>
          <p:cNvSpPr txBox="1">
            <a:spLocks noChangeArrowheads="1"/>
          </p:cNvSpPr>
          <p:nvPr/>
        </p:nvSpPr>
        <p:spPr bwMode="ltGray">
          <a:xfrm>
            <a:off x="6519863" y="3500438"/>
            <a:ext cx="555625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71088" name="Freeform 16"/>
          <p:cNvSpPr/>
          <p:nvPr/>
        </p:nvSpPr>
        <p:spPr bwMode="ltGray">
          <a:xfrm>
            <a:off x="2073275" y="4065588"/>
            <a:ext cx="952500" cy="592137"/>
          </a:xfrm>
          <a:custGeom>
            <a:avLst/>
            <a:gdLst>
              <a:gd name="T0" fmla="*/ 2147483647 w 576"/>
              <a:gd name="T1" fmla="*/ 2147483647 h 336"/>
              <a:gd name="T2" fmla="*/ 2147483647 w 576"/>
              <a:gd name="T3" fmla="*/ 2147483647 h 336"/>
              <a:gd name="T4" fmla="*/ 2147483647 w 576"/>
              <a:gd name="T5" fmla="*/ 2147483647 h 336"/>
              <a:gd name="T6" fmla="*/ 2147483647 w 576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336"/>
              <a:gd name="T14" fmla="*/ 576 w 57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336">
                <a:moveTo>
                  <a:pt x="280" y="336"/>
                </a:moveTo>
                <a:cubicBezTo>
                  <a:pt x="140" y="216"/>
                  <a:pt x="0" y="96"/>
                  <a:pt x="40" y="48"/>
                </a:cubicBezTo>
                <a:cubicBezTo>
                  <a:pt x="80" y="0"/>
                  <a:pt x="464" y="0"/>
                  <a:pt x="520" y="48"/>
                </a:cubicBezTo>
                <a:cubicBezTo>
                  <a:pt x="576" y="96"/>
                  <a:pt x="476" y="216"/>
                  <a:pt x="376" y="336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089" name="Text Box 17"/>
          <p:cNvSpPr txBox="1">
            <a:spLocks noChangeArrowheads="1"/>
          </p:cNvSpPr>
          <p:nvPr/>
        </p:nvSpPr>
        <p:spPr bwMode="ltGray">
          <a:xfrm>
            <a:off x="2390775" y="3668713"/>
            <a:ext cx="238125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71090" name="Freeform 18"/>
          <p:cNvSpPr/>
          <p:nvPr/>
        </p:nvSpPr>
        <p:spPr bwMode="ltGray">
          <a:xfrm>
            <a:off x="3978275" y="4065588"/>
            <a:ext cx="954088" cy="592137"/>
          </a:xfrm>
          <a:custGeom>
            <a:avLst/>
            <a:gdLst>
              <a:gd name="T0" fmla="*/ 2147483647 w 576"/>
              <a:gd name="T1" fmla="*/ 2147483647 h 336"/>
              <a:gd name="T2" fmla="*/ 2147483647 w 576"/>
              <a:gd name="T3" fmla="*/ 2147483647 h 336"/>
              <a:gd name="T4" fmla="*/ 2147483647 w 576"/>
              <a:gd name="T5" fmla="*/ 2147483647 h 336"/>
              <a:gd name="T6" fmla="*/ 2147483647 w 576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336"/>
              <a:gd name="T14" fmla="*/ 576 w 57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336">
                <a:moveTo>
                  <a:pt x="280" y="336"/>
                </a:moveTo>
                <a:cubicBezTo>
                  <a:pt x="140" y="216"/>
                  <a:pt x="0" y="96"/>
                  <a:pt x="40" y="48"/>
                </a:cubicBezTo>
                <a:cubicBezTo>
                  <a:pt x="80" y="0"/>
                  <a:pt x="464" y="0"/>
                  <a:pt x="520" y="48"/>
                </a:cubicBezTo>
                <a:cubicBezTo>
                  <a:pt x="576" y="96"/>
                  <a:pt x="476" y="216"/>
                  <a:pt x="376" y="336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091" name="Text Box 19"/>
          <p:cNvSpPr txBox="1">
            <a:spLocks noChangeArrowheads="1"/>
          </p:cNvSpPr>
          <p:nvPr/>
        </p:nvSpPr>
        <p:spPr bwMode="ltGray">
          <a:xfrm>
            <a:off x="4216400" y="3584575"/>
            <a:ext cx="557213" cy="488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71092" name="Text Box 20"/>
          <p:cNvSpPr txBox="1">
            <a:spLocks noChangeArrowheads="1"/>
          </p:cNvSpPr>
          <p:nvPr/>
        </p:nvSpPr>
        <p:spPr bwMode="ltGray">
          <a:xfrm>
            <a:off x="5487988" y="4260850"/>
            <a:ext cx="2381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7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7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7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7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7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7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7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7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7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7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7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7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77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77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7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6" grpId="0" animBg="1"/>
      <p:bldP spid="771077" grpId="0" animBg="1"/>
      <p:bldP spid="771078" grpId="0" animBg="1"/>
      <p:bldP spid="771079" grpId="0"/>
      <p:bldP spid="771080" grpId="0" animBg="1"/>
      <p:bldP spid="771081" grpId="0" animBg="1"/>
      <p:bldP spid="771082" grpId="0" animBg="1"/>
      <p:bldP spid="771083" grpId="0"/>
      <p:bldP spid="771084" grpId="0"/>
      <p:bldP spid="771085" grpId="0" animBg="1"/>
      <p:bldP spid="771086" grpId="0"/>
      <p:bldP spid="771087" grpId="0"/>
      <p:bldP spid="771088" grpId="0" animBg="1"/>
      <p:bldP spid="771089" grpId="0"/>
      <p:bldP spid="771090" grpId="0" animBg="1"/>
      <p:bldP spid="771091" grpId="0"/>
      <p:bldP spid="771092" grpId="0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对应的</a:t>
            </a:r>
            <a:r>
              <a:rPr lang="en-US" altLang="zh-CN" sz="4400" b="1">
                <a:solidFill>
                  <a:schemeClr val="accent2"/>
                </a:solidFill>
              </a:rPr>
              <a:t>5</a:t>
            </a:r>
            <a:r>
              <a:rPr lang="zh-CN" altLang="en-US" sz="4400" b="1">
                <a:solidFill>
                  <a:schemeClr val="accent2"/>
                </a:solidFill>
              </a:rPr>
              <a:t>个</a:t>
            </a:r>
            <a:r>
              <a:rPr lang="en-US" altLang="zh-CN" sz="4400" b="1">
                <a:solidFill>
                  <a:srgbClr val="0000CC"/>
                </a:solidFill>
              </a:rPr>
              <a:t>δ</a:t>
            </a:r>
            <a:r>
              <a:rPr lang="zh-CN" altLang="en-US" sz="4400" b="1">
                <a:solidFill>
                  <a:srgbClr val="0000CC"/>
                </a:solidFill>
              </a:rPr>
              <a:t>函数为：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/>
              <a:t>δ(q</a:t>
            </a:r>
            <a:r>
              <a:rPr lang="en-US" altLang="zh-CN" sz="4400" b="1" baseline="-30000"/>
              <a:t>0</a:t>
            </a:r>
            <a:r>
              <a:rPr lang="zh-CN" altLang="en-US" sz="4400" b="1"/>
              <a:t>，</a:t>
            </a:r>
            <a:r>
              <a:rPr lang="en-US" altLang="zh-CN" sz="4400" b="1"/>
              <a:t>0)={q</a:t>
            </a:r>
            <a:r>
              <a:rPr lang="en-US" altLang="zh-CN" sz="4400" b="1" baseline="-30000"/>
              <a:t>0</a:t>
            </a:r>
            <a:r>
              <a:rPr lang="en-US" altLang="zh-CN" sz="4400" b="1"/>
              <a:t>}   δ(q</a:t>
            </a:r>
            <a:r>
              <a:rPr lang="en-US" altLang="zh-CN" sz="4400" b="1" baseline="-30000"/>
              <a:t>0</a:t>
            </a:r>
            <a:r>
              <a:rPr lang="zh-CN" altLang="en-US" sz="4400" b="1"/>
              <a:t>，</a:t>
            </a:r>
            <a:r>
              <a:rPr lang="en-US" altLang="zh-CN" sz="4400" b="1">
                <a:solidFill>
                  <a:srgbClr val="FF0000"/>
                </a:solidFill>
              </a:rPr>
              <a:t>ε</a:t>
            </a:r>
            <a:r>
              <a:rPr lang="en-US" altLang="zh-CN" sz="4400" b="1"/>
              <a:t>)={q</a:t>
            </a:r>
            <a:r>
              <a:rPr lang="en-US" altLang="zh-CN" sz="4400" b="1" baseline="-30000"/>
              <a:t>1</a:t>
            </a:r>
            <a:r>
              <a:rPr lang="en-US" altLang="zh-CN" sz="4400" b="1"/>
              <a:t>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/>
              <a:t>δ(q</a:t>
            </a:r>
            <a:r>
              <a:rPr lang="en-US" altLang="zh-CN" sz="4400" b="1" baseline="-30000"/>
              <a:t>1</a:t>
            </a:r>
            <a:r>
              <a:rPr lang="zh-CN" altLang="en-US" sz="4400" b="1"/>
              <a:t>，</a:t>
            </a:r>
            <a:r>
              <a:rPr lang="en-US" altLang="zh-CN" sz="4400" b="1"/>
              <a:t>1)={q</a:t>
            </a:r>
            <a:r>
              <a:rPr lang="en-US" altLang="zh-CN" sz="4400" b="1" baseline="-30000"/>
              <a:t>1</a:t>
            </a:r>
            <a:r>
              <a:rPr lang="en-US" altLang="zh-CN" sz="4400" b="1"/>
              <a:t>}   δ(q</a:t>
            </a:r>
            <a:r>
              <a:rPr lang="en-US" altLang="zh-CN" sz="4400" b="1" baseline="-30000"/>
              <a:t>1</a:t>
            </a:r>
            <a:r>
              <a:rPr lang="zh-CN" altLang="en-US" sz="4400" b="1"/>
              <a:t>，</a:t>
            </a:r>
            <a:r>
              <a:rPr lang="en-US" altLang="zh-CN" sz="4400" b="1">
                <a:solidFill>
                  <a:srgbClr val="FF0000"/>
                </a:solidFill>
              </a:rPr>
              <a:t>ε</a:t>
            </a:r>
            <a:r>
              <a:rPr lang="en-US" altLang="zh-CN" sz="4400" b="1"/>
              <a:t>)={q</a:t>
            </a:r>
            <a:r>
              <a:rPr lang="en-US" altLang="zh-CN" sz="4400" b="1" baseline="-30000"/>
              <a:t>2</a:t>
            </a:r>
            <a:r>
              <a:rPr lang="en-US" altLang="zh-CN" sz="4400" b="1"/>
              <a:t>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/>
              <a:t>δ(q</a:t>
            </a:r>
            <a:r>
              <a:rPr lang="en-US" altLang="zh-CN" sz="4400" b="1" baseline="-30000"/>
              <a:t>2</a:t>
            </a:r>
            <a:r>
              <a:rPr lang="zh-CN" altLang="en-US" sz="4400" b="1"/>
              <a:t>，</a:t>
            </a:r>
            <a:r>
              <a:rPr lang="en-US" altLang="zh-CN" sz="4400" b="1"/>
              <a:t>2)={q</a:t>
            </a:r>
            <a:r>
              <a:rPr lang="en-US" altLang="zh-CN" sz="4400" b="1" baseline="-30000"/>
              <a:t>2</a:t>
            </a:r>
            <a:r>
              <a:rPr lang="en-US" altLang="zh-CN" sz="4400" b="1"/>
              <a:t>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/>
              <a:t>默认还有</a:t>
            </a:r>
            <a:r>
              <a:rPr lang="en-US" altLang="zh-CN" sz="4400" b="1"/>
              <a:t>3</a:t>
            </a:r>
            <a:r>
              <a:rPr lang="zh-CN" altLang="en-US" sz="4400" b="1"/>
              <a:t>个</a:t>
            </a:r>
            <a:r>
              <a:rPr lang="en-US" altLang="zh-CN" sz="4400" b="1">
                <a:solidFill>
                  <a:schemeClr val="accent2"/>
                </a:solidFill>
              </a:rPr>
              <a:t>ε</a:t>
            </a:r>
            <a:r>
              <a:rPr lang="zh-CN" altLang="en-US" sz="4400" b="1">
                <a:solidFill>
                  <a:schemeClr val="accent2"/>
                </a:solidFill>
              </a:rPr>
              <a:t>函数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4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定义</a:t>
            </a:r>
            <a:r>
              <a:rPr lang="en-US" altLang="zh-CN" sz="5400" dirty="0">
                <a:solidFill>
                  <a:srgbClr val="000000"/>
                </a:solidFill>
              </a:rPr>
              <a:t>3-15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对于</a:t>
            </a:r>
            <a:r>
              <a:rPr lang="en-US" altLang="zh-CN" sz="4400" b="1" dirty="0">
                <a:solidFill>
                  <a:srgbClr val="0000CC"/>
                </a:solidFill>
              </a:rPr>
              <a:t>ε-NFA</a:t>
            </a:r>
            <a:r>
              <a:rPr lang="zh-CN" altLang="en-US" sz="4400" b="1" dirty="0">
                <a:solidFill>
                  <a:srgbClr val="0000CC"/>
                </a:solidFill>
              </a:rPr>
              <a:t> ，</a:t>
            </a:r>
            <a:r>
              <a:rPr lang="en-US" altLang="zh-CN" sz="4400" b="1" dirty="0">
                <a:solidFill>
                  <a:srgbClr val="0000CC"/>
                </a:solidFill>
              </a:rPr>
              <a:t>q</a:t>
            </a:r>
            <a:r>
              <a:rPr lang="zh-CN" altLang="en-US" sz="4400" b="1" dirty="0"/>
              <a:t>∈</a:t>
            </a:r>
            <a:r>
              <a:rPr lang="en-US" altLang="zh-CN" sz="4400" b="1" dirty="0"/>
              <a:t>Q</a:t>
            </a:r>
            <a:endParaRPr lang="zh-CN" altLang="en-US" sz="4400" b="1" dirty="0">
              <a:solidFill>
                <a:srgbClr val="0000CC"/>
              </a:solidFill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00"/>
                </a:solidFill>
              </a:rPr>
              <a:t>   从</a:t>
            </a:r>
            <a:r>
              <a:rPr lang="en-US" altLang="zh-CN" sz="4400" b="1" dirty="0">
                <a:solidFill>
                  <a:srgbClr val="000000"/>
                </a:solidFill>
              </a:rPr>
              <a:t>q</a:t>
            </a:r>
            <a:r>
              <a:rPr lang="zh-CN" altLang="en-US" sz="4400" b="1" dirty="0">
                <a:solidFill>
                  <a:srgbClr val="000000"/>
                </a:solidFill>
              </a:rPr>
              <a:t>开始</a:t>
            </a:r>
            <a:r>
              <a:rPr lang="zh-CN" altLang="en-US" sz="4400" b="1" dirty="0">
                <a:solidFill>
                  <a:srgbClr val="0000CC"/>
                </a:solidFill>
              </a:rPr>
              <a:t>，</a:t>
            </a:r>
            <a:r>
              <a:rPr lang="zh-CN" altLang="en-US" sz="4400" b="1" dirty="0"/>
              <a:t>扫描</a:t>
            </a:r>
            <a:r>
              <a:rPr lang="en-US" altLang="zh-CN" sz="4400" b="1" dirty="0">
                <a:solidFill>
                  <a:schemeClr val="accent2"/>
                </a:solidFill>
              </a:rPr>
              <a:t>1</a:t>
            </a:r>
            <a:r>
              <a:rPr lang="zh-CN" altLang="en-US" sz="4400" b="1" dirty="0">
                <a:solidFill>
                  <a:schemeClr val="accent2"/>
                </a:solidFill>
              </a:rPr>
              <a:t>个或多个</a:t>
            </a:r>
            <a:r>
              <a:rPr lang="en-US" altLang="zh-CN" sz="4400" b="1" dirty="0"/>
              <a:t>ε</a:t>
            </a:r>
            <a:r>
              <a:rPr lang="zh-CN" altLang="en-US" sz="4400" b="1" dirty="0">
                <a:solidFill>
                  <a:srgbClr val="0000CC"/>
                </a:solidFill>
              </a:rPr>
              <a:t>后能够到达的状态集记为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      </a:t>
            </a:r>
            <a:r>
              <a:rPr lang="en-US" altLang="zh-CN" sz="4400" b="1" dirty="0">
                <a:solidFill>
                  <a:srgbClr val="000000"/>
                </a:solidFill>
              </a:rPr>
              <a:t>ε-CLOSURE(q)</a:t>
            </a:r>
            <a:endParaRPr lang="zh-CN" altLang="en-US" sz="4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uiExpand="1" build="p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ε-CLOSURE(q)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 = {p|</a:t>
            </a:r>
            <a:r>
              <a:rPr lang="zh-CN" altLang="en-US" sz="4400" b="1" dirty="0">
                <a:solidFill>
                  <a:srgbClr val="0000CC"/>
                </a:solidFill>
              </a:rPr>
              <a:t>扫描</a:t>
            </a:r>
            <a:r>
              <a:rPr lang="en-US" altLang="zh-CN" sz="4400" b="1" dirty="0">
                <a:solidFill>
                  <a:schemeClr val="accent2"/>
                </a:solidFill>
              </a:rPr>
              <a:t>ε</a:t>
            </a:r>
            <a:r>
              <a:rPr lang="zh-CN" altLang="en-US" sz="4400" b="1" dirty="0">
                <a:solidFill>
                  <a:schemeClr val="accent2"/>
                </a:solidFill>
              </a:rPr>
              <a:t>后能够</a:t>
            </a:r>
            <a:r>
              <a:rPr lang="zh-CN" altLang="en-US" sz="4400" b="1" dirty="0">
                <a:solidFill>
                  <a:srgbClr val="0000CC"/>
                </a:solidFill>
              </a:rPr>
              <a:t>从</a:t>
            </a:r>
            <a:r>
              <a:rPr lang="en-US" altLang="zh-CN" sz="4400" b="1" dirty="0">
                <a:solidFill>
                  <a:srgbClr val="0000CC"/>
                </a:solidFill>
              </a:rPr>
              <a:t>q</a:t>
            </a:r>
            <a:r>
              <a:rPr lang="zh-CN" altLang="en-US" sz="4400" b="1" dirty="0">
                <a:solidFill>
                  <a:schemeClr val="accent2"/>
                </a:solidFill>
              </a:rPr>
              <a:t>到达</a:t>
            </a:r>
            <a:r>
              <a:rPr lang="en-US" altLang="zh-CN" sz="4400" b="1" dirty="0">
                <a:solidFill>
                  <a:srgbClr val="0000CC"/>
                </a:solidFill>
              </a:rPr>
              <a:t>p}</a:t>
            </a:r>
            <a:r>
              <a:rPr lang="zh-CN" altLang="en-US" sz="4400" b="1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3" grpId="0" uiExpand="1" build="p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对于</a:t>
            </a:r>
            <a:r>
              <a:rPr lang="en-US" altLang="zh-CN" sz="4000" b="1" dirty="0">
                <a:solidFill>
                  <a:srgbClr val="0000CC"/>
                </a:solidFill>
              </a:rPr>
              <a:t>ε-NFA</a:t>
            </a:r>
            <a:r>
              <a:rPr lang="zh-CN" altLang="en-US" sz="4000" b="1" dirty="0">
                <a:solidFill>
                  <a:srgbClr val="0000CC"/>
                </a:solidFill>
              </a:rPr>
              <a:t>， </a:t>
            </a:r>
            <a:r>
              <a:rPr lang="en-US" altLang="zh-CN" sz="4000" b="1" dirty="0">
                <a:solidFill>
                  <a:srgbClr val="0000CC"/>
                </a:solidFill>
              </a:rPr>
              <a:t>q</a:t>
            </a:r>
            <a:r>
              <a:rPr lang="zh-CN" altLang="en-US" sz="4000" b="1" dirty="0"/>
              <a:t>∈</a:t>
            </a:r>
            <a:r>
              <a:rPr lang="en-US" altLang="zh-CN" sz="4000" b="1" dirty="0"/>
              <a:t>Q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00"/>
                </a:solidFill>
              </a:rPr>
              <a:t>  ε-CLOSURE</a:t>
            </a:r>
            <a:r>
              <a:rPr lang="en-US" altLang="zh-CN" sz="4000" b="1" dirty="0"/>
              <a:t>(</a:t>
            </a:r>
            <a:r>
              <a:rPr lang="en-US" altLang="zh-CN" sz="4400" b="1" dirty="0">
                <a:solidFill>
                  <a:srgbClr val="000000"/>
                </a:solidFill>
              </a:rPr>
              <a:t>q</a:t>
            </a:r>
            <a:r>
              <a:rPr lang="en-US" altLang="zh-CN" sz="4400" b="1" dirty="0"/>
              <a:t>)</a:t>
            </a:r>
            <a:r>
              <a:rPr lang="zh-CN" altLang="en-US" sz="4400" b="1" dirty="0"/>
              <a:t>可以</a:t>
            </a:r>
            <a:r>
              <a:rPr lang="zh-CN" altLang="en-US" sz="4400" b="1" dirty="0">
                <a:solidFill>
                  <a:srgbClr val="0000CC"/>
                </a:solidFill>
              </a:rPr>
              <a:t>由</a:t>
            </a:r>
            <a:endParaRPr lang="en-US" altLang="zh-CN" sz="4400" b="1" dirty="0">
              <a:solidFill>
                <a:srgbClr val="0000CC"/>
              </a:solidFill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递归规则</a:t>
            </a:r>
            <a:r>
              <a:rPr lang="zh-CN" altLang="en-US" sz="4400" b="1" dirty="0">
                <a:solidFill>
                  <a:srgbClr val="000000"/>
                </a:solidFill>
              </a:rPr>
              <a:t>确定</a:t>
            </a:r>
            <a:r>
              <a:rPr lang="zh-CN" altLang="en-US" sz="4400" b="1" dirty="0">
                <a:solidFill>
                  <a:srgbClr val="0000CC"/>
                </a:solidFill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0033CC"/>
                </a:solidFill>
              </a:rPr>
              <a:t>δ</a:t>
            </a:r>
            <a:r>
              <a:rPr lang="zh-CN" altLang="en-US" sz="4800" dirty="0">
                <a:solidFill>
                  <a:srgbClr val="0033CC"/>
                </a:solidFill>
              </a:rPr>
              <a:t>的表示方法</a:t>
            </a:r>
            <a:r>
              <a:rPr lang="en-US" altLang="zh-CN" sz="4800" dirty="0">
                <a:solidFill>
                  <a:srgbClr val="0033CC"/>
                </a:solidFill>
              </a:rPr>
              <a:t>:</a:t>
            </a:r>
            <a:r>
              <a:rPr lang="zh-CN" altLang="en-US" sz="4800" dirty="0">
                <a:solidFill>
                  <a:srgbClr val="000000"/>
                </a:solidFill>
              </a:rPr>
              <a:t>状态图</a:t>
            </a:r>
            <a:r>
              <a:rPr lang="zh-CN" altLang="en-US" sz="4800" dirty="0">
                <a:solidFill>
                  <a:srgbClr val="0000DA"/>
                </a:solidFill>
              </a:rPr>
              <a:t> </a:t>
            </a:r>
            <a:endParaRPr lang="en-US" altLang="zh-CN" sz="4800" dirty="0">
              <a:solidFill>
                <a:schemeClr val="accent4"/>
              </a:solidFill>
            </a:endParaRP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338388"/>
            <a:ext cx="7705725" cy="3611562"/>
          </a:xfrm>
          <a:noFill/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</a:rPr>
              <a:t>状态图是一个</a:t>
            </a:r>
            <a:r>
              <a:rPr lang="zh-CN" altLang="en-US" sz="4000" b="1">
                <a:solidFill>
                  <a:srgbClr val="000000"/>
                </a:solidFill>
              </a:rPr>
              <a:t>有向</a:t>
            </a:r>
            <a:r>
              <a:rPr lang="zh-CN" altLang="en-US" sz="4000" b="1">
                <a:solidFill>
                  <a:srgbClr val="0000CC"/>
                </a:solidFill>
              </a:rPr>
              <a:t>、有</a:t>
            </a:r>
            <a:r>
              <a:rPr lang="zh-CN" altLang="en-US" sz="4000" b="1">
                <a:solidFill>
                  <a:srgbClr val="000000"/>
                </a:solidFill>
              </a:rPr>
              <a:t>循环</a:t>
            </a:r>
            <a:r>
              <a:rPr lang="zh-CN" altLang="en-US" sz="4000" b="1">
                <a:solidFill>
                  <a:srgbClr val="0000CC"/>
                </a:solidFill>
              </a:rPr>
              <a:t>的图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</a:rPr>
              <a:t>一个节点表示一个状态；</a:t>
            </a:r>
            <a:endParaRPr lang="en-US" altLang="zh-CN" sz="4000" b="1">
              <a:solidFill>
                <a:srgbClr val="0000CC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</a:rPr>
              <a:t>若有</a:t>
            </a:r>
            <a:r>
              <a:rPr lang="en-US" altLang="zh-CN" sz="4000" b="1">
                <a:solidFill>
                  <a:srgbClr val="000000"/>
                </a:solidFill>
              </a:rPr>
              <a:t>δ(q</a:t>
            </a:r>
            <a:r>
              <a:rPr lang="zh-CN" altLang="en-US" sz="4000" b="1">
                <a:solidFill>
                  <a:srgbClr val="000000"/>
                </a:solidFill>
              </a:rPr>
              <a:t>，</a:t>
            </a:r>
            <a:r>
              <a:rPr lang="en-US" altLang="zh-CN" sz="4000" b="1">
                <a:solidFill>
                  <a:srgbClr val="FF0000"/>
                </a:solidFill>
              </a:rPr>
              <a:t>x</a:t>
            </a:r>
            <a:r>
              <a:rPr lang="en-US" altLang="zh-CN" sz="4000" b="1">
                <a:solidFill>
                  <a:srgbClr val="000000"/>
                </a:solidFill>
              </a:rPr>
              <a:t>)= q′</a:t>
            </a:r>
            <a:r>
              <a:rPr lang="zh-CN" altLang="en-US" sz="4000" b="1">
                <a:solidFill>
                  <a:srgbClr val="0000CC"/>
                </a:solidFill>
              </a:rPr>
              <a:t>，则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</a:rPr>
              <a:t>状态</a:t>
            </a:r>
            <a:r>
              <a:rPr lang="en-US" altLang="zh-CN" sz="4000" b="1">
                <a:solidFill>
                  <a:srgbClr val="0000CC"/>
                </a:solidFill>
              </a:rPr>
              <a:t>q</a:t>
            </a:r>
            <a:r>
              <a:rPr lang="zh-CN" altLang="en-US" sz="4000" b="1">
                <a:solidFill>
                  <a:srgbClr val="0000CC"/>
                </a:solidFill>
              </a:rPr>
              <a:t>到状态</a:t>
            </a:r>
            <a:r>
              <a:rPr lang="en-US" altLang="zh-CN" sz="4000" b="1">
                <a:solidFill>
                  <a:srgbClr val="0000CC"/>
                </a:solidFill>
              </a:rPr>
              <a:t>q′</a:t>
            </a:r>
            <a:r>
              <a:rPr lang="zh-CN" altLang="en-US" sz="4000" b="1">
                <a:solidFill>
                  <a:srgbClr val="0000CC"/>
                </a:solidFill>
              </a:rPr>
              <a:t>有一条</a:t>
            </a:r>
            <a:r>
              <a:rPr lang="zh-CN" altLang="en-US" sz="4000" b="1">
                <a:solidFill>
                  <a:srgbClr val="000000"/>
                </a:solidFill>
              </a:rPr>
              <a:t>有向边</a:t>
            </a:r>
            <a:r>
              <a:rPr lang="zh-CN" altLang="en-US" sz="4000" b="1">
                <a:solidFill>
                  <a:srgbClr val="0000CC"/>
                </a:solidFill>
              </a:rPr>
              <a:t>，并用字母</a:t>
            </a:r>
            <a:r>
              <a:rPr lang="en-US" altLang="zh-CN" sz="4000" b="1">
                <a:solidFill>
                  <a:srgbClr val="FF0000"/>
                </a:solidFill>
              </a:rPr>
              <a:t>x</a:t>
            </a:r>
            <a:r>
              <a:rPr lang="zh-CN" altLang="en-US" sz="4000" b="1">
                <a:solidFill>
                  <a:srgbClr val="0000CC"/>
                </a:solidFill>
              </a:rPr>
              <a:t>作标记。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uiExpand="1" build="p" autoUpdateAnimBg="0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规则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(1)  q</a:t>
            </a:r>
            <a:r>
              <a:rPr lang="zh-CN" altLang="en-US" sz="4000" b="1" dirty="0">
                <a:solidFill>
                  <a:schemeClr val="accent2"/>
                </a:solidFill>
              </a:rPr>
              <a:t>∈</a:t>
            </a:r>
            <a:r>
              <a:rPr lang="en-US" altLang="zh-CN" sz="4400" b="1" dirty="0">
                <a:solidFill>
                  <a:srgbClr val="0000CC"/>
                </a:solidFill>
              </a:rPr>
              <a:t>ε-CLOSURE(q)</a:t>
            </a:r>
            <a:endParaRPr lang="zh-CN" altLang="en-US" sz="4400" b="1" dirty="0">
              <a:solidFill>
                <a:srgbClr val="0000CC"/>
              </a:solidFill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  即任意状态</a:t>
            </a:r>
            <a:r>
              <a:rPr lang="en-US" altLang="zh-CN" sz="4400" b="1" dirty="0">
                <a:solidFill>
                  <a:srgbClr val="0000CC"/>
                </a:solidFill>
              </a:rPr>
              <a:t>q</a:t>
            </a:r>
            <a:r>
              <a:rPr lang="zh-CN" altLang="en-US" sz="4400" b="1" dirty="0">
                <a:solidFill>
                  <a:srgbClr val="0000CC"/>
                </a:solidFill>
              </a:rPr>
              <a:t>接收空串</a:t>
            </a:r>
            <a:r>
              <a:rPr lang="en-US" altLang="zh-CN" sz="4400" b="1" dirty="0">
                <a:solidFill>
                  <a:srgbClr val="0000CC"/>
                </a:solidFill>
              </a:rPr>
              <a:t>ε</a:t>
            </a:r>
            <a:r>
              <a:rPr lang="zh-CN" altLang="en-US" sz="4400" b="1" dirty="0">
                <a:solidFill>
                  <a:srgbClr val="0000CC"/>
                </a:solidFill>
              </a:rPr>
              <a:t>，</a:t>
            </a:r>
            <a:endParaRPr lang="en-US" altLang="zh-CN" sz="4400" b="1" dirty="0">
              <a:solidFill>
                <a:srgbClr val="0000CC"/>
              </a:solidFill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至少</a:t>
            </a:r>
            <a:r>
              <a:rPr lang="zh-CN" altLang="en-US" sz="4400" b="1" dirty="0">
                <a:solidFill>
                  <a:srgbClr val="000000"/>
                </a:solidFill>
              </a:rPr>
              <a:t>都能</a:t>
            </a:r>
            <a:r>
              <a:rPr lang="zh-CN" altLang="en-US" sz="4400" b="1" dirty="0">
                <a:solidFill>
                  <a:srgbClr val="0000CC"/>
                </a:solidFill>
              </a:rPr>
              <a:t>保持状态</a:t>
            </a:r>
            <a:r>
              <a:rPr lang="en-US" altLang="zh-CN" sz="4400" b="1" dirty="0">
                <a:solidFill>
                  <a:srgbClr val="0000CC"/>
                </a:solidFill>
              </a:rPr>
              <a:t>q</a:t>
            </a:r>
            <a:r>
              <a:rPr lang="zh-CN" altLang="en-US" sz="4400" b="1" dirty="0">
                <a:solidFill>
                  <a:srgbClr val="0000CC"/>
                </a:solidFill>
              </a:rPr>
              <a:t>不变；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uiExpand="1" build="p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规则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(2)  </a:t>
            </a:r>
            <a:r>
              <a:rPr lang="zh-CN" altLang="en-US" sz="4000" b="1" dirty="0">
                <a:solidFill>
                  <a:srgbClr val="0000CC"/>
                </a:solidFill>
              </a:rPr>
              <a:t>如果</a:t>
            </a:r>
            <a:r>
              <a:rPr lang="en-US" altLang="zh-CN" sz="4000" b="1" dirty="0">
                <a:solidFill>
                  <a:srgbClr val="0000CC"/>
                </a:solidFill>
              </a:rPr>
              <a:t>p</a:t>
            </a:r>
            <a:r>
              <a:rPr lang="zh-CN" altLang="en-US" sz="4000" b="1" dirty="0">
                <a:solidFill>
                  <a:schemeClr val="accent2"/>
                </a:solidFill>
              </a:rPr>
              <a:t>∈</a:t>
            </a:r>
            <a:r>
              <a:rPr lang="en-US" altLang="zh-CN" sz="4400" b="1" dirty="0">
                <a:solidFill>
                  <a:srgbClr val="0000CC"/>
                </a:solidFill>
              </a:rPr>
              <a:t>ε-CLOSURE(q)</a:t>
            </a:r>
            <a:r>
              <a:rPr lang="zh-CN" altLang="en-US" sz="4000" b="1" dirty="0">
                <a:solidFill>
                  <a:srgbClr val="0000CC"/>
                </a:solidFill>
              </a:rPr>
              <a:t>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      则</a:t>
            </a:r>
            <a:r>
              <a:rPr lang="en-US" altLang="zh-CN" sz="4000" b="1" dirty="0">
                <a:solidFill>
                  <a:srgbClr val="0000CC"/>
                </a:solidFill>
              </a:rPr>
              <a:t>δ(</a:t>
            </a:r>
            <a:r>
              <a:rPr lang="en-US" altLang="zh-CN" sz="4000" b="1" dirty="0" err="1">
                <a:solidFill>
                  <a:srgbClr val="0000CC"/>
                </a:solidFill>
              </a:rPr>
              <a:t>p,ε</a:t>
            </a:r>
            <a:r>
              <a:rPr lang="en-US" altLang="zh-CN" sz="4000" b="1" dirty="0">
                <a:solidFill>
                  <a:srgbClr val="0000CC"/>
                </a:solidFill>
              </a:rPr>
              <a:t>) </a:t>
            </a:r>
            <a:r>
              <a:rPr lang="zh-CN" altLang="en-US" sz="4000" b="1" dirty="0">
                <a:solidFill>
                  <a:schemeClr val="accent2"/>
                </a:solidFill>
              </a:rPr>
              <a:t>∈</a:t>
            </a:r>
            <a:r>
              <a:rPr lang="en-US" altLang="zh-CN" sz="4000" b="1" dirty="0">
                <a:solidFill>
                  <a:srgbClr val="0000CC"/>
                </a:solidFill>
              </a:rPr>
              <a:t>ε-CLOSURE(q)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(3) </a:t>
            </a:r>
            <a:r>
              <a:rPr lang="zh-CN" altLang="en-US" sz="4000" b="1" dirty="0">
                <a:solidFill>
                  <a:srgbClr val="0000CC"/>
                </a:solidFill>
              </a:rPr>
              <a:t>重复</a:t>
            </a:r>
            <a:r>
              <a:rPr lang="en-US" altLang="zh-CN" sz="4000" b="1" dirty="0">
                <a:solidFill>
                  <a:srgbClr val="0000CC"/>
                </a:solidFill>
              </a:rPr>
              <a:t>(2)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 </a:t>
            </a:r>
            <a:r>
              <a:rPr lang="zh-CN" altLang="en-US" sz="4000" b="1" dirty="0">
                <a:solidFill>
                  <a:srgbClr val="0000CC"/>
                </a:solidFill>
              </a:rPr>
              <a:t>直到</a:t>
            </a:r>
            <a:r>
              <a:rPr lang="en-US" altLang="zh-CN" sz="4000" b="1" dirty="0">
                <a:solidFill>
                  <a:srgbClr val="0000CC"/>
                </a:solidFill>
              </a:rPr>
              <a:t>ε-CLOSURE(q)</a:t>
            </a:r>
            <a:r>
              <a:rPr lang="zh-CN" altLang="en-US" sz="4000" b="1" dirty="0">
                <a:solidFill>
                  <a:srgbClr val="0000CC"/>
                </a:solidFill>
              </a:rPr>
              <a:t>中的状态不再增加为止。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4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7" grpId="0" uiExpand="1" build="p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注意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/>
              <a:t>ε-CLOSURE(q)</a:t>
            </a:r>
            <a:r>
              <a:rPr lang="zh-CN" altLang="en-US" sz="4400" b="1" dirty="0"/>
              <a:t>与</a:t>
            </a:r>
            <a:r>
              <a:rPr lang="en-US" altLang="zh-CN" sz="4400" b="1" dirty="0"/>
              <a:t>δ(</a:t>
            </a:r>
            <a:r>
              <a:rPr lang="en-US" altLang="zh-CN" sz="4400" b="1" dirty="0" err="1"/>
              <a:t>q,ε</a:t>
            </a:r>
            <a:r>
              <a:rPr lang="en-US" altLang="zh-CN" sz="4400" b="1" dirty="0"/>
              <a:t>)</a:t>
            </a:r>
            <a:r>
              <a:rPr lang="zh-CN" altLang="en-US" sz="4400" b="1" dirty="0">
                <a:solidFill>
                  <a:schemeClr val="accent2"/>
                </a:solidFill>
              </a:rPr>
              <a:t>不同</a:t>
            </a:r>
            <a:endParaRPr lang="zh-CN" altLang="en-US" sz="4400" b="1" dirty="0"/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进一步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对于</a:t>
            </a:r>
            <a:r>
              <a:rPr lang="zh-CN" altLang="en-US" sz="4000" b="1">
                <a:solidFill>
                  <a:srgbClr val="000000"/>
                </a:solidFill>
                <a:latin typeface="宋体" panose="02010600030101010101" pitchFamily="2" charset="-122"/>
              </a:rPr>
              <a:t>状态集合</a:t>
            </a:r>
            <a:r>
              <a:rPr lang="en-US" altLang="zh-CN" sz="4000" b="1">
                <a:solidFill>
                  <a:srgbClr val="000000"/>
                </a:solidFill>
                <a:latin typeface="宋体" panose="02010600030101010101" pitchFamily="2" charset="-122"/>
              </a:rPr>
              <a:t>P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，定义</a:t>
            </a:r>
            <a:endParaRPr lang="zh-CN" altLang="en-US" sz="4000" b="1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</a:rPr>
              <a:t>ε-CLOSURE(P)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000000"/>
                </a:solidFill>
              </a:rPr>
              <a:t> =  </a:t>
            </a:r>
            <a:r>
              <a:rPr lang="en-US" altLang="zh-CN" sz="6000" b="1"/>
              <a:t>∪</a:t>
            </a:r>
            <a:endParaRPr lang="en-US" altLang="zh-CN" sz="6000" b="1">
              <a:solidFill>
                <a:srgbClr val="000000"/>
              </a:solidFill>
            </a:endParaRPr>
          </a:p>
        </p:txBody>
      </p:sp>
      <p:sp>
        <p:nvSpPr>
          <p:cNvPr id="438276" name="Rectangle 4"/>
          <p:cNvSpPr>
            <a:spLocks noChangeAspect="1" noChangeArrowheads="1"/>
          </p:cNvSpPr>
          <p:nvPr/>
        </p:nvSpPr>
        <p:spPr bwMode="ltGray">
          <a:xfrm>
            <a:off x="1187450" y="4616450"/>
            <a:ext cx="1527175" cy="612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q∈P</a:t>
            </a: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ltGray">
          <a:xfrm>
            <a:off x="2627313" y="4095750"/>
            <a:ext cx="5468937" cy="7016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>
            <a:spAutoFit/>
          </a:bodyPr>
          <a:lstStyle/>
          <a:p>
            <a:pPr algn="l"/>
            <a:r>
              <a:rPr lang="en-US" altLang="zh-CN">
                <a:solidFill>
                  <a:srgbClr val="000000"/>
                </a:solidFill>
              </a:rPr>
              <a:t>ε-CLOSURE</a:t>
            </a:r>
            <a:r>
              <a:rPr lang="zh-CN" altLang="en-US">
                <a:solidFill>
                  <a:srgbClr val="000000"/>
                </a:solidFill>
              </a:rPr>
              <a:t>（</a:t>
            </a:r>
            <a:r>
              <a:rPr lang="en-US" altLang="zh-CN">
                <a:solidFill>
                  <a:srgbClr val="000000"/>
                </a:solidFill>
              </a:rPr>
              <a:t>q</a:t>
            </a:r>
            <a:r>
              <a:rPr lang="zh-CN" altLang="en-US">
                <a:solidFill>
                  <a:srgbClr val="000000"/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uiExpand="1" build="p"/>
      <p:bldP spid="438276" grpId="0"/>
      <p:bldP spid="438277" grpId="0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4400" dirty="0">
                <a:solidFill>
                  <a:srgbClr val="000000"/>
                </a:solidFill>
                <a:latin typeface="宋体" panose="02010600030101010101" pitchFamily="2" charset="-122"/>
              </a:rPr>
              <a:t>3-16 </a:t>
            </a:r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</a:rPr>
              <a:t>扩展的状态转换函数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ε-NFA</a:t>
            </a: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扩展状态转换函数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 δ</a:t>
            </a:r>
            <a:r>
              <a:rPr lang="en-US" altLang="zh-CN" sz="4400" b="1" baseline="30000" dirty="0">
                <a:solidFill>
                  <a:srgbClr val="0000CC"/>
                </a:solidFill>
                <a:latin typeface="宋体" panose="02010600030101010101" pitchFamily="2" charset="-122"/>
              </a:rPr>
              <a:t>*</a:t>
            </a: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： </a:t>
            </a:r>
            <a:r>
              <a:rPr lang="en-US" altLang="zh-CN" sz="4400" b="1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4400" b="1" baseline="30000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400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4400" b="1" dirty="0">
                <a:latin typeface="宋体" panose="02010600030101010101" pitchFamily="2" charset="-122"/>
              </a:rPr>
              <a:t>×</a:t>
            </a:r>
            <a:r>
              <a:rPr lang="en-US" altLang="zh-CN" sz="4400" b="1" dirty="0">
                <a:solidFill>
                  <a:schemeClr val="accent2"/>
                </a:solidFill>
                <a:latin typeface="宋体" panose="02010600030101010101" pitchFamily="2" charset="-122"/>
              </a:rPr>
              <a:t>∑</a:t>
            </a:r>
            <a:r>
              <a:rPr lang="en-US" altLang="zh-CN" sz="4400" b="1" baseline="30000" dirty="0">
                <a:solidFill>
                  <a:schemeClr val="accent2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→2</a:t>
            </a:r>
            <a:r>
              <a:rPr lang="en-US" altLang="zh-CN" sz="4400" b="1" baseline="30000" dirty="0">
                <a:solidFill>
                  <a:srgbClr val="0000CC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为</a:t>
            </a:r>
            <a:endParaRPr lang="zh-CN" altLang="en-US" sz="4400" b="1" dirty="0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4400" b="1" dirty="0">
                <a:solidFill>
                  <a:schemeClr val="accent2"/>
                </a:solidFill>
                <a:latin typeface="宋体" panose="02010600030101010101" pitchFamily="2" charset="-122"/>
              </a:rPr>
              <a:t>δ</a:t>
            </a:r>
            <a:r>
              <a:rPr lang="en-US" altLang="zh-CN" sz="4400" b="1" baseline="30000" dirty="0">
                <a:solidFill>
                  <a:schemeClr val="accent2"/>
                </a:solidFill>
                <a:latin typeface="宋体" panose="02010600030101010101" pitchFamily="2" charset="-122"/>
              </a:rPr>
              <a:t>*</a:t>
            </a:r>
            <a:r>
              <a:rPr lang="zh-CN" altLang="en-US" sz="4400" b="1" dirty="0">
                <a:solidFill>
                  <a:schemeClr val="accent2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4400" b="1" dirty="0">
                <a:solidFill>
                  <a:schemeClr val="accent2"/>
                </a:solidFill>
                <a:latin typeface="宋体" panose="02010600030101010101" pitchFamily="2" charset="-122"/>
              </a:rPr>
              <a:t>P</a:t>
            </a:r>
            <a:r>
              <a:rPr lang="zh-CN" altLang="en-US" sz="4400" b="1" dirty="0">
                <a:solidFill>
                  <a:schemeClr val="accent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400" b="1" dirty="0">
                <a:solidFill>
                  <a:schemeClr val="accent2"/>
                </a:solidFill>
                <a:latin typeface="宋体" panose="02010600030101010101" pitchFamily="2" charset="-122"/>
              </a:rPr>
              <a:t>w</a:t>
            </a:r>
            <a:r>
              <a:rPr lang="zh-CN" altLang="en-US" sz="4400" b="1" dirty="0">
                <a:solidFill>
                  <a:schemeClr val="accent2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4400" b="1" dirty="0">
                <a:solidFill>
                  <a:schemeClr val="accent2"/>
                </a:solidFill>
                <a:latin typeface="宋体" panose="02010600030101010101" pitchFamily="2" charset="-122"/>
              </a:rPr>
              <a:t>= Q′</a:t>
            </a:r>
            <a:endParaRPr lang="zh-CN" altLang="en-US" sz="4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 即自动机在状态集合</a:t>
            </a: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P</a:t>
            </a: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时，扫描串</a:t>
            </a: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w</a:t>
            </a: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后到达的状态集合</a:t>
            </a: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Q′</a:t>
            </a:r>
            <a:endParaRPr lang="zh-CN" altLang="en-US" sz="4400" b="1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uiExpand="1" build="p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空串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362200"/>
            <a:ext cx="8231187" cy="37338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δ</a:t>
            </a:r>
            <a:r>
              <a:rPr lang="en-US" altLang="zh-CN" sz="44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400" b="1" dirty="0">
                <a:solidFill>
                  <a:srgbClr val="0000CC"/>
                </a:solidFill>
              </a:rPr>
              <a:t>({q},ε)=ε-CLOSURE(</a:t>
            </a:r>
            <a:r>
              <a:rPr lang="en-US" altLang="zh-CN" sz="4000" b="1" dirty="0">
                <a:solidFill>
                  <a:srgbClr val="0000CC"/>
                </a:solidFill>
              </a:rPr>
              <a:t>q</a:t>
            </a:r>
            <a:r>
              <a:rPr lang="en-US" altLang="zh-CN" sz="4400" b="1" dirty="0">
                <a:solidFill>
                  <a:srgbClr val="0000CC"/>
                </a:solidFill>
              </a:rPr>
              <a:t>)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δ</a:t>
            </a:r>
            <a:r>
              <a:rPr lang="en-US" altLang="zh-CN" sz="44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400" b="1" dirty="0">
                <a:solidFill>
                  <a:srgbClr val="0000CC"/>
                </a:solidFill>
              </a:rPr>
              <a:t>(</a:t>
            </a:r>
            <a:r>
              <a:rPr lang="en-US" altLang="zh-CN" sz="4400" b="1" dirty="0" err="1">
                <a:solidFill>
                  <a:srgbClr val="0000CC"/>
                </a:solidFill>
              </a:rPr>
              <a:t>P,ε</a:t>
            </a:r>
            <a:r>
              <a:rPr lang="en-US" altLang="zh-CN" sz="4400" b="1" dirty="0">
                <a:solidFill>
                  <a:srgbClr val="0000CC"/>
                </a:solidFill>
              </a:rPr>
              <a:t>)=ε-CLOSURE(P)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4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5" grpId="0" uiExpand="1" build="p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单个字母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b="1" dirty="0"/>
              <a:t>δ</a:t>
            </a:r>
            <a:r>
              <a:rPr lang="en-US" altLang="zh-CN" sz="3200" b="1" baseline="30000" dirty="0"/>
              <a:t>*</a:t>
            </a:r>
            <a:r>
              <a:rPr lang="en-US" altLang="zh-CN" sz="3200" b="1" dirty="0"/>
              <a:t>({q}</a:t>
            </a:r>
            <a:r>
              <a:rPr lang="zh-CN" altLang="en-US" sz="3200" b="1" dirty="0"/>
              <a:t>，</a:t>
            </a:r>
            <a:r>
              <a:rPr lang="en-US" altLang="zh-CN" sz="3200" b="1" dirty="0">
                <a:solidFill>
                  <a:schemeClr val="accent2"/>
                </a:solidFill>
              </a:rPr>
              <a:t>a</a:t>
            </a:r>
            <a:r>
              <a:rPr lang="en-US" altLang="zh-CN" sz="3200" b="1" dirty="0"/>
              <a:t>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b="1" dirty="0"/>
              <a:t>   =δ</a:t>
            </a:r>
            <a:r>
              <a:rPr lang="en-US" altLang="zh-CN" sz="3200" b="1" baseline="30000" dirty="0"/>
              <a:t>*</a:t>
            </a:r>
            <a:r>
              <a:rPr lang="en-US" altLang="zh-CN" sz="3200" b="1" dirty="0"/>
              <a:t>({q}</a:t>
            </a:r>
            <a:r>
              <a:rPr lang="zh-CN" altLang="en-US" sz="3200" b="1" dirty="0"/>
              <a:t>，</a:t>
            </a:r>
            <a:r>
              <a:rPr lang="en-US" altLang="zh-CN" sz="3200" b="1" dirty="0" err="1">
                <a:solidFill>
                  <a:srgbClr val="FF0000"/>
                </a:solidFill>
              </a:rPr>
              <a:t>ε</a:t>
            </a:r>
            <a:r>
              <a:rPr lang="en-US" altLang="zh-CN" sz="3200" b="1" dirty="0" err="1">
                <a:solidFill>
                  <a:schemeClr val="accent2"/>
                </a:solidFill>
              </a:rPr>
              <a:t>a</a:t>
            </a:r>
            <a:r>
              <a:rPr lang="en-US" altLang="zh-CN" sz="3200" b="1" dirty="0" err="1">
                <a:solidFill>
                  <a:srgbClr val="FF0000"/>
                </a:solidFill>
              </a:rPr>
              <a:t>ε</a:t>
            </a:r>
            <a:r>
              <a:rPr lang="en-US" altLang="zh-CN" sz="3200" b="1" dirty="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0000CC"/>
                </a:solidFill>
              </a:rPr>
              <a:t>  =</a:t>
            </a:r>
            <a:r>
              <a:rPr lang="en-US" altLang="zh-CN" sz="3200" b="1" dirty="0">
                <a:solidFill>
                  <a:srgbClr val="FF0000"/>
                </a:solidFill>
              </a:rPr>
              <a:t>ε-CLOSURE</a:t>
            </a:r>
            <a:r>
              <a:rPr lang="en-US" altLang="zh-CN" sz="3200" b="1" dirty="0">
                <a:solidFill>
                  <a:srgbClr val="0000CC"/>
                </a:solidFill>
              </a:rPr>
              <a:t>(</a:t>
            </a:r>
            <a:r>
              <a:rPr lang="en-US" altLang="zh-CN" sz="4400" b="1" dirty="0"/>
              <a:t>∪</a:t>
            </a:r>
            <a:r>
              <a:rPr lang="en-US" altLang="zh-CN" sz="3200" b="1" dirty="0">
                <a:solidFill>
                  <a:srgbClr val="0000CC"/>
                </a:solidFill>
              </a:rPr>
              <a:t> </a:t>
            </a:r>
            <a:r>
              <a:rPr lang="en-US" altLang="zh-CN" sz="3200" b="1" dirty="0">
                <a:solidFill>
                  <a:schemeClr val="accent2"/>
                </a:solidFill>
              </a:rPr>
              <a:t>δ</a:t>
            </a:r>
            <a:r>
              <a:rPr lang="en-US" altLang="zh-CN" sz="3200" b="1" dirty="0">
                <a:solidFill>
                  <a:srgbClr val="0000CC"/>
                </a:solidFill>
              </a:rPr>
              <a:t>(</a:t>
            </a:r>
            <a:r>
              <a:rPr lang="en-US" altLang="zh-CN" sz="3200" b="1" dirty="0" err="1">
                <a:solidFill>
                  <a:schemeClr val="accent2"/>
                </a:solidFill>
              </a:rPr>
              <a:t>p,</a:t>
            </a:r>
            <a:r>
              <a:rPr lang="en-US" altLang="zh-CN" sz="3200" b="1" dirty="0" err="1">
                <a:solidFill>
                  <a:srgbClr val="0000CC"/>
                </a:solidFill>
              </a:rPr>
              <a:t>a</a:t>
            </a:r>
            <a:r>
              <a:rPr lang="en-US" altLang="zh-CN" sz="3200" b="1" dirty="0">
                <a:solidFill>
                  <a:srgbClr val="0000CC"/>
                </a:solidFill>
              </a:rPr>
              <a:t>))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</a:rPr>
              <a:t>   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b="1" dirty="0"/>
              <a:t>δ</a:t>
            </a:r>
            <a:r>
              <a:rPr lang="en-US" altLang="zh-CN" sz="3200" b="1" baseline="30000" dirty="0"/>
              <a:t>*</a:t>
            </a:r>
            <a:r>
              <a:rPr lang="en-US" altLang="zh-CN" sz="3200" b="1" dirty="0"/>
              <a:t>(P</a:t>
            </a:r>
            <a:r>
              <a:rPr lang="zh-CN" altLang="en-US" sz="3200" b="1" dirty="0"/>
              <a:t>，</a:t>
            </a:r>
            <a:r>
              <a:rPr lang="en-US" altLang="zh-CN" sz="3200" b="1" dirty="0">
                <a:solidFill>
                  <a:schemeClr val="accent2"/>
                </a:solidFill>
              </a:rPr>
              <a:t>a</a:t>
            </a:r>
            <a:r>
              <a:rPr lang="en-US" altLang="zh-CN" sz="3200" b="1" dirty="0"/>
              <a:t>)= </a:t>
            </a:r>
            <a:r>
              <a:rPr lang="en-US" altLang="zh-CN" sz="6000" b="1" dirty="0"/>
              <a:t>∪</a:t>
            </a:r>
            <a:r>
              <a:rPr lang="en-US" altLang="zh-CN" sz="3200" b="1" dirty="0"/>
              <a:t>δ</a:t>
            </a:r>
            <a:r>
              <a:rPr lang="en-US" altLang="zh-CN" sz="3200" b="1" baseline="30000" dirty="0"/>
              <a:t>*</a:t>
            </a:r>
            <a:r>
              <a:rPr lang="en-US" altLang="zh-CN" sz="3200" b="1" dirty="0"/>
              <a:t>({q}</a:t>
            </a:r>
            <a:r>
              <a:rPr lang="zh-CN" altLang="en-US" sz="3200" b="1" dirty="0"/>
              <a:t>，</a:t>
            </a:r>
            <a:r>
              <a:rPr lang="en-US" altLang="zh-CN" sz="3200" b="1" dirty="0">
                <a:solidFill>
                  <a:schemeClr val="accent2"/>
                </a:solidFill>
              </a:rPr>
              <a:t>a</a:t>
            </a:r>
            <a:r>
              <a:rPr lang="en-US" altLang="zh-CN" sz="3200" b="1" dirty="0"/>
              <a:t>)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3200" b="1" dirty="0">
              <a:solidFill>
                <a:schemeClr val="accent2"/>
              </a:solidFill>
            </a:endParaRPr>
          </a:p>
        </p:txBody>
      </p:sp>
      <p:sp>
        <p:nvSpPr>
          <p:cNvPr id="440324" name="Rectangle 4"/>
          <p:cNvSpPr>
            <a:spLocks noChangeAspect="1" noChangeArrowheads="1"/>
          </p:cNvSpPr>
          <p:nvPr/>
        </p:nvSpPr>
        <p:spPr bwMode="ltGray">
          <a:xfrm>
            <a:off x="2124075" y="5229225"/>
            <a:ext cx="2016125" cy="612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q∈P</a:t>
            </a: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440325" name="Rectangle 5"/>
          <p:cNvSpPr>
            <a:spLocks noChangeAspect="1" noChangeArrowheads="1"/>
          </p:cNvSpPr>
          <p:nvPr/>
        </p:nvSpPr>
        <p:spPr bwMode="ltGray">
          <a:xfrm>
            <a:off x="3779838" y="3860800"/>
            <a:ext cx="1166812" cy="612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r>
              <a:rPr lang="en-US" altLang="zh-CN" sz="2800">
                <a:solidFill>
                  <a:srgbClr val="0000CC"/>
                </a:solidFill>
              </a:rPr>
              <a:t>p∈</a:t>
            </a:r>
            <a:r>
              <a:rPr lang="en-US" altLang="zh-CN" sz="2800">
                <a:solidFill>
                  <a:schemeClr val="accent2"/>
                </a:solidFill>
              </a:rPr>
              <a:t>δ*(</a:t>
            </a:r>
            <a:r>
              <a:rPr lang="zh-CN" altLang="en-US" sz="2800">
                <a:solidFill>
                  <a:schemeClr val="accent2"/>
                </a:solidFill>
              </a:rPr>
              <a:t>｛</a:t>
            </a:r>
            <a:r>
              <a:rPr lang="en-US" altLang="zh-CN" sz="2800">
                <a:solidFill>
                  <a:schemeClr val="accent2"/>
                </a:solidFill>
              </a:rPr>
              <a:t>q</a:t>
            </a:r>
            <a:r>
              <a:rPr lang="zh-CN" altLang="en-US" sz="2800">
                <a:solidFill>
                  <a:schemeClr val="accent2"/>
                </a:solidFill>
              </a:rPr>
              <a:t>｝</a:t>
            </a:r>
            <a:r>
              <a:rPr lang="en-US" altLang="zh-CN" sz="2800">
                <a:solidFill>
                  <a:schemeClr val="accent2"/>
                </a:solidFill>
              </a:rPr>
              <a:t>,ε)</a:t>
            </a:r>
            <a:endParaRPr lang="zh-CN" altLang="en-U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4" grpId="0"/>
      <p:bldP spid="440325" grpId="0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对于串</a:t>
            </a:r>
            <a:r>
              <a:rPr lang="en-GB" altLang="zh-CN" sz="4400" dirty="0" err="1">
                <a:solidFill>
                  <a:srgbClr val="000000"/>
                </a:solidFill>
              </a:rPr>
              <a:t>w</a:t>
            </a:r>
            <a:r>
              <a:rPr lang="en-GB" altLang="zh-CN" sz="4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endParaRPr lang="el-GR" altLang="zh-CN" sz="4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δ</a:t>
            </a:r>
            <a:r>
              <a:rPr lang="en-US" altLang="zh-CN" sz="44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400" b="1" dirty="0">
                <a:solidFill>
                  <a:srgbClr val="0000CC"/>
                </a:solidFill>
              </a:rPr>
              <a:t>(</a:t>
            </a:r>
            <a:r>
              <a:rPr lang="en-US" altLang="zh-CN" sz="4400" b="1" dirty="0" err="1">
                <a:solidFill>
                  <a:srgbClr val="0000CC"/>
                </a:solidFill>
              </a:rPr>
              <a:t>P,wa</a:t>
            </a:r>
            <a:r>
              <a:rPr lang="en-US" altLang="zh-CN" sz="4400" b="1" dirty="0">
                <a:solidFill>
                  <a:srgbClr val="0000CC"/>
                </a:solidFill>
              </a:rPr>
              <a:t>)=δ</a:t>
            </a:r>
            <a:r>
              <a:rPr lang="en-US" altLang="zh-CN" sz="4400" b="1" baseline="30000" dirty="0">
                <a:solidFill>
                  <a:schemeClr val="accent2"/>
                </a:solidFill>
              </a:rPr>
              <a:t>*</a:t>
            </a:r>
            <a:r>
              <a:rPr lang="en-US" altLang="zh-CN" sz="4400" b="1" dirty="0">
                <a:solidFill>
                  <a:srgbClr val="0000CC"/>
                </a:solidFill>
              </a:rPr>
              <a:t> (</a:t>
            </a:r>
            <a:r>
              <a:rPr lang="en-US" altLang="zh-CN" sz="4400" b="1" dirty="0">
                <a:solidFill>
                  <a:schemeClr val="accent2"/>
                </a:solidFill>
              </a:rPr>
              <a:t>δ</a:t>
            </a:r>
            <a:r>
              <a:rPr lang="en-US" altLang="zh-CN" sz="4400" b="1" baseline="30000" dirty="0">
                <a:solidFill>
                  <a:schemeClr val="accent2"/>
                </a:solidFill>
              </a:rPr>
              <a:t>*</a:t>
            </a:r>
            <a:r>
              <a:rPr lang="en-US" altLang="zh-CN" sz="4400" b="1" dirty="0">
                <a:solidFill>
                  <a:schemeClr val="accent2"/>
                </a:solidFill>
              </a:rPr>
              <a:t>(</a:t>
            </a:r>
            <a:r>
              <a:rPr lang="en-US" altLang="zh-CN" sz="4400" b="1" dirty="0" err="1">
                <a:solidFill>
                  <a:schemeClr val="accent2"/>
                </a:solidFill>
              </a:rPr>
              <a:t>P,w</a:t>
            </a:r>
            <a:r>
              <a:rPr lang="en-US" altLang="zh-CN" sz="4400" b="1" dirty="0">
                <a:solidFill>
                  <a:schemeClr val="accent2"/>
                </a:solidFill>
              </a:rPr>
              <a:t>)</a:t>
            </a:r>
            <a:r>
              <a:rPr lang="en-US" altLang="zh-CN" sz="4400" b="1" dirty="0">
                <a:solidFill>
                  <a:srgbClr val="0000CC"/>
                </a:solidFill>
              </a:rPr>
              <a:t>,a) </a:t>
            </a:r>
            <a:endParaRPr lang="zh-CN" altLang="en-US" sz="4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或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δ</a:t>
            </a:r>
            <a:r>
              <a:rPr lang="en-US" altLang="zh-CN" sz="44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400" b="1" dirty="0">
                <a:solidFill>
                  <a:srgbClr val="0000CC"/>
                </a:solidFill>
              </a:rPr>
              <a:t>(</a:t>
            </a:r>
            <a:r>
              <a:rPr lang="en-US" altLang="zh-CN" sz="4400" b="1" dirty="0" err="1">
                <a:solidFill>
                  <a:srgbClr val="0000CC"/>
                </a:solidFill>
              </a:rPr>
              <a:t>P,aw</a:t>
            </a:r>
            <a:r>
              <a:rPr lang="en-US" altLang="zh-CN" sz="4400" b="1" dirty="0">
                <a:solidFill>
                  <a:srgbClr val="0000CC"/>
                </a:solidFill>
              </a:rPr>
              <a:t>)=δ</a:t>
            </a:r>
            <a:r>
              <a:rPr lang="en-US" altLang="zh-CN" sz="44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400" b="1" dirty="0">
                <a:solidFill>
                  <a:srgbClr val="0000CC"/>
                </a:solidFill>
              </a:rPr>
              <a:t> (</a:t>
            </a:r>
            <a:r>
              <a:rPr lang="en-US" altLang="zh-CN" sz="4400" b="1" dirty="0">
                <a:solidFill>
                  <a:schemeClr val="accent2"/>
                </a:solidFill>
              </a:rPr>
              <a:t>δ</a:t>
            </a:r>
            <a:r>
              <a:rPr lang="en-US" altLang="zh-CN" sz="4400" b="1" baseline="30000" dirty="0">
                <a:solidFill>
                  <a:schemeClr val="accent2"/>
                </a:solidFill>
              </a:rPr>
              <a:t>*</a:t>
            </a:r>
            <a:r>
              <a:rPr lang="en-US" altLang="zh-CN" sz="4400" b="1" dirty="0">
                <a:solidFill>
                  <a:schemeClr val="accent2"/>
                </a:solidFill>
              </a:rPr>
              <a:t>(</a:t>
            </a:r>
            <a:r>
              <a:rPr lang="en-US" altLang="zh-CN" sz="4400" b="1" dirty="0" err="1">
                <a:solidFill>
                  <a:schemeClr val="accent2"/>
                </a:solidFill>
              </a:rPr>
              <a:t>P,a</a:t>
            </a:r>
            <a:r>
              <a:rPr lang="en-US" altLang="zh-CN" sz="4400" b="1" dirty="0">
                <a:solidFill>
                  <a:schemeClr val="accent2"/>
                </a:solidFill>
              </a:rPr>
              <a:t>)</a:t>
            </a:r>
            <a:r>
              <a:rPr lang="en-US" altLang="zh-CN" sz="4400" b="1" dirty="0">
                <a:solidFill>
                  <a:srgbClr val="0000CC"/>
                </a:solidFill>
              </a:rPr>
              <a:t>,w) </a:t>
            </a:r>
            <a:endParaRPr lang="zh-CN" altLang="en-US" sz="4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CC"/>
                </a:solidFill>
                <a:latin typeface="宋体" panose="02010600030101010101" pitchFamily="2" charset="-122"/>
              </a:rPr>
              <a:t>对于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ε-CLOSURE(q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en-US" altLang="zh-CN" sz="4400" b="1">
                <a:solidFill>
                  <a:srgbClr val="0000CC"/>
                </a:solidFill>
              </a:rPr>
              <a:t>)=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ε-CLOSURE(q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en-US" altLang="zh-CN" sz="4400" b="1">
                <a:solidFill>
                  <a:srgbClr val="0000CC"/>
                </a:solidFill>
              </a:rPr>
              <a:t>)=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ε-CLOSURE(q</a:t>
            </a:r>
            <a:r>
              <a:rPr lang="en-US" altLang="zh-CN" sz="4400" b="1" baseline="-30000">
                <a:solidFill>
                  <a:srgbClr val="0000CC"/>
                </a:solidFill>
              </a:rPr>
              <a:t>2</a:t>
            </a:r>
            <a:r>
              <a:rPr lang="en-US" altLang="zh-CN" sz="4400" b="1">
                <a:solidFill>
                  <a:srgbClr val="0000CC"/>
                </a:solidFill>
              </a:rPr>
              <a:t>)=</a:t>
            </a:r>
            <a:endParaRPr lang="en-US" altLang="zh-CN" sz="4400" b="1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2987675" y="333375"/>
            <a:ext cx="5181600" cy="1630363"/>
            <a:chOff x="864" y="1584"/>
            <a:chExt cx="3264" cy="1027"/>
          </a:xfrm>
        </p:grpSpPr>
        <p:sp>
          <p:nvSpPr>
            <p:cNvPr id="301066" name="Line 5"/>
            <p:cNvSpPr>
              <a:spLocks noChangeShapeType="1"/>
            </p:cNvSpPr>
            <p:nvPr/>
          </p:nvSpPr>
          <p:spPr bwMode="ltGray">
            <a:xfrm>
              <a:off x="864" y="2304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67" name="Oval 6"/>
            <p:cNvSpPr>
              <a:spLocks noChangeArrowheads="1"/>
            </p:cNvSpPr>
            <p:nvPr/>
          </p:nvSpPr>
          <p:spPr bwMode="ltGray">
            <a:xfrm>
              <a:off x="1248" y="2256"/>
              <a:ext cx="144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68" name="AutoShape 7"/>
            <p:cNvSpPr>
              <a:spLocks noChangeArrowheads="1"/>
            </p:cNvSpPr>
            <p:nvPr/>
          </p:nvSpPr>
          <p:spPr bwMode="ltGray">
            <a:xfrm>
              <a:off x="3792" y="2208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69" name="Text Box 8"/>
            <p:cNvSpPr txBox="1">
              <a:spLocks noChangeArrowheads="1"/>
            </p:cNvSpPr>
            <p:nvPr/>
          </p:nvSpPr>
          <p:spPr bwMode="ltGray">
            <a:xfrm>
              <a:off x="1152" y="2304"/>
              <a:ext cx="336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01070" name="Line 9"/>
            <p:cNvSpPr>
              <a:spLocks noChangeShapeType="1"/>
            </p:cNvSpPr>
            <p:nvPr/>
          </p:nvSpPr>
          <p:spPr bwMode="ltGray">
            <a:xfrm flipV="1">
              <a:off x="1392" y="2304"/>
              <a:ext cx="100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71" name="Oval 10"/>
            <p:cNvSpPr>
              <a:spLocks noChangeArrowheads="1"/>
            </p:cNvSpPr>
            <p:nvPr/>
          </p:nvSpPr>
          <p:spPr bwMode="ltGray">
            <a:xfrm>
              <a:off x="2400" y="2256"/>
              <a:ext cx="144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72" name="Line 11"/>
            <p:cNvSpPr>
              <a:spLocks noChangeShapeType="1"/>
            </p:cNvSpPr>
            <p:nvPr/>
          </p:nvSpPr>
          <p:spPr bwMode="ltGray">
            <a:xfrm>
              <a:off x="2544" y="2304"/>
              <a:ext cx="12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73" name="Text Box 12"/>
            <p:cNvSpPr txBox="1">
              <a:spLocks noChangeArrowheads="1"/>
            </p:cNvSpPr>
            <p:nvPr/>
          </p:nvSpPr>
          <p:spPr bwMode="ltGray">
            <a:xfrm>
              <a:off x="2304" y="2304"/>
              <a:ext cx="336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1074" name="Text Box 13"/>
            <p:cNvSpPr txBox="1">
              <a:spLocks noChangeArrowheads="1"/>
            </p:cNvSpPr>
            <p:nvPr/>
          </p:nvSpPr>
          <p:spPr bwMode="ltGray">
            <a:xfrm>
              <a:off x="3696" y="2304"/>
              <a:ext cx="336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01075" name="Freeform 14"/>
            <p:cNvSpPr/>
            <p:nvPr/>
          </p:nvSpPr>
          <p:spPr bwMode="ltGray">
            <a:xfrm>
              <a:off x="3552" y="1872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76" name="Text Box 15"/>
            <p:cNvSpPr txBox="1">
              <a:spLocks noChangeArrowheads="1"/>
            </p:cNvSpPr>
            <p:nvPr/>
          </p:nvSpPr>
          <p:spPr bwMode="ltGray">
            <a:xfrm>
              <a:off x="1776" y="2016"/>
              <a:ext cx="144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zh-CN" altLang="en-US" sz="3200" i="1">
                  <a:solidFill>
                    <a:srgbClr val="000000"/>
                  </a:solidFill>
                  <a:sym typeface="Symbol" panose="05050102010706020507" pitchFamily="18" charset="2"/>
                </a:rPr>
                <a:t></a:t>
              </a:r>
              <a:endParaRPr lang="zh-CN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301077" name="Text Box 16"/>
            <p:cNvSpPr txBox="1">
              <a:spLocks noChangeArrowheads="1"/>
            </p:cNvSpPr>
            <p:nvPr/>
          </p:nvSpPr>
          <p:spPr bwMode="ltGray">
            <a:xfrm>
              <a:off x="3696" y="1584"/>
              <a:ext cx="336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01078" name="Freeform 17"/>
            <p:cNvSpPr/>
            <p:nvPr/>
          </p:nvSpPr>
          <p:spPr bwMode="ltGray">
            <a:xfrm>
              <a:off x="1008" y="1920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79" name="Text Box 18"/>
            <p:cNvSpPr txBox="1">
              <a:spLocks noChangeArrowheads="1"/>
            </p:cNvSpPr>
            <p:nvPr/>
          </p:nvSpPr>
          <p:spPr bwMode="ltGray">
            <a:xfrm>
              <a:off x="1200" y="1680"/>
              <a:ext cx="144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01080" name="Freeform 19"/>
            <p:cNvSpPr/>
            <p:nvPr/>
          </p:nvSpPr>
          <p:spPr bwMode="ltGray">
            <a:xfrm>
              <a:off x="2160" y="1920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81" name="Text Box 20"/>
            <p:cNvSpPr txBox="1">
              <a:spLocks noChangeArrowheads="1"/>
            </p:cNvSpPr>
            <p:nvPr/>
          </p:nvSpPr>
          <p:spPr bwMode="ltGray">
            <a:xfrm>
              <a:off x="2304" y="1632"/>
              <a:ext cx="336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1082" name="Text Box 21"/>
            <p:cNvSpPr txBox="1">
              <a:spLocks noChangeArrowheads="1"/>
            </p:cNvSpPr>
            <p:nvPr/>
          </p:nvSpPr>
          <p:spPr bwMode="ltGray">
            <a:xfrm>
              <a:off x="3072" y="2016"/>
              <a:ext cx="144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zh-CN" altLang="en-US" sz="3200" i="1">
                  <a:solidFill>
                    <a:srgbClr val="000000"/>
                  </a:solidFill>
                  <a:sym typeface="Symbol" panose="05050102010706020507" pitchFamily="18" charset="2"/>
                </a:rPr>
                <a:t></a:t>
              </a:r>
              <a:endParaRPr lang="zh-CN" altLang="en-US" sz="3200" i="1">
                <a:solidFill>
                  <a:srgbClr val="000000"/>
                </a:solidFill>
              </a:endParaRPr>
            </a:p>
          </p:txBody>
        </p:sp>
      </p:grpSp>
      <p:sp>
        <p:nvSpPr>
          <p:cNvPr id="444438" name="Rectangle 22"/>
          <p:cNvSpPr>
            <a:spLocks noChangeArrowheads="1"/>
          </p:cNvSpPr>
          <p:nvPr/>
        </p:nvSpPr>
        <p:spPr bwMode="ltGray">
          <a:xfrm>
            <a:off x="5795963" y="2276475"/>
            <a:ext cx="1008062" cy="9366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{q</a:t>
            </a:r>
            <a:r>
              <a:rPr lang="en-US" altLang="zh-CN" baseline="-25000">
                <a:solidFill>
                  <a:schemeClr val="accent2"/>
                </a:solidFill>
              </a:rPr>
              <a:t>0</a:t>
            </a:r>
            <a:endParaRPr lang="zh-CN" altLang="en-US"/>
          </a:p>
        </p:txBody>
      </p:sp>
      <p:sp>
        <p:nvSpPr>
          <p:cNvPr id="444439" name="Rectangle 23"/>
          <p:cNvSpPr>
            <a:spLocks noChangeArrowheads="1"/>
          </p:cNvSpPr>
          <p:nvPr/>
        </p:nvSpPr>
        <p:spPr bwMode="ltGray">
          <a:xfrm>
            <a:off x="5867400" y="2924175"/>
            <a:ext cx="2160588" cy="9366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endParaRPr lang="en-US" altLang="zh-CN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{q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  <a:r>
              <a:rPr lang="zh-CN" altLang="en-US">
                <a:solidFill>
                  <a:schemeClr val="accent2"/>
                </a:solidFill>
              </a:rPr>
              <a:t>，</a:t>
            </a:r>
            <a:r>
              <a:rPr lang="en-US" altLang="zh-CN">
                <a:solidFill>
                  <a:schemeClr val="accent2"/>
                </a:solidFill>
              </a:rPr>
              <a:t>q</a:t>
            </a:r>
            <a:r>
              <a:rPr lang="en-US" altLang="zh-CN" baseline="-25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}</a:t>
            </a:r>
          </a:p>
          <a:p>
            <a:endParaRPr lang="zh-CN" altLang="en-US"/>
          </a:p>
        </p:txBody>
      </p:sp>
      <p:sp>
        <p:nvSpPr>
          <p:cNvPr id="444440" name="Rectangle 24"/>
          <p:cNvSpPr>
            <a:spLocks noChangeArrowheads="1"/>
          </p:cNvSpPr>
          <p:nvPr/>
        </p:nvSpPr>
        <p:spPr bwMode="ltGray">
          <a:xfrm>
            <a:off x="5724525" y="3787775"/>
            <a:ext cx="1152525" cy="9366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endParaRPr lang="en-US" altLang="zh-CN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{q</a:t>
            </a:r>
            <a:r>
              <a:rPr lang="en-US" altLang="zh-CN" baseline="-25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}</a:t>
            </a:r>
          </a:p>
          <a:p>
            <a:endParaRPr lang="zh-CN" altLang="en-US"/>
          </a:p>
        </p:txBody>
      </p:sp>
      <p:sp>
        <p:nvSpPr>
          <p:cNvPr id="444442" name="Rectangle 26"/>
          <p:cNvSpPr>
            <a:spLocks noChangeArrowheads="1"/>
          </p:cNvSpPr>
          <p:nvPr/>
        </p:nvSpPr>
        <p:spPr bwMode="ltGray">
          <a:xfrm>
            <a:off x="6659563" y="2276475"/>
            <a:ext cx="1008062" cy="9366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,q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  <a:endParaRPr lang="zh-CN" altLang="en-US"/>
          </a:p>
        </p:txBody>
      </p:sp>
      <p:sp>
        <p:nvSpPr>
          <p:cNvPr id="444443" name="Rectangle 27"/>
          <p:cNvSpPr>
            <a:spLocks noChangeArrowheads="1"/>
          </p:cNvSpPr>
          <p:nvPr/>
        </p:nvSpPr>
        <p:spPr bwMode="ltGray">
          <a:xfrm>
            <a:off x="7380288" y="2276475"/>
            <a:ext cx="1008062" cy="9366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,q</a:t>
            </a:r>
            <a:r>
              <a:rPr lang="en-US" altLang="zh-CN" baseline="-25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}</a:t>
            </a:r>
            <a:endParaRPr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4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44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  <p:bldP spid="444438" grpId="0"/>
      <p:bldP spid="444439" grpId="0"/>
      <p:bldP spid="444440" grpId="0"/>
      <p:bldP spid="444442" grpId="0"/>
      <p:bldP spid="4444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33CC"/>
                </a:solidFill>
              </a:rPr>
              <a:t>δ</a:t>
            </a:r>
            <a:r>
              <a:rPr lang="zh-CN" altLang="en-US" sz="4800" dirty="0">
                <a:solidFill>
                  <a:srgbClr val="0033CC"/>
                </a:solidFill>
              </a:rPr>
              <a:t>的表示方法</a:t>
            </a:r>
            <a:r>
              <a:rPr lang="en-US" altLang="zh-CN" sz="4800" dirty="0">
                <a:solidFill>
                  <a:srgbClr val="0033CC"/>
                </a:solidFill>
              </a:rPr>
              <a:t>:</a:t>
            </a:r>
            <a:r>
              <a:rPr lang="zh-CN" altLang="en-US" sz="4800" dirty="0">
                <a:solidFill>
                  <a:srgbClr val="000000"/>
                </a:solidFill>
              </a:rPr>
              <a:t>状态图</a:t>
            </a:r>
            <a:r>
              <a:rPr lang="zh-CN" altLang="en-US" sz="4800" dirty="0">
                <a:solidFill>
                  <a:srgbClr val="0000DA"/>
                </a:solidFill>
              </a:rPr>
              <a:t> 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4000" b="1">
                <a:solidFill>
                  <a:srgbClr val="000000"/>
                </a:solidFill>
              </a:rPr>
              <a:t>‘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sz="4000" b="1">
                <a:solidFill>
                  <a:srgbClr val="0000CC"/>
                </a:solidFill>
              </a:rPr>
              <a:t>’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指向的状态是开始状态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00"/>
                </a:solidFill>
                <a:latin typeface="宋体" panose="02010600030101010101" pitchFamily="2" charset="-122"/>
              </a:rPr>
              <a:t> 两个圆圈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代表</a:t>
            </a:r>
            <a:r>
              <a:rPr lang="zh-CN" altLang="en-US" sz="4000" b="1">
                <a:solidFill>
                  <a:srgbClr val="000000"/>
                </a:solidFill>
                <a:latin typeface="宋体" panose="02010600030101010101" pitchFamily="2" charset="-122"/>
              </a:rPr>
              <a:t>接收状态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；</a:t>
            </a:r>
            <a:endParaRPr lang="zh-CN" altLang="en-US" sz="40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uiExpand="1" build="p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CC"/>
                </a:solidFill>
                <a:latin typeface="宋体" panose="02010600030101010101" pitchFamily="2" charset="-122"/>
              </a:rPr>
              <a:t>对于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δ</a:t>
            </a:r>
            <a:r>
              <a:rPr lang="en-US" altLang="zh-CN" sz="4400" b="1" baseline="30000">
                <a:solidFill>
                  <a:srgbClr val="0000CC"/>
                </a:solidFill>
              </a:rPr>
              <a:t>*</a:t>
            </a:r>
            <a:r>
              <a:rPr lang="en-US" altLang="zh-CN" sz="4400" b="1">
                <a:solidFill>
                  <a:srgbClr val="0000CC"/>
                </a:solidFill>
              </a:rPr>
              <a:t>({q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en-US" altLang="zh-CN" sz="4400" b="1">
                <a:solidFill>
                  <a:srgbClr val="0000CC"/>
                </a:solidFill>
              </a:rPr>
              <a:t>},ε)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=ε-CLOSURE(q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en-US" altLang="zh-CN" sz="4400" b="1">
                <a:solidFill>
                  <a:srgbClr val="0000CC"/>
                </a:solidFill>
              </a:rPr>
              <a:t>)</a:t>
            </a:r>
            <a:endParaRPr lang="en-US" altLang="zh-CN" sz="4400" b="1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={q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2</a:t>
            </a:r>
            <a:r>
              <a:rPr lang="en-US" altLang="zh-CN" sz="4400" b="1">
                <a:solidFill>
                  <a:srgbClr val="0000CC"/>
                </a:solidFill>
              </a:rPr>
              <a:t>}</a:t>
            </a:r>
            <a:endParaRPr lang="en-US" altLang="zh-CN" sz="4400" b="1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2987675" y="333375"/>
            <a:ext cx="5181600" cy="1630363"/>
            <a:chOff x="864" y="1584"/>
            <a:chExt cx="3264" cy="1027"/>
          </a:xfrm>
        </p:grpSpPr>
        <p:sp>
          <p:nvSpPr>
            <p:cNvPr id="302085" name="Line 5"/>
            <p:cNvSpPr>
              <a:spLocks noChangeShapeType="1"/>
            </p:cNvSpPr>
            <p:nvPr/>
          </p:nvSpPr>
          <p:spPr bwMode="ltGray">
            <a:xfrm>
              <a:off x="864" y="2304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86" name="Oval 6"/>
            <p:cNvSpPr>
              <a:spLocks noChangeArrowheads="1"/>
            </p:cNvSpPr>
            <p:nvPr/>
          </p:nvSpPr>
          <p:spPr bwMode="ltGray">
            <a:xfrm>
              <a:off x="1248" y="2256"/>
              <a:ext cx="144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87" name="AutoShape 7"/>
            <p:cNvSpPr>
              <a:spLocks noChangeArrowheads="1"/>
            </p:cNvSpPr>
            <p:nvPr/>
          </p:nvSpPr>
          <p:spPr bwMode="ltGray">
            <a:xfrm>
              <a:off x="3792" y="2208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88" name="Text Box 8"/>
            <p:cNvSpPr txBox="1">
              <a:spLocks noChangeArrowheads="1"/>
            </p:cNvSpPr>
            <p:nvPr/>
          </p:nvSpPr>
          <p:spPr bwMode="ltGray">
            <a:xfrm>
              <a:off x="1152" y="2304"/>
              <a:ext cx="336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02089" name="Line 9"/>
            <p:cNvSpPr>
              <a:spLocks noChangeShapeType="1"/>
            </p:cNvSpPr>
            <p:nvPr/>
          </p:nvSpPr>
          <p:spPr bwMode="ltGray">
            <a:xfrm flipV="1">
              <a:off x="1392" y="2304"/>
              <a:ext cx="100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90" name="Oval 10"/>
            <p:cNvSpPr>
              <a:spLocks noChangeArrowheads="1"/>
            </p:cNvSpPr>
            <p:nvPr/>
          </p:nvSpPr>
          <p:spPr bwMode="ltGray">
            <a:xfrm>
              <a:off x="2400" y="2256"/>
              <a:ext cx="144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91" name="Line 11"/>
            <p:cNvSpPr>
              <a:spLocks noChangeShapeType="1"/>
            </p:cNvSpPr>
            <p:nvPr/>
          </p:nvSpPr>
          <p:spPr bwMode="ltGray">
            <a:xfrm>
              <a:off x="2544" y="2304"/>
              <a:ext cx="12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92" name="Text Box 12"/>
            <p:cNvSpPr txBox="1">
              <a:spLocks noChangeArrowheads="1"/>
            </p:cNvSpPr>
            <p:nvPr/>
          </p:nvSpPr>
          <p:spPr bwMode="ltGray">
            <a:xfrm>
              <a:off x="2304" y="2304"/>
              <a:ext cx="336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2093" name="Text Box 13"/>
            <p:cNvSpPr txBox="1">
              <a:spLocks noChangeArrowheads="1"/>
            </p:cNvSpPr>
            <p:nvPr/>
          </p:nvSpPr>
          <p:spPr bwMode="ltGray">
            <a:xfrm>
              <a:off x="3696" y="2304"/>
              <a:ext cx="336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02094" name="Freeform 14"/>
            <p:cNvSpPr/>
            <p:nvPr/>
          </p:nvSpPr>
          <p:spPr bwMode="ltGray">
            <a:xfrm>
              <a:off x="3552" y="1872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95" name="Text Box 15"/>
            <p:cNvSpPr txBox="1">
              <a:spLocks noChangeArrowheads="1"/>
            </p:cNvSpPr>
            <p:nvPr/>
          </p:nvSpPr>
          <p:spPr bwMode="ltGray">
            <a:xfrm>
              <a:off x="1776" y="2016"/>
              <a:ext cx="144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zh-CN" altLang="en-US" sz="3200" i="1">
                  <a:solidFill>
                    <a:srgbClr val="000000"/>
                  </a:solidFill>
                  <a:sym typeface="Symbol" panose="05050102010706020507" pitchFamily="18" charset="2"/>
                </a:rPr>
                <a:t></a:t>
              </a:r>
              <a:endParaRPr lang="zh-CN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302096" name="Text Box 16"/>
            <p:cNvSpPr txBox="1">
              <a:spLocks noChangeArrowheads="1"/>
            </p:cNvSpPr>
            <p:nvPr/>
          </p:nvSpPr>
          <p:spPr bwMode="ltGray">
            <a:xfrm>
              <a:off x="3696" y="1584"/>
              <a:ext cx="336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02097" name="Freeform 17"/>
            <p:cNvSpPr/>
            <p:nvPr/>
          </p:nvSpPr>
          <p:spPr bwMode="ltGray">
            <a:xfrm>
              <a:off x="1008" y="1920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98" name="Text Box 18"/>
            <p:cNvSpPr txBox="1">
              <a:spLocks noChangeArrowheads="1"/>
            </p:cNvSpPr>
            <p:nvPr/>
          </p:nvSpPr>
          <p:spPr bwMode="ltGray">
            <a:xfrm>
              <a:off x="1200" y="1680"/>
              <a:ext cx="144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02099" name="Freeform 19"/>
            <p:cNvSpPr/>
            <p:nvPr/>
          </p:nvSpPr>
          <p:spPr bwMode="ltGray">
            <a:xfrm>
              <a:off x="2160" y="1920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100" name="Text Box 20"/>
            <p:cNvSpPr txBox="1">
              <a:spLocks noChangeArrowheads="1"/>
            </p:cNvSpPr>
            <p:nvPr/>
          </p:nvSpPr>
          <p:spPr bwMode="ltGray">
            <a:xfrm>
              <a:off x="2304" y="1632"/>
              <a:ext cx="336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2101" name="Text Box 21"/>
            <p:cNvSpPr txBox="1">
              <a:spLocks noChangeArrowheads="1"/>
            </p:cNvSpPr>
            <p:nvPr/>
          </p:nvSpPr>
          <p:spPr bwMode="ltGray">
            <a:xfrm>
              <a:off x="3072" y="2016"/>
              <a:ext cx="144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zh-CN" altLang="en-US" sz="3200" i="1">
                  <a:solidFill>
                    <a:srgbClr val="000000"/>
                  </a:solidFill>
                  <a:sym typeface="Symbol" panose="05050102010706020507" pitchFamily="18" charset="2"/>
                </a:rPr>
                <a:t></a:t>
              </a:r>
              <a:endParaRPr lang="zh-CN" altLang="en-US" sz="3200" i="1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5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5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5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67" grpId="0" build="p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800" b="0">
              <a:solidFill>
                <a:srgbClr val="000000"/>
              </a:solidFill>
            </a:endParaRP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00"/>
                </a:solidFill>
              </a:rPr>
              <a:t>δ</a:t>
            </a:r>
            <a:r>
              <a:rPr lang="en-US" altLang="zh-CN" sz="3200" b="1" baseline="30000">
                <a:solidFill>
                  <a:srgbClr val="000000"/>
                </a:solidFill>
              </a:rPr>
              <a:t>*</a:t>
            </a:r>
            <a:r>
              <a:rPr lang="en-US" altLang="zh-CN" sz="3200" b="1">
                <a:solidFill>
                  <a:srgbClr val="000000"/>
                </a:solidFill>
              </a:rPr>
              <a:t>({q</a:t>
            </a:r>
            <a:r>
              <a:rPr lang="en-US" altLang="zh-CN" sz="3200" b="1" baseline="-30000">
                <a:solidFill>
                  <a:srgbClr val="000000"/>
                </a:solidFill>
              </a:rPr>
              <a:t>0</a:t>
            </a:r>
            <a:r>
              <a:rPr lang="en-US" altLang="zh-CN" b="1">
                <a:solidFill>
                  <a:srgbClr val="000000"/>
                </a:solidFill>
              </a:rPr>
              <a:t>},</a:t>
            </a:r>
            <a:r>
              <a:rPr lang="en-US" altLang="zh-CN" sz="3200" b="1">
                <a:solidFill>
                  <a:srgbClr val="000000"/>
                </a:solidFill>
              </a:rPr>
              <a:t>0)</a:t>
            </a:r>
            <a:r>
              <a:rPr lang="en-US" altLang="zh-CN" sz="3200" b="1">
                <a:solidFill>
                  <a:srgbClr val="0000CC"/>
                </a:solidFill>
              </a:rPr>
              <a:t> = </a:t>
            </a:r>
            <a:r>
              <a:rPr lang="en-US" altLang="zh-CN" sz="3200" b="1">
                <a:solidFill>
                  <a:srgbClr val="000000"/>
                </a:solidFill>
              </a:rPr>
              <a:t>δ</a:t>
            </a:r>
            <a:r>
              <a:rPr lang="en-US" altLang="zh-CN" sz="3200" b="1" baseline="30000">
                <a:solidFill>
                  <a:srgbClr val="000000"/>
                </a:solidFill>
              </a:rPr>
              <a:t>*</a:t>
            </a:r>
            <a:r>
              <a:rPr lang="en-US" altLang="zh-CN" sz="3200" b="1">
                <a:solidFill>
                  <a:srgbClr val="000000"/>
                </a:solidFill>
              </a:rPr>
              <a:t>({q</a:t>
            </a:r>
            <a:r>
              <a:rPr lang="en-US" altLang="zh-CN" sz="3200" b="1" baseline="-30000">
                <a:solidFill>
                  <a:srgbClr val="000000"/>
                </a:solidFill>
              </a:rPr>
              <a:t>0</a:t>
            </a:r>
            <a:r>
              <a:rPr lang="en-US" altLang="zh-CN" b="1">
                <a:solidFill>
                  <a:srgbClr val="000000"/>
                </a:solidFill>
              </a:rPr>
              <a:t>}, </a:t>
            </a:r>
            <a:r>
              <a:rPr lang="en-US" altLang="zh-CN" sz="3200" b="1">
                <a:solidFill>
                  <a:srgbClr val="0000CC"/>
                </a:solidFill>
              </a:rPr>
              <a:t>ε</a:t>
            </a:r>
            <a:r>
              <a:rPr lang="en-US" altLang="zh-CN" sz="3200" b="1">
                <a:solidFill>
                  <a:srgbClr val="000000"/>
                </a:solidFill>
              </a:rPr>
              <a:t>0</a:t>
            </a:r>
            <a:r>
              <a:rPr lang="en-US" altLang="zh-CN" sz="3200" b="1">
                <a:solidFill>
                  <a:srgbClr val="FF0000"/>
                </a:solidFill>
              </a:rPr>
              <a:t>ε</a:t>
            </a:r>
            <a:r>
              <a:rPr lang="en-US" altLang="zh-CN" sz="3200" b="1">
                <a:solidFill>
                  <a:srgbClr val="000000"/>
                </a:solidFill>
              </a:rPr>
              <a:t>)</a:t>
            </a:r>
            <a:r>
              <a:rPr lang="en-US" altLang="zh-CN" sz="3200" b="1">
                <a:solidFill>
                  <a:srgbClr val="0000CC"/>
                </a:solidFill>
              </a:rPr>
              <a:t>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CC"/>
                </a:solidFill>
              </a:rPr>
              <a:t>=</a:t>
            </a:r>
            <a:r>
              <a:rPr lang="en-US" altLang="zh-CN" sz="3200" b="1">
                <a:solidFill>
                  <a:srgbClr val="FF0000"/>
                </a:solidFill>
              </a:rPr>
              <a:t>ε-CLOSURE</a:t>
            </a:r>
            <a:r>
              <a:rPr lang="en-US" altLang="zh-CN" sz="3200" b="1">
                <a:solidFill>
                  <a:srgbClr val="0000CC"/>
                </a:solidFill>
              </a:rPr>
              <a:t>(</a:t>
            </a:r>
            <a:r>
              <a:rPr lang="en-US" altLang="zh-CN" sz="4000" b="1"/>
              <a:t>∪</a:t>
            </a:r>
            <a:r>
              <a:rPr lang="en-US" altLang="zh-CN" sz="3200" b="1">
                <a:solidFill>
                  <a:srgbClr val="0000CC"/>
                </a:solidFill>
              </a:rPr>
              <a:t>δ</a:t>
            </a:r>
            <a:r>
              <a:rPr lang="en-US" altLang="zh-CN" sz="3200" b="1" baseline="30000">
                <a:solidFill>
                  <a:srgbClr val="0000CC"/>
                </a:solidFill>
              </a:rPr>
              <a:t> </a:t>
            </a:r>
            <a:r>
              <a:rPr lang="en-US" altLang="zh-CN" sz="3200" b="1">
                <a:solidFill>
                  <a:srgbClr val="0000CC"/>
                </a:solidFill>
              </a:rPr>
              <a:t>(p,0))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CC"/>
                </a:solidFill>
              </a:rPr>
              <a:t>                        </a:t>
            </a:r>
            <a:r>
              <a:rPr lang="en-US" altLang="zh-CN" sz="2400" b="1">
                <a:solidFill>
                  <a:srgbClr val="0000CC"/>
                </a:solidFill>
              </a:rPr>
              <a:t>p∈</a:t>
            </a:r>
            <a:r>
              <a:rPr lang="en-US" altLang="zh-CN" sz="2400" b="1">
                <a:solidFill>
                  <a:schemeClr val="accent2"/>
                </a:solidFill>
              </a:rPr>
              <a:t>δ*(</a:t>
            </a:r>
            <a:r>
              <a:rPr lang="zh-CN" altLang="en-US" sz="2400" b="1">
                <a:solidFill>
                  <a:schemeClr val="accent2"/>
                </a:solidFill>
              </a:rPr>
              <a:t>｛</a:t>
            </a:r>
            <a:r>
              <a:rPr lang="en-US" altLang="zh-CN" sz="2400" b="1">
                <a:solidFill>
                  <a:schemeClr val="accent2"/>
                </a:solidFill>
              </a:rPr>
              <a:t>q</a:t>
            </a:r>
            <a:r>
              <a:rPr lang="en-US" altLang="zh-CN" sz="3200" b="1" baseline="-30000">
                <a:solidFill>
                  <a:srgbClr val="000000"/>
                </a:solidFill>
              </a:rPr>
              <a:t>0</a:t>
            </a:r>
            <a:r>
              <a:rPr lang="zh-CN" altLang="en-US" sz="2400" b="1">
                <a:solidFill>
                  <a:schemeClr val="accent2"/>
                </a:solidFill>
              </a:rPr>
              <a:t>｝</a:t>
            </a:r>
            <a:r>
              <a:rPr lang="en-US" altLang="zh-CN" sz="2400" b="1">
                <a:solidFill>
                  <a:schemeClr val="accent2"/>
                </a:solidFill>
              </a:rPr>
              <a:t>,ε)</a:t>
            </a:r>
            <a:endParaRPr lang="zh-CN" altLang="en-US" sz="3200" b="1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CC"/>
                </a:solidFill>
              </a:rPr>
              <a:t>=</a:t>
            </a:r>
            <a:r>
              <a:rPr lang="en-US" altLang="zh-CN" b="1">
                <a:solidFill>
                  <a:srgbClr val="0000CC"/>
                </a:solidFill>
              </a:rPr>
              <a:t>ε-CLOSURE(δ (q</a:t>
            </a:r>
            <a:r>
              <a:rPr lang="en-US" altLang="zh-CN" b="1" baseline="-30000">
                <a:solidFill>
                  <a:srgbClr val="0000CC"/>
                </a:solidFill>
              </a:rPr>
              <a:t>0</a:t>
            </a:r>
            <a:r>
              <a:rPr lang="en-US" altLang="zh-CN" b="1">
                <a:solidFill>
                  <a:srgbClr val="0000CC"/>
                </a:solidFill>
              </a:rPr>
              <a:t>,0) </a:t>
            </a:r>
            <a:r>
              <a:rPr lang="en-US" altLang="zh-CN" b="1"/>
              <a:t>∪</a:t>
            </a:r>
            <a:r>
              <a:rPr lang="en-US" altLang="zh-CN" b="1">
                <a:solidFill>
                  <a:srgbClr val="0000CC"/>
                </a:solidFill>
              </a:rPr>
              <a:t>δ (q</a:t>
            </a:r>
            <a:r>
              <a:rPr lang="en-US" altLang="zh-CN" b="1" baseline="-30000">
                <a:solidFill>
                  <a:srgbClr val="0000CC"/>
                </a:solidFill>
              </a:rPr>
              <a:t>1</a:t>
            </a:r>
            <a:r>
              <a:rPr lang="en-US" altLang="zh-CN" b="1">
                <a:solidFill>
                  <a:srgbClr val="0000CC"/>
                </a:solidFill>
              </a:rPr>
              <a:t>,0) </a:t>
            </a:r>
            <a:r>
              <a:rPr lang="en-US" altLang="zh-CN" b="1"/>
              <a:t>∪</a:t>
            </a:r>
            <a:r>
              <a:rPr lang="en-US" altLang="zh-CN" b="1">
                <a:solidFill>
                  <a:srgbClr val="0000CC"/>
                </a:solidFill>
              </a:rPr>
              <a:t>δ (q</a:t>
            </a:r>
            <a:r>
              <a:rPr lang="en-US" altLang="zh-CN" b="1" baseline="-30000">
                <a:solidFill>
                  <a:srgbClr val="0000CC"/>
                </a:solidFill>
              </a:rPr>
              <a:t>2</a:t>
            </a:r>
            <a:r>
              <a:rPr lang="en-US" altLang="zh-CN" b="1">
                <a:solidFill>
                  <a:srgbClr val="0000CC"/>
                </a:solidFill>
              </a:rPr>
              <a:t>,0))</a:t>
            </a:r>
            <a:endParaRPr lang="en-US" altLang="zh-CN" b="1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CC"/>
                </a:solidFill>
              </a:rPr>
              <a:t>=ε-CLOSURE({q</a:t>
            </a:r>
            <a:r>
              <a:rPr lang="en-US" altLang="zh-CN" sz="3200" b="1" baseline="-30000">
                <a:solidFill>
                  <a:srgbClr val="0000CC"/>
                </a:solidFill>
              </a:rPr>
              <a:t>0</a:t>
            </a:r>
            <a:r>
              <a:rPr lang="en-US" altLang="zh-CN" sz="3200" b="1">
                <a:solidFill>
                  <a:srgbClr val="0000CC"/>
                </a:solidFill>
              </a:rPr>
              <a:t>})</a:t>
            </a:r>
            <a:endParaRPr lang="en-US" altLang="zh-CN" sz="3200" b="1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00"/>
                </a:solidFill>
              </a:rPr>
              <a:t>={q</a:t>
            </a:r>
            <a:r>
              <a:rPr lang="en-US" altLang="zh-CN" sz="3200" b="1" baseline="-30000">
                <a:solidFill>
                  <a:srgbClr val="000000"/>
                </a:solidFill>
              </a:rPr>
              <a:t>0</a:t>
            </a:r>
            <a:r>
              <a:rPr lang="zh-CN" altLang="en-US" sz="3200" b="1">
                <a:solidFill>
                  <a:srgbClr val="000000"/>
                </a:solidFill>
              </a:rPr>
              <a:t>，</a:t>
            </a:r>
            <a:r>
              <a:rPr lang="en-US" altLang="zh-CN" sz="3200" b="1">
                <a:solidFill>
                  <a:srgbClr val="000000"/>
                </a:solidFill>
              </a:rPr>
              <a:t>q</a:t>
            </a:r>
            <a:r>
              <a:rPr lang="en-US" altLang="zh-CN" sz="3200" b="1" baseline="-30000">
                <a:solidFill>
                  <a:srgbClr val="000000"/>
                </a:solidFill>
              </a:rPr>
              <a:t>1</a:t>
            </a:r>
            <a:r>
              <a:rPr lang="zh-CN" altLang="en-US" sz="3200" b="1">
                <a:solidFill>
                  <a:srgbClr val="000000"/>
                </a:solidFill>
              </a:rPr>
              <a:t>，</a:t>
            </a:r>
            <a:r>
              <a:rPr lang="en-US" altLang="zh-CN" sz="3200" b="1">
                <a:solidFill>
                  <a:srgbClr val="000000"/>
                </a:solidFill>
              </a:rPr>
              <a:t>q</a:t>
            </a:r>
            <a:r>
              <a:rPr lang="en-US" altLang="zh-CN" sz="3200" b="1" baseline="-30000">
                <a:solidFill>
                  <a:srgbClr val="000000"/>
                </a:solidFill>
              </a:rPr>
              <a:t>2</a:t>
            </a:r>
            <a:r>
              <a:rPr lang="en-US" altLang="zh-CN" sz="3200" b="1">
                <a:solidFill>
                  <a:srgbClr val="000000"/>
                </a:solidFill>
              </a:rPr>
              <a:t>}</a:t>
            </a:r>
            <a:endParaRPr lang="zh-CN" altLang="en-US" sz="3200" b="1">
              <a:solidFill>
                <a:srgbClr val="000000"/>
              </a:solidFill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711575" y="333375"/>
            <a:ext cx="5181600" cy="1630363"/>
            <a:chOff x="864" y="1584"/>
            <a:chExt cx="3264" cy="1027"/>
          </a:xfrm>
        </p:grpSpPr>
        <p:sp>
          <p:nvSpPr>
            <p:cNvPr id="303109" name="Line 5"/>
            <p:cNvSpPr>
              <a:spLocks noChangeShapeType="1"/>
            </p:cNvSpPr>
            <p:nvPr/>
          </p:nvSpPr>
          <p:spPr bwMode="ltGray">
            <a:xfrm>
              <a:off x="864" y="2304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10" name="Oval 6"/>
            <p:cNvSpPr>
              <a:spLocks noChangeArrowheads="1"/>
            </p:cNvSpPr>
            <p:nvPr/>
          </p:nvSpPr>
          <p:spPr bwMode="ltGray">
            <a:xfrm>
              <a:off x="1248" y="2256"/>
              <a:ext cx="144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11" name="AutoShape 7"/>
            <p:cNvSpPr>
              <a:spLocks noChangeArrowheads="1"/>
            </p:cNvSpPr>
            <p:nvPr/>
          </p:nvSpPr>
          <p:spPr bwMode="ltGray">
            <a:xfrm>
              <a:off x="3792" y="2208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12" name="Text Box 8"/>
            <p:cNvSpPr txBox="1">
              <a:spLocks noChangeArrowheads="1"/>
            </p:cNvSpPr>
            <p:nvPr/>
          </p:nvSpPr>
          <p:spPr bwMode="ltGray">
            <a:xfrm>
              <a:off x="1152" y="2304"/>
              <a:ext cx="336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03113" name="Line 9"/>
            <p:cNvSpPr>
              <a:spLocks noChangeShapeType="1"/>
            </p:cNvSpPr>
            <p:nvPr/>
          </p:nvSpPr>
          <p:spPr bwMode="ltGray">
            <a:xfrm flipV="1">
              <a:off x="1392" y="2304"/>
              <a:ext cx="100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14" name="Oval 10"/>
            <p:cNvSpPr>
              <a:spLocks noChangeArrowheads="1"/>
            </p:cNvSpPr>
            <p:nvPr/>
          </p:nvSpPr>
          <p:spPr bwMode="ltGray">
            <a:xfrm>
              <a:off x="2400" y="2256"/>
              <a:ext cx="144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15" name="Line 11"/>
            <p:cNvSpPr>
              <a:spLocks noChangeShapeType="1"/>
            </p:cNvSpPr>
            <p:nvPr/>
          </p:nvSpPr>
          <p:spPr bwMode="ltGray">
            <a:xfrm>
              <a:off x="2544" y="2304"/>
              <a:ext cx="12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16" name="Text Box 12"/>
            <p:cNvSpPr txBox="1">
              <a:spLocks noChangeArrowheads="1"/>
            </p:cNvSpPr>
            <p:nvPr/>
          </p:nvSpPr>
          <p:spPr bwMode="ltGray">
            <a:xfrm>
              <a:off x="2304" y="2304"/>
              <a:ext cx="336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3117" name="Text Box 13"/>
            <p:cNvSpPr txBox="1">
              <a:spLocks noChangeArrowheads="1"/>
            </p:cNvSpPr>
            <p:nvPr/>
          </p:nvSpPr>
          <p:spPr bwMode="ltGray">
            <a:xfrm>
              <a:off x="3696" y="2304"/>
              <a:ext cx="336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03118" name="Freeform 14"/>
            <p:cNvSpPr/>
            <p:nvPr/>
          </p:nvSpPr>
          <p:spPr bwMode="ltGray">
            <a:xfrm>
              <a:off x="3552" y="1872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19" name="Text Box 15"/>
            <p:cNvSpPr txBox="1">
              <a:spLocks noChangeArrowheads="1"/>
            </p:cNvSpPr>
            <p:nvPr/>
          </p:nvSpPr>
          <p:spPr bwMode="ltGray">
            <a:xfrm>
              <a:off x="1776" y="2016"/>
              <a:ext cx="144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zh-CN" altLang="en-US" sz="3200" i="1">
                  <a:solidFill>
                    <a:srgbClr val="000000"/>
                  </a:solidFill>
                  <a:sym typeface="Symbol" panose="05050102010706020507" pitchFamily="18" charset="2"/>
                </a:rPr>
                <a:t></a:t>
              </a:r>
              <a:endParaRPr lang="zh-CN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303120" name="Text Box 16"/>
            <p:cNvSpPr txBox="1">
              <a:spLocks noChangeArrowheads="1"/>
            </p:cNvSpPr>
            <p:nvPr/>
          </p:nvSpPr>
          <p:spPr bwMode="ltGray">
            <a:xfrm>
              <a:off x="3696" y="1584"/>
              <a:ext cx="336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03121" name="Freeform 17"/>
            <p:cNvSpPr/>
            <p:nvPr/>
          </p:nvSpPr>
          <p:spPr bwMode="ltGray">
            <a:xfrm>
              <a:off x="1008" y="1920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22" name="Text Box 18"/>
            <p:cNvSpPr txBox="1">
              <a:spLocks noChangeArrowheads="1"/>
            </p:cNvSpPr>
            <p:nvPr/>
          </p:nvSpPr>
          <p:spPr bwMode="ltGray">
            <a:xfrm>
              <a:off x="1200" y="1680"/>
              <a:ext cx="144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03123" name="Freeform 19"/>
            <p:cNvSpPr/>
            <p:nvPr/>
          </p:nvSpPr>
          <p:spPr bwMode="ltGray">
            <a:xfrm>
              <a:off x="2160" y="1920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24" name="Text Box 20"/>
            <p:cNvSpPr txBox="1">
              <a:spLocks noChangeArrowheads="1"/>
            </p:cNvSpPr>
            <p:nvPr/>
          </p:nvSpPr>
          <p:spPr bwMode="ltGray">
            <a:xfrm>
              <a:off x="2304" y="1632"/>
              <a:ext cx="336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3125" name="Text Box 21"/>
            <p:cNvSpPr txBox="1">
              <a:spLocks noChangeArrowheads="1"/>
            </p:cNvSpPr>
            <p:nvPr/>
          </p:nvSpPr>
          <p:spPr bwMode="ltGray">
            <a:xfrm>
              <a:off x="3072" y="2016"/>
              <a:ext cx="144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zh-CN" altLang="en-US" sz="3200" i="1">
                  <a:solidFill>
                    <a:srgbClr val="000000"/>
                  </a:solidFill>
                  <a:sym typeface="Symbol" panose="05050102010706020507" pitchFamily="18" charset="2"/>
                </a:rPr>
                <a:t></a:t>
              </a:r>
              <a:endParaRPr lang="zh-CN" altLang="en-US" sz="3200" i="1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800">
              <a:solidFill>
                <a:srgbClr val="000000"/>
              </a:solidFill>
            </a:endParaRP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</a:rPr>
              <a:t>δ</a:t>
            </a:r>
            <a:r>
              <a:rPr lang="en-US" altLang="zh-CN" sz="3600" b="1" baseline="30000">
                <a:solidFill>
                  <a:srgbClr val="000000"/>
                </a:solidFill>
              </a:rPr>
              <a:t>*</a:t>
            </a:r>
            <a:r>
              <a:rPr lang="zh-CN" altLang="en-US" sz="3600" b="1">
                <a:solidFill>
                  <a:srgbClr val="000000"/>
                </a:solidFill>
              </a:rPr>
              <a:t>（</a:t>
            </a:r>
            <a:r>
              <a:rPr lang="en-US" altLang="zh-CN" sz="3600" b="1">
                <a:solidFill>
                  <a:srgbClr val="000000"/>
                </a:solidFill>
              </a:rPr>
              <a:t>{q</a:t>
            </a:r>
            <a:r>
              <a:rPr lang="en-US" altLang="zh-CN" sz="3600" b="1" baseline="-30000">
                <a:solidFill>
                  <a:srgbClr val="000000"/>
                </a:solidFill>
              </a:rPr>
              <a:t>0</a:t>
            </a:r>
            <a:r>
              <a:rPr lang="en-US" altLang="zh-CN" sz="3600" b="1">
                <a:solidFill>
                  <a:srgbClr val="000000"/>
                </a:solidFill>
              </a:rPr>
              <a:t>},01</a:t>
            </a:r>
            <a:r>
              <a:rPr lang="zh-CN" altLang="en-US" sz="3600" b="1">
                <a:solidFill>
                  <a:srgbClr val="000000"/>
                </a:solidFill>
              </a:rPr>
              <a:t>）</a:t>
            </a:r>
            <a:r>
              <a:rPr lang="en-US" altLang="zh-CN" sz="3600" b="1">
                <a:solidFill>
                  <a:srgbClr val="0000CC"/>
                </a:solidFill>
              </a:rPr>
              <a:t>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CC"/>
                </a:solidFill>
              </a:rPr>
              <a:t>=δ</a:t>
            </a:r>
            <a:r>
              <a:rPr lang="en-US" altLang="zh-CN" sz="3600" b="1" baseline="30000">
                <a:solidFill>
                  <a:srgbClr val="0000CC"/>
                </a:solidFill>
              </a:rPr>
              <a:t>*</a:t>
            </a:r>
            <a:r>
              <a:rPr lang="en-US" altLang="zh-CN" sz="3600" b="1">
                <a:solidFill>
                  <a:srgbClr val="0000CC"/>
                </a:solidFill>
              </a:rPr>
              <a:t> (δ</a:t>
            </a:r>
            <a:r>
              <a:rPr lang="en-US" altLang="zh-CN" sz="3600" b="1" baseline="30000">
                <a:solidFill>
                  <a:srgbClr val="0000CC"/>
                </a:solidFill>
              </a:rPr>
              <a:t>*</a:t>
            </a:r>
            <a:r>
              <a:rPr lang="en-US" altLang="zh-CN" sz="3600" b="1">
                <a:solidFill>
                  <a:srgbClr val="0000CC"/>
                </a:solidFill>
              </a:rPr>
              <a:t>({q</a:t>
            </a:r>
            <a:r>
              <a:rPr lang="en-US" altLang="zh-CN" sz="3600" b="1" baseline="-30000">
                <a:solidFill>
                  <a:srgbClr val="0000CC"/>
                </a:solidFill>
              </a:rPr>
              <a:t>0</a:t>
            </a:r>
            <a:r>
              <a:rPr lang="en-US" altLang="zh-CN" sz="3600" b="1">
                <a:solidFill>
                  <a:srgbClr val="0000CC"/>
                </a:solidFill>
              </a:rPr>
              <a:t>},0),1)</a:t>
            </a:r>
            <a:endParaRPr lang="zh-CN" altLang="en-US" sz="3600" b="1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CC"/>
                </a:solidFill>
              </a:rPr>
              <a:t>=δ</a:t>
            </a:r>
            <a:r>
              <a:rPr lang="en-US" altLang="zh-CN" sz="3600" b="1" baseline="30000">
                <a:solidFill>
                  <a:srgbClr val="0000CC"/>
                </a:solidFill>
              </a:rPr>
              <a:t>*</a:t>
            </a:r>
            <a:r>
              <a:rPr lang="en-US" altLang="zh-CN" sz="3600" b="1">
                <a:solidFill>
                  <a:srgbClr val="0000CC"/>
                </a:solidFill>
              </a:rPr>
              <a:t> ({q</a:t>
            </a:r>
            <a:r>
              <a:rPr lang="en-US" altLang="zh-CN" sz="3600" b="1" baseline="-30000">
                <a:solidFill>
                  <a:srgbClr val="0000CC"/>
                </a:solidFill>
              </a:rPr>
              <a:t>0</a:t>
            </a:r>
            <a:r>
              <a:rPr lang="en-US" altLang="zh-CN" sz="3600" b="1">
                <a:solidFill>
                  <a:srgbClr val="0000CC"/>
                </a:solidFill>
              </a:rPr>
              <a:t>,q</a:t>
            </a:r>
            <a:r>
              <a:rPr lang="en-US" altLang="zh-CN" sz="3600" b="1" baseline="-30000">
                <a:solidFill>
                  <a:srgbClr val="0000CC"/>
                </a:solidFill>
              </a:rPr>
              <a:t>1,</a:t>
            </a:r>
            <a:r>
              <a:rPr lang="en-US" altLang="zh-CN" sz="3600" b="1">
                <a:solidFill>
                  <a:srgbClr val="0000CC"/>
                </a:solidFill>
              </a:rPr>
              <a:t>q</a:t>
            </a:r>
            <a:r>
              <a:rPr lang="en-US" altLang="zh-CN" sz="3600" b="1" baseline="-30000">
                <a:solidFill>
                  <a:srgbClr val="0000CC"/>
                </a:solidFill>
              </a:rPr>
              <a:t>2</a:t>
            </a:r>
            <a:r>
              <a:rPr lang="en-US" altLang="zh-CN" sz="3600" b="1">
                <a:solidFill>
                  <a:srgbClr val="0000CC"/>
                </a:solidFill>
              </a:rPr>
              <a:t>},1)</a:t>
            </a:r>
            <a:endParaRPr lang="en-US" altLang="zh-CN" sz="3600" b="1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CC"/>
                </a:solidFill>
              </a:rPr>
              <a:t>=</a:t>
            </a:r>
            <a:r>
              <a:rPr lang="en-US" altLang="zh-CN" b="1">
                <a:solidFill>
                  <a:srgbClr val="0000CC"/>
                </a:solidFill>
              </a:rPr>
              <a:t>ε-CLOSURE(δ (q</a:t>
            </a:r>
            <a:r>
              <a:rPr lang="en-US" altLang="zh-CN" b="1" baseline="-30000">
                <a:solidFill>
                  <a:srgbClr val="0000CC"/>
                </a:solidFill>
              </a:rPr>
              <a:t>0</a:t>
            </a:r>
            <a:r>
              <a:rPr lang="en-US" altLang="zh-CN" b="1">
                <a:solidFill>
                  <a:srgbClr val="0000CC"/>
                </a:solidFill>
              </a:rPr>
              <a:t>,1) </a:t>
            </a:r>
            <a:r>
              <a:rPr lang="en-US" altLang="zh-CN" b="1"/>
              <a:t>∪</a:t>
            </a:r>
            <a:r>
              <a:rPr lang="en-US" altLang="zh-CN" b="1">
                <a:solidFill>
                  <a:srgbClr val="0000CC"/>
                </a:solidFill>
              </a:rPr>
              <a:t>δ (q</a:t>
            </a:r>
            <a:r>
              <a:rPr lang="en-US" altLang="zh-CN" b="1" baseline="-30000">
                <a:solidFill>
                  <a:srgbClr val="0000CC"/>
                </a:solidFill>
              </a:rPr>
              <a:t>1</a:t>
            </a:r>
            <a:r>
              <a:rPr lang="en-US" altLang="zh-CN" b="1">
                <a:solidFill>
                  <a:srgbClr val="0000CC"/>
                </a:solidFill>
              </a:rPr>
              <a:t>,1) </a:t>
            </a:r>
            <a:r>
              <a:rPr lang="en-US" altLang="zh-CN" b="1"/>
              <a:t>∪</a:t>
            </a:r>
            <a:r>
              <a:rPr lang="en-US" altLang="zh-CN" b="1">
                <a:solidFill>
                  <a:srgbClr val="0000CC"/>
                </a:solidFill>
              </a:rPr>
              <a:t>δ (q</a:t>
            </a:r>
            <a:r>
              <a:rPr lang="en-US" altLang="zh-CN" b="1" baseline="-30000">
                <a:solidFill>
                  <a:srgbClr val="0000CC"/>
                </a:solidFill>
              </a:rPr>
              <a:t>2</a:t>
            </a:r>
            <a:r>
              <a:rPr lang="en-US" altLang="zh-CN" b="1">
                <a:solidFill>
                  <a:srgbClr val="0000CC"/>
                </a:solidFill>
              </a:rPr>
              <a:t>,1))</a:t>
            </a:r>
            <a:endParaRPr lang="en-US" altLang="zh-CN" b="1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CC"/>
                </a:solidFill>
              </a:rPr>
              <a:t>={</a:t>
            </a:r>
            <a:r>
              <a:rPr lang="en-US" altLang="zh-CN" sz="3600" b="1">
                <a:solidFill>
                  <a:srgbClr val="0000CC"/>
                </a:solidFill>
              </a:rPr>
              <a:t>q</a:t>
            </a:r>
            <a:r>
              <a:rPr lang="en-US" altLang="zh-CN" sz="3600" b="1" baseline="-30000">
                <a:solidFill>
                  <a:srgbClr val="0000CC"/>
                </a:solidFill>
              </a:rPr>
              <a:t>1,</a:t>
            </a:r>
            <a:r>
              <a:rPr lang="en-US" altLang="zh-CN" sz="3600" b="1">
                <a:solidFill>
                  <a:srgbClr val="0000CC"/>
                </a:solidFill>
              </a:rPr>
              <a:t>q</a:t>
            </a:r>
            <a:r>
              <a:rPr lang="en-US" altLang="zh-CN" sz="3600" b="1" baseline="-30000">
                <a:solidFill>
                  <a:srgbClr val="0000CC"/>
                </a:solidFill>
              </a:rPr>
              <a:t>2</a:t>
            </a:r>
            <a:r>
              <a:rPr lang="en-US" altLang="zh-CN" sz="3600" b="1">
                <a:solidFill>
                  <a:srgbClr val="0000CC"/>
                </a:solidFill>
              </a:rPr>
              <a:t>}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987675" y="333375"/>
            <a:ext cx="5181600" cy="1630363"/>
            <a:chOff x="864" y="1584"/>
            <a:chExt cx="3264" cy="1027"/>
          </a:xfrm>
        </p:grpSpPr>
        <p:sp>
          <p:nvSpPr>
            <p:cNvPr id="304133" name="Line 6"/>
            <p:cNvSpPr>
              <a:spLocks noChangeShapeType="1"/>
            </p:cNvSpPr>
            <p:nvPr/>
          </p:nvSpPr>
          <p:spPr bwMode="ltGray">
            <a:xfrm>
              <a:off x="864" y="2304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34" name="Oval 7"/>
            <p:cNvSpPr>
              <a:spLocks noChangeArrowheads="1"/>
            </p:cNvSpPr>
            <p:nvPr/>
          </p:nvSpPr>
          <p:spPr bwMode="ltGray">
            <a:xfrm>
              <a:off x="1248" y="2256"/>
              <a:ext cx="144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35" name="AutoShape 8"/>
            <p:cNvSpPr>
              <a:spLocks noChangeArrowheads="1"/>
            </p:cNvSpPr>
            <p:nvPr/>
          </p:nvSpPr>
          <p:spPr bwMode="ltGray">
            <a:xfrm>
              <a:off x="3792" y="2208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36" name="Text Box 9"/>
            <p:cNvSpPr txBox="1">
              <a:spLocks noChangeArrowheads="1"/>
            </p:cNvSpPr>
            <p:nvPr/>
          </p:nvSpPr>
          <p:spPr bwMode="ltGray">
            <a:xfrm>
              <a:off x="1152" y="2304"/>
              <a:ext cx="336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04137" name="Line 10"/>
            <p:cNvSpPr>
              <a:spLocks noChangeShapeType="1"/>
            </p:cNvSpPr>
            <p:nvPr/>
          </p:nvSpPr>
          <p:spPr bwMode="ltGray">
            <a:xfrm flipV="1">
              <a:off x="1392" y="2304"/>
              <a:ext cx="100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38" name="Oval 11"/>
            <p:cNvSpPr>
              <a:spLocks noChangeArrowheads="1"/>
            </p:cNvSpPr>
            <p:nvPr/>
          </p:nvSpPr>
          <p:spPr bwMode="ltGray">
            <a:xfrm>
              <a:off x="2400" y="2256"/>
              <a:ext cx="144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39" name="Line 12"/>
            <p:cNvSpPr>
              <a:spLocks noChangeShapeType="1"/>
            </p:cNvSpPr>
            <p:nvPr/>
          </p:nvSpPr>
          <p:spPr bwMode="ltGray">
            <a:xfrm>
              <a:off x="2544" y="2304"/>
              <a:ext cx="12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40" name="Text Box 13"/>
            <p:cNvSpPr txBox="1">
              <a:spLocks noChangeArrowheads="1"/>
            </p:cNvSpPr>
            <p:nvPr/>
          </p:nvSpPr>
          <p:spPr bwMode="ltGray">
            <a:xfrm>
              <a:off x="2304" y="2304"/>
              <a:ext cx="336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4141" name="Text Box 14"/>
            <p:cNvSpPr txBox="1">
              <a:spLocks noChangeArrowheads="1"/>
            </p:cNvSpPr>
            <p:nvPr/>
          </p:nvSpPr>
          <p:spPr bwMode="ltGray">
            <a:xfrm>
              <a:off x="3696" y="2304"/>
              <a:ext cx="336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04142" name="Freeform 15"/>
            <p:cNvSpPr/>
            <p:nvPr/>
          </p:nvSpPr>
          <p:spPr bwMode="ltGray">
            <a:xfrm>
              <a:off x="3552" y="1872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43" name="Text Box 16"/>
            <p:cNvSpPr txBox="1">
              <a:spLocks noChangeArrowheads="1"/>
            </p:cNvSpPr>
            <p:nvPr/>
          </p:nvSpPr>
          <p:spPr bwMode="ltGray">
            <a:xfrm>
              <a:off x="1776" y="2016"/>
              <a:ext cx="144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zh-CN" altLang="en-US" sz="3200" i="1">
                  <a:solidFill>
                    <a:srgbClr val="000000"/>
                  </a:solidFill>
                  <a:sym typeface="Symbol" panose="05050102010706020507" pitchFamily="18" charset="2"/>
                </a:rPr>
                <a:t></a:t>
              </a:r>
              <a:endParaRPr lang="zh-CN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304144" name="Text Box 17"/>
            <p:cNvSpPr txBox="1">
              <a:spLocks noChangeArrowheads="1"/>
            </p:cNvSpPr>
            <p:nvPr/>
          </p:nvSpPr>
          <p:spPr bwMode="ltGray">
            <a:xfrm>
              <a:off x="3696" y="1584"/>
              <a:ext cx="336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04145" name="Freeform 18"/>
            <p:cNvSpPr/>
            <p:nvPr/>
          </p:nvSpPr>
          <p:spPr bwMode="ltGray">
            <a:xfrm>
              <a:off x="1008" y="1920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46" name="Text Box 19"/>
            <p:cNvSpPr txBox="1">
              <a:spLocks noChangeArrowheads="1"/>
            </p:cNvSpPr>
            <p:nvPr/>
          </p:nvSpPr>
          <p:spPr bwMode="ltGray">
            <a:xfrm>
              <a:off x="1200" y="1680"/>
              <a:ext cx="144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04147" name="Freeform 20"/>
            <p:cNvSpPr/>
            <p:nvPr/>
          </p:nvSpPr>
          <p:spPr bwMode="ltGray">
            <a:xfrm>
              <a:off x="2160" y="1920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48" name="Text Box 21"/>
            <p:cNvSpPr txBox="1">
              <a:spLocks noChangeArrowheads="1"/>
            </p:cNvSpPr>
            <p:nvPr/>
          </p:nvSpPr>
          <p:spPr bwMode="ltGray">
            <a:xfrm>
              <a:off x="2304" y="1632"/>
              <a:ext cx="336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4149" name="Text Box 22"/>
            <p:cNvSpPr txBox="1">
              <a:spLocks noChangeArrowheads="1"/>
            </p:cNvSpPr>
            <p:nvPr/>
          </p:nvSpPr>
          <p:spPr bwMode="ltGray">
            <a:xfrm>
              <a:off x="3072" y="2016"/>
              <a:ext cx="144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zh-CN" altLang="en-US" sz="3200" i="1">
                  <a:solidFill>
                    <a:srgbClr val="000000"/>
                  </a:solidFill>
                  <a:sym typeface="Symbol" panose="05050102010706020507" pitchFamily="18" charset="2"/>
                </a:rPr>
                <a:t></a:t>
              </a:r>
              <a:endParaRPr lang="zh-CN" altLang="en-US" sz="3200" i="1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build="p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  <a:latin typeface="宋体" panose="02010600030101010101" pitchFamily="2" charset="-122"/>
              </a:rPr>
              <a:t>注意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00"/>
                </a:solidFill>
                <a:latin typeface="宋体" panose="02010600030101010101" pitchFamily="2" charset="-122"/>
              </a:rPr>
              <a:t>δ</a:t>
            </a:r>
            <a:r>
              <a:rPr lang="en-US" altLang="zh-CN" sz="4400" b="1" baseline="3000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4400" b="1">
                <a:solidFill>
                  <a:srgbClr val="000000"/>
                </a:solidFill>
                <a:latin typeface="宋体" panose="02010600030101010101" pitchFamily="2" charset="-122"/>
              </a:rPr>
              <a:t>({q}</a:t>
            </a:r>
            <a:r>
              <a:rPr lang="zh-CN" altLang="en-US" sz="4400" b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400" b="1">
                <a:solidFill>
                  <a:srgbClr val="000000"/>
                </a:solidFill>
                <a:latin typeface="宋体" panose="02010600030101010101" pitchFamily="2" charset="-122"/>
              </a:rPr>
              <a:t>ε)</a:t>
            </a:r>
            <a:r>
              <a:rPr lang="zh-CN" altLang="en-US" sz="4400" b="1">
                <a:solidFill>
                  <a:srgbClr val="0000CC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sz="4400" b="1">
                <a:solidFill>
                  <a:srgbClr val="000000"/>
                </a:solidFill>
                <a:latin typeface="宋体" panose="02010600030101010101" pitchFamily="2" charset="-122"/>
              </a:rPr>
              <a:t>δ(q</a:t>
            </a:r>
            <a:r>
              <a:rPr lang="zh-CN" altLang="en-US" sz="4400" b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400" b="1">
                <a:solidFill>
                  <a:srgbClr val="000000"/>
                </a:solidFill>
                <a:latin typeface="宋体" panose="02010600030101010101" pitchFamily="2" charset="-122"/>
              </a:rPr>
              <a:t>ε)</a:t>
            </a:r>
            <a:r>
              <a:rPr lang="zh-CN" altLang="en-US" sz="4400" b="1">
                <a:solidFill>
                  <a:srgbClr val="0000CC"/>
                </a:solidFill>
                <a:latin typeface="宋体" panose="02010600030101010101" pitchFamily="2" charset="-122"/>
              </a:rPr>
              <a:t>不同</a:t>
            </a:r>
            <a:endParaRPr lang="zh-CN" altLang="en-US" sz="4400" b="1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 </a:t>
            </a:r>
            <a:endParaRPr lang="zh-CN" altLang="en-US" sz="4400" b="1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5400" dirty="0">
                <a:solidFill>
                  <a:srgbClr val="000000"/>
                </a:solidFill>
                <a:latin typeface="宋体" panose="02010600030101010101" pitchFamily="2" charset="-122"/>
              </a:rPr>
              <a:t>3-5</a:t>
            </a:r>
            <a:endParaRPr lang="zh-CN" altLang="en-US" sz="5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 如果语言</a:t>
            </a:r>
            <a:r>
              <a:rPr lang="en-US" altLang="zh-CN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L</a:t>
            </a: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被</a:t>
            </a:r>
            <a:r>
              <a:rPr lang="en-US" altLang="zh-CN" sz="4400" b="1" dirty="0">
                <a:solidFill>
                  <a:schemeClr val="accent2"/>
                </a:solidFill>
              </a:rPr>
              <a:t>ε-NFA</a:t>
            </a: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接收，则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 该语言</a:t>
            </a:r>
            <a:r>
              <a:rPr lang="en-US" altLang="zh-CN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L</a:t>
            </a: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也能够被一个</a:t>
            </a:r>
            <a:r>
              <a:rPr lang="en-US" altLang="zh-CN" sz="4400" b="1" dirty="0">
                <a:solidFill>
                  <a:schemeClr val="accent2"/>
                </a:solidFill>
                <a:latin typeface="宋体" panose="02010600030101010101" pitchFamily="2" charset="-122"/>
              </a:rPr>
              <a:t>NFA</a:t>
            </a: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接收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uiExpand="1" build="p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证明 ：</a:t>
            </a:r>
            <a:endParaRPr lang="zh-CN" altLang="en-US" sz="48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 假设语言</a:t>
            </a: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L</a:t>
            </a: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被一个</a:t>
            </a:r>
            <a:r>
              <a:rPr lang="en-US" altLang="zh-CN" sz="4400" b="1" dirty="0">
                <a:solidFill>
                  <a:srgbClr val="0000CC"/>
                </a:solidFill>
              </a:rPr>
              <a:t>ε-NFA</a:t>
            </a: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接收</a:t>
            </a: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,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ε-NFA</a:t>
            </a:r>
            <a:r>
              <a:rPr lang="en-US" altLang="zh-CN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 =(Q</a:t>
            </a:r>
            <a:r>
              <a:rPr lang="zh-CN" altLang="en-US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，∑，</a:t>
            </a:r>
            <a:r>
              <a:rPr lang="en-US" altLang="zh-CN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δ</a:t>
            </a:r>
            <a:r>
              <a:rPr lang="zh-CN" altLang="en-US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400" b="1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F)</a:t>
            </a: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 uiExpand="1" build="p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1)</a:t>
            </a: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构造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4400" b="1" dirty="0">
                <a:solidFill>
                  <a:srgbClr val="0000CC"/>
                </a:solidFill>
              </a:rPr>
              <a:t>NFA</a:t>
            </a:r>
            <a:r>
              <a:rPr lang="en-US" altLang="zh-CN" sz="4400" b="1" baseline="-25000" dirty="0">
                <a:solidFill>
                  <a:srgbClr val="0000CC"/>
                </a:solidFill>
              </a:rPr>
              <a:t>1</a:t>
            </a:r>
            <a:r>
              <a:rPr lang="en-US" altLang="zh-CN" sz="4400" b="1" dirty="0">
                <a:solidFill>
                  <a:srgbClr val="0000CC"/>
                </a:solidFill>
              </a:rPr>
              <a:t>= (</a:t>
            </a:r>
            <a:r>
              <a:rPr lang="en-US" altLang="zh-CN" sz="4400" b="1" dirty="0">
                <a:solidFill>
                  <a:srgbClr val="FF0000"/>
                </a:solidFill>
              </a:rPr>
              <a:t>Q</a:t>
            </a:r>
            <a:r>
              <a:rPr lang="zh-CN" altLang="en-US" sz="4400" b="1" dirty="0">
                <a:solidFill>
                  <a:srgbClr val="0000CC"/>
                </a:solidFill>
              </a:rPr>
              <a:t>，</a:t>
            </a:r>
            <a:r>
              <a:rPr lang="zh-CN" altLang="en-US" sz="4400" b="1" dirty="0">
                <a:solidFill>
                  <a:srgbClr val="FF0000"/>
                </a:solidFill>
              </a:rPr>
              <a:t>∑</a:t>
            </a:r>
            <a:r>
              <a:rPr lang="zh-CN" altLang="en-US" sz="4400" b="1" dirty="0">
                <a:solidFill>
                  <a:srgbClr val="0000CC"/>
                </a:solidFill>
              </a:rPr>
              <a:t>，</a:t>
            </a:r>
            <a:r>
              <a:rPr lang="en-US" altLang="zh-CN" sz="4400" b="1" dirty="0">
                <a:solidFill>
                  <a:srgbClr val="0000CC"/>
                </a:solidFill>
              </a:rPr>
              <a:t>δ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1</a:t>
            </a:r>
            <a:r>
              <a:rPr lang="zh-CN" altLang="en-US" sz="4400" b="1" dirty="0">
                <a:solidFill>
                  <a:srgbClr val="0000CC"/>
                </a:solidFill>
              </a:rPr>
              <a:t>，</a:t>
            </a:r>
            <a:r>
              <a:rPr lang="en-US" altLang="zh-CN" sz="4400" b="1" dirty="0">
                <a:solidFill>
                  <a:srgbClr val="FF0000"/>
                </a:solidFill>
              </a:rPr>
              <a:t>Q</a:t>
            </a:r>
            <a:r>
              <a:rPr lang="en-US" altLang="zh-CN" sz="4400" b="1" baseline="-30000" dirty="0">
                <a:solidFill>
                  <a:srgbClr val="FF0000"/>
                </a:solidFill>
              </a:rPr>
              <a:t>0</a:t>
            </a:r>
            <a:r>
              <a:rPr lang="zh-CN" altLang="en-US" sz="4400" b="1" dirty="0">
                <a:solidFill>
                  <a:srgbClr val="0000CC"/>
                </a:solidFill>
              </a:rPr>
              <a:t>，</a:t>
            </a:r>
            <a:r>
              <a:rPr lang="en-US" altLang="zh-CN" sz="4400" b="1" dirty="0">
                <a:solidFill>
                  <a:srgbClr val="0000CC"/>
                </a:solidFill>
              </a:rPr>
              <a:t>F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1</a:t>
            </a:r>
            <a:r>
              <a:rPr lang="en-US" altLang="zh-CN" sz="4400" b="1" dirty="0">
                <a:solidFill>
                  <a:srgbClr val="0000CC"/>
                </a:solidFill>
              </a:rPr>
              <a:t>)</a:t>
            </a:r>
            <a:endParaRPr lang="en-US" altLang="zh-CN" sz="4400" b="1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  其中</a:t>
            </a:r>
            <a:r>
              <a:rPr lang="en-US" altLang="zh-CN" sz="4400" b="1" dirty="0">
                <a:solidFill>
                  <a:srgbClr val="0000CC"/>
                </a:solidFill>
              </a:rPr>
              <a:t>:</a:t>
            </a:r>
            <a:r>
              <a:rPr lang="zh-CN" altLang="en-US" sz="4400" b="1" dirty="0">
                <a:solidFill>
                  <a:srgbClr val="0000CC"/>
                </a:solidFill>
              </a:rPr>
              <a:t>对于</a:t>
            </a:r>
            <a:r>
              <a:rPr lang="en-US" altLang="zh-CN" sz="4400" b="1" dirty="0">
                <a:solidFill>
                  <a:srgbClr val="0000CC"/>
                </a:solidFill>
              </a:rPr>
              <a:t>a∈∑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00"/>
                </a:solidFill>
              </a:rPr>
              <a:t>  δ</a:t>
            </a:r>
            <a:r>
              <a:rPr lang="en-US" altLang="zh-CN" sz="44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4400" b="1" dirty="0">
                <a:solidFill>
                  <a:srgbClr val="000000"/>
                </a:solidFill>
              </a:rPr>
              <a:t>(q</a:t>
            </a:r>
            <a:r>
              <a:rPr lang="zh-CN" altLang="en-US" sz="4400" b="1" dirty="0">
                <a:solidFill>
                  <a:srgbClr val="000000"/>
                </a:solidFill>
              </a:rPr>
              <a:t>，</a:t>
            </a:r>
            <a:r>
              <a:rPr lang="en-US" altLang="zh-CN" sz="4400" b="1" dirty="0">
                <a:solidFill>
                  <a:srgbClr val="000000"/>
                </a:solidFill>
              </a:rPr>
              <a:t>a)= </a:t>
            </a:r>
            <a:r>
              <a:rPr lang="en-US" altLang="zh-CN" sz="4400" b="1" dirty="0">
                <a:solidFill>
                  <a:srgbClr val="FF0000"/>
                </a:solidFill>
              </a:rPr>
              <a:t>δ</a:t>
            </a:r>
            <a:r>
              <a:rPr lang="en-US" altLang="zh-CN" sz="4400" b="1" baseline="30000" dirty="0">
                <a:solidFill>
                  <a:srgbClr val="FF0000"/>
                </a:solidFill>
              </a:rPr>
              <a:t>*</a:t>
            </a:r>
            <a:r>
              <a:rPr lang="zh-CN" altLang="en-US" sz="4400" b="1" dirty="0">
                <a:solidFill>
                  <a:srgbClr val="000000"/>
                </a:solidFill>
              </a:rPr>
              <a:t>（</a:t>
            </a:r>
            <a:r>
              <a:rPr lang="en-US" altLang="zh-CN" sz="4400" b="1" dirty="0">
                <a:solidFill>
                  <a:srgbClr val="000000"/>
                </a:solidFill>
              </a:rPr>
              <a:t>{q}</a:t>
            </a:r>
            <a:r>
              <a:rPr lang="zh-CN" altLang="en-US" sz="4400" b="1" dirty="0">
                <a:solidFill>
                  <a:srgbClr val="000000"/>
                </a:solidFill>
              </a:rPr>
              <a:t>，</a:t>
            </a:r>
            <a:r>
              <a:rPr lang="en-US" altLang="zh-CN" sz="4400" b="1" dirty="0">
                <a:solidFill>
                  <a:srgbClr val="000000"/>
                </a:solidFill>
              </a:rPr>
              <a:t>a</a:t>
            </a:r>
            <a:r>
              <a:rPr lang="zh-CN" altLang="en-US" sz="4400" b="1" dirty="0">
                <a:solidFill>
                  <a:srgbClr val="000000"/>
                </a:solidFill>
              </a:rPr>
              <a:t>）</a:t>
            </a:r>
            <a:endParaRPr lang="zh-CN" altLang="en-US" sz="4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9" grpId="0" uiExpand="1" build="p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F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1</a:t>
            </a:r>
            <a:r>
              <a:rPr lang="en-US" altLang="zh-CN" sz="4400" b="1" dirty="0">
                <a:solidFill>
                  <a:srgbClr val="0000CC"/>
                </a:solidFill>
              </a:rPr>
              <a:t>= </a:t>
            </a:r>
            <a:r>
              <a:rPr lang="en-US" altLang="zh-CN" sz="4400" b="1" dirty="0"/>
              <a:t>F</a:t>
            </a:r>
            <a:r>
              <a:rPr lang="en-US" altLang="zh-CN" sz="4000" b="1" dirty="0"/>
              <a:t>∪</a:t>
            </a:r>
            <a:r>
              <a:rPr lang="en-US" altLang="zh-CN" sz="4400" b="1" dirty="0"/>
              <a:t>{q</a:t>
            </a:r>
            <a:r>
              <a:rPr lang="en-US" altLang="zh-CN" sz="4400" b="1" baseline="-30000" dirty="0"/>
              <a:t>0</a:t>
            </a:r>
            <a:r>
              <a:rPr lang="en-US" altLang="zh-CN" sz="4400" b="1" dirty="0"/>
              <a:t>}</a:t>
            </a:r>
            <a:r>
              <a:rPr lang="en-US" altLang="zh-CN" sz="4400" b="1" dirty="0">
                <a:solidFill>
                  <a:srgbClr val="0000CC"/>
                </a:solidFill>
              </a:rPr>
              <a:t> </a:t>
            </a:r>
          </a:p>
          <a:p>
            <a:pPr algn="just" eaLnBrk="1" hangingPunct="1"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 </a:t>
            </a:r>
            <a:r>
              <a:rPr lang="zh-CN" altLang="en-US" sz="4400" b="1" dirty="0">
                <a:solidFill>
                  <a:srgbClr val="000000"/>
                </a:solidFill>
              </a:rPr>
              <a:t>若 </a:t>
            </a:r>
            <a:r>
              <a:rPr lang="en-US" altLang="zh-CN" sz="4400" b="1" dirty="0" err="1">
                <a:solidFill>
                  <a:srgbClr val="000000"/>
                </a:solidFill>
              </a:rPr>
              <a:t>F∩ε-CLOSURE</a:t>
            </a:r>
            <a:r>
              <a:rPr lang="en-US" altLang="zh-CN" sz="4400" b="1" dirty="0">
                <a:solidFill>
                  <a:srgbClr val="000000"/>
                </a:solidFill>
              </a:rPr>
              <a:t>(q</a:t>
            </a:r>
            <a:r>
              <a:rPr lang="en-US" altLang="zh-CN" sz="4400" b="1" baseline="-30000" dirty="0">
                <a:solidFill>
                  <a:srgbClr val="000000"/>
                </a:solidFill>
              </a:rPr>
              <a:t>0</a:t>
            </a:r>
            <a:r>
              <a:rPr lang="en-US" altLang="zh-CN" sz="4400" b="1" dirty="0">
                <a:solidFill>
                  <a:srgbClr val="000000"/>
                </a:solidFill>
              </a:rPr>
              <a:t>)≠</a:t>
            </a:r>
            <a:r>
              <a:rPr lang="en-US" altLang="zh-CN" sz="4400" b="1" dirty="0">
                <a:solidFill>
                  <a:schemeClr val="accent2"/>
                </a:solidFill>
              </a:rPr>
              <a:t> Φ</a:t>
            </a:r>
            <a:endParaRPr lang="en-US" altLang="zh-CN" sz="44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F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1</a:t>
            </a:r>
            <a:r>
              <a:rPr lang="en-US" altLang="zh-CN" sz="4400" b="1" dirty="0">
                <a:solidFill>
                  <a:srgbClr val="0000CC"/>
                </a:solidFill>
              </a:rPr>
              <a:t>= </a:t>
            </a:r>
            <a:r>
              <a:rPr lang="en-US" altLang="zh-CN" sz="4400" b="1" dirty="0"/>
              <a:t>F</a:t>
            </a:r>
            <a:endParaRPr lang="en-US" altLang="zh-CN" sz="4400" b="1" dirty="0"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 </a:t>
            </a:r>
            <a:r>
              <a:rPr lang="zh-CN" altLang="en-US" sz="4400" b="1" dirty="0">
                <a:solidFill>
                  <a:srgbClr val="000000"/>
                </a:solidFill>
              </a:rPr>
              <a:t>若 </a:t>
            </a:r>
            <a:r>
              <a:rPr lang="en-US" altLang="zh-CN" sz="4400" b="1" dirty="0" err="1">
                <a:solidFill>
                  <a:srgbClr val="000000"/>
                </a:solidFill>
              </a:rPr>
              <a:t>F∩ε-CLOSURE</a:t>
            </a:r>
            <a:r>
              <a:rPr lang="en-US" altLang="zh-CN" sz="4400" b="1" dirty="0">
                <a:solidFill>
                  <a:srgbClr val="000000"/>
                </a:solidFill>
              </a:rPr>
              <a:t>(q</a:t>
            </a:r>
            <a:r>
              <a:rPr lang="en-US" altLang="zh-CN" sz="4400" b="1" baseline="-30000" dirty="0">
                <a:solidFill>
                  <a:srgbClr val="000000"/>
                </a:solidFill>
              </a:rPr>
              <a:t>0</a:t>
            </a:r>
            <a:r>
              <a:rPr lang="en-US" altLang="zh-CN" sz="4400" b="1" dirty="0">
                <a:solidFill>
                  <a:srgbClr val="000000"/>
                </a:solidFill>
              </a:rPr>
              <a:t>) =</a:t>
            </a:r>
            <a:r>
              <a:rPr lang="en-US" altLang="zh-CN" sz="4400" b="1" dirty="0">
                <a:solidFill>
                  <a:schemeClr val="accent2"/>
                </a:solidFill>
              </a:rPr>
              <a:t> Φ</a:t>
            </a:r>
            <a:endParaRPr lang="en-US" altLang="zh-CN" sz="44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）证明对于</a:t>
            </a: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w∈∑</a:t>
            </a:r>
            <a:r>
              <a:rPr lang="en-US" altLang="zh-CN" sz="4400" b="1" baseline="30000" dirty="0">
                <a:solidFill>
                  <a:srgbClr val="0000CC"/>
                </a:solidFill>
                <a:latin typeface="宋体" panose="02010600030101010101" pitchFamily="2" charset="-122"/>
              </a:rPr>
              <a:t>+</a:t>
            </a:r>
            <a:r>
              <a:rPr lang="en-US" altLang="zh-CN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有</a:t>
            </a:r>
            <a:endParaRPr lang="zh-CN" altLang="en-US" sz="4400" b="1" dirty="0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δ</a:t>
            </a:r>
            <a:r>
              <a:rPr lang="en-US" altLang="zh-CN" sz="4400" b="1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(q</a:t>
            </a:r>
            <a:r>
              <a:rPr lang="en-US" altLang="zh-CN" sz="4400" b="1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w)= </a:t>
            </a:r>
            <a:r>
              <a:rPr lang="en-US" altLang="zh-CN" sz="4400" b="1" dirty="0">
                <a:solidFill>
                  <a:srgbClr val="FF0000"/>
                </a:solidFill>
                <a:latin typeface="宋体" panose="02010600030101010101" pitchFamily="2" charset="-122"/>
              </a:rPr>
              <a:t>δ</a:t>
            </a:r>
            <a:r>
              <a:rPr lang="en-US" altLang="zh-CN" sz="4400" b="1" baseline="30000" dirty="0">
                <a:solidFill>
                  <a:srgbClr val="FF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{q</a:t>
            </a:r>
            <a:r>
              <a:rPr lang="en-US" altLang="zh-CN" sz="4400" b="1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},w</a:t>
            </a:r>
            <a:r>
              <a:rPr lang="zh-CN" altLang="en-US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endParaRPr lang="zh-CN" altLang="en-US" sz="44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/>
              <a:t>…</a:t>
            </a:r>
            <a:endParaRPr lang="en-US" altLang="zh-CN" sz="4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uiExpand="1" build="p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  <a:latin typeface="宋体" panose="02010600030101010101" pitchFamily="2" charset="-122"/>
              </a:rPr>
              <a:t>结论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latin typeface="宋体" panose="02010600030101010101" pitchFamily="2" charset="-122"/>
              </a:rPr>
              <a:t>   如果语言</a:t>
            </a:r>
            <a:r>
              <a:rPr lang="en-US" altLang="zh-CN" sz="4400" b="1">
                <a:latin typeface="宋体" panose="02010600030101010101" pitchFamily="2" charset="-122"/>
              </a:rPr>
              <a:t>L</a:t>
            </a:r>
            <a:r>
              <a:rPr lang="zh-CN" altLang="en-US" sz="4400" b="1">
                <a:latin typeface="宋体" panose="02010600030101010101" pitchFamily="2" charset="-122"/>
              </a:rPr>
              <a:t>被</a:t>
            </a:r>
            <a:r>
              <a:rPr lang="en-US" altLang="zh-CN" sz="4400" b="1">
                <a:solidFill>
                  <a:srgbClr val="0000CC"/>
                </a:solidFill>
              </a:rPr>
              <a:t>ε-NFA</a:t>
            </a:r>
            <a:r>
              <a:rPr lang="zh-CN" altLang="en-US" sz="4400" b="1">
                <a:latin typeface="宋体" panose="02010600030101010101" pitchFamily="2" charset="-122"/>
              </a:rPr>
              <a:t>接收，则语言</a:t>
            </a:r>
            <a:r>
              <a:rPr lang="en-US" altLang="zh-CN" sz="4400" b="1">
                <a:latin typeface="宋体" panose="02010600030101010101" pitchFamily="2" charset="-122"/>
              </a:rPr>
              <a:t>L</a:t>
            </a:r>
            <a:r>
              <a:rPr lang="zh-CN" altLang="en-US" sz="4400" b="1">
                <a:latin typeface="宋体" panose="02010600030101010101" pitchFamily="2" charset="-122"/>
              </a:rPr>
              <a:t>也能够被一个</a:t>
            </a:r>
            <a:r>
              <a:rPr lang="en-US" altLang="zh-CN" sz="4400" b="1">
                <a:latin typeface="宋体" panose="02010600030101010101" pitchFamily="2" charset="-122"/>
              </a:rPr>
              <a:t>NFA</a:t>
            </a:r>
            <a:r>
              <a:rPr lang="zh-CN" altLang="en-US" sz="4400" b="1">
                <a:latin typeface="宋体" panose="02010600030101010101" pitchFamily="2" charset="-122"/>
              </a:rPr>
              <a:t>接收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33CC"/>
                </a:solidFill>
              </a:rPr>
              <a:t>δ</a:t>
            </a:r>
            <a:r>
              <a:rPr lang="zh-CN" altLang="en-US" sz="4800" dirty="0">
                <a:solidFill>
                  <a:srgbClr val="0033CC"/>
                </a:solidFill>
              </a:rPr>
              <a:t>的表示方法</a:t>
            </a:r>
            <a:r>
              <a:rPr lang="en-US" altLang="zh-CN" sz="4800" dirty="0">
                <a:solidFill>
                  <a:srgbClr val="0033CC"/>
                </a:solidFill>
              </a:rPr>
              <a:t>:</a:t>
            </a:r>
            <a:r>
              <a:rPr lang="zh-CN" altLang="en-US" sz="4800" dirty="0">
                <a:solidFill>
                  <a:srgbClr val="000000"/>
                </a:solidFill>
              </a:rPr>
              <a:t>状态图</a:t>
            </a:r>
            <a:r>
              <a:rPr lang="zh-CN" altLang="en-US" sz="4800" dirty="0">
                <a:solidFill>
                  <a:srgbClr val="0000DA"/>
                </a:solidFill>
              </a:rPr>
              <a:t> </a:t>
            </a:r>
            <a:endParaRPr lang="zh-CN" altLang="en-US" sz="48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724995" name="Oval 3"/>
          <p:cNvSpPr>
            <a:spLocks noChangeArrowheads="1"/>
          </p:cNvSpPr>
          <p:nvPr/>
        </p:nvSpPr>
        <p:spPr bwMode="auto">
          <a:xfrm>
            <a:off x="5257800" y="3505200"/>
            <a:ext cx="1066800" cy="914400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2400" b="0" i="1">
                <a:solidFill>
                  <a:srgbClr val="000000"/>
                </a:solidFill>
              </a:rPr>
              <a:t>q</a:t>
            </a:r>
            <a:r>
              <a:rPr lang="en-US" altLang="zh-CN" sz="2400" b="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24996" name="Line 4"/>
          <p:cNvSpPr>
            <a:spLocks noChangeShapeType="1"/>
          </p:cNvSpPr>
          <p:nvPr/>
        </p:nvSpPr>
        <p:spPr bwMode="auto">
          <a:xfrm flipV="1">
            <a:off x="1547813" y="3886200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4997" name="Line 5"/>
          <p:cNvSpPr>
            <a:spLocks noChangeShapeType="1"/>
          </p:cNvSpPr>
          <p:nvPr/>
        </p:nvSpPr>
        <p:spPr bwMode="auto">
          <a:xfrm flipV="1">
            <a:off x="3500438" y="3933825"/>
            <a:ext cx="179228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4998" name="Line 6"/>
          <p:cNvSpPr>
            <a:spLocks noChangeShapeType="1"/>
          </p:cNvSpPr>
          <p:nvPr/>
        </p:nvSpPr>
        <p:spPr bwMode="auto">
          <a:xfrm flipV="1">
            <a:off x="3262313" y="4267200"/>
            <a:ext cx="2173287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4999" name="Line 7"/>
          <p:cNvSpPr>
            <a:spLocks noChangeShapeType="1"/>
          </p:cNvSpPr>
          <p:nvPr/>
        </p:nvSpPr>
        <p:spPr bwMode="auto">
          <a:xfrm flipV="1">
            <a:off x="3335338" y="3581400"/>
            <a:ext cx="217328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5000" name="Text Box 8"/>
          <p:cNvSpPr txBox="1">
            <a:spLocks noChangeArrowheads="1"/>
          </p:cNvSpPr>
          <p:nvPr/>
        </p:nvSpPr>
        <p:spPr bwMode="auto">
          <a:xfrm>
            <a:off x="4114800" y="3048000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>
                <a:solidFill>
                  <a:srgbClr val="000000"/>
                </a:solidFill>
              </a:rPr>
              <a:t>1</a:t>
            </a:r>
            <a:endParaRPr lang="en-US" altLang="zh-CN" sz="2400" b="0" baseline="-25000">
              <a:solidFill>
                <a:srgbClr val="000000"/>
              </a:solidFill>
            </a:endParaRPr>
          </a:p>
        </p:txBody>
      </p:sp>
      <p:sp>
        <p:nvSpPr>
          <p:cNvPr id="725001" name="Text Box 9"/>
          <p:cNvSpPr txBox="1">
            <a:spLocks noChangeArrowheads="1"/>
          </p:cNvSpPr>
          <p:nvPr/>
        </p:nvSpPr>
        <p:spPr bwMode="auto">
          <a:xfrm>
            <a:off x="4114800" y="3581400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>
                <a:solidFill>
                  <a:srgbClr val="000000"/>
                </a:solidFill>
              </a:rPr>
              <a:t>0</a:t>
            </a:r>
            <a:endParaRPr lang="en-US" altLang="zh-CN" sz="2400" b="0" baseline="-25000">
              <a:solidFill>
                <a:srgbClr val="000000"/>
              </a:solidFill>
            </a:endParaRPr>
          </a:p>
        </p:txBody>
      </p:sp>
      <p:sp>
        <p:nvSpPr>
          <p:cNvPr id="725002" name="Text Box 10"/>
          <p:cNvSpPr txBox="1">
            <a:spLocks noChangeArrowheads="1"/>
          </p:cNvSpPr>
          <p:nvPr/>
        </p:nvSpPr>
        <p:spPr bwMode="auto">
          <a:xfrm>
            <a:off x="4114800" y="4267200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>
                <a:solidFill>
                  <a:srgbClr val="000000"/>
                </a:solidFill>
              </a:rPr>
              <a:t>1</a:t>
            </a:r>
            <a:endParaRPr lang="en-US" altLang="zh-CN" sz="2400" b="0" baseline="-25000">
              <a:solidFill>
                <a:srgbClr val="000000"/>
              </a:solidFill>
            </a:endParaRPr>
          </a:p>
        </p:txBody>
      </p:sp>
      <p:sp>
        <p:nvSpPr>
          <p:cNvPr id="725003" name="Freeform 11"/>
          <p:cNvSpPr/>
          <p:nvPr/>
        </p:nvSpPr>
        <p:spPr bwMode="auto">
          <a:xfrm>
            <a:off x="6248400" y="3276600"/>
            <a:ext cx="457200" cy="762000"/>
          </a:xfrm>
          <a:custGeom>
            <a:avLst/>
            <a:gdLst>
              <a:gd name="T0" fmla="*/ 0 w 1096"/>
              <a:gd name="T1" fmla="*/ 2147483647 h 672"/>
              <a:gd name="T2" fmla="*/ 2147483647 w 1096"/>
              <a:gd name="T3" fmla="*/ 2147483647 h 672"/>
              <a:gd name="T4" fmla="*/ 2147483647 w 1096"/>
              <a:gd name="T5" fmla="*/ 2147483647 h 672"/>
              <a:gd name="T6" fmla="*/ 0 60000 65536"/>
              <a:gd name="T7" fmla="*/ 0 60000 65536"/>
              <a:gd name="T8" fmla="*/ 0 60000 65536"/>
              <a:gd name="T9" fmla="*/ 0 w 1096"/>
              <a:gd name="T10" fmla="*/ 0 h 672"/>
              <a:gd name="T11" fmla="*/ 1096 w 109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6" h="672">
                <a:moveTo>
                  <a:pt x="0" y="384"/>
                </a:moveTo>
                <a:cubicBezTo>
                  <a:pt x="508" y="192"/>
                  <a:pt x="1016" y="0"/>
                  <a:pt x="1056" y="48"/>
                </a:cubicBezTo>
                <a:cubicBezTo>
                  <a:pt x="1096" y="96"/>
                  <a:pt x="668" y="384"/>
                  <a:pt x="240" y="67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5004" name="Text Box 12"/>
          <p:cNvSpPr txBox="1">
            <a:spLocks noChangeArrowheads="1"/>
          </p:cNvSpPr>
          <p:nvPr/>
        </p:nvSpPr>
        <p:spPr bwMode="auto">
          <a:xfrm>
            <a:off x="6705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>
                <a:solidFill>
                  <a:srgbClr val="000000"/>
                </a:solidFill>
              </a:rPr>
              <a:t>0</a:t>
            </a:r>
            <a:endParaRPr lang="en-US" altLang="zh-CN" sz="2400" b="0" baseline="-25000">
              <a:solidFill>
                <a:srgbClr val="000000"/>
              </a:solidFill>
            </a:endParaRPr>
          </a:p>
        </p:txBody>
      </p:sp>
      <p:sp>
        <p:nvSpPr>
          <p:cNvPr id="725005" name="Oval 13"/>
          <p:cNvSpPr>
            <a:spLocks noChangeArrowheads="1"/>
          </p:cNvSpPr>
          <p:nvPr/>
        </p:nvSpPr>
        <p:spPr bwMode="auto">
          <a:xfrm>
            <a:off x="2362200" y="3429000"/>
            <a:ext cx="1066800" cy="914400"/>
          </a:xfrm>
          <a:prstGeom prst="ellipse">
            <a:avLst/>
          </a:prstGeom>
          <a:noFill/>
          <a:ln w="76200" cmpd="dbl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2400" b="0" i="1">
                <a:solidFill>
                  <a:srgbClr val="000000"/>
                </a:solidFill>
              </a:rPr>
              <a:t>q</a:t>
            </a:r>
            <a:r>
              <a:rPr lang="en-US" altLang="zh-CN" sz="2400" b="0" baseline="-25000">
                <a:solidFill>
                  <a:srgbClr val="0000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2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2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2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2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2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2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2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2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animBg="1"/>
      <p:bldP spid="724996" grpId="0" animBg="1"/>
      <p:bldP spid="724997" grpId="0" animBg="1"/>
      <p:bldP spid="724998" grpId="0" animBg="1"/>
      <p:bldP spid="724999" grpId="0" animBg="1"/>
      <p:bldP spid="725000" grpId="0"/>
      <p:bldP spid="725001" grpId="0"/>
      <p:bldP spid="725002" grpId="0"/>
      <p:bldP spid="725003" grpId="0" animBg="1"/>
      <p:bldP spid="725004" grpId="0"/>
      <p:bldP spid="725005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3-29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/>
              <a:t> 将</a:t>
            </a:r>
            <a:r>
              <a:rPr lang="en-US" altLang="zh-CN" sz="4400" b="1">
                <a:solidFill>
                  <a:srgbClr val="0000CC"/>
                </a:solidFill>
              </a:rPr>
              <a:t>ε-NFA</a:t>
            </a:r>
            <a:r>
              <a:rPr lang="zh-CN" altLang="en-US" sz="4000" b="1"/>
              <a:t>改造为等价的</a:t>
            </a:r>
            <a:r>
              <a:rPr lang="en-US" altLang="zh-CN" sz="4000" b="1">
                <a:solidFill>
                  <a:srgbClr val="000000"/>
                </a:solidFill>
              </a:rPr>
              <a:t>NFA</a:t>
            </a:r>
            <a:r>
              <a:rPr lang="zh-CN" altLang="en-US" sz="4000" b="1"/>
              <a:t>。</a:t>
            </a:r>
            <a:endParaRPr lang="en-US" altLang="zh-CN" sz="4000" b="1"/>
          </a:p>
        </p:txBody>
      </p:sp>
      <p:sp>
        <p:nvSpPr>
          <p:cNvPr id="451588" name="Line 4"/>
          <p:cNvSpPr>
            <a:spLocks noChangeShapeType="1"/>
          </p:cNvSpPr>
          <p:nvPr/>
        </p:nvSpPr>
        <p:spPr bwMode="ltGray">
          <a:xfrm>
            <a:off x="1619250" y="4930775"/>
            <a:ext cx="635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89" name="Oval 5"/>
          <p:cNvSpPr>
            <a:spLocks noChangeArrowheads="1"/>
          </p:cNvSpPr>
          <p:nvPr/>
        </p:nvSpPr>
        <p:spPr bwMode="ltGray">
          <a:xfrm>
            <a:off x="2254250" y="4846638"/>
            <a:ext cx="238125" cy="16827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90" name="AutoShape 6"/>
          <p:cNvSpPr>
            <a:spLocks noChangeArrowheads="1"/>
          </p:cNvSpPr>
          <p:nvPr/>
        </p:nvSpPr>
        <p:spPr bwMode="ltGray">
          <a:xfrm>
            <a:off x="6462713" y="4762500"/>
            <a:ext cx="238125" cy="2524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91" name="Text Box 7"/>
          <p:cNvSpPr txBox="1">
            <a:spLocks noChangeArrowheads="1"/>
          </p:cNvSpPr>
          <p:nvPr/>
        </p:nvSpPr>
        <p:spPr bwMode="ltGray">
          <a:xfrm>
            <a:off x="2095500" y="4957763"/>
            <a:ext cx="555625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51592" name="Line 8"/>
          <p:cNvSpPr>
            <a:spLocks noChangeShapeType="1"/>
          </p:cNvSpPr>
          <p:nvPr/>
        </p:nvSpPr>
        <p:spPr bwMode="ltGray">
          <a:xfrm flipV="1">
            <a:off x="2492375" y="4930775"/>
            <a:ext cx="1666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93" name="Oval 9"/>
          <p:cNvSpPr>
            <a:spLocks noChangeArrowheads="1"/>
          </p:cNvSpPr>
          <p:nvPr/>
        </p:nvSpPr>
        <p:spPr bwMode="ltGray">
          <a:xfrm>
            <a:off x="4159250" y="4846638"/>
            <a:ext cx="239713" cy="16827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94" name="Line 10"/>
          <p:cNvSpPr>
            <a:spLocks noChangeShapeType="1"/>
          </p:cNvSpPr>
          <p:nvPr/>
        </p:nvSpPr>
        <p:spPr bwMode="ltGray">
          <a:xfrm>
            <a:off x="4398963" y="4930775"/>
            <a:ext cx="2108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95" name="Text Box 11"/>
          <p:cNvSpPr txBox="1">
            <a:spLocks noChangeArrowheads="1"/>
          </p:cNvSpPr>
          <p:nvPr/>
        </p:nvSpPr>
        <p:spPr bwMode="ltGray">
          <a:xfrm>
            <a:off x="4000500" y="4957763"/>
            <a:ext cx="557213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51596" name="Text Box 12"/>
          <p:cNvSpPr txBox="1">
            <a:spLocks noChangeArrowheads="1"/>
          </p:cNvSpPr>
          <p:nvPr/>
        </p:nvSpPr>
        <p:spPr bwMode="ltGray">
          <a:xfrm>
            <a:off x="6303963" y="4957763"/>
            <a:ext cx="555625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51597" name="Freeform 13"/>
          <p:cNvSpPr/>
          <p:nvPr/>
        </p:nvSpPr>
        <p:spPr bwMode="ltGray">
          <a:xfrm>
            <a:off x="6065838" y="4170363"/>
            <a:ext cx="952500" cy="592137"/>
          </a:xfrm>
          <a:custGeom>
            <a:avLst/>
            <a:gdLst>
              <a:gd name="T0" fmla="*/ 2147483647 w 576"/>
              <a:gd name="T1" fmla="*/ 2147483647 h 336"/>
              <a:gd name="T2" fmla="*/ 2147483647 w 576"/>
              <a:gd name="T3" fmla="*/ 2147483647 h 336"/>
              <a:gd name="T4" fmla="*/ 2147483647 w 576"/>
              <a:gd name="T5" fmla="*/ 2147483647 h 336"/>
              <a:gd name="T6" fmla="*/ 2147483647 w 576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336"/>
              <a:gd name="T14" fmla="*/ 576 w 57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336">
                <a:moveTo>
                  <a:pt x="280" y="336"/>
                </a:moveTo>
                <a:cubicBezTo>
                  <a:pt x="140" y="216"/>
                  <a:pt x="0" y="96"/>
                  <a:pt x="40" y="48"/>
                </a:cubicBezTo>
                <a:cubicBezTo>
                  <a:pt x="80" y="0"/>
                  <a:pt x="464" y="0"/>
                  <a:pt x="520" y="48"/>
                </a:cubicBezTo>
                <a:cubicBezTo>
                  <a:pt x="576" y="96"/>
                  <a:pt x="476" y="216"/>
                  <a:pt x="376" y="336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98" name="Text Box 14"/>
          <p:cNvSpPr txBox="1">
            <a:spLocks noChangeArrowheads="1"/>
          </p:cNvSpPr>
          <p:nvPr/>
        </p:nvSpPr>
        <p:spPr bwMode="ltGray">
          <a:xfrm>
            <a:off x="3127375" y="4418013"/>
            <a:ext cx="2381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sym typeface="Symbol" panose="05050102010706020507" pitchFamily="18" charset="2"/>
              </a:rPr>
              <a:t>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451599" name="Text Box 15"/>
          <p:cNvSpPr txBox="1">
            <a:spLocks noChangeArrowheads="1"/>
          </p:cNvSpPr>
          <p:nvPr/>
        </p:nvSpPr>
        <p:spPr bwMode="ltGray">
          <a:xfrm>
            <a:off x="6303963" y="3689350"/>
            <a:ext cx="5556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51600" name="Freeform 16"/>
          <p:cNvSpPr/>
          <p:nvPr/>
        </p:nvSpPr>
        <p:spPr bwMode="ltGray">
          <a:xfrm>
            <a:off x="1857375" y="4254500"/>
            <a:ext cx="952500" cy="592138"/>
          </a:xfrm>
          <a:custGeom>
            <a:avLst/>
            <a:gdLst>
              <a:gd name="T0" fmla="*/ 2147483647 w 576"/>
              <a:gd name="T1" fmla="*/ 2147483647 h 336"/>
              <a:gd name="T2" fmla="*/ 2147483647 w 576"/>
              <a:gd name="T3" fmla="*/ 2147483647 h 336"/>
              <a:gd name="T4" fmla="*/ 2147483647 w 576"/>
              <a:gd name="T5" fmla="*/ 2147483647 h 336"/>
              <a:gd name="T6" fmla="*/ 2147483647 w 576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336"/>
              <a:gd name="T14" fmla="*/ 576 w 57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336">
                <a:moveTo>
                  <a:pt x="280" y="336"/>
                </a:moveTo>
                <a:cubicBezTo>
                  <a:pt x="140" y="216"/>
                  <a:pt x="0" y="96"/>
                  <a:pt x="40" y="48"/>
                </a:cubicBezTo>
                <a:cubicBezTo>
                  <a:pt x="80" y="0"/>
                  <a:pt x="464" y="0"/>
                  <a:pt x="520" y="48"/>
                </a:cubicBezTo>
                <a:cubicBezTo>
                  <a:pt x="576" y="96"/>
                  <a:pt x="476" y="216"/>
                  <a:pt x="376" y="336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601" name="Text Box 17"/>
          <p:cNvSpPr txBox="1">
            <a:spLocks noChangeArrowheads="1"/>
          </p:cNvSpPr>
          <p:nvPr/>
        </p:nvSpPr>
        <p:spPr bwMode="ltGray">
          <a:xfrm>
            <a:off x="2174875" y="3857625"/>
            <a:ext cx="2381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51602" name="Freeform 18"/>
          <p:cNvSpPr/>
          <p:nvPr/>
        </p:nvSpPr>
        <p:spPr bwMode="ltGray">
          <a:xfrm>
            <a:off x="3762375" y="4254500"/>
            <a:ext cx="954088" cy="592138"/>
          </a:xfrm>
          <a:custGeom>
            <a:avLst/>
            <a:gdLst>
              <a:gd name="T0" fmla="*/ 2147483647 w 576"/>
              <a:gd name="T1" fmla="*/ 2147483647 h 336"/>
              <a:gd name="T2" fmla="*/ 2147483647 w 576"/>
              <a:gd name="T3" fmla="*/ 2147483647 h 336"/>
              <a:gd name="T4" fmla="*/ 2147483647 w 576"/>
              <a:gd name="T5" fmla="*/ 2147483647 h 336"/>
              <a:gd name="T6" fmla="*/ 2147483647 w 576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336"/>
              <a:gd name="T14" fmla="*/ 576 w 57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336">
                <a:moveTo>
                  <a:pt x="280" y="336"/>
                </a:moveTo>
                <a:cubicBezTo>
                  <a:pt x="140" y="216"/>
                  <a:pt x="0" y="96"/>
                  <a:pt x="40" y="48"/>
                </a:cubicBezTo>
                <a:cubicBezTo>
                  <a:pt x="80" y="0"/>
                  <a:pt x="464" y="0"/>
                  <a:pt x="520" y="48"/>
                </a:cubicBezTo>
                <a:cubicBezTo>
                  <a:pt x="576" y="96"/>
                  <a:pt x="476" y="216"/>
                  <a:pt x="376" y="336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603" name="Text Box 19"/>
          <p:cNvSpPr txBox="1">
            <a:spLocks noChangeArrowheads="1"/>
          </p:cNvSpPr>
          <p:nvPr/>
        </p:nvSpPr>
        <p:spPr bwMode="ltGray">
          <a:xfrm>
            <a:off x="4000500" y="3773488"/>
            <a:ext cx="557213" cy="488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51604" name="Text Box 20"/>
          <p:cNvSpPr txBox="1">
            <a:spLocks noChangeArrowheads="1"/>
          </p:cNvSpPr>
          <p:nvPr/>
        </p:nvSpPr>
        <p:spPr bwMode="ltGray">
          <a:xfrm>
            <a:off x="5272088" y="4418013"/>
            <a:ext cx="2381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sym typeface="Symbol" panose="05050102010706020507" pitchFamily="18" charset="2"/>
              </a:rPr>
              <a:t>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5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5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5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5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5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5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5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5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5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5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5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5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5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 build="p"/>
      <p:bldP spid="451588" grpId="0" animBg="1"/>
      <p:bldP spid="451589" grpId="0" animBg="1"/>
      <p:bldP spid="451590" grpId="0" animBg="1"/>
      <p:bldP spid="451591" grpId="0"/>
      <p:bldP spid="451592" grpId="0" animBg="1"/>
      <p:bldP spid="451593" grpId="0" animBg="1"/>
      <p:bldP spid="451594" grpId="0" animBg="1"/>
      <p:bldP spid="451595" grpId="0"/>
      <p:bldP spid="451596" grpId="0"/>
      <p:bldP spid="451597" grpId="0" animBg="1"/>
      <p:bldP spid="451598" grpId="0"/>
      <p:bldP spid="451599" grpId="0"/>
      <p:bldP spid="451600" grpId="0" animBg="1"/>
      <p:bldP spid="451601" grpId="0"/>
      <p:bldP spid="451602" grpId="0" animBg="1"/>
      <p:bldP spid="451603" grpId="0"/>
      <p:bldP spid="451604" grpId="0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43787" name="Text Box 11"/>
          <p:cNvSpPr txBox="1">
            <a:spLocks noChangeArrowheads="1"/>
          </p:cNvSpPr>
          <p:nvPr/>
        </p:nvSpPr>
        <p:spPr bwMode="ltGray">
          <a:xfrm>
            <a:off x="4216400" y="4121150"/>
            <a:ext cx="557213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3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43780" name="Line 4"/>
          <p:cNvSpPr>
            <a:spLocks noChangeShapeType="1"/>
          </p:cNvSpPr>
          <p:nvPr/>
        </p:nvSpPr>
        <p:spPr bwMode="ltGray">
          <a:xfrm>
            <a:off x="1835150" y="4094163"/>
            <a:ext cx="635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3782" name="AutoShape 6"/>
          <p:cNvSpPr>
            <a:spLocks noChangeArrowheads="1"/>
          </p:cNvSpPr>
          <p:nvPr/>
        </p:nvSpPr>
        <p:spPr bwMode="ltGray">
          <a:xfrm>
            <a:off x="6678613" y="3925888"/>
            <a:ext cx="238125" cy="2524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3783" name="Text Box 7"/>
          <p:cNvSpPr txBox="1">
            <a:spLocks noChangeArrowheads="1"/>
          </p:cNvSpPr>
          <p:nvPr/>
        </p:nvSpPr>
        <p:spPr bwMode="ltGray">
          <a:xfrm>
            <a:off x="2311400" y="4121150"/>
            <a:ext cx="5556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3784" name="Line 8"/>
          <p:cNvSpPr>
            <a:spLocks noChangeShapeType="1"/>
          </p:cNvSpPr>
          <p:nvPr/>
        </p:nvSpPr>
        <p:spPr bwMode="ltGray">
          <a:xfrm flipV="1">
            <a:off x="2708275" y="4094163"/>
            <a:ext cx="1666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3785" name="Oval 9"/>
          <p:cNvSpPr>
            <a:spLocks noChangeArrowheads="1"/>
          </p:cNvSpPr>
          <p:nvPr/>
        </p:nvSpPr>
        <p:spPr bwMode="ltGray">
          <a:xfrm>
            <a:off x="4375150" y="4010025"/>
            <a:ext cx="239713" cy="16827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3786" name="Line 10"/>
          <p:cNvSpPr>
            <a:spLocks noChangeShapeType="1"/>
          </p:cNvSpPr>
          <p:nvPr/>
        </p:nvSpPr>
        <p:spPr bwMode="ltGray">
          <a:xfrm>
            <a:off x="4643438" y="4076700"/>
            <a:ext cx="2108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3788" name="Text Box 12"/>
          <p:cNvSpPr txBox="1">
            <a:spLocks noChangeArrowheads="1"/>
          </p:cNvSpPr>
          <p:nvPr/>
        </p:nvSpPr>
        <p:spPr bwMode="ltGray">
          <a:xfrm>
            <a:off x="6519863" y="4121150"/>
            <a:ext cx="5556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43789" name="Freeform 13"/>
          <p:cNvSpPr/>
          <p:nvPr/>
        </p:nvSpPr>
        <p:spPr bwMode="ltGray">
          <a:xfrm>
            <a:off x="6281738" y="3333750"/>
            <a:ext cx="952500" cy="592138"/>
          </a:xfrm>
          <a:custGeom>
            <a:avLst/>
            <a:gdLst>
              <a:gd name="T0" fmla="*/ 2147483647 w 576"/>
              <a:gd name="T1" fmla="*/ 2147483647 h 336"/>
              <a:gd name="T2" fmla="*/ 2147483647 w 576"/>
              <a:gd name="T3" fmla="*/ 2147483647 h 336"/>
              <a:gd name="T4" fmla="*/ 2147483647 w 576"/>
              <a:gd name="T5" fmla="*/ 2147483647 h 336"/>
              <a:gd name="T6" fmla="*/ 2147483647 w 576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336"/>
              <a:gd name="T14" fmla="*/ 576 w 57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336">
                <a:moveTo>
                  <a:pt x="280" y="336"/>
                </a:moveTo>
                <a:cubicBezTo>
                  <a:pt x="140" y="216"/>
                  <a:pt x="0" y="96"/>
                  <a:pt x="40" y="48"/>
                </a:cubicBezTo>
                <a:cubicBezTo>
                  <a:pt x="80" y="0"/>
                  <a:pt x="464" y="0"/>
                  <a:pt x="520" y="48"/>
                </a:cubicBezTo>
                <a:cubicBezTo>
                  <a:pt x="576" y="96"/>
                  <a:pt x="476" y="216"/>
                  <a:pt x="376" y="336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3791" name="Text Box 15"/>
          <p:cNvSpPr txBox="1">
            <a:spLocks noChangeArrowheads="1"/>
          </p:cNvSpPr>
          <p:nvPr/>
        </p:nvSpPr>
        <p:spPr bwMode="ltGray">
          <a:xfrm>
            <a:off x="6519863" y="2852738"/>
            <a:ext cx="555625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43792" name="Freeform 16"/>
          <p:cNvSpPr/>
          <p:nvPr/>
        </p:nvSpPr>
        <p:spPr bwMode="ltGray">
          <a:xfrm>
            <a:off x="2073275" y="3417888"/>
            <a:ext cx="952500" cy="592137"/>
          </a:xfrm>
          <a:custGeom>
            <a:avLst/>
            <a:gdLst>
              <a:gd name="T0" fmla="*/ 2147483647 w 576"/>
              <a:gd name="T1" fmla="*/ 2147483647 h 336"/>
              <a:gd name="T2" fmla="*/ 2147483647 w 576"/>
              <a:gd name="T3" fmla="*/ 2147483647 h 336"/>
              <a:gd name="T4" fmla="*/ 2147483647 w 576"/>
              <a:gd name="T5" fmla="*/ 2147483647 h 336"/>
              <a:gd name="T6" fmla="*/ 2147483647 w 576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336"/>
              <a:gd name="T14" fmla="*/ 576 w 57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336">
                <a:moveTo>
                  <a:pt x="280" y="336"/>
                </a:moveTo>
                <a:cubicBezTo>
                  <a:pt x="140" y="216"/>
                  <a:pt x="0" y="96"/>
                  <a:pt x="40" y="48"/>
                </a:cubicBezTo>
                <a:cubicBezTo>
                  <a:pt x="80" y="0"/>
                  <a:pt x="464" y="0"/>
                  <a:pt x="520" y="48"/>
                </a:cubicBezTo>
                <a:cubicBezTo>
                  <a:pt x="576" y="96"/>
                  <a:pt x="476" y="216"/>
                  <a:pt x="376" y="336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3793" name="Text Box 17"/>
          <p:cNvSpPr txBox="1">
            <a:spLocks noChangeArrowheads="1"/>
          </p:cNvSpPr>
          <p:nvPr/>
        </p:nvSpPr>
        <p:spPr bwMode="ltGray">
          <a:xfrm>
            <a:off x="2390775" y="3021013"/>
            <a:ext cx="238125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3794" name="Freeform 18"/>
          <p:cNvSpPr/>
          <p:nvPr/>
        </p:nvSpPr>
        <p:spPr bwMode="ltGray">
          <a:xfrm>
            <a:off x="3978275" y="3417888"/>
            <a:ext cx="954088" cy="592137"/>
          </a:xfrm>
          <a:custGeom>
            <a:avLst/>
            <a:gdLst>
              <a:gd name="T0" fmla="*/ 2147483647 w 576"/>
              <a:gd name="T1" fmla="*/ 2147483647 h 336"/>
              <a:gd name="T2" fmla="*/ 2147483647 w 576"/>
              <a:gd name="T3" fmla="*/ 2147483647 h 336"/>
              <a:gd name="T4" fmla="*/ 2147483647 w 576"/>
              <a:gd name="T5" fmla="*/ 2147483647 h 336"/>
              <a:gd name="T6" fmla="*/ 2147483647 w 576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336"/>
              <a:gd name="T14" fmla="*/ 576 w 57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336">
                <a:moveTo>
                  <a:pt x="280" y="336"/>
                </a:moveTo>
                <a:cubicBezTo>
                  <a:pt x="140" y="216"/>
                  <a:pt x="0" y="96"/>
                  <a:pt x="40" y="48"/>
                </a:cubicBezTo>
                <a:cubicBezTo>
                  <a:pt x="80" y="0"/>
                  <a:pt x="464" y="0"/>
                  <a:pt x="520" y="48"/>
                </a:cubicBezTo>
                <a:cubicBezTo>
                  <a:pt x="576" y="96"/>
                  <a:pt x="476" y="216"/>
                  <a:pt x="376" y="336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3795" name="Text Box 19"/>
          <p:cNvSpPr txBox="1">
            <a:spLocks noChangeArrowheads="1"/>
          </p:cNvSpPr>
          <p:nvPr/>
        </p:nvSpPr>
        <p:spPr bwMode="ltGray">
          <a:xfrm>
            <a:off x="4216400" y="2936875"/>
            <a:ext cx="557213" cy="488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43797" name="AutoShape 21"/>
          <p:cNvSpPr>
            <a:spLocks noChangeArrowheads="1"/>
          </p:cNvSpPr>
          <p:nvPr/>
        </p:nvSpPr>
        <p:spPr bwMode="ltGray">
          <a:xfrm>
            <a:off x="2462213" y="4005263"/>
            <a:ext cx="238125" cy="2524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3798" name="Text Box 22"/>
          <p:cNvSpPr txBox="1">
            <a:spLocks noChangeArrowheads="1"/>
          </p:cNvSpPr>
          <p:nvPr/>
        </p:nvSpPr>
        <p:spPr bwMode="ltGray">
          <a:xfrm>
            <a:off x="3181350" y="3644900"/>
            <a:ext cx="598488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  <a:r>
              <a:rPr lang="en-GB" altLang="zh-CN" sz="3200">
                <a:solidFill>
                  <a:srgbClr val="000000"/>
                </a:solidFill>
              </a:rPr>
              <a:t>,1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43800" name="Text Box 24"/>
          <p:cNvSpPr txBox="1">
            <a:spLocks noChangeArrowheads="1"/>
          </p:cNvSpPr>
          <p:nvPr/>
        </p:nvSpPr>
        <p:spPr bwMode="ltGray">
          <a:xfrm>
            <a:off x="5197475" y="3644900"/>
            <a:ext cx="598488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1,2</a:t>
            </a:r>
          </a:p>
        </p:txBody>
      </p:sp>
      <p:sp>
        <p:nvSpPr>
          <p:cNvPr id="843801" name="Freeform 25"/>
          <p:cNvSpPr/>
          <p:nvPr/>
        </p:nvSpPr>
        <p:spPr bwMode="ltGray">
          <a:xfrm>
            <a:off x="2700338" y="4221163"/>
            <a:ext cx="3959225" cy="863600"/>
          </a:xfrm>
          <a:custGeom>
            <a:avLst/>
            <a:gdLst>
              <a:gd name="T0" fmla="*/ 0 w 2494"/>
              <a:gd name="T1" fmla="*/ 0 h 544"/>
              <a:gd name="T2" fmla="*/ 2147483647 w 2494"/>
              <a:gd name="T3" fmla="*/ 2147483647 h 544"/>
              <a:gd name="T4" fmla="*/ 2147483647 w 2494"/>
              <a:gd name="T5" fmla="*/ 0 h 544"/>
              <a:gd name="T6" fmla="*/ 0 60000 65536"/>
              <a:gd name="T7" fmla="*/ 0 60000 65536"/>
              <a:gd name="T8" fmla="*/ 0 60000 65536"/>
              <a:gd name="T9" fmla="*/ 0 w 2494"/>
              <a:gd name="T10" fmla="*/ 0 h 544"/>
              <a:gd name="T11" fmla="*/ 2494 w 2494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4" h="544">
                <a:moveTo>
                  <a:pt x="0" y="0"/>
                </a:moveTo>
                <a:cubicBezTo>
                  <a:pt x="313" y="272"/>
                  <a:pt x="627" y="544"/>
                  <a:pt x="1043" y="544"/>
                </a:cubicBezTo>
                <a:cubicBezTo>
                  <a:pt x="1459" y="544"/>
                  <a:pt x="1976" y="272"/>
                  <a:pt x="2494" y="0"/>
                </a:cubicBezTo>
              </a:path>
            </a:pathLst>
          </a:custGeom>
          <a:noFill/>
          <a:ln w="34925" cap="flat" cmpd="sng">
            <a:solidFill>
              <a:schemeClr val="accent2"/>
            </a:solidFill>
            <a:prstDash val="solid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3802" name="Text Box 26"/>
          <p:cNvSpPr txBox="1">
            <a:spLocks noChangeArrowheads="1"/>
          </p:cNvSpPr>
          <p:nvPr/>
        </p:nvSpPr>
        <p:spPr bwMode="ltGray">
          <a:xfrm>
            <a:off x="3902075" y="5029200"/>
            <a:ext cx="957263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  <a:r>
              <a:rPr lang="en-GB" altLang="zh-CN" sz="3200">
                <a:solidFill>
                  <a:srgbClr val="000000"/>
                </a:solidFill>
              </a:rPr>
              <a:t>,1,2</a:t>
            </a:r>
            <a:endParaRPr lang="en-US" altLang="zh-CN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4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4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4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4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4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4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4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4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4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4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4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4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84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4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4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84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84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84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87" grpId="0"/>
      <p:bldP spid="843780" grpId="0" animBg="1"/>
      <p:bldP spid="843782" grpId="0" animBg="1"/>
      <p:bldP spid="843783" grpId="0"/>
      <p:bldP spid="843784" grpId="0" animBg="1"/>
      <p:bldP spid="843785" grpId="0" animBg="1"/>
      <p:bldP spid="843786" grpId="0" animBg="1"/>
      <p:bldP spid="843788" grpId="0"/>
      <p:bldP spid="843789" grpId="0" animBg="1"/>
      <p:bldP spid="843791" grpId="0"/>
      <p:bldP spid="843792" grpId="0" animBg="1"/>
      <p:bldP spid="843793" grpId="0"/>
      <p:bldP spid="843794" grpId="0" animBg="1"/>
      <p:bldP spid="843795" grpId="0"/>
      <p:bldP spid="843797" grpId="0" animBg="1"/>
      <p:bldP spid="843798" grpId="0"/>
      <p:bldP spid="843800" grpId="0"/>
      <p:bldP spid="843801" grpId="0" animBg="1"/>
      <p:bldP spid="843802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3-30</a:t>
            </a:r>
            <a:r>
              <a:rPr lang="zh-CN" altLang="en-US" sz="4800" dirty="0">
                <a:solidFill>
                  <a:srgbClr val="000000"/>
                </a:solidFill>
              </a:rPr>
              <a:t>构造</a:t>
            </a:r>
            <a:r>
              <a:rPr lang="en-US" altLang="zh-CN" sz="5400" dirty="0">
                <a:solidFill>
                  <a:srgbClr val="000000"/>
                </a:solidFill>
              </a:rPr>
              <a:t>ε-NFA,</a:t>
            </a:r>
            <a:r>
              <a:rPr lang="zh-CN" altLang="en-US" sz="4800" dirty="0">
                <a:solidFill>
                  <a:srgbClr val="000000"/>
                </a:solidFill>
              </a:rPr>
              <a:t>接收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/>
              <a:t>{0</a:t>
            </a:r>
            <a:r>
              <a:rPr lang="zh-CN" altLang="en-US" sz="4000" b="1"/>
              <a:t>，</a:t>
            </a:r>
            <a:r>
              <a:rPr lang="en-US" altLang="zh-CN" sz="4000" b="1"/>
              <a:t>1}</a:t>
            </a:r>
            <a:r>
              <a:rPr lang="zh-CN" altLang="en-US" sz="4000" b="1"/>
              <a:t>上的语言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/>
              <a:t>    L={</a:t>
            </a:r>
            <a:r>
              <a:rPr lang="en-US" altLang="zh-CN" sz="4000" b="1">
                <a:solidFill>
                  <a:schemeClr val="accent2"/>
                </a:solidFill>
              </a:rPr>
              <a:t>0</a:t>
            </a:r>
            <a:r>
              <a:rPr lang="en-US" altLang="zh-CN" sz="4000" b="1" baseline="30000">
                <a:solidFill>
                  <a:schemeClr val="accent2"/>
                </a:solidFill>
              </a:rPr>
              <a:t>k</a:t>
            </a:r>
            <a:r>
              <a:rPr lang="en-US" altLang="zh-CN" sz="4000" b="1"/>
              <a:t>|k&gt;=0</a:t>
            </a:r>
            <a:r>
              <a:rPr lang="zh-CN" altLang="en-US" sz="4000" b="1"/>
              <a:t>，</a:t>
            </a:r>
            <a:r>
              <a:rPr lang="en-US" altLang="zh-CN" sz="4000" b="1"/>
              <a:t>k</a:t>
            </a:r>
            <a:r>
              <a:rPr lang="zh-CN" altLang="en-US" sz="4000" b="1"/>
              <a:t>能够被</a:t>
            </a:r>
            <a:r>
              <a:rPr lang="en-US" altLang="zh-CN" sz="4000" b="1"/>
              <a:t>2</a:t>
            </a:r>
            <a:r>
              <a:rPr lang="zh-CN" altLang="en-US" sz="4000" b="1"/>
              <a:t>或</a:t>
            </a:r>
            <a:r>
              <a:rPr lang="en-US" altLang="zh-CN" sz="4000" b="1"/>
              <a:t>3</a:t>
            </a:r>
            <a:r>
              <a:rPr lang="zh-CN" altLang="en-US" sz="4000" b="1"/>
              <a:t>整除</a:t>
            </a:r>
            <a:r>
              <a:rPr lang="en-US" altLang="zh-CN" sz="4000" b="1"/>
              <a:t>}</a:t>
            </a:r>
            <a:endParaRPr lang="zh-CN" altLang="en-US" sz="40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/>
              <a:t>即</a:t>
            </a:r>
            <a:r>
              <a:rPr lang="en-US" altLang="zh-CN" sz="4000" b="1"/>
              <a:t>L={</a:t>
            </a:r>
            <a:r>
              <a:rPr lang="en-US" altLang="zh-CN" sz="4000" b="1">
                <a:solidFill>
                  <a:schemeClr val="accent2"/>
                </a:solidFill>
              </a:rPr>
              <a:t>0</a:t>
            </a:r>
            <a:r>
              <a:rPr lang="en-US" altLang="zh-CN" sz="4000" b="1" baseline="30000">
                <a:solidFill>
                  <a:schemeClr val="accent2"/>
                </a:solidFill>
              </a:rPr>
              <a:t>2n</a:t>
            </a:r>
            <a:r>
              <a:rPr lang="zh-CN" altLang="en-US" sz="4000" b="1">
                <a:solidFill>
                  <a:schemeClr val="accent2"/>
                </a:solidFill>
              </a:rPr>
              <a:t>或</a:t>
            </a:r>
            <a:r>
              <a:rPr lang="en-US" altLang="zh-CN" sz="4000" b="1">
                <a:solidFill>
                  <a:schemeClr val="accent2"/>
                </a:solidFill>
              </a:rPr>
              <a:t>0</a:t>
            </a:r>
            <a:r>
              <a:rPr lang="en-US" altLang="zh-CN" sz="4000" b="1" baseline="30000">
                <a:solidFill>
                  <a:schemeClr val="accent2"/>
                </a:solidFill>
              </a:rPr>
              <a:t>3m</a:t>
            </a:r>
            <a:r>
              <a:rPr lang="zh-CN" altLang="en-US" sz="4000" b="1">
                <a:solidFill>
                  <a:schemeClr val="accent2"/>
                </a:solidFill>
              </a:rPr>
              <a:t> </a:t>
            </a:r>
            <a:r>
              <a:rPr lang="en-US" altLang="zh-CN" sz="4000" b="1"/>
              <a:t>|n,m&gt;=0}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1" grpId="0" build="p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845828" name="Text Box 4"/>
          <p:cNvSpPr txBox="1">
            <a:spLocks noChangeArrowheads="1"/>
          </p:cNvSpPr>
          <p:nvPr/>
        </p:nvSpPr>
        <p:spPr bwMode="ltGray">
          <a:xfrm>
            <a:off x="3059113" y="2822575"/>
            <a:ext cx="228600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l-GR" altLang="zh-CN" sz="3600">
                <a:solidFill>
                  <a:srgbClr val="000000"/>
                </a:solidFill>
              </a:rPr>
              <a:t>ε</a:t>
            </a: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845829" name="Oval 5"/>
          <p:cNvSpPr>
            <a:spLocks noChangeArrowheads="1"/>
          </p:cNvSpPr>
          <p:nvPr/>
        </p:nvSpPr>
        <p:spPr bwMode="ltGray">
          <a:xfrm>
            <a:off x="2195513" y="3357563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5830" name="Oval 6"/>
          <p:cNvSpPr>
            <a:spLocks noChangeArrowheads="1"/>
          </p:cNvSpPr>
          <p:nvPr/>
        </p:nvSpPr>
        <p:spPr bwMode="ltGray">
          <a:xfrm>
            <a:off x="3995738" y="2636838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45831" name="Oval 7"/>
          <p:cNvSpPr>
            <a:spLocks noChangeArrowheads="1"/>
          </p:cNvSpPr>
          <p:nvPr/>
        </p:nvSpPr>
        <p:spPr bwMode="ltGray">
          <a:xfrm>
            <a:off x="4067175" y="4332288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45832" name="Oval 8"/>
          <p:cNvSpPr>
            <a:spLocks noChangeArrowheads="1"/>
          </p:cNvSpPr>
          <p:nvPr/>
        </p:nvSpPr>
        <p:spPr bwMode="ltGray">
          <a:xfrm>
            <a:off x="5724525" y="2636838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45833" name="Oval 9"/>
          <p:cNvSpPr>
            <a:spLocks noChangeArrowheads="1"/>
          </p:cNvSpPr>
          <p:nvPr/>
        </p:nvSpPr>
        <p:spPr bwMode="ltGray">
          <a:xfrm>
            <a:off x="5795963" y="42926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45834" name="Oval 10"/>
          <p:cNvSpPr>
            <a:spLocks noChangeArrowheads="1"/>
          </p:cNvSpPr>
          <p:nvPr/>
        </p:nvSpPr>
        <p:spPr bwMode="ltGray">
          <a:xfrm>
            <a:off x="5003800" y="5373688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45835" name="Line 11"/>
          <p:cNvSpPr>
            <a:spLocks noChangeShapeType="1"/>
          </p:cNvSpPr>
          <p:nvPr/>
        </p:nvSpPr>
        <p:spPr bwMode="ltGray">
          <a:xfrm flipV="1">
            <a:off x="2843213" y="2997200"/>
            <a:ext cx="1081087" cy="4318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5836" name="Line 12"/>
          <p:cNvSpPr>
            <a:spLocks noChangeShapeType="1"/>
          </p:cNvSpPr>
          <p:nvPr/>
        </p:nvSpPr>
        <p:spPr bwMode="ltGray">
          <a:xfrm>
            <a:off x="2916238" y="3860800"/>
            <a:ext cx="1150937" cy="6477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5837" name="Line 13"/>
          <p:cNvSpPr>
            <a:spLocks noChangeShapeType="1"/>
          </p:cNvSpPr>
          <p:nvPr/>
        </p:nvSpPr>
        <p:spPr bwMode="ltGray">
          <a:xfrm>
            <a:off x="4787900" y="2781300"/>
            <a:ext cx="936625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5838" name="Line 14"/>
          <p:cNvSpPr>
            <a:spLocks noChangeShapeType="1"/>
          </p:cNvSpPr>
          <p:nvPr/>
        </p:nvSpPr>
        <p:spPr bwMode="ltGray">
          <a:xfrm flipH="1">
            <a:off x="4787900" y="3068638"/>
            <a:ext cx="865188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5839" name="Line 15"/>
          <p:cNvSpPr>
            <a:spLocks noChangeShapeType="1"/>
          </p:cNvSpPr>
          <p:nvPr/>
        </p:nvSpPr>
        <p:spPr bwMode="ltGray">
          <a:xfrm>
            <a:off x="4824413" y="4652963"/>
            <a:ext cx="971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5840" name="Line 16"/>
          <p:cNvSpPr>
            <a:spLocks noChangeShapeType="1"/>
          </p:cNvSpPr>
          <p:nvPr/>
        </p:nvSpPr>
        <p:spPr bwMode="ltGray">
          <a:xfrm flipH="1">
            <a:off x="5580063" y="4868863"/>
            <a:ext cx="433387" cy="576262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5842" name="Line 18"/>
          <p:cNvSpPr>
            <a:spLocks noChangeShapeType="1"/>
          </p:cNvSpPr>
          <p:nvPr/>
        </p:nvSpPr>
        <p:spPr bwMode="ltGray">
          <a:xfrm flipH="1" flipV="1">
            <a:off x="4429125" y="5013325"/>
            <a:ext cx="647700" cy="504825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5843" name="Text Box 19"/>
          <p:cNvSpPr txBox="1">
            <a:spLocks noChangeArrowheads="1"/>
          </p:cNvSpPr>
          <p:nvPr/>
        </p:nvSpPr>
        <p:spPr bwMode="ltGray">
          <a:xfrm>
            <a:off x="3059113" y="3975100"/>
            <a:ext cx="2889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l-GR" altLang="zh-CN" sz="3600">
                <a:solidFill>
                  <a:srgbClr val="000000"/>
                </a:solidFill>
                <a:latin typeface="宋体" panose="02010600030101010101" pitchFamily="2" charset="-122"/>
              </a:rPr>
              <a:t>ε</a:t>
            </a:r>
          </a:p>
        </p:txBody>
      </p:sp>
      <p:sp>
        <p:nvSpPr>
          <p:cNvPr id="845844" name="Text Box 20"/>
          <p:cNvSpPr txBox="1">
            <a:spLocks noChangeArrowheads="1"/>
          </p:cNvSpPr>
          <p:nvPr/>
        </p:nvSpPr>
        <p:spPr bwMode="ltGray">
          <a:xfrm>
            <a:off x="5064125" y="23495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5845" name="Text Box 21"/>
          <p:cNvSpPr txBox="1">
            <a:spLocks noChangeArrowheads="1"/>
          </p:cNvSpPr>
          <p:nvPr/>
        </p:nvSpPr>
        <p:spPr bwMode="ltGray">
          <a:xfrm>
            <a:off x="5076825" y="3068638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5846" name="Text Box 22"/>
          <p:cNvSpPr txBox="1">
            <a:spLocks noChangeArrowheads="1"/>
          </p:cNvSpPr>
          <p:nvPr/>
        </p:nvSpPr>
        <p:spPr bwMode="ltGray">
          <a:xfrm>
            <a:off x="5148263" y="4149725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5847" name="Text Box 23"/>
          <p:cNvSpPr txBox="1">
            <a:spLocks noChangeArrowheads="1"/>
          </p:cNvSpPr>
          <p:nvPr/>
        </p:nvSpPr>
        <p:spPr bwMode="ltGray">
          <a:xfrm>
            <a:off x="5795963" y="5013325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5849" name="Text Box 25"/>
          <p:cNvSpPr txBox="1">
            <a:spLocks noChangeArrowheads="1"/>
          </p:cNvSpPr>
          <p:nvPr/>
        </p:nvSpPr>
        <p:spPr bwMode="ltGray">
          <a:xfrm>
            <a:off x="4500563" y="5157788"/>
            <a:ext cx="217487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5850" name="Line 26"/>
          <p:cNvSpPr>
            <a:spLocks noChangeShapeType="1"/>
          </p:cNvSpPr>
          <p:nvPr/>
        </p:nvSpPr>
        <p:spPr bwMode="ltGray">
          <a:xfrm>
            <a:off x="1547813" y="3644900"/>
            <a:ext cx="576262" cy="0"/>
          </a:xfrm>
          <a:prstGeom prst="line">
            <a:avLst/>
          </a:prstGeom>
          <a:noFill/>
          <a:ln w="4762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4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4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4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4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4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4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4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4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4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4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84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4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84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84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4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84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84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84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84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84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84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84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27" grpId="0" build="p"/>
      <p:bldP spid="845827" grpId="1" build="p"/>
      <p:bldP spid="845828" grpId="0"/>
      <p:bldP spid="845829" grpId="0" animBg="1"/>
      <p:bldP spid="845830" grpId="0" animBg="1"/>
      <p:bldP spid="845831" grpId="0" animBg="1"/>
      <p:bldP spid="845832" grpId="0" animBg="1"/>
      <p:bldP spid="845833" grpId="0" animBg="1"/>
      <p:bldP spid="845834" grpId="0" animBg="1"/>
      <p:bldP spid="845835" grpId="0" animBg="1"/>
      <p:bldP spid="845836" grpId="0" animBg="1"/>
      <p:bldP spid="845837" grpId="0" animBg="1"/>
      <p:bldP spid="845838" grpId="0" animBg="1"/>
      <p:bldP spid="845839" grpId="0" animBg="1"/>
      <p:bldP spid="845840" grpId="0" animBg="1"/>
      <p:bldP spid="845842" grpId="0" animBg="1"/>
      <p:bldP spid="845843" grpId="0"/>
      <p:bldP spid="845844" grpId="0"/>
      <p:bldP spid="845845" grpId="0"/>
      <p:bldP spid="845846" grpId="0"/>
      <p:bldP spid="845847" grpId="0"/>
      <p:bldP spid="845849" grpId="0"/>
      <p:bldP spid="845850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思考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/>
              <a:t>    L={</a:t>
            </a:r>
            <a:r>
              <a:rPr lang="en-US" altLang="zh-CN" sz="4000" b="1">
                <a:solidFill>
                  <a:schemeClr val="accent2"/>
                </a:solidFill>
              </a:rPr>
              <a:t>0</a:t>
            </a:r>
            <a:r>
              <a:rPr lang="en-US" altLang="zh-CN" sz="4000" b="1" baseline="30000">
                <a:solidFill>
                  <a:schemeClr val="accent2"/>
                </a:solidFill>
              </a:rPr>
              <a:t>2n+3m</a:t>
            </a:r>
            <a:r>
              <a:rPr lang="zh-CN" altLang="en-US" sz="4000" b="1">
                <a:solidFill>
                  <a:schemeClr val="accent2"/>
                </a:solidFill>
              </a:rPr>
              <a:t> </a:t>
            </a:r>
            <a:r>
              <a:rPr lang="en-US" altLang="zh-CN" sz="4000" b="1"/>
              <a:t>|n,m&gt;0}</a:t>
            </a:r>
            <a:endParaRPr lang="zh-CN" altLang="en-US"/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请</a:t>
            </a:r>
            <a:r>
              <a:rPr lang="zh-CN" altLang="en-US" sz="4800" dirty="0">
                <a:solidFill>
                  <a:schemeClr val="accent2"/>
                </a:solidFill>
              </a:rPr>
              <a:t>验证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859141" name="Oval 5"/>
          <p:cNvSpPr>
            <a:spLocks noChangeArrowheads="1"/>
          </p:cNvSpPr>
          <p:nvPr/>
        </p:nvSpPr>
        <p:spPr bwMode="ltGray">
          <a:xfrm>
            <a:off x="1331913" y="3357563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59142" name="Oval 6"/>
          <p:cNvSpPr>
            <a:spLocks noChangeArrowheads="1"/>
          </p:cNvSpPr>
          <p:nvPr/>
        </p:nvSpPr>
        <p:spPr bwMode="ltGray">
          <a:xfrm>
            <a:off x="7986713" y="3357563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59144" name="Oval 8"/>
          <p:cNvSpPr>
            <a:spLocks noChangeArrowheads="1"/>
          </p:cNvSpPr>
          <p:nvPr/>
        </p:nvSpPr>
        <p:spPr bwMode="ltGray">
          <a:xfrm>
            <a:off x="2628900" y="3357563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59149" name="Line 13"/>
          <p:cNvSpPr>
            <a:spLocks noChangeShapeType="1"/>
          </p:cNvSpPr>
          <p:nvPr/>
        </p:nvSpPr>
        <p:spPr bwMode="ltGray">
          <a:xfrm>
            <a:off x="2089150" y="3644900"/>
            <a:ext cx="539750" cy="15875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9155" name="Text Box 19"/>
          <p:cNvSpPr txBox="1">
            <a:spLocks noChangeArrowheads="1"/>
          </p:cNvSpPr>
          <p:nvPr/>
        </p:nvSpPr>
        <p:spPr bwMode="ltGray">
          <a:xfrm>
            <a:off x="2257425" y="3228975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59160" name="Line 24"/>
          <p:cNvSpPr>
            <a:spLocks noChangeShapeType="1"/>
          </p:cNvSpPr>
          <p:nvPr/>
        </p:nvSpPr>
        <p:spPr bwMode="ltGray">
          <a:xfrm>
            <a:off x="971550" y="3644900"/>
            <a:ext cx="360363" cy="0"/>
          </a:xfrm>
          <a:prstGeom prst="line">
            <a:avLst/>
          </a:prstGeom>
          <a:noFill/>
          <a:ln w="4762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9166" name="Oval 30"/>
          <p:cNvSpPr>
            <a:spLocks noChangeArrowheads="1"/>
          </p:cNvSpPr>
          <p:nvPr/>
        </p:nvSpPr>
        <p:spPr bwMode="ltGray">
          <a:xfrm>
            <a:off x="3954463" y="3341688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59167" name="Line 31"/>
          <p:cNvSpPr>
            <a:spLocks noChangeShapeType="1"/>
          </p:cNvSpPr>
          <p:nvPr/>
        </p:nvSpPr>
        <p:spPr bwMode="ltGray">
          <a:xfrm>
            <a:off x="3414713" y="3629025"/>
            <a:ext cx="539750" cy="15875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9168" name="Text Box 32"/>
          <p:cNvSpPr txBox="1">
            <a:spLocks noChangeArrowheads="1"/>
          </p:cNvSpPr>
          <p:nvPr/>
        </p:nvSpPr>
        <p:spPr bwMode="ltGray">
          <a:xfrm>
            <a:off x="3582988" y="32131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59169" name="Oval 33"/>
          <p:cNvSpPr>
            <a:spLocks noChangeArrowheads="1"/>
          </p:cNvSpPr>
          <p:nvPr/>
        </p:nvSpPr>
        <p:spPr bwMode="ltGray">
          <a:xfrm>
            <a:off x="5322888" y="3341688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59170" name="Line 34"/>
          <p:cNvSpPr>
            <a:spLocks noChangeShapeType="1"/>
          </p:cNvSpPr>
          <p:nvPr/>
        </p:nvSpPr>
        <p:spPr bwMode="ltGray">
          <a:xfrm>
            <a:off x="4783138" y="3629025"/>
            <a:ext cx="539750" cy="15875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9171" name="Text Box 35"/>
          <p:cNvSpPr txBox="1">
            <a:spLocks noChangeArrowheads="1"/>
          </p:cNvSpPr>
          <p:nvPr/>
        </p:nvSpPr>
        <p:spPr bwMode="ltGray">
          <a:xfrm>
            <a:off x="4951413" y="32131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59172" name="Oval 36"/>
          <p:cNvSpPr>
            <a:spLocks noChangeArrowheads="1"/>
          </p:cNvSpPr>
          <p:nvPr/>
        </p:nvSpPr>
        <p:spPr bwMode="ltGray">
          <a:xfrm>
            <a:off x="6691313" y="3341688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59173" name="Line 37"/>
          <p:cNvSpPr>
            <a:spLocks noChangeShapeType="1"/>
          </p:cNvSpPr>
          <p:nvPr/>
        </p:nvSpPr>
        <p:spPr bwMode="ltGray">
          <a:xfrm>
            <a:off x="7416800" y="3629025"/>
            <a:ext cx="539750" cy="15875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9174" name="Text Box 38"/>
          <p:cNvSpPr txBox="1">
            <a:spLocks noChangeArrowheads="1"/>
          </p:cNvSpPr>
          <p:nvPr/>
        </p:nvSpPr>
        <p:spPr bwMode="ltGray">
          <a:xfrm>
            <a:off x="7513638" y="32131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59175" name="Line 39"/>
          <p:cNvSpPr>
            <a:spLocks noChangeShapeType="1"/>
          </p:cNvSpPr>
          <p:nvPr/>
        </p:nvSpPr>
        <p:spPr bwMode="ltGray">
          <a:xfrm>
            <a:off x="6151563" y="3629025"/>
            <a:ext cx="539750" cy="15875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9176" name="Text Box 40"/>
          <p:cNvSpPr txBox="1">
            <a:spLocks noChangeArrowheads="1"/>
          </p:cNvSpPr>
          <p:nvPr/>
        </p:nvSpPr>
        <p:spPr bwMode="ltGray">
          <a:xfrm>
            <a:off x="6319838" y="32131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59177" name="Freeform 41"/>
          <p:cNvSpPr/>
          <p:nvPr/>
        </p:nvSpPr>
        <p:spPr bwMode="ltGray">
          <a:xfrm>
            <a:off x="7019925" y="2852738"/>
            <a:ext cx="1368425" cy="431800"/>
          </a:xfrm>
          <a:custGeom>
            <a:avLst/>
            <a:gdLst>
              <a:gd name="T0" fmla="*/ 2147483647 w 862"/>
              <a:gd name="T1" fmla="*/ 2147483647 h 272"/>
              <a:gd name="T2" fmla="*/ 2147483647 w 862"/>
              <a:gd name="T3" fmla="*/ 0 h 272"/>
              <a:gd name="T4" fmla="*/ 0 w 862"/>
              <a:gd name="T5" fmla="*/ 2147483647 h 272"/>
              <a:gd name="T6" fmla="*/ 0 60000 65536"/>
              <a:gd name="T7" fmla="*/ 0 60000 65536"/>
              <a:gd name="T8" fmla="*/ 0 60000 65536"/>
              <a:gd name="T9" fmla="*/ 0 w 862"/>
              <a:gd name="T10" fmla="*/ 0 h 272"/>
              <a:gd name="T11" fmla="*/ 862 w 862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2" h="272">
                <a:moveTo>
                  <a:pt x="862" y="272"/>
                </a:moveTo>
                <a:cubicBezTo>
                  <a:pt x="752" y="136"/>
                  <a:pt x="643" y="0"/>
                  <a:pt x="499" y="0"/>
                </a:cubicBezTo>
                <a:cubicBezTo>
                  <a:pt x="355" y="0"/>
                  <a:pt x="177" y="136"/>
                  <a:pt x="0" y="272"/>
                </a:cubicBezTo>
              </a:path>
            </a:pathLst>
          </a:custGeom>
          <a:noFill/>
          <a:ln w="34925" cap="flat" cmpd="sng">
            <a:solidFill>
              <a:schemeClr val="tx1"/>
            </a:solidFill>
            <a:prstDash val="solid"/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9178" name="Freeform 42"/>
          <p:cNvSpPr/>
          <p:nvPr/>
        </p:nvSpPr>
        <p:spPr bwMode="ltGray">
          <a:xfrm>
            <a:off x="5724525" y="4005263"/>
            <a:ext cx="2663825" cy="863600"/>
          </a:xfrm>
          <a:custGeom>
            <a:avLst/>
            <a:gdLst>
              <a:gd name="T0" fmla="*/ 2147483647 w 1678"/>
              <a:gd name="T1" fmla="*/ 0 h 544"/>
              <a:gd name="T2" fmla="*/ 2147483647 w 1678"/>
              <a:gd name="T3" fmla="*/ 2147483647 h 544"/>
              <a:gd name="T4" fmla="*/ 0 w 1678"/>
              <a:gd name="T5" fmla="*/ 0 h 544"/>
              <a:gd name="T6" fmla="*/ 0 60000 65536"/>
              <a:gd name="T7" fmla="*/ 0 60000 65536"/>
              <a:gd name="T8" fmla="*/ 0 60000 65536"/>
              <a:gd name="T9" fmla="*/ 0 w 1678"/>
              <a:gd name="T10" fmla="*/ 0 h 544"/>
              <a:gd name="T11" fmla="*/ 1678 w 1678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8" h="544">
                <a:moveTo>
                  <a:pt x="1678" y="0"/>
                </a:moveTo>
                <a:cubicBezTo>
                  <a:pt x="1432" y="272"/>
                  <a:pt x="1187" y="544"/>
                  <a:pt x="907" y="544"/>
                </a:cubicBezTo>
                <a:cubicBezTo>
                  <a:pt x="627" y="544"/>
                  <a:pt x="313" y="272"/>
                  <a:pt x="0" y="0"/>
                </a:cubicBezTo>
              </a:path>
            </a:pathLst>
          </a:custGeom>
          <a:noFill/>
          <a:ln w="34925" cap="flat" cmpd="sng">
            <a:solidFill>
              <a:schemeClr val="tx1"/>
            </a:solidFill>
            <a:prstDash val="solid"/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9179" name="Text Box 43"/>
          <p:cNvSpPr txBox="1">
            <a:spLocks noChangeArrowheads="1"/>
          </p:cNvSpPr>
          <p:nvPr/>
        </p:nvSpPr>
        <p:spPr bwMode="ltGray">
          <a:xfrm>
            <a:off x="7007225" y="4886325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59180" name="Text Box 44"/>
          <p:cNvSpPr txBox="1">
            <a:spLocks noChangeArrowheads="1"/>
          </p:cNvSpPr>
          <p:nvPr/>
        </p:nvSpPr>
        <p:spPr bwMode="ltGray">
          <a:xfrm>
            <a:off x="7667625" y="2420938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5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5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5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5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5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5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5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5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5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5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5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85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5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85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5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5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85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85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85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85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85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85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39" grpId="0" build="p"/>
      <p:bldP spid="859141" grpId="0" animBg="1"/>
      <p:bldP spid="859142" grpId="0" animBg="1"/>
      <p:bldP spid="859144" grpId="0" animBg="1"/>
      <p:bldP spid="859149" grpId="0" animBg="1"/>
      <p:bldP spid="859155" grpId="0"/>
      <p:bldP spid="859160" grpId="0" animBg="1"/>
      <p:bldP spid="859166" grpId="0" animBg="1"/>
      <p:bldP spid="859167" grpId="0" animBg="1"/>
      <p:bldP spid="859168" grpId="0"/>
      <p:bldP spid="859169" grpId="0" animBg="1"/>
      <p:bldP spid="859170" grpId="0" animBg="1"/>
      <p:bldP spid="859171" grpId="0"/>
      <p:bldP spid="859172" grpId="0" animBg="1"/>
      <p:bldP spid="859173" grpId="0" animBg="1"/>
      <p:bldP spid="859174" grpId="0"/>
      <p:bldP spid="859175" grpId="0" animBg="1"/>
      <p:bldP spid="859176" grpId="0"/>
      <p:bldP spid="859177" grpId="0" animBg="1"/>
      <p:bldP spid="859178" grpId="0" animBg="1"/>
      <p:bldP spid="859179" grpId="0"/>
      <p:bldP spid="859180" grpId="0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0000CC"/>
                </a:solidFill>
              </a:rPr>
              <a:t>3.6 </a:t>
            </a:r>
            <a:r>
              <a:rPr lang="zh-CN" altLang="en-US" sz="4400" dirty="0">
                <a:solidFill>
                  <a:srgbClr val="0000CC"/>
                </a:solidFill>
              </a:rPr>
              <a:t>有限状态自动机的一些</a:t>
            </a:r>
            <a:r>
              <a:rPr lang="zh-CN" altLang="en-US" sz="4400" dirty="0">
                <a:solidFill>
                  <a:schemeClr val="accent2"/>
                </a:solidFill>
              </a:rPr>
              <a:t>变形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800" b="1" dirty="0"/>
              <a:t>有限状态自动机存在变形。</a:t>
            </a:r>
            <a:endParaRPr lang="zh-CN" altLang="en-US" sz="48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5" grpId="0" build="p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</a:rPr>
              <a:t>3.6.1</a:t>
            </a:r>
            <a:r>
              <a:rPr lang="zh-CN" altLang="en-US" sz="4800" dirty="0">
                <a:solidFill>
                  <a:srgbClr val="000000"/>
                </a:solidFill>
              </a:rPr>
              <a:t>双向的有限状态自动机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</a:rPr>
              <a:t>在处理输入串的过程中，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</a:rPr>
              <a:t>  双向的有限状态自动机的</a:t>
            </a:r>
            <a:r>
              <a:rPr lang="zh-CN" altLang="en-US" sz="4000" b="1">
                <a:solidFill>
                  <a:srgbClr val="000000"/>
                </a:solidFill>
              </a:rPr>
              <a:t>读头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00"/>
                </a:solidFill>
              </a:rPr>
              <a:t>    </a:t>
            </a:r>
            <a:r>
              <a:rPr lang="zh-CN" altLang="en-US" sz="4000" b="1">
                <a:solidFill>
                  <a:srgbClr val="0000CC"/>
                </a:solidFill>
              </a:rPr>
              <a:t>可以</a:t>
            </a:r>
            <a:r>
              <a:rPr lang="zh-CN" altLang="en-US" sz="4000" b="1">
                <a:solidFill>
                  <a:srgbClr val="000000"/>
                </a:solidFill>
              </a:rPr>
              <a:t>向右</a:t>
            </a:r>
            <a:r>
              <a:rPr lang="zh-CN" altLang="en-US" sz="4000" b="1">
                <a:solidFill>
                  <a:srgbClr val="0000CC"/>
                </a:solidFill>
              </a:rPr>
              <a:t>移动一个单元；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</a:rPr>
              <a:t>    也可以</a:t>
            </a:r>
            <a:r>
              <a:rPr lang="zh-CN" altLang="en-US" sz="4000" b="1">
                <a:solidFill>
                  <a:srgbClr val="000000"/>
                </a:solidFill>
              </a:rPr>
              <a:t>向左</a:t>
            </a:r>
            <a:r>
              <a:rPr lang="zh-CN" altLang="en-US" sz="4000" b="1">
                <a:solidFill>
                  <a:srgbClr val="0000CC"/>
                </a:solidFill>
              </a:rPr>
              <a:t>移动一个单元；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</a:rPr>
              <a:t>    也可以</a:t>
            </a:r>
            <a:r>
              <a:rPr lang="zh-CN" altLang="en-US" sz="4000" b="1">
                <a:solidFill>
                  <a:srgbClr val="000000"/>
                </a:solidFill>
              </a:rPr>
              <a:t>不移动</a:t>
            </a:r>
            <a:r>
              <a:rPr lang="zh-CN" altLang="en-US" sz="4000" b="1">
                <a:solidFill>
                  <a:srgbClr val="0000CC"/>
                </a:solidFill>
              </a:rPr>
              <a:t>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0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5" grpId="0" build="p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定义</a:t>
            </a:r>
            <a:r>
              <a:rPr lang="en-US" altLang="zh-CN" sz="5400" dirty="0">
                <a:solidFill>
                  <a:srgbClr val="000000"/>
                </a:solidFill>
              </a:rPr>
              <a:t>3-18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确定的双向的有限状态自动机</a:t>
            </a:r>
            <a:r>
              <a:rPr lang="en-US" altLang="zh-CN" sz="4400" b="1">
                <a:solidFill>
                  <a:srgbClr val="0000CC"/>
                </a:solidFill>
              </a:rPr>
              <a:t>(</a:t>
            </a:r>
            <a:r>
              <a:rPr lang="en-US" altLang="zh-CN" sz="4400" b="1">
                <a:solidFill>
                  <a:srgbClr val="FF0000"/>
                </a:solidFill>
              </a:rPr>
              <a:t>2DFA</a:t>
            </a:r>
            <a:r>
              <a:rPr lang="en-US" altLang="zh-CN" sz="4400" b="1">
                <a:solidFill>
                  <a:srgbClr val="0000CC"/>
                </a:solidFill>
              </a:rPr>
              <a:t>)</a:t>
            </a:r>
            <a:r>
              <a:rPr lang="zh-CN" altLang="en-US" sz="4400" b="1">
                <a:solidFill>
                  <a:srgbClr val="0000CC"/>
                </a:solidFill>
              </a:rPr>
              <a:t>是一个五元式：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</a:t>
            </a:r>
            <a:r>
              <a:rPr lang="en-US" altLang="zh-CN" sz="4400" b="1">
                <a:solidFill>
                  <a:srgbClr val="0000CC"/>
                </a:solidFill>
              </a:rPr>
              <a:t>2DFA =</a:t>
            </a:r>
            <a:r>
              <a:rPr lang="zh-CN" altLang="en-US" sz="4400" b="1">
                <a:solidFill>
                  <a:srgbClr val="0000CC"/>
                </a:solidFill>
              </a:rPr>
              <a:t>（</a:t>
            </a:r>
            <a:r>
              <a:rPr lang="en-US" altLang="zh-CN" sz="4400" b="1">
                <a:solidFill>
                  <a:srgbClr val="000000"/>
                </a:solidFill>
              </a:rPr>
              <a:t>Q</a:t>
            </a:r>
            <a:r>
              <a:rPr lang="zh-CN" altLang="en-US" sz="4400" b="1">
                <a:solidFill>
                  <a:srgbClr val="000000"/>
                </a:solidFill>
              </a:rPr>
              <a:t>，∑，</a:t>
            </a:r>
            <a:r>
              <a:rPr lang="en-US" altLang="zh-CN" sz="4400" b="1">
                <a:solidFill>
                  <a:srgbClr val="000000"/>
                </a:solidFill>
              </a:rPr>
              <a:t>δ</a:t>
            </a:r>
            <a:r>
              <a:rPr lang="zh-CN" altLang="en-US" sz="4400" b="1">
                <a:solidFill>
                  <a:srgbClr val="000000"/>
                </a:solidFill>
              </a:rPr>
              <a:t>，</a:t>
            </a:r>
            <a:r>
              <a:rPr lang="en-US" altLang="zh-CN" sz="4400" b="1">
                <a:solidFill>
                  <a:srgbClr val="000000"/>
                </a:solidFill>
              </a:rPr>
              <a:t>q</a:t>
            </a:r>
            <a:r>
              <a:rPr lang="en-US" altLang="zh-CN" sz="4400" b="1" baseline="-30000">
                <a:solidFill>
                  <a:srgbClr val="000000"/>
                </a:solidFill>
              </a:rPr>
              <a:t>0</a:t>
            </a:r>
            <a:r>
              <a:rPr lang="zh-CN" altLang="en-US" sz="4400" b="1">
                <a:solidFill>
                  <a:srgbClr val="000000"/>
                </a:solidFill>
              </a:rPr>
              <a:t>，</a:t>
            </a:r>
            <a:r>
              <a:rPr lang="en-US" altLang="zh-CN" sz="4400" b="1">
                <a:solidFill>
                  <a:srgbClr val="000000"/>
                </a:solidFill>
              </a:rPr>
              <a:t>F</a:t>
            </a:r>
            <a:r>
              <a:rPr lang="zh-CN" altLang="en-US" sz="4400" b="1">
                <a:solidFill>
                  <a:srgbClr val="0000CC"/>
                </a:solidFill>
              </a:rPr>
              <a:t>）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其中，</a:t>
            </a:r>
            <a:r>
              <a:rPr lang="en-US" altLang="zh-CN" sz="4400" b="1">
                <a:solidFill>
                  <a:srgbClr val="0000CC"/>
                </a:solidFill>
              </a:rPr>
              <a:t>Q,∑,q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F</a:t>
            </a:r>
            <a:r>
              <a:rPr lang="zh-CN" altLang="en-US" sz="4400" b="1">
                <a:solidFill>
                  <a:srgbClr val="0000CC"/>
                </a:solidFill>
              </a:rPr>
              <a:t>的含义同</a:t>
            </a:r>
            <a:r>
              <a:rPr lang="en-US" altLang="zh-CN" sz="4400" b="1">
                <a:solidFill>
                  <a:srgbClr val="000000"/>
                </a:solidFill>
              </a:rPr>
              <a:t>DFA</a:t>
            </a:r>
            <a:endParaRPr lang="zh-CN" altLang="en-US" sz="4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build="p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δ</a:t>
            </a:r>
            <a:r>
              <a:rPr lang="zh-CN" altLang="en-US" sz="4400" b="1">
                <a:solidFill>
                  <a:srgbClr val="0000CC"/>
                </a:solidFill>
              </a:rPr>
              <a:t>：状态转换函数；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    </a:t>
            </a:r>
            <a:r>
              <a:rPr lang="en-US" altLang="zh-CN" sz="4400" b="1"/>
              <a:t>Q×∑→Q×{</a:t>
            </a:r>
            <a:r>
              <a:rPr lang="en-US" altLang="zh-CN" sz="4400" b="1">
                <a:solidFill>
                  <a:schemeClr val="accent2"/>
                </a:solidFill>
              </a:rPr>
              <a:t>L</a:t>
            </a:r>
            <a:r>
              <a:rPr lang="zh-CN" altLang="en-US" sz="4400" b="1">
                <a:solidFill>
                  <a:schemeClr val="accent2"/>
                </a:solidFill>
              </a:rPr>
              <a:t>，</a:t>
            </a:r>
            <a:r>
              <a:rPr lang="en-US" altLang="zh-CN" sz="4400" b="1">
                <a:solidFill>
                  <a:schemeClr val="accent2"/>
                </a:solidFill>
              </a:rPr>
              <a:t>R</a:t>
            </a:r>
            <a:r>
              <a:rPr lang="zh-CN" altLang="en-US" sz="4400" b="1">
                <a:solidFill>
                  <a:schemeClr val="accent2"/>
                </a:solidFill>
              </a:rPr>
              <a:t>，</a:t>
            </a:r>
            <a:r>
              <a:rPr lang="en-US" altLang="zh-CN" sz="4400" b="1">
                <a:solidFill>
                  <a:schemeClr val="accent2"/>
                </a:solidFill>
              </a:rPr>
              <a:t>N</a:t>
            </a:r>
            <a:r>
              <a:rPr lang="en-US" altLang="zh-CN" sz="4400" b="1"/>
              <a:t>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  </a:t>
            </a:r>
            <a:r>
              <a:rPr lang="zh-CN" altLang="en-US" sz="4400" b="1">
                <a:solidFill>
                  <a:srgbClr val="0000CC"/>
                </a:solidFill>
              </a:rPr>
              <a:t>对于</a:t>
            </a:r>
            <a:r>
              <a:rPr lang="en-US" altLang="zh-CN" sz="4400" b="1">
                <a:solidFill>
                  <a:srgbClr val="0000CC"/>
                </a:solidFill>
              </a:rPr>
              <a:t>q∈Q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a∈∑</a:t>
            </a:r>
            <a:endParaRPr lang="zh-CN" altLang="en-US" sz="44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形式语言</a:t>
            </a:r>
            <a:endParaRPr lang="zh-CN" altLang="en-US" sz="4400" dirty="0">
              <a:solidFill>
                <a:srgbClr val="0033CC"/>
              </a:solidFill>
            </a:endParaRP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349500"/>
            <a:ext cx="7848600" cy="3733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   产生</a:t>
            </a:r>
            <a:r>
              <a:rPr lang="zh-CN" altLang="en-US" sz="4000" b="1" dirty="0">
                <a:solidFill>
                  <a:srgbClr val="0000CC"/>
                </a:solidFill>
              </a:rPr>
              <a:t>语言：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1)</a:t>
            </a:r>
            <a:r>
              <a:rPr lang="zh-CN" altLang="en-US" sz="4000" b="1" dirty="0">
                <a:solidFill>
                  <a:srgbClr val="0000CC"/>
                </a:solidFill>
              </a:rPr>
              <a:t>定义语言中的</a:t>
            </a:r>
            <a:r>
              <a:rPr lang="zh-CN" altLang="en-US" sz="4000" b="1" dirty="0">
                <a:solidFill>
                  <a:srgbClr val="000000"/>
                </a:solidFill>
              </a:rPr>
              <a:t>基本句子</a:t>
            </a:r>
            <a:endParaRPr lang="en-US" altLang="zh-CN" sz="4000" b="1" dirty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2)</a:t>
            </a:r>
            <a:r>
              <a:rPr lang="zh-CN" altLang="en-US" sz="4000" b="1" dirty="0">
                <a:solidFill>
                  <a:srgbClr val="0000CC"/>
                </a:solidFill>
              </a:rPr>
              <a:t>找出</a:t>
            </a:r>
            <a:r>
              <a:rPr lang="zh-CN" altLang="en-US" sz="4000" b="1" dirty="0">
                <a:solidFill>
                  <a:srgbClr val="0033CC"/>
                </a:solidFill>
              </a:rPr>
              <a:t>其余句子</a:t>
            </a:r>
            <a:r>
              <a:rPr lang="zh-CN" altLang="en-US" sz="4000" b="1" dirty="0">
                <a:solidFill>
                  <a:srgbClr val="0000CC"/>
                </a:solidFill>
              </a:rPr>
              <a:t>的</a:t>
            </a:r>
            <a:r>
              <a:rPr lang="zh-CN" altLang="en-US" sz="4000" b="1" dirty="0">
                <a:solidFill>
                  <a:srgbClr val="000000"/>
                </a:solidFill>
              </a:rPr>
              <a:t>形成规则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3)</a:t>
            </a:r>
            <a:r>
              <a:rPr lang="zh-CN" altLang="en-US" sz="4000" b="1" dirty="0">
                <a:solidFill>
                  <a:srgbClr val="0000CC"/>
                </a:solidFill>
              </a:rPr>
              <a:t>使用</a:t>
            </a:r>
            <a:r>
              <a:rPr lang="zh-CN" altLang="en-US" sz="4000" b="1" dirty="0">
                <a:solidFill>
                  <a:srgbClr val="000000"/>
                </a:solidFill>
              </a:rPr>
              <a:t>产生式</a:t>
            </a:r>
            <a:r>
              <a:rPr lang="zh-CN" altLang="en-US" sz="4000" b="1" dirty="0">
                <a:solidFill>
                  <a:srgbClr val="0000CC"/>
                </a:solidFill>
              </a:rPr>
              <a:t>的形式描述</a:t>
            </a:r>
            <a:r>
              <a:rPr lang="zh-CN" altLang="en-US" sz="4000" b="1" dirty="0">
                <a:solidFill>
                  <a:srgbClr val="0033CC"/>
                </a:solidFill>
              </a:rPr>
              <a:t>形成规则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33CC"/>
                </a:solidFill>
              </a:rPr>
              <a:t>δ</a:t>
            </a:r>
            <a:r>
              <a:rPr lang="zh-CN" altLang="en-US" sz="4800" dirty="0">
                <a:solidFill>
                  <a:srgbClr val="0033CC"/>
                </a:solidFill>
              </a:rPr>
              <a:t>的表示方法</a:t>
            </a:r>
            <a:r>
              <a:rPr lang="en-US" altLang="zh-CN" sz="4800" dirty="0">
                <a:solidFill>
                  <a:srgbClr val="0033CC"/>
                </a:solidFill>
              </a:rPr>
              <a:t>:</a:t>
            </a:r>
            <a:r>
              <a:rPr lang="zh-CN" altLang="en-US" sz="4800" dirty="0">
                <a:solidFill>
                  <a:srgbClr val="000000"/>
                </a:solidFill>
              </a:rPr>
              <a:t>状态图</a:t>
            </a:r>
            <a:r>
              <a:rPr lang="zh-CN" altLang="en-US" sz="4800" dirty="0">
                <a:solidFill>
                  <a:srgbClr val="0000DA"/>
                </a:solidFill>
              </a:rPr>
              <a:t> </a:t>
            </a:r>
            <a:endParaRPr lang="zh-CN" alt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 用状态图表示一个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DFA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 有向边的</a:t>
            </a:r>
            <a:r>
              <a:rPr lang="zh-CN" altLang="en-US" sz="4000" b="1">
                <a:solidFill>
                  <a:srgbClr val="000000"/>
                </a:solidFill>
                <a:latin typeface="宋体" panose="02010600030101010101" pitchFamily="2" charset="-122"/>
              </a:rPr>
              <a:t>数目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就是状态转换函数的个数。</a:t>
            </a:r>
            <a:r>
              <a:rPr lang="zh-CN" altLang="en-US" sz="4000" b="1">
                <a:solidFill>
                  <a:srgbClr val="0000CC"/>
                </a:solidFill>
              </a:rPr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5400" b="0">
                <a:solidFill>
                  <a:srgbClr val="000000"/>
                </a:solidFill>
              </a:rPr>
              <a:t>δ(q</a:t>
            </a:r>
            <a:r>
              <a:rPr lang="zh-CN" altLang="en-US" sz="5400" b="0">
                <a:solidFill>
                  <a:srgbClr val="000000"/>
                </a:solidFill>
              </a:rPr>
              <a:t>，</a:t>
            </a:r>
            <a:r>
              <a:rPr lang="en-US" altLang="zh-CN" sz="5400" b="0">
                <a:solidFill>
                  <a:srgbClr val="000000"/>
                </a:solidFill>
              </a:rPr>
              <a:t>a)={p</a:t>
            </a:r>
            <a:r>
              <a:rPr lang="zh-CN" altLang="en-US" sz="5400" b="0">
                <a:solidFill>
                  <a:srgbClr val="000000"/>
                </a:solidFill>
              </a:rPr>
              <a:t>，</a:t>
            </a:r>
            <a:r>
              <a:rPr lang="en-US" altLang="zh-CN" sz="5400" b="0">
                <a:solidFill>
                  <a:srgbClr val="000000"/>
                </a:solidFill>
              </a:rPr>
              <a:t>D}</a:t>
            </a:r>
            <a:endParaRPr lang="zh-CN" altLang="en-US" sz="5400" b="0">
              <a:solidFill>
                <a:srgbClr val="000000"/>
              </a:solidFill>
            </a:endParaRP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2DFA</a:t>
            </a:r>
            <a:r>
              <a:rPr lang="zh-CN" altLang="en-US" sz="4400" b="1">
                <a:solidFill>
                  <a:srgbClr val="0000CC"/>
                </a:solidFill>
              </a:rPr>
              <a:t>在状态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zh-CN" altLang="en-US" sz="4400" b="1">
                <a:solidFill>
                  <a:srgbClr val="0000CC"/>
                </a:solidFill>
              </a:rPr>
              <a:t>读入字母</a:t>
            </a:r>
            <a:r>
              <a:rPr lang="en-US" altLang="zh-CN" sz="4400" b="1">
                <a:solidFill>
                  <a:srgbClr val="0000CC"/>
                </a:solidFill>
              </a:rPr>
              <a:t>a</a:t>
            </a:r>
            <a:endParaRPr lang="zh-CN" altLang="en-US" sz="4400" b="1">
              <a:solidFill>
                <a:srgbClr val="0000CC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自动机状态将变为</a:t>
            </a:r>
            <a:r>
              <a:rPr lang="en-US" altLang="zh-CN" sz="4400" b="1">
                <a:solidFill>
                  <a:srgbClr val="0000CC"/>
                </a:solidFill>
              </a:rPr>
              <a:t>p</a:t>
            </a:r>
            <a:r>
              <a:rPr lang="zh-CN" altLang="en-US" sz="4400" b="1">
                <a:solidFill>
                  <a:srgbClr val="0000CC"/>
                </a:solidFill>
              </a:rPr>
              <a:t>状态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</a:t>
            </a:r>
            <a:r>
              <a:rPr lang="en-US" altLang="zh-CN" sz="4000" b="1">
                <a:solidFill>
                  <a:srgbClr val="0000CC"/>
                </a:solidFill>
              </a:rPr>
              <a:t>D=L   </a:t>
            </a:r>
            <a:r>
              <a:rPr lang="zh-CN" altLang="en-US" sz="4000" b="1">
                <a:solidFill>
                  <a:srgbClr val="0000CC"/>
                </a:solidFill>
              </a:rPr>
              <a:t>读头向左移动一个单元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</a:rPr>
              <a:t>  D=R</a:t>
            </a:r>
            <a:r>
              <a:rPr lang="zh-CN" altLang="en-US" sz="4000" b="1">
                <a:solidFill>
                  <a:srgbClr val="0000CC"/>
                </a:solidFill>
              </a:rPr>
              <a:t>   读头向左移动一个单元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</a:rPr>
              <a:t>  D=N</a:t>
            </a:r>
            <a:r>
              <a:rPr lang="zh-CN" altLang="en-US" sz="4000" b="1">
                <a:solidFill>
                  <a:srgbClr val="0000CC"/>
                </a:solidFill>
              </a:rPr>
              <a:t>   读头位置不变；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09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09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3" grpId="0" build="p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2DFA</a:t>
            </a:r>
            <a:r>
              <a:rPr lang="zh-CN" altLang="en-US" sz="4400" b="1">
                <a:solidFill>
                  <a:srgbClr val="000000"/>
                </a:solidFill>
              </a:rPr>
              <a:t>格局</a:t>
            </a:r>
            <a:r>
              <a:rPr lang="zh-CN" altLang="en-US" sz="4400" b="1">
                <a:solidFill>
                  <a:srgbClr val="0000CC"/>
                </a:solidFill>
              </a:rPr>
              <a:t>描述同</a:t>
            </a:r>
            <a:r>
              <a:rPr lang="en-US" altLang="zh-CN" sz="4400" b="1">
                <a:solidFill>
                  <a:srgbClr val="0000CC"/>
                </a:solidFill>
              </a:rPr>
              <a:t>DFA</a:t>
            </a:r>
            <a:endParaRPr lang="zh-CN" altLang="en-US" sz="44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2DFA =</a:t>
            </a:r>
            <a:r>
              <a:rPr lang="zh-CN" altLang="en-US" sz="4400" b="1">
                <a:solidFill>
                  <a:srgbClr val="0000CC"/>
                </a:solidFill>
              </a:rPr>
              <a:t>（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zh-CN" altLang="en-US" sz="4400" b="1">
                <a:solidFill>
                  <a:srgbClr val="0000CC"/>
                </a:solidFill>
              </a:rPr>
              <a:t>，∑，</a:t>
            </a:r>
            <a:r>
              <a:rPr lang="en-US" altLang="zh-CN" sz="4400" b="1">
                <a:solidFill>
                  <a:srgbClr val="0000CC"/>
                </a:solidFill>
              </a:rPr>
              <a:t>δ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F</a:t>
            </a:r>
            <a:r>
              <a:rPr lang="zh-CN" altLang="en-US" sz="4400" b="1">
                <a:solidFill>
                  <a:srgbClr val="0000CC"/>
                </a:solidFill>
              </a:rPr>
              <a:t>）接收的语言为</a:t>
            </a:r>
            <a:r>
              <a:rPr lang="en-US" altLang="zh-CN" sz="4400" b="1">
                <a:solidFill>
                  <a:srgbClr val="000000"/>
                </a:solidFill>
              </a:rPr>
              <a:t>L(2DFA)</a:t>
            </a:r>
            <a:endParaRPr lang="zh-CN" altLang="en-US" sz="4400" b="1">
              <a:solidFill>
                <a:srgbClr val="000000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</a:t>
            </a:r>
            <a:r>
              <a:rPr lang="en-US" altLang="zh-CN" sz="4400" b="1">
                <a:solidFill>
                  <a:srgbClr val="000000"/>
                </a:solidFill>
              </a:rPr>
              <a:t>L( 2DFA)={w|</a:t>
            </a:r>
            <a:r>
              <a:rPr lang="en-US" altLang="zh-CN" sz="4400" b="1">
                <a:solidFill>
                  <a:srgbClr val="FF0000"/>
                </a:solidFill>
              </a:rPr>
              <a:t>q</a:t>
            </a:r>
            <a:r>
              <a:rPr lang="en-US" altLang="zh-CN" sz="4400" b="1" baseline="-30000">
                <a:solidFill>
                  <a:srgbClr val="FF0000"/>
                </a:solidFill>
              </a:rPr>
              <a:t>0</a:t>
            </a:r>
            <a:r>
              <a:rPr lang="en-US" altLang="zh-CN" sz="4400" b="1">
                <a:solidFill>
                  <a:srgbClr val="FF0000"/>
                </a:solidFill>
              </a:rPr>
              <a:t>w</a:t>
            </a:r>
            <a:r>
              <a:rPr lang="en-US" altLang="zh-CN" sz="4400" b="1">
                <a:solidFill>
                  <a:srgbClr val="000000"/>
                </a:solidFill>
              </a:rPr>
              <a:t>=&gt;</a:t>
            </a:r>
            <a:r>
              <a:rPr lang="en-US" altLang="zh-CN" sz="4400" b="1" baseline="30000">
                <a:solidFill>
                  <a:srgbClr val="000000"/>
                </a:solidFill>
              </a:rPr>
              <a:t>*</a:t>
            </a:r>
            <a:r>
              <a:rPr lang="en-US" altLang="zh-CN" sz="4400" b="1">
                <a:solidFill>
                  <a:srgbClr val="FF0000"/>
                </a:solidFill>
              </a:rPr>
              <a:t>q</a:t>
            </a:r>
            <a:r>
              <a:rPr lang="zh-CN" altLang="en-US" sz="4400" b="1">
                <a:solidFill>
                  <a:srgbClr val="000000"/>
                </a:solidFill>
              </a:rPr>
              <a:t>，</a:t>
            </a:r>
            <a:r>
              <a:rPr lang="en-US" altLang="zh-CN" sz="4400" b="1">
                <a:solidFill>
                  <a:srgbClr val="000000"/>
                </a:solidFill>
              </a:rPr>
              <a:t>q∈F}</a:t>
            </a:r>
          </a:p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1" grpId="0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定理</a:t>
            </a:r>
            <a:r>
              <a:rPr lang="en-US" altLang="zh-CN" sz="5400" dirty="0">
                <a:solidFill>
                  <a:srgbClr val="000000"/>
                </a:solidFill>
              </a:rPr>
              <a:t>3-6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00"/>
                </a:solidFill>
              </a:rPr>
              <a:t> </a:t>
            </a:r>
            <a:r>
              <a:rPr lang="en-US" altLang="zh-CN" sz="4400" b="1">
                <a:solidFill>
                  <a:srgbClr val="0000CC"/>
                </a:solidFill>
              </a:rPr>
              <a:t>2DFA</a:t>
            </a:r>
            <a:r>
              <a:rPr lang="zh-CN" altLang="en-US" sz="4400" b="1">
                <a:solidFill>
                  <a:srgbClr val="000000"/>
                </a:solidFill>
              </a:rPr>
              <a:t>与</a:t>
            </a:r>
            <a:r>
              <a:rPr lang="en-US" altLang="zh-CN" sz="4400" b="1">
                <a:solidFill>
                  <a:srgbClr val="000000"/>
                </a:solidFill>
              </a:rPr>
              <a:t>DFA</a:t>
            </a:r>
            <a:r>
              <a:rPr lang="zh-CN" altLang="en-US" sz="4400" b="1">
                <a:solidFill>
                  <a:srgbClr val="000000"/>
                </a:solidFill>
              </a:rPr>
              <a:t>等价</a:t>
            </a:r>
            <a:r>
              <a:rPr lang="zh-CN" altLang="en-US" sz="4400" b="1">
                <a:solidFill>
                  <a:srgbClr val="0000CC"/>
                </a:solidFill>
              </a:rPr>
              <a:t>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证明：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  </a:t>
            </a:r>
            <a:r>
              <a:rPr lang="zh-CN" altLang="en-US" sz="4400" b="1">
                <a:solidFill>
                  <a:srgbClr val="000000"/>
                </a:solidFill>
              </a:rPr>
              <a:t>略。</a:t>
            </a:r>
            <a:r>
              <a:rPr lang="zh-CN" altLang="en-US" sz="4400" b="1">
                <a:solidFill>
                  <a:srgbClr val="0000CC"/>
                </a:solidFill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build="p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可以定义</a:t>
            </a:r>
            <a:r>
              <a:rPr lang="zh-CN" altLang="en-US" sz="4400" b="1">
                <a:solidFill>
                  <a:srgbClr val="000000"/>
                </a:solidFill>
              </a:rPr>
              <a:t>不确定的双向的有限状态自动机</a:t>
            </a:r>
            <a:r>
              <a:rPr lang="zh-CN" altLang="en-US" sz="4400" b="1">
                <a:solidFill>
                  <a:srgbClr val="0000CC"/>
                </a:solidFill>
              </a:rPr>
              <a:t>。</a:t>
            </a: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定义</a:t>
            </a:r>
            <a:r>
              <a:rPr lang="en-US" altLang="zh-CN" sz="5400" dirty="0">
                <a:solidFill>
                  <a:srgbClr val="000000"/>
                </a:solidFill>
              </a:rPr>
              <a:t>3-20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不确定双向有限状态自动机</a:t>
            </a:r>
            <a:r>
              <a:rPr lang="en-US" altLang="zh-CN" sz="4400" b="1">
                <a:solidFill>
                  <a:srgbClr val="0000CC"/>
                </a:solidFill>
              </a:rPr>
              <a:t>2NFA</a:t>
            </a:r>
            <a:r>
              <a:rPr lang="zh-CN" altLang="en-US" sz="4400" b="1">
                <a:solidFill>
                  <a:srgbClr val="0000CC"/>
                </a:solidFill>
              </a:rPr>
              <a:t>是一个五元式：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2NFA =(Q</a:t>
            </a:r>
            <a:r>
              <a:rPr lang="zh-CN" altLang="en-US" sz="4400" b="1">
                <a:solidFill>
                  <a:srgbClr val="0000CC"/>
                </a:solidFill>
              </a:rPr>
              <a:t>，∑，</a:t>
            </a:r>
            <a:r>
              <a:rPr lang="en-US" altLang="zh-CN" sz="4400" b="1">
                <a:solidFill>
                  <a:srgbClr val="0000CC"/>
                </a:solidFill>
              </a:rPr>
              <a:t>δ</a:t>
            </a:r>
            <a:r>
              <a:rPr lang="zh-CN" altLang="en-US" sz="4400" b="1">
                <a:solidFill>
                  <a:srgbClr val="0000CC"/>
                </a:solidFill>
              </a:rPr>
              <a:t>， </a:t>
            </a:r>
            <a:r>
              <a:rPr lang="en-US" altLang="zh-CN" sz="4400" b="1">
                <a:solidFill>
                  <a:srgbClr val="FF0000"/>
                </a:solidFill>
              </a:rPr>
              <a:t>Q</a:t>
            </a:r>
            <a:r>
              <a:rPr lang="en-US" altLang="zh-CN" sz="4400" b="1" baseline="-30000">
                <a:solidFill>
                  <a:srgbClr val="FF0000"/>
                </a:solidFill>
              </a:rPr>
              <a:t>0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F)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其中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Q</a:t>
            </a:r>
            <a:r>
              <a:rPr lang="zh-CN" altLang="en-US" sz="4400" b="1">
                <a:solidFill>
                  <a:srgbClr val="0000CC"/>
                </a:solidFill>
              </a:rPr>
              <a:t>，∑， 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0 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F</a:t>
            </a:r>
            <a:r>
              <a:rPr lang="zh-CN" altLang="en-US" sz="4400" b="1">
                <a:solidFill>
                  <a:srgbClr val="0000CC"/>
                </a:solidFill>
              </a:rPr>
              <a:t>的含义同</a:t>
            </a:r>
            <a:r>
              <a:rPr lang="en-US" altLang="zh-CN" sz="4400" b="1">
                <a:solidFill>
                  <a:srgbClr val="0000CC"/>
                </a:solidFill>
              </a:rPr>
              <a:t>NFA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5" grpId="0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δ</a:t>
            </a:r>
            <a:r>
              <a:rPr lang="zh-CN" altLang="en-US" sz="4400" b="1">
                <a:solidFill>
                  <a:srgbClr val="0000CC"/>
                </a:solidFill>
              </a:rPr>
              <a:t>：状态转换函数；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δ</a:t>
            </a:r>
            <a:r>
              <a:rPr lang="zh-CN" altLang="en-US" sz="4400" b="1">
                <a:solidFill>
                  <a:srgbClr val="0000CC"/>
                </a:solidFill>
              </a:rPr>
              <a:t>：</a:t>
            </a:r>
            <a:r>
              <a:rPr lang="en-US" altLang="zh-CN" sz="4400" b="1"/>
              <a:t>Q×∑→2</a:t>
            </a:r>
            <a:r>
              <a:rPr lang="en-US" altLang="zh-CN" sz="4400" b="1" baseline="30000"/>
              <a:t>Q</a:t>
            </a:r>
            <a:r>
              <a:rPr lang="en-US" altLang="zh-CN" sz="4400" b="1"/>
              <a:t>×{L</a:t>
            </a:r>
            <a:r>
              <a:rPr lang="zh-CN" altLang="en-US" sz="4400" b="1"/>
              <a:t>，</a:t>
            </a:r>
            <a:r>
              <a:rPr lang="en-US" altLang="zh-CN" sz="4400" b="1"/>
              <a:t>R</a:t>
            </a:r>
            <a:r>
              <a:rPr lang="zh-CN" altLang="en-US" sz="4400" b="1"/>
              <a:t>，</a:t>
            </a:r>
            <a:r>
              <a:rPr lang="en-US" altLang="zh-CN" sz="4400" b="1"/>
              <a:t>N}</a:t>
            </a:r>
            <a:r>
              <a:rPr lang="en-US" altLang="zh-CN" sz="4400" b="1">
                <a:solidFill>
                  <a:srgbClr val="0000CC"/>
                </a:solidFill>
              </a:rPr>
              <a:t>  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对于</a:t>
            </a:r>
            <a:r>
              <a:rPr lang="en-US" altLang="zh-CN" sz="4400" b="1">
                <a:solidFill>
                  <a:srgbClr val="0000CC"/>
                </a:solidFill>
              </a:rPr>
              <a:t>q∈Q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a∈∑,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D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D</a:t>
            </a:r>
            <a:r>
              <a:rPr lang="en-US" altLang="zh-CN" sz="4400" b="1" baseline="-30000">
                <a:solidFill>
                  <a:srgbClr val="0000CC"/>
                </a:solidFill>
              </a:rPr>
              <a:t>2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…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D</a:t>
            </a:r>
            <a:r>
              <a:rPr lang="en-US" altLang="zh-CN" sz="4400" b="1" baseline="-30000">
                <a:solidFill>
                  <a:srgbClr val="0000CC"/>
                </a:solidFill>
              </a:rPr>
              <a:t>m</a:t>
            </a:r>
            <a:r>
              <a:rPr lang="en-US" altLang="zh-CN" sz="4400" b="1">
                <a:solidFill>
                  <a:srgbClr val="0000CC"/>
                </a:solidFill>
              </a:rPr>
              <a:t>∈{L,R,N}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000000"/>
                </a:solidFill>
              </a:rPr>
              <a:t>δ(q,a)={(p</a:t>
            </a:r>
            <a:r>
              <a:rPr lang="en-US" altLang="zh-CN" sz="4000" b="1" baseline="-30000">
                <a:solidFill>
                  <a:srgbClr val="000000"/>
                </a:solidFill>
              </a:rPr>
              <a:t>1</a:t>
            </a:r>
            <a:r>
              <a:rPr lang="en-US" altLang="zh-CN" sz="4000" b="1">
                <a:solidFill>
                  <a:srgbClr val="000000"/>
                </a:solidFill>
              </a:rPr>
              <a:t>,D</a:t>
            </a:r>
            <a:r>
              <a:rPr lang="en-US" altLang="zh-CN" sz="4000" b="1" baseline="-30000">
                <a:solidFill>
                  <a:srgbClr val="000000"/>
                </a:solidFill>
              </a:rPr>
              <a:t>1</a:t>
            </a:r>
            <a:r>
              <a:rPr lang="en-US" altLang="zh-CN" sz="4000" b="1">
                <a:solidFill>
                  <a:srgbClr val="000000"/>
                </a:solidFill>
              </a:rPr>
              <a:t>),</a:t>
            </a:r>
            <a:r>
              <a:rPr lang="en-GB" altLang="zh-CN" sz="4000" b="1">
                <a:solidFill>
                  <a:srgbClr val="000000"/>
                </a:solidFill>
              </a:rPr>
              <a:t>(</a:t>
            </a:r>
            <a:r>
              <a:rPr lang="en-US" altLang="zh-CN" sz="4000" b="1">
                <a:solidFill>
                  <a:srgbClr val="000000"/>
                </a:solidFill>
              </a:rPr>
              <a:t>p</a:t>
            </a:r>
            <a:r>
              <a:rPr lang="en-US" altLang="zh-CN" sz="4000" b="1" baseline="-30000">
                <a:solidFill>
                  <a:srgbClr val="000000"/>
                </a:solidFill>
              </a:rPr>
              <a:t>2</a:t>
            </a:r>
            <a:r>
              <a:rPr lang="en-US" altLang="zh-CN" sz="4000" b="1">
                <a:solidFill>
                  <a:srgbClr val="000000"/>
                </a:solidFill>
              </a:rPr>
              <a:t>,D</a:t>
            </a:r>
            <a:r>
              <a:rPr lang="en-US" altLang="zh-CN" sz="4000" b="1" baseline="-30000">
                <a:solidFill>
                  <a:srgbClr val="000000"/>
                </a:solidFill>
              </a:rPr>
              <a:t>2</a:t>
            </a:r>
            <a:r>
              <a:rPr lang="en-US" altLang="zh-CN" sz="4000" b="1">
                <a:solidFill>
                  <a:srgbClr val="000000"/>
                </a:solidFill>
              </a:rPr>
              <a:t>),…(p</a:t>
            </a:r>
            <a:r>
              <a:rPr lang="en-US" altLang="zh-CN" sz="4000" b="1" baseline="-30000">
                <a:solidFill>
                  <a:srgbClr val="000000"/>
                </a:solidFill>
              </a:rPr>
              <a:t>m</a:t>
            </a:r>
            <a:r>
              <a:rPr lang="en-US" altLang="zh-CN" sz="4000" b="1">
                <a:solidFill>
                  <a:srgbClr val="000000"/>
                </a:solidFill>
              </a:rPr>
              <a:t>,D</a:t>
            </a:r>
            <a:r>
              <a:rPr lang="en-US" altLang="zh-CN" sz="4000" b="1" baseline="-30000">
                <a:solidFill>
                  <a:srgbClr val="000000"/>
                </a:solidFill>
              </a:rPr>
              <a:t>m</a:t>
            </a:r>
            <a:r>
              <a:rPr lang="en-US" altLang="zh-CN" sz="4000" b="1">
                <a:solidFill>
                  <a:srgbClr val="000000"/>
                </a:solidFill>
              </a:rPr>
              <a:t>)}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 2NFA</a:t>
            </a:r>
            <a:r>
              <a:rPr lang="zh-CN" altLang="en-US" sz="4400" b="1">
                <a:solidFill>
                  <a:srgbClr val="0000CC"/>
                </a:solidFill>
              </a:rPr>
              <a:t>在状态</a:t>
            </a:r>
            <a:r>
              <a:rPr lang="en-US" altLang="zh-CN" sz="4400" b="1">
                <a:solidFill>
                  <a:srgbClr val="000000"/>
                </a:solidFill>
              </a:rPr>
              <a:t>q</a:t>
            </a:r>
            <a:r>
              <a:rPr lang="zh-CN" altLang="en-US" sz="4400" b="1">
                <a:solidFill>
                  <a:srgbClr val="0000CC"/>
                </a:solidFill>
              </a:rPr>
              <a:t>读入字母</a:t>
            </a:r>
            <a:r>
              <a:rPr lang="en-US" altLang="zh-CN" sz="4400" b="1">
                <a:solidFill>
                  <a:srgbClr val="000000"/>
                </a:solidFill>
              </a:rPr>
              <a:t>a</a:t>
            </a:r>
            <a:endParaRPr lang="zh-CN" altLang="en-US" sz="4400" b="1">
              <a:solidFill>
                <a:srgbClr val="0000CC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 可以将状态变为</a:t>
            </a:r>
            <a:r>
              <a:rPr lang="en-US" altLang="zh-CN" sz="4400" b="1">
                <a:solidFill>
                  <a:srgbClr val="000000"/>
                </a:solidFill>
              </a:rPr>
              <a:t>p</a:t>
            </a:r>
            <a:r>
              <a:rPr lang="en-US" altLang="zh-CN" sz="4400" b="1" baseline="-30000">
                <a:solidFill>
                  <a:srgbClr val="000000"/>
                </a:solidFill>
              </a:rPr>
              <a:t>i</a:t>
            </a:r>
            <a:endParaRPr lang="zh-CN" altLang="en-US" sz="4400" b="1">
              <a:solidFill>
                <a:srgbClr val="0000CC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 按照</a:t>
            </a:r>
            <a:r>
              <a:rPr lang="en-US" altLang="zh-CN" sz="4400" b="1">
                <a:solidFill>
                  <a:srgbClr val="000000"/>
                </a:solidFill>
              </a:rPr>
              <a:t>D</a:t>
            </a:r>
            <a:r>
              <a:rPr lang="en-US" altLang="zh-CN" sz="4400" b="1" baseline="-30000">
                <a:solidFill>
                  <a:srgbClr val="000000"/>
                </a:solidFill>
              </a:rPr>
              <a:t>i</a:t>
            </a:r>
            <a:r>
              <a:rPr lang="zh-CN" altLang="en-US" sz="4400" b="1">
                <a:solidFill>
                  <a:srgbClr val="0000CC"/>
                </a:solidFill>
              </a:rPr>
              <a:t>实现对读头的移动</a:t>
            </a: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定理</a:t>
            </a:r>
            <a:r>
              <a:rPr lang="en-US" altLang="zh-CN" sz="5400" dirty="0">
                <a:solidFill>
                  <a:srgbClr val="000000"/>
                </a:solidFill>
              </a:rPr>
              <a:t>3-7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chemeClr val="accent2"/>
                </a:solidFill>
              </a:rPr>
              <a:t>2NFA</a:t>
            </a:r>
            <a:r>
              <a:rPr lang="zh-CN" altLang="en-US" sz="4400" b="1">
                <a:solidFill>
                  <a:srgbClr val="0000CC"/>
                </a:solidFill>
              </a:rPr>
              <a:t>与</a:t>
            </a:r>
            <a:r>
              <a:rPr lang="en-US" altLang="zh-CN" sz="4400" b="1">
                <a:solidFill>
                  <a:srgbClr val="000000"/>
                </a:solidFill>
              </a:rPr>
              <a:t>NFA</a:t>
            </a:r>
            <a:r>
              <a:rPr lang="zh-CN" altLang="en-US" sz="4400" b="1">
                <a:solidFill>
                  <a:srgbClr val="0000CC"/>
                </a:solidFill>
              </a:rPr>
              <a:t>等价。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证明：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  略。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状态图的等价替换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CC"/>
                </a:solidFill>
                <a:latin typeface="宋体" panose="02010600030101010101" pitchFamily="2" charset="-122"/>
              </a:rPr>
              <a:t>对于状态转换图，有基本的等价替换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sz="3600" b="1" dirty="0"/>
              <a:t>变换为</a:t>
            </a:r>
          </a:p>
          <a:p>
            <a:pPr eaLnBrk="1" hangingPunct="1"/>
            <a:endParaRPr lang="zh-CN" altLang="en-US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3630613" y="2852738"/>
            <a:ext cx="882650" cy="822325"/>
            <a:chOff x="2287" y="1797"/>
            <a:chExt cx="556" cy="518"/>
          </a:xfrm>
        </p:grpSpPr>
        <p:sp>
          <p:nvSpPr>
            <p:cNvPr id="78861" name="Oval 5"/>
            <p:cNvSpPr>
              <a:spLocks noChangeArrowheads="1"/>
            </p:cNvSpPr>
            <p:nvPr/>
          </p:nvSpPr>
          <p:spPr bwMode="ltGray">
            <a:xfrm>
              <a:off x="2287" y="2219"/>
              <a:ext cx="144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2" name="Text Box 6"/>
            <p:cNvSpPr txBox="1">
              <a:spLocks noChangeArrowheads="1"/>
            </p:cNvSpPr>
            <p:nvPr/>
          </p:nvSpPr>
          <p:spPr bwMode="ltGray">
            <a:xfrm>
              <a:off x="2699" y="1797"/>
              <a:ext cx="144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</p:grpSp>
      <p:sp>
        <p:nvSpPr>
          <p:cNvPr id="765959" name="Oval 7"/>
          <p:cNvSpPr>
            <a:spLocks noChangeArrowheads="1"/>
          </p:cNvSpPr>
          <p:nvPr/>
        </p:nvSpPr>
        <p:spPr bwMode="ltGray">
          <a:xfrm>
            <a:off x="3770313" y="5276850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5960" name="Line 8"/>
          <p:cNvSpPr>
            <a:spLocks noChangeShapeType="1"/>
          </p:cNvSpPr>
          <p:nvPr/>
        </p:nvSpPr>
        <p:spPr bwMode="ltGray">
          <a:xfrm>
            <a:off x="3998913" y="5353050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5961" name="Text Box 9"/>
          <p:cNvSpPr txBox="1">
            <a:spLocks noChangeArrowheads="1"/>
          </p:cNvSpPr>
          <p:nvPr/>
        </p:nvSpPr>
        <p:spPr bwMode="ltGray">
          <a:xfrm>
            <a:off x="3995738" y="4886325"/>
            <a:ext cx="98425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0,1</a:t>
            </a:r>
          </a:p>
        </p:txBody>
      </p:sp>
      <p:sp>
        <p:nvSpPr>
          <p:cNvPr id="765964" name="Freeform 12"/>
          <p:cNvSpPr/>
          <p:nvPr/>
        </p:nvSpPr>
        <p:spPr bwMode="ltGray">
          <a:xfrm>
            <a:off x="3779838" y="3284538"/>
            <a:ext cx="1223962" cy="215900"/>
          </a:xfrm>
          <a:custGeom>
            <a:avLst/>
            <a:gdLst>
              <a:gd name="T0" fmla="*/ 0 w 771"/>
              <a:gd name="T1" fmla="*/ 2147483647 h 136"/>
              <a:gd name="T2" fmla="*/ 2147483647 w 771"/>
              <a:gd name="T3" fmla="*/ 0 h 136"/>
              <a:gd name="T4" fmla="*/ 2147483647 w 771"/>
              <a:gd name="T5" fmla="*/ 2147483647 h 136"/>
              <a:gd name="T6" fmla="*/ 0 60000 65536"/>
              <a:gd name="T7" fmla="*/ 0 60000 65536"/>
              <a:gd name="T8" fmla="*/ 0 60000 65536"/>
              <a:gd name="T9" fmla="*/ 0 w 771"/>
              <a:gd name="T10" fmla="*/ 0 h 136"/>
              <a:gd name="T11" fmla="*/ 771 w 771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1" h="136">
                <a:moveTo>
                  <a:pt x="0" y="136"/>
                </a:moveTo>
                <a:cubicBezTo>
                  <a:pt x="117" y="68"/>
                  <a:pt x="235" y="0"/>
                  <a:pt x="363" y="0"/>
                </a:cubicBezTo>
                <a:cubicBezTo>
                  <a:pt x="491" y="0"/>
                  <a:pt x="703" y="113"/>
                  <a:pt x="771" y="136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5965" name="Freeform 13"/>
          <p:cNvSpPr/>
          <p:nvPr/>
        </p:nvSpPr>
        <p:spPr bwMode="ltGray">
          <a:xfrm>
            <a:off x="3781425" y="3716338"/>
            <a:ext cx="1258888" cy="144462"/>
          </a:xfrm>
          <a:custGeom>
            <a:avLst/>
            <a:gdLst>
              <a:gd name="T0" fmla="*/ 0 w 816"/>
              <a:gd name="T1" fmla="*/ 0 h 91"/>
              <a:gd name="T2" fmla="*/ 2147483647 w 816"/>
              <a:gd name="T3" fmla="*/ 2147483647 h 91"/>
              <a:gd name="T4" fmla="*/ 2147483647 w 816"/>
              <a:gd name="T5" fmla="*/ 0 h 91"/>
              <a:gd name="T6" fmla="*/ 0 60000 65536"/>
              <a:gd name="T7" fmla="*/ 0 60000 65536"/>
              <a:gd name="T8" fmla="*/ 0 60000 65536"/>
              <a:gd name="T9" fmla="*/ 0 w 816"/>
              <a:gd name="T10" fmla="*/ 0 h 91"/>
              <a:gd name="T11" fmla="*/ 816 w 816"/>
              <a:gd name="T12" fmla="*/ 91 h 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91">
                <a:moveTo>
                  <a:pt x="0" y="0"/>
                </a:moveTo>
                <a:cubicBezTo>
                  <a:pt x="136" y="45"/>
                  <a:pt x="272" y="91"/>
                  <a:pt x="408" y="91"/>
                </a:cubicBezTo>
                <a:cubicBezTo>
                  <a:pt x="544" y="91"/>
                  <a:pt x="748" y="15"/>
                  <a:pt x="816" y="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5966" name="Text Box 14"/>
          <p:cNvSpPr txBox="1">
            <a:spLocks noChangeArrowheads="1"/>
          </p:cNvSpPr>
          <p:nvPr/>
        </p:nvSpPr>
        <p:spPr bwMode="ltGray">
          <a:xfrm>
            <a:off x="4284663" y="3805238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65967" name="Oval 15"/>
          <p:cNvSpPr>
            <a:spLocks noChangeArrowheads="1"/>
          </p:cNvSpPr>
          <p:nvPr/>
        </p:nvSpPr>
        <p:spPr bwMode="ltGray">
          <a:xfrm>
            <a:off x="5148263" y="5300663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5968" name="Oval 16"/>
          <p:cNvSpPr>
            <a:spLocks noChangeArrowheads="1"/>
          </p:cNvSpPr>
          <p:nvPr/>
        </p:nvSpPr>
        <p:spPr bwMode="ltGray">
          <a:xfrm>
            <a:off x="5003800" y="3500438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6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6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6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6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6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6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6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9" grpId="0" animBg="1"/>
      <p:bldP spid="765960" grpId="0" animBg="1"/>
      <p:bldP spid="765961" grpId="0"/>
      <p:bldP spid="765964" grpId="0" animBg="1"/>
      <p:bldP spid="765965" grpId="0" animBg="1"/>
      <p:bldP spid="765966" grpId="0"/>
      <p:bldP spid="765967" grpId="0" animBg="1"/>
      <p:bldP spid="765968" grpId="0" animBg="1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000000"/>
                </a:solidFill>
              </a:rPr>
              <a:t>3.6.2</a:t>
            </a:r>
            <a:r>
              <a:rPr lang="zh-CN" altLang="en-US" sz="4400" dirty="0">
                <a:solidFill>
                  <a:srgbClr val="000000"/>
                </a:solidFill>
              </a:rPr>
              <a:t>带输出的有限状态自动机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</a:t>
            </a:r>
            <a:r>
              <a:rPr lang="en-US" altLang="zh-CN" sz="4400" b="1">
                <a:solidFill>
                  <a:srgbClr val="0000CC"/>
                </a:solidFill>
              </a:rPr>
              <a:t>FA</a:t>
            </a:r>
            <a:r>
              <a:rPr lang="zh-CN" altLang="en-US" sz="4400" b="1">
                <a:solidFill>
                  <a:srgbClr val="0000CC"/>
                </a:solidFill>
              </a:rPr>
              <a:t>，对于某个输入串</a:t>
            </a:r>
            <a:r>
              <a:rPr lang="en-US" altLang="zh-CN" sz="4400" b="1">
                <a:solidFill>
                  <a:srgbClr val="0000CC"/>
                </a:solidFill>
              </a:rPr>
              <a:t>w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得到的结论是</a:t>
            </a:r>
            <a:r>
              <a:rPr lang="en-US" altLang="zh-CN" sz="4400" b="1">
                <a:solidFill>
                  <a:srgbClr val="0000CC"/>
                </a:solidFill>
              </a:rPr>
              <a:t>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00"/>
                </a:solidFill>
              </a:rPr>
              <a:t>  是否接收该串</a:t>
            </a:r>
            <a:r>
              <a:rPr lang="zh-CN" altLang="en-US" sz="4400" b="1">
                <a:solidFill>
                  <a:srgbClr val="0000CC"/>
                </a:solidFill>
              </a:rPr>
              <a:t>；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或</a:t>
            </a:r>
            <a:r>
              <a:rPr lang="en-US" altLang="zh-CN" sz="4400" b="1">
                <a:solidFill>
                  <a:srgbClr val="0000CC"/>
                </a:solidFill>
              </a:rPr>
              <a:t>FA</a:t>
            </a:r>
            <a:r>
              <a:rPr lang="zh-CN" altLang="en-US" sz="4400" b="1">
                <a:solidFill>
                  <a:srgbClr val="000000"/>
                </a:solidFill>
              </a:rPr>
              <a:t>输出 </a:t>
            </a:r>
            <a:r>
              <a:rPr lang="zh-CN" altLang="en-US" sz="4400" b="1"/>
              <a:t>“是”或“否”</a:t>
            </a:r>
            <a:r>
              <a:rPr lang="zh-CN" altLang="en-US" sz="4400" b="1">
                <a:solidFill>
                  <a:srgbClr val="0000CC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build="p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存在许多有穷状态系统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对于不同的输入信号，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除系统内部的状态变化之外，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还向</a:t>
            </a:r>
            <a:r>
              <a:rPr lang="zh-CN" altLang="en-US" sz="4400" b="1"/>
              <a:t>系统外部</a:t>
            </a:r>
            <a:r>
              <a:rPr lang="zh-CN" altLang="en-US" sz="4400" b="1">
                <a:solidFill>
                  <a:schemeClr val="accent2"/>
                </a:solidFill>
              </a:rPr>
              <a:t>输出各种信号</a:t>
            </a:r>
            <a:r>
              <a:rPr lang="zh-CN" altLang="en-US" sz="4400" b="1"/>
              <a:t>。</a:t>
            </a:r>
            <a:endParaRPr lang="en-US" altLang="zh-CN" sz="4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9" grpId="0" build="p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模型图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z="4400" b="1">
              <a:solidFill>
                <a:srgbClr val="0000CC"/>
              </a:solidFill>
            </a:endParaRPr>
          </a:p>
        </p:txBody>
      </p:sp>
      <p:sp>
        <p:nvSpPr>
          <p:cNvPr id="335876" name="Rectangle 5"/>
          <p:cNvSpPr>
            <a:spLocks noChangeArrowheads="1"/>
          </p:cNvSpPr>
          <p:nvPr/>
        </p:nvSpPr>
        <p:spPr bwMode="ltGray">
          <a:xfrm>
            <a:off x="0" y="-171450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6483" name="Rectangle 35"/>
          <p:cNvSpPr>
            <a:spLocks noChangeArrowheads="1"/>
          </p:cNvSpPr>
          <p:nvPr/>
        </p:nvSpPr>
        <p:spPr bwMode="auto">
          <a:xfrm>
            <a:off x="3059113" y="3762375"/>
            <a:ext cx="3025775" cy="890588"/>
          </a:xfrm>
          <a:prstGeom prst="rect">
            <a:avLst/>
          </a:prstGeom>
          <a:solidFill>
            <a:srgbClr val="FFFFFF"/>
          </a:solidFill>
          <a:ln w="20701">
            <a:solidFill>
              <a:srgbClr val="000000"/>
            </a:solidFill>
            <a:miter lim="800000"/>
          </a:ln>
        </p:spPr>
        <p:txBody>
          <a:bodyPr/>
          <a:lstStyle/>
          <a:p>
            <a:pPr algn="l"/>
            <a:r>
              <a:rPr lang="zh-CN" altLang="en-US" sz="3600">
                <a:solidFill>
                  <a:schemeClr val="accent2"/>
                </a:solidFill>
              </a:rPr>
              <a:t>有限状态系统</a:t>
            </a:r>
          </a:p>
        </p:txBody>
      </p:sp>
      <p:grpSp>
        <p:nvGrpSpPr>
          <p:cNvPr id="2" name="Group 40"/>
          <p:cNvGrpSpPr/>
          <p:nvPr/>
        </p:nvGrpSpPr>
        <p:grpSpPr bwMode="auto">
          <a:xfrm>
            <a:off x="1011238" y="3986213"/>
            <a:ext cx="1976437" cy="222250"/>
            <a:chOff x="637" y="2619"/>
            <a:chExt cx="1291" cy="140"/>
          </a:xfrm>
        </p:grpSpPr>
        <p:sp>
          <p:nvSpPr>
            <p:cNvPr id="335884" name="Line 38"/>
            <p:cNvSpPr>
              <a:spLocks noChangeShapeType="1"/>
            </p:cNvSpPr>
            <p:nvPr/>
          </p:nvSpPr>
          <p:spPr bwMode="auto">
            <a:xfrm>
              <a:off x="637" y="2688"/>
              <a:ext cx="1154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885" name="Freeform 39"/>
            <p:cNvSpPr/>
            <p:nvPr/>
          </p:nvSpPr>
          <p:spPr bwMode="auto">
            <a:xfrm>
              <a:off x="1787" y="2619"/>
              <a:ext cx="141" cy="140"/>
            </a:xfrm>
            <a:custGeom>
              <a:avLst/>
              <a:gdLst>
                <a:gd name="T0" fmla="*/ 0 w 141"/>
                <a:gd name="T1" fmla="*/ 140 h 140"/>
                <a:gd name="T2" fmla="*/ 141 w 141"/>
                <a:gd name="T3" fmla="*/ 69 h 140"/>
                <a:gd name="T4" fmla="*/ 0 w 141"/>
                <a:gd name="T5" fmla="*/ 0 h 140"/>
                <a:gd name="T6" fmla="*/ 0 w 141"/>
                <a:gd name="T7" fmla="*/ 140 h 1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140"/>
                <a:gd name="T14" fmla="*/ 141 w 141"/>
                <a:gd name="T15" fmla="*/ 140 h 1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140">
                  <a:moveTo>
                    <a:pt x="0" y="140"/>
                  </a:moveTo>
                  <a:lnTo>
                    <a:pt x="141" y="69"/>
                  </a:lnTo>
                  <a:lnTo>
                    <a:pt x="0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3"/>
          <p:cNvGrpSpPr/>
          <p:nvPr/>
        </p:nvGrpSpPr>
        <p:grpSpPr bwMode="auto">
          <a:xfrm>
            <a:off x="6084888" y="3978275"/>
            <a:ext cx="2195512" cy="222250"/>
            <a:chOff x="3699" y="2619"/>
            <a:chExt cx="1452" cy="140"/>
          </a:xfrm>
        </p:grpSpPr>
        <p:sp>
          <p:nvSpPr>
            <p:cNvPr id="335882" name="Line 41"/>
            <p:cNvSpPr>
              <a:spLocks noChangeShapeType="1"/>
            </p:cNvSpPr>
            <p:nvPr/>
          </p:nvSpPr>
          <p:spPr bwMode="auto">
            <a:xfrm>
              <a:off x="3699" y="2688"/>
              <a:ext cx="1314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883" name="Freeform 42"/>
            <p:cNvSpPr/>
            <p:nvPr/>
          </p:nvSpPr>
          <p:spPr bwMode="auto">
            <a:xfrm>
              <a:off x="5009" y="2619"/>
              <a:ext cx="142" cy="140"/>
            </a:xfrm>
            <a:custGeom>
              <a:avLst/>
              <a:gdLst>
                <a:gd name="T0" fmla="*/ 0 w 142"/>
                <a:gd name="T1" fmla="*/ 140 h 140"/>
                <a:gd name="T2" fmla="*/ 142 w 142"/>
                <a:gd name="T3" fmla="*/ 69 h 140"/>
                <a:gd name="T4" fmla="*/ 0 w 142"/>
                <a:gd name="T5" fmla="*/ 0 h 140"/>
                <a:gd name="T6" fmla="*/ 0 w 142"/>
                <a:gd name="T7" fmla="*/ 140 h 1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140"/>
                <a:gd name="T14" fmla="*/ 142 w 142"/>
                <a:gd name="T15" fmla="*/ 140 h 1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140">
                  <a:moveTo>
                    <a:pt x="0" y="140"/>
                  </a:moveTo>
                  <a:lnTo>
                    <a:pt x="142" y="69"/>
                  </a:lnTo>
                  <a:lnTo>
                    <a:pt x="0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6492" name="Rectangle 44"/>
          <p:cNvSpPr>
            <a:spLocks noChangeArrowheads="1"/>
          </p:cNvSpPr>
          <p:nvPr/>
        </p:nvSpPr>
        <p:spPr bwMode="ltGray">
          <a:xfrm>
            <a:off x="971550" y="3544888"/>
            <a:ext cx="1800225" cy="6477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r>
              <a:rPr lang="zh-CN" altLang="en-GB" sz="2800">
                <a:solidFill>
                  <a:schemeClr val="accent2"/>
                </a:solidFill>
              </a:rPr>
              <a:t>输入序列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616493" name="Rectangle 45"/>
          <p:cNvSpPr>
            <a:spLocks noChangeArrowheads="1"/>
          </p:cNvSpPr>
          <p:nvPr/>
        </p:nvSpPr>
        <p:spPr bwMode="ltGray">
          <a:xfrm>
            <a:off x="6156325" y="3473450"/>
            <a:ext cx="1800225" cy="6477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r>
              <a:rPr lang="zh-CN" altLang="en-GB" sz="2800">
                <a:solidFill>
                  <a:schemeClr val="accent2"/>
                </a:solidFill>
              </a:rPr>
              <a:t>输入序列</a:t>
            </a:r>
            <a:endParaRPr lang="zh-CN" altLang="en-U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1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83" grpId="0" animBg="1"/>
      <p:bldP spid="616492" grpId="0"/>
      <p:bldP spid="616493" grpId="0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典型带输出的有穷自动机</a:t>
            </a:r>
            <a:r>
              <a:rPr lang="en-US" altLang="zh-CN" sz="4400" b="1">
                <a:solidFill>
                  <a:srgbClr val="0000CC"/>
                </a:solidFill>
              </a:rPr>
              <a:t>----</a:t>
            </a:r>
            <a:r>
              <a:rPr lang="en-US" altLang="zh-CN" sz="4400" b="1">
                <a:solidFill>
                  <a:srgbClr val="000000"/>
                </a:solidFill>
              </a:rPr>
              <a:t>Moore</a:t>
            </a:r>
            <a:r>
              <a:rPr lang="zh-CN" altLang="en-US" sz="4400" b="1">
                <a:solidFill>
                  <a:srgbClr val="0000CC"/>
                </a:solidFill>
              </a:rPr>
              <a:t>机和</a:t>
            </a:r>
            <a:r>
              <a:rPr lang="en-US" altLang="zh-CN" sz="4400" b="1">
                <a:solidFill>
                  <a:schemeClr val="accent2"/>
                </a:solidFill>
              </a:rPr>
              <a:t>Mealy</a:t>
            </a:r>
            <a:r>
              <a:rPr lang="zh-CN" altLang="en-US" sz="4400" b="1">
                <a:solidFill>
                  <a:srgbClr val="0000CC"/>
                </a:solidFill>
              </a:rPr>
              <a:t>机。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由于它们带有输出，从抽象的角度考虑，就</a:t>
            </a:r>
            <a:r>
              <a:rPr lang="zh-CN" altLang="en-US" sz="4400" b="1">
                <a:solidFill>
                  <a:srgbClr val="000000"/>
                </a:solidFill>
              </a:rPr>
              <a:t>没有</a:t>
            </a:r>
            <a:r>
              <a:rPr lang="zh-CN" altLang="en-US" sz="4400" b="1">
                <a:solidFill>
                  <a:srgbClr val="0000CC"/>
                </a:solidFill>
              </a:rPr>
              <a:t>必要再设置</a:t>
            </a:r>
            <a:r>
              <a:rPr lang="zh-CN" altLang="en-US" sz="4400" b="1">
                <a:solidFill>
                  <a:srgbClr val="000000"/>
                </a:solidFill>
              </a:rPr>
              <a:t>接收状态</a:t>
            </a:r>
            <a:r>
              <a:rPr lang="zh-CN" altLang="en-US" sz="4400" b="1">
                <a:solidFill>
                  <a:srgbClr val="0000CC"/>
                </a:solidFill>
              </a:rPr>
              <a:t>（集）。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定义</a:t>
            </a:r>
            <a:r>
              <a:rPr lang="en-US" altLang="zh-CN" sz="5400" dirty="0">
                <a:solidFill>
                  <a:srgbClr val="000000"/>
                </a:solidFill>
              </a:rPr>
              <a:t>3-21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Moore</a:t>
            </a:r>
            <a:r>
              <a:rPr lang="zh-CN" altLang="en-US" sz="4400" b="1" dirty="0">
                <a:solidFill>
                  <a:srgbClr val="0000CC"/>
                </a:solidFill>
              </a:rPr>
              <a:t>机是一个</a:t>
            </a:r>
            <a:r>
              <a:rPr lang="zh-CN" altLang="en-US" sz="4400" b="1" dirty="0">
                <a:solidFill>
                  <a:srgbClr val="000000"/>
                </a:solidFill>
              </a:rPr>
              <a:t>六元式</a:t>
            </a:r>
            <a:r>
              <a:rPr lang="zh-CN" altLang="en-US" sz="4400" b="1" dirty="0">
                <a:solidFill>
                  <a:srgbClr val="0000CC"/>
                </a:solidFill>
              </a:rPr>
              <a:t>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  </a:t>
            </a:r>
            <a:r>
              <a:rPr lang="en-US" altLang="zh-CN" sz="4400" b="1" dirty="0">
                <a:solidFill>
                  <a:srgbClr val="0000CC"/>
                </a:solidFill>
              </a:rPr>
              <a:t>Moore M=(</a:t>
            </a:r>
            <a:r>
              <a:rPr lang="en-US" altLang="zh-CN" sz="4400" b="1" dirty="0" err="1">
                <a:solidFill>
                  <a:srgbClr val="0000CC"/>
                </a:solidFill>
              </a:rPr>
              <a:t>Q,∑,</a:t>
            </a:r>
            <a:r>
              <a:rPr lang="en-US" altLang="zh-CN" sz="4400" b="1" dirty="0" err="1">
                <a:solidFill>
                  <a:schemeClr val="accent2"/>
                </a:solidFill>
              </a:rPr>
              <a:t>△</a:t>
            </a:r>
            <a:r>
              <a:rPr lang="en-US" altLang="zh-CN" sz="4400" b="1" dirty="0" err="1">
                <a:solidFill>
                  <a:srgbClr val="0000CC"/>
                </a:solidFill>
              </a:rPr>
              <a:t>,δ,</a:t>
            </a:r>
            <a:r>
              <a:rPr lang="en-US" altLang="zh-CN" sz="4400" b="1" dirty="0" err="1">
                <a:solidFill>
                  <a:schemeClr val="accent2"/>
                </a:solidFill>
              </a:rPr>
              <a:t>λ</a:t>
            </a:r>
            <a:r>
              <a:rPr lang="en-US" altLang="zh-CN" sz="4400" b="1" dirty="0">
                <a:solidFill>
                  <a:srgbClr val="0000CC"/>
                </a:solidFill>
              </a:rPr>
              <a:t>, q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0</a:t>
            </a:r>
            <a:r>
              <a:rPr lang="en-US" altLang="zh-CN" sz="4400" b="1" dirty="0">
                <a:solidFill>
                  <a:srgbClr val="0000CC"/>
                </a:solidFill>
              </a:rPr>
              <a:t>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其中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Q</a:t>
            </a:r>
            <a:r>
              <a:rPr lang="zh-CN" altLang="en-US" sz="4400" b="1" dirty="0">
                <a:solidFill>
                  <a:srgbClr val="0000CC"/>
                </a:solidFill>
              </a:rPr>
              <a:t>，∑，</a:t>
            </a:r>
            <a:r>
              <a:rPr lang="en-US" altLang="zh-CN" sz="4400" b="1" dirty="0">
                <a:solidFill>
                  <a:srgbClr val="0000CC"/>
                </a:solidFill>
              </a:rPr>
              <a:t>q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0</a:t>
            </a:r>
            <a:r>
              <a:rPr lang="zh-CN" altLang="en-US" sz="4400" b="1" dirty="0">
                <a:solidFill>
                  <a:srgbClr val="0000CC"/>
                </a:solidFill>
              </a:rPr>
              <a:t>，</a:t>
            </a:r>
            <a:r>
              <a:rPr lang="en-US" altLang="zh-CN" sz="4400" b="1" dirty="0">
                <a:solidFill>
                  <a:srgbClr val="0000CC"/>
                </a:solidFill>
              </a:rPr>
              <a:t>δ</a:t>
            </a:r>
            <a:r>
              <a:rPr lang="zh-CN" altLang="en-US" sz="4400" b="1" dirty="0">
                <a:solidFill>
                  <a:srgbClr val="0000CC"/>
                </a:solidFill>
              </a:rPr>
              <a:t>的含义同</a:t>
            </a:r>
            <a:r>
              <a:rPr lang="en-US" altLang="zh-CN" sz="4400" b="1" dirty="0">
                <a:solidFill>
                  <a:srgbClr val="0000CC"/>
                </a:solidFill>
              </a:rPr>
              <a:t>FA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 △：输出字母表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build="p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205038"/>
            <a:ext cx="8001000" cy="37338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/>
              <a:t>输出函数</a:t>
            </a:r>
            <a:r>
              <a:rPr lang="en-US" altLang="zh-CN" sz="4400" b="1"/>
              <a:t>λ</a:t>
            </a:r>
            <a:r>
              <a:rPr lang="zh-CN" altLang="en-US" sz="4400" b="1"/>
              <a:t>：</a:t>
            </a:r>
            <a:r>
              <a:rPr lang="en-US" altLang="zh-CN" sz="4400" b="1"/>
              <a:t>Q→△</a:t>
            </a:r>
            <a:endParaRPr lang="zh-CN" altLang="en-US" sz="4400" b="1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/>
              <a:t>  对于</a:t>
            </a:r>
            <a:r>
              <a:rPr lang="en-US" altLang="zh-CN" sz="4400" b="1"/>
              <a:t>q∈Q</a:t>
            </a:r>
            <a:r>
              <a:rPr lang="zh-CN" altLang="en-US" sz="4400" b="1"/>
              <a:t>，</a:t>
            </a:r>
            <a:r>
              <a:rPr lang="en-US" altLang="zh-CN" sz="4400" b="1"/>
              <a:t>a∈△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    λ(q)=a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表示</a:t>
            </a:r>
            <a:r>
              <a:rPr lang="en-US" altLang="zh-CN" sz="4400" b="1">
                <a:solidFill>
                  <a:srgbClr val="0000CC"/>
                </a:solidFill>
              </a:rPr>
              <a:t>Moore</a:t>
            </a:r>
            <a:r>
              <a:rPr lang="zh-CN" altLang="en-US" sz="4400" b="1">
                <a:solidFill>
                  <a:srgbClr val="0000CC"/>
                </a:solidFill>
              </a:rPr>
              <a:t>机处于状态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zh-CN" altLang="en-US" sz="4400" b="1">
                <a:solidFill>
                  <a:srgbClr val="0000CC"/>
                </a:solidFill>
              </a:rPr>
              <a:t>时输出</a:t>
            </a:r>
            <a:r>
              <a:rPr lang="en-US" altLang="zh-CN" sz="4400" b="1">
                <a:solidFill>
                  <a:srgbClr val="0000CC"/>
                </a:solidFill>
              </a:rPr>
              <a:t>a</a:t>
            </a:r>
            <a:endParaRPr lang="zh-CN" altLang="en-US" sz="4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5" grpId="0" build="p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5400" dirty="0">
                <a:solidFill>
                  <a:srgbClr val="000000"/>
                </a:solidFill>
              </a:rPr>
              <a:t>Moore</a:t>
            </a:r>
            <a:r>
              <a:rPr lang="zh-CN" altLang="en-US" sz="5400" dirty="0">
                <a:solidFill>
                  <a:srgbClr val="000000"/>
                </a:solidFill>
              </a:rPr>
              <a:t>机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在读入输入串的过程中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状态不断发生改变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并且</a:t>
            </a:r>
            <a:r>
              <a:rPr lang="zh-CN" altLang="en-US" sz="4400" b="1">
                <a:solidFill>
                  <a:srgbClr val="000000"/>
                </a:solidFill>
              </a:rPr>
              <a:t>在每个状态上都有输出</a:t>
            </a:r>
          </a:p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99" grpId="0" build="p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CC"/>
                </a:solidFill>
              </a:rPr>
              <a:t>对于输入串</a:t>
            </a:r>
            <a:r>
              <a:rPr lang="en-US" altLang="zh-CN" sz="5400" b="0" dirty="0">
                <a:solidFill>
                  <a:srgbClr val="000000"/>
                </a:solidFill>
              </a:rPr>
              <a:t>a</a:t>
            </a:r>
            <a:r>
              <a:rPr lang="en-US" altLang="zh-CN" sz="5400" b="0" baseline="-30000" dirty="0">
                <a:solidFill>
                  <a:srgbClr val="000000"/>
                </a:solidFill>
              </a:rPr>
              <a:t>1</a:t>
            </a:r>
            <a:r>
              <a:rPr lang="en-US" altLang="zh-CN" sz="5400" b="0" dirty="0">
                <a:solidFill>
                  <a:srgbClr val="000000"/>
                </a:solidFill>
              </a:rPr>
              <a:t>a</a:t>
            </a:r>
            <a:r>
              <a:rPr lang="en-US" altLang="zh-CN" sz="5400" b="0" baseline="-30000" dirty="0">
                <a:solidFill>
                  <a:srgbClr val="000000"/>
                </a:solidFill>
              </a:rPr>
              <a:t>2</a:t>
            </a:r>
            <a:r>
              <a:rPr lang="en-US" altLang="zh-CN" sz="5400" b="0" dirty="0">
                <a:solidFill>
                  <a:srgbClr val="000000"/>
                </a:solidFill>
              </a:rPr>
              <a:t>a</a:t>
            </a:r>
            <a:r>
              <a:rPr lang="en-US" altLang="zh-CN" sz="5400" b="0" baseline="-30000" dirty="0">
                <a:solidFill>
                  <a:srgbClr val="000000"/>
                </a:solidFill>
              </a:rPr>
              <a:t>3</a:t>
            </a:r>
            <a:r>
              <a:rPr lang="en-US" altLang="zh-CN" sz="5400" b="0" dirty="0">
                <a:solidFill>
                  <a:srgbClr val="000000"/>
                </a:solidFill>
              </a:rPr>
              <a:t>…a</a:t>
            </a:r>
            <a:r>
              <a:rPr lang="en-US" altLang="zh-CN" sz="5400" b="0" baseline="-30000" dirty="0">
                <a:solidFill>
                  <a:srgbClr val="000000"/>
                </a:solidFill>
              </a:rPr>
              <a:t>n-1</a:t>
            </a:r>
            <a:r>
              <a:rPr lang="en-US" altLang="zh-CN" sz="5400" b="0" dirty="0">
                <a:solidFill>
                  <a:srgbClr val="000000"/>
                </a:solidFill>
              </a:rPr>
              <a:t>a</a:t>
            </a:r>
            <a:r>
              <a:rPr lang="en-US" altLang="zh-CN" sz="5400" b="0" baseline="-30000" dirty="0">
                <a:solidFill>
                  <a:srgbClr val="000000"/>
                </a:solidFill>
              </a:rPr>
              <a:t>n</a:t>
            </a:r>
            <a:endParaRPr lang="zh-CN" altLang="en-US" sz="5400" b="0" baseline="-30000" dirty="0">
              <a:solidFill>
                <a:srgbClr val="000000"/>
              </a:solidFill>
            </a:endParaRP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设</a:t>
            </a:r>
            <a:r>
              <a:rPr lang="en-US" altLang="zh-CN" sz="4400" b="1" dirty="0">
                <a:solidFill>
                  <a:srgbClr val="0000CC"/>
                </a:solidFill>
              </a:rPr>
              <a:t>δ(q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0</a:t>
            </a:r>
            <a:r>
              <a:rPr lang="en-US" altLang="zh-CN" sz="4400" b="1" dirty="0">
                <a:solidFill>
                  <a:srgbClr val="0000CC"/>
                </a:solidFill>
              </a:rPr>
              <a:t>,a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1</a:t>
            </a:r>
            <a:r>
              <a:rPr lang="en-US" altLang="zh-CN" sz="4400" b="1" dirty="0">
                <a:solidFill>
                  <a:srgbClr val="0000CC"/>
                </a:solidFill>
              </a:rPr>
              <a:t>)= q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1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b="1" baseline="-30000" dirty="0">
                <a:solidFill>
                  <a:srgbClr val="0000CC"/>
                </a:solidFill>
              </a:rPr>
              <a:t>       </a:t>
            </a:r>
            <a:r>
              <a:rPr lang="en-US" altLang="zh-CN" sz="4400" b="1" dirty="0">
                <a:solidFill>
                  <a:srgbClr val="0000CC"/>
                </a:solidFill>
              </a:rPr>
              <a:t>δ(q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1</a:t>
            </a:r>
            <a:r>
              <a:rPr lang="en-US" altLang="zh-CN" sz="4400" b="1" dirty="0">
                <a:solidFill>
                  <a:srgbClr val="0000CC"/>
                </a:solidFill>
              </a:rPr>
              <a:t>,a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2</a:t>
            </a:r>
            <a:r>
              <a:rPr lang="en-US" altLang="zh-CN" sz="4400" b="1" dirty="0">
                <a:solidFill>
                  <a:srgbClr val="0000CC"/>
                </a:solidFill>
              </a:rPr>
              <a:t>)= q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2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b="1" baseline="-30000" dirty="0">
                <a:solidFill>
                  <a:srgbClr val="0000CC"/>
                </a:solidFill>
              </a:rPr>
              <a:t>        </a:t>
            </a:r>
            <a:r>
              <a:rPr lang="en-US" altLang="zh-CN" sz="4400" b="1" dirty="0">
                <a:solidFill>
                  <a:srgbClr val="0000CC"/>
                </a:solidFill>
              </a:rPr>
              <a:t>…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   δ(q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n-2</a:t>
            </a:r>
            <a:r>
              <a:rPr lang="en-US" altLang="zh-CN" sz="4400" b="1" dirty="0">
                <a:solidFill>
                  <a:srgbClr val="0000CC"/>
                </a:solidFill>
              </a:rPr>
              <a:t>,a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n-1</a:t>
            </a:r>
            <a:r>
              <a:rPr lang="en-US" altLang="zh-CN" sz="4400" b="1" dirty="0">
                <a:solidFill>
                  <a:srgbClr val="0000CC"/>
                </a:solidFill>
              </a:rPr>
              <a:t>)= q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n-1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b="1" baseline="-30000" dirty="0">
                <a:solidFill>
                  <a:srgbClr val="0000CC"/>
                </a:solidFill>
              </a:rPr>
              <a:t>      </a:t>
            </a:r>
            <a:r>
              <a:rPr lang="en-US" altLang="zh-CN" sz="4400" b="1" dirty="0">
                <a:solidFill>
                  <a:srgbClr val="0000CC"/>
                </a:solidFill>
              </a:rPr>
              <a:t>δ(q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n-1</a:t>
            </a:r>
            <a:r>
              <a:rPr lang="en-US" altLang="zh-CN" sz="4400" b="1" dirty="0">
                <a:solidFill>
                  <a:srgbClr val="0000CC"/>
                </a:solidFill>
              </a:rPr>
              <a:t>,a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n</a:t>
            </a:r>
            <a:r>
              <a:rPr lang="en-US" altLang="zh-CN" sz="4400" b="1" dirty="0">
                <a:solidFill>
                  <a:srgbClr val="0000CC"/>
                </a:solidFill>
              </a:rPr>
              <a:t>)= </a:t>
            </a:r>
            <a:r>
              <a:rPr lang="en-US" altLang="zh-CN" sz="4400" b="1" dirty="0" err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则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Moore</a:t>
            </a:r>
            <a:r>
              <a:rPr lang="zh-CN" altLang="en-US" sz="4400" b="1">
                <a:solidFill>
                  <a:srgbClr val="0000CC"/>
                </a:solidFill>
              </a:rPr>
              <a:t>机的输出序列可以表示为：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  </a:t>
            </a:r>
            <a:r>
              <a:rPr lang="en-US" altLang="zh-CN" sz="4400" b="1"/>
              <a:t>λ(q</a:t>
            </a:r>
            <a:r>
              <a:rPr lang="en-US" altLang="zh-CN" sz="4400" b="1" baseline="-30000"/>
              <a:t>0</a:t>
            </a:r>
            <a:r>
              <a:rPr lang="en-US" altLang="zh-CN" sz="4400" b="1"/>
              <a:t>)λ(q</a:t>
            </a:r>
            <a:r>
              <a:rPr lang="en-US" altLang="zh-CN" sz="4400" b="1" baseline="-30000"/>
              <a:t>1</a:t>
            </a:r>
            <a:r>
              <a:rPr lang="en-US" altLang="zh-CN" sz="4400" b="1"/>
              <a:t>)λ(q</a:t>
            </a:r>
            <a:r>
              <a:rPr lang="en-US" altLang="zh-CN" sz="4400" b="1" baseline="-30000"/>
              <a:t>2</a:t>
            </a:r>
            <a:r>
              <a:rPr lang="en-US" altLang="zh-CN" sz="4400" b="1"/>
              <a:t>)…λ(q</a:t>
            </a:r>
            <a:r>
              <a:rPr lang="en-US" altLang="zh-CN" sz="4400" b="1" baseline="-30000"/>
              <a:t>n</a:t>
            </a:r>
            <a:r>
              <a:rPr lang="en-US" altLang="zh-CN" sz="4400" b="1"/>
              <a:t>)</a:t>
            </a: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如果输入串的长度为</a:t>
            </a:r>
            <a:r>
              <a:rPr lang="en-US" altLang="zh-CN" sz="4400" b="1">
                <a:solidFill>
                  <a:srgbClr val="000000"/>
                </a:solidFill>
              </a:rPr>
              <a:t>n</a:t>
            </a:r>
            <a:r>
              <a:rPr lang="en-US" altLang="zh-CN" sz="4400" b="1">
                <a:solidFill>
                  <a:srgbClr val="0000CC"/>
                </a:solidFill>
              </a:rPr>
              <a:t>,</a:t>
            </a:r>
            <a:r>
              <a:rPr lang="zh-CN" altLang="en-US" sz="4400" b="1">
                <a:solidFill>
                  <a:srgbClr val="0000CC"/>
                </a:solidFill>
              </a:rPr>
              <a:t>则</a:t>
            </a:r>
            <a:r>
              <a:rPr lang="en-US" altLang="zh-CN" sz="4400" b="1">
                <a:solidFill>
                  <a:srgbClr val="0000CC"/>
                </a:solidFill>
              </a:rPr>
              <a:t>Moore</a:t>
            </a:r>
            <a:r>
              <a:rPr lang="zh-CN" altLang="en-US" sz="4400" b="1">
                <a:solidFill>
                  <a:srgbClr val="0000CC"/>
                </a:solidFill>
              </a:rPr>
              <a:t>机的输出串的长度为</a:t>
            </a:r>
            <a:r>
              <a:rPr lang="en-US" altLang="zh-CN" sz="4400" b="1">
                <a:solidFill>
                  <a:srgbClr val="000000"/>
                </a:solidFill>
              </a:rPr>
              <a:t>n+1</a:t>
            </a:r>
            <a:r>
              <a:rPr lang="zh-CN" altLang="en-US" sz="4400" b="1">
                <a:solidFill>
                  <a:srgbClr val="0000CC"/>
                </a:solidFill>
              </a:rPr>
              <a:t>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000000"/>
                </a:solidFill>
              </a:rPr>
              <a:t>默认有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4000" b="1">
                <a:latin typeface="宋体" panose="02010600030101010101" pitchFamily="2" charset="-122"/>
              </a:rPr>
              <a:t>δ(</a:t>
            </a:r>
            <a:r>
              <a:rPr lang="en-US" altLang="zh-CN" sz="4000" b="1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>
                <a:latin typeface="宋体" panose="02010600030101010101" pitchFamily="2" charset="-122"/>
              </a:rPr>
              <a:t>,ε)=</a:t>
            </a:r>
            <a:r>
              <a:rPr lang="en-US" altLang="zh-CN" sz="4000" b="1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4000" b="1">
                <a:latin typeface="宋体" panose="02010600030101010101" pitchFamily="2" charset="-122"/>
              </a:rPr>
              <a:t>但</a:t>
            </a:r>
            <a:r>
              <a:rPr lang="zh-CN" altLang="en-US" sz="4000" b="1">
                <a:solidFill>
                  <a:srgbClr val="000000"/>
                </a:solidFill>
                <a:latin typeface="宋体" panose="02010600030101010101" pitchFamily="2" charset="-122"/>
              </a:rPr>
              <a:t>不是状态转换函数    </a:t>
            </a:r>
            <a:r>
              <a:rPr lang="en-US" altLang="zh-CN" sz="4000" b="1">
                <a:solidFill>
                  <a:srgbClr val="FF0000"/>
                </a:solidFill>
                <a:latin typeface="宋体" panose="02010600030101010101" pitchFamily="2" charset="-122"/>
              </a:rPr>
              <a:t>why?</a:t>
            </a:r>
            <a:endParaRPr lang="zh-CN" altLang="en-US" sz="4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实际上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FA</a:t>
            </a:r>
            <a:r>
              <a:rPr lang="zh-CN" altLang="en-US" sz="4400" b="1" dirty="0">
                <a:solidFill>
                  <a:srgbClr val="0000CC"/>
                </a:solidFill>
              </a:rPr>
              <a:t>只是</a:t>
            </a:r>
            <a:r>
              <a:rPr lang="en-US" altLang="zh-CN" sz="4400" b="1" dirty="0">
                <a:solidFill>
                  <a:srgbClr val="0000CC"/>
                </a:solidFill>
              </a:rPr>
              <a:t>Moore</a:t>
            </a:r>
            <a:r>
              <a:rPr lang="zh-CN" altLang="en-US" sz="4400" b="1" dirty="0">
                <a:solidFill>
                  <a:srgbClr val="0000CC"/>
                </a:solidFill>
              </a:rPr>
              <a:t>机的一个</a:t>
            </a:r>
            <a:r>
              <a:rPr lang="zh-CN" altLang="en-US" sz="4400" b="1" dirty="0">
                <a:solidFill>
                  <a:srgbClr val="000000"/>
                </a:solidFill>
              </a:rPr>
              <a:t>特例</a:t>
            </a:r>
            <a:r>
              <a:rPr lang="zh-CN" altLang="en-US" sz="4400" b="1" dirty="0">
                <a:solidFill>
                  <a:srgbClr val="0000CC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 build="p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</a:t>
            </a:r>
            <a:r>
              <a:rPr lang="zh-CN" altLang="en-US" sz="4400" b="1">
                <a:solidFill>
                  <a:srgbClr val="0000CC"/>
                </a:solidFill>
              </a:rPr>
              <a:t>若</a:t>
            </a:r>
            <a:r>
              <a:rPr lang="en-US" altLang="zh-CN" sz="4400" b="1">
                <a:solidFill>
                  <a:srgbClr val="0000CC"/>
                </a:solidFill>
              </a:rPr>
              <a:t>Moore</a:t>
            </a:r>
            <a:r>
              <a:rPr lang="zh-CN" altLang="en-US" sz="4400" b="1">
                <a:solidFill>
                  <a:srgbClr val="0000CC"/>
                </a:solidFill>
              </a:rPr>
              <a:t>机的输出仅只有</a:t>
            </a:r>
            <a:r>
              <a:rPr lang="en-US" altLang="zh-CN" sz="4400" b="1">
                <a:solidFill>
                  <a:srgbClr val="0000CC"/>
                </a:solidFill>
              </a:rPr>
              <a:t>F</a:t>
            </a:r>
            <a:r>
              <a:rPr lang="zh-CN" altLang="en-US" sz="4400" b="1">
                <a:solidFill>
                  <a:srgbClr val="0000CC"/>
                </a:solidFill>
              </a:rPr>
              <a:t>或</a:t>
            </a:r>
            <a:r>
              <a:rPr lang="en-US" altLang="zh-CN" sz="4400" b="1">
                <a:solidFill>
                  <a:srgbClr val="0000CC"/>
                </a:solidFill>
              </a:rPr>
              <a:t>T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将输出</a:t>
            </a:r>
            <a:r>
              <a:rPr lang="en-US" altLang="zh-CN" sz="4400" b="1">
                <a:solidFill>
                  <a:srgbClr val="0000CC"/>
                </a:solidFill>
              </a:rPr>
              <a:t>T</a:t>
            </a:r>
            <a:r>
              <a:rPr lang="zh-CN" altLang="en-US" sz="4400" b="1">
                <a:solidFill>
                  <a:srgbClr val="0000CC"/>
                </a:solidFill>
              </a:rPr>
              <a:t>的状态当作接收状态，</a:t>
            </a:r>
            <a:r>
              <a:rPr lang="en-US" altLang="zh-CN" sz="4400" b="1">
                <a:solidFill>
                  <a:srgbClr val="0000CC"/>
                </a:solidFill>
              </a:rPr>
              <a:t>Moore</a:t>
            </a:r>
            <a:r>
              <a:rPr lang="zh-CN" altLang="en-US" sz="4400" b="1">
                <a:solidFill>
                  <a:srgbClr val="0000CC"/>
                </a:solidFill>
              </a:rPr>
              <a:t>机就是一般的</a:t>
            </a:r>
            <a:r>
              <a:rPr lang="en-US" altLang="zh-CN" sz="4400" b="1">
                <a:solidFill>
                  <a:srgbClr val="0000CC"/>
                </a:solidFill>
              </a:rPr>
              <a:t>FA</a:t>
            </a:r>
            <a:r>
              <a:rPr lang="zh-CN" altLang="en-US" sz="4400" b="1">
                <a:solidFill>
                  <a:srgbClr val="0000CC"/>
                </a:solidFill>
              </a:rPr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1" grpId="0" build="p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例</a:t>
            </a:r>
            <a:r>
              <a:rPr lang="en-US" altLang="zh-CN" sz="5400" dirty="0">
                <a:solidFill>
                  <a:srgbClr val="000000"/>
                </a:solidFill>
              </a:rPr>
              <a:t>3-31</a:t>
            </a:r>
            <a:r>
              <a:rPr lang="zh-CN" altLang="en-US" sz="5400" dirty="0">
                <a:solidFill>
                  <a:srgbClr val="000000"/>
                </a:solidFill>
              </a:rPr>
              <a:t>设计</a:t>
            </a:r>
            <a:r>
              <a:rPr lang="en-US" altLang="zh-CN" sz="5400" dirty="0">
                <a:solidFill>
                  <a:srgbClr val="000000"/>
                </a:solidFill>
              </a:rPr>
              <a:t>Moore</a:t>
            </a:r>
            <a:r>
              <a:rPr lang="zh-CN" altLang="en-US" sz="5400" dirty="0">
                <a:solidFill>
                  <a:srgbClr val="000000"/>
                </a:solidFill>
              </a:rPr>
              <a:t>机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∑</a:t>
            </a:r>
            <a:r>
              <a:rPr lang="en-US" altLang="zh-CN" sz="4400" b="1">
                <a:solidFill>
                  <a:srgbClr val="0000CC"/>
                </a:solidFill>
              </a:rPr>
              <a:t>={0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1}</a:t>
            </a:r>
            <a:endParaRPr lang="zh-CN" altLang="en-US" sz="4400" b="1">
              <a:solidFill>
                <a:srgbClr val="0000CC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若将输入串当作二进制数，则在读入串的过程中，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希望输出已经读过的（数字）串模</a:t>
            </a:r>
            <a:r>
              <a:rPr lang="en-US" altLang="zh-CN" sz="4400" b="1">
                <a:solidFill>
                  <a:srgbClr val="0000CC"/>
                </a:solidFill>
              </a:rPr>
              <a:t>3</a:t>
            </a:r>
            <a:r>
              <a:rPr lang="zh-CN" altLang="en-US" sz="4400" b="1">
                <a:solidFill>
                  <a:srgbClr val="0000CC"/>
                </a:solidFill>
              </a:rPr>
              <a:t>的余数。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7" grpId="0" build="p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分析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模</a:t>
            </a:r>
            <a:r>
              <a:rPr lang="en-US" altLang="zh-CN" sz="4400" b="1">
                <a:solidFill>
                  <a:srgbClr val="0000CC"/>
                </a:solidFill>
              </a:rPr>
              <a:t>3</a:t>
            </a:r>
            <a:r>
              <a:rPr lang="zh-CN" altLang="en-US" sz="4400" b="1">
                <a:solidFill>
                  <a:srgbClr val="0000CC"/>
                </a:solidFill>
              </a:rPr>
              <a:t>的余数只能是</a:t>
            </a:r>
            <a:r>
              <a:rPr lang="en-US" altLang="zh-CN" sz="4400" b="1">
                <a:solidFill>
                  <a:srgbClr val="0000CC"/>
                </a:solidFill>
              </a:rPr>
              <a:t>0</a:t>
            </a:r>
            <a:r>
              <a:rPr lang="zh-CN" altLang="en-US" sz="4400" b="1">
                <a:solidFill>
                  <a:srgbClr val="0000CC"/>
                </a:solidFill>
              </a:rPr>
              <a:t>、</a:t>
            </a:r>
            <a:r>
              <a:rPr lang="en-US" altLang="zh-CN" sz="4400" b="1">
                <a:solidFill>
                  <a:srgbClr val="0000CC"/>
                </a:solidFill>
              </a:rPr>
              <a:t>1</a:t>
            </a:r>
            <a:r>
              <a:rPr lang="zh-CN" altLang="en-US" sz="4400" b="1">
                <a:solidFill>
                  <a:srgbClr val="0000CC"/>
                </a:solidFill>
              </a:rPr>
              <a:t>和</a:t>
            </a:r>
            <a:r>
              <a:rPr lang="en-US" altLang="zh-CN" sz="4400" b="1">
                <a:solidFill>
                  <a:srgbClr val="0000CC"/>
                </a:solidFill>
              </a:rPr>
              <a:t>2</a:t>
            </a:r>
            <a:endParaRPr lang="zh-CN" altLang="en-US" sz="4400" b="1">
              <a:solidFill>
                <a:srgbClr val="0000CC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输出字母表△</a:t>
            </a:r>
            <a:r>
              <a:rPr lang="en-US" altLang="zh-CN" sz="4400" b="1">
                <a:solidFill>
                  <a:srgbClr val="0000CC"/>
                </a:solidFill>
              </a:rPr>
              <a:t>={0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1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2} </a:t>
            </a:r>
            <a:endParaRPr lang="zh-CN" altLang="en-US" sz="4400" b="1">
              <a:solidFill>
                <a:srgbClr val="0000CC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 状态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zh-CN" altLang="en-US" sz="4400" b="1">
                <a:solidFill>
                  <a:srgbClr val="0000CC"/>
                </a:solidFill>
              </a:rPr>
              <a:t>、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zh-CN" altLang="en-US" sz="4400" b="1">
                <a:solidFill>
                  <a:srgbClr val="0000CC"/>
                </a:solidFill>
              </a:rPr>
              <a:t>和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2</a:t>
            </a:r>
            <a:r>
              <a:rPr lang="zh-CN" altLang="en-US" sz="4400" b="1">
                <a:solidFill>
                  <a:srgbClr val="0000CC"/>
                </a:solidFill>
              </a:rPr>
              <a:t>对应</a:t>
            </a:r>
            <a:r>
              <a:rPr lang="en-US" altLang="zh-CN" sz="4400" b="1">
                <a:solidFill>
                  <a:srgbClr val="0000CC"/>
                </a:solidFill>
              </a:rPr>
              <a:t>3</a:t>
            </a:r>
            <a:r>
              <a:rPr lang="zh-CN" altLang="en-US" sz="4400" b="1">
                <a:solidFill>
                  <a:srgbClr val="0000CC"/>
                </a:solidFill>
              </a:rPr>
              <a:t>种余数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5" grpId="0" build="p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状态上的标记：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表示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Moore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机在该状态时的输出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48900" name="Oval 4"/>
          <p:cNvSpPr>
            <a:spLocks noChangeArrowheads="1"/>
          </p:cNvSpPr>
          <p:nvPr/>
        </p:nvSpPr>
        <p:spPr bwMode="ltGray">
          <a:xfrm>
            <a:off x="1692275" y="4297363"/>
            <a:ext cx="923925" cy="9318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8901" name="Oval 5"/>
          <p:cNvSpPr>
            <a:spLocks noChangeArrowheads="1"/>
          </p:cNvSpPr>
          <p:nvPr/>
        </p:nvSpPr>
        <p:spPr bwMode="ltGray">
          <a:xfrm>
            <a:off x="3779838" y="4297363"/>
            <a:ext cx="923925" cy="9318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48902" name="Oval 6"/>
          <p:cNvSpPr>
            <a:spLocks noChangeArrowheads="1"/>
          </p:cNvSpPr>
          <p:nvPr/>
        </p:nvSpPr>
        <p:spPr bwMode="ltGray">
          <a:xfrm>
            <a:off x="5808663" y="4297363"/>
            <a:ext cx="923925" cy="9318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48903" name="Freeform 7"/>
          <p:cNvSpPr/>
          <p:nvPr/>
        </p:nvSpPr>
        <p:spPr bwMode="ltGray">
          <a:xfrm>
            <a:off x="2555875" y="4425950"/>
            <a:ext cx="1223963" cy="227013"/>
          </a:xfrm>
          <a:custGeom>
            <a:avLst/>
            <a:gdLst>
              <a:gd name="T0" fmla="*/ 0 w 771"/>
              <a:gd name="T1" fmla="*/ 2147483647 h 143"/>
              <a:gd name="T2" fmla="*/ 2147483647 w 771"/>
              <a:gd name="T3" fmla="*/ 2147483647 h 143"/>
              <a:gd name="T4" fmla="*/ 2147483647 w 771"/>
              <a:gd name="T5" fmla="*/ 2147483647 h 143"/>
              <a:gd name="T6" fmla="*/ 0 60000 65536"/>
              <a:gd name="T7" fmla="*/ 0 60000 65536"/>
              <a:gd name="T8" fmla="*/ 0 60000 65536"/>
              <a:gd name="T9" fmla="*/ 0 w 771"/>
              <a:gd name="T10" fmla="*/ 0 h 143"/>
              <a:gd name="T11" fmla="*/ 771 w 771"/>
              <a:gd name="T12" fmla="*/ 143 h 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1" h="143">
                <a:moveTo>
                  <a:pt x="0" y="98"/>
                </a:moveTo>
                <a:cubicBezTo>
                  <a:pt x="94" y="49"/>
                  <a:pt x="189" y="0"/>
                  <a:pt x="317" y="7"/>
                </a:cubicBezTo>
                <a:cubicBezTo>
                  <a:pt x="445" y="14"/>
                  <a:pt x="695" y="120"/>
                  <a:pt x="771" y="143"/>
                </a:cubicBezTo>
              </a:path>
            </a:pathLst>
          </a:custGeom>
          <a:noFill/>
          <a:ln w="44450" cap="flat" cmpd="sng">
            <a:solidFill>
              <a:srgbClr val="000000"/>
            </a:solidFill>
            <a:prstDash val="solid"/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8904" name="Freeform 8"/>
          <p:cNvSpPr/>
          <p:nvPr/>
        </p:nvSpPr>
        <p:spPr bwMode="ltGray">
          <a:xfrm>
            <a:off x="4643438" y="4365625"/>
            <a:ext cx="1223962" cy="227013"/>
          </a:xfrm>
          <a:custGeom>
            <a:avLst/>
            <a:gdLst>
              <a:gd name="T0" fmla="*/ 0 w 771"/>
              <a:gd name="T1" fmla="*/ 2147483647 h 143"/>
              <a:gd name="T2" fmla="*/ 2147483647 w 771"/>
              <a:gd name="T3" fmla="*/ 2147483647 h 143"/>
              <a:gd name="T4" fmla="*/ 2147483647 w 771"/>
              <a:gd name="T5" fmla="*/ 2147483647 h 143"/>
              <a:gd name="T6" fmla="*/ 0 60000 65536"/>
              <a:gd name="T7" fmla="*/ 0 60000 65536"/>
              <a:gd name="T8" fmla="*/ 0 60000 65536"/>
              <a:gd name="T9" fmla="*/ 0 w 771"/>
              <a:gd name="T10" fmla="*/ 0 h 143"/>
              <a:gd name="T11" fmla="*/ 771 w 771"/>
              <a:gd name="T12" fmla="*/ 143 h 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1" h="143">
                <a:moveTo>
                  <a:pt x="0" y="98"/>
                </a:moveTo>
                <a:cubicBezTo>
                  <a:pt x="94" y="49"/>
                  <a:pt x="189" y="0"/>
                  <a:pt x="317" y="7"/>
                </a:cubicBezTo>
                <a:cubicBezTo>
                  <a:pt x="445" y="14"/>
                  <a:pt x="695" y="120"/>
                  <a:pt x="771" y="143"/>
                </a:cubicBezTo>
              </a:path>
            </a:pathLst>
          </a:custGeom>
          <a:noFill/>
          <a:ln w="44450" cap="flat" cmpd="sng">
            <a:solidFill>
              <a:srgbClr val="000000"/>
            </a:solidFill>
            <a:prstDash val="solid"/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8905" name="Freeform 9"/>
          <p:cNvSpPr/>
          <p:nvPr/>
        </p:nvSpPr>
        <p:spPr bwMode="ltGray">
          <a:xfrm>
            <a:off x="2555875" y="4941888"/>
            <a:ext cx="1187450" cy="144462"/>
          </a:xfrm>
          <a:custGeom>
            <a:avLst/>
            <a:gdLst>
              <a:gd name="T0" fmla="*/ 2147483647 w 726"/>
              <a:gd name="T1" fmla="*/ 0 h 91"/>
              <a:gd name="T2" fmla="*/ 2147483647 w 726"/>
              <a:gd name="T3" fmla="*/ 2147483647 h 91"/>
              <a:gd name="T4" fmla="*/ 0 w 726"/>
              <a:gd name="T5" fmla="*/ 0 h 91"/>
              <a:gd name="T6" fmla="*/ 0 60000 65536"/>
              <a:gd name="T7" fmla="*/ 0 60000 65536"/>
              <a:gd name="T8" fmla="*/ 0 60000 65536"/>
              <a:gd name="T9" fmla="*/ 0 w 726"/>
              <a:gd name="T10" fmla="*/ 0 h 91"/>
              <a:gd name="T11" fmla="*/ 726 w 726"/>
              <a:gd name="T12" fmla="*/ 91 h 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91">
                <a:moveTo>
                  <a:pt x="726" y="0"/>
                </a:moveTo>
                <a:cubicBezTo>
                  <a:pt x="582" y="45"/>
                  <a:pt x="439" y="91"/>
                  <a:pt x="318" y="91"/>
                </a:cubicBezTo>
                <a:cubicBezTo>
                  <a:pt x="197" y="91"/>
                  <a:pt x="98" y="45"/>
                  <a:pt x="0" y="0"/>
                </a:cubicBezTo>
              </a:path>
            </a:pathLst>
          </a:custGeom>
          <a:noFill/>
          <a:ln w="44450" cap="flat" cmpd="sng">
            <a:solidFill>
              <a:srgbClr val="000000"/>
            </a:solidFill>
            <a:prstDash val="solid"/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8906" name="Freeform 10"/>
          <p:cNvSpPr/>
          <p:nvPr/>
        </p:nvSpPr>
        <p:spPr bwMode="ltGray">
          <a:xfrm>
            <a:off x="4679950" y="4941888"/>
            <a:ext cx="1187450" cy="144462"/>
          </a:xfrm>
          <a:custGeom>
            <a:avLst/>
            <a:gdLst>
              <a:gd name="T0" fmla="*/ 2147483647 w 726"/>
              <a:gd name="T1" fmla="*/ 0 h 91"/>
              <a:gd name="T2" fmla="*/ 2147483647 w 726"/>
              <a:gd name="T3" fmla="*/ 2147483647 h 91"/>
              <a:gd name="T4" fmla="*/ 0 w 726"/>
              <a:gd name="T5" fmla="*/ 0 h 91"/>
              <a:gd name="T6" fmla="*/ 0 60000 65536"/>
              <a:gd name="T7" fmla="*/ 0 60000 65536"/>
              <a:gd name="T8" fmla="*/ 0 60000 65536"/>
              <a:gd name="T9" fmla="*/ 0 w 726"/>
              <a:gd name="T10" fmla="*/ 0 h 91"/>
              <a:gd name="T11" fmla="*/ 726 w 726"/>
              <a:gd name="T12" fmla="*/ 91 h 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91">
                <a:moveTo>
                  <a:pt x="726" y="0"/>
                </a:moveTo>
                <a:cubicBezTo>
                  <a:pt x="582" y="45"/>
                  <a:pt x="439" y="91"/>
                  <a:pt x="318" y="91"/>
                </a:cubicBezTo>
                <a:cubicBezTo>
                  <a:pt x="197" y="91"/>
                  <a:pt x="98" y="45"/>
                  <a:pt x="0" y="0"/>
                </a:cubicBezTo>
              </a:path>
            </a:pathLst>
          </a:custGeom>
          <a:noFill/>
          <a:ln w="44450" cap="flat" cmpd="sng">
            <a:solidFill>
              <a:srgbClr val="000000"/>
            </a:solidFill>
            <a:prstDash val="solid"/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8907" name="Text Box 11"/>
          <p:cNvSpPr txBox="1">
            <a:spLocks noChangeArrowheads="1"/>
          </p:cNvSpPr>
          <p:nvPr/>
        </p:nvSpPr>
        <p:spPr bwMode="ltGray">
          <a:xfrm>
            <a:off x="2039938" y="3878263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8908" name="Text Box 12"/>
          <p:cNvSpPr txBox="1">
            <a:spLocks noChangeArrowheads="1"/>
          </p:cNvSpPr>
          <p:nvPr/>
        </p:nvSpPr>
        <p:spPr bwMode="ltGray">
          <a:xfrm>
            <a:off x="4127500" y="3878263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48909" name="Text Box 13"/>
          <p:cNvSpPr txBox="1">
            <a:spLocks noChangeArrowheads="1"/>
          </p:cNvSpPr>
          <p:nvPr/>
        </p:nvSpPr>
        <p:spPr bwMode="ltGray">
          <a:xfrm>
            <a:off x="6156325" y="3878263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48910" name="Freeform 14"/>
          <p:cNvSpPr/>
          <p:nvPr/>
        </p:nvSpPr>
        <p:spPr bwMode="ltGray">
          <a:xfrm>
            <a:off x="1836738" y="5229225"/>
            <a:ext cx="503237" cy="576263"/>
          </a:xfrm>
          <a:custGeom>
            <a:avLst/>
            <a:gdLst>
              <a:gd name="T0" fmla="*/ 0 w 317"/>
              <a:gd name="T1" fmla="*/ 0 h 363"/>
              <a:gd name="T2" fmla="*/ 2147483647 w 317"/>
              <a:gd name="T3" fmla="*/ 2147483647 h 363"/>
              <a:gd name="T4" fmla="*/ 2147483647 w 317"/>
              <a:gd name="T5" fmla="*/ 0 h 363"/>
              <a:gd name="T6" fmla="*/ 0 60000 65536"/>
              <a:gd name="T7" fmla="*/ 0 60000 65536"/>
              <a:gd name="T8" fmla="*/ 0 60000 65536"/>
              <a:gd name="T9" fmla="*/ 0 w 317"/>
              <a:gd name="T10" fmla="*/ 0 h 363"/>
              <a:gd name="T11" fmla="*/ 317 w 317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363">
                <a:moveTo>
                  <a:pt x="0" y="0"/>
                </a:moveTo>
                <a:cubicBezTo>
                  <a:pt x="18" y="181"/>
                  <a:pt x="37" y="363"/>
                  <a:pt x="90" y="363"/>
                </a:cubicBezTo>
                <a:cubicBezTo>
                  <a:pt x="143" y="363"/>
                  <a:pt x="230" y="181"/>
                  <a:pt x="317" y="0"/>
                </a:cubicBezTo>
              </a:path>
            </a:pathLst>
          </a:custGeom>
          <a:noFill/>
          <a:ln w="44450" cap="flat" cmpd="sng">
            <a:solidFill>
              <a:srgbClr val="000000"/>
            </a:solidFill>
            <a:prstDash val="solid"/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8911" name="Freeform 15"/>
          <p:cNvSpPr/>
          <p:nvPr/>
        </p:nvSpPr>
        <p:spPr bwMode="ltGray">
          <a:xfrm>
            <a:off x="6011863" y="5229225"/>
            <a:ext cx="503237" cy="576263"/>
          </a:xfrm>
          <a:custGeom>
            <a:avLst/>
            <a:gdLst>
              <a:gd name="T0" fmla="*/ 0 w 317"/>
              <a:gd name="T1" fmla="*/ 0 h 363"/>
              <a:gd name="T2" fmla="*/ 2147483647 w 317"/>
              <a:gd name="T3" fmla="*/ 2147483647 h 363"/>
              <a:gd name="T4" fmla="*/ 2147483647 w 317"/>
              <a:gd name="T5" fmla="*/ 0 h 363"/>
              <a:gd name="T6" fmla="*/ 0 60000 65536"/>
              <a:gd name="T7" fmla="*/ 0 60000 65536"/>
              <a:gd name="T8" fmla="*/ 0 60000 65536"/>
              <a:gd name="T9" fmla="*/ 0 w 317"/>
              <a:gd name="T10" fmla="*/ 0 h 363"/>
              <a:gd name="T11" fmla="*/ 317 w 317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363">
                <a:moveTo>
                  <a:pt x="0" y="0"/>
                </a:moveTo>
                <a:cubicBezTo>
                  <a:pt x="18" y="181"/>
                  <a:pt x="37" y="363"/>
                  <a:pt x="90" y="363"/>
                </a:cubicBezTo>
                <a:cubicBezTo>
                  <a:pt x="143" y="363"/>
                  <a:pt x="230" y="181"/>
                  <a:pt x="317" y="0"/>
                </a:cubicBezTo>
              </a:path>
            </a:pathLst>
          </a:custGeom>
          <a:noFill/>
          <a:ln w="44450" cap="flat" cmpd="sng">
            <a:solidFill>
              <a:srgbClr val="000000"/>
            </a:solidFill>
            <a:prstDash val="solid"/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8912" name="Text Box 16"/>
          <p:cNvSpPr txBox="1">
            <a:spLocks noChangeArrowheads="1"/>
          </p:cNvSpPr>
          <p:nvPr/>
        </p:nvSpPr>
        <p:spPr bwMode="ltGray">
          <a:xfrm>
            <a:off x="5076825" y="3933825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8913" name="Text Box 17"/>
          <p:cNvSpPr txBox="1">
            <a:spLocks noChangeArrowheads="1"/>
          </p:cNvSpPr>
          <p:nvPr/>
        </p:nvSpPr>
        <p:spPr bwMode="ltGray">
          <a:xfrm>
            <a:off x="5076825" y="50292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8914" name="Text Box 18"/>
          <p:cNvSpPr txBox="1">
            <a:spLocks noChangeArrowheads="1"/>
          </p:cNvSpPr>
          <p:nvPr/>
        </p:nvSpPr>
        <p:spPr bwMode="ltGray">
          <a:xfrm>
            <a:off x="2195513" y="5318125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8915" name="Text Box 19"/>
          <p:cNvSpPr txBox="1">
            <a:spLocks noChangeArrowheads="1"/>
          </p:cNvSpPr>
          <p:nvPr/>
        </p:nvSpPr>
        <p:spPr bwMode="ltGray">
          <a:xfrm>
            <a:off x="3048000" y="4005263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48916" name="Text Box 20"/>
          <p:cNvSpPr txBox="1">
            <a:spLocks noChangeArrowheads="1"/>
          </p:cNvSpPr>
          <p:nvPr/>
        </p:nvSpPr>
        <p:spPr bwMode="ltGray">
          <a:xfrm>
            <a:off x="6072188" y="5318125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48917" name="Text Box 21"/>
          <p:cNvSpPr txBox="1">
            <a:spLocks noChangeArrowheads="1"/>
          </p:cNvSpPr>
          <p:nvPr/>
        </p:nvSpPr>
        <p:spPr bwMode="ltGray">
          <a:xfrm>
            <a:off x="3048000" y="4957763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4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4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4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4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4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4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4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4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4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4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4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4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84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84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84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84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84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900" grpId="0" animBg="1"/>
      <p:bldP spid="848901" grpId="0" animBg="1"/>
      <p:bldP spid="848902" grpId="0" animBg="1"/>
      <p:bldP spid="848903" grpId="0" animBg="1"/>
      <p:bldP spid="848904" grpId="0" animBg="1"/>
      <p:bldP spid="848905" grpId="0" animBg="1"/>
      <p:bldP spid="848906" grpId="0" animBg="1"/>
      <p:bldP spid="848907" grpId="0"/>
      <p:bldP spid="848908" grpId="0"/>
      <p:bldP spid="848909" grpId="0"/>
      <p:bldP spid="848910" grpId="0" animBg="1"/>
      <p:bldP spid="848911" grpId="0" animBg="1"/>
      <p:bldP spid="848912" grpId="0"/>
      <p:bldP spid="848913" grpId="0"/>
      <p:bldP spid="848914" grpId="0"/>
      <p:bldP spid="848915" grpId="0"/>
      <p:bldP spid="848916" grpId="0"/>
      <p:bldP spid="848917" grpId="0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当输入为</a:t>
            </a:r>
            <a:r>
              <a:rPr lang="en-US" altLang="zh-CN" sz="4400" b="1">
                <a:solidFill>
                  <a:srgbClr val="0000CC"/>
                </a:solidFill>
              </a:rPr>
              <a:t>1010</a:t>
            </a:r>
            <a:r>
              <a:rPr lang="zh-CN" altLang="en-US" sz="4400" b="1">
                <a:solidFill>
                  <a:srgbClr val="0000CC"/>
                </a:solidFill>
              </a:rPr>
              <a:t>时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  状态变换的序列为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        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zh-CN" altLang="en-US" sz="4400" b="1">
                <a:solidFill>
                  <a:srgbClr val="0000CC"/>
                </a:solidFill>
              </a:rPr>
              <a:t>  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1  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2   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2   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endParaRPr lang="zh-CN" altLang="en-US" sz="4400" b="1">
              <a:solidFill>
                <a:srgbClr val="0000CC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输出  </a:t>
            </a:r>
            <a:r>
              <a:rPr lang="en-US" altLang="zh-CN" sz="4400" b="1">
                <a:solidFill>
                  <a:srgbClr val="0000CC"/>
                </a:solidFill>
              </a:rPr>
              <a:t>0    1   2   2    1</a:t>
            </a:r>
            <a:endParaRPr lang="zh-CN" altLang="en-US" sz="44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1" grpId="0" build="p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即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当输入</a:t>
            </a:r>
            <a:r>
              <a:rPr lang="en-US" altLang="zh-CN" sz="4400" b="1">
                <a:solidFill>
                  <a:srgbClr val="0000CC"/>
                </a:solidFill>
              </a:rPr>
              <a:t>ε</a:t>
            </a:r>
            <a:r>
              <a:rPr lang="zh-CN" altLang="en-US" sz="4400" b="1">
                <a:solidFill>
                  <a:srgbClr val="0000CC"/>
                </a:solidFill>
              </a:rPr>
              <a:t>时，输出余数</a:t>
            </a:r>
            <a:r>
              <a:rPr lang="en-US" altLang="zh-CN" sz="4400" b="1">
                <a:solidFill>
                  <a:srgbClr val="0000CC"/>
                </a:solidFill>
              </a:rPr>
              <a:t>0</a:t>
            </a:r>
            <a:endParaRPr lang="zh-CN" altLang="en-US" sz="4400" b="1">
              <a:solidFill>
                <a:srgbClr val="0000CC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当输入</a:t>
            </a:r>
            <a:r>
              <a:rPr lang="en-US" altLang="zh-CN" sz="4400" b="1">
                <a:solidFill>
                  <a:srgbClr val="0000CC"/>
                </a:solidFill>
              </a:rPr>
              <a:t>1</a:t>
            </a:r>
            <a:r>
              <a:rPr lang="zh-CN" altLang="en-US" sz="4400" b="1">
                <a:solidFill>
                  <a:srgbClr val="0000CC"/>
                </a:solidFill>
              </a:rPr>
              <a:t>时，输出余数</a:t>
            </a:r>
            <a:r>
              <a:rPr lang="en-US" altLang="zh-CN" sz="4400" b="1">
                <a:solidFill>
                  <a:srgbClr val="0000CC"/>
                </a:solidFill>
              </a:rPr>
              <a:t>1</a:t>
            </a:r>
            <a:endParaRPr lang="zh-CN" altLang="en-US" sz="4400" b="1">
              <a:solidFill>
                <a:srgbClr val="0000CC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当输入</a:t>
            </a:r>
            <a:r>
              <a:rPr lang="en-US" altLang="zh-CN" sz="4400" b="1">
                <a:solidFill>
                  <a:srgbClr val="0000CC"/>
                </a:solidFill>
              </a:rPr>
              <a:t>10</a:t>
            </a:r>
            <a:r>
              <a:rPr lang="zh-CN" altLang="en-US" sz="4400" b="1">
                <a:solidFill>
                  <a:srgbClr val="0000CC"/>
                </a:solidFill>
              </a:rPr>
              <a:t>时，输出余数</a:t>
            </a:r>
            <a:r>
              <a:rPr lang="en-US" altLang="zh-CN" sz="4400" b="1">
                <a:solidFill>
                  <a:srgbClr val="0000CC"/>
                </a:solidFill>
              </a:rPr>
              <a:t>2</a:t>
            </a:r>
            <a:endParaRPr lang="zh-CN" altLang="en-US" sz="4400" b="1">
              <a:solidFill>
                <a:srgbClr val="0000CC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当输入</a:t>
            </a:r>
            <a:r>
              <a:rPr lang="en-US" altLang="zh-CN" sz="4400" b="1">
                <a:solidFill>
                  <a:srgbClr val="0000CC"/>
                </a:solidFill>
              </a:rPr>
              <a:t>101</a:t>
            </a:r>
            <a:r>
              <a:rPr lang="zh-CN" altLang="en-US" sz="4400" b="1">
                <a:solidFill>
                  <a:srgbClr val="0000CC"/>
                </a:solidFill>
              </a:rPr>
              <a:t>时，输出余数</a:t>
            </a:r>
            <a:r>
              <a:rPr lang="en-US" altLang="zh-CN" sz="4400" b="1">
                <a:solidFill>
                  <a:srgbClr val="0000CC"/>
                </a:solidFill>
              </a:rPr>
              <a:t>2</a:t>
            </a:r>
            <a:endParaRPr lang="zh-CN" altLang="en-US" sz="4400" b="1">
              <a:solidFill>
                <a:srgbClr val="0000CC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当输入</a:t>
            </a:r>
            <a:r>
              <a:rPr lang="en-US" altLang="zh-CN" sz="4400" b="1">
                <a:solidFill>
                  <a:srgbClr val="0000CC"/>
                </a:solidFill>
              </a:rPr>
              <a:t>1010</a:t>
            </a:r>
            <a:r>
              <a:rPr lang="zh-CN" altLang="en-US" sz="4400" b="1">
                <a:solidFill>
                  <a:srgbClr val="0000CC"/>
                </a:solidFill>
              </a:rPr>
              <a:t>时，输出余数</a:t>
            </a:r>
            <a:r>
              <a:rPr lang="en-US" altLang="zh-CN" sz="4400" b="1">
                <a:solidFill>
                  <a:srgbClr val="0000CC"/>
                </a:solidFill>
              </a:rPr>
              <a:t>1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2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3" grpId="0" build="p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定义</a:t>
            </a:r>
            <a:r>
              <a:rPr lang="en-US" altLang="zh-CN" sz="5400" dirty="0">
                <a:solidFill>
                  <a:srgbClr val="000000"/>
                </a:solidFill>
              </a:rPr>
              <a:t>3-22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chemeClr val="accent2"/>
                </a:solidFill>
              </a:rPr>
              <a:t>Mealy</a:t>
            </a:r>
            <a:r>
              <a:rPr lang="zh-CN" altLang="en-US" sz="4400" b="1">
                <a:solidFill>
                  <a:srgbClr val="0000CC"/>
                </a:solidFill>
              </a:rPr>
              <a:t>机是一个六元式：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</a:t>
            </a:r>
            <a:r>
              <a:rPr lang="en-US" altLang="zh-CN" sz="4400" b="1">
                <a:solidFill>
                  <a:srgbClr val="0000CC"/>
                </a:solidFill>
              </a:rPr>
              <a:t>Mealy M=(Q,∑,</a:t>
            </a:r>
            <a:r>
              <a:rPr lang="en-US" altLang="zh-CN" sz="4400" b="1">
                <a:solidFill>
                  <a:schemeClr val="accent2"/>
                </a:solidFill>
              </a:rPr>
              <a:t>△</a:t>
            </a:r>
            <a:r>
              <a:rPr lang="en-US" altLang="zh-CN" sz="4400" b="1">
                <a:solidFill>
                  <a:srgbClr val="0000CC"/>
                </a:solidFill>
              </a:rPr>
              <a:t>,δ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chemeClr val="accent2"/>
                </a:solidFill>
              </a:rPr>
              <a:t>λ</a:t>
            </a:r>
            <a:r>
              <a:rPr lang="en-US" altLang="zh-CN" sz="4400" b="1">
                <a:solidFill>
                  <a:srgbClr val="0000CC"/>
                </a:solidFill>
              </a:rPr>
              <a:t>, 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en-US" altLang="zh-CN" sz="4400" b="1">
                <a:solidFill>
                  <a:srgbClr val="0000CC"/>
                </a:solidFill>
              </a:rPr>
              <a:t>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GB" sz="3600" b="1">
                <a:solidFill>
                  <a:srgbClr val="0000CC"/>
                </a:solidFill>
              </a:rPr>
              <a:t>其中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zh-CN" altLang="en-US" sz="4400" b="1">
                <a:solidFill>
                  <a:srgbClr val="0000CC"/>
                </a:solidFill>
              </a:rPr>
              <a:t>，∑，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δ</a:t>
            </a:r>
            <a:r>
              <a:rPr lang="zh-CN" altLang="en-US" sz="4400" b="1">
                <a:solidFill>
                  <a:srgbClr val="0000CC"/>
                </a:solidFill>
              </a:rPr>
              <a:t>的含义同</a:t>
            </a:r>
            <a:r>
              <a:rPr lang="en-US" altLang="zh-CN" sz="4400" b="1">
                <a:solidFill>
                  <a:srgbClr val="0000CC"/>
                </a:solidFill>
              </a:rPr>
              <a:t>FA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△：</a:t>
            </a:r>
            <a:r>
              <a:rPr lang="zh-CN" altLang="en-US" sz="4400" b="1">
                <a:solidFill>
                  <a:srgbClr val="000000"/>
                </a:solidFill>
              </a:rPr>
              <a:t>输出字母表</a:t>
            </a:r>
            <a:endParaRPr lang="en-US" altLang="zh-CN" sz="44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build="p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输出函数</a:t>
            </a:r>
            <a:r>
              <a:rPr lang="en-US" altLang="zh-CN" sz="4400" b="1">
                <a:solidFill>
                  <a:srgbClr val="0000CC"/>
                </a:solidFill>
              </a:rPr>
              <a:t>λ</a:t>
            </a:r>
            <a:r>
              <a:rPr lang="zh-CN" altLang="en-US" sz="4400" b="1">
                <a:solidFill>
                  <a:srgbClr val="0000CC"/>
                </a:solidFill>
              </a:rPr>
              <a:t>：</a:t>
            </a:r>
            <a:r>
              <a:rPr lang="en-US" altLang="zh-CN" sz="4400" b="1"/>
              <a:t>Q×∑→△</a:t>
            </a:r>
            <a:endParaRPr lang="zh-CN" altLang="en-US" sz="4400" b="1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对于</a:t>
            </a:r>
            <a:r>
              <a:rPr lang="en-US" altLang="zh-CN" sz="4400" b="1">
                <a:solidFill>
                  <a:srgbClr val="0000CC"/>
                </a:solidFill>
              </a:rPr>
              <a:t>q∈Q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x∈∑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a∈△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</a:rPr>
              <a:t>        </a:t>
            </a:r>
            <a:r>
              <a:rPr lang="en-US" altLang="zh-CN" sz="4000" b="1">
                <a:solidFill>
                  <a:schemeClr val="accent2"/>
                </a:solidFill>
              </a:rPr>
              <a:t>λ(q</a:t>
            </a:r>
            <a:r>
              <a:rPr lang="zh-CN" altLang="en-US" sz="4000" b="1">
                <a:solidFill>
                  <a:schemeClr val="accent2"/>
                </a:solidFill>
              </a:rPr>
              <a:t>，</a:t>
            </a:r>
            <a:r>
              <a:rPr lang="en-US" altLang="zh-CN" sz="4000" b="1">
                <a:solidFill>
                  <a:schemeClr val="accent2"/>
                </a:solidFill>
              </a:rPr>
              <a:t>x)=a</a:t>
            </a:r>
            <a:endParaRPr lang="zh-CN" altLang="en-US" sz="4000" b="1">
              <a:solidFill>
                <a:schemeClr val="accent2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b="1"/>
              <a:t>表示</a:t>
            </a:r>
            <a:r>
              <a:rPr lang="en-US" altLang="zh-CN" sz="4400" b="1"/>
              <a:t>Moore</a:t>
            </a:r>
            <a:r>
              <a:rPr lang="zh-CN" altLang="en-US" sz="4400" b="1"/>
              <a:t>机在状态</a:t>
            </a:r>
            <a:r>
              <a:rPr lang="en-US" altLang="zh-CN" sz="4400" b="1"/>
              <a:t>q,</a:t>
            </a:r>
            <a:r>
              <a:rPr lang="zh-CN" altLang="en-US" sz="4400" b="1"/>
              <a:t>读入字母</a:t>
            </a:r>
            <a:r>
              <a:rPr lang="en-US" altLang="zh-CN" sz="4400" b="1"/>
              <a:t>x</a:t>
            </a:r>
            <a:r>
              <a:rPr lang="zh-CN" altLang="en-US" sz="4400" b="1"/>
              <a:t>时，输出</a:t>
            </a:r>
            <a:r>
              <a:rPr lang="en-US" altLang="zh-CN" sz="4400" b="1"/>
              <a:t>a</a:t>
            </a:r>
            <a:endParaRPr lang="zh-CN" altLang="en-US" sz="4400" b="1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</a:rPr>
              <a:t>  Mealy</a:t>
            </a:r>
            <a:r>
              <a:rPr lang="zh-CN" altLang="en-US" sz="4000" b="1">
                <a:solidFill>
                  <a:srgbClr val="0000CC"/>
                </a:solidFill>
              </a:rPr>
              <a:t>机在读入输入串的过程中，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</a:rPr>
              <a:t>  状态不断发生改变，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</a:rPr>
              <a:t>  并且在读入某个字母时，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</a:rPr>
              <a:t> Mealy</a:t>
            </a:r>
            <a:r>
              <a:rPr lang="zh-CN" altLang="en-US" sz="4000" b="1">
                <a:solidFill>
                  <a:srgbClr val="0000CC"/>
                </a:solidFill>
              </a:rPr>
              <a:t>机都有输出。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7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7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000000"/>
                </a:solidFill>
                <a:latin typeface="宋体" panose="02010600030101010101" pitchFamily="2" charset="-122"/>
              </a:rPr>
              <a:t>3.2 </a:t>
            </a:r>
            <a:r>
              <a:rPr lang="zh-CN" altLang="en-US" sz="4000" dirty="0">
                <a:solidFill>
                  <a:srgbClr val="000000"/>
                </a:solidFill>
                <a:latin typeface="宋体" panose="02010600030101010101" pitchFamily="2" charset="-122"/>
              </a:rPr>
              <a:t>有限状态自动机接收语言</a:t>
            </a:r>
            <a:endParaRPr lang="zh-CN" altLang="en-US" sz="40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对于</a:t>
            </a:r>
            <a:r>
              <a:rPr lang="en-US" altLang="zh-CN" sz="4000" b="1">
                <a:solidFill>
                  <a:srgbClr val="000000"/>
                </a:solidFill>
                <a:latin typeface="宋体" panose="02010600030101010101" pitchFamily="2" charset="-122"/>
              </a:rPr>
              <a:t>DFA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，给定串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w=x</a:t>
            </a:r>
            <a:r>
              <a:rPr lang="en-US" altLang="zh-CN" sz="4000" b="1" baseline="-3000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4000" b="1" baseline="-30000">
                <a:solidFill>
                  <a:srgbClr val="0000CC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…x</a:t>
            </a:r>
            <a:r>
              <a:rPr lang="en-US" altLang="zh-CN" sz="4000" b="1" baseline="-30000">
                <a:solidFill>
                  <a:srgbClr val="0000CC"/>
                </a:solidFill>
                <a:latin typeface="宋体" panose="02010600030101010101" pitchFamily="2" charset="-122"/>
              </a:rPr>
              <a:t>n</a:t>
            </a:r>
            <a:endParaRPr lang="zh-CN" altLang="en-US" sz="4000" b="1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  初始时， </a:t>
            </a:r>
            <a:r>
              <a:rPr lang="en-US" altLang="zh-CN" sz="4000" b="1">
                <a:solidFill>
                  <a:srgbClr val="000000"/>
                </a:solidFill>
                <a:latin typeface="宋体" panose="02010600030101010101" pitchFamily="2" charset="-122"/>
              </a:rPr>
              <a:t>DFA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处于开始状态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0000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  <a:endParaRPr lang="zh-CN" altLang="en-US" sz="4000" b="1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  从左到右逐个字符地扫描串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w</a:t>
            </a:r>
            <a:endParaRPr lang="zh-CN" altLang="en-US" sz="4000" b="1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uiExpand="1" build="p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CC"/>
                </a:solidFill>
              </a:rPr>
              <a:t>对于输入序列</a:t>
            </a:r>
            <a:r>
              <a:rPr lang="en-US" altLang="zh-CN" sz="4800" dirty="0">
                <a:solidFill>
                  <a:srgbClr val="000000"/>
                </a:solidFill>
              </a:rPr>
              <a:t>a</a:t>
            </a:r>
            <a:r>
              <a:rPr lang="en-US" altLang="zh-CN" sz="4800" baseline="-30000" dirty="0">
                <a:solidFill>
                  <a:srgbClr val="000000"/>
                </a:solidFill>
              </a:rPr>
              <a:t>1</a:t>
            </a:r>
            <a:r>
              <a:rPr lang="en-US" altLang="zh-CN" sz="4800" dirty="0">
                <a:solidFill>
                  <a:srgbClr val="000000"/>
                </a:solidFill>
              </a:rPr>
              <a:t>a</a:t>
            </a:r>
            <a:r>
              <a:rPr lang="en-US" altLang="zh-CN" sz="4800" baseline="-30000" dirty="0">
                <a:solidFill>
                  <a:srgbClr val="000000"/>
                </a:solidFill>
              </a:rPr>
              <a:t>2</a:t>
            </a:r>
            <a:r>
              <a:rPr lang="en-US" altLang="zh-CN" sz="4800" dirty="0">
                <a:solidFill>
                  <a:srgbClr val="000000"/>
                </a:solidFill>
              </a:rPr>
              <a:t>a</a:t>
            </a:r>
            <a:r>
              <a:rPr lang="en-US" altLang="zh-CN" sz="4800" baseline="-30000" dirty="0">
                <a:solidFill>
                  <a:srgbClr val="000000"/>
                </a:solidFill>
              </a:rPr>
              <a:t>3</a:t>
            </a:r>
            <a:r>
              <a:rPr lang="en-US" altLang="zh-CN" sz="4800" dirty="0">
                <a:solidFill>
                  <a:srgbClr val="000000"/>
                </a:solidFill>
              </a:rPr>
              <a:t>…a</a:t>
            </a:r>
            <a:r>
              <a:rPr lang="en-US" altLang="zh-CN" sz="4800" baseline="-30000" dirty="0">
                <a:solidFill>
                  <a:srgbClr val="000000"/>
                </a:solidFill>
              </a:rPr>
              <a:t>n-1</a:t>
            </a:r>
            <a:r>
              <a:rPr lang="en-US" altLang="zh-CN" sz="4800" dirty="0">
                <a:solidFill>
                  <a:srgbClr val="000000"/>
                </a:solidFill>
              </a:rPr>
              <a:t>a</a:t>
            </a:r>
            <a:r>
              <a:rPr lang="en-US" altLang="zh-CN" sz="4800" baseline="-30000" dirty="0">
                <a:solidFill>
                  <a:srgbClr val="000000"/>
                </a:solidFill>
              </a:rPr>
              <a:t>n</a:t>
            </a:r>
            <a:endParaRPr lang="zh-CN" altLang="en-US" sz="4800" baseline="-30000" dirty="0">
              <a:solidFill>
                <a:srgbClr val="000000"/>
              </a:solidFill>
            </a:endParaRP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设 </a:t>
            </a:r>
            <a:r>
              <a:rPr lang="en-US" altLang="zh-CN" sz="4400" b="1">
                <a:solidFill>
                  <a:srgbClr val="0000CC"/>
                </a:solidFill>
              </a:rPr>
              <a:t>δ(q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en-US" altLang="zh-CN" sz="4400" b="1">
                <a:solidFill>
                  <a:srgbClr val="0000CC"/>
                </a:solidFill>
              </a:rPr>
              <a:t>,a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en-US" altLang="zh-CN" sz="4400" b="1">
                <a:solidFill>
                  <a:srgbClr val="0000CC"/>
                </a:solidFill>
              </a:rPr>
              <a:t>)= q</a:t>
            </a:r>
            <a:r>
              <a:rPr lang="en-US" altLang="zh-CN" sz="4400" b="1" baseline="-30000">
                <a:solidFill>
                  <a:srgbClr val="0000CC"/>
                </a:solidFill>
              </a:rPr>
              <a:t>1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b="1" baseline="-30000">
                <a:solidFill>
                  <a:srgbClr val="0000CC"/>
                </a:solidFill>
              </a:rPr>
              <a:t>       </a:t>
            </a:r>
            <a:r>
              <a:rPr lang="en-US" altLang="zh-CN" sz="4400" b="1">
                <a:solidFill>
                  <a:srgbClr val="0000CC"/>
                </a:solidFill>
              </a:rPr>
              <a:t>δ(q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en-US" altLang="zh-CN" sz="4400" b="1">
                <a:solidFill>
                  <a:srgbClr val="0000CC"/>
                </a:solidFill>
              </a:rPr>
              <a:t>,a</a:t>
            </a:r>
            <a:r>
              <a:rPr lang="en-US" altLang="zh-CN" sz="4400" b="1" baseline="-30000">
                <a:solidFill>
                  <a:srgbClr val="0000CC"/>
                </a:solidFill>
              </a:rPr>
              <a:t>2</a:t>
            </a:r>
            <a:r>
              <a:rPr lang="en-US" altLang="zh-CN" sz="4400" b="1">
                <a:solidFill>
                  <a:srgbClr val="0000CC"/>
                </a:solidFill>
              </a:rPr>
              <a:t>)= q</a:t>
            </a:r>
            <a:r>
              <a:rPr lang="en-US" altLang="zh-CN" sz="4400" b="1" baseline="-30000">
                <a:solidFill>
                  <a:srgbClr val="0000CC"/>
                </a:solidFill>
              </a:rPr>
              <a:t>2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b="1" baseline="-30000">
                <a:solidFill>
                  <a:srgbClr val="0000CC"/>
                </a:solidFill>
              </a:rPr>
              <a:t>          </a:t>
            </a:r>
            <a:r>
              <a:rPr lang="en-US" altLang="zh-CN" sz="4400" b="1">
                <a:solidFill>
                  <a:srgbClr val="0000CC"/>
                </a:solidFill>
              </a:rPr>
              <a:t>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   δ(q</a:t>
            </a:r>
            <a:r>
              <a:rPr lang="en-US" altLang="zh-CN" sz="4400" b="1" baseline="-30000">
                <a:solidFill>
                  <a:srgbClr val="0000CC"/>
                </a:solidFill>
              </a:rPr>
              <a:t>n-2</a:t>
            </a:r>
            <a:r>
              <a:rPr lang="en-US" altLang="zh-CN" sz="4400" b="1">
                <a:solidFill>
                  <a:srgbClr val="0000CC"/>
                </a:solidFill>
              </a:rPr>
              <a:t>,a</a:t>
            </a:r>
            <a:r>
              <a:rPr lang="en-US" altLang="zh-CN" sz="4400" b="1" baseline="-30000">
                <a:solidFill>
                  <a:srgbClr val="0000CC"/>
                </a:solidFill>
              </a:rPr>
              <a:t>n-1</a:t>
            </a:r>
            <a:r>
              <a:rPr lang="en-US" altLang="zh-CN" sz="4400" b="1">
                <a:solidFill>
                  <a:srgbClr val="0000CC"/>
                </a:solidFill>
              </a:rPr>
              <a:t>)= q</a:t>
            </a:r>
            <a:r>
              <a:rPr lang="en-US" altLang="zh-CN" sz="4400" b="1" baseline="-30000">
                <a:solidFill>
                  <a:srgbClr val="0000CC"/>
                </a:solidFill>
              </a:rPr>
              <a:t>n-1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b="1" baseline="-30000">
                <a:solidFill>
                  <a:srgbClr val="0000CC"/>
                </a:solidFill>
              </a:rPr>
              <a:t>       </a:t>
            </a:r>
            <a:r>
              <a:rPr lang="en-US" altLang="zh-CN" sz="4400" b="1">
                <a:solidFill>
                  <a:srgbClr val="0000CC"/>
                </a:solidFill>
              </a:rPr>
              <a:t>δ(q</a:t>
            </a:r>
            <a:r>
              <a:rPr lang="en-US" altLang="zh-CN" sz="4400" b="1" baseline="-30000">
                <a:solidFill>
                  <a:srgbClr val="0000CC"/>
                </a:solidFill>
              </a:rPr>
              <a:t>n-1</a:t>
            </a:r>
            <a:r>
              <a:rPr lang="en-US" altLang="zh-CN" sz="4400" b="1">
                <a:solidFill>
                  <a:srgbClr val="0000CC"/>
                </a:solidFill>
              </a:rPr>
              <a:t>,a</a:t>
            </a:r>
            <a:r>
              <a:rPr lang="en-US" altLang="zh-CN" sz="4400" b="1" baseline="-30000">
                <a:solidFill>
                  <a:srgbClr val="0000CC"/>
                </a:solidFill>
              </a:rPr>
              <a:t>n</a:t>
            </a:r>
            <a:r>
              <a:rPr lang="en-US" altLang="zh-CN" sz="4400" b="1">
                <a:solidFill>
                  <a:srgbClr val="0000CC"/>
                </a:solidFill>
              </a:rPr>
              <a:t>)= q</a:t>
            </a:r>
            <a:r>
              <a:rPr lang="en-US" altLang="zh-CN" sz="4400" b="1" baseline="-30000">
                <a:solidFill>
                  <a:srgbClr val="0000CC"/>
                </a:solidFill>
              </a:rPr>
              <a:t>n</a:t>
            </a:r>
            <a:endParaRPr lang="en-US" altLang="zh-CN" sz="44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</a:t>
            </a:r>
            <a:r>
              <a:rPr lang="zh-CN" altLang="en-US" sz="4400" b="1">
                <a:solidFill>
                  <a:srgbClr val="0000CC"/>
                </a:solidFill>
              </a:rPr>
              <a:t>则</a:t>
            </a:r>
            <a:r>
              <a:rPr lang="en-US" altLang="zh-CN" sz="4400" b="1">
                <a:solidFill>
                  <a:srgbClr val="0000CC"/>
                </a:solidFill>
              </a:rPr>
              <a:t>Mealy</a:t>
            </a:r>
            <a:r>
              <a:rPr lang="zh-CN" altLang="en-US" sz="4400" b="1">
                <a:solidFill>
                  <a:srgbClr val="0000CC"/>
                </a:solidFill>
              </a:rPr>
              <a:t>机的输出序列表示为：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/>
              <a:t>λ(q</a:t>
            </a:r>
            <a:r>
              <a:rPr lang="en-US" altLang="zh-CN" sz="4400" b="1" baseline="-30000"/>
              <a:t>0</a:t>
            </a:r>
            <a:r>
              <a:rPr lang="en-US" altLang="zh-CN" sz="4400" b="1"/>
              <a:t>,a</a:t>
            </a:r>
            <a:r>
              <a:rPr lang="en-US" altLang="zh-CN" sz="4400" b="1" baseline="-30000"/>
              <a:t>1</a:t>
            </a:r>
            <a:r>
              <a:rPr lang="en-US" altLang="zh-CN" sz="4400" b="1"/>
              <a:t>)λ(q</a:t>
            </a:r>
            <a:r>
              <a:rPr lang="en-US" altLang="zh-CN" sz="4400" b="1" baseline="-30000"/>
              <a:t>1</a:t>
            </a:r>
            <a:r>
              <a:rPr lang="en-US" altLang="zh-CN" sz="4400" b="1"/>
              <a:t>,a</a:t>
            </a:r>
            <a:r>
              <a:rPr lang="en-US" altLang="zh-CN" sz="4400" b="1" baseline="-30000"/>
              <a:t>2</a:t>
            </a:r>
            <a:r>
              <a:rPr lang="en-US" altLang="zh-CN" sz="4400" b="1"/>
              <a:t>)…λ(q</a:t>
            </a:r>
            <a:r>
              <a:rPr lang="en-US" altLang="zh-CN" sz="4400" b="1" baseline="-30000"/>
              <a:t>n-1</a:t>
            </a:r>
            <a:r>
              <a:rPr lang="en-US" altLang="zh-CN" sz="4400" b="1"/>
              <a:t>,a</a:t>
            </a:r>
            <a:r>
              <a:rPr lang="en-US" altLang="zh-CN" sz="4400" b="1" baseline="-30000"/>
              <a:t>n</a:t>
            </a:r>
            <a:r>
              <a:rPr lang="en-US" altLang="zh-CN" sz="4400" b="1"/>
              <a:t>)</a:t>
            </a:r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>
                <a:solidFill>
                  <a:srgbClr val="0000CC"/>
                </a:solidFill>
              </a:rPr>
              <a:t>若输入串的长度为</a:t>
            </a:r>
            <a:r>
              <a:rPr lang="en-US" altLang="zh-CN" sz="5400">
                <a:solidFill>
                  <a:srgbClr val="000000"/>
                </a:solidFill>
              </a:rPr>
              <a:t>n</a:t>
            </a:r>
            <a:endParaRPr lang="zh-CN" altLang="en-US" sz="5400">
              <a:solidFill>
                <a:srgbClr val="0000CC"/>
              </a:solidFill>
            </a:endParaRP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00"/>
                </a:solidFill>
              </a:rPr>
              <a:t>Mealy</a:t>
            </a:r>
            <a:r>
              <a:rPr lang="zh-CN" altLang="en-US" sz="4400" b="1">
                <a:solidFill>
                  <a:srgbClr val="0000CC"/>
                </a:solidFill>
              </a:rPr>
              <a:t>机输出串的长度为</a:t>
            </a:r>
            <a:r>
              <a:rPr lang="en-US" altLang="zh-CN" sz="4400" b="1">
                <a:solidFill>
                  <a:srgbClr val="000000"/>
                </a:solidFill>
              </a:rPr>
              <a:t>n</a:t>
            </a:r>
            <a:endParaRPr lang="zh-CN" altLang="en-US" sz="4400" b="1">
              <a:solidFill>
                <a:srgbClr val="0000CC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00"/>
                </a:solidFill>
              </a:rPr>
              <a:t>Moore</a:t>
            </a:r>
            <a:r>
              <a:rPr lang="zh-CN" altLang="en-US" sz="4400" b="1">
                <a:solidFill>
                  <a:srgbClr val="0000CC"/>
                </a:solidFill>
              </a:rPr>
              <a:t>机输出串的长度为</a:t>
            </a:r>
            <a:r>
              <a:rPr lang="en-US" altLang="zh-CN" sz="4400" b="1">
                <a:solidFill>
                  <a:srgbClr val="000000"/>
                </a:solidFill>
              </a:rPr>
              <a:t>n+1</a:t>
            </a:r>
            <a:endParaRPr lang="zh-CN" altLang="en-US" sz="44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7" grpId="0" build="p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例</a:t>
            </a:r>
            <a:r>
              <a:rPr lang="en-US" altLang="zh-CN" sz="5400" dirty="0">
                <a:solidFill>
                  <a:srgbClr val="000000"/>
                </a:solidFill>
              </a:rPr>
              <a:t>3-32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对于语言</a:t>
            </a:r>
            <a:r>
              <a:rPr lang="en-US" altLang="zh-CN" sz="4400" b="1">
                <a:solidFill>
                  <a:srgbClr val="0000CC"/>
                </a:solidFill>
              </a:rPr>
              <a:t>(0+1)</a:t>
            </a:r>
            <a:r>
              <a:rPr lang="en-US" altLang="zh-CN" sz="4400" b="1" baseline="30000">
                <a:solidFill>
                  <a:srgbClr val="0000CC"/>
                </a:solidFill>
              </a:rPr>
              <a:t>*</a:t>
            </a:r>
            <a:r>
              <a:rPr lang="en-US" altLang="zh-CN" sz="4400" b="1">
                <a:solidFill>
                  <a:srgbClr val="0000CC"/>
                </a:solidFill>
              </a:rPr>
              <a:t>(00+11)</a:t>
            </a:r>
            <a:endParaRPr lang="zh-CN" altLang="en-US" sz="4400" b="1">
              <a:solidFill>
                <a:srgbClr val="0000CC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设计输出符号为</a:t>
            </a:r>
            <a:r>
              <a:rPr lang="en-US" altLang="zh-CN" sz="4400" b="1">
                <a:solidFill>
                  <a:srgbClr val="0000CC"/>
                </a:solidFill>
              </a:rPr>
              <a:t>{y,n}</a:t>
            </a:r>
            <a:r>
              <a:rPr lang="zh-CN" altLang="en-US" sz="4400" b="1">
                <a:solidFill>
                  <a:srgbClr val="0000CC"/>
                </a:solidFill>
              </a:rPr>
              <a:t>的</a:t>
            </a:r>
            <a:r>
              <a:rPr lang="en-US" altLang="zh-CN" sz="4400" b="1">
                <a:solidFill>
                  <a:srgbClr val="0000CC"/>
                </a:solidFill>
              </a:rPr>
              <a:t>Mealy</a:t>
            </a:r>
            <a:r>
              <a:rPr lang="zh-CN" altLang="en-US" sz="4400" b="1">
                <a:solidFill>
                  <a:srgbClr val="0000CC"/>
                </a:solidFill>
              </a:rPr>
              <a:t>机</a:t>
            </a:r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读过的子串是句子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Mealy</a:t>
            </a:r>
            <a:r>
              <a:rPr lang="zh-CN" altLang="en-US" sz="4400" b="1">
                <a:solidFill>
                  <a:srgbClr val="0000CC"/>
                </a:solidFill>
              </a:rPr>
              <a:t>机输出</a:t>
            </a:r>
            <a:r>
              <a:rPr lang="en-US" altLang="zh-CN" sz="4400" b="1">
                <a:solidFill>
                  <a:srgbClr val="0000CC"/>
                </a:solidFill>
              </a:rPr>
              <a:t>y,</a:t>
            </a:r>
            <a:r>
              <a:rPr lang="zh-CN" altLang="en-US" sz="4400" b="1">
                <a:solidFill>
                  <a:srgbClr val="0000CC"/>
                </a:solidFill>
              </a:rPr>
              <a:t>表示接收；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读过的输入串不是句子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Mealy</a:t>
            </a:r>
            <a:r>
              <a:rPr lang="zh-CN" altLang="en-US" sz="4400" b="1">
                <a:solidFill>
                  <a:srgbClr val="0000CC"/>
                </a:solidFill>
              </a:rPr>
              <a:t>机输出</a:t>
            </a:r>
            <a:r>
              <a:rPr lang="en-US" altLang="zh-CN" sz="4400" b="1">
                <a:solidFill>
                  <a:srgbClr val="0000CC"/>
                </a:solidFill>
              </a:rPr>
              <a:t>n,</a:t>
            </a:r>
            <a:r>
              <a:rPr lang="zh-CN" altLang="en-US" sz="4400" b="1">
                <a:solidFill>
                  <a:srgbClr val="0000CC"/>
                </a:solidFill>
              </a:rPr>
              <a:t>表示拒绝。 </a:t>
            </a:r>
            <a:endParaRPr lang="en-US" altLang="zh-CN" sz="44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7" grpId="0" build="p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400" b="1"/>
              <a:t> </a:t>
            </a:r>
            <a:r>
              <a:rPr lang="zh-CN" altLang="en-US" sz="4400" b="1"/>
              <a:t>若</a:t>
            </a:r>
            <a:r>
              <a:rPr lang="en-US" altLang="zh-CN" sz="4400" b="1"/>
              <a:t>δ(p,a)=q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400" b="1"/>
              <a:t>     λ(p,a)=b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则 状态</a:t>
            </a:r>
            <a:r>
              <a:rPr lang="en-US" altLang="zh-CN" sz="4400" b="1">
                <a:solidFill>
                  <a:srgbClr val="0000CC"/>
                </a:solidFill>
              </a:rPr>
              <a:t>p</a:t>
            </a:r>
            <a:r>
              <a:rPr lang="zh-CN" altLang="en-US" sz="4400" b="1">
                <a:solidFill>
                  <a:srgbClr val="0000CC"/>
                </a:solidFill>
              </a:rPr>
              <a:t>到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zh-CN" altLang="en-US" sz="4400" b="1">
                <a:solidFill>
                  <a:srgbClr val="0000CC"/>
                </a:solidFill>
              </a:rPr>
              <a:t>的有向边标记</a:t>
            </a:r>
            <a:r>
              <a:rPr lang="en-US" altLang="zh-CN" sz="4400" b="1"/>
              <a:t>a/b</a:t>
            </a:r>
            <a:endParaRPr lang="zh-CN" altLang="en-US" sz="4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1" grpId="0" build="p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5400" dirty="0">
                <a:solidFill>
                  <a:srgbClr val="000000"/>
                </a:solidFill>
              </a:rPr>
              <a:t>Mealy</a:t>
            </a:r>
            <a:r>
              <a:rPr lang="zh-CN" altLang="en-US" sz="5400" dirty="0">
                <a:solidFill>
                  <a:srgbClr val="000000"/>
                </a:solidFill>
              </a:rPr>
              <a:t>机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60452" name="Rectangle 5"/>
          <p:cNvSpPr>
            <a:spLocks noChangeArrowheads="1"/>
          </p:cNvSpPr>
          <p:nvPr/>
        </p:nvSpPr>
        <p:spPr bwMode="ltGray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89156" name="Object 4"/>
          <p:cNvGraphicFramePr>
            <a:graphicFrameLocks noChangeAspect="1"/>
          </p:cNvGraphicFramePr>
          <p:nvPr/>
        </p:nvGraphicFramePr>
        <p:xfrm>
          <a:off x="1979613" y="2420938"/>
          <a:ext cx="4248150" cy="352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06" name="图片" r:id="rId3" imgW="3074035" imgH="2229485" progId="Word.Picture.8">
                  <p:embed/>
                </p:oleObj>
              </mc:Choice>
              <mc:Fallback>
                <p:oleObj name="图片" r:id="rId3" imgW="3074035" imgH="222948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755" t="10257"/>
                      <a:stretch>
                        <a:fillRect/>
                      </a:stretch>
                    </p:blipFill>
                    <p:spPr bwMode="auto">
                      <a:xfrm>
                        <a:off x="1979613" y="2420938"/>
                        <a:ext cx="4248150" cy="352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输入串是</a:t>
            </a:r>
            <a:r>
              <a:rPr lang="en-US" altLang="zh-CN" sz="4800" dirty="0">
                <a:solidFill>
                  <a:srgbClr val="000000"/>
                </a:solidFill>
              </a:rPr>
              <a:t>01100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/>
              <a:t>Mealy</a:t>
            </a:r>
            <a:r>
              <a:rPr lang="zh-CN" altLang="en-US" sz="4000" b="1"/>
              <a:t>机对应的输出为</a:t>
            </a:r>
            <a:r>
              <a:rPr lang="en-US" altLang="zh-CN" sz="4000" b="1"/>
              <a:t>nnyny</a:t>
            </a:r>
            <a:endParaRPr lang="zh-CN" altLang="en-US" sz="40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/>
              <a:t>输入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/>
              <a:t> 0—</a:t>
            </a:r>
            <a:r>
              <a:rPr lang="zh-CN" altLang="en-US" sz="4000" b="1"/>
              <a:t>拒绝；</a:t>
            </a:r>
            <a:r>
              <a:rPr lang="en-US" altLang="zh-CN" sz="4000" b="1"/>
              <a:t> 01—</a:t>
            </a:r>
            <a:r>
              <a:rPr lang="zh-CN" altLang="en-US" sz="4000" b="1"/>
              <a:t>拒绝；</a:t>
            </a:r>
            <a:r>
              <a:rPr lang="en-US" altLang="zh-CN" sz="4000" b="1"/>
              <a:t> 011—</a:t>
            </a:r>
            <a:r>
              <a:rPr lang="zh-CN" altLang="en-US" sz="4000" b="1"/>
              <a:t>接收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/>
              <a:t>0110—</a:t>
            </a:r>
            <a:r>
              <a:rPr lang="zh-CN" altLang="en-US" sz="4000" b="1"/>
              <a:t>拒绝；</a:t>
            </a:r>
            <a:r>
              <a:rPr lang="en-US" altLang="zh-CN" sz="4000" b="1"/>
              <a:t>01100—</a:t>
            </a:r>
            <a:r>
              <a:rPr lang="zh-CN" altLang="en-US" sz="4000" b="1"/>
              <a:t>接收</a:t>
            </a:r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一般地，</a:t>
            </a:r>
            <a:r>
              <a:rPr lang="en-US" altLang="zh-CN" sz="4400" b="1">
                <a:solidFill>
                  <a:srgbClr val="000000"/>
                </a:solidFill>
              </a:rPr>
              <a:t>Mealy</a:t>
            </a:r>
            <a:r>
              <a:rPr lang="zh-CN" altLang="en-US" sz="4400" b="1">
                <a:solidFill>
                  <a:srgbClr val="0000CC"/>
                </a:solidFill>
              </a:rPr>
              <a:t>机比一般的有限状态自动机具有</a:t>
            </a:r>
            <a:r>
              <a:rPr lang="zh-CN" altLang="en-US" sz="4400" b="1">
                <a:solidFill>
                  <a:srgbClr val="000000"/>
                </a:solidFill>
              </a:rPr>
              <a:t>更强</a:t>
            </a:r>
            <a:r>
              <a:rPr lang="zh-CN" altLang="en-US" sz="4400" b="1">
                <a:solidFill>
                  <a:srgbClr val="0000CC"/>
                </a:solidFill>
              </a:rPr>
              <a:t>的功效。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根据</a:t>
            </a:r>
            <a:r>
              <a:rPr lang="en-US" altLang="zh-CN" sz="4400" b="1">
                <a:solidFill>
                  <a:srgbClr val="0000CC"/>
                </a:solidFill>
              </a:rPr>
              <a:t>Moore</a:t>
            </a:r>
            <a:r>
              <a:rPr lang="zh-CN" altLang="en-US" sz="4400" b="1">
                <a:solidFill>
                  <a:srgbClr val="0000CC"/>
                </a:solidFill>
              </a:rPr>
              <a:t>机和</a:t>
            </a:r>
            <a:r>
              <a:rPr lang="en-US" altLang="zh-CN" sz="4400" b="1">
                <a:solidFill>
                  <a:srgbClr val="0000CC"/>
                </a:solidFill>
              </a:rPr>
              <a:t>Mealy</a:t>
            </a:r>
            <a:r>
              <a:rPr lang="zh-CN" altLang="en-US" sz="4400" b="1">
                <a:solidFill>
                  <a:srgbClr val="0000CC"/>
                </a:solidFill>
              </a:rPr>
              <a:t>机的定义，可知：对于输入串的序列</a:t>
            </a:r>
            <a:r>
              <a:rPr lang="en-US" altLang="zh-CN" sz="4400" b="1">
                <a:solidFill>
                  <a:srgbClr val="0000CC"/>
                </a:solidFill>
              </a:rPr>
              <a:t>a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en-US" altLang="zh-CN" sz="4400" b="1">
                <a:solidFill>
                  <a:srgbClr val="0000CC"/>
                </a:solidFill>
              </a:rPr>
              <a:t>a</a:t>
            </a:r>
            <a:r>
              <a:rPr lang="en-US" altLang="zh-CN" sz="4400" b="1" baseline="-30000">
                <a:solidFill>
                  <a:srgbClr val="0000CC"/>
                </a:solidFill>
              </a:rPr>
              <a:t>2</a:t>
            </a:r>
            <a:r>
              <a:rPr lang="en-US" altLang="zh-CN" sz="4400" b="1">
                <a:solidFill>
                  <a:srgbClr val="0000CC"/>
                </a:solidFill>
              </a:rPr>
              <a:t>a</a:t>
            </a:r>
            <a:r>
              <a:rPr lang="en-US" altLang="zh-CN" sz="4400" b="1" baseline="-30000">
                <a:solidFill>
                  <a:srgbClr val="0000CC"/>
                </a:solidFill>
              </a:rPr>
              <a:t>3</a:t>
            </a:r>
            <a:r>
              <a:rPr lang="en-US" altLang="zh-CN" sz="4400" b="1">
                <a:solidFill>
                  <a:srgbClr val="0000CC"/>
                </a:solidFill>
              </a:rPr>
              <a:t>…a</a:t>
            </a:r>
            <a:r>
              <a:rPr lang="en-US" altLang="zh-CN" sz="4400" b="1" baseline="-30000">
                <a:solidFill>
                  <a:srgbClr val="0000CC"/>
                </a:solidFill>
              </a:rPr>
              <a:t>n-1</a:t>
            </a:r>
            <a:r>
              <a:rPr lang="en-US" altLang="zh-CN" sz="4400" b="1">
                <a:solidFill>
                  <a:srgbClr val="0000CC"/>
                </a:solidFill>
              </a:rPr>
              <a:t>a</a:t>
            </a:r>
            <a:r>
              <a:rPr lang="en-US" altLang="zh-CN" sz="4400" b="1" baseline="-30000">
                <a:solidFill>
                  <a:srgbClr val="0000CC"/>
                </a:solidFill>
              </a:rPr>
              <a:t>n</a:t>
            </a:r>
            <a:r>
              <a:rPr lang="en-US" altLang="zh-CN" sz="4400" b="1">
                <a:solidFill>
                  <a:srgbClr val="0000CC"/>
                </a:solidFill>
              </a:rPr>
              <a:t>∈∑</a:t>
            </a:r>
            <a:r>
              <a:rPr lang="en-US" altLang="zh-CN" sz="4400" b="1" baseline="30000">
                <a:solidFill>
                  <a:srgbClr val="0000CC"/>
                </a:solidFill>
              </a:rPr>
              <a:t>*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33CC"/>
                </a:solidFill>
                <a:latin typeface="宋体" panose="02010600030101010101" pitchFamily="2" charset="-122"/>
              </a:rPr>
              <a:t>有限状态自动机</a:t>
            </a:r>
            <a:r>
              <a:rPr lang="zh-CN" altLang="en-US" sz="4000" dirty="0">
                <a:solidFill>
                  <a:srgbClr val="000000"/>
                </a:solidFill>
                <a:latin typeface="宋体" panose="02010600030101010101" pitchFamily="2" charset="-122"/>
              </a:rPr>
              <a:t>接收字符串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 在</a:t>
            </a:r>
            <a:r>
              <a:rPr lang="en-US" altLang="zh-CN" sz="4000" b="1">
                <a:solidFill>
                  <a:srgbClr val="000000"/>
                </a:solidFill>
                <a:latin typeface="宋体" panose="02010600030101010101" pitchFamily="2" charset="-122"/>
              </a:rPr>
              <a:t>δ(q</a:t>
            </a:r>
            <a:r>
              <a:rPr lang="en-US" altLang="zh-CN" sz="4000" b="1" baseline="-3000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4000" b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>
                <a:solidFill>
                  <a:srgbClr val="000000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4000" b="1" baseline="-3000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4000" b="1">
                <a:solidFill>
                  <a:srgbClr val="000000"/>
                </a:solidFill>
                <a:latin typeface="宋体" panose="02010600030101010101" pitchFamily="2" charset="-122"/>
              </a:rPr>
              <a:t>)= q</a:t>
            </a:r>
            <a:r>
              <a:rPr lang="en-US" altLang="zh-CN" sz="4000" b="1" baseline="-3000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的作用下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4000" b="1">
                <a:solidFill>
                  <a:srgbClr val="000000"/>
                </a:solidFill>
                <a:latin typeface="宋体" panose="02010600030101010101" pitchFamily="2" charset="-122"/>
              </a:rPr>
              <a:t>DFA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处于状态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000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endParaRPr lang="zh-CN" altLang="en-US" sz="4000" b="1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  在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δ(q</a:t>
            </a:r>
            <a:r>
              <a:rPr lang="en-US" altLang="zh-CN" sz="4000" b="1" baseline="-3000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4000" b="1" baseline="-30000">
                <a:solidFill>
                  <a:srgbClr val="0000CC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)=q</a:t>
            </a:r>
            <a:r>
              <a:rPr lang="en-US" altLang="zh-CN" sz="4000" b="1" baseline="-30000">
                <a:solidFill>
                  <a:srgbClr val="0000CC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的的作用下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4000" b="1">
                <a:solidFill>
                  <a:srgbClr val="000000"/>
                </a:solidFill>
                <a:latin typeface="宋体" panose="02010600030101010101" pitchFamily="2" charset="-122"/>
              </a:rPr>
              <a:t>DFA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处于状态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0000">
                <a:solidFill>
                  <a:srgbClr val="0000CC"/>
                </a:solidFill>
                <a:latin typeface="宋体" panose="02010600030101010101" pitchFamily="2" charset="-122"/>
              </a:rPr>
              <a:t>2</a:t>
            </a:r>
            <a:endParaRPr lang="zh-CN" altLang="en-US" sz="4000" b="1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4000" b="1">
                <a:solidFill>
                  <a:srgbClr val="0000CC"/>
                </a:solidFill>
              </a:rPr>
              <a:t>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4000" b="1">
                <a:solidFill>
                  <a:srgbClr val="000000"/>
                </a:solidFill>
              </a:rPr>
              <a:t>1)Moore</a:t>
            </a:r>
            <a:r>
              <a:rPr lang="zh-CN" altLang="en-US" sz="4000" b="1">
                <a:solidFill>
                  <a:srgbClr val="0000CC"/>
                </a:solidFill>
              </a:rPr>
              <a:t>机处理该串时</a:t>
            </a:r>
            <a:r>
              <a:rPr lang="en-US" altLang="zh-CN" sz="4000" b="1">
                <a:solidFill>
                  <a:srgbClr val="0000CC"/>
                </a:solidFill>
              </a:rPr>
              <a:t>,</a:t>
            </a:r>
            <a:r>
              <a:rPr lang="zh-CN" altLang="en-US" sz="4000" b="1">
                <a:solidFill>
                  <a:srgbClr val="0000CC"/>
                </a:solidFill>
              </a:rPr>
              <a:t>每经过一个状态，就输出一个字符；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00"/>
                </a:solidFill>
              </a:rPr>
              <a:t>   </a:t>
            </a:r>
            <a:r>
              <a:rPr lang="zh-CN" altLang="en-US" sz="4000" b="1"/>
              <a:t>输出字符和</a:t>
            </a:r>
            <a:r>
              <a:rPr lang="zh-CN" altLang="en-US" sz="4000" b="1">
                <a:solidFill>
                  <a:srgbClr val="000000"/>
                </a:solidFill>
              </a:rPr>
              <a:t>状态</a:t>
            </a:r>
            <a:r>
              <a:rPr lang="zh-CN" altLang="en-US" sz="4000" b="1"/>
              <a:t>一一对应</a:t>
            </a:r>
            <a:r>
              <a:rPr lang="zh-CN" altLang="en-US" sz="4000" b="1">
                <a:solidFill>
                  <a:srgbClr val="000000"/>
                </a:solidFill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4000" b="1">
                <a:solidFill>
                  <a:srgbClr val="000000"/>
                </a:solidFill>
              </a:rPr>
              <a:t>2)Mealy</a:t>
            </a:r>
            <a:r>
              <a:rPr lang="zh-CN" altLang="en-US" sz="4000" b="1">
                <a:solidFill>
                  <a:srgbClr val="0000CC"/>
                </a:solidFill>
              </a:rPr>
              <a:t>机处理该串时</a:t>
            </a:r>
            <a:r>
              <a:rPr lang="en-US" altLang="zh-CN" sz="4000" b="1">
                <a:solidFill>
                  <a:srgbClr val="0000CC"/>
                </a:solidFill>
              </a:rPr>
              <a:t>,</a:t>
            </a:r>
            <a:r>
              <a:rPr lang="zh-CN" altLang="en-US" sz="4000" b="1">
                <a:solidFill>
                  <a:srgbClr val="0000CC"/>
                </a:solidFill>
              </a:rPr>
              <a:t>每一个</a:t>
            </a:r>
            <a:r>
              <a:rPr lang="zh-CN" altLang="en-US" sz="4000" b="1">
                <a:solidFill>
                  <a:srgbClr val="000000"/>
                </a:solidFill>
              </a:rPr>
              <a:t>状态移动</a:t>
            </a:r>
            <a:r>
              <a:rPr lang="zh-CN" altLang="en-US" sz="4000" b="1">
                <a:solidFill>
                  <a:srgbClr val="0000CC"/>
                </a:solidFill>
              </a:rPr>
              <a:t>，就输出一个字符；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00"/>
                </a:solidFill>
              </a:rPr>
              <a:t>    </a:t>
            </a:r>
            <a:r>
              <a:rPr lang="zh-CN" altLang="en-US" sz="4000" b="1"/>
              <a:t>输出字符和</a:t>
            </a:r>
            <a:r>
              <a:rPr lang="zh-CN" altLang="en-US" sz="4000" b="1">
                <a:solidFill>
                  <a:srgbClr val="000000"/>
                </a:solidFill>
              </a:rPr>
              <a:t>转换</a:t>
            </a:r>
            <a:r>
              <a:rPr lang="zh-CN" altLang="en-US" sz="4000" b="1"/>
              <a:t>一一对应</a:t>
            </a:r>
            <a:r>
              <a:rPr lang="zh-CN" altLang="en-US" sz="4000" b="1">
                <a:solidFill>
                  <a:srgbClr val="000000"/>
                </a:solidFill>
              </a:rPr>
              <a:t>。</a:t>
            </a:r>
            <a:endParaRPr lang="en-US" altLang="zh-CN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</a:rPr>
              <a:t>Moore</a:t>
            </a:r>
            <a:r>
              <a:rPr lang="zh-CN" altLang="en-US" sz="4800" dirty="0">
                <a:solidFill>
                  <a:srgbClr val="000000"/>
                </a:solidFill>
              </a:rPr>
              <a:t>机和</a:t>
            </a:r>
            <a:r>
              <a:rPr lang="en-US" altLang="zh-CN" sz="4800" dirty="0">
                <a:solidFill>
                  <a:srgbClr val="000000"/>
                </a:solidFill>
              </a:rPr>
              <a:t>Mealy</a:t>
            </a:r>
            <a:r>
              <a:rPr lang="zh-CN" altLang="en-US" sz="4800" dirty="0">
                <a:solidFill>
                  <a:srgbClr val="000000"/>
                </a:solidFill>
              </a:rPr>
              <a:t>机等价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设</a:t>
            </a:r>
            <a:r>
              <a:rPr lang="en-US" altLang="zh-CN" sz="4400" b="1">
                <a:solidFill>
                  <a:srgbClr val="0000CC"/>
                </a:solidFill>
              </a:rPr>
              <a:t>Moore</a:t>
            </a:r>
            <a:r>
              <a:rPr lang="zh-CN" altLang="en-US" sz="4400" b="1">
                <a:solidFill>
                  <a:srgbClr val="0000CC"/>
                </a:solidFill>
              </a:rPr>
              <a:t>机：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M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en-US" altLang="zh-CN" sz="4400" b="1">
                <a:solidFill>
                  <a:srgbClr val="0000CC"/>
                </a:solidFill>
              </a:rPr>
              <a:t>=(Q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zh-CN" altLang="en-US" sz="4400" b="1">
                <a:solidFill>
                  <a:srgbClr val="0000CC"/>
                </a:solidFill>
              </a:rPr>
              <a:t>，∑</a:t>
            </a:r>
            <a:r>
              <a:rPr lang="en-US" altLang="zh-CN" sz="4400" b="1">
                <a:solidFill>
                  <a:srgbClr val="0000CC"/>
                </a:solidFill>
              </a:rPr>
              <a:t>,△,δ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en-US" altLang="zh-CN" sz="4400" b="1">
                <a:solidFill>
                  <a:srgbClr val="0000CC"/>
                </a:solidFill>
              </a:rPr>
              <a:t>,λ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en-US" altLang="zh-CN" sz="4400" b="1">
                <a:solidFill>
                  <a:srgbClr val="0000CC"/>
                </a:solidFill>
              </a:rPr>
              <a:t>, </a:t>
            </a:r>
            <a:r>
              <a:rPr lang="en-US" altLang="zh-CN" sz="4400" b="1">
                <a:solidFill>
                  <a:srgbClr val="000000"/>
                </a:solidFill>
              </a:rPr>
              <a:t>q</a:t>
            </a:r>
            <a:r>
              <a:rPr lang="en-US" altLang="zh-CN" sz="4400" b="1" baseline="-30000">
                <a:solidFill>
                  <a:srgbClr val="000000"/>
                </a:solidFill>
              </a:rPr>
              <a:t>01</a:t>
            </a:r>
            <a:r>
              <a:rPr lang="en-US" altLang="zh-CN" sz="4400" b="1">
                <a:solidFill>
                  <a:srgbClr val="0000CC"/>
                </a:solidFill>
              </a:rPr>
              <a:t>)</a:t>
            </a:r>
            <a:endParaRPr lang="zh-CN" altLang="en-US" sz="4400" b="1">
              <a:solidFill>
                <a:srgbClr val="0000CC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  Mealy</a:t>
            </a:r>
            <a:r>
              <a:rPr lang="zh-CN" altLang="en-US" sz="4400" b="1">
                <a:solidFill>
                  <a:srgbClr val="0000CC"/>
                </a:solidFill>
              </a:rPr>
              <a:t>机：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M</a:t>
            </a:r>
            <a:r>
              <a:rPr lang="en-US" altLang="zh-CN" sz="4400" b="1" baseline="-30000">
                <a:solidFill>
                  <a:srgbClr val="0000CC"/>
                </a:solidFill>
              </a:rPr>
              <a:t>2</a:t>
            </a:r>
            <a:r>
              <a:rPr lang="en-US" altLang="zh-CN" sz="4400" b="1">
                <a:solidFill>
                  <a:srgbClr val="0000CC"/>
                </a:solidFill>
              </a:rPr>
              <a:t>=(Q</a:t>
            </a:r>
            <a:r>
              <a:rPr lang="en-US" altLang="zh-CN" sz="4400" b="1" baseline="-30000">
                <a:solidFill>
                  <a:srgbClr val="0000CC"/>
                </a:solidFill>
              </a:rPr>
              <a:t>2</a:t>
            </a:r>
            <a:r>
              <a:rPr lang="zh-CN" altLang="en-US" sz="4400" b="1">
                <a:solidFill>
                  <a:srgbClr val="0000CC"/>
                </a:solidFill>
              </a:rPr>
              <a:t>，∑</a:t>
            </a:r>
            <a:r>
              <a:rPr lang="en-US" altLang="zh-CN" sz="4400" b="1">
                <a:solidFill>
                  <a:srgbClr val="0000CC"/>
                </a:solidFill>
              </a:rPr>
              <a:t>,△,δ</a:t>
            </a:r>
            <a:r>
              <a:rPr lang="en-US" altLang="zh-CN" sz="4400" b="1" baseline="-30000">
                <a:solidFill>
                  <a:srgbClr val="0000CC"/>
                </a:solidFill>
              </a:rPr>
              <a:t>2</a:t>
            </a:r>
            <a:r>
              <a:rPr lang="en-US" altLang="zh-CN" sz="4400" b="1">
                <a:solidFill>
                  <a:srgbClr val="0000CC"/>
                </a:solidFill>
              </a:rPr>
              <a:t>,λ</a:t>
            </a:r>
            <a:r>
              <a:rPr lang="en-US" altLang="zh-CN" sz="4400" b="1" baseline="-30000">
                <a:solidFill>
                  <a:srgbClr val="0000CC"/>
                </a:solidFill>
              </a:rPr>
              <a:t>2</a:t>
            </a:r>
            <a:r>
              <a:rPr lang="en-US" altLang="zh-CN" sz="4400" b="1">
                <a:solidFill>
                  <a:srgbClr val="0000CC"/>
                </a:solidFill>
              </a:rPr>
              <a:t>, </a:t>
            </a:r>
            <a:r>
              <a:rPr lang="en-US" altLang="zh-CN" sz="4400" b="1">
                <a:solidFill>
                  <a:srgbClr val="000000"/>
                </a:solidFill>
              </a:rPr>
              <a:t>q</a:t>
            </a:r>
            <a:r>
              <a:rPr lang="en-US" altLang="zh-CN" sz="4400" b="1" baseline="-30000">
                <a:solidFill>
                  <a:srgbClr val="000000"/>
                </a:solidFill>
              </a:rPr>
              <a:t>02</a:t>
            </a:r>
            <a:r>
              <a:rPr lang="en-GB" altLang="zh-CN" sz="4400" b="1">
                <a:solidFill>
                  <a:srgbClr val="0000CC"/>
                </a:solidFill>
              </a:rPr>
              <a:t>)</a:t>
            </a:r>
            <a:endParaRPr lang="zh-CN" altLang="en-US" sz="44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400" b="1">
                <a:solidFill>
                  <a:srgbClr val="0000CC"/>
                </a:solidFill>
              </a:rPr>
              <a:t>对于输入串</a:t>
            </a:r>
            <a:r>
              <a:rPr lang="en-US" altLang="zh-CN" sz="4400" b="1">
                <a:solidFill>
                  <a:srgbClr val="0000CC"/>
                </a:solidFill>
              </a:rPr>
              <a:t>w∈∑</a:t>
            </a:r>
            <a:r>
              <a:rPr lang="en-US" altLang="zh-CN" sz="4400" b="1" baseline="30000">
                <a:solidFill>
                  <a:srgbClr val="0000CC"/>
                </a:solidFill>
              </a:rPr>
              <a:t>*</a:t>
            </a:r>
            <a:r>
              <a:rPr lang="zh-CN" altLang="en-US" sz="4400" b="1">
                <a:solidFill>
                  <a:srgbClr val="0000CC"/>
                </a:solidFill>
              </a:rPr>
              <a:t>，若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   </a:t>
            </a:r>
            <a:r>
              <a:rPr lang="en-US" altLang="zh-CN" sz="4400" b="1">
                <a:solidFill>
                  <a:srgbClr val="0000CC"/>
                </a:solidFill>
              </a:rPr>
              <a:t>T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en-US" altLang="zh-CN" sz="4400" b="1">
                <a:solidFill>
                  <a:srgbClr val="0000CC"/>
                </a:solidFill>
              </a:rPr>
              <a:t>(w)=λ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en-US" altLang="zh-CN" sz="4400" b="1">
                <a:solidFill>
                  <a:srgbClr val="0000CC"/>
                </a:solidFill>
              </a:rPr>
              <a:t>(q</a:t>
            </a:r>
            <a:r>
              <a:rPr lang="en-US" altLang="zh-CN" sz="4400" b="1" baseline="-30000">
                <a:solidFill>
                  <a:srgbClr val="0000CC"/>
                </a:solidFill>
              </a:rPr>
              <a:t>01</a:t>
            </a:r>
            <a:r>
              <a:rPr lang="en-US" altLang="zh-CN" sz="4400" b="1">
                <a:solidFill>
                  <a:srgbClr val="0000CC"/>
                </a:solidFill>
              </a:rPr>
              <a:t>)T</a:t>
            </a:r>
            <a:r>
              <a:rPr lang="en-US" altLang="zh-CN" sz="4400" b="1" baseline="-30000">
                <a:solidFill>
                  <a:srgbClr val="0000CC"/>
                </a:solidFill>
              </a:rPr>
              <a:t>2</a:t>
            </a:r>
            <a:r>
              <a:rPr lang="en-US" altLang="zh-CN" sz="4400" b="1">
                <a:solidFill>
                  <a:srgbClr val="0000CC"/>
                </a:solidFill>
              </a:rPr>
              <a:t>(w)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称</a:t>
            </a:r>
            <a:r>
              <a:rPr lang="en-US" altLang="zh-CN" sz="4400" b="1">
                <a:solidFill>
                  <a:srgbClr val="0000CC"/>
                </a:solidFill>
              </a:rPr>
              <a:t>Moore</a:t>
            </a:r>
            <a:r>
              <a:rPr lang="zh-CN" altLang="en-US" sz="4400" b="1">
                <a:solidFill>
                  <a:srgbClr val="0000CC"/>
                </a:solidFill>
              </a:rPr>
              <a:t>机和</a:t>
            </a:r>
            <a:r>
              <a:rPr lang="en-US" altLang="zh-CN" sz="4400" b="1">
                <a:solidFill>
                  <a:srgbClr val="0000CC"/>
                </a:solidFill>
              </a:rPr>
              <a:t>Mealy</a:t>
            </a:r>
            <a:r>
              <a:rPr lang="zh-CN" altLang="en-US" sz="4400" b="1">
                <a:solidFill>
                  <a:srgbClr val="0000CC"/>
                </a:solidFill>
              </a:rPr>
              <a:t>机是等价的。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其中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T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en-US" altLang="zh-CN" sz="4400" b="1">
                <a:solidFill>
                  <a:srgbClr val="0000CC"/>
                </a:solidFill>
              </a:rPr>
              <a:t>(w)</a:t>
            </a:r>
            <a:r>
              <a:rPr lang="zh-CN" altLang="en-US" sz="4400" b="1">
                <a:solidFill>
                  <a:srgbClr val="0000CC"/>
                </a:solidFill>
              </a:rPr>
              <a:t>和</a:t>
            </a:r>
            <a:r>
              <a:rPr lang="en-US" altLang="zh-CN" sz="4400" b="1">
                <a:solidFill>
                  <a:srgbClr val="0000CC"/>
                </a:solidFill>
              </a:rPr>
              <a:t>T</a:t>
            </a:r>
            <a:r>
              <a:rPr lang="en-US" altLang="zh-CN" sz="4400" b="1" baseline="-30000">
                <a:solidFill>
                  <a:srgbClr val="0000CC"/>
                </a:solidFill>
              </a:rPr>
              <a:t>2</a:t>
            </a:r>
            <a:r>
              <a:rPr lang="en-US" altLang="zh-CN" sz="4400" b="1">
                <a:solidFill>
                  <a:srgbClr val="0000CC"/>
                </a:solidFill>
              </a:rPr>
              <a:t>(w)</a:t>
            </a:r>
            <a:r>
              <a:rPr lang="zh-CN" altLang="en-US" sz="4400" b="1">
                <a:solidFill>
                  <a:srgbClr val="0000CC"/>
                </a:solidFill>
              </a:rPr>
              <a:t>分别表示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Moore</a:t>
            </a:r>
            <a:r>
              <a:rPr lang="zh-CN" altLang="en-US" sz="4400" b="1">
                <a:solidFill>
                  <a:srgbClr val="0000CC"/>
                </a:solidFill>
              </a:rPr>
              <a:t>机</a:t>
            </a:r>
            <a:r>
              <a:rPr lang="en-US" altLang="zh-CN" sz="4400" b="1">
                <a:solidFill>
                  <a:srgbClr val="0000CC"/>
                </a:solidFill>
              </a:rPr>
              <a:t>M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zh-CN" altLang="en-US" sz="4400" b="1">
                <a:solidFill>
                  <a:srgbClr val="0000CC"/>
                </a:solidFill>
              </a:rPr>
              <a:t>和</a:t>
            </a:r>
            <a:r>
              <a:rPr lang="en-US" altLang="zh-CN" sz="4400" b="1">
                <a:solidFill>
                  <a:srgbClr val="0000CC"/>
                </a:solidFill>
              </a:rPr>
              <a:t>Mealy</a:t>
            </a:r>
            <a:r>
              <a:rPr lang="zh-CN" altLang="en-US" sz="4400" b="1">
                <a:solidFill>
                  <a:srgbClr val="0000CC"/>
                </a:solidFill>
              </a:rPr>
              <a:t>机</a:t>
            </a:r>
            <a:r>
              <a:rPr lang="en-US" altLang="zh-CN" sz="4400" b="1">
                <a:solidFill>
                  <a:srgbClr val="0000CC"/>
                </a:solidFill>
              </a:rPr>
              <a:t>M</a:t>
            </a:r>
            <a:r>
              <a:rPr lang="en-US" altLang="zh-CN" sz="4400" b="1" baseline="-30000">
                <a:solidFill>
                  <a:srgbClr val="0000CC"/>
                </a:solidFill>
              </a:rPr>
              <a:t>2</a:t>
            </a:r>
            <a:r>
              <a:rPr lang="zh-CN" altLang="en-US" sz="4400" b="1">
                <a:solidFill>
                  <a:srgbClr val="0000CC"/>
                </a:solidFill>
              </a:rPr>
              <a:t>关于输入串</a:t>
            </a:r>
            <a:r>
              <a:rPr lang="en-US" altLang="zh-CN" sz="4400" b="1">
                <a:solidFill>
                  <a:srgbClr val="0000CC"/>
                </a:solidFill>
              </a:rPr>
              <a:t>w</a:t>
            </a:r>
            <a:r>
              <a:rPr lang="zh-CN" altLang="en-US" sz="4400" b="1">
                <a:solidFill>
                  <a:srgbClr val="0000CC"/>
                </a:solidFill>
              </a:rPr>
              <a:t>的输出。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400" b="1" dirty="0">
                <a:solidFill>
                  <a:srgbClr val="0000CC"/>
                </a:solidFill>
              </a:rPr>
              <a:t>给定任意的</a:t>
            </a:r>
            <a:r>
              <a:rPr lang="en-US" altLang="zh-CN" sz="4400" b="1" dirty="0">
                <a:solidFill>
                  <a:srgbClr val="000000"/>
                </a:solidFill>
              </a:rPr>
              <a:t>Moore</a:t>
            </a:r>
            <a:r>
              <a:rPr lang="zh-CN" altLang="en-US" sz="4400" b="1" dirty="0">
                <a:solidFill>
                  <a:srgbClr val="0000CC"/>
                </a:solidFill>
              </a:rPr>
              <a:t>机，可以构造出与之等价的</a:t>
            </a:r>
            <a:r>
              <a:rPr lang="en-US" altLang="zh-CN" sz="4400" b="1" dirty="0">
                <a:solidFill>
                  <a:srgbClr val="000000"/>
                </a:solidFill>
              </a:rPr>
              <a:t>Mealy</a:t>
            </a:r>
            <a:r>
              <a:rPr lang="zh-CN" altLang="en-US" sz="4400" b="1" dirty="0">
                <a:solidFill>
                  <a:srgbClr val="0000CC"/>
                </a:solidFill>
              </a:rPr>
              <a:t>机；</a:t>
            </a:r>
          </a:p>
          <a:p>
            <a:pPr eaLnBrk="1" hangingPunct="1"/>
            <a:r>
              <a:rPr lang="zh-CN" altLang="en-US" sz="4400" b="1" dirty="0">
                <a:solidFill>
                  <a:srgbClr val="0000CC"/>
                </a:solidFill>
              </a:rPr>
              <a:t>给定任意的</a:t>
            </a:r>
            <a:r>
              <a:rPr lang="en-US" altLang="zh-CN" sz="4400" b="1" dirty="0">
                <a:solidFill>
                  <a:srgbClr val="000000"/>
                </a:solidFill>
              </a:rPr>
              <a:t>Mealy</a:t>
            </a:r>
            <a:r>
              <a:rPr lang="zh-CN" altLang="en-US" sz="4400" b="1" dirty="0">
                <a:solidFill>
                  <a:srgbClr val="0000CC"/>
                </a:solidFill>
              </a:rPr>
              <a:t>机，也可以构造出与之等价的</a:t>
            </a:r>
            <a:r>
              <a:rPr lang="en-US" altLang="zh-CN" sz="4400" b="1" dirty="0">
                <a:solidFill>
                  <a:srgbClr val="000000"/>
                </a:solidFill>
              </a:rPr>
              <a:t>Moore</a:t>
            </a:r>
            <a:r>
              <a:rPr lang="zh-CN" altLang="en-US" sz="4400" b="1" dirty="0">
                <a:solidFill>
                  <a:srgbClr val="0000CC"/>
                </a:solidFill>
              </a:rPr>
              <a:t>机。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1" grpId="0" build="p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定理</a:t>
            </a:r>
            <a:r>
              <a:rPr lang="en-US" altLang="zh-CN" sz="5400" dirty="0">
                <a:solidFill>
                  <a:srgbClr val="000000"/>
                </a:solidFill>
              </a:rPr>
              <a:t>3-8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M</a:t>
            </a:r>
            <a:r>
              <a:rPr lang="en-US" altLang="zh-CN" sz="4400" b="1" baseline="-30000">
                <a:solidFill>
                  <a:srgbClr val="0000CC"/>
                </a:solidFill>
              </a:rPr>
              <a:t>o</a:t>
            </a:r>
            <a:r>
              <a:rPr lang="en-US" altLang="zh-CN" sz="4400" b="1">
                <a:solidFill>
                  <a:srgbClr val="0000CC"/>
                </a:solidFill>
              </a:rPr>
              <a:t>=(Q,∑,△,δ,λ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en-US" altLang="zh-CN" sz="4400" b="1">
                <a:solidFill>
                  <a:srgbClr val="0000CC"/>
                </a:solidFill>
              </a:rPr>
              <a:t>, 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en-US" altLang="zh-CN" sz="4400" b="1">
                <a:solidFill>
                  <a:srgbClr val="0000CC"/>
                </a:solidFill>
              </a:rPr>
              <a:t>)</a:t>
            </a:r>
            <a:r>
              <a:rPr lang="zh-CN" altLang="en-US" sz="4400" b="1">
                <a:solidFill>
                  <a:srgbClr val="0000CC"/>
                </a:solidFill>
              </a:rPr>
              <a:t>是个</a:t>
            </a:r>
            <a:r>
              <a:rPr lang="en-US" altLang="zh-CN" sz="4400" b="1">
                <a:solidFill>
                  <a:srgbClr val="0000CC"/>
                </a:solidFill>
              </a:rPr>
              <a:t>Moore</a:t>
            </a:r>
            <a:r>
              <a:rPr lang="zh-CN" altLang="en-US" sz="4400" b="1">
                <a:solidFill>
                  <a:srgbClr val="0000CC"/>
                </a:solidFill>
              </a:rPr>
              <a:t>机，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则有一个</a:t>
            </a:r>
            <a:r>
              <a:rPr lang="en-US" altLang="zh-CN" sz="4400" b="1">
                <a:solidFill>
                  <a:srgbClr val="0000CC"/>
                </a:solidFill>
              </a:rPr>
              <a:t>Mealy</a:t>
            </a:r>
            <a:r>
              <a:rPr lang="zh-CN" altLang="en-US" sz="4400" b="1">
                <a:solidFill>
                  <a:srgbClr val="0000CC"/>
                </a:solidFill>
              </a:rPr>
              <a:t>机</a:t>
            </a:r>
            <a:r>
              <a:rPr lang="en-US" altLang="zh-CN" sz="4400" b="1">
                <a:solidFill>
                  <a:srgbClr val="0000CC"/>
                </a:solidFill>
              </a:rPr>
              <a:t>M</a:t>
            </a:r>
            <a:r>
              <a:rPr lang="en-US" altLang="zh-CN" sz="4400" b="1" baseline="-30000">
                <a:solidFill>
                  <a:srgbClr val="0000CC"/>
                </a:solidFill>
              </a:rPr>
              <a:t>e</a:t>
            </a:r>
            <a:r>
              <a:rPr lang="zh-CN" altLang="en-US" sz="4400" b="1">
                <a:solidFill>
                  <a:srgbClr val="0000CC"/>
                </a:solidFill>
              </a:rPr>
              <a:t>与之等价。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build="p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证明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4400" b="1">
                <a:solidFill>
                  <a:srgbClr val="0000CC"/>
                </a:solidFill>
              </a:rPr>
              <a:t> </a:t>
            </a:r>
            <a:r>
              <a:rPr lang="zh-CN" altLang="en-US" sz="3600" b="1">
                <a:solidFill>
                  <a:srgbClr val="0000CC"/>
                </a:solidFill>
              </a:rPr>
              <a:t>设</a:t>
            </a:r>
            <a:r>
              <a:rPr lang="en-US" altLang="zh-CN" sz="3600" b="1">
                <a:solidFill>
                  <a:srgbClr val="0000CC"/>
                </a:solidFill>
              </a:rPr>
              <a:t>Moore</a:t>
            </a:r>
            <a:r>
              <a:rPr lang="zh-CN" altLang="en-US" sz="3600" b="1">
                <a:solidFill>
                  <a:srgbClr val="0000CC"/>
                </a:solidFill>
              </a:rPr>
              <a:t>机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CC"/>
                </a:solidFill>
              </a:rPr>
              <a:t>M</a:t>
            </a:r>
            <a:r>
              <a:rPr lang="en-US" altLang="zh-CN" sz="3600" b="1" baseline="-30000">
                <a:solidFill>
                  <a:srgbClr val="0000CC"/>
                </a:solidFill>
              </a:rPr>
              <a:t>o</a:t>
            </a:r>
            <a:r>
              <a:rPr lang="en-US" altLang="zh-CN" sz="3600" b="1">
                <a:solidFill>
                  <a:srgbClr val="0000CC"/>
                </a:solidFill>
              </a:rPr>
              <a:t>=</a:t>
            </a:r>
            <a:r>
              <a:rPr lang="zh-CN" altLang="en-US" sz="3600" b="1">
                <a:solidFill>
                  <a:srgbClr val="0000CC"/>
                </a:solidFill>
              </a:rPr>
              <a:t>（</a:t>
            </a:r>
            <a:r>
              <a:rPr lang="en-US" altLang="zh-CN" sz="3600" b="1">
                <a:solidFill>
                  <a:srgbClr val="0000CC"/>
                </a:solidFill>
              </a:rPr>
              <a:t>Q</a:t>
            </a:r>
            <a:r>
              <a:rPr lang="zh-CN" altLang="en-US" sz="3600" b="1">
                <a:solidFill>
                  <a:srgbClr val="0000CC"/>
                </a:solidFill>
              </a:rPr>
              <a:t>，∑，△，</a:t>
            </a:r>
            <a:r>
              <a:rPr lang="en-US" altLang="zh-CN" sz="3600" b="1">
                <a:solidFill>
                  <a:srgbClr val="0000CC"/>
                </a:solidFill>
              </a:rPr>
              <a:t>δ</a:t>
            </a:r>
            <a:r>
              <a:rPr lang="zh-CN" altLang="en-US" sz="3600" b="1">
                <a:solidFill>
                  <a:srgbClr val="0000CC"/>
                </a:solidFill>
              </a:rPr>
              <a:t>，</a:t>
            </a:r>
            <a:r>
              <a:rPr lang="en-US" altLang="zh-CN" sz="3600" b="1">
                <a:solidFill>
                  <a:srgbClr val="0000CC"/>
                </a:solidFill>
              </a:rPr>
              <a:t>λ</a:t>
            </a:r>
            <a:r>
              <a:rPr lang="en-US" altLang="zh-CN" sz="3600" b="1" baseline="-30000">
                <a:solidFill>
                  <a:srgbClr val="0000CC"/>
                </a:solidFill>
              </a:rPr>
              <a:t>1</a:t>
            </a:r>
            <a:r>
              <a:rPr lang="en-US" altLang="zh-CN" sz="3600" b="1">
                <a:solidFill>
                  <a:srgbClr val="0000CC"/>
                </a:solidFill>
              </a:rPr>
              <a:t>, q</a:t>
            </a:r>
            <a:r>
              <a:rPr lang="en-US" altLang="zh-CN" sz="3600" b="1" baseline="-30000">
                <a:solidFill>
                  <a:srgbClr val="0000CC"/>
                </a:solidFill>
              </a:rPr>
              <a:t>0</a:t>
            </a:r>
            <a:r>
              <a:rPr lang="zh-CN" altLang="en-US" sz="3600" b="1">
                <a:solidFill>
                  <a:srgbClr val="0000CC"/>
                </a:solidFill>
              </a:rPr>
              <a:t>）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CC"/>
                </a:solidFill>
              </a:rPr>
              <a:t>构造</a:t>
            </a:r>
            <a:r>
              <a:rPr lang="en-US" altLang="zh-CN" sz="3600" b="1">
                <a:solidFill>
                  <a:srgbClr val="0000CC"/>
                </a:solidFill>
              </a:rPr>
              <a:t>Mealy</a:t>
            </a:r>
            <a:r>
              <a:rPr lang="zh-CN" altLang="en-US" sz="3600" b="1">
                <a:solidFill>
                  <a:srgbClr val="0000CC"/>
                </a:solidFill>
              </a:rPr>
              <a:t>机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CC"/>
                </a:solidFill>
              </a:rPr>
              <a:t>M</a:t>
            </a:r>
            <a:r>
              <a:rPr lang="en-US" altLang="zh-CN" sz="3600" b="1" baseline="-30000">
                <a:solidFill>
                  <a:srgbClr val="0000CC"/>
                </a:solidFill>
              </a:rPr>
              <a:t>e</a:t>
            </a:r>
            <a:r>
              <a:rPr lang="en-US" altLang="zh-CN" sz="3600" b="1">
                <a:solidFill>
                  <a:srgbClr val="0000CC"/>
                </a:solidFill>
              </a:rPr>
              <a:t>=</a:t>
            </a:r>
            <a:r>
              <a:rPr lang="zh-CN" altLang="en-US" sz="3600" b="1">
                <a:solidFill>
                  <a:srgbClr val="0000CC"/>
                </a:solidFill>
              </a:rPr>
              <a:t>（</a:t>
            </a:r>
            <a:r>
              <a:rPr lang="en-US" altLang="zh-CN" sz="3600" b="1">
                <a:solidFill>
                  <a:srgbClr val="0000CC"/>
                </a:solidFill>
              </a:rPr>
              <a:t>Q</a:t>
            </a:r>
            <a:r>
              <a:rPr lang="zh-CN" altLang="en-US" sz="3600" b="1">
                <a:solidFill>
                  <a:srgbClr val="0000CC"/>
                </a:solidFill>
              </a:rPr>
              <a:t>，∑，△，</a:t>
            </a:r>
            <a:r>
              <a:rPr lang="en-US" altLang="zh-CN" sz="3600" b="1">
                <a:solidFill>
                  <a:srgbClr val="0000CC"/>
                </a:solidFill>
              </a:rPr>
              <a:t>δ</a:t>
            </a:r>
            <a:r>
              <a:rPr lang="zh-CN" altLang="en-US" sz="3600" b="1">
                <a:solidFill>
                  <a:srgbClr val="0000CC"/>
                </a:solidFill>
              </a:rPr>
              <a:t>，</a:t>
            </a:r>
            <a:r>
              <a:rPr lang="en-US" altLang="zh-CN" sz="3600" b="1">
                <a:solidFill>
                  <a:srgbClr val="0000CC"/>
                </a:solidFill>
              </a:rPr>
              <a:t>λ</a:t>
            </a:r>
            <a:r>
              <a:rPr lang="en-US" altLang="zh-CN" sz="3600" b="1" baseline="-30000">
                <a:solidFill>
                  <a:srgbClr val="0000CC"/>
                </a:solidFill>
              </a:rPr>
              <a:t>2</a:t>
            </a:r>
            <a:r>
              <a:rPr lang="en-US" altLang="zh-CN" sz="3600" b="1">
                <a:solidFill>
                  <a:srgbClr val="0000CC"/>
                </a:solidFill>
              </a:rPr>
              <a:t>, q</a:t>
            </a:r>
            <a:r>
              <a:rPr lang="en-US" altLang="zh-CN" sz="3600" b="1" baseline="-30000">
                <a:solidFill>
                  <a:srgbClr val="0000CC"/>
                </a:solidFill>
              </a:rPr>
              <a:t>0</a:t>
            </a:r>
            <a:r>
              <a:rPr lang="zh-CN" altLang="en-US" sz="3600" b="1">
                <a:solidFill>
                  <a:srgbClr val="0000CC"/>
                </a:solidFill>
              </a:rPr>
              <a:t>）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CC"/>
                </a:solidFill>
              </a:rPr>
              <a:t> 其中</a:t>
            </a:r>
            <a:r>
              <a:rPr lang="en-US" altLang="zh-CN" sz="3600" b="1">
                <a:solidFill>
                  <a:srgbClr val="0000CC"/>
                </a:solidFill>
              </a:rPr>
              <a:t>:</a:t>
            </a:r>
            <a:r>
              <a:rPr lang="en-US" altLang="zh-CN" sz="3600" b="1">
                <a:solidFill>
                  <a:srgbClr val="000000"/>
                </a:solidFill>
              </a:rPr>
              <a:t>λ</a:t>
            </a:r>
            <a:r>
              <a:rPr lang="en-US" altLang="zh-CN" sz="3600" b="1" baseline="-30000">
                <a:solidFill>
                  <a:srgbClr val="000000"/>
                </a:solidFill>
              </a:rPr>
              <a:t>2</a:t>
            </a:r>
            <a:r>
              <a:rPr lang="en-US" altLang="zh-CN" sz="3600" b="1">
                <a:solidFill>
                  <a:srgbClr val="000000"/>
                </a:solidFill>
              </a:rPr>
              <a:t>(q</a:t>
            </a:r>
            <a:r>
              <a:rPr lang="zh-CN" altLang="en-US" sz="3600" b="1">
                <a:solidFill>
                  <a:srgbClr val="000000"/>
                </a:solidFill>
              </a:rPr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a)=λ</a:t>
            </a:r>
            <a:r>
              <a:rPr lang="en-US" altLang="zh-CN" sz="3600" b="1" baseline="-30000">
                <a:solidFill>
                  <a:srgbClr val="000000"/>
                </a:solidFill>
              </a:rPr>
              <a:t>1</a:t>
            </a:r>
            <a:r>
              <a:rPr lang="en-US" altLang="zh-CN" sz="3600" b="1">
                <a:solidFill>
                  <a:srgbClr val="000000"/>
                </a:solidFill>
              </a:rPr>
              <a:t>(δ(q</a:t>
            </a:r>
            <a:r>
              <a:rPr lang="zh-CN" altLang="en-US" sz="3600" b="1">
                <a:solidFill>
                  <a:srgbClr val="000000"/>
                </a:solidFill>
              </a:rPr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a))</a:t>
            </a:r>
            <a:endParaRPr lang="en-US" altLang="zh-CN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362200"/>
            <a:ext cx="7943850" cy="40195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M</a:t>
            </a:r>
            <a:r>
              <a:rPr lang="en-US" altLang="zh-CN" sz="4400" b="1" baseline="-30000">
                <a:solidFill>
                  <a:srgbClr val="0000CC"/>
                </a:solidFill>
              </a:rPr>
              <a:t>e</a:t>
            </a:r>
            <a:r>
              <a:rPr lang="zh-CN" altLang="en-US" sz="4400" b="1">
                <a:solidFill>
                  <a:srgbClr val="0000CC"/>
                </a:solidFill>
              </a:rPr>
              <a:t>与</a:t>
            </a:r>
            <a:r>
              <a:rPr lang="en-US" altLang="zh-CN" sz="4400" b="1">
                <a:solidFill>
                  <a:srgbClr val="0000CC"/>
                </a:solidFill>
              </a:rPr>
              <a:t>M</a:t>
            </a:r>
            <a:r>
              <a:rPr lang="en-US" altLang="zh-CN" sz="4400" b="1" baseline="-30000">
                <a:solidFill>
                  <a:srgbClr val="0000CC"/>
                </a:solidFill>
              </a:rPr>
              <a:t>o</a:t>
            </a:r>
            <a:r>
              <a:rPr lang="zh-CN" altLang="en-US" sz="4400" b="1">
                <a:solidFill>
                  <a:srgbClr val="0000CC"/>
                </a:solidFill>
              </a:rPr>
              <a:t>具有相同状态和</a:t>
            </a:r>
            <a:r>
              <a:rPr lang="en-US" altLang="zh-CN" sz="4400" b="1">
                <a:solidFill>
                  <a:srgbClr val="0000CC"/>
                </a:solidFill>
              </a:rPr>
              <a:t>δ</a:t>
            </a:r>
            <a:r>
              <a:rPr lang="zh-CN" altLang="en-US" sz="4400" b="1">
                <a:solidFill>
                  <a:srgbClr val="0000CC"/>
                </a:solidFill>
              </a:rPr>
              <a:t>函数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对于相同的输入串序列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M</a:t>
            </a:r>
            <a:r>
              <a:rPr lang="en-US" altLang="zh-CN" sz="4400" b="1" baseline="-30000">
                <a:solidFill>
                  <a:srgbClr val="0000CC"/>
                </a:solidFill>
              </a:rPr>
              <a:t>e</a:t>
            </a:r>
            <a:r>
              <a:rPr lang="zh-CN" altLang="en-US" sz="4400" b="1">
                <a:solidFill>
                  <a:srgbClr val="0000CC"/>
                </a:solidFill>
              </a:rPr>
              <a:t>与</a:t>
            </a:r>
            <a:r>
              <a:rPr lang="en-US" altLang="zh-CN" sz="4400" b="1">
                <a:solidFill>
                  <a:srgbClr val="0000CC"/>
                </a:solidFill>
              </a:rPr>
              <a:t>M</a:t>
            </a:r>
            <a:r>
              <a:rPr lang="en-US" altLang="zh-CN" sz="4400" b="1" baseline="-30000">
                <a:solidFill>
                  <a:srgbClr val="0000CC"/>
                </a:solidFill>
              </a:rPr>
              <a:t>o</a:t>
            </a:r>
            <a:r>
              <a:rPr lang="zh-CN" altLang="en-US" sz="4400" b="1">
                <a:solidFill>
                  <a:srgbClr val="0000CC"/>
                </a:solidFill>
              </a:rPr>
              <a:t>状态转换序列相同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惟一不同的只是将</a:t>
            </a:r>
            <a:r>
              <a:rPr lang="en-US" altLang="zh-CN" sz="4400" b="1">
                <a:solidFill>
                  <a:srgbClr val="0000CC"/>
                </a:solidFill>
              </a:rPr>
              <a:t>M</a:t>
            </a:r>
            <a:r>
              <a:rPr lang="en-US" altLang="zh-CN" sz="4400" b="1" baseline="-30000">
                <a:solidFill>
                  <a:srgbClr val="0000CC"/>
                </a:solidFill>
              </a:rPr>
              <a:t>o</a:t>
            </a:r>
            <a:r>
              <a:rPr lang="zh-CN" altLang="en-US" sz="4400" b="1">
                <a:solidFill>
                  <a:srgbClr val="0000CC"/>
                </a:solidFill>
              </a:rPr>
              <a:t>的输出</a:t>
            </a:r>
            <a:r>
              <a:rPr lang="zh-CN" altLang="en-US" sz="4400" b="1">
                <a:solidFill>
                  <a:schemeClr val="accent2"/>
                </a:solidFill>
              </a:rPr>
              <a:t>前移一步</a:t>
            </a:r>
            <a:r>
              <a:rPr lang="en-US" altLang="zh-CN" sz="4400" b="1">
                <a:solidFill>
                  <a:srgbClr val="0000CC"/>
                </a:solidFill>
              </a:rPr>
              <a:t>(</a:t>
            </a:r>
            <a:r>
              <a:rPr lang="zh-CN" altLang="en-US" sz="4400" b="1">
                <a:solidFill>
                  <a:srgbClr val="0000CC"/>
                </a:solidFill>
              </a:rPr>
              <a:t>删除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zh-CN" altLang="en-US" sz="4400" b="1">
                <a:solidFill>
                  <a:srgbClr val="0000CC"/>
                </a:solidFill>
              </a:rPr>
              <a:t>对应的输出</a:t>
            </a:r>
            <a:r>
              <a:rPr lang="en-US" altLang="zh-CN" sz="4400" b="1">
                <a:solidFill>
                  <a:srgbClr val="0000CC"/>
                </a:solidFill>
              </a:rPr>
              <a:t>)</a:t>
            </a:r>
            <a:r>
              <a:rPr lang="zh-CN" altLang="en-US" sz="4400" b="1">
                <a:solidFill>
                  <a:srgbClr val="0000CC"/>
                </a:solidFill>
              </a:rPr>
              <a:t>。</a:t>
            </a:r>
            <a:endParaRPr lang="en-US" altLang="zh-CN" sz="44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/>
    </p:bld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 </a:t>
            </a:r>
            <a:r>
              <a:rPr lang="en-US" altLang="zh-CN" sz="4000" b="1"/>
              <a:t>M</a:t>
            </a:r>
            <a:r>
              <a:rPr lang="en-US" altLang="zh-CN" sz="4400" b="1" baseline="-30000">
                <a:solidFill>
                  <a:srgbClr val="0000CC"/>
                </a:solidFill>
              </a:rPr>
              <a:t>o</a:t>
            </a:r>
            <a:r>
              <a:rPr lang="en-US" altLang="zh-CN" sz="3200" b="1">
                <a:solidFill>
                  <a:srgbClr val="0000CC"/>
                </a:solidFill>
                <a:latin typeface="宋体" panose="02010600030101010101" pitchFamily="2" charset="-122"/>
              </a:rPr>
              <a:t>                  </a:t>
            </a:r>
            <a:r>
              <a:rPr lang="en-US" altLang="zh-CN" sz="4000" b="1"/>
              <a:t>M</a:t>
            </a:r>
            <a:r>
              <a:rPr lang="en-US" altLang="zh-CN" sz="4400" b="1" baseline="-30000">
                <a:solidFill>
                  <a:srgbClr val="0000CC"/>
                </a:solidFill>
              </a:rPr>
              <a:t>e</a:t>
            </a:r>
            <a:endParaRPr lang="en-US" altLang="zh-CN"/>
          </a:p>
          <a:p>
            <a:pPr eaLnBrk="1" hangingPunct="1"/>
            <a:endParaRPr lang="zh-CN" altLang="en-US" sz="3200" b="1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sp>
        <p:nvSpPr>
          <p:cNvPr id="852996" name="Oval 4"/>
          <p:cNvSpPr>
            <a:spLocks noChangeArrowheads="1"/>
          </p:cNvSpPr>
          <p:nvPr/>
        </p:nvSpPr>
        <p:spPr bwMode="ltGray">
          <a:xfrm>
            <a:off x="1692275" y="4297363"/>
            <a:ext cx="923925" cy="9318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endParaRPr lang="en-US" altLang="zh-CN" sz="3200" baseline="-25000">
              <a:solidFill>
                <a:srgbClr val="000000"/>
              </a:solidFill>
            </a:endParaRPr>
          </a:p>
        </p:txBody>
      </p:sp>
      <p:sp>
        <p:nvSpPr>
          <p:cNvPr id="852997" name="Oval 5"/>
          <p:cNvSpPr>
            <a:spLocks noChangeArrowheads="1"/>
          </p:cNvSpPr>
          <p:nvPr/>
        </p:nvSpPr>
        <p:spPr bwMode="ltGray">
          <a:xfrm>
            <a:off x="3071813" y="4292600"/>
            <a:ext cx="923925" cy="931863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p</a:t>
            </a:r>
            <a:endParaRPr lang="en-US" altLang="zh-CN" sz="3200" baseline="-25000">
              <a:solidFill>
                <a:srgbClr val="000000"/>
              </a:solidFill>
            </a:endParaRPr>
          </a:p>
        </p:txBody>
      </p:sp>
      <p:sp>
        <p:nvSpPr>
          <p:cNvPr id="852998" name="Oval 6"/>
          <p:cNvSpPr>
            <a:spLocks noChangeArrowheads="1"/>
          </p:cNvSpPr>
          <p:nvPr/>
        </p:nvSpPr>
        <p:spPr bwMode="ltGray">
          <a:xfrm>
            <a:off x="4872038" y="4221163"/>
            <a:ext cx="923925" cy="9318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endParaRPr lang="en-US" altLang="zh-CN" sz="3200" baseline="-25000">
              <a:solidFill>
                <a:srgbClr val="000000"/>
              </a:solidFill>
            </a:endParaRPr>
          </a:p>
        </p:txBody>
      </p:sp>
      <p:sp>
        <p:nvSpPr>
          <p:cNvPr id="852999" name="Oval 7"/>
          <p:cNvSpPr>
            <a:spLocks noChangeArrowheads="1"/>
          </p:cNvSpPr>
          <p:nvPr/>
        </p:nvSpPr>
        <p:spPr bwMode="ltGray">
          <a:xfrm>
            <a:off x="6527800" y="4221163"/>
            <a:ext cx="923925" cy="9318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853000" name="Text Box 8"/>
          <p:cNvSpPr txBox="1">
            <a:spLocks noChangeArrowheads="1"/>
          </p:cNvSpPr>
          <p:nvPr/>
        </p:nvSpPr>
        <p:spPr bwMode="ltGray">
          <a:xfrm>
            <a:off x="2700338" y="4237038"/>
            <a:ext cx="2286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53001" name="Line 9"/>
          <p:cNvSpPr>
            <a:spLocks noChangeShapeType="1"/>
          </p:cNvSpPr>
          <p:nvPr/>
        </p:nvSpPr>
        <p:spPr bwMode="ltGray">
          <a:xfrm>
            <a:off x="2628900" y="4724400"/>
            <a:ext cx="4683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3002" name="Text Box 10"/>
          <p:cNvSpPr txBox="1">
            <a:spLocks noChangeArrowheads="1"/>
          </p:cNvSpPr>
          <p:nvPr/>
        </p:nvSpPr>
        <p:spPr bwMode="ltGray">
          <a:xfrm>
            <a:off x="3419475" y="38608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853003" name="Text Box 11"/>
          <p:cNvSpPr txBox="1">
            <a:spLocks noChangeArrowheads="1"/>
          </p:cNvSpPr>
          <p:nvPr/>
        </p:nvSpPr>
        <p:spPr bwMode="ltGray">
          <a:xfrm>
            <a:off x="5710238" y="4237038"/>
            <a:ext cx="949325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a/b</a:t>
            </a:r>
          </a:p>
        </p:txBody>
      </p:sp>
      <p:sp>
        <p:nvSpPr>
          <p:cNvPr id="853004" name="Line 12"/>
          <p:cNvSpPr>
            <a:spLocks noChangeShapeType="1"/>
          </p:cNvSpPr>
          <p:nvPr/>
        </p:nvSpPr>
        <p:spPr bwMode="ltGray">
          <a:xfrm>
            <a:off x="5795963" y="4724400"/>
            <a:ext cx="720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5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5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5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5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5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5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5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5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5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5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6" grpId="0" animBg="1"/>
      <p:bldP spid="852997" grpId="0" animBg="1"/>
      <p:bldP spid="852998" grpId="0" animBg="1"/>
      <p:bldP spid="852999" grpId="0" animBg="1"/>
      <p:bldP spid="853000" grpId="0"/>
      <p:bldP spid="853001" grpId="0" animBg="1"/>
      <p:bldP spid="853002" grpId="0"/>
      <p:bldP spid="853003" grpId="0"/>
      <p:bldP spid="853004" grpId="0" animBg="1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在不考虑</a:t>
            </a:r>
            <a:r>
              <a:rPr lang="en-US" altLang="zh-CN" sz="4400" b="1">
                <a:solidFill>
                  <a:srgbClr val="0000CC"/>
                </a:solidFill>
              </a:rPr>
              <a:t>M</a:t>
            </a:r>
            <a:r>
              <a:rPr lang="en-US" altLang="zh-CN" sz="4400" b="1" baseline="-30000">
                <a:solidFill>
                  <a:srgbClr val="0000CC"/>
                </a:solidFill>
              </a:rPr>
              <a:t>o</a:t>
            </a:r>
            <a:r>
              <a:rPr lang="zh-CN" altLang="en-US" sz="4400" b="1">
                <a:solidFill>
                  <a:srgbClr val="0000CC"/>
                </a:solidFill>
              </a:rPr>
              <a:t>第一个输出符号的情况下，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M</a:t>
            </a:r>
            <a:r>
              <a:rPr lang="en-US" altLang="zh-CN" sz="4400" b="1" baseline="-30000">
                <a:solidFill>
                  <a:srgbClr val="0000CC"/>
                </a:solidFill>
              </a:rPr>
              <a:t>e</a:t>
            </a:r>
            <a:r>
              <a:rPr lang="zh-CN" altLang="en-US" sz="4400" b="1">
                <a:solidFill>
                  <a:srgbClr val="0000CC"/>
                </a:solidFill>
              </a:rPr>
              <a:t>与</a:t>
            </a:r>
            <a:r>
              <a:rPr lang="en-US" altLang="zh-CN" sz="4400" b="1">
                <a:solidFill>
                  <a:srgbClr val="0000CC"/>
                </a:solidFill>
              </a:rPr>
              <a:t>M</a:t>
            </a:r>
            <a:r>
              <a:rPr lang="en-US" altLang="zh-CN" sz="4400" b="1" baseline="-30000">
                <a:solidFill>
                  <a:srgbClr val="0000CC"/>
                </a:solidFill>
              </a:rPr>
              <a:t>o</a:t>
            </a:r>
            <a:r>
              <a:rPr lang="zh-CN" altLang="en-US" sz="4400" b="1">
                <a:solidFill>
                  <a:srgbClr val="0000CC"/>
                </a:solidFill>
              </a:rPr>
              <a:t>的输出序列一定相同。证毕。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00"/>
                </a:solidFill>
                <a:latin typeface="宋体" panose="02010600030101010101" pitchFamily="2" charset="-122"/>
              </a:rPr>
              <a:t>有限状态自动机</a:t>
            </a:r>
            <a:r>
              <a:rPr lang="zh-CN" altLang="en-US" sz="4000" dirty="0">
                <a:solidFill>
                  <a:srgbClr val="0033CC"/>
                </a:solidFill>
                <a:latin typeface="宋体" panose="02010600030101010101" pitchFamily="2" charset="-122"/>
              </a:rPr>
              <a:t>接收字符串</a:t>
            </a:r>
            <a:endParaRPr lang="zh-CN" altLang="en-US" sz="4000" dirty="0">
              <a:solidFill>
                <a:srgbClr val="0000CC"/>
              </a:solidFill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当将串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w</a:t>
            </a:r>
            <a:r>
              <a:rPr lang="zh-CN" altLang="en-US" sz="4000" b="1">
                <a:solidFill>
                  <a:srgbClr val="000000"/>
                </a:solidFill>
                <a:latin typeface="宋体" panose="02010600030101010101" pitchFamily="2" charset="-122"/>
              </a:rPr>
              <a:t>扫描结束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后，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 若</a:t>
            </a:r>
            <a:r>
              <a:rPr lang="en-US" altLang="zh-CN" sz="4000" b="1">
                <a:solidFill>
                  <a:srgbClr val="000000"/>
                </a:solidFill>
                <a:latin typeface="宋体" panose="02010600030101010101" pitchFamily="2" charset="-122"/>
              </a:rPr>
              <a:t>DFA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处于某一个</a:t>
            </a:r>
            <a:r>
              <a:rPr lang="zh-CN" altLang="en-US" sz="4000" b="1">
                <a:solidFill>
                  <a:srgbClr val="000000"/>
                </a:solidFill>
                <a:latin typeface="宋体" panose="02010600030101010101" pitchFamily="2" charset="-122"/>
              </a:rPr>
              <a:t>接收状态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 则有限状态自动机能够</a:t>
            </a:r>
            <a:r>
              <a:rPr lang="zh-CN" altLang="en-US" sz="4000" b="1">
                <a:solidFill>
                  <a:srgbClr val="000000"/>
                </a:solidFill>
                <a:latin typeface="宋体" panose="02010600030101010101" pitchFamily="2" charset="-122"/>
              </a:rPr>
              <a:t>接收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串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w</a:t>
            </a:r>
            <a:endParaRPr lang="zh-CN" altLang="en-US" sz="4000" b="1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定理</a:t>
            </a:r>
            <a:r>
              <a:rPr lang="en-US" altLang="zh-CN" sz="5400" dirty="0">
                <a:solidFill>
                  <a:srgbClr val="000000"/>
                </a:solidFill>
              </a:rPr>
              <a:t>3-9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M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en-US" altLang="zh-CN" sz="4400" b="1">
                <a:solidFill>
                  <a:srgbClr val="0000CC"/>
                </a:solidFill>
              </a:rPr>
              <a:t>=(Q</a:t>
            </a:r>
            <a:r>
              <a:rPr lang="zh-CN" altLang="en-US" sz="4400" b="1">
                <a:solidFill>
                  <a:srgbClr val="0000CC"/>
                </a:solidFill>
              </a:rPr>
              <a:t>，∑，△，</a:t>
            </a:r>
            <a:r>
              <a:rPr lang="en-US" altLang="zh-CN" sz="4400" b="1">
                <a:solidFill>
                  <a:srgbClr val="0000CC"/>
                </a:solidFill>
              </a:rPr>
              <a:t>δ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λ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en-US" altLang="zh-CN" sz="4400" b="1">
                <a:solidFill>
                  <a:srgbClr val="0000CC"/>
                </a:solidFill>
              </a:rPr>
              <a:t>,q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en-US" altLang="zh-CN" sz="4400" b="1">
                <a:solidFill>
                  <a:srgbClr val="0000CC"/>
                </a:solidFill>
              </a:rPr>
              <a:t>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是一个</a:t>
            </a:r>
            <a:r>
              <a:rPr lang="en-US" altLang="zh-CN" sz="4400" b="1">
                <a:solidFill>
                  <a:srgbClr val="0000CC"/>
                </a:solidFill>
              </a:rPr>
              <a:t>Mealy</a:t>
            </a:r>
            <a:r>
              <a:rPr lang="zh-CN" altLang="en-US" sz="4400" b="1">
                <a:solidFill>
                  <a:srgbClr val="0000CC"/>
                </a:solidFill>
              </a:rPr>
              <a:t>机，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则有一个</a:t>
            </a:r>
            <a:r>
              <a:rPr lang="en-US" altLang="zh-CN" sz="4400" b="1">
                <a:solidFill>
                  <a:srgbClr val="0000CC"/>
                </a:solidFill>
              </a:rPr>
              <a:t>Moore</a:t>
            </a:r>
            <a:r>
              <a:rPr lang="zh-CN" altLang="en-US" sz="4400" b="1">
                <a:solidFill>
                  <a:srgbClr val="0000CC"/>
                </a:solidFill>
              </a:rPr>
              <a:t>机</a:t>
            </a:r>
            <a:r>
              <a:rPr lang="en-US" altLang="zh-CN" sz="4400" b="1">
                <a:solidFill>
                  <a:srgbClr val="0000CC"/>
                </a:solidFill>
              </a:rPr>
              <a:t>M</a:t>
            </a:r>
            <a:r>
              <a:rPr lang="en-US" altLang="zh-CN" sz="4400" b="1" baseline="-30000">
                <a:solidFill>
                  <a:srgbClr val="0000CC"/>
                </a:solidFill>
              </a:rPr>
              <a:t>2</a:t>
            </a:r>
            <a:r>
              <a:rPr lang="zh-CN" altLang="en-US" sz="4400" b="1">
                <a:solidFill>
                  <a:srgbClr val="0000CC"/>
                </a:solidFill>
              </a:rPr>
              <a:t>与之等价。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build="p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证明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思路：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  只需要增加一个关于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zh-CN" altLang="en-US" sz="4400" b="1">
                <a:solidFill>
                  <a:srgbClr val="0000CC"/>
                </a:solidFill>
              </a:rPr>
              <a:t>的输出。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5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5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971" grpId="0" build="p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定理</a:t>
            </a:r>
            <a:r>
              <a:rPr lang="en-US" altLang="zh-CN" sz="5400" dirty="0">
                <a:solidFill>
                  <a:srgbClr val="000000"/>
                </a:solidFill>
              </a:rPr>
              <a:t>3-10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Moore</a:t>
            </a:r>
            <a:r>
              <a:rPr lang="zh-CN" altLang="en-US" sz="4400" b="1">
                <a:solidFill>
                  <a:srgbClr val="0000CC"/>
                </a:solidFill>
              </a:rPr>
              <a:t>机与</a:t>
            </a:r>
            <a:r>
              <a:rPr lang="en-US" altLang="zh-CN" sz="4400" b="1">
                <a:solidFill>
                  <a:srgbClr val="0000CC"/>
                </a:solidFill>
              </a:rPr>
              <a:t>Mealy</a:t>
            </a:r>
            <a:r>
              <a:rPr lang="zh-CN" altLang="en-US" sz="4400" b="1">
                <a:solidFill>
                  <a:srgbClr val="0000CC"/>
                </a:solidFill>
              </a:rPr>
              <a:t>机等价。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证明：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根据</a:t>
            </a:r>
            <a:r>
              <a:rPr lang="zh-CN" altLang="en-US" sz="4400" b="1">
                <a:solidFill>
                  <a:srgbClr val="000000"/>
                </a:solidFill>
              </a:rPr>
              <a:t>定理</a:t>
            </a:r>
            <a:r>
              <a:rPr lang="en-US" altLang="zh-CN" sz="4400" b="1">
                <a:solidFill>
                  <a:srgbClr val="000000"/>
                </a:solidFill>
              </a:rPr>
              <a:t>3-8</a:t>
            </a:r>
            <a:r>
              <a:rPr lang="zh-CN" altLang="en-US" sz="4400" b="1">
                <a:solidFill>
                  <a:srgbClr val="000000"/>
                </a:solidFill>
              </a:rPr>
              <a:t>、定理</a:t>
            </a:r>
            <a:r>
              <a:rPr lang="en-US" altLang="zh-CN" sz="4400" b="1">
                <a:solidFill>
                  <a:srgbClr val="000000"/>
                </a:solidFill>
              </a:rPr>
              <a:t>3-9</a:t>
            </a:r>
            <a:r>
              <a:rPr lang="zh-CN" altLang="en-US" sz="4400" b="1">
                <a:solidFill>
                  <a:srgbClr val="000000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对于</a:t>
            </a:r>
            <a:r>
              <a:rPr lang="zh-CN" altLang="en-US" sz="4000">
                <a:solidFill>
                  <a:srgbClr val="000000"/>
                </a:solidFill>
              </a:rPr>
              <a:t>可接收串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从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开始状态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开始，在扫描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串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的过程中，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状态逐步变化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串扫描结束后，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处于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某个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接收状态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对于</a:t>
            </a:r>
            <a:r>
              <a:rPr lang="zh-CN" altLang="en-US" sz="4000">
                <a:solidFill>
                  <a:srgbClr val="000000"/>
                </a:solidFill>
              </a:rPr>
              <a:t>不可接收串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DFA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从</a:t>
            </a:r>
            <a:r>
              <a:rPr lang="zh-CN" altLang="en-US" sz="4000" b="1">
                <a:solidFill>
                  <a:srgbClr val="000000"/>
                </a:solidFill>
                <a:latin typeface="宋体" panose="02010600030101010101" pitchFamily="2" charset="-122"/>
              </a:rPr>
              <a:t>开始状态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开始，在扫描</a:t>
            </a:r>
            <a:r>
              <a:rPr lang="zh-CN" altLang="en-US" sz="4000" b="1">
                <a:solidFill>
                  <a:srgbClr val="000000"/>
                </a:solidFill>
                <a:latin typeface="宋体" panose="02010600030101010101" pitchFamily="2" charset="-122"/>
              </a:rPr>
              <a:t>串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的过程中，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 状态逐个地变化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4000" b="1">
                <a:solidFill>
                  <a:srgbClr val="000000"/>
                </a:solidFill>
                <a:latin typeface="宋体" panose="02010600030101010101" pitchFamily="2" charset="-122"/>
              </a:rPr>
              <a:t>串扫描结束后，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处于</a:t>
            </a:r>
            <a:r>
              <a:rPr lang="zh-CN" altLang="en-US" sz="4000" b="1">
                <a:solidFill>
                  <a:srgbClr val="FF0000"/>
                </a:solidFill>
                <a:latin typeface="宋体" panose="02010600030101010101" pitchFamily="2" charset="-122"/>
              </a:rPr>
              <a:t>某个</a:t>
            </a:r>
            <a:r>
              <a:rPr lang="zh-CN" altLang="en-US" sz="4000" b="1">
                <a:solidFill>
                  <a:srgbClr val="000000"/>
                </a:solidFill>
                <a:latin typeface="宋体" panose="02010600030101010101" pitchFamily="2" charset="-122"/>
              </a:rPr>
              <a:t>非接收状态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6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33CC"/>
                </a:solidFill>
                <a:latin typeface="宋体" panose="02010600030101010101" pitchFamily="2" charset="-122"/>
              </a:rPr>
              <a:t>有限状态自动机</a:t>
            </a:r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</a:rPr>
              <a:t>接收语言</a:t>
            </a:r>
            <a:endParaRPr lang="zh-CN" altLang="en-US" sz="4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对于字母表∑上的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DFA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能够接收的所有串的集合，就是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能接收的语言，记为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L(DFA)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也称为有限状态语言（</a:t>
            </a: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FSL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FF0000"/>
                </a:solidFill>
              </a:rPr>
              <a:t>∑={0}</a:t>
            </a:r>
            <a:r>
              <a:rPr lang="zh-CN" altLang="en-US" sz="4000" dirty="0">
                <a:solidFill>
                  <a:srgbClr val="000000"/>
                </a:solidFill>
              </a:rPr>
              <a:t>构造</a:t>
            </a:r>
            <a:r>
              <a:rPr lang="en-US" altLang="zh-CN" sz="4000" dirty="0">
                <a:solidFill>
                  <a:srgbClr val="000000"/>
                </a:solidFill>
              </a:rPr>
              <a:t>DFA</a:t>
            </a:r>
            <a:r>
              <a:rPr lang="zh-CN" altLang="en-US" sz="4000" dirty="0">
                <a:solidFill>
                  <a:srgbClr val="000000"/>
                </a:solidFill>
              </a:rPr>
              <a:t>，分别接收语言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2132856"/>
            <a:ext cx="8001000" cy="410445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ε</a:t>
            </a:r>
            <a:endParaRPr lang="en-US" altLang="zh-CN" sz="44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 dirty="0"/>
              <a:t> 0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endParaRPr lang="en-US" altLang="zh-CN" sz="3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 dirty="0"/>
              <a:t> 0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panose="02010600030101010101" pitchFamily="2" charset="-122"/>
              </a:rPr>
              <a:t>+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30065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5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有限自动机</a:t>
            </a:r>
            <a:endParaRPr lang="zh-CN" altLang="en-US" sz="4400" dirty="0">
              <a:solidFill>
                <a:srgbClr val="0000CC"/>
              </a:solidFill>
            </a:endParaRP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362200"/>
            <a:ext cx="7416800" cy="3733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b="1" dirty="0">
                <a:solidFill>
                  <a:srgbClr val="000000"/>
                </a:solidFill>
              </a:rPr>
              <a:t> 接收</a:t>
            </a:r>
            <a:r>
              <a:rPr lang="zh-CN" altLang="en-US" sz="3600" b="1" dirty="0">
                <a:solidFill>
                  <a:srgbClr val="0000CC"/>
                </a:solidFill>
              </a:rPr>
              <a:t>语言：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  </a:t>
            </a:r>
            <a:r>
              <a:rPr lang="zh-CN" altLang="en-US" sz="3600" b="1" dirty="0">
                <a:solidFill>
                  <a:srgbClr val="0000CC"/>
                </a:solidFill>
              </a:rPr>
              <a:t>使用</a:t>
            </a:r>
            <a:r>
              <a:rPr lang="zh-CN" altLang="en-US" sz="3600" b="1" dirty="0">
                <a:solidFill>
                  <a:srgbClr val="000000"/>
                </a:solidFill>
              </a:rPr>
              <a:t>自动机</a:t>
            </a:r>
            <a:r>
              <a:rPr lang="zh-CN" altLang="en-US" sz="3600" b="1" dirty="0">
                <a:solidFill>
                  <a:srgbClr val="0000CC"/>
                </a:solidFill>
              </a:rPr>
              <a:t>接收字符串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</a:rPr>
              <a:t>  接收</a:t>
            </a:r>
            <a:r>
              <a:rPr lang="zh-CN" altLang="en-US" sz="3600" b="1" dirty="0">
                <a:solidFill>
                  <a:srgbClr val="0000CC"/>
                </a:solidFill>
              </a:rPr>
              <a:t>的所有字符串形成集合：语言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>
                <a:solidFill>
                  <a:srgbClr val="000000"/>
                </a:solidFill>
              </a:rPr>
              <a:t>思考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如何</a:t>
            </a:r>
            <a:r>
              <a:rPr lang="zh-CN" altLang="en-US" sz="4000" b="1" dirty="0">
                <a:solidFill>
                  <a:srgbClr val="000000"/>
                </a:solidFill>
              </a:rPr>
              <a:t>形式化</a:t>
            </a:r>
            <a:r>
              <a:rPr lang="zh-CN" altLang="en-US" sz="4000" b="1" dirty="0"/>
              <a:t>定义</a:t>
            </a:r>
            <a:r>
              <a:rPr lang="en-US" altLang="zh-CN" sz="4000" b="1" dirty="0">
                <a:latin typeface="宋体" panose="02010600030101010101" pitchFamily="2" charset="-122"/>
              </a:rPr>
              <a:t>L(DFA)</a:t>
            </a: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4400" dirty="0">
                <a:solidFill>
                  <a:srgbClr val="000000"/>
                </a:solidFill>
                <a:latin typeface="宋体" panose="02010600030101010101" pitchFamily="2" charset="-122"/>
              </a:rPr>
              <a:t>3-4 </a:t>
            </a:r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</a:rPr>
              <a:t>扩展的状态转换函数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给定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，扩展的状态转换函数</a:t>
            </a:r>
            <a:endParaRPr lang="en-US" altLang="zh-CN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δ</a:t>
            </a:r>
            <a:r>
              <a:rPr lang="en-US" altLang="zh-CN" sz="4000" b="1" baseline="300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Q×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∑</a:t>
            </a:r>
            <a:r>
              <a:rPr lang="en-US" altLang="zh-CN" sz="4000" b="1" baseline="300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→Q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 即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 δ</a:t>
            </a:r>
            <a:r>
              <a:rPr lang="en-US" altLang="zh-CN" sz="4000" b="1" baseline="30000" dirty="0">
                <a:solidFill>
                  <a:srgbClr val="0000CC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4000" b="1" dirty="0" err="1">
                <a:solidFill>
                  <a:srgbClr val="0000CC"/>
                </a:solidFill>
                <a:latin typeface="宋体" panose="02010600030101010101" pitchFamily="2" charset="-122"/>
              </a:rPr>
              <a:t>q,</a:t>
            </a:r>
            <a:r>
              <a:rPr lang="en-US" altLang="zh-CN" sz="40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w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)=q′</a:t>
            </a:r>
            <a:endParaRPr lang="en-US" altLang="zh-CN" sz="4000" b="1" dirty="0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即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在一个状态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时，扫描串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w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后</a:t>
            </a:r>
            <a:endParaRPr lang="en-US" altLang="zh-CN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到达唯一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确定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的状态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q′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33CC"/>
                </a:solidFill>
                <a:latin typeface="宋体" panose="02010600030101010101" pitchFamily="2" charset="-122"/>
              </a:rPr>
              <a:t>递归定义</a:t>
            </a:r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</a:rPr>
              <a:t>扩展的状态转换函数</a:t>
            </a:r>
            <a:endParaRPr lang="zh-CN" altLang="en-US" sz="4400" b="0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4000" b="1" dirty="0">
                <a:latin typeface="宋体" panose="02010600030101010101" pitchFamily="2" charset="-122"/>
              </a:rPr>
              <a:t>δ</a:t>
            </a:r>
            <a:r>
              <a:rPr lang="en-US" altLang="zh-CN" sz="4000" b="1" baseline="30000" dirty="0">
                <a:latin typeface="宋体" panose="02010600030101010101" pitchFamily="2" charset="-122"/>
              </a:rPr>
              <a:t>*</a:t>
            </a:r>
            <a:r>
              <a:rPr lang="en-US" altLang="zh-CN" sz="4000" b="1" dirty="0">
                <a:latin typeface="宋体" panose="02010600030101010101" pitchFamily="2" charset="-122"/>
              </a:rPr>
              <a:t>(</a:t>
            </a:r>
            <a:r>
              <a:rPr lang="en-US" altLang="zh-CN" sz="40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dirty="0" err="1">
                <a:latin typeface="宋体" panose="02010600030101010101" pitchFamily="2" charset="-122"/>
              </a:rPr>
              <a:t>,</a:t>
            </a:r>
            <a:r>
              <a:rPr lang="en-US" altLang="zh-CN" sz="40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ε</a:t>
            </a:r>
            <a:r>
              <a:rPr lang="en-US" altLang="zh-CN" sz="4000" b="1" dirty="0">
                <a:latin typeface="宋体" panose="02010600030101010101" pitchFamily="2" charset="-122"/>
              </a:rPr>
              <a:t>)=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  <a:endParaRPr lang="zh-CN" altLang="en-US" sz="40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latin typeface="宋体" panose="02010600030101010101" pitchFamily="2" charset="-122"/>
              </a:rPr>
              <a:t> δ</a:t>
            </a:r>
            <a:r>
              <a:rPr lang="en-US" altLang="zh-CN" sz="4000" b="1" baseline="300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4000" b="1" dirty="0">
                <a:latin typeface="宋体" panose="02010600030101010101" pitchFamily="2" charset="-122"/>
              </a:rPr>
              <a:t>(</a:t>
            </a:r>
            <a:r>
              <a:rPr lang="en-US" altLang="zh-CN" sz="4000" b="1" dirty="0" err="1">
                <a:latin typeface="宋体" panose="02010600030101010101" pitchFamily="2" charset="-122"/>
              </a:rPr>
              <a:t>q,</a:t>
            </a:r>
            <a:r>
              <a:rPr lang="en-US" altLang="zh-CN" sz="40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4000" b="1" dirty="0">
                <a:latin typeface="宋体" panose="02010600030101010101" pitchFamily="2" charset="-122"/>
              </a:rPr>
              <a:t>)=δ(</a:t>
            </a:r>
            <a:r>
              <a:rPr lang="en-US" altLang="zh-CN" sz="4000" b="1" dirty="0" err="1">
                <a:latin typeface="宋体" panose="02010600030101010101" pitchFamily="2" charset="-122"/>
              </a:rPr>
              <a:t>q,a</a:t>
            </a:r>
            <a:r>
              <a:rPr lang="en-US" altLang="zh-CN" sz="4000" b="1" dirty="0">
                <a:latin typeface="宋体" panose="02010600030101010101" pitchFamily="2" charset="-122"/>
              </a:rPr>
              <a:t>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其中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4000" b="1" dirty="0">
                <a:solidFill>
                  <a:srgbClr val="0000CC"/>
                </a:solidFill>
              </a:rPr>
              <a:t>∈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∑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33CC"/>
                </a:solidFill>
                <a:latin typeface="宋体" panose="02010600030101010101" pitchFamily="2" charset="-122"/>
              </a:rPr>
              <a:t>递归定义</a:t>
            </a:r>
            <a:r>
              <a:rPr lang="zh-CN" altLang="en-US" sz="4000" dirty="0">
                <a:solidFill>
                  <a:srgbClr val="000000"/>
                </a:solidFill>
                <a:latin typeface="宋体" panose="02010600030101010101" pitchFamily="2" charset="-122"/>
              </a:rPr>
              <a:t>扩展的状态转换函数</a:t>
            </a:r>
            <a:endParaRPr lang="zh-CN" altLang="en-US" sz="4000" dirty="0">
              <a:solidFill>
                <a:srgbClr val="0000CC"/>
              </a:solidFill>
            </a:endParaRP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对于串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w=</a:t>
            </a:r>
            <a:r>
              <a:rPr lang="en-US" altLang="zh-CN" sz="4000" b="1">
                <a:solidFill>
                  <a:srgbClr val="000000"/>
                </a:solidFill>
                <a:latin typeface="宋体" panose="02010600030101010101" pitchFamily="2" charset="-122"/>
              </a:rPr>
              <a:t>α</a:t>
            </a:r>
            <a:r>
              <a:rPr lang="en-US" altLang="zh-CN" sz="4000" b="1">
                <a:solidFill>
                  <a:srgbClr val="FF0000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α</a:t>
            </a:r>
            <a:r>
              <a:rPr lang="en-US" altLang="zh-CN" sz="4000" b="1">
                <a:solidFill>
                  <a:srgbClr val="0000CC"/>
                </a:solidFill>
              </a:rPr>
              <a:t>∈</a:t>
            </a:r>
            <a:r>
              <a:rPr lang="en-US" altLang="zh-CN" sz="4000" b="1">
                <a:solidFill>
                  <a:srgbClr val="FF0000"/>
                </a:solidFill>
                <a:latin typeface="宋体" panose="02010600030101010101" pitchFamily="2" charset="-122"/>
              </a:rPr>
              <a:t>∑</a:t>
            </a:r>
            <a:r>
              <a:rPr lang="en-US" altLang="zh-CN" sz="4000" b="1" baseline="30000">
                <a:solidFill>
                  <a:srgbClr val="FF0000"/>
                </a:solidFill>
                <a:latin typeface="宋体" panose="02010600030101010101" pitchFamily="2" charset="-122"/>
              </a:rPr>
              <a:t>+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）</a:t>
            </a:r>
            <a:endParaRPr lang="zh-CN" altLang="en-US" sz="4000" b="1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000000"/>
                </a:solidFill>
                <a:latin typeface="宋体" panose="02010600030101010101" pitchFamily="2" charset="-122"/>
              </a:rPr>
              <a:t>δ</a:t>
            </a:r>
            <a:r>
              <a:rPr lang="en-US" altLang="zh-CN" sz="4000" b="1" baseline="3000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sz="4000" b="1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4000" b="1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4000" b="1">
                <a:solidFill>
                  <a:srgbClr val="000000"/>
                </a:solidFill>
                <a:latin typeface="宋体" panose="02010600030101010101" pitchFamily="2" charset="-122"/>
              </a:rPr>
              <a:t>， </a:t>
            </a:r>
            <a:r>
              <a:rPr lang="en-US" altLang="zh-CN" sz="4000" b="1">
                <a:solidFill>
                  <a:srgbClr val="000000"/>
                </a:solidFill>
                <a:latin typeface="宋体" panose="02010600030101010101" pitchFamily="2" charset="-122"/>
              </a:rPr>
              <a:t>w</a:t>
            </a:r>
            <a:r>
              <a:rPr lang="zh-CN" altLang="en-US" sz="4000" b="1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 =δ</a:t>
            </a:r>
            <a:r>
              <a:rPr lang="en-US" altLang="zh-CN" sz="4000" b="1" baseline="30000">
                <a:solidFill>
                  <a:srgbClr val="0000CC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(q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>
                <a:solidFill>
                  <a:srgbClr val="000000"/>
                </a:solidFill>
                <a:latin typeface="宋体" panose="02010600030101010101" pitchFamily="2" charset="-122"/>
              </a:rPr>
              <a:t>α</a:t>
            </a:r>
            <a:r>
              <a:rPr lang="en-US" altLang="zh-CN" sz="4000" b="1">
                <a:solidFill>
                  <a:srgbClr val="FF0000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）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 =</a:t>
            </a:r>
            <a:r>
              <a:rPr lang="en-US" altLang="zh-CN" sz="4000" b="1">
                <a:solidFill>
                  <a:srgbClr val="000000"/>
                </a:solidFill>
                <a:latin typeface="宋体" panose="02010600030101010101" pitchFamily="2" charset="-122"/>
              </a:rPr>
              <a:t>δ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4000" b="1">
                <a:solidFill>
                  <a:srgbClr val="000000"/>
                </a:solidFill>
                <a:latin typeface="宋体" panose="02010600030101010101" pitchFamily="2" charset="-122"/>
              </a:rPr>
              <a:t>δ</a:t>
            </a:r>
            <a:r>
              <a:rPr lang="en-US" altLang="zh-CN" sz="4000" b="1" baseline="3000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(q,</a:t>
            </a:r>
            <a:r>
              <a:rPr lang="en-US" altLang="zh-CN" sz="4000" b="1">
                <a:solidFill>
                  <a:srgbClr val="000000"/>
                </a:solidFill>
                <a:latin typeface="宋体" panose="02010600030101010101" pitchFamily="2" charset="-122"/>
              </a:rPr>
              <a:t>α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),</a:t>
            </a:r>
            <a:r>
              <a:rPr lang="en-US" altLang="zh-CN" sz="4000" b="1">
                <a:solidFill>
                  <a:srgbClr val="FF0000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CC"/>
                </a:solidFill>
                <a:latin typeface="宋体" panose="02010600030101010101" pitchFamily="2" charset="-122"/>
              </a:rPr>
              <a:t>或者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对于串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w= </a:t>
            </a: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α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δ</a:t>
            </a:r>
            <a:r>
              <a:rPr lang="en-US" altLang="zh-CN" sz="4000" b="1" baseline="30000" dirty="0">
                <a:solidFill>
                  <a:srgbClr val="0000CC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(q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w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=δ</a:t>
            </a:r>
            <a:r>
              <a:rPr lang="en-US" altLang="zh-CN" sz="4000" b="1" baseline="30000" dirty="0">
                <a:solidFill>
                  <a:srgbClr val="0000CC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(q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α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=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δ</a:t>
            </a:r>
            <a:r>
              <a:rPr lang="en-US" altLang="zh-CN" sz="4000" b="1" baseline="300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δ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(q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),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α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)</a:t>
            </a:r>
            <a:endParaRPr lang="en-US" altLang="zh-CN" sz="4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4400" dirty="0">
                <a:solidFill>
                  <a:srgbClr val="000000"/>
                </a:solidFill>
                <a:latin typeface="宋体" panose="02010600030101010101" pitchFamily="2" charset="-122"/>
              </a:rPr>
              <a:t>3-6   DFA</a:t>
            </a:r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</a:rPr>
              <a:t>接收的语言</a:t>
            </a:r>
            <a:endParaRPr lang="zh-CN" altLang="en-US" sz="4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DFA=(Q,∑,δ,q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F)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接收的语言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 L(DFA)={</a:t>
            </a:r>
            <a:r>
              <a:rPr lang="en-US" altLang="zh-CN" sz="4000" b="1" dirty="0" err="1">
                <a:solidFill>
                  <a:srgbClr val="0000CC"/>
                </a:solidFill>
                <a:latin typeface="宋体" panose="02010600030101010101" pitchFamily="2" charset="-122"/>
              </a:rPr>
              <a:t>w|</a:t>
            </a:r>
            <a:r>
              <a:rPr lang="en-US" altLang="zh-CN" sz="40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δ</a:t>
            </a:r>
            <a:r>
              <a:rPr lang="en-US" altLang="zh-CN" sz="4000" b="1" baseline="30000" dirty="0">
                <a:solidFill>
                  <a:srgbClr val="FF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(q</a:t>
            </a:r>
            <a:r>
              <a:rPr lang="en-US" altLang="zh-CN" sz="4000" b="1" baseline="-30000" dirty="0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,w)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∈F}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注意：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   对于状态</a:t>
            </a:r>
            <a:r>
              <a:rPr lang="en-US" altLang="zh-CN" sz="4000" b="1" dirty="0">
                <a:solidFill>
                  <a:srgbClr val="FF0000"/>
                </a:solidFill>
              </a:rPr>
              <a:t>q</a:t>
            </a:r>
            <a:r>
              <a:rPr lang="en-US" altLang="zh-CN" sz="4000" b="1" dirty="0"/>
              <a:t>,</a:t>
            </a:r>
            <a:r>
              <a:rPr lang="zh-CN" altLang="en-US" sz="4000" b="1" dirty="0"/>
              <a:t>如果</a:t>
            </a:r>
            <a:r>
              <a:rPr lang="zh-CN" altLang="en-US" sz="4000" b="1" dirty="0">
                <a:solidFill>
                  <a:srgbClr val="000000"/>
                </a:solidFill>
              </a:rPr>
              <a:t>不能接收</a:t>
            </a:r>
            <a:r>
              <a:rPr lang="zh-CN" altLang="en-US" sz="4000" b="1" dirty="0"/>
              <a:t>字母</a:t>
            </a:r>
            <a:r>
              <a:rPr lang="en-US" altLang="zh-CN" sz="4000" b="1" dirty="0">
                <a:solidFill>
                  <a:srgbClr val="FF0000"/>
                </a:solidFill>
              </a:rPr>
              <a:t>a</a:t>
            </a:r>
            <a:r>
              <a:rPr lang="zh-CN" altLang="en-US" sz="4000" b="1" dirty="0"/>
              <a:t>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   则将状态转换到一个特殊的状态：</a:t>
            </a:r>
            <a:endParaRPr lang="en-US" altLang="zh-CN" sz="4000" b="1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陷阱状态</a:t>
            </a:r>
            <a:r>
              <a:rPr lang="en-US" altLang="zh-CN" sz="4000" b="1" dirty="0">
                <a:solidFill>
                  <a:srgbClr val="FF0000"/>
                </a:solidFill>
              </a:rPr>
              <a:t>q</a:t>
            </a:r>
            <a:r>
              <a:rPr lang="en-US" altLang="zh-CN" sz="4000" b="1" baseline="-25000" dirty="0">
                <a:solidFill>
                  <a:srgbClr val="FF0000"/>
                </a:solidFill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chemeClr val="accent2"/>
                </a:solidFill>
              </a:rPr>
              <a:t>陷阱</a:t>
            </a:r>
            <a:r>
              <a:rPr lang="zh-CN" altLang="en-US" sz="4400" dirty="0"/>
              <a:t>状态 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 </a:t>
            </a:r>
            <a:r>
              <a:rPr lang="zh-CN" altLang="en-US" sz="4000" b="1" dirty="0">
                <a:solidFill>
                  <a:schemeClr val="accent2"/>
                </a:solidFill>
              </a:rPr>
              <a:t>陷阱</a:t>
            </a:r>
            <a:r>
              <a:rPr lang="zh-CN" altLang="en-US" sz="4000" b="1" dirty="0"/>
              <a:t>状态</a:t>
            </a:r>
            <a:r>
              <a:rPr lang="en-US" altLang="zh-CN" sz="4000" b="1" dirty="0"/>
              <a:t>q</a:t>
            </a:r>
            <a:r>
              <a:rPr lang="en-US" altLang="zh-CN" sz="4000" b="1" baseline="-25000" dirty="0"/>
              <a:t>t</a:t>
            </a:r>
            <a:r>
              <a:rPr lang="zh-CN" altLang="en-US" sz="4000" b="1" dirty="0">
                <a:solidFill>
                  <a:srgbClr val="000000"/>
                </a:solidFill>
              </a:rPr>
              <a:t>不能够转换</a:t>
            </a:r>
            <a:r>
              <a:rPr lang="zh-CN" altLang="en-US" sz="4000" b="1" dirty="0"/>
              <a:t>为其他状态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 即  对于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 </a:t>
            </a:r>
            <a:r>
              <a:rPr lang="en-US" altLang="zh-CN" sz="4000" b="1" dirty="0">
                <a:latin typeface="宋体" panose="02010600030101010101" pitchFamily="2" charset="-122"/>
              </a:rPr>
              <a:t>∈∑</a:t>
            </a:r>
            <a:endParaRPr lang="zh-CN" altLang="en-US" sz="40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       </a:t>
            </a:r>
            <a:r>
              <a:rPr lang="en-US" altLang="zh-CN" sz="4000" b="1" dirty="0"/>
              <a:t>δ(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en-US" altLang="zh-CN" sz="4000" b="1" baseline="-25000" dirty="0">
                <a:solidFill>
                  <a:srgbClr val="000000"/>
                </a:solidFill>
              </a:rPr>
              <a:t>t</a:t>
            </a:r>
            <a:r>
              <a:rPr lang="en-US" altLang="zh-CN" sz="4000" b="1" dirty="0"/>
              <a:t> 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a)=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en-US" altLang="zh-CN" sz="4000" b="1" baseline="-25000" dirty="0">
                <a:solidFill>
                  <a:srgbClr val="000000"/>
                </a:solidFill>
              </a:rPr>
              <a:t>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chemeClr val="accent2"/>
                </a:solidFill>
              </a:rPr>
              <a:t>陷阱</a:t>
            </a:r>
            <a:r>
              <a:rPr lang="zh-CN" altLang="en-US" sz="4000" b="1" dirty="0"/>
              <a:t>状态的作用是</a:t>
            </a:r>
            <a:r>
              <a:rPr lang="zh-CN" altLang="en-US" sz="4000" b="1" dirty="0">
                <a:solidFill>
                  <a:srgbClr val="FF0000"/>
                </a:solidFill>
              </a:rPr>
              <a:t>？</a:t>
            </a:r>
            <a:endParaRPr lang="zh-CN" altLang="en-US" sz="4000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000000"/>
                </a:solidFill>
              </a:rPr>
              <a:t>∑=</a:t>
            </a:r>
            <a:r>
              <a:rPr lang="en-US" altLang="zh-CN" sz="4000" dirty="0">
                <a:solidFill>
                  <a:srgbClr val="FF0000"/>
                </a:solidFill>
              </a:rPr>
              <a:t>{</a:t>
            </a:r>
            <a:r>
              <a:rPr lang="en-US" altLang="zh-CN" sz="4000" dirty="0" smtClean="0">
                <a:solidFill>
                  <a:srgbClr val="FF0000"/>
                </a:solidFill>
              </a:rPr>
              <a:t>0</a:t>
            </a:r>
            <a:r>
              <a:rPr lang="zh-CN" altLang="en-US" sz="4000" dirty="0" smtClean="0">
                <a:solidFill>
                  <a:srgbClr val="FF0000"/>
                </a:solidFill>
              </a:rPr>
              <a:t>，</a:t>
            </a:r>
            <a:r>
              <a:rPr lang="en-US" altLang="zh-CN" sz="4000" dirty="0" smtClean="0">
                <a:solidFill>
                  <a:srgbClr val="FF0000"/>
                </a:solidFill>
              </a:rPr>
              <a:t>1}</a:t>
            </a:r>
            <a:r>
              <a:rPr lang="zh-CN" altLang="en-US" sz="4000" dirty="0">
                <a:solidFill>
                  <a:srgbClr val="000000"/>
                </a:solidFill>
              </a:rPr>
              <a:t>构造</a:t>
            </a:r>
            <a:r>
              <a:rPr lang="en-US" altLang="zh-CN" sz="4000" dirty="0">
                <a:solidFill>
                  <a:srgbClr val="000000"/>
                </a:solidFill>
              </a:rPr>
              <a:t>DFA</a:t>
            </a:r>
            <a:r>
              <a:rPr lang="zh-CN" altLang="en-US" sz="4000" dirty="0">
                <a:solidFill>
                  <a:srgbClr val="000000"/>
                </a:solidFill>
              </a:rPr>
              <a:t>，分别接收语言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2132856"/>
            <a:ext cx="8001000" cy="410445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ε</a:t>
            </a:r>
            <a:endParaRPr lang="en-US" altLang="zh-CN" sz="44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 dirty="0"/>
              <a:t> 0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endParaRPr lang="en-US" altLang="zh-CN" sz="3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 dirty="0"/>
              <a:t> 0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panose="02010600030101010101" pitchFamily="2" charset="-122"/>
              </a:rPr>
              <a:t>+</a:t>
            </a:r>
            <a:endParaRPr lang="en-US" altLang="zh-C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59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FF0000"/>
                </a:solidFill>
              </a:rPr>
              <a:t>∑={0</a:t>
            </a:r>
            <a:r>
              <a:rPr lang="zh-CN" altLang="en-US" sz="4000" dirty="0">
                <a:solidFill>
                  <a:srgbClr val="FF0000"/>
                </a:solidFill>
              </a:rPr>
              <a:t>，</a:t>
            </a:r>
            <a:r>
              <a:rPr lang="en-US" altLang="zh-CN" sz="4000" dirty="0">
                <a:solidFill>
                  <a:srgbClr val="FF0000"/>
                </a:solidFill>
              </a:rPr>
              <a:t>1}</a:t>
            </a:r>
            <a:r>
              <a:rPr lang="zh-CN" altLang="en-US" sz="4000" dirty="0">
                <a:solidFill>
                  <a:srgbClr val="000000"/>
                </a:solidFill>
              </a:rPr>
              <a:t>构造</a:t>
            </a:r>
            <a:r>
              <a:rPr lang="en-US" altLang="zh-CN" sz="4000" dirty="0">
                <a:solidFill>
                  <a:srgbClr val="000000"/>
                </a:solidFill>
              </a:rPr>
              <a:t>DFA</a:t>
            </a:r>
            <a:r>
              <a:rPr lang="zh-CN" altLang="en-US" sz="4000" dirty="0">
                <a:solidFill>
                  <a:srgbClr val="000000"/>
                </a:solidFill>
              </a:rPr>
              <a:t>，分别接收语言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2132856"/>
            <a:ext cx="8001000" cy="410445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ε</a:t>
            </a:r>
            <a:endParaRPr lang="en-US" altLang="zh-CN" sz="44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 dirty="0"/>
              <a:t> 0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endParaRPr lang="en-US" altLang="zh-CN" sz="3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 dirty="0"/>
              <a:t> 0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panose="02010600030101010101" pitchFamily="2" charset="-122"/>
              </a:rPr>
              <a:t>+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 dirty="0"/>
              <a:t>(0+1)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endParaRPr lang="en-US" altLang="zh-CN" sz="3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 dirty="0"/>
              <a:t>(0+1)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panose="02010600030101010101" pitchFamily="2" charset="-122"/>
              </a:rPr>
              <a:t>+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3600" b="1" dirty="0"/>
              <a:t>0(0+1)</a:t>
            </a:r>
            <a:r>
              <a:rPr lang="zh-CN" altLang="en-US" sz="3600" b="1" baseline="30000" dirty="0"/>
              <a:t>*</a:t>
            </a:r>
            <a:endParaRPr lang="en-US" altLang="zh-CN" sz="3600" b="1" baseline="30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6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6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5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统一的理论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b="1" dirty="0"/>
              <a:t>   形式语言与自动机作为统一的理论</a:t>
            </a:r>
            <a:r>
              <a:rPr lang="en-US" altLang="zh-CN" sz="3600" b="1" dirty="0"/>
              <a:t>,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b="1" dirty="0"/>
              <a:t>包括</a:t>
            </a:r>
            <a:r>
              <a:rPr lang="en-US" altLang="zh-CN" sz="3600" b="1" dirty="0">
                <a:solidFill>
                  <a:srgbClr val="000000"/>
                </a:solidFill>
              </a:rPr>
              <a:t>3</a:t>
            </a:r>
            <a:r>
              <a:rPr lang="zh-CN" altLang="en-US" sz="3600" b="1" dirty="0"/>
              <a:t>个方面的内容</a:t>
            </a:r>
            <a:r>
              <a:rPr lang="en-US" altLang="zh-CN" sz="3600" b="1" dirty="0"/>
              <a:t>: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3600" b="1" dirty="0"/>
              <a:t>1) </a:t>
            </a:r>
            <a:r>
              <a:rPr lang="zh-CN" altLang="en-US" sz="3600" b="1" dirty="0">
                <a:solidFill>
                  <a:srgbClr val="000000"/>
                </a:solidFill>
              </a:rPr>
              <a:t>形式语言</a:t>
            </a:r>
            <a:r>
              <a:rPr lang="zh-CN" altLang="en-US" sz="3600" b="1" dirty="0"/>
              <a:t>理论</a:t>
            </a:r>
            <a:r>
              <a:rPr lang="en-US" altLang="zh-CN" sz="3600" b="1" dirty="0"/>
              <a:t>(</a:t>
            </a:r>
            <a:r>
              <a:rPr lang="zh-CN" altLang="en-US" sz="3600" b="1" dirty="0"/>
              <a:t>文法</a:t>
            </a:r>
            <a:r>
              <a:rPr lang="zh-CN" altLang="en-US" sz="3600" b="1" dirty="0">
                <a:solidFill>
                  <a:srgbClr val="000000"/>
                </a:solidFill>
              </a:rPr>
              <a:t>产生语言</a:t>
            </a:r>
            <a:r>
              <a:rPr lang="en-US" altLang="zh-CN" sz="3600" b="1" dirty="0"/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3600" b="1" dirty="0"/>
              <a:t>2) </a:t>
            </a:r>
            <a:r>
              <a:rPr lang="zh-CN" altLang="en-US" sz="3600" b="1" dirty="0">
                <a:solidFill>
                  <a:srgbClr val="000000"/>
                </a:solidFill>
              </a:rPr>
              <a:t>自动机</a:t>
            </a:r>
            <a:r>
              <a:rPr lang="zh-CN" altLang="en-US" sz="3600" b="1" dirty="0"/>
              <a:t>理论</a:t>
            </a:r>
            <a:r>
              <a:rPr lang="en-US" altLang="zh-CN" sz="3600" b="1" dirty="0"/>
              <a:t>(</a:t>
            </a:r>
            <a:r>
              <a:rPr lang="zh-CN" altLang="en-US" sz="3600" b="1" dirty="0"/>
              <a:t>自动机</a:t>
            </a:r>
            <a:r>
              <a:rPr lang="zh-CN" altLang="en-US" sz="3600" b="1" dirty="0">
                <a:solidFill>
                  <a:srgbClr val="000000"/>
                </a:solidFill>
              </a:rPr>
              <a:t>接收语言</a:t>
            </a:r>
            <a:r>
              <a:rPr lang="en-US" altLang="zh-CN" sz="3600" b="1" dirty="0"/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3600" b="1" dirty="0"/>
              <a:t>3) </a:t>
            </a:r>
            <a:r>
              <a:rPr lang="zh-CN" altLang="en-US" sz="3600" b="1" dirty="0"/>
              <a:t>形式语言与自动机的</a:t>
            </a:r>
            <a:r>
              <a:rPr lang="zh-CN" altLang="en-US" sz="3600" b="1" dirty="0">
                <a:solidFill>
                  <a:srgbClr val="000000"/>
                </a:solidFill>
              </a:rPr>
              <a:t>等价性</a:t>
            </a:r>
            <a:r>
              <a:rPr lang="zh-CN" altLang="en-US" sz="3600" b="1" dirty="0"/>
              <a:t>理论</a:t>
            </a:r>
            <a:endParaRPr lang="en-US" altLang="zh-CN" sz="3600" b="1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b="1" dirty="0"/>
              <a:t> </a:t>
            </a:r>
            <a:r>
              <a:rPr lang="en-US" altLang="zh-CN" sz="3600" b="1" dirty="0"/>
              <a:t>(</a:t>
            </a:r>
            <a:r>
              <a:rPr lang="zh-CN" altLang="en-US" sz="3600" b="1" dirty="0"/>
              <a:t>文法与自动机</a:t>
            </a:r>
            <a:r>
              <a:rPr lang="zh-CN" altLang="en-US" sz="3600" b="1" dirty="0">
                <a:solidFill>
                  <a:srgbClr val="000000"/>
                </a:solidFill>
              </a:rPr>
              <a:t>等价转换</a:t>
            </a:r>
            <a:r>
              <a:rPr lang="en-US" altLang="zh-CN" sz="3600" b="1" dirty="0"/>
              <a:t>)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2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思考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/>
              <a:t>如何描述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/>
              <a:t>     在某个</a:t>
            </a:r>
            <a:r>
              <a:rPr lang="zh-CN" altLang="en-US" sz="4000" b="1">
                <a:solidFill>
                  <a:srgbClr val="000000"/>
                </a:solidFill>
              </a:rPr>
              <a:t>时刻</a:t>
            </a:r>
            <a:r>
              <a:rPr lang="zh-CN" altLang="en-US" sz="4000" b="1"/>
              <a:t>，</a:t>
            </a:r>
            <a:r>
              <a:rPr lang="en-US" altLang="zh-CN" sz="4000" b="1"/>
              <a:t>DFA</a:t>
            </a:r>
            <a:r>
              <a:rPr lang="zh-CN" altLang="en-US" sz="4000" b="1"/>
              <a:t>所处的情</a:t>
            </a:r>
            <a:r>
              <a:rPr lang="zh-CN" altLang="en-US" sz="3600" b="1"/>
              <a:t>况？</a:t>
            </a:r>
            <a:endParaRPr lang="en-US" altLang="zh-CN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099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4000" dirty="0">
                <a:solidFill>
                  <a:srgbClr val="000000"/>
                </a:solidFill>
                <a:latin typeface="宋体" panose="02010600030101010101" pitchFamily="2" charset="-122"/>
              </a:rPr>
              <a:t>3-7 DFA</a:t>
            </a:r>
            <a:r>
              <a:rPr lang="zh-CN" altLang="en-US" sz="4000" dirty="0">
                <a:solidFill>
                  <a:srgbClr val="000000"/>
                </a:solidFill>
                <a:latin typeface="宋体" panose="02010600030101010101" pitchFamily="2" charset="-122"/>
              </a:rPr>
              <a:t>的瞬时描述（格局）</a:t>
            </a:r>
            <a:endParaRPr lang="zh-CN" altLang="en-US" sz="40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格局是一个二元式：</a:t>
            </a:r>
            <a:r>
              <a:rPr lang="en-US" altLang="zh-CN" sz="40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y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4000" b="1" dirty="0">
                <a:latin typeface="宋体" panose="02010600030101010101" pitchFamily="2" charset="-122"/>
              </a:rPr>
              <a:t>是</a:t>
            </a:r>
            <a:r>
              <a:rPr lang="en-US" altLang="zh-CN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当前状态</a:t>
            </a:r>
            <a:endParaRPr lang="en-US" altLang="zh-CN" sz="40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 y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是输入带上还没有被扫描到的串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读头即将扫描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y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串的第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个字母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000000"/>
                </a:solidFill>
                <a:latin typeface="宋体" panose="02010600030101010101" pitchFamily="2" charset="-122"/>
              </a:rPr>
              <a:t>DFA</a:t>
            </a:r>
            <a:r>
              <a:rPr lang="zh-CN" altLang="en-US" sz="4000" dirty="0">
                <a:solidFill>
                  <a:srgbClr val="000000"/>
                </a:solidFill>
                <a:latin typeface="宋体" panose="02010600030101010101" pitchFamily="2" charset="-122"/>
              </a:rPr>
              <a:t>的瞬时描述（格局）</a:t>
            </a:r>
            <a:endParaRPr lang="zh-CN" altLang="en-US" sz="4000" dirty="0">
              <a:solidFill>
                <a:srgbClr val="0000CC"/>
              </a:solidFill>
            </a:endParaRP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362200"/>
            <a:ext cx="8303840" cy="373380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串扫描过程中，格局发生转换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改变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)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格局的</a:t>
            </a:r>
            <a:r>
              <a:rPr lang="en-GB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一次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转换的原因是由于</a:t>
            </a:r>
            <a:endParaRPr lang="en-US" altLang="zh-CN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δ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函数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一次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作用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DFA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的格局转换</a:t>
            </a:r>
            <a:endParaRPr lang="zh-CN" altLang="en-US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 如果当前格局为：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>
                <a:solidFill>
                  <a:schemeClr val="accent2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r</a:t>
            </a:r>
            <a:endParaRPr lang="zh-CN" altLang="en-US" sz="4000" b="1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 有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δ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函数：</a:t>
            </a:r>
            <a:r>
              <a:rPr lang="en-US" altLang="zh-CN" sz="4000" b="1">
                <a:solidFill>
                  <a:srgbClr val="000000"/>
                </a:solidFill>
                <a:latin typeface="宋体" panose="02010600030101010101" pitchFamily="2" charset="-122"/>
              </a:rPr>
              <a:t>δ(q</a:t>
            </a:r>
            <a:r>
              <a:rPr lang="zh-CN" altLang="en-US" sz="4000" b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>
                <a:solidFill>
                  <a:srgbClr val="000000"/>
                </a:solidFill>
                <a:latin typeface="宋体" panose="02010600030101010101" pitchFamily="2" charset="-122"/>
              </a:rPr>
              <a:t>a)= q′</a:t>
            </a:r>
            <a:endParaRPr lang="zh-CN" altLang="en-US" sz="4000" b="1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 则下一格局为： 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q′r</a:t>
            </a:r>
            <a:r>
              <a:rPr lang="en-US" altLang="zh-CN" sz="4000" b="1" baseline="-30000">
                <a:solidFill>
                  <a:srgbClr val="0000CC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 </a:t>
            </a:r>
            <a:endParaRPr lang="zh-CN" altLang="en-US" sz="4000" b="1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格局的转换可以记为：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00"/>
                </a:solidFill>
                <a:latin typeface="宋体" panose="02010600030101010101" pitchFamily="2" charset="-122"/>
              </a:rPr>
              <a:t>　</a:t>
            </a:r>
            <a:r>
              <a:rPr lang="en-US" altLang="zh-CN" sz="4000" b="1">
                <a:solidFill>
                  <a:srgbClr val="000000"/>
                </a:solidFill>
                <a:latin typeface="宋体" panose="02010600030101010101" pitchFamily="2" charset="-122"/>
              </a:rPr>
              <a:t>qar </a:t>
            </a:r>
            <a:r>
              <a:rPr lang="en-US" altLang="zh-CN" sz="4000" b="1">
                <a:latin typeface="宋体" panose="02010600030101010101" pitchFamily="2" charset="-122"/>
              </a:rPr>
              <a:t>=&gt;</a:t>
            </a:r>
            <a:r>
              <a:rPr lang="en-US" altLang="zh-CN" sz="4000" b="1">
                <a:solidFill>
                  <a:srgbClr val="000000"/>
                </a:solidFill>
                <a:latin typeface="宋体" panose="02010600030101010101" pitchFamily="2" charset="-122"/>
              </a:rPr>
              <a:t> q′r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  <a:latin typeface="宋体" panose="02010600030101010101" pitchFamily="2" charset="-122"/>
              </a:rPr>
              <a:t>DFA</a:t>
            </a:r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的特殊格局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2215480"/>
            <a:ext cx="8001000" cy="4165848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初始格局为：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     q</a:t>
            </a:r>
            <a:r>
              <a:rPr lang="en-US" altLang="zh-CN" sz="4000" b="1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w</a:t>
            </a:r>
            <a:endParaRPr lang="zh-CN" altLang="en-US" sz="4000" b="1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接收格局为：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40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0000" dirty="0" err="1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  <a:r>
              <a:rPr lang="en-US" altLang="zh-CN" sz="40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ε</a:t>
            </a:r>
            <a:endParaRPr lang="en-US" altLang="zh-CN" sz="4000" b="1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其中，</a:t>
            </a:r>
            <a:r>
              <a:rPr lang="en-US" altLang="zh-CN" sz="4000" b="1" dirty="0" err="1">
                <a:solidFill>
                  <a:srgbClr val="0000CC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0000" dirty="0" err="1">
                <a:solidFill>
                  <a:srgbClr val="0000CC"/>
                </a:solidFill>
                <a:latin typeface="宋体" panose="02010600030101010101" pitchFamily="2" charset="-122"/>
              </a:rPr>
              <a:t>f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是某个接收状态 </a:t>
            </a:r>
            <a:endParaRPr lang="zh-CN" altLang="en-US" sz="4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格局转换的扩展表示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276475"/>
            <a:ext cx="8001000" cy="3733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=&gt;</a:t>
            </a:r>
            <a:r>
              <a:rPr lang="en-US" altLang="zh-CN" sz="4400" b="1" baseline="30000" dirty="0">
                <a:solidFill>
                  <a:srgbClr val="FF0000"/>
                </a:solidFill>
                <a:latin typeface="宋体" panose="02010600030101010101" pitchFamily="2" charset="-122"/>
              </a:rPr>
              <a:t>*  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代表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格局的</a:t>
            </a:r>
            <a:r>
              <a:rPr lang="zh-CN" altLang="en-US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任意次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转换        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    =&gt;</a:t>
            </a:r>
            <a:r>
              <a:rPr lang="en-US" altLang="zh-CN" sz="4400" b="1" baseline="30000" dirty="0">
                <a:solidFill>
                  <a:srgbClr val="FF0000"/>
                </a:solidFill>
                <a:latin typeface="宋体" panose="02010600030101010101" pitchFamily="2" charset="-122"/>
              </a:rPr>
              <a:t>+  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代表格局的</a:t>
            </a:r>
            <a:r>
              <a:rPr lang="zh-CN" altLang="en-US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多次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转换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CC"/>
                </a:solidFill>
                <a:latin typeface="宋体" panose="02010600030101010101" pitchFamily="2" charset="-122"/>
              </a:rPr>
              <a:t>使用</a:t>
            </a:r>
            <a:r>
              <a:rPr lang="zh-CN" altLang="en-US" sz="4000" dirty="0">
                <a:solidFill>
                  <a:srgbClr val="000000"/>
                </a:solidFill>
                <a:latin typeface="宋体" panose="02010600030101010101" pitchFamily="2" charset="-122"/>
              </a:rPr>
              <a:t>格局的转换</a:t>
            </a:r>
            <a:r>
              <a:rPr lang="zh-CN" altLang="en-US" sz="4000" dirty="0">
                <a:solidFill>
                  <a:srgbClr val="0000CC"/>
                </a:solidFill>
                <a:latin typeface="宋体" panose="02010600030101010101" pitchFamily="2" charset="-122"/>
              </a:rPr>
              <a:t>方式定义</a:t>
            </a:r>
            <a:r>
              <a:rPr lang="en-US" altLang="zh-CN" sz="4000" dirty="0">
                <a:solidFill>
                  <a:srgbClr val="0000CC"/>
                </a:solidFill>
                <a:latin typeface="宋体" panose="02010600030101010101" pitchFamily="2" charset="-122"/>
              </a:rPr>
              <a:t>FSL</a:t>
            </a:r>
            <a:endParaRPr lang="zh-CN" altLang="en-US" sz="4000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接收的语言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L(DFA)=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  {w|q</a:t>
            </a:r>
            <a:r>
              <a:rPr lang="en-US" altLang="zh-CN" sz="4000" b="1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w=&gt;</a:t>
            </a:r>
            <a:r>
              <a:rPr lang="en-US" altLang="zh-CN" sz="4000" b="1" baseline="300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40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0000" dirty="0" err="1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  <a:r>
              <a:rPr lang="en-US" altLang="zh-CN" sz="40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ε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w∈∑</a:t>
            </a:r>
            <a:r>
              <a:rPr lang="en-US" altLang="zh-CN" sz="4000" b="1" baseline="300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且</a:t>
            </a:r>
            <a:r>
              <a:rPr lang="en-US" altLang="zh-CN" sz="40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0000" dirty="0" err="1">
                <a:solidFill>
                  <a:srgbClr val="FF0000"/>
                </a:solidFill>
                <a:latin typeface="宋体" panose="02010600030101010101" pitchFamily="2" charset="-122"/>
              </a:rPr>
              <a:t>f</a:t>
            </a:r>
            <a:r>
              <a:rPr lang="en-US" altLang="zh-CN" sz="40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∈F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定义</a:t>
            </a:r>
            <a:r>
              <a:rPr lang="en-US" altLang="zh-CN" sz="4800" dirty="0">
                <a:solidFill>
                  <a:srgbClr val="000000"/>
                </a:solidFill>
              </a:rPr>
              <a:t>3-8  DFA</a:t>
            </a:r>
            <a:r>
              <a:rPr lang="zh-CN" altLang="en-US" sz="4800" dirty="0">
                <a:solidFill>
                  <a:srgbClr val="000000"/>
                </a:solidFill>
              </a:rPr>
              <a:t>停机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/>
              <a:t>DFA</a:t>
            </a:r>
            <a:r>
              <a:rPr lang="zh-CN" altLang="en-US" sz="4000" b="1"/>
              <a:t>将输入串扫描结束时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00"/>
                </a:solidFill>
              </a:rPr>
              <a:t>   </a:t>
            </a:r>
            <a:r>
              <a:rPr lang="en-US" altLang="zh-CN" sz="4400" b="1">
                <a:solidFill>
                  <a:srgbClr val="000000"/>
                </a:solidFill>
              </a:rPr>
              <a:t>(</a:t>
            </a:r>
            <a:r>
              <a:rPr lang="zh-CN" altLang="en-US" sz="4400" b="1">
                <a:solidFill>
                  <a:srgbClr val="000000"/>
                </a:solidFill>
              </a:rPr>
              <a:t>自动</a:t>
            </a:r>
            <a:r>
              <a:rPr lang="en-US" altLang="zh-CN" sz="4400" b="1">
                <a:solidFill>
                  <a:srgbClr val="000000"/>
                </a:solidFill>
              </a:rPr>
              <a:t>)</a:t>
            </a:r>
            <a:r>
              <a:rPr lang="zh-CN" altLang="en-US" sz="4400" b="1">
                <a:solidFill>
                  <a:srgbClr val="000000"/>
                </a:solidFill>
              </a:rPr>
              <a:t>停机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00"/>
                </a:solidFill>
              </a:rPr>
              <a:t>这是</a:t>
            </a:r>
            <a:r>
              <a:rPr lang="en-US" altLang="zh-CN" sz="4400" b="1">
                <a:solidFill>
                  <a:srgbClr val="000000"/>
                </a:solidFill>
              </a:rPr>
              <a:t>DFA</a:t>
            </a:r>
            <a:r>
              <a:rPr lang="zh-CN" altLang="en-US" sz="4400" b="1">
                <a:solidFill>
                  <a:srgbClr val="000000"/>
                </a:solidFill>
              </a:rPr>
              <a:t>唯一的停机情况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注意：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4000" b="1"/>
              <a:t>DFA</a:t>
            </a:r>
            <a:r>
              <a:rPr lang="zh-CN" altLang="en-US" sz="4000" b="1"/>
              <a:t>将输入串扫描结束停机时，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/>
              <a:t>  如果</a:t>
            </a:r>
            <a:r>
              <a:rPr lang="en-US" altLang="zh-CN" sz="4000" b="1"/>
              <a:t>DFA</a:t>
            </a:r>
            <a:r>
              <a:rPr lang="zh-CN" altLang="en-US" sz="4000" b="1"/>
              <a:t>处于某一个</a:t>
            </a:r>
            <a:r>
              <a:rPr lang="zh-CN" altLang="en-US" sz="4000" b="1">
                <a:solidFill>
                  <a:srgbClr val="000000"/>
                </a:solidFill>
              </a:rPr>
              <a:t>接收状态</a:t>
            </a:r>
            <a:r>
              <a:rPr lang="zh-CN" altLang="en-US" sz="4000" b="1"/>
              <a:t>，  则表示接收整个输入串；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/>
              <a:t>  反之，则表示</a:t>
            </a:r>
            <a:r>
              <a:rPr lang="zh-CN" altLang="en-US" sz="4000" b="1">
                <a:solidFill>
                  <a:srgbClr val="000000"/>
                </a:solidFill>
              </a:rPr>
              <a:t>不接收</a:t>
            </a:r>
            <a:r>
              <a:rPr lang="zh-CN" altLang="en-US" sz="4000" b="1"/>
              <a:t>整个输入串</a:t>
            </a:r>
            <a:r>
              <a:rPr lang="en-GB" altLang="zh-CN" sz="4000" b="1"/>
              <a:t>;</a:t>
            </a:r>
            <a:endParaRPr lang="en-US" altLang="zh-CN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构造</a:t>
            </a:r>
            <a:r>
              <a:rPr lang="en-US" altLang="zh-CN" sz="4400" dirty="0">
                <a:solidFill>
                  <a:srgbClr val="000000"/>
                </a:solidFill>
              </a:rPr>
              <a:t>DFA</a:t>
            </a:r>
            <a:r>
              <a:rPr lang="zh-CN" altLang="en-US" sz="4400" dirty="0">
                <a:solidFill>
                  <a:srgbClr val="000000"/>
                </a:solidFill>
              </a:rPr>
              <a:t>，分别接收语言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 dirty="0"/>
              <a:t>01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3600" b="1" dirty="0"/>
              <a:t>00(0+1) 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endParaRPr lang="en-US" altLang="zh-CN" sz="36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 dirty="0"/>
              <a:t>1 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3600" b="1" dirty="0"/>
              <a:t>00(0+1) 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endParaRPr lang="en-US" altLang="zh-CN" sz="36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 dirty="0"/>
              <a:t>(0+1) 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3600" b="1" dirty="0"/>
              <a:t>00(0+1) 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endParaRPr lang="en-US" altLang="zh-CN" sz="36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 dirty="0"/>
              <a:t>0(0+1) 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3600" b="1" dirty="0"/>
              <a:t>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 dirty="0"/>
              <a:t>0(0+1) 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3600" b="1" dirty="0"/>
              <a:t>0+1(0+1)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3600" b="1" dirty="0"/>
              <a:t>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6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6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5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/>
              <a:t>有限自动机分为</a:t>
            </a:r>
            <a:r>
              <a:rPr lang="en-US" altLang="zh-CN" sz="4800"/>
              <a:t>3</a:t>
            </a:r>
            <a:r>
              <a:rPr lang="zh-CN" altLang="en-US" sz="480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800" b="1" dirty="0">
                <a:solidFill>
                  <a:srgbClr val="000000"/>
                </a:solidFill>
              </a:rPr>
              <a:t>有限</a:t>
            </a:r>
            <a:r>
              <a:rPr lang="zh-CN" altLang="en-US" sz="4800" b="1" dirty="0"/>
              <a:t>状态</a:t>
            </a:r>
            <a:r>
              <a:rPr lang="zh-CN" altLang="en-US" sz="4800" b="1" dirty="0">
                <a:solidFill>
                  <a:srgbClr val="000000"/>
                </a:solidFill>
              </a:rPr>
              <a:t>自动机</a:t>
            </a:r>
            <a:r>
              <a:rPr lang="en-US" altLang="zh-CN" sz="4800" b="1" dirty="0">
                <a:solidFill>
                  <a:srgbClr val="FF0000"/>
                </a:solidFill>
              </a:rPr>
              <a:t>FA</a:t>
            </a:r>
          </a:p>
          <a:p>
            <a:r>
              <a:rPr lang="zh-CN" altLang="en-US" sz="4800" b="1" dirty="0">
                <a:solidFill>
                  <a:srgbClr val="000000"/>
                </a:solidFill>
              </a:rPr>
              <a:t>下推自动机</a:t>
            </a:r>
            <a:r>
              <a:rPr lang="en-US" altLang="zh-CN" sz="4800" b="1" dirty="0">
                <a:solidFill>
                  <a:srgbClr val="FF0000"/>
                </a:solidFill>
              </a:rPr>
              <a:t>PDA</a:t>
            </a:r>
          </a:p>
          <a:p>
            <a:r>
              <a:rPr lang="zh-CN" altLang="en-US" sz="4800" b="1" dirty="0">
                <a:solidFill>
                  <a:srgbClr val="000000"/>
                </a:solidFill>
              </a:rPr>
              <a:t>图灵机</a:t>
            </a:r>
            <a:r>
              <a:rPr lang="en-US" altLang="zh-CN" sz="4800" b="1" dirty="0">
                <a:solidFill>
                  <a:srgbClr val="FF0000"/>
                </a:solidFill>
              </a:rPr>
              <a:t>TM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4800" dirty="0">
                <a:solidFill>
                  <a:srgbClr val="000000"/>
                </a:solidFill>
                <a:latin typeface="宋体" panose="02010600030101010101" pitchFamily="2" charset="-122"/>
              </a:rPr>
              <a:t>3-1</a:t>
            </a:r>
            <a:endParaRPr lang="zh-CN" altLang="en-US" sz="48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每个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FSL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都是一个</a:t>
            </a:r>
            <a:r>
              <a:rPr lang="zh-CN" altLang="en-US" sz="4000" b="1" dirty="0">
                <a:solidFill>
                  <a:schemeClr val="accent2"/>
                </a:solidFill>
              </a:rPr>
              <a:t>右线性语言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000" b="1" dirty="0">
                <a:solidFill>
                  <a:schemeClr val="accent2"/>
                </a:solidFill>
              </a:rPr>
              <a:t>分析：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000" b="1" dirty="0">
                <a:solidFill>
                  <a:schemeClr val="accent2"/>
                </a:solidFill>
              </a:rPr>
              <a:t>  已知</a:t>
            </a:r>
            <a:r>
              <a:rPr lang="zh-CN" altLang="en-US" sz="4000" b="1" dirty="0"/>
              <a:t>    接收</a:t>
            </a:r>
            <a:r>
              <a:rPr lang="en-US" altLang="zh-CN" sz="4000" b="1" dirty="0"/>
              <a:t>FSL</a:t>
            </a:r>
            <a:r>
              <a:rPr lang="zh-CN" altLang="en-US" sz="4000" b="1" dirty="0"/>
              <a:t>的</a:t>
            </a:r>
            <a:r>
              <a:rPr lang="en-US" altLang="zh-CN" sz="4000" b="1" dirty="0">
                <a:solidFill>
                  <a:schemeClr val="accent2"/>
                </a:solidFill>
              </a:rPr>
              <a:t>DFA</a:t>
            </a:r>
            <a:endParaRPr lang="zh-CN" altLang="en-US" sz="4000" b="1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4000" b="1" dirty="0"/>
              <a:t>  </a:t>
            </a:r>
            <a:r>
              <a:rPr lang="zh-CN" altLang="en-US" sz="4000" b="1" dirty="0">
                <a:solidFill>
                  <a:schemeClr val="accent2"/>
                </a:solidFill>
              </a:rPr>
              <a:t>需要</a:t>
            </a:r>
            <a:r>
              <a:rPr lang="zh-CN" altLang="en-US" sz="4000" b="1" dirty="0"/>
              <a:t>    构造</a:t>
            </a:r>
            <a:r>
              <a:rPr lang="en-US" altLang="zh-CN" sz="4000" b="1" dirty="0">
                <a:solidFill>
                  <a:schemeClr val="accent2"/>
                </a:solidFill>
              </a:rPr>
              <a:t>RLG</a:t>
            </a:r>
            <a:r>
              <a:rPr lang="zh-CN" altLang="en-US" sz="4000" b="1" dirty="0">
                <a:solidFill>
                  <a:schemeClr val="accent2"/>
                </a:solidFill>
              </a:rPr>
              <a:t>，</a:t>
            </a:r>
            <a:r>
              <a:rPr lang="zh-CN" altLang="zh-CN" sz="4000" b="1" dirty="0"/>
              <a:t>使得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4000" b="1" dirty="0"/>
              <a:t>            L(RLG)=FSL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>
                <a:solidFill>
                  <a:srgbClr val="000000"/>
                </a:solidFill>
              </a:rPr>
              <a:t>等价</a:t>
            </a:r>
            <a:r>
              <a:rPr lang="zh-CN" altLang="en-US" sz="5400">
                <a:solidFill>
                  <a:srgbClr val="0000FF"/>
                </a:solidFill>
              </a:rPr>
              <a:t>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4000" b="1" dirty="0"/>
              <a:t>DFA</a:t>
            </a:r>
            <a:r>
              <a:rPr lang="zh-CN" altLang="zh-CN" sz="4000" b="1" dirty="0"/>
              <a:t>最重要的部分是</a:t>
            </a:r>
            <a:r>
              <a:rPr lang="zh-CN" altLang="zh-CN" sz="4000" b="1" dirty="0">
                <a:solidFill>
                  <a:srgbClr val="000000"/>
                </a:solidFill>
              </a:rPr>
              <a:t>状态转换函数</a:t>
            </a:r>
            <a:endParaRPr lang="en-US" altLang="zh-CN" sz="4000" b="1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sz="4000" b="1" dirty="0"/>
              <a:t>文法最重要的部分是</a:t>
            </a:r>
            <a:r>
              <a:rPr lang="zh-CN" altLang="zh-CN" sz="4000" b="1" dirty="0">
                <a:solidFill>
                  <a:srgbClr val="000000"/>
                </a:solidFill>
              </a:rPr>
              <a:t>产生式</a:t>
            </a:r>
            <a:endParaRPr lang="en-US" altLang="zh-CN" sz="4000" b="1" dirty="0">
              <a:solidFill>
                <a:srgbClr val="00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4000" b="1" dirty="0"/>
              <a:t>状态转换函数和产生式是</a:t>
            </a:r>
            <a:r>
              <a:rPr lang="zh-CN" altLang="en-US" sz="4000" b="1" dirty="0">
                <a:solidFill>
                  <a:schemeClr val="accent2"/>
                </a:solidFill>
              </a:rPr>
              <a:t>等价的</a:t>
            </a:r>
            <a:r>
              <a:rPr lang="en-US" altLang="zh-CN" sz="4000" b="1" dirty="0">
                <a:solidFill>
                  <a:schemeClr val="accent2"/>
                </a:solidFill>
              </a:rPr>
              <a:t>	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4000" b="1" dirty="0">
                <a:solidFill>
                  <a:schemeClr val="accent2"/>
                </a:solidFill>
              </a:rPr>
              <a:t>可以将</a:t>
            </a:r>
            <a:r>
              <a:rPr lang="zh-CN" altLang="en-US" sz="4000" b="1" dirty="0"/>
              <a:t>状态转换函数</a:t>
            </a:r>
            <a:r>
              <a:rPr lang="zh-CN" altLang="en-US" sz="4000" b="1" dirty="0">
                <a:solidFill>
                  <a:schemeClr val="accent2"/>
                </a:solidFill>
              </a:rPr>
              <a:t>改造</a:t>
            </a:r>
            <a:r>
              <a:rPr lang="zh-CN" altLang="en-US" sz="4000" b="1" dirty="0"/>
              <a:t>为产生式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solidFill>
                  <a:schemeClr val="accent6"/>
                </a:solidFill>
              </a:rPr>
              <a:t>等价</a:t>
            </a:r>
            <a:r>
              <a:rPr lang="zh-CN" altLang="en-US" sz="5400" dirty="0"/>
              <a:t>思路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276475"/>
            <a:ext cx="7848600" cy="40322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状态转换函数和产生式的</a:t>
            </a:r>
            <a:r>
              <a:rPr lang="zh-CN" altLang="en-US" sz="3600" b="1" dirty="0">
                <a:solidFill>
                  <a:schemeClr val="accent2"/>
                </a:solidFill>
              </a:rPr>
              <a:t>等价</a:t>
            </a:r>
            <a:r>
              <a:rPr lang="zh-CN" altLang="en-US" sz="3600" b="1" dirty="0">
                <a:solidFill>
                  <a:srgbClr val="0000CC"/>
                </a:solidFill>
              </a:rPr>
              <a:t>作用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  δ(q, </a:t>
            </a:r>
            <a:r>
              <a:rPr lang="en-US" altLang="zh-CN" sz="3600" b="1" dirty="0">
                <a:solidFill>
                  <a:srgbClr val="FF0000"/>
                </a:solidFill>
              </a:rPr>
              <a:t>a</a:t>
            </a:r>
            <a:r>
              <a:rPr lang="en-US" altLang="zh-CN" sz="3600" b="1" dirty="0">
                <a:solidFill>
                  <a:srgbClr val="0000CC"/>
                </a:solidFill>
              </a:rPr>
              <a:t>)=q</a:t>
            </a:r>
            <a:r>
              <a:rPr lang="en-US" altLang="zh-CN" sz="3600" b="1" baseline="30000" dirty="0">
                <a:solidFill>
                  <a:srgbClr val="0000CC"/>
                </a:solidFill>
              </a:rPr>
              <a:t>′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   </a:t>
            </a:r>
            <a:r>
              <a:rPr lang="en-US" altLang="zh-CN" sz="3600" b="1" dirty="0">
                <a:solidFill>
                  <a:srgbClr val="0000CC"/>
                </a:solidFill>
              </a:rPr>
              <a:t>                   </a:t>
            </a:r>
            <a:r>
              <a:rPr lang="en-US" altLang="zh-CN" sz="3600" b="1" dirty="0" err="1">
                <a:solidFill>
                  <a:srgbClr val="0000CC"/>
                </a:solidFill>
              </a:rPr>
              <a:t>A→</a:t>
            </a:r>
            <a:r>
              <a:rPr lang="en-US" altLang="zh-CN" sz="3600" b="1" dirty="0" err="1">
                <a:solidFill>
                  <a:srgbClr val="FF0000"/>
                </a:solidFill>
              </a:rPr>
              <a:t>a</a:t>
            </a:r>
            <a:r>
              <a:rPr lang="en-US" altLang="zh-CN" sz="3600" b="1" dirty="0" err="1">
                <a:solidFill>
                  <a:srgbClr val="0000CC"/>
                </a:solidFill>
              </a:rPr>
              <a:t>B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GB" sz="3600" b="1" dirty="0">
                <a:solidFill>
                  <a:srgbClr val="0000CC"/>
                </a:solidFill>
              </a:rPr>
              <a:t>      接收</a:t>
            </a:r>
            <a:r>
              <a:rPr lang="en-GB" altLang="zh-CN" sz="3600" b="1" dirty="0">
                <a:solidFill>
                  <a:schemeClr val="accent2"/>
                </a:solidFill>
              </a:rPr>
              <a:t>a</a:t>
            </a:r>
            <a:r>
              <a:rPr lang="en-GB" altLang="zh-CN" sz="3600" b="1" dirty="0">
                <a:solidFill>
                  <a:srgbClr val="0000CC"/>
                </a:solidFill>
              </a:rPr>
              <a:t>                          </a:t>
            </a:r>
            <a:r>
              <a:rPr lang="zh-CN" altLang="en-GB" sz="3600" b="1" dirty="0">
                <a:solidFill>
                  <a:srgbClr val="0000CC"/>
                </a:solidFill>
              </a:rPr>
              <a:t>产生</a:t>
            </a:r>
            <a:r>
              <a:rPr lang="en-GB" altLang="zh-CN" sz="3600" b="1" dirty="0">
                <a:solidFill>
                  <a:schemeClr val="accent2"/>
                </a:solidFill>
              </a:rPr>
              <a:t>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3600" b="1" dirty="0">
                <a:solidFill>
                  <a:srgbClr val="0000CC"/>
                </a:solidFill>
              </a:rPr>
              <a:t>     </a:t>
            </a:r>
            <a:r>
              <a:rPr lang="zh-CN" altLang="en-GB" sz="3600" b="1" dirty="0">
                <a:solidFill>
                  <a:schemeClr val="accent2"/>
                </a:solidFill>
              </a:rPr>
              <a:t>状态</a:t>
            </a:r>
            <a:r>
              <a:rPr lang="zh-CN" altLang="en-GB" sz="3600" b="1" dirty="0">
                <a:solidFill>
                  <a:srgbClr val="0000CC"/>
                </a:solidFill>
              </a:rPr>
              <a:t>变化                </a:t>
            </a:r>
            <a:r>
              <a:rPr lang="zh-CN" altLang="en-GB" sz="3600" b="1" dirty="0">
                <a:solidFill>
                  <a:schemeClr val="accent2"/>
                </a:solidFill>
              </a:rPr>
              <a:t>非终结符号</a:t>
            </a:r>
            <a:r>
              <a:rPr lang="zh-CN" altLang="en-GB" sz="3600" b="1" dirty="0">
                <a:solidFill>
                  <a:srgbClr val="0000CC"/>
                </a:solidFill>
              </a:rPr>
              <a:t>变化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4000" b="1" dirty="0">
                <a:latin typeface="宋体" panose="02010600030101010101" pitchFamily="2" charset="-122"/>
              </a:rPr>
              <a:t>DFA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状态</a:t>
            </a:r>
            <a:r>
              <a:rPr lang="zh-CN" altLang="en-US" sz="4000" b="1" dirty="0">
                <a:solidFill>
                  <a:srgbClr val="0033CC"/>
                </a:solidFill>
                <a:latin typeface="宋体" panose="02010600030101010101" pitchFamily="2" charset="-122"/>
              </a:rPr>
              <a:t>对应</a:t>
            </a:r>
            <a:r>
              <a:rPr lang="zh-CN" altLang="en-US" sz="4000" b="1" dirty="0">
                <a:latin typeface="宋体" panose="02010600030101010101" pitchFamily="2" charset="-122"/>
              </a:rPr>
              <a:t>文法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非终结符</a:t>
            </a:r>
            <a:endParaRPr lang="en-US" altLang="zh-CN" sz="40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状态转换函数等价于产生式 </a:t>
            </a:r>
            <a:endParaRPr lang="zh-CN" altLang="en-US" sz="40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7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7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4800">
                <a:solidFill>
                  <a:schemeClr val="accent2"/>
                </a:solidFill>
              </a:rPr>
              <a:t>构造文法的基本思路：</a:t>
            </a:r>
            <a:endParaRPr lang="zh-CN" altLang="en-US" sz="4800">
              <a:solidFill>
                <a:schemeClr val="accent2"/>
              </a:solidFill>
            </a:endParaRP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914400" y="2362200"/>
            <a:ext cx="8001000" cy="4019550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zh-CN" altLang="zh-CN" sz="3600" b="1" dirty="0"/>
              <a:t>将</a:t>
            </a:r>
            <a:r>
              <a:rPr lang="en-US" altLang="zh-CN" sz="3600" b="1" dirty="0"/>
              <a:t>DFA</a:t>
            </a:r>
            <a:r>
              <a:rPr lang="zh-CN" altLang="zh-CN" sz="3600" b="1" dirty="0"/>
              <a:t>的</a:t>
            </a:r>
            <a:r>
              <a:rPr lang="zh-CN" altLang="zh-CN" sz="3600" b="1" dirty="0">
                <a:solidFill>
                  <a:srgbClr val="FF0000"/>
                </a:solidFill>
              </a:rPr>
              <a:t>状态</a:t>
            </a:r>
            <a:r>
              <a:rPr lang="zh-CN" altLang="zh-CN" sz="3600" b="1" dirty="0"/>
              <a:t>当作是</a:t>
            </a:r>
            <a:r>
              <a:rPr lang="en-US" altLang="zh-CN" sz="3600" b="1" dirty="0"/>
              <a:t>RLG</a:t>
            </a:r>
            <a:r>
              <a:rPr lang="zh-CN" altLang="zh-CN" sz="3600" b="1" dirty="0"/>
              <a:t>的</a:t>
            </a:r>
            <a:r>
              <a:rPr lang="zh-CN" altLang="zh-CN" sz="3600" b="1" dirty="0">
                <a:solidFill>
                  <a:srgbClr val="FF0000"/>
                </a:solidFill>
              </a:rPr>
              <a:t>非终结符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sz="3600" b="1" dirty="0">
                <a:solidFill>
                  <a:schemeClr val="accent6"/>
                </a:solidFill>
              </a:rPr>
              <a:t>         </a:t>
            </a:r>
            <a:r>
              <a:rPr lang="en-US" altLang="zh-CN" sz="3600" b="1" dirty="0"/>
              <a:t>(</a:t>
            </a:r>
            <a:r>
              <a:rPr lang="zh-CN" altLang="zh-CN" sz="3600" b="1" dirty="0"/>
              <a:t>开始状态就是开始符号</a:t>
            </a:r>
            <a:r>
              <a:rPr lang="en-US" altLang="zh-CN" sz="3600" b="1" dirty="0"/>
              <a:t>)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zh-CN" sz="3600" b="1" dirty="0"/>
              <a:t>对于某个句子：</a:t>
            </a:r>
            <a:r>
              <a:rPr lang="en-US" altLang="zh-CN" sz="3600" b="1" dirty="0"/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600" b="1" dirty="0"/>
              <a:t>   DFA</a:t>
            </a:r>
            <a:r>
              <a:rPr lang="zh-CN" altLang="zh-CN" sz="3600" b="1" dirty="0"/>
              <a:t>通过状态的改变，逐步</a:t>
            </a:r>
            <a:r>
              <a:rPr lang="zh-CN" altLang="en-US" sz="3600" b="1" dirty="0"/>
              <a:t>（自左向右）</a:t>
            </a:r>
            <a:r>
              <a:rPr lang="zh-CN" altLang="en-US" sz="3600" b="1" dirty="0">
                <a:solidFill>
                  <a:schemeClr val="accent6"/>
                </a:solidFill>
              </a:rPr>
              <a:t>接收</a:t>
            </a:r>
            <a:r>
              <a:rPr lang="zh-CN" altLang="zh-CN" sz="3600" b="1" dirty="0"/>
              <a:t>句子的每个字母；</a:t>
            </a:r>
            <a:endParaRPr lang="en-US" altLang="zh-CN" sz="3600" b="1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600" b="1" dirty="0"/>
              <a:t>    RLG</a:t>
            </a:r>
            <a:r>
              <a:rPr lang="zh-CN" altLang="zh-CN" sz="3600" b="1" dirty="0"/>
              <a:t>通过非终结符号的改变，逐步</a:t>
            </a:r>
            <a:r>
              <a:rPr lang="zh-CN" altLang="en-US" sz="3600" b="1" dirty="0"/>
              <a:t>（自左向右）</a:t>
            </a:r>
            <a:r>
              <a:rPr lang="zh-CN" altLang="zh-CN" sz="3600" b="1" dirty="0">
                <a:solidFill>
                  <a:schemeClr val="accent6"/>
                </a:solidFill>
              </a:rPr>
              <a:t>产生</a:t>
            </a:r>
            <a:r>
              <a:rPr lang="zh-CN" altLang="zh-CN" sz="3600" b="1" dirty="0"/>
              <a:t>句子的每个字母。</a:t>
            </a:r>
          </a:p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证明</a:t>
            </a:r>
            <a:r>
              <a:rPr lang="en-US" altLang="zh-CN" sz="4800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endParaRPr lang="zh-CN" altLang="en-US" sz="48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假设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L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是字母表∑上的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FSL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，则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   L=L(DFA)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DFA=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，∑，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δ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0000" dirty="0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400" b="1" dirty="0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）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4000" b="1" dirty="0">
                <a:latin typeface="宋体" panose="02010600030101010101" pitchFamily="2" charset="-122"/>
              </a:rPr>
              <a:t>构造</a:t>
            </a:r>
            <a:r>
              <a:rPr lang="zh-CN" altLang="en-US" sz="4000" b="1" dirty="0">
                <a:solidFill>
                  <a:schemeClr val="accent2"/>
                </a:solidFill>
              </a:rPr>
              <a:t>右线性</a:t>
            </a:r>
            <a:r>
              <a:rPr lang="zh-CN" altLang="en-US" sz="4000" b="1" dirty="0">
                <a:latin typeface="宋体" panose="02010600030101010101" pitchFamily="2" charset="-122"/>
              </a:rPr>
              <a:t>文法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G=(∑,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Q,</a:t>
            </a: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0000" dirty="0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P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）</a:t>
            </a:r>
            <a:endParaRPr lang="en-US" altLang="zh-CN" sz="4000" b="1" dirty="0"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7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GB" sz="4800" dirty="0">
                <a:solidFill>
                  <a:srgbClr val="000000"/>
                </a:solidFill>
              </a:rPr>
              <a:t>思考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362200"/>
            <a:ext cx="7042150" cy="3733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/>
              <a:t>  DFA</a:t>
            </a:r>
            <a:r>
              <a:rPr lang="zh-CN" altLang="en-US" sz="4000" b="1" dirty="0"/>
              <a:t>的接收状态的作用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00"/>
                </a:solidFill>
                <a:latin typeface="宋体" panose="02010600030101010101" pitchFamily="2" charset="-122"/>
              </a:rPr>
              <a:t>文法的产生式</a:t>
            </a:r>
            <a:r>
              <a:rPr lang="en-US" altLang="zh-CN" sz="4000" dirty="0">
                <a:solidFill>
                  <a:srgbClr val="000000"/>
                </a:solidFill>
                <a:latin typeface="宋体" panose="02010600030101010101" pitchFamily="2" charset="-122"/>
              </a:rPr>
              <a:t>P</a:t>
            </a:r>
            <a:r>
              <a:rPr lang="zh-CN" altLang="en-US" sz="4000" dirty="0">
                <a:solidFill>
                  <a:srgbClr val="0000CC"/>
                </a:solidFill>
                <a:latin typeface="宋体" panose="02010600030101010101" pitchFamily="2" charset="-122"/>
              </a:rPr>
              <a:t>为：</a:t>
            </a:r>
            <a:endParaRPr lang="zh-CN" altLang="en-US" sz="4000" dirty="0">
              <a:solidFill>
                <a:srgbClr val="0000CC"/>
              </a:solidFill>
            </a:endParaRP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{</a:t>
            </a:r>
            <a:r>
              <a:rPr lang="en-US" altLang="zh-CN" sz="40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q→aq′</a:t>
            </a:r>
            <a:r>
              <a:rPr lang="en-US" altLang="zh-CN" sz="4000" b="1" dirty="0" err="1">
                <a:solidFill>
                  <a:srgbClr val="0000CC"/>
                </a:solidFill>
                <a:latin typeface="宋体" panose="02010600030101010101" pitchFamily="2" charset="-122"/>
              </a:rPr>
              <a:t>|δ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(q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a)=q′}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U{ </a:t>
            </a:r>
            <a:r>
              <a:rPr lang="en-US" altLang="zh-CN" sz="40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q→a</a:t>
            </a:r>
            <a:r>
              <a:rPr lang="en-US" altLang="zh-CN" sz="4000" b="1" dirty="0" err="1">
                <a:latin typeface="宋体" panose="02010600030101010101" pitchFamily="2" charset="-122"/>
              </a:rPr>
              <a:t>|</a:t>
            </a:r>
            <a:r>
              <a:rPr lang="en-US" altLang="zh-CN" sz="4000" b="1" dirty="0" err="1">
                <a:solidFill>
                  <a:schemeClr val="accent2"/>
                </a:solidFill>
                <a:latin typeface="宋体" panose="02010600030101010101" pitchFamily="2" charset="-122"/>
              </a:rPr>
              <a:t>δ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(q</a:t>
            </a:r>
            <a:r>
              <a:rPr lang="zh-CN" altLang="en-US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a)∈F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}</a:t>
            </a:r>
            <a:endParaRPr lang="en-US" altLang="zh-CN" sz="4000" b="1" dirty="0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特别，若</a:t>
            </a: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0000" dirty="0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是接收状态，则有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0000" dirty="0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→ε</a:t>
            </a:r>
            <a:endParaRPr lang="zh-CN" altLang="en-US" sz="40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对于句子</a:t>
            </a:r>
            <a:r>
              <a:rPr lang="en-US" altLang="zh-CN" sz="4400" dirty="0">
                <a:solidFill>
                  <a:srgbClr val="000000"/>
                </a:solidFill>
              </a:rPr>
              <a:t>w=x</a:t>
            </a:r>
            <a:r>
              <a:rPr lang="en-US" altLang="zh-CN" sz="4400" baseline="-30000" dirty="0">
                <a:solidFill>
                  <a:srgbClr val="000000"/>
                </a:solidFill>
              </a:rPr>
              <a:t>1</a:t>
            </a:r>
            <a:r>
              <a:rPr lang="en-US" altLang="zh-CN" sz="4400" dirty="0">
                <a:solidFill>
                  <a:srgbClr val="000000"/>
                </a:solidFill>
              </a:rPr>
              <a:t>x</a:t>
            </a:r>
            <a:r>
              <a:rPr lang="en-US" altLang="zh-CN" sz="4400" baseline="-30000" dirty="0">
                <a:solidFill>
                  <a:srgbClr val="000000"/>
                </a:solidFill>
              </a:rPr>
              <a:t>2</a:t>
            </a:r>
            <a:r>
              <a:rPr lang="en-US" altLang="zh-CN" sz="4400" dirty="0">
                <a:solidFill>
                  <a:srgbClr val="000000"/>
                </a:solidFill>
              </a:rPr>
              <a:t>…</a:t>
            </a:r>
            <a:r>
              <a:rPr lang="en-US" altLang="zh-CN" sz="4400" dirty="0" err="1">
                <a:solidFill>
                  <a:srgbClr val="000000"/>
                </a:solidFill>
              </a:rPr>
              <a:t>x</a:t>
            </a:r>
            <a:r>
              <a:rPr lang="en-US" altLang="zh-CN" sz="4400" baseline="-30000" dirty="0" err="1">
                <a:solidFill>
                  <a:srgbClr val="000000"/>
                </a:solidFill>
              </a:rPr>
              <a:t>n</a:t>
            </a:r>
            <a:endParaRPr lang="zh-CN" altLang="en-US" sz="6600" dirty="0">
              <a:solidFill>
                <a:srgbClr val="000000"/>
              </a:solidFill>
            </a:endParaRP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0000CC"/>
                </a:solidFill>
              </a:rPr>
              <a:t>DFA</a:t>
            </a:r>
            <a:r>
              <a:rPr lang="zh-CN" altLang="en-US" sz="3200" b="1" dirty="0">
                <a:solidFill>
                  <a:srgbClr val="0000CC"/>
                </a:solidFill>
              </a:rPr>
              <a:t>：                          则文法有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δ(q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0</a:t>
            </a:r>
            <a:r>
              <a:rPr lang="en-US" altLang="zh-CN" sz="3600" b="1" dirty="0">
                <a:solidFill>
                  <a:srgbClr val="0000CC"/>
                </a:solidFill>
              </a:rPr>
              <a:t>, x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1</a:t>
            </a:r>
            <a:r>
              <a:rPr lang="en-US" altLang="zh-CN" sz="3600" b="1" dirty="0">
                <a:solidFill>
                  <a:srgbClr val="0000CC"/>
                </a:solidFill>
              </a:rPr>
              <a:t>)=q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1    </a:t>
            </a:r>
            <a:r>
              <a:rPr lang="en-US" altLang="zh-CN" sz="3600" b="1" dirty="0">
                <a:solidFill>
                  <a:srgbClr val="0000CC"/>
                </a:solidFill>
              </a:rPr>
              <a:t>               q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0</a:t>
            </a:r>
            <a:r>
              <a:rPr lang="en-US" altLang="zh-CN" sz="3600" b="1" dirty="0">
                <a:solidFill>
                  <a:srgbClr val="0000CC"/>
                </a:solidFill>
              </a:rPr>
              <a:t>→x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1</a:t>
            </a:r>
            <a:r>
              <a:rPr lang="en-US" altLang="zh-CN" sz="3600" b="1" dirty="0">
                <a:solidFill>
                  <a:srgbClr val="0000CC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1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δ(q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, x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)=q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 </a:t>
            </a:r>
            <a:r>
              <a:rPr lang="en-US" altLang="zh-CN" sz="3600" b="1" dirty="0">
                <a:solidFill>
                  <a:srgbClr val="000000"/>
                </a:solidFill>
              </a:rPr>
              <a:t>                 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→x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endParaRPr lang="zh-CN" altLang="en-US" sz="3600" b="1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  …		                        …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δ(q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n-2</a:t>
            </a:r>
            <a:r>
              <a:rPr lang="en-US" altLang="zh-CN" sz="3600" b="1" dirty="0">
                <a:solidFill>
                  <a:srgbClr val="0000CC"/>
                </a:solidFill>
              </a:rPr>
              <a:t>,x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n-1</a:t>
            </a:r>
            <a:r>
              <a:rPr lang="en-US" altLang="zh-CN" sz="3600" b="1" dirty="0">
                <a:solidFill>
                  <a:srgbClr val="0000CC"/>
                </a:solidFill>
              </a:rPr>
              <a:t>)=q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n-1                 </a:t>
            </a:r>
            <a:r>
              <a:rPr lang="en-US" altLang="zh-CN" sz="3600" b="1" dirty="0">
                <a:solidFill>
                  <a:srgbClr val="0000CC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n-2</a:t>
            </a:r>
            <a:r>
              <a:rPr lang="en-US" altLang="zh-CN" sz="3600" b="1" dirty="0">
                <a:solidFill>
                  <a:srgbClr val="0000CC"/>
                </a:solidFill>
              </a:rPr>
              <a:t>→x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n-1</a:t>
            </a:r>
            <a:r>
              <a:rPr lang="en-US" altLang="zh-CN" sz="3600" b="1" dirty="0">
                <a:solidFill>
                  <a:srgbClr val="0000CC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n-1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δ(q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n-1</a:t>
            </a:r>
            <a:r>
              <a:rPr lang="en-US" altLang="zh-CN" sz="3600" b="1" dirty="0">
                <a:solidFill>
                  <a:srgbClr val="000000"/>
                </a:solidFill>
              </a:rPr>
              <a:t>, </a:t>
            </a:r>
            <a:r>
              <a:rPr lang="en-US" altLang="zh-CN" sz="3600" b="1" dirty="0" err="1">
                <a:solidFill>
                  <a:srgbClr val="000000"/>
                </a:solidFill>
              </a:rPr>
              <a:t>x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n</a:t>
            </a:r>
            <a:r>
              <a:rPr lang="en-US" altLang="zh-CN" sz="3600" b="1" dirty="0">
                <a:solidFill>
                  <a:srgbClr val="000000"/>
                </a:solidFill>
              </a:rPr>
              <a:t>)=</a:t>
            </a:r>
            <a:r>
              <a:rPr lang="en-US" altLang="zh-CN" sz="3600" b="1" dirty="0" err="1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n</a:t>
            </a:r>
            <a:r>
              <a:rPr lang="en-US" altLang="zh-CN" sz="3600" b="1" dirty="0" err="1">
                <a:solidFill>
                  <a:schemeClr val="accent2"/>
                </a:solidFill>
                <a:latin typeface="宋体" panose="02010600030101010101" pitchFamily="2" charset="-122"/>
              </a:rPr>
              <a:t>∈F</a:t>
            </a:r>
            <a:r>
              <a:rPr lang="en-US" altLang="zh-CN" sz="3600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	</a:t>
            </a:r>
            <a:r>
              <a:rPr lang="zh-CN" altLang="en-US" sz="3600" b="1" dirty="0">
                <a:solidFill>
                  <a:srgbClr val="0000CC"/>
                </a:solidFill>
              </a:rPr>
              <a:t>     </a:t>
            </a:r>
            <a:r>
              <a:rPr lang="en-US" altLang="zh-CN" sz="3600" b="1" dirty="0">
                <a:solidFill>
                  <a:srgbClr val="FF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FF0000"/>
                </a:solidFill>
              </a:rPr>
              <a:t>n-1</a:t>
            </a:r>
            <a:r>
              <a:rPr lang="en-US" altLang="zh-CN" sz="3600" b="1" dirty="0">
                <a:solidFill>
                  <a:srgbClr val="FF0000"/>
                </a:solidFill>
              </a:rPr>
              <a:t>→x</a:t>
            </a:r>
            <a:r>
              <a:rPr lang="en-US" altLang="zh-CN" sz="3600" b="1" baseline="-30000" dirty="0">
                <a:solidFill>
                  <a:srgbClr val="FF0000"/>
                </a:solidFill>
              </a:rPr>
              <a:t>n</a:t>
            </a:r>
            <a:r>
              <a:rPr lang="en-US" altLang="zh-CN" sz="3600" b="1" dirty="0">
                <a:solidFill>
                  <a:srgbClr val="FF0000"/>
                </a:solidFill>
              </a:rPr>
              <a:t>                                        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所以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 DFA  </a:t>
            </a:r>
            <a:r>
              <a:rPr lang="zh-CN" altLang="en-US" sz="4000" b="1" dirty="0">
                <a:solidFill>
                  <a:srgbClr val="0000CC"/>
                </a:solidFill>
              </a:rPr>
              <a:t>                     文法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δ</a:t>
            </a:r>
            <a:r>
              <a:rPr lang="en-US" altLang="zh-CN" sz="40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000" b="1" dirty="0">
                <a:solidFill>
                  <a:srgbClr val="0000CC"/>
                </a:solidFill>
              </a:rPr>
              <a:t>(q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α)=q′              q=&gt;</a:t>
            </a:r>
            <a:r>
              <a:rPr lang="en-US" altLang="zh-CN" sz="40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000" b="1" dirty="0" err="1">
                <a:solidFill>
                  <a:srgbClr val="0000CC"/>
                </a:solidFill>
              </a:rPr>
              <a:t>αq</a:t>
            </a:r>
            <a:r>
              <a:rPr lang="en-US" altLang="zh-CN" sz="4000" b="1" dirty="0">
                <a:solidFill>
                  <a:srgbClr val="0000CC"/>
                </a:solidFill>
              </a:rPr>
              <a:t>′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δ</a:t>
            </a:r>
            <a:r>
              <a:rPr lang="en-US" altLang="zh-CN" sz="4000" b="1" baseline="30000" dirty="0">
                <a:solidFill>
                  <a:srgbClr val="000000"/>
                </a:solidFill>
              </a:rPr>
              <a:t>*</a:t>
            </a:r>
            <a:r>
              <a:rPr lang="en-US" altLang="zh-CN" sz="4000" b="1" dirty="0">
                <a:solidFill>
                  <a:srgbClr val="000000"/>
                </a:solidFill>
              </a:rPr>
              <a:t>(q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0</a:t>
            </a:r>
            <a:r>
              <a:rPr lang="zh-CN" altLang="en-US" sz="4000" b="1" dirty="0">
                <a:solidFill>
                  <a:srgbClr val="000000"/>
                </a:solidFill>
              </a:rPr>
              <a:t>， </a:t>
            </a:r>
            <a:r>
              <a:rPr lang="en-US" altLang="zh-CN" sz="4000" b="1" dirty="0">
                <a:solidFill>
                  <a:srgbClr val="000000"/>
                </a:solidFill>
              </a:rPr>
              <a:t>w)∈F          q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0</a:t>
            </a:r>
            <a:r>
              <a:rPr lang="en-US" altLang="zh-CN" sz="4000" b="1" dirty="0">
                <a:solidFill>
                  <a:srgbClr val="000000"/>
                </a:solidFill>
              </a:rPr>
              <a:t>=&gt;</a:t>
            </a:r>
            <a:r>
              <a:rPr lang="en-US" altLang="zh-CN" sz="4000" b="1" baseline="30000" dirty="0">
                <a:solidFill>
                  <a:srgbClr val="000000"/>
                </a:solidFill>
              </a:rPr>
              <a:t>*</a:t>
            </a:r>
            <a:r>
              <a:rPr lang="en-US" altLang="zh-CN" sz="4000" b="1" dirty="0">
                <a:solidFill>
                  <a:srgbClr val="000000"/>
                </a:solidFill>
              </a:rPr>
              <a:t>w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注意：</a:t>
            </a:r>
            <a:endParaRPr lang="en-US" altLang="zh-CN" sz="4000" b="1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陷阱状态：</a:t>
            </a:r>
            <a:endParaRPr lang="en-US" altLang="zh-CN" sz="4000" b="1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     对应文法中是</a:t>
            </a:r>
            <a:r>
              <a:rPr lang="zh-CN" altLang="en-US" sz="4000" b="1" dirty="0">
                <a:solidFill>
                  <a:srgbClr val="000000"/>
                </a:solidFill>
              </a:rPr>
              <a:t>无用非终结符</a:t>
            </a:r>
            <a:endParaRPr lang="zh-CN" altLang="en-US" sz="4000" b="1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solidFill>
                  <a:srgbClr val="0000CC"/>
                </a:solidFill>
              </a:rPr>
              <a:t>有限状态自动机 </a:t>
            </a:r>
            <a:r>
              <a:rPr lang="en-US" altLang="zh-CN" sz="4000">
                <a:solidFill>
                  <a:srgbClr val="0000CC"/>
                </a:solidFill>
              </a:rPr>
              <a:t>FA</a:t>
            </a:r>
            <a:br>
              <a:rPr lang="en-US" altLang="zh-CN" sz="4000">
                <a:solidFill>
                  <a:srgbClr val="0000CC"/>
                </a:solidFill>
              </a:rPr>
            </a:br>
            <a:r>
              <a:rPr lang="en-US" altLang="zh-CN" sz="4000">
                <a:solidFill>
                  <a:srgbClr val="0000CC"/>
                </a:solidFill>
              </a:rPr>
              <a:t>(</a:t>
            </a:r>
            <a:r>
              <a:rPr lang="en-US" altLang="zh-CN" sz="4000">
                <a:solidFill>
                  <a:srgbClr val="FF0000"/>
                </a:solidFill>
              </a:rPr>
              <a:t>F</a:t>
            </a:r>
            <a:r>
              <a:rPr lang="en-US" altLang="zh-CN" sz="4000">
                <a:solidFill>
                  <a:srgbClr val="0000CC"/>
                </a:solidFill>
              </a:rPr>
              <a:t>inite </a:t>
            </a:r>
            <a:r>
              <a:rPr lang="en-US" altLang="zh-CN" sz="4000">
                <a:solidFill>
                  <a:srgbClr val="000000"/>
                </a:solidFill>
              </a:rPr>
              <a:t>s</a:t>
            </a:r>
            <a:r>
              <a:rPr lang="en-US" altLang="zh-CN" sz="4000">
                <a:solidFill>
                  <a:srgbClr val="0000CC"/>
                </a:solidFill>
              </a:rPr>
              <a:t>tate </a:t>
            </a:r>
            <a:r>
              <a:rPr lang="en-US" altLang="zh-CN" sz="4000">
                <a:solidFill>
                  <a:srgbClr val="FF0000"/>
                </a:solidFill>
              </a:rPr>
              <a:t>A</a:t>
            </a:r>
            <a:r>
              <a:rPr lang="en-US" altLang="zh-CN" sz="4000">
                <a:solidFill>
                  <a:srgbClr val="0000CC"/>
                </a:solidFill>
              </a:rPr>
              <a:t>utomaton)</a:t>
            </a:r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362200"/>
            <a:ext cx="7488237" cy="3733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FA</a:t>
            </a:r>
            <a:r>
              <a:rPr lang="zh-CN" altLang="en-US" sz="3600" b="1" dirty="0">
                <a:solidFill>
                  <a:srgbClr val="0000CC"/>
                </a:solidFill>
              </a:rPr>
              <a:t>是为研究</a:t>
            </a:r>
            <a:endParaRPr lang="zh-CN" altLang="zh-CN" sz="3600" b="1" dirty="0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    有限存储</a:t>
            </a:r>
            <a:r>
              <a:rPr lang="zh-CN" altLang="en-US" sz="4000" b="1" dirty="0">
                <a:solidFill>
                  <a:srgbClr val="0000CC"/>
                </a:solidFill>
              </a:rPr>
              <a:t>的机制   和</a:t>
            </a:r>
            <a:endParaRPr lang="zh-CN" altLang="zh-CN" sz="4000" b="1" dirty="0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    正则语言</a:t>
            </a:r>
            <a:endParaRPr lang="zh-CN" altLang="zh-CN" sz="4000" b="1" dirty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而抽象出的一种模型。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/>
              <a:t>例</a:t>
            </a:r>
            <a:r>
              <a:rPr lang="en-US" altLang="zh-CN" sz="4400" dirty="0"/>
              <a:t>3-2 </a:t>
            </a:r>
            <a:r>
              <a:rPr lang="en-US" altLang="zh-CN" sz="4400" dirty="0">
                <a:solidFill>
                  <a:srgbClr val="000000"/>
                </a:solidFill>
              </a:rPr>
              <a:t>DFA</a:t>
            </a:r>
            <a:r>
              <a:rPr lang="zh-CN" altLang="en-US" sz="4400" dirty="0"/>
              <a:t>与</a:t>
            </a:r>
            <a:r>
              <a:rPr lang="zh-CN" altLang="en-US" sz="4400" dirty="0">
                <a:solidFill>
                  <a:schemeClr val="accent2"/>
                </a:solidFill>
              </a:rPr>
              <a:t>右线性</a:t>
            </a:r>
            <a:r>
              <a:rPr lang="zh-CN" altLang="en-US" sz="4400" dirty="0"/>
              <a:t>文法的转换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FSL</a:t>
            </a:r>
            <a:r>
              <a:rPr lang="en-US" altLang="zh-CN" sz="4000" b="1" dirty="0">
                <a:latin typeface="宋体" panose="02010600030101010101" pitchFamily="2" charset="-122"/>
              </a:rPr>
              <a:t>={(0,1)1</a:t>
            </a:r>
            <a:r>
              <a:rPr lang="en-US" altLang="zh-CN" sz="4000" b="1" baseline="30000" dirty="0">
                <a:latin typeface="宋体" panose="02010600030101010101" pitchFamily="2" charset="-122"/>
              </a:rPr>
              <a:t>*</a:t>
            </a:r>
            <a:r>
              <a:rPr lang="en-US" altLang="zh-CN" sz="4000" b="1" dirty="0">
                <a:latin typeface="宋体" panose="02010600030101010101" pitchFamily="2" charset="-122"/>
              </a:rPr>
              <a:t>0}</a:t>
            </a:r>
            <a:r>
              <a:rPr lang="en-US" altLang="zh-CN" sz="4000" b="1" baseline="30000" dirty="0">
                <a:latin typeface="宋体" panose="02010600030101010101" pitchFamily="2" charset="-122"/>
              </a:rPr>
              <a:t>*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接收该语言的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为：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80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sp>
        <p:nvSpPr>
          <p:cNvPr id="734211" name="Oval 3"/>
          <p:cNvSpPr>
            <a:spLocks noChangeArrowheads="1"/>
          </p:cNvSpPr>
          <p:nvPr/>
        </p:nvSpPr>
        <p:spPr bwMode="auto">
          <a:xfrm>
            <a:off x="5257800" y="3505200"/>
            <a:ext cx="1066800" cy="914400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2400" b="0" i="1">
                <a:solidFill>
                  <a:srgbClr val="000000"/>
                </a:solidFill>
              </a:rPr>
              <a:t>q</a:t>
            </a:r>
            <a:r>
              <a:rPr lang="en-US" altLang="zh-CN" sz="2400" b="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34212" name="Line 4"/>
          <p:cNvSpPr>
            <a:spLocks noChangeShapeType="1"/>
          </p:cNvSpPr>
          <p:nvPr/>
        </p:nvSpPr>
        <p:spPr bwMode="auto">
          <a:xfrm flipV="1">
            <a:off x="1547813" y="3886200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34213" name="Line 5"/>
          <p:cNvSpPr>
            <a:spLocks noChangeShapeType="1"/>
          </p:cNvSpPr>
          <p:nvPr/>
        </p:nvSpPr>
        <p:spPr bwMode="auto">
          <a:xfrm flipV="1">
            <a:off x="3500438" y="3933825"/>
            <a:ext cx="179228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34214" name="Line 6"/>
          <p:cNvSpPr>
            <a:spLocks noChangeShapeType="1"/>
          </p:cNvSpPr>
          <p:nvPr/>
        </p:nvSpPr>
        <p:spPr bwMode="auto">
          <a:xfrm flipV="1">
            <a:off x="3262313" y="4267200"/>
            <a:ext cx="2173287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34215" name="Line 7"/>
          <p:cNvSpPr>
            <a:spLocks noChangeShapeType="1"/>
          </p:cNvSpPr>
          <p:nvPr/>
        </p:nvSpPr>
        <p:spPr bwMode="auto">
          <a:xfrm flipV="1">
            <a:off x="3335338" y="3581400"/>
            <a:ext cx="217328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34216" name="Text Box 8"/>
          <p:cNvSpPr txBox="1">
            <a:spLocks noChangeArrowheads="1"/>
          </p:cNvSpPr>
          <p:nvPr/>
        </p:nvSpPr>
        <p:spPr bwMode="auto">
          <a:xfrm>
            <a:off x="4114800" y="3048000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>
                <a:solidFill>
                  <a:srgbClr val="000000"/>
                </a:solidFill>
              </a:rPr>
              <a:t>1</a:t>
            </a:r>
            <a:endParaRPr lang="en-US" altLang="zh-CN" sz="2400" b="0" baseline="-25000">
              <a:solidFill>
                <a:srgbClr val="000000"/>
              </a:solidFill>
            </a:endParaRPr>
          </a:p>
        </p:txBody>
      </p:sp>
      <p:sp>
        <p:nvSpPr>
          <p:cNvPr id="734217" name="Text Box 9"/>
          <p:cNvSpPr txBox="1">
            <a:spLocks noChangeArrowheads="1"/>
          </p:cNvSpPr>
          <p:nvPr/>
        </p:nvSpPr>
        <p:spPr bwMode="auto">
          <a:xfrm>
            <a:off x="4114800" y="3581400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>
                <a:solidFill>
                  <a:srgbClr val="000000"/>
                </a:solidFill>
              </a:rPr>
              <a:t>0</a:t>
            </a:r>
            <a:endParaRPr lang="en-US" altLang="zh-CN" sz="2400" b="0" baseline="-25000">
              <a:solidFill>
                <a:srgbClr val="000000"/>
              </a:solidFill>
            </a:endParaRPr>
          </a:p>
        </p:txBody>
      </p:sp>
      <p:sp>
        <p:nvSpPr>
          <p:cNvPr id="734218" name="Text Box 10"/>
          <p:cNvSpPr txBox="1">
            <a:spLocks noChangeArrowheads="1"/>
          </p:cNvSpPr>
          <p:nvPr/>
        </p:nvSpPr>
        <p:spPr bwMode="auto">
          <a:xfrm>
            <a:off x="4114800" y="4267200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>
                <a:solidFill>
                  <a:srgbClr val="000000"/>
                </a:solidFill>
              </a:rPr>
              <a:t>0</a:t>
            </a:r>
            <a:endParaRPr lang="en-US" altLang="zh-CN" sz="2400" b="0" baseline="-25000">
              <a:solidFill>
                <a:srgbClr val="000000"/>
              </a:solidFill>
            </a:endParaRPr>
          </a:p>
        </p:txBody>
      </p:sp>
      <p:sp>
        <p:nvSpPr>
          <p:cNvPr id="734219" name="Freeform 11"/>
          <p:cNvSpPr/>
          <p:nvPr/>
        </p:nvSpPr>
        <p:spPr bwMode="auto">
          <a:xfrm>
            <a:off x="6248400" y="3276600"/>
            <a:ext cx="457200" cy="762000"/>
          </a:xfrm>
          <a:custGeom>
            <a:avLst/>
            <a:gdLst>
              <a:gd name="T0" fmla="*/ 0 w 1096"/>
              <a:gd name="T1" fmla="*/ 2147483647 h 672"/>
              <a:gd name="T2" fmla="*/ 2147483647 w 1096"/>
              <a:gd name="T3" fmla="*/ 2147483647 h 672"/>
              <a:gd name="T4" fmla="*/ 2147483647 w 1096"/>
              <a:gd name="T5" fmla="*/ 2147483647 h 672"/>
              <a:gd name="T6" fmla="*/ 0 60000 65536"/>
              <a:gd name="T7" fmla="*/ 0 60000 65536"/>
              <a:gd name="T8" fmla="*/ 0 60000 65536"/>
              <a:gd name="T9" fmla="*/ 0 w 1096"/>
              <a:gd name="T10" fmla="*/ 0 h 672"/>
              <a:gd name="T11" fmla="*/ 1096 w 109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6" h="672">
                <a:moveTo>
                  <a:pt x="0" y="384"/>
                </a:moveTo>
                <a:cubicBezTo>
                  <a:pt x="508" y="192"/>
                  <a:pt x="1016" y="0"/>
                  <a:pt x="1056" y="48"/>
                </a:cubicBezTo>
                <a:cubicBezTo>
                  <a:pt x="1096" y="96"/>
                  <a:pt x="668" y="384"/>
                  <a:pt x="240" y="67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34220" name="Text Box 12"/>
          <p:cNvSpPr txBox="1">
            <a:spLocks noChangeArrowheads="1"/>
          </p:cNvSpPr>
          <p:nvPr/>
        </p:nvSpPr>
        <p:spPr bwMode="auto">
          <a:xfrm>
            <a:off x="6705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>
                <a:solidFill>
                  <a:srgbClr val="000000"/>
                </a:solidFill>
              </a:rPr>
              <a:t>1</a:t>
            </a:r>
            <a:endParaRPr lang="en-US" altLang="zh-CN" sz="2400" b="0" baseline="-25000">
              <a:solidFill>
                <a:srgbClr val="000000"/>
              </a:solidFill>
            </a:endParaRPr>
          </a:p>
        </p:txBody>
      </p:sp>
      <p:sp>
        <p:nvSpPr>
          <p:cNvPr id="734221" name="Oval 13"/>
          <p:cNvSpPr>
            <a:spLocks noChangeArrowheads="1"/>
          </p:cNvSpPr>
          <p:nvPr/>
        </p:nvSpPr>
        <p:spPr bwMode="auto">
          <a:xfrm>
            <a:off x="2362200" y="3429000"/>
            <a:ext cx="1066800" cy="914400"/>
          </a:xfrm>
          <a:prstGeom prst="ellipse">
            <a:avLst/>
          </a:prstGeom>
          <a:noFill/>
          <a:ln w="76200" cmpd="dbl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2400" b="0" i="1">
                <a:solidFill>
                  <a:srgbClr val="000000"/>
                </a:solidFill>
              </a:rPr>
              <a:t>q</a:t>
            </a:r>
            <a:r>
              <a:rPr lang="en-US" altLang="zh-CN" sz="2400" b="0" baseline="-25000">
                <a:solidFill>
                  <a:srgbClr val="0000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3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3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3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3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3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3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3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3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3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3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animBg="1"/>
      <p:bldP spid="734212" grpId="0" animBg="1"/>
      <p:bldP spid="734213" grpId="0" animBg="1"/>
      <p:bldP spid="734214" grpId="0" animBg="1"/>
      <p:bldP spid="734215" grpId="0" animBg="1"/>
      <p:bldP spid="734216" grpId="0"/>
      <p:bldP spid="734217" grpId="0"/>
      <p:bldP spid="734218" grpId="0"/>
      <p:bldP spid="734219" grpId="0" animBg="1"/>
      <p:bldP spid="734220" grpId="0"/>
      <p:bldP spid="73422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构造</a:t>
            </a:r>
            <a:r>
              <a:rPr lang="zh-CN" altLang="en-US" sz="4000" b="1" dirty="0">
                <a:solidFill>
                  <a:schemeClr val="accent2"/>
                </a:solidFill>
              </a:rPr>
              <a:t>右线性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文法产生该语言：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/>
              <a:t>   q</a:t>
            </a:r>
            <a:r>
              <a:rPr lang="en-US" altLang="zh-CN" sz="4000" b="1" baseline="-25000" dirty="0"/>
              <a:t>0</a:t>
            </a:r>
            <a:r>
              <a:rPr lang="en-US" altLang="zh-CN" sz="4000" b="1" dirty="0"/>
              <a:t>→0q</a:t>
            </a:r>
            <a:r>
              <a:rPr lang="en-US" altLang="zh-CN" sz="4000" b="1" baseline="-25000" dirty="0"/>
              <a:t>1</a:t>
            </a:r>
            <a:r>
              <a:rPr lang="en-US" altLang="zh-CN" sz="4000" b="1" dirty="0"/>
              <a:t>|1q</a:t>
            </a:r>
            <a:r>
              <a:rPr lang="en-US" altLang="zh-CN" sz="4000" b="1" baseline="-25000" dirty="0"/>
              <a:t>1</a:t>
            </a:r>
            <a:r>
              <a:rPr lang="en-US" altLang="zh-CN" sz="4000" b="1" dirty="0"/>
              <a:t>|</a:t>
            </a:r>
            <a:r>
              <a:rPr lang="en-US" altLang="zh-CN" sz="4000" b="1" dirty="0">
                <a:solidFill>
                  <a:schemeClr val="accent2"/>
                </a:solidFill>
              </a:rPr>
              <a:t>ε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/>
              <a:t>   q</a:t>
            </a:r>
            <a:r>
              <a:rPr lang="en-US" altLang="zh-CN" sz="4000" b="1" baseline="-25000" dirty="0"/>
              <a:t>1</a:t>
            </a:r>
            <a:r>
              <a:rPr lang="en-US" altLang="zh-CN" sz="4000" b="1" dirty="0"/>
              <a:t>→0</a:t>
            </a:r>
            <a:r>
              <a:rPr lang="en-US" altLang="zh-CN" sz="4000" b="1" dirty="0">
                <a:solidFill>
                  <a:srgbClr val="FF0000"/>
                </a:solidFill>
              </a:rPr>
              <a:t>q</a:t>
            </a:r>
            <a:r>
              <a:rPr lang="en-US" altLang="zh-CN" sz="4000" b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4000" b="1" dirty="0"/>
              <a:t>|1q</a:t>
            </a:r>
            <a:r>
              <a:rPr lang="en-US" altLang="zh-CN" sz="4000" b="1" baseline="-25000" dirty="0"/>
              <a:t>1</a:t>
            </a:r>
            <a:r>
              <a:rPr lang="en-US" altLang="zh-CN" sz="4000" b="1" dirty="0"/>
              <a:t>| </a:t>
            </a:r>
            <a:r>
              <a:rPr lang="en-US" altLang="zh-CN" sz="4000" b="1" dirty="0">
                <a:solidFill>
                  <a:schemeClr val="accent2"/>
                </a:solidFill>
              </a:rPr>
              <a:t>0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定理</a:t>
            </a:r>
            <a:r>
              <a:rPr lang="en-US" altLang="zh-CN" sz="4800" dirty="0">
                <a:solidFill>
                  <a:srgbClr val="000000"/>
                </a:solidFill>
              </a:rPr>
              <a:t>3-2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FSL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对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补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运算封闭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证明：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设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L</a:t>
            </a:r>
            <a:r>
              <a:rPr lang="en-US" altLang="zh-CN" sz="4000" b="1" baseline="-3000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是∑上的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FSL,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且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L</a:t>
            </a:r>
            <a:r>
              <a:rPr lang="en-US" altLang="zh-CN" sz="4000" b="1" baseline="-3000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=L(DFA</a:t>
            </a:r>
            <a:r>
              <a:rPr lang="en-US" altLang="zh-CN" sz="4000" b="1" baseline="-3000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    DFA</a:t>
            </a:r>
            <a:r>
              <a:rPr lang="en-US" altLang="zh-CN" sz="4000" b="1" baseline="-3000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=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，∑，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δ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0000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>
                <a:solidFill>
                  <a:srgbClr val="FF0000"/>
                </a:solidFill>
                <a:latin typeface="宋体" panose="02010600030101010101" pitchFamily="2" charset="-122"/>
              </a:rPr>
              <a:t>F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GB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构造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  DFA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=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，∑，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δ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）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DFA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接收的语言是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 L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的对应的全集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即∑</a:t>
            </a:r>
            <a:r>
              <a:rPr lang="zh-CN" altLang="en-US" sz="4000" b="1" baseline="30000" dirty="0">
                <a:solidFill>
                  <a:srgbClr val="0000CC"/>
                </a:solidFill>
                <a:latin typeface="宋体" panose="02010600030101010101" pitchFamily="2" charset="-122"/>
              </a:rPr>
              <a:t>*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5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构造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DFA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=(Q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，∑，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δ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Q-F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)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L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=L(DFA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) 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L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接收的语言是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L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关于∑</a:t>
            </a:r>
            <a:r>
              <a:rPr lang="zh-CN" altLang="en-US" sz="4000" b="1" baseline="30000" dirty="0">
                <a:solidFill>
                  <a:srgbClr val="0000CC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补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L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也是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FSL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语言。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5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注意：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此时的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DFA</a:t>
            </a:r>
            <a:r>
              <a:rPr lang="en-US" altLang="zh-CN" sz="4000" b="1" baseline="-3000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δ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函数的个数为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4000" b="1">
                <a:solidFill>
                  <a:schemeClr val="accent2"/>
                </a:solidFill>
                <a:latin typeface="宋体" panose="02010600030101010101" pitchFamily="2" charset="-122"/>
              </a:rPr>
              <a:t>|Q|</a:t>
            </a:r>
            <a:r>
              <a:rPr lang="en-US" altLang="zh-CN" sz="4000" b="1">
                <a:solidFill>
                  <a:srgbClr val="FF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4000" b="1">
                <a:solidFill>
                  <a:schemeClr val="accent2"/>
                </a:solidFill>
                <a:latin typeface="宋体" panose="02010600030101010101" pitchFamily="2" charset="-122"/>
              </a:rPr>
              <a:t>|∑|</a:t>
            </a:r>
            <a:endParaRPr lang="zh-CN" altLang="en-US" sz="40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  <a:latin typeface="宋体" panose="02010600030101010101" pitchFamily="2" charset="-122"/>
              </a:rPr>
              <a:t>3.3  DFA</a:t>
            </a:r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接收语言的例子</a:t>
            </a:r>
            <a:endParaRPr lang="zh-CN" altLang="en-US" sz="48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/>
              <a:t> </a:t>
            </a:r>
            <a:r>
              <a:rPr lang="zh-CN" altLang="en-US" sz="4000" b="1"/>
              <a:t>构造</a:t>
            </a:r>
            <a:r>
              <a:rPr lang="en-US" altLang="zh-CN" sz="4000" b="1">
                <a:solidFill>
                  <a:schemeClr val="accent2"/>
                </a:solidFill>
              </a:rPr>
              <a:t>DFA</a:t>
            </a:r>
            <a:r>
              <a:rPr lang="zh-CN" altLang="en-US" sz="4000" b="1">
                <a:solidFill>
                  <a:schemeClr val="accent2"/>
                </a:solidFill>
              </a:rPr>
              <a:t>，</a:t>
            </a:r>
            <a:r>
              <a:rPr lang="zh-CN" altLang="en-US" sz="4000" b="1"/>
              <a:t>接收语言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/>
              <a:t>   L=</a:t>
            </a:r>
            <a:r>
              <a:rPr lang="en-US" altLang="zh-CN" sz="4000" b="1">
                <a:solidFill>
                  <a:srgbClr val="000000"/>
                </a:solidFill>
              </a:rPr>
              <a:t>{ab}</a:t>
            </a:r>
            <a:r>
              <a:rPr lang="zh-CN" altLang="en-US" sz="4000" b="1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/>
              <a:t>基本结构（接收基本句子）</a:t>
            </a:r>
          </a:p>
        </p:txBody>
      </p:sp>
      <p:sp>
        <p:nvSpPr>
          <p:cNvPr id="758788" name="Oval 4"/>
          <p:cNvSpPr>
            <a:spLocks noChangeArrowheads="1"/>
          </p:cNvSpPr>
          <p:nvPr/>
        </p:nvSpPr>
        <p:spPr bwMode="auto">
          <a:xfrm>
            <a:off x="3976688" y="4530725"/>
            <a:ext cx="1066800" cy="914400"/>
          </a:xfrm>
          <a:prstGeom prst="ellipse">
            <a:avLst/>
          </a:prstGeom>
          <a:noFill/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2400" b="0" i="1">
                <a:solidFill>
                  <a:srgbClr val="000000"/>
                </a:solidFill>
              </a:rPr>
              <a:t>q</a:t>
            </a:r>
            <a:r>
              <a:rPr lang="en-US" altLang="zh-CN" sz="2400" b="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58789" name="Line 5"/>
          <p:cNvSpPr>
            <a:spLocks noChangeShapeType="1"/>
          </p:cNvSpPr>
          <p:nvPr/>
        </p:nvSpPr>
        <p:spPr bwMode="auto">
          <a:xfrm flipV="1">
            <a:off x="1538288" y="4987925"/>
            <a:ext cx="533400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8790" name="Text Box 6"/>
          <p:cNvSpPr txBox="1">
            <a:spLocks noChangeArrowheads="1"/>
          </p:cNvSpPr>
          <p:nvPr/>
        </p:nvSpPr>
        <p:spPr bwMode="auto">
          <a:xfrm>
            <a:off x="3290888" y="4530725"/>
            <a:ext cx="381000" cy="45720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i="1">
                <a:solidFill>
                  <a:schemeClr val="accent2"/>
                </a:solidFill>
              </a:rPr>
              <a:t>a</a:t>
            </a:r>
            <a:endParaRPr lang="en-US" altLang="zh-CN" sz="2400" i="1" baseline="-25000">
              <a:solidFill>
                <a:schemeClr val="accent2"/>
              </a:solidFill>
            </a:endParaRPr>
          </a:p>
        </p:txBody>
      </p:sp>
      <p:sp>
        <p:nvSpPr>
          <p:cNvPr id="758791" name="Text Box 7"/>
          <p:cNvSpPr txBox="1">
            <a:spLocks noChangeArrowheads="1"/>
          </p:cNvSpPr>
          <p:nvPr/>
        </p:nvSpPr>
        <p:spPr bwMode="auto">
          <a:xfrm>
            <a:off x="5272088" y="4530725"/>
            <a:ext cx="381000" cy="45720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i="1">
                <a:solidFill>
                  <a:schemeClr val="accent2"/>
                </a:solidFill>
              </a:rPr>
              <a:t>b</a:t>
            </a:r>
            <a:endParaRPr lang="en-US" altLang="zh-CN" sz="2400" i="1" baseline="-25000">
              <a:solidFill>
                <a:schemeClr val="accent2"/>
              </a:solidFill>
            </a:endParaRPr>
          </a:p>
        </p:txBody>
      </p:sp>
      <p:sp>
        <p:nvSpPr>
          <p:cNvPr id="758792" name="Oval 8"/>
          <p:cNvSpPr>
            <a:spLocks noChangeArrowheads="1"/>
          </p:cNvSpPr>
          <p:nvPr/>
        </p:nvSpPr>
        <p:spPr bwMode="auto">
          <a:xfrm>
            <a:off x="2071688" y="4530725"/>
            <a:ext cx="1066800" cy="914400"/>
          </a:xfrm>
          <a:prstGeom prst="ellipse">
            <a:avLst/>
          </a:prstGeom>
          <a:noFill/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2400" b="0" i="1">
                <a:solidFill>
                  <a:srgbClr val="000000"/>
                </a:solidFill>
              </a:rPr>
              <a:t>q</a:t>
            </a:r>
            <a:r>
              <a:rPr lang="en-US" altLang="zh-CN" sz="2400" b="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58793" name="Oval 9"/>
          <p:cNvSpPr>
            <a:spLocks noChangeArrowheads="1"/>
          </p:cNvSpPr>
          <p:nvPr/>
        </p:nvSpPr>
        <p:spPr bwMode="ltGray">
          <a:xfrm>
            <a:off x="5881688" y="4530725"/>
            <a:ext cx="1066800" cy="877888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58794" name="Line 10"/>
          <p:cNvSpPr>
            <a:spLocks noChangeShapeType="1"/>
          </p:cNvSpPr>
          <p:nvPr/>
        </p:nvSpPr>
        <p:spPr bwMode="auto">
          <a:xfrm flipV="1">
            <a:off x="3138488" y="4987925"/>
            <a:ext cx="838200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8795" name="Line 11"/>
          <p:cNvSpPr>
            <a:spLocks noChangeShapeType="1"/>
          </p:cNvSpPr>
          <p:nvPr/>
        </p:nvSpPr>
        <p:spPr bwMode="auto">
          <a:xfrm flipV="1">
            <a:off x="5029200" y="5013325"/>
            <a:ext cx="838200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5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5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5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75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5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5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1000"/>
                                        <p:tgtEl>
                                          <p:spTgt spid="75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8" grpId="0" animBg="1"/>
      <p:bldP spid="758789" grpId="0" animBg="1"/>
      <p:bldP spid="758790" grpId="0"/>
      <p:bldP spid="758791" grpId="0"/>
      <p:bldP spid="758792" grpId="0" animBg="1"/>
      <p:bldP spid="758793" grpId="0" animBg="1"/>
      <p:bldP spid="758794" grpId="0" animBg="1"/>
      <p:bldP spid="7587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CC"/>
                </a:solidFill>
              </a:rPr>
              <a:t>两类有限状态自动机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00"/>
                </a:solidFill>
              </a:rPr>
              <a:t>接收器</a:t>
            </a:r>
            <a:endParaRPr lang="zh-CN" altLang="zh-CN" sz="4400" b="1" dirty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4400" b="1" dirty="0">
                <a:solidFill>
                  <a:srgbClr val="000000"/>
                </a:solidFill>
              </a:rPr>
              <a:t> </a:t>
            </a:r>
            <a:r>
              <a:rPr lang="zh-CN" altLang="en-US" sz="4400" b="1" dirty="0">
                <a:solidFill>
                  <a:srgbClr val="000000"/>
                </a:solidFill>
              </a:rPr>
              <a:t> </a:t>
            </a:r>
            <a:r>
              <a:rPr lang="zh-CN" altLang="zh-CN" sz="4400" b="1" dirty="0">
                <a:solidFill>
                  <a:srgbClr val="000000"/>
                </a:solidFill>
              </a:rPr>
              <a:t> </a:t>
            </a:r>
            <a:r>
              <a:rPr lang="zh-CN" altLang="en-US" sz="4400" b="1" dirty="0">
                <a:solidFill>
                  <a:srgbClr val="0000CC"/>
                </a:solidFill>
              </a:rPr>
              <a:t>判断是否</a:t>
            </a:r>
            <a:r>
              <a:rPr lang="zh-CN" altLang="en-US" sz="4400" b="1" dirty="0">
                <a:solidFill>
                  <a:srgbClr val="000000"/>
                </a:solidFill>
              </a:rPr>
              <a:t>接收</a:t>
            </a:r>
            <a:r>
              <a:rPr lang="zh-CN" altLang="en-US" sz="4400" b="1" dirty="0">
                <a:solidFill>
                  <a:srgbClr val="0000CC"/>
                </a:solidFill>
              </a:rPr>
              <a:t>输入串；</a:t>
            </a:r>
            <a:endParaRPr lang="zh-CN" altLang="zh-CN" sz="4400" b="1" dirty="0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00"/>
                </a:solidFill>
              </a:rPr>
              <a:t>转换器</a:t>
            </a:r>
            <a:endParaRPr lang="zh-CN" altLang="zh-CN" sz="4400" b="1" dirty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4400" b="1" dirty="0">
                <a:solidFill>
                  <a:srgbClr val="000000"/>
                </a:solidFill>
              </a:rPr>
              <a:t> </a:t>
            </a:r>
            <a:r>
              <a:rPr lang="zh-CN" altLang="en-US" sz="4400" b="1" dirty="0">
                <a:solidFill>
                  <a:srgbClr val="000000"/>
                </a:solidFill>
              </a:rPr>
              <a:t> </a:t>
            </a:r>
            <a:r>
              <a:rPr lang="zh-CN" altLang="zh-CN" sz="4400" b="1" dirty="0">
                <a:solidFill>
                  <a:srgbClr val="000000"/>
                </a:solidFill>
              </a:rPr>
              <a:t> </a:t>
            </a:r>
            <a:r>
              <a:rPr lang="zh-CN" altLang="en-US" sz="4400" b="1" dirty="0">
                <a:solidFill>
                  <a:srgbClr val="0000CC"/>
                </a:solidFill>
              </a:rPr>
              <a:t>对给定输入串</a:t>
            </a:r>
            <a:r>
              <a:rPr lang="zh-CN" altLang="en-US" sz="4400" b="1" dirty="0">
                <a:solidFill>
                  <a:srgbClr val="000000"/>
                </a:solidFill>
              </a:rPr>
              <a:t>产生输出</a:t>
            </a:r>
            <a:r>
              <a:rPr lang="zh-CN" altLang="en-US" sz="4400" b="1" dirty="0">
                <a:solidFill>
                  <a:srgbClr val="0000CC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00CC"/>
                </a:solidFill>
                <a:latin typeface="宋体" panose="02010600030101010101" pitchFamily="2" charset="-122"/>
              </a:rPr>
              <a:t>增加</a:t>
            </a:r>
            <a:r>
              <a:rPr lang="zh-CN" altLang="en-US" sz="4800">
                <a:solidFill>
                  <a:srgbClr val="000000"/>
                </a:solidFill>
                <a:latin typeface="宋体" panose="02010600030101010101" pitchFamily="2" charset="-122"/>
              </a:rPr>
              <a:t>陷阱状态</a:t>
            </a:r>
            <a:r>
              <a:rPr lang="zh-CN" altLang="en-US" sz="4800">
                <a:solidFill>
                  <a:srgbClr val="0000CC"/>
                </a:solidFill>
                <a:latin typeface="宋体" panose="02010600030101010101" pitchFamily="2" charset="-122"/>
              </a:rPr>
              <a:t>后的</a:t>
            </a:r>
            <a:r>
              <a:rPr lang="en-US" altLang="zh-CN" sz="4800">
                <a:solidFill>
                  <a:srgbClr val="0000CC"/>
                </a:solidFill>
                <a:latin typeface="宋体" panose="02010600030101010101" pitchFamily="2" charset="-122"/>
              </a:rPr>
              <a:t>DFA</a:t>
            </a:r>
            <a:endParaRPr lang="en-US" altLang="zh-CN" sz="4800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362200"/>
            <a:ext cx="7543800" cy="5334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endParaRPr lang="zh-CN" altLang="en-US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sp>
        <p:nvSpPr>
          <p:cNvPr id="760836" name="Oval 4"/>
          <p:cNvSpPr>
            <a:spLocks noChangeArrowheads="1"/>
          </p:cNvSpPr>
          <p:nvPr/>
        </p:nvSpPr>
        <p:spPr bwMode="auto">
          <a:xfrm>
            <a:off x="3505200" y="3117850"/>
            <a:ext cx="1066800" cy="914400"/>
          </a:xfrm>
          <a:prstGeom prst="ellipse">
            <a:avLst/>
          </a:prstGeom>
          <a:noFill/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2400" b="0" i="1">
                <a:solidFill>
                  <a:schemeClr val="tx1"/>
                </a:solidFill>
              </a:rPr>
              <a:t>q</a:t>
            </a:r>
            <a:r>
              <a:rPr lang="en-US" altLang="zh-CN" sz="2400" b="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0837" name="Line 5"/>
          <p:cNvSpPr>
            <a:spLocks noChangeShapeType="1"/>
          </p:cNvSpPr>
          <p:nvPr/>
        </p:nvSpPr>
        <p:spPr bwMode="auto">
          <a:xfrm flipV="1">
            <a:off x="914400" y="4260850"/>
            <a:ext cx="685800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0838" name="Line 6"/>
          <p:cNvSpPr>
            <a:spLocks noChangeShapeType="1"/>
          </p:cNvSpPr>
          <p:nvPr/>
        </p:nvSpPr>
        <p:spPr bwMode="auto">
          <a:xfrm flipV="1">
            <a:off x="2514600" y="3727450"/>
            <a:ext cx="1066800" cy="2286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0839" name="Text Box 7"/>
          <p:cNvSpPr txBox="1">
            <a:spLocks noChangeArrowheads="1"/>
          </p:cNvSpPr>
          <p:nvPr/>
        </p:nvSpPr>
        <p:spPr bwMode="auto">
          <a:xfrm>
            <a:off x="2667000" y="3270250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i="1">
                <a:solidFill>
                  <a:srgbClr val="000000"/>
                </a:solidFill>
              </a:rPr>
              <a:t>a</a:t>
            </a:r>
            <a:endParaRPr lang="en-US" altLang="zh-CN" sz="2400" b="0" i="1" baseline="-25000">
              <a:solidFill>
                <a:srgbClr val="000000"/>
              </a:solidFill>
            </a:endParaRPr>
          </a:p>
        </p:txBody>
      </p:sp>
      <p:sp>
        <p:nvSpPr>
          <p:cNvPr id="760840" name="Line 8"/>
          <p:cNvSpPr>
            <a:spLocks noChangeShapeType="1"/>
          </p:cNvSpPr>
          <p:nvPr/>
        </p:nvSpPr>
        <p:spPr bwMode="auto">
          <a:xfrm>
            <a:off x="4572000" y="3651250"/>
            <a:ext cx="914400" cy="3810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0841" name="Text Box 9"/>
          <p:cNvSpPr txBox="1">
            <a:spLocks noChangeArrowheads="1"/>
          </p:cNvSpPr>
          <p:nvPr/>
        </p:nvSpPr>
        <p:spPr bwMode="auto">
          <a:xfrm>
            <a:off x="4876800" y="3346450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i="1">
                <a:solidFill>
                  <a:srgbClr val="000000"/>
                </a:solidFill>
              </a:rPr>
              <a:t>b</a:t>
            </a:r>
            <a:endParaRPr lang="en-US" altLang="zh-CN" sz="2400" b="0" i="1" baseline="-25000">
              <a:solidFill>
                <a:srgbClr val="000000"/>
              </a:solidFill>
            </a:endParaRPr>
          </a:p>
        </p:txBody>
      </p:sp>
      <p:sp>
        <p:nvSpPr>
          <p:cNvPr id="760842" name="Oval 10"/>
          <p:cNvSpPr>
            <a:spLocks noChangeArrowheads="1"/>
          </p:cNvSpPr>
          <p:nvPr/>
        </p:nvSpPr>
        <p:spPr bwMode="auto">
          <a:xfrm>
            <a:off x="1600200" y="3803650"/>
            <a:ext cx="1066800" cy="914400"/>
          </a:xfrm>
          <a:prstGeom prst="ellipse">
            <a:avLst/>
          </a:prstGeom>
          <a:noFill/>
          <a:ln w="2857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2400" b="0" i="1">
                <a:solidFill>
                  <a:schemeClr val="tx1"/>
                </a:solidFill>
              </a:rPr>
              <a:t>q</a:t>
            </a:r>
            <a:r>
              <a:rPr lang="en-US" altLang="zh-CN" sz="2400" b="0" baseline="-250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0843" name="Oval 11"/>
          <p:cNvSpPr>
            <a:spLocks noChangeArrowheads="1"/>
          </p:cNvSpPr>
          <p:nvPr/>
        </p:nvSpPr>
        <p:spPr bwMode="auto">
          <a:xfrm>
            <a:off x="3429000" y="5251450"/>
            <a:ext cx="1066800" cy="914400"/>
          </a:xfrm>
          <a:prstGeom prst="ellipse">
            <a:avLst/>
          </a:prstGeom>
          <a:noFill/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2400" i="1">
                <a:solidFill>
                  <a:srgbClr val="000000"/>
                </a:solidFill>
              </a:rPr>
              <a:t>q</a:t>
            </a:r>
            <a:r>
              <a:rPr lang="en-US" altLang="zh-CN" sz="2400" i="1" baseline="-250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60844" name="Line 12"/>
          <p:cNvSpPr>
            <a:spLocks noChangeShapeType="1"/>
          </p:cNvSpPr>
          <p:nvPr/>
        </p:nvSpPr>
        <p:spPr bwMode="auto">
          <a:xfrm>
            <a:off x="2438400" y="4641850"/>
            <a:ext cx="1066800" cy="9906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0845" name="Text Box 13"/>
          <p:cNvSpPr txBox="1">
            <a:spLocks noChangeArrowheads="1"/>
          </p:cNvSpPr>
          <p:nvPr/>
        </p:nvSpPr>
        <p:spPr bwMode="auto">
          <a:xfrm>
            <a:off x="2819400" y="4413250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i="1">
                <a:solidFill>
                  <a:srgbClr val="000000"/>
                </a:solidFill>
              </a:rPr>
              <a:t>b</a:t>
            </a:r>
            <a:endParaRPr lang="en-US" altLang="zh-CN" sz="2400" b="0" i="1" baseline="-25000">
              <a:solidFill>
                <a:srgbClr val="000000"/>
              </a:solidFill>
            </a:endParaRPr>
          </a:p>
        </p:txBody>
      </p:sp>
      <p:sp>
        <p:nvSpPr>
          <p:cNvPr id="760846" name="Line 14"/>
          <p:cNvSpPr>
            <a:spLocks noChangeShapeType="1"/>
          </p:cNvSpPr>
          <p:nvPr/>
        </p:nvSpPr>
        <p:spPr bwMode="auto">
          <a:xfrm flipH="1">
            <a:off x="4419600" y="4641850"/>
            <a:ext cx="1295400" cy="8382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0847" name="Line 15"/>
          <p:cNvSpPr>
            <a:spLocks noChangeShapeType="1"/>
          </p:cNvSpPr>
          <p:nvPr/>
        </p:nvSpPr>
        <p:spPr bwMode="auto">
          <a:xfrm>
            <a:off x="3962400" y="4032250"/>
            <a:ext cx="0" cy="125888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0848" name="Text Box 16"/>
          <p:cNvSpPr txBox="1">
            <a:spLocks noChangeArrowheads="1"/>
          </p:cNvSpPr>
          <p:nvPr/>
        </p:nvSpPr>
        <p:spPr bwMode="auto">
          <a:xfrm>
            <a:off x="3505200" y="4260850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i="1">
                <a:solidFill>
                  <a:srgbClr val="000000"/>
                </a:solidFill>
              </a:rPr>
              <a:t>a</a:t>
            </a:r>
            <a:endParaRPr lang="en-US" altLang="zh-CN" sz="2400" b="0" i="1" baseline="-25000">
              <a:solidFill>
                <a:srgbClr val="000000"/>
              </a:solidFill>
            </a:endParaRPr>
          </a:p>
        </p:txBody>
      </p:sp>
      <p:sp>
        <p:nvSpPr>
          <p:cNvPr id="760849" name="Text Box 17"/>
          <p:cNvSpPr txBox="1">
            <a:spLocks noChangeArrowheads="1"/>
          </p:cNvSpPr>
          <p:nvPr/>
        </p:nvSpPr>
        <p:spPr bwMode="auto">
          <a:xfrm>
            <a:off x="4495800" y="4641850"/>
            <a:ext cx="762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i="1">
                <a:solidFill>
                  <a:srgbClr val="000000"/>
                </a:solidFill>
              </a:rPr>
              <a:t>a</a:t>
            </a:r>
            <a:r>
              <a:rPr lang="en-US" altLang="zh-CN" sz="2400" b="0">
                <a:solidFill>
                  <a:srgbClr val="000000"/>
                </a:solidFill>
              </a:rPr>
              <a:t>, </a:t>
            </a:r>
            <a:r>
              <a:rPr lang="en-US" altLang="zh-CN" sz="2400" b="0" i="1">
                <a:solidFill>
                  <a:srgbClr val="000000"/>
                </a:solidFill>
              </a:rPr>
              <a:t>b</a:t>
            </a:r>
            <a:endParaRPr lang="en-US" altLang="zh-CN" sz="2400" b="0" i="1" baseline="-25000">
              <a:solidFill>
                <a:srgbClr val="000000"/>
              </a:solidFill>
            </a:endParaRPr>
          </a:p>
        </p:txBody>
      </p:sp>
      <p:sp>
        <p:nvSpPr>
          <p:cNvPr id="760850" name="Freeform 18"/>
          <p:cNvSpPr/>
          <p:nvPr/>
        </p:nvSpPr>
        <p:spPr bwMode="auto">
          <a:xfrm>
            <a:off x="4191000" y="5784850"/>
            <a:ext cx="1041400" cy="596900"/>
          </a:xfrm>
          <a:custGeom>
            <a:avLst/>
            <a:gdLst>
              <a:gd name="T0" fmla="*/ 2147483647 w 656"/>
              <a:gd name="T1" fmla="*/ 0 h 376"/>
              <a:gd name="T2" fmla="*/ 2147483647 w 656"/>
              <a:gd name="T3" fmla="*/ 2147483647 h 376"/>
              <a:gd name="T4" fmla="*/ 0 w 656"/>
              <a:gd name="T5" fmla="*/ 2147483647 h 376"/>
              <a:gd name="T6" fmla="*/ 0 60000 65536"/>
              <a:gd name="T7" fmla="*/ 0 60000 65536"/>
              <a:gd name="T8" fmla="*/ 0 60000 65536"/>
              <a:gd name="T9" fmla="*/ 0 w 656"/>
              <a:gd name="T10" fmla="*/ 0 h 376"/>
              <a:gd name="T11" fmla="*/ 656 w 656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6" h="376">
                <a:moveTo>
                  <a:pt x="192" y="0"/>
                </a:moveTo>
                <a:cubicBezTo>
                  <a:pt x="424" y="148"/>
                  <a:pt x="656" y="296"/>
                  <a:pt x="624" y="336"/>
                </a:cubicBezTo>
                <a:cubicBezTo>
                  <a:pt x="592" y="376"/>
                  <a:pt x="296" y="308"/>
                  <a:pt x="0" y="2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0851" name="Text Box 19"/>
          <p:cNvSpPr txBox="1">
            <a:spLocks noChangeArrowheads="1"/>
          </p:cNvSpPr>
          <p:nvPr/>
        </p:nvSpPr>
        <p:spPr bwMode="auto">
          <a:xfrm>
            <a:off x="4876800" y="5632450"/>
            <a:ext cx="762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i="1">
                <a:solidFill>
                  <a:srgbClr val="000000"/>
                </a:solidFill>
              </a:rPr>
              <a:t>a</a:t>
            </a:r>
            <a:r>
              <a:rPr lang="en-US" altLang="zh-CN" sz="2400" b="0">
                <a:solidFill>
                  <a:srgbClr val="000000"/>
                </a:solidFill>
              </a:rPr>
              <a:t>, </a:t>
            </a:r>
            <a:r>
              <a:rPr lang="en-US" altLang="zh-CN" sz="2400" b="0" i="1">
                <a:solidFill>
                  <a:srgbClr val="000000"/>
                </a:solidFill>
              </a:rPr>
              <a:t>b</a:t>
            </a:r>
            <a:endParaRPr lang="en-US" altLang="zh-CN" sz="2400" b="0" i="1" baseline="-25000">
              <a:solidFill>
                <a:srgbClr val="000000"/>
              </a:solidFill>
            </a:endParaRPr>
          </a:p>
        </p:txBody>
      </p:sp>
      <p:sp>
        <p:nvSpPr>
          <p:cNvPr id="760852" name="Oval 20"/>
          <p:cNvSpPr>
            <a:spLocks noChangeArrowheads="1"/>
          </p:cNvSpPr>
          <p:nvPr/>
        </p:nvSpPr>
        <p:spPr bwMode="ltGray">
          <a:xfrm>
            <a:off x="5486400" y="3803650"/>
            <a:ext cx="1066800" cy="877888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chemeClr val="tx1"/>
                </a:solidFill>
              </a:rPr>
              <a:t>q</a:t>
            </a:r>
            <a:r>
              <a:rPr lang="en-US" altLang="zh-CN" sz="3200" baseline="-2500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6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6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6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6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6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6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6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6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6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76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6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76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6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76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76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36" grpId="0" animBg="1"/>
      <p:bldP spid="760837" grpId="0" animBg="1"/>
      <p:bldP spid="760838" grpId="0" animBg="1"/>
      <p:bldP spid="760839" grpId="0"/>
      <p:bldP spid="760840" grpId="0" animBg="1"/>
      <p:bldP spid="760841" grpId="0"/>
      <p:bldP spid="760842" grpId="0" animBg="1"/>
      <p:bldP spid="760843" grpId="0" animBg="1"/>
      <p:bldP spid="760844" grpId="0" animBg="1"/>
      <p:bldP spid="760845" grpId="0"/>
      <p:bldP spid="760846" grpId="0" animBg="1"/>
      <p:bldP spid="760847" grpId="0" animBg="1"/>
      <p:bldP spid="760848" grpId="0"/>
      <p:bldP spid="760849" grpId="0"/>
      <p:bldP spid="760850" grpId="0" animBg="1"/>
      <p:bldP spid="760851" grpId="0"/>
      <p:bldP spid="76085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思考</a:t>
            </a:r>
            <a:r>
              <a:rPr lang="en-US" altLang="zh-CN" sz="4800" dirty="0">
                <a:solidFill>
                  <a:srgbClr val="000000"/>
                </a:solidFill>
                <a:latin typeface="宋体" panose="02010600030101010101" pitchFamily="2" charset="-122"/>
              </a:rPr>
              <a:t>1：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 如果将该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所有状态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都设置为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接收状态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包括陷阱状态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 接收的语言是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？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思考</a:t>
            </a:r>
            <a:r>
              <a:rPr lang="en-US" altLang="zh-CN" sz="4800" dirty="0">
                <a:solidFill>
                  <a:srgbClr val="000000"/>
                </a:solidFill>
                <a:latin typeface="宋体" panose="02010600030101010101" pitchFamily="2" charset="-122"/>
              </a:rPr>
              <a:t>2：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  如果将该自动机的接收状态和非接收</a:t>
            </a:r>
            <a:r>
              <a:rPr lang="zh-CN" altLang="en-US" sz="4000" b="1">
                <a:solidFill>
                  <a:srgbClr val="000000"/>
                </a:solidFill>
                <a:latin typeface="宋体" panose="02010600030101010101" pitchFamily="2" charset="-122"/>
              </a:rPr>
              <a:t>状态对调</a:t>
            </a:r>
            <a:endParaRPr lang="zh-CN" altLang="en-US" sz="4000" b="1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  接收的语言是</a:t>
            </a:r>
            <a:r>
              <a:rPr lang="zh-CN" altLang="en-US" sz="4000" b="1">
                <a:solidFill>
                  <a:srgbClr val="FF0000"/>
                </a:solidFill>
                <a:latin typeface="宋体" panose="02010600030101010101" pitchFamily="2" charset="-122"/>
              </a:rPr>
              <a:t>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3-4</a:t>
            </a:r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  <a:latin typeface="宋体" panose="02010600030101010101" pitchFamily="2" charset="-122"/>
              </a:rPr>
              <a:t>DFA</a:t>
            </a:r>
            <a:endParaRPr lang="zh-CN" altLang="en-US" sz="48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接收语言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L={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x000y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|x,y∈{0,1}</a:t>
            </a:r>
            <a:r>
              <a:rPr lang="en-US" altLang="zh-CN" sz="4000" b="1" baseline="30000" dirty="0">
                <a:solidFill>
                  <a:srgbClr val="0000CC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}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分析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 该语言的特点是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   语言中的每个串都包含连续的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个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（即每个串都包含子串</a:t>
            </a:r>
            <a:r>
              <a:rPr lang="en-US" altLang="zh-CN" sz="4000" b="1">
                <a:solidFill>
                  <a:schemeClr val="accent2"/>
                </a:solidFill>
                <a:latin typeface="宋体" panose="02010600030101010101" pitchFamily="2" charset="-122"/>
              </a:rPr>
              <a:t>000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</a:rPr>
              <a:t>分析</a:t>
            </a:r>
            <a:endParaRPr lang="zh-CN" altLang="en-US" sz="4400" dirty="0">
              <a:solidFill>
                <a:srgbClr val="0000CC"/>
              </a:solidFill>
            </a:endParaRP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因此，对于任何输入串，有限状态自动机的任务就是要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检查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该输入串中是否存在子串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000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一旦发现输入串包含有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000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，则表示</a:t>
            </a:r>
            <a:r>
              <a:rPr lang="zh-CN" altLang="en-US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整个输入串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是</a:t>
            </a:r>
            <a:r>
              <a:rPr lang="zh-CN" altLang="en-US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句子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。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分析</a:t>
            </a:r>
            <a:endParaRPr lang="zh-CN" altLang="en-US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在确认输入串包含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000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后，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 就可以逐一地读入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000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后面的全部字符，并接收该输入串。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思考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问题的关键是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？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  如何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发现</a:t>
            </a:r>
            <a:r>
              <a:rPr lang="zh-CN" altLang="en-US" sz="4000" b="1" dirty="0">
                <a:latin typeface="宋体" panose="02010600030101010101" pitchFamily="2" charset="-122"/>
              </a:rPr>
              <a:t>子串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000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。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CC"/>
                </a:solidFill>
                <a:latin typeface="宋体" panose="02010600030101010101" pitchFamily="2" charset="-122"/>
                <a:cs typeface="+mn-cs"/>
              </a:rPr>
              <a:t>如何</a:t>
            </a:r>
            <a:r>
              <a:rPr lang="zh-CN" altLang="en-US" sz="4000" dirty="0">
                <a:solidFill>
                  <a:srgbClr val="000000"/>
                </a:solidFill>
                <a:latin typeface="宋体" panose="02010600030101010101" pitchFamily="2" charset="-122"/>
                <a:cs typeface="+mn-cs"/>
              </a:rPr>
              <a:t>发现</a:t>
            </a:r>
            <a:r>
              <a:rPr lang="zh-CN" altLang="en-US" sz="4000" dirty="0">
                <a:solidFill>
                  <a:srgbClr val="0000FF"/>
                </a:solidFill>
                <a:latin typeface="宋体" panose="02010600030101010101" pitchFamily="2" charset="-122"/>
                <a:cs typeface="+mn-cs"/>
              </a:rPr>
              <a:t>子串</a:t>
            </a:r>
            <a:r>
              <a:rPr lang="en-US" altLang="zh-CN" sz="4000" dirty="0">
                <a:solidFill>
                  <a:srgbClr val="000000"/>
                </a:solidFill>
                <a:latin typeface="宋体" panose="02010600030101010101" pitchFamily="2" charset="-122"/>
                <a:cs typeface="+mn-cs"/>
              </a:rPr>
              <a:t>000</a:t>
            </a:r>
            <a:endParaRPr lang="zh-CN" altLang="en-US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由于字符是逐一读入的，当从输入串中读入一个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时，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 它</a:t>
            </a:r>
            <a:r>
              <a:rPr lang="zh-CN" altLang="en-US" sz="4000" b="1">
                <a:solidFill>
                  <a:srgbClr val="000000"/>
                </a:solidFill>
                <a:latin typeface="宋体" panose="02010600030101010101" pitchFamily="2" charset="-122"/>
              </a:rPr>
              <a:t>有可能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是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000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sz="4000" b="1">
                <a:solidFill>
                  <a:srgbClr val="000000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sz="4000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000" b="1">
                <a:solidFill>
                  <a:srgbClr val="000000"/>
                </a:solidFill>
                <a:latin typeface="宋体" panose="02010600030101010101" pitchFamily="2" charset="-122"/>
              </a:rPr>
              <a:t>个</a:t>
            </a:r>
            <a:r>
              <a:rPr lang="en-US" altLang="zh-CN" sz="4000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 需要</a:t>
            </a:r>
            <a:r>
              <a:rPr lang="zh-CN" altLang="en-US" sz="4000" b="1">
                <a:solidFill>
                  <a:srgbClr val="000000"/>
                </a:solidFill>
                <a:latin typeface="宋体" panose="02010600030101010101" pitchFamily="2" charset="-122"/>
              </a:rPr>
              <a:t>记住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已经出现过一个</a:t>
            </a:r>
            <a:r>
              <a:rPr lang="en-US" altLang="zh-CN" sz="4000" b="1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4000" b="1">
                <a:solidFill>
                  <a:srgbClr val="0000CC"/>
                </a:solidFill>
                <a:latin typeface="宋体" panose="02010600030101010101" pitchFamily="2" charset="-122"/>
              </a:rPr>
              <a:t>；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7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CC"/>
                </a:solidFill>
                <a:latin typeface="宋体" panose="02010600030101010101" pitchFamily="2" charset="-122"/>
                <a:cs typeface="+mn-cs"/>
              </a:rPr>
              <a:t>如何</a:t>
            </a:r>
            <a:r>
              <a:rPr lang="zh-CN" altLang="en-US" sz="4000" dirty="0">
                <a:solidFill>
                  <a:srgbClr val="000000"/>
                </a:solidFill>
                <a:latin typeface="宋体" panose="02010600030101010101" pitchFamily="2" charset="-122"/>
                <a:cs typeface="+mn-cs"/>
              </a:rPr>
              <a:t>发现</a:t>
            </a:r>
            <a:r>
              <a:rPr lang="zh-CN" altLang="en-US" sz="4000" dirty="0">
                <a:solidFill>
                  <a:srgbClr val="0000FF"/>
                </a:solidFill>
                <a:latin typeface="宋体" panose="02010600030101010101" pitchFamily="2" charset="-122"/>
                <a:cs typeface="+mn-cs"/>
              </a:rPr>
              <a:t>子串</a:t>
            </a:r>
            <a:r>
              <a:rPr lang="en-US" altLang="zh-CN" sz="4000" dirty="0">
                <a:solidFill>
                  <a:srgbClr val="000000"/>
                </a:solidFill>
                <a:latin typeface="宋体" panose="02010600030101010101" pitchFamily="2" charset="-122"/>
                <a:cs typeface="+mn-cs"/>
              </a:rPr>
              <a:t>000</a:t>
            </a:r>
            <a:endParaRPr lang="zh-CN" altLang="en-US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如果紧接着读入的是字符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则刚读入的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就不是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000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的第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个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需要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重新寻找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000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子串的第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个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；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</a:rPr>
              <a:t>FA</a:t>
            </a:r>
            <a:r>
              <a:rPr lang="zh-CN" altLang="en-US" sz="4800" dirty="0">
                <a:solidFill>
                  <a:srgbClr val="000000"/>
                </a:solidFill>
              </a:rPr>
              <a:t>还可以分为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362200"/>
            <a:ext cx="8088312" cy="3733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</a:rPr>
              <a:t>确定的</a:t>
            </a:r>
            <a:r>
              <a:rPr lang="en-US" altLang="zh-CN" sz="3600" b="1" dirty="0">
                <a:solidFill>
                  <a:srgbClr val="000000"/>
                </a:solidFill>
              </a:rPr>
              <a:t>FA----</a:t>
            </a:r>
            <a:r>
              <a:rPr lang="en-US" altLang="zh-CN" sz="3600" b="1" dirty="0">
                <a:solidFill>
                  <a:srgbClr val="FF0000"/>
                </a:solidFill>
              </a:rPr>
              <a:t>DFA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dirty="0"/>
              <a:t> </a:t>
            </a:r>
            <a:r>
              <a:rPr lang="en-US" altLang="zh-CN" sz="3600" b="1" dirty="0">
                <a:solidFill>
                  <a:srgbClr val="FF0000"/>
                </a:solidFill>
              </a:rPr>
              <a:t>D</a:t>
            </a:r>
            <a:r>
              <a:rPr lang="en-US" altLang="zh-CN" sz="3600" b="1" dirty="0"/>
              <a:t>eterministic </a:t>
            </a:r>
            <a:r>
              <a:rPr lang="en-US" altLang="zh-CN" sz="3600" b="1" dirty="0">
                <a:solidFill>
                  <a:srgbClr val="FF0000"/>
                </a:solidFill>
              </a:rPr>
              <a:t>F</a:t>
            </a:r>
            <a:r>
              <a:rPr lang="en-US" altLang="zh-CN" sz="3600" b="1" dirty="0"/>
              <a:t>inite state </a:t>
            </a:r>
            <a:r>
              <a:rPr lang="en-US" altLang="zh-CN" sz="3600" b="1" dirty="0">
                <a:solidFill>
                  <a:srgbClr val="FF0000"/>
                </a:solidFill>
              </a:rPr>
              <a:t>A</a:t>
            </a:r>
            <a:r>
              <a:rPr lang="en-US" altLang="zh-CN" sz="3600" b="1" dirty="0"/>
              <a:t>utomaton 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</a:rPr>
              <a:t>非确定</a:t>
            </a:r>
            <a:r>
              <a:rPr lang="en-US" altLang="zh-CN" sz="3600" b="1" dirty="0">
                <a:solidFill>
                  <a:srgbClr val="000000"/>
                </a:solidFill>
              </a:rPr>
              <a:t>FA---- </a:t>
            </a:r>
            <a:r>
              <a:rPr lang="en-US" altLang="zh-CN" sz="3600" b="1" dirty="0">
                <a:solidFill>
                  <a:srgbClr val="FF0000"/>
                </a:solidFill>
              </a:rPr>
              <a:t>NFA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400" b="1" dirty="0">
                <a:solidFill>
                  <a:srgbClr val="FF0000"/>
                </a:solidFill>
              </a:rPr>
              <a:t>N</a:t>
            </a:r>
            <a:r>
              <a:rPr lang="en-US" altLang="zh-CN" sz="3400" b="1" dirty="0"/>
              <a:t>on-deterministic </a:t>
            </a:r>
            <a:r>
              <a:rPr lang="en-US" altLang="zh-CN" sz="3400" b="1" dirty="0">
                <a:solidFill>
                  <a:srgbClr val="FF0000"/>
                </a:solidFill>
              </a:rPr>
              <a:t>F</a:t>
            </a:r>
            <a:r>
              <a:rPr lang="en-US" altLang="zh-CN" sz="3400" b="1" dirty="0"/>
              <a:t>inite state </a:t>
            </a:r>
            <a:r>
              <a:rPr lang="en-US" altLang="zh-CN" sz="3400" b="1" dirty="0">
                <a:solidFill>
                  <a:srgbClr val="FF0000"/>
                </a:solidFill>
              </a:rPr>
              <a:t>A</a:t>
            </a:r>
            <a:r>
              <a:rPr lang="en-US" altLang="zh-CN" sz="3400" b="1" dirty="0"/>
              <a:t>utomaton</a:t>
            </a:r>
            <a:endParaRPr lang="zh-CN" altLang="zh-CN" sz="3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CC"/>
                </a:solidFill>
                <a:latin typeface="宋体" panose="02010600030101010101" pitchFamily="2" charset="-122"/>
              </a:rPr>
              <a:t>如何</a:t>
            </a:r>
            <a:r>
              <a:rPr lang="zh-CN" altLang="en-US" sz="4000" dirty="0">
                <a:solidFill>
                  <a:srgbClr val="000000"/>
                </a:solidFill>
                <a:latin typeface="宋体" panose="02010600030101010101" pitchFamily="2" charset="-122"/>
              </a:rPr>
              <a:t>发现</a:t>
            </a:r>
            <a:r>
              <a:rPr lang="zh-CN" altLang="en-US" sz="4000" dirty="0">
                <a:latin typeface="宋体" panose="02010600030101010101" pitchFamily="2" charset="-122"/>
              </a:rPr>
              <a:t>子串</a:t>
            </a:r>
            <a:r>
              <a:rPr lang="en-US" altLang="zh-CN" sz="4000" dirty="0">
                <a:solidFill>
                  <a:schemeClr val="accent2"/>
                </a:solidFill>
                <a:latin typeface="宋体" panose="02010600030101010101" pitchFamily="2" charset="-122"/>
              </a:rPr>
              <a:t>000</a:t>
            </a:r>
            <a:endParaRPr lang="zh-CN" altLang="en-US" sz="4000" dirty="0">
              <a:solidFill>
                <a:srgbClr val="0000CC"/>
              </a:solidFill>
            </a:endParaRP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CC"/>
                </a:solidFill>
                <a:latin typeface="宋体" panose="02010600030101010101" pitchFamily="2" charset="-122"/>
              </a:rPr>
              <a:t>如果紧接着读入的还是</a:t>
            </a:r>
            <a:r>
              <a:rPr lang="en-US" altLang="zh-CN" sz="3600" b="1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3600" b="1">
                <a:solidFill>
                  <a:srgbClr val="0000CC"/>
                </a:solidFill>
                <a:latin typeface="宋体" panose="02010600030101010101" pitchFamily="2" charset="-122"/>
              </a:rPr>
              <a:t>，它</a:t>
            </a:r>
            <a:r>
              <a:rPr lang="zh-CN" altLang="en-US" sz="3600" b="1">
                <a:solidFill>
                  <a:srgbClr val="000000"/>
                </a:solidFill>
                <a:latin typeface="宋体" panose="02010600030101010101" pitchFamily="2" charset="-122"/>
              </a:rPr>
              <a:t>有可能</a:t>
            </a:r>
            <a:r>
              <a:rPr lang="zh-CN" altLang="en-US" sz="3600" b="1">
                <a:solidFill>
                  <a:srgbClr val="0000CC"/>
                </a:solidFill>
                <a:latin typeface="宋体" panose="02010600030101010101" pitchFamily="2" charset="-122"/>
              </a:rPr>
              <a:t>是</a:t>
            </a:r>
            <a:r>
              <a:rPr lang="en-US" altLang="zh-CN" sz="3600" b="1">
                <a:solidFill>
                  <a:srgbClr val="0000CC"/>
                </a:solidFill>
                <a:latin typeface="宋体" panose="02010600030101010101" pitchFamily="2" charset="-122"/>
              </a:rPr>
              <a:t>000</a:t>
            </a:r>
            <a:r>
              <a:rPr lang="zh-CN" altLang="en-US" sz="3600" b="1">
                <a:solidFill>
                  <a:srgbClr val="0000CC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sz="3600" b="1">
                <a:solidFill>
                  <a:srgbClr val="000000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sz="3600" b="1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3600" b="1">
                <a:solidFill>
                  <a:srgbClr val="000000"/>
                </a:solidFill>
                <a:latin typeface="宋体" panose="02010600030101010101" pitchFamily="2" charset="-122"/>
              </a:rPr>
              <a:t>个</a:t>
            </a:r>
            <a:r>
              <a:rPr lang="en-US" altLang="zh-CN" sz="3600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3600" b="1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CC"/>
                </a:solidFill>
                <a:latin typeface="宋体" panose="02010600030101010101" pitchFamily="2" charset="-122"/>
              </a:rPr>
              <a:t> 也需要</a:t>
            </a:r>
            <a:r>
              <a:rPr lang="zh-CN" altLang="en-US" sz="3600" b="1">
                <a:solidFill>
                  <a:srgbClr val="000000"/>
                </a:solidFill>
                <a:latin typeface="宋体" panose="02010600030101010101" pitchFamily="2" charset="-122"/>
              </a:rPr>
              <a:t>记住</a:t>
            </a:r>
            <a:r>
              <a:rPr lang="zh-CN" altLang="en-US" sz="3600" b="1">
                <a:solidFill>
                  <a:srgbClr val="0000CC"/>
                </a:solidFill>
                <a:latin typeface="宋体" panose="02010600030101010101" pitchFamily="2" charset="-122"/>
              </a:rPr>
              <a:t>这个</a:t>
            </a:r>
            <a:r>
              <a:rPr lang="en-US" altLang="zh-CN" sz="3600" b="1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3600" b="1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CC"/>
                </a:solidFill>
                <a:latin typeface="宋体" panose="02010600030101010101" pitchFamily="2" charset="-122"/>
              </a:rPr>
              <a:t> 继续读入字符，若是</a:t>
            </a:r>
            <a:r>
              <a:rPr lang="en-US" altLang="zh-CN" sz="3600" b="1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3600" b="1">
                <a:solidFill>
                  <a:srgbClr val="0000CC"/>
                </a:solidFill>
                <a:latin typeface="宋体" panose="02010600030101010101" pitchFamily="2" charset="-122"/>
              </a:rPr>
              <a:t>，则</a:t>
            </a:r>
            <a:r>
              <a:rPr lang="zh-CN" altLang="en-US" sz="3600" b="1">
                <a:solidFill>
                  <a:srgbClr val="000000"/>
                </a:solidFill>
                <a:latin typeface="宋体" panose="02010600030101010101" pitchFamily="2" charset="-122"/>
              </a:rPr>
              <a:t>发现</a:t>
            </a:r>
            <a:r>
              <a:rPr lang="en-US" altLang="zh-CN" sz="3600" b="1">
                <a:solidFill>
                  <a:srgbClr val="0000CC"/>
                </a:solidFill>
                <a:latin typeface="宋体" panose="02010600030101010101" pitchFamily="2" charset="-122"/>
              </a:rPr>
              <a:t>000</a:t>
            </a:r>
            <a:endParaRPr lang="zh-CN" altLang="en-US" sz="3600" b="1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CC"/>
                </a:solidFill>
                <a:latin typeface="宋体" panose="02010600030101010101" pitchFamily="2" charset="-122"/>
              </a:rPr>
              <a:t>否则，需要</a:t>
            </a:r>
            <a:r>
              <a:rPr lang="zh-CN" altLang="en-US" sz="3600" b="1">
                <a:solidFill>
                  <a:schemeClr val="accent2"/>
                </a:solidFill>
                <a:latin typeface="宋体" panose="02010600030101010101" pitchFamily="2" charset="-122"/>
              </a:rPr>
              <a:t>重新</a:t>
            </a:r>
            <a:r>
              <a:rPr lang="zh-CN" altLang="en-US" sz="3600" b="1">
                <a:solidFill>
                  <a:srgbClr val="0000CC"/>
                </a:solidFill>
                <a:latin typeface="宋体" panose="02010600030101010101" pitchFamily="2" charset="-122"/>
              </a:rPr>
              <a:t>寻找</a:t>
            </a:r>
            <a:r>
              <a:rPr lang="en-US" altLang="zh-CN" sz="3600" b="1">
                <a:solidFill>
                  <a:srgbClr val="0000CC"/>
                </a:solidFill>
                <a:latin typeface="宋体" panose="02010600030101010101" pitchFamily="2" charset="-122"/>
              </a:rPr>
              <a:t>000</a:t>
            </a:r>
            <a:r>
              <a:rPr lang="zh-CN" altLang="en-US" sz="3600" b="1">
                <a:solidFill>
                  <a:srgbClr val="0000CC"/>
                </a:solidFill>
                <a:latin typeface="宋体" panose="02010600030101010101" pitchFamily="2" charset="-122"/>
              </a:rPr>
              <a:t>。</a:t>
            </a:r>
            <a:endParaRPr lang="zh-CN" altLang="en-US" sz="3600" b="1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  <a:cs typeface="+mn-cs"/>
              </a:rPr>
              <a:t>状态转移函数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CC"/>
                </a:solidFill>
                <a:latin typeface="宋体" panose="02010600030101010101" pitchFamily="2" charset="-122"/>
              </a:rPr>
              <a:t>初始状态：</a:t>
            </a:r>
            <a:r>
              <a:rPr lang="en-US" altLang="zh-CN" sz="3600" b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3600" b="1" baseline="-2500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endParaRPr lang="zh-CN" altLang="en-US" sz="3600" b="1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350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CC"/>
                </a:solidFill>
                <a:latin typeface="宋体" panose="02010600030101010101" pitchFamily="2" charset="-122"/>
              </a:rPr>
              <a:t>接收</a:t>
            </a:r>
            <a:r>
              <a:rPr lang="en-US" altLang="zh-CN" sz="3600" b="1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3600" b="1">
                <a:solidFill>
                  <a:srgbClr val="0000CC"/>
                </a:solidFill>
                <a:latin typeface="宋体" panose="02010600030101010101" pitchFamily="2" charset="-122"/>
              </a:rPr>
              <a:t>，到达状态</a:t>
            </a:r>
            <a:r>
              <a:rPr lang="en-US" altLang="zh-CN" sz="3600" b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3600" b="1" baseline="-2500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3600" b="1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350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CC"/>
                </a:solidFill>
                <a:latin typeface="宋体" panose="02010600030101010101" pitchFamily="2" charset="-122"/>
              </a:rPr>
              <a:t>接收</a:t>
            </a:r>
            <a:r>
              <a:rPr lang="en-US" altLang="zh-CN" sz="3600" b="1">
                <a:solidFill>
                  <a:srgbClr val="0000CC"/>
                </a:solidFill>
                <a:latin typeface="宋体" panose="02010600030101010101" pitchFamily="2" charset="-122"/>
              </a:rPr>
              <a:t>00 ,</a:t>
            </a:r>
            <a:r>
              <a:rPr lang="zh-CN" altLang="en-US" sz="3600" b="1">
                <a:solidFill>
                  <a:srgbClr val="0000CC"/>
                </a:solidFill>
                <a:latin typeface="宋体" panose="02010600030101010101" pitchFamily="2" charset="-122"/>
              </a:rPr>
              <a:t>到达状态</a:t>
            </a:r>
            <a:r>
              <a:rPr lang="en-US" altLang="zh-CN" sz="3600" b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3600" b="1" baseline="-2500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3600" b="1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350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CC"/>
                </a:solidFill>
                <a:latin typeface="宋体" panose="02010600030101010101" pitchFamily="2" charset="-122"/>
              </a:rPr>
              <a:t>接收</a:t>
            </a:r>
            <a:r>
              <a:rPr lang="en-US" altLang="zh-CN" sz="3600" b="1">
                <a:solidFill>
                  <a:srgbClr val="0000CC"/>
                </a:solidFill>
                <a:latin typeface="宋体" panose="02010600030101010101" pitchFamily="2" charset="-122"/>
              </a:rPr>
              <a:t>000,</a:t>
            </a:r>
            <a:r>
              <a:rPr lang="zh-CN" altLang="en-US" sz="3600" b="1">
                <a:solidFill>
                  <a:srgbClr val="0000CC"/>
                </a:solidFill>
                <a:latin typeface="宋体" panose="02010600030101010101" pitchFamily="2" charset="-122"/>
              </a:rPr>
              <a:t>到达状态</a:t>
            </a:r>
            <a:r>
              <a:rPr lang="en-US" altLang="zh-CN" sz="3600" b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3600" b="1" baseline="-2500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3</a:t>
            </a:r>
            <a:endParaRPr lang="zh-CN" altLang="en-US" sz="3600" b="1" baseline="-25000">
              <a:solidFill>
                <a:srgbClr val="0000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79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</a:rPr>
              <a:t>状态转移函数</a:t>
            </a:r>
            <a:endParaRPr lang="zh-CN" altLang="en-US" sz="4000" dirty="0">
              <a:solidFill>
                <a:srgbClr val="0000CC"/>
              </a:solidFill>
            </a:endParaRP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因此，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基本的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状态转移函数为：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δ(q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0)=q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endParaRPr lang="en-US" altLang="zh-CN" sz="4000" b="1" dirty="0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δ(q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0)=q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panose="02010600030101010101" pitchFamily="2" charset="-122"/>
              </a:rPr>
              <a:t>2</a:t>
            </a:r>
            <a:endParaRPr lang="en-US" altLang="zh-CN" sz="4000" b="1" dirty="0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δ(q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0)=q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panose="02010600030101010101" pitchFamily="2" charset="-122"/>
              </a:rPr>
              <a:t>3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用于接收基本句子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000</a:t>
            </a:r>
            <a:endParaRPr lang="en-US" altLang="zh-CN" sz="4000" b="1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接收</a:t>
            </a:r>
            <a:r>
              <a:rPr lang="en-US" altLang="zh-CN" sz="4800" dirty="0">
                <a:solidFill>
                  <a:srgbClr val="FF0000"/>
                </a:solidFill>
                <a:latin typeface="宋体" panose="02010600030101010101" pitchFamily="2" charset="-122"/>
              </a:rPr>
              <a:t>000</a:t>
            </a:r>
            <a:r>
              <a:rPr lang="zh-CN" altLang="en-US" sz="4800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778243" name="Line 3"/>
          <p:cNvSpPr>
            <a:spLocks noChangeShapeType="1"/>
          </p:cNvSpPr>
          <p:nvPr/>
        </p:nvSpPr>
        <p:spPr bwMode="ltGray">
          <a:xfrm>
            <a:off x="12192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44" name="Oval 4"/>
          <p:cNvSpPr>
            <a:spLocks noChangeArrowheads="1"/>
          </p:cNvSpPr>
          <p:nvPr/>
        </p:nvSpPr>
        <p:spPr bwMode="ltGray">
          <a:xfrm>
            <a:off x="17526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78245" name="Line 5"/>
          <p:cNvSpPr>
            <a:spLocks noChangeShapeType="1"/>
          </p:cNvSpPr>
          <p:nvPr/>
        </p:nvSpPr>
        <p:spPr bwMode="ltGray">
          <a:xfrm>
            <a:off x="25146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46" name="Text Box 6"/>
          <p:cNvSpPr txBox="1">
            <a:spLocks noChangeArrowheads="1"/>
          </p:cNvSpPr>
          <p:nvPr/>
        </p:nvSpPr>
        <p:spPr bwMode="ltGray">
          <a:xfrm>
            <a:off x="2667000" y="38100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78249" name="Line 9"/>
          <p:cNvSpPr>
            <a:spLocks noChangeShapeType="1"/>
          </p:cNvSpPr>
          <p:nvPr/>
        </p:nvSpPr>
        <p:spPr bwMode="ltGray">
          <a:xfrm>
            <a:off x="38862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50" name="Line 10"/>
          <p:cNvSpPr>
            <a:spLocks noChangeShapeType="1"/>
          </p:cNvSpPr>
          <p:nvPr/>
        </p:nvSpPr>
        <p:spPr bwMode="ltGray">
          <a:xfrm>
            <a:off x="53340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55" name="Text Box 15"/>
          <p:cNvSpPr txBox="1">
            <a:spLocks noChangeArrowheads="1"/>
          </p:cNvSpPr>
          <p:nvPr/>
        </p:nvSpPr>
        <p:spPr bwMode="ltGray">
          <a:xfrm>
            <a:off x="4056063" y="38100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78256" name="Text Box 16"/>
          <p:cNvSpPr txBox="1">
            <a:spLocks noChangeArrowheads="1"/>
          </p:cNvSpPr>
          <p:nvPr/>
        </p:nvSpPr>
        <p:spPr bwMode="ltGray">
          <a:xfrm>
            <a:off x="5562600" y="38100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78259" name="Oval 19"/>
          <p:cNvSpPr>
            <a:spLocks noChangeArrowheads="1"/>
          </p:cNvSpPr>
          <p:nvPr/>
        </p:nvSpPr>
        <p:spPr bwMode="ltGray">
          <a:xfrm>
            <a:off x="31242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78260" name="Oval 20"/>
          <p:cNvSpPr>
            <a:spLocks noChangeArrowheads="1"/>
          </p:cNvSpPr>
          <p:nvPr/>
        </p:nvSpPr>
        <p:spPr bwMode="ltGray">
          <a:xfrm>
            <a:off x="45720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78261" name="Oval 21"/>
          <p:cNvSpPr>
            <a:spLocks noChangeArrowheads="1"/>
          </p:cNvSpPr>
          <p:nvPr/>
        </p:nvSpPr>
        <p:spPr bwMode="ltGray">
          <a:xfrm>
            <a:off x="6019800" y="3886200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7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7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7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7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7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7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7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7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77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7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3" grpId="0" animBg="1"/>
      <p:bldP spid="778244" grpId="0" animBg="1"/>
      <p:bldP spid="778245" grpId="0" animBg="1"/>
      <p:bldP spid="778246" grpId="0"/>
      <p:bldP spid="778249" grpId="0" animBg="1"/>
      <p:bldP spid="778250" grpId="0" animBg="1"/>
      <p:bldP spid="778255" grpId="0"/>
      <p:bldP spid="778256" grpId="0"/>
      <p:bldP spid="778259" grpId="0" animBg="1"/>
      <p:bldP spid="778260" grpId="0" animBg="1"/>
      <p:bldP spid="778261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  <a:cs typeface="+mn-cs"/>
              </a:rPr>
              <a:t>状态转移函数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4864"/>
            <a:ext cx="8001000" cy="4104456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CC"/>
                </a:solidFill>
                <a:latin typeface="宋体" panose="02010600030101010101" pitchFamily="2" charset="-122"/>
              </a:rPr>
              <a:t>其他状态转移函数为：</a:t>
            </a:r>
            <a:endParaRPr lang="zh-CN" altLang="en-US" sz="3600" b="1" dirty="0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CC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3600" b="1" dirty="0">
                <a:solidFill>
                  <a:srgbClr val="0000CC"/>
                </a:solidFill>
                <a:latin typeface="宋体" panose="02010600030101010101" pitchFamily="2" charset="-122"/>
              </a:rPr>
              <a:t>δ(q</a:t>
            </a:r>
            <a:r>
              <a:rPr lang="en-US" altLang="zh-CN" sz="3600" b="1" baseline="-30000" dirty="0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36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3600" b="1" dirty="0">
                <a:solidFill>
                  <a:srgbClr val="0000CC"/>
                </a:solidFill>
                <a:latin typeface="宋体" panose="02010600030101010101" pitchFamily="2" charset="-122"/>
              </a:rPr>
              <a:t>1)=q</a:t>
            </a:r>
            <a:r>
              <a:rPr lang="en-US" altLang="zh-CN" sz="3600" b="1" baseline="-30000" dirty="0">
                <a:solidFill>
                  <a:srgbClr val="0000CC"/>
                </a:solidFill>
                <a:latin typeface="宋体" panose="02010600030101010101" pitchFamily="2" charset="-122"/>
              </a:rPr>
              <a:t>0     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期待</a:t>
            </a:r>
            <a:r>
              <a:rPr lang="en-US" altLang="zh-CN" sz="3600" b="1" dirty="0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3600" b="1" dirty="0">
                <a:solidFill>
                  <a:srgbClr val="0000CC"/>
                </a:solidFill>
                <a:latin typeface="宋体" panose="02010600030101010101" pitchFamily="2" charset="-122"/>
              </a:rPr>
              <a:t>的出现</a:t>
            </a:r>
            <a:endParaRPr lang="zh-CN" altLang="en-US" sz="3600" b="1" dirty="0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δ(q</a:t>
            </a:r>
            <a:r>
              <a:rPr lang="en-US" altLang="zh-CN" sz="3600" b="1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1)=q</a:t>
            </a:r>
            <a:r>
              <a:rPr lang="en-US" altLang="zh-CN" sz="3600" b="1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3600" b="1" baseline="-30000" dirty="0">
                <a:solidFill>
                  <a:srgbClr val="FF00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重新寻找</a:t>
            </a:r>
            <a:r>
              <a:rPr lang="en-US" altLang="zh-CN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000</a:t>
            </a:r>
            <a:endParaRPr lang="en-US" altLang="zh-CN" sz="3600" b="1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δ(q</a:t>
            </a:r>
            <a:r>
              <a:rPr lang="en-US" altLang="zh-CN" sz="3600" b="1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1)=q</a:t>
            </a:r>
            <a:r>
              <a:rPr lang="en-US" altLang="zh-CN" sz="3600" b="1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3600" b="1" baseline="-30000" dirty="0">
                <a:solidFill>
                  <a:srgbClr val="FF00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重新寻找</a:t>
            </a:r>
            <a:r>
              <a:rPr lang="en-US" altLang="zh-CN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000</a:t>
            </a:r>
            <a:endParaRPr lang="en-US" altLang="zh-CN" sz="3600" b="1" dirty="0">
              <a:solidFill>
                <a:srgbClr val="FF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  <a:latin typeface="宋体" panose="02010600030101010101" pitchFamily="2" charset="-122"/>
              </a:rPr>
              <a:t>  δ(q</a:t>
            </a:r>
            <a:r>
              <a:rPr lang="en-US" altLang="zh-CN" sz="3600" b="1" baseline="-30000" dirty="0">
                <a:solidFill>
                  <a:srgbClr val="0000CC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36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3600" b="1" dirty="0">
                <a:solidFill>
                  <a:srgbClr val="0000CC"/>
                </a:solidFill>
                <a:latin typeface="宋体" panose="02010600030101010101" pitchFamily="2" charset="-122"/>
              </a:rPr>
              <a:t>0)=q</a:t>
            </a:r>
            <a:r>
              <a:rPr lang="en-US" altLang="zh-CN" sz="3600" b="1" baseline="-30000" dirty="0">
                <a:solidFill>
                  <a:srgbClr val="0000CC"/>
                </a:solidFill>
                <a:latin typeface="宋体" panose="02010600030101010101" pitchFamily="2" charset="-122"/>
              </a:rPr>
              <a:t>3     </a:t>
            </a:r>
            <a:r>
              <a:rPr lang="zh-CN" altLang="en-US" sz="3600" b="1" dirty="0">
                <a:solidFill>
                  <a:srgbClr val="0000CC"/>
                </a:solidFill>
                <a:latin typeface="宋体" panose="02010600030101010101" pitchFamily="2" charset="-122"/>
              </a:rPr>
              <a:t>扫描后续字符</a:t>
            </a:r>
            <a:endParaRPr lang="zh-CN" altLang="en-US" sz="3600" b="1" dirty="0">
              <a:solidFill>
                <a:srgbClr val="0000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  <a:latin typeface="宋体" panose="02010600030101010101" pitchFamily="2" charset="-122"/>
              </a:rPr>
              <a:t>  δ(q</a:t>
            </a:r>
            <a:r>
              <a:rPr lang="en-US" altLang="zh-CN" sz="3600" b="1" baseline="-30000" dirty="0">
                <a:solidFill>
                  <a:srgbClr val="0000CC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36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3600" b="1" dirty="0">
                <a:solidFill>
                  <a:srgbClr val="0000CC"/>
                </a:solidFill>
                <a:latin typeface="宋体" panose="02010600030101010101" pitchFamily="2" charset="-122"/>
              </a:rPr>
              <a:t>1)=q</a:t>
            </a:r>
            <a:r>
              <a:rPr lang="en-US" altLang="zh-CN" sz="3600" b="1" baseline="-30000" dirty="0">
                <a:solidFill>
                  <a:srgbClr val="0000CC"/>
                </a:solidFill>
                <a:latin typeface="宋体" panose="02010600030101010101" pitchFamily="2" charset="-122"/>
              </a:rPr>
              <a:t>3     </a:t>
            </a:r>
            <a:r>
              <a:rPr lang="zh-CN" altLang="en-US" sz="3600" b="1" dirty="0">
                <a:solidFill>
                  <a:srgbClr val="0000CC"/>
                </a:solidFill>
                <a:latin typeface="宋体" panose="02010600030101010101" pitchFamily="2" charset="-122"/>
              </a:rPr>
              <a:t>扫描后续字符</a:t>
            </a:r>
            <a:endParaRPr lang="en-US" altLang="zh-CN" sz="3600" b="1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</a:rPr>
              <a:t>状态图</a:t>
            </a:r>
          </a:p>
        </p:txBody>
      </p:sp>
      <p:sp>
        <p:nvSpPr>
          <p:cNvPr id="739331" name="Line 3"/>
          <p:cNvSpPr>
            <a:spLocks noChangeShapeType="1"/>
          </p:cNvSpPr>
          <p:nvPr/>
        </p:nvSpPr>
        <p:spPr bwMode="ltGray">
          <a:xfrm>
            <a:off x="12192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332" name="Oval 4"/>
          <p:cNvSpPr>
            <a:spLocks noChangeArrowheads="1"/>
          </p:cNvSpPr>
          <p:nvPr/>
        </p:nvSpPr>
        <p:spPr bwMode="ltGray">
          <a:xfrm>
            <a:off x="17526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39333" name="Line 5"/>
          <p:cNvSpPr>
            <a:spLocks noChangeShapeType="1"/>
          </p:cNvSpPr>
          <p:nvPr/>
        </p:nvSpPr>
        <p:spPr bwMode="ltGray">
          <a:xfrm>
            <a:off x="25146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334" name="Text Box 6"/>
          <p:cNvSpPr txBox="1">
            <a:spLocks noChangeArrowheads="1"/>
          </p:cNvSpPr>
          <p:nvPr/>
        </p:nvSpPr>
        <p:spPr bwMode="ltGray">
          <a:xfrm>
            <a:off x="2667000" y="38100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39335" name="Freeform 7"/>
          <p:cNvSpPr/>
          <p:nvPr/>
        </p:nvSpPr>
        <p:spPr bwMode="ltGray">
          <a:xfrm>
            <a:off x="1403350" y="3500438"/>
            <a:ext cx="558800" cy="660400"/>
          </a:xfrm>
          <a:custGeom>
            <a:avLst/>
            <a:gdLst>
              <a:gd name="T0" fmla="*/ 2147483647 w 352"/>
              <a:gd name="T1" fmla="*/ 2147483647 h 416"/>
              <a:gd name="T2" fmla="*/ 2147483647 w 352"/>
              <a:gd name="T3" fmla="*/ 2147483647 h 416"/>
              <a:gd name="T4" fmla="*/ 2147483647 w 352"/>
              <a:gd name="T5" fmla="*/ 2147483647 h 416"/>
              <a:gd name="T6" fmla="*/ 2147483647 w 352"/>
              <a:gd name="T7" fmla="*/ 2147483647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352"/>
              <a:gd name="T13" fmla="*/ 0 h 416"/>
              <a:gd name="T14" fmla="*/ 352 w 352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" h="416">
                <a:moveTo>
                  <a:pt x="248" y="416"/>
                </a:moveTo>
                <a:cubicBezTo>
                  <a:pt x="124" y="328"/>
                  <a:pt x="0" y="240"/>
                  <a:pt x="8" y="176"/>
                </a:cubicBezTo>
                <a:cubicBezTo>
                  <a:pt x="16" y="112"/>
                  <a:pt x="240" y="0"/>
                  <a:pt x="296" y="32"/>
                </a:cubicBezTo>
                <a:cubicBezTo>
                  <a:pt x="352" y="64"/>
                  <a:pt x="348" y="216"/>
                  <a:pt x="344" y="36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336" name="Text Box 8"/>
          <p:cNvSpPr txBox="1">
            <a:spLocks noChangeArrowheads="1"/>
          </p:cNvSpPr>
          <p:nvPr/>
        </p:nvSpPr>
        <p:spPr bwMode="ltGray">
          <a:xfrm>
            <a:off x="1371600" y="31242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39337" name="Line 9"/>
          <p:cNvSpPr>
            <a:spLocks noChangeShapeType="1"/>
          </p:cNvSpPr>
          <p:nvPr/>
        </p:nvSpPr>
        <p:spPr bwMode="ltGray">
          <a:xfrm>
            <a:off x="38862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338" name="Line 10"/>
          <p:cNvSpPr>
            <a:spLocks noChangeShapeType="1"/>
          </p:cNvSpPr>
          <p:nvPr/>
        </p:nvSpPr>
        <p:spPr bwMode="ltGray">
          <a:xfrm>
            <a:off x="53340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339" name="Freeform 11"/>
          <p:cNvSpPr/>
          <p:nvPr/>
        </p:nvSpPr>
        <p:spPr bwMode="ltGray">
          <a:xfrm>
            <a:off x="2209800" y="4572000"/>
            <a:ext cx="1143000" cy="457200"/>
          </a:xfrm>
          <a:custGeom>
            <a:avLst/>
            <a:gdLst>
              <a:gd name="T0" fmla="*/ 2147483647 w 720"/>
              <a:gd name="T1" fmla="*/ 0 h 288"/>
              <a:gd name="T2" fmla="*/ 2147483647 w 720"/>
              <a:gd name="T3" fmla="*/ 2147483647 h 288"/>
              <a:gd name="T4" fmla="*/ 0 w 720"/>
              <a:gd name="T5" fmla="*/ 0 h 288"/>
              <a:gd name="T6" fmla="*/ 0 60000 65536"/>
              <a:gd name="T7" fmla="*/ 0 60000 65536"/>
              <a:gd name="T8" fmla="*/ 0 60000 65536"/>
              <a:gd name="T9" fmla="*/ 0 w 720"/>
              <a:gd name="T10" fmla="*/ 0 h 288"/>
              <a:gd name="T11" fmla="*/ 720 w 72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88">
                <a:moveTo>
                  <a:pt x="720" y="0"/>
                </a:moveTo>
                <a:cubicBezTo>
                  <a:pt x="588" y="144"/>
                  <a:pt x="456" y="288"/>
                  <a:pt x="336" y="288"/>
                </a:cubicBezTo>
                <a:cubicBezTo>
                  <a:pt x="216" y="288"/>
                  <a:pt x="108" y="144"/>
                  <a:pt x="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340" name="Freeform 12"/>
          <p:cNvSpPr/>
          <p:nvPr/>
        </p:nvSpPr>
        <p:spPr bwMode="ltGray">
          <a:xfrm>
            <a:off x="2209800" y="3124200"/>
            <a:ext cx="2514600" cy="838200"/>
          </a:xfrm>
          <a:custGeom>
            <a:avLst/>
            <a:gdLst>
              <a:gd name="T0" fmla="*/ 2147483647 w 1584"/>
              <a:gd name="T1" fmla="*/ 2147483647 h 432"/>
              <a:gd name="T2" fmla="*/ 2147483647 w 1584"/>
              <a:gd name="T3" fmla="*/ 0 h 432"/>
              <a:gd name="T4" fmla="*/ 0 w 1584"/>
              <a:gd name="T5" fmla="*/ 2147483647 h 432"/>
              <a:gd name="T6" fmla="*/ 0 60000 65536"/>
              <a:gd name="T7" fmla="*/ 0 60000 65536"/>
              <a:gd name="T8" fmla="*/ 0 60000 65536"/>
              <a:gd name="T9" fmla="*/ 0 w 1584"/>
              <a:gd name="T10" fmla="*/ 0 h 432"/>
              <a:gd name="T11" fmla="*/ 1584 w 158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4" h="432">
                <a:moveTo>
                  <a:pt x="1584" y="432"/>
                </a:moveTo>
                <a:cubicBezTo>
                  <a:pt x="1356" y="216"/>
                  <a:pt x="1128" y="0"/>
                  <a:pt x="864" y="0"/>
                </a:cubicBezTo>
                <a:cubicBezTo>
                  <a:pt x="600" y="0"/>
                  <a:pt x="300" y="216"/>
                  <a:pt x="0" y="432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341" name="Text Box 13"/>
          <p:cNvSpPr txBox="1">
            <a:spLocks noChangeArrowheads="1"/>
          </p:cNvSpPr>
          <p:nvPr/>
        </p:nvSpPr>
        <p:spPr bwMode="ltGray">
          <a:xfrm>
            <a:off x="3429000" y="26670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39342" name="Text Box 14"/>
          <p:cNvSpPr txBox="1">
            <a:spLocks noChangeArrowheads="1"/>
          </p:cNvSpPr>
          <p:nvPr/>
        </p:nvSpPr>
        <p:spPr bwMode="ltGray">
          <a:xfrm>
            <a:off x="2667000" y="50292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39343" name="Text Box 15"/>
          <p:cNvSpPr txBox="1">
            <a:spLocks noChangeArrowheads="1"/>
          </p:cNvSpPr>
          <p:nvPr/>
        </p:nvSpPr>
        <p:spPr bwMode="ltGray">
          <a:xfrm>
            <a:off x="4056063" y="38100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39344" name="Text Box 16"/>
          <p:cNvSpPr txBox="1">
            <a:spLocks noChangeArrowheads="1"/>
          </p:cNvSpPr>
          <p:nvPr/>
        </p:nvSpPr>
        <p:spPr bwMode="ltGray">
          <a:xfrm>
            <a:off x="5562600" y="3810000"/>
            <a:ext cx="2286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39345" name="Freeform 17"/>
          <p:cNvSpPr/>
          <p:nvPr/>
        </p:nvSpPr>
        <p:spPr bwMode="ltGray">
          <a:xfrm>
            <a:off x="6781800" y="365760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346" name="Text Box 18"/>
          <p:cNvSpPr txBox="1">
            <a:spLocks noChangeArrowheads="1"/>
          </p:cNvSpPr>
          <p:nvPr/>
        </p:nvSpPr>
        <p:spPr bwMode="ltGray">
          <a:xfrm>
            <a:off x="6629400" y="3276600"/>
            <a:ext cx="6858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0,1</a:t>
            </a:r>
          </a:p>
        </p:txBody>
      </p:sp>
      <p:sp>
        <p:nvSpPr>
          <p:cNvPr id="739347" name="Oval 19"/>
          <p:cNvSpPr>
            <a:spLocks noChangeArrowheads="1"/>
          </p:cNvSpPr>
          <p:nvPr/>
        </p:nvSpPr>
        <p:spPr bwMode="ltGray">
          <a:xfrm>
            <a:off x="31242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39348" name="Oval 20"/>
          <p:cNvSpPr>
            <a:spLocks noChangeArrowheads="1"/>
          </p:cNvSpPr>
          <p:nvPr/>
        </p:nvSpPr>
        <p:spPr bwMode="ltGray">
          <a:xfrm>
            <a:off x="45720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39349" name="Oval 21"/>
          <p:cNvSpPr>
            <a:spLocks noChangeArrowheads="1"/>
          </p:cNvSpPr>
          <p:nvPr/>
        </p:nvSpPr>
        <p:spPr bwMode="ltGray">
          <a:xfrm>
            <a:off x="6019800" y="3886200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3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3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3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3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3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3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3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3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73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3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3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3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3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73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73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3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73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73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1" grpId="0" animBg="1"/>
      <p:bldP spid="739332" grpId="0" animBg="1"/>
      <p:bldP spid="739333" grpId="0" animBg="1"/>
      <p:bldP spid="739334" grpId="0"/>
      <p:bldP spid="739335" grpId="0" animBg="1"/>
      <p:bldP spid="739336" grpId="0"/>
      <p:bldP spid="739337" grpId="0" animBg="1"/>
      <p:bldP spid="739338" grpId="0" animBg="1"/>
      <p:bldP spid="739339" grpId="0" animBg="1"/>
      <p:bldP spid="739340" grpId="0" animBg="1"/>
      <p:bldP spid="739341" grpId="0"/>
      <p:bldP spid="739342" grpId="0"/>
      <p:bldP spid="739343" grpId="0"/>
      <p:bldP spid="739344" grpId="0"/>
      <p:bldP spid="739345" grpId="0" animBg="1"/>
      <p:bldP spid="739346" grpId="0"/>
      <p:bldP spid="739347" grpId="0" animBg="1"/>
      <p:bldP spid="739348" grpId="0" animBg="1"/>
      <p:bldP spid="739349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思考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 dirty="0"/>
              <a:t>如果需要接收语言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</a:rPr>
              <a:t>       </a:t>
            </a:r>
            <a:r>
              <a:rPr lang="en-US" altLang="zh-CN" sz="3600" b="1" dirty="0">
                <a:solidFill>
                  <a:srgbClr val="000000"/>
                </a:solidFill>
              </a:rPr>
              <a:t>L</a:t>
            </a:r>
            <a:r>
              <a:rPr lang="en-US" altLang="zh-CN" sz="3600" b="1" dirty="0"/>
              <a:t>∪</a:t>
            </a:r>
            <a:r>
              <a:rPr lang="en-US" altLang="zh-CN" dirty="0"/>
              <a:t> </a:t>
            </a:r>
            <a:r>
              <a:rPr lang="en-US" altLang="zh-CN" sz="3600" b="1" dirty="0">
                <a:solidFill>
                  <a:srgbClr val="000000"/>
                </a:solidFill>
              </a:rPr>
              <a:t>{ε}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 dirty="0"/>
              <a:t>如何修改有限状态自动机</a:t>
            </a:r>
            <a:r>
              <a:rPr lang="en-US" altLang="zh-CN" sz="3600" b="1" dirty="0"/>
              <a:t>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  思路：</a:t>
            </a:r>
            <a:endParaRPr lang="en-US" altLang="zh-CN" sz="4000" b="1" dirty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  </a:t>
            </a:r>
            <a:r>
              <a:rPr lang="zh-CN" altLang="en-US" sz="4000" b="1" dirty="0"/>
              <a:t>考虑</a:t>
            </a:r>
            <a:r>
              <a:rPr lang="zh-CN" altLang="en-US" sz="4000" b="1" dirty="0">
                <a:solidFill>
                  <a:schemeClr val="accent2"/>
                </a:solidFill>
              </a:rPr>
              <a:t>开始状态</a:t>
            </a:r>
            <a:r>
              <a:rPr lang="zh-CN" altLang="en-US" sz="4000" b="1" dirty="0"/>
              <a:t>的作用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思考</a:t>
            </a:r>
            <a:r>
              <a:rPr lang="en-US" altLang="zh-CN" sz="4800" dirty="0">
                <a:solidFill>
                  <a:srgbClr val="000000"/>
                </a:solidFill>
              </a:rPr>
              <a:t>: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4000" b="1" dirty="0"/>
              <a:t>    如果文法的</a:t>
            </a:r>
            <a:r>
              <a:rPr lang="zh-CN" altLang="en-US" sz="4000" b="1" dirty="0">
                <a:solidFill>
                  <a:srgbClr val="000000"/>
                </a:solidFill>
              </a:rPr>
              <a:t>开始符号</a:t>
            </a:r>
            <a:r>
              <a:rPr lang="zh-CN" altLang="en-US" sz="4000" b="1" dirty="0"/>
              <a:t>只负责串的推导的开始； </a:t>
            </a:r>
            <a:endParaRPr lang="en-US" altLang="zh-CN" sz="4000" b="1" dirty="0"/>
          </a:p>
          <a:p>
            <a:pPr marL="0" indent="0" eaLnBrk="1" hangingPunct="1">
              <a:buNone/>
            </a:pPr>
            <a:r>
              <a:rPr lang="en-US" altLang="zh-CN" sz="4000" b="1" dirty="0"/>
              <a:t>    </a:t>
            </a:r>
            <a:r>
              <a:rPr lang="zh-CN" altLang="en-US" sz="4000" b="1" dirty="0"/>
              <a:t>如果</a:t>
            </a:r>
            <a:r>
              <a:rPr lang="en-US" altLang="zh-CN" sz="4000" b="1" dirty="0"/>
              <a:t>DFA</a:t>
            </a:r>
            <a:r>
              <a:rPr lang="zh-CN" altLang="en-US" sz="4000" b="1" dirty="0"/>
              <a:t>的</a:t>
            </a:r>
            <a:r>
              <a:rPr lang="zh-CN" altLang="en-US" sz="4000" b="1" dirty="0">
                <a:solidFill>
                  <a:srgbClr val="000000"/>
                </a:solidFill>
              </a:rPr>
              <a:t>开始状态</a:t>
            </a:r>
            <a:r>
              <a:rPr lang="zh-CN" altLang="en-US" sz="4000" b="1" dirty="0"/>
              <a:t>只负责接收输入串的第一个字母；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     </a:t>
            </a:r>
            <a:r>
              <a:rPr lang="zh-CN" altLang="en-US" sz="4000" b="1" dirty="0">
                <a:solidFill>
                  <a:srgbClr val="000000"/>
                </a:solidFill>
              </a:rPr>
              <a:t>优点是？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状态图</a:t>
            </a:r>
          </a:p>
        </p:txBody>
      </p:sp>
      <p:grpSp>
        <p:nvGrpSpPr>
          <p:cNvPr id="100355" name="组合 26"/>
          <p:cNvGrpSpPr/>
          <p:nvPr/>
        </p:nvGrpSpPr>
        <p:grpSpPr bwMode="auto">
          <a:xfrm>
            <a:off x="1331913" y="2565400"/>
            <a:ext cx="6324600" cy="2574925"/>
            <a:chOff x="1331913" y="2565400"/>
            <a:chExt cx="6324600" cy="2574925"/>
          </a:xfrm>
        </p:grpSpPr>
        <p:sp>
          <p:nvSpPr>
            <p:cNvPr id="100356" name="Line 3"/>
            <p:cNvSpPr>
              <a:spLocks noChangeShapeType="1"/>
            </p:cNvSpPr>
            <p:nvPr/>
          </p:nvSpPr>
          <p:spPr bwMode="ltGray">
            <a:xfrm>
              <a:off x="2616200" y="3573463"/>
              <a:ext cx="6096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57" name="Line 4"/>
            <p:cNvSpPr>
              <a:spLocks noChangeShapeType="1"/>
            </p:cNvSpPr>
            <p:nvPr/>
          </p:nvSpPr>
          <p:spPr bwMode="ltGray">
            <a:xfrm>
              <a:off x="5495925" y="3573463"/>
              <a:ext cx="6858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58" name="Text Box 5"/>
            <p:cNvSpPr txBox="1">
              <a:spLocks noChangeArrowheads="1"/>
            </p:cNvSpPr>
            <p:nvPr/>
          </p:nvSpPr>
          <p:spPr bwMode="ltGray">
            <a:xfrm>
              <a:off x="2544763" y="3789363"/>
              <a:ext cx="217487" cy="4873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0359" name="Freeform 6"/>
            <p:cNvSpPr/>
            <p:nvPr/>
          </p:nvSpPr>
          <p:spPr bwMode="ltGray">
            <a:xfrm rot="-4800000">
              <a:off x="1946275" y="4530725"/>
              <a:ext cx="558800" cy="660400"/>
            </a:xfrm>
            <a:custGeom>
              <a:avLst/>
              <a:gdLst>
                <a:gd name="T0" fmla="*/ 2147483647 w 352"/>
                <a:gd name="T1" fmla="*/ 2147483647 h 416"/>
                <a:gd name="T2" fmla="*/ 2147483647 w 352"/>
                <a:gd name="T3" fmla="*/ 2147483647 h 416"/>
                <a:gd name="T4" fmla="*/ 2147483647 w 352"/>
                <a:gd name="T5" fmla="*/ 2147483647 h 416"/>
                <a:gd name="T6" fmla="*/ 2147483647 w 352"/>
                <a:gd name="T7" fmla="*/ 2147483647 h 4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2"/>
                <a:gd name="T13" fmla="*/ 0 h 416"/>
                <a:gd name="T14" fmla="*/ 352 w 352"/>
                <a:gd name="T15" fmla="*/ 416 h 4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2" h="416">
                  <a:moveTo>
                    <a:pt x="248" y="416"/>
                  </a:moveTo>
                  <a:cubicBezTo>
                    <a:pt x="124" y="328"/>
                    <a:pt x="0" y="240"/>
                    <a:pt x="8" y="176"/>
                  </a:cubicBezTo>
                  <a:cubicBezTo>
                    <a:pt x="16" y="112"/>
                    <a:pt x="240" y="0"/>
                    <a:pt x="296" y="32"/>
                  </a:cubicBezTo>
                  <a:cubicBezTo>
                    <a:pt x="352" y="64"/>
                    <a:pt x="348" y="216"/>
                    <a:pt x="344" y="368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0" name="Text Box 7"/>
            <p:cNvSpPr txBox="1">
              <a:spLocks noChangeArrowheads="1"/>
            </p:cNvSpPr>
            <p:nvPr/>
          </p:nvSpPr>
          <p:spPr bwMode="ltGray">
            <a:xfrm>
              <a:off x="4200525" y="3141663"/>
              <a:ext cx="228600" cy="4873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00361" name="Line 8"/>
            <p:cNvSpPr>
              <a:spLocks noChangeShapeType="1"/>
            </p:cNvSpPr>
            <p:nvPr/>
          </p:nvSpPr>
          <p:spPr bwMode="ltGray">
            <a:xfrm>
              <a:off x="1331913" y="3556000"/>
              <a:ext cx="6096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2" name="Oval 9"/>
            <p:cNvSpPr>
              <a:spLocks noChangeArrowheads="1"/>
            </p:cNvSpPr>
            <p:nvPr/>
          </p:nvSpPr>
          <p:spPr bwMode="ltGray">
            <a:xfrm>
              <a:off x="1865313" y="3251200"/>
              <a:ext cx="762000" cy="6096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00363" name="Text Box 10"/>
            <p:cNvSpPr txBox="1">
              <a:spLocks noChangeArrowheads="1"/>
            </p:cNvSpPr>
            <p:nvPr/>
          </p:nvSpPr>
          <p:spPr bwMode="ltGray">
            <a:xfrm>
              <a:off x="2779713" y="3098800"/>
              <a:ext cx="228600" cy="4873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0364" name="Text Box 11"/>
            <p:cNvSpPr txBox="1">
              <a:spLocks noChangeArrowheads="1"/>
            </p:cNvSpPr>
            <p:nvPr/>
          </p:nvSpPr>
          <p:spPr bwMode="ltGray">
            <a:xfrm>
              <a:off x="1692275" y="4381500"/>
              <a:ext cx="228600" cy="4873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0365" name="Line 12"/>
            <p:cNvSpPr>
              <a:spLocks noChangeShapeType="1"/>
            </p:cNvSpPr>
            <p:nvPr/>
          </p:nvSpPr>
          <p:spPr bwMode="ltGray">
            <a:xfrm>
              <a:off x="3998913" y="3556000"/>
              <a:ext cx="6858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6" name="Text Box 13"/>
            <p:cNvSpPr txBox="1">
              <a:spLocks noChangeArrowheads="1"/>
            </p:cNvSpPr>
            <p:nvPr/>
          </p:nvSpPr>
          <p:spPr bwMode="ltGray">
            <a:xfrm>
              <a:off x="2905125" y="3725863"/>
              <a:ext cx="228600" cy="4873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00367" name="Text Box 14"/>
            <p:cNvSpPr txBox="1">
              <a:spLocks noChangeArrowheads="1"/>
            </p:cNvSpPr>
            <p:nvPr/>
          </p:nvSpPr>
          <p:spPr bwMode="ltGray">
            <a:xfrm>
              <a:off x="5675313" y="3098800"/>
              <a:ext cx="228600" cy="4873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00368" name="Freeform 15"/>
            <p:cNvSpPr/>
            <p:nvPr/>
          </p:nvSpPr>
          <p:spPr bwMode="ltGray">
            <a:xfrm>
              <a:off x="6894513" y="2946400"/>
              <a:ext cx="762000" cy="1028700"/>
            </a:xfrm>
            <a:custGeom>
              <a:avLst/>
              <a:gdLst>
                <a:gd name="T0" fmla="*/ 0 w 672"/>
                <a:gd name="T1" fmla="*/ 2147483647 h 744"/>
                <a:gd name="T2" fmla="*/ 2147483647 w 672"/>
                <a:gd name="T3" fmla="*/ 2147483647 h 744"/>
                <a:gd name="T4" fmla="*/ 2147483647 w 672"/>
                <a:gd name="T5" fmla="*/ 2147483647 h 744"/>
                <a:gd name="T6" fmla="*/ 0 w 672"/>
                <a:gd name="T7" fmla="*/ 2147483647 h 7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744"/>
                <a:gd name="T14" fmla="*/ 672 w 672"/>
                <a:gd name="T15" fmla="*/ 744 h 7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744">
                  <a:moveTo>
                    <a:pt x="0" y="344"/>
                  </a:moveTo>
                  <a:cubicBezTo>
                    <a:pt x="240" y="172"/>
                    <a:pt x="480" y="0"/>
                    <a:pt x="576" y="56"/>
                  </a:cubicBezTo>
                  <a:cubicBezTo>
                    <a:pt x="672" y="112"/>
                    <a:pt x="672" y="616"/>
                    <a:pt x="576" y="680"/>
                  </a:cubicBezTo>
                  <a:cubicBezTo>
                    <a:pt x="480" y="744"/>
                    <a:pt x="240" y="592"/>
                    <a:pt x="0" y="44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9" name="Text Box 16"/>
            <p:cNvSpPr txBox="1">
              <a:spLocks noChangeArrowheads="1"/>
            </p:cNvSpPr>
            <p:nvPr/>
          </p:nvSpPr>
          <p:spPr bwMode="ltGray">
            <a:xfrm>
              <a:off x="6742113" y="2565400"/>
              <a:ext cx="685800" cy="4873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0,1</a:t>
              </a:r>
            </a:p>
          </p:txBody>
        </p:sp>
        <p:sp>
          <p:nvSpPr>
            <p:cNvPr id="100370" name="Oval 17"/>
            <p:cNvSpPr>
              <a:spLocks noChangeArrowheads="1"/>
            </p:cNvSpPr>
            <p:nvPr/>
          </p:nvSpPr>
          <p:spPr bwMode="ltGray">
            <a:xfrm>
              <a:off x="3236913" y="3251200"/>
              <a:ext cx="762000" cy="6096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0371" name="Oval 18"/>
            <p:cNvSpPr>
              <a:spLocks noChangeArrowheads="1"/>
            </p:cNvSpPr>
            <p:nvPr/>
          </p:nvSpPr>
          <p:spPr bwMode="ltGray">
            <a:xfrm>
              <a:off x="4684713" y="3251200"/>
              <a:ext cx="762000" cy="6096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00372" name="Oval 19"/>
            <p:cNvSpPr>
              <a:spLocks noChangeArrowheads="1"/>
            </p:cNvSpPr>
            <p:nvPr/>
          </p:nvSpPr>
          <p:spPr bwMode="ltGray">
            <a:xfrm>
              <a:off x="6132513" y="3175000"/>
              <a:ext cx="762000" cy="609600"/>
            </a:xfrm>
            <a:prstGeom prst="ellipse">
              <a:avLst/>
            </a:prstGeom>
            <a:noFill/>
            <a:ln w="76200" cmpd="dbl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00373" name="Oval 20"/>
            <p:cNvSpPr>
              <a:spLocks noChangeArrowheads="1"/>
            </p:cNvSpPr>
            <p:nvPr/>
          </p:nvSpPr>
          <p:spPr bwMode="ltGray">
            <a:xfrm>
              <a:off x="2544763" y="4373563"/>
              <a:ext cx="792162" cy="64928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 altLang="zh-CN" sz="2800" i="1">
                  <a:solidFill>
                    <a:srgbClr val="000000"/>
                  </a:solidFill>
                </a:rPr>
                <a:t>q</a:t>
              </a:r>
              <a:r>
                <a:rPr lang="en-US" altLang="zh-CN" sz="2800" baseline="-250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00374" name="Line 21"/>
            <p:cNvSpPr>
              <a:spLocks noChangeShapeType="1"/>
            </p:cNvSpPr>
            <p:nvPr/>
          </p:nvSpPr>
          <p:spPr bwMode="ltGray">
            <a:xfrm>
              <a:off x="2328863" y="3870325"/>
              <a:ext cx="468312" cy="5762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75" name="Line 22"/>
            <p:cNvSpPr>
              <a:spLocks noChangeShapeType="1"/>
            </p:cNvSpPr>
            <p:nvPr/>
          </p:nvSpPr>
          <p:spPr bwMode="ltGray">
            <a:xfrm flipV="1">
              <a:off x="2905125" y="3725863"/>
              <a:ext cx="431800" cy="6477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76" name="Line 23"/>
            <p:cNvSpPr>
              <a:spLocks noChangeShapeType="1"/>
            </p:cNvSpPr>
            <p:nvPr/>
          </p:nvSpPr>
          <p:spPr bwMode="ltGray">
            <a:xfrm flipH="1">
              <a:off x="3265488" y="3797300"/>
              <a:ext cx="503237" cy="7207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77" name="Text Box 24"/>
            <p:cNvSpPr txBox="1">
              <a:spLocks noChangeArrowheads="1"/>
            </p:cNvSpPr>
            <p:nvPr/>
          </p:nvSpPr>
          <p:spPr bwMode="ltGray">
            <a:xfrm>
              <a:off x="3611563" y="3941763"/>
              <a:ext cx="228600" cy="4873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0378" name="Text Box 25"/>
            <p:cNvSpPr txBox="1">
              <a:spLocks noChangeArrowheads="1"/>
            </p:cNvSpPr>
            <p:nvPr/>
          </p:nvSpPr>
          <p:spPr bwMode="ltGray">
            <a:xfrm>
              <a:off x="5064125" y="4221163"/>
              <a:ext cx="228600" cy="4873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0379" name="Freeform 26"/>
            <p:cNvSpPr/>
            <p:nvPr/>
          </p:nvSpPr>
          <p:spPr bwMode="ltGray">
            <a:xfrm>
              <a:off x="3192463" y="3860800"/>
              <a:ext cx="1895475" cy="1117600"/>
            </a:xfrm>
            <a:custGeom>
              <a:avLst/>
              <a:gdLst>
                <a:gd name="T0" fmla="*/ 2147483647 w 1194"/>
                <a:gd name="T1" fmla="*/ 0 h 704"/>
                <a:gd name="T2" fmla="*/ 2147483647 w 1194"/>
                <a:gd name="T3" fmla="*/ 2147483647 h 704"/>
                <a:gd name="T4" fmla="*/ 0 w 1194"/>
                <a:gd name="T5" fmla="*/ 2147483647 h 704"/>
                <a:gd name="T6" fmla="*/ 0 60000 65536"/>
                <a:gd name="T7" fmla="*/ 0 60000 65536"/>
                <a:gd name="T8" fmla="*/ 0 60000 65536"/>
                <a:gd name="T9" fmla="*/ 0 w 1194"/>
                <a:gd name="T10" fmla="*/ 0 h 704"/>
                <a:gd name="T11" fmla="*/ 1194 w 1194"/>
                <a:gd name="T12" fmla="*/ 704 h 7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94" h="704">
                  <a:moveTo>
                    <a:pt x="1179" y="0"/>
                  </a:moveTo>
                  <a:cubicBezTo>
                    <a:pt x="1186" y="238"/>
                    <a:pt x="1194" y="476"/>
                    <a:pt x="997" y="590"/>
                  </a:cubicBezTo>
                  <a:cubicBezTo>
                    <a:pt x="800" y="704"/>
                    <a:pt x="400" y="692"/>
                    <a:pt x="0" y="681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例</a:t>
            </a:r>
            <a:r>
              <a:rPr lang="en-US" altLang="zh-CN" sz="4800" dirty="0"/>
              <a:t>3-5</a:t>
            </a:r>
            <a:r>
              <a:rPr lang="zh-CN" altLang="en-US" sz="4800" dirty="0">
                <a:solidFill>
                  <a:srgbClr val="0000CC"/>
                </a:solidFill>
                <a:latin typeface="宋体" panose="02010600030101010101" pitchFamily="2" charset="-122"/>
              </a:rPr>
              <a:t>构造</a:t>
            </a:r>
            <a:r>
              <a:rPr lang="en-US" altLang="zh-CN" sz="4800" dirty="0">
                <a:solidFill>
                  <a:schemeClr val="accent2"/>
                </a:solidFill>
              </a:rPr>
              <a:t>DFA</a:t>
            </a:r>
            <a:r>
              <a:rPr lang="en-US" altLang="zh-CN" sz="4800" dirty="0">
                <a:solidFill>
                  <a:srgbClr val="0000CC"/>
                </a:solidFill>
                <a:latin typeface="宋体" panose="02010600030101010101" pitchFamily="2" charset="-122"/>
              </a:rPr>
              <a:t> </a:t>
            </a:r>
            <a:endParaRPr lang="zh-CN" altLang="en-US" sz="4800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接收语言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  L={</a:t>
            </a:r>
            <a:r>
              <a:rPr lang="en-US" altLang="zh-CN" sz="4000" b="1" dirty="0">
                <a:latin typeface="宋体" panose="02010600030101010101" pitchFamily="2" charset="-122"/>
              </a:rPr>
              <a:t>x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001</a:t>
            </a:r>
            <a:r>
              <a:rPr lang="en-US" altLang="zh-CN" sz="4000" b="1" dirty="0">
                <a:latin typeface="宋体" panose="02010600030101010101" pitchFamily="2" charset="-122"/>
              </a:rPr>
              <a:t>y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|x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y∈{0</a:t>
            </a:r>
            <a:r>
              <a:rPr lang="zh-CN" altLang="en-US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1}</a:t>
            </a:r>
            <a:r>
              <a:rPr lang="en-US" altLang="zh-CN" sz="4000" b="1" baseline="30000" dirty="0">
                <a:solidFill>
                  <a:srgbClr val="0000CC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4000" b="1" dirty="0">
                <a:solidFill>
                  <a:srgbClr val="0000CC"/>
                </a:solidFill>
                <a:latin typeface="宋体" panose="02010600030101010101" pitchFamily="2" charset="-122"/>
              </a:rPr>
              <a:t>}</a:t>
            </a:r>
            <a:endParaRPr lang="zh-CN" altLang="en-US" sz="4000" b="1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76b7999-90ac-4820-a16a-e8206b8795e3"/>
  <p:tag name="COMMONDATA" val="eyJoZGlkIjoiMjRmNGU2YmFmMjc3ODgwMDYxNGJlM2I0ZjRjOGZlNGIifQ=="/>
</p:tagLst>
</file>

<file path=ppt/theme/theme1.xml><?xml version="1.0" encoding="utf-8"?>
<a:theme xmlns:a="http://schemas.openxmlformats.org/drawingml/2006/main" name="Capsules">
  <a:themeElements>
    <a:clrScheme name="">
      <a:dk1>
        <a:srgbClr val="0000FF"/>
      </a:dk1>
      <a:lt1>
        <a:srgbClr val="FFFFFF"/>
      </a:lt1>
      <a:dk2>
        <a:srgbClr val="0000FF"/>
      </a:dk2>
      <a:lt2>
        <a:srgbClr val="0000FF"/>
      </a:lt2>
      <a:accent1>
        <a:srgbClr val="99CC99"/>
      </a:accent1>
      <a:accent2>
        <a:srgbClr val="000000"/>
      </a:accent2>
      <a:accent3>
        <a:srgbClr val="FFFFFF"/>
      </a:accent3>
      <a:accent4>
        <a:srgbClr val="0000DA"/>
      </a:accent4>
      <a:accent5>
        <a:srgbClr val="CAE2CA"/>
      </a:accent5>
      <a:accent6>
        <a:srgbClr val="000000"/>
      </a:accent6>
      <a:hlink>
        <a:srgbClr val="666699"/>
      </a:hlink>
      <a:folHlink>
        <a:srgbClr val="CC99FF"/>
      </a:folHlink>
    </a:clrScheme>
    <a:fontScheme name="Capsule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40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40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Designs\Pulse.pot</Template>
  <TotalTime>4</TotalTime>
  <Words>9805</Words>
  <Application>Microsoft Office PowerPoint</Application>
  <PresentationFormat>全屏显示(4:3)</PresentationFormat>
  <Paragraphs>1788</Paragraphs>
  <Slides>352</Slides>
  <Notes>64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352</vt:i4>
      </vt:variant>
    </vt:vector>
  </HeadingPairs>
  <TitlesOfParts>
    <vt:vector size="360" baseType="lpstr">
      <vt:lpstr>宋体</vt:lpstr>
      <vt:lpstr>Symbol</vt:lpstr>
      <vt:lpstr>Times New Roman</vt:lpstr>
      <vt:lpstr>Verdana</vt:lpstr>
      <vt:lpstr>Wingdings</vt:lpstr>
      <vt:lpstr>Capsules</vt:lpstr>
      <vt:lpstr>图片</vt:lpstr>
      <vt:lpstr>Picture</vt:lpstr>
      <vt:lpstr>第三章</vt:lpstr>
      <vt:lpstr>定义语言</vt:lpstr>
      <vt:lpstr>形式语言</vt:lpstr>
      <vt:lpstr>有限自动机</vt:lpstr>
      <vt:lpstr>统一的理论</vt:lpstr>
      <vt:lpstr>有限自动机分为3类</vt:lpstr>
      <vt:lpstr>有限状态自动机 FA (Finite state Automaton)</vt:lpstr>
      <vt:lpstr>两类有限状态自动机</vt:lpstr>
      <vt:lpstr>FA还可以分为</vt:lpstr>
      <vt:lpstr>等价性</vt:lpstr>
      <vt:lpstr>PowerPoint 演示文稿</vt:lpstr>
      <vt:lpstr>3.1 有限状态自动机</vt:lpstr>
      <vt:lpstr>有限状态自动机物理模型</vt:lpstr>
      <vt:lpstr>有限状态自动机物理模型</vt:lpstr>
      <vt:lpstr>有限状态自动机物理模型</vt:lpstr>
      <vt:lpstr>有限状态自动机物理模型</vt:lpstr>
      <vt:lpstr>有限状态自动机动作</vt:lpstr>
      <vt:lpstr>有限状态自动机动作</vt:lpstr>
      <vt:lpstr>定义3-1 有限状态自动机FA</vt:lpstr>
      <vt:lpstr>定义3-1 有限状态自动机FA</vt:lpstr>
      <vt:lpstr>定义3-1 有限状态自动机FA</vt:lpstr>
      <vt:lpstr>PowerPoint 演示文稿</vt:lpstr>
      <vt:lpstr>DFA</vt:lpstr>
      <vt:lpstr>例3-1</vt:lpstr>
      <vt:lpstr>δ的表示方法：函数形式</vt:lpstr>
      <vt:lpstr>δ的表示方法：状态矩阵</vt:lpstr>
      <vt:lpstr>δ的表示方法:状态图 </vt:lpstr>
      <vt:lpstr>δ的表示方法:状态图 </vt:lpstr>
      <vt:lpstr>δ的表示方法:状态图 </vt:lpstr>
      <vt:lpstr>δ的表示方法:状态图 </vt:lpstr>
      <vt:lpstr>状态图的等价替换</vt:lpstr>
      <vt:lpstr>默认有</vt:lpstr>
      <vt:lpstr>3.2 有限状态自动机接收语言</vt:lpstr>
      <vt:lpstr>有限状态自动机接收字符串</vt:lpstr>
      <vt:lpstr>有限状态自动机接收字符串</vt:lpstr>
      <vt:lpstr>对于可接收串</vt:lpstr>
      <vt:lpstr>对于不可接收串</vt:lpstr>
      <vt:lpstr>有限状态自动机接收语言</vt:lpstr>
      <vt:lpstr>∑={0}构造DFA，分别接收语言</vt:lpstr>
      <vt:lpstr>思考</vt:lpstr>
      <vt:lpstr>定义3-4 扩展的状态转换函数</vt:lpstr>
      <vt:lpstr>递归定义扩展的状态转换函数</vt:lpstr>
      <vt:lpstr>递归定义扩展的状态转换函数</vt:lpstr>
      <vt:lpstr>或者</vt:lpstr>
      <vt:lpstr>定义3-6   DFA接收的语言</vt:lpstr>
      <vt:lpstr>注意：</vt:lpstr>
      <vt:lpstr>陷阱状态 </vt:lpstr>
      <vt:lpstr>∑={0，1}构造DFA，分别接收语言</vt:lpstr>
      <vt:lpstr>∑={0，1}构造DFA，分别接收语言</vt:lpstr>
      <vt:lpstr>思考</vt:lpstr>
      <vt:lpstr>定义3-7 DFA的瞬时描述（格局）</vt:lpstr>
      <vt:lpstr>DFA的瞬时描述（格局）</vt:lpstr>
      <vt:lpstr>DFA的格局转换</vt:lpstr>
      <vt:lpstr>DFA的特殊格局</vt:lpstr>
      <vt:lpstr>格局转换的扩展表示</vt:lpstr>
      <vt:lpstr>使用格局的转换方式定义FSL</vt:lpstr>
      <vt:lpstr>定义3-8  DFA停机</vt:lpstr>
      <vt:lpstr>注意：</vt:lpstr>
      <vt:lpstr>构造DFA，分别接收语言</vt:lpstr>
      <vt:lpstr>定理3-1</vt:lpstr>
      <vt:lpstr>等价思路</vt:lpstr>
      <vt:lpstr>等价思路</vt:lpstr>
      <vt:lpstr>构造文法的基本思路：</vt:lpstr>
      <vt:lpstr>证明:</vt:lpstr>
      <vt:lpstr>PowerPoint 演示文稿</vt:lpstr>
      <vt:lpstr>思考</vt:lpstr>
      <vt:lpstr>文法的产生式P为：</vt:lpstr>
      <vt:lpstr>对于句子w=x1x2…xn</vt:lpstr>
      <vt:lpstr>所以</vt:lpstr>
      <vt:lpstr>例3-2 DFA与右线性文法的转换</vt:lpstr>
      <vt:lpstr>PowerPoint 演示文稿</vt:lpstr>
      <vt:lpstr>PowerPoint 演示文稿</vt:lpstr>
      <vt:lpstr>定理3-2</vt:lpstr>
      <vt:lpstr>证明：</vt:lpstr>
      <vt:lpstr>PowerPoint 演示文稿</vt:lpstr>
      <vt:lpstr>PowerPoint 演示文稿</vt:lpstr>
      <vt:lpstr>注意：</vt:lpstr>
      <vt:lpstr>3.3  DFA接收语言的例子</vt:lpstr>
      <vt:lpstr>PowerPoint 演示文稿</vt:lpstr>
      <vt:lpstr>增加陷阱状态后的DFA</vt:lpstr>
      <vt:lpstr>思考1：</vt:lpstr>
      <vt:lpstr>思考2：</vt:lpstr>
      <vt:lpstr>例3-4构造DFA</vt:lpstr>
      <vt:lpstr>分析</vt:lpstr>
      <vt:lpstr>分析</vt:lpstr>
      <vt:lpstr>分析</vt:lpstr>
      <vt:lpstr>思考</vt:lpstr>
      <vt:lpstr>如何发现子串000</vt:lpstr>
      <vt:lpstr>如何发现子串000</vt:lpstr>
      <vt:lpstr>如何发现子串000</vt:lpstr>
      <vt:lpstr>状态转移函数</vt:lpstr>
      <vt:lpstr>状态转移函数</vt:lpstr>
      <vt:lpstr>接收000 </vt:lpstr>
      <vt:lpstr>状态转移函数</vt:lpstr>
      <vt:lpstr>状态图</vt:lpstr>
      <vt:lpstr>思考</vt:lpstr>
      <vt:lpstr>思考:</vt:lpstr>
      <vt:lpstr>状态图</vt:lpstr>
      <vt:lpstr>例3-5构造DFA </vt:lpstr>
      <vt:lpstr>分析：</vt:lpstr>
      <vt:lpstr>PowerPoint 演示文稿</vt:lpstr>
      <vt:lpstr>状态转移图</vt:lpstr>
      <vt:lpstr>例3-6 构造DFA</vt:lpstr>
      <vt:lpstr>PowerPoint 演示文稿</vt:lpstr>
      <vt:lpstr>例3-7构造DFA</vt:lpstr>
      <vt:lpstr>PowerPoint 演示文稿</vt:lpstr>
      <vt:lpstr>例3-8构造DFA</vt:lpstr>
      <vt:lpstr>PowerPoint 演示文稿</vt:lpstr>
      <vt:lpstr>状态转移图</vt:lpstr>
      <vt:lpstr>思考：构造DFA</vt:lpstr>
      <vt:lpstr>例3-9构造DFA </vt:lpstr>
      <vt:lpstr>状态转移图</vt:lpstr>
      <vt:lpstr>例3-10 构造DFA</vt:lpstr>
      <vt:lpstr>PowerPoint 演示文稿</vt:lpstr>
      <vt:lpstr>或</vt:lpstr>
      <vt:lpstr>构造DFA</vt:lpstr>
      <vt:lpstr>例3-11构造DFA</vt:lpstr>
      <vt:lpstr>分析</vt:lpstr>
      <vt:lpstr>PowerPoint 演示文稿</vt:lpstr>
      <vt:lpstr>PowerPoint 演示文稿</vt:lpstr>
      <vt:lpstr>PowerPoint 演示文稿</vt:lpstr>
      <vt:lpstr> </vt:lpstr>
      <vt:lpstr>状态图</vt:lpstr>
      <vt:lpstr>存在的问题</vt:lpstr>
      <vt:lpstr>思考</vt:lpstr>
      <vt:lpstr>定义3-9 set集合</vt:lpstr>
      <vt:lpstr>PowerPoint 演示文稿</vt:lpstr>
      <vt:lpstr>按状态进行划分</vt:lpstr>
      <vt:lpstr>PowerPoint 演示文稿</vt:lpstr>
      <vt:lpstr>PowerPoint 演示文稿</vt:lpstr>
      <vt:lpstr>PowerPoint 演示文稿</vt:lpstr>
      <vt:lpstr>例3-12构造DFA,接收</vt:lpstr>
      <vt:lpstr>PowerPoint 演示文稿</vt:lpstr>
      <vt:lpstr>状态与对应的等价类</vt:lpstr>
      <vt:lpstr>状态图</vt:lpstr>
      <vt:lpstr>例3-13构造DFA,接收</vt:lpstr>
      <vt:lpstr>PowerPoint 演示文稿</vt:lpstr>
      <vt:lpstr>PowerPoint 演示文稿</vt:lpstr>
      <vt:lpstr>PowerPoint 演示文稿</vt:lpstr>
      <vt:lpstr>习惯使用十进制数</vt:lpstr>
      <vt:lpstr>PowerPoint 演示文稿</vt:lpstr>
      <vt:lpstr>PowerPoint 演示文稿</vt:lpstr>
      <vt:lpstr>状态图</vt:lpstr>
      <vt:lpstr>例3-14构造DFA，接收</vt:lpstr>
      <vt:lpstr>分析：</vt:lpstr>
      <vt:lpstr>状态图</vt:lpstr>
      <vt:lpstr>例3-15构造DFA，接收</vt:lpstr>
      <vt:lpstr>状态图</vt:lpstr>
      <vt:lpstr>思考：构造DFA，接收</vt:lpstr>
      <vt:lpstr>总结：构造DFA，接收</vt:lpstr>
      <vt:lpstr>分析：</vt:lpstr>
      <vt:lpstr>注意</vt:lpstr>
      <vt:lpstr>qS</vt:lpstr>
      <vt:lpstr>问题的本质</vt:lpstr>
      <vt:lpstr>qi</vt:lpstr>
      <vt:lpstr>PowerPoint 演示文稿</vt:lpstr>
      <vt:lpstr>PowerPoint 演示文稿</vt:lpstr>
      <vt:lpstr>PowerPoint 演示文稿</vt:lpstr>
      <vt:lpstr>例3-16构造DFA，接收</vt:lpstr>
      <vt:lpstr>PowerPoint 演示文稿</vt:lpstr>
      <vt:lpstr>PowerPoint 演示文稿</vt:lpstr>
      <vt:lpstr>PowerPoint 演示文稿</vt:lpstr>
      <vt:lpstr>状态转移图(省略陷阱状态)</vt:lpstr>
      <vt:lpstr>思考1</vt:lpstr>
      <vt:lpstr>思考2  DFA是否可以为 (省略陷阱状态)</vt:lpstr>
      <vt:lpstr>３.4不确定有限状态自动机</vt:lpstr>
      <vt:lpstr>问题</vt:lpstr>
      <vt:lpstr>例</vt:lpstr>
      <vt:lpstr> </vt:lpstr>
      <vt:lpstr>PowerPoint 演示文稿</vt:lpstr>
      <vt:lpstr>PowerPoint 演示文稿</vt:lpstr>
      <vt:lpstr>3.4.1不确定的有限状态自动机</vt:lpstr>
      <vt:lpstr>PowerPoint 演示文稿</vt:lpstr>
      <vt:lpstr>PowerPoint 演示文稿</vt:lpstr>
      <vt:lpstr>NFA与DFA的区别</vt:lpstr>
      <vt:lpstr>PowerPoint 演示文稿</vt:lpstr>
      <vt:lpstr>FA处于状态q</vt:lpstr>
      <vt:lpstr>具体地</vt:lpstr>
      <vt:lpstr>PowerPoint 演示文稿</vt:lpstr>
      <vt:lpstr>NFA停机</vt:lpstr>
      <vt:lpstr>PowerPoint 演示文稿</vt:lpstr>
      <vt:lpstr>NFA接收串w</vt:lpstr>
      <vt:lpstr>PowerPoint 演示文稿</vt:lpstr>
      <vt:lpstr>问题</vt:lpstr>
      <vt:lpstr>定义 ： NFA扩展状态转换函数</vt:lpstr>
      <vt:lpstr>NFA扩展状态转换函数</vt:lpstr>
      <vt:lpstr>a∈∑</vt:lpstr>
      <vt:lpstr>对于串w</vt:lpstr>
      <vt:lpstr>或</vt:lpstr>
      <vt:lpstr>PowerPoint 演示文稿</vt:lpstr>
      <vt:lpstr>PowerPoint 演示文稿</vt:lpstr>
      <vt:lpstr>构造NFA，分别接收语言</vt:lpstr>
      <vt:lpstr>PowerPoint 演示文稿</vt:lpstr>
      <vt:lpstr>3.4.2  NFA的确定化</vt:lpstr>
      <vt:lpstr>定理3-3</vt:lpstr>
      <vt:lpstr>证明：=&gt;  必要性</vt:lpstr>
      <vt:lpstr>PowerPoint 演示文稿</vt:lpstr>
      <vt:lpstr>证明:  &lt;=  充分性</vt:lpstr>
      <vt:lpstr>PowerPoint 演示文稿</vt:lpstr>
      <vt:lpstr>PowerPoint 演示文稿</vt:lpstr>
      <vt:lpstr>PowerPoint 演示文稿</vt:lpstr>
      <vt:lpstr>PowerPoint 演示文稿</vt:lpstr>
      <vt:lpstr>例3-18</vt:lpstr>
      <vt:lpstr>PowerPoint 演示文稿</vt:lpstr>
      <vt:lpstr>PowerPoint 演示文稿</vt:lpstr>
      <vt:lpstr>DFA状态转换函数</vt:lpstr>
      <vt:lpstr>DFA状态转换图</vt:lpstr>
      <vt:lpstr>注意：</vt:lpstr>
      <vt:lpstr>例3-19构造NFA，接收</vt:lpstr>
      <vt:lpstr>解1:直接构造DFA(以0结尾的串)</vt:lpstr>
      <vt:lpstr>直接构造DFA(以0结尾的串)</vt:lpstr>
      <vt:lpstr>解2：</vt:lpstr>
      <vt:lpstr>转换为DFA </vt:lpstr>
      <vt:lpstr>例3-20 接收</vt:lpstr>
      <vt:lpstr>PowerPoint 演示文稿</vt:lpstr>
      <vt:lpstr>解</vt:lpstr>
      <vt:lpstr>解</vt:lpstr>
      <vt:lpstr>PowerPoint 演示文稿</vt:lpstr>
      <vt:lpstr>解</vt:lpstr>
      <vt:lpstr>思考：构造NFA，接收</vt:lpstr>
      <vt:lpstr>例3-21接收</vt:lpstr>
      <vt:lpstr>PowerPoint 演示文稿</vt:lpstr>
      <vt:lpstr>解</vt:lpstr>
      <vt:lpstr>解</vt:lpstr>
      <vt:lpstr>解</vt:lpstr>
      <vt:lpstr>例:构造NFA，接收</vt:lpstr>
      <vt:lpstr>PowerPoint 演示文稿</vt:lpstr>
      <vt:lpstr>NFA </vt:lpstr>
      <vt:lpstr>构造NFA，接收</vt:lpstr>
      <vt:lpstr>PowerPoint 演示文稿</vt:lpstr>
      <vt:lpstr>NFA </vt:lpstr>
      <vt:lpstr>例3-23构造NFA，接收</vt:lpstr>
      <vt:lpstr>NFA </vt:lpstr>
      <vt:lpstr>例3-24构造NFA，接收</vt:lpstr>
      <vt:lpstr>NFA </vt:lpstr>
      <vt:lpstr>例3-25构造NFA，接收</vt:lpstr>
      <vt:lpstr>NFA (无ε)</vt:lpstr>
      <vt:lpstr>思考</vt:lpstr>
      <vt:lpstr>一般：</vt:lpstr>
      <vt:lpstr>定理3-4</vt:lpstr>
      <vt:lpstr>证明</vt:lpstr>
      <vt:lpstr>PowerPoint 演示文稿</vt:lpstr>
      <vt:lpstr>PowerPoint 演示文稿</vt:lpstr>
      <vt:lpstr>注意</vt:lpstr>
      <vt:lpstr>PowerPoint 演示文稿</vt:lpstr>
      <vt:lpstr>PowerPoint 演示文稿</vt:lpstr>
      <vt:lpstr>总结</vt:lpstr>
      <vt:lpstr>例3-26 构造NFA，接收</vt:lpstr>
      <vt:lpstr>NFA状态转移图</vt:lpstr>
      <vt:lpstr>或</vt:lpstr>
      <vt:lpstr>例3-27构造NFA，接收</vt:lpstr>
      <vt:lpstr>PowerPoint 演示文稿</vt:lpstr>
      <vt:lpstr>或    多个开始状态的NFA</vt:lpstr>
      <vt:lpstr>3.5 带ε动作的有限状态自动机</vt:lpstr>
      <vt:lpstr>PowerPoint 演示文稿</vt:lpstr>
      <vt:lpstr>PowerPoint 演示文稿</vt:lpstr>
      <vt:lpstr>定义3-14带ε动作的有限状态自动机 </vt:lpstr>
      <vt:lpstr>PowerPoint 演示文稿</vt:lpstr>
      <vt:lpstr>具体情况</vt:lpstr>
      <vt:lpstr>PowerPoint 演示文稿</vt:lpstr>
      <vt:lpstr>PowerPoint 演示文稿</vt:lpstr>
      <vt:lpstr>PowerPoint 演示文稿</vt:lpstr>
      <vt:lpstr>注意</vt:lpstr>
      <vt:lpstr>例3-28 </vt:lpstr>
      <vt:lpstr>状态图</vt:lpstr>
      <vt:lpstr>PowerPoint 演示文稿</vt:lpstr>
      <vt:lpstr>定义3-15</vt:lpstr>
      <vt:lpstr>PowerPoint 演示文稿</vt:lpstr>
      <vt:lpstr>PowerPoint 演示文稿</vt:lpstr>
      <vt:lpstr>规则</vt:lpstr>
      <vt:lpstr>规则</vt:lpstr>
      <vt:lpstr>注意</vt:lpstr>
      <vt:lpstr>进一步</vt:lpstr>
      <vt:lpstr>定义3-16 扩展的状态转换函数</vt:lpstr>
      <vt:lpstr>空串</vt:lpstr>
      <vt:lpstr>单个字母</vt:lpstr>
      <vt:lpstr>对于串wa</vt:lpstr>
      <vt:lpstr>或</vt:lpstr>
      <vt:lpstr>对于</vt:lpstr>
      <vt:lpstr>对于</vt:lpstr>
      <vt:lpstr>PowerPoint 演示文稿</vt:lpstr>
      <vt:lpstr>PowerPoint 演示文稿</vt:lpstr>
      <vt:lpstr>注意</vt:lpstr>
      <vt:lpstr>定理3-5</vt:lpstr>
      <vt:lpstr>证明 ：</vt:lpstr>
      <vt:lpstr> </vt:lpstr>
      <vt:lpstr>PowerPoint 演示文稿</vt:lpstr>
      <vt:lpstr>PowerPoint 演示文稿</vt:lpstr>
      <vt:lpstr>结论</vt:lpstr>
      <vt:lpstr>例3-29</vt:lpstr>
      <vt:lpstr>PowerPoint 演示文稿</vt:lpstr>
      <vt:lpstr>例3-30构造ε-NFA,接收</vt:lpstr>
      <vt:lpstr>PowerPoint 演示文稿</vt:lpstr>
      <vt:lpstr>思考</vt:lpstr>
      <vt:lpstr>请验证</vt:lpstr>
      <vt:lpstr>3.6 有限状态自动机的一些变形</vt:lpstr>
      <vt:lpstr>3.6.1双向的有限状态自动机</vt:lpstr>
      <vt:lpstr>定义3-18</vt:lpstr>
      <vt:lpstr>PowerPoint 演示文稿</vt:lpstr>
      <vt:lpstr>δ(q，a)={p，D}</vt:lpstr>
      <vt:lpstr>PowerPoint 演示文稿</vt:lpstr>
      <vt:lpstr>PowerPoint 演示文稿</vt:lpstr>
      <vt:lpstr>定理3-6</vt:lpstr>
      <vt:lpstr>PowerPoint 演示文稿</vt:lpstr>
      <vt:lpstr>定义3-20</vt:lpstr>
      <vt:lpstr>PowerPoint 演示文稿</vt:lpstr>
      <vt:lpstr>PowerPoint 演示文稿</vt:lpstr>
      <vt:lpstr>PowerPoint 演示文稿</vt:lpstr>
      <vt:lpstr>定理3-7</vt:lpstr>
      <vt:lpstr>3.6.2带输出的有限状态自动机</vt:lpstr>
      <vt:lpstr>PowerPoint 演示文稿</vt:lpstr>
      <vt:lpstr>模型图</vt:lpstr>
      <vt:lpstr>PowerPoint 演示文稿</vt:lpstr>
      <vt:lpstr>定义3-21</vt:lpstr>
      <vt:lpstr>PowerPoint 演示文稿</vt:lpstr>
      <vt:lpstr>Moore机</vt:lpstr>
      <vt:lpstr>对于输入串a1a2a3…an-1an</vt:lpstr>
      <vt:lpstr>则</vt:lpstr>
      <vt:lpstr>PowerPoint 演示文稿</vt:lpstr>
      <vt:lpstr>实际上</vt:lpstr>
      <vt:lpstr>PowerPoint 演示文稿</vt:lpstr>
      <vt:lpstr>例3-31设计Moore机</vt:lpstr>
      <vt:lpstr>分析</vt:lpstr>
      <vt:lpstr>状态上的标记： 表示Moore机在该状态时的输出</vt:lpstr>
      <vt:lpstr>PowerPoint 演示文稿</vt:lpstr>
      <vt:lpstr>即</vt:lpstr>
      <vt:lpstr>定义3-22</vt:lpstr>
      <vt:lpstr>PowerPoint 演示文稿</vt:lpstr>
      <vt:lpstr>PowerPoint 演示文稿</vt:lpstr>
      <vt:lpstr>对于输入序列a1a2a3…an-1an</vt:lpstr>
      <vt:lpstr>PowerPoint 演示文稿</vt:lpstr>
      <vt:lpstr>若输入串的长度为n</vt:lpstr>
      <vt:lpstr>例3-32</vt:lpstr>
      <vt:lpstr>PowerPoint 演示文稿</vt:lpstr>
      <vt:lpstr>PowerPoint 演示文稿</vt:lpstr>
      <vt:lpstr>Mealy机</vt:lpstr>
      <vt:lpstr>输入串是01100</vt:lpstr>
      <vt:lpstr>PowerPoint 演示文稿</vt:lpstr>
      <vt:lpstr>PowerPoint 演示文稿</vt:lpstr>
      <vt:lpstr>PowerPoint 演示文稿</vt:lpstr>
      <vt:lpstr>Moore机和Mealy机等价</vt:lpstr>
      <vt:lpstr>PowerPoint 演示文稿</vt:lpstr>
      <vt:lpstr>其中</vt:lpstr>
      <vt:lpstr>PowerPoint 演示文稿</vt:lpstr>
      <vt:lpstr>定理3-8</vt:lpstr>
      <vt:lpstr>证明</vt:lpstr>
      <vt:lpstr>PowerPoint 演示文稿</vt:lpstr>
      <vt:lpstr>PowerPoint 演示文稿</vt:lpstr>
      <vt:lpstr>PowerPoint 演示文稿</vt:lpstr>
      <vt:lpstr>定理3-9</vt:lpstr>
      <vt:lpstr>证明</vt:lpstr>
      <vt:lpstr>定理3-10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绪论</dc:title>
  <dc:creator>minfan</dc:creator>
  <cp:lastModifiedBy>wenyu chen</cp:lastModifiedBy>
  <cp:revision>830</cp:revision>
  <dcterms:created xsi:type="dcterms:W3CDTF">2113-01-01T00:00:00Z</dcterms:created>
  <dcterms:modified xsi:type="dcterms:W3CDTF">2024-09-14T06:24:15Z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C9DAE15E8B124BC7A3B415BEE998C0C6_12</vt:lpwstr>
  </property>
  <property fmtid="{D5CDD505-2E9C-101B-9397-08002B2CF9AE}" pid="3" name="KSOProductBuildVer">
    <vt:lpwstr>2052-11.1.0.14309</vt:lpwstr>
  </property>
</Properties>
</file>