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3"/>
  </p:notesMasterIdLst>
  <p:handoutMasterIdLst>
    <p:handoutMasterId r:id="rId164"/>
  </p:handoutMasterIdLst>
  <p:sldIdLst>
    <p:sldId id="257" r:id="rId2"/>
    <p:sldId id="261" r:id="rId3"/>
    <p:sldId id="262" r:id="rId4"/>
    <p:sldId id="401" r:id="rId5"/>
    <p:sldId id="263" r:id="rId6"/>
    <p:sldId id="264" r:id="rId7"/>
    <p:sldId id="484" r:id="rId8"/>
    <p:sldId id="266" r:id="rId9"/>
    <p:sldId id="268" r:id="rId10"/>
    <p:sldId id="269" r:id="rId11"/>
    <p:sldId id="485" r:id="rId12"/>
    <p:sldId id="406" r:id="rId13"/>
    <p:sldId id="270" r:id="rId14"/>
    <p:sldId id="407" r:id="rId15"/>
    <p:sldId id="271" r:id="rId16"/>
    <p:sldId id="486" r:id="rId17"/>
    <p:sldId id="272" r:id="rId18"/>
    <p:sldId id="409" r:id="rId19"/>
    <p:sldId id="487" r:id="rId20"/>
    <p:sldId id="273" r:id="rId21"/>
    <p:sldId id="410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411" r:id="rId31"/>
    <p:sldId id="488" r:id="rId32"/>
    <p:sldId id="282" r:id="rId33"/>
    <p:sldId id="283" r:id="rId34"/>
    <p:sldId id="284" r:id="rId35"/>
    <p:sldId id="285" r:id="rId36"/>
    <p:sldId id="287" r:id="rId37"/>
    <p:sldId id="288" r:id="rId38"/>
    <p:sldId id="289" r:id="rId39"/>
    <p:sldId id="413" r:id="rId40"/>
    <p:sldId id="414" r:id="rId41"/>
    <p:sldId id="290" r:id="rId42"/>
    <p:sldId id="291" r:id="rId43"/>
    <p:sldId id="430" r:id="rId44"/>
    <p:sldId id="292" r:id="rId45"/>
    <p:sldId id="504" r:id="rId46"/>
    <p:sldId id="293" r:id="rId47"/>
    <p:sldId id="294" r:id="rId48"/>
    <p:sldId id="501" r:id="rId49"/>
    <p:sldId id="295" r:id="rId50"/>
    <p:sldId id="296" r:id="rId51"/>
    <p:sldId id="490" r:id="rId52"/>
    <p:sldId id="415" r:id="rId53"/>
    <p:sldId id="298" r:id="rId54"/>
    <p:sldId id="491" r:id="rId55"/>
    <p:sldId id="416" r:id="rId56"/>
    <p:sldId id="299" r:id="rId57"/>
    <p:sldId id="417" r:id="rId58"/>
    <p:sldId id="300" r:id="rId59"/>
    <p:sldId id="302" r:id="rId60"/>
    <p:sldId id="303" r:id="rId61"/>
    <p:sldId id="503" r:id="rId62"/>
    <p:sldId id="304" r:id="rId63"/>
    <p:sldId id="419" r:id="rId64"/>
    <p:sldId id="305" r:id="rId65"/>
    <p:sldId id="420" r:id="rId66"/>
    <p:sldId id="307" r:id="rId67"/>
    <p:sldId id="432" r:id="rId68"/>
    <p:sldId id="323" r:id="rId69"/>
    <p:sldId id="324" r:id="rId70"/>
    <p:sldId id="325" r:id="rId71"/>
    <p:sldId id="509" r:id="rId72"/>
    <p:sldId id="427" r:id="rId73"/>
    <p:sldId id="326" r:id="rId74"/>
    <p:sldId id="493" r:id="rId75"/>
    <p:sldId id="327" r:id="rId76"/>
    <p:sldId id="428" r:id="rId77"/>
    <p:sldId id="436" r:id="rId78"/>
    <p:sldId id="328" r:id="rId79"/>
    <p:sldId id="429" r:id="rId80"/>
    <p:sldId id="329" r:id="rId81"/>
    <p:sldId id="330" r:id="rId82"/>
    <p:sldId id="331" r:id="rId83"/>
    <p:sldId id="332" r:id="rId84"/>
    <p:sldId id="333" r:id="rId85"/>
    <p:sldId id="334" r:id="rId86"/>
    <p:sldId id="437" r:id="rId87"/>
    <p:sldId id="335" r:id="rId88"/>
    <p:sldId id="438" r:id="rId89"/>
    <p:sldId id="336" r:id="rId90"/>
    <p:sldId id="337" r:id="rId91"/>
    <p:sldId id="338" r:id="rId92"/>
    <p:sldId id="440" r:id="rId93"/>
    <p:sldId id="350" r:id="rId94"/>
    <p:sldId id="351" r:id="rId95"/>
    <p:sldId id="352" r:id="rId96"/>
    <p:sldId id="353" r:id="rId97"/>
    <p:sldId id="354" r:id="rId98"/>
    <p:sldId id="447" r:id="rId99"/>
    <p:sldId id="355" r:id="rId100"/>
    <p:sldId id="513" r:id="rId101"/>
    <p:sldId id="449" r:id="rId102"/>
    <p:sldId id="494" r:id="rId103"/>
    <p:sldId id="495" r:id="rId104"/>
    <p:sldId id="451" r:id="rId105"/>
    <p:sldId id="356" r:id="rId106"/>
    <p:sldId id="357" r:id="rId107"/>
    <p:sldId id="465" r:id="rId108"/>
    <p:sldId id="559" r:id="rId109"/>
    <p:sldId id="774" r:id="rId110"/>
    <p:sldId id="453" r:id="rId111"/>
    <p:sldId id="560" r:id="rId112"/>
    <p:sldId id="775" r:id="rId113"/>
    <p:sldId id="561" r:id="rId114"/>
    <p:sldId id="759" r:id="rId115"/>
    <p:sldId id="358" r:id="rId116"/>
    <p:sldId id="456" r:id="rId117"/>
    <p:sldId id="457" r:id="rId118"/>
    <p:sldId id="459" r:id="rId119"/>
    <p:sldId id="359" r:id="rId120"/>
    <p:sldId id="460" r:id="rId121"/>
    <p:sldId id="360" r:id="rId122"/>
    <p:sldId id="361" r:id="rId123"/>
    <p:sldId id="362" r:id="rId124"/>
    <p:sldId id="366" r:id="rId125"/>
    <p:sldId id="367" r:id="rId126"/>
    <p:sldId id="370" r:id="rId127"/>
    <p:sldId id="470" r:id="rId128"/>
    <p:sldId id="373" r:id="rId129"/>
    <p:sldId id="472" r:id="rId130"/>
    <p:sldId id="375" r:id="rId131"/>
    <p:sldId id="512" r:id="rId132"/>
    <p:sldId id="378" r:id="rId133"/>
    <p:sldId id="475" r:id="rId134"/>
    <p:sldId id="510" r:id="rId135"/>
    <p:sldId id="511" r:id="rId136"/>
    <p:sldId id="379" r:id="rId137"/>
    <p:sldId id="380" r:id="rId138"/>
    <p:sldId id="381" r:id="rId139"/>
    <p:sldId id="496" r:id="rId140"/>
    <p:sldId id="382" r:id="rId141"/>
    <p:sldId id="383" r:id="rId142"/>
    <p:sldId id="497" r:id="rId143"/>
    <p:sldId id="384" r:id="rId144"/>
    <p:sldId id="477" r:id="rId145"/>
    <p:sldId id="391" r:id="rId146"/>
    <p:sldId id="479" r:id="rId147"/>
    <p:sldId id="392" r:id="rId148"/>
    <p:sldId id="393" r:id="rId149"/>
    <p:sldId id="394" r:id="rId150"/>
    <p:sldId id="395" r:id="rId151"/>
    <p:sldId id="480" r:id="rId152"/>
    <p:sldId id="481" r:id="rId153"/>
    <p:sldId id="507" r:id="rId154"/>
    <p:sldId id="396" r:id="rId155"/>
    <p:sldId id="397" r:id="rId156"/>
    <p:sldId id="482" r:id="rId157"/>
    <p:sldId id="398" r:id="rId158"/>
    <p:sldId id="508" r:id="rId159"/>
    <p:sldId id="500" r:id="rId160"/>
    <p:sldId id="399" r:id="rId161"/>
    <p:sldId id="483" r:id="rId162"/>
  </p:sldIdLst>
  <p:sldSz cx="9144000" cy="6858000" type="screen4x3"/>
  <p:notesSz cx="6858000" cy="9144000"/>
  <p:defaultTextStyle>
    <a:defPPr>
      <a:defRPr lang="en-US"/>
    </a:defPPr>
    <a:lvl1pPr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1pPr>
    <a:lvl2pPr marL="4572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2pPr>
    <a:lvl3pPr marL="9144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3pPr>
    <a:lvl4pPr marL="13716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4pPr>
    <a:lvl5pPr marL="1828800" algn="just" rtl="0" fontAlgn="base">
      <a:spcBef>
        <a:spcPct val="20000"/>
      </a:spcBef>
      <a:spcAft>
        <a:spcPct val="0"/>
      </a:spcAft>
      <a:buClr>
        <a:schemeClr val="tx1"/>
      </a:buClr>
      <a:buSzPct val="75000"/>
      <a:buFont typeface="Wingdings" pitchFamily="2" charset="2"/>
      <a:buChar char="l"/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3600" b="1" kern="1200">
        <a:solidFill>
          <a:srgbClr val="000000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3CC"/>
    <a:srgbClr val="FF0000"/>
    <a:srgbClr val="CC0000"/>
    <a:srgbClr val="800080"/>
    <a:srgbClr val="66FF33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2150" autoAdjust="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8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379B573-C846-4E37-B042-3D4357DEBB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297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1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9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49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9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4224486-A7E8-4E9A-B409-AF47333C2D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334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s?wd=Automaton&amp;tn=06008006_2_p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[</a:t>
            </a:r>
            <a:r>
              <a:rPr lang="zh-CN" altLang="en-US">
                <a:ea typeface="宋体" charset="-122"/>
              </a:rPr>
              <a:t>英</a:t>
            </a:r>
            <a:r>
              <a:rPr lang="en-US" altLang="zh-CN">
                <a:ea typeface="宋体" charset="-122"/>
              </a:rPr>
              <a:t>]</a:t>
            </a:r>
            <a:r>
              <a:rPr lang="en-US" altLang="zh-CN" b="1">
                <a:ea typeface="宋体" charset="-122"/>
              </a:rPr>
              <a:t>[ɔ:ˈtɔmətən]</a:t>
            </a:r>
            <a:r>
              <a:rPr lang="en-US" altLang="zh-CN">
                <a:ea typeface="宋体" charset="-122"/>
                <a:hlinkClick r:id="rId3"/>
              </a:rPr>
              <a:t> </a:t>
            </a:r>
            <a:r>
              <a:rPr lang="en-US" altLang="zh-CN">
                <a:ea typeface="宋体" charset="-122"/>
              </a:rPr>
              <a:t>[</a:t>
            </a:r>
            <a:r>
              <a:rPr lang="zh-CN" altLang="en-US">
                <a:ea typeface="宋体" charset="-122"/>
              </a:rPr>
              <a:t>美</a:t>
            </a:r>
            <a:r>
              <a:rPr lang="en-US" altLang="zh-CN">
                <a:ea typeface="宋体" charset="-122"/>
              </a:rPr>
              <a:t>]</a:t>
            </a:r>
            <a:r>
              <a:rPr lang="en-US" altLang="zh-CN" b="1">
                <a:ea typeface="宋体" charset="-122"/>
              </a:rPr>
              <a:t>[ɔˈtɑmətən, -ˌtɑn]</a:t>
            </a:r>
            <a:endParaRPr lang="zh-CN" altLang="en-US">
              <a:ea typeface="宋体" charset="-122"/>
            </a:endParaRPr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20785-1463-4C01-A618-411CE420EB40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613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charset="-122"/>
              </a:rPr>
              <a:t>希腊字母</a:t>
            </a:r>
            <a:br>
              <a:rPr lang="zh-CN" altLang="en-US" dirty="0">
                <a:ea typeface="宋体" charset="-122"/>
              </a:rPr>
            </a:br>
            <a:r>
              <a:rPr lang="en-US" altLang="zh-CN" sz="1200" b="1" dirty="0">
                <a:ea typeface="宋体" charset="-122"/>
              </a:rPr>
              <a:t>Α </a:t>
            </a:r>
            <a:r>
              <a:rPr lang="en-US" altLang="zh-CN" sz="1200" b="1" dirty="0" err="1">
                <a:ea typeface="宋体" charset="-122"/>
              </a:rPr>
              <a:t>α</a:t>
            </a:r>
            <a:r>
              <a:rPr lang="en-US" altLang="zh-CN" sz="1200" b="1" dirty="0">
                <a:ea typeface="宋体" charset="-122"/>
              </a:rPr>
              <a:t> alpha     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Β </a:t>
            </a:r>
            <a:r>
              <a:rPr lang="en-US" altLang="zh-CN" sz="1200" b="1" dirty="0" err="1">
                <a:ea typeface="宋体" charset="-122"/>
              </a:rPr>
              <a:t>β</a:t>
            </a:r>
            <a:r>
              <a:rPr lang="en-US" altLang="zh-CN" sz="1200" b="1" dirty="0">
                <a:ea typeface="宋体" charset="-122"/>
              </a:rPr>
              <a:t> beta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</a:t>
            </a:r>
            <a:r>
              <a:rPr lang="en-US" altLang="zh-CN" sz="1200" b="1" dirty="0" err="1"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gamma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Δ </a:t>
            </a:r>
            <a:r>
              <a:rPr lang="en-US" altLang="zh-CN" sz="1200" b="1" dirty="0" err="1">
                <a:ea typeface="宋体" charset="-122"/>
              </a:rPr>
              <a:t>δ</a:t>
            </a:r>
            <a:r>
              <a:rPr lang="en-US" altLang="zh-CN" sz="1200" b="1" dirty="0">
                <a:ea typeface="宋体" charset="-122"/>
              </a:rPr>
              <a:t> delta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Ε </a:t>
            </a:r>
            <a:r>
              <a:rPr lang="en-US" altLang="zh-CN" sz="1200" b="1" dirty="0" err="1">
                <a:ea typeface="宋体" charset="-122"/>
              </a:rPr>
              <a:t>ε</a:t>
            </a:r>
            <a:r>
              <a:rPr lang="en-US" altLang="zh-CN" sz="1200" b="1" dirty="0">
                <a:ea typeface="宋体" charset="-122"/>
              </a:rPr>
              <a:t> epsilon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∑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σ</a:t>
            </a:r>
            <a:r>
              <a:rPr lang="en-US" altLang="zh-CN" sz="1200" b="1" dirty="0">
                <a:ea typeface="宋体" charset="-122"/>
              </a:rPr>
              <a:t> sigma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Ω </a:t>
            </a:r>
            <a:r>
              <a:rPr lang="en-US" altLang="zh-CN" sz="1200" b="1" dirty="0" err="1">
                <a:ea typeface="宋体" charset="-122"/>
              </a:rPr>
              <a:t>ω</a:t>
            </a:r>
            <a:r>
              <a:rPr lang="en-US" altLang="zh-CN" sz="1200" b="1" dirty="0">
                <a:ea typeface="宋体" charset="-122"/>
              </a:rPr>
              <a:t> omega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24486-A7E8-4E9A-B409-AF47333C2DEC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145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>
                <a:ea typeface="宋体" charset="-122"/>
              </a:rPr>
              <a:t>希腊字母</a:t>
            </a:r>
            <a:br>
              <a:rPr lang="zh-CN" altLang="en-US" dirty="0">
                <a:ea typeface="宋体" charset="-122"/>
              </a:rPr>
            </a:br>
            <a:r>
              <a:rPr lang="en-US" altLang="zh-CN" sz="1200" b="1" dirty="0">
                <a:ea typeface="宋体" charset="-122"/>
              </a:rPr>
              <a:t>Α </a:t>
            </a:r>
            <a:r>
              <a:rPr lang="en-US" altLang="zh-CN" sz="1200" b="1" dirty="0" err="1">
                <a:ea typeface="宋体" charset="-122"/>
              </a:rPr>
              <a:t>α</a:t>
            </a:r>
            <a:r>
              <a:rPr lang="en-US" altLang="zh-CN" sz="1200" b="1" dirty="0">
                <a:ea typeface="宋体" charset="-122"/>
              </a:rPr>
              <a:t> alpha     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Β </a:t>
            </a:r>
            <a:r>
              <a:rPr lang="en-US" altLang="zh-CN" sz="1200" b="1" dirty="0" err="1">
                <a:ea typeface="宋体" charset="-122"/>
              </a:rPr>
              <a:t>β</a:t>
            </a:r>
            <a:r>
              <a:rPr lang="en-US" altLang="zh-CN" sz="1200" b="1" dirty="0">
                <a:ea typeface="宋体" charset="-122"/>
              </a:rPr>
              <a:t> beta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</a:t>
            </a:r>
            <a:r>
              <a:rPr lang="en-US" altLang="zh-CN" sz="1200" b="1" dirty="0" err="1">
                <a:ea typeface="宋体" charset="-122"/>
              </a:rPr>
              <a:t>γ</a:t>
            </a:r>
            <a:r>
              <a:rPr lang="en-US" altLang="zh-CN" sz="1200" b="1" dirty="0">
                <a:ea typeface="宋体" charset="-122"/>
              </a:rPr>
              <a:t> gamma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Δ </a:t>
            </a:r>
            <a:r>
              <a:rPr lang="en-US" altLang="zh-CN" sz="1200" b="1" dirty="0" err="1">
                <a:ea typeface="宋体" charset="-122"/>
              </a:rPr>
              <a:t>δ</a:t>
            </a:r>
            <a:r>
              <a:rPr lang="en-US" altLang="zh-CN" sz="1200" b="1" dirty="0">
                <a:ea typeface="宋体" charset="-122"/>
              </a:rPr>
              <a:t> delta 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Ε </a:t>
            </a:r>
            <a:r>
              <a:rPr lang="en-US" altLang="zh-CN" sz="1200" b="1" dirty="0" err="1">
                <a:ea typeface="宋体" charset="-122"/>
              </a:rPr>
              <a:t>ε</a:t>
            </a:r>
            <a:r>
              <a:rPr lang="en-US" altLang="zh-CN" sz="1200" b="1" dirty="0">
                <a:ea typeface="宋体" charset="-122"/>
              </a:rPr>
              <a:t> epsilon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∑ </a:t>
            </a:r>
            <a:r>
              <a:rPr lang="en-US" altLang="zh-CN" sz="1200" b="1" dirty="0">
                <a:solidFill>
                  <a:srgbClr val="000000"/>
                </a:solidFill>
                <a:ea typeface="宋体" charset="-122"/>
              </a:rPr>
              <a:t>σ</a:t>
            </a:r>
            <a:r>
              <a:rPr lang="en-US" altLang="zh-CN" sz="1200" b="1" dirty="0">
                <a:ea typeface="宋体" charset="-122"/>
              </a:rPr>
              <a:t> sigma</a:t>
            </a:r>
          </a:p>
          <a:p>
            <a:pPr eaLnBrk="1" hangingPunct="1"/>
            <a:r>
              <a:rPr lang="en-US" altLang="zh-CN" sz="1200" b="1" dirty="0">
                <a:ea typeface="宋体" charset="-122"/>
              </a:rPr>
              <a:t>   Ω </a:t>
            </a:r>
            <a:r>
              <a:rPr lang="en-US" altLang="zh-CN" sz="1200" b="1" dirty="0" err="1">
                <a:ea typeface="宋体" charset="-122"/>
              </a:rPr>
              <a:t>ω</a:t>
            </a:r>
            <a:r>
              <a:rPr lang="en-US" altLang="zh-CN" sz="1200" b="1" dirty="0">
                <a:ea typeface="宋体" charset="-122"/>
              </a:rPr>
              <a:t> omega</a:t>
            </a:r>
            <a:endParaRPr lang="zh-CN" altLang="en-US" sz="1200" b="1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24486-A7E8-4E9A-B409-AF47333C2DEC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62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3AE875-9B49-4C80-B902-ABB9D0B27A0D}" type="slidenum">
              <a:rPr lang="zh-CN" altLang="en-US" smtClean="0">
                <a:ea typeface="宋体" charset="-122"/>
              </a:rPr>
              <a:pPr/>
              <a:t>80</a:t>
            </a:fld>
            <a:endParaRPr lang="en-US" altLang="zh-CN">
              <a:ea typeface="宋体" charset="-122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>
                <a:ea typeface="宋体" charset="-122"/>
              </a:rPr>
              <a:t>0(0+1)*1</a:t>
            </a:r>
          </a:p>
        </p:txBody>
      </p:sp>
    </p:spTree>
    <p:extLst>
      <p:ext uri="{BB962C8B-B14F-4D97-AF65-F5344CB8AC3E}">
        <p14:creationId xmlns:p14="http://schemas.microsoft.com/office/powerpoint/2010/main" val="1654727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状态当作栈内符号。状态在变，对应栈内符号在变化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224486-A7E8-4E9A-B409-AF47333C2DEC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245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状态当作栈内符号。状态在变，对应栈内符号在变化</a:t>
            </a:r>
          </a:p>
          <a:p>
            <a:r>
              <a:rPr lang="zh-CN" altLang="en-US" dirty="0">
                <a:ea typeface="宋体" charset="-122"/>
              </a:rPr>
              <a:t>注意：桟内始终仅</a:t>
            </a:r>
            <a:r>
              <a:rPr lang="en-US" altLang="zh-CN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个符号； 对应</a:t>
            </a:r>
            <a:r>
              <a:rPr lang="en-US" altLang="zh-CN" dirty="0">
                <a:ea typeface="宋体" charset="-122"/>
              </a:rPr>
              <a:t>NFA</a:t>
            </a:r>
            <a:r>
              <a:rPr lang="zh-CN" altLang="en-US" dirty="0">
                <a:ea typeface="宋体" charset="-122"/>
              </a:rPr>
              <a:t>的状态 或</a:t>
            </a:r>
            <a:r>
              <a:rPr lang="en-US" altLang="zh-CN" dirty="0">
                <a:ea typeface="宋体" charset="-122"/>
              </a:rPr>
              <a:t>RG</a:t>
            </a:r>
            <a:r>
              <a:rPr lang="zh-CN" altLang="en-US" dirty="0">
                <a:ea typeface="宋体" charset="-122"/>
              </a:rPr>
              <a:t>的非终结符号  举例 </a:t>
            </a:r>
            <a:r>
              <a:rPr lang="en-US" altLang="zh-CN" dirty="0">
                <a:ea typeface="宋体" charset="-122"/>
              </a:rPr>
              <a:t>0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0+1</a:t>
            </a:r>
            <a:r>
              <a:rPr lang="zh-CN" altLang="en-US" dirty="0">
                <a:ea typeface="宋体" charset="-122"/>
              </a:rPr>
              <a:t>）</a:t>
            </a:r>
            <a:r>
              <a:rPr lang="zh-CN" altLang="en-US" baseline="30000" dirty="0">
                <a:ea typeface="宋体" charset="-122"/>
              </a:rPr>
              <a:t>*</a:t>
            </a:r>
            <a:r>
              <a:rPr lang="en-US" altLang="zh-CN" dirty="0">
                <a:ea typeface="宋体" charset="-122"/>
              </a:rPr>
              <a:t>1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61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C7A24D-32DD-4A2E-8B7D-DF445B0DFB59}" type="slidenum">
              <a:rPr lang="zh-CN" altLang="en-US" smtClean="0">
                <a:ea typeface="宋体" charset="-122"/>
              </a:rPr>
              <a:pPr/>
              <a:t>84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6067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非终结符号 当作栈内符号；非终结符号，对应栈内符号在变化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224486-A7E8-4E9A-B409-AF47333C2DEC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993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单产生式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224486-A7E8-4E9A-B409-AF47333C2DEC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8592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   至少 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个</a:t>
            </a:r>
            <a:r>
              <a:rPr lang="en-US" altLang="zh-CN">
                <a:ea typeface="宋体" charset="-122"/>
              </a:rPr>
              <a:t>a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个</a:t>
            </a:r>
            <a:r>
              <a:rPr lang="en-US" altLang="zh-CN">
                <a:ea typeface="宋体" charset="-122"/>
              </a:rPr>
              <a:t>b  ? </a:t>
            </a:r>
            <a:endParaRPr lang="zh-CN" altLang="en-US">
              <a:ea typeface="宋体" charset="-122"/>
            </a:endParaRPr>
          </a:p>
        </p:txBody>
      </p:sp>
      <p:sp>
        <p:nvSpPr>
          <p:cNvPr id="162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DBE5A-6B36-4758-BD0F-69635DE09A47}" type="slidenum">
              <a:rPr lang="zh-CN" altLang="en-US" smtClean="0">
                <a:ea typeface="宋体" charset="-122"/>
              </a:rPr>
              <a:pPr/>
              <a:t>145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863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可以使用</a:t>
            </a:r>
            <a:r>
              <a:rPr lang="en-US" altLang="zh-CN" dirty="0">
                <a:ea typeface="宋体" charset="-122"/>
              </a:rPr>
              <a:t>Z</a:t>
            </a:r>
            <a:r>
              <a:rPr lang="zh-CN" altLang="en-US" dirty="0">
                <a:ea typeface="宋体" charset="-122"/>
              </a:rPr>
              <a:t>代表 </a:t>
            </a:r>
            <a:r>
              <a:rPr lang="en-US" altLang="zh-CN" dirty="0">
                <a:ea typeface="宋体" charset="-122"/>
              </a:rPr>
              <a:t>Z</a:t>
            </a:r>
            <a:r>
              <a:rPr lang="en-US" altLang="zh-CN" baseline="-25000" dirty="0"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\A\B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63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C8711-8DA6-423F-919B-BDABD797E3C1}" type="slidenum">
              <a:rPr lang="zh-CN" altLang="en-US" smtClean="0">
                <a:ea typeface="宋体" charset="-122"/>
              </a:rPr>
              <a:pPr/>
              <a:t>146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897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000000"/>
                </a:solidFill>
              </a:rPr>
              <a:t>&lt;</a:t>
            </a:r>
            <a:r>
              <a:rPr lang="en-US" altLang="zh-CN" sz="1200" b="1" dirty="0" err="1">
                <a:solidFill>
                  <a:srgbClr val="000000"/>
                </a:solidFill>
              </a:rPr>
              <a:t>ε,S,ε</a:t>
            </a:r>
            <a:r>
              <a:rPr lang="en-US" altLang="zh-CN" sz="1200" b="1" dirty="0">
                <a:solidFill>
                  <a:srgbClr val="000000"/>
                </a:solidFill>
              </a:rPr>
              <a:t>&gt;</a:t>
            </a:r>
            <a:endParaRPr lang="zh-CN" altLang="en-US" sz="1200" dirty="0">
              <a:solidFill>
                <a:srgbClr val="000000"/>
              </a:solidFill>
            </a:endParaRPr>
          </a:p>
          <a:p>
            <a:r>
              <a:rPr lang="zh-CN" altLang="en-US" dirty="0"/>
              <a:t>先使用  遇到第一个</a:t>
            </a:r>
            <a:r>
              <a:rPr lang="en-US" altLang="zh-CN" dirty="0"/>
              <a:t>b</a:t>
            </a:r>
            <a:r>
              <a:rPr lang="zh-CN" altLang="en-US" dirty="0"/>
              <a:t>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24486-A7E8-4E9A-B409-AF47333C2DEC}" type="slidenum">
              <a:rPr lang="zh-CN" altLang="en-US" smtClean="0"/>
              <a:pPr>
                <a:defRPr/>
              </a:pPr>
              <a:t>152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950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奥汀格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224486-A7E8-4E9A-B409-AF47333C2DE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117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顺序 </a:t>
            </a:r>
            <a:r>
              <a:rPr lang="en-US" altLang="zh-CN" dirty="0" err="1">
                <a:ea typeface="宋体" charset="-122"/>
              </a:rPr>
              <a:t>abab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64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041BCE-2BF1-4255-949F-656C2EB963A2}" type="slidenum">
              <a:rPr lang="zh-CN" altLang="en-US" smtClean="0">
                <a:ea typeface="宋体" charset="-122"/>
              </a:rPr>
              <a:pPr/>
              <a:t>153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505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>
              <a:ea typeface="宋体" charset="-122"/>
            </a:endParaRPr>
          </a:p>
        </p:txBody>
      </p:sp>
      <p:sp>
        <p:nvSpPr>
          <p:cNvPr id="165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9917B0-1272-4B62-BAF2-0757EC2A3C35}" type="slidenum">
              <a:rPr lang="zh-CN" altLang="en-US" smtClean="0">
                <a:ea typeface="宋体" charset="-122"/>
              </a:rPr>
              <a:pPr/>
              <a:t>154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418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教材内容  有问题！   顺序</a:t>
            </a:r>
          </a:p>
          <a:p>
            <a:endParaRPr lang="zh-CN" altLang="en-US" dirty="0">
              <a:ea typeface="宋体" charset="-122"/>
            </a:endParaRPr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EB19A2-432D-42B0-9136-339AF69A434D}" type="slidenum">
              <a:rPr lang="zh-CN" altLang="en-US" smtClean="0">
                <a:ea typeface="宋体" charset="-122"/>
              </a:rPr>
              <a:pPr/>
              <a:t>158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9206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教材为单态  没有考虑顺序问题  需要修改</a:t>
            </a:r>
          </a:p>
        </p:txBody>
      </p:sp>
      <p:sp>
        <p:nvSpPr>
          <p:cNvPr id="167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431D8E-55E7-4C07-B920-808BB81A3072}" type="slidenum">
              <a:rPr lang="zh-CN" altLang="en-US" smtClean="0">
                <a:ea typeface="宋体" charset="-122"/>
              </a:rPr>
              <a:pPr/>
              <a:t>159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89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b="1">
                <a:ea typeface="宋体" charset="-122"/>
              </a:rPr>
              <a:t>暂时不考虑状态</a:t>
            </a:r>
            <a:r>
              <a:rPr lang="en-US" altLang="zh-CN" b="1">
                <a:ea typeface="宋体" charset="-122"/>
              </a:rPr>
              <a:t>     </a:t>
            </a:r>
            <a:r>
              <a:rPr lang="en-GB" altLang="zh-CN" b="1">
                <a:ea typeface="宋体" charset="-122"/>
              </a:rPr>
              <a:t>(</a:t>
            </a:r>
            <a:r>
              <a:rPr lang="zh-CN" altLang="en-GB" b="1">
                <a:ea typeface="宋体" charset="-122"/>
              </a:rPr>
              <a:t>或</a:t>
            </a:r>
            <a:r>
              <a:rPr lang="en-GB" altLang="zh-CN" b="1">
                <a:ea typeface="宋体" charset="-122"/>
              </a:rPr>
              <a:t>PDA</a:t>
            </a:r>
            <a:r>
              <a:rPr lang="zh-CN" altLang="en-GB" b="1">
                <a:ea typeface="宋体" charset="-122"/>
              </a:rPr>
              <a:t>仅有一个状态</a:t>
            </a:r>
            <a:r>
              <a:rPr lang="en-GB" altLang="zh-CN" b="1">
                <a:ea typeface="宋体" charset="-122"/>
              </a:rPr>
              <a:t>)</a:t>
            </a:r>
            <a:endParaRPr lang="en-US" altLang="zh-CN" b="1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71E3F1-4CB9-4F30-A357-5C3F88997760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6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F9F7A0-20F4-4512-A6A5-4A72A0518786}" type="slidenum">
              <a:rPr lang="zh-CN" altLang="en-US" smtClean="0">
                <a:ea typeface="宋体" charset="-122"/>
              </a:rPr>
              <a:pPr/>
              <a:t>24</a:t>
            </a:fld>
            <a:endParaRPr lang="en-US" altLang="zh-CN">
              <a:ea typeface="宋体" charset="-122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>
                <a:ea typeface="宋体" charset="-122"/>
              </a:rPr>
              <a:t>需要增加状态描述</a:t>
            </a:r>
          </a:p>
        </p:txBody>
      </p:sp>
    </p:spTree>
    <p:extLst>
      <p:ext uri="{BB962C8B-B14F-4D97-AF65-F5344CB8AC3E}">
        <p14:creationId xmlns:p14="http://schemas.microsoft.com/office/powerpoint/2010/main" val="346688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可能中途停机  </a:t>
            </a:r>
            <a:r>
              <a:rPr lang="en-US" altLang="zh-CN">
                <a:ea typeface="宋体" charset="-122"/>
              </a:rPr>
              <a:t>&lt;</a:t>
            </a:r>
            <a:r>
              <a:rPr lang="zh-CN" altLang="en-US">
                <a:ea typeface="宋体" charset="-122"/>
              </a:rPr>
              <a:t> </a:t>
            </a:r>
            <a:r>
              <a:rPr lang="en-US" altLang="zh-CN">
                <a:ea typeface="宋体" charset="-122"/>
              </a:rPr>
              <a:t>q1 a</a:t>
            </a:r>
            <a:endParaRPr lang="zh-CN" altLang="en-US">
              <a:ea typeface="宋体" charset="-122"/>
            </a:endParaRPr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47D9CB-A6E8-4094-A303-971100D4DB95}" type="slidenum">
              <a:rPr lang="zh-CN" altLang="en-US" smtClean="0">
                <a:ea typeface="宋体" charset="-122"/>
              </a:rPr>
              <a:pPr/>
              <a:t>37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145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charset="-122"/>
                <a:sym typeface="Wingdings" pitchFamily="2" charset="2"/>
              </a:rPr>
              <a:t>   2</a:t>
            </a:r>
            <a:r>
              <a:rPr lang="zh-CN" altLang="en-US" dirty="0">
                <a:ea typeface="宋体" charset="-122"/>
                <a:sym typeface="Wingdings" pitchFamily="2" charset="2"/>
              </a:rPr>
              <a:t>种情况还可以组合在一起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F2D2BF-10D4-46DA-8CB2-3188CFFDDB54}" type="slidenum">
              <a:rPr lang="zh-CN" altLang="en-US" smtClean="0">
                <a:ea typeface="宋体" charset="-122"/>
              </a:rPr>
              <a:pPr/>
              <a:t>45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442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规则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：不确定</a:t>
            </a:r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50ADF-DDF0-47AD-83D3-D6DDCDAB592D}" type="slidenum">
              <a:rPr lang="zh-CN" altLang="en-US" smtClean="0">
                <a:ea typeface="宋体" charset="-122"/>
              </a:rPr>
              <a:pPr/>
              <a:t>46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563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规则</a:t>
            </a:r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和</a:t>
            </a:r>
            <a:r>
              <a:rPr lang="en-US" altLang="zh-CN">
                <a:ea typeface="宋体" charset="-122"/>
              </a:rPr>
              <a:t>5</a:t>
            </a:r>
            <a:r>
              <a:rPr lang="zh-CN" altLang="en-US">
                <a:ea typeface="宋体" charset="-122"/>
              </a:rPr>
              <a:t>：不确定</a:t>
            </a: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1587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EB6E4-9B7D-42C7-8B6B-672EB052AE9D}" type="slidenum">
              <a:rPr lang="zh-CN" altLang="en-US" smtClean="0">
                <a:ea typeface="宋体" charset="-122"/>
              </a:rPr>
              <a:pPr/>
              <a:t>47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966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83CEA0-1BAB-400D-A5F0-2C661F19918D}" type="slidenum">
              <a:rPr lang="zh-CN" altLang="en-US" smtClean="0">
                <a:ea typeface="宋体" charset="-122"/>
              </a:rPr>
              <a:pPr/>
              <a:t>49</a:t>
            </a:fld>
            <a:endParaRPr lang="en-US" altLang="zh-CN">
              <a:ea typeface="宋体" charset="-122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希腊字母</a:t>
            </a:r>
            <a:br>
              <a:rPr lang="zh-CN" altLang="en-US" dirty="0">
                <a:ea typeface="宋体" charset="-122"/>
              </a:rPr>
            </a:br>
            <a:r>
              <a:rPr lang="en-US" altLang="zh-CN" sz="1600" b="1" dirty="0">
                <a:ea typeface="宋体" charset="-122"/>
              </a:rPr>
              <a:t>Α </a:t>
            </a:r>
            <a:r>
              <a:rPr lang="en-US" altLang="zh-CN" sz="1600" b="1" dirty="0" err="1">
                <a:ea typeface="宋体" charset="-122"/>
              </a:rPr>
              <a:t>α</a:t>
            </a:r>
            <a:r>
              <a:rPr lang="en-US" altLang="zh-CN" sz="1600" b="1" dirty="0">
                <a:ea typeface="宋体" charset="-122"/>
              </a:rPr>
              <a:t> alpha     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Β </a:t>
            </a:r>
            <a:r>
              <a:rPr lang="en-US" altLang="zh-CN" sz="1600" b="1" dirty="0" err="1">
                <a:ea typeface="宋体" charset="-122"/>
              </a:rPr>
              <a:t>β</a:t>
            </a:r>
            <a:r>
              <a:rPr lang="en-US" altLang="zh-CN" sz="1600" b="1" dirty="0">
                <a:ea typeface="宋体" charset="-122"/>
              </a:rPr>
              <a:t> beta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Γ</a:t>
            </a:r>
            <a:r>
              <a:rPr lang="en-US" altLang="zh-CN" sz="1600" b="1" dirty="0">
                <a:ea typeface="宋体" charset="-122"/>
              </a:rPr>
              <a:t> </a:t>
            </a:r>
            <a:r>
              <a:rPr lang="en-US" altLang="zh-CN" sz="1600" b="1" dirty="0" err="1">
                <a:ea typeface="宋体" charset="-122"/>
              </a:rPr>
              <a:t>γ</a:t>
            </a:r>
            <a:r>
              <a:rPr lang="en-US" altLang="zh-CN" sz="1600" b="1" dirty="0">
                <a:ea typeface="宋体" charset="-122"/>
              </a:rPr>
              <a:t> gamma 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Δ </a:t>
            </a:r>
            <a:r>
              <a:rPr lang="en-US" altLang="zh-CN" sz="1600" b="1" dirty="0" err="1">
                <a:ea typeface="宋体" charset="-122"/>
              </a:rPr>
              <a:t>δ</a:t>
            </a:r>
            <a:r>
              <a:rPr lang="en-US" altLang="zh-CN" sz="1600" b="1" dirty="0">
                <a:ea typeface="宋体" charset="-122"/>
              </a:rPr>
              <a:t> delta 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Ε </a:t>
            </a:r>
            <a:r>
              <a:rPr lang="en-US" altLang="zh-CN" sz="1600" b="1" dirty="0" err="1">
                <a:ea typeface="宋体" charset="-122"/>
              </a:rPr>
              <a:t>ε</a:t>
            </a:r>
            <a:r>
              <a:rPr lang="en-US" altLang="zh-CN" sz="1600" b="1" dirty="0">
                <a:ea typeface="宋体" charset="-122"/>
              </a:rPr>
              <a:t> epsilon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∑ </a:t>
            </a: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σ</a:t>
            </a:r>
            <a:r>
              <a:rPr lang="en-US" altLang="zh-CN" sz="1600" b="1" dirty="0">
                <a:ea typeface="宋体" charset="-122"/>
              </a:rPr>
              <a:t> sigma</a:t>
            </a:r>
          </a:p>
          <a:p>
            <a:pPr eaLnBrk="1" hangingPunct="1"/>
            <a:r>
              <a:rPr lang="en-US" altLang="zh-CN" sz="1600" b="1" dirty="0">
                <a:ea typeface="宋体" charset="-122"/>
              </a:rPr>
              <a:t>   Ω </a:t>
            </a:r>
            <a:r>
              <a:rPr lang="en-US" altLang="zh-CN" sz="1600" b="1" dirty="0" err="1">
                <a:ea typeface="宋体" charset="-122"/>
              </a:rPr>
              <a:t>ω</a:t>
            </a:r>
            <a:r>
              <a:rPr lang="en-US" altLang="zh-CN" sz="1600" b="1" dirty="0">
                <a:ea typeface="宋体" charset="-122"/>
              </a:rPr>
              <a:t> omega</a:t>
            </a:r>
            <a:endParaRPr lang="zh-CN" altLang="en-US" sz="1600" b="1" dirty="0">
              <a:ea typeface="宋体" charset="-122"/>
            </a:endParaRPr>
          </a:p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30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5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grpSp>
        <p:nvGrpSpPr>
          <p:cNvPr id="6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7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4587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1032"/>
          <p:cNvSpPr>
            <a:spLocks noGrp="1" noChangeArrowheads="1"/>
          </p:cNvSpPr>
          <p:nvPr>
            <p:ph type="dt" sz="quarter" idx="10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33"/>
          <p:cNvSpPr>
            <a:spLocks noGrp="1" noChangeArrowheads="1"/>
          </p:cNvSpPr>
          <p:nvPr>
            <p:ph type="ftr" sz="quarter" idx="11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3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C293FF5F-5EF7-4553-9B43-2CEAC27A90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C0A8-8BF7-4AE4-8A81-518E17E569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F6897-86A4-49AC-A80F-B4BC52F35C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58A5C-4342-4CD7-91A3-3D4672ABA9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EDD76-CF31-4761-8D65-8AF81E4255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952FE-E6E6-419B-9B30-3488C1024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7C976-3E28-4A7E-8CD0-65947F49E0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D30A9-3514-4F02-8B53-50F0223762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6AA71-B99A-4834-802C-DF291E36BF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B3E1F5-3716-46BF-B31D-629AB15CA2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BAB18C-FA58-402D-A770-A97E0E2ADD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26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7" name="AutoShape 1029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1028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60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1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62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kumimoji="0" sz="2600">
                <a:solidFill>
                  <a:schemeClr val="bg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D8D42D0-03C5-476D-AD51-1D97052A21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3" name="Group 1035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034" name="AutoShape 103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AutoShape 103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dirty="0"/>
              <a:t>       </a:t>
            </a:r>
            <a:r>
              <a:rPr lang="zh-CN" altLang="en-US" sz="4800" dirty="0"/>
              <a:t>第五章 下推自动机 </a:t>
            </a:r>
            <a:r>
              <a:rPr lang="en-US" altLang="zh-CN" sz="4800" dirty="0"/>
              <a:t>PDA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FA</a:t>
            </a:r>
            <a:r>
              <a:rPr lang="zh-CN" altLang="en-US" sz="4400" b="1" dirty="0"/>
              <a:t>识别正则语言</a:t>
            </a:r>
            <a:r>
              <a:rPr lang="en-US" altLang="zh-CN" sz="4400" b="1" dirty="0"/>
              <a:t>(</a:t>
            </a:r>
            <a:r>
              <a:rPr lang="zh-CN" altLang="en-US" sz="4400" b="1" dirty="0">
                <a:solidFill>
                  <a:srgbClr val="000000"/>
                </a:solidFill>
              </a:rPr>
              <a:t>右线性语言</a:t>
            </a:r>
            <a:r>
              <a:rPr lang="en-GB" altLang="zh-CN" sz="4400" b="1" dirty="0"/>
              <a:t>)</a:t>
            </a:r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PDA</a:t>
            </a:r>
            <a:r>
              <a:rPr lang="zh-CN" altLang="en-US" sz="4400" b="1" dirty="0"/>
              <a:t>识别</a:t>
            </a:r>
            <a:r>
              <a:rPr lang="zh-CN" altLang="en-US" sz="4400" b="1" dirty="0">
                <a:solidFill>
                  <a:srgbClr val="000000"/>
                </a:solidFill>
              </a:rPr>
              <a:t>上下文无关语言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/>
              <a:t>5.1.1 </a:t>
            </a:r>
            <a:r>
              <a:rPr lang="zh-CN" altLang="en-US" sz="4800"/>
              <a:t>确定的下推自动机</a:t>
            </a:r>
            <a:r>
              <a:rPr lang="zh-CN" altLang="en-US" b="0"/>
              <a:t> 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例</a:t>
            </a:r>
            <a:r>
              <a:rPr lang="en-US" altLang="zh-CN" sz="4000" b="1" dirty="0"/>
              <a:t>5-1  </a:t>
            </a:r>
            <a:r>
              <a:rPr lang="zh-CN" altLang="en-US" sz="4000" b="1" dirty="0"/>
              <a:t>利用</a:t>
            </a:r>
            <a:r>
              <a:rPr lang="zh-CN" altLang="en-US" sz="4000" b="1" dirty="0">
                <a:solidFill>
                  <a:srgbClr val="FF0000"/>
                </a:solidFill>
              </a:rPr>
              <a:t>桟</a:t>
            </a:r>
            <a:r>
              <a:rPr lang="zh-CN" altLang="en-US" sz="4000" b="1" dirty="0"/>
              <a:t>    识别语言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L={</a:t>
            </a:r>
            <a:r>
              <a:rPr lang="en-US" altLang="zh-CN" sz="4000" b="1" dirty="0" err="1"/>
              <a:t>w|w</a:t>
            </a:r>
            <a:r>
              <a:rPr lang="en-US" altLang="zh-CN" sz="4000" b="1" dirty="0"/>
              <a:t>∈</a:t>
            </a:r>
            <a:r>
              <a:rPr lang="en-US" altLang="zh-CN" sz="4000" b="1" dirty="0">
                <a:solidFill>
                  <a:srgbClr val="000000"/>
                </a:solidFill>
              </a:rPr>
              <a:t>(</a:t>
            </a:r>
            <a:r>
              <a:rPr lang="en-US" altLang="zh-CN" sz="4000" b="1" dirty="0" err="1">
                <a:solidFill>
                  <a:srgbClr val="000000"/>
                </a:solidFill>
              </a:rPr>
              <a:t>a,b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  <a:r>
              <a:rPr lang="en-US" altLang="zh-CN" sz="4000" b="1" baseline="30000" dirty="0">
                <a:solidFill>
                  <a:srgbClr val="000000"/>
                </a:solidFill>
              </a:rPr>
              <a:t>*</a:t>
            </a:r>
            <a:r>
              <a:rPr lang="zh-CN" altLang="en-US" sz="4000" b="1" dirty="0"/>
              <a:t>，且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</a:rPr>
              <a:t>、</a:t>
            </a:r>
            <a:r>
              <a:rPr lang="en-US" altLang="zh-CN" sz="4000" b="1" dirty="0">
                <a:solidFill>
                  <a:srgbClr val="000000"/>
                </a:solidFill>
              </a:rPr>
              <a:t>b</a:t>
            </a:r>
            <a:r>
              <a:rPr lang="zh-CN" altLang="en-US" sz="4000" b="1" dirty="0">
                <a:solidFill>
                  <a:srgbClr val="000000"/>
                </a:solidFill>
              </a:rPr>
              <a:t>个数相等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F47531A1-E104-4580-9CA0-78B2806AA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证明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779B281F-4364-44FF-84BD-DA31A330F6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对于任意的上下文无关文法</a:t>
            </a:r>
            <a:r>
              <a:rPr lang="en-US" altLang="zh-CN" sz="4000" b="1"/>
              <a:t>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 首先使它满足</a:t>
            </a:r>
            <a:r>
              <a:rPr lang="zh-CN" altLang="en-US" sz="4000" b="1">
                <a:solidFill>
                  <a:schemeClr val="accent2"/>
                </a:solidFill>
              </a:rPr>
              <a:t>定理</a:t>
            </a:r>
            <a:r>
              <a:rPr lang="en-US" altLang="zh-CN" sz="4000" b="1">
                <a:solidFill>
                  <a:schemeClr val="accent2"/>
                </a:solidFill>
              </a:rPr>
              <a:t>5-5</a:t>
            </a:r>
            <a:r>
              <a:rPr lang="zh-CN" altLang="en-US" sz="4000" b="1"/>
              <a:t>的要求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   对于文法中的任意的产生式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      A→B</a:t>
            </a:r>
            <a:r>
              <a:rPr lang="en-US" altLang="zh-CN" sz="4000" b="1" baseline="-30000"/>
              <a:t>1</a:t>
            </a:r>
            <a:r>
              <a:rPr lang="en-US" altLang="zh-CN" sz="4000" b="1"/>
              <a:t>B</a:t>
            </a:r>
            <a:r>
              <a:rPr lang="en-US" altLang="zh-CN" sz="4000" b="1" baseline="-30000"/>
              <a:t>2</a:t>
            </a:r>
            <a:r>
              <a:rPr lang="en-US" altLang="zh-CN" sz="4000" b="1"/>
              <a:t>…B</a:t>
            </a:r>
            <a:r>
              <a:rPr lang="en-US" altLang="zh-CN" sz="4000" b="1" baseline="-30000"/>
              <a:t>m</a:t>
            </a:r>
            <a:r>
              <a:rPr lang="en-US" altLang="zh-CN" sz="4000" b="1"/>
              <a:t>   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9F4E0B78-1061-4585-BEE3-05A807F2A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0FB9397F-BAD3-4680-9D38-477CA3F6B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 b="1"/>
              <a:t>假设每个</a:t>
            </a:r>
            <a:r>
              <a:rPr lang="en-US" altLang="zh-CN" sz="4000" b="1"/>
              <a:t>B</a:t>
            </a:r>
            <a:r>
              <a:rPr lang="en-US" altLang="zh-CN" sz="4000" b="1" baseline="-30000"/>
              <a:t>i</a:t>
            </a:r>
            <a:r>
              <a:rPr lang="zh-CN" altLang="en-US" sz="4000" b="1"/>
              <a:t>都是非终结符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/>
              <a:t> </a:t>
            </a:r>
            <a:r>
              <a:rPr lang="en-US" altLang="zh-CN" sz="4000" b="1"/>
              <a:t>(</a:t>
            </a:r>
            <a:r>
              <a:rPr lang="zh-CN" altLang="en-US" sz="4000" b="1"/>
              <a:t>若不是，则使用非终结符</a:t>
            </a:r>
            <a:r>
              <a:rPr lang="en-US" altLang="zh-CN" sz="4000" b="1"/>
              <a:t>B</a:t>
            </a:r>
            <a:r>
              <a:rPr lang="en-US" altLang="zh-CN" sz="4000" b="1" baseline="-30000"/>
              <a:t>i</a:t>
            </a:r>
            <a:r>
              <a:rPr lang="en-US" altLang="zh-CN" sz="4000" b="1"/>
              <a:t>′</a:t>
            </a:r>
            <a:r>
              <a:rPr lang="zh-CN" altLang="en-US" sz="4000" b="1"/>
              <a:t>来代替</a:t>
            </a:r>
            <a:r>
              <a:rPr lang="en-US" altLang="zh-CN" sz="4000" b="1"/>
              <a:t>B</a:t>
            </a:r>
            <a:r>
              <a:rPr lang="en-US" altLang="zh-CN" sz="4000" b="1" baseline="-30000"/>
              <a:t>i</a:t>
            </a:r>
            <a:r>
              <a:rPr lang="zh-CN" altLang="en-US" sz="4000" b="1"/>
              <a:t>，并增加产生式</a:t>
            </a:r>
            <a:r>
              <a:rPr lang="en-US" altLang="zh-CN" sz="4000" b="1"/>
              <a:t>B</a:t>
            </a:r>
            <a:r>
              <a:rPr lang="en-US" altLang="zh-CN" sz="4000" b="1" baseline="-30000"/>
              <a:t>i</a:t>
            </a:r>
            <a:r>
              <a:rPr lang="en-US" altLang="zh-CN" sz="4000" b="1"/>
              <a:t>′→B</a:t>
            </a:r>
            <a:r>
              <a:rPr lang="en-US" altLang="zh-CN" sz="4000" b="1" baseline="-30000"/>
              <a:t>i</a:t>
            </a:r>
            <a:r>
              <a:rPr lang="en-US" altLang="zh-CN" sz="4000" b="1"/>
              <a:t>)</a:t>
            </a:r>
            <a:r>
              <a:rPr lang="zh-CN" altLang="en-US" sz="4000" b="1"/>
              <a:t>   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47FD57C-6A85-4587-8246-F4A05210D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b="0"/>
              <a:t>A→B</a:t>
            </a:r>
            <a:r>
              <a:rPr lang="en-US" altLang="zh-CN" sz="4400" b="0" baseline="-30000"/>
              <a:t>1</a:t>
            </a:r>
            <a:r>
              <a:rPr lang="en-US" altLang="zh-CN" sz="4400" b="0"/>
              <a:t>B</a:t>
            </a:r>
            <a:r>
              <a:rPr lang="en-US" altLang="zh-CN" sz="4400" b="0" baseline="-30000"/>
              <a:t>2</a:t>
            </a:r>
            <a:r>
              <a:rPr lang="en-US" altLang="zh-CN" sz="4400" b="0"/>
              <a:t>…B</a:t>
            </a:r>
            <a:r>
              <a:rPr lang="en-US" altLang="zh-CN" sz="4400" b="0" baseline="-30000"/>
              <a:t>m</a:t>
            </a:r>
            <a:endParaRPr lang="zh-CN" altLang="en-US" sz="4400" b="0" baseline="-30000"/>
          </a:p>
        </p:txBody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E486311D-AD1C-4188-BBFE-357F1106F7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/>
              <a:t>若</a:t>
            </a:r>
            <a:r>
              <a:rPr lang="en-US" altLang="zh-CN" sz="4000" b="1"/>
              <a:t>m=2</a:t>
            </a:r>
            <a:r>
              <a:rPr lang="zh-CN" altLang="en-US" sz="4000" b="1"/>
              <a:t>，满足了</a:t>
            </a:r>
            <a:r>
              <a:rPr lang="en-US" altLang="zh-CN" sz="4000" b="1"/>
              <a:t>CNF</a:t>
            </a:r>
            <a:r>
              <a:rPr lang="zh-CN" altLang="en-US" sz="4000" b="1"/>
              <a:t>要求；</a:t>
            </a:r>
            <a:endParaRPr lang="zh-CN" altLang="en-US" sz="4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/>
              <a:t>m≥3</a:t>
            </a:r>
            <a:r>
              <a:rPr lang="zh-CN" altLang="en-US" sz="4000" b="1"/>
              <a:t>，将它改造为</a:t>
            </a:r>
            <a:r>
              <a:rPr lang="en-US" altLang="zh-CN" sz="4000" b="1"/>
              <a:t>m-1</a:t>
            </a:r>
            <a:r>
              <a:rPr lang="zh-CN" altLang="en-US" sz="4000" b="1"/>
              <a:t>个产生式：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3D84B6D-82F9-4C5E-BBCC-F001E8B17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b="0"/>
              <a:t>A→B</a:t>
            </a:r>
            <a:r>
              <a:rPr lang="en-US" altLang="zh-CN" sz="4400" b="0" baseline="-30000"/>
              <a:t>1</a:t>
            </a:r>
            <a:r>
              <a:rPr lang="en-US" altLang="zh-CN" sz="4400" b="0"/>
              <a:t>B</a:t>
            </a:r>
            <a:r>
              <a:rPr lang="en-US" altLang="zh-CN" sz="4400" b="0" baseline="-30000"/>
              <a:t>2</a:t>
            </a:r>
            <a:r>
              <a:rPr lang="en-US" altLang="zh-CN" sz="4400" b="0"/>
              <a:t>…B</a:t>
            </a:r>
            <a:r>
              <a:rPr lang="en-US" altLang="zh-CN" sz="4400" b="0" baseline="-30000"/>
              <a:t>m</a:t>
            </a:r>
            <a:endParaRPr lang="zh-CN" altLang="en-US" sz="4400" b="0" baseline="-30000"/>
          </a:p>
        </p:txBody>
      </p:sp>
      <p:sp>
        <p:nvSpPr>
          <p:cNvPr id="543747" name="Rectangle 3">
            <a:extLst>
              <a:ext uri="{FF2B5EF4-FFF2-40B4-BE49-F238E27FC236}">
                <a16:creationId xmlns:a16="http://schemas.microsoft.com/office/drawing/2014/main" id="{C0DF1B22-E79E-46AC-925F-B11ACA8F7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  </a:t>
            </a:r>
            <a:r>
              <a:rPr lang="en-US" altLang="zh-CN" sz="3600" b="1" dirty="0">
                <a:solidFill>
                  <a:schemeClr val="tx2"/>
                </a:solidFill>
              </a:rPr>
              <a:t>A→B</a:t>
            </a:r>
            <a:r>
              <a:rPr lang="en-US" altLang="zh-CN" sz="3600" b="1" baseline="-30000" dirty="0">
                <a:solidFill>
                  <a:schemeClr val="tx2"/>
                </a:solidFill>
              </a:rPr>
              <a:t>1</a:t>
            </a:r>
            <a:r>
              <a:rPr lang="en-US" altLang="zh-CN" sz="3600" b="1" dirty="0">
                <a:solidFill>
                  <a:schemeClr val="tx2"/>
                </a:solidFill>
              </a:rPr>
              <a:t>C</a:t>
            </a:r>
            <a:r>
              <a:rPr lang="en-US" altLang="zh-CN" sz="3600" b="1" baseline="-30000" dirty="0">
                <a:solidFill>
                  <a:schemeClr val="tx2"/>
                </a:solidFill>
              </a:rPr>
              <a:t>1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	 C</a:t>
            </a:r>
            <a:r>
              <a:rPr lang="en-US" altLang="zh-CN" sz="3600" b="1" baseline="-30000" dirty="0">
                <a:solidFill>
                  <a:schemeClr val="tx2"/>
                </a:solidFill>
              </a:rPr>
              <a:t>1</a:t>
            </a:r>
            <a:r>
              <a:rPr lang="en-US" altLang="zh-CN" sz="3600" b="1" dirty="0">
                <a:solidFill>
                  <a:schemeClr val="tx2"/>
                </a:solidFill>
              </a:rPr>
              <a:t>→B</a:t>
            </a:r>
            <a:r>
              <a:rPr lang="en-US" altLang="zh-CN" sz="3600" b="1" baseline="-30000" dirty="0">
                <a:solidFill>
                  <a:schemeClr val="tx2"/>
                </a:solidFill>
              </a:rPr>
              <a:t>2</a:t>
            </a:r>
            <a:r>
              <a:rPr lang="en-US" altLang="zh-CN" sz="3600" b="1" dirty="0">
                <a:solidFill>
                  <a:schemeClr val="tx2"/>
                </a:solidFill>
              </a:rPr>
              <a:t>C</a:t>
            </a:r>
            <a:r>
              <a:rPr lang="en-US" altLang="zh-CN" sz="3600" b="1" baseline="-30000" dirty="0">
                <a:solidFill>
                  <a:schemeClr val="tx2"/>
                </a:solidFill>
              </a:rPr>
              <a:t>2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      …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    C</a:t>
            </a:r>
            <a:r>
              <a:rPr lang="en-US" altLang="zh-CN" sz="3600" b="1" baseline="-30000" dirty="0">
                <a:solidFill>
                  <a:schemeClr val="tx2"/>
                </a:solidFill>
              </a:rPr>
              <a:t>m-3</a:t>
            </a:r>
            <a:r>
              <a:rPr lang="en-US" altLang="zh-CN" sz="3600" b="1" dirty="0">
                <a:solidFill>
                  <a:schemeClr val="tx2"/>
                </a:solidFill>
              </a:rPr>
              <a:t>→B</a:t>
            </a:r>
            <a:r>
              <a:rPr lang="en-US" altLang="zh-CN" sz="3600" b="1" baseline="-30000" dirty="0">
                <a:solidFill>
                  <a:schemeClr val="tx2"/>
                </a:solidFill>
              </a:rPr>
              <a:t>m-2Cm-2</a:t>
            </a:r>
            <a:endParaRPr lang="en-US" altLang="zh-CN" sz="3600" b="1" dirty="0">
              <a:solidFill>
                <a:schemeClr val="tx2"/>
              </a:solidFill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	 C</a:t>
            </a:r>
            <a:r>
              <a:rPr lang="en-US" altLang="zh-CN" sz="3600" b="1" baseline="-30000" dirty="0">
                <a:solidFill>
                  <a:schemeClr val="tx2"/>
                </a:solidFill>
              </a:rPr>
              <a:t>m-2</a:t>
            </a:r>
            <a:r>
              <a:rPr lang="en-US" altLang="zh-CN" sz="3600" b="1" dirty="0">
                <a:solidFill>
                  <a:schemeClr val="tx2"/>
                </a:solidFill>
              </a:rPr>
              <a:t>→B</a:t>
            </a:r>
            <a:r>
              <a:rPr lang="en-US" altLang="zh-CN" sz="3600" b="1" baseline="-30000" dirty="0">
                <a:solidFill>
                  <a:schemeClr val="tx2"/>
                </a:solidFill>
              </a:rPr>
              <a:t>m-1</a:t>
            </a:r>
            <a:r>
              <a:rPr lang="en-US" altLang="zh-CN" sz="3600" b="1" dirty="0">
                <a:solidFill>
                  <a:schemeClr val="tx2"/>
                </a:solidFill>
              </a:rPr>
              <a:t>B</a:t>
            </a:r>
            <a:r>
              <a:rPr lang="en-US" altLang="zh-CN" sz="3600" b="1" baseline="-30000" dirty="0">
                <a:solidFill>
                  <a:schemeClr val="tx2"/>
                </a:solidFill>
              </a:rPr>
              <a:t>m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8D3BF159-7EA6-4168-B7E6-765B53429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89D21B4D-AAAD-45E8-9303-C5A9264C6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其中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b="1"/>
              <a:t> C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en-US" altLang="zh-CN" sz="3600" b="1" baseline="-30000"/>
              <a:t>2</a:t>
            </a:r>
            <a:r>
              <a:rPr lang="zh-CN" altLang="en-US" sz="3600" b="1"/>
              <a:t>，</a:t>
            </a:r>
            <a:r>
              <a:rPr lang="en-US" altLang="zh-CN" sz="3600" b="1"/>
              <a:t>…</a:t>
            </a:r>
            <a:r>
              <a:rPr lang="zh-CN" altLang="en-US" sz="3600" b="1"/>
              <a:t>，</a:t>
            </a:r>
            <a:r>
              <a:rPr lang="en-US" altLang="zh-CN" sz="3600" b="1"/>
              <a:t>C</a:t>
            </a:r>
            <a:r>
              <a:rPr lang="en-US" altLang="zh-CN" sz="3600" b="1" baseline="-30000"/>
              <a:t>m-2</a:t>
            </a:r>
            <a:r>
              <a:rPr lang="zh-CN" altLang="en-US" sz="3600" b="1"/>
              <a:t>是新加的非终结符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得到的文法</a:t>
            </a:r>
            <a:r>
              <a:rPr lang="en-US" altLang="zh-CN" sz="3600" b="1"/>
              <a:t>G′</a:t>
            </a:r>
            <a:r>
              <a:rPr lang="zh-CN" altLang="en-US" sz="3600" b="1"/>
              <a:t>是</a:t>
            </a:r>
            <a:r>
              <a:rPr lang="en-US" altLang="zh-CN" sz="3600" b="1"/>
              <a:t>CNF</a:t>
            </a:r>
            <a:endParaRPr lang="zh-CN" altLang="en-US" sz="36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     且</a:t>
            </a:r>
            <a:r>
              <a:rPr lang="en-US" altLang="zh-CN" sz="3600" b="1"/>
              <a:t>L(G)=L(G′)</a:t>
            </a:r>
            <a:r>
              <a:rPr lang="zh-CN" altLang="en-US" sz="3600" b="1"/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证毕。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6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96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0000"/>
                </a:solidFill>
              </a:rPr>
              <a:t>5.2.2  </a:t>
            </a:r>
            <a:r>
              <a:rPr lang="en-US" altLang="zh-CN" dirty="0" err="1">
                <a:solidFill>
                  <a:srgbClr val="000000"/>
                </a:solidFill>
              </a:rPr>
              <a:t>Greibach</a:t>
            </a:r>
            <a:r>
              <a:rPr lang="zh-CN" altLang="en-US" dirty="0">
                <a:solidFill>
                  <a:srgbClr val="000000"/>
                </a:solidFill>
              </a:rPr>
              <a:t>范式</a:t>
            </a:r>
            <a:r>
              <a:rPr lang="en-US" altLang="zh-CN" sz="4400" b="0" dirty="0"/>
              <a:t>(</a:t>
            </a:r>
            <a:r>
              <a:rPr lang="en-US" altLang="zh-CN" sz="4400" b="0" dirty="0">
                <a:solidFill>
                  <a:schemeClr val="accent2"/>
                </a:solidFill>
              </a:rPr>
              <a:t>GNF</a:t>
            </a:r>
            <a:r>
              <a:rPr lang="en-US" altLang="zh-CN" sz="4400" b="0" dirty="0"/>
              <a:t>)</a:t>
            </a:r>
            <a:endParaRPr lang="zh-CN" altLang="en-US" sz="4400" b="0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000000"/>
                </a:solidFill>
              </a:rPr>
              <a:t>定义</a:t>
            </a:r>
            <a:r>
              <a:rPr lang="en-US" altLang="zh-CN" sz="3600" b="1" dirty="0">
                <a:solidFill>
                  <a:srgbClr val="000000"/>
                </a:solidFill>
              </a:rPr>
              <a:t>5-8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上下文无关文法</a:t>
            </a:r>
            <a:r>
              <a:rPr lang="en-US" altLang="zh-CN" sz="3600" b="1" dirty="0"/>
              <a:t>G=(∑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P)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是</a:t>
            </a:r>
            <a:r>
              <a:rPr lang="en-US" altLang="zh-CN" sz="3600" b="1" dirty="0">
                <a:solidFill>
                  <a:srgbClr val="000000"/>
                </a:solidFill>
              </a:rPr>
              <a:t>GNF</a:t>
            </a:r>
            <a:r>
              <a:rPr lang="zh-CN" altLang="en-US" sz="3600" b="1" dirty="0"/>
              <a:t>，若</a:t>
            </a:r>
            <a:r>
              <a:rPr lang="en-US" altLang="zh-CN" sz="3600" b="1" dirty="0"/>
              <a:t>G</a:t>
            </a:r>
            <a:r>
              <a:rPr lang="zh-CN" altLang="en-US" sz="3600" b="1" dirty="0"/>
              <a:t>的每个产生式形式为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         </a:t>
            </a:r>
            <a:r>
              <a:rPr lang="en-US" altLang="zh-CN" sz="3600" b="1" dirty="0" err="1"/>
              <a:t>A→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dirty="0" err="1"/>
              <a:t>W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zh-CN" altLang="en-US" sz="3600" b="1" dirty="0"/>
              <a:t>其中：</a:t>
            </a:r>
            <a:r>
              <a:rPr lang="en-US" altLang="zh-CN" sz="3600" b="1" dirty="0">
                <a:solidFill>
                  <a:srgbClr val="000000"/>
                </a:solidFill>
              </a:rPr>
              <a:t>b∈∑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W∈V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*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       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S→ε</a:t>
            </a:r>
            <a:r>
              <a:rPr lang="zh-CN" altLang="en-US" sz="4000" b="1" dirty="0"/>
              <a:t>  </a:t>
            </a:r>
            <a:r>
              <a:rPr lang="zh-CN" altLang="en-US" sz="3200" b="1" dirty="0"/>
              <a:t>且</a:t>
            </a:r>
            <a:r>
              <a:rPr lang="en-US" altLang="zh-CN" sz="3200" b="1" dirty="0"/>
              <a:t>S</a:t>
            </a:r>
            <a:r>
              <a:rPr lang="zh-CN" altLang="en-US" sz="3200" b="1" dirty="0"/>
              <a:t>不出现在产生式的右边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7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7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80876FF-629B-43D0-AA16-94D5D3C41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0"/>
              <a:t>定理</a:t>
            </a:r>
            <a:r>
              <a:rPr lang="en-US" altLang="zh-CN" sz="4000" b="0"/>
              <a:t>5-7</a:t>
            </a:r>
            <a:endParaRPr lang="zh-CN" altLang="en-US" sz="4000" b="0"/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0AAA811A-92DD-4724-AD46-27CA5B8F3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/>
              <a:t>G</a:t>
            </a:r>
            <a:r>
              <a:rPr lang="zh-CN" altLang="en-US" sz="3600" b="1"/>
              <a:t>是一个上下文无关文法，则存在一个等价的上下文无关文法</a:t>
            </a:r>
            <a:r>
              <a:rPr lang="en-US" altLang="zh-CN" sz="3600" b="1"/>
              <a:t>G′</a:t>
            </a:r>
            <a:r>
              <a:rPr lang="zh-CN" altLang="en-US" sz="3600" b="1"/>
              <a:t>，</a:t>
            </a:r>
          </a:p>
          <a:p>
            <a:pPr algn="just" eaLnBrk="1" hangingPunct="1"/>
            <a:r>
              <a:rPr lang="zh-CN" altLang="en-US" sz="3600" b="1"/>
              <a:t>使得</a:t>
            </a:r>
            <a:r>
              <a:rPr lang="en-US" altLang="zh-CN" sz="3600" b="1"/>
              <a:t>L(G)=L(G′)</a:t>
            </a:r>
            <a:endParaRPr lang="zh-CN" altLang="en-US" sz="3600" b="1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   且</a:t>
            </a:r>
            <a:r>
              <a:rPr lang="en-US" altLang="zh-CN" sz="3600" b="1"/>
              <a:t>G′</a:t>
            </a:r>
            <a:r>
              <a:rPr lang="zh-CN" altLang="en-US" sz="3600" b="1"/>
              <a:t>中没有</a:t>
            </a:r>
            <a:r>
              <a:rPr lang="zh-CN" altLang="en-US" sz="3600" b="1">
                <a:solidFill>
                  <a:srgbClr val="000000"/>
                </a:solidFill>
              </a:rPr>
              <a:t>直接左递归</a:t>
            </a:r>
            <a:r>
              <a:rPr lang="zh-CN" altLang="en-US" sz="3600" b="1"/>
              <a:t>的产生式，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    即不存在</a:t>
            </a:r>
            <a:r>
              <a:rPr lang="en-US" altLang="zh-CN" sz="3600" b="1"/>
              <a:t>A→Av</a:t>
            </a:r>
            <a:r>
              <a:rPr lang="zh-CN" altLang="en-US" sz="3600" b="1"/>
              <a:t>形式的产生式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    其中：</a:t>
            </a:r>
            <a:r>
              <a:rPr lang="en-US" altLang="zh-CN" sz="3600" b="1"/>
              <a:t>A∈V</a:t>
            </a:r>
            <a:r>
              <a:rPr lang="zh-CN" altLang="en-US" sz="3600" b="1"/>
              <a:t>，</a:t>
            </a:r>
            <a:r>
              <a:rPr lang="en-US" altLang="zh-CN" sz="3600" b="1"/>
              <a:t>v∈(∑UV)</a:t>
            </a:r>
            <a:r>
              <a:rPr lang="en-US" altLang="zh-CN" sz="3600" b="1" baseline="30000"/>
              <a:t>+</a:t>
            </a:r>
            <a:r>
              <a:rPr lang="zh-CN" altLang="en-US" sz="3600" b="1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8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8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8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9420775-B43A-4F4A-AD20-8C2E44526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58B1E108-225E-4860-B571-B43BC1137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没有直接左递归的文法也称为无直接左递归范式（</a:t>
            </a:r>
            <a:r>
              <a:rPr lang="en-US" altLang="zh-CN" sz="3600" b="1"/>
              <a:t>NLR</a:t>
            </a:r>
            <a:r>
              <a:rPr lang="zh-CN" altLang="en-US" sz="3600" b="1"/>
              <a:t>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4400" b="1" dirty="0">
                <a:ea typeface="仿宋_GB2312" pitchFamily="49" charset="-122"/>
              </a:rPr>
              <a:t>(1)</a:t>
            </a:r>
            <a:r>
              <a:rPr lang="zh-CN" altLang="en-US" sz="4400" b="1" dirty="0"/>
              <a:t>直接</a:t>
            </a:r>
            <a:r>
              <a:rPr lang="zh-CN" altLang="en-US" sz="4400" b="1" dirty="0">
                <a:solidFill>
                  <a:srgbClr val="000000"/>
                </a:solidFill>
              </a:rPr>
              <a:t>左递归</a:t>
            </a:r>
            <a:r>
              <a:rPr lang="zh-CN" altLang="en-US" sz="4400" b="1" dirty="0"/>
              <a:t>的消除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4400" b="1" dirty="0">
                <a:ea typeface="仿宋_GB2312" pitchFamily="49" charset="-122"/>
              </a:rPr>
              <a:t>             </a:t>
            </a:r>
            <a:r>
              <a:rPr lang="en-US" altLang="zh-CN" sz="4400" b="1" dirty="0" err="1">
                <a:ea typeface="仿宋_GB2312" pitchFamily="49" charset="-122"/>
              </a:rPr>
              <a:t>A→Aα|β</a:t>
            </a:r>
            <a:endParaRPr lang="en-US" altLang="zh-CN" sz="4400" b="1" dirty="0">
              <a:ea typeface="仿宋_GB2312" pitchFamily="49" charset="-122"/>
            </a:endParaRP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4400" b="1" dirty="0">
                <a:latin typeface="宋体" charset="-122"/>
              </a:rPr>
              <a:t>改写为</a:t>
            </a:r>
            <a:r>
              <a:rPr lang="zh-CN" altLang="en-US" sz="4400" b="1" dirty="0">
                <a:solidFill>
                  <a:srgbClr val="000000"/>
                </a:solidFill>
              </a:rPr>
              <a:t>右递归</a:t>
            </a:r>
            <a:r>
              <a:rPr lang="zh-CN" altLang="en-US" sz="4400" b="1" dirty="0"/>
              <a:t>形式</a:t>
            </a:r>
            <a:r>
              <a:rPr lang="en-US" altLang="zh-CN" sz="4400" b="1" dirty="0">
                <a:latin typeface="宋体" charset="-122"/>
              </a:rPr>
              <a:t>: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4400" b="1" dirty="0">
                <a:ea typeface="仿宋_GB2312" pitchFamily="49" charset="-122"/>
              </a:rPr>
              <a:t>             A→</a:t>
            </a:r>
            <a:r>
              <a:rPr lang="en-US" altLang="zh-CN" sz="4400" b="1" dirty="0">
                <a:ea typeface="仿宋_GB2312" pitchFamily="49" charset="-122"/>
                <a:sym typeface="Symbol" pitchFamily="18" charset="2"/>
              </a:rPr>
              <a:t></a:t>
            </a:r>
            <a:r>
              <a:rPr lang="en-US" altLang="zh-CN" sz="4400" b="1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z="4400" b="1" dirty="0">
                <a:solidFill>
                  <a:srgbClr val="FF0000"/>
                </a:solidFill>
                <a:ea typeface="仿宋_GB2312" pitchFamily="49" charset="-122"/>
              </a:rPr>
              <a:t>’</a:t>
            </a:r>
          </a:p>
          <a:p>
            <a:pPr algn="just"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4400" b="1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             </a:t>
            </a:r>
            <a:r>
              <a:rPr lang="en-US" altLang="zh-CN" sz="4400" b="1" dirty="0" err="1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z="4400" b="1" dirty="0" err="1">
                <a:solidFill>
                  <a:srgbClr val="FF0000"/>
                </a:solidFill>
                <a:ea typeface="仿宋_GB2312" pitchFamily="49" charset="-122"/>
              </a:rPr>
              <a:t>’</a:t>
            </a:r>
            <a:r>
              <a:rPr lang="en-US" altLang="zh-CN" sz="4400" b="1" dirty="0" err="1">
                <a:ea typeface="仿宋_GB2312" pitchFamily="49" charset="-122"/>
              </a:rPr>
              <a:t>→α</a:t>
            </a:r>
            <a:r>
              <a:rPr lang="en-US" altLang="zh-CN" sz="4400" b="1" dirty="0" err="1">
                <a:solidFill>
                  <a:srgbClr val="FF0000"/>
                </a:solidFill>
                <a:ea typeface="仿宋_GB2312" pitchFamily="49" charset="-122"/>
              </a:rPr>
              <a:t>A’</a:t>
            </a:r>
            <a:r>
              <a:rPr lang="en-US" altLang="zh-CN" sz="4400" b="1" dirty="0" err="1">
                <a:ea typeface="仿宋_GB2312" pitchFamily="49" charset="-122"/>
              </a:rPr>
              <a:t>|ε</a:t>
            </a:r>
            <a:endParaRPr lang="en-US" altLang="zh-CN" sz="4400" b="1" dirty="0">
              <a:ea typeface="仿宋_GB2312" pitchFamily="49" charset="-122"/>
            </a:endParaRP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827584" y="1124744"/>
            <a:ext cx="6769100" cy="6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zh-CN" altLang="en-US" sz="4400" dirty="0">
                <a:latin typeface="宋体" charset="-122"/>
              </a:rPr>
              <a:t>直接</a:t>
            </a:r>
            <a:r>
              <a:rPr kumimoji="0" lang="zh-CN" altLang="en-US" sz="4400" b="1" dirty="0">
                <a:latin typeface="宋体" charset="-122"/>
              </a:rPr>
              <a:t>左递归的</a:t>
            </a:r>
            <a:r>
              <a:rPr kumimoji="0" lang="zh-CN" altLang="en-US" sz="4400" b="1" dirty="0">
                <a:solidFill>
                  <a:srgbClr val="0000FF"/>
                </a:solidFill>
                <a:latin typeface="宋体" charset="-122"/>
              </a:rPr>
              <a:t>消除（</a:t>
            </a:r>
            <a:r>
              <a:rPr kumimoji="0" lang="zh-CN" altLang="en-US" sz="4400" b="1" dirty="0">
                <a:solidFill>
                  <a:srgbClr val="FF0000"/>
                </a:solidFill>
                <a:latin typeface="宋体" charset="-122"/>
              </a:rPr>
              <a:t>改写</a:t>
            </a:r>
            <a:r>
              <a:rPr kumimoji="0" lang="zh-CN" altLang="en-US" sz="4400" b="1" dirty="0">
                <a:solidFill>
                  <a:srgbClr val="0000FF"/>
                </a:solidFill>
                <a:latin typeface="宋体" charset="-122"/>
              </a:rPr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47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47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47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47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/>
              <a:t>一般地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zh-CN" sz="3600" b="1" dirty="0">
                <a:ea typeface="仿宋_GB2312" pitchFamily="49" charset="-122"/>
              </a:rPr>
              <a:t>  A→A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</a:t>
            </a:r>
            <a:r>
              <a:rPr lang="en-US" altLang="zh-CN" sz="3600" b="1" baseline="-25000" dirty="0">
                <a:ea typeface="仿宋_GB2312" pitchFamily="49" charset="-122"/>
                <a:sym typeface="Symbol" pitchFamily="18" charset="2"/>
              </a:rPr>
              <a:t>1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|</a:t>
            </a:r>
            <a:r>
              <a:rPr lang="en-US" altLang="zh-CN" sz="3600" b="1" dirty="0">
                <a:ea typeface="仿宋_GB2312" pitchFamily="49" charset="-122"/>
              </a:rPr>
              <a:t>A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</a:t>
            </a:r>
            <a:r>
              <a:rPr lang="en-US" altLang="zh-CN" sz="3600" b="1" baseline="-25000" dirty="0">
                <a:ea typeface="仿宋_GB2312" pitchFamily="49" charset="-122"/>
                <a:sym typeface="Symbol" pitchFamily="18" charset="2"/>
              </a:rPr>
              <a:t>2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|…|</a:t>
            </a:r>
            <a:r>
              <a:rPr lang="en-US" altLang="zh-CN" sz="3600" b="1" dirty="0" err="1">
                <a:ea typeface="仿宋_GB2312" pitchFamily="49" charset="-122"/>
                <a:sym typeface="Symbol" pitchFamily="18" charset="2"/>
              </a:rPr>
              <a:t>A</a:t>
            </a:r>
            <a:r>
              <a:rPr lang="en-US" altLang="zh-CN" sz="3600" b="1" baseline="-25000" dirty="0" err="1">
                <a:ea typeface="仿宋_GB2312" pitchFamily="49" charset="-122"/>
                <a:sym typeface="Symbol" pitchFamily="18" charset="2"/>
              </a:rPr>
              <a:t>m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|</a:t>
            </a:r>
            <a:r>
              <a:rPr lang="en-US" altLang="zh-CN" sz="3600" b="1" baseline="-25000" dirty="0">
                <a:ea typeface="仿宋_GB2312" pitchFamily="49" charset="-122"/>
                <a:sym typeface="Symbol" pitchFamily="18" charset="2"/>
              </a:rPr>
              <a:t>1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|</a:t>
            </a:r>
            <a:r>
              <a:rPr lang="en-US" altLang="zh-CN" sz="3600" b="1" baseline="-25000" dirty="0">
                <a:ea typeface="仿宋_GB2312" pitchFamily="49" charset="-122"/>
                <a:sym typeface="Symbol" pitchFamily="18" charset="2"/>
              </a:rPr>
              <a:t>2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|…|</a:t>
            </a:r>
            <a:r>
              <a:rPr lang="en-US" altLang="zh-CN" sz="3600" b="1" baseline="-25000" dirty="0">
                <a:ea typeface="仿宋_GB2312" pitchFamily="49" charset="-122"/>
                <a:sym typeface="Symbol" pitchFamily="18" charset="2"/>
              </a:rPr>
              <a:t>n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 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zh-CN" sz="3600" b="1" dirty="0">
                <a:ea typeface="仿宋_GB2312" pitchFamily="49" charset="-122"/>
              </a:rPr>
              <a:t>           </a:t>
            </a:r>
            <a:r>
              <a:rPr lang="zh-CN" altLang="en-US" sz="3600" b="1" dirty="0">
                <a:ea typeface="仿宋_GB2312" pitchFamily="49" charset="-122"/>
              </a:rPr>
              <a:t>（</a:t>
            </a:r>
            <a:r>
              <a:rPr lang="zh-CN" altLang="en-US" sz="3600" b="1" dirty="0">
                <a:ea typeface="仿宋_GB2312" pitchFamily="49" charset="-122"/>
                <a:sym typeface="Symbol" pitchFamily="18" charset="2"/>
              </a:rPr>
              <a:t></a:t>
            </a:r>
            <a:r>
              <a:rPr lang="en-US" altLang="zh-CN" sz="3600" b="1" baseline="-25000" dirty="0" err="1">
                <a:ea typeface="仿宋_GB2312" pitchFamily="49" charset="-122"/>
                <a:sym typeface="Symbol" pitchFamily="18" charset="2"/>
              </a:rPr>
              <a:t>i</a:t>
            </a:r>
            <a:r>
              <a:rPr lang="en-US" altLang="zh-CN" sz="3600" b="1" dirty="0" err="1">
                <a:ea typeface="仿宋_GB2312" pitchFamily="49" charset="-122"/>
                <a:sym typeface="Symbol" pitchFamily="18" charset="2"/>
              </a:rPr>
              <a:t></a:t>
            </a:r>
            <a:r>
              <a:rPr lang="en-US" altLang="zh-CN" sz="3600" b="1" dirty="0" err="1">
                <a:ea typeface="仿宋_GB2312" pitchFamily="49" charset="-122"/>
              </a:rPr>
              <a:t>ε</a:t>
            </a:r>
            <a:r>
              <a:rPr lang="zh-CN" altLang="en-US" sz="3600" b="1" dirty="0">
                <a:ea typeface="仿宋_GB2312" pitchFamily="49" charset="-122"/>
              </a:rPr>
              <a:t>，</a:t>
            </a:r>
            <a:r>
              <a:rPr lang="zh-CN" altLang="en-US" sz="3600" b="1" dirty="0">
                <a:ea typeface="仿宋_GB2312" pitchFamily="49" charset="-122"/>
                <a:sym typeface="Symbol" pitchFamily="18" charset="2"/>
              </a:rPr>
              <a:t></a:t>
            </a:r>
            <a:r>
              <a:rPr lang="en-US" altLang="zh-CN" sz="3600" b="1" baseline="-25000" dirty="0">
                <a:ea typeface="仿宋_GB2312" pitchFamily="49" charset="-122"/>
                <a:sym typeface="Symbol" pitchFamily="18" charset="2"/>
              </a:rPr>
              <a:t>j</a:t>
            </a:r>
            <a:r>
              <a:rPr lang="zh-CN" altLang="en-US" sz="3600" b="1" dirty="0">
                <a:ea typeface="仿宋_GB2312" pitchFamily="49" charset="-122"/>
              </a:rPr>
              <a:t>不以</a:t>
            </a:r>
            <a:r>
              <a:rPr lang="en-US" altLang="zh-CN" sz="3600" b="1" dirty="0">
                <a:ea typeface="仿宋_GB2312" pitchFamily="49" charset="-122"/>
              </a:rPr>
              <a:t>A</a:t>
            </a:r>
            <a:r>
              <a:rPr lang="zh-CN" altLang="en-US" sz="3600" b="1" dirty="0">
                <a:ea typeface="仿宋_GB2312" pitchFamily="49" charset="-122"/>
              </a:rPr>
              <a:t>开头）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zh-CN" altLang="en-US" sz="3600" b="1" dirty="0">
                <a:ea typeface="仿宋_GB2312" pitchFamily="49" charset="-122"/>
              </a:rPr>
              <a:t>改写为</a:t>
            </a:r>
            <a:r>
              <a:rPr lang="en-US" altLang="zh-CN" sz="3600" b="1" dirty="0">
                <a:ea typeface="仿宋_GB2312" pitchFamily="49" charset="-122"/>
              </a:rPr>
              <a:t>: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zh-CN" sz="3600" b="1" dirty="0">
                <a:ea typeface="仿宋_GB2312" pitchFamily="49" charset="-122"/>
              </a:rPr>
              <a:t>    A→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</a:t>
            </a:r>
            <a:r>
              <a:rPr lang="en-US" altLang="zh-CN" sz="3600" b="1" baseline="-25000" dirty="0">
                <a:ea typeface="仿宋_GB2312" pitchFamily="49" charset="-122"/>
                <a:sym typeface="Symbol" pitchFamily="18" charset="2"/>
              </a:rPr>
              <a:t>1</a:t>
            </a:r>
            <a:r>
              <a:rPr lang="en-US" altLang="zh-CN" sz="3600" b="1" dirty="0">
                <a:ea typeface="仿宋_GB2312" pitchFamily="49" charset="-122"/>
              </a:rPr>
              <a:t>A’│ 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</a:t>
            </a:r>
            <a:r>
              <a:rPr lang="en-US" altLang="zh-CN" sz="3600" b="1" baseline="-25000" dirty="0">
                <a:ea typeface="仿宋_GB2312" pitchFamily="49" charset="-122"/>
                <a:sym typeface="Symbol" pitchFamily="18" charset="2"/>
              </a:rPr>
              <a:t>2</a:t>
            </a:r>
            <a:r>
              <a:rPr lang="en-US" altLang="zh-CN" sz="3600" b="1" dirty="0">
                <a:ea typeface="仿宋_GB2312" pitchFamily="49" charset="-122"/>
              </a:rPr>
              <a:t>A’│. . .│ 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</a:t>
            </a:r>
            <a:r>
              <a:rPr lang="en-US" altLang="zh-CN" sz="3600" b="1" baseline="-25000" dirty="0" err="1">
                <a:ea typeface="仿宋_GB2312" pitchFamily="49" charset="-122"/>
                <a:sym typeface="Symbol" pitchFamily="18" charset="2"/>
              </a:rPr>
              <a:t>n</a:t>
            </a:r>
            <a:r>
              <a:rPr lang="en-US" altLang="zh-CN" sz="3600" b="1" dirty="0" err="1">
                <a:ea typeface="仿宋_GB2312" pitchFamily="49" charset="-122"/>
              </a:rPr>
              <a:t>A</a:t>
            </a:r>
            <a:r>
              <a:rPr lang="en-US" altLang="zh-CN" sz="3600" b="1" dirty="0">
                <a:ea typeface="仿宋_GB2312" pitchFamily="49" charset="-122"/>
              </a:rPr>
              <a:t>’</a:t>
            </a: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zh-CN" sz="3600" b="1" dirty="0">
                <a:ea typeface="仿宋_GB2312" pitchFamily="49" charset="-122"/>
              </a:rPr>
              <a:t>    A’→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</a:t>
            </a:r>
            <a:r>
              <a:rPr lang="en-US" altLang="zh-CN" sz="3600" b="1" baseline="-25000" dirty="0">
                <a:ea typeface="仿宋_GB2312" pitchFamily="49" charset="-122"/>
                <a:sym typeface="Symbol" pitchFamily="18" charset="2"/>
              </a:rPr>
              <a:t>1</a:t>
            </a:r>
            <a:r>
              <a:rPr lang="en-US" altLang="zh-CN" sz="3600" b="1" dirty="0">
                <a:ea typeface="仿宋_GB2312" pitchFamily="49" charset="-122"/>
              </a:rPr>
              <a:t>A’│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</a:t>
            </a:r>
            <a:r>
              <a:rPr lang="en-US" altLang="zh-CN" sz="3600" b="1" baseline="-25000" dirty="0">
                <a:ea typeface="仿宋_GB2312" pitchFamily="49" charset="-122"/>
                <a:sym typeface="Symbol" pitchFamily="18" charset="2"/>
              </a:rPr>
              <a:t>2</a:t>
            </a:r>
            <a:r>
              <a:rPr lang="en-US" altLang="zh-CN" sz="3600" b="1" dirty="0">
                <a:ea typeface="仿宋_GB2312" pitchFamily="49" charset="-122"/>
              </a:rPr>
              <a:t>A’│. . .│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</a:t>
            </a:r>
            <a:r>
              <a:rPr lang="en-US" altLang="zh-CN" sz="3600" b="1" baseline="-25000" dirty="0" err="1">
                <a:ea typeface="仿宋_GB2312" pitchFamily="49" charset="-122"/>
                <a:sym typeface="Symbol" pitchFamily="18" charset="2"/>
              </a:rPr>
              <a:t>m</a:t>
            </a:r>
            <a:r>
              <a:rPr lang="en-US" altLang="zh-CN" sz="3600" b="1" dirty="0" err="1">
                <a:ea typeface="仿宋_GB2312" pitchFamily="49" charset="-122"/>
              </a:rPr>
              <a:t>A’│ε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初始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栈为空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从左到右逐个扫描串</a:t>
            </a:r>
            <a:r>
              <a:rPr lang="en-US" altLang="zh-CN" sz="4000" b="1" dirty="0"/>
              <a:t>w∈(a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b)</a:t>
            </a:r>
            <a:r>
              <a:rPr lang="en-US" altLang="zh-CN" sz="4000" b="1" baseline="30000" dirty="0"/>
              <a:t>*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9A42C47-F4E3-4E6A-B4DD-85216F2E5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8691" name="Rectangle 3">
            <a:extLst>
              <a:ext uri="{FF2B5EF4-FFF2-40B4-BE49-F238E27FC236}">
                <a16:creationId xmlns:a16="http://schemas.microsoft.com/office/drawing/2014/main" id="{2177A6EF-423D-4B22-BCAC-14D502F89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某些文法可能没有直接左递归，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 dirty="0"/>
              <a:t>   但可能会有</a:t>
            </a:r>
            <a:r>
              <a:rPr lang="zh-CN" altLang="en-US" sz="4000" b="1" dirty="0">
                <a:solidFill>
                  <a:srgbClr val="000000"/>
                </a:solidFill>
              </a:rPr>
              <a:t>间接左递归</a:t>
            </a:r>
            <a:r>
              <a:rPr lang="zh-CN" altLang="en-US" sz="40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Monotype Sorts" pitchFamily="2" charset="2"/>
              <a:buNone/>
            </a:pPr>
            <a:r>
              <a:rPr lang="en-US" altLang="zh-CN" sz="4000" b="1" dirty="0">
                <a:ea typeface="仿宋_GB2312" pitchFamily="49" charset="-122"/>
              </a:rPr>
              <a:t> </a:t>
            </a:r>
            <a:r>
              <a:rPr lang="zh-CN" altLang="en-US" sz="4000" b="1" dirty="0">
                <a:ea typeface="仿宋_GB2312" pitchFamily="49" charset="-122"/>
              </a:rPr>
              <a:t>          </a:t>
            </a:r>
            <a:r>
              <a:rPr lang="en-US" altLang="zh-CN" sz="4000" b="1" dirty="0">
                <a:ea typeface="仿宋_GB2312" pitchFamily="49" charset="-122"/>
              </a:rPr>
              <a:t>A</a:t>
            </a:r>
            <a:r>
              <a:rPr lang="en-US" altLang="zh-CN" sz="4000" b="1" dirty="0">
                <a:ea typeface="仿宋_GB2312" pitchFamily="49" charset="-122"/>
                <a:sym typeface="Symbol" pitchFamily="18" charset="2"/>
              </a:rPr>
              <a:t></a:t>
            </a:r>
            <a:r>
              <a:rPr lang="en-US" altLang="zh-CN" sz="4000" b="1" baseline="30000" dirty="0">
                <a:ea typeface="仿宋_GB2312" pitchFamily="49" charset="-122"/>
                <a:sym typeface="Symbol" pitchFamily="18" charset="2"/>
              </a:rPr>
              <a:t>+</a:t>
            </a:r>
            <a:r>
              <a:rPr lang="en-US" altLang="zh-CN" sz="4000" b="1" dirty="0" err="1">
                <a:ea typeface="仿宋_GB2312" pitchFamily="49" charset="-122"/>
              </a:rPr>
              <a:t>Aα</a:t>
            </a:r>
            <a:endParaRPr lang="en-US" altLang="zh-CN" sz="4000" b="1" dirty="0">
              <a:ea typeface="仿宋_GB2312" pitchFamily="49" charset="-122"/>
            </a:endParaRPr>
          </a:p>
          <a:p>
            <a:pPr algn="just" eaLnBrk="1" hangingPunct="1">
              <a:buFont typeface="Monotype Sorts" pitchFamily="2" charset="2"/>
              <a:buNone/>
            </a:pPr>
            <a:r>
              <a:rPr lang="en-US" altLang="zh-CN" sz="4000" b="1" dirty="0">
                <a:ea typeface="仿宋_GB2312" pitchFamily="49" charset="-122"/>
              </a:rPr>
              <a:t>     </a:t>
            </a:r>
            <a:r>
              <a:rPr lang="zh-CN" altLang="en-US" sz="4000" b="1" dirty="0"/>
              <a:t>利用算法进行。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00E82D-E81B-4086-8044-08D7568E215F}"/>
              </a:ext>
            </a:extLst>
          </p:cNvPr>
          <p:cNvSpPr/>
          <p:nvPr/>
        </p:nvSpPr>
        <p:spPr>
          <a:xfrm>
            <a:off x="915211" y="1124744"/>
            <a:ext cx="41488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间接左递归的消除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8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668338"/>
            <a:ext cx="2520950" cy="960437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仿宋_GB2312" pitchFamily="49" charset="-122"/>
              </a:rPr>
              <a:t>(1)</a:t>
            </a:r>
            <a:r>
              <a:rPr lang="zh-CN" altLang="en-US" b="1" dirty="0">
                <a:ea typeface="仿宋_GB2312" pitchFamily="49" charset="-122"/>
              </a:rPr>
              <a:t>排序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en-US" altLang="zh-CN" sz="4000" b="1" dirty="0">
                <a:latin typeface="宋体" charset="-122"/>
              </a:rPr>
              <a:t> </a:t>
            </a:r>
            <a:r>
              <a:rPr lang="zh-CN" altLang="en-US" sz="4000" b="1" dirty="0">
                <a:latin typeface="宋体" charset="-122"/>
              </a:rPr>
              <a:t>将文法</a:t>
            </a:r>
            <a:r>
              <a:rPr lang="en-US" altLang="zh-CN" sz="4000" b="1" dirty="0">
                <a:latin typeface="宋体" charset="-122"/>
              </a:rPr>
              <a:t>G</a:t>
            </a:r>
            <a:r>
              <a:rPr lang="zh-CN" altLang="en-US" sz="4000" b="1" dirty="0">
                <a:latin typeface="宋体" charset="-122"/>
              </a:rPr>
              <a:t>的所有</a:t>
            </a:r>
            <a:r>
              <a:rPr lang="zh-CN" altLang="en-US" sz="4000" b="1" dirty="0">
                <a:solidFill>
                  <a:srgbClr val="0000FF"/>
                </a:solidFill>
                <a:latin typeface="宋体" charset="-122"/>
              </a:rPr>
              <a:t>非终结符</a:t>
            </a:r>
            <a:r>
              <a:rPr lang="zh-CN" altLang="en-US" sz="4000" b="1" dirty="0">
                <a:latin typeface="宋体" charset="-122"/>
              </a:rPr>
              <a:t>按任一给定的顺序排列为</a:t>
            </a:r>
          </a:p>
          <a:p>
            <a:pPr algn="just" eaLnBrk="1" hangingPunct="1">
              <a:lnSpc>
                <a:spcPct val="130000"/>
              </a:lnSpc>
              <a:buFont typeface="Monotype Sort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    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1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2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cs typeface="Times New Roman" pitchFamily="18" charset="0"/>
              </a:rPr>
              <a:t>…</a:t>
            </a:r>
            <a:r>
              <a:rPr lang="zh-CN" altLang="en-US" sz="4000" b="1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  <a:latin typeface="宋体" charset="-122"/>
                <a:cs typeface="Times New Roman" pitchFamily="18" charset="0"/>
              </a:rPr>
              <a:t>n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0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562100"/>
            <a:ext cx="8001000" cy="48912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600" b="1" dirty="0">
                <a:ea typeface="仿宋_GB2312" pitchFamily="49" charset="-122"/>
              </a:rPr>
              <a:t>for </a:t>
            </a:r>
            <a:r>
              <a:rPr lang="en-US" altLang="zh-CN" sz="3600" b="1" dirty="0" err="1">
                <a:solidFill>
                  <a:srgbClr val="0000FF"/>
                </a:solidFill>
                <a:ea typeface="仿宋_GB2312" pitchFamily="49" charset="-122"/>
              </a:rPr>
              <a:t>i</a:t>
            </a:r>
            <a:r>
              <a:rPr lang="en-US" altLang="zh-CN" sz="3600" b="1" dirty="0">
                <a:ea typeface="仿宋_GB2312" pitchFamily="49" charset="-122"/>
              </a:rPr>
              <a:t>:=1 to n do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600" b="1" dirty="0">
                <a:ea typeface="仿宋_GB2312" pitchFamily="49" charset="-122"/>
              </a:rPr>
              <a:t>   begin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600" b="1" dirty="0">
                <a:ea typeface="仿宋_GB2312" pitchFamily="49" charset="-122"/>
              </a:rPr>
              <a:t>      for </a:t>
            </a:r>
            <a:r>
              <a:rPr lang="en-US" altLang="zh-CN" sz="3600" b="1" dirty="0">
                <a:solidFill>
                  <a:srgbClr val="0000FF"/>
                </a:solidFill>
                <a:ea typeface="仿宋_GB2312" pitchFamily="49" charset="-122"/>
              </a:rPr>
              <a:t>j</a:t>
            </a:r>
            <a:r>
              <a:rPr lang="en-US" altLang="zh-CN" sz="3600" b="1" dirty="0">
                <a:ea typeface="仿宋_GB2312" pitchFamily="49" charset="-122"/>
              </a:rPr>
              <a:t>:=1 to i-1 do        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en-US" altLang="zh-CN" sz="3600" b="1" dirty="0">
                <a:ea typeface="仿宋_GB2312" pitchFamily="49" charset="-122"/>
              </a:rPr>
              <a:t>         </a:t>
            </a:r>
            <a:r>
              <a:rPr lang="zh-CN" altLang="en-US" sz="3600" b="1" dirty="0">
                <a:ea typeface="仿宋_GB2312" pitchFamily="49" charset="-122"/>
              </a:rPr>
              <a:t>把形如</a:t>
            </a:r>
            <a:r>
              <a:rPr lang="en-US" altLang="zh-CN" sz="3600" b="1" dirty="0" err="1">
                <a:solidFill>
                  <a:srgbClr val="0000FF"/>
                </a:solidFill>
                <a:ea typeface="仿宋_GB2312" pitchFamily="49" charset="-122"/>
              </a:rPr>
              <a:t>A</a:t>
            </a:r>
            <a:r>
              <a:rPr lang="en-US" altLang="zh-CN" sz="3600" b="1" baseline="-25000" dirty="0" err="1">
                <a:solidFill>
                  <a:srgbClr val="0000FF"/>
                </a:solidFill>
                <a:ea typeface="仿宋_GB2312" pitchFamily="49" charset="-122"/>
              </a:rPr>
              <a:t>i</a:t>
            </a:r>
            <a:r>
              <a:rPr lang="en-US" altLang="zh-CN" sz="3600" b="1" dirty="0" err="1">
                <a:solidFill>
                  <a:srgbClr val="0000FF"/>
                </a:solidFill>
                <a:ea typeface="仿宋_GB2312" pitchFamily="49" charset="-122"/>
                <a:sym typeface="Symbol" pitchFamily="18" charset="2"/>
              </a:rPr>
              <a:t></a:t>
            </a:r>
            <a:r>
              <a:rPr lang="en-US" altLang="zh-CN" sz="3600" b="1" dirty="0" err="1">
                <a:solidFill>
                  <a:srgbClr val="0000FF"/>
                </a:solidFill>
                <a:ea typeface="仿宋_GB2312" pitchFamily="49" charset="-122"/>
              </a:rPr>
              <a:t>A</a:t>
            </a:r>
            <a:r>
              <a:rPr lang="en-US" altLang="zh-CN" sz="3600" b="1" baseline="-25000" dirty="0" err="1">
                <a:solidFill>
                  <a:srgbClr val="0000FF"/>
                </a:solidFill>
                <a:ea typeface="仿宋_GB2312" pitchFamily="49" charset="-122"/>
              </a:rPr>
              <a:t>j</a:t>
            </a:r>
            <a:r>
              <a:rPr lang="en-US" altLang="zh-CN" sz="3600" b="1" dirty="0">
                <a:solidFill>
                  <a:srgbClr val="0000FF"/>
                </a:solidFill>
                <a:ea typeface="仿宋_GB2312" pitchFamily="49" charset="-122"/>
                <a:sym typeface="Symbol" pitchFamily="18" charset="2"/>
              </a:rPr>
              <a:t></a:t>
            </a:r>
            <a:r>
              <a:rPr lang="zh-CN" altLang="en-US" sz="3600" b="1" dirty="0">
                <a:ea typeface="仿宋_GB2312" pitchFamily="49" charset="-122"/>
                <a:sym typeface="Symbol" pitchFamily="18" charset="2"/>
              </a:rPr>
              <a:t>的产生式改写为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              </a:t>
            </a:r>
            <a:r>
              <a:rPr lang="en-US" altLang="zh-CN" sz="3600" b="1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z="3600" b="1" baseline="-25000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i</a:t>
            </a:r>
            <a:r>
              <a:rPr lang="en-US" altLang="zh-CN" sz="3600" b="1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</a:t>
            </a:r>
            <a:r>
              <a:rPr lang="en-US" altLang="zh-CN" sz="3600" b="1" baseline="-25000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1</a:t>
            </a:r>
            <a:r>
              <a:rPr lang="en-US" altLang="zh-CN" sz="3600" b="1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|</a:t>
            </a:r>
            <a:r>
              <a:rPr lang="en-US" altLang="zh-CN" sz="3600" b="1" baseline="-25000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|…|</a:t>
            </a:r>
            <a:r>
              <a:rPr lang="en-US" altLang="zh-CN" sz="3600" b="1" baseline="-25000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k</a:t>
            </a:r>
            <a:r>
              <a:rPr lang="en-US" altLang="zh-CN" sz="3600" b="1" dirty="0">
                <a:solidFill>
                  <a:srgbClr val="FF0000"/>
                </a:solidFill>
                <a:ea typeface="仿宋_GB2312" pitchFamily="49" charset="-122"/>
                <a:sym typeface="Symbol" pitchFamily="18" charset="2"/>
              </a:rPr>
              <a:t>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      </a:t>
            </a:r>
            <a:r>
              <a:rPr lang="zh-CN" altLang="en-US" sz="3600" b="1" dirty="0">
                <a:ea typeface="仿宋_GB2312" pitchFamily="49" charset="-122"/>
                <a:sym typeface="Symbol" pitchFamily="18" charset="2"/>
              </a:rPr>
              <a:t>消除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A</a:t>
            </a:r>
            <a:r>
              <a:rPr lang="en-US" altLang="zh-CN" sz="3600" b="1" baseline="-25000" dirty="0">
                <a:ea typeface="仿宋_GB2312" pitchFamily="49" charset="-122"/>
                <a:sym typeface="Symbol" pitchFamily="18" charset="2"/>
              </a:rPr>
              <a:t>i</a:t>
            </a:r>
            <a:r>
              <a:rPr lang="zh-CN" altLang="en-US" sz="3600" b="1" dirty="0">
                <a:ea typeface="仿宋_GB2312" pitchFamily="49" charset="-122"/>
                <a:sym typeface="Symbol" pitchFamily="18" charset="2"/>
              </a:rPr>
              <a:t>产生式可能的直接左递归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3600" b="1" dirty="0">
                <a:ea typeface="仿宋_GB2312" pitchFamily="49" charset="-122"/>
                <a:sym typeface="Symbol" pitchFamily="18" charset="2"/>
              </a:rPr>
              <a:t>    </a:t>
            </a:r>
            <a:r>
              <a:rPr lang="en-US" altLang="zh-CN" sz="3600" b="1" dirty="0">
                <a:ea typeface="仿宋_GB2312" pitchFamily="49" charset="-122"/>
                <a:sym typeface="Symbol" pitchFamily="18" charset="2"/>
              </a:rPr>
              <a:t>end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755650" y="787400"/>
            <a:ext cx="4806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kumimoji="0" lang="en-US" altLang="zh-CN" sz="3600" b="1" dirty="0">
                <a:ea typeface="仿宋_GB2312" pitchFamily="49" charset="-122"/>
              </a:rPr>
              <a:t>(2)</a:t>
            </a:r>
            <a:r>
              <a:rPr kumimoji="0" lang="zh-CN" altLang="en-US" sz="4000" b="1" dirty="0"/>
              <a:t>消除</a:t>
            </a:r>
            <a:r>
              <a:rPr kumimoji="0" lang="zh-CN" altLang="en-US" sz="4000" b="1" dirty="0">
                <a:solidFill>
                  <a:srgbClr val="0000FF"/>
                </a:solidFill>
              </a:rPr>
              <a:t>可能的</a:t>
            </a:r>
            <a:r>
              <a:rPr kumimoji="0" lang="zh-CN" altLang="en-US" sz="4000" b="1" dirty="0"/>
              <a:t>左递归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9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49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49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仿宋_GB2312" pitchFamily="49" charset="-122"/>
                <a:sym typeface="Symbol" pitchFamily="18" charset="2"/>
              </a:rPr>
              <a:t>(3)</a:t>
            </a:r>
            <a:r>
              <a:rPr lang="zh-CN" altLang="en-US" b="1" dirty="0">
                <a:ea typeface="仿宋_GB2312" pitchFamily="49" charset="-122"/>
                <a:sym typeface="Symbol" pitchFamily="18" charset="2"/>
              </a:rPr>
              <a:t>化简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sz="4000" b="1"/>
              <a:t>删除</a:t>
            </a:r>
            <a:r>
              <a:rPr lang="zh-CN" altLang="en-US" sz="4000" b="1">
                <a:solidFill>
                  <a:srgbClr val="0000FF"/>
                </a:solidFill>
              </a:rPr>
              <a:t>多余产生式</a:t>
            </a:r>
            <a:r>
              <a:rPr lang="zh-CN" altLang="en-US" sz="4000" b="1"/>
              <a:t>。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5-9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 dirty="0"/>
              <a:t>G</a:t>
            </a:r>
            <a:r>
              <a:rPr lang="zh-CN" altLang="en-US" sz="3600" b="1" dirty="0"/>
              <a:t>是任意一个上下文无关文法，则存在一个等价的上下文无关文法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使得</a:t>
            </a:r>
            <a:r>
              <a:rPr lang="en-US" altLang="zh-CN" sz="3600" b="1" dirty="0"/>
              <a:t>L(G)=L(G′)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且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是</a:t>
            </a:r>
            <a:r>
              <a:rPr lang="en-US" altLang="zh-CN" sz="3600" b="1" dirty="0" err="1">
                <a:solidFill>
                  <a:srgbClr val="000000"/>
                </a:solidFill>
              </a:rPr>
              <a:t>Greibach</a:t>
            </a:r>
            <a:r>
              <a:rPr lang="zh-CN" altLang="en-US" sz="3600" b="1" dirty="0"/>
              <a:t>范式</a:t>
            </a:r>
            <a:r>
              <a:rPr lang="en-GB" altLang="zh-CN" sz="3600" b="1" dirty="0"/>
              <a:t>(GNF)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58CF025-F5A9-4C62-92C5-196E62F1C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CE509E43-C364-4FBB-99BA-B47B99FD4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/>
              <a:t>对于任意的上下文无关文法</a:t>
            </a:r>
            <a:r>
              <a:rPr lang="en-US" altLang="zh-CN" sz="3600" b="1"/>
              <a:t>G</a:t>
            </a:r>
            <a:r>
              <a:rPr lang="zh-CN" altLang="en-US" sz="3600" b="1"/>
              <a:t>，产生式形式为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            A</a:t>
            </a:r>
            <a:r>
              <a:rPr lang="en-US" altLang="zh-CN" sz="3600" b="1" baseline="-30000"/>
              <a:t>i</a:t>
            </a:r>
            <a:r>
              <a:rPr lang="en-US" altLang="zh-CN" sz="3600" b="1"/>
              <a:t>→A</a:t>
            </a:r>
            <a:r>
              <a:rPr lang="en-US" altLang="zh-CN" sz="3600" b="1" baseline="-30000"/>
              <a:t>j</a:t>
            </a:r>
            <a:r>
              <a:rPr lang="en-US" altLang="zh-CN" sz="3600" b="1"/>
              <a:t>w 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            A</a:t>
            </a:r>
            <a:r>
              <a:rPr lang="en-US" altLang="zh-CN" sz="3600" b="1" baseline="-30000"/>
              <a:t>i</a:t>
            </a:r>
            <a:r>
              <a:rPr lang="en-US" altLang="zh-CN" sz="3600" b="1"/>
              <a:t>→aw</a:t>
            </a:r>
          </a:p>
        </p:txBody>
      </p:sp>
      <p:sp>
        <p:nvSpPr>
          <p:cNvPr id="501764" name="Rectangle 4">
            <a:extLst>
              <a:ext uri="{FF2B5EF4-FFF2-40B4-BE49-F238E27FC236}">
                <a16:creationId xmlns:a16="http://schemas.microsoft.com/office/drawing/2014/main" id="{8A52155C-2E7B-4381-8ECA-BBC61ADF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429000"/>
            <a:ext cx="5762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/>
      <p:bldP spid="50176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C943E1FD-CC0E-4534-8A0C-F5A7F1C78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02787" name="Rectangle 3">
            <a:extLst>
              <a:ext uri="{FF2B5EF4-FFF2-40B4-BE49-F238E27FC236}">
                <a16:creationId xmlns:a16="http://schemas.microsoft.com/office/drawing/2014/main" id="{66DE3A28-A36D-4D42-8A86-71668124E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/>
              <a:t>假设</a:t>
            </a:r>
            <a:r>
              <a:rPr lang="en-US" altLang="zh-CN" sz="4000" b="1"/>
              <a:t>w</a:t>
            </a:r>
            <a:r>
              <a:rPr lang="zh-CN" altLang="en-US" sz="4000" b="1"/>
              <a:t>包含的字符全为非终结符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 b="1"/>
              <a:t>对于</a:t>
            </a:r>
            <a:r>
              <a:rPr lang="en-US" altLang="zh-CN" sz="4000" b="1"/>
              <a:t>A</a:t>
            </a:r>
            <a:r>
              <a:rPr lang="en-US" altLang="zh-CN" sz="4000" b="1" baseline="-30000"/>
              <a:t>i</a:t>
            </a:r>
            <a:r>
              <a:rPr lang="en-US" altLang="zh-CN" sz="4000" b="1"/>
              <a:t>→aw</a:t>
            </a:r>
            <a:r>
              <a:rPr lang="zh-CN" altLang="en-US" sz="4000" b="1"/>
              <a:t>，本身就是</a:t>
            </a:r>
            <a:r>
              <a:rPr lang="en-US" altLang="zh-CN" sz="4000" b="1"/>
              <a:t>GNF</a:t>
            </a:r>
            <a:r>
              <a:rPr lang="zh-CN" altLang="en-US" sz="4000" b="1"/>
              <a:t>的形式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3745C46-97B8-4095-A903-7B89C3C7B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对于</a:t>
            </a:r>
            <a:r>
              <a:rPr lang="en-US" altLang="zh-CN" sz="4400"/>
              <a:t>A</a:t>
            </a:r>
            <a:r>
              <a:rPr lang="en-US" altLang="zh-CN" sz="4400" baseline="-30000"/>
              <a:t>i</a:t>
            </a:r>
            <a:r>
              <a:rPr lang="en-US" altLang="zh-CN" sz="4400"/>
              <a:t>→A</a:t>
            </a:r>
            <a:r>
              <a:rPr lang="en-US" altLang="zh-CN" sz="4400" baseline="-30000"/>
              <a:t>j</a:t>
            </a:r>
            <a:r>
              <a:rPr lang="en-US" altLang="zh-CN" sz="4400"/>
              <a:t>w</a:t>
            </a:r>
            <a:r>
              <a:rPr lang="en-US" altLang="zh-CN" sz="4400" b="0"/>
              <a:t> </a:t>
            </a:r>
            <a:endParaRPr lang="zh-CN" altLang="en-US" sz="4400" b="0"/>
          </a:p>
        </p:txBody>
      </p:sp>
      <p:sp>
        <p:nvSpPr>
          <p:cNvPr id="504835" name="Rectangle 3">
            <a:extLst>
              <a:ext uri="{FF2B5EF4-FFF2-40B4-BE49-F238E27FC236}">
                <a16:creationId xmlns:a16="http://schemas.microsoft.com/office/drawing/2014/main" id="{FDF5982C-91D7-4387-8A46-51E26F2A1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/>
              <a:t>利用消除左递归的算法，在消除左递归的以后，从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n-1</a:t>
            </a:r>
            <a:r>
              <a:rPr lang="zh-CN" altLang="en-US" sz="3600" b="1"/>
              <a:t>开始，将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n</a:t>
            </a:r>
            <a:r>
              <a:rPr lang="zh-CN" altLang="en-US" sz="3600" b="1"/>
              <a:t>代入到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n-1</a:t>
            </a:r>
            <a:r>
              <a:rPr lang="zh-CN" altLang="en-US" sz="3600" b="1"/>
              <a:t>，将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n-1</a:t>
            </a:r>
            <a:r>
              <a:rPr lang="zh-CN" altLang="en-US" sz="3600" b="1"/>
              <a:t>代入到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 n-2</a:t>
            </a:r>
            <a:r>
              <a:rPr lang="zh-CN" altLang="en-US" sz="3600" b="1"/>
              <a:t>，直至</a:t>
            </a:r>
            <a:r>
              <a:rPr lang="en-US" altLang="zh-CN" sz="3600" b="1"/>
              <a:t>A</a:t>
            </a:r>
            <a:r>
              <a:rPr lang="en-US" altLang="zh-CN" sz="3600" b="1" baseline="-30000"/>
              <a:t>1</a:t>
            </a:r>
            <a:r>
              <a:rPr lang="zh-CN" altLang="en-US" sz="3600" b="1"/>
              <a:t>，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  再将增加的非终结符的产生式的开头符号代替掉，得到</a:t>
            </a:r>
            <a:r>
              <a:rPr lang="en-US" altLang="zh-CN" sz="3600" b="1">
                <a:solidFill>
                  <a:srgbClr val="000000"/>
                </a:solidFill>
              </a:rPr>
              <a:t>GNF</a:t>
            </a:r>
            <a:r>
              <a:rPr lang="zh-CN" altLang="en-US" sz="3600" b="1">
                <a:solidFill>
                  <a:srgbClr val="000000"/>
                </a:solidFill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solidFill>
                  <a:srgbClr val="000000"/>
                </a:solidFill>
              </a:rPr>
              <a:t>5.3  PDA</a:t>
            </a:r>
            <a:r>
              <a:rPr lang="zh-CN" altLang="en-US" sz="4000" dirty="0">
                <a:solidFill>
                  <a:srgbClr val="000000"/>
                </a:solidFill>
              </a:rPr>
              <a:t>与上下文无关语言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 dirty="0"/>
              <a:t>PDA</a:t>
            </a:r>
            <a:r>
              <a:rPr lang="zh-CN" altLang="en-US" sz="3600" b="1" dirty="0"/>
              <a:t>识别的语言是上下文无关语言。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入栈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若栈为</a:t>
            </a:r>
            <a:r>
              <a:rPr lang="zh-CN" altLang="en-US" sz="4000" b="1" dirty="0">
                <a:solidFill>
                  <a:schemeClr val="accent2"/>
                </a:solidFill>
              </a:rPr>
              <a:t>空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当前符号是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则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zh-CN" altLang="en-US" sz="4000" b="1" dirty="0"/>
              <a:t>入栈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若栈为</a:t>
            </a:r>
            <a:r>
              <a:rPr lang="zh-CN" altLang="en-US" sz="4000" b="1" dirty="0">
                <a:solidFill>
                  <a:schemeClr val="accent2"/>
                </a:solidFill>
              </a:rPr>
              <a:t>空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当前符号是</a:t>
            </a:r>
            <a:r>
              <a:rPr lang="en-US" altLang="zh-CN" sz="4000" b="1" dirty="0">
                <a:solidFill>
                  <a:schemeClr val="accent2"/>
                </a:solidFill>
              </a:rPr>
              <a:t>b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则</a:t>
            </a:r>
            <a:r>
              <a:rPr lang="en-US" altLang="zh-CN" sz="4000" b="1" dirty="0">
                <a:solidFill>
                  <a:schemeClr val="accent2"/>
                </a:solidFill>
              </a:rPr>
              <a:t>B</a:t>
            </a:r>
            <a:r>
              <a:rPr lang="zh-CN" altLang="en-US" sz="4000" b="1" dirty="0"/>
              <a:t>入栈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若栈顶为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当前符号是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则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zh-CN" altLang="en-US" sz="4000" b="1" dirty="0"/>
              <a:t>入栈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若栈顶为</a:t>
            </a:r>
            <a:r>
              <a:rPr lang="en-US" altLang="zh-CN" sz="4000" b="1" dirty="0">
                <a:solidFill>
                  <a:srgbClr val="000000"/>
                </a:solidFill>
              </a:rPr>
              <a:t>B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当前符号是</a:t>
            </a:r>
            <a:r>
              <a:rPr lang="en-US" altLang="zh-CN" sz="4000" b="1" dirty="0">
                <a:solidFill>
                  <a:srgbClr val="000000"/>
                </a:solidFill>
              </a:rPr>
              <a:t>b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则</a:t>
            </a:r>
            <a:r>
              <a:rPr lang="en-US" altLang="zh-CN" sz="4000" b="1" dirty="0">
                <a:solidFill>
                  <a:schemeClr val="accent2"/>
                </a:solidFill>
              </a:rPr>
              <a:t>B</a:t>
            </a:r>
            <a:r>
              <a:rPr lang="zh-CN" altLang="en-US" sz="4000" b="1" dirty="0"/>
              <a:t>入栈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uiExpand="1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5-10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/>
            <a:r>
              <a:rPr lang="zh-CN" altLang="en-US" sz="3600" b="1" dirty="0"/>
              <a:t>对于上下文无关语言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和文法</a:t>
            </a:r>
            <a:r>
              <a:rPr lang="en-US" altLang="zh-CN" sz="3600" b="1" dirty="0"/>
              <a:t>G</a:t>
            </a:r>
            <a:endParaRPr lang="zh-CN" altLang="en-US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若</a:t>
            </a:r>
            <a:r>
              <a:rPr lang="en-US" altLang="zh-CN" sz="3600" b="1" dirty="0">
                <a:solidFill>
                  <a:srgbClr val="000000"/>
                </a:solidFill>
              </a:rPr>
              <a:t>L=L(G)</a:t>
            </a:r>
            <a:r>
              <a:rPr lang="zh-CN" altLang="en-US" sz="3600" b="1" dirty="0"/>
              <a:t>，则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能被不确定的</a:t>
            </a:r>
            <a:r>
              <a:rPr lang="zh-CN" altLang="en-US" sz="3600" b="1" dirty="0">
                <a:solidFill>
                  <a:srgbClr val="000000"/>
                </a:solidFill>
              </a:rPr>
              <a:t>单态</a:t>
            </a:r>
            <a:r>
              <a:rPr lang="en-US" altLang="zh-CN" sz="3600" b="1" dirty="0">
                <a:solidFill>
                  <a:srgbClr val="000000"/>
                </a:solidFill>
              </a:rPr>
              <a:t>PDA</a:t>
            </a:r>
            <a:r>
              <a:rPr lang="zh-CN" altLang="en-US" sz="3600" b="1" dirty="0"/>
              <a:t>所接收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证明：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假设文法是</a:t>
            </a:r>
            <a:r>
              <a:rPr lang="en-US" altLang="zh-CN" sz="3600" b="1" dirty="0"/>
              <a:t>GNF</a:t>
            </a:r>
            <a:r>
              <a:rPr lang="zh-CN" altLang="en-US" sz="3600" b="1" dirty="0"/>
              <a:t>范式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构造一个单态的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来接收语言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；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文法</a:t>
            </a:r>
            <a:r>
              <a:rPr lang="en-US" altLang="zh-CN" sz="3600" b="1" dirty="0"/>
              <a:t>G</a:t>
            </a:r>
            <a:r>
              <a:rPr lang="zh-CN" altLang="en-US" sz="3600" b="1" dirty="0"/>
              <a:t>中有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种形式的产生式，它们分别对应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的规则：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en-US" altLang="zh-CN" sz="3600" b="1" dirty="0" err="1">
                <a:solidFill>
                  <a:srgbClr val="000000"/>
                </a:solidFill>
              </a:rPr>
              <a:t>S→ε</a:t>
            </a:r>
            <a:endParaRPr lang="en-US" altLang="zh-CN" sz="3600" b="1" dirty="0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</a:t>
            </a:r>
            <a:r>
              <a:rPr lang="en-US" altLang="zh-CN" sz="3600" b="1" dirty="0" err="1">
                <a:solidFill>
                  <a:srgbClr val="FF0000"/>
                </a:solidFill>
              </a:rPr>
              <a:t>A→b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</a:t>
            </a:r>
            <a:r>
              <a:rPr lang="en-US" altLang="zh-CN" sz="3600" b="1" dirty="0" err="1"/>
              <a:t>A→bW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其中：</a:t>
            </a:r>
            <a:r>
              <a:rPr lang="en-US" altLang="zh-CN" sz="3600" b="1" dirty="0"/>
              <a:t>A∈V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W∈V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+</a:t>
            </a:r>
            <a:endParaRPr lang="zh-CN" altLang="en-US" sz="3600" b="1" dirty="0"/>
          </a:p>
        </p:txBody>
      </p:sp>
      <p:sp>
        <p:nvSpPr>
          <p:cNvPr id="402436" name="Rectangle 4"/>
          <p:cNvSpPr>
            <a:spLocks noChangeArrowheads="1"/>
          </p:cNvSpPr>
          <p:nvPr/>
        </p:nvSpPr>
        <p:spPr bwMode="auto">
          <a:xfrm>
            <a:off x="4644008" y="3428653"/>
            <a:ext cx="3527425" cy="2160587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/>
              <a:t>&lt;ε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ε&gt;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&lt; b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ε&gt;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  &lt; 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， </a:t>
            </a:r>
            <a:r>
              <a:rPr lang="en-US" altLang="zh-CN" dirty="0">
                <a:solidFill>
                  <a:schemeClr val="tx1"/>
                </a:solidFill>
              </a:rPr>
              <a:t>W&gt;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2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2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需要证明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语言</a:t>
            </a:r>
            <a:r>
              <a:rPr lang="en-US" altLang="zh-CN" sz="3600" b="1" dirty="0"/>
              <a:t>L=L(PDA)</a:t>
            </a:r>
            <a:r>
              <a:rPr lang="zh-CN" altLang="en-US" sz="3600" b="1" dirty="0"/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5-10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文法</a:t>
            </a:r>
            <a:r>
              <a:rPr lang="en-US" altLang="zh-CN" sz="3600" b="1" dirty="0"/>
              <a:t>G</a:t>
            </a:r>
            <a:r>
              <a:rPr lang="zh-CN" altLang="en-US" sz="3600" b="1" dirty="0"/>
              <a:t>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en-US" altLang="zh-CN" sz="3600" b="1" dirty="0"/>
              <a:t>S→(</a:t>
            </a:r>
            <a:r>
              <a:rPr lang="en-US" altLang="zh-CN" sz="3600" b="1" dirty="0" err="1"/>
              <a:t>L|ε</a:t>
            </a:r>
            <a:r>
              <a:rPr lang="en-US" altLang="zh-CN" sz="3600" b="1" dirty="0"/>
              <a:t>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L→(LL|)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构造的单态的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（栈底为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）为：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&lt;(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&lt;(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LL&gt;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&lt;)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5076825" y="3068638"/>
            <a:ext cx="2735263" cy="2447925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S→(L</a:t>
            </a:r>
          </a:p>
          <a:p>
            <a:pPr algn="l">
              <a:buFont typeface="Wingdings" pitchFamily="2" charset="2"/>
              <a:buNone/>
            </a:pPr>
            <a:r>
              <a:rPr lang="en-US" altLang="zh-CN" dirty="0" err="1">
                <a:solidFill>
                  <a:schemeClr val="tx1"/>
                </a:solidFill>
              </a:rPr>
              <a:t>S→ε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algn="l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L→(LL</a:t>
            </a:r>
          </a:p>
          <a:p>
            <a:pPr algn="l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L→)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8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8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8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8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08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5-12</a:t>
            </a:r>
            <a:r>
              <a:rPr lang="zh-CN" altLang="en-US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  <a:ea typeface="黑体" pitchFamily="2" charset="-122"/>
                <a:cs typeface="Times New Roman" pitchFamily="18" charset="0"/>
              </a:rPr>
              <a:t>PDA </a:t>
            </a:r>
            <a:endParaRPr lang="zh-CN" altLang="en-US" sz="4400" dirty="0">
              <a:solidFill>
                <a:srgbClr val="000000"/>
              </a:solidFill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400" b="1" dirty="0">
                <a:cs typeface="Times New Roman" pitchFamily="18" charset="0"/>
              </a:rPr>
              <a:t>接收语言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400" b="1" dirty="0"/>
              <a:t>   L={w2w</a:t>
            </a:r>
            <a:r>
              <a:rPr lang="en-US" altLang="zh-CN" sz="4400" b="1" baseline="30000" dirty="0"/>
              <a:t>T</a:t>
            </a:r>
            <a:r>
              <a:rPr lang="en-US" altLang="zh-CN" sz="4400" b="1" dirty="0"/>
              <a:t> | w∈{0,1}</a:t>
            </a:r>
            <a:r>
              <a:rPr lang="en-US" altLang="zh-CN" sz="4400" b="1" dirty="0">
                <a:solidFill>
                  <a:srgbClr val="FF0000"/>
                </a:solidFill>
              </a:rPr>
              <a:t>*</a:t>
            </a:r>
            <a:r>
              <a:rPr lang="en-US" altLang="zh-CN" sz="4400" b="1" dirty="0"/>
              <a:t>}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解法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r>
              <a:rPr lang="zh-CN" altLang="en-US" sz="4400" dirty="0">
                <a:solidFill>
                  <a:srgbClr val="000000"/>
                </a:solidFill>
              </a:rPr>
              <a:t>：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600" b="1" dirty="0"/>
              <a:t>read--match</a:t>
            </a:r>
            <a:endParaRPr lang="en-US" altLang="zh-CN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解法</a:t>
            </a:r>
            <a:r>
              <a:rPr lang="en-US" altLang="zh-CN" sz="4400" dirty="0">
                <a:solidFill>
                  <a:srgbClr val="000000"/>
                </a:solidFill>
              </a:rPr>
              <a:t>2</a:t>
            </a:r>
            <a:r>
              <a:rPr lang="zh-CN" altLang="en-US" sz="4400" dirty="0">
                <a:solidFill>
                  <a:srgbClr val="000000"/>
                </a:solidFill>
              </a:rPr>
              <a:t>：</a:t>
            </a:r>
            <a:r>
              <a:rPr lang="en-US" altLang="zh-CN" sz="4400" dirty="0">
                <a:solidFill>
                  <a:srgbClr val="000000"/>
                </a:solidFill>
              </a:rPr>
              <a:t>GNF</a:t>
            </a:r>
            <a:r>
              <a:rPr lang="en-GB" altLang="zh-CN" sz="4400" dirty="0">
                <a:solidFill>
                  <a:srgbClr val="000000"/>
                </a:solidFill>
              </a:rPr>
              <a:t> =&gt;PDA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4400" b="1" dirty="0"/>
              <a:t>产生</a:t>
            </a:r>
            <a:r>
              <a:rPr lang="en-US" altLang="zh-CN" sz="4400" b="1" dirty="0"/>
              <a:t>L</a:t>
            </a:r>
            <a:r>
              <a:rPr lang="zh-CN" altLang="en-US" sz="4400" b="1" dirty="0"/>
              <a:t>的上下文无关文法：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     S→2 | 0S</a:t>
            </a:r>
            <a:r>
              <a:rPr lang="en-US" altLang="zh-CN" sz="4400" b="1" dirty="0">
                <a:solidFill>
                  <a:srgbClr val="FF0000"/>
                </a:solidFill>
              </a:rPr>
              <a:t>0</a:t>
            </a:r>
            <a:r>
              <a:rPr lang="en-US" altLang="zh-CN" sz="4400" b="1" dirty="0"/>
              <a:t> | 1S</a:t>
            </a:r>
            <a:r>
              <a:rPr lang="en-US" altLang="zh-CN" sz="4400" b="1" dirty="0">
                <a:solidFill>
                  <a:srgbClr val="FF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将文法转化成</a:t>
            </a:r>
            <a:r>
              <a:rPr lang="en-US" altLang="zh-CN" sz="4400" dirty="0">
                <a:solidFill>
                  <a:srgbClr val="000000"/>
                </a:solidFill>
              </a:rPr>
              <a:t>GNF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en-US" altLang="zh-CN" sz="4000" b="1" dirty="0"/>
              <a:t>S→2 | 0SA | 1SB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A→0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B→1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出栈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若栈顶为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当前符号是</a:t>
            </a:r>
            <a:r>
              <a:rPr lang="en-US" altLang="zh-CN" sz="4000" b="1" dirty="0">
                <a:solidFill>
                  <a:schemeClr val="accent2"/>
                </a:solidFill>
              </a:rPr>
              <a:t>b</a:t>
            </a:r>
            <a:r>
              <a:rPr lang="zh-CN" altLang="en-US" sz="4000" b="1" dirty="0"/>
              <a:t>，则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zh-CN" altLang="en-US" sz="4000" b="1" dirty="0"/>
              <a:t>出栈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若栈顶为</a:t>
            </a:r>
            <a:r>
              <a:rPr lang="en-US" altLang="zh-CN" sz="4000" b="1" dirty="0">
                <a:solidFill>
                  <a:srgbClr val="000000"/>
                </a:solidFill>
              </a:rPr>
              <a:t>B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当前符号是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zh-CN" altLang="en-US" sz="4000" b="1" dirty="0"/>
              <a:t>，则</a:t>
            </a:r>
            <a:r>
              <a:rPr lang="en-US" altLang="zh-CN" sz="4000" b="1" dirty="0">
                <a:solidFill>
                  <a:schemeClr val="accent2"/>
                </a:solidFill>
              </a:rPr>
              <a:t>B</a:t>
            </a:r>
            <a:r>
              <a:rPr lang="zh-CN" altLang="en-US" sz="4000" b="1" dirty="0"/>
              <a:t>出栈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构造单态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SA&gt;       //S→0SA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SB&gt;       //S→1SB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          //S→2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         //A→0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         //B→1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对于单态的</a:t>
            </a:r>
            <a:r>
              <a:rPr lang="en-US" altLang="zh-CN" sz="4000" b="1" dirty="0"/>
              <a:t>PDA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可以构造对应的上下文无关文法</a:t>
            </a:r>
            <a:r>
              <a:rPr lang="en-US" altLang="zh-CN" sz="4000" b="1" dirty="0"/>
              <a:t>G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使得</a:t>
            </a:r>
            <a:r>
              <a:rPr lang="en-US" altLang="zh-CN" sz="4000" b="1" dirty="0"/>
              <a:t>L(M)=L(G)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方法：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&lt;x</a:t>
            </a:r>
            <a:r>
              <a:rPr lang="zh-CN" altLang="en-US" sz="4000" b="1" dirty="0"/>
              <a:t>， </a:t>
            </a:r>
            <a:r>
              <a:rPr lang="en-US" altLang="zh-CN" sz="4000" b="1" dirty="0">
                <a:solidFill>
                  <a:srgbClr val="FF0000"/>
                </a:solidFill>
              </a:rPr>
              <a:t>D</a:t>
            </a:r>
            <a:r>
              <a:rPr lang="zh-CN" altLang="en-US" sz="4000" b="1" dirty="0"/>
              <a:t>， </a:t>
            </a:r>
            <a:r>
              <a:rPr lang="en-US" altLang="zh-CN" sz="4000" b="1" dirty="0">
                <a:solidFill>
                  <a:srgbClr val="000000"/>
                </a:solidFill>
              </a:rPr>
              <a:t>V</a:t>
            </a:r>
            <a:r>
              <a:rPr lang="en-US" altLang="zh-CN" sz="4000" b="1" dirty="0"/>
              <a:t>&gt;            </a:t>
            </a:r>
            <a:r>
              <a:rPr lang="en-US" altLang="zh-CN" sz="4000" b="1" dirty="0">
                <a:solidFill>
                  <a:srgbClr val="FF0000"/>
                </a:solidFill>
              </a:rPr>
              <a:t>D</a:t>
            </a:r>
            <a:r>
              <a:rPr lang="en-US" altLang="zh-CN" sz="4000" dirty="0"/>
              <a:t> </a:t>
            </a:r>
            <a:r>
              <a:rPr lang="en-US" altLang="zh-CN" sz="4000" b="1" dirty="0"/>
              <a:t>→</a:t>
            </a:r>
            <a:r>
              <a:rPr lang="en-US" altLang="zh-CN" sz="4000" b="1" dirty="0" err="1"/>
              <a:t>x</a:t>
            </a:r>
            <a:r>
              <a:rPr lang="en-US" altLang="zh-CN" sz="4000" b="1" dirty="0" err="1">
                <a:solidFill>
                  <a:srgbClr val="000000"/>
                </a:solidFill>
              </a:rPr>
              <a:t>V</a:t>
            </a:r>
            <a:r>
              <a:rPr lang="en-US" altLang="zh-CN" sz="4000" b="1" dirty="0"/>
              <a:t>        </a:t>
            </a:r>
          </a:p>
          <a:p>
            <a:pPr algn="just" eaLnBrk="1" hangingPunct="1">
              <a:buFont typeface="Wingdings" pitchFamily="2" charset="2"/>
              <a:buNone/>
            </a:pP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1283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5-11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3600" b="1" dirty="0"/>
              <a:t>对于单态的</a:t>
            </a:r>
            <a:r>
              <a:rPr lang="en-US" altLang="zh-CN" sz="3600" b="1" dirty="0"/>
              <a:t>PDA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存在一个上下文无关文法</a:t>
            </a:r>
            <a:r>
              <a:rPr lang="en-US" altLang="zh-CN" sz="3600" b="1" dirty="0"/>
              <a:t>G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使得</a:t>
            </a:r>
            <a:r>
              <a:rPr lang="en-US" altLang="zh-CN" sz="3600" b="1" dirty="0"/>
              <a:t>L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G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 L(PDA)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且</a:t>
            </a:r>
            <a:r>
              <a:rPr lang="en-US" altLang="zh-CN" sz="3600" b="1" dirty="0"/>
              <a:t>G</a:t>
            </a:r>
            <a:r>
              <a:rPr lang="zh-CN" altLang="en-US" sz="3600" b="1" dirty="0"/>
              <a:t>为</a:t>
            </a:r>
            <a:r>
              <a:rPr lang="en-US" altLang="zh-CN" sz="3600" b="1" dirty="0"/>
              <a:t>GNF</a:t>
            </a:r>
            <a:r>
              <a:rPr lang="zh-CN" altLang="en-US" sz="3600" b="1" dirty="0"/>
              <a:t>范式形式。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证明思路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 PDA                     </a:t>
            </a:r>
            <a:r>
              <a:rPr lang="zh-CN" altLang="en-US" sz="3600" b="1" dirty="0"/>
              <a:t>文法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accent2"/>
                </a:solidFill>
              </a:rPr>
              <a:t>    &lt;a</a:t>
            </a:r>
            <a:r>
              <a:rPr lang="zh-CN" altLang="en-US" sz="3600" b="1" dirty="0">
                <a:solidFill>
                  <a:schemeClr val="accent2"/>
                </a:solidFill>
              </a:rPr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B</a:t>
            </a:r>
            <a:r>
              <a:rPr lang="zh-CN" altLang="en-US" sz="3600" b="1" dirty="0">
                <a:solidFill>
                  <a:schemeClr val="accent2"/>
                </a:solidFill>
              </a:rPr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σ&gt;               </a:t>
            </a:r>
            <a:r>
              <a:rPr lang="en-US" altLang="zh-CN" sz="3600" b="1" dirty="0" err="1">
                <a:solidFill>
                  <a:schemeClr val="accent2"/>
                </a:solidFill>
              </a:rPr>
              <a:t>B→aσ</a:t>
            </a:r>
            <a:endParaRPr lang="zh-CN" altLang="en-US" sz="36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  &lt;a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 &gt;               </a:t>
            </a:r>
            <a:r>
              <a:rPr lang="en-US" altLang="zh-CN" sz="3600" b="1" dirty="0" err="1">
                <a:solidFill>
                  <a:srgbClr val="000000"/>
                </a:solidFill>
              </a:rPr>
              <a:t>B→a</a:t>
            </a:r>
            <a:r>
              <a:rPr lang="zh-CN" altLang="en-US" sz="36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19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5-11</a:t>
            </a:r>
            <a:r>
              <a:rPr lang="zh-CN" altLang="en-US" sz="4400" dirty="0">
                <a:solidFill>
                  <a:srgbClr val="000000"/>
                </a:solidFill>
              </a:rPr>
              <a:t>有单态的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 dirty="0"/>
              <a:t>&lt;a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 dirty="0"/>
              <a:t>&lt;b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 dirty="0"/>
              <a:t>&lt;a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AA&gt;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 dirty="0"/>
              <a:t>&lt;b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BB&gt;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 dirty="0"/>
              <a:t>&lt;a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 dirty="0"/>
              <a:t>&lt;b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600" b="1" dirty="0"/>
              <a:t>&lt;ε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9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构造上下文无关文法</a:t>
            </a:r>
            <a:r>
              <a:rPr lang="en-US" altLang="zh-CN" sz="3600" b="1" dirty="0"/>
              <a:t>G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（用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代替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作为开始符号）为：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</a:t>
            </a:r>
            <a:r>
              <a:rPr lang="en-US" altLang="zh-CN" sz="3600" b="1" dirty="0" err="1"/>
              <a:t>S→aAS|bBS|ε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</a:t>
            </a:r>
            <a:r>
              <a:rPr lang="en-US" altLang="zh-CN" sz="3600" b="1" dirty="0" err="1"/>
              <a:t>A→aAA|b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</a:t>
            </a:r>
            <a:r>
              <a:rPr lang="en-US" altLang="zh-CN" sz="3600" b="1" dirty="0" err="1"/>
              <a:t>B→bBB|a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 dirty="0"/>
              <a:t>根据单态的</a:t>
            </a:r>
            <a:r>
              <a:rPr lang="en-US" altLang="zh-CN" sz="4400" b="1" dirty="0"/>
              <a:t>PDA </a:t>
            </a:r>
            <a:endParaRPr lang="zh-CN" altLang="en-US" sz="44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可以得到对应的</a:t>
            </a:r>
            <a:r>
              <a:rPr lang="en-US" altLang="zh-CN" sz="4400" b="1" dirty="0"/>
              <a:t>GNF</a:t>
            </a:r>
            <a:r>
              <a:rPr lang="zh-CN" altLang="en-US" sz="4400" b="1" dirty="0"/>
              <a:t>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而多态的</a:t>
            </a:r>
            <a:r>
              <a:rPr lang="en-US" altLang="zh-CN" sz="4400" b="1" dirty="0"/>
              <a:t>PDA</a:t>
            </a:r>
            <a:r>
              <a:rPr lang="zh-CN" altLang="en-US" sz="4400" b="1" dirty="0"/>
              <a:t>，不可以直接得到</a:t>
            </a:r>
            <a:r>
              <a:rPr lang="en-US" altLang="zh-CN" sz="4400" b="1" dirty="0"/>
              <a:t>GNF</a:t>
            </a:r>
            <a:r>
              <a:rPr lang="zh-CN" altLang="en-US" sz="44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问题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多态</a:t>
            </a:r>
            <a:r>
              <a:rPr lang="en-US" altLang="zh-CN" sz="4000" b="1" dirty="0"/>
              <a:t>PDA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如何得到对应的上下文无关文法</a:t>
            </a:r>
            <a:r>
              <a:rPr lang="zh-CN" altLang="en-US" sz="4000" b="1" dirty="0">
                <a:solidFill>
                  <a:schemeClr val="accent2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5-12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对于多态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，存在上下文无关文法</a:t>
            </a:r>
            <a:r>
              <a:rPr lang="en-US" altLang="zh-CN" sz="4000" b="1" dirty="0"/>
              <a:t>G</a:t>
            </a:r>
            <a:r>
              <a:rPr lang="zh-CN" altLang="en-US" sz="4000" b="1" dirty="0"/>
              <a:t>，使得</a:t>
            </a:r>
            <a:r>
              <a:rPr lang="en-US" altLang="zh-CN" sz="4000" b="1" dirty="0"/>
              <a:t>L(G)=L(M)</a:t>
            </a:r>
            <a:r>
              <a:rPr lang="zh-CN" altLang="en-US" sz="4000" b="1" dirty="0"/>
              <a:t>。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构造上下文无关文法</a:t>
            </a:r>
            <a:r>
              <a:rPr lang="en-US" altLang="zh-CN" sz="4000" b="1" dirty="0"/>
              <a:t>G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思路为用文法的一个</a:t>
            </a:r>
            <a:r>
              <a:rPr lang="zh-CN" altLang="en-US" sz="4000" b="1" dirty="0">
                <a:solidFill>
                  <a:srgbClr val="000000"/>
                </a:solidFill>
              </a:rPr>
              <a:t>推导</a:t>
            </a:r>
            <a:r>
              <a:rPr lang="zh-CN" altLang="en-US" sz="4000" b="1" dirty="0"/>
              <a:t>模拟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的一个动作 。</a:t>
            </a:r>
          </a:p>
          <a:p>
            <a:pPr algn="just" eaLnBrk="1" hangingPunct="1"/>
            <a:r>
              <a:rPr lang="zh-CN" altLang="en-US" sz="4000" b="1" dirty="0"/>
              <a:t>具体过程请参考教材。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若串</a:t>
            </a:r>
            <a:r>
              <a:rPr lang="en-US" altLang="zh-CN" sz="4400" b="1" dirty="0"/>
              <a:t>w</a:t>
            </a:r>
            <a:r>
              <a:rPr lang="zh-CN" altLang="en-US" sz="4400" b="1" dirty="0"/>
              <a:t>有相同个数的</a:t>
            </a:r>
            <a:r>
              <a:rPr lang="en-US" altLang="zh-CN" sz="4400" b="1" dirty="0"/>
              <a:t>a</a:t>
            </a:r>
            <a:r>
              <a:rPr lang="zh-CN" altLang="en-US" sz="4400" b="1" dirty="0"/>
              <a:t>和</a:t>
            </a:r>
            <a:r>
              <a:rPr lang="en-US" altLang="zh-CN" sz="4400" b="1" dirty="0"/>
              <a:t>b</a:t>
            </a:r>
            <a:endParaRPr lang="zh-CN" altLang="en-US" sz="44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  当且仅当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w</a:t>
            </a:r>
            <a:r>
              <a:rPr lang="zh-CN" altLang="en-US" sz="4400" b="1" dirty="0"/>
              <a:t>扫描结束后，</a:t>
            </a:r>
            <a:r>
              <a:rPr lang="zh-CN" altLang="en-US" sz="4400" b="1" dirty="0">
                <a:solidFill>
                  <a:schemeClr val="accent2"/>
                </a:solidFill>
              </a:rPr>
              <a:t>栈为空</a:t>
            </a:r>
            <a:r>
              <a:rPr lang="zh-CN" altLang="en-US" sz="4400" b="1" dirty="0"/>
              <a:t>。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对于</a:t>
            </a:r>
            <a:r>
              <a:rPr lang="zh-CN" altLang="en-US" sz="4800" b="0" dirty="0">
                <a:solidFill>
                  <a:srgbClr val="000000"/>
                </a:solidFill>
              </a:rPr>
              <a:t>多态</a:t>
            </a:r>
            <a:r>
              <a:rPr lang="en-US" altLang="zh-CN" sz="4800" dirty="0">
                <a:solidFill>
                  <a:srgbClr val="000000"/>
                </a:solidFill>
              </a:rPr>
              <a:t>PDA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4000" b="1" dirty="0"/>
              <a:t>对应的上下文无关文法的产生式具有如下的形式：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  </a:t>
            </a:r>
            <a:r>
              <a:rPr lang="en-US" altLang="zh-CN" sz="4000" b="1" dirty="0">
                <a:solidFill>
                  <a:srgbClr val="000000"/>
                </a:solidFill>
              </a:rPr>
              <a:t>A→aA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>
                <a:solidFill>
                  <a:srgbClr val="000000"/>
                </a:solidFill>
              </a:rPr>
              <a:t>…A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n         </a:t>
            </a:r>
            <a:r>
              <a:rPr lang="zh-CN" altLang="en-US" sz="4000" b="1" dirty="0"/>
              <a:t>或</a:t>
            </a:r>
            <a:endParaRPr lang="en-US" altLang="zh-CN" sz="40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 A→A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>
                <a:solidFill>
                  <a:srgbClr val="000000"/>
                </a:solidFill>
              </a:rPr>
              <a:t>…A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n            </a:t>
            </a:r>
            <a:r>
              <a:rPr lang="zh-CN" altLang="en-US" sz="4000" b="1" dirty="0"/>
              <a:t>或</a:t>
            </a:r>
            <a:endParaRPr lang="en-US" altLang="zh-CN" sz="4000" b="1" baseline="-30000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 </a:t>
            </a:r>
            <a:r>
              <a:rPr lang="en-US" altLang="zh-CN" sz="4000" b="1" dirty="0" err="1">
                <a:solidFill>
                  <a:srgbClr val="000000"/>
                </a:solidFill>
              </a:rPr>
              <a:t>A→a</a:t>
            </a:r>
            <a:r>
              <a:rPr lang="en-US" altLang="zh-CN" sz="4000" b="1" dirty="0">
                <a:solidFill>
                  <a:srgbClr val="000000"/>
                </a:solidFill>
              </a:rPr>
              <a:t>                       </a:t>
            </a:r>
            <a:r>
              <a:rPr lang="zh-CN" altLang="en-US" sz="4000" b="1" dirty="0"/>
              <a:t>或</a:t>
            </a:r>
            <a:endParaRPr lang="en-US" altLang="zh-CN" sz="4000" b="1" dirty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 </a:t>
            </a:r>
            <a:r>
              <a:rPr lang="en-US" altLang="zh-CN" sz="4000" b="1" dirty="0" err="1">
                <a:solidFill>
                  <a:srgbClr val="000000"/>
                </a:solidFill>
              </a:rPr>
              <a:t>A→ε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5-13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若</a:t>
            </a:r>
            <a:r>
              <a:rPr lang="en-US" altLang="zh-CN" sz="4000" b="1" dirty="0"/>
              <a:t>M</a:t>
            </a:r>
            <a:r>
              <a:rPr lang="zh-CN" altLang="en-US" sz="4000" b="1" dirty="0"/>
              <a:t>是多态的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，则存在一个单态</a:t>
            </a:r>
            <a:r>
              <a:rPr lang="en-US" altLang="zh-CN" sz="4000" b="1" dirty="0"/>
              <a:t>PDA′</a:t>
            </a:r>
            <a:r>
              <a:rPr lang="zh-CN" altLang="en-US" sz="4000" b="1" dirty="0"/>
              <a:t>，使得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 L(PDA)= L(PDA′)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略。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总结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 dirty="0"/>
              <a:t>对于一个</a:t>
            </a:r>
            <a:r>
              <a:rPr lang="en-US" altLang="zh-CN" sz="4400" b="1" dirty="0"/>
              <a:t>PDA</a:t>
            </a:r>
            <a:endParaRPr lang="zh-CN" altLang="en-US" sz="44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存在一个上下文无关文法</a:t>
            </a:r>
            <a:r>
              <a:rPr lang="en-US" altLang="zh-CN" sz="4400" b="1" dirty="0"/>
              <a:t>G</a:t>
            </a:r>
            <a:r>
              <a:rPr lang="zh-CN" altLang="en-US" sz="4400" b="1" dirty="0"/>
              <a:t>，使得</a:t>
            </a:r>
            <a:r>
              <a:rPr lang="en-US" altLang="zh-CN" sz="4400" b="1" dirty="0"/>
              <a:t>L(M)=L(G)</a:t>
            </a:r>
            <a:r>
              <a:rPr lang="zh-CN" altLang="en-US" sz="44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注意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确定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和不确定</a:t>
            </a:r>
            <a:r>
              <a:rPr lang="en-US" altLang="zh-CN" sz="4000" b="1" dirty="0"/>
              <a:t>PDA</a:t>
            </a:r>
            <a:r>
              <a:rPr lang="zh-CN" altLang="en-US" sz="4000" b="1" dirty="0">
                <a:solidFill>
                  <a:srgbClr val="FF0000"/>
                </a:solidFill>
              </a:rPr>
              <a:t>不</a:t>
            </a:r>
            <a:r>
              <a:rPr lang="zh-CN" altLang="en-US" sz="4000" b="1" dirty="0"/>
              <a:t>等价。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5-16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GB" altLang="zh-CN" sz="4400" dirty="0">
                <a:solidFill>
                  <a:srgbClr val="000000"/>
                </a:solidFill>
              </a:rPr>
              <a:t>(</a:t>
            </a:r>
            <a:r>
              <a:rPr lang="zh-CN" altLang="en-GB" sz="4400" dirty="0">
                <a:solidFill>
                  <a:srgbClr val="000000"/>
                </a:solidFill>
              </a:rPr>
              <a:t>广义</a:t>
            </a:r>
            <a:r>
              <a:rPr lang="en-GB" altLang="zh-CN" sz="4400" dirty="0">
                <a:solidFill>
                  <a:srgbClr val="000000"/>
                </a:solidFill>
              </a:rPr>
              <a:t>)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语言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/>
              <a:t>   L={</a:t>
            </a:r>
            <a:r>
              <a:rPr lang="en-US" altLang="zh-CN" sz="4000" b="1" dirty="0" err="1"/>
              <a:t>w|w</a:t>
            </a:r>
            <a:r>
              <a:rPr lang="en-US" altLang="zh-CN" sz="4000" b="1" dirty="0"/>
              <a:t>∈{</a:t>
            </a:r>
            <a:r>
              <a:rPr lang="en-US" altLang="zh-CN" sz="4000" b="1" dirty="0" err="1"/>
              <a:t>a,b</a:t>
            </a:r>
            <a:r>
              <a:rPr lang="en-US" altLang="zh-CN" sz="4000" b="1" dirty="0"/>
              <a:t>}</a:t>
            </a:r>
            <a:r>
              <a:rPr lang="en-US" altLang="zh-CN" sz="6000" b="1" baseline="30000" dirty="0">
                <a:solidFill>
                  <a:srgbClr val="FF0000"/>
                </a:solidFill>
              </a:rPr>
              <a:t>*</a:t>
            </a:r>
            <a:endParaRPr lang="en-US" altLang="zh-CN" sz="6000" b="1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      且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中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的个数为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的</a:t>
            </a:r>
            <a:r>
              <a:rPr lang="en-US" altLang="zh-CN" sz="4000" b="1" dirty="0">
                <a:solidFill>
                  <a:srgbClr val="000000"/>
                </a:solidFill>
              </a:rPr>
              <a:t>2</a:t>
            </a:r>
            <a:r>
              <a:rPr lang="zh-CN" altLang="en-US" sz="4000" b="1" dirty="0">
                <a:solidFill>
                  <a:srgbClr val="000000"/>
                </a:solidFill>
              </a:rPr>
              <a:t>倍</a:t>
            </a:r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/>
              <a:t>考虑</a:t>
            </a:r>
            <a:r>
              <a:rPr lang="zh-CN" altLang="en-US" sz="4400" dirty="0">
                <a:solidFill>
                  <a:schemeClr val="accent2"/>
                </a:solidFill>
              </a:rPr>
              <a:t>出栈</a:t>
            </a:r>
            <a:r>
              <a:rPr lang="zh-CN" altLang="en-US" sz="4400" dirty="0"/>
              <a:t>情况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  <a:buNone/>
            </a:pPr>
            <a:r>
              <a:rPr lang="zh-CN" altLang="en-US" sz="3600" b="1" dirty="0"/>
              <a:t>基本结构为： </a:t>
            </a:r>
            <a:r>
              <a:rPr lang="en-US" altLang="zh-CN" sz="3600" b="1" dirty="0">
                <a:solidFill>
                  <a:srgbClr val="000000"/>
                </a:solidFill>
              </a:rPr>
              <a:t>aba</a:t>
            </a:r>
            <a:r>
              <a:rPr lang="zh-CN" altLang="en-US" sz="3600" b="1" dirty="0">
                <a:solidFill>
                  <a:srgbClr val="000000"/>
                </a:solidFill>
              </a:rPr>
              <a:t>  </a:t>
            </a:r>
            <a:r>
              <a:rPr lang="en-US" altLang="zh-CN" sz="3600" b="1" dirty="0" err="1">
                <a:solidFill>
                  <a:srgbClr val="000000"/>
                </a:solidFill>
              </a:rPr>
              <a:t>aab</a:t>
            </a:r>
            <a:r>
              <a:rPr lang="zh-CN" altLang="en-US" sz="3600" b="1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</a:rPr>
              <a:t>baa</a:t>
            </a: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， 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&lt;b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， 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AA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， 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AB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&lt;b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BB&gt;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3600" b="1" dirty="0"/>
              <a:t>&lt;b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BA&gt;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err="1">
                <a:solidFill>
                  <a:srgbClr val="000000"/>
                </a:solidFill>
              </a:rPr>
              <a:t>ab</a:t>
            </a:r>
            <a:r>
              <a:rPr lang="en-US" altLang="zh-CN" sz="4400" dirty="0" err="1">
                <a:solidFill>
                  <a:srgbClr val="FF0000"/>
                </a:solidFill>
              </a:rPr>
              <a:t>a</a:t>
            </a:r>
            <a:r>
              <a:rPr lang="zh-CN" altLang="en-US" sz="4400" dirty="0">
                <a:solidFill>
                  <a:srgbClr val="000000"/>
                </a:solidFill>
              </a:rPr>
              <a:t>  </a:t>
            </a:r>
            <a:r>
              <a:rPr lang="en-US" altLang="zh-CN" sz="4400" dirty="0" err="1">
                <a:solidFill>
                  <a:srgbClr val="000000"/>
                </a:solidFill>
              </a:rPr>
              <a:t>aa</a:t>
            </a:r>
            <a:r>
              <a:rPr lang="en-US" altLang="zh-CN" sz="4400" dirty="0" err="1">
                <a:solidFill>
                  <a:srgbClr val="FF0000"/>
                </a:solidFill>
              </a:rPr>
              <a:t>b</a:t>
            </a:r>
            <a:r>
              <a:rPr lang="zh-CN" altLang="en-US" sz="4400" dirty="0">
                <a:solidFill>
                  <a:srgbClr val="000000"/>
                </a:solidFill>
              </a:rPr>
              <a:t> </a:t>
            </a:r>
            <a:r>
              <a:rPr lang="en-US" altLang="zh-CN" sz="4400" dirty="0">
                <a:solidFill>
                  <a:srgbClr val="000000"/>
                </a:solidFill>
              </a:rPr>
              <a:t>ba</a:t>
            </a:r>
            <a:r>
              <a:rPr lang="en-US" altLang="zh-CN" sz="4400" dirty="0">
                <a:solidFill>
                  <a:srgbClr val="FF0000"/>
                </a:solidFill>
              </a:rPr>
              <a:t>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BA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    //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ab</a:t>
            </a:r>
            <a:r>
              <a:rPr lang="en-US" altLang="zh-CN" sz="4000" b="1" dirty="0" err="1">
                <a:solidFill>
                  <a:srgbClr val="FF0000"/>
                </a:solidFill>
              </a:rPr>
              <a:t>a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    //</a:t>
            </a:r>
            <a:r>
              <a:rPr lang="en-US" altLang="zh-CN" sz="4000" b="1" dirty="0">
                <a:solidFill>
                  <a:schemeClr val="accent2"/>
                </a:solidFill>
              </a:rPr>
              <a:t>ba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   //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aa</a:t>
            </a:r>
            <a:r>
              <a:rPr lang="en-US" altLang="zh-CN" sz="4000" b="1" dirty="0" err="1">
                <a:solidFill>
                  <a:srgbClr val="FF0000"/>
                </a:solidFill>
              </a:rPr>
              <a:t>b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&lt;ε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00"/>
                </a:solidFill>
              </a:rPr>
              <a:t>方法</a:t>
            </a:r>
            <a:r>
              <a:rPr lang="en-US" altLang="zh-CN" sz="4000" dirty="0">
                <a:solidFill>
                  <a:srgbClr val="000000"/>
                </a:solidFill>
              </a:rPr>
              <a:t>2</a:t>
            </a:r>
            <a:r>
              <a:rPr lang="zh-CN" altLang="en-US" sz="4000" dirty="0">
                <a:solidFill>
                  <a:srgbClr val="000000"/>
                </a:solidFill>
              </a:rPr>
              <a:t>：</a:t>
            </a:r>
            <a:r>
              <a:rPr lang="en-US" altLang="zh-CN" sz="4000" dirty="0">
                <a:solidFill>
                  <a:srgbClr val="000000"/>
                </a:solidFill>
              </a:rPr>
              <a:t> </a:t>
            </a:r>
            <a:r>
              <a:rPr lang="en-US" altLang="zh-CN" sz="4000" dirty="0" err="1">
                <a:solidFill>
                  <a:srgbClr val="000000"/>
                </a:solidFill>
              </a:rPr>
              <a:t>aab</a:t>
            </a:r>
            <a:r>
              <a:rPr lang="zh-CN" altLang="en-US" sz="4000" dirty="0">
                <a:solidFill>
                  <a:srgbClr val="000000"/>
                </a:solidFill>
              </a:rPr>
              <a:t>、</a:t>
            </a:r>
            <a:r>
              <a:rPr lang="en-US" altLang="zh-CN" sz="4000" dirty="0" err="1">
                <a:solidFill>
                  <a:srgbClr val="000000"/>
                </a:solidFill>
              </a:rPr>
              <a:t>aba</a:t>
            </a:r>
            <a:r>
              <a:rPr lang="zh-CN" altLang="en-US" sz="4000" dirty="0">
                <a:solidFill>
                  <a:srgbClr val="000000"/>
                </a:solidFill>
              </a:rPr>
              <a:t>和</a:t>
            </a:r>
            <a:r>
              <a:rPr lang="en-US" altLang="zh-CN" sz="4000" dirty="0">
                <a:solidFill>
                  <a:srgbClr val="000000"/>
                </a:solidFill>
              </a:rPr>
              <a:t>baa</a:t>
            </a:r>
            <a:endParaRPr lang="zh-CN" altLang="en-US" sz="4000" dirty="0">
              <a:solidFill>
                <a:srgbClr val="000000"/>
              </a:solidFill>
            </a:endParaRP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zh-CN" altLang="en-US" sz="4000" b="1" dirty="0"/>
              <a:t>构造文法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 err="1"/>
              <a:t>S→S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</a:t>
            </a:r>
            <a:r>
              <a:rPr lang="en-US" altLang="zh-CN" sz="4000" b="1" dirty="0" err="1"/>
              <a:t>S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</a:t>
            </a:r>
            <a:r>
              <a:rPr lang="en-US" altLang="zh-CN" sz="4000" b="1" dirty="0" err="1"/>
              <a:t>S</a:t>
            </a:r>
            <a:r>
              <a:rPr lang="en-US" altLang="zh-CN" sz="4000" b="1" dirty="0" err="1">
                <a:solidFill>
                  <a:schemeClr val="accent2"/>
                </a:solidFill>
              </a:rPr>
              <a:t>b</a:t>
            </a:r>
            <a:r>
              <a:rPr lang="en-US" altLang="zh-CN" sz="4000" b="1" dirty="0" err="1"/>
              <a:t>S|S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</a:t>
            </a:r>
            <a:r>
              <a:rPr lang="en-US" altLang="zh-CN" sz="4000" b="1" dirty="0" err="1"/>
              <a:t>S</a:t>
            </a:r>
            <a:r>
              <a:rPr lang="en-US" altLang="zh-CN" sz="4000" b="1" dirty="0" err="1">
                <a:solidFill>
                  <a:schemeClr val="accent2"/>
                </a:solidFill>
              </a:rPr>
              <a:t>b</a:t>
            </a:r>
            <a:r>
              <a:rPr lang="en-US" altLang="zh-CN" sz="4000" b="1" dirty="0" err="1"/>
              <a:t>S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</a:t>
            </a:r>
            <a:r>
              <a:rPr lang="en-US" altLang="zh-CN" sz="4000" b="1" dirty="0" err="1"/>
              <a:t>S|S</a:t>
            </a:r>
            <a:r>
              <a:rPr lang="en-US" altLang="zh-CN" sz="4000" b="1" dirty="0" err="1">
                <a:solidFill>
                  <a:schemeClr val="accent2"/>
                </a:solidFill>
              </a:rPr>
              <a:t>b</a:t>
            </a:r>
            <a:r>
              <a:rPr lang="en-US" altLang="zh-CN" sz="4000" b="1" dirty="0" err="1"/>
              <a:t>S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</a:t>
            </a:r>
            <a:r>
              <a:rPr lang="en-US" altLang="zh-CN" sz="4000" b="1" dirty="0" err="1"/>
              <a:t>S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</a:t>
            </a:r>
            <a:r>
              <a:rPr lang="en-US" altLang="zh-CN" sz="4000" b="1" dirty="0" err="1"/>
              <a:t>S|ε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转换为</a:t>
            </a:r>
            <a:r>
              <a:rPr lang="en-US" altLang="zh-CN" sz="4000" b="1" dirty="0"/>
              <a:t>GNF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转换为</a:t>
            </a:r>
            <a:r>
              <a:rPr lang="en-US" altLang="zh-CN" sz="4000" b="1" dirty="0"/>
              <a:t>PDA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思考    构造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语言</a:t>
            </a:r>
            <a:r>
              <a:rPr lang="en-US" altLang="zh-CN" sz="4000" b="1" dirty="0"/>
              <a:t>L={</a:t>
            </a:r>
            <a:r>
              <a:rPr lang="en-US" altLang="zh-CN" sz="4000" b="1" dirty="0" err="1"/>
              <a:t>w|w</a:t>
            </a:r>
            <a:r>
              <a:rPr lang="en-US" altLang="zh-CN" sz="4000" b="1" dirty="0"/>
              <a:t>∈{</a:t>
            </a:r>
            <a:r>
              <a:rPr lang="en-US" altLang="zh-CN" sz="4000" b="1" dirty="0" err="1"/>
              <a:t>a,b</a:t>
            </a:r>
            <a:r>
              <a:rPr lang="en-US" altLang="zh-CN" sz="4000" b="1" dirty="0"/>
              <a:t>}</a:t>
            </a:r>
            <a:r>
              <a:rPr lang="en-US" altLang="zh-CN" sz="54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且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中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的个数为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的</a:t>
            </a:r>
            <a:r>
              <a:rPr lang="en-US" altLang="zh-CN" sz="4000" b="1" dirty="0"/>
              <a:t>2</a:t>
            </a:r>
            <a:r>
              <a:rPr lang="zh-CN" altLang="en-US" sz="4000" b="1" dirty="0"/>
              <a:t>倍</a:t>
            </a:r>
            <a:r>
              <a:rPr lang="en-US" altLang="zh-CN" sz="4000" b="1" dirty="0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注意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PDA</a:t>
            </a:r>
            <a:r>
              <a:rPr lang="zh-CN" altLang="en-US" sz="4400" b="1" dirty="0"/>
              <a:t>在</a:t>
            </a:r>
            <a:r>
              <a:rPr lang="zh-CN" altLang="en-US" sz="4400" b="1" dirty="0">
                <a:solidFill>
                  <a:srgbClr val="000000"/>
                </a:solidFill>
              </a:rPr>
              <a:t>两种情况下停机</a:t>
            </a:r>
            <a:r>
              <a:rPr lang="zh-CN" altLang="en-US" sz="4400" b="1" dirty="0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串扫描结束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没有对应的规则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uiExpand="1" build="p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5-17 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zh-CN" altLang="en-US" sz="4000" b="1" dirty="0"/>
              <a:t>语言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/>
              <a:t>  L={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n</a:t>
            </a:r>
            <a:r>
              <a:rPr lang="en-US" altLang="zh-CN" sz="4000" b="1" dirty="0">
                <a:solidFill>
                  <a:schemeClr val="accent2"/>
                </a:solidFill>
              </a:rPr>
              <a:t>b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m</a:t>
            </a:r>
            <a:r>
              <a:rPr lang="en-US" altLang="zh-CN" sz="4000" b="1" dirty="0">
                <a:solidFill>
                  <a:schemeClr val="accent2"/>
                </a:solidFill>
              </a:rPr>
              <a:t>|0</a:t>
            </a:r>
            <a:r>
              <a:rPr lang="en-US" altLang="en-US" sz="3600" b="1" dirty="0">
                <a:solidFill>
                  <a:schemeClr val="accent2"/>
                </a:solidFill>
              </a:rPr>
              <a:t>≦</a:t>
            </a:r>
            <a:r>
              <a:rPr lang="en-US" altLang="zh-CN" sz="4000" b="1" dirty="0">
                <a:solidFill>
                  <a:schemeClr val="accent2"/>
                </a:solidFill>
              </a:rPr>
              <a:t>n </a:t>
            </a:r>
            <a:r>
              <a:rPr lang="en-US" altLang="en-US" sz="3600" b="1" dirty="0">
                <a:solidFill>
                  <a:schemeClr val="accent2"/>
                </a:solidFill>
              </a:rPr>
              <a:t>≦</a:t>
            </a:r>
            <a:r>
              <a:rPr lang="en-US" altLang="zh-CN" sz="4000" b="1" dirty="0">
                <a:solidFill>
                  <a:schemeClr val="accent2"/>
                </a:solidFill>
              </a:rPr>
              <a:t> m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m </a:t>
            </a:r>
            <a:r>
              <a:rPr lang="en-US" altLang="en-US" sz="3600" b="1" dirty="0">
                <a:solidFill>
                  <a:srgbClr val="FF0000"/>
                </a:solidFill>
              </a:rPr>
              <a:t>≦</a:t>
            </a:r>
            <a:r>
              <a:rPr lang="en-US" altLang="zh-CN" sz="4000" b="1" dirty="0">
                <a:solidFill>
                  <a:srgbClr val="FF0000"/>
                </a:solidFill>
              </a:rPr>
              <a:t> 2n</a:t>
            </a:r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1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文法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  <a:r>
              <a:rPr lang="en-US" altLang="zh-CN" sz="4400" b="1" dirty="0" err="1"/>
              <a:t>S→aSB|</a:t>
            </a:r>
            <a:r>
              <a:rPr lang="en-US" altLang="zh-CN" sz="4400" b="1" dirty="0" err="1">
                <a:solidFill>
                  <a:srgbClr val="FF0000"/>
                </a:solidFill>
              </a:rPr>
              <a:t>aSBB</a:t>
            </a:r>
            <a:r>
              <a:rPr lang="en-US" altLang="zh-CN" sz="4400" b="1" dirty="0" err="1"/>
              <a:t>|ε</a:t>
            </a:r>
            <a:endParaRPr lang="en-US" altLang="zh-CN" sz="44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</a:t>
            </a:r>
            <a:r>
              <a:rPr lang="en-US" altLang="zh-CN" sz="4400" b="1" dirty="0" err="1"/>
              <a:t>B→b</a:t>
            </a:r>
            <a:endParaRPr lang="en-US" altLang="zh-CN" sz="4400" b="1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为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&lt;</a:t>
            </a:r>
            <a:r>
              <a:rPr lang="en-US" altLang="zh-CN" sz="4400" b="1" dirty="0" err="1"/>
              <a:t>a,S,SB</a:t>
            </a:r>
            <a:r>
              <a:rPr lang="en-US" altLang="zh-CN" sz="44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&lt;</a:t>
            </a:r>
            <a:r>
              <a:rPr lang="en-US" altLang="zh-CN" sz="4400" b="1" dirty="0" err="1"/>
              <a:t>a,S,SBB</a:t>
            </a:r>
            <a:r>
              <a:rPr lang="en-US" altLang="zh-CN" sz="4400" b="1" dirty="0"/>
              <a:t>&gt;</a:t>
            </a:r>
          </a:p>
          <a:p>
            <a:pPr algn="just" eaLnBrk="1" hangingPunct="1"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&lt;</a:t>
            </a:r>
            <a:r>
              <a:rPr lang="en-US" altLang="zh-CN" sz="4400" b="1" dirty="0" err="1">
                <a:solidFill>
                  <a:srgbClr val="000000"/>
                </a:solidFill>
              </a:rPr>
              <a:t>ε,S,ε</a:t>
            </a:r>
            <a:r>
              <a:rPr lang="en-US" altLang="zh-CN" sz="4400" b="1" dirty="0">
                <a:solidFill>
                  <a:srgbClr val="000000"/>
                </a:solidFill>
              </a:rPr>
              <a:t>&gt;</a:t>
            </a:r>
            <a:endParaRPr lang="zh-CN" altLang="en-US" sz="4400" dirty="0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&lt;</a:t>
            </a:r>
            <a:r>
              <a:rPr lang="en-US" altLang="zh-CN" sz="4400" b="1" dirty="0" err="1"/>
              <a:t>b,B</a:t>
            </a:r>
            <a:r>
              <a:rPr lang="en-US" altLang="zh-CN" sz="4400" b="1" dirty="0"/>
              <a:t>, ε&gt;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或  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,AZ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&lt;a,A,</a:t>
            </a:r>
            <a:r>
              <a:rPr lang="en-US" altLang="zh-CN" sz="4000" b="1">
                <a:solidFill>
                  <a:srgbClr val="000000"/>
                </a:solidFill>
              </a:rPr>
              <a:t>A</a:t>
            </a:r>
            <a:r>
              <a:rPr lang="en-US" altLang="zh-CN" sz="4000" b="1"/>
              <a:t>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&lt;a,A,</a:t>
            </a:r>
            <a:r>
              <a:rPr lang="en-US" altLang="zh-CN" sz="4000" b="1">
                <a:solidFill>
                  <a:srgbClr val="000000"/>
                </a:solidFill>
              </a:rPr>
              <a:t>AA</a:t>
            </a:r>
            <a:r>
              <a:rPr lang="en-US" altLang="zh-CN" sz="4000" b="1"/>
              <a:t>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</a:t>
            </a:r>
            <a:r>
              <a:rPr lang="en-US" altLang="zh-CN" sz="4000" b="1">
                <a:solidFill>
                  <a:srgbClr val="000000"/>
                </a:solidFill>
              </a:rPr>
              <a:t>b,A,ε&gt;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/>
              <a:t>&lt;ε,Z</a:t>
            </a:r>
            <a:r>
              <a:rPr lang="en-US" altLang="zh-CN" sz="4000" b="1" baseline="-30000"/>
              <a:t>0</a:t>
            </a:r>
            <a:r>
              <a:rPr lang="en-US" altLang="zh-CN" sz="4000" b="1"/>
              <a:t>,ε&gt;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139952" y="3284984"/>
            <a:ext cx="4176464" cy="172819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None/>
            </a:pPr>
            <a:r>
              <a:rPr lang="zh-CN" altLang="en-US" dirty="0"/>
              <a:t>没有考虑顺序问题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多态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&gt;    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,a,A,q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dirty="0"/>
              <a:t>A&gt;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,a,A, 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AA</a:t>
            </a:r>
            <a:r>
              <a:rPr lang="en-US" altLang="zh-CN" sz="4000" b="1" dirty="0"/>
              <a:t>A&gt;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0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b,A,</a:t>
            </a:r>
            <a:r>
              <a:rPr lang="en-US" altLang="zh-CN" sz="4000" b="1" dirty="0"/>
              <a:t> 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b,A,</a:t>
            </a:r>
            <a:r>
              <a:rPr lang="en-US" altLang="zh-CN" sz="4000" b="1" dirty="0"/>
              <a:t> 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/>
              <a:t>&lt;q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,ε,Z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 q</a:t>
            </a:r>
            <a:r>
              <a:rPr lang="en-US" altLang="zh-CN" sz="4000" b="1" baseline="-25000" dirty="0"/>
              <a:t>1</a:t>
            </a:r>
            <a:r>
              <a:rPr lang="en-US" altLang="zh-CN" sz="4000" b="1" dirty="0"/>
              <a:t>,ε&gt;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076056" y="2420888"/>
            <a:ext cx="3240360" cy="864096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dirty="0"/>
              <a:t>&lt;q</a:t>
            </a:r>
            <a:r>
              <a:rPr lang="en-US" altLang="zh-CN" baseline="-25000" dirty="0"/>
              <a:t>0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/>
              <a:t>,Z</a:t>
            </a:r>
            <a:r>
              <a:rPr lang="en-US" altLang="zh-CN" baseline="-30000" dirty="0"/>
              <a:t>0</a:t>
            </a:r>
            <a:r>
              <a:rPr lang="en-US" altLang="zh-CN" dirty="0"/>
              <a:t>, q</a:t>
            </a:r>
            <a:r>
              <a:rPr lang="en-US" altLang="zh-CN" baseline="-25000" dirty="0"/>
              <a:t>0</a:t>
            </a:r>
            <a:r>
              <a:rPr lang="en-US" altLang="zh-CN" dirty="0"/>
              <a:t>,ε&gt;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uiExpand="1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b="0" dirty="0">
                <a:solidFill>
                  <a:srgbClr val="000000"/>
                </a:solidFill>
              </a:rPr>
              <a:t>例</a:t>
            </a:r>
            <a:r>
              <a:rPr lang="en-US" altLang="zh-CN" sz="4400" b="0" dirty="0">
                <a:solidFill>
                  <a:srgbClr val="000000"/>
                </a:solidFill>
              </a:rPr>
              <a:t>5-18  </a:t>
            </a:r>
            <a:r>
              <a:rPr lang="zh-CN" altLang="en-US" sz="4400" dirty="0">
                <a:solidFill>
                  <a:srgbClr val="000000"/>
                </a:solidFill>
              </a:rPr>
              <a:t>构造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接收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L={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n</a:t>
            </a:r>
            <a:r>
              <a:rPr lang="en-US" altLang="zh-CN" sz="4000" b="1" dirty="0">
                <a:solidFill>
                  <a:schemeClr val="accent2"/>
                </a:solidFill>
              </a:rPr>
              <a:t>b</a:t>
            </a:r>
            <a:r>
              <a:rPr lang="en-US" altLang="zh-CN" sz="4000" b="1" baseline="30000" dirty="0">
                <a:solidFill>
                  <a:schemeClr val="accent2"/>
                </a:solidFill>
              </a:rPr>
              <a:t>m</a:t>
            </a:r>
            <a:r>
              <a:rPr lang="en-US" altLang="zh-CN" sz="4000" b="1" dirty="0">
                <a:solidFill>
                  <a:schemeClr val="accent2"/>
                </a:solidFill>
              </a:rPr>
              <a:t>|0 </a:t>
            </a:r>
            <a:r>
              <a:rPr lang="en-US" altLang="en-US" sz="3600" b="1" dirty="0">
                <a:solidFill>
                  <a:schemeClr val="accent2"/>
                </a:solidFill>
              </a:rPr>
              <a:t>≦</a:t>
            </a:r>
            <a:r>
              <a:rPr lang="en-US" altLang="zh-CN" sz="4000" b="1" dirty="0">
                <a:solidFill>
                  <a:schemeClr val="accent2"/>
                </a:solidFill>
              </a:rPr>
              <a:t> m </a:t>
            </a:r>
            <a:r>
              <a:rPr lang="en-US" altLang="en-US" sz="3600" b="1" dirty="0">
                <a:solidFill>
                  <a:schemeClr val="accent2"/>
                </a:solidFill>
              </a:rPr>
              <a:t>≦</a:t>
            </a:r>
            <a:r>
              <a:rPr lang="en-US" altLang="zh-CN" sz="4000" b="1" dirty="0">
                <a:solidFill>
                  <a:schemeClr val="accent2"/>
                </a:solidFill>
              </a:rPr>
              <a:t> n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n </a:t>
            </a:r>
            <a:r>
              <a:rPr lang="en-US" altLang="en-US" sz="3600" b="1" dirty="0">
                <a:solidFill>
                  <a:schemeClr val="accent2"/>
                </a:solidFill>
              </a:rPr>
              <a:t>≦</a:t>
            </a:r>
            <a:r>
              <a:rPr lang="en-US" altLang="zh-CN" sz="4000" b="1" dirty="0">
                <a:solidFill>
                  <a:schemeClr val="accent2"/>
                </a:solidFill>
              </a:rPr>
              <a:t> 2m</a:t>
            </a:r>
            <a:r>
              <a:rPr lang="en-US" altLang="zh-CN" sz="40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文法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 err="1"/>
              <a:t>S→</a:t>
            </a:r>
            <a:r>
              <a:rPr lang="en-US" altLang="zh-CN" sz="4000" b="1" dirty="0" err="1">
                <a:solidFill>
                  <a:srgbClr val="FF0000"/>
                </a:solidFill>
              </a:rPr>
              <a:t>aASB</a:t>
            </a:r>
            <a:r>
              <a:rPr lang="en-US" altLang="zh-CN" sz="4000" b="1" dirty="0" err="1"/>
              <a:t>|aSB|ε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 err="1"/>
              <a:t>A→a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 err="1"/>
              <a:t>B→b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a,S,ASB</a:t>
            </a:r>
            <a:r>
              <a:rPr lang="en-US" altLang="zh-CN" sz="40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a,S,SB</a:t>
            </a:r>
            <a:r>
              <a:rPr lang="en-US" altLang="zh-CN" sz="40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a,A</a:t>
            </a:r>
            <a:r>
              <a:rPr lang="en-US" altLang="zh-CN" sz="4000" b="1" dirty="0"/>
              <a:t>, 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b,B</a:t>
            </a:r>
            <a:r>
              <a:rPr lang="en-US" altLang="zh-CN" sz="4000" b="1" dirty="0"/>
              <a:t>, 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ε,S,ε</a:t>
            </a:r>
            <a:r>
              <a:rPr lang="en-US" altLang="zh-CN" sz="4000" b="1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或  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&lt;a,Z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,AZ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/>
              <a:t>a,A,</a:t>
            </a:r>
            <a:r>
              <a:rPr lang="en-US" altLang="zh-CN" sz="4000" b="1" dirty="0" err="1">
                <a:solidFill>
                  <a:srgbClr val="000000"/>
                </a:solidFill>
              </a:rPr>
              <a:t>A</a:t>
            </a:r>
            <a:r>
              <a:rPr lang="en-US" altLang="zh-CN" sz="4000" b="1" dirty="0" err="1"/>
              <a:t>A</a:t>
            </a:r>
            <a:r>
              <a:rPr lang="en-US" altLang="zh-CN" sz="40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>
                <a:solidFill>
                  <a:srgbClr val="000000"/>
                </a:solidFill>
              </a:rPr>
              <a:t>b,A,ε</a:t>
            </a:r>
            <a:r>
              <a:rPr lang="en-US" altLang="zh-CN" sz="4000" b="1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</a:t>
            </a:r>
            <a:r>
              <a:rPr lang="en-US" altLang="zh-CN" sz="4000" b="1" dirty="0" err="1">
                <a:solidFill>
                  <a:srgbClr val="000000"/>
                </a:solidFill>
              </a:rPr>
              <a:t>b,AA,ε</a:t>
            </a:r>
            <a:r>
              <a:rPr lang="en-US" altLang="zh-CN" sz="4000" b="1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&lt;ε,Z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,ε&gt;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139952" y="3284984"/>
            <a:ext cx="4176464" cy="1728192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None/>
            </a:pPr>
            <a:r>
              <a:rPr lang="en-US" altLang="zh-CN" dirty="0">
                <a:solidFill>
                  <a:srgbClr val="FF0000"/>
                </a:solidFill>
              </a:rPr>
              <a:t>?</a:t>
            </a:r>
          </a:p>
          <a:p>
            <a:pPr marL="342900" indent="-342900">
              <a:buNone/>
            </a:pPr>
            <a:r>
              <a:rPr lang="zh-CN" altLang="en-US" dirty="0"/>
              <a:t>没有考虑顺序问题</a:t>
            </a: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   多态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204864"/>
            <a:ext cx="8001000" cy="4176464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,a,Z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 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,a,A, 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/>
              <a:t>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b,A,q</a:t>
            </a:r>
            <a:r>
              <a:rPr lang="en-US" altLang="zh-CN" sz="3600" b="1" baseline="-30000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,ε&gt;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solidFill>
                  <a:srgbClr val="000000"/>
                </a:solidFill>
              </a:rPr>
              <a:t>b,AA,q</a:t>
            </a:r>
            <a:r>
              <a:rPr lang="en-US" altLang="zh-CN" sz="3600" b="1" baseline="-30000" dirty="0"/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,ε&gt;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220072" y="2348880"/>
            <a:ext cx="3240360" cy="252028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zh-CN" dirty="0"/>
              <a:t>&lt;q</a:t>
            </a:r>
            <a:r>
              <a:rPr lang="en-US" altLang="zh-CN" baseline="-30000" dirty="0"/>
              <a:t>1</a:t>
            </a:r>
            <a:r>
              <a:rPr lang="en-US" altLang="zh-CN" dirty="0"/>
              <a:t>,b,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/>
              <a:t>, q</a:t>
            </a:r>
            <a:r>
              <a:rPr lang="en-US" altLang="zh-CN" baseline="-30000" dirty="0"/>
              <a:t>1</a:t>
            </a:r>
            <a:r>
              <a:rPr lang="en-US" altLang="zh-CN" dirty="0"/>
              <a:t>,ε&gt; </a:t>
            </a:r>
          </a:p>
          <a:p>
            <a:pPr>
              <a:buNone/>
            </a:pPr>
            <a:r>
              <a:rPr lang="en-US" altLang="zh-CN" dirty="0"/>
              <a:t> &lt;q</a:t>
            </a:r>
            <a:r>
              <a:rPr lang="en-US" altLang="zh-CN" baseline="-30000" dirty="0"/>
              <a:t>1</a:t>
            </a:r>
            <a:r>
              <a:rPr lang="en-US" altLang="zh-CN" dirty="0"/>
              <a:t>,b,</a:t>
            </a:r>
            <a:r>
              <a:rPr lang="en-US" altLang="zh-CN" dirty="0">
                <a:solidFill>
                  <a:schemeClr val="tx1"/>
                </a:solidFill>
              </a:rPr>
              <a:t>AA</a:t>
            </a:r>
            <a:r>
              <a:rPr lang="en-US" altLang="zh-CN" dirty="0"/>
              <a:t>,q</a:t>
            </a:r>
            <a:r>
              <a:rPr lang="en-US" altLang="zh-CN" baseline="-30000" dirty="0"/>
              <a:t>1</a:t>
            </a:r>
            <a:r>
              <a:rPr lang="en-US" altLang="zh-CN" dirty="0"/>
              <a:t>,ε&gt;</a:t>
            </a:r>
          </a:p>
          <a:p>
            <a:pPr>
              <a:buNone/>
            </a:pPr>
            <a:r>
              <a:rPr lang="en-US" altLang="zh-CN" dirty="0"/>
              <a:t>&lt;q</a:t>
            </a:r>
            <a:r>
              <a:rPr lang="en-US" altLang="zh-CN" baseline="-30000" dirty="0"/>
              <a:t>1</a:t>
            </a:r>
            <a:r>
              <a:rPr lang="en-US" altLang="zh-CN" dirty="0"/>
              <a:t>,ε,Z</a:t>
            </a:r>
            <a:r>
              <a:rPr lang="en-US" altLang="zh-CN" baseline="-30000" dirty="0"/>
              <a:t>0</a:t>
            </a:r>
            <a:r>
              <a:rPr lang="en-US" altLang="zh-CN" dirty="0"/>
              <a:t>, q</a:t>
            </a:r>
            <a:r>
              <a:rPr lang="en-US" altLang="zh-CN" baseline="-30000" dirty="0"/>
              <a:t>1</a:t>
            </a:r>
            <a:r>
              <a:rPr lang="en-US" altLang="zh-CN" dirty="0"/>
              <a:t>,ε&gt;</a:t>
            </a:r>
          </a:p>
          <a:p>
            <a:pPr>
              <a:buNone/>
            </a:pPr>
            <a:r>
              <a:rPr lang="en-US" altLang="zh-CN" dirty="0"/>
              <a:t>&lt;q</a:t>
            </a:r>
            <a:r>
              <a:rPr lang="en-US" altLang="zh-CN" baseline="-30000" dirty="0"/>
              <a:t>0</a:t>
            </a:r>
            <a:r>
              <a:rPr lang="en-US" altLang="zh-CN" dirty="0"/>
              <a:t>,ε,Z</a:t>
            </a:r>
            <a:r>
              <a:rPr lang="en-US" altLang="zh-CN" baseline="-30000" dirty="0"/>
              <a:t>0</a:t>
            </a:r>
            <a:r>
              <a:rPr lang="en-US" altLang="zh-CN" dirty="0"/>
              <a:t>, q</a:t>
            </a:r>
            <a:r>
              <a:rPr lang="en-US" altLang="zh-CN" baseline="-30000" dirty="0"/>
              <a:t>0</a:t>
            </a:r>
            <a:r>
              <a:rPr lang="en-US" altLang="zh-CN" dirty="0"/>
              <a:t>,ε&gt;</a:t>
            </a:r>
          </a:p>
          <a:p>
            <a:pPr>
              <a:buNone/>
            </a:pPr>
            <a:endParaRPr kumimoji="1" lang="zh-CN" altLang="en-US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8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7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/>
              <a:t>串扫描结束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</a:rPr>
              <a:t>栈如果为空</a:t>
            </a:r>
            <a:endParaRPr lang="zh-CN" altLang="en-US" sz="44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就接收扫描过的串。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补充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/>
              <a:t>   双栈</a:t>
            </a:r>
            <a:r>
              <a:rPr lang="en-US" altLang="zh-CN" sz="3600" b="1" dirty="0"/>
              <a:t>PDA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/>
              <a:t>δ:Q×∑×</a:t>
            </a:r>
            <a:r>
              <a:rPr lang="en-US" altLang="zh-CN" sz="3600" b="1" dirty="0">
                <a:solidFill>
                  <a:schemeClr val="accent2"/>
                </a:solidFill>
              </a:rPr>
              <a:t>Г</a:t>
            </a:r>
            <a:r>
              <a:rPr lang="en-US" altLang="zh-CN" sz="3600" b="1" dirty="0"/>
              <a:t> ×</a:t>
            </a:r>
            <a:r>
              <a:rPr lang="en-US" altLang="zh-CN" sz="3600" b="1" dirty="0">
                <a:solidFill>
                  <a:schemeClr val="accent2"/>
                </a:solidFill>
              </a:rPr>
              <a:t>Г</a:t>
            </a:r>
            <a:r>
              <a:rPr lang="en-US" altLang="zh-CN" sz="3600" b="1" dirty="0"/>
              <a:t> →Q×</a:t>
            </a:r>
            <a:r>
              <a:rPr lang="en-US" altLang="zh-CN" sz="3600" b="1" dirty="0">
                <a:solidFill>
                  <a:schemeClr val="accent2"/>
                </a:solidFill>
              </a:rPr>
              <a:t>Г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  <a:r>
              <a:rPr lang="en-US" altLang="zh-CN" sz="3600" b="1" dirty="0"/>
              <a:t>×</a:t>
            </a:r>
            <a:r>
              <a:rPr lang="en-US" altLang="zh-CN" sz="3600" b="1" dirty="0">
                <a:solidFill>
                  <a:schemeClr val="accent2"/>
                </a:solidFill>
              </a:rPr>
              <a:t>Г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  <a:endParaRPr lang="en-US" altLang="zh-CN" sz="3600" b="1" dirty="0">
              <a:solidFill>
                <a:schemeClr val="accent2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600" b="1" dirty="0"/>
              <a:t>     识别语言 </a:t>
            </a:r>
          </a:p>
          <a:p>
            <a:pPr eaLnBrk="1" hangingPunct="1">
              <a:buNone/>
            </a:pPr>
            <a:r>
              <a:rPr lang="zh-CN" altLang="en-US" sz="3600" b="1"/>
              <a:t>    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en-US" altLang="zh-CN" sz="3600" b="1" baseline="30000" dirty="0"/>
              <a:t>      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m</a:t>
            </a:r>
            <a:r>
              <a:rPr lang="en-US" altLang="zh-CN" sz="3600" b="1" baseline="30000" dirty="0"/>
              <a:t>   </a:t>
            </a:r>
            <a:r>
              <a:rPr lang="zh-CN" altLang="en-US" sz="3600" b="1" dirty="0"/>
              <a:t>和</a:t>
            </a:r>
            <a:r>
              <a:rPr lang="zh-CN" altLang="en-US" sz="3600" b="1" dirty="0">
                <a:solidFill>
                  <a:schemeClr val="accent2"/>
                </a:solidFill>
              </a:rPr>
              <a:t>简单算术表达式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DF042954-8D9C-4A8F-BF4B-0B964F08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b="0"/>
              <a:t>a</a:t>
            </a:r>
            <a:r>
              <a:rPr lang="en-US" altLang="zh-CN" sz="4400" b="0" baseline="30000"/>
              <a:t>n</a:t>
            </a:r>
            <a:r>
              <a:rPr lang="en-US" altLang="zh-CN" sz="4400" b="0"/>
              <a:t>b</a:t>
            </a:r>
            <a:r>
              <a:rPr lang="en-US" altLang="zh-CN" sz="4400" b="0" baseline="30000"/>
              <a:t>n</a:t>
            </a:r>
            <a:endParaRPr lang="zh-CN" altLang="en-US" sz="4400" b="0" baseline="30000"/>
          </a:p>
        </p:txBody>
      </p:sp>
      <p:sp>
        <p:nvSpPr>
          <p:cNvPr id="529411" name="Rectangle 3">
            <a:extLst>
              <a:ext uri="{FF2B5EF4-FFF2-40B4-BE49-F238E27FC236}">
                <a16:creationId xmlns:a16="http://schemas.microsoft.com/office/drawing/2014/main" id="{480DDAB5-CE7C-4F0C-883C-68C75A138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01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02</a:t>
            </a:r>
            <a:r>
              <a:rPr lang="zh-CN" altLang="en-US" sz="3600" b="1"/>
              <a:t> ，</a:t>
            </a:r>
            <a:r>
              <a:rPr lang="en-US" altLang="zh-CN" sz="3600" b="1"/>
              <a:t>AZ</a:t>
            </a:r>
            <a:r>
              <a:rPr lang="en-US" altLang="zh-CN" sz="3600" b="1" baseline="-30000"/>
              <a:t>01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02</a:t>
            </a:r>
            <a:r>
              <a:rPr lang="zh-CN" altLang="en-US" sz="3600" b="1"/>
              <a:t> </a:t>
            </a:r>
            <a:r>
              <a:rPr lang="en-US" altLang="zh-CN" sz="3600" b="1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&lt;a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02</a:t>
            </a:r>
            <a:r>
              <a:rPr lang="zh-CN" altLang="en-US" sz="3600" b="1"/>
              <a:t> ，</a:t>
            </a:r>
            <a:r>
              <a:rPr lang="en-US" altLang="zh-CN" sz="3600" b="1"/>
              <a:t>AA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02</a:t>
            </a:r>
            <a:r>
              <a:rPr lang="zh-CN" altLang="en-US" sz="3600" b="1"/>
              <a:t> </a:t>
            </a:r>
            <a:r>
              <a:rPr lang="en-US" altLang="zh-CN" sz="3600" b="1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02</a:t>
            </a:r>
            <a:r>
              <a:rPr lang="zh-CN" altLang="en-US" sz="3600" b="1"/>
              <a:t> ，</a:t>
            </a:r>
            <a:r>
              <a:rPr lang="en-US" altLang="zh-CN" sz="3600" b="1"/>
              <a:t>A</a:t>
            </a:r>
            <a:r>
              <a:rPr lang="zh-CN" altLang="en-US" sz="3600" b="1"/>
              <a:t>， </a:t>
            </a:r>
            <a:r>
              <a:rPr lang="en-US" altLang="zh-CN" sz="3600" b="1"/>
              <a:t>BZ</a:t>
            </a:r>
            <a:r>
              <a:rPr lang="en-US" altLang="zh-CN" sz="3600" b="1" baseline="-30000"/>
              <a:t>02</a:t>
            </a:r>
            <a:r>
              <a:rPr lang="zh-CN" altLang="en-US" sz="3600" b="1"/>
              <a:t> </a:t>
            </a:r>
            <a:r>
              <a:rPr lang="en-US" altLang="zh-CN" sz="3600" b="1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&lt;b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 </a:t>
            </a:r>
            <a:r>
              <a:rPr lang="en-US" altLang="zh-CN" sz="3600" b="1"/>
              <a:t>B</a:t>
            </a:r>
            <a:r>
              <a:rPr lang="zh-CN" altLang="en-US" sz="3600" b="1"/>
              <a:t> ，</a:t>
            </a:r>
            <a:r>
              <a:rPr lang="en-US" altLang="zh-CN" sz="3600" b="1"/>
              <a:t>A</a:t>
            </a:r>
            <a:r>
              <a:rPr lang="zh-CN" altLang="en-US" sz="3600" b="1"/>
              <a:t>， </a:t>
            </a:r>
            <a:r>
              <a:rPr lang="en-US" altLang="zh-CN" sz="3600" b="1"/>
              <a:t>BB</a:t>
            </a:r>
            <a:r>
              <a:rPr lang="zh-CN" altLang="en-US" sz="3600" b="1"/>
              <a:t> </a:t>
            </a:r>
            <a:r>
              <a:rPr lang="en-US" altLang="zh-CN" sz="3600" b="1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&lt;ε</a:t>
            </a:r>
            <a:r>
              <a:rPr lang="zh-CN" altLang="en-US" sz="3600" b="1"/>
              <a:t>，</a:t>
            </a:r>
            <a:r>
              <a:rPr lang="en-US" altLang="zh-CN" sz="3600" b="1"/>
              <a:t>A</a:t>
            </a:r>
            <a:r>
              <a:rPr lang="zh-CN" altLang="en-US" sz="3600" b="1"/>
              <a:t>， </a:t>
            </a:r>
            <a:r>
              <a:rPr lang="en-US" altLang="zh-CN" sz="3600" b="1"/>
              <a:t>B</a:t>
            </a:r>
            <a:r>
              <a:rPr lang="zh-CN" altLang="en-US" sz="3600" b="1"/>
              <a:t> ，</a:t>
            </a:r>
            <a:r>
              <a:rPr lang="en-US" altLang="zh-CN" sz="3600" b="1"/>
              <a:t>ε</a:t>
            </a:r>
            <a:r>
              <a:rPr lang="zh-CN" altLang="en-US" sz="3600" b="1"/>
              <a:t>， </a:t>
            </a:r>
            <a:r>
              <a:rPr lang="en-US" altLang="zh-CN" sz="3600" b="1"/>
              <a:t>ε&gt;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&lt;ε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01</a:t>
            </a:r>
            <a:r>
              <a:rPr lang="zh-CN" altLang="en-US" sz="3600" b="1"/>
              <a:t>， </a:t>
            </a:r>
            <a:r>
              <a:rPr lang="en-US" altLang="zh-CN" sz="3600" b="1"/>
              <a:t>Z</a:t>
            </a:r>
            <a:r>
              <a:rPr lang="en-US" altLang="zh-CN" sz="3600" b="1" baseline="-30000"/>
              <a:t>02</a:t>
            </a:r>
            <a:r>
              <a:rPr lang="zh-CN" altLang="en-US" sz="3600" b="1"/>
              <a:t> ，</a:t>
            </a:r>
            <a:r>
              <a:rPr lang="en-US" altLang="zh-CN" sz="3600" b="1"/>
              <a:t>ε</a:t>
            </a:r>
            <a:r>
              <a:rPr lang="zh-CN" altLang="en-US" sz="3600" b="1"/>
              <a:t>， </a:t>
            </a:r>
            <a:r>
              <a:rPr lang="en-US" altLang="zh-CN" sz="3600" b="1"/>
              <a:t>ε&gt;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29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对于</a:t>
            </a:r>
            <a:r>
              <a:rPr lang="en-US" altLang="zh-CN" sz="4400" b="1" dirty="0"/>
              <a:t>PDA</a:t>
            </a:r>
            <a:r>
              <a:rPr lang="zh-CN" altLang="en-US" sz="4400" b="1" dirty="0"/>
              <a:t>的动作，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 用</a:t>
            </a:r>
            <a:r>
              <a:rPr lang="zh-CN" altLang="en-US" sz="4400" b="1" dirty="0">
                <a:solidFill>
                  <a:schemeClr val="accent2"/>
                </a:solidFill>
              </a:rPr>
              <a:t>形式化</a:t>
            </a:r>
            <a:r>
              <a:rPr lang="zh-CN" altLang="en-US" sz="4400" b="1" dirty="0"/>
              <a:t>的方式进行描述：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特殊的符号</a:t>
            </a:r>
            <a:r>
              <a:rPr lang="en-US" altLang="zh-CN" sz="4000" b="1" dirty="0">
                <a:solidFill>
                  <a:schemeClr val="accent2"/>
                </a:solidFill>
              </a:rPr>
              <a:t>Z</a:t>
            </a:r>
            <a:r>
              <a:rPr lang="en-US" altLang="zh-CN" sz="4000" b="1" baseline="-30000" dirty="0">
                <a:solidFill>
                  <a:schemeClr val="accent2"/>
                </a:solidFill>
              </a:rPr>
              <a:t>0</a:t>
            </a:r>
            <a:r>
              <a:rPr lang="zh-CN" altLang="en-US" sz="4000" b="1" dirty="0"/>
              <a:t>表示栈底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初始化时先压入栈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>
                <a:solidFill>
                  <a:srgbClr val="000000"/>
                </a:solidFill>
              </a:rPr>
              <a:t>&lt;x</a:t>
            </a:r>
            <a:r>
              <a:rPr lang="zh-CN" altLang="en-US" sz="4800">
                <a:solidFill>
                  <a:srgbClr val="000000"/>
                </a:solidFill>
              </a:rPr>
              <a:t>，</a:t>
            </a:r>
            <a:r>
              <a:rPr lang="en-US" altLang="zh-CN" sz="4800">
                <a:solidFill>
                  <a:srgbClr val="000000"/>
                </a:solidFill>
              </a:rPr>
              <a:t>D</a:t>
            </a:r>
            <a:r>
              <a:rPr lang="zh-CN" altLang="en-US" sz="4800">
                <a:solidFill>
                  <a:srgbClr val="000000"/>
                </a:solidFill>
              </a:rPr>
              <a:t>，</a:t>
            </a:r>
            <a:r>
              <a:rPr lang="en-US" altLang="zh-CN" sz="4800">
                <a:solidFill>
                  <a:srgbClr val="000000"/>
                </a:solidFill>
              </a:rPr>
              <a:t>V&gt;</a:t>
            </a:r>
            <a:r>
              <a:rPr lang="zh-CN" altLang="en-US" sz="4800"/>
              <a:t>规则 </a:t>
            </a:r>
            <a:r>
              <a:rPr lang="en-US" altLang="zh-CN" sz="4800"/>
              <a:t>(</a:t>
            </a:r>
            <a:r>
              <a:rPr lang="zh-CN" altLang="en-US" sz="4800">
                <a:solidFill>
                  <a:srgbClr val="000000"/>
                </a:solidFill>
              </a:rPr>
              <a:t>指令</a:t>
            </a:r>
            <a:r>
              <a:rPr lang="en-US" altLang="zh-CN" sz="4800"/>
              <a:t>)</a:t>
            </a:r>
            <a:endParaRPr lang="zh-CN" altLang="en-US" sz="480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若</a:t>
            </a:r>
            <a:r>
              <a:rPr lang="en-US" altLang="zh-CN" sz="4000" b="1" dirty="0">
                <a:solidFill>
                  <a:srgbClr val="FF0000"/>
                </a:solidFill>
              </a:rPr>
              <a:t>x</a:t>
            </a:r>
            <a:r>
              <a:rPr lang="zh-CN" altLang="en-US" sz="4000" b="1" dirty="0"/>
              <a:t>是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的当前符号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</a:t>
            </a:r>
            <a:r>
              <a:rPr lang="en-US" altLang="zh-CN" sz="4000" b="1" dirty="0">
                <a:solidFill>
                  <a:srgbClr val="FF0000"/>
                </a:solidFill>
              </a:rPr>
              <a:t>D</a:t>
            </a:r>
            <a:r>
              <a:rPr lang="zh-CN" altLang="en-US" sz="4000" b="1" dirty="0"/>
              <a:t>是栈顶符号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则用符号串</a:t>
            </a:r>
            <a:r>
              <a:rPr lang="en-US" altLang="zh-CN" sz="4000" b="1" dirty="0">
                <a:solidFill>
                  <a:srgbClr val="FF0000"/>
                </a:solidFill>
              </a:rPr>
              <a:t>V</a:t>
            </a:r>
            <a:r>
              <a:rPr lang="zh-CN" altLang="en-US" sz="4000" b="1" dirty="0"/>
              <a:t>代替</a:t>
            </a:r>
            <a:r>
              <a:rPr lang="en-US" altLang="zh-CN" sz="4000" b="1" dirty="0"/>
              <a:t>D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即将</a:t>
            </a:r>
            <a:r>
              <a:rPr lang="en-US" altLang="zh-CN" sz="4000" b="1" dirty="0"/>
              <a:t>D</a:t>
            </a:r>
            <a:r>
              <a:rPr lang="zh-CN" altLang="en-US" sz="4000" b="1" dirty="0"/>
              <a:t>弹出栈，而将串</a:t>
            </a:r>
            <a:r>
              <a:rPr lang="en-US" altLang="zh-CN" sz="4000" b="1" dirty="0">
                <a:solidFill>
                  <a:srgbClr val="000000"/>
                </a:solidFill>
              </a:rPr>
              <a:t>V</a:t>
            </a:r>
            <a:r>
              <a:rPr lang="zh-CN" altLang="en-US" sz="4000" b="1" dirty="0"/>
              <a:t>压入栈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  FA</a:t>
            </a:r>
            <a:r>
              <a:rPr lang="zh-CN" altLang="en-US" sz="4000" b="1" dirty="0"/>
              <a:t>只能处理正则语言</a:t>
            </a:r>
          </a:p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     正则文法生成无穷语言</a:t>
            </a:r>
            <a:r>
              <a:rPr lang="zh-CN" altLang="en-GB" sz="4000" b="1" dirty="0"/>
              <a:t>是由于</a:t>
            </a:r>
          </a:p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        A-&gt;</a:t>
            </a:r>
            <a:r>
              <a:rPr lang="en-US" altLang="zh-CN" sz="4000" b="1" dirty="0" err="1">
                <a:solidFill>
                  <a:schemeClr val="accent2"/>
                </a:solidFill>
              </a:rPr>
              <a:t>wA</a:t>
            </a:r>
            <a:endParaRPr lang="zh-CN" altLang="en-US" sz="4000" b="1" dirty="0"/>
          </a:p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不需要记录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的具体数目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具体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若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是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的当前符号，栈顶符号为</a:t>
            </a:r>
            <a:r>
              <a:rPr lang="en-US" altLang="zh-CN" sz="4000" b="1" dirty="0"/>
              <a:t>D</a:t>
            </a:r>
            <a:r>
              <a:rPr lang="en-US" altLang="zh-CN" sz="4000" b="1" dirty="0">
                <a:solidFill>
                  <a:srgbClr val="000000"/>
                </a:solidFill>
              </a:rPr>
              <a:t>    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&lt;x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D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  表示将</a:t>
            </a:r>
            <a:r>
              <a:rPr lang="en-US" altLang="zh-CN" sz="4000" b="1" dirty="0"/>
              <a:t>D</a:t>
            </a:r>
            <a:r>
              <a:rPr lang="zh-CN" altLang="en-US" sz="4000" b="1" dirty="0"/>
              <a:t>弹出栈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 &lt;x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D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>
                <a:solidFill>
                  <a:srgbClr val="000000"/>
                </a:solidFill>
              </a:rPr>
              <a:t>D&gt;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  表示将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zh-CN" altLang="en-US" sz="4000" b="1" dirty="0"/>
              <a:t>压入栈，成为新的栈顶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入栈扩展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若</a:t>
            </a:r>
            <a:r>
              <a:rPr lang="en-US" altLang="zh-CN" sz="4000" b="1" dirty="0"/>
              <a:t>x</a:t>
            </a:r>
            <a:r>
              <a:rPr lang="zh-CN" altLang="en-US" sz="4000" b="1" dirty="0"/>
              <a:t>是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的当前符号，栈顶符号为</a:t>
            </a:r>
            <a:r>
              <a:rPr lang="en-US" altLang="zh-CN" sz="4000" b="1" dirty="0"/>
              <a:t>D</a:t>
            </a:r>
            <a:r>
              <a:rPr lang="en-US" altLang="zh-CN" sz="4000" b="1" dirty="0">
                <a:solidFill>
                  <a:srgbClr val="000000"/>
                </a:solidFill>
              </a:rPr>
              <a:t> &lt;x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D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4000" b="1" dirty="0">
                <a:solidFill>
                  <a:srgbClr val="000000"/>
                </a:solidFill>
              </a:rPr>
              <a:t>… </a:t>
            </a:r>
            <a:r>
              <a:rPr lang="en-US" altLang="zh-CN" sz="4000" b="1" dirty="0" err="1">
                <a:solidFill>
                  <a:srgbClr val="000000"/>
                </a:solidFill>
              </a:rPr>
              <a:t>A</a:t>
            </a:r>
            <a:r>
              <a:rPr lang="en-US" altLang="zh-CN" sz="40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4000" b="1" dirty="0">
                <a:solidFill>
                  <a:srgbClr val="000000"/>
                </a:solidFill>
              </a:rPr>
              <a:t>&gt;</a:t>
            </a:r>
            <a:r>
              <a:rPr lang="zh-CN" altLang="en-US" sz="4000" b="1" dirty="0"/>
              <a:t>表示：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将</a:t>
            </a:r>
            <a:r>
              <a:rPr lang="en-US" altLang="zh-CN" sz="4000" b="1" dirty="0"/>
              <a:t>D</a:t>
            </a:r>
            <a:r>
              <a:rPr lang="zh-CN" altLang="en-US" sz="4000" b="1" dirty="0"/>
              <a:t>弹出栈</a:t>
            </a:r>
            <a:endParaRPr lang="en-US" altLang="zh-CN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将串</a:t>
            </a:r>
            <a:r>
              <a:rPr lang="en-US" altLang="zh-CN" sz="4000" b="1" dirty="0"/>
              <a:t>A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A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… </a:t>
            </a:r>
            <a:r>
              <a:rPr lang="en-US" altLang="zh-CN" sz="4000" b="1" dirty="0" err="1"/>
              <a:t>A</a:t>
            </a:r>
            <a:r>
              <a:rPr lang="en-US" altLang="zh-CN" sz="4000" b="1" baseline="-30000" dirty="0" err="1"/>
              <a:t>k</a:t>
            </a:r>
            <a:r>
              <a:rPr lang="zh-CN" altLang="en-US" sz="4000" b="1" dirty="0"/>
              <a:t>压入栈</a:t>
            </a:r>
            <a:r>
              <a:rPr lang="en-US" altLang="zh-CN" sz="4000" b="1" dirty="0"/>
              <a:t>(A</a:t>
            </a:r>
            <a:r>
              <a:rPr lang="en-US" altLang="zh-CN" sz="4000" b="1" baseline="-30000" dirty="0"/>
              <a:t>1</a:t>
            </a:r>
            <a:r>
              <a:rPr lang="zh-CN" altLang="en-US" sz="4000" b="1" dirty="0"/>
              <a:t>为新栈顶</a:t>
            </a:r>
            <a:r>
              <a:rPr lang="en-US" altLang="zh-CN" sz="4000" b="1" dirty="0"/>
              <a:t>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dirty="0"/>
              <a:t>例</a:t>
            </a:r>
            <a:r>
              <a:rPr lang="en-US" altLang="zh-CN" dirty="0"/>
              <a:t>5-1 </a:t>
            </a:r>
            <a:r>
              <a:rPr lang="zh-CN" altLang="en-US" dirty="0"/>
              <a:t>动作（算法）的</a:t>
            </a:r>
            <a:r>
              <a:rPr lang="zh-CN" altLang="en-US" dirty="0">
                <a:solidFill>
                  <a:srgbClr val="000000"/>
                </a:solidFill>
              </a:rPr>
              <a:t>形式化描述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AA&gt;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BB&gt;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&lt; 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&lt; ε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en-US" altLang="zh-CN" sz="3600" b="1" dirty="0">
                <a:solidFill>
                  <a:srgbClr val="0000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规则</a:t>
            </a:r>
            <a:r>
              <a:rPr lang="en-US" altLang="zh-CN" sz="4000" b="1" dirty="0">
                <a:solidFill>
                  <a:srgbClr val="000000"/>
                </a:solidFill>
              </a:rPr>
              <a:t>&lt; ε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Z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ε&gt;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表示将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扫描结束后，</a:t>
            </a:r>
            <a:r>
              <a:rPr lang="zh-CN" altLang="en-US" sz="4000" b="1" dirty="0">
                <a:solidFill>
                  <a:srgbClr val="000000"/>
                </a:solidFill>
              </a:rPr>
              <a:t>将栈置成空</a:t>
            </a:r>
            <a:endParaRPr lang="zh-CN" altLang="en-US" sz="40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也表示该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可以接收</a:t>
            </a:r>
            <a:r>
              <a:rPr lang="zh-CN" altLang="en-US" sz="4000" b="1" dirty="0">
                <a:solidFill>
                  <a:srgbClr val="000000"/>
                </a:solidFill>
              </a:rPr>
              <a:t>空串</a:t>
            </a:r>
            <a:r>
              <a:rPr lang="en-US" altLang="zh-CN" sz="4000" b="1" dirty="0">
                <a:solidFill>
                  <a:srgbClr val="000000"/>
                </a:solidFill>
              </a:rPr>
              <a:t>ε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思考：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如何接收语言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L={</a:t>
            </a:r>
            <a:r>
              <a:rPr lang="en-US" altLang="zh-CN" sz="4000" b="1" dirty="0" err="1"/>
              <a:t>w|w</a:t>
            </a:r>
            <a:r>
              <a:rPr lang="en-US" altLang="zh-CN" sz="4000" b="1" dirty="0"/>
              <a:t>∈(</a:t>
            </a:r>
            <a:r>
              <a:rPr lang="en-US" altLang="zh-CN" sz="4000" b="1" dirty="0" err="1"/>
              <a:t>a,b</a:t>
            </a:r>
            <a:r>
              <a:rPr lang="en-US" altLang="zh-CN" sz="4000" b="1" dirty="0"/>
              <a:t>)</a:t>
            </a:r>
            <a:r>
              <a:rPr lang="en-US" altLang="zh-CN" sz="40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4000" b="1" dirty="0"/>
              <a:t>,</a:t>
            </a:r>
            <a:r>
              <a:rPr lang="zh-CN" altLang="en-US" sz="4000" b="1" dirty="0"/>
              <a:t>且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个数相等</a:t>
            </a:r>
            <a:r>
              <a:rPr lang="en-US" altLang="zh-CN" sz="4000" b="1" dirty="0"/>
              <a:t>}</a:t>
            </a:r>
            <a:r>
              <a:rPr lang="en-US" altLang="zh-CN" sz="4000" b="1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例：语言</a:t>
            </a:r>
            <a:r>
              <a:rPr lang="en-US" altLang="zh-CN" sz="4400" dirty="0">
                <a:solidFill>
                  <a:srgbClr val="000000"/>
                </a:solidFill>
              </a:rPr>
              <a:t>L={a</a:t>
            </a:r>
            <a:r>
              <a:rPr lang="en-US" altLang="zh-CN" sz="4400" baseline="30000" dirty="0">
                <a:solidFill>
                  <a:srgbClr val="000000"/>
                </a:solidFill>
              </a:rPr>
              <a:t>n</a:t>
            </a:r>
            <a:r>
              <a:rPr lang="en-US" altLang="zh-CN" sz="4400" dirty="0">
                <a:solidFill>
                  <a:srgbClr val="000000"/>
                </a:solidFill>
              </a:rPr>
              <a:t>b</a:t>
            </a:r>
            <a:r>
              <a:rPr lang="en-US" altLang="zh-CN" sz="4400" baseline="30000" dirty="0">
                <a:solidFill>
                  <a:srgbClr val="000000"/>
                </a:solidFill>
              </a:rPr>
              <a:t>n</a:t>
            </a:r>
            <a:r>
              <a:rPr lang="en-US" altLang="zh-CN" sz="4400" dirty="0">
                <a:solidFill>
                  <a:srgbClr val="000000"/>
                </a:solidFill>
              </a:rPr>
              <a:t>|n</a:t>
            </a:r>
            <a:r>
              <a:rPr lang="en-US" altLang="en-US" dirty="0">
                <a:solidFill>
                  <a:srgbClr val="000000"/>
                </a:solidFill>
              </a:rPr>
              <a:t>≥</a:t>
            </a:r>
            <a:r>
              <a:rPr lang="en-US" altLang="zh-CN" sz="4400" dirty="0">
                <a:solidFill>
                  <a:srgbClr val="000000"/>
                </a:solidFill>
              </a:rPr>
              <a:t>0}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 dirty="0">
                <a:solidFill>
                  <a:srgbClr val="000000"/>
                </a:solidFill>
              </a:rPr>
              <a:t>存在问题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还可以接收语言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{(</a:t>
            </a:r>
            <a:r>
              <a:rPr lang="en-US" altLang="zh-CN" sz="4000" b="1" dirty="0" err="1"/>
              <a:t>ab</a:t>
            </a:r>
            <a:r>
              <a:rPr lang="en-US" altLang="zh-CN" sz="4000" b="1" dirty="0"/>
              <a:t>)</a:t>
            </a:r>
            <a:r>
              <a:rPr lang="en-US" altLang="zh-CN" sz="4000" b="1" baseline="30000" dirty="0"/>
              <a:t>n</a:t>
            </a:r>
            <a:r>
              <a:rPr lang="en-US" altLang="zh-CN" sz="4000" b="1" dirty="0"/>
              <a:t>|n</a:t>
            </a:r>
            <a:r>
              <a:rPr lang="en-US" altLang="en-US" b="1" dirty="0"/>
              <a:t>≥</a:t>
            </a:r>
            <a:r>
              <a:rPr lang="en-US" altLang="zh-CN" sz="4000" b="1" dirty="0"/>
              <a:t>0}</a:t>
            </a:r>
            <a:r>
              <a:rPr lang="zh-CN" altLang="en-US" sz="4000" b="1" dirty="0"/>
              <a:t>，或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{</a:t>
            </a:r>
            <a:r>
              <a:rPr lang="en-US" altLang="zh-CN" sz="4000" b="1" dirty="0" err="1"/>
              <a:t>a</a:t>
            </a:r>
            <a:r>
              <a:rPr lang="en-US" altLang="zh-CN" sz="4000" b="1" baseline="30000" dirty="0" err="1"/>
              <a:t>m</a:t>
            </a:r>
            <a:r>
              <a:rPr lang="en-US" altLang="zh-CN" sz="4000" b="1" dirty="0" err="1"/>
              <a:t>b</a:t>
            </a:r>
            <a:r>
              <a:rPr lang="en-US" altLang="zh-CN" sz="4000" b="1" baseline="30000" dirty="0" err="1"/>
              <a:t>m</a:t>
            </a:r>
            <a:r>
              <a:rPr lang="en-US" altLang="zh-CN" sz="4000" b="1" dirty="0"/>
              <a:t>(</a:t>
            </a:r>
            <a:r>
              <a:rPr lang="en-US" altLang="zh-CN" sz="4000" b="1" dirty="0" err="1"/>
              <a:t>ab</a:t>
            </a:r>
            <a:r>
              <a:rPr lang="en-US" altLang="zh-CN" sz="4000" b="1" dirty="0"/>
              <a:t>)</a:t>
            </a:r>
            <a:r>
              <a:rPr lang="en-US" altLang="zh-CN" sz="4000" b="1" baseline="30000" dirty="0"/>
              <a:t>n</a:t>
            </a:r>
            <a:r>
              <a:rPr lang="en-US" altLang="zh-CN" sz="4000" b="1" dirty="0"/>
              <a:t>|m</a:t>
            </a:r>
            <a:r>
              <a:rPr lang="en-US" altLang="en-US" b="1" dirty="0"/>
              <a:t>≥</a:t>
            </a:r>
            <a:r>
              <a:rPr lang="en-US" altLang="zh-CN" sz="4000" b="1" dirty="0"/>
              <a:t>0,n</a:t>
            </a:r>
            <a:r>
              <a:rPr lang="en-US" altLang="en-US" b="1" dirty="0"/>
              <a:t>≥</a:t>
            </a:r>
            <a:r>
              <a:rPr lang="en-US" altLang="zh-CN" sz="4000" b="1" dirty="0"/>
              <a:t>0}   </a:t>
            </a:r>
            <a:r>
              <a:rPr lang="zh-CN" altLang="en-US" sz="4000" b="1" dirty="0"/>
              <a:t>等语言。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思考：如何接收语言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  L={</a:t>
            </a:r>
            <a:r>
              <a:rPr lang="en-US" altLang="zh-CN" sz="4400" b="1" dirty="0" err="1"/>
              <a:t>a</a:t>
            </a:r>
            <a:r>
              <a:rPr lang="en-US" altLang="zh-CN" sz="4400" b="1" baseline="30000" dirty="0" err="1"/>
              <a:t>n</a:t>
            </a:r>
            <a:r>
              <a:rPr lang="en-US" altLang="zh-CN" sz="4400" b="1" dirty="0" err="1"/>
              <a:t>b</a:t>
            </a:r>
            <a:r>
              <a:rPr lang="en-US" altLang="zh-CN" sz="4400" b="1" baseline="30000" dirty="0" err="1"/>
              <a:t>n</a:t>
            </a:r>
            <a:r>
              <a:rPr lang="en-US" altLang="zh-CN" sz="4400" b="1" dirty="0" err="1"/>
              <a:t>|n</a:t>
            </a:r>
            <a:r>
              <a:rPr lang="en-US" altLang="zh-CN" sz="4400" b="1" dirty="0"/>
              <a:t>&gt;0}</a:t>
            </a:r>
            <a:endParaRPr lang="zh-CN" altLang="en-US" sz="44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  L={a</a:t>
            </a:r>
            <a:r>
              <a:rPr lang="en-US" altLang="zh-CN" sz="4400" b="1" baseline="30000" dirty="0"/>
              <a:t>n</a:t>
            </a:r>
            <a:r>
              <a:rPr lang="en-US" altLang="zh-CN" sz="4400" b="1" dirty="0"/>
              <a:t>b</a:t>
            </a:r>
            <a:r>
              <a:rPr lang="en-US" altLang="zh-CN" sz="4400" b="1" baseline="30000" dirty="0"/>
              <a:t>n</a:t>
            </a:r>
            <a:r>
              <a:rPr lang="en-US" altLang="zh-CN" sz="4400" b="1" dirty="0"/>
              <a:t>|n</a:t>
            </a:r>
            <a:r>
              <a:rPr lang="en-US" altLang="en-US" b="1" dirty="0"/>
              <a:t>≥</a:t>
            </a:r>
            <a:r>
              <a:rPr lang="en-US" altLang="zh-CN" sz="4400" b="1" dirty="0"/>
              <a:t>0}</a:t>
            </a:r>
            <a:endParaRPr lang="zh-CN" altLang="en-US" sz="44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  L={(ab)</a:t>
            </a:r>
            <a:r>
              <a:rPr lang="en-US" altLang="zh-CN" sz="4400" b="1" baseline="30000" dirty="0" err="1"/>
              <a:t>n</a:t>
            </a:r>
            <a:r>
              <a:rPr lang="en-US" altLang="zh-CN" sz="4400" b="1" dirty="0" err="1"/>
              <a:t>|n</a:t>
            </a:r>
            <a:r>
              <a:rPr lang="en-US" altLang="zh-CN" sz="4400" b="1" dirty="0"/>
              <a:t>&gt;0}</a:t>
            </a:r>
            <a:endParaRPr lang="zh-CN" altLang="en-US" sz="44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/>
              <a:t>   L={(ab)</a:t>
            </a:r>
            <a:r>
              <a:rPr lang="en-US" altLang="zh-CN" sz="4400" b="1" baseline="30000" dirty="0"/>
              <a:t>n</a:t>
            </a:r>
            <a:r>
              <a:rPr lang="en-US" altLang="zh-CN" sz="4400" b="1" dirty="0"/>
              <a:t>|n</a:t>
            </a:r>
            <a:r>
              <a:rPr lang="en-US" altLang="en-US" b="1" dirty="0"/>
              <a:t>≥</a:t>
            </a:r>
            <a:r>
              <a:rPr lang="en-US" altLang="zh-CN" sz="4400" b="1" dirty="0"/>
              <a:t>0}</a:t>
            </a:r>
            <a:endParaRPr lang="zh-CN" alt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64904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L={</a:t>
            </a:r>
            <a:r>
              <a:rPr lang="en-US" altLang="zh-CN" sz="4400" b="1" dirty="0" err="1"/>
              <a:t>w</a:t>
            </a:r>
            <a:r>
              <a:rPr lang="en-US" altLang="zh-CN" sz="4400" b="1" dirty="0" err="1">
                <a:solidFill>
                  <a:srgbClr val="FF0000"/>
                </a:solidFill>
              </a:rPr>
              <a:t>c</a:t>
            </a:r>
            <a:r>
              <a:rPr lang="en-US" altLang="zh-CN" sz="4400" b="1" dirty="0" err="1"/>
              <a:t>w</a:t>
            </a:r>
            <a:r>
              <a:rPr lang="en-US" altLang="zh-CN" sz="4400" b="1" baseline="30000" dirty="0" err="1"/>
              <a:t>T</a:t>
            </a:r>
            <a:r>
              <a:rPr lang="en-US" altLang="zh-CN" sz="4400" b="1" dirty="0" err="1"/>
              <a:t>|w</a:t>
            </a:r>
            <a:r>
              <a:rPr lang="en-US" altLang="zh-CN" sz="4400" b="1" dirty="0"/>
              <a:t>∈(a</a:t>
            </a:r>
            <a:r>
              <a:rPr lang="zh-CN" altLang="en-US" sz="4400" b="1" dirty="0"/>
              <a:t>，</a:t>
            </a:r>
            <a:r>
              <a:rPr lang="en-US" altLang="zh-CN" sz="4400" b="1" dirty="0"/>
              <a:t>b)</a:t>
            </a:r>
            <a:r>
              <a:rPr lang="en-US" altLang="zh-CN" sz="4400" b="1" baseline="30000" dirty="0"/>
              <a:t>*</a:t>
            </a:r>
            <a:r>
              <a:rPr lang="en-US" altLang="zh-CN" sz="4400" b="1" dirty="0"/>
              <a:t>}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400" b="1" dirty="0"/>
          </a:p>
          <a:p>
            <a:pPr algn="just" eaLnBrk="1" hangingPunct="1">
              <a:buFont typeface="Wingdings" pitchFamily="2" charset="2"/>
              <a:buNone/>
            </a:pPr>
            <a:endParaRPr lang="zh-CN" altLang="en-US" sz="44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27584" y="908720"/>
            <a:ext cx="8001000" cy="864096"/>
          </a:xfrm>
        </p:spPr>
        <p:txBody>
          <a:bodyPr/>
          <a:lstStyle/>
          <a:p>
            <a:r>
              <a:rPr lang="zh-CN" altLang="en-US" sz="4800" dirty="0">
                <a:solidFill>
                  <a:srgbClr val="000000"/>
                </a:solidFill>
              </a:rPr>
              <a:t>例</a:t>
            </a:r>
            <a:r>
              <a:rPr lang="en-US" altLang="zh-CN" sz="4800" dirty="0">
                <a:solidFill>
                  <a:srgbClr val="000000"/>
                </a:solidFill>
              </a:rPr>
              <a:t>5-2  </a:t>
            </a:r>
            <a:r>
              <a:rPr lang="zh-CN" altLang="en-US" sz="4800" dirty="0">
                <a:solidFill>
                  <a:srgbClr val="000000"/>
                </a:solidFill>
              </a:rPr>
              <a:t>识别语言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思想：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将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的各个字符压入栈后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栈中的内容从</a:t>
            </a:r>
            <a:r>
              <a:rPr lang="zh-CN" altLang="en-US" sz="4000" b="1" dirty="0">
                <a:solidFill>
                  <a:srgbClr val="000000"/>
                </a:solidFill>
              </a:rPr>
              <a:t>栈顶</a:t>
            </a:r>
            <a:r>
              <a:rPr lang="zh-CN" altLang="en-US" sz="4000" b="1" dirty="0">
                <a:solidFill>
                  <a:srgbClr val="0033CC"/>
                </a:solidFill>
              </a:rPr>
              <a:t>到</a:t>
            </a:r>
            <a:r>
              <a:rPr lang="zh-CN" altLang="en-US" sz="4000" b="1" dirty="0">
                <a:solidFill>
                  <a:srgbClr val="000000"/>
                </a:solidFill>
              </a:rPr>
              <a:t>栈底</a:t>
            </a:r>
            <a:r>
              <a:rPr lang="zh-CN" altLang="en-US" sz="4000" b="1" dirty="0"/>
              <a:t>的顺序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   刚好是</a:t>
            </a:r>
            <a:r>
              <a:rPr lang="en-US" altLang="zh-CN" sz="4000" b="1" dirty="0" err="1"/>
              <a:t>w</a:t>
            </a:r>
            <a:r>
              <a:rPr lang="en-US" altLang="zh-CN" sz="4000" b="1" baseline="30000" dirty="0" err="1"/>
              <a:t>T</a:t>
            </a:r>
            <a:r>
              <a:rPr lang="zh-CN" altLang="en-US" sz="4000" b="1" dirty="0"/>
              <a:t>的顺序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>
                <a:solidFill>
                  <a:schemeClr val="accent2"/>
                </a:solidFill>
              </a:rPr>
              <a:t>   无关文法</a:t>
            </a:r>
            <a:r>
              <a:rPr lang="zh-CN" altLang="en-US" sz="4000" b="1" dirty="0"/>
              <a:t>生成无穷语言</a:t>
            </a: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 dirty="0"/>
              <a:t>       </a:t>
            </a:r>
            <a:r>
              <a:rPr lang="en-US" altLang="zh-CN" sz="4000" b="1" dirty="0">
                <a:solidFill>
                  <a:schemeClr val="accent2"/>
                </a:solidFill>
              </a:rPr>
              <a:t>A-&gt;</a:t>
            </a:r>
            <a:r>
              <a:rPr lang="el-GR" altLang="zh-CN" sz="4000" b="1" dirty="0">
                <a:solidFill>
                  <a:schemeClr val="accent2"/>
                </a:solidFill>
                <a:cs typeface="Times New Roman" pitchFamily="18" charset="0"/>
              </a:rPr>
              <a:t>α</a:t>
            </a:r>
            <a:r>
              <a:rPr lang="en-US" altLang="zh-CN" sz="4000" b="1" dirty="0">
                <a:solidFill>
                  <a:schemeClr val="accent2"/>
                </a:solidFill>
              </a:rPr>
              <a:t>A</a:t>
            </a:r>
            <a:r>
              <a:rPr lang="el-GR" altLang="zh-CN" sz="4000" b="1" dirty="0">
                <a:solidFill>
                  <a:schemeClr val="accent2"/>
                </a:solidFill>
                <a:cs typeface="Times New Roman" pitchFamily="18" charset="0"/>
              </a:rPr>
              <a:t>β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   </a:t>
            </a:r>
            <a:r>
              <a:rPr lang="zh-CN" altLang="en-US" sz="4000" b="1" dirty="0">
                <a:solidFill>
                  <a:srgbClr val="000000"/>
                </a:solidFill>
              </a:rPr>
              <a:t>需要记录</a:t>
            </a:r>
            <a:r>
              <a:rPr lang="el-GR" altLang="zh-CN" sz="4000" b="1" dirty="0">
                <a:cs typeface="Times New Roman" pitchFamily="18" charset="0"/>
              </a:rPr>
              <a:t>α</a:t>
            </a:r>
            <a:r>
              <a:rPr lang="zh-CN" altLang="en-US" sz="4000" b="1" dirty="0"/>
              <a:t>和</a:t>
            </a:r>
            <a:r>
              <a:rPr lang="el-GR" altLang="zh-CN" sz="4000" b="1" dirty="0">
                <a:cs typeface="Times New Roman" pitchFamily="18" charset="0"/>
              </a:rPr>
              <a:t>β</a:t>
            </a:r>
            <a:r>
              <a:rPr lang="zh-CN" altLang="en-US" sz="4000" b="1" dirty="0"/>
              <a:t>之间的对应关系</a:t>
            </a:r>
          </a:p>
          <a:p>
            <a:pPr algn="just" eaLnBrk="1" hangingPunct="1">
              <a:lnSpc>
                <a:spcPct val="90000"/>
              </a:lnSpc>
              <a:spcBef>
                <a:spcPct val="35000"/>
              </a:spcBef>
              <a:buSzTx/>
              <a:buNone/>
            </a:pPr>
            <a:r>
              <a:rPr lang="en-US" altLang="zh-CN" sz="4000" b="1" dirty="0"/>
              <a:t>FA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rgbClr val="000000"/>
                </a:solidFill>
              </a:rPr>
              <a:t>循环方式</a:t>
            </a:r>
            <a:r>
              <a:rPr lang="zh-CN" altLang="en-US" sz="4000" b="1" dirty="0"/>
              <a:t>无法保证该对应关系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为了</a:t>
            </a:r>
            <a:r>
              <a:rPr lang="zh-CN" altLang="en-US" sz="4000" b="1" dirty="0">
                <a:solidFill>
                  <a:schemeClr val="accent2"/>
                </a:solidFill>
              </a:rPr>
              <a:t>区别</a:t>
            </a:r>
            <a:r>
              <a:rPr lang="zh-CN" altLang="en-US" sz="4000" b="1" dirty="0"/>
              <a:t>压栈和出栈动作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增加两个</a:t>
            </a:r>
            <a:r>
              <a:rPr lang="zh-CN" altLang="en-US" sz="4000" b="1" dirty="0">
                <a:solidFill>
                  <a:schemeClr val="accent2"/>
                </a:solidFill>
              </a:rPr>
              <a:t>状态</a:t>
            </a:r>
            <a:r>
              <a:rPr lang="en-US" altLang="zh-CN" sz="4000" b="1" dirty="0"/>
              <a:t>----read </a:t>
            </a:r>
            <a:r>
              <a:rPr lang="zh-CN" altLang="en-US" sz="4000" b="1" dirty="0"/>
              <a:t>和</a:t>
            </a:r>
            <a:r>
              <a:rPr lang="en-US" altLang="zh-CN" sz="4000" b="1" dirty="0"/>
              <a:t>match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处于</a:t>
            </a:r>
            <a:r>
              <a:rPr lang="en-US" altLang="zh-CN" sz="4000" b="1" dirty="0">
                <a:solidFill>
                  <a:schemeClr val="accent2"/>
                </a:solidFill>
              </a:rPr>
              <a:t>read</a:t>
            </a:r>
            <a:r>
              <a:rPr lang="zh-CN" altLang="en-US" sz="4000" b="1" dirty="0"/>
              <a:t>状态时，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  处理整个串的前半部分，将对应的符号压</a:t>
            </a:r>
            <a:r>
              <a:rPr lang="zh-CN" altLang="en-US" sz="4000" b="1" dirty="0">
                <a:solidFill>
                  <a:schemeClr val="accent2"/>
                </a:solidFill>
              </a:rPr>
              <a:t>入栈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/>
              <a:t>扫描到字母</a:t>
            </a:r>
            <a:r>
              <a:rPr lang="en-US" altLang="zh-CN" sz="4000" b="1" dirty="0">
                <a:solidFill>
                  <a:schemeClr val="accent2"/>
                </a:solidFill>
              </a:rPr>
              <a:t>c</a:t>
            </a:r>
            <a:r>
              <a:rPr lang="zh-CN" altLang="en-US" sz="4000" b="1" dirty="0"/>
              <a:t>时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4000" b="1" dirty="0"/>
              <a:t>   PDA</a:t>
            </a:r>
            <a:r>
              <a:rPr lang="zh-CN" altLang="en-US" sz="4000" b="1" dirty="0"/>
              <a:t>的状态转为</a:t>
            </a:r>
            <a:r>
              <a:rPr lang="en-US" altLang="zh-CN" sz="4000" b="1" dirty="0">
                <a:solidFill>
                  <a:schemeClr val="accent2"/>
                </a:solidFill>
              </a:rPr>
              <a:t>match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zh-CN" altLang="en-US" sz="4000" b="1" dirty="0"/>
              <a:t>开始处理整个串的后半部分，将栈中的内容</a:t>
            </a:r>
            <a:r>
              <a:rPr lang="zh-CN" altLang="en-US" sz="4000" b="1" dirty="0">
                <a:solidFill>
                  <a:schemeClr val="accent2"/>
                </a:solidFill>
              </a:rPr>
              <a:t>出栈</a:t>
            </a:r>
            <a:r>
              <a:rPr lang="zh-CN" altLang="en-US" sz="3600" b="1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5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5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规则</a:t>
            </a:r>
            <a:r>
              <a:rPr lang="en-US" altLang="zh-CN" sz="4400">
                <a:solidFill>
                  <a:srgbClr val="000000"/>
                </a:solidFill>
              </a:rPr>
              <a:t>&lt;q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x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D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q′</a:t>
            </a:r>
            <a:r>
              <a:rPr lang="zh-CN" altLang="en-US" sz="4400">
                <a:solidFill>
                  <a:srgbClr val="000000"/>
                </a:solidFill>
              </a:rPr>
              <a:t>，</a:t>
            </a:r>
            <a:r>
              <a:rPr lang="en-US" altLang="zh-CN" sz="4400">
                <a:solidFill>
                  <a:srgbClr val="000000"/>
                </a:solidFill>
              </a:rPr>
              <a:t>V&gt;</a:t>
            </a:r>
            <a:endParaRPr lang="zh-CN" altLang="en-US" sz="440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zh-CN" altLang="en-US" sz="4000" b="1" dirty="0"/>
              <a:t>若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处于状态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w</a:t>
            </a:r>
            <a:r>
              <a:rPr lang="zh-CN" altLang="en-US" sz="4000" b="1" dirty="0"/>
              <a:t>的当前字母是</a:t>
            </a:r>
            <a:r>
              <a:rPr lang="en-US" altLang="zh-CN" sz="4000" b="1" dirty="0">
                <a:solidFill>
                  <a:schemeClr val="accent2"/>
                </a:solidFill>
              </a:rPr>
              <a:t>x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当前</a:t>
            </a:r>
            <a:r>
              <a:rPr lang="zh-CN" altLang="en-US" sz="4000" b="1" dirty="0">
                <a:solidFill>
                  <a:srgbClr val="000000"/>
                </a:solidFill>
              </a:rPr>
              <a:t>栈顶</a:t>
            </a:r>
            <a:r>
              <a:rPr lang="zh-CN" altLang="en-US" sz="4000" b="1" dirty="0"/>
              <a:t>符号为</a:t>
            </a:r>
            <a:r>
              <a:rPr lang="en-US" altLang="zh-CN" sz="4000" b="1" dirty="0">
                <a:solidFill>
                  <a:schemeClr val="accent2"/>
                </a:solidFill>
              </a:rPr>
              <a:t>D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则自动机的状态改变为</a:t>
            </a:r>
            <a:r>
              <a:rPr lang="en-US" altLang="zh-CN" sz="4000" b="1" dirty="0">
                <a:solidFill>
                  <a:schemeClr val="accent2"/>
                </a:solidFill>
              </a:rPr>
              <a:t>q′</a:t>
            </a:r>
            <a:endParaRPr lang="zh-CN" altLang="en-US" sz="40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并用符号串</a:t>
            </a:r>
            <a:r>
              <a:rPr lang="en-US" altLang="zh-CN" sz="4000" b="1" dirty="0">
                <a:solidFill>
                  <a:srgbClr val="000000"/>
                </a:solidFill>
              </a:rPr>
              <a:t>V</a:t>
            </a:r>
            <a:r>
              <a:rPr lang="zh-CN" altLang="en-US" sz="4000" b="1" dirty="0"/>
              <a:t>代替</a:t>
            </a:r>
            <a:r>
              <a:rPr lang="en-US" altLang="zh-CN" sz="4000" b="1" dirty="0"/>
              <a:t>D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用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代表任意的栈顶符号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规则</a:t>
            </a:r>
            <a:r>
              <a:rPr lang="en-US" altLang="zh-CN" sz="3600" b="1" dirty="0"/>
              <a:t>&lt;read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dirty="0">
                <a:solidFill>
                  <a:schemeClr val="accent2"/>
                </a:solidFill>
              </a:rPr>
              <a:t>Z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可以表示以下</a:t>
            </a:r>
            <a:r>
              <a:rPr lang="en-US" altLang="zh-CN" sz="3600" b="1" dirty="0"/>
              <a:t>3</a:t>
            </a:r>
            <a:r>
              <a:rPr lang="zh-CN" altLang="en-US" sz="3600" b="1" dirty="0"/>
              <a:t>条规则：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用下列的规则来描述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read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若串</a:t>
            </a:r>
            <a:r>
              <a:rPr lang="en-US" altLang="zh-CN" sz="4400" b="1" dirty="0"/>
              <a:t>w</a:t>
            </a:r>
            <a:r>
              <a:rPr lang="zh-CN" altLang="en-US" sz="4400" b="1" dirty="0"/>
              <a:t>是该语言的句子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当且仅当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 w</a:t>
            </a:r>
            <a:r>
              <a:rPr lang="zh-CN" altLang="en-US" sz="4400" b="1" dirty="0"/>
              <a:t>扫描结束后，</a:t>
            </a:r>
            <a:r>
              <a:rPr lang="zh-CN" altLang="en-US" sz="4400" b="1" dirty="0">
                <a:solidFill>
                  <a:srgbClr val="000000"/>
                </a:solidFill>
              </a:rPr>
              <a:t>栈为空</a:t>
            </a:r>
            <a:r>
              <a:rPr lang="zh-CN" altLang="en-US" sz="44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扫描到</a:t>
            </a:r>
            <a:r>
              <a:rPr lang="zh-CN" altLang="en-US" sz="4400">
                <a:solidFill>
                  <a:schemeClr val="tx1"/>
                </a:solidFill>
              </a:rPr>
              <a:t>字母</a:t>
            </a:r>
            <a:r>
              <a:rPr lang="en-US" altLang="zh-CN" sz="4400">
                <a:solidFill>
                  <a:schemeClr val="accent2"/>
                </a:solidFill>
              </a:rPr>
              <a:t>c</a:t>
            </a:r>
            <a:endParaRPr lang="zh-CN" altLang="en-US" sz="4400">
              <a:solidFill>
                <a:schemeClr val="accent2"/>
              </a:solidFill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栈内的内容（从栈顶到栈底）是扫描过的串的逆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与未扫描过的串的顺序相同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此时，不作出栈和入栈操作，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仅仅把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的</a:t>
            </a:r>
            <a:r>
              <a:rPr lang="zh-CN" altLang="en-US" sz="3600" b="1" dirty="0">
                <a:solidFill>
                  <a:srgbClr val="000000"/>
                </a:solidFill>
              </a:rPr>
              <a:t>状态从</a:t>
            </a:r>
            <a:r>
              <a:rPr lang="en-US" altLang="zh-CN" sz="3600" b="1" dirty="0">
                <a:solidFill>
                  <a:srgbClr val="000000"/>
                </a:solidFill>
              </a:rPr>
              <a:t>read</a:t>
            </a:r>
            <a:r>
              <a:rPr lang="zh-CN" altLang="en-US" sz="3600" b="1" dirty="0">
                <a:solidFill>
                  <a:srgbClr val="000000"/>
                </a:solidFill>
              </a:rPr>
              <a:t>改变到</a:t>
            </a:r>
            <a:r>
              <a:rPr lang="en-US" altLang="zh-CN" sz="3600" b="1" dirty="0">
                <a:solidFill>
                  <a:srgbClr val="000000"/>
                </a:solidFill>
              </a:rPr>
              <a:t>match</a:t>
            </a:r>
            <a:r>
              <a:rPr lang="zh-CN" altLang="en-US" sz="3600" b="1" dirty="0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/>
              <a:t>接收语言</a:t>
            </a:r>
            <a:r>
              <a:rPr lang="en-US" altLang="zh-CN" sz="4400" dirty="0"/>
              <a:t>L={</a:t>
            </a:r>
            <a:r>
              <a:rPr lang="en-US" altLang="zh-CN" sz="4400" dirty="0" err="1"/>
              <a:t>a</a:t>
            </a:r>
            <a:r>
              <a:rPr lang="en-US" altLang="zh-CN" sz="4400" baseline="30000" dirty="0" err="1"/>
              <a:t>n</a:t>
            </a:r>
            <a:r>
              <a:rPr lang="en-US" altLang="zh-CN" sz="4400" dirty="0" err="1"/>
              <a:t>b</a:t>
            </a:r>
            <a:r>
              <a:rPr lang="en-US" altLang="zh-CN" sz="4400" baseline="30000" dirty="0" err="1"/>
              <a:t>n</a:t>
            </a:r>
            <a:r>
              <a:rPr lang="en-US" altLang="zh-CN" sz="4400" dirty="0" err="1"/>
              <a:t>|</a:t>
            </a:r>
            <a:r>
              <a:rPr lang="en-US" altLang="zh-CN" sz="4400" dirty="0" err="1">
                <a:solidFill>
                  <a:schemeClr val="accent2"/>
                </a:solidFill>
              </a:rPr>
              <a:t>n</a:t>
            </a:r>
            <a:r>
              <a:rPr lang="en-US" altLang="zh-CN" sz="4400" dirty="0">
                <a:solidFill>
                  <a:schemeClr val="accent2"/>
                </a:solidFill>
              </a:rPr>
              <a:t>&gt;0</a:t>
            </a:r>
            <a:r>
              <a:rPr lang="en-US" altLang="zh-CN" sz="4400" dirty="0"/>
              <a:t>}</a:t>
            </a:r>
            <a:endParaRPr lang="zh-CN" altLang="en-US" sz="4400" dirty="0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AA&gt;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3600" b="1" dirty="0"/>
              <a:t>规则是确定的</a:t>
            </a: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7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7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800" dirty="0">
                <a:solidFill>
                  <a:srgbClr val="000000"/>
                </a:solidFill>
              </a:rPr>
              <a:t>5.1.2 </a:t>
            </a:r>
            <a:r>
              <a:rPr lang="zh-CN" altLang="en-US" sz="4800" dirty="0">
                <a:solidFill>
                  <a:srgbClr val="000000"/>
                </a:solidFill>
              </a:rPr>
              <a:t>不确定的下推自动机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800" b="1" dirty="0"/>
              <a:t>例</a:t>
            </a:r>
            <a:r>
              <a:rPr lang="en-US" altLang="zh-CN" sz="4800" b="1" dirty="0"/>
              <a:t>5-3 </a:t>
            </a:r>
            <a:r>
              <a:rPr lang="zh-CN" altLang="en-US" sz="4800" b="1" dirty="0"/>
              <a:t>语言</a:t>
            </a:r>
            <a:r>
              <a:rPr lang="en-US" altLang="zh-CN" sz="4800" b="1" dirty="0"/>
              <a:t>L={</a:t>
            </a:r>
            <a:r>
              <a:rPr lang="en-US" altLang="zh-CN" sz="4800" b="1" dirty="0" err="1">
                <a:solidFill>
                  <a:schemeClr val="accent2"/>
                </a:solidFill>
              </a:rPr>
              <a:t>ww</a:t>
            </a:r>
            <a:r>
              <a:rPr lang="en-US" altLang="zh-CN" sz="4800" b="1" baseline="30000" dirty="0" err="1">
                <a:solidFill>
                  <a:schemeClr val="accent2"/>
                </a:solidFill>
              </a:rPr>
              <a:t>T</a:t>
            </a:r>
            <a:r>
              <a:rPr lang="en-US" altLang="zh-CN" sz="4800" b="1" dirty="0" err="1"/>
              <a:t>|w</a:t>
            </a:r>
            <a:r>
              <a:rPr lang="en-US" altLang="zh-CN" sz="4800" b="1" dirty="0"/>
              <a:t>∈(</a:t>
            </a:r>
            <a:r>
              <a:rPr lang="en-US" altLang="zh-CN" sz="4800" b="1" dirty="0" err="1"/>
              <a:t>a,b</a:t>
            </a:r>
            <a:r>
              <a:rPr lang="en-US" altLang="zh-CN" sz="4800" b="1" dirty="0"/>
              <a:t>)</a:t>
            </a:r>
            <a:r>
              <a:rPr lang="en-US" altLang="zh-CN" sz="4800" b="1" baseline="30000" dirty="0"/>
              <a:t>*</a:t>
            </a:r>
            <a:r>
              <a:rPr lang="en-US" altLang="zh-CN" sz="4800" b="1" dirty="0"/>
              <a:t>}</a:t>
            </a:r>
            <a:endParaRPr lang="zh-CN" altLang="en-US" sz="48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没有中心点字符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在扫描过程中，就没有确定的位置进行状态的变换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具有</a:t>
            </a:r>
            <a:r>
              <a:rPr lang="zh-CN" altLang="en-US" sz="4000" b="1" dirty="0">
                <a:solidFill>
                  <a:schemeClr val="accent2"/>
                </a:solidFill>
              </a:rPr>
              <a:t>不确定</a:t>
            </a:r>
            <a:r>
              <a:rPr lang="zh-CN" altLang="en-US" sz="4000" b="1" dirty="0"/>
              <a:t>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为</a:t>
            </a:r>
            <a:r>
              <a:rPr lang="en-US" altLang="zh-CN" sz="4000" b="1" dirty="0"/>
              <a:t>FA</a:t>
            </a:r>
            <a:r>
              <a:rPr lang="zh-CN" altLang="en-US" sz="4000" b="1" dirty="0"/>
              <a:t>扩充一个</a:t>
            </a:r>
            <a:r>
              <a:rPr lang="zh-CN" altLang="en-US" sz="4000" b="1" dirty="0">
                <a:solidFill>
                  <a:srgbClr val="000000"/>
                </a:solidFill>
              </a:rPr>
              <a:t>无限容量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栈</a:t>
            </a:r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   用栈的内容和</a:t>
            </a:r>
            <a:r>
              <a:rPr lang="en-US" altLang="zh-CN" sz="4000" b="1" dirty="0"/>
              <a:t>FA</a:t>
            </a:r>
            <a:r>
              <a:rPr lang="zh-CN" altLang="en-US" sz="4000" b="1" dirty="0"/>
              <a:t>的状态结合起来：</a:t>
            </a:r>
            <a:endParaRPr lang="en-US" altLang="zh-CN" sz="4000" b="1" dirty="0"/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可以表示</a:t>
            </a:r>
            <a:r>
              <a:rPr lang="zh-CN" altLang="en-US" sz="4000" b="1" dirty="0">
                <a:solidFill>
                  <a:schemeClr val="accent2"/>
                </a:solidFill>
              </a:rPr>
              <a:t>无限存储。</a:t>
            </a:r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zh-CN" altLang="en-US" sz="4000" b="1" dirty="0"/>
              <a:t>这种模型就是下推自动机</a:t>
            </a:r>
            <a:endParaRPr lang="en-US" altLang="zh-CN" sz="4000" b="1" dirty="0"/>
          </a:p>
          <a:p>
            <a:pPr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P</a:t>
            </a:r>
            <a:r>
              <a:rPr lang="en-US" altLang="zh-CN" sz="4000" b="1" dirty="0">
                <a:solidFill>
                  <a:schemeClr val="accent2"/>
                </a:solidFill>
              </a:rPr>
              <a:t>ush-</a:t>
            </a:r>
            <a:r>
              <a:rPr lang="en-US" altLang="zh-CN" sz="4000" b="1" dirty="0">
                <a:solidFill>
                  <a:srgbClr val="FF0000"/>
                </a:solidFill>
              </a:rPr>
              <a:t>D</a:t>
            </a:r>
            <a:r>
              <a:rPr lang="en-US" altLang="zh-CN" sz="4000" b="1" dirty="0">
                <a:solidFill>
                  <a:schemeClr val="accent2"/>
                </a:solidFill>
              </a:rPr>
              <a:t>own 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>
                <a:solidFill>
                  <a:schemeClr val="accent2"/>
                </a:solidFill>
              </a:rPr>
              <a:t>utomaton--PDA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使用规则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〈read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Z&gt;  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来代替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〈read</a:t>
            </a:r>
            <a:r>
              <a:rPr lang="zh-CN" altLang="en-US" sz="3600" b="1" dirty="0"/>
              <a:t>， 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sz="3600" b="1" dirty="0"/>
              <a:t> 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Z&gt;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即在</a:t>
            </a:r>
            <a:r>
              <a:rPr lang="en-US" altLang="zh-CN" sz="3600" b="1" dirty="0"/>
              <a:t>read</a:t>
            </a:r>
            <a:r>
              <a:rPr lang="zh-CN" altLang="en-US" sz="3600" b="1" dirty="0"/>
              <a:t>状态时，可随时改变为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状态（栈的内容和扫描符号不变）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6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6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read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chemeClr val="accent2"/>
                </a:solidFill>
              </a:rPr>
              <a:t>read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2"/>
                </a:solidFill>
              </a:rPr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&lt; 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match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该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是</a:t>
            </a:r>
            <a:r>
              <a:rPr lang="zh-CN" altLang="en-US" sz="4000" b="1" dirty="0">
                <a:solidFill>
                  <a:srgbClr val="000000"/>
                </a:solidFill>
              </a:rPr>
              <a:t>不确定</a:t>
            </a:r>
            <a:r>
              <a:rPr lang="zh-CN" altLang="en-US" sz="4000" b="1" dirty="0"/>
              <a:t>的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处于状态</a:t>
            </a:r>
            <a:r>
              <a:rPr lang="en-US" altLang="zh-CN" sz="4000" b="1" dirty="0">
                <a:solidFill>
                  <a:srgbClr val="000000"/>
                </a:solidFill>
              </a:rPr>
              <a:t>read</a:t>
            </a:r>
            <a:r>
              <a:rPr lang="zh-CN" altLang="en-US" sz="4000" b="1" dirty="0"/>
              <a:t>状态时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</a:t>
            </a:r>
            <a:r>
              <a:rPr lang="en-US" altLang="zh-CN" sz="4000" b="1" dirty="0"/>
              <a:t>(</a:t>
            </a:r>
            <a:r>
              <a:rPr lang="zh-CN" altLang="en-US" sz="4000" b="1" dirty="0">
                <a:solidFill>
                  <a:srgbClr val="000000"/>
                </a:solidFill>
              </a:rPr>
              <a:t>随时</a:t>
            </a:r>
            <a:r>
              <a:rPr lang="en-US" altLang="zh-CN" sz="4000" b="1" dirty="0">
                <a:solidFill>
                  <a:srgbClr val="000000"/>
                </a:solidFill>
              </a:rPr>
              <a:t>)</a:t>
            </a:r>
            <a:r>
              <a:rPr lang="zh-CN" altLang="en-US" sz="4000" b="1" dirty="0"/>
              <a:t>可以</a:t>
            </a:r>
            <a:r>
              <a:rPr lang="en-US" altLang="zh-CN" sz="4000" b="1" dirty="0"/>
              <a:t>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 继续扫描，或状态变换为</a:t>
            </a:r>
            <a:r>
              <a:rPr lang="en-US" altLang="zh-CN" sz="4000" b="1" dirty="0">
                <a:solidFill>
                  <a:srgbClr val="000000"/>
                </a:solidFill>
              </a:rPr>
              <a:t>match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一个串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能够由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所识别：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仅当串是</a:t>
            </a:r>
            <a:r>
              <a:rPr lang="en-US" altLang="zh-CN" sz="4000" b="1" dirty="0" err="1"/>
              <a:t>ww</a:t>
            </a:r>
            <a:r>
              <a:rPr lang="en-US" altLang="zh-CN" sz="4000" b="1" baseline="30000" dirty="0" err="1"/>
              <a:t>T</a:t>
            </a:r>
            <a:r>
              <a:rPr lang="zh-CN" altLang="en-US" sz="4000" b="1" dirty="0"/>
              <a:t>的形式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且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状态在</a:t>
            </a:r>
            <a:r>
              <a:rPr lang="zh-CN" altLang="en-US" sz="4000" b="1" dirty="0">
                <a:solidFill>
                  <a:schemeClr val="accent2"/>
                </a:solidFill>
              </a:rPr>
              <a:t>中心点</a:t>
            </a:r>
            <a:r>
              <a:rPr lang="zh-CN" altLang="en-US" sz="4000" b="1" dirty="0"/>
              <a:t>进行了变换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对于不确定的</a:t>
            </a:r>
            <a:r>
              <a:rPr lang="en-US" altLang="zh-CN" sz="4000" b="1" dirty="0">
                <a:solidFill>
                  <a:srgbClr val="000000"/>
                </a:solidFill>
              </a:rPr>
              <a:t>PDA</a:t>
            </a:r>
            <a:r>
              <a:rPr lang="zh-CN" altLang="en-US" sz="4000" b="1" dirty="0"/>
              <a:t>和串</a:t>
            </a:r>
            <a:r>
              <a:rPr lang="en-US" altLang="zh-CN" sz="4000" b="1" dirty="0">
                <a:solidFill>
                  <a:schemeClr val="accent2"/>
                </a:solidFill>
              </a:rPr>
              <a:t>w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若存在至少一个扫描过程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使得当串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扫描结束时，栈为空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则称串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能够被</a:t>
            </a:r>
            <a:r>
              <a:rPr lang="en-US" altLang="zh-CN" sz="4000" b="1" dirty="0">
                <a:solidFill>
                  <a:srgbClr val="000000"/>
                </a:solidFill>
              </a:rPr>
              <a:t>PDA</a:t>
            </a:r>
            <a:r>
              <a:rPr lang="zh-CN" altLang="en-US" sz="4000" b="1" dirty="0"/>
              <a:t>所</a:t>
            </a:r>
            <a:r>
              <a:rPr lang="zh-CN" altLang="en-US" sz="4000" b="1" dirty="0">
                <a:solidFill>
                  <a:srgbClr val="000000"/>
                </a:solidFill>
              </a:rPr>
              <a:t>识别</a:t>
            </a:r>
            <a:r>
              <a:rPr lang="zh-CN" altLang="en-US" sz="40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不确定的</a:t>
            </a:r>
            <a:r>
              <a:rPr lang="en-US" altLang="zh-CN">
                <a:solidFill>
                  <a:srgbClr val="000000"/>
                </a:solidFill>
              </a:rPr>
              <a:t>PDA</a:t>
            </a:r>
            <a:r>
              <a:rPr lang="zh-CN" altLang="en-US">
                <a:solidFill>
                  <a:srgbClr val="000000"/>
                </a:solidFill>
              </a:rPr>
              <a:t>的两种情况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3600" b="1" dirty="0"/>
              <a:t>①  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3600" b="1" dirty="0"/>
              <a:t>      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sz="3600" b="1" dirty="0"/>
              <a:t>      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600" b="1" dirty="0"/>
              <a:t>② </a:t>
            </a:r>
            <a:endParaRPr lang="en-US" altLang="zh-CN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600" b="1" dirty="0"/>
              <a:t>     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600" b="1" dirty="0"/>
              <a:t>     &lt;</a:t>
            </a:r>
            <a:r>
              <a:rPr lang="en-US" altLang="zh-CN" sz="3600" b="1" dirty="0">
                <a:solidFill>
                  <a:schemeClr val="accent6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chemeClr val="accent6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&gt;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/>
              <a:t>接收语言</a:t>
            </a:r>
            <a:r>
              <a:rPr lang="en-US" altLang="zh-CN" sz="4800"/>
              <a:t>L={(ab)</a:t>
            </a:r>
            <a:r>
              <a:rPr lang="en-US" altLang="zh-CN" sz="4800" baseline="30000"/>
              <a:t>n</a:t>
            </a:r>
            <a:r>
              <a:rPr lang="en-US" altLang="zh-CN" sz="4800"/>
              <a:t>|n</a:t>
            </a:r>
            <a:r>
              <a:rPr lang="en-US" altLang="zh-CN">
                <a:solidFill>
                  <a:srgbClr val="FF0000"/>
                </a:solidFill>
              </a:rPr>
              <a:t>≥</a:t>
            </a:r>
            <a:r>
              <a:rPr lang="en-US" altLang="zh-CN" sz="4800"/>
              <a:t>0}</a:t>
            </a:r>
            <a:endParaRPr lang="zh-CN" altLang="en-US" sz="4800"/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 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</a:rPr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 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</a:rPr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ε&gt;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&lt; 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q</a:t>
            </a:r>
            <a:r>
              <a:rPr lang="en-US" altLang="zh-CN" sz="4000" b="1" baseline="-30000" dirty="0">
                <a:solidFill>
                  <a:srgbClr val="FF0000"/>
                </a:solidFill>
              </a:rPr>
              <a:t>1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ε 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4000" b="1" dirty="0"/>
              <a:t>规则是不确定的。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接收语言</a:t>
            </a:r>
            <a:r>
              <a:rPr lang="en-US" altLang="zh-CN" sz="4400"/>
              <a:t>L={(ab)</a:t>
            </a:r>
            <a:r>
              <a:rPr lang="en-US" altLang="zh-CN" sz="4400" baseline="30000"/>
              <a:t>n</a:t>
            </a:r>
            <a:r>
              <a:rPr lang="en-US" altLang="zh-CN" sz="4400"/>
              <a:t>|n</a:t>
            </a:r>
            <a:r>
              <a:rPr lang="en-GB" altLang="zh-CN" sz="4400">
                <a:solidFill>
                  <a:srgbClr val="FF0000"/>
                </a:solidFill>
              </a:rPr>
              <a:t>&gt;</a:t>
            </a:r>
            <a:r>
              <a:rPr lang="en-GB" altLang="zh-CN" sz="4400"/>
              <a:t>0</a:t>
            </a:r>
            <a:r>
              <a:rPr lang="en-US" altLang="zh-CN" sz="4400"/>
              <a:t>}</a:t>
            </a:r>
            <a:endParaRPr lang="zh-CN" altLang="en-US" sz="440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 dirty="0">
                <a:solidFill>
                  <a:schemeClr val="accent2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3600" b="1" dirty="0">
                <a:solidFill>
                  <a:srgbClr val="000000"/>
                </a:solidFill>
              </a:rPr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 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Z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zh-CN" sz="3600" b="1" dirty="0"/>
              <a:t>规则是不确定的。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/>
              <a:t>部分希腊字母及读音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/>
              <a:t>Α  α   alpha         Β  β   beta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Γ </a:t>
            </a:r>
            <a:r>
              <a:rPr lang="en-US" altLang="zh-CN" sz="4400" b="1" dirty="0"/>
              <a:t> </a:t>
            </a:r>
            <a:r>
              <a:rPr lang="en-US" altLang="zh-CN" sz="4400" b="1" dirty="0" err="1"/>
              <a:t>γ</a:t>
            </a:r>
            <a:r>
              <a:rPr lang="en-US" altLang="zh-CN" sz="4400" b="1" dirty="0"/>
              <a:t>    gamma      Δ  </a:t>
            </a:r>
            <a:r>
              <a:rPr lang="en-US" altLang="zh-CN" sz="4400" b="1" dirty="0" err="1"/>
              <a:t>δ</a:t>
            </a:r>
            <a:r>
              <a:rPr lang="en-US" altLang="zh-CN" sz="4400" b="1" dirty="0"/>
              <a:t>   delta </a:t>
            </a:r>
            <a:endParaRPr lang="zh-CN" altLang="en-US" sz="44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/>
              <a:t>Ε  </a:t>
            </a:r>
            <a:r>
              <a:rPr lang="en-US" altLang="zh-CN" sz="4400" b="1" dirty="0" err="1"/>
              <a:t>ε</a:t>
            </a:r>
            <a:r>
              <a:rPr lang="en-US" altLang="zh-CN" sz="4400" b="1" dirty="0"/>
              <a:t>    epsilon       ∑  </a:t>
            </a:r>
            <a:r>
              <a:rPr lang="en-US" altLang="zh-CN" sz="4400" b="1" dirty="0">
                <a:solidFill>
                  <a:srgbClr val="000000"/>
                </a:solidFill>
              </a:rPr>
              <a:t>σ  </a:t>
            </a:r>
            <a:r>
              <a:rPr lang="en-US" altLang="zh-CN" sz="4400" b="1" dirty="0"/>
              <a:t> sigma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/>
              <a:t> Ω  </a:t>
            </a:r>
            <a:r>
              <a:rPr lang="en-US" altLang="zh-CN" sz="4400" b="1" dirty="0" err="1"/>
              <a:t>ω</a:t>
            </a:r>
            <a:r>
              <a:rPr lang="en-US" altLang="zh-CN" sz="4400" b="1" dirty="0"/>
              <a:t>  omega</a:t>
            </a:r>
            <a:endParaRPr lang="zh-CN" altLang="en-US" sz="4400" b="1" dirty="0"/>
          </a:p>
          <a:p>
            <a:pPr eaLnBrk="1" hangingPunct="1"/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5-1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下推自动机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是一个七元式：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M=(Q</a:t>
            </a:r>
            <a:r>
              <a:rPr lang="zh-CN" altLang="en-US" sz="4000" b="1" dirty="0"/>
              <a:t>，∑，</a:t>
            </a:r>
            <a:r>
              <a:rPr lang="en-US" altLang="zh-CN" sz="4000" b="1" dirty="0">
                <a:solidFill>
                  <a:srgbClr val="FF0000"/>
                </a:solidFill>
              </a:rPr>
              <a:t>Г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δ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Z</a:t>
            </a:r>
            <a:r>
              <a:rPr lang="en-US" altLang="zh-CN" sz="4000" b="1" baseline="-30000" dirty="0">
                <a:solidFill>
                  <a:schemeClr val="accent2"/>
                </a:solidFill>
              </a:rPr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F)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>
                <a:solidFill>
                  <a:schemeClr val="accent2"/>
                </a:solidFill>
              </a:rPr>
              <a:t>Q</a:t>
            </a:r>
            <a:r>
              <a:rPr lang="zh-CN" altLang="en-US" sz="4000" b="1" dirty="0"/>
              <a:t>是一个有限状态的集合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</a:t>
            </a:r>
            <a:r>
              <a:rPr lang="zh-CN" altLang="en-US" sz="4000" b="1" dirty="0">
                <a:solidFill>
                  <a:schemeClr val="accent2"/>
                </a:solidFill>
              </a:rPr>
              <a:t>∑</a:t>
            </a:r>
            <a:r>
              <a:rPr lang="zh-CN" altLang="en-US" sz="4000" b="1" dirty="0"/>
              <a:t>是输入串的字母集合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 </a:t>
            </a:r>
            <a:r>
              <a:rPr lang="en-US" altLang="zh-CN" sz="4000" b="1" dirty="0">
                <a:solidFill>
                  <a:schemeClr val="accent2"/>
                </a:solidFill>
              </a:rPr>
              <a:t>Г</a:t>
            </a:r>
            <a:r>
              <a:rPr lang="zh-CN" altLang="en-US" sz="4000" b="1" dirty="0"/>
              <a:t>是栈内符号集合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spcBef>
                <a:spcPct val="35000"/>
              </a:spcBef>
              <a:buSzTx/>
              <a:buFont typeface="Wingdings" pitchFamily="2" charset="2"/>
              <a:buNone/>
            </a:pPr>
            <a:r>
              <a:rPr lang="en-US" altLang="zh-CN" sz="4000" b="1" dirty="0">
                <a:solidFill>
                  <a:schemeClr val="accent2"/>
                </a:solidFill>
              </a:rPr>
              <a:t>   PDA</a:t>
            </a:r>
            <a:r>
              <a:rPr lang="zh-CN" altLang="en-US" sz="4000" b="1" dirty="0"/>
              <a:t>作为形式系统最早于</a:t>
            </a:r>
            <a:r>
              <a:rPr lang="en-US" altLang="zh-CN" sz="4000" b="1" dirty="0">
                <a:solidFill>
                  <a:schemeClr val="accent2"/>
                </a:solidFill>
              </a:rPr>
              <a:t>1961</a:t>
            </a:r>
            <a:r>
              <a:rPr lang="zh-CN" altLang="en-US" sz="4000" b="1" dirty="0"/>
              <a:t>年出现在 </a:t>
            </a:r>
            <a:r>
              <a:rPr lang="en-US" altLang="zh-CN" sz="4000" b="1" dirty="0">
                <a:solidFill>
                  <a:schemeClr val="accent2"/>
                </a:solidFill>
              </a:rPr>
              <a:t>Oettinger</a:t>
            </a:r>
            <a:r>
              <a:rPr lang="en-US" altLang="zh-CN" sz="4000" b="1" dirty="0"/>
              <a:t> </a:t>
            </a:r>
            <a:r>
              <a:rPr lang="zh-CN" altLang="en-US" sz="4000" b="1" dirty="0"/>
              <a:t>的论文中。</a:t>
            </a:r>
            <a:endParaRPr lang="zh-CN" altLang="zh-CN" sz="4000" b="1" dirty="0"/>
          </a:p>
          <a:p>
            <a:pPr marL="0" indent="0" algn="just" eaLnBrk="1" hangingPunct="1">
              <a:spcBef>
                <a:spcPct val="35000"/>
              </a:spcBef>
              <a:buSzTx/>
              <a:buNone/>
            </a:pPr>
            <a:r>
              <a:rPr lang="zh-CN" altLang="zh-CN" sz="4000" b="1" dirty="0"/>
              <a:t> </a:t>
            </a:r>
            <a:r>
              <a:rPr lang="en-US" altLang="zh-CN" sz="4000" b="1" dirty="0">
                <a:solidFill>
                  <a:schemeClr val="accent2"/>
                </a:solidFill>
              </a:rPr>
              <a:t>Chomsky</a:t>
            </a:r>
            <a:r>
              <a:rPr lang="zh-CN" altLang="en-US" sz="4000" b="1" dirty="0"/>
              <a:t>于</a:t>
            </a:r>
            <a:r>
              <a:rPr lang="en-US" altLang="zh-CN" sz="4000" b="1" dirty="0">
                <a:solidFill>
                  <a:schemeClr val="accent2"/>
                </a:solidFill>
              </a:rPr>
              <a:t>1962</a:t>
            </a:r>
            <a:r>
              <a:rPr lang="zh-CN" altLang="en-US" sz="4000" b="1" dirty="0"/>
              <a:t>年</a:t>
            </a:r>
            <a:r>
              <a:rPr lang="zh-CN" altLang="en-US" sz="4000" b="1" dirty="0">
                <a:solidFill>
                  <a:schemeClr val="accent2"/>
                </a:solidFill>
              </a:rPr>
              <a:t>发现了</a:t>
            </a:r>
            <a:r>
              <a:rPr lang="en-US" altLang="zh-CN" sz="4000" b="1" dirty="0">
                <a:solidFill>
                  <a:schemeClr val="accent2"/>
                </a:solidFill>
              </a:rPr>
              <a:t>PDA</a:t>
            </a:r>
            <a:r>
              <a:rPr lang="zh-CN" altLang="en-US" sz="4000" b="1" dirty="0"/>
              <a:t>与上下文无关文法的等价性。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chemeClr val="accent2"/>
                </a:solidFill>
              </a:rPr>
              <a:t>q</a:t>
            </a:r>
            <a:r>
              <a:rPr lang="en-US" altLang="zh-CN" sz="4400" b="1" baseline="-30000" dirty="0">
                <a:solidFill>
                  <a:schemeClr val="accent2"/>
                </a:solidFill>
              </a:rPr>
              <a:t>0</a:t>
            </a:r>
            <a:r>
              <a:rPr lang="en-US" altLang="zh-CN" sz="4400" b="1" dirty="0"/>
              <a:t>∈Q</a:t>
            </a:r>
            <a:r>
              <a:rPr lang="zh-CN" altLang="en-US" sz="4400" b="1" dirty="0"/>
              <a:t>是开始状态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Z</a:t>
            </a:r>
            <a:r>
              <a:rPr lang="en-US" altLang="zh-CN" sz="44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4400" b="1" dirty="0"/>
              <a:t>∈Г</a:t>
            </a:r>
            <a:r>
              <a:rPr lang="zh-CN" altLang="en-US" sz="4400" b="1" dirty="0"/>
              <a:t>是栈底符号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chemeClr val="accent2"/>
                </a:solidFill>
              </a:rPr>
              <a:t>F</a:t>
            </a:r>
            <a:r>
              <a:rPr lang="en-US" altLang="zh-CN" sz="4400" b="1" dirty="0">
                <a:sym typeface="Symbol" pitchFamily="18" charset="2"/>
              </a:rPr>
              <a:t></a:t>
            </a:r>
            <a:r>
              <a:rPr lang="en-US" altLang="zh-CN" sz="4400" b="1" dirty="0"/>
              <a:t>Q</a:t>
            </a:r>
            <a:r>
              <a:rPr lang="zh-CN" altLang="en-US" sz="4400" b="1" dirty="0"/>
              <a:t>是接收状态集合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δ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Q×(</a:t>
            </a:r>
            <a:r>
              <a:rPr lang="en-US" altLang="zh-CN" sz="3600" b="1" dirty="0">
                <a:solidFill>
                  <a:srgbClr val="000000"/>
                </a:solidFill>
              </a:rPr>
              <a:t>∑</a:t>
            </a:r>
            <a:r>
              <a:rPr lang="en-US" altLang="en-US" sz="4000" b="1" dirty="0">
                <a:solidFill>
                  <a:srgbClr val="000000"/>
                </a:solidFill>
              </a:rPr>
              <a:t>∪</a:t>
            </a:r>
            <a:r>
              <a:rPr lang="en-US" altLang="zh-CN" sz="3600" b="1" dirty="0">
                <a:solidFill>
                  <a:srgbClr val="FF0000"/>
                </a:solidFill>
              </a:rPr>
              <a:t>{ε}</a:t>
            </a:r>
            <a:r>
              <a:rPr lang="en-US" altLang="zh-CN" sz="3600" b="1" dirty="0"/>
              <a:t>)×Г→Q×</a:t>
            </a:r>
            <a:r>
              <a:rPr lang="en-US" altLang="zh-CN" sz="3600" b="1" dirty="0">
                <a:solidFill>
                  <a:schemeClr val="accent2"/>
                </a:solidFill>
              </a:rPr>
              <a:t>Г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对于确定的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，有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δ(q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D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=( q′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V)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对于不确定的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，有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( q′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V) ∈δ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D</a:t>
            </a:r>
            <a:r>
              <a:rPr lang="zh-CN" altLang="en-US" sz="3600" b="1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7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7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5400" dirty="0">
              <a:solidFill>
                <a:srgbClr val="000000"/>
              </a:solidFill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400" b="1" dirty="0"/>
              <a:t>使用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4400" b="1" dirty="0">
                <a:solidFill>
                  <a:srgbClr val="000000"/>
                </a:solidFill>
              </a:rPr>
              <a:t>     </a:t>
            </a:r>
            <a:r>
              <a:rPr lang="en-US" altLang="zh-CN" sz="4400" b="1" dirty="0">
                <a:solidFill>
                  <a:schemeClr val="accent2"/>
                </a:solidFill>
              </a:rPr>
              <a:t>&lt;q</a:t>
            </a:r>
            <a:r>
              <a:rPr lang="zh-CN" altLang="en-US" sz="4400" b="1" dirty="0">
                <a:solidFill>
                  <a:schemeClr val="accent2"/>
                </a:solidFill>
              </a:rPr>
              <a:t>，</a:t>
            </a:r>
            <a:r>
              <a:rPr lang="en-US" altLang="zh-CN" sz="4400" b="1" dirty="0">
                <a:solidFill>
                  <a:schemeClr val="accent2"/>
                </a:solidFill>
              </a:rPr>
              <a:t>x</a:t>
            </a:r>
            <a:r>
              <a:rPr lang="zh-CN" altLang="en-US" sz="4400" b="1" dirty="0">
                <a:solidFill>
                  <a:schemeClr val="accent2"/>
                </a:solidFill>
              </a:rPr>
              <a:t>，</a:t>
            </a:r>
            <a:r>
              <a:rPr lang="en-US" altLang="zh-CN" sz="4400" b="1" dirty="0">
                <a:solidFill>
                  <a:schemeClr val="accent2"/>
                </a:solidFill>
              </a:rPr>
              <a:t>D</a:t>
            </a:r>
            <a:r>
              <a:rPr lang="zh-CN" altLang="en-US" sz="4400" b="1" dirty="0">
                <a:solidFill>
                  <a:schemeClr val="accent2"/>
                </a:solidFill>
              </a:rPr>
              <a:t>，</a:t>
            </a:r>
            <a:r>
              <a:rPr lang="en-US" altLang="zh-CN" sz="4400" b="1" dirty="0">
                <a:solidFill>
                  <a:schemeClr val="accent2"/>
                </a:solidFill>
              </a:rPr>
              <a:t>q′</a:t>
            </a:r>
            <a:r>
              <a:rPr lang="zh-CN" altLang="en-US" sz="4400" b="1" dirty="0">
                <a:solidFill>
                  <a:schemeClr val="accent2"/>
                </a:solidFill>
              </a:rPr>
              <a:t>，</a:t>
            </a:r>
            <a:r>
              <a:rPr lang="en-US" altLang="zh-CN" sz="4400" b="1" dirty="0">
                <a:solidFill>
                  <a:schemeClr val="accent2"/>
                </a:solidFill>
              </a:rPr>
              <a:t>V&gt;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 dirty="0"/>
              <a:t>表示</a:t>
            </a:r>
            <a:r>
              <a:rPr lang="en-US" altLang="zh-CN" sz="4400" b="1" dirty="0"/>
              <a:t>δ</a:t>
            </a:r>
            <a:r>
              <a:rPr lang="zh-CN" altLang="en-US" sz="4400" b="1" dirty="0"/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000" dirty="0">
                <a:solidFill>
                  <a:srgbClr val="000000"/>
                </a:solidFill>
              </a:rPr>
              <a:t>定义</a:t>
            </a:r>
            <a:r>
              <a:rPr lang="en-US" altLang="zh-CN" sz="4000" dirty="0">
                <a:solidFill>
                  <a:srgbClr val="000000"/>
                </a:solidFill>
              </a:rPr>
              <a:t>5-2 PDA</a:t>
            </a:r>
            <a:r>
              <a:rPr lang="zh-CN" altLang="en-US" sz="4000" dirty="0">
                <a:solidFill>
                  <a:srgbClr val="000000"/>
                </a:solidFill>
              </a:rPr>
              <a:t>格局</a:t>
            </a:r>
            <a:r>
              <a:rPr lang="en-US" altLang="zh-CN" sz="4000" dirty="0">
                <a:solidFill>
                  <a:srgbClr val="000000"/>
                </a:solidFill>
              </a:rPr>
              <a:t>(</a:t>
            </a:r>
            <a:r>
              <a:rPr lang="zh-CN" altLang="en-US" sz="4000" dirty="0">
                <a:solidFill>
                  <a:srgbClr val="000000"/>
                </a:solidFill>
              </a:rPr>
              <a:t>或瞬间描述</a:t>
            </a:r>
            <a:r>
              <a:rPr lang="en-US" altLang="zh-CN" sz="4000" dirty="0">
                <a:solidFill>
                  <a:srgbClr val="000000"/>
                </a:solidFill>
              </a:rPr>
              <a:t>ID)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格局代表某个时刻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的情况 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PDA</a:t>
            </a:r>
            <a:r>
              <a:rPr lang="zh-CN" altLang="en-US" sz="4000" b="1" dirty="0"/>
              <a:t>的格局是一个三元式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         (</a:t>
            </a:r>
            <a:r>
              <a:rPr lang="en-US" altLang="zh-CN" sz="4000" b="1" dirty="0">
                <a:solidFill>
                  <a:srgbClr val="000000"/>
                </a:solidFill>
              </a:rPr>
              <a:t>q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σ</a:t>
            </a:r>
            <a:r>
              <a:rPr lang="en-US" altLang="zh-CN" sz="4000" b="1" dirty="0"/>
              <a:t>)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  其中，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为状态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w=x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x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…</a:t>
            </a:r>
            <a:r>
              <a:rPr lang="en-US" altLang="zh-CN" sz="4000" b="1" dirty="0" err="1"/>
              <a:t>x</a:t>
            </a:r>
            <a:r>
              <a:rPr lang="en-US" altLang="zh-CN" sz="4000" b="1" baseline="-30000" dirty="0" err="1"/>
              <a:t>n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还没有被扫描到的串</a:t>
            </a:r>
            <a:r>
              <a:rPr lang="en-US" altLang="zh-CN" sz="4000" b="1" dirty="0"/>
              <a:t>(</a:t>
            </a:r>
            <a:r>
              <a:rPr lang="zh-CN" altLang="en-US" sz="4000" b="1" dirty="0"/>
              <a:t>将扫描</a:t>
            </a:r>
            <a:r>
              <a:rPr lang="en-US" altLang="zh-CN" sz="4000" b="1" dirty="0"/>
              <a:t>x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σ=Z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…</a:t>
            </a:r>
            <a:r>
              <a:rPr lang="en-US" altLang="zh-CN" sz="4000" b="1" dirty="0" err="1"/>
              <a:t>Z</a:t>
            </a:r>
            <a:r>
              <a:rPr lang="en-US" altLang="zh-CN" sz="4000" b="1" baseline="-30000" dirty="0" err="1"/>
              <a:t>m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栈的内容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rgbClr val="000000"/>
                </a:solidFill>
              </a:rPr>
              <a:t>Z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>
                <a:solidFill>
                  <a:srgbClr val="000000"/>
                </a:solidFill>
              </a:rPr>
              <a:t>在栈顶</a:t>
            </a:r>
            <a:r>
              <a:rPr lang="zh-CN" altLang="en-US" sz="4000" b="1" dirty="0"/>
              <a:t>，</a:t>
            </a:r>
            <a:r>
              <a:rPr lang="en-US" altLang="zh-CN" sz="4000" b="1" dirty="0" err="1"/>
              <a:t>Z</a:t>
            </a:r>
            <a:r>
              <a:rPr lang="en-US" altLang="zh-CN" sz="4000" b="1" baseline="-30000" dirty="0" err="1"/>
              <a:t>m</a:t>
            </a:r>
            <a:r>
              <a:rPr lang="zh-CN" altLang="en-US" sz="4000" b="1" dirty="0"/>
              <a:t>在栈底</a:t>
            </a:r>
            <a:r>
              <a:rPr lang="en-US" altLang="zh-CN" sz="4000" b="1" dirty="0"/>
              <a:t>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800" b="0" dirty="0">
                <a:solidFill>
                  <a:srgbClr val="000000"/>
                </a:solidFill>
              </a:rPr>
              <a:t>PDA</a:t>
            </a:r>
            <a:endParaRPr lang="zh-CN" altLang="en-US" sz="4800" b="0" dirty="0">
              <a:solidFill>
                <a:srgbClr val="000000"/>
              </a:solidFill>
            </a:endParaRP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初始格局为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     (q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接收格局为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    (q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ε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ε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其中</a:t>
            </a:r>
            <a:r>
              <a:rPr lang="en-US" altLang="zh-CN" sz="4000" b="1" dirty="0"/>
              <a:t>: </a:t>
            </a:r>
            <a:r>
              <a:rPr lang="en-US" altLang="zh-CN" sz="4000" b="1" dirty="0" err="1">
                <a:solidFill>
                  <a:srgbClr val="000000"/>
                </a:solidFill>
              </a:rPr>
              <a:t>q∈Q</a:t>
            </a: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zh-CN" altLang="en-US" sz="4000" b="1" dirty="0">
                <a:solidFill>
                  <a:schemeClr val="tx2"/>
                </a:solidFill>
              </a:rPr>
              <a:t>（与接收状态无关）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5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格局的转换是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由于状态转换函数的作用引起的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确定的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x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引起的格局转换为：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</a:rPr>
              <a:t>  </a:t>
            </a:r>
            <a:r>
              <a:rPr lang="en-US" altLang="zh-CN" sz="3600" b="1" dirty="0"/>
              <a:t>(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FF0000"/>
                </a:solidFill>
              </a:rPr>
              <a:t>x</a:t>
            </a:r>
            <a:r>
              <a:rPr lang="en-US" altLang="zh-CN" sz="3600" b="1" dirty="0" err="1"/>
              <a:t>w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000000"/>
                </a:solidFill>
              </a:rPr>
              <a:t>A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                          (</a:t>
            </a:r>
            <a:r>
              <a:rPr lang="en-US" altLang="zh-CN" sz="3600" b="1" dirty="0">
                <a:solidFill>
                  <a:schemeClr val="accent2"/>
                </a:solidFill>
              </a:rPr>
              <a:t>q</a:t>
            </a:r>
            <a:r>
              <a:rPr lang="en-US" altLang="zh-CN" sz="3600" b="1" baseline="-30000" dirty="0">
                <a:solidFill>
                  <a:schemeClr val="accent2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w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A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不确定的</a:t>
            </a:r>
            <a:r>
              <a:rPr lang="en-US" altLang="zh-CN" sz="4400" dirty="0">
                <a:solidFill>
                  <a:srgbClr val="000000"/>
                </a:solidFill>
              </a:rPr>
              <a:t>PDA  </a:t>
            </a:r>
            <a:r>
              <a:rPr lang="zh-CN" altLang="en-US" sz="4400" dirty="0">
                <a:solidFill>
                  <a:srgbClr val="000000"/>
                </a:solidFill>
              </a:rPr>
              <a:t>（情况</a:t>
            </a:r>
            <a:r>
              <a:rPr lang="en-US" altLang="zh-CN" sz="4400" dirty="0">
                <a:solidFill>
                  <a:srgbClr val="000000"/>
                </a:solidFill>
              </a:rPr>
              <a:t>1</a:t>
            </a:r>
            <a:r>
              <a:rPr lang="zh-CN" altLang="en-US" sz="4400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132856"/>
            <a:ext cx="8001000" cy="37338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x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   则 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 (q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w，A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②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ε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/>
              <a:t> &gt;</a:t>
            </a:r>
            <a:endParaRPr lang="zh-CN" altLang="en-US" sz="3600" b="1" dirty="0"/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   则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  (q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chemeClr val="bg2"/>
                </a:solidFill>
              </a:rPr>
              <a:t>xw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不确定的</a:t>
            </a:r>
            <a:r>
              <a:rPr lang="en-US" altLang="zh-CN" sz="4400" dirty="0">
                <a:solidFill>
                  <a:srgbClr val="000000"/>
                </a:solidFill>
              </a:rPr>
              <a:t>PDA  </a:t>
            </a:r>
            <a:r>
              <a:rPr lang="zh-CN" altLang="en-US" sz="4400" dirty="0">
                <a:solidFill>
                  <a:srgbClr val="000000"/>
                </a:solidFill>
              </a:rPr>
              <a:t>（情况</a:t>
            </a:r>
            <a:r>
              <a:rPr lang="en-US" altLang="zh-CN" sz="4400" dirty="0">
                <a:solidFill>
                  <a:srgbClr val="000000"/>
                </a:solidFill>
              </a:rPr>
              <a:t>2</a:t>
            </a:r>
            <a:r>
              <a:rPr lang="zh-CN" altLang="en-US" sz="4400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2856"/>
            <a:ext cx="8001000" cy="3733800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则 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(q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A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</a:t>
            </a:r>
            <a:r>
              <a:rPr lang="en-US" altLang="zh-CN" sz="3600" b="1" dirty="0" err="1"/>
              <a:t>A</a:t>
            </a:r>
            <a:r>
              <a:rPr lang="en-US" altLang="zh-CN" sz="3600" b="1" baseline="-30000" dirty="0" err="1"/>
              <a:t>k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②</a:t>
            </a:r>
            <a:r>
              <a:rPr lang="en-US" altLang="zh-CN" sz="3600" b="1" dirty="0"/>
              <a:t>&lt;</a:t>
            </a:r>
            <a:r>
              <a:rPr lang="en-US" altLang="zh-CN" sz="3600" b="1" dirty="0">
                <a:solidFill>
                  <a:srgbClr val="FF0000"/>
                </a:solidFill>
              </a:rPr>
              <a:t>q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3600" b="1" dirty="0"/>
              <a:t>则 </a:t>
            </a:r>
            <a:r>
              <a:rPr lang="en-US" altLang="zh-CN" sz="3600" b="1" dirty="0"/>
              <a:t>(</a:t>
            </a:r>
            <a:r>
              <a:rPr lang="en-US" altLang="zh-CN" sz="3600" b="1" dirty="0" err="1"/>
              <a:t>q,xw,Aσ</a:t>
            </a:r>
            <a:r>
              <a:rPr lang="en-US" altLang="zh-CN" sz="3600" b="1" dirty="0"/>
              <a:t>)=&gt;</a:t>
            </a: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3600" b="1" dirty="0"/>
              <a:t>                 (q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 2</a:t>
            </a:r>
            <a:r>
              <a:rPr lang="en-US" altLang="zh-CN" sz="3600" b="1" dirty="0"/>
              <a:t>…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j</a:t>
            </a:r>
            <a:r>
              <a:rPr lang="en-US" altLang="zh-CN" sz="3600" b="1" dirty="0" err="1"/>
              <a:t>σ</a:t>
            </a:r>
            <a:r>
              <a:rPr lang="en-US" altLang="zh-CN" sz="3600" b="1" dirty="0"/>
              <a:t>)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与</a:t>
            </a:r>
            <a:r>
              <a:rPr lang="en-US" altLang="zh-CN" sz="4000"/>
              <a:t>FA</a:t>
            </a:r>
            <a:r>
              <a:rPr lang="zh-CN" altLang="en-US" sz="4000"/>
              <a:t>比较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400" b="1" dirty="0"/>
              <a:t>PDA</a:t>
            </a:r>
            <a:r>
              <a:rPr lang="zh-CN" altLang="en-US" sz="4400" b="1" dirty="0"/>
              <a:t>具有一个栈存储器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有两个操作：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>
                <a:solidFill>
                  <a:srgbClr val="000000"/>
                </a:solidFill>
              </a:rPr>
              <a:t>   入栈</a:t>
            </a:r>
            <a:r>
              <a:rPr lang="en-US" altLang="zh-CN" sz="4400" b="1" dirty="0"/>
              <a:t>---</a:t>
            </a:r>
            <a:r>
              <a:rPr lang="zh-CN" altLang="en-US" sz="4400" b="1" dirty="0"/>
              <a:t>将符号压入栈中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</a:t>
            </a:r>
            <a:r>
              <a:rPr lang="zh-CN" altLang="en-US" sz="4400" b="1" dirty="0">
                <a:solidFill>
                  <a:srgbClr val="000000"/>
                </a:solidFill>
              </a:rPr>
              <a:t>出栈</a:t>
            </a:r>
            <a:r>
              <a:rPr lang="en-US" altLang="zh-CN" sz="4400" b="1" dirty="0"/>
              <a:t>---</a:t>
            </a:r>
            <a:r>
              <a:rPr lang="zh-CN" altLang="en-US" sz="4400" b="1" dirty="0"/>
              <a:t>将栈顶元素移出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 不确定</a:t>
            </a:r>
            <a:r>
              <a:rPr lang="en-US" altLang="zh-CN" sz="4400" b="1" dirty="0"/>
              <a:t>PDA</a:t>
            </a:r>
            <a:r>
              <a:rPr lang="zh-CN" altLang="en-US" sz="4400" b="1" dirty="0"/>
              <a:t>对于某一格局</a:t>
            </a:r>
            <a:endParaRPr lang="en-US" altLang="zh-CN" sz="44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可能会有不同的下一格局。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用</a:t>
            </a:r>
            <a:r>
              <a:rPr lang="en-US" altLang="zh-CN" sz="4400" b="1"/>
              <a:t>=&gt;</a:t>
            </a:r>
            <a:r>
              <a:rPr lang="en-US" altLang="zh-CN" sz="4400" b="1" baseline="30000"/>
              <a:t>+</a:t>
            </a:r>
            <a:r>
              <a:rPr lang="zh-CN" altLang="en-US" sz="4400" b="1"/>
              <a:t>代表格局的多次变换</a:t>
            </a:r>
            <a:endParaRPr lang="en-US" altLang="zh-CN" sz="4400" b="1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400" b="1"/>
              <a:t>用</a:t>
            </a:r>
            <a:r>
              <a:rPr lang="en-US" altLang="zh-CN" sz="4400" b="1"/>
              <a:t>=&gt;</a:t>
            </a:r>
            <a:r>
              <a:rPr lang="en-US" altLang="zh-CN" sz="4400" b="1" baseline="30000"/>
              <a:t>*</a:t>
            </a:r>
            <a:r>
              <a:rPr lang="zh-CN" altLang="en-US" sz="4400" b="1"/>
              <a:t>代表格局的任意次变换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4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8001000" cy="11430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400"/>
              <a:t>5.1.3 PDA</a:t>
            </a:r>
            <a:r>
              <a:rPr lang="zh-CN" altLang="en-US" sz="4400"/>
              <a:t>接收语言的两种方式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定义</a:t>
            </a:r>
            <a:r>
              <a:rPr lang="en-US" altLang="zh-CN" sz="4000" b="1" dirty="0"/>
              <a:t>5-3 PAD</a:t>
            </a:r>
            <a:r>
              <a:rPr lang="zh-CN" altLang="en-US" sz="4000" b="1" dirty="0"/>
              <a:t>以</a:t>
            </a:r>
            <a:r>
              <a:rPr lang="zh-CN" altLang="en-US" sz="4000" b="1" dirty="0">
                <a:solidFill>
                  <a:schemeClr val="accent2"/>
                </a:solidFill>
              </a:rPr>
              <a:t>空栈方式</a:t>
            </a:r>
            <a:r>
              <a:rPr lang="zh-CN" altLang="en-US" sz="4000" b="1" dirty="0"/>
              <a:t>接收的语言为</a:t>
            </a:r>
            <a:r>
              <a:rPr lang="en-US" altLang="zh-CN" sz="4000" b="1" dirty="0"/>
              <a:t>L(M</a:t>
            </a:r>
            <a:r>
              <a:rPr lang="zh-CN" altLang="en-US" sz="4000" b="1" dirty="0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L(M)={w|(q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Z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0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          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(q</a:t>
            </a:r>
            <a:r>
              <a:rPr lang="zh-CN" altLang="en-US" sz="4000" b="1" dirty="0"/>
              <a:t> ， </a:t>
            </a:r>
            <a:r>
              <a:rPr lang="en-US" altLang="zh-CN" sz="4000" b="1" dirty="0">
                <a:solidFill>
                  <a:srgbClr val="FF0000"/>
                </a:solidFill>
              </a:rPr>
              <a:t>ε</a:t>
            </a:r>
            <a:r>
              <a:rPr lang="zh-CN" altLang="en-US" sz="4000" b="1" dirty="0">
                <a:solidFill>
                  <a:srgbClr val="FF0000"/>
                </a:solidFill>
              </a:rPr>
              <a:t> ， </a:t>
            </a:r>
            <a:r>
              <a:rPr lang="en-US" altLang="zh-CN" sz="4000" b="1" dirty="0">
                <a:solidFill>
                  <a:srgbClr val="FF0000"/>
                </a:solidFill>
              </a:rPr>
              <a:t>ε</a:t>
            </a:r>
            <a:r>
              <a:rPr lang="en-US" altLang="zh-CN" sz="4000" b="1" dirty="0"/>
              <a:t>)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              </a:t>
            </a:r>
            <a:r>
              <a:rPr lang="en-US" altLang="zh-CN" sz="4000" b="1" dirty="0" err="1"/>
              <a:t>q∈Q</a:t>
            </a:r>
            <a:r>
              <a:rPr lang="en-US" altLang="zh-CN" sz="4000" b="1" dirty="0"/>
              <a:t>}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接收格局与接收状态无关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只要当</a:t>
            </a:r>
            <a:r>
              <a:rPr lang="zh-CN" altLang="en-US" sz="4000" b="1" dirty="0">
                <a:solidFill>
                  <a:schemeClr val="accent2"/>
                </a:solidFill>
              </a:rPr>
              <a:t>串</a:t>
            </a:r>
            <a:r>
              <a:rPr lang="en-US" altLang="zh-CN" sz="4000" b="1" dirty="0">
                <a:solidFill>
                  <a:schemeClr val="accent2"/>
                </a:solidFill>
              </a:rPr>
              <a:t>w</a:t>
            </a:r>
            <a:r>
              <a:rPr lang="zh-CN" altLang="en-US" sz="4000" b="1" dirty="0">
                <a:solidFill>
                  <a:schemeClr val="accent2"/>
                </a:solidFill>
              </a:rPr>
              <a:t>扫描结束</a:t>
            </a:r>
            <a:r>
              <a:rPr lang="zh-CN" altLang="en-US" sz="4000" b="1" dirty="0"/>
              <a:t>，而</a:t>
            </a:r>
            <a:r>
              <a:rPr lang="zh-CN" altLang="en-US" sz="4000" b="1" dirty="0">
                <a:solidFill>
                  <a:srgbClr val="000000"/>
                </a:solidFill>
              </a:rPr>
              <a:t>栈为空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则串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被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以</a:t>
            </a:r>
            <a:r>
              <a:rPr lang="zh-CN" altLang="en-US" sz="4000" b="1" dirty="0">
                <a:solidFill>
                  <a:schemeClr val="accent2"/>
                </a:solidFill>
              </a:rPr>
              <a:t>空栈方式</a:t>
            </a:r>
            <a:r>
              <a:rPr lang="zh-CN" altLang="en-US" sz="4000" b="1" dirty="0"/>
              <a:t>所接收。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 dirty="0">
                <a:solidFill>
                  <a:srgbClr val="000000"/>
                </a:solidFill>
              </a:rPr>
              <a:t>定义</a:t>
            </a:r>
            <a:r>
              <a:rPr lang="en-US" altLang="zh-CN" sz="4800" dirty="0">
                <a:solidFill>
                  <a:srgbClr val="000000"/>
                </a:solidFill>
              </a:rPr>
              <a:t>5-4</a:t>
            </a:r>
            <a:endParaRPr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/>
              <a:t>PAD</a:t>
            </a:r>
            <a:r>
              <a:rPr lang="zh-CN" altLang="en-US" sz="4000" b="1" dirty="0">
                <a:solidFill>
                  <a:srgbClr val="000000"/>
                </a:solidFill>
              </a:rPr>
              <a:t>以终态方式</a:t>
            </a:r>
            <a:r>
              <a:rPr lang="zh-CN" altLang="en-US" sz="4000" b="1" dirty="0"/>
              <a:t>接收语言为</a:t>
            </a:r>
            <a:r>
              <a:rPr lang="en-US" altLang="zh-CN" sz="4000" b="1" dirty="0"/>
              <a:t>F(M)</a:t>
            </a:r>
            <a:endParaRPr lang="zh-CN" altLang="en-US" sz="40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/>
              <a:t>      F(M)={w|(q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 ， 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zh-CN" altLang="en-US" sz="4000" b="1" dirty="0">
                <a:solidFill>
                  <a:srgbClr val="000000"/>
                </a:solidFill>
              </a:rPr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Z</a:t>
            </a:r>
            <a:r>
              <a:rPr lang="en-US" altLang="zh-CN" sz="4000" b="1" baseline="-30000" dirty="0"/>
              <a:t>0</a:t>
            </a:r>
            <a:r>
              <a:rPr lang="en-US" altLang="zh-CN" sz="4000" b="1" dirty="0"/>
              <a:t>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/>
              <a:t>                 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(q′</a:t>
            </a:r>
            <a:r>
              <a:rPr lang="zh-CN" altLang="en-US" sz="4000" b="1" dirty="0"/>
              <a:t> ， </a:t>
            </a:r>
            <a:r>
              <a:rPr lang="en-US" altLang="zh-CN" sz="4000" b="1" dirty="0">
                <a:solidFill>
                  <a:srgbClr val="FF0000"/>
                </a:solidFill>
              </a:rPr>
              <a:t>ε</a:t>
            </a:r>
            <a:r>
              <a:rPr lang="zh-CN" altLang="en-US" sz="4000" b="1" dirty="0">
                <a:solidFill>
                  <a:srgbClr val="FF0000"/>
                </a:solidFill>
              </a:rPr>
              <a:t> ， </a:t>
            </a:r>
            <a:r>
              <a:rPr lang="en-US" altLang="zh-CN" sz="4000" b="1" dirty="0">
                <a:solidFill>
                  <a:srgbClr val="FF0000"/>
                </a:solidFill>
              </a:rPr>
              <a:t>σ</a:t>
            </a:r>
            <a:r>
              <a:rPr lang="en-US" altLang="zh-CN" sz="4000" b="1" dirty="0"/>
              <a:t>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4000" b="1" dirty="0"/>
              <a:t>                        </a:t>
            </a:r>
            <a:r>
              <a:rPr lang="en-US" altLang="zh-CN" sz="4000" b="1" dirty="0" err="1"/>
              <a:t>q′∈</a:t>
            </a:r>
            <a:r>
              <a:rPr lang="en-US" altLang="zh-CN" sz="4000" b="1" dirty="0" err="1">
                <a:solidFill>
                  <a:schemeClr val="accent2"/>
                </a:solidFill>
              </a:rPr>
              <a:t>F</a:t>
            </a:r>
            <a:r>
              <a:rPr lang="zh-CN" altLang="en-US" sz="4000" b="1" dirty="0"/>
              <a:t> ，</a:t>
            </a:r>
            <a:r>
              <a:rPr lang="en-US" altLang="zh-CN" sz="4000" b="1" dirty="0"/>
              <a:t> </a:t>
            </a:r>
            <a:r>
              <a:rPr lang="en-US" altLang="zh-CN" sz="4000" b="1" dirty="0" err="1"/>
              <a:t>σ∈Г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}</a:t>
            </a:r>
            <a:r>
              <a:rPr lang="zh-CN" altLang="en-US" sz="40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接收格局与栈是否为空无关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只要当</a:t>
            </a:r>
            <a:r>
              <a:rPr lang="zh-CN" altLang="en-US" sz="4000" b="1" dirty="0">
                <a:solidFill>
                  <a:schemeClr val="accent2"/>
                </a:solidFill>
              </a:rPr>
              <a:t>串</a:t>
            </a:r>
            <a:r>
              <a:rPr lang="en-US" altLang="zh-CN" sz="4000" b="1" dirty="0">
                <a:solidFill>
                  <a:schemeClr val="accent2"/>
                </a:solidFill>
              </a:rPr>
              <a:t>w</a:t>
            </a:r>
            <a:r>
              <a:rPr lang="zh-CN" altLang="en-US" sz="4000" b="1" dirty="0">
                <a:solidFill>
                  <a:schemeClr val="accent2"/>
                </a:solidFill>
              </a:rPr>
              <a:t>扫描结束</a:t>
            </a:r>
            <a:r>
              <a:rPr lang="zh-CN" altLang="en-US" sz="4000" b="1" dirty="0"/>
              <a:t>，而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处于某个</a:t>
            </a:r>
            <a:r>
              <a:rPr lang="zh-CN" altLang="en-US" sz="4000" b="1" dirty="0">
                <a:solidFill>
                  <a:schemeClr val="accent2"/>
                </a:solidFill>
              </a:rPr>
              <a:t>接收状态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则串</a:t>
            </a:r>
            <a:r>
              <a:rPr lang="en-US" altLang="zh-CN" sz="4000" b="1" dirty="0"/>
              <a:t>w</a:t>
            </a:r>
            <a:r>
              <a:rPr lang="zh-CN" altLang="en-US" sz="4000" b="1" dirty="0"/>
              <a:t>被</a:t>
            </a:r>
            <a:r>
              <a:rPr lang="en-US" altLang="zh-CN" sz="4000" b="1" dirty="0"/>
              <a:t>PDA</a:t>
            </a:r>
            <a:r>
              <a:rPr lang="zh-CN" altLang="en-US" sz="4000" b="1" dirty="0">
                <a:solidFill>
                  <a:srgbClr val="000000"/>
                </a:solidFill>
              </a:rPr>
              <a:t>以终态方式</a:t>
            </a:r>
            <a:r>
              <a:rPr lang="zh-CN" altLang="en-US" sz="4000" b="1" dirty="0"/>
              <a:t>所接收。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5-1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语言</a:t>
            </a:r>
            <a:r>
              <a:rPr lang="en-US" altLang="zh-CN" sz="4000" b="1" dirty="0"/>
              <a:t>L</a:t>
            </a:r>
            <a:r>
              <a:rPr lang="zh-CN" altLang="en-US" sz="4000" b="1" dirty="0"/>
              <a:t>被</a:t>
            </a:r>
            <a:r>
              <a:rPr lang="en-US" altLang="zh-CN" sz="4000" b="1" dirty="0"/>
              <a:t>PDA</a:t>
            </a:r>
            <a:r>
              <a:rPr lang="zh-CN" altLang="en-US" sz="4000" b="1" dirty="0">
                <a:solidFill>
                  <a:srgbClr val="000000"/>
                </a:solidFill>
              </a:rPr>
              <a:t>以终态方式</a:t>
            </a:r>
            <a:r>
              <a:rPr lang="zh-CN" altLang="en-US" sz="4000" b="1" dirty="0"/>
              <a:t>所接收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 当且仅当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   </a:t>
            </a:r>
            <a:r>
              <a:rPr lang="zh-CN" altLang="en-US" sz="4000" b="1" dirty="0"/>
              <a:t>它被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以</a:t>
            </a:r>
            <a:r>
              <a:rPr lang="zh-CN" altLang="en-US" sz="4000" b="1" dirty="0">
                <a:solidFill>
                  <a:srgbClr val="000000"/>
                </a:solidFill>
              </a:rPr>
              <a:t>空栈方式</a:t>
            </a:r>
            <a:r>
              <a:rPr lang="zh-CN" altLang="en-US" sz="4000" b="1" dirty="0"/>
              <a:t>所接收。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即终态接收与空栈接收方式等价。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证明：</a:t>
            </a:r>
            <a:endParaRPr lang="en-US" altLang="zh-CN" sz="4400" dirty="0">
              <a:solidFill>
                <a:srgbClr val="000000"/>
              </a:solidFill>
            </a:endParaRP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>
                <a:solidFill>
                  <a:srgbClr val="0033CC"/>
                </a:solidFill>
              </a:rPr>
              <a:t>略</a:t>
            </a:r>
            <a:endParaRPr lang="zh-CN" altLang="en-US" sz="3600" b="1">
              <a:solidFill>
                <a:srgbClr val="000000"/>
              </a:solidFill>
            </a:endParaRPr>
          </a:p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400" dirty="0">
                <a:solidFill>
                  <a:srgbClr val="000000"/>
                </a:solidFill>
              </a:rPr>
              <a:t>5.1.4</a:t>
            </a:r>
            <a:r>
              <a:rPr lang="zh-CN" altLang="en-US" sz="4400" dirty="0">
                <a:solidFill>
                  <a:srgbClr val="000000"/>
                </a:solidFill>
              </a:rPr>
              <a:t>广义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zh-CN" altLang="en-US" sz="4400" dirty="0">
                <a:solidFill>
                  <a:srgbClr val="000000"/>
                </a:solidFill>
              </a:rPr>
              <a:t>和单态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定义</a:t>
            </a:r>
            <a:r>
              <a:rPr lang="en-US" altLang="zh-CN" sz="4000" b="1" dirty="0"/>
              <a:t>5-5  </a:t>
            </a:r>
            <a:r>
              <a:rPr lang="zh-CN" altLang="en-US" sz="4000" b="1" dirty="0"/>
              <a:t>广义的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是七元式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00"/>
                </a:solidFill>
              </a:rPr>
              <a:t> </a:t>
            </a:r>
            <a:r>
              <a:rPr lang="en-US" altLang="zh-CN" sz="4000" b="1" dirty="0"/>
              <a:t>PDA=(Q,∑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Г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chemeClr val="accent2"/>
                </a:solidFill>
              </a:rPr>
              <a:t>δ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q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Z</a:t>
            </a:r>
            <a:r>
              <a:rPr lang="en-US" altLang="zh-CN" sz="4000" b="1" baseline="-30000" dirty="0"/>
              <a:t>0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F)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（除了</a:t>
            </a:r>
            <a:r>
              <a:rPr lang="en-US" altLang="zh-CN" sz="4000" b="1" dirty="0"/>
              <a:t>δ</a:t>
            </a:r>
            <a:r>
              <a:rPr lang="zh-CN" altLang="en-US" sz="4000" b="1" dirty="0"/>
              <a:t>外，其余同一般的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Q</a:t>
            </a:r>
            <a:r>
              <a:rPr lang="zh-CN" altLang="en-US" sz="3600" b="1" dirty="0"/>
              <a:t>是一个有限状态的集合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∑是输入串的字母集合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Г</a:t>
            </a:r>
            <a:r>
              <a:rPr lang="zh-CN" altLang="en-US" sz="3600" b="1" dirty="0"/>
              <a:t>是栈内符号集合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q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∈Q</a:t>
            </a:r>
            <a:r>
              <a:rPr lang="zh-CN" altLang="en-US" sz="3600" b="1" dirty="0"/>
              <a:t>是开始状态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Z</a:t>
            </a:r>
            <a:r>
              <a:rPr lang="en-US" altLang="zh-CN" sz="3600" b="1" baseline="-30000" dirty="0"/>
              <a:t>0</a:t>
            </a:r>
            <a:r>
              <a:rPr lang="en-US" altLang="zh-CN" sz="3600" b="1" dirty="0"/>
              <a:t>∈Г</a:t>
            </a:r>
            <a:r>
              <a:rPr lang="zh-CN" altLang="en-US" sz="3600" b="1" dirty="0"/>
              <a:t>是初始的栈底符号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F</a:t>
            </a:r>
            <a:r>
              <a:rPr lang="en-US" altLang="zh-CN" sz="3600" b="1" dirty="0">
                <a:sym typeface="Symbol" pitchFamily="18" charset="2"/>
              </a:rPr>
              <a:t>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是接收状态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终止状态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集合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01675"/>
            <a:ext cx="8001000" cy="1143000"/>
          </a:xfrm>
        </p:spPr>
        <p:txBody>
          <a:bodyPr/>
          <a:lstStyle/>
          <a:p>
            <a:pPr eaLnBrk="1" hangingPunct="1"/>
            <a:r>
              <a:rPr lang="zh-CN" altLang="en-US" sz="4400"/>
              <a:t>下推自动机</a:t>
            </a:r>
            <a:r>
              <a:rPr lang="zh-CN" altLang="en-US" sz="4800">
                <a:solidFill>
                  <a:srgbClr val="000000"/>
                </a:solidFill>
              </a:rPr>
              <a:t>物理模型</a:t>
            </a:r>
          </a:p>
        </p:txBody>
      </p:sp>
      <p:sp>
        <p:nvSpPr>
          <p:cNvPr id="531460" name="Rectangle 4"/>
          <p:cNvSpPr>
            <a:spLocks noChangeArrowheads="1"/>
          </p:cNvSpPr>
          <p:nvPr/>
        </p:nvSpPr>
        <p:spPr bwMode="ltGray">
          <a:xfrm>
            <a:off x="13319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1</a:t>
            </a:r>
          </a:p>
        </p:txBody>
      </p:sp>
      <p:sp>
        <p:nvSpPr>
          <p:cNvPr id="531461" name="Rectangle 5"/>
          <p:cNvSpPr>
            <a:spLocks noChangeArrowheads="1"/>
          </p:cNvSpPr>
          <p:nvPr/>
        </p:nvSpPr>
        <p:spPr bwMode="ltGray">
          <a:xfrm>
            <a:off x="17891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531462" name="Rectangle 6"/>
          <p:cNvSpPr>
            <a:spLocks noChangeArrowheads="1"/>
          </p:cNvSpPr>
          <p:nvPr/>
        </p:nvSpPr>
        <p:spPr bwMode="ltGray">
          <a:xfrm>
            <a:off x="22463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baseline="-25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531463" name="Rectangle 7"/>
          <p:cNvSpPr>
            <a:spLocks noChangeArrowheads="1"/>
          </p:cNvSpPr>
          <p:nvPr/>
        </p:nvSpPr>
        <p:spPr bwMode="ltGray">
          <a:xfrm>
            <a:off x="27035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531464" name="Rectangle 8"/>
          <p:cNvSpPr>
            <a:spLocks noChangeArrowheads="1"/>
          </p:cNvSpPr>
          <p:nvPr/>
        </p:nvSpPr>
        <p:spPr bwMode="ltGray">
          <a:xfrm>
            <a:off x="31607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j</a:t>
            </a:r>
          </a:p>
        </p:txBody>
      </p:sp>
      <p:sp>
        <p:nvSpPr>
          <p:cNvPr id="531465" name="Rectangle 9"/>
          <p:cNvSpPr>
            <a:spLocks noChangeArrowheads="1"/>
          </p:cNvSpPr>
          <p:nvPr/>
        </p:nvSpPr>
        <p:spPr bwMode="ltGray">
          <a:xfrm>
            <a:off x="36179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  <a:endParaRPr lang="en-US" altLang="zh-CN" sz="2400" baseline="-25000">
              <a:solidFill>
                <a:srgbClr val="0000CC"/>
              </a:solidFill>
            </a:endParaRPr>
          </a:p>
        </p:txBody>
      </p:sp>
      <p:sp>
        <p:nvSpPr>
          <p:cNvPr id="531466" name="Rectangle 10"/>
          <p:cNvSpPr>
            <a:spLocks noChangeArrowheads="1"/>
          </p:cNvSpPr>
          <p:nvPr/>
        </p:nvSpPr>
        <p:spPr bwMode="ltGray">
          <a:xfrm>
            <a:off x="40751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531467" name="Rectangle 11"/>
          <p:cNvSpPr>
            <a:spLocks noChangeArrowheads="1"/>
          </p:cNvSpPr>
          <p:nvPr/>
        </p:nvSpPr>
        <p:spPr bwMode="ltGray">
          <a:xfrm>
            <a:off x="4532313" y="2713038"/>
            <a:ext cx="4572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solidFill>
                  <a:srgbClr val="0000CC"/>
                </a:solidFill>
              </a:rPr>
              <a:t>a</a:t>
            </a:r>
            <a:r>
              <a:rPr lang="en-US" altLang="zh-CN" sz="2400" i="1" baseline="-25000">
                <a:solidFill>
                  <a:srgbClr val="0000CC"/>
                </a:solidFill>
              </a:rPr>
              <a:t>n</a:t>
            </a:r>
            <a:r>
              <a:rPr lang="en-US" altLang="zh-CN" sz="2400" baseline="-25000">
                <a:solidFill>
                  <a:srgbClr val="0000CC"/>
                </a:solidFill>
              </a:rPr>
              <a:t>+1</a:t>
            </a:r>
          </a:p>
        </p:txBody>
      </p:sp>
      <p:sp>
        <p:nvSpPr>
          <p:cNvPr id="531468" name="Line 12"/>
          <p:cNvSpPr>
            <a:spLocks noChangeShapeType="1"/>
          </p:cNvSpPr>
          <p:nvPr/>
        </p:nvSpPr>
        <p:spPr bwMode="ltGray">
          <a:xfrm>
            <a:off x="4989513" y="2713038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69" name="Line 13"/>
          <p:cNvSpPr>
            <a:spLocks noChangeShapeType="1"/>
          </p:cNvSpPr>
          <p:nvPr/>
        </p:nvSpPr>
        <p:spPr bwMode="ltGray">
          <a:xfrm>
            <a:off x="4989513" y="3322638"/>
            <a:ext cx="9906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70" name="Text Box 14"/>
          <p:cNvSpPr txBox="1">
            <a:spLocks noChangeArrowheads="1"/>
          </p:cNvSpPr>
          <p:nvPr/>
        </p:nvSpPr>
        <p:spPr bwMode="ltGray">
          <a:xfrm>
            <a:off x="5065713" y="2789238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531471" name="Rectangle 15"/>
          <p:cNvSpPr>
            <a:spLocks noChangeArrowheads="1"/>
          </p:cNvSpPr>
          <p:nvPr/>
        </p:nvSpPr>
        <p:spPr bwMode="ltGray">
          <a:xfrm>
            <a:off x="2932113" y="4160838"/>
            <a:ext cx="990600" cy="609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FSC</a:t>
            </a:r>
            <a:endParaRPr lang="en-US" altLang="zh-CN" sz="2400" baseline="-25000">
              <a:solidFill>
                <a:srgbClr val="FF0000"/>
              </a:solidFill>
            </a:endParaRPr>
          </a:p>
        </p:txBody>
      </p:sp>
      <p:sp>
        <p:nvSpPr>
          <p:cNvPr id="531472" name="Line 16"/>
          <p:cNvSpPr>
            <a:spLocks noChangeShapeType="1"/>
          </p:cNvSpPr>
          <p:nvPr/>
        </p:nvSpPr>
        <p:spPr bwMode="ltGray">
          <a:xfrm flipV="1">
            <a:off x="3389313" y="3322638"/>
            <a:ext cx="0" cy="838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73" name="Rectangle 17"/>
          <p:cNvSpPr>
            <a:spLocks noChangeArrowheads="1"/>
          </p:cNvSpPr>
          <p:nvPr/>
        </p:nvSpPr>
        <p:spPr bwMode="auto">
          <a:xfrm>
            <a:off x="5076825" y="4294188"/>
            <a:ext cx="863600" cy="1439862"/>
          </a:xfrm>
          <a:prstGeom prst="rect">
            <a:avLst/>
          </a:prstGeom>
          <a:noFill/>
          <a:ln w="952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1474" name="Line 18"/>
          <p:cNvSpPr>
            <a:spLocks noChangeShapeType="1"/>
          </p:cNvSpPr>
          <p:nvPr/>
        </p:nvSpPr>
        <p:spPr bwMode="auto">
          <a:xfrm>
            <a:off x="5076825" y="4652963"/>
            <a:ext cx="8413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1475" name="Line 19"/>
          <p:cNvSpPr>
            <a:spLocks noChangeShapeType="1"/>
          </p:cNvSpPr>
          <p:nvPr/>
        </p:nvSpPr>
        <p:spPr bwMode="auto">
          <a:xfrm>
            <a:off x="3922713" y="4437063"/>
            <a:ext cx="1150937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1476" name="Rectangle 20"/>
          <p:cNvSpPr>
            <a:spLocks noChangeArrowheads="1"/>
          </p:cNvSpPr>
          <p:nvPr/>
        </p:nvSpPr>
        <p:spPr bwMode="auto">
          <a:xfrm>
            <a:off x="5292725" y="4868863"/>
            <a:ext cx="720725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GB" altLang="zh-CN"/>
              <a:t>…</a:t>
            </a:r>
            <a:endParaRPr lang="en-US" altLang="zh-CN"/>
          </a:p>
        </p:txBody>
      </p:sp>
      <p:sp>
        <p:nvSpPr>
          <p:cNvPr id="531477" name="Rectangle 21"/>
          <p:cNvSpPr>
            <a:spLocks noChangeArrowheads="1"/>
          </p:cNvSpPr>
          <p:nvPr/>
        </p:nvSpPr>
        <p:spPr bwMode="auto">
          <a:xfrm>
            <a:off x="6443663" y="2708275"/>
            <a:ext cx="1727200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3200">
                <a:solidFill>
                  <a:schemeClr val="accent2"/>
                </a:solidFill>
              </a:rPr>
              <a:t>存储带</a:t>
            </a:r>
          </a:p>
        </p:txBody>
      </p:sp>
      <p:sp>
        <p:nvSpPr>
          <p:cNvPr id="531478" name="Rectangle 22"/>
          <p:cNvSpPr>
            <a:spLocks noChangeArrowheads="1"/>
          </p:cNvSpPr>
          <p:nvPr/>
        </p:nvSpPr>
        <p:spPr bwMode="auto">
          <a:xfrm>
            <a:off x="6732588" y="4652963"/>
            <a:ext cx="1727200" cy="576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sz="3200">
                <a:solidFill>
                  <a:schemeClr val="accent2"/>
                </a:solidFill>
              </a:rPr>
              <a:t>栈存储器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3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3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3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3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3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3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3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3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3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3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53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 animBg="1"/>
      <p:bldP spid="531461" grpId="0" animBg="1"/>
      <p:bldP spid="531462" grpId="0" animBg="1"/>
      <p:bldP spid="531463" grpId="0" animBg="1"/>
      <p:bldP spid="531464" grpId="0" animBg="1"/>
      <p:bldP spid="531465" grpId="0" animBg="1"/>
      <p:bldP spid="531466" grpId="0" animBg="1"/>
      <p:bldP spid="531467" grpId="0" animBg="1"/>
      <p:bldP spid="531468" grpId="0" animBg="1"/>
      <p:bldP spid="531469" grpId="0" animBg="1"/>
      <p:bldP spid="531470" grpId="0"/>
      <p:bldP spid="531471" grpId="0" animBg="1"/>
      <p:bldP spid="531472" grpId="0" animBg="1"/>
      <p:bldP spid="531473" grpId="0" animBg="1"/>
      <p:bldP spid="531474" grpId="0" animBg="1"/>
      <p:bldP spid="531475" grpId="0" animBg="1"/>
      <p:bldP spid="531476" grpId="0"/>
      <p:bldP spid="531477" grpId="0"/>
      <p:bldP spid="53147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 dirty="0">
                <a:solidFill>
                  <a:srgbClr val="000000"/>
                </a:solidFill>
              </a:rPr>
              <a:t>状态转换函数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76475"/>
            <a:ext cx="8001000" cy="3733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δ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Q×(</a:t>
            </a:r>
            <a:r>
              <a:rPr lang="en-US" altLang="zh-CN" sz="3600" b="1" dirty="0">
                <a:solidFill>
                  <a:srgbClr val="000000"/>
                </a:solidFill>
              </a:rPr>
              <a:t>∑</a:t>
            </a:r>
            <a:r>
              <a:rPr lang="en-US" altLang="en-US" sz="3600" b="1" dirty="0">
                <a:solidFill>
                  <a:srgbClr val="000000"/>
                </a:solidFill>
              </a:rPr>
              <a:t>∪</a:t>
            </a:r>
            <a:r>
              <a:rPr lang="en-US" altLang="zh-CN" sz="3600" b="1" dirty="0">
                <a:solidFill>
                  <a:srgbClr val="000000"/>
                </a:solidFill>
              </a:rPr>
              <a:t>{ε}</a:t>
            </a:r>
            <a:r>
              <a:rPr lang="en-US" altLang="zh-CN" sz="3600" b="1" dirty="0"/>
              <a:t>)×Г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+</a:t>
            </a:r>
            <a:r>
              <a:rPr lang="en-US" altLang="zh-CN" sz="3600" b="1" dirty="0"/>
              <a:t>→Q×Г</a:t>
            </a:r>
            <a:r>
              <a:rPr lang="en-US" altLang="zh-CN" sz="3600" b="1" baseline="30000" dirty="0">
                <a:solidFill>
                  <a:schemeClr val="accent2"/>
                </a:solidFill>
              </a:rPr>
              <a:t>*</a:t>
            </a:r>
            <a:endParaRPr lang="zh-CN" altLang="en-US" sz="3600" b="1" dirty="0">
              <a:solidFill>
                <a:schemeClr val="accent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&lt;q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x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 err="1">
                <a:solidFill>
                  <a:schemeClr val="accent2"/>
                </a:solidFill>
              </a:rPr>
              <a:t>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q′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chemeClr val="accent2"/>
                </a:solidFill>
              </a:rPr>
              <a:t>n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buFont typeface="Wingdings" pitchFamily="2" charset="2"/>
              <a:buNone/>
            </a:pPr>
            <a:endParaRPr lang="en-US" altLang="zh-C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75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rgbClr val="000000"/>
                </a:solidFill>
              </a:rPr>
              <a:t>状态转换函数</a:t>
            </a:r>
            <a:endParaRPr lang="zh-CN" altLang="en-US" sz="4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 eaLnBrk="1" hangingPunct="1">
              <a:buClr>
                <a:srgbClr val="0000FF"/>
              </a:buClr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对于确定的</a:t>
            </a:r>
            <a:r>
              <a:rPr lang="en-US" altLang="zh-CN" sz="3600" b="1" dirty="0">
                <a:solidFill>
                  <a:srgbClr val="0000FF"/>
                </a:solidFill>
              </a:rPr>
              <a:t>PDA</a:t>
            </a:r>
            <a:r>
              <a:rPr lang="zh-CN" altLang="en-US" sz="3600" b="1" dirty="0">
                <a:solidFill>
                  <a:srgbClr val="0000FF"/>
                </a:solidFill>
              </a:rPr>
              <a:t>，有</a:t>
            </a:r>
          </a:p>
          <a:p>
            <a:pPr lvl="0" algn="just" eaLnBrk="1" hangingPunct="1">
              <a:buClr>
                <a:srgbClr val="0000FF"/>
              </a:buClr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 δ(q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x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)=( q′,</a:t>
            </a:r>
            <a:r>
              <a:rPr lang="en-US" altLang="zh-CN" sz="3600" b="1" dirty="0">
                <a:solidFill>
                  <a:srgbClr val="000000"/>
                </a:solidFill>
              </a:rPr>
              <a:t> 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</a:rPr>
              <a:t>)</a:t>
            </a:r>
            <a:endParaRPr lang="zh-CN" altLang="en-US" sz="3600" b="1" dirty="0">
              <a:solidFill>
                <a:srgbClr val="0000FF"/>
              </a:solidFill>
            </a:endParaRPr>
          </a:p>
          <a:p>
            <a:pPr lvl="0" algn="just" eaLnBrk="1" hangingPunct="1">
              <a:buClr>
                <a:srgbClr val="0000FF"/>
              </a:buClr>
              <a:buNone/>
            </a:pPr>
            <a:r>
              <a:rPr lang="zh-CN" altLang="en-US" sz="3600" b="1" dirty="0">
                <a:solidFill>
                  <a:srgbClr val="0000FF"/>
                </a:solidFill>
              </a:rPr>
              <a:t>   对于不确定的</a:t>
            </a:r>
            <a:r>
              <a:rPr lang="en-US" altLang="zh-CN" sz="3600" b="1" dirty="0">
                <a:solidFill>
                  <a:srgbClr val="0000FF"/>
                </a:solidFill>
              </a:rPr>
              <a:t>PDA</a:t>
            </a:r>
            <a:r>
              <a:rPr lang="zh-CN" altLang="en-US" sz="3600" b="1" dirty="0">
                <a:solidFill>
                  <a:srgbClr val="0000FF"/>
                </a:solidFill>
              </a:rPr>
              <a:t>，有</a:t>
            </a:r>
          </a:p>
          <a:p>
            <a:pPr lvl="0" algn="just" eaLnBrk="1" hangingPunct="1">
              <a:buClr>
                <a:srgbClr val="0000FF"/>
              </a:buClr>
              <a:buNone/>
            </a:pPr>
            <a:r>
              <a:rPr lang="en-US" altLang="zh-CN" sz="3600" b="1" dirty="0">
                <a:solidFill>
                  <a:srgbClr val="0000FF"/>
                </a:solidFill>
              </a:rPr>
              <a:t>(q′,</a:t>
            </a:r>
            <a:r>
              <a:rPr lang="en-US" altLang="zh-CN" sz="3600" b="1" dirty="0">
                <a:solidFill>
                  <a:srgbClr val="000000"/>
                </a:solidFill>
              </a:rPr>
              <a:t> 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</a:rPr>
              <a:t>) ∈δ</a:t>
            </a:r>
            <a:r>
              <a:rPr lang="zh-CN" altLang="en-US" sz="3600" b="1" dirty="0">
                <a:solidFill>
                  <a:srgbClr val="0000FF"/>
                </a:solidFill>
              </a:rPr>
              <a:t>（</a:t>
            </a:r>
            <a:r>
              <a:rPr lang="en-US" altLang="zh-CN" sz="3600" b="1" dirty="0">
                <a:solidFill>
                  <a:srgbClr val="0000FF"/>
                </a:solidFill>
              </a:rPr>
              <a:t>q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FF"/>
                </a:solidFill>
              </a:rPr>
              <a:t>x</a:t>
            </a:r>
            <a:r>
              <a:rPr lang="zh-CN" altLang="en-US" sz="3600" b="1" dirty="0">
                <a:solidFill>
                  <a:srgbClr val="0000FF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 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B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k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 </a:t>
            </a:r>
            <a:r>
              <a:rPr lang="en-US" altLang="zh-CN" sz="3600" b="1" dirty="0">
                <a:solidFill>
                  <a:srgbClr val="0000FF"/>
                </a:solidFill>
              </a:rPr>
              <a:t>)</a:t>
            </a:r>
            <a:endParaRPr lang="zh-CN" altLang="en-US" sz="3600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一般的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，栈顶只是一个符号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广义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的</a:t>
            </a:r>
            <a:r>
              <a:rPr lang="zh-CN" altLang="en-US" sz="4000" b="1" dirty="0">
                <a:solidFill>
                  <a:schemeClr val="accent2"/>
                </a:solidFill>
              </a:rPr>
              <a:t>栈顶</a:t>
            </a:r>
            <a:r>
              <a:rPr lang="zh-CN" altLang="en-US" sz="4000" b="1" dirty="0"/>
              <a:t>可以为</a:t>
            </a:r>
            <a:r>
              <a:rPr lang="zh-CN" altLang="en-US" sz="4000" b="1" dirty="0">
                <a:solidFill>
                  <a:schemeClr val="accent2"/>
                </a:solidFill>
              </a:rPr>
              <a:t>多个符号</a:t>
            </a:r>
            <a:r>
              <a:rPr lang="zh-CN" altLang="en-US" sz="4000" b="1" dirty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5-4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若语言</a:t>
            </a:r>
            <a:r>
              <a:rPr lang="en-US" altLang="zh-CN" sz="4000" b="1" dirty="0"/>
              <a:t>L</a:t>
            </a:r>
            <a:r>
              <a:rPr lang="zh-CN" altLang="en-US" sz="4000" b="1" dirty="0"/>
              <a:t>能由广义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所接收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则</a:t>
            </a:r>
            <a:r>
              <a:rPr lang="en-US" altLang="zh-CN" sz="4000" b="1" dirty="0"/>
              <a:t>L</a:t>
            </a:r>
            <a:r>
              <a:rPr lang="zh-CN" altLang="en-US" sz="4000" b="1" dirty="0"/>
              <a:t>能够由一般的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所接收。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>
                <a:solidFill>
                  <a:srgbClr val="000000"/>
                </a:solidFill>
              </a:rPr>
              <a:t>证明思路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/>
              <a:t> </a:t>
            </a:r>
            <a:r>
              <a:rPr lang="zh-CN" altLang="en-US" sz="4000" b="1">
                <a:latin typeface="宋体" charset="-122"/>
              </a:rPr>
              <a:t>广义的</a:t>
            </a:r>
            <a:r>
              <a:rPr lang="en-US" altLang="zh-CN" sz="4000" b="1">
                <a:latin typeface="宋体" charset="-122"/>
              </a:rPr>
              <a:t>PDA</a:t>
            </a:r>
            <a:r>
              <a:rPr lang="zh-CN" altLang="en-US" sz="4000" b="1">
                <a:latin typeface="宋体" charset="-122"/>
              </a:rPr>
              <a:t>的一条规则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>
                <a:latin typeface="宋体" charset="-122"/>
              </a:rPr>
              <a:t>一般</a:t>
            </a:r>
            <a:r>
              <a:rPr lang="en-US" altLang="zh-CN" sz="4000" b="1">
                <a:latin typeface="宋体" charset="-122"/>
              </a:rPr>
              <a:t>PDA</a:t>
            </a:r>
            <a:r>
              <a:rPr lang="zh-CN" altLang="en-US" sz="4000" b="1">
                <a:latin typeface="宋体" charset="-122"/>
              </a:rPr>
              <a:t>的多条规则的组合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6300788" y="2203450"/>
            <a:ext cx="1439862" cy="865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就是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uiExpand="1" build="p"/>
      <p:bldP spid="54170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800" dirty="0">
                <a:solidFill>
                  <a:srgbClr val="000000"/>
                </a:solidFill>
              </a:rPr>
              <a:t>证明：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对于广义的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的任意一条规则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</a:t>
            </a:r>
            <a:r>
              <a:rPr lang="en-US" altLang="zh-CN" sz="3600" b="1" dirty="0" err="1"/>
              <a:t>q,x</a:t>
            </a:r>
            <a:r>
              <a:rPr lang="en-US" altLang="zh-CN" sz="3600" b="1" dirty="0"/>
              <a:t>, B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B</a:t>
            </a:r>
            <a:r>
              <a:rPr lang="en-US" altLang="zh-CN" sz="3600" b="1" baseline="-30000" dirty="0"/>
              <a:t>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q′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C</a:t>
            </a:r>
            <a:r>
              <a:rPr lang="en-US" altLang="zh-CN" sz="3600" b="1" baseline="-30000" dirty="0"/>
              <a:t>1</a:t>
            </a:r>
            <a:r>
              <a:rPr lang="en-US" altLang="zh-CN" sz="3600" b="1" dirty="0"/>
              <a:t>C</a:t>
            </a:r>
            <a:r>
              <a:rPr lang="en-US" altLang="zh-CN" sz="3600" b="1" baseline="-30000" dirty="0"/>
              <a:t>2</a:t>
            </a:r>
            <a:r>
              <a:rPr lang="en-US" altLang="zh-CN" sz="3600" b="1" dirty="0"/>
              <a:t>… C</a:t>
            </a:r>
            <a:r>
              <a:rPr lang="en-US" altLang="zh-CN" sz="3600" b="1" baseline="-30000" dirty="0"/>
              <a:t>n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增加状态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…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k-1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&lt; q</a:t>
            </a:r>
            <a:r>
              <a:rPr lang="zh-CN" altLang="en-US"/>
              <a:t>，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en-US" altLang="zh-CN" baseline="-30000"/>
              <a:t>1</a:t>
            </a:r>
            <a:r>
              <a:rPr lang="en-US" altLang="zh-CN"/>
              <a:t>B</a:t>
            </a:r>
            <a:r>
              <a:rPr lang="en-US" altLang="zh-CN" baseline="-30000"/>
              <a:t>2</a:t>
            </a:r>
            <a:r>
              <a:rPr lang="en-US" altLang="zh-CN"/>
              <a:t>… B</a:t>
            </a:r>
            <a:r>
              <a:rPr lang="en-US" altLang="zh-CN" baseline="-30000"/>
              <a:t>k</a:t>
            </a:r>
            <a:r>
              <a:rPr lang="zh-CN" altLang="en-US"/>
              <a:t>，</a:t>
            </a:r>
            <a:r>
              <a:rPr lang="en-US" altLang="zh-CN"/>
              <a:t>q′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en-US" altLang="zh-CN" baseline="-30000"/>
              <a:t>1</a:t>
            </a:r>
            <a:r>
              <a:rPr lang="en-US" altLang="zh-CN"/>
              <a:t>C</a:t>
            </a:r>
            <a:r>
              <a:rPr lang="en-US" altLang="zh-CN" baseline="-30000"/>
              <a:t>2</a:t>
            </a:r>
            <a:r>
              <a:rPr lang="en-US" altLang="zh-CN"/>
              <a:t>… C</a:t>
            </a:r>
            <a:r>
              <a:rPr lang="en-US" altLang="zh-CN" baseline="-30000"/>
              <a:t>n</a:t>
            </a:r>
            <a:r>
              <a:rPr lang="en-US" altLang="zh-CN"/>
              <a:t>&gt;</a:t>
            </a:r>
            <a:endParaRPr lang="zh-CN" altLang="en-US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改造为：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</a:t>
            </a:r>
            <a:r>
              <a:rPr lang="en-US" altLang="zh-CN" sz="3600" b="1" dirty="0"/>
              <a:t>&lt;q  </a:t>
            </a:r>
            <a:r>
              <a:rPr lang="zh-CN" altLang="en-US" sz="3600" b="1" dirty="0"/>
              <a:t>， 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US" sz="3600" b="1" dirty="0"/>
              <a:t>， 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 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&lt; r</a:t>
            </a:r>
            <a:r>
              <a:rPr lang="en-US" altLang="zh-CN" sz="3600" b="1" baseline="-30000" dirty="0"/>
              <a:t>1</a:t>
            </a:r>
            <a:r>
              <a:rPr lang="zh-CN" altLang="en-US" sz="3600" b="1" dirty="0"/>
              <a:t>， 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baseline="-30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 &gt;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…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&lt;</a:t>
            </a:r>
            <a:r>
              <a:rPr lang="en-US" altLang="zh-CN" sz="3600" b="1" dirty="0">
                <a:solidFill>
                  <a:srgbClr val="000000"/>
                </a:solidFill>
              </a:rPr>
              <a:t> r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k-1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B</a:t>
            </a:r>
            <a:r>
              <a:rPr lang="en-US" altLang="zh-CN" sz="3600" b="1" baseline="-30000" dirty="0" err="1"/>
              <a:t>k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q′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</a:rPr>
              <a:t>… </a:t>
            </a:r>
            <a:r>
              <a:rPr lang="en-US" altLang="zh-CN" sz="3600" b="1" dirty="0" err="1">
                <a:solidFill>
                  <a:srgbClr val="000000"/>
                </a:solidFill>
              </a:rPr>
              <a:t>C</a:t>
            </a:r>
            <a:r>
              <a:rPr lang="en-US" altLang="zh-CN" sz="3600" b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="1" baseline="-30000" dirty="0"/>
              <a:t> </a:t>
            </a:r>
            <a:r>
              <a:rPr lang="en-US" altLang="zh-CN" sz="3600" b="1" dirty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得到一般的</a:t>
            </a:r>
            <a:r>
              <a:rPr lang="en-US" altLang="zh-CN" sz="4000" b="1" dirty="0"/>
              <a:t>PDA′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   且</a:t>
            </a:r>
            <a:r>
              <a:rPr lang="en-US" altLang="zh-CN" sz="4000" b="1" dirty="0"/>
              <a:t>L=L(PDA′)</a:t>
            </a:r>
            <a:r>
              <a:rPr lang="zh-CN" altLang="en-US" sz="40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定义</a:t>
            </a:r>
            <a:r>
              <a:rPr lang="en-US" altLang="zh-CN" sz="4400" dirty="0">
                <a:solidFill>
                  <a:srgbClr val="000000"/>
                </a:solidFill>
              </a:rPr>
              <a:t>5-6  </a:t>
            </a:r>
            <a:r>
              <a:rPr lang="zh-CN" altLang="en-US" sz="4400" dirty="0">
                <a:solidFill>
                  <a:srgbClr val="000000"/>
                </a:solidFill>
              </a:rPr>
              <a:t>单态</a:t>
            </a:r>
            <a:r>
              <a:rPr lang="en-US" altLang="zh-CN" sz="4400" dirty="0">
                <a:solidFill>
                  <a:srgbClr val="000000"/>
                </a:solidFill>
              </a:rPr>
              <a:t>PDA</a:t>
            </a:r>
            <a:r>
              <a:rPr lang="en-US" altLang="zh-CN" sz="4400" b="0" dirty="0">
                <a:solidFill>
                  <a:srgbClr val="000000"/>
                </a:solidFill>
              </a:rPr>
              <a:t> </a:t>
            </a:r>
            <a:endParaRPr lang="zh-CN" altLang="en-US" sz="4400" b="0" dirty="0">
              <a:solidFill>
                <a:srgbClr val="000000"/>
              </a:solidFill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仅有一个状态的</a:t>
            </a:r>
            <a:r>
              <a:rPr lang="en-US" altLang="zh-CN" sz="4000" b="1" dirty="0"/>
              <a:t>PDA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</a:t>
            </a:r>
            <a:r>
              <a:rPr lang="en-US" altLang="zh-CN" sz="4400" b="1" dirty="0">
                <a:solidFill>
                  <a:schemeClr val="accent2"/>
                </a:solidFill>
              </a:rPr>
              <a:t>    </a:t>
            </a:r>
            <a:r>
              <a:rPr lang="zh-CN" altLang="en-US" sz="4000" b="1" dirty="0"/>
              <a:t>规则简化为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 &lt;x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D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V&gt;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764704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solidFill>
                  <a:srgbClr val="000000"/>
                </a:solidFill>
              </a:rPr>
              <a:t>(</a:t>
            </a:r>
            <a:r>
              <a:rPr lang="zh-CN" altLang="en-US" sz="4400" dirty="0">
                <a:solidFill>
                  <a:srgbClr val="000000"/>
                </a:solidFill>
              </a:rPr>
              <a:t>等价性</a:t>
            </a:r>
            <a:r>
              <a:rPr lang="en-US" altLang="zh-CN" sz="4400" dirty="0">
                <a:solidFill>
                  <a:srgbClr val="000000"/>
                </a:solidFill>
              </a:rPr>
              <a:t>)</a:t>
            </a:r>
            <a:r>
              <a:rPr lang="zh-CN" altLang="en-US" sz="4400" dirty="0">
                <a:solidFill>
                  <a:srgbClr val="000000"/>
                </a:solidFill>
              </a:rPr>
              <a:t>问题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400" b="1" dirty="0"/>
              <a:t>一个</a:t>
            </a:r>
            <a:r>
              <a:rPr lang="en-US" altLang="zh-CN" sz="4400" b="1" dirty="0">
                <a:solidFill>
                  <a:srgbClr val="000000"/>
                </a:solidFill>
              </a:rPr>
              <a:t>NFA</a:t>
            </a:r>
            <a:r>
              <a:rPr lang="zh-CN" altLang="en-US" sz="4400" b="1" dirty="0"/>
              <a:t>是否可以</a:t>
            </a:r>
            <a:r>
              <a:rPr lang="zh-CN" altLang="en-US" sz="4400" b="1" dirty="0">
                <a:solidFill>
                  <a:srgbClr val="000000"/>
                </a:solidFill>
              </a:rPr>
              <a:t>转换</a:t>
            </a:r>
            <a:r>
              <a:rPr lang="zh-CN" altLang="en-US" sz="4400" b="1" dirty="0"/>
              <a:t>为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 一个</a:t>
            </a:r>
            <a:r>
              <a:rPr lang="zh-CN" altLang="en-US" sz="4400" b="1" dirty="0">
                <a:solidFill>
                  <a:srgbClr val="000000"/>
                </a:solidFill>
              </a:rPr>
              <a:t>单态</a:t>
            </a:r>
            <a:r>
              <a:rPr lang="en-US" altLang="zh-CN" sz="4400" b="1" dirty="0">
                <a:solidFill>
                  <a:srgbClr val="000000"/>
                </a:solidFill>
              </a:rPr>
              <a:t>PDA</a:t>
            </a:r>
            <a:r>
              <a:rPr lang="zh-CN" altLang="en-US" sz="4400" b="1" dirty="0"/>
              <a:t>？</a:t>
            </a:r>
            <a:endParaRPr lang="zh-CN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栈存储器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zh-CN" altLang="en-US" sz="4400" b="1" dirty="0"/>
              <a:t>存放</a:t>
            </a:r>
            <a:r>
              <a:rPr lang="zh-CN" altLang="en-US" sz="4400" b="1" dirty="0">
                <a:solidFill>
                  <a:srgbClr val="000000"/>
                </a:solidFill>
              </a:rPr>
              <a:t>不同于</a:t>
            </a:r>
            <a:r>
              <a:rPr lang="zh-CN" altLang="en-US" sz="4400" b="1" dirty="0"/>
              <a:t>字母的符号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400" b="1" dirty="0"/>
              <a:t>   只能对</a:t>
            </a:r>
            <a:r>
              <a:rPr lang="zh-CN" altLang="en-US" sz="4400" b="1" dirty="0">
                <a:solidFill>
                  <a:srgbClr val="000000"/>
                </a:solidFill>
              </a:rPr>
              <a:t>栈顶</a:t>
            </a:r>
            <a:r>
              <a:rPr lang="zh-CN" altLang="en-US" sz="4400" b="1" dirty="0"/>
              <a:t>元素进行操作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思路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NFA=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Q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rgbClr val="000000"/>
                </a:solidFill>
              </a:rPr>
              <a:t>∑ </a:t>
            </a:r>
            <a:r>
              <a:rPr lang="en-US" altLang="zh-CN" sz="3600" b="1" dirty="0"/>
              <a:t>, δ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F</a:t>
            </a:r>
            <a:r>
              <a:rPr lang="zh-CN" altLang="en-US" sz="3600" b="1" dirty="0"/>
              <a:t>）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将</a:t>
            </a:r>
            <a:r>
              <a:rPr lang="en-US" altLang="zh-CN" sz="3600" b="1" dirty="0"/>
              <a:t>NFA</a:t>
            </a:r>
            <a:r>
              <a:rPr lang="zh-CN" altLang="en-US" sz="3600" b="1" dirty="0"/>
              <a:t>的</a:t>
            </a:r>
            <a:r>
              <a:rPr lang="zh-CN" altLang="en-US" sz="3600" b="1" dirty="0">
                <a:solidFill>
                  <a:srgbClr val="000000"/>
                </a:solidFill>
              </a:rPr>
              <a:t>状态</a:t>
            </a:r>
            <a:r>
              <a:rPr lang="zh-CN" altLang="en-US" sz="3600" b="1" dirty="0"/>
              <a:t>当作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的</a:t>
            </a:r>
            <a:r>
              <a:rPr lang="zh-CN" altLang="en-US" sz="3600" b="1" dirty="0">
                <a:solidFill>
                  <a:srgbClr val="000000"/>
                </a:solidFill>
              </a:rPr>
              <a:t>栈内符号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构造单态的</a:t>
            </a:r>
            <a:r>
              <a:rPr lang="en-US" altLang="zh-CN" sz="3600" b="1" dirty="0"/>
              <a:t>PDA</a:t>
            </a:r>
            <a:endParaRPr lang="zh-CN" altLang="en-US" sz="3600" b="1" dirty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　</a:t>
            </a:r>
            <a:r>
              <a:rPr lang="en-US" altLang="zh-CN" sz="3600" b="1" dirty="0"/>
              <a:t>=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{*}</a:t>
            </a:r>
            <a:r>
              <a:rPr lang="zh-CN" altLang="en-US" sz="3600" b="1" dirty="0"/>
              <a:t>，∑，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δ′</a:t>
            </a:r>
            <a:r>
              <a:rPr lang="zh-CN" altLang="en-US" sz="3600" b="1" dirty="0"/>
              <a:t>，*，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{*})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NFA</a:t>
            </a:r>
            <a:r>
              <a:rPr lang="zh-CN" altLang="en-US" sz="3600" b="1" dirty="0"/>
              <a:t>：</a:t>
            </a:r>
            <a:r>
              <a:rPr lang="en-US" altLang="zh-CN" sz="3600" b="1" dirty="0"/>
              <a:t>δ(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/>
              <a:t>，</a:t>
            </a:r>
            <a:r>
              <a:rPr lang="en-US" altLang="zh-CN" sz="3600" b="1" dirty="0">
                <a:solidFill>
                  <a:srgbClr val="FF0000"/>
                </a:solidFill>
              </a:rPr>
              <a:t>x</a:t>
            </a:r>
            <a:r>
              <a:rPr lang="en-US" altLang="zh-CN" sz="3600" b="1" dirty="0"/>
              <a:t>)= {q</a:t>
            </a:r>
            <a:r>
              <a:rPr lang="en-US" altLang="zh-CN" sz="3600" b="1" baseline="-25000" dirty="0"/>
              <a:t>1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2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…</a:t>
            </a:r>
            <a:r>
              <a:rPr lang="zh-CN" altLang="en-US" sz="3600" b="1" dirty="0"/>
              <a:t> </a:t>
            </a:r>
            <a:r>
              <a:rPr lang="en-US" altLang="zh-CN" sz="3600" b="1" dirty="0" err="1"/>
              <a:t>q</a:t>
            </a:r>
            <a:r>
              <a:rPr lang="en-US" altLang="zh-CN" sz="3600" b="1" baseline="-25000" dirty="0" err="1"/>
              <a:t>n</a:t>
            </a:r>
            <a:r>
              <a:rPr lang="zh-CN" altLang="en-US" sz="3600" b="1" dirty="0"/>
              <a:t>｝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单态的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</a:t>
            </a:r>
            <a:r>
              <a:rPr lang="en-US" altLang="zh-CN" sz="3600" b="1" dirty="0"/>
              <a:t>&lt;</a:t>
            </a:r>
            <a:r>
              <a:rPr lang="en-GB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GB" sz="3600" b="1" dirty="0"/>
              <a:t>，</a:t>
            </a:r>
            <a:r>
              <a:rPr lang="en-GB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GB" sz="3600" b="1" dirty="0"/>
              <a:t>， 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1</a:t>
            </a:r>
            <a:r>
              <a:rPr lang="zh-CN" altLang="en-GB" sz="3600" b="1" dirty="0"/>
              <a:t> 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&lt;</a:t>
            </a:r>
            <a:r>
              <a:rPr lang="en-GB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GB" sz="3600" b="1" dirty="0"/>
              <a:t>，</a:t>
            </a:r>
            <a:r>
              <a:rPr lang="en-GB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GB" sz="3600" b="1" dirty="0"/>
              <a:t>， </a:t>
            </a:r>
            <a:r>
              <a:rPr lang="en-US" altLang="zh-CN" sz="3600" b="1" dirty="0"/>
              <a:t>q</a:t>
            </a:r>
            <a:r>
              <a:rPr lang="en-US" altLang="zh-CN" sz="3600" b="1" baseline="-25000" dirty="0"/>
              <a:t>2</a:t>
            </a:r>
            <a:r>
              <a:rPr lang="zh-CN" altLang="en-GB" sz="3600" b="1" dirty="0"/>
              <a:t> </a:t>
            </a:r>
            <a:r>
              <a:rPr lang="en-US" altLang="zh-CN" sz="3600" b="1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…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/>
              <a:t>    &lt;</a:t>
            </a:r>
            <a:r>
              <a:rPr lang="en-GB" altLang="zh-CN" sz="3600" b="1" dirty="0">
                <a:solidFill>
                  <a:srgbClr val="FF0000"/>
                </a:solidFill>
              </a:rPr>
              <a:t>x</a:t>
            </a:r>
            <a:r>
              <a:rPr lang="zh-CN" altLang="en-GB" sz="3600" b="1" dirty="0"/>
              <a:t>，</a:t>
            </a:r>
            <a:r>
              <a:rPr lang="en-GB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GB" sz="3600" b="1" dirty="0"/>
              <a:t>， </a:t>
            </a:r>
            <a:r>
              <a:rPr lang="en-US" altLang="zh-CN" sz="3600" b="1" dirty="0" err="1"/>
              <a:t>q</a:t>
            </a:r>
            <a:r>
              <a:rPr lang="en-US" altLang="zh-CN" sz="3600" b="1" baseline="-25000" dirty="0" err="1"/>
              <a:t>n</a:t>
            </a:r>
            <a:r>
              <a:rPr lang="zh-CN" altLang="en-GB" sz="3600" b="1" dirty="0"/>
              <a:t> </a:t>
            </a:r>
            <a:r>
              <a:rPr lang="en-US" altLang="zh-CN" sz="3600" b="1" dirty="0"/>
              <a:t>&gt;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b="0"/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sz="3600" b="1" dirty="0"/>
              <a:t>NFA</a:t>
            </a:r>
            <a:r>
              <a:rPr lang="zh-CN" altLang="en-US" sz="3600" b="1" dirty="0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 若 </a:t>
            </a:r>
            <a:r>
              <a:rPr lang="en-US" altLang="zh-CN" sz="3600" b="1" dirty="0">
                <a:solidFill>
                  <a:srgbClr val="000000"/>
                </a:solidFill>
              </a:rPr>
              <a:t>q ∈δ</a:t>
            </a:r>
            <a:r>
              <a:rPr lang="en-US" altLang="zh-CN" sz="3600" b="1" baseline="30000" dirty="0">
                <a:solidFill>
                  <a:srgbClr val="000000"/>
                </a:solidFill>
              </a:rPr>
              <a:t>*</a:t>
            </a:r>
            <a:r>
              <a:rPr lang="en-US" altLang="zh-CN" sz="3600" b="1" dirty="0">
                <a:solidFill>
                  <a:srgbClr val="000000"/>
                </a:solidFill>
              </a:rPr>
              <a:t>(q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w)</a:t>
            </a:r>
          </a:p>
          <a:p>
            <a:pPr algn="just" eaLnBrk="1" hangingPunct="1"/>
            <a:r>
              <a:rPr lang="zh-CN" altLang="en-US" sz="3600" b="1" dirty="0"/>
              <a:t>单态的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有 </a:t>
            </a:r>
            <a:r>
              <a:rPr lang="zh-CN" altLang="en-US" sz="3600" b="1" dirty="0">
                <a:solidFill>
                  <a:srgbClr val="000000"/>
                </a:solidFill>
              </a:rPr>
              <a:t>（*，</a:t>
            </a:r>
            <a:r>
              <a:rPr lang="en-US" altLang="zh-CN" sz="3600" b="1" dirty="0">
                <a:solidFill>
                  <a:srgbClr val="000000"/>
                </a:solidFill>
              </a:rPr>
              <a:t>w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en-US" altLang="zh-CN" sz="3600" b="1" baseline="-30000" dirty="0">
                <a:solidFill>
                  <a:srgbClr val="000000"/>
                </a:solidFill>
              </a:rPr>
              <a:t>0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  <a:r>
              <a:rPr lang="en-US" altLang="zh-CN" sz="3600" b="1" dirty="0">
                <a:solidFill>
                  <a:srgbClr val="000000"/>
                </a:solidFill>
              </a:rPr>
              <a:t>=&gt;</a:t>
            </a:r>
            <a:r>
              <a:rPr lang="en-US" altLang="zh-CN" sz="3600" b="1" baseline="30000" dirty="0">
                <a:solidFill>
                  <a:srgbClr val="000000"/>
                </a:solidFill>
              </a:rPr>
              <a:t>*</a:t>
            </a:r>
            <a:r>
              <a:rPr lang="zh-CN" altLang="en-US" sz="3600" b="1" dirty="0">
                <a:solidFill>
                  <a:srgbClr val="000000"/>
                </a:solidFill>
              </a:rPr>
              <a:t>（*，</a:t>
            </a:r>
            <a:r>
              <a:rPr lang="en-US" altLang="zh-CN" sz="3600" b="1" dirty="0">
                <a:solidFill>
                  <a:srgbClr val="000000"/>
                </a:solidFill>
              </a:rPr>
              <a:t>ε</a:t>
            </a:r>
            <a:r>
              <a:rPr lang="zh-CN" altLang="en-US" sz="3600" b="1" dirty="0">
                <a:solidFill>
                  <a:srgbClr val="000000"/>
                </a:solidFill>
              </a:rPr>
              <a:t>，</a:t>
            </a:r>
            <a:r>
              <a:rPr lang="en-US" altLang="zh-CN" sz="3600" b="1" dirty="0">
                <a:solidFill>
                  <a:srgbClr val="000000"/>
                </a:solidFill>
              </a:rPr>
              <a:t>q</a:t>
            </a:r>
            <a:r>
              <a:rPr lang="zh-CN" altLang="en-US" sz="3600" b="1" dirty="0">
                <a:solidFill>
                  <a:srgbClr val="000000"/>
                </a:solidFill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/>
              <a:t>NFA</a:t>
            </a:r>
            <a:r>
              <a:rPr lang="zh-CN" altLang="en-US" sz="3600" b="1"/>
              <a:t>： </a:t>
            </a:r>
            <a:endParaRPr lang="zh-CN" altLang="en-US" sz="3600"/>
          </a:p>
          <a:p>
            <a:pPr>
              <a:buFont typeface="Wingdings" pitchFamily="2" charset="2"/>
              <a:buNone/>
            </a:pPr>
            <a:r>
              <a:rPr lang="zh-CN" altLang="en-US" sz="3600" b="1"/>
              <a:t>    若 </a:t>
            </a:r>
            <a:r>
              <a:rPr lang="en-US" altLang="zh-CN" sz="3600" b="1"/>
              <a:t>q </a:t>
            </a:r>
            <a:r>
              <a:rPr lang="zh-CN" altLang="en-US" sz="3600" b="1"/>
              <a:t>∈ </a:t>
            </a:r>
            <a:r>
              <a:rPr lang="en-US" altLang="zh-CN" sz="3600" b="1"/>
              <a:t>F    </a:t>
            </a:r>
            <a:r>
              <a:rPr lang="zh-CN" altLang="en-US" sz="3600" b="1"/>
              <a:t>则</a:t>
            </a:r>
            <a:endParaRPr lang="zh-CN" altLang="en-US" sz="3600"/>
          </a:p>
          <a:p>
            <a:r>
              <a:rPr lang="zh-CN" altLang="en-US" sz="3600" b="1"/>
              <a:t>单态的</a:t>
            </a:r>
            <a:r>
              <a:rPr lang="en-US" altLang="zh-CN" sz="3600" b="1"/>
              <a:t>PDA</a:t>
            </a:r>
            <a:r>
              <a:rPr lang="zh-CN" altLang="en-US" sz="3600" b="1"/>
              <a:t>： </a:t>
            </a:r>
            <a:endParaRPr lang="zh-CN" altLang="en-US" sz="3600"/>
          </a:p>
          <a:p>
            <a:pPr>
              <a:buFont typeface="Wingdings" pitchFamily="2" charset="2"/>
              <a:buNone/>
            </a:pPr>
            <a:r>
              <a:rPr lang="zh-CN" altLang="en-US" sz="3600" b="1"/>
              <a:t>    </a:t>
            </a:r>
            <a:r>
              <a:rPr lang="en-US" altLang="zh-CN" sz="3600" b="1"/>
              <a:t>&lt; ε</a:t>
            </a:r>
            <a:r>
              <a:rPr lang="zh-CN" altLang="en-US" sz="3600" b="1"/>
              <a:t> ， </a:t>
            </a:r>
            <a:r>
              <a:rPr lang="en-US" altLang="zh-CN" sz="3600" b="1"/>
              <a:t>q</a:t>
            </a:r>
            <a:r>
              <a:rPr lang="zh-CN" altLang="en-US" sz="3600" b="1"/>
              <a:t> ， </a:t>
            </a:r>
            <a:r>
              <a:rPr lang="en-US" altLang="zh-CN" sz="3600" b="1"/>
              <a:t>ε</a:t>
            </a:r>
            <a:r>
              <a:rPr lang="zh-CN" altLang="en-US" sz="3600" b="1"/>
              <a:t> </a:t>
            </a:r>
            <a:r>
              <a:rPr lang="en-US" altLang="zh-CN" sz="3600" b="1"/>
              <a:t>&gt; 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因此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若</a:t>
            </a:r>
            <a:r>
              <a:rPr lang="en-US" altLang="zh-CN" sz="3600" b="1" dirty="0"/>
              <a:t>NFA</a:t>
            </a:r>
            <a:r>
              <a:rPr lang="zh-CN" altLang="en-US" sz="3600" b="1" dirty="0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</a:t>
            </a:r>
            <a:r>
              <a:rPr lang="en-US" altLang="zh-CN" sz="3600" b="1" dirty="0"/>
              <a:t>δ</a:t>
            </a:r>
            <a:r>
              <a:rPr lang="en-US" altLang="zh-CN" sz="3600" b="1" baseline="30000" dirty="0"/>
              <a:t>*</a:t>
            </a:r>
            <a:r>
              <a:rPr lang="en-US" altLang="zh-CN" sz="3600" b="1" dirty="0"/>
              <a:t>(q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w)∩</a:t>
            </a:r>
            <a:r>
              <a:rPr lang="en-US" altLang="zh-CN" sz="3600" b="1" dirty="0" err="1"/>
              <a:t>F</a:t>
            </a:r>
            <a:r>
              <a:rPr lang="en-US" altLang="zh-CN" b="1" dirty="0" err="1"/>
              <a:t>≠</a:t>
            </a:r>
            <a:r>
              <a:rPr lang="en-US" altLang="zh-CN" sz="3600" b="1" dirty="0" err="1"/>
              <a:t>ф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单态的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（*，</a:t>
            </a:r>
            <a:r>
              <a:rPr lang="en-US" altLang="zh-CN" sz="3600" b="1" dirty="0"/>
              <a:t>w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q</a:t>
            </a:r>
            <a:r>
              <a:rPr lang="en-US" altLang="zh-CN" sz="3600" b="1" baseline="-30000" dirty="0"/>
              <a:t>0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</a:t>
            </a:r>
            <a:r>
              <a:rPr lang="zh-CN" altLang="en-US" sz="3600" b="1" dirty="0"/>
              <a:t>（*，</a:t>
            </a:r>
            <a:r>
              <a:rPr lang="en-US" altLang="zh-CN" sz="3600" b="1" dirty="0"/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</a:t>
            </a:r>
            <a:r>
              <a:rPr lang="zh-CN" altLang="en-US" sz="3600" b="1" dirty="0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即    </a:t>
            </a:r>
            <a:r>
              <a:rPr lang="en-US" altLang="zh-CN" sz="3600" b="1" dirty="0"/>
              <a:t>L(NFA)=L(PDA)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3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3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3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右线性文法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G=</a:t>
            </a:r>
            <a:r>
              <a:rPr lang="zh-CN" altLang="en-US" sz="3600" b="1"/>
              <a:t>（∑，</a:t>
            </a:r>
            <a:r>
              <a:rPr lang="en-US" altLang="zh-CN" sz="3600" b="1"/>
              <a:t>V</a:t>
            </a:r>
            <a:r>
              <a:rPr lang="zh-CN" altLang="en-US" sz="3600" b="1"/>
              <a:t>，</a:t>
            </a:r>
            <a:r>
              <a:rPr lang="en-US" altLang="zh-CN" sz="3600" b="1"/>
              <a:t>S</a:t>
            </a:r>
            <a:r>
              <a:rPr lang="zh-CN" altLang="en-US" sz="3600" b="1"/>
              <a:t>，</a:t>
            </a:r>
            <a:r>
              <a:rPr lang="en-US" altLang="zh-CN" sz="3600" b="1"/>
              <a:t>P</a:t>
            </a:r>
            <a:r>
              <a:rPr lang="zh-CN" altLang="en-US" sz="3600" b="1"/>
              <a:t>）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   也可以对应一个单态的</a:t>
            </a:r>
            <a:r>
              <a:rPr lang="en-US" altLang="zh-CN" sz="3600" b="1"/>
              <a:t>PDA</a:t>
            </a:r>
            <a:r>
              <a:rPr lang="zh-CN" altLang="en-US" sz="3600" b="1"/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/>
              <a:t>产生式　　　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/>
              <a:t> </a:t>
            </a:r>
            <a:r>
              <a:rPr lang="en-US" altLang="zh-CN" sz="3600" b="1">
                <a:solidFill>
                  <a:srgbClr val="000000"/>
                </a:solidFill>
              </a:rPr>
              <a:t>A→bB </a:t>
            </a:r>
            <a:r>
              <a:rPr lang="zh-CN" altLang="en-US" sz="3600" b="1">
                <a:solidFill>
                  <a:srgbClr val="000000"/>
                </a:solidFill>
              </a:rPr>
              <a:t>　</a:t>
            </a:r>
            <a:r>
              <a:rPr lang="zh-CN" altLang="en-US" sz="3600" b="1"/>
              <a:t>　  　　</a:t>
            </a:r>
            <a:endParaRPr lang="en-US" altLang="zh-CN" sz="3600" b="1">
              <a:solidFill>
                <a:srgbClr val="000000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/>
              <a:t> </a:t>
            </a:r>
            <a:r>
              <a:rPr lang="en-US" altLang="zh-CN" sz="3600" b="1">
                <a:solidFill>
                  <a:srgbClr val="000000"/>
                </a:solidFill>
              </a:rPr>
              <a:t>A→b</a:t>
            </a:r>
            <a:r>
              <a:rPr lang="en-US" altLang="zh-CN" sz="3600" b="1"/>
              <a:t>      </a:t>
            </a:r>
            <a:r>
              <a:rPr lang="zh-CN" altLang="en-US" sz="3600" b="1"/>
              <a:t>　　　　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4211638" y="2349500"/>
            <a:ext cx="3600450" cy="2016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PDA</a:t>
            </a:r>
            <a:r>
              <a:rPr lang="zh-CN" altLang="en-US" dirty="0">
                <a:solidFill>
                  <a:schemeClr val="tx1"/>
                </a:solidFill>
              </a:rPr>
              <a:t>的规则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/>
              <a:t>   &lt;b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 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/>
              <a:t>&lt;b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ε 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2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2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4000" b="1" dirty="0"/>
              <a:t>将文法的开始符号</a:t>
            </a:r>
            <a:r>
              <a:rPr lang="en-US" altLang="zh-CN" sz="4000" b="1" dirty="0"/>
              <a:t>S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当作是单态</a:t>
            </a:r>
            <a:r>
              <a:rPr lang="en-US" altLang="zh-CN" sz="4000" b="1" dirty="0"/>
              <a:t>PDA</a:t>
            </a:r>
            <a:r>
              <a:rPr lang="zh-CN" altLang="en-US" sz="4000" b="1" dirty="0"/>
              <a:t>的栈底符号，则 </a:t>
            </a:r>
            <a:endParaRPr lang="en-US" altLang="zh-CN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对于文法</a:t>
            </a:r>
            <a:r>
              <a:rPr lang="en-US" altLang="zh-CN" sz="4000" b="1" dirty="0"/>
              <a:t>G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</a:t>
            </a:r>
            <a:r>
              <a:rPr lang="en-US" altLang="zh-CN" sz="4000" b="1" dirty="0">
                <a:solidFill>
                  <a:srgbClr val="000000"/>
                </a:solidFill>
              </a:rPr>
              <a:t>S</a:t>
            </a:r>
            <a:r>
              <a:rPr lang="en-US" altLang="zh-CN" sz="4000" b="1" dirty="0"/>
              <a:t>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/>
              <a:t>=&gt;w</a:t>
            </a:r>
            <a:r>
              <a:rPr lang="en-US" altLang="zh-CN" sz="4000" b="1" baseline="-30000" dirty="0"/>
              <a:t>1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r>
              <a:rPr lang="en-US" altLang="zh-CN" sz="4000" b="1" dirty="0"/>
              <a:t>B=&gt;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1</a:t>
            </a:r>
            <a:r>
              <a:rPr lang="en-US" altLang="zh-CN" sz="4000" b="1" dirty="0"/>
              <a:t>bw</a:t>
            </a:r>
            <a:r>
              <a:rPr lang="en-US" altLang="zh-CN" sz="4000" b="1" baseline="-30000" dirty="0"/>
              <a:t>2</a:t>
            </a:r>
            <a:r>
              <a:rPr lang="en-US" altLang="zh-CN" sz="4000" b="1" dirty="0"/>
              <a:t>=w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对于单态</a:t>
            </a:r>
            <a:r>
              <a:rPr lang="en-US" altLang="zh-CN" sz="4000" b="1" dirty="0"/>
              <a:t>PDA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(*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w</a:t>
            </a:r>
            <a:r>
              <a:rPr lang="en-US" altLang="zh-CN" sz="4000" b="1" baseline="-30000" dirty="0">
                <a:solidFill>
                  <a:srgbClr val="000000"/>
                </a:solidFill>
              </a:rPr>
              <a:t>1</a:t>
            </a:r>
            <a:r>
              <a:rPr lang="en-US" altLang="zh-CN" sz="4000" b="1" dirty="0"/>
              <a:t>bw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000000"/>
                </a:solidFill>
              </a:rPr>
              <a:t>S</a:t>
            </a:r>
            <a:r>
              <a:rPr lang="en-US" altLang="zh-CN" sz="4000" b="1" dirty="0"/>
              <a:t>)=&gt;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(*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b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>
                <a:solidFill>
                  <a:srgbClr val="FF0000"/>
                </a:solidFill>
              </a:rPr>
              <a:t>A</a:t>
            </a:r>
            <a:r>
              <a:rPr lang="en-US" altLang="zh-CN" sz="4000" b="1" dirty="0"/>
              <a:t>)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  =&gt;(*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w</a:t>
            </a:r>
            <a:r>
              <a:rPr lang="en-US" altLang="zh-CN" sz="4000" b="1" baseline="-30000" dirty="0"/>
              <a:t>2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B)=&gt;</a:t>
            </a:r>
            <a:r>
              <a:rPr lang="en-US" altLang="zh-CN" sz="4000" b="1" baseline="30000" dirty="0"/>
              <a:t>*</a:t>
            </a:r>
            <a:r>
              <a:rPr lang="en-US" altLang="zh-CN" sz="4000" b="1" dirty="0"/>
              <a:t>(*</a:t>
            </a:r>
            <a:r>
              <a:rPr lang="zh-CN" altLang="en-US" sz="4000" b="1" dirty="0"/>
              <a:t>， </a:t>
            </a:r>
            <a:r>
              <a:rPr lang="en-US" altLang="zh-CN" sz="4000" b="1" dirty="0"/>
              <a:t>ε</a:t>
            </a:r>
            <a:r>
              <a:rPr lang="zh-CN" altLang="en-US" sz="4000" b="1" dirty="0"/>
              <a:t>， </a:t>
            </a:r>
            <a:r>
              <a:rPr lang="en-US" altLang="zh-CN" sz="4000" b="1" dirty="0"/>
              <a:t>ε)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3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3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例</a:t>
            </a:r>
            <a:r>
              <a:rPr lang="en-US" altLang="zh-CN" sz="4400" dirty="0">
                <a:solidFill>
                  <a:srgbClr val="000000"/>
                </a:solidFill>
              </a:rPr>
              <a:t>5-4  </a:t>
            </a:r>
            <a:r>
              <a:rPr lang="zh-CN" altLang="en-US" sz="4400" dirty="0">
                <a:solidFill>
                  <a:srgbClr val="000000"/>
                </a:solidFill>
              </a:rPr>
              <a:t>语言</a:t>
            </a:r>
            <a:r>
              <a:rPr lang="en-US" altLang="zh-CN" sz="4400" dirty="0">
                <a:solidFill>
                  <a:srgbClr val="000000"/>
                </a:solidFill>
              </a:rPr>
              <a:t>L={a</a:t>
            </a:r>
            <a:r>
              <a:rPr lang="en-US" altLang="zh-CN" sz="4400" baseline="30000" dirty="0">
                <a:solidFill>
                  <a:srgbClr val="000000"/>
                </a:solidFill>
              </a:rPr>
              <a:t>n</a:t>
            </a:r>
            <a:r>
              <a:rPr lang="en-US" altLang="zh-CN" sz="4400" dirty="0">
                <a:solidFill>
                  <a:srgbClr val="000000"/>
                </a:solidFill>
              </a:rPr>
              <a:t>b</a:t>
            </a:r>
            <a:r>
              <a:rPr lang="en-US" altLang="zh-CN" sz="4400" baseline="30000" dirty="0">
                <a:solidFill>
                  <a:srgbClr val="000000"/>
                </a:solidFill>
              </a:rPr>
              <a:t>n</a:t>
            </a:r>
            <a:r>
              <a:rPr lang="en-US" altLang="zh-CN" sz="4400" dirty="0">
                <a:solidFill>
                  <a:srgbClr val="000000"/>
                </a:solidFill>
              </a:rPr>
              <a:t>|n≥1}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文法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 err="1"/>
              <a:t>S→aSB</a:t>
            </a:r>
            <a:endParaRPr lang="en-US" altLang="zh-CN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 err="1"/>
              <a:t>S→aB</a:t>
            </a:r>
            <a:r>
              <a:rPr lang="en-US" altLang="zh-CN" sz="3600" b="1" dirty="0"/>
              <a:t>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 err="1"/>
              <a:t>B→b</a:t>
            </a:r>
            <a:endParaRPr lang="en-US" altLang="zh-CN" sz="3600" b="1" dirty="0"/>
          </a:p>
        </p:txBody>
      </p:sp>
      <p:sp>
        <p:nvSpPr>
          <p:cNvPr id="376836" name="Rectangle 4"/>
          <p:cNvSpPr>
            <a:spLocks noChangeArrowheads="1"/>
          </p:cNvSpPr>
          <p:nvPr/>
        </p:nvSpPr>
        <p:spPr bwMode="auto">
          <a:xfrm>
            <a:off x="3851275" y="3068638"/>
            <a:ext cx="3960813" cy="2374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  &lt;a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SB&gt;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&lt;a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B&gt;</a:t>
            </a:r>
          </a:p>
          <a:p>
            <a:pPr marL="342900" indent="-342900" algn="ctr">
              <a:buFont typeface="Wingdings" pitchFamily="2" charset="2"/>
              <a:buNone/>
            </a:pPr>
            <a:r>
              <a:rPr lang="en-US" altLang="zh-CN" dirty="0">
                <a:solidFill>
                  <a:schemeClr val="tx1"/>
                </a:solidFill>
              </a:rPr>
              <a:t> &lt;b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ε&gt;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indent="-342900" algn="ctr"/>
            <a:endParaRPr lang="zh-CN" altLang="en-US" dirty="0"/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4211638" y="2349500"/>
            <a:ext cx="2736850" cy="576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 dirty="0"/>
              <a:t>单态</a:t>
            </a:r>
            <a:r>
              <a:rPr lang="en-US" altLang="zh-CN" dirty="0"/>
              <a:t>PDA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6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6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6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/>
              <a:t>下推自动机动作</a:t>
            </a:r>
            <a:endParaRPr lang="zh-CN" altLang="en-US" sz="4400" b="0"/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/>
              <a:t>             </a:t>
            </a:r>
            <a:r>
              <a:rPr lang="en-US" altLang="zh-CN" sz="3600" b="1" dirty="0"/>
              <a:t>FSC</a:t>
            </a:r>
            <a:r>
              <a:rPr lang="zh-CN" altLang="en-US" sz="3600" b="1" dirty="0"/>
              <a:t>当前的</a:t>
            </a:r>
            <a:r>
              <a:rPr lang="zh-CN" altLang="en-US" sz="3600" b="1" dirty="0">
                <a:solidFill>
                  <a:schemeClr val="accent2"/>
                </a:solidFill>
              </a:rPr>
              <a:t>状态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输入带上的当前</a:t>
            </a:r>
            <a:r>
              <a:rPr lang="zh-CN" altLang="en-US" sz="3600" b="1" dirty="0">
                <a:solidFill>
                  <a:schemeClr val="accent2"/>
                </a:solidFill>
              </a:rPr>
              <a:t>字符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</a:t>
            </a:r>
            <a:r>
              <a:rPr lang="zh-CN" altLang="en-US" sz="3600" b="1" dirty="0">
                <a:solidFill>
                  <a:schemeClr val="accent2"/>
                </a:solidFill>
              </a:rPr>
              <a:t>栈顶符号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>
                <a:solidFill>
                  <a:schemeClr val="accent2"/>
                </a:solidFill>
              </a:rPr>
              <a:t>           </a:t>
            </a:r>
            <a:r>
              <a:rPr lang="zh-CN" altLang="en-US" sz="3600" b="1" dirty="0"/>
              <a:t>状态</a:t>
            </a:r>
            <a:r>
              <a:rPr lang="zh-CN" altLang="en-US" sz="3600" b="1" dirty="0">
                <a:solidFill>
                  <a:schemeClr val="accent2"/>
                </a:solidFill>
              </a:rPr>
              <a:t>改变</a:t>
            </a:r>
            <a:endParaRPr lang="zh-CN" altLang="en-US" sz="3600" b="1" dirty="0"/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</a:t>
            </a:r>
            <a:r>
              <a:rPr lang="zh-CN" altLang="en-US" sz="3600" b="1" dirty="0">
                <a:solidFill>
                  <a:srgbClr val="000000"/>
                </a:solidFill>
              </a:rPr>
              <a:t>入栈或出栈</a:t>
            </a:r>
            <a:r>
              <a:rPr lang="zh-CN" altLang="en-US" sz="3600" b="1" dirty="0"/>
              <a:t>操作</a:t>
            </a:r>
          </a:p>
          <a:p>
            <a:pPr marL="987425" indent="27463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600" b="1" dirty="0"/>
              <a:t>           读头向右</a:t>
            </a:r>
            <a:r>
              <a:rPr lang="zh-CN" altLang="en-US" sz="3600" b="1" dirty="0">
                <a:solidFill>
                  <a:schemeClr val="accent2"/>
                </a:solidFill>
              </a:rPr>
              <a:t>移动</a:t>
            </a:r>
            <a:r>
              <a:rPr lang="zh-CN" altLang="en-US" sz="3600" b="1" dirty="0"/>
              <a:t>一个单元</a:t>
            </a:r>
          </a:p>
        </p:txBody>
      </p:sp>
      <p:sp>
        <p:nvSpPr>
          <p:cNvPr id="307204" name="AutoShape 4"/>
          <p:cNvSpPr>
            <a:spLocks/>
          </p:cNvSpPr>
          <p:nvPr/>
        </p:nvSpPr>
        <p:spPr bwMode="auto">
          <a:xfrm>
            <a:off x="3060700" y="2565400"/>
            <a:ext cx="287338" cy="1439863"/>
          </a:xfrm>
          <a:prstGeom prst="leftBrace">
            <a:avLst>
              <a:gd name="adj1" fmla="val 41759"/>
              <a:gd name="adj2" fmla="val 50000"/>
            </a:avLst>
          </a:prstGeom>
          <a:noFill/>
          <a:ln w="539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5" name="AutoShape 5"/>
          <p:cNvSpPr>
            <a:spLocks/>
          </p:cNvSpPr>
          <p:nvPr/>
        </p:nvSpPr>
        <p:spPr bwMode="auto">
          <a:xfrm>
            <a:off x="3132138" y="4437063"/>
            <a:ext cx="144462" cy="1295400"/>
          </a:xfrm>
          <a:prstGeom prst="leftBrace">
            <a:avLst>
              <a:gd name="adj1" fmla="val 74726"/>
              <a:gd name="adj2" fmla="val 50000"/>
            </a:avLst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06" name="Rectangle 6"/>
          <p:cNvSpPr>
            <a:spLocks noChangeArrowheads="1"/>
          </p:cNvSpPr>
          <p:nvPr/>
        </p:nvSpPr>
        <p:spPr bwMode="auto">
          <a:xfrm>
            <a:off x="1116013" y="2781300"/>
            <a:ext cx="1800225" cy="935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根据</a:t>
            </a:r>
          </a:p>
        </p:txBody>
      </p:sp>
      <p:sp>
        <p:nvSpPr>
          <p:cNvPr id="307207" name="Rectangle 7"/>
          <p:cNvSpPr>
            <a:spLocks noChangeArrowheads="1"/>
          </p:cNvSpPr>
          <p:nvPr/>
        </p:nvSpPr>
        <p:spPr bwMode="auto">
          <a:xfrm>
            <a:off x="971550" y="4652963"/>
            <a:ext cx="1800225" cy="935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Wingdings" pitchFamily="2" charset="2"/>
              <a:buNone/>
            </a:pPr>
            <a:r>
              <a:rPr lang="zh-CN" altLang="en-US"/>
              <a:t>进行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  <p:bldP spid="307204" grpId="0" animBg="1"/>
      <p:bldP spid="307205" grpId="0" animBg="1"/>
      <p:bldP spid="30720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对于串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，单态的</a:t>
            </a:r>
            <a:r>
              <a:rPr lang="en-US" altLang="zh-CN" sz="3600" b="1" dirty="0"/>
              <a:t>PDA</a:t>
            </a:r>
            <a:r>
              <a:rPr lang="zh-CN" altLang="en-US" sz="3600" b="1" dirty="0"/>
              <a:t>可能会有以下的格局转换：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(*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>
                <a:solidFill>
                  <a:srgbClr val="C00000"/>
                </a:solidFill>
              </a:rPr>
              <a:t>a</a:t>
            </a:r>
            <a:r>
              <a:rPr lang="en-US" altLang="zh-CN" sz="3600" b="1" baseline="30000" dirty="0"/>
              <a:t>n-</a:t>
            </a:r>
            <a:r>
              <a:rPr lang="en-US" altLang="zh-CN" sz="3600" b="1" baseline="30000" dirty="0" err="1"/>
              <a:t>j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C00000"/>
                </a:solidFill>
              </a:rPr>
              <a:t>S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j</a:t>
            </a:r>
            <a:r>
              <a:rPr lang="zh-CN" altLang="en-US" sz="3600" b="1" dirty="0"/>
              <a:t>）       </a:t>
            </a:r>
          </a:p>
          <a:p>
            <a:pPr algn="just" eaLnBrk="1" hangingPunct="1">
              <a:buNone/>
            </a:pPr>
            <a:r>
              <a:rPr lang="zh-CN" altLang="en-US" sz="3600" b="1" dirty="0"/>
              <a:t>②</a:t>
            </a:r>
            <a:r>
              <a:rPr lang="en-US" altLang="zh-CN" sz="3600" b="1" dirty="0"/>
              <a:t>(*</a:t>
            </a:r>
            <a:r>
              <a:rPr lang="zh-CN" altLang="en-US" sz="3600" b="1" dirty="0"/>
              <a:t>，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>
                <a:solidFill>
                  <a:srgbClr val="C00000"/>
                </a:solidFill>
              </a:rPr>
              <a:t>a</a:t>
            </a:r>
            <a:r>
              <a:rPr lang="en-US" altLang="zh-CN" sz="3600" b="1" baseline="30000" dirty="0"/>
              <a:t>n-</a:t>
            </a:r>
            <a:r>
              <a:rPr lang="en-US" altLang="zh-CN" sz="3600" b="1" baseline="30000" dirty="0" err="1"/>
              <a:t>k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C00000"/>
                </a:solidFill>
              </a:rPr>
              <a:t>B</a:t>
            </a:r>
            <a:r>
              <a:rPr lang="en-US" altLang="zh-CN" sz="3600" b="1" baseline="30000" dirty="0" err="1"/>
              <a:t>k</a:t>
            </a:r>
            <a:r>
              <a:rPr lang="en-US" altLang="zh-CN" sz="3600" b="1" dirty="0"/>
              <a:t>)</a:t>
            </a:r>
            <a:r>
              <a:rPr lang="zh-CN" altLang="en-US" sz="3600" b="1" dirty="0"/>
              <a:t>      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③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 err="1"/>
              <a:t>a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 err="1"/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 </a:t>
            </a:r>
            <a:r>
              <a:rPr lang="en-US" altLang="zh-CN" sz="3600" b="1" dirty="0"/>
              <a:t>(</a:t>
            </a:r>
            <a:r>
              <a:rPr lang="zh-CN" altLang="en-US" sz="3600" b="1" dirty="0"/>
              <a:t>*，</a:t>
            </a:r>
            <a:r>
              <a:rPr lang="en-US" altLang="zh-CN" sz="3600" b="1" dirty="0" err="1">
                <a:solidFill>
                  <a:srgbClr val="C00000"/>
                </a:solidFill>
              </a:rPr>
              <a:t>b</a:t>
            </a:r>
            <a:r>
              <a:rPr lang="en-US" altLang="zh-CN" sz="3600" b="1" baseline="30000" dirty="0" err="1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 err="1">
                <a:solidFill>
                  <a:srgbClr val="C00000"/>
                </a:solidFill>
              </a:rPr>
              <a:t>B</a:t>
            </a:r>
            <a:r>
              <a:rPr lang="en-US" altLang="zh-CN" sz="3600" b="1" baseline="30000" dirty="0" err="1"/>
              <a:t>n</a:t>
            </a:r>
            <a:r>
              <a:rPr lang="en-US" altLang="zh-CN" sz="3600" b="1" dirty="0"/>
              <a:t>)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其中：①是导出②和③的中间过程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②会导致停机，因为没有合适的规则</a:t>
            </a:r>
            <a:r>
              <a:rPr lang="en-US" altLang="zh-CN" sz="3600" b="1" dirty="0"/>
              <a:t>&lt;a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zh-CN" altLang="en-US" sz="3600" b="1" dirty="0">
                <a:solidFill>
                  <a:schemeClr val="accent2"/>
                </a:solidFill>
              </a:rPr>
              <a:t>？</a:t>
            </a:r>
            <a:r>
              <a:rPr lang="en-US" altLang="zh-CN" sz="3600" b="1" dirty="0"/>
              <a:t>&gt;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③可以完成最后的转换：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（*，</a:t>
            </a:r>
            <a:r>
              <a:rPr lang="en-US" altLang="zh-CN" sz="3600" b="1" dirty="0"/>
              <a:t>b</a:t>
            </a:r>
            <a:r>
              <a:rPr lang="en-US" altLang="zh-CN" sz="3600" b="1" baseline="30000" dirty="0"/>
              <a:t>n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en-US" altLang="zh-CN" sz="3600" b="1" baseline="30000" dirty="0"/>
              <a:t>n</a:t>
            </a:r>
            <a:r>
              <a:rPr lang="zh-CN" altLang="en-US" sz="3600" b="1" dirty="0"/>
              <a:t>）</a:t>
            </a:r>
            <a:r>
              <a:rPr lang="en-US" altLang="zh-CN" sz="3600" b="1" dirty="0"/>
              <a:t>=&gt;</a:t>
            </a:r>
            <a:r>
              <a:rPr lang="en-US" altLang="zh-CN" sz="3600" b="1" baseline="30000" dirty="0"/>
              <a:t>*</a:t>
            </a:r>
            <a:r>
              <a:rPr lang="zh-CN" altLang="en-US" sz="3600" b="1" dirty="0"/>
              <a:t>（*，</a:t>
            </a:r>
            <a:r>
              <a:rPr lang="en-US" altLang="zh-CN" sz="3600" b="1" dirty="0"/>
              <a:t>ε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</a:t>
            </a:r>
            <a:r>
              <a:rPr lang="zh-CN" altLang="en-US" sz="3600" b="1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使用</a:t>
            </a:r>
            <a:r>
              <a:rPr lang="en-US" altLang="zh-CN" sz="3600" b="1" dirty="0"/>
              <a:t>n-1</a:t>
            </a:r>
            <a:r>
              <a:rPr lang="zh-CN" altLang="en-US" sz="3600" b="1" dirty="0"/>
              <a:t>次规则  </a:t>
            </a:r>
            <a:r>
              <a:rPr lang="en-US" altLang="zh-CN" sz="3600" b="1" dirty="0"/>
              <a:t>&lt;a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SB&gt;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      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次规则     </a:t>
            </a:r>
            <a:r>
              <a:rPr lang="en-US" altLang="zh-CN" sz="3600" b="1" dirty="0"/>
              <a:t>&lt;a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S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B&gt;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       n</a:t>
            </a:r>
            <a:r>
              <a:rPr lang="zh-CN" altLang="en-US" sz="3600" b="1" dirty="0"/>
              <a:t>次规则     </a:t>
            </a:r>
            <a:r>
              <a:rPr lang="en-US" altLang="zh-CN" sz="3600" b="1" dirty="0"/>
              <a:t>&lt;b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ε&gt;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4000" dirty="0">
                <a:solidFill>
                  <a:srgbClr val="000000"/>
                </a:solidFill>
              </a:rPr>
              <a:t>5.2 </a:t>
            </a:r>
            <a:r>
              <a:rPr lang="zh-CN" altLang="en-US" sz="4000" dirty="0">
                <a:solidFill>
                  <a:srgbClr val="000000"/>
                </a:solidFill>
              </a:rPr>
              <a:t>上下文无关文法和范式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范式是指标准的形式</a:t>
            </a:r>
          </a:p>
          <a:p>
            <a:pPr algn="just" eaLnBrk="1" hangingPunct="1"/>
            <a:r>
              <a:rPr lang="zh-CN" altLang="en-US" sz="3600" b="1" dirty="0"/>
              <a:t>在代数中， </a:t>
            </a:r>
            <a:r>
              <a:rPr lang="en-US" altLang="zh-CN" sz="3600" b="1" dirty="0"/>
              <a:t>2/4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3/6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…</a:t>
            </a:r>
            <a:r>
              <a:rPr lang="zh-CN" altLang="en-US" sz="3600" b="1" dirty="0"/>
              <a:t>的范式是</a:t>
            </a:r>
            <a:r>
              <a:rPr lang="en-US" altLang="zh-CN" sz="3600" b="1" dirty="0"/>
              <a:t>1/2</a:t>
            </a:r>
            <a:r>
              <a:rPr lang="zh-CN" altLang="en-US" sz="3600" b="1" dirty="0"/>
              <a:t>。</a:t>
            </a:r>
            <a:endParaRPr lang="en-US" altLang="zh-CN" sz="3600" b="1" dirty="0"/>
          </a:p>
          <a:p>
            <a:pPr algn="just" eaLnBrk="1" hangingPunct="1"/>
            <a:r>
              <a:rPr lang="zh-CN" altLang="en-US" sz="3600" b="1" dirty="0"/>
              <a:t>本节讨论在上下文无关文法的几个重要的</a:t>
            </a:r>
            <a:r>
              <a:rPr lang="zh-CN" altLang="en-US" sz="3600" b="1" dirty="0">
                <a:solidFill>
                  <a:srgbClr val="000000"/>
                </a:solidFill>
              </a:rPr>
              <a:t>范式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5-5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G</a:t>
            </a:r>
            <a:r>
              <a:rPr lang="zh-CN" altLang="en-US" sz="3600" b="1" dirty="0"/>
              <a:t>是一个上下文无关文法，则存在一个上下文无关文法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，使得：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①</a:t>
            </a:r>
            <a:r>
              <a:rPr lang="en-US" altLang="zh-CN" sz="3600" b="1" dirty="0"/>
              <a:t>L(G)=L(G′)</a:t>
            </a:r>
            <a:endParaRPr lang="zh-CN" altLang="en-US" sz="36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②若</a:t>
            </a:r>
            <a:r>
              <a:rPr lang="en-US" altLang="zh-CN" sz="3600" b="1" dirty="0"/>
              <a:t>ε</a:t>
            </a:r>
            <a:r>
              <a:rPr lang="zh-CN" altLang="en-US" b="1" dirty="0"/>
              <a:t>≠</a:t>
            </a:r>
            <a:r>
              <a:rPr lang="en-US" altLang="zh-CN" sz="3600" b="1" dirty="0"/>
              <a:t>L(G)</a:t>
            </a:r>
            <a:r>
              <a:rPr lang="zh-CN" altLang="en-US" sz="3600" b="1" dirty="0"/>
              <a:t>，则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没有空串产生式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endParaRPr lang="zh-CN" altLang="en-US" b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③若</a:t>
            </a:r>
            <a:r>
              <a:rPr lang="en-US" altLang="zh-CN" sz="3600" b="1" dirty="0" err="1"/>
              <a:t>ε∈L</a:t>
            </a:r>
            <a:r>
              <a:rPr lang="en-US" altLang="zh-CN" sz="3600" b="1" dirty="0"/>
              <a:t>(G)</a:t>
            </a:r>
            <a:r>
              <a:rPr lang="zh-CN" altLang="en-US" sz="3600" b="1" dirty="0"/>
              <a:t>，则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有</a:t>
            </a:r>
            <a:r>
              <a:rPr lang="en-US" altLang="zh-CN" sz="3600" b="1" dirty="0" err="1"/>
              <a:t>S′→ε</a:t>
            </a:r>
            <a:r>
              <a:rPr lang="zh-CN" altLang="en-US" sz="3600" b="1" dirty="0"/>
              <a:t>，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 且</a:t>
            </a:r>
            <a:r>
              <a:rPr lang="en-US" altLang="zh-CN" sz="3600" b="1" dirty="0"/>
              <a:t>S′</a:t>
            </a:r>
            <a:r>
              <a:rPr lang="zh-CN" altLang="en-US" sz="3600" b="1" dirty="0"/>
              <a:t>不出现在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的任何产生式的右边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④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中没有</a:t>
            </a:r>
            <a:r>
              <a:rPr lang="en-US" altLang="zh-CN" sz="3600" b="1" dirty="0">
                <a:solidFill>
                  <a:srgbClr val="FF0000"/>
                </a:solidFill>
              </a:rPr>
              <a:t>A→B</a:t>
            </a:r>
            <a:r>
              <a:rPr lang="zh-CN" altLang="en-US" sz="3600" b="1" dirty="0"/>
              <a:t>形式的产生式。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zh-CN" altLang="en-US" sz="4400"/>
              <a:t>证明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前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点是</a:t>
            </a:r>
            <a:r>
              <a:rPr lang="zh-CN" altLang="en-US" sz="4000" b="1" dirty="0">
                <a:solidFill>
                  <a:srgbClr val="000000"/>
                </a:solidFill>
              </a:rPr>
              <a:t>空串定理</a:t>
            </a:r>
            <a:r>
              <a:rPr lang="zh-CN" altLang="en-US" sz="4000" b="1" dirty="0"/>
              <a:t>的内容</a:t>
            </a:r>
            <a:endParaRPr lang="en-US" altLang="zh-CN" sz="40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4000" b="1" dirty="0"/>
              <a:t>第</a:t>
            </a:r>
            <a:r>
              <a:rPr lang="en-US" altLang="zh-CN" sz="4000" b="1" dirty="0"/>
              <a:t>4</a:t>
            </a:r>
            <a:r>
              <a:rPr lang="zh-CN" altLang="en-US" sz="4000" b="1" dirty="0"/>
              <a:t>点证明参见</a:t>
            </a:r>
            <a:r>
              <a:rPr lang="zh-CN" altLang="en-US" sz="4000" b="1" dirty="0">
                <a:solidFill>
                  <a:srgbClr val="000000"/>
                </a:solidFill>
              </a:rPr>
              <a:t>参考文献</a:t>
            </a:r>
            <a:r>
              <a:rPr lang="en-US" altLang="zh-CN" sz="4000" b="1" dirty="0">
                <a:solidFill>
                  <a:srgbClr val="000000"/>
                </a:solidFill>
              </a:rPr>
              <a:t>1</a:t>
            </a:r>
            <a:r>
              <a:rPr lang="zh-CN" altLang="en-US" sz="4000" b="1" dirty="0">
                <a:solidFill>
                  <a:srgbClr val="000000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dirty="0">
                <a:solidFill>
                  <a:srgbClr val="000000"/>
                </a:solidFill>
              </a:rPr>
              <a:t>5.2.1  Chomsky</a:t>
            </a:r>
            <a:r>
              <a:rPr lang="zh-CN" altLang="en-US" dirty="0">
                <a:solidFill>
                  <a:srgbClr val="000000"/>
                </a:solidFill>
              </a:rPr>
              <a:t>范式</a:t>
            </a:r>
            <a:r>
              <a:rPr lang="en-US" altLang="zh-CN" sz="4800" b="0" dirty="0"/>
              <a:t>(</a:t>
            </a:r>
            <a:r>
              <a:rPr lang="en-US" altLang="zh-CN" sz="4800" b="0" dirty="0">
                <a:solidFill>
                  <a:schemeClr val="accent2"/>
                </a:solidFill>
              </a:rPr>
              <a:t>CNF</a:t>
            </a:r>
            <a:r>
              <a:rPr lang="en-US" altLang="zh-CN" sz="4800" b="0" dirty="0"/>
              <a:t>)</a:t>
            </a:r>
            <a:endParaRPr lang="zh-CN" altLang="en-US" sz="4800" b="0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sz="4000" b="1" dirty="0">
                <a:solidFill>
                  <a:srgbClr val="000000"/>
                </a:solidFill>
              </a:rPr>
              <a:t>定义</a:t>
            </a:r>
            <a:r>
              <a:rPr lang="en-US" altLang="zh-CN" sz="4000" b="1" dirty="0">
                <a:solidFill>
                  <a:srgbClr val="000000"/>
                </a:solidFill>
              </a:rPr>
              <a:t>5-7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上下文无关文法</a:t>
            </a:r>
            <a:r>
              <a:rPr lang="en-US" altLang="zh-CN" sz="4000" b="1" dirty="0"/>
              <a:t>G=(∑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V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S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P)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4000" b="1" dirty="0"/>
              <a:t> 若</a:t>
            </a:r>
            <a:r>
              <a:rPr lang="en-US" altLang="zh-CN" sz="4000" b="1" dirty="0"/>
              <a:t>G</a:t>
            </a:r>
            <a:r>
              <a:rPr lang="zh-CN" altLang="en-US" sz="4000" b="1" dirty="0"/>
              <a:t>的每个产生式是下列形式之一：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>
                <a:solidFill>
                  <a:schemeClr val="accent2"/>
                </a:solidFill>
              </a:rPr>
              <a:t>A→BC     </a:t>
            </a:r>
            <a:r>
              <a:rPr lang="en-US" altLang="zh-CN" sz="4000" b="1" dirty="0"/>
              <a:t>A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B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C∈V</a:t>
            </a:r>
            <a:r>
              <a:rPr lang="zh-CN" altLang="en-US" sz="4000" b="1" dirty="0"/>
              <a:t>   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A→a</a:t>
            </a:r>
            <a:r>
              <a:rPr lang="zh-CN" altLang="en-US" sz="4000" b="1" dirty="0"/>
              <a:t>         </a:t>
            </a:r>
            <a:r>
              <a:rPr lang="en-US" altLang="zh-CN" sz="4000" b="1" dirty="0"/>
              <a:t>A∈V</a:t>
            </a:r>
            <a:r>
              <a:rPr lang="zh-CN" altLang="en-US" sz="4000" b="1" dirty="0"/>
              <a:t>，</a:t>
            </a:r>
            <a:r>
              <a:rPr lang="en-US" altLang="zh-CN" sz="4000" b="1" dirty="0"/>
              <a:t>a∈∑</a:t>
            </a:r>
            <a:endParaRPr lang="zh-CN" altLang="en-US" sz="4000" b="1" dirty="0"/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4000" b="1" dirty="0"/>
              <a:t>  </a:t>
            </a:r>
            <a:r>
              <a:rPr lang="en-US" altLang="zh-CN" sz="4000" b="1" dirty="0" err="1">
                <a:solidFill>
                  <a:schemeClr val="accent2"/>
                </a:solidFill>
              </a:rPr>
              <a:t>S→ε</a:t>
            </a:r>
            <a:r>
              <a:rPr lang="zh-CN" altLang="en-US" sz="4000" b="1" dirty="0"/>
              <a:t>  且</a:t>
            </a:r>
            <a:r>
              <a:rPr lang="en-US" altLang="zh-CN" sz="4000" b="1" dirty="0"/>
              <a:t>S</a:t>
            </a:r>
            <a:r>
              <a:rPr lang="zh-CN" altLang="en-US" sz="4000" b="1" dirty="0"/>
              <a:t>不出现在产生式的右边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4000" b="1" dirty="0"/>
              <a:t>则</a:t>
            </a:r>
            <a:r>
              <a:rPr lang="en-US" altLang="zh-CN" sz="4000" b="1" dirty="0"/>
              <a:t>G</a:t>
            </a:r>
            <a:r>
              <a:rPr lang="zh-CN" altLang="en-US" sz="4000" b="1" dirty="0"/>
              <a:t>是</a:t>
            </a:r>
            <a:r>
              <a:rPr lang="en-US" altLang="zh-CN" sz="4000" b="1" dirty="0">
                <a:solidFill>
                  <a:srgbClr val="000000"/>
                </a:solidFill>
              </a:rPr>
              <a:t>Chomsky</a:t>
            </a:r>
            <a:r>
              <a:rPr lang="zh-CN" altLang="en-US" sz="4000" b="1" dirty="0"/>
              <a:t>范式</a:t>
            </a:r>
            <a:r>
              <a:rPr lang="en-US" altLang="zh-CN" sz="4000" b="1" dirty="0"/>
              <a:t>(</a:t>
            </a:r>
            <a:r>
              <a:rPr lang="en-US" altLang="zh-CN" sz="4000" b="1" dirty="0">
                <a:solidFill>
                  <a:schemeClr val="accent2"/>
                </a:solidFill>
              </a:rPr>
              <a:t>CNF</a:t>
            </a:r>
            <a:r>
              <a:rPr lang="en-US" altLang="zh-CN" sz="4000" b="1" dirty="0"/>
              <a:t>)</a:t>
            </a:r>
            <a:r>
              <a:rPr lang="zh-CN" altLang="en-US" sz="4000" b="1" dirty="0"/>
              <a:t> 。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dirty="0">
                <a:solidFill>
                  <a:srgbClr val="000000"/>
                </a:solidFill>
              </a:rPr>
              <a:t>定理</a:t>
            </a:r>
            <a:r>
              <a:rPr lang="en-US" altLang="zh-CN" sz="4400" dirty="0">
                <a:solidFill>
                  <a:srgbClr val="000000"/>
                </a:solidFill>
              </a:rPr>
              <a:t>5-6</a:t>
            </a:r>
            <a:endParaRPr lang="zh-CN" altLang="en-US" sz="4400" dirty="0">
              <a:solidFill>
                <a:srgbClr val="000000"/>
              </a:solidFill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en-US" altLang="zh-CN" sz="3600" b="1" dirty="0"/>
              <a:t>   G</a:t>
            </a:r>
            <a:r>
              <a:rPr lang="zh-CN" altLang="en-US" sz="3600" b="1" dirty="0"/>
              <a:t>是一个上下文无关文法，则存在一个等价的上下文无关文法</a:t>
            </a:r>
            <a:r>
              <a:rPr lang="en-US" altLang="zh-CN" sz="3600" b="1" dirty="0"/>
              <a:t>G′</a:t>
            </a:r>
            <a:endParaRPr lang="zh-CN" altLang="en-US" sz="3600" b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zh-CN" altLang="en-US" sz="3600" b="1" dirty="0"/>
              <a:t>   使得</a:t>
            </a:r>
            <a:r>
              <a:rPr lang="en-US" altLang="zh-CN" sz="3600" b="1" dirty="0"/>
              <a:t>L(G)=L(G′)</a:t>
            </a:r>
            <a:r>
              <a:rPr lang="zh-CN" altLang="en-US" sz="3600" b="1" dirty="0"/>
              <a:t>，且</a:t>
            </a:r>
            <a:r>
              <a:rPr lang="en-US" altLang="zh-CN" sz="3600" b="1" dirty="0"/>
              <a:t>G′</a:t>
            </a:r>
            <a:r>
              <a:rPr lang="zh-CN" altLang="en-US" sz="3600" b="1" dirty="0"/>
              <a:t>是</a:t>
            </a:r>
            <a:r>
              <a:rPr lang="en-US" altLang="zh-CN" sz="3600" b="1" dirty="0">
                <a:solidFill>
                  <a:srgbClr val="000000"/>
                </a:solidFill>
              </a:rPr>
              <a:t>CNF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uiExpand="1" build="p"/>
    </p:bldLst>
  </p:timing>
</p:sld>
</file>

<file path=ppt/theme/theme1.xml><?xml version="1.0" encoding="utf-8"?>
<a:theme xmlns:a="http://schemas.openxmlformats.org/drawingml/2006/main" name="Capsules">
  <a:themeElements>
    <a:clrScheme name="">
      <a:dk1>
        <a:srgbClr val="0000FF"/>
      </a:dk1>
      <a:lt1>
        <a:srgbClr val="FFFFFF"/>
      </a:lt1>
      <a:dk2>
        <a:srgbClr val="0000FF"/>
      </a:dk2>
      <a:lt2>
        <a:srgbClr val="0000FF"/>
      </a:lt2>
      <a:accent1>
        <a:srgbClr val="99CC99"/>
      </a:accent1>
      <a:accent2>
        <a:srgbClr val="000000"/>
      </a:accent2>
      <a:accent3>
        <a:srgbClr val="FFFFFF"/>
      </a:accent3>
      <a:accent4>
        <a:srgbClr val="0000DA"/>
      </a:accent4>
      <a:accent5>
        <a:srgbClr val="CAE2CA"/>
      </a:accent5>
      <a:accent6>
        <a:srgbClr val="000000"/>
      </a:accent6>
      <a:hlink>
        <a:srgbClr val="666699"/>
      </a:hlink>
      <a:folHlink>
        <a:srgbClr val="CC99FF"/>
      </a:folHlink>
    </a:clrScheme>
    <a:fontScheme name="Capsule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2" charset="2"/>
          <a:buChar char="l"/>
          <a:tabLst/>
          <a:defRPr kumimoji="1" lang="en-US" sz="36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Designs\Pulse.pot</Template>
  <TotalTime>15222</TotalTime>
  <Words>5723</Words>
  <Application>Microsoft Office PowerPoint</Application>
  <PresentationFormat>全屏显示(4:3)</PresentationFormat>
  <Paragraphs>774</Paragraphs>
  <Slides>161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161</vt:i4>
      </vt:variant>
    </vt:vector>
  </HeadingPairs>
  <TitlesOfParts>
    <vt:vector size="169" baseType="lpstr">
      <vt:lpstr>Monotype Sorts</vt:lpstr>
      <vt:lpstr>仿宋_GB2312</vt:lpstr>
      <vt:lpstr>黑体</vt:lpstr>
      <vt:lpstr>宋体</vt:lpstr>
      <vt:lpstr>Symbol</vt:lpstr>
      <vt:lpstr>Times New Roman</vt:lpstr>
      <vt:lpstr>Wingdings</vt:lpstr>
      <vt:lpstr>Capsules</vt:lpstr>
      <vt:lpstr>       第五章 下推自动机 PDA</vt:lpstr>
      <vt:lpstr>PowerPoint 演示文稿</vt:lpstr>
      <vt:lpstr>PowerPoint 演示文稿</vt:lpstr>
      <vt:lpstr>PowerPoint 演示文稿</vt:lpstr>
      <vt:lpstr>PowerPoint 演示文稿</vt:lpstr>
      <vt:lpstr>与FA比较</vt:lpstr>
      <vt:lpstr>下推自动机物理模型</vt:lpstr>
      <vt:lpstr>栈存储器</vt:lpstr>
      <vt:lpstr>下推自动机动作</vt:lpstr>
      <vt:lpstr>5.1.1 确定的下推自动机 </vt:lpstr>
      <vt:lpstr>初始</vt:lpstr>
      <vt:lpstr>入栈</vt:lpstr>
      <vt:lpstr>出栈</vt:lpstr>
      <vt:lpstr>PowerPoint 演示文稿</vt:lpstr>
      <vt:lpstr>注意</vt:lpstr>
      <vt:lpstr>串扫描结束</vt:lpstr>
      <vt:lpstr>PowerPoint 演示文稿</vt:lpstr>
      <vt:lpstr>PowerPoint 演示文稿</vt:lpstr>
      <vt:lpstr>&lt;x，D，V&gt;规则 (指令)</vt:lpstr>
      <vt:lpstr>具体</vt:lpstr>
      <vt:lpstr>入栈扩展</vt:lpstr>
      <vt:lpstr>例5-1 动作（算法）的形式化描述</vt:lpstr>
      <vt:lpstr>PowerPoint 演示文稿</vt:lpstr>
      <vt:lpstr>思考：</vt:lpstr>
      <vt:lpstr>例：语言L={anbn|n≥0}</vt:lpstr>
      <vt:lpstr>存在问题</vt:lpstr>
      <vt:lpstr>思考：如何接收语言</vt:lpstr>
      <vt:lpstr>例5-2  识别语言</vt:lpstr>
      <vt:lpstr>思想：</vt:lpstr>
      <vt:lpstr>PowerPoint 演示文稿</vt:lpstr>
      <vt:lpstr>PowerPoint 演示文稿</vt:lpstr>
      <vt:lpstr>规则&lt;q，x，D，q′，V&gt;</vt:lpstr>
      <vt:lpstr>PowerPoint 演示文稿</vt:lpstr>
      <vt:lpstr>用下列的规则来描述PDA</vt:lpstr>
      <vt:lpstr>PowerPoint 演示文稿</vt:lpstr>
      <vt:lpstr>扫描到字母c</vt:lpstr>
      <vt:lpstr>接收语言L={anbn|n&gt;0}</vt:lpstr>
      <vt:lpstr>5.1.2 不确定的下推自动机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不确定的PDA的两种情况</vt:lpstr>
      <vt:lpstr>接收语言L={(ab)n|n≥0}</vt:lpstr>
      <vt:lpstr>接收语言L={(ab)n|n&gt;0}</vt:lpstr>
      <vt:lpstr>部分希腊字母及读音</vt:lpstr>
      <vt:lpstr>定义5-1</vt:lpstr>
      <vt:lpstr>PowerPoint 演示文稿</vt:lpstr>
      <vt:lpstr>PowerPoint 演示文稿</vt:lpstr>
      <vt:lpstr>PowerPoint 演示文稿</vt:lpstr>
      <vt:lpstr>定义5-2 PDA格局(或瞬间描述ID)</vt:lpstr>
      <vt:lpstr>PowerPoint 演示文稿</vt:lpstr>
      <vt:lpstr>PDA</vt:lpstr>
      <vt:lpstr>PowerPoint 演示文稿</vt:lpstr>
      <vt:lpstr>确定的PDA</vt:lpstr>
      <vt:lpstr>不确定的PDA  （情况1）</vt:lpstr>
      <vt:lpstr>不确定的PDA  （情况2）</vt:lpstr>
      <vt:lpstr>PowerPoint 演示文稿</vt:lpstr>
      <vt:lpstr>PowerPoint 演示文稿</vt:lpstr>
      <vt:lpstr>5.1.3 PDA接收语言的两种方式</vt:lpstr>
      <vt:lpstr>PowerPoint 演示文稿</vt:lpstr>
      <vt:lpstr>定义5-4</vt:lpstr>
      <vt:lpstr>PowerPoint 演示文稿</vt:lpstr>
      <vt:lpstr>定理5-1</vt:lpstr>
      <vt:lpstr>证明：</vt:lpstr>
      <vt:lpstr>5.1.4广义PDA和单态PDA</vt:lpstr>
      <vt:lpstr>PowerPoint 演示文稿</vt:lpstr>
      <vt:lpstr>状态转换函数</vt:lpstr>
      <vt:lpstr>状态转换函数</vt:lpstr>
      <vt:lpstr>PowerPoint 演示文稿</vt:lpstr>
      <vt:lpstr>定理5-4</vt:lpstr>
      <vt:lpstr>证明思路</vt:lpstr>
      <vt:lpstr>证明：</vt:lpstr>
      <vt:lpstr>&lt; q，x，B1B2… Bk，q′，C1C2… Cn&gt;</vt:lpstr>
      <vt:lpstr>PowerPoint 演示文稿</vt:lpstr>
      <vt:lpstr>定义5-6  单态PDA </vt:lpstr>
      <vt:lpstr>(等价性)问题</vt:lpstr>
      <vt:lpstr>思路</vt:lpstr>
      <vt:lpstr>PowerPoint 演示文稿</vt:lpstr>
      <vt:lpstr>PowerPoint 演示文稿</vt:lpstr>
      <vt:lpstr>PowerPoint 演示文稿</vt:lpstr>
      <vt:lpstr>因此</vt:lpstr>
      <vt:lpstr>右线性文法</vt:lpstr>
      <vt:lpstr>PowerPoint 演示文稿</vt:lpstr>
      <vt:lpstr>PowerPoint 演示文稿</vt:lpstr>
      <vt:lpstr>PowerPoint 演示文稿</vt:lpstr>
      <vt:lpstr>例5-4  语言L={anbn|n≥1}</vt:lpstr>
      <vt:lpstr>PowerPoint 演示文稿</vt:lpstr>
      <vt:lpstr>PowerPoint 演示文稿</vt:lpstr>
      <vt:lpstr>PowerPoint 演示文稿</vt:lpstr>
      <vt:lpstr>5.2 上下文无关文法和范式</vt:lpstr>
      <vt:lpstr>定理5-5</vt:lpstr>
      <vt:lpstr>PowerPoint 演示文稿</vt:lpstr>
      <vt:lpstr>证明</vt:lpstr>
      <vt:lpstr>5.2.1  Chomsky范式(CNF)</vt:lpstr>
      <vt:lpstr>PowerPoint 演示文稿</vt:lpstr>
      <vt:lpstr>定理5-6</vt:lpstr>
      <vt:lpstr>证明</vt:lpstr>
      <vt:lpstr>PowerPoint 演示文稿</vt:lpstr>
      <vt:lpstr>A→B1B2…Bm</vt:lpstr>
      <vt:lpstr>A→B1B2…Bm</vt:lpstr>
      <vt:lpstr>PowerPoint 演示文稿</vt:lpstr>
      <vt:lpstr>5.2.2  Greibach范式(GNF)</vt:lpstr>
      <vt:lpstr>定理5-7</vt:lpstr>
      <vt:lpstr>PowerPoint 演示文稿</vt:lpstr>
      <vt:lpstr>PowerPoint 演示文稿</vt:lpstr>
      <vt:lpstr>一般地</vt:lpstr>
      <vt:lpstr>PowerPoint 演示文稿</vt:lpstr>
      <vt:lpstr>PowerPoint 演示文稿</vt:lpstr>
      <vt:lpstr>(1)排序</vt:lpstr>
      <vt:lpstr>PowerPoint 演示文稿</vt:lpstr>
      <vt:lpstr>(3)化简</vt:lpstr>
      <vt:lpstr>定理5-9</vt:lpstr>
      <vt:lpstr>PowerPoint 演示文稿</vt:lpstr>
      <vt:lpstr>PowerPoint 演示文稿</vt:lpstr>
      <vt:lpstr>对于Ai→Ajw </vt:lpstr>
      <vt:lpstr>5.3  PDA与上下文无关语言</vt:lpstr>
      <vt:lpstr>定理5-10</vt:lpstr>
      <vt:lpstr>证明：</vt:lpstr>
      <vt:lpstr>PowerPoint 演示文稿</vt:lpstr>
      <vt:lpstr>需要证明</vt:lpstr>
      <vt:lpstr>例5-10</vt:lpstr>
      <vt:lpstr>PowerPoint 演示文稿</vt:lpstr>
      <vt:lpstr>例5-12构造PDA </vt:lpstr>
      <vt:lpstr>解法1：</vt:lpstr>
      <vt:lpstr>解法2：GNF =&gt;PDA</vt:lpstr>
      <vt:lpstr>将文法转化成GNF</vt:lpstr>
      <vt:lpstr>构造单态PDA</vt:lpstr>
      <vt:lpstr>PowerPoint 演示文稿</vt:lpstr>
      <vt:lpstr>定理5-11</vt:lpstr>
      <vt:lpstr>证明思路</vt:lpstr>
      <vt:lpstr>例5-11有单态的PDA</vt:lpstr>
      <vt:lpstr>PowerPoint 演示文稿</vt:lpstr>
      <vt:lpstr>PowerPoint 演示文稿</vt:lpstr>
      <vt:lpstr>问题</vt:lpstr>
      <vt:lpstr>定理5-12</vt:lpstr>
      <vt:lpstr>证明</vt:lpstr>
      <vt:lpstr>对于多态PDA</vt:lpstr>
      <vt:lpstr>定理5-13</vt:lpstr>
      <vt:lpstr>证明</vt:lpstr>
      <vt:lpstr>总结</vt:lpstr>
      <vt:lpstr>注意</vt:lpstr>
      <vt:lpstr>例5-16构造(广义)PDA接收</vt:lpstr>
      <vt:lpstr>考虑出栈情况</vt:lpstr>
      <vt:lpstr>aba  aab baa</vt:lpstr>
      <vt:lpstr>方法2： aab、aba和baa</vt:lpstr>
      <vt:lpstr>思考    构造PDA接收</vt:lpstr>
      <vt:lpstr>例5-17  构造PDA接收</vt:lpstr>
      <vt:lpstr>文法</vt:lpstr>
      <vt:lpstr>单态PDA为</vt:lpstr>
      <vt:lpstr>或  单态PDA</vt:lpstr>
      <vt:lpstr>多态PDA</vt:lpstr>
      <vt:lpstr>例5-18  构造PDA接收</vt:lpstr>
      <vt:lpstr>文法</vt:lpstr>
      <vt:lpstr>单态PDA</vt:lpstr>
      <vt:lpstr>或  单态PDA</vt:lpstr>
      <vt:lpstr>   多态PDA</vt:lpstr>
      <vt:lpstr>补充</vt:lpstr>
      <vt:lpstr>anbn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第01章 绪论</dc:title>
  <dc:creator>minfan</dc:creator>
  <cp:lastModifiedBy>Windows 用户</cp:lastModifiedBy>
  <cp:revision>500</cp:revision>
  <dcterms:created xsi:type="dcterms:W3CDTF">1601-01-01T00:00:00Z</dcterms:created>
  <dcterms:modified xsi:type="dcterms:W3CDTF">2024-10-09T02:40:32Z</dcterms:modified>
</cp:coreProperties>
</file>