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4"/>
  </p:notesMasterIdLst>
  <p:handoutMasterIdLst>
    <p:handoutMasterId r:id="rId125"/>
  </p:handoutMasterIdLst>
  <p:sldIdLst>
    <p:sldId id="700" r:id="rId2"/>
    <p:sldId id="702" r:id="rId3"/>
    <p:sldId id="258" r:id="rId4"/>
    <p:sldId id="630" r:id="rId5"/>
    <p:sldId id="284" r:id="rId6"/>
    <p:sldId id="631" r:id="rId7"/>
    <p:sldId id="632" r:id="rId8"/>
    <p:sldId id="633" r:id="rId9"/>
    <p:sldId id="634" r:id="rId10"/>
    <p:sldId id="635" r:id="rId11"/>
    <p:sldId id="636" r:id="rId12"/>
    <p:sldId id="637" r:id="rId13"/>
    <p:sldId id="638" r:id="rId14"/>
    <p:sldId id="639" r:id="rId15"/>
    <p:sldId id="640" r:id="rId16"/>
    <p:sldId id="641" r:id="rId17"/>
    <p:sldId id="642" r:id="rId18"/>
    <p:sldId id="799" r:id="rId19"/>
    <p:sldId id="789" r:id="rId20"/>
    <p:sldId id="790" r:id="rId21"/>
    <p:sldId id="791" r:id="rId22"/>
    <p:sldId id="792" r:id="rId23"/>
    <p:sldId id="793" r:id="rId24"/>
    <p:sldId id="794" r:id="rId25"/>
    <p:sldId id="795" r:id="rId26"/>
    <p:sldId id="796" r:id="rId27"/>
    <p:sldId id="797" r:id="rId28"/>
    <p:sldId id="798" r:id="rId29"/>
    <p:sldId id="965" r:id="rId30"/>
    <p:sldId id="800" r:id="rId31"/>
    <p:sldId id="643" r:id="rId32"/>
    <p:sldId id="801" r:id="rId33"/>
    <p:sldId id="644" r:id="rId34"/>
    <p:sldId id="645" r:id="rId35"/>
    <p:sldId id="647" r:id="rId36"/>
    <p:sldId id="648" r:id="rId37"/>
    <p:sldId id="649" r:id="rId38"/>
    <p:sldId id="802" r:id="rId39"/>
    <p:sldId id="650" r:id="rId40"/>
    <p:sldId id="651" r:id="rId41"/>
    <p:sldId id="653" r:id="rId42"/>
    <p:sldId id="652" r:id="rId43"/>
    <p:sldId id="833" r:id="rId44"/>
    <p:sldId id="654" r:id="rId45"/>
    <p:sldId id="803" r:id="rId46"/>
    <p:sldId id="834" r:id="rId47"/>
    <p:sldId id="655" r:id="rId48"/>
    <p:sldId id="656" r:id="rId49"/>
    <p:sldId id="658" r:id="rId50"/>
    <p:sldId id="804" r:id="rId51"/>
    <p:sldId id="805" r:id="rId52"/>
    <p:sldId id="808" r:id="rId53"/>
    <p:sldId id="809" r:id="rId54"/>
    <p:sldId id="835" r:id="rId55"/>
    <p:sldId id="774" r:id="rId56"/>
    <p:sldId id="811" r:id="rId57"/>
    <p:sldId id="812" r:id="rId58"/>
    <p:sldId id="813" r:id="rId59"/>
    <p:sldId id="814" r:id="rId60"/>
    <p:sldId id="815" r:id="rId61"/>
    <p:sldId id="816" r:id="rId62"/>
    <p:sldId id="817" r:id="rId63"/>
    <p:sldId id="818" r:id="rId64"/>
    <p:sldId id="819" r:id="rId65"/>
    <p:sldId id="908" r:id="rId66"/>
    <p:sldId id="909" r:id="rId67"/>
    <p:sldId id="821" r:id="rId68"/>
    <p:sldId id="822" r:id="rId69"/>
    <p:sldId id="823" r:id="rId70"/>
    <p:sldId id="824" r:id="rId71"/>
    <p:sldId id="825" r:id="rId72"/>
    <p:sldId id="826" r:id="rId73"/>
    <p:sldId id="910" r:id="rId74"/>
    <p:sldId id="828" r:id="rId75"/>
    <p:sldId id="829" r:id="rId76"/>
    <p:sldId id="830" r:id="rId77"/>
    <p:sldId id="831" r:id="rId78"/>
    <p:sldId id="832" r:id="rId79"/>
    <p:sldId id="911" r:id="rId80"/>
    <p:sldId id="967" r:id="rId81"/>
    <p:sldId id="968" r:id="rId82"/>
    <p:sldId id="913" r:id="rId83"/>
    <p:sldId id="787" r:id="rId84"/>
    <p:sldId id="788" r:id="rId85"/>
    <p:sldId id="775" r:id="rId86"/>
    <p:sldId id="336" r:id="rId87"/>
    <p:sldId id="337" r:id="rId88"/>
    <p:sldId id="338" r:id="rId89"/>
    <p:sldId id="339" r:id="rId90"/>
    <p:sldId id="384" r:id="rId91"/>
    <p:sldId id="341" r:id="rId92"/>
    <p:sldId id="342" r:id="rId93"/>
    <p:sldId id="343" r:id="rId94"/>
    <p:sldId id="345" r:id="rId95"/>
    <p:sldId id="346" r:id="rId96"/>
    <p:sldId id="456" r:id="rId97"/>
    <p:sldId id="348" r:id="rId98"/>
    <p:sldId id="349" r:id="rId99"/>
    <p:sldId id="350" r:id="rId100"/>
    <p:sldId id="351" r:id="rId101"/>
    <p:sldId id="352" r:id="rId102"/>
    <p:sldId id="354" r:id="rId103"/>
    <p:sldId id="387" r:id="rId104"/>
    <p:sldId id="611" r:id="rId105"/>
    <p:sldId id="392" r:id="rId106"/>
    <p:sldId id="390" r:id="rId107"/>
    <p:sldId id="544" r:id="rId108"/>
    <p:sldId id="549" r:id="rId109"/>
    <p:sldId id="550" r:id="rId110"/>
    <p:sldId id="551" r:id="rId111"/>
    <p:sldId id="548" r:id="rId112"/>
    <p:sldId id="393" r:id="rId113"/>
    <p:sldId id="394" r:id="rId114"/>
    <p:sldId id="391" r:id="rId115"/>
    <p:sldId id="612" r:id="rId116"/>
    <p:sldId id="356" r:id="rId117"/>
    <p:sldId id="449" r:id="rId118"/>
    <p:sldId id="358" r:id="rId119"/>
    <p:sldId id="359" r:id="rId120"/>
    <p:sldId id="362" r:id="rId121"/>
    <p:sldId id="365" r:id="rId122"/>
    <p:sldId id="366" r:id="rId123"/>
  </p:sldIdLst>
  <p:sldSz cx="9144000" cy="6858000" type="screen4x3"/>
  <p:notesSz cx="6858000" cy="9144000"/>
  <p:custDataLst>
    <p:tags r:id="rId126"/>
  </p:custDataLst>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700"/>
            <p14:sldId id="702"/>
            <p14:sldId id="258"/>
          </p14:sldIdLst>
        </p14:section>
        <p14:section name="编写演示文稿" id="{16378913-E5ED-4281-BAF5-F1F938CB0BED}">
          <p14:sldIdLst>
            <p14:sldId id="630"/>
            <p14:sldId id="284"/>
            <p14:sldId id="631"/>
            <p14:sldId id="632"/>
            <p14:sldId id="633"/>
            <p14:sldId id="634"/>
            <p14:sldId id="635"/>
            <p14:sldId id="636"/>
            <p14:sldId id="637"/>
            <p14:sldId id="638"/>
            <p14:sldId id="639"/>
            <p14:sldId id="640"/>
            <p14:sldId id="641"/>
            <p14:sldId id="642"/>
            <p14:sldId id="799"/>
            <p14:sldId id="789"/>
            <p14:sldId id="790"/>
            <p14:sldId id="791"/>
            <p14:sldId id="792"/>
            <p14:sldId id="793"/>
            <p14:sldId id="794"/>
            <p14:sldId id="795"/>
            <p14:sldId id="796"/>
            <p14:sldId id="797"/>
            <p14:sldId id="798"/>
            <p14:sldId id="965"/>
            <p14:sldId id="800"/>
            <p14:sldId id="643"/>
            <p14:sldId id="801"/>
            <p14:sldId id="644"/>
            <p14:sldId id="645"/>
            <p14:sldId id="647"/>
            <p14:sldId id="648"/>
            <p14:sldId id="649"/>
            <p14:sldId id="802"/>
            <p14:sldId id="650"/>
            <p14:sldId id="651"/>
            <p14:sldId id="653"/>
            <p14:sldId id="652"/>
            <p14:sldId id="833"/>
            <p14:sldId id="654"/>
            <p14:sldId id="803"/>
            <p14:sldId id="834"/>
            <p14:sldId id="655"/>
            <p14:sldId id="656"/>
            <p14:sldId id="658"/>
            <p14:sldId id="804"/>
            <p14:sldId id="805"/>
            <p14:sldId id="808"/>
            <p14:sldId id="809"/>
            <p14:sldId id="835"/>
            <p14:sldId id="774"/>
            <p14:sldId id="811"/>
            <p14:sldId id="812"/>
            <p14:sldId id="813"/>
            <p14:sldId id="814"/>
            <p14:sldId id="815"/>
            <p14:sldId id="816"/>
            <p14:sldId id="817"/>
            <p14:sldId id="818"/>
            <p14:sldId id="819"/>
            <p14:sldId id="908"/>
            <p14:sldId id="909"/>
            <p14:sldId id="821"/>
            <p14:sldId id="822"/>
            <p14:sldId id="823"/>
            <p14:sldId id="824"/>
            <p14:sldId id="825"/>
            <p14:sldId id="826"/>
            <p14:sldId id="910"/>
            <p14:sldId id="828"/>
            <p14:sldId id="829"/>
            <p14:sldId id="830"/>
            <p14:sldId id="831"/>
            <p14:sldId id="832"/>
            <p14:sldId id="911"/>
            <p14:sldId id="967"/>
            <p14:sldId id="968"/>
            <p14:sldId id="913"/>
            <p14:sldId id="787"/>
            <p14:sldId id="788"/>
            <p14:sldId id="775"/>
            <p14:sldId id="336"/>
            <p14:sldId id="337"/>
            <p14:sldId id="338"/>
            <p14:sldId id="339"/>
            <p14:sldId id="384"/>
            <p14:sldId id="341"/>
            <p14:sldId id="342"/>
            <p14:sldId id="343"/>
            <p14:sldId id="345"/>
            <p14:sldId id="346"/>
            <p14:sldId id="456"/>
            <p14:sldId id="348"/>
            <p14:sldId id="349"/>
            <p14:sldId id="350"/>
            <p14:sldId id="351"/>
            <p14:sldId id="352"/>
            <p14:sldId id="354"/>
            <p14:sldId id="387"/>
            <p14:sldId id="611"/>
            <p14:sldId id="392"/>
            <p14:sldId id="390"/>
            <p14:sldId id="544"/>
            <p14:sldId id="549"/>
            <p14:sldId id="550"/>
            <p14:sldId id="551"/>
            <p14:sldId id="548"/>
            <p14:sldId id="393"/>
            <p14:sldId id="394"/>
            <p14:sldId id="391"/>
            <p14:sldId id="612"/>
            <p14:sldId id="356"/>
            <p14:sldId id="449"/>
            <p14:sldId id="358"/>
            <p14:sldId id="359"/>
            <p14:sldId id="362"/>
            <p14:sldId id="365"/>
            <p14:sldId id="366"/>
          </p14:sldIdLst>
        </p14:section>
      </p14:sectionLst>
    </p:ext>
    <p:ext uri="{EFAFB233-063F-42B5-8137-9DF3F51BA10A}">
      <p15:sldGuideLst xmlns:p15="http://schemas.microsoft.com/office/powerpoint/2012/main">
        <p15:guide id="1" orient="horz" pos="2250" userDrawn="1">
          <p15:clr>
            <a:srgbClr val="A4A3A4"/>
          </p15:clr>
        </p15:guide>
        <p15:guide id="2"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4A0"/>
    <a:srgbClr val="00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89825" autoAdjust="0"/>
  </p:normalViewPr>
  <p:slideViewPr>
    <p:cSldViewPr showGuides="1">
      <p:cViewPr varScale="1">
        <p:scale>
          <a:sx n="96" d="100"/>
          <a:sy n="96" d="100"/>
        </p:scale>
        <p:origin x="1053" y="36"/>
      </p:cViewPr>
      <p:guideLst>
        <p:guide orient="horz" pos="2250"/>
        <p:guide pos="2908"/>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984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t>2024/12/5</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文本占位符 2"/>
          <p:cNvSpPr>
            <a:spLocks noGrp="1"/>
          </p:cNvSpPr>
          <p:nvPr>
            <p:ph type="body"/>
          </p:nvPr>
        </p:nvSpPr>
        <p:spPr/>
        <p:txBody>
          <a:bodyPr wrap="square" lIns="91440" tIns="45720" rIns="91440" bIns="45720" anchor="t"/>
          <a:lstStyle/>
          <a:p>
            <a:pPr lvl="0"/>
            <a:r>
              <a:rPr lang="zh-CN" altLang="en-US"/>
              <a:t>现代计算机的特征是处理器的并行性和内存的层次性。因此，程序员为了创建高性能的编译器、操作系统、数据库以至应用程序，必须增加对计算机系统结构组成的认知。</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p:cNvSpPr>
          <p:nvPr>
            <p:ph type="sldNum" sz="quarter"/>
          </p:nvPr>
        </p:nvSpPr>
        <p:spPr>
          <a:xfrm>
            <a:off x="3886200" y="8686800"/>
            <a:ext cx="2971800" cy="457200"/>
          </a:xfrm>
          <a:prstGeom prst="rect">
            <a:avLst/>
          </a:prstGeom>
          <a:noFill/>
          <a:ln w="12700">
            <a:noFill/>
          </a:ln>
        </p:spPr>
        <p:txBody>
          <a:bodyPr anchor="b"/>
          <a:lstStyle/>
          <a:p>
            <a:pPr marL="0" marR="0" lvl="0" indent="0" algn="r" defTabSz="914400" eaLnBrk="1" fontAlgn="base" latinLnBrk="0" hangingPunct="1">
              <a:lnSpc>
                <a:spcPct val="100000"/>
              </a:lnSpc>
              <a:spcBef>
                <a:spcPct val="0"/>
              </a:spcBef>
              <a:spcAft>
                <a:spcPct val="0"/>
              </a:spcAft>
              <a:buClrTx/>
              <a:buSzTx/>
              <a:buFontTx/>
              <a:buNone/>
              <a:defRPr/>
            </a:pPr>
            <a:fld id="{9A0DB2DC-4C9A-4742-B13C-FB6460FD3503}" type="slidenum">
              <a:rPr kumimoji="0" lang="en-US" altLang="zh-CN" sz="1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rPr>
              <a:t>81</a:t>
            </a:fld>
            <a:endParaRPr kumimoji="0" lang="en-US" altLang="zh-CN" sz="1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72035" name="Rectangle 2"/>
          <p:cNvSpPr>
            <a:spLocks noGrp="1" noRot="1" noChangeAspect="1" noTextEdit="1"/>
          </p:cNvSpPr>
          <p:nvPr>
            <p:ph type="sldImg"/>
          </p:nvPr>
        </p:nvSpPr>
        <p:spPr/>
      </p:sp>
      <p:sp>
        <p:nvSpPr>
          <p:cNvPr id="172036" name="Rectangle 3"/>
          <p:cNvSpPr>
            <a:spLocks noGrp="1"/>
          </p:cNvSpPr>
          <p:nvPr>
            <p:ph type="body" idx="1"/>
          </p:nvPr>
        </p:nvSpPr>
        <p:spPr>
          <a:ln w="9525"/>
        </p:spPr>
        <p:txBody>
          <a:bodyPr wrap="square" lIns="91440" tIns="45720" rIns="91440" bIns="45720" anchor="t"/>
          <a:lstStyle/>
          <a:p>
            <a:pPr lvl="0"/>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85</a:t>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lstStyle/>
          <a:p>
            <a:pPr lvl="0"/>
            <a:endParaRPr lang="zh-CN" altLang="en-US" dirty="0"/>
          </a:p>
        </p:txBody>
      </p:sp>
      <p:sp>
        <p:nvSpPr>
          <p:cNvPr id="27651"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eaLnBrk="1" hangingPunct="1"/>
            <a:fld id="{9A0DB2DC-4C9A-4742-B13C-FB6460FD3503}" type="slidenum">
              <a:rPr lang="en-US" altLang="zh-CN" sz="1200" dirty="0">
                <a:ea typeface="宋体" panose="02010600030101010101" pitchFamily="2" charset="-122"/>
              </a:rPr>
              <a:t>107</a:t>
            </a:fld>
            <a:endParaRPr lang="en-US"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t>3</a:t>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现代计算机的特征是处理器的并行性和内存的层次性。因此，程序员为了创建高性能的编译器、操作系统、数据库以至应用程序，必须增加对计算机系统结构组成的认知。</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a:t>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4DC998-90DB-43C1-9370-933AF627286B}" type="slidenum">
              <a:rPr lang="en-US" altLang="zh-CN"/>
              <a:t>8</a:t>
            </a:fld>
            <a:endParaRPr lang="en-US" altLang="zh-CN"/>
          </a:p>
        </p:txBody>
      </p:sp>
      <p:sp>
        <p:nvSpPr>
          <p:cNvPr id="114690" name="Rectangle 2"/>
          <p:cNvSpPr>
            <a:spLocks noGrp="1" noRot="1" noChangeAspect="1" noChangeArrowheads="1" noTextEdit="1"/>
          </p:cNvSpPr>
          <p:nvPr>
            <p:ph type="sldImg"/>
          </p:nvPr>
        </p:nvSpPr>
        <p:spPr>
          <a:xfrm>
            <a:off x="1154113" y="701675"/>
            <a:ext cx="4584700" cy="3438525"/>
          </a:xfrm>
        </p:spPr>
      </p:sp>
      <p:sp>
        <p:nvSpPr>
          <p:cNvPr id="114691" name="Rectangle 3"/>
          <p:cNvSpPr>
            <a:spLocks noGrp="1" noChangeArrowheads="1"/>
          </p:cNvSpPr>
          <p:nvPr>
            <p:ph type="body" idx="1"/>
          </p:nvPr>
        </p:nvSpPr>
        <p:spPr>
          <a:xfrm>
            <a:off x="940062" y="4350031"/>
            <a:ext cx="5013148" cy="4140117"/>
          </a:xfrm>
        </p:spPr>
        <p:txBody>
          <a:bodyPr/>
          <a:lstStyle/>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4DC998-90DB-43C1-9370-933AF627286B}" type="slidenum">
              <a:rPr lang="en-US" altLang="zh-CN"/>
              <a:t>9</a:t>
            </a:fld>
            <a:endParaRPr lang="en-US" altLang="zh-CN"/>
          </a:p>
        </p:txBody>
      </p:sp>
      <p:sp>
        <p:nvSpPr>
          <p:cNvPr id="114690" name="Rectangle 2"/>
          <p:cNvSpPr>
            <a:spLocks noGrp="1" noRot="1" noChangeAspect="1" noChangeArrowheads="1" noTextEdit="1"/>
          </p:cNvSpPr>
          <p:nvPr>
            <p:ph type="sldImg"/>
          </p:nvPr>
        </p:nvSpPr>
        <p:spPr>
          <a:xfrm>
            <a:off x="1154113" y="701675"/>
            <a:ext cx="4584700" cy="3438525"/>
          </a:xfrm>
        </p:spPr>
      </p:sp>
      <p:sp>
        <p:nvSpPr>
          <p:cNvPr id="114691" name="Rectangle 3"/>
          <p:cNvSpPr>
            <a:spLocks noGrp="1" noChangeArrowheads="1"/>
          </p:cNvSpPr>
          <p:nvPr>
            <p:ph type="body" idx="1"/>
          </p:nvPr>
        </p:nvSpPr>
        <p:spPr>
          <a:xfrm>
            <a:off x="940062" y="4350031"/>
            <a:ext cx="5013148" cy="4140117"/>
          </a:xfrm>
        </p:spPr>
        <p:txBody>
          <a:bodyPr/>
          <a:lstStyle/>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EA63EE-21F8-4ED0-93C2-E988B1948178}" type="slidenum">
              <a:rPr lang="en-US" altLang="zh-CN"/>
              <a:t>10</a:t>
            </a:fld>
            <a:endParaRPr lang="en-US" altLang="zh-CN"/>
          </a:p>
        </p:txBody>
      </p:sp>
      <p:sp>
        <p:nvSpPr>
          <p:cNvPr id="110594" name="Rectangle 2"/>
          <p:cNvSpPr>
            <a:spLocks noGrp="1" noRot="1" noChangeAspect="1" noChangeArrowheads="1" noTextEdit="1"/>
          </p:cNvSpPr>
          <p:nvPr>
            <p:ph type="sldImg"/>
          </p:nvPr>
        </p:nvSpPr>
        <p:spPr>
          <a:xfrm>
            <a:off x="1154113" y="701675"/>
            <a:ext cx="4584700" cy="3438525"/>
          </a:xfrm>
        </p:spPr>
      </p:sp>
      <p:sp>
        <p:nvSpPr>
          <p:cNvPr id="110595" name="Rectangle 3"/>
          <p:cNvSpPr>
            <a:spLocks noGrp="1" noChangeArrowheads="1"/>
          </p:cNvSpPr>
          <p:nvPr>
            <p:ph type="body" idx="1"/>
          </p:nvPr>
        </p:nvSpPr>
        <p:spPr>
          <a:xfrm>
            <a:off x="940062" y="4350031"/>
            <a:ext cx="5013148" cy="4140117"/>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55</a:t>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olidFill>
                  <a:srgbClr val="FF0000"/>
                </a:solidFill>
                <a:sym typeface="+mn-ea"/>
              </a:rPr>
              <a:t>正确答案：</a:t>
            </a:r>
            <a:endParaRPr lang="zh-CN" altLang="en-US">
              <a:solidFill>
                <a:srgbClr val="FF0000"/>
              </a:solidFill>
            </a:endParaRPr>
          </a:p>
          <a:p>
            <a:r>
              <a:rPr lang="zh-CN" altLang="en-US">
                <a:solidFill>
                  <a:srgbClr val="FF0000"/>
                </a:solidFill>
                <a:sym typeface="+mn-ea"/>
              </a:rPr>
              <a:t>加速比</a:t>
            </a:r>
            <a:r>
              <a:rPr lang="en-US" altLang="zh-CN">
                <a:solidFill>
                  <a:srgbClr val="FF0000"/>
                </a:solidFill>
                <a:sym typeface="+mn-ea"/>
              </a:rPr>
              <a:t>Sp=</a:t>
            </a:r>
            <a:r>
              <a:rPr lang="zh-CN" altLang="en-US">
                <a:solidFill>
                  <a:srgbClr val="FF0000"/>
                </a:solidFill>
                <a:sym typeface="+mn-ea"/>
              </a:rPr>
              <a:t>（</a:t>
            </a:r>
            <a:r>
              <a:rPr lang="en-US" altLang="zh-CN">
                <a:solidFill>
                  <a:srgbClr val="FF0000"/>
                </a:solidFill>
                <a:sym typeface="+mn-ea"/>
              </a:rPr>
              <a:t>7*5</a:t>
            </a:r>
            <a:r>
              <a:rPr lang="zh-CN" altLang="en-US">
                <a:solidFill>
                  <a:srgbClr val="FF0000"/>
                </a:solidFill>
                <a:sym typeface="+mn-ea"/>
              </a:rPr>
              <a:t>）</a:t>
            </a:r>
            <a:r>
              <a:rPr lang="en-US" altLang="zh-CN">
                <a:solidFill>
                  <a:srgbClr val="FF0000"/>
                </a:solidFill>
                <a:sym typeface="+mn-ea"/>
              </a:rPr>
              <a:t>/18</a:t>
            </a:r>
            <a:endParaRPr lang="en-US" altLang="zh-CN">
              <a:solidFill>
                <a:srgbClr val="FF0000"/>
              </a:solidFill>
            </a:endParaRPr>
          </a:p>
          <a:p>
            <a:pPr marL="0" lvl="1"/>
            <a:r>
              <a:rPr lang="zh-CN" altLang="en-US"/>
              <a:t>这是因为如果要按照公式</a:t>
            </a:r>
            <a:r>
              <a:rPr lang="en-US" altLang="zh-CN" dirty="0">
                <a:latin typeface="华文中宋" panose="02010600040101010101" pitchFamily="2" charset="-122"/>
                <a:ea typeface="华文中宋" panose="02010600040101010101" pitchFamily="2" charset="-122"/>
                <a:sym typeface="+mn-ea"/>
              </a:rPr>
              <a:t>Sp=(nkΔt)/((n+k-1)Δt)</a:t>
            </a:r>
            <a:r>
              <a:rPr lang="zh-CN" altLang="en-US" dirty="0">
                <a:latin typeface="华文中宋" panose="02010600040101010101" pitchFamily="2" charset="-122"/>
                <a:ea typeface="华文中宋" panose="02010600040101010101" pitchFamily="2" charset="-122"/>
                <a:sym typeface="+mn-ea"/>
              </a:rPr>
              <a:t>种的分母</a:t>
            </a:r>
            <a:r>
              <a:rPr lang="en-US" altLang="zh-CN" dirty="0">
                <a:latin typeface="华文中宋" panose="02010600040101010101" pitchFamily="2" charset="-122"/>
                <a:ea typeface="华文中宋" panose="02010600040101010101" pitchFamily="2" charset="-122"/>
                <a:sym typeface="+mn-ea"/>
              </a:rPr>
              <a:t>(n+k-1)Δt</a:t>
            </a:r>
            <a:r>
              <a:rPr lang="zh-CN" altLang="en-US" dirty="0">
                <a:latin typeface="华文中宋" panose="02010600040101010101" pitchFamily="2" charset="-122"/>
                <a:ea typeface="华文中宋" panose="02010600040101010101" pitchFamily="2" charset="-122"/>
                <a:sym typeface="+mn-ea"/>
              </a:rPr>
              <a:t>的前提是流水线方式是不暂停（即没有相关出现）完全流水线时时这样的</a:t>
            </a:r>
            <a:r>
              <a:rPr lang="en-US" altLang="zh-CN" dirty="0">
                <a:latin typeface="华文中宋" panose="02010600040101010101" pitchFamily="2" charset="-122"/>
                <a:ea typeface="华文中宋" panose="02010600040101010101" pitchFamily="2" charset="-122"/>
                <a:sym typeface="+mn-ea"/>
              </a:rPr>
              <a:t>(n+k-1)Δt=11Δt</a:t>
            </a:r>
          </a:p>
          <a:p>
            <a:pPr marL="0" lvl="1"/>
            <a:r>
              <a:rPr lang="zh-CN" altLang="en-US" dirty="0">
                <a:latin typeface="华文中宋" panose="02010600040101010101" pitchFamily="2" charset="-122"/>
                <a:ea typeface="华文中宋" panose="02010600040101010101" pitchFamily="2" charset="-122"/>
                <a:sym typeface="+mn-ea"/>
              </a:rPr>
              <a:t>但因为有相关（冒险）出现，如任务</a:t>
            </a:r>
            <a:r>
              <a:rPr lang="en-US" altLang="zh-CN" dirty="0">
                <a:latin typeface="华文中宋" panose="02010600040101010101" pitchFamily="2" charset="-122"/>
                <a:ea typeface="华文中宋" panose="02010600040101010101" pitchFamily="2" charset="-122"/>
                <a:sym typeface="+mn-ea"/>
              </a:rPr>
              <a:t>5</a:t>
            </a:r>
            <a:r>
              <a:rPr lang="zh-CN" altLang="en-US" dirty="0">
                <a:latin typeface="华文中宋" panose="02010600040101010101" pitchFamily="2" charset="-122"/>
                <a:ea typeface="华文中宋" panose="02010600040101010101" pitchFamily="2" charset="-122"/>
                <a:sym typeface="+mn-ea"/>
              </a:rPr>
              <a:t>需要等待任务</a:t>
            </a:r>
            <a:r>
              <a:rPr lang="en-US" altLang="zh-CN" dirty="0">
                <a:latin typeface="华文中宋" panose="02010600040101010101" pitchFamily="2" charset="-122"/>
                <a:ea typeface="华文中宋" panose="02010600040101010101" pitchFamily="2" charset="-122"/>
                <a:sym typeface="+mn-ea"/>
              </a:rPr>
              <a:t>1</a:t>
            </a:r>
            <a:r>
              <a:rPr lang="zh-CN" altLang="en-US" dirty="0">
                <a:latin typeface="华文中宋" panose="02010600040101010101" pitchFamily="2" charset="-122"/>
                <a:ea typeface="华文中宋" panose="02010600040101010101" pitchFamily="2" charset="-122"/>
                <a:sym typeface="+mn-ea"/>
              </a:rPr>
              <a:t>和</a:t>
            </a:r>
            <a:r>
              <a:rPr lang="en-US" altLang="zh-CN" dirty="0">
                <a:latin typeface="华文中宋" panose="02010600040101010101" pitchFamily="2" charset="-122"/>
                <a:ea typeface="华文中宋" panose="02010600040101010101" pitchFamily="2" charset="-122"/>
                <a:sym typeface="+mn-ea"/>
              </a:rPr>
              <a:t>2</a:t>
            </a:r>
            <a:r>
              <a:rPr lang="zh-CN" altLang="en-US" dirty="0">
                <a:latin typeface="华文中宋" panose="02010600040101010101" pitchFamily="2" charset="-122"/>
                <a:ea typeface="华文中宋" panose="02010600040101010101" pitchFamily="2" charset="-122"/>
                <a:sym typeface="+mn-ea"/>
              </a:rPr>
              <a:t>都完成时，任务</a:t>
            </a:r>
            <a:r>
              <a:rPr lang="en-US" altLang="zh-CN" dirty="0">
                <a:latin typeface="华文中宋" panose="02010600040101010101" pitchFamily="2" charset="-122"/>
                <a:ea typeface="华文中宋" panose="02010600040101010101" pitchFamily="2" charset="-122"/>
                <a:sym typeface="+mn-ea"/>
              </a:rPr>
              <a:t>5</a:t>
            </a:r>
            <a:r>
              <a:rPr lang="zh-CN" altLang="en-US" dirty="0">
                <a:latin typeface="华文中宋" panose="02010600040101010101" pitchFamily="2" charset="-122"/>
                <a:ea typeface="华文中宋" panose="02010600040101010101" pitchFamily="2" charset="-122"/>
                <a:sym typeface="+mn-ea"/>
              </a:rPr>
              <a:t>才能开始，所以加速比中的分母就应该是实际流水线方式下的时间</a:t>
            </a:r>
            <a:r>
              <a:rPr lang="en-US" altLang="zh-CN" dirty="0">
                <a:latin typeface="华文中宋" panose="02010600040101010101" pitchFamily="2" charset="-122"/>
                <a:ea typeface="华文中宋" panose="02010600040101010101" pitchFamily="2" charset="-122"/>
                <a:sym typeface="+mn-ea"/>
              </a:rPr>
              <a:t>Tk=18Δt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a:t>单击此处编辑母版标题样式</a:t>
            </a: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258050E-B668-4FA7-85AD-C750C80A6E9B}" type="datetimeFigureOut">
              <a:rPr lang="zh-CN" altLang="en-US"/>
              <a:t>2024/12/5</a:t>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9"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zh-CN" altLang="en-US"/>
              <a:t>2024/12/5</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t>‹#›</a:t>
            </a:fld>
            <a:endParaRPr kumimoji="0" lang="zh-CN"/>
          </a:p>
        </p:txBody>
      </p:sp>
      <p:sp>
        <p:nvSpPr>
          <p:cNvPr id="6" name="TextBox 5"/>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bg>
      <p:bgPr>
        <a:solidFill>
          <a:srgbClr val="004646"/>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2"/>
          <p:cNvSpPr>
            <a:spLocks noGrp="1"/>
          </p:cNvSpPr>
          <p:nvPr>
            <p:ph type="dt" sz="half" idx="2"/>
          </p:nvPr>
        </p:nvSpPr>
        <p:spPr>
          <a:xfrm>
            <a:off x="685800" y="6248400"/>
            <a:ext cx="1905000" cy="457200"/>
          </a:xfrm>
          <a:prstGeom prst="rect">
            <a:avLst/>
          </a:prstGeom>
        </p:spPr>
        <p:txBody>
          <a:bodyPr vert="horz" lIns="274320" rtlCol="0" anchor="ctr"/>
          <a:lstStyle>
            <a:lvl1pPr>
              <a:defRPr/>
            </a:lvl1pPr>
          </a:lstStyle>
          <a:p>
            <a:pPr marL="0" marR="0" indent="0" defTabSz="914400" rtl="0" fontAlgn="base">
              <a:lnSpc>
                <a:spcPct val="100000"/>
              </a:lnSpc>
              <a:spcBef>
                <a:spcPct val="0"/>
              </a:spcBef>
              <a:spcAft>
                <a:spcPct val="0"/>
              </a:spcAft>
              <a:buClrTx/>
              <a:buSzTx/>
              <a:buFontTx/>
              <a:buNone/>
              <a:defRPr/>
            </a:pPr>
            <a:endParaRPr kumimoji="0" lang="en-US" altLang="zh-CN" b="0" i="0" kern="1200" cap="none" spc="0" normalizeH="0" baseline="0" noProof="0">
              <a:latin typeface="Times New Roman" panose="02020603050405020304" pitchFamily="18" charset="0"/>
              <a:ea typeface="黑体" panose="02010609060101010101" pitchFamily="2" charset="-122"/>
              <a:cs typeface="+mn-cs"/>
            </a:endParaRPr>
          </a:p>
        </p:txBody>
      </p:sp>
      <p:sp>
        <p:nvSpPr>
          <p:cNvPr id="8" name="页脚占位符 3"/>
          <p:cNvSpPr>
            <a:spLocks noGrp="1"/>
          </p:cNvSpPr>
          <p:nvPr>
            <p:ph type="ftr" sz="quarter" idx="3"/>
          </p:nvPr>
        </p:nvSpPr>
        <p:spPr>
          <a:xfrm>
            <a:off x="3124200" y="6248400"/>
            <a:ext cx="2895600" cy="457200"/>
          </a:xfrm>
          <a:prstGeom prst="rect">
            <a:avLst/>
          </a:prstGeom>
        </p:spPr>
        <p:txBody>
          <a:bodyPr vert="horz" rtlCol="0" anchor="ctr"/>
          <a:lstStyle>
            <a:lvl1pPr>
              <a:defRPr/>
            </a:lvl1pPr>
          </a:lstStyle>
          <a:p>
            <a:pPr marL="0" marR="0" indent="0" defTabSz="914400" rtl="0" fontAlgn="base">
              <a:lnSpc>
                <a:spcPct val="100000"/>
              </a:lnSpc>
              <a:spcBef>
                <a:spcPct val="0"/>
              </a:spcBef>
              <a:spcAft>
                <a:spcPct val="0"/>
              </a:spcAft>
              <a:buClrTx/>
              <a:buSzTx/>
              <a:buFontTx/>
              <a:buNone/>
              <a:defRPr/>
            </a:pPr>
            <a:endParaRPr kumimoji="0" lang="en-US" altLang="zh-CN" b="0" i="0" kern="1200" cap="none" spc="0" normalizeH="0" baseline="0" noProof="0">
              <a:latin typeface="Times New Roman" panose="02020603050405020304" pitchFamily="18" charset="0"/>
              <a:ea typeface="黑体" panose="02010609060101010101" pitchFamily="2" charset="-122"/>
              <a:cs typeface="+mn-cs"/>
            </a:endParaRPr>
          </a:p>
        </p:txBody>
      </p:sp>
      <p:sp>
        <p:nvSpPr>
          <p:cNvPr id="9" name="灯片编号占位符 4"/>
          <p:cNvSpPr>
            <a:spLocks noGrp="1"/>
          </p:cNvSpPr>
          <p:nvPr>
            <p:ph type="sldNum" sz="quarter" idx="4"/>
          </p:nvPr>
        </p:nvSpPr>
        <p:spPr>
          <a:xfrm>
            <a:off x="6553200" y="6248400"/>
            <a:ext cx="1905000" cy="457200"/>
          </a:xfrm>
          <a:prstGeom prst="rect">
            <a:avLst/>
          </a:prstGeom>
        </p:spPr>
        <p:txBody>
          <a:bodyPr vert="horz" lIns="45720" tIns="45720" rIns="45720" rtlCol="0" anchor="ctr"/>
          <a:lstStyle/>
          <a:p>
            <a:pPr eaLnBrk="1" fontAlgn="base" hangingPunct="1"/>
            <a:fld id="{9A0DB2DC-4C9A-4742-B13C-FB6460FD3503}" type="slidenum">
              <a:rPr lang="en-US" altLang="zh-CN" sz="1200" noProof="1" dirty="0">
                <a:latin typeface="Times New Roman" panose="02020603050405020304" pitchFamily="18" charset="0"/>
                <a:ea typeface="黑体" panose="02010609060101010101" pitchFamily="2" charset="-122"/>
                <a:cs typeface="+mn-ea"/>
              </a:rPr>
              <a:t>‹#›</a:t>
            </a:fld>
            <a:endParaRPr lang="en-US" altLang="zh-CN" sz="1200"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4A6063E-6A11-4458-BEE5-A9CE6ABE25EF}" type="datetime1">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C4ADF7-8CAE-42D4-978E-B8D58715CF7D}" type="datetime1">
              <a:rPr lang="zh-CN" altLang="en-US" smtClean="0"/>
              <a:t>2024/12/5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00A208A-7A8C-4B64-B8A1-5F8AD8E9D9B1}" type="datetime1">
              <a:rPr lang="zh-CN" altLang="en-US" smtClean="0"/>
              <a:t>2024/12/5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a:t>单击此处编辑母版标题样式</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A258050E-B668-4FA7-85AD-C750C80A6E9B}" type="datetimeFigureOut">
              <a:rPr lang="zh-CN" altLang="en-US"/>
              <a:t>2024/12/5</a:t>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t>‹#›</a:t>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oleObject" Target="../embeddings/oleObject40.bin"/><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oleObject41.bin"/><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ppt/slides/ppt/slides/ppt/slides/ppt/slides/clipboard/slides/clipboard/slides/ppt/slides/ppt/slides/ppt/slides/ppt/slides/ppt/slides/ppt/slides/ppt/slides/ppt/slides/ppt/slides/ppt/slides/ppt/slides/ppt/slides/player/Play.exe%20nta/arch3111.nta%200%200%200%20800%20600%200%200%200%20314"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ppt/slides/ppt/slides/ppt/slides/ppt/slides/clipboard/slides/ppt/slides/ppt/slides/ppt/slides/ppt/slides/ppt/slides/ppt/slides/ppt/slides/ppt/slides/ppt/slides/ppt/slides/ppt/slides/ppt/slides/player/Play.exe%20nta/arch3234.nta%200%200%200%20800%20600%200%200%200%20314" TargetMode="Externa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5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8.bin"/><Relationship Id="rId1" Type="http://schemas.openxmlformats.org/officeDocument/2006/relationships/slideLayout" Target="../slideLayouts/slideLayout1.xml"/><Relationship Id="rId5" Type="http://schemas.openxmlformats.org/officeDocument/2006/relationships/image" Target="../media/image24.wmf"/><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1.bin"/><Relationship Id="rId1" Type="http://schemas.openxmlformats.org/officeDocument/2006/relationships/slideLayout" Target="../slideLayouts/slideLayout1.xml"/><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3.bin"/><Relationship Id="rId1" Type="http://schemas.openxmlformats.org/officeDocument/2006/relationships/slideLayout" Target="../slideLayouts/slideLayout1.xml"/><Relationship Id="rId5" Type="http://schemas.openxmlformats.org/officeDocument/2006/relationships/image" Target="../media/image31.wmf"/><Relationship Id="rId4" Type="http://schemas.openxmlformats.org/officeDocument/2006/relationships/oleObject" Target="../embeddings/oleObject14.bin"/></Relationships>
</file>

<file path=ppt/slides/_rels/slide6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5.bin"/><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6.bin"/><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oleObject" Target="../embeddings/oleObject20.bin"/><Relationship Id="rId3" Type="http://schemas.openxmlformats.org/officeDocument/2006/relationships/image" Target="../media/image36.png"/><Relationship Id="rId7" Type="http://schemas.openxmlformats.org/officeDocument/2006/relationships/image" Target="../media/image37.png"/><Relationship Id="rId12" Type="http://schemas.openxmlformats.org/officeDocument/2006/relationships/image" Target="../media/image40.wmf"/><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oleObject" Target="../embeddings/oleObject19.bin"/><Relationship Id="rId5" Type="http://schemas.openxmlformats.org/officeDocument/2006/relationships/image" Target="../media/image30.wmf"/><Relationship Id="rId10" Type="http://schemas.openxmlformats.org/officeDocument/2006/relationships/image" Target="../media/image39.wmf"/><Relationship Id="rId4" Type="http://schemas.openxmlformats.org/officeDocument/2006/relationships/oleObject" Target="../embeddings/oleObject17.bin"/><Relationship Id="rId9" Type="http://schemas.openxmlformats.org/officeDocument/2006/relationships/oleObject" Target="../embeddings/oleObject18.bin"/><Relationship Id="rId14" Type="http://schemas.openxmlformats.org/officeDocument/2006/relationships/image" Target="../media/image41.wmf"/></Relationships>
</file>

<file path=ppt/slides/_rels/slide6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21.bin"/><Relationship Id="rId1" Type="http://schemas.openxmlformats.org/officeDocument/2006/relationships/slideLayout" Target="../slideLayouts/slideLayout1.xml"/><Relationship Id="rId5" Type="http://schemas.openxmlformats.org/officeDocument/2006/relationships/image" Target="../media/image42.wmf"/><Relationship Id="rId4" Type="http://schemas.openxmlformats.org/officeDocument/2006/relationships/oleObject" Target="../embeddings/oleObject22.bin"/></Relationships>
</file>

<file path=ppt/slides/_rels/slide6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23.bin"/><Relationship Id="rId1" Type="http://schemas.openxmlformats.org/officeDocument/2006/relationships/slideLayout" Target="../slideLayouts/slideLayout1.xml"/><Relationship Id="rId5" Type="http://schemas.openxmlformats.org/officeDocument/2006/relationships/image" Target="../media/image44.wmf"/><Relationship Id="rId4"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25.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hyperlink" Target="ppt/slides/ppt/slides/ppt/slides/ppt/slides/clipboard/slides/ppt/slides/ppt/slides/ppt/slides/ppt/slides/ppt/slides/ppt/slides/ppt/slides/ppt/slides/ppt/slides/ppt/slides/ppt/slides/ppt/slides/player/Play.exe%20nta/arch3234.nta%200%200%200%20800%20600%200%200%200%20314" TargetMode="Externa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71.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27.bin"/><Relationship Id="rId1" Type="http://schemas.openxmlformats.org/officeDocument/2006/relationships/slideLayout" Target="../slideLayouts/slideLayout1.xml"/><Relationship Id="rId6" Type="http://schemas.openxmlformats.org/officeDocument/2006/relationships/oleObject" Target="../embeddings/oleObject29.bin"/><Relationship Id="rId5" Type="http://schemas.openxmlformats.org/officeDocument/2006/relationships/image" Target="../media/image46.wmf"/><Relationship Id="rId4" Type="http://schemas.openxmlformats.org/officeDocument/2006/relationships/oleObject" Target="../embeddings/oleObject28.bin"/></Relationships>
</file>

<file path=ppt/slides/_rels/slide72.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30.bin"/><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8.wmf"/></Relationships>
</file>

<file path=ppt/slides/_rels/slide7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31.bin"/><Relationship Id="rId1" Type="http://schemas.openxmlformats.org/officeDocument/2006/relationships/slideLayout" Target="../slideLayouts/slideLayout1.xml"/><Relationship Id="rId5" Type="http://schemas.openxmlformats.org/officeDocument/2006/relationships/image" Target="../media/image50.wmf"/><Relationship Id="rId4" Type="http://schemas.openxmlformats.org/officeDocument/2006/relationships/oleObject" Target="../embeddings/oleObject32.bin"/></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33.bin"/><Relationship Id="rId1" Type="http://schemas.openxmlformats.org/officeDocument/2006/relationships/slideLayout" Target="../slideLayouts/slideLayout1.xml"/><Relationship Id="rId5" Type="http://schemas.openxmlformats.org/officeDocument/2006/relationships/image" Target="../media/image50.wmf"/><Relationship Id="rId4" Type="http://schemas.openxmlformats.org/officeDocument/2006/relationships/oleObject" Target="../embeddings/oleObject34.bin"/></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7.bin"/><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8.bin"/><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39.bin"/><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39.bin"/><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39.bin"/><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15160"/>
            <a:ext cx="7772400" cy="1470025"/>
          </a:xfrm>
        </p:spPr>
        <p:txBody>
          <a:bodyPr anchor="b">
            <a:noAutofit/>
          </a:bodyPr>
          <a:lstStyle/>
          <a:p>
            <a:pPr algn="ctr" fontAlgn="base"/>
            <a:r>
              <a:rPr lang="zh-CN" altLang="en-US" strike="noStrike" noProof="1">
                <a:solidFill>
                  <a:srgbClr val="0C54A0"/>
                </a:solidFill>
                <a:latin typeface="黑体" panose="02010609060101010101" pitchFamily="2" charset="-122"/>
                <a:ea typeface="黑体" panose="02010609060101010101" pitchFamily="2" charset="-122"/>
                <a:cs typeface="黑体" panose="02010609060101010101" pitchFamily="2" charset="-122"/>
              </a:rPr>
              <a:t>高级计算机系统结构</a:t>
            </a:r>
            <a:br>
              <a:rPr lang="zh-CN" altLang="en-US">
                <a:solidFill>
                  <a:srgbClr val="0C54A0"/>
                </a:solidFill>
                <a:latin typeface="黑体" panose="02010609060101010101" pitchFamily="2" charset="-122"/>
                <a:ea typeface="黑体" panose="02010609060101010101" pitchFamily="2" charset="-122"/>
                <a:cs typeface="黑体" panose="02010609060101010101" pitchFamily="2" charset="-122"/>
              </a:rPr>
            </a:br>
            <a:r>
              <a:rPr lang="zh-CN" altLang="en-US" strike="noStrike" noProof="1">
                <a:solidFill>
                  <a:srgbClr val="0C54A0"/>
                </a:solidFill>
                <a:latin typeface="黑体" panose="02010609060101010101" pitchFamily="2" charset="-122"/>
                <a:ea typeface="黑体" panose="02010609060101010101" pitchFamily="2" charset="-122"/>
                <a:cs typeface="黑体" panose="02010609060101010101" pitchFamily="2" charset="-122"/>
              </a:rPr>
              <a:t>（第二部分）</a:t>
            </a:r>
          </a:p>
        </p:txBody>
      </p:sp>
      <p:sp>
        <p:nvSpPr>
          <p:cNvPr id="23554" name="副标题 2"/>
          <p:cNvSpPr>
            <a:spLocks noGrp="1"/>
          </p:cNvSpPr>
          <p:nvPr>
            <p:ph type="subTitle" idx="1"/>
          </p:nvPr>
        </p:nvSpPr>
        <p:spPr>
          <a:xfrm>
            <a:off x="2501900" y="3932873"/>
            <a:ext cx="4140200" cy="1752600"/>
          </a:xfrm>
        </p:spPr>
        <p:txBody>
          <a:bodyPr anchor="t"/>
          <a:lstStyle/>
          <a:p>
            <a:pPr>
              <a:buSzPct val="85000"/>
            </a:pPr>
            <a:r>
              <a:rPr lang="zh-CN" altLang="en-US" sz="2800" b="1" kern="1200">
                <a:solidFill>
                  <a:srgbClr val="404040"/>
                </a:solidFill>
                <a:latin typeface="宋体" panose="02010600030101010101" pitchFamily="2" charset="-122"/>
                <a:ea typeface="宋体" panose="02010600030101010101" pitchFamily="2" charset="-122"/>
                <a:cs typeface="+mn-cs"/>
              </a:rPr>
              <a:t>叶娅兰</a:t>
            </a:r>
            <a:endParaRPr lang="zh-CN" altLang="en-US" sz="2800" kern="1200">
              <a:solidFill>
                <a:srgbClr val="404040"/>
              </a:solidFill>
              <a:latin typeface="+mn-lt"/>
              <a:ea typeface="+mn-ea"/>
              <a:cs typeface="+mn-cs"/>
            </a:endParaRPr>
          </a:p>
          <a:p>
            <a:pPr>
              <a:buSzPct val="85000"/>
            </a:pPr>
            <a:r>
              <a:rPr lang="en-US" altLang="zh-CN" sz="2800" kern="1200">
                <a:solidFill>
                  <a:srgbClr val="404040"/>
                </a:solidFill>
                <a:latin typeface="+mn-lt"/>
                <a:ea typeface="+mn-ea"/>
                <a:cs typeface="+mn-cs"/>
              </a:rPr>
              <a:t>13378122265</a:t>
            </a:r>
          </a:p>
          <a:p>
            <a:pPr>
              <a:buSzPct val="85000"/>
            </a:pPr>
            <a:r>
              <a:rPr lang="en-US" altLang="zh-CN" sz="2800" kern="1200">
                <a:solidFill>
                  <a:srgbClr val="404040"/>
                </a:solidFill>
                <a:latin typeface="+mn-lt"/>
                <a:ea typeface="+mn-ea"/>
                <a:cs typeface="+mn-cs"/>
              </a:rPr>
              <a:t>yalanye@uestc.edu.c</a:t>
            </a:r>
            <a:r>
              <a:rPr lang="en-US" altLang="zh-CN" kern="1200">
                <a:solidFill>
                  <a:srgbClr val="404040"/>
                </a:solidFill>
                <a:latin typeface="+mn-lt"/>
                <a:ea typeface="+mn-ea"/>
                <a:cs typeface="+mn-cs"/>
              </a:rPr>
              <a:t>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04F34E9F-99C4-4205-9099-E47A1F16450D}" type="slidenum">
              <a:rPr lang="en-US" altLang="zh-CN"/>
              <a:t>10</a:t>
            </a:fld>
            <a:endParaRPr lang="en-US" altLang="zh-CN"/>
          </a:p>
        </p:txBody>
      </p:sp>
      <p:sp>
        <p:nvSpPr>
          <p:cNvPr id="109570" name="Rectangle 2"/>
          <p:cNvSpPr>
            <a:spLocks noGrp="1" noChangeArrowheads="1"/>
          </p:cNvSpPr>
          <p:nvPr>
            <p:ph type="title"/>
          </p:nvPr>
        </p:nvSpPr>
        <p:spPr>
          <a:xfrm>
            <a:off x="399863" y="0"/>
            <a:ext cx="8229600" cy="1143000"/>
          </a:xfrm>
        </p:spPr>
        <p:txBody>
          <a:bodyPr>
            <a:normAutofit/>
          </a:bodyPr>
          <a:lstStyle/>
          <a:p>
            <a:pPr algn="l"/>
            <a:r>
              <a:rPr lang="zh-CN" altLang="en-US" b="1" dirty="0"/>
              <a:t>流水线定义：</a:t>
            </a:r>
            <a:endParaRPr lang="en-US" altLang="zh-CN" b="1" dirty="0"/>
          </a:p>
        </p:txBody>
      </p:sp>
      <p:sp>
        <p:nvSpPr>
          <p:cNvPr id="109571" name="Rectangle 3"/>
          <p:cNvSpPr>
            <a:spLocks noGrp="1" noChangeArrowheads="1"/>
          </p:cNvSpPr>
          <p:nvPr>
            <p:ph type="body" idx="1"/>
          </p:nvPr>
        </p:nvSpPr>
        <p:spPr>
          <a:xfrm>
            <a:off x="285720" y="1428736"/>
            <a:ext cx="8629680" cy="4114800"/>
          </a:xfrm>
        </p:spPr>
        <p:txBody>
          <a:bodyPr>
            <a:normAutofit fontScale="92500"/>
          </a:bodyPr>
          <a:lstStyle/>
          <a:p>
            <a:pPr>
              <a:lnSpc>
                <a:spcPct val="150000"/>
              </a:lnSpc>
              <a:buFontTx/>
              <a:buNone/>
            </a:pPr>
            <a:r>
              <a:rPr lang="en-US" altLang="zh-CN" i="1" dirty="0"/>
              <a:t>  </a:t>
            </a:r>
            <a:r>
              <a:rPr lang="zh-CN" altLang="en-US" b="1" dirty="0">
                <a:solidFill>
                  <a:srgbClr val="FF0000"/>
                </a:solidFill>
              </a:rPr>
              <a:t>流水线</a:t>
            </a:r>
            <a:r>
              <a:rPr lang="zh-CN" altLang="en-US" b="1" dirty="0"/>
              <a:t>是利用执行指令操作之间的并行性，实现</a:t>
            </a:r>
            <a:r>
              <a:rPr lang="zh-CN" altLang="en-US" b="1" i="1" dirty="0">
                <a:solidFill>
                  <a:srgbClr val="C00000"/>
                </a:solidFill>
              </a:rPr>
              <a:t>多条指令重叠执行</a:t>
            </a:r>
            <a:r>
              <a:rPr lang="zh-CN" altLang="en-US" b="1" dirty="0"/>
              <a:t>的技术。</a:t>
            </a:r>
            <a:endParaRPr lang="en-US" altLang="zh-CN" b="1" dirty="0"/>
          </a:p>
          <a:p>
            <a:pPr>
              <a:lnSpc>
                <a:spcPct val="150000"/>
              </a:lnSpc>
              <a:buFontTx/>
              <a:buNone/>
            </a:pPr>
            <a:r>
              <a:rPr lang="en-US" altLang="zh-CN" b="1" i="1" dirty="0">
                <a:solidFill>
                  <a:srgbClr val="00B050"/>
                </a:solidFill>
                <a:latin typeface="Arial" panose="020B0604020202020204"/>
              </a:rPr>
              <a:t>“</a:t>
            </a:r>
            <a:r>
              <a:rPr lang="zh-CN" altLang="en-US" b="1" i="1" dirty="0">
                <a:solidFill>
                  <a:srgbClr val="00B050"/>
                </a:solidFill>
                <a:latin typeface="Arial" panose="020B0604020202020204"/>
              </a:rPr>
              <a:t>在前一条指令执行完毕之前开始执行本条指令。”</a:t>
            </a:r>
            <a:endParaRPr lang="en-US" altLang="zh-CN" b="1" i="1" dirty="0">
              <a:solidFill>
                <a:srgbClr val="00B050"/>
              </a:solidFill>
              <a:latin typeface="Times New Roman" panose="02020603050405020304" pitchFamily="18" charset="0"/>
            </a:endParaRPr>
          </a:p>
          <a:p>
            <a:pPr>
              <a:lnSpc>
                <a:spcPct val="150000"/>
              </a:lnSpc>
              <a:buFontTx/>
              <a:buNone/>
            </a:pPr>
            <a:r>
              <a:rPr lang="en-US" altLang="zh-CN" b="1"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当今，流水线是实现更快</a:t>
            </a:r>
            <a:r>
              <a:rPr lang="en-US" altLang="zh-CN" b="1" dirty="0">
                <a:solidFill>
                  <a:srgbClr val="000000"/>
                </a:solidFill>
                <a:latin typeface="Times New Roman" panose="02020603050405020304" pitchFamily="18" charset="0"/>
              </a:rPr>
              <a:t>CPU</a:t>
            </a:r>
            <a:r>
              <a:rPr lang="zh-CN" altLang="en-US" b="1" dirty="0">
                <a:solidFill>
                  <a:srgbClr val="000000"/>
                </a:solidFill>
                <a:latin typeface="Times New Roman" panose="02020603050405020304" pitchFamily="18" charset="0"/>
              </a:rPr>
              <a:t>的</a:t>
            </a:r>
            <a:r>
              <a:rPr lang="zh-CN" altLang="en-US" b="1" i="1" dirty="0">
                <a:solidFill>
                  <a:srgbClr val="C00000"/>
                </a:solidFill>
                <a:latin typeface="Times New Roman" panose="02020603050405020304" pitchFamily="18" charset="0"/>
              </a:rPr>
              <a:t>基本和关键</a:t>
            </a:r>
            <a:r>
              <a:rPr lang="zh-CN" altLang="en-US" b="1" dirty="0">
                <a:solidFill>
                  <a:srgbClr val="000000"/>
                </a:solidFill>
                <a:latin typeface="Times New Roman" panose="02020603050405020304" pitchFamily="18" charset="0"/>
              </a:rPr>
              <a:t>技术。</a:t>
            </a:r>
            <a:endParaRPr lang="en-US" altLang="zh-CN" b="1" dirty="0"/>
          </a:p>
        </p:txBody>
      </p:sp>
      <p:sp>
        <p:nvSpPr>
          <p:cNvPr id="109572" name="Text Box 4"/>
          <p:cNvSpPr txBox="1">
            <a:spLocks noChangeArrowheads="1"/>
          </p:cNvSpPr>
          <p:nvPr/>
        </p:nvSpPr>
        <p:spPr bwMode="auto">
          <a:xfrm>
            <a:off x="533400" y="5715016"/>
            <a:ext cx="861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i="1" dirty="0">
                <a:solidFill>
                  <a:schemeClr val="accent2"/>
                </a:solidFill>
              </a:rPr>
              <a:t>不仅是实现</a:t>
            </a:r>
            <a:r>
              <a:rPr lang="en-US" altLang="zh-CN" sz="2800" b="1" i="1" dirty="0">
                <a:solidFill>
                  <a:schemeClr val="accent2"/>
                </a:solidFill>
              </a:rPr>
              <a:t>CPU: </a:t>
            </a:r>
            <a:r>
              <a:rPr lang="en-US" altLang="zh-CN" sz="2800" b="1" i="1" dirty="0">
                <a:solidFill>
                  <a:srgbClr val="0070C0"/>
                </a:solidFill>
              </a:rPr>
              <a:t>12</a:t>
            </a:r>
            <a:r>
              <a:rPr lang="zh-CN" altLang="en-US" sz="2800" b="1" i="1" dirty="0">
                <a:solidFill>
                  <a:srgbClr val="0070C0"/>
                </a:solidFill>
              </a:rPr>
              <a:t>级流水线</a:t>
            </a:r>
            <a:r>
              <a:rPr lang="zh-CN" altLang="en-US" sz="2800" b="1" i="1" dirty="0">
                <a:solidFill>
                  <a:schemeClr val="accent2"/>
                </a:solidFill>
              </a:rPr>
              <a:t>用于几何变换的</a:t>
            </a:r>
            <a:r>
              <a:rPr lang="en-US" altLang="zh-CN" sz="2800" b="1" i="1" dirty="0">
                <a:solidFill>
                  <a:schemeClr val="accent2"/>
                </a:solidFill>
              </a:rPr>
              <a:t>GPU</a:t>
            </a:r>
            <a:r>
              <a:rPr lang="zh-CN" altLang="en-US" sz="2800" b="1" i="1" dirty="0">
                <a:solidFill>
                  <a:schemeClr val="accent2"/>
                </a:solidFill>
              </a:rPr>
              <a:t>中。</a:t>
            </a:r>
            <a:endParaRPr lang="en-US" altLang="zh-CN" sz="2800" b="1" i="1" dirty="0">
              <a:solidFill>
                <a:schemeClr val="accent2"/>
              </a:solidFill>
            </a:endParaRPr>
          </a:p>
        </p:txBody>
      </p:sp>
      <p:sp>
        <p:nvSpPr>
          <p:cNvPr id="109577" name="Oval 9"/>
          <p:cNvSpPr>
            <a:spLocks noChangeArrowheads="1"/>
          </p:cNvSpPr>
          <p:nvPr/>
        </p:nvSpPr>
        <p:spPr bwMode="auto">
          <a:xfrm>
            <a:off x="4024363" y="3604624"/>
            <a:ext cx="2357454" cy="100013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2" name="Oval 14"/>
          <p:cNvSpPr>
            <a:spLocks noChangeArrowheads="1"/>
          </p:cNvSpPr>
          <p:nvPr/>
        </p:nvSpPr>
        <p:spPr bwMode="auto">
          <a:xfrm>
            <a:off x="6428757" y="1601139"/>
            <a:ext cx="1643074" cy="68580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 name="直接箭头连接符 8"/>
          <p:cNvCxnSpPr>
            <a:stCxn id="109577" idx="5"/>
          </p:cNvCxnSpPr>
          <p:nvPr/>
        </p:nvCxnSpPr>
        <p:spPr>
          <a:xfrm rot="16200000" flipH="1">
            <a:off x="6314558" y="4180308"/>
            <a:ext cx="360780" cy="9167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53320" y="4604756"/>
            <a:ext cx="1000132" cy="461665"/>
          </a:xfrm>
          <a:prstGeom prst="rect">
            <a:avLst/>
          </a:prstGeom>
          <a:noFill/>
        </p:spPr>
        <p:txBody>
          <a:bodyPr wrap="square" rtlCol="0">
            <a:spAutoFit/>
          </a:bodyPr>
          <a:lstStyle/>
          <a:p>
            <a:r>
              <a:rPr lang="zh-CN" altLang="en-US" sz="2400" b="1" dirty="0">
                <a:solidFill>
                  <a:srgbClr val="FF0000"/>
                </a:solidFill>
              </a:rPr>
              <a:t>目标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0-#ppt_w/2"/>
                                          </p:val>
                                        </p:tav>
                                        <p:tav tm="100000">
                                          <p:val>
                                            <p:strVal val="#ppt_x"/>
                                          </p:val>
                                        </p:tav>
                                      </p:tavLst>
                                    </p:anim>
                                    <p:anim calcmode="lin" valueType="num">
                                      <p:cBhvr additive="base">
                                        <p:cTn id="8" dur="500" fill="hold"/>
                                        <p:tgtEl>
                                          <p:spTgt spid="109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descr="Rectangle: Click to edit Master text styles&#10;Second level&#10;Third level&#10;Fourth level&#10;Fifth level"/>
          <p:cNvSpPr>
            <a:spLocks noGrp="1" noChangeArrowheads="1"/>
          </p:cNvSpPr>
          <p:nvPr>
            <p:ph idx="1"/>
          </p:nvPr>
        </p:nvSpPr>
        <p:spPr>
          <a:xfrm>
            <a:off x="180975" y="765329"/>
            <a:ext cx="5399088" cy="647700"/>
          </a:xfrm>
        </p:spPr>
        <p:txBody>
          <a:bodyPr>
            <a:normAutofit/>
          </a:bodyPr>
          <a:lstStyle/>
          <a:p>
            <a:pPr marL="0" lvl="1" indent="0">
              <a:lnSpc>
                <a:spcPct val="120000"/>
              </a:lnSpc>
              <a:buFontTx/>
              <a:buNone/>
            </a:pPr>
            <a:r>
              <a:rPr lang="zh-CN" altLang="en-US" dirty="0">
                <a:latin typeface="黑体" panose="02010609060101010101" pitchFamily="2" charset="-122"/>
              </a:rPr>
              <a:t>例如，</a:t>
            </a:r>
            <a:r>
              <a:rPr lang="zh-CN" altLang="en-US" dirty="0">
                <a:solidFill>
                  <a:srgbClr val="C00000"/>
                </a:solidFill>
                <a:latin typeface="黑体" panose="02010609060101010101" pitchFamily="2" charset="-122"/>
              </a:rPr>
              <a:t>有条件转移指令</a:t>
            </a:r>
            <a:r>
              <a:rPr lang="zh-CN" altLang="en-US" dirty="0">
                <a:latin typeface="黑体" panose="02010609060101010101" pitchFamily="2" charset="-122"/>
              </a:rPr>
              <a:t>的程序：</a:t>
            </a:r>
          </a:p>
        </p:txBody>
      </p:sp>
      <p:sp>
        <p:nvSpPr>
          <p:cNvPr id="706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CC2F5AB-E924-4B2A-9993-086871E26894}" type="slidenum">
              <a:rPr lang="en-US" altLang="zh-CN" sz="1400">
                <a:solidFill>
                  <a:srgbClr val="FFFFFF"/>
                </a:solidFill>
              </a:rPr>
              <a:t>100</a:t>
            </a:fld>
            <a:endParaRPr lang="en-US" altLang="zh-CN" sz="1400">
              <a:solidFill>
                <a:srgbClr val="FFFFFF"/>
              </a:solidFill>
            </a:endParaRPr>
          </a:p>
        </p:txBody>
      </p:sp>
      <p:sp>
        <p:nvSpPr>
          <p:cNvPr id="71685" name="Rectangle 10"/>
          <p:cNvSpPr>
            <a:spLocks noChangeArrowheads="1"/>
          </p:cNvSpPr>
          <p:nvPr/>
        </p:nvSpPr>
        <p:spPr bwMode="auto">
          <a:xfrm>
            <a:off x="142875" y="5398453"/>
            <a:ext cx="889317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defRPr/>
            </a:pPr>
            <a:r>
              <a:rPr lang="zh-CN" altLang="en-US" sz="2600" dirty="0">
                <a:latin typeface="+mn-ea"/>
                <a:ea typeface="+mn-ea"/>
              </a:rPr>
              <a:t>从相关的角度看，转移指令与后续指令之存在着一种冒险，使后续指令不能同时进入流水线执行，故称为</a:t>
            </a:r>
            <a:r>
              <a:rPr lang="zh-CN" altLang="en-US" sz="2600" b="1" dirty="0">
                <a:solidFill>
                  <a:srgbClr val="FF0000"/>
                </a:solidFill>
                <a:latin typeface="+mn-ea"/>
                <a:ea typeface="+mn-ea"/>
              </a:rPr>
              <a:t>控制冒险</a:t>
            </a:r>
            <a:r>
              <a:rPr lang="zh-CN" altLang="en-US" sz="2600" dirty="0">
                <a:latin typeface="+mn-ea"/>
                <a:ea typeface="+mn-ea"/>
              </a:rPr>
              <a:t>。</a:t>
            </a:r>
          </a:p>
        </p:txBody>
      </p:sp>
      <p:sp>
        <p:nvSpPr>
          <p:cNvPr id="7" name="Rectangle 3"/>
          <p:cNvSpPr txBox="1">
            <a:spLocks noChangeArrowheads="1"/>
          </p:cNvSpPr>
          <p:nvPr/>
        </p:nvSpPr>
        <p:spPr>
          <a:xfrm>
            <a:off x="4788024" y="3573016"/>
            <a:ext cx="4248472" cy="1909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90000"/>
              </a:lnSpc>
            </a:pPr>
            <a:r>
              <a:rPr lang="zh-CN" altLang="en-US" dirty="0">
                <a:latin typeface="Comic Sans MS" panose="030F0702030302020204" pitchFamily="66" charset="0"/>
              </a:rPr>
              <a:t>下一条指令</a:t>
            </a:r>
            <a:r>
              <a:rPr lang="en-US" altLang="zh-CN" dirty="0">
                <a:latin typeface="Comic Sans MS" panose="030F0702030302020204" pitchFamily="66" charset="0"/>
              </a:rPr>
              <a:t>PC</a:t>
            </a:r>
            <a:r>
              <a:rPr lang="zh-CN" altLang="en-US" dirty="0">
                <a:latin typeface="Comic Sans MS" panose="030F0702030302020204" pitchFamily="66" charset="0"/>
              </a:rPr>
              <a:t>要花时间计算</a:t>
            </a:r>
            <a:endParaRPr lang="en-US" altLang="zh-CN" dirty="0">
              <a:latin typeface="Comic Sans MS" panose="030F0702030302020204" pitchFamily="66" charset="0"/>
            </a:endParaRPr>
          </a:p>
          <a:p>
            <a:pPr lvl="1">
              <a:lnSpc>
                <a:spcPct val="90000"/>
              </a:lnSpc>
            </a:pPr>
            <a:r>
              <a:rPr lang="zh-CN" altLang="en-US" dirty="0">
                <a:latin typeface="Comic Sans MS" panose="030F0702030302020204" pitchFamily="66" charset="0"/>
              </a:rPr>
              <a:t>对于条件转移，转移分析要花时间计算</a:t>
            </a:r>
            <a:endParaRPr lang="en-US" altLang="zh-CN" dirty="0">
              <a:latin typeface="Comic Sans MS" panose="030F0702030302020204" pitchFamily="66" charset="0"/>
            </a:endParaRPr>
          </a:p>
        </p:txBody>
      </p:sp>
      <p:sp>
        <p:nvSpPr>
          <p:cNvPr id="8" name="Rectangle 3"/>
          <p:cNvSpPr txBox="1">
            <a:spLocks noChangeArrowheads="1"/>
          </p:cNvSpPr>
          <p:nvPr/>
        </p:nvSpPr>
        <p:spPr>
          <a:xfrm>
            <a:off x="4652392" y="1700808"/>
            <a:ext cx="452812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zh-CN" altLang="en-US" sz="2800" dirty="0">
                <a:solidFill>
                  <a:srgbClr val="0000FF"/>
                </a:solidFill>
                <a:latin typeface="Comic Sans MS" panose="030F0702030302020204" pitchFamily="66" charset="0"/>
              </a:rPr>
              <a:t>控制冒险会引起</a:t>
            </a:r>
            <a:r>
              <a:rPr lang="en-US" altLang="zh-CN" sz="2800" dirty="0">
                <a:solidFill>
                  <a:srgbClr val="0000FF"/>
                </a:solidFill>
                <a:latin typeface="Comic Sans MS" panose="030F0702030302020204" pitchFamily="66" charset="0"/>
              </a:rPr>
              <a:t>MIPS</a:t>
            </a:r>
            <a:r>
              <a:rPr lang="zh-CN" altLang="en-US" sz="2800" dirty="0">
                <a:solidFill>
                  <a:srgbClr val="0000FF"/>
                </a:solidFill>
                <a:latin typeface="Comic Sans MS" panose="030F0702030302020204" pitchFamily="66" charset="0"/>
              </a:rPr>
              <a:t>流水线的性能损失比数据冒险大得多。</a:t>
            </a:r>
            <a:endParaRPr lang="en-US" altLang="zh-CN" sz="2800" dirty="0">
              <a:solidFill>
                <a:srgbClr val="0000FF"/>
              </a:solidFill>
              <a:latin typeface="Comic Sans MS" panose="030F0702030302020204" pitchFamily="66" charset="0"/>
            </a:endParaRPr>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2" name="Text Box 6"/>
          <p:cNvSpPr txBox="1">
            <a:spLocks noChangeArrowheads="1"/>
          </p:cNvSpPr>
          <p:nvPr/>
        </p:nvSpPr>
        <p:spPr bwMode="auto">
          <a:xfrm>
            <a:off x="-501015" y="685165"/>
            <a:ext cx="45783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nSpc>
                <a:spcPct val="150000"/>
              </a:lnSpc>
            </a:pPr>
            <a:r>
              <a:rPr kumimoji="0" lang="en-US" altLang="zh-CN" b="1" dirty="0"/>
              <a:t>                                      </a:t>
            </a:r>
          </a:p>
          <a:p>
            <a:pPr>
              <a:lnSpc>
                <a:spcPct val="150000"/>
              </a:lnSpc>
            </a:pPr>
            <a:r>
              <a:rPr kumimoji="0" lang="en-US" altLang="zh-CN" b="1" dirty="0"/>
              <a:t>                         addi,$s1,$s1,NUM              </a:t>
            </a:r>
          </a:p>
          <a:p>
            <a:pPr>
              <a:lnSpc>
                <a:spcPct val="150000"/>
              </a:lnSpc>
            </a:pPr>
            <a:r>
              <a:rPr kumimoji="0" lang="en-US" altLang="zh-CN" b="1" dirty="0"/>
              <a:t>          LOOP</a:t>
            </a:r>
            <a:r>
              <a:rPr kumimoji="0" lang="zh-CN" altLang="en-US" b="1" dirty="0"/>
              <a:t>：  </a:t>
            </a:r>
            <a:r>
              <a:rPr kumimoji="0" lang="en-US" altLang="zh-CN" b="1" dirty="0"/>
              <a:t>……</a:t>
            </a:r>
          </a:p>
          <a:p>
            <a:pPr>
              <a:lnSpc>
                <a:spcPct val="150000"/>
              </a:lnSpc>
            </a:pPr>
            <a:r>
              <a:rPr kumimoji="0" lang="en-US" altLang="zh-CN" b="1" dirty="0"/>
              <a:t>		    ……</a:t>
            </a:r>
          </a:p>
          <a:p>
            <a:pPr>
              <a:lnSpc>
                <a:spcPct val="150000"/>
              </a:lnSpc>
            </a:pPr>
            <a:r>
              <a:rPr kumimoji="0" lang="en-US" altLang="zh-CN" b="1" dirty="0"/>
              <a:t>	         	    ……</a:t>
            </a:r>
          </a:p>
          <a:p>
            <a:pPr>
              <a:lnSpc>
                <a:spcPct val="150000"/>
              </a:lnSpc>
            </a:pPr>
            <a:r>
              <a:rPr kumimoji="0" lang="en-US" altLang="zh-CN" b="1" dirty="0"/>
              <a:t>                      addi $s1, </a:t>
            </a:r>
            <a:r>
              <a:rPr kumimoji="0" lang="en-US" altLang="zh-CN" b="1" dirty="0">
                <a:sym typeface="+mn-ea"/>
              </a:rPr>
              <a:t>$s1</a:t>
            </a:r>
            <a:r>
              <a:rPr kumimoji="0" lang="en-US" altLang="zh-CN" b="1" dirty="0"/>
              <a:t>, -1;</a:t>
            </a:r>
          </a:p>
          <a:p>
            <a:pPr>
              <a:lnSpc>
                <a:spcPct val="150000"/>
              </a:lnSpc>
            </a:pPr>
            <a:r>
              <a:rPr kumimoji="0" lang="en-US" altLang="zh-CN" b="1" dirty="0"/>
              <a:t>                      slt $t1,$s1,$zero;                 </a:t>
            </a:r>
          </a:p>
          <a:p>
            <a:pPr>
              <a:lnSpc>
                <a:spcPct val="150000"/>
              </a:lnSpc>
            </a:pPr>
            <a:r>
              <a:rPr kumimoji="0" lang="en-US" altLang="zh-CN" b="1" dirty="0"/>
              <a:t>                      </a:t>
            </a:r>
            <a:r>
              <a:rPr kumimoji="0" lang="en-US" altLang="zh-CN" b="1" dirty="0">
                <a:solidFill>
                  <a:srgbClr val="FF0000"/>
                </a:solidFill>
                <a:sym typeface="+mn-ea"/>
              </a:rPr>
              <a:t>beq $t1,$zero,LOOP; </a:t>
            </a:r>
            <a:r>
              <a:rPr kumimoji="0" lang="en-US" altLang="zh-CN" b="1" dirty="0">
                <a:sym typeface="+mn-ea"/>
              </a:rPr>
              <a:t>       </a:t>
            </a:r>
            <a:r>
              <a:rPr kumimoji="0" lang="en-US" altLang="zh-CN" b="1" dirty="0"/>
              <a:t>                                       </a:t>
            </a:r>
          </a:p>
          <a:p>
            <a:pPr>
              <a:lnSpc>
                <a:spcPct val="150000"/>
              </a:lnSpc>
            </a:pPr>
            <a:r>
              <a:rPr kumimoji="0" lang="en-US" altLang="zh-CN" b="1" dirty="0"/>
              <a:t>                      sub...</a:t>
            </a:r>
          </a:p>
        </p:txBody>
      </p:sp>
      <p:sp>
        <p:nvSpPr>
          <p:cNvPr id="3" name="右大括号 2"/>
          <p:cNvSpPr/>
          <p:nvPr/>
        </p:nvSpPr>
        <p:spPr>
          <a:xfrm>
            <a:off x="4074160" y="4363720"/>
            <a:ext cx="144145" cy="504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4197985" y="4325620"/>
            <a:ext cx="1034415" cy="502920"/>
          </a:xfrm>
          <a:prstGeom prst="rect">
            <a:avLst/>
          </a:prstGeom>
          <a:noFill/>
        </p:spPr>
        <p:txBody>
          <a:bodyPr wrap="none" rtlCol="0" anchor="t">
            <a:spAutoFit/>
          </a:bodyPr>
          <a:lstStyle/>
          <a:p>
            <a:pPr>
              <a:lnSpc>
                <a:spcPct val="150000"/>
              </a:lnSpc>
            </a:pPr>
            <a:r>
              <a:rPr lang="en-US" altLang="zh-CN" b="1" dirty="0">
                <a:sym typeface="+mn-ea"/>
              </a:rPr>
              <a:t>&gt;=0</a:t>
            </a:r>
            <a:r>
              <a:rPr altLang="en-US" b="1" dirty="0">
                <a:sym typeface="+mn-ea"/>
              </a:rPr>
              <a:t>转移</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p:cNvSpPr>
            <a:spLocks noGrp="1" noChangeArrowheads="1"/>
          </p:cNvSpPr>
          <p:nvPr>
            <p:ph type="title"/>
          </p:nvPr>
        </p:nvSpPr>
        <p:spPr>
          <a:xfrm>
            <a:off x="4047256" y="629816"/>
            <a:ext cx="4629200" cy="1143000"/>
          </a:xfrm>
        </p:spPr>
        <p:txBody>
          <a:bodyPr>
            <a:normAutofit/>
          </a:bodyPr>
          <a:lstStyle/>
          <a:p>
            <a:r>
              <a:rPr lang="zh-CN" altLang="en-US" sz="2800" dirty="0">
                <a:solidFill>
                  <a:srgbClr val="C00000"/>
                </a:solidFill>
              </a:rPr>
              <a:t>控制冒险时流水线执行情况</a:t>
            </a:r>
            <a:endParaRPr lang="en-US" altLang="zh-CN" sz="2800" dirty="0">
              <a:solidFill>
                <a:srgbClr val="C00000"/>
              </a:solidFill>
            </a:endParaRPr>
          </a:p>
        </p:txBody>
      </p:sp>
      <p:graphicFrame>
        <p:nvGraphicFramePr>
          <p:cNvPr id="38975" name="Group 2111"/>
          <p:cNvGraphicFramePr>
            <a:graphicFrameLocks noGrp="1"/>
          </p:cNvGraphicFramePr>
          <p:nvPr/>
        </p:nvGraphicFramePr>
        <p:xfrm>
          <a:off x="304800" y="1735832"/>
          <a:ext cx="8534400" cy="1981200"/>
        </p:xfrm>
        <a:graphic>
          <a:graphicData uri="http://schemas.openxmlformats.org/drawingml/2006/table">
            <a:tbl>
              <a:tblPr/>
              <a:tblGrid>
                <a:gridCol w="2933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转移后继</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+3</a:t>
                      </a:r>
                      <a:endPar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t>101</a:t>
            </a:fld>
            <a:endParaRPr lang="zh-CN" altLang="en-US"/>
          </a:p>
        </p:txBody>
      </p:sp>
      <p:sp>
        <p:nvSpPr>
          <p:cNvPr id="5" name="Rectangle 2050"/>
          <p:cNvSpPr txBox="1">
            <a:spLocks noChangeArrowheads="1"/>
          </p:cNvSpPr>
          <p:nvPr/>
        </p:nvSpPr>
        <p:spPr>
          <a:xfrm>
            <a:off x="177552" y="989856"/>
            <a:ext cx="2810272" cy="6389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t>转移未发生时：</a:t>
            </a:r>
            <a:endParaRPr lang="en-US" altLang="zh-CN" sz="2800" b="1" dirty="0"/>
          </a:p>
        </p:txBody>
      </p:sp>
      <p:sp>
        <p:nvSpPr>
          <p:cNvPr id="6" name="Rectangle 2050"/>
          <p:cNvSpPr txBox="1">
            <a:spLocks noChangeArrowheads="1"/>
          </p:cNvSpPr>
          <p:nvPr/>
        </p:nvSpPr>
        <p:spPr>
          <a:xfrm>
            <a:off x="251520" y="3798168"/>
            <a:ext cx="2810272" cy="6389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t>转移发生时：</a:t>
            </a:r>
            <a:endParaRPr lang="en-US" altLang="zh-CN" sz="2800" b="1" dirty="0"/>
          </a:p>
        </p:txBody>
      </p:sp>
      <p:graphicFrame>
        <p:nvGraphicFramePr>
          <p:cNvPr id="7" name="Group 2111"/>
          <p:cNvGraphicFramePr>
            <a:graphicFrameLocks noGrp="1"/>
          </p:cNvGraphicFramePr>
          <p:nvPr/>
        </p:nvGraphicFramePr>
        <p:xfrm>
          <a:off x="323528" y="4544144"/>
          <a:ext cx="8534400" cy="1981200"/>
        </p:xfrm>
        <a:graphic>
          <a:graphicData uri="http://schemas.openxmlformats.org/drawingml/2006/table">
            <a:tbl>
              <a:tblPr/>
              <a:tblGrid>
                <a:gridCol w="2933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3" name="直接箭头连接符 2"/>
          <p:cNvCxnSpPr/>
          <p:nvPr/>
        </p:nvCxnSpPr>
        <p:spPr>
          <a:xfrm>
            <a:off x="4427984" y="4725144"/>
            <a:ext cx="216024" cy="7920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6245" y="1086485"/>
            <a:ext cx="8599805" cy="685800"/>
          </a:xfrm>
        </p:spPr>
        <p:txBody>
          <a:bodyPr>
            <a:normAutofit fontScale="90000"/>
          </a:bodyPr>
          <a:lstStyle/>
          <a:p>
            <a:r>
              <a:rPr lang="zh-CN" altLang="en-US" sz="2800" dirty="0">
                <a:solidFill>
                  <a:srgbClr val="C00000"/>
                </a:solidFill>
                <a:latin typeface="华文中宋" panose="02010600040101010101" pitchFamily="2" charset="-122"/>
                <a:ea typeface="华文中宋" panose="02010600040101010101" pitchFamily="2" charset="-122"/>
              </a:rPr>
              <a:t>控制冒险的解决方法一：</a:t>
            </a:r>
            <a:br>
              <a:rPr lang="zh-CN" altLang="en-US" sz="2800" dirty="0">
                <a:solidFill>
                  <a:srgbClr val="C00000"/>
                </a:solidFill>
                <a:latin typeface="华文中宋" panose="02010600040101010101" pitchFamily="2" charset="-122"/>
                <a:ea typeface="华文中宋" panose="02010600040101010101" pitchFamily="2" charset="-122"/>
              </a:rPr>
            </a:br>
            <a:r>
              <a:rPr lang="zh-CN" altLang="en-US" sz="2800" dirty="0">
                <a:solidFill>
                  <a:srgbClr val="C00000"/>
                </a:solidFill>
                <a:latin typeface="华文中宋" panose="02010600040101010101" pitchFamily="2" charset="-122"/>
                <a:ea typeface="华文中宋" panose="02010600040101010101" pitchFamily="2" charset="-122"/>
              </a:rPr>
              <a:t>       转移</a:t>
            </a:r>
            <a:r>
              <a:rPr lang="en-US" altLang="zh-CN" sz="2800" dirty="0">
                <a:solidFill>
                  <a:srgbClr val="C00000"/>
                </a:solidFill>
                <a:latin typeface="华文中宋" panose="02010600040101010101" pitchFamily="2" charset="-122"/>
                <a:ea typeface="华文中宋" panose="02010600040101010101" pitchFamily="2" charset="-122"/>
              </a:rPr>
              <a:t>Stalls </a:t>
            </a:r>
            <a:r>
              <a:rPr altLang="en-US" sz="2800" dirty="0">
                <a:solidFill>
                  <a:srgbClr val="C00000"/>
                </a:solidFill>
                <a:latin typeface="华文中宋" panose="02010600040101010101" pitchFamily="2" charset="-122"/>
                <a:ea typeface="华文中宋" panose="02010600040101010101" pitchFamily="2" charset="-122"/>
              </a:rPr>
              <a:t>，但</a:t>
            </a:r>
            <a:r>
              <a:rPr lang="zh-CN" altLang="en-US" sz="2800" dirty="0">
                <a:solidFill>
                  <a:srgbClr val="C00000"/>
                </a:solidFill>
                <a:latin typeface="华文中宋" panose="02010600040101010101" pitchFamily="2" charset="-122"/>
                <a:ea typeface="华文中宋" panose="02010600040101010101" pitchFamily="2" charset="-122"/>
              </a:rPr>
              <a:t>会造成大的性能损失</a:t>
            </a:r>
          </a:p>
        </p:txBody>
      </p:sp>
      <p:sp>
        <p:nvSpPr>
          <p:cNvPr id="11267" name="Rectangle 3"/>
          <p:cNvSpPr>
            <a:spLocks noGrp="1" noChangeArrowheads="1"/>
          </p:cNvSpPr>
          <p:nvPr>
            <p:ph type="body" idx="1"/>
          </p:nvPr>
        </p:nvSpPr>
        <p:spPr>
          <a:xfrm>
            <a:off x="457200" y="1926361"/>
            <a:ext cx="8229600" cy="4525963"/>
          </a:xfrm>
        </p:spPr>
        <p:txBody>
          <a:bodyPr>
            <a:normAutofit/>
          </a:bodyPr>
          <a:lstStyle/>
          <a:p>
            <a:r>
              <a:rPr lang="en-US" altLang="zh-CN" dirty="0">
                <a:solidFill>
                  <a:srgbClr val="000000"/>
                </a:solidFill>
              </a:rPr>
              <a:t>Problem:</a:t>
            </a:r>
          </a:p>
          <a:p>
            <a:pPr lvl="1"/>
            <a:r>
              <a:rPr lang="zh-CN" altLang="en-US" dirty="0">
                <a:solidFill>
                  <a:srgbClr val="000000"/>
                </a:solidFill>
              </a:rPr>
              <a:t>程序中有</a:t>
            </a:r>
            <a:r>
              <a:rPr lang="en-US" altLang="zh-CN" dirty="0">
                <a:solidFill>
                  <a:srgbClr val="000000"/>
                </a:solidFill>
              </a:rPr>
              <a:t>30%</a:t>
            </a:r>
            <a:r>
              <a:rPr lang="zh-CN" altLang="en-US" dirty="0">
                <a:solidFill>
                  <a:srgbClr val="000000"/>
                </a:solidFill>
              </a:rPr>
              <a:t>的转移频率，理想</a:t>
            </a:r>
            <a:r>
              <a:rPr lang="en-US" altLang="zh-CN" dirty="0">
                <a:solidFill>
                  <a:srgbClr val="000000"/>
                </a:solidFill>
              </a:rPr>
              <a:t>CPI</a:t>
            </a:r>
            <a:r>
              <a:rPr lang="zh-CN" altLang="en-US" dirty="0">
                <a:solidFill>
                  <a:srgbClr val="000000"/>
                </a:solidFill>
              </a:rPr>
              <a:t>为</a:t>
            </a:r>
            <a:r>
              <a:rPr lang="en-US" altLang="zh-CN" dirty="0">
                <a:solidFill>
                  <a:srgbClr val="000000"/>
                </a:solidFill>
              </a:rPr>
              <a:t>1</a:t>
            </a:r>
            <a:r>
              <a:rPr lang="zh-CN" altLang="en-US" dirty="0">
                <a:solidFill>
                  <a:srgbClr val="000000"/>
                </a:solidFill>
              </a:rPr>
              <a:t>，假设每条转移指令需插入</a:t>
            </a:r>
            <a:r>
              <a:rPr lang="en-US" altLang="zh-CN" dirty="0">
                <a:solidFill>
                  <a:srgbClr val="000000"/>
                </a:solidFill>
              </a:rPr>
              <a:t>3</a:t>
            </a:r>
            <a:r>
              <a:rPr lang="zh-CN" altLang="en-US" dirty="0">
                <a:solidFill>
                  <a:srgbClr val="000000"/>
                </a:solidFill>
              </a:rPr>
              <a:t>个</a:t>
            </a:r>
            <a:r>
              <a:rPr lang="en-US" altLang="zh-CN" dirty="0">
                <a:solidFill>
                  <a:srgbClr val="000000"/>
                </a:solidFill>
              </a:rPr>
              <a:t>stalls</a:t>
            </a:r>
            <a:r>
              <a:rPr lang="zh-CN" altLang="en-US" dirty="0">
                <a:solidFill>
                  <a:srgbClr val="000000"/>
                </a:solidFill>
              </a:rPr>
              <a:t>，问插入</a:t>
            </a:r>
            <a:r>
              <a:rPr lang="en-US" altLang="zh-CN" dirty="0">
                <a:solidFill>
                  <a:srgbClr val="000000"/>
                </a:solidFill>
              </a:rPr>
              <a:t>stalls</a:t>
            </a:r>
            <a:r>
              <a:rPr lang="zh-CN" altLang="en-US" dirty="0">
                <a:solidFill>
                  <a:srgbClr val="000000"/>
                </a:solidFill>
              </a:rPr>
              <a:t>后的性能是多少？</a:t>
            </a:r>
            <a:endParaRPr lang="en-US" altLang="zh-CN" dirty="0">
              <a:solidFill>
                <a:srgbClr val="000000"/>
              </a:solidFill>
            </a:endParaRPr>
          </a:p>
          <a:p>
            <a:endParaRPr lang="en-US" altLang="zh-CN" dirty="0">
              <a:solidFill>
                <a:srgbClr val="000000"/>
              </a:solidFill>
            </a:endParaRPr>
          </a:p>
          <a:p>
            <a:r>
              <a:rPr lang="en-US" altLang="zh-CN" dirty="0">
                <a:solidFill>
                  <a:srgbClr val="000000"/>
                </a:solidFill>
              </a:rPr>
              <a:t>Answer:</a:t>
            </a:r>
          </a:p>
          <a:p>
            <a:pPr lvl="1"/>
            <a:r>
              <a:rPr lang="en-US" altLang="zh-CN" dirty="0">
                <a:solidFill>
                  <a:srgbClr val="000000"/>
                </a:solidFill>
              </a:rPr>
              <a:t>CPI = 1+30%</a:t>
            </a:r>
            <a:r>
              <a:rPr lang="en-US" altLang="zh-CN" dirty="0">
                <a:solidFill>
                  <a:srgbClr val="000000"/>
                </a:solidFill>
                <a:sym typeface="Symbol" panose="05050102010706020507" pitchFamily="18" charset="2"/>
              </a:rPr>
              <a:t></a:t>
            </a:r>
            <a:r>
              <a:rPr lang="zh-CN" altLang="en-US" dirty="0">
                <a:solidFill>
                  <a:srgbClr val="000000"/>
                </a:solidFill>
                <a:sym typeface="Symbol" panose="05050102010706020507" pitchFamily="18" charset="2"/>
              </a:rPr>
              <a:t>３＝</a:t>
            </a:r>
            <a:r>
              <a:rPr lang="en-US" altLang="zh-CN" dirty="0">
                <a:solidFill>
                  <a:srgbClr val="000000"/>
                </a:solidFill>
              </a:rPr>
              <a:t>1.9</a:t>
            </a:r>
          </a:p>
          <a:p>
            <a:pPr lvl="1"/>
            <a:r>
              <a:rPr lang="zh-CN" altLang="en-US" dirty="0">
                <a:solidFill>
                  <a:srgbClr val="000000"/>
                </a:solidFill>
              </a:rPr>
              <a:t>这种方法得到的性能大约只有理想性能的</a:t>
            </a:r>
            <a:r>
              <a:rPr lang="zh-CN" altLang="en-US" dirty="0">
                <a:solidFill>
                  <a:srgbClr val="C00000"/>
                </a:solidFill>
              </a:rPr>
              <a:t>一半</a:t>
            </a:r>
            <a:r>
              <a:rPr lang="zh-CN" altLang="en-US" dirty="0">
                <a:solidFill>
                  <a:srgbClr val="000000"/>
                </a:solidFill>
              </a:rPr>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102</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103</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8" name="Rectangle 5"/>
          <p:cNvSpPr>
            <a:spLocks noChangeArrowheads="1"/>
          </p:cNvSpPr>
          <p:nvPr/>
        </p:nvSpPr>
        <p:spPr bwMode="auto">
          <a:xfrm>
            <a:off x="323528" y="928175"/>
            <a:ext cx="8569647" cy="203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对于很多计算机来说，这种转移</a:t>
            </a:r>
            <a:r>
              <a:rPr lang="en-US" altLang="zh-CN" sz="2800" dirty="0">
                <a:latin typeface="+mn-lt"/>
                <a:ea typeface="+mn-ea"/>
                <a:cs typeface="Times New Roman" panose="02020603050405020304" pitchFamily="18" charset="0"/>
              </a:rPr>
              <a:t>stalls</a:t>
            </a:r>
            <a:r>
              <a:rPr altLang="en-US" sz="2800" dirty="0">
                <a:latin typeface="+mn-lt"/>
                <a:ea typeface="+mn-ea"/>
                <a:cs typeface="Times New Roman" panose="02020603050405020304" pitchFamily="18" charset="0"/>
              </a:rPr>
              <a:t>方法代价太大，因此就产生了另外一种消除控制冒险的解决方法（</a:t>
            </a:r>
            <a:r>
              <a:rPr altLang="en-US" sz="2800" dirty="0">
                <a:solidFill>
                  <a:srgbClr val="C00000"/>
                </a:solidFill>
                <a:latin typeface="+mn-lt"/>
                <a:ea typeface="+mn-ea"/>
                <a:cs typeface="Times New Roman" panose="02020603050405020304" pitchFamily="18" charset="0"/>
              </a:rPr>
              <a:t>控制冒险的解决方法二</a:t>
            </a:r>
            <a:r>
              <a:rPr altLang="en-US" sz="2800" dirty="0">
                <a:latin typeface="+mn-lt"/>
                <a:ea typeface="+mn-ea"/>
                <a:cs typeface="Times New Roman" panose="02020603050405020304" pitchFamily="18" charset="0"/>
              </a:rPr>
              <a:t>）：</a:t>
            </a:r>
            <a:endParaRPr lang="zh-CN" altLang="en-US" sz="2800" dirty="0">
              <a:latin typeface="+mn-lt"/>
              <a:ea typeface="+mn-ea"/>
              <a:cs typeface="Times New Roman" panose="02020603050405020304" pitchFamily="18" charset="0"/>
            </a:endParaRPr>
          </a:p>
        </p:txBody>
      </p:sp>
      <p:sp>
        <p:nvSpPr>
          <p:cNvPr id="9" name="Rectangle 5"/>
          <p:cNvSpPr>
            <a:spLocks noChangeArrowheads="1"/>
          </p:cNvSpPr>
          <p:nvPr/>
        </p:nvSpPr>
        <p:spPr bwMode="auto">
          <a:xfrm>
            <a:off x="828040" y="2813368"/>
            <a:ext cx="785939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solidFill>
                  <a:srgbClr val="C00000"/>
                </a:solidFill>
                <a:latin typeface="华文中宋" panose="02010600040101010101" pitchFamily="2" charset="-122"/>
                <a:ea typeface="华文中宋" panose="02010600040101010101" pitchFamily="2" charset="-122"/>
                <a:cs typeface="华文中宋" panose="02010600040101010101" pitchFamily="2" charset="-122"/>
              </a:rPr>
              <a:t>总是预测分支不发生</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（即</a:t>
            </a:r>
            <a:r>
              <a:rPr lang="zh-CN" altLang="en-US" sz="2800" dirty="0">
                <a:solidFill>
                  <a:srgbClr val="C00000"/>
                </a:solidFill>
                <a:latin typeface="华文中宋" panose="02010600040101010101" pitchFamily="2" charset="-122"/>
                <a:ea typeface="华文中宋" panose="02010600040101010101" pitchFamily="2" charset="-122"/>
                <a:cs typeface="华文中宋" panose="02010600040101010101" pitchFamily="2" charset="-122"/>
              </a:rPr>
              <a:t>假设分支不发生</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，属于静态预测机制）</a:t>
            </a:r>
            <a:r>
              <a:rPr altLang="en-US" sz="2800" dirty="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rPr>
              <a:t>（成功率在</a:t>
            </a:r>
            <a:r>
              <a:rPr lang="en-US" altLang="zh-CN" sz="2800" dirty="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rPr>
              <a:t>50%</a:t>
            </a:r>
            <a:r>
              <a:rPr altLang="en-US" sz="2800" dirty="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rPr>
              <a:t>左右）</a:t>
            </a:r>
            <a:endParaRPr lang="zh-CN" altLang="en-US" sz="2800" dirty="0">
              <a:solidFill>
                <a:srgbClr val="C00000"/>
              </a:solidFill>
              <a:latin typeface="华文中宋" panose="02010600040101010101" pitchFamily="2" charset="-122"/>
              <a:ea typeface="华文中宋" panose="02010600040101010101" pitchFamily="2" charset="-122"/>
              <a:cs typeface="华文中宋" panose="02010600040101010101" pitchFamily="2" charset="-122"/>
              <a:sym typeface="+mn-ea"/>
            </a:endParaRPr>
          </a:p>
        </p:txBody>
      </p:sp>
      <p:sp>
        <p:nvSpPr>
          <p:cNvPr id="10" name="Rectangle 5"/>
          <p:cNvSpPr>
            <a:spLocks noChangeArrowheads="1"/>
          </p:cNvSpPr>
          <p:nvPr/>
        </p:nvSpPr>
        <p:spPr bwMode="auto">
          <a:xfrm>
            <a:off x="467544" y="4228132"/>
            <a:ext cx="8353623" cy="151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30000"/>
              </a:lnSpc>
              <a:defRPr/>
            </a:pPr>
            <a:r>
              <a:rPr lang="zh-CN" altLang="en-US" dirty="0">
                <a:solidFill>
                  <a:srgbClr val="0000FF"/>
                </a:solidFill>
                <a:latin typeface="+mn-lt"/>
                <a:ea typeface="+mn-ea"/>
                <a:cs typeface="Times New Roman" panose="02020603050405020304" pitchFamily="18" charset="0"/>
              </a:rPr>
              <a:t>如果假设分支不发生（预测正确），则继续执行顺序的指令流。如果分支发生的话（预测错误），丢弃已经进入流水线的指令，按真实分支执行（流水线会阻塞）。</a:t>
            </a:r>
          </a:p>
        </p:txBody>
      </p:sp>
      <p:sp>
        <p:nvSpPr>
          <p:cNvPr id="11" name="Rectangle 5"/>
          <p:cNvSpPr>
            <a:spLocks noChangeArrowheads="1"/>
          </p:cNvSpPr>
          <p:nvPr/>
        </p:nvSpPr>
        <p:spPr bwMode="auto">
          <a:xfrm>
            <a:off x="591185" y="5625148"/>
            <a:ext cx="830262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en-US" altLang="zh-CN" dirty="0">
                <a:solidFill>
                  <a:srgbClr val="C00000"/>
                </a:solidFill>
                <a:latin typeface="+mn-lt"/>
                <a:ea typeface="+mn-ea"/>
                <a:cs typeface="Times New Roman" panose="02020603050405020304" pitchFamily="18" charset="0"/>
              </a:rPr>
              <a:t>  </a:t>
            </a:r>
            <a:r>
              <a:rPr lang="zh-CN" altLang="en-US" dirty="0">
                <a:solidFill>
                  <a:srgbClr val="C00000"/>
                </a:solidFill>
                <a:latin typeface="+mn-lt"/>
                <a:ea typeface="+mn-ea"/>
                <a:cs typeface="Times New Roman" panose="02020603050405020304" pitchFamily="18" charset="0"/>
              </a:rPr>
              <a:t>如果分支不发生的可能性是</a:t>
            </a:r>
            <a:r>
              <a:rPr lang="en-US" altLang="zh-CN" dirty="0">
                <a:solidFill>
                  <a:srgbClr val="C00000"/>
                </a:solidFill>
                <a:latin typeface="+mn-lt"/>
                <a:ea typeface="+mn-ea"/>
                <a:cs typeface="Times New Roman" panose="02020603050405020304" pitchFamily="18" charset="0"/>
              </a:rPr>
              <a:t>50%</a:t>
            </a:r>
            <a:r>
              <a:rPr altLang="en-US" dirty="0">
                <a:solidFill>
                  <a:srgbClr val="C00000"/>
                </a:solidFill>
                <a:latin typeface="+mn-lt"/>
                <a:ea typeface="+mn-ea"/>
                <a:cs typeface="Times New Roman" panose="02020603050405020304" pitchFamily="18" charset="0"/>
              </a:rPr>
              <a:t>，同时丢弃指令的代价很小的话，那么这种优化方法可以将控制冒险</a:t>
            </a:r>
            <a:r>
              <a:rPr altLang="en-US" b="1" dirty="0">
                <a:solidFill>
                  <a:srgbClr val="00B050"/>
                </a:solidFill>
                <a:latin typeface="+mn-lt"/>
                <a:ea typeface="+mn-ea"/>
                <a:cs typeface="Times New Roman" panose="02020603050405020304" pitchFamily="18" charset="0"/>
              </a:rPr>
              <a:t>代价减半</a:t>
            </a:r>
            <a:endParaRPr altLang="en-US" dirty="0">
              <a:solidFill>
                <a:srgbClr val="C00000"/>
              </a:solidFill>
              <a:latin typeface="+mn-lt"/>
              <a:ea typeface="+mn-ea"/>
              <a:cs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104</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8" name="Rectangle 5"/>
          <p:cNvSpPr>
            <a:spLocks noChangeArrowheads="1"/>
          </p:cNvSpPr>
          <p:nvPr/>
        </p:nvSpPr>
        <p:spPr bwMode="auto">
          <a:xfrm>
            <a:off x="323528" y="93166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控制冒险的解决方法二：</a:t>
            </a:r>
          </a:p>
        </p:txBody>
      </p:sp>
      <p:sp>
        <p:nvSpPr>
          <p:cNvPr id="9" name="Rectangle 5"/>
          <p:cNvSpPr>
            <a:spLocks noChangeArrowheads="1"/>
          </p:cNvSpPr>
          <p:nvPr/>
        </p:nvSpPr>
        <p:spPr bwMode="auto">
          <a:xfrm>
            <a:off x="683568" y="1682224"/>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solidFill>
                  <a:srgbClr val="C00000"/>
                </a:solidFill>
                <a:latin typeface="+mn-lt"/>
                <a:ea typeface="+mn-ea"/>
                <a:cs typeface="Times New Roman" panose="02020603050405020304" pitchFamily="18" charset="0"/>
              </a:rPr>
              <a:t>改进分支预测技术</a:t>
            </a:r>
          </a:p>
        </p:txBody>
      </p:sp>
      <p:sp>
        <p:nvSpPr>
          <p:cNvPr id="12" name="Rectangle 6"/>
          <p:cNvSpPr>
            <a:spLocks noChangeArrowheads="1"/>
          </p:cNvSpPr>
          <p:nvPr/>
        </p:nvSpPr>
        <p:spPr bwMode="auto">
          <a:xfrm>
            <a:off x="611188" y="2635060"/>
            <a:ext cx="8065639" cy="266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lang="zh-CN" altLang="en-US" sz="2600" dirty="0">
                <a:solidFill>
                  <a:srgbClr val="C00000"/>
                </a:solidFill>
                <a:latin typeface="+mn-ea"/>
                <a:ea typeface="+mn-ea"/>
              </a:rPr>
              <a:t>思考一：</a:t>
            </a:r>
            <a:r>
              <a:rPr lang="zh-CN" altLang="pt-BR" sz="2600" dirty="0">
                <a:solidFill>
                  <a:srgbClr val="0000FF"/>
                </a:solidFill>
                <a:latin typeface="+mn-ea"/>
                <a:ea typeface="+mn-ea"/>
              </a:rPr>
              <a:t>另一种稍好的方法是预测一些分支发生而预测另外一些分支不发生</a:t>
            </a:r>
          </a:p>
          <a:p>
            <a:pPr algn="l" eaLnBrk="1" hangingPunct="1">
              <a:lnSpc>
                <a:spcPct val="130000"/>
              </a:lnSpc>
            </a:pPr>
            <a:r>
              <a:rPr lang="zh-CN" altLang="pt-BR" sz="2600" dirty="0">
                <a:solidFill>
                  <a:srgbClr val="0000FF"/>
                </a:solidFill>
                <a:latin typeface="+mn-ea"/>
                <a:ea typeface="+mn-ea"/>
              </a:rPr>
              <a:t>      即可以根据分支的方向来预测分支是否命中，向后转移的分支预测为选中，向前转移的分支预测为不选中。 </a:t>
            </a:r>
          </a:p>
        </p:txBody>
      </p:sp>
      <p:sp>
        <p:nvSpPr>
          <p:cNvPr id="2" name="Rectangle 6"/>
          <p:cNvSpPr>
            <a:spLocks noChangeArrowheads="1"/>
          </p:cNvSpPr>
          <p:nvPr/>
        </p:nvSpPr>
        <p:spPr bwMode="auto">
          <a:xfrm>
            <a:off x="611188" y="5182680"/>
            <a:ext cx="8065639" cy="113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lang="zh-CN" altLang="pt-BR" sz="2600" dirty="0">
                <a:solidFill>
                  <a:srgbClr val="0000FF"/>
                </a:solidFill>
                <a:latin typeface="+mn-ea"/>
                <a:ea typeface="+mn-ea"/>
              </a:rPr>
              <a:t>      这种分支预测的方法依赖于</a:t>
            </a:r>
            <a:r>
              <a:rPr lang="zh-CN" altLang="pt-BR" sz="2600" b="1" dirty="0">
                <a:solidFill>
                  <a:srgbClr val="00B050"/>
                </a:solidFill>
                <a:latin typeface="+mn-ea"/>
                <a:ea typeface="+mn-ea"/>
              </a:rPr>
              <a:t>始终不变的行为</a:t>
            </a:r>
            <a:r>
              <a:rPr lang="zh-CN" altLang="pt-BR" sz="2600" dirty="0">
                <a:solidFill>
                  <a:srgbClr val="0000FF"/>
                </a:solidFill>
                <a:latin typeface="+mn-ea"/>
                <a:ea typeface="+mn-ea"/>
              </a:rPr>
              <a:t>，没有考虑特定分支指令的特点。</a:t>
            </a:r>
            <a:r>
              <a:rPr lang="zh-CN" altLang="pt-BR" sz="2600" dirty="0">
                <a:solidFill>
                  <a:srgbClr val="FF0000"/>
                </a:solidFill>
                <a:latin typeface="+mn-ea"/>
                <a:ea typeface="+mn-ea"/>
              </a:rPr>
              <a:t>错误率很难低于</a:t>
            </a:r>
            <a:r>
              <a:rPr lang="pt-BR" altLang="zh-CN" sz="2600" dirty="0">
                <a:solidFill>
                  <a:srgbClr val="FF0000"/>
                </a:solidFill>
                <a:latin typeface="+mn-ea"/>
                <a:ea typeface="+mn-ea"/>
              </a:rPr>
              <a:t>30%</a:t>
            </a:r>
            <a:r>
              <a:rPr lang="zh-CN" altLang="pt-BR" sz="2600" dirty="0">
                <a:solidFill>
                  <a:srgbClr val="FF0000"/>
                </a:solidFill>
                <a:latin typeface="+mn-ea"/>
                <a:ea typeface="+mn-ea"/>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105</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8" name="Rectangle 5"/>
          <p:cNvSpPr>
            <a:spLocks noChangeArrowheads="1"/>
          </p:cNvSpPr>
          <p:nvPr/>
        </p:nvSpPr>
        <p:spPr bwMode="auto">
          <a:xfrm>
            <a:off x="323528" y="78815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控制冒险的解决方法二：</a:t>
            </a:r>
          </a:p>
        </p:txBody>
      </p:sp>
      <p:sp>
        <p:nvSpPr>
          <p:cNvPr id="9" name="Rectangle 5"/>
          <p:cNvSpPr>
            <a:spLocks noChangeArrowheads="1"/>
          </p:cNvSpPr>
          <p:nvPr/>
        </p:nvSpPr>
        <p:spPr bwMode="auto">
          <a:xfrm>
            <a:off x="683260" y="1398905"/>
            <a:ext cx="446151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latin typeface="+mn-lt"/>
                <a:ea typeface="+mn-ea"/>
                <a:cs typeface="Times New Roman" panose="02020603050405020304" pitchFamily="18" charset="0"/>
              </a:rPr>
              <a:t>改进分支预测技术（续）</a:t>
            </a:r>
          </a:p>
        </p:txBody>
      </p:sp>
      <p:sp>
        <p:nvSpPr>
          <p:cNvPr id="13" name="Rectangle 3"/>
          <p:cNvSpPr>
            <a:spLocks noChangeArrowheads="1"/>
          </p:cNvSpPr>
          <p:nvPr/>
        </p:nvSpPr>
        <p:spPr bwMode="auto">
          <a:xfrm>
            <a:off x="502465" y="5019733"/>
            <a:ext cx="8390903"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30000"/>
              </a:lnSpc>
            </a:pPr>
            <a:r>
              <a:rPr kumimoji="1" lang="zh-CN" altLang="en-US" sz="2400" dirty="0">
                <a:solidFill>
                  <a:srgbClr val="C00000"/>
                </a:solidFill>
                <a:latin typeface="+mn-ea"/>
              </a:rPr>
              <a:t>动态分支预测技术</a:t>
            </a:r>
            <a:r>
              <a:rPr kumimoji="1" lang="zh-CN" altLang="en-US" sz="2400" dirty="0">
                <a:solidFill>
                  <a:srgbClr val="0000FF"/>
                </a:solidFill>
                <a:latin typeface="+mn-ea"/>
              </a:rPr>
              <a:t>：通过硬件技术，在程序执行时根据</a:t>
            </a:r>
            <a:r>
              <a:rPr kumimoji="1" lang="zh-CN" altLang="en-US" sz="2400" b="1" dirty="0">
                <a:solidFill>
                  <a:srgbClr val="00B050"/>
                </a:solidFill>
                <a:latin typeface="+mn-ea"/>
              </a:rPr>
              <a:t>近期转移是否成功</a:t>
            </a:r>
            <a:r>
              <a:rPr kumimoji="1" lang="zh-CN" altLang="en-US" sz="2400" dirty="0">
                <a:solidFill>
                  <a:srgbClr val="0000FF"/>
                </a:solidFill>
                <a:latin typeface="+mn-ea"/>
              </a:rPr>
              <a:t>的</a:t>
            </a:r>
            <a:r>
              <a:rPr kumimoji="1" lang="zh-CN" altLang="en-US" sz="2400" dirty="0">
                <a:solidFill>
                  <a:srgbClr val="FF0000"/>
                </a:solidFill>
                <a:latin typeface="+mn-ea"/>
              </a:rPr>
              <a:t>历史记录</a:t>
            </a:r>
            <a:r>
              <a:rPr kumimoji="1" lang="zh-CN" altLang="en-US" sz="2400" dirty="0">
                <a:solidFill>
                  <a:srgbClr val="0000FF"/>
                </a:solidFill>
                <a:latin typeface="+mn-ea"/>
              </a:rPr>
              <a:t>来预测下一次转移的方向。提前对分支操作做出反应，减少或消除控制相关导致的流水线停顿。</a:t>
            </a:r>
            <a:endParaRPr kumimoji="1" lang="en-US" altLang="zh-CN" sz="2400" dirty="0">
              <a:solidFill>
                <a:srgbClr val="0000FF"/>
              </a:solidFill>
              <a:latin typeface="+mn-ea"/>
            </a:endParaRPr>
          </a:p>
        </p:txBody>
      </p:sp>
      <p:sp>
        <p:nvSpPr>
          <p:cNvPr id="2" name="Rectangle 6"/>
          <p:cNvSpPr>
            <a:spLocks noChangeArrowheads="1"/>
          </p:cNvSpPr>
          <p:nvPr/>
        </p:nvSpPr>
        <p:spPr bwMode="auto">
          <a:xfrm>
            <a:off x="539750" y="2039303"/>
            <a:ext cx="835342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30000"/>
              </a:lnSpc>
            </a:pPr>
            <a:r>
              <a:rPr altLang="en-US" dirty="0">
                <a:solidFill>
                  <a:srgbClr val="0000FF"/>
                </a:solidFill>
                <a:latin typeface="+mn-ea"/>
                <a:sym typeface="+mn-ea"/>
              </a:rPr>
              <a:t>思考二：</a:t>
            </a:r>
            <a:r>
              <a:rPr lang="zh-CN" altLang="pt-BR" dirty="0">
                <a:solidFill>
                  <a:srgbClr val="0000FF"/>
                </a:solidFill>
                <a:latin typeface="+mn-ea"/>
                <a:ea typeface="+mn-ea"/>
              </a:rPr>
              <a:t> </a:t>
            </a:r>
            <a:r>
              <a:rPr lang="zh-CN" altLang="pt-BR" dirty="0">
                <a:solidFill>
                  <a:srgbClr val="C00000"/>
                </a:solidFill>
                <a:latin typeface="+mn-ea"/>
                <a:ea typeface="+mn-ea"/>
              </a:rPr>
              <a:t>动态硬件预测器</a:t>
            </a:r>
            <a:r>
              <a:rPr lang="zh-CN" altLang="pt-BR" dirty="0">
                <a:solidFill>
                  <a:srgbClr val="0000FF"/>
                </a:solidFill>
                <a:latin typeface="+mn-ea"/>
                <a:ea typeface="+mn-ea"/>
              </a:rPr>
              <a:t>与前面的方法截然不同，其预测</a:t>
            </a:r>
            <a:r>
              <a:rPr lang="zh-CN" altLang="pt-BR" b="1" dirty="0">
                <a:solidFill>
                  <a:srgbClr val="00B050"/>
                </a:solidFill>
                <a:latin typeface="+mn-ea"/>
                <a:ea typeface="+mn-ea"/>
              </a:rPr>
              <a:t>取决于每一条指令的行为</a:t>
            </a:r>
            <a:r>
              <a:rPr lang="zh-CN" altLang="pt-BR" dirty="0">
                <a:solidFill>
                  <a:srgbClr val="0000FF"/>
                </a:solidFill>
                <a:latin typeface="+mn-ea"/>
                <a:ea typeface="+mn-ea"/>
              </a:rPr>
              <a:t>，并且在整个程序生命周期内可能改变分支的预测结果。</a:t>
            </a:r>
          </a:p>
          <a:p>
            <a:pPr algn="l" eaLnBrk="1" hangingPunct="1">
              <a:lnSpc>
                <a:spcPct val="130000"/>
              </a:lnSpc>
            </a:pPr>
            <a:r>
              <a:rPr lang="zh-CN" altLang="pt-BR" dirty="0">
                <a:solidFill>
                  <a:srgbClr val="0000FF"/>
                </a:solidFill>
                <a:latin typeface="+mn-ea"/>
                <a:ea typeface="+mn-ea"/>
              </a:rPr>
              <a:t>       其实现方法是保存每次分支的历史记录，然后利用这个历史记录来预测。当历史记录的数量和类型足够多时，这种硬件预测分支方式能够达到</a:t>
            </a:r>
            <a:r>
              <a:rPr lang="en-US" altLang="zh-CN" dirty="0">
                <a:solidFill>
                  <a:srgbClr val="FF0000"/>
                </a:solidFill>
                <a:latin typeface="+mn-ea"/>
                <a:ea typeface="+mn-ea"/>
              </a:rPr>
              <a:t>90%</a:t>
            </a:r>
            <a:r>
              <a:rPr altLang="en-US" dirty="0">
                <a:solidFill>
                  <a:srgbClr val="FF0000"/>
                </a:solidFill>
                <a:latin typeface="+mn-ea"/>
                <a:ea typeface="+mn-ea"/>
              </a:rPr>
              <a:t>的正确率</a:t>
            </a:r>
            <a:r>
              <a:rPr altLang="en-US" dirty="0">
                <a:solidFill>
                  <a:srgbClr val="0000FF"/>
                </a:solidFill>
                <a:latin typeface="+mn-ea"/>
                <a:ea typeface="+mn-ea"/>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106</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6" name="Rectangle 5"/>
          <p:cNvSpPr>
            <a:spLocks noChangeArrowheads="1"/>
          </p:cNvSpPr>
          <p:nvPr/>
        </p:nvSpPr>
        <p:spPr bwMode="auto">
          <a:xfrm>
            <a:off x="323528" y="931667"/>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控制冒险的解决方法二：</a:t>
            </a:r>
          </a:p>
        </p:txBody>
      </p:sp>
      <p:sp>
        <p:nvSpPr>
          <p:cNvPr id="7" name="Rectangle 5"/>
          <p:cNvSpPr>
            <a:spLocks noChangeArrowheads="1"/>
          </p:cNvSpPr>
          <p:nvPr/>
        </p:nvSpPr>
        <p:spPr bwMode="auto">
          <a:xfrm>
            <a:off x="683568" y="1682224"/>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latin typeface="+mn-lt"/>
                <a:ea typeface="+mn-ea"/>
                <a:cs typeface="Times New Roman" panose="02020603050405020304" pitchFamily="18" charset="0"/>
              </a:rPr>
              <a:t>动态分支预测技术</a:t>
            </a:r>
          </a:p>
        </p:txBody>
      </p:sp>
      <p:sp>
        <p:nvSpPr>
          <p:cNvPr id="8" name="Rectangle 5"/>
          <p:cNvSpPr>
            <a:spLocks noChangeArrowheads="1"/>
          </p:cNvSpPr>
          <p:nvPr/>
        </p:nvSpPr>
        <p:spPr bwMode="auto">
          <a:xfrm>
            <a:off x="467544" y="2988938"/>
            <a:ext cx="8303974" cy="252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zh-CN" altLang="en-US" sz="2600" dirty="0">
                <a:latin typeface="+mn-ea"/>
              </a:rPr>
              <a:t>转移预测缓存，是一小块由转移指令低位地址索引的存储单元，用来</a:t>
            </a:r>
            <a:r>
              <a:rPr lang="zh-CN" altLang="en-US" sz="2600" b="1" dirty="0">
                <a:solidFill>
                  <a:srgbClr val="00B050"/>
                </a:solidFill>
                <a:latin typeface="+mn-ea"/>
              </a:rPr>
              <a:t>记录转移指令在最近的一次执行中是否被选中</a:t>
            </a:r>
            <a:r>
              <a:rPr lang="zh-CN" altLang="en-US" sz="2600" dirty="0">
                <a:latin typeface="+mn-ea"/>
              </a:rPr>
              <a:t>。可能有几条转移指令都映射到了同一个预测缓存表项。</a:t>
            </a:r>
            <a:endParaRPr lang="en-US" altLang="zh-CN" sz="2600" dirty="0">
              <a:latin typeface="+mn-ea"/>
            </a:endParaRPr>
          </a:p>
          <a:p>
            <a:pPr algn="l" eaLnBrk="1" hangingPunct="1">
              <a:lnSpc>
                <a:spcPct val="120000"/>
              </a:lnSpc>
              <a:defRPr/>
            </a:pPr>
            <a:endParaRPr lang="zh-CN" altLang="en-US" sz="2800" dirty="0">
              <a:latin typeface="+mn-ea"/>
            </a:endParaRPr>
          </a:p>
        </p:txBody>
      </p:sp>
      <p:sp>
        <p:nvSpPr>
          <p:cNvPr id="9" name="Rectangle 5"/>
          <p:cNvSpPr>
            <a:spLocks noChangeArrowheads="1"/>
          </p:cNvSpPr>
          <p:nvPr/>
        </p:nvSpPr>
        <p:spPr bwMode="auto">
          <a:xfrm>
            <a:off x="467544" y="2393324"/>
            <a:ext cx="8303974" cy="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a:solidFill>
                  <a:srgbClr val="0000FF"/>
                </a:solidFill>
                <a:latin typeface="+mn-ea"/>
              </a:rPr>
              <a:t>1. </a:t>
            </a:r>
            <a:r>
              <a:rPr lang="zh-CN" altLang="en-US" sz="2600" dirty="0">
                <a:solidFill>
                  <a:srgbClr val="0000FF"/>
                </a:solidFill>
                <a:latin typeface="+mn-ea"/>
              </a:rPr>
              <a:t>转移预测缓存</a:t>
            </a:r>
            <a:endParaRPr lang="zh-CN" altLang="en-US" sz="2800" dirty="0">
              <a:solidFill>
                <a:srgbClr val="0000FF"/>
              </a:solidFill>
              <a:latin typeface="+mn-ea"/>
            </a:endParaRPr>
          </a:p>
        </p:txBody>
      </p:sp>
      <p:sp>
        <p:nvSpPr>
          <p:cNvPr id="10" name="内容占位符 2"/>
          <p:cNvSpPr>
            <a:spLocks noGrp="1"/>
          </p:cNvSpPr>
          <p:nvPr>
            <p:ph idx="1"/>
          </p:nvPr>
        </p:nvSpPr>
        <p:spPr>
          <a:xfrm>
            <a:off x="444490" y="5013176"/>
            <a:ext cx="8229600" cy="1368152"/>
          </a:xfrm>
        </p:spPr>
        <p:txBody>
          <a:bodyPr>
            <a:normAutofit/>
          </a:bodyPr>
          <a:lstStyle/>
          <a:p>
            <a:pPr marL="0" indent="0">
              <a:lnSpc>
                <a:spcPct val="120000"/>
              </a:lnSpc>
              <a:buNone/>
            </a:pPr>
            <a:r>
              <a:rPr lang="zh-CN" altLang="en-US" sz="2400" dirty="0"/>
              <a:t>可能的实现办法：</a:t>
            </a:r>
            <a:endParaRPr lang="en-US" altLang="zh-CN" sz="2400" dirty="0"/>
          </a:p>
          <a:p>
            <a:pPr>
              <a:lnSpc>
                <a:spcPct val="120000"/>
              </a:lnSpc>
              <a:buFont typeface="Wingdings" panose="05000000000000000000" pitchFamily="2" charset="2"/>
              <a:buChar char="Ø"/>
            </a:pPr>
            <a:r>
              <a:rPr lang="en-US" altLang="zh-CN" sz="2400" dirty="0"/>
              <a:t>1bit</a:t>
            </a:r>
            <a:r>
              <a:rPr lang="zh-CN" altLang="en-US" sz="2400" dirty="0"/>
              <a:t>预测</a:t>
            </a:r>
            <a:endParaRPr lang="en-US" altLang="zh-CN" sz="2400" dirty="0"/>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592" y="5167014"/>
            <a:ext cx="590391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t>107</a:t>
            </a:fld>
            <a:endParaRPr lang="en-US" altLang="zh-CN" sz="1200" dirty="0"/>
          </a:p>
        </p:txBody>
      </p:sp>
      <p:pic>
        <p:nvPicPr>
          <p:cNvPr id="26626" name="Picture 5"/>
          <p:cNvPicPr>
            <a:picLocks noChangeAspect="1"/>
          </p:cNvPicPr>
          <p:nvPr/>
        </p:nvPicPr>
        <p:blipFill>
          <a:blip r:embed="rId3"/>
          <a:stretch>
            <a:fillRect/>
          </a:stretch>
        </p:blipFill>
        <p:spPr>
          <a:xfrm>
            <a:off x="1584008" y="2633663"/>
            <a:ext cx="5903912" cy="1430337"/>
          </a:xfrm>
          <a:prstGeom prst="rect">
            <a:avLst/>
          </a:prstGeom>
          <a:noFill/>
          <a:ln w="9525">
            <a:noFill/>
          </a:ln>
        </p:spPr>
      </p:pic>
      <p:sp>
        <p:nvSpPr>
          <p:cNvPr id="21508" name="Rectangle 6"/>
          <p:cNvSpPr/>
          <p:nvPr/>
        </p:nvSpPr>
        <p:spPr>
          <a:xfrm>
            <a:off x="323850" y="4147027"/>
            <a:ext cx="8569325" cy="2651760"/>
          </a:xfrm>
          <a:prstGeom prst="rect">
            <a:avLst/>
          </a:prstGeom>
          <a:noFill/>
          <a:ln w="9525">
            <a:noFill/>
          </a:ln>
        </p:spPr>
        <p:txBody>
          <a:bodyPr anchor="ctr">
            <a:spAutoFit/>
          </a:bodyPr>
          <a:lstStyle/>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每个</a:t>
            </a:r>
            <a:r>
              <a:rPr lang="zh-CN" altLang="en-US" sz="2400" dirty="0">
                <a:solidFill>
                  <a:srgbClr val="C00000"/>
                </a:solidFill>
                <a:latin typeface="华文中宋" panose="02010600040101010101" pitchFamily="2" charset="-122"/>
                <a:ea typeface="华文中宋" panose="02010600040101010101" pitchFamily="2" charset="-122"/>
              </a:rPr>
              <a:t>圆圈</a:t>
            </a:r>
            <a:r>
              <a:rPr lang="zh-CN" altLang="en-US" sz="2400" dirty="0">
                <a:latin typeface="华文中宋" panose="02010600040101010101" pitchFamily="2" charset="-122"/>
                <a:ea typeface="华文中宋" panose="02010600040101010101" pitchFamily="2" charset="-122"/>
              </a:rPr>
              <a:t>表示一种</a:t>
            </a:r>
            <a:r>
              <a:rPr lang="zh-CN" altLang="en-US" sz="2400" dirty="0">
                <a:solidFill>
                  <a:srgbClr val="C00000"/>
                </a:solidFill>
                <a:latin typeface="华文中宋" panose="02010600040101010101" pitchFamily="2" charset="-122"/>
                <a:ea typeface="华文中宋" panose="02010600040101010101" pitchFamily="2" charset="-122"/>
              </a:rPr>
              <a:t>状态</a:t>
            </a:r>
            <a:r>
              <a:rPr lang="zh-CN" altLang="en-US" sz="2400" dirty="0">
                <a:latin typeface="华文中宋" panose="02010600040101010101" pitchFamily="2" charset="-122"/>
                <a:ea typeface="华文中宋" panose="02010600040101010101" pitchFamily="2" charset="-122"/>
              </a:rPr>
              <a:t>，圆圈中的</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或</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表示最近一次执行这条转移指令时，实际转移成功或不成功的信息，这个信息就是“转移历史表”中所记录的内容。</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        </a:t>
            </a:r>
            <a:r>
              <a:rPr lang="zh-CN" altLang="en-US" sz="2400" dirty="0">
                <a:solidFill>
                  <a:srgbClr val="C00000"/>
                </a:solidFill>
                <a:latin typeface="华文中宋" panose="02010600040101010101" pitchFamily="2" charset="-122"/>
                <a:ea typeface="华文中宋" panose="02010600040101010101" pitchFamily="2" charset="-122"/>
              </a:rPr>
              <a:t>带有箭头的线</a:t>
            </a:r>
            <a:r>
              <a:rPr lang="zh-CN" altLang="en-US" sz="2400" dirty="0">
                <a:latin typeface="华文中宋" panose="02010600040101010101" pitchFamily="2" charset="-122"/>
                <a:ea typeface="华文中宋" panose="02010600040101010101" pitchFamily="2" charset="-122"/>
              </a:rPr>
              <a:t>表示</a:t>
            </a:r>
            <a:r>
              <a:rPr lang="zh-CN" altLang="en-US" sz="2400" dirty="0">
                <a:solidFill>
                  <a:srgbClr val="C00000"/>
                </a:solidFill>
                <a:latin typeface="华文中宋" panose="02010600040101010101" pitchFamily="2" charset="-122"/>
                <a:ea typeface="华文中宋" panose="02010600040101010101" pitchFamily="2" charset="-122"/>
              </a:rPr>
              <a:t>状态转换的方向</a:t>
            </a:r>
            <a:r>
              <a:rPr lang="zh-CN" altLang="en-US" sz="2400" dirty="0">
                <a:latin typeface="华文中宋" panose="02010600040101010101" pitchFamily="2" charset="-122"/>
                <a:ea typeface="华文中宋" panose="02010600040101010101" pitchFamily="2" charset="-122"/>
              </a:rPr>
              <a:t>，线旁边的</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表示指令实际执行结果为转移成功，而</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表示指令实际执行结果为转移不成功。</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solidFill>
                  <a:srgbClr val="FFFF00"/>
                </a:solidFill>
                <a:latin typeface="华文中宋" panose="02010600040101010101" pitchFamily="2" charset="-122"/>
                <a:ea typeface="华文中宋" panose="02010600040101010101" pitchFamily="2" charset="-122"/>
              </a:rPr>
              <a:t>        </a:t>
            </a:r>
            <a:r>
              <a:rPr lang="zh-CN" altLang="en-US" sz="2400" dirty="0">
                <a:solidFill>
                  <a:srgbClr val="FF0000"/>
                </a:solidFill>
                <a:latin typeface="华文中宋" panose="02010600040101010101" pitchFamily="2" charset="-122"/>
                <a:ea typeface="华文中宋" panose="02010600040101010101" pitchFamily="2" charset="-122"/>
              </a:rPr>
              <a:t>预测成功率一般为</a:t>
            </a:r>
            <a:r>
              <a:rPr lang="en-US" altLang="zh-CN" sz="2400" dirty="0">
                <a:solidFill>
                  <a:srgbClr val="FF0000"/>
                </a:solidFill>
                <a:latin typeface="华文中宋" panose="02010600040101010101" pitchFamily="2" charset="-122"/>
                <a:ea typeface="华文中宋" panose="02010600040101010101" pitchFamily="2" charset="-122"/>
              </a:rPr>
              <a:t>77-79%</a:t>
            </a:r>
            <a:r>
              <a:rPr lang="zh-CN" altLang="en-US" sz="2400" dirty="0">
                <a:solidFill>
                  <a:srgbClr val="FF0000"/>
                </a:solidFill>
                <a:latin typeface="华文中宋" panose="02010600040101010101" pitchFamily="2" charset="-122"/>
                <a:ea typeface="华文中宋" panose="02010600040101010101" pitchFamily="2" charset="-122"/>
              </a:rPr>
              <a:t>。 </a:t>
            </a:r>
          </a:p>
        </p:txBody>
      </p:sp>
      <p:sp>
        <p:nvSpPr>
          <p:cNvPr id="26628" name="Rectangle 7"/>
          <p:cNvSpPr/>
          <p:nvPr/>
        </p:nvSpPr>
        <p:spPr>
          <a:xfrm>
            <a:off x="1635443" y="199390"/>
            <a:ext cx="5872480" cy="518160"/>
          </a:xfrm>
          <a:prstGeom prst="rect">
            <a:avLst/>
          </a:prstGeom>
          <a:noFill/>
          <a:ln w="9525">
            <a:noFill/>
          </a:ln>
        </p:spPr>
        <p:txBody>
          <a:bodyPr wrap="none" anchor="ctr">
            <a:spAutoFit/>
          </a:bodyPr>
          <a:lstStyle/>
          <a:p>
            <a:pPr lvl="0" algn="ctr" eaLnBrk="1" hangingPunct="1">
              <a:buClr>
                <a:srgbClr val="000000"/>
              </a:buClr>
              <a:buFont typeface="Wingdings 2" panose="05020102010507070707" pitchFamily="18" charset="2"/>
              <a:buNone/>
            </a:pPr>
            <a:r>
              <a:rPr lang="zh-CN" altLang="en-US" sz="2800" dirty="0">
                <a:solidFill>
                  <a:srgbClr val="0000FF"/>
                </a:solidFill>
                <a:latin typeface="Times New Roman" panose="02020603050405020304" pitchFamily="18" charset="0"/>
                <a:ea typeface="黑体" panose="02010609060101010101" pitchFamily="2" charset="-122"/>
              </a:rPr>
              <a:t>只记录一次历史转移信息状态转化图</a:t>
            </a:r>
          </a:p>
        </p:txBody>
      </p:sp>
      <p:sp>
        <p:nvSpPr>
          <p:cNvPr id="26629" name="Text Box 8"/>
          <p:cNvSpPr txBox="1"/>
          <p:nvPr/>
        </p:nvSpPr>
        <p:spPr>
          <a:xfrm>
            <a:off x="323850" y="998855"/>
            <a:ext cx="8424863" cy="137160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当每项为</a:t>
            </a:r>
            <a:r>
              <a:rPr lang="zh-CN" altLang="en-US" sz="2800" dirty="0">
                <a:solidFill>
                  <a:srgbClr val="C00000"/>
                </a:solidFill>
                <a:latin typeface="华文中宋" panose="02010600040101010101" pitchFamily="2" charset="-122"/>
                <a:ea typeface="华文中宋" panose="02010600040101010101" pitchFamily="2" charset="-122"/>
              </a:rPr>
              <a:t>一位预测位</a:t>
            </a:r>
            <a:r>
              <a:rPr lang="zh-CN" altLang="en-US" sz="2800" dirty="0">
                <a:latin typeface="华文中宋" panose="02010600040101010101" pitchFamily="2" charset="-122"/>
                <a:ea typeface="华文中宋" panose="02010600040101010101" pitchFamily="2" charset="-122"/>
              </a:rPr>
              <a:t>时，记录该指令</a:t>
            </a:r>
            <a:r>
              <a:rPr lang="zh-CN" altLang="en-US" sz="2800" dirty="0">
                <a:solidFill>
                  <a:srgbClr val="C00000"/>
                </a:solidFill>
                <a:latin typeface="华文中宋" panose="02010600040101010101" pitchFamily="2" charset="-122"/>
                <a:ea typeface="华文中宋" panose="02010600040101010101" pitchFamily="2" charset="-122"/>
              </a:rPr>
              <a:t>最近一次分支是否成功</a:t>
            </a:r>
            <a:r>
              <a:rPr lang="zh-CN" altLang="en-US" sz="2800" dirty="0">
                <a:latin typeface="华文中宋" panose="02010600040101010101" pitchFamily="2" charset="-122"/>
                <a:ea typeface="华文中宋" panose="02010600040101010101" pitchFamily="2" charset="-122"/>
              </a:rPr>
              <a:t>，每一条指令的“转移历史表”只需要一个二进制位，其状态图如下：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nvSpPr>
        <p:spPr>
          <a:xfrm>
            <a:off x="395605" y="1256030"/>
            <a:ext cx="8698865" cy="5486400"/>
          </a:xfrm>
          <a:prstGeom prst="rect">
            <a:avLst/>
          </a:prstGeom>
          <a:ln>
            <a:miter/>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当采用只记录最近一次转移是否成功的历史信息时，“转移历史表”的修改方法很简单：</a:t>
            </a: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endParaRPr kumimoji="0" lang="en-US" altLang="zh-CN" sz="2400" b="0" i="0" u="none" strike="noStrike" kern="1200" cap="none" spc="0" normalizeH="0" baseline="0" noProof="0" dirty="0">
              <a:ln>
                <a:noFill/>
              </a:ln>
              <a:solidFill>
                <a:srgbClr val="FFFF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假设表中原来记录的是</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如果本次转移成功，则表中的内容继续保存</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如果本次转移不成功，则表中的内容修改为</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假设表中原来记录的是</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如果本次转移成功，则表中的内容修改为</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如果本次转移不成功，则表中的内容继续保存</a:t>
            </a:r>
            <a:r>
              <a:rPr kumimoji="0"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charRg st="54" end="89"/>
                                            </p:txEl>
                                          </p:spTgt>
                                        </p:tgtEl>
                                        <p:attrNameLst>
                                          <p:attrName>style.visibility</p:attrName>
                                        </p:attrNameLst>
                                      </p:cBhvr>
                                      <p:to>
                                        <p:strVal val="visible"/>
                                      </p:to>
                                    </p:set>
                                    <p:anim calcmode="lin" valueType="num">
                                      <p:cBhvr additive="base">
                                        <p:cTn id="11" dur="500" fill="hold"/>
                                        <p:tgtEl>
                                          <p:spTgt spid="5">
                                            <p:txEl>
                                              <p:charRg st="54" end="8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charRg st="54" end="8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charRg st="89" end="124"/>
                                            </p:txEl>
                                          </p:spTgt>
                                        </p:tgtEl>
                                        <p:attrNameLst>
                                          <p:attrName>style.visibility</p:attrName>
                                        </p:attrNameLst>
                                      </p:cBhvr>
                                      <p:to>
                                        <p:strVal val="visible"/>
                                      </p:to>
                                    </p:set>
                                    <p:anim calcmode="lin" valueType="num">
                                      <p:cBhvr additive="base">
                                        <p:cTn id="15" dur="500" fill="hold"/>
                                        <p:tgtEl>
                                          <p:spTgt spid="5">
                                            <p:txEl>
                                              <p:charRg st="89" end="12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charRg st="89" end="12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charRg st="124" end="137"/>
                                            </p:txEl>
                                          </p:spTgt>
                                        </p:tgtEl>
                                        <p:attrNameLst>
                                          <p:attrName>style.visibility</p:attrName>
                                        </p:attrNameLst>
                                      </p:cBhvr>
                                      <p:to>
                                        <p:strVal val="visible"/>
                                      </p:to>
                                    </p:set>
                                    <p:anim calcmode="lin" valueType="num">
                                      <p:cBhvr additive="base">
                                        <p:cTn id="21" dur="500" fill="hold"/>
                                        <p:tgtEl>
                                          <p:spTgt spid="5">
                                            <p:txEl>
                                              <p:charRg st="124" end="13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charRg st="124" end="13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charRg st="137" end="171"/>
                                            </p:txEl>
                                          </p:spTgt>
                                        </p:tgtEl>
                                        <p:attrNameLst>
                                          <p:attrName>style.visibility</p:attrName>
                                        </p:attrNameLst>
                                      </p:cBhvr>
                                      <p:to>
                                        <p:strVal val="visible"/>
                                      </p:to>
                                    </p:set>
                                    <p:anim calcmode="lin" valueType="num">
                                      <p:cBhvr additive="base">
                                        <p:cTn id="25" dur="500" fill="hold"/>
                                        <p:tgtEl>
                                          <p:spTgt spid="5">
                                            <p:txEl>
                                              <p:charRg st="137" end="17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charRg st="137" end="17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charRg st="171" end="184"/>
                                            </p:txEl>
                                          </p:spTgt>
                                        </p:tgtEl>
                                        <p:attrNameLst>
                                          <p:attrName>style.visibility</p:attrName>
                                        </p:attrNameLst>
                                      </p:cBhvr>
                                      <p:to>
                                        <p:strVal val="visible"/>
                                      </p:to>
                                    </p:set>
                                    <p:anim calcmode="lin" valueType="num">
                                      <p:cBhvr additive="base">
                                        <p:cTn id="29" dur="500" fill="hold"/>
                                        <p:tgtEl>
                                          <p:spTgt spid="5">
                                            <p:txEl>
                                              <p:charRg st="171" end="18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charRg st="171" end="1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nvSpPr>
        <p:spPr>
          <a:xfrm>
            <a:off x="395288" y="549275"/>
            <a:ext cx="8424863" cy="5053013"/>
          </a:xfrm>
          <a:prstGeom prst="rect">
            <a:avLst/>
          </a:prstGeom>
          <a:ln>
            <a:miter/>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在执行条件转移指令时，</a:t>
            </a: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如果表中记录的内容是</a:t>
            </a:r>
            <a:r>
              <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T</a:t>
            </a: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，则说明转移预测逻辑预测转移成功，并按照转移成功的方向取指令并分析指令；</a:t>
            </a:r>
            <a:endPar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如果表中记录的内容是</a:t>
            </a:r>
            <a:r>
              <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a:t>
            </a: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，则按照转移不成功的方向继续取下一条指令并分析指令。</a:t>
            </a:r>
            <a:endPar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None/>
              <a:defRPr/>
            </a:pPr>
            <a:r>
              <a:rPr kumimoji="0" lang="zh-CN" altLang="en-US" sz="28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在转移条件实际形成后，</a:t>
            </a: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如果与预测的转移方向相同，则预测正确，流水线没有任何“断流”损失；</a:t>
            </a:r>
            <a:endPar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如果与预测方向不同，则要作废已经预取和分析的指令，并从另一个方向取指令和分析指令</a:t>
            </a:r>
            <a:endParaRPr kumimoji="0"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529590" y="1628775"/>
            <a:ext cx="8157210" cy="3692525"/>
          </a:xfrm>
          <a:prstGeom prst="rect">
            <a:avLst/>
          </a:prstGeom>
          <a:noFill/>
        </p:spPr>
        <p:txBody>
          <a:bodyPr wrap="square" rtlCol="0">
            <a:spAutoFit/>
          </a:bodyPr>
          <a:lstStyle/>
          <a:p>
            <a:pPr>
              <a:lnSpc>
                <a:spcPct val="150000"/>
              </a:lnSpc>
            </a:pPr>
            <a:r>
              <a:rPr lang="zh-CN" altLang="en-US" sz="2800" b="1" dirty="0">
                <a:solidFill>
                  <a:srgbClr val="FF0000"/>
                </a:solidFill>
              </a:rPr>
              <a:t>机器周期（流水线周期）：</a:t>
            </a:r>
          </a:p>
          <a:p>
            <a:pPr>
              <a:lnSpc>
                <a:spcPct val="150000"/>
              </a:lnSpc>
            </a:pPr>
            <a:r>
              <a:rPr lang="zh-CN" altLang="en-US" sz="2800" b="1" dirty="0">
                <a:solidFill>
                  <a:srgbClr val="FF0000"/>
                </a:solidFill>
              </a:rPr>
              <a:t>    </a:t>
            </a:r>
            <a:r>
              <a:rPr lang="zh-CN" altLang="en-US" sz="2400" b="1" dirty="0"/>
              <a:t>指令沿流水线移动一个流水段的时间。长度取决于最慢的流水段，一般是</a:t>
            </a:r>
            <a:r>
              <a:rPr lang="zh-CN" altLang="en-US" sz="2400" b="1" dirty="0">
                <a:solidFill>
                  <a:srgbClr val="C00000"/>
                </a:solidFill>
              </a:rPr>
              <a:t>一个时钟周期</a:t>
            </a:r>
            <a:r>
              <a:rPr lang="zh-CN" altLang="en-US" sz="2400" b="1" dirty="0"/>
              <a:t>（有时是两个时钟周期）。</a:t>
            </a:r>
            <a:endParaRPr lang="en-US" altLang="zh-CN" sz="2400" b="1" dirty="0"/>
          </a:p>
          <a:p>
            <a:pPr>
              <a:lnSpc>
                <a:spcPct val="150000"/>
              </a:lnSpc>
            </a:pPr>
            <a:r>
              <a:rPr lang="zh-CN" altLang="en-US" sz="2400" b="1" i="1" dirty="0">
                <a:solidFill>
                  <a:srgbClr val="00B050"/>
                </a:solidFill>
              </a:rPr>
              <a:t>每个流水线周期从指令流水线流出一条指令。</a:t>
            </a:r>
          </a:p>
          <a:p>
            <a:pPr>
              <a:lnSpc>
                <a:spcPct val="150000"/>
              </a:lnSpc>
            </a:pPr>
            <a:endParaRPr lang="en-US" altLang="zh-CN" sz="2400" b="1" i="1" dirty="0">
              <a:solidFill>
                <a:srgbClr val="00B050"/>
              </a:solidFill>
            </a:endParaRPr>
          </a:p>
          <a:p>
            <a:pPr>
              <a:lnSpc>
                <a:spcPct val="150000"/>
              </a:lnSpc>
            </a:pPr>
            <a:r>
              <a:rPr lang="zh-CN" altLang="en-US" sz="2800" b="1" dirty="0">
                <a:solidFill>
                  <a:srgbClr val="FF0000"/>
                </a:solidFill>
              </a:rPr>
              <a:t>吞吐量：</a:t>
            </a:r>
            <a:r>
              <a:rPr lang="zh-CN" altLang="en-US" sz="2400" b="1" dirty="0"/>
              <a:t>单位时间从流水线流出的指令数。</a:t>
            </a:r>
          </a:p>
        </p:txBody>
      </p:sp>
      <p:sp>
        <p:nvSpPr>
          <p:cNvPr id="23" name="灯片编号占位符 22"/>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27" name="TextBox 26"/>
          <p:cNvSpPr txBox="1"/>
          <p:nvPr/>
        </p:nvSpPr>
        <p:spPr>
          <a:xfrm>
            <a:off x="511443" y="764704"/>
            <a:ext cx="2746518" cy="646331"/>
          </a:xfrm>
          <a:prstGeom prst="rect">
            <a:avLst/>
          </a:prstGeom>
          <a:noFill/>
        </p:spPr>
        <p:txBody>
          <a:bodyPr wrap="square" rtlCol="0">
            <a:spAutoFit/>
          </a:bodyPr>
          <a:lstStyle/>
          <a:p>
            <a:r>
              <a:rPr lang="zh-CN" altLang="en-US" sz="3600" b="1" dirty="0"/>
              <a:t>流水线术语</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t>110</a:t>
            </a:fld>
            <a:endParaRPr lang="en-US" altLang="zh-CN" sz="1200" dirty="0"/>
          </a:p>
        </p:txBody>
      </p:sp>
      <p:sp>
        <p:nvSpPr>
          <p:cNvPr id="31746" name="Text Box 2"/>
          <p:cNvSpPr txBox="1"/>
          <p:nvPr/>
        </p:nvSpPr>
        <p:spPr>
          <a:xfrm>
            <a:off x="323850" y="-37782"/>
            <a:ext cx="8820150" cy="304800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800" dirty="0">
                <a:solidFill>
                  <a:srgbClr val="0000FF"/>
                </a:solidFill>
                <a:latin typeface="华文中宋" panose="02010600040101010101" pitchFamily="2" charset="-122"/>
                <a:ea typeface="华文中宋" panose="02010600040101010101" pitchFamily="2" charset="-122"/>
              </a:rPr>
              <a:t>例子：</a:t>
            </a:r>
            <a:r>
              <a:rPr lang="zh-CN" altLang="en-US" sz="2800" dirty="0">
                <a:latin typeface="华文中宋" panose="02010600040101010101" pitchFamily="2" charset="-122"/>
                <a:ea typeface="华文中宋" panose="02010600040101010101" pitchFamily="2" charset="-122"/>
              </a:rPr>
              <a:t>设一条转移指令在每次执行过程中的实际转移序列如下：</a:t>
            </a:r>
          </a:p>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T, T, T, N, T, T, N, T, N, N, T, N, N</a:t>
            </a:r>
          </a:p>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采用</a:t>
            </a:r>
            <a:r>
              <a:rPr lang="en-US" altLang="zh-CN" sz="2800" dirty="0">
                <a:solidFill>
                  <a:srgbClr val="C00000"/>
                </a:solidFill>
                <a:latin typeface="华文中宋" panose="02010600040101010101" pitchFamily="2" charset="-122"/>
                <a:ea typeface="华文中宋" panose="02010600040101010101" pitchFamily="2" charset="-122"/>
              </a:rPr>
              <a:t>1</a:t>
            </a:r>
            <a:r>
              <a:rPr lang="zh-CN" altLang="en-US" sz="2800" dirty="0">
                <a:solidFill>
                  <a:srgbClr val="C00000"/>
                </a:solidFill>
                <a:latin typeface="华文中宋" panose="02010600040101010101" pitchFamily="2" charset="-122"/>
                <a:ea typeface="华文中宋" panose="02010600040101010101" pitchFamily="2" charset="-122"/>
              </a:rPr>
              <a:t>位动态预测</a:t>
            </a:r>
            <a:r>
              <a:rPr lang="zh-CN" altLang="en-US" sz="2800" dirty="0">
                <a:latin typeface="华文中宋" panose="02010600040101010101" pitchFamily="2" charset="-122"/>
                <a:ea typeface="华文中宋" panose="02010600040101010101" pitchFamily="2" charset="-122"/>
              </a:rPr>
              <a:t>时：</a:t>
            </a:r>
          </a:p>
          <a:p>
            <a:pPr lvl="0" algn="l" eaLnBrk="0" hangingPunct="0">
              <a:spcBef>
                <a:spcPct val="50000"/>
              </a:spcBef>
              <a:buClr>
                <a:srgbClr val="000000"/>
              </a:buClr>
              <a:buFont typeface="Wingdings 2" panose="05020102010507070707" pitchFamily="18" charset="2"/>
              <a:buNone/>
            </a:pPr>
            <a:endParaRPr lang="zh-CN" altLang="en-US" dirty="0">
              <a:latin typeface="Times New Roman" panose="02020603050405020304" pitchFamily="18" charset="0"/>
              <a:ea typeface="黑体" panose="02010609060101010101" pitchFamily="2" charset="-122"/>
            </a:endParaRPr>
          </a:p>
          <a:p>
            <a:pPr lvl="0" algn="l" eaLnBrk="0" hangingPunct="0">
              <a:spcBef>
                <a:spcPct val="50000"/>
              </a:spcBef>
              <a:buClr>
                <a:srgbClr val="000000"/>
              </a:buClr>
              <a:buFont typeface="Wingdings 2" panose="05020102010507070707" pitchFamily="18" charset="2"/>
              <a:buNone/>
            </a:pPr>
            <a:endParaRPr lang="en-US" altLang="zh-CN" dirty="0">
              <a:latin typeface="Times New Roman" panose="02020603050405020304" pitchFamily="18" charset="0"/>
              <a:ea typeface="黑体" panose="02010609060101010101" pitchFamily="2" charset="-122"/>
            </a:endParaRPr>
          </a:p>
        </p:txBody>
      </p:sp>
      <p:grpSp>
        <p:nvGrpSpPr>
          <p:cNvPr id="31747" name="Group 3"/>
          <p:cNvGrpSpPr/>
          <p:nvPr/>
        </p:nvGrpSpPr>
        <p:grpSpPr>
          <a:xfrm>
            <a:off x="179705" y="2637155"/>
            <a:ext cx="8647430" cy="1382395"/>
            <a:chOff x="204" y="2024"/>
            <a:chExt cx="5628" cy="871"/>
          </a:xfrm>
        </p:grpSpPr>
        <p:grpSp>
          <p:nvGrpSpPr>
            <p:cNvPr id="31748" name="Group 4"/>
            <p:cNvGrpSpPr/>
            <p:nvPr/>
          </p:nvGrpSpPr>
          <p:grpSpPr>
            <a:xfrm>
              <a:off x="4559" y="2342"/>
              <a:ext cx="681" cy="318"/>
              <a:chOff x="2381" y="3203"/>
              <a:chExt cx="681" cy="318"/>
            </a:xfrm>
          </p:grpSpPr>
          <p:sp>
            <p:nvSpPr>
              <p:cNvPr id="31749" name="Line 5"/>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0" name="Text Box 6"/>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      T</a:t>
                </a:r>
              </a:p>
            </p:txBody>
          </p:sp>
        </p:grpSp>
        <p:grpSp>
          <p:nvGrpSpPr>
            <p:cNvPr id="31751" name="Group 7"/>
            <p:cNvGrpSpPr/>
            <p:nvPr/>
          </p:nvGrpSpPr>
          <p:grpSpPr>
            <a:xfrm>
              <a:off x="1157" y="2342"/>
              <a:ext cx="681" cy="318"/>
              <a:chOff x="2381" y="3203"/>
              <a:chExt cx="681" cy="318"/>
            </a:xfrm>
          </p:grpSpPr>
          <p:sp>
            <p:nvSpPr>
              <p:cNvPr id="31752" name="Line 8"/>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3" name="Text Box 9"/>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a:t>
                </a:r>
              </a:p>
            </p:txBody>
          </p:sp>
        </p:grpSp>
        <p:grpSp>
          <p:nvGrpSpPr>
            <p:cNvPr id="31754" name="Group 10"/>
            <p:cNvGrpSpPr/>
            <p:nvPr/>
          </p:nvGrpSpPr>
          <p:grpSpPr>
            <a:xfrm>
              <a:off x="1838" y="2342"/>
              <a:ext cx="681" cy="318"/>
              <a:chOff x="2381" y="3203"/>
              <a:chExt cx="681" cy="318"/>
            </a:xfrm>
          </p:grpSpPr>
          <p:sp>
            <p:nvSpPr>
              <p:cNvPr id="31755" name="Line 11"/>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6" name="Text Box 12"/>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a:t>
                </a:r>
              </a:p>
            </p:txBody>
          </p:sp>
        </p:grpSp>
        <p:grpSp>
          <p:nvGrpSpPr>
            <p:cNvPr id="31757" name="Group 13"/>
            <p:cNvGrpSpPr/>
            <p:nvPr/>
          </p:nvGrpSpPr>
          <p:grpSpPr>
            <a:xfrm>
              <a:off x="2518" y="2342"/>
              <a:ext cx="681" cy="318"/>
              <a:chOff x="2381" y="3203"/>
              <a:chExt cx="681" cy="318"/>
            </a:xfrm>
          </p:grpSpPr>
          <p:sp>
            <p:nvSpPr>
              <p:cNvPr id="31758" name="Line 14"/>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59" name="Text Box 15"/>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      T</a:t>
                </a:r>
              </a:p>
            </p:txBody>
          </p:sp>
        </p:grpSp>
        <p:grpSp>
          <p:nvGrpSpPr>
            <p:cNvPr id="31760" name="Group 16"/>
            <p:cNvGrpSpPr/>
            <p:nvPr/>
          </p:nvGrpSpPr>
          <p:grpSpPr>
            <a:xfrm>
              <a:off x="3198" y="2342"/>
              <a:ext cx="681" cy="318"/>
              <a:chOff x="2381" y="3203"/>
              <a:chExt cx="681" cy="318"/>
            </a:xfrm>
          </p:grpSpPr>
          <p:sp>
            <p:nvSpPr>
              <p:cNvPr id="31761" name="Line 17"/>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62" name="Text Box 18"/>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N</a:t>
                </a:r>
              </a:p>
            </p:txBody>
          </p:sp>
        </p:grpSp>
        <p:grpSp>
          <p:nvGrpSpPr>
            <p:cNvPr id="31763" name="Group 19"/>
            <p:cNvGrpSpPr/>
            <p:nvPr/>
          </p:nvGrpSpPr>
          <p:grpSpPr>
            <a:xfrm>
              <a:off x="3879" y="2342"/>
              <a:ext cx="681" cy="318"/>
              <a:chOff x="2381" y="3203"/>
              <a:chExt cx="681" cy="318"/>
            </a:xfrm>
          </p:grpSpPr>
          <p:sp>
            <p:nvSpPr>
              <p:cNvPr id="31764" name="Line 20"/>
              <p:cNvSpPr/>
              <p:nvPr/>
            </p:nvSpPr>
            <p:spPr>
              <a:xfrm>
                <a:off x="2699" y="3203"/>
                <a:ext cx="0" cy="318"/>
              </a:xfrm>
              <a:prstGeom prst="line">
                <a:avLst/>
              </a:prstGeom>
              <a:ln w="9525" cap="flat" cmpd="sng">
                <a:solidFill>
                  <a:schemeClr val="tx2"/>
                </a:solidFill>
                <a:prstDash val="solid"/>
                <a:round/>
                <a:headEnd type="none" w="med" len="med"/>
                <a:tailEnd type="non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65" name="Text Box 21"/>
              <p:cNvSpPr txBox="1"/>
              <p:nvPr/>
            </p:nvSpPr>
            <p:spPr>
              <a:xfrm>
                <a:off x="2381" y="3203"/>
                <a:ext cx="681"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N</a:t>
                </a:r>
              </a:p>
            </p:txBody>
          </p:sp>
        </p:grpSp>
        <p:sp>
          <p:nvSpPr>
            <p:cNvPr id="31766" name="Text Box 22"/>
            <p:cNvSpPr txBox="1"/>
            <p:nvPr/>
          </p:nvSpPr>
          <p:spPr>
            <a:xfrm>
              <a:off x="5239" y="2342"/>
              <a:ext cx="363" cy="230"/>
            </a:xfrm>
            <a:prstGeom prst="rect">
              <a:avLst/>
            </a:prstGeom>
            <a:noFill/>
            <a:ln w="9525" cap="flat" cmpd="sng">
              <a:solidFill>
                <a:schemeClr val="tx2"/>
              </a:solidFill>
              <a:prstDash val="solid"/>
              <a:miter/>
              <a:headEnd type="none" w="med" len="med"/>
              <a:tailEnd type="none" w="med" len="med"/>
            </a:ln>
          </p:spPr>
          <p:txBody>
            <a:bodyPr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N</a:t>
              </a:r>
            </a:p>
          </p:txBody>
        </p:sp>
        <p:sp>
          <p:nvSpPr>
            <p:cNvPr id="31767" name="Rectangle 23"/>
            <p:cNvSpPr/>
            <p:nvPr/>
          </p:nvSpPr>
          <p:spPr>
            <a:xfrm>
              <a:off x="1292" y="2024"/>
              <a:ext cx="4540" cy="230"/>
            </a:xfrm>
            <a:prstGeom prst="rect">
              <a:avLst/>
            </a:prstGeom>
            <a:noFill/>
            <a:ln w="9525">
              <a:noFill/>
            </a:ln>
          </p:spPr>
          <p:txBody>
            <a:bodyPr wrap="square"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T     T      T      N      T       T       N      T        N     N       T      N      N</a:t>
              </a:r>
            </a:p>
          </p:txBody>
        </p:sp>
        <p:sp>
          <p:nvSpPr>
            <p:cNvPr id="31768" name="Rectangle 24"/>
            <p:cNvSpPr/>
            <p:nvPr/>
          </p:nvSpPr>
          <p:spPr>
            <a:xfrm>
              <a:off x="1202" y="2659"/>
              <a:ext cx="4400" cy="230"/>
            </a:xfrm>
            <a:prstGeom prst="rect">
              <a:avLst/>
            </a:prstGeom>
            <a:noFill/>
            <a:ln w="9525">
              <a:noFill/>
            </a:ln>
          </p:spPr>
          <p:txBody>
            <a:bodyPr wrap="square" anchor="t">
              <a:spAutoFit/>
            </a:bodyPr>
            <a:lstStyle/>
            <a:p>
              <a:pPr lvl="0" algn="l" eaLnBrk="0" hangingPunct="0">
                <a:spcBef>
                  <a:spcPct val="50000"/>
                </a:spcBef>
                <a:buClr>
                  <a:srgbClr val="000000"/>
                </a:buClr>
                <a:buFont typeface="Wingdings 2" panose="05020102010507070707" pitchFamily="18" charset="2"/>
                <a:buNone/>
              </a:pPr>
              <a:r>
                <a:rPr lang="en-US" altLang="zh-CN" dirty="0">
                  <a:latin typeface="Times New Roman" panose="02020603050405020304" pitchFamily="18" charset="0"/>
                  <a:ea typeface="黑体" panose="02010609060101010101" pitchFamily="2" charset="-122"/>
                </a:rPr>
                <a:t>Y     Y      Y                          Y                                  Y                        Y</a:t>
              </a:r>
            </a:p>
          </p:txBody>
        </p:sp>
        <p:sp>
          <p:nvSpPr>
            <p:cNvPr id="31769" name="Text Box 25"/>
            <p:cNvSpPr txBox="1"/>
            <p:nvPr/>
          </p:nvSpPr>
          <p:spPr>
            <a:xfrm>
              <a:off x="204" y="2069"/>
              <a:ext cx="1225" cy="826"/>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事件序列</a:t>
              </a:r>
            </a:p>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预测器状态</a:t>
              </a:r>
            </a:p>
            <a:p>
              <a:pPr lvl="0" algn="l" eaLnBrk="0" hangingPunct="0">
                <a:spcBef>
                  <a:spcPct val="50000"/>
                </a:spcBef>
                <a:buClr>
                  <a:srgbClr val="000000"/>
                </a:buClr>
                <a:buFont typeface="Wingdings 2" panose="05020102010507070707" pitchFamily="18" charset="2"/>
                <a:buNone/>
              </a:pPr>
              <a:r>
                <a:rPr lang="zh-CN" altLang="en-US" sz="2000" dirty="0">
                  <a:latin typeface="Times New Roman" panose="02020603050405020304" pitchFamily="18" charset="0"/>
                  <a:ea typeface="黑体" panose="02010609060101010101" pitchFamily="2" charset="-122"/>
                </a:rPr>
                <a:t>准确性</a:t>
              </a:r>
            </a:p>
          </p:txBody>
        </p:sp>
      </p:grpSp>
      <p:sp>
        <p:nvSpPr>
          <p:cNvPr id="22533" name="Text Box 26"/>
          <p:cNvSpPr txBox="1"/>
          <p:nvPr/>
        </p:nvSpPr>
        <p:spPr>
          <a:xfrm>
            <a:off x="395288" y="4593273"/>
            <a:ext cx="8748712" cy="1814830"/>
          </a:xfrm>
          <a:prstGeom prst="rect">
            <a:avLst/>
          </a:prstGeom>
          <a:noFill/>
          <a:ln w="9525">
            <a:noFill/>
          </a:ln>
        </p:spPr>
        <p:txBody>
          <a:bodyPr anchor="t">
            <a:spAutoFit/>
          </a:bodyPr>
          <a:lstStyle/>
          <a:p>
            <a:pPr lvl="0" algn="l" eaLnBrk="0" hangingPunct="0">
              <a:spcBef>
                <a:spcPct val="50000"/>
              </a:spcBef>
              <a:buClr>
                <a:srgbClr val="000000"/>
              </a:buClr>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成功率为：</a:t>
            </a:r>
            <a:r>
              <a:rPr lang="en-US" altLang="zh-CN" sz="2800" dirty="0">
                <a:latin typeface="华文中宋" panose="02010600040101010101" pitchFamily="2" charset="-122"/>
                <a:ea typeface="华文中宋" panose="02010600040101010101" pitchFamily="2" charset="-122"/>
              </a:rPr>
              <a:t>6/13=46%  </a:t>
            </a:r>
            <a:r>
              <a:rPr lang="zh-CN" altLang="en-US" sz="2800" dirty="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r>
              <a:rPr altLang="en-US" sz="2800" dirty="0">
                <a:latin typeface="华文中宋" panose="02010600040101010101" pitchFamily="2" charset="-122"/>
                <a:ea typeface="华文中宋" panose="02010600040101010101" pitchFamily="2" charset="-122"/>
                <a:sym typeface="+mn-ea"/>
              </a:rPr>
              <a:t>为了提高分支预测的准确率，后面采用</a:t>
            </a:r>
            <a:r>
              <a:rPr lang="en-US" altLang="zh-CN" sz="2800" dirty="0">
                <a:solidFill>
                  <a:srgbClr val="C00000"/>
                </a:solidFill>
                <a:latin typeface="华文中宋" panose="02010600040101010101" pitchFamily="2" charset="-122"/>
                <a:ea typeface="华文中宋" panose="02010600040101010101" pitchFamily="2" charset="-122"/>
                <a:sym typeface="+mn-ea"/>
              </a:rPr>
              <a:t>2</a:t>
            </a:r>
            <a:r>
              <a:rPr altLang="en-US" sz="2800" dirty="0">
                <a:solidFill>
                  <a:srgbClr val="C00000"/>
                </a:solidFill>
                <a:latin typeface="华文中宋" panose="02010600040101010101" pitchFamily="2" charset="-122"/>
                <a:ea typeface="华文中宋" panose="02010600040101010101" pitchFamily="2" charset="-122"/>
                <a:sym typeface="+mn-ea"/>
              </a:rPr>
              <a:t>位预测位</a:t>
            </a:r>
            <a:endParaRPr lang="zh-CN" altLang="en-US" sz="2800" dirty="0">
              <a:latin typeface="华文中宋" panose="02010600040101010101" pitchFamily="2" charset="-122"/>
              <a:ea typeface="华文中宋" panose="02010600040101010101" pitchFamily="2" charset="-122"/>
            </a:endParaRPr>
          </a:p>
          <a:p>
            <a:pPr lvl="0" algn="l" eaLnBrk="0" hangingPunct="0">
              <a:spcBef>
                <a:spcPct val="50000"/>
              </a:spcBef>
              <a:buClr>
                <a:srgbClr val="000000"/>
              </a:buClr>
              <a:buFont typeface="Wingdings 2" panose="05020102010507070707" pitchFamily="18" charset="2"/>
              <a:buNone/>
            </a:pPr>
            <a:endParaRPr lang="zh-CN" altLang="en-US" sz="2800" dirty="0">
              <a:latin typeface="华文中宋" panose="02010600040101010101" pitchFamily="2" charset="-122"/>
              <a:ea typeface="华文中宋" panose="02010600040101010101" pitchFamily="2" charset="-122"/>
            </a:endParaRPr>
          </a:p>
        </p:txBody>
      </p:sp>
      <p:sp>
        <p:nvSpPr>
          <p:cNvPr id="31771" name="Line 28"/>
          <p:cNvSpPr/>
          <p:nvPr/>
        </p:nvSpPr>
        <p:spPr>
          <a:xfrm>
            <a:off x="2051050" y="2924175"/>
            <a:ext cx="360363" cy="433388"/>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2" name="Line 29"/>
          <p:cNvSpPr/>
          <p:nvPr/>
        </p:nvSpPr>
        <p:spPr>
          <a:xfrm>
            <a:off x="2484438" y="2924175"/>
            <a:ext cx="360362" cy="433388"/>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3" name="Line 30"/>
          <p:cNvSpPr/>
          <p:nvPr/>
        </p:nvSpPr>
        <p:spPr>
          <a:xfrm>
            <a:off x="2844800" y="2924810"/>
            <a:ext cx="574675" cy="361315"/>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4" name="Line 31"/>
          <p:cNvSpPr/>
          <p:nvPr/>
        </p:nvSpPr>
        <p:spPr>
          <a:xfrm>
            <a:off x="3350895" y="2964180"/>
            <a:ext cx="643890" cy="320040"/>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5" name="Line 32"/>
          <p:cNvSpPr/>
          <p:nvPr/>
        </p:nvSpPr>
        <p:spPr>
          <a:xfrm>
            <a:off x="3921760" y="2938145"/>
            <a:ext cx="603885" cy="347980"/>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
        <p:nvSpPr>
          <p:cNvPr id="31776" name="Line 33"/>
          <p:cNvSpPr/>
          <p:nvPr/>
        </p:nvSpPr>
        <p:spPr>
          <a:xfrm>
            <a:off x="4500880" y="2925445"/>
            <a:ext cx="420370" cy="216535"/>
          </a:xfrm>
          <a:prstGeom prst="line">
            <a:avLst/>
          </a:prstGeom>
          <a:ln w="28575" cap="flat" cmpd="sng">
            <a:solidFill>
              <a:schemeClr val="folHlink"/>
            </a:solidFill>
            <a:prstDash val="solid"/>
            <a:round/>
            <a:headEnd type="none" w="med" len="med"/>
            <a:tailEnd type="triangle" w="med" len="med"/>
          </a:ln>
        </p:spPr>
        <p:txBody>
          <a:bodyPr anchor="t"/>
          <a:lstStyle/>
          <a:p>
            <a:pPr lvl="0" algn="r" eaLnBrk="0" hangingPunct="0"/>
            <a:endParaRPr lang="zh-CN" altLang="en-US">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3">
                                            <p:txEl>
                                              <p:charRg st="18" end="41"/>
                                            </p:txEl>
                                          </p:spTgt>
                                        </p:tgtEl>
                                        <p:attrNameLst>
                                          <p:attrName>style.visibility</p:attrName>
                                        </p:attrNameLst>
                                      </p:cBhvr>
                                      <p:to>
                                        <p:strVal val="visible"/>
                                      </p:to>
                                    </p:set>
                                    <p:anim calcmode="lin" valueType="num">
                                      <p:cBhvr additive="base">
                                        <p:cTn id="7" dur="500" fill="hold"/>
                                        <p:tgtEl>
                                          <p:spTgt spid="22533">
                                            <p:txEl>
                                              <p:charRg st="18"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3">
                                            <p:txEl>
                                              <p:charRg st="18" end="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txBox="1">
            <a:spLocks noGrp="1"/>
          </p:cNvSpPr>
          <p:nvPr>
            <p:ph type="sldNum" sz="quarter" idx="4"/>
          </p:nvPr>
        </p:nvSpPr>
        <p:spPr>
          <a:noFill/>
          <a:ln>
            <a:noFill/>
          </a:ln>
        </p:spPr>
        <p:txBody>
          <a:bodyPr lIns="45720" tIns="45720" rIns="45720" anchor="ctr"/>
          <a:lstStyle/>
          <a:p>
            <a:pPr eaLnBrk="1" hangingPunct="1">
              <a:buClr>
                <a:srgbClr val="000000"/>
              </a:buClr>
            </a:pPr>
            <a:fld id="{9A0DB2DC-4C9A-4742-B13C-FB6460FD3503}" type="slidenum">
              <a:rPr lang="en-US" altLang="zh-CN" sz="1200" dirty="0"/>
              <a:t>111</a:t>
            </a:fld>
            <a:endParaRPr lang="en-US" altLang="zh-CN" sz="1200" dirty="0"/>
          </a:p>
        </p:txBody>
      </p:sp>
      <p:sp>
        <p:nvSpPr>
          <p:cNvPr id="32770" name="Rectangle 4"/>
          <p:cNvSpPr/>
          <p:nvPr/>
        </p:nvSpPr>
        <p:spPr>
          <a:xfrm>
            <a:off x="1909445" y="13970"/>
            <a:ext cx="5574030" cy="518160"/>
          </a:xfrm>
          <a:prstGeom prst="rect">
            <a:avLst/>
          </a:prstGeom>
          <a:noFill/>
          <a:ln w="9525">
            <a:noFill/>
          </a:ln>
        </p:spPr>
        <p:txBody>
          <a:bodyPr wrap="none" anchor="ctr">
            <a:spAutoFit/>
          </a:bodyPr>
          <a:lstStyle/>
          <a:p>
            <a:pPr lvl="0" algn="l" eaLnBrk="1" hangingPunct="1">
              <a:buClr>
                <a:srgbClr val="000000"/>
              </a:buClr>
              <a:buFont typeface="Wingdings 2" panose="05020102010507070707" pitchFamily="18" charset="2"/>
              <a:buNone/>
            </a:pPr>
            <a:r>
              <a:rPr lang="zh-CN" altLang="en-US" sz="2800" dirty="0">
                <a:solidFill>
                  <a:srgbClr val="0000FF"/>
                </a:solidFill>
                <a:latin typeface="华文中宋" panose="02010600040101010101" pitchFamily="2" charset="-122"/>
                <a:ea typeface="华文中宋" panose="02010600040101010101" pitchFamily="2" charset="-122"/>
              </a:rPr>
              <a:t>记录两次历史转移信息状态转化图</a:t>
            </a:r>
            <a:r>
              <a:rPr lang="zh-CN" altLang="en-US" dirty="0">
                <a:solidFill>
                  <a:srgbClr val="00FF00"/>
                </a:solidFill>
                <a:latin typeface="Times New Roman" panose="02020603050405020304" pitchFamily="18" charset="0"/>
                <a:ea typeface="黑体" panose="02010609060101010101" pitchFamily="2" charset="-122"/>
              </a:rPr>
              <a:t> </a:t>
            </a:r>
          </a:p>
        </p:txBody>
      </p:sp>
      <p:sp>
        <p:nvSpPr>
          <p:cNvPr id="32771" name="Rectangle 6"/>
          <p:cNvSpPr/>
          <p:nvPr/>
        </p:nvSpPr>
        <p:spPr>
          <a:xfrm>
            <a:off x="323850" y="3085783"/>
            <a:ext cx="8820150" cy="3749040"/>
          </a:xfrm>
          <a:prstGeom prst="rect">
            <a:avLst/>
          </a:prstGeom>
          <a:noFill/>
          <a:ln w="9525">
            <a:noFill/>
          </a:ln>
        </p:spPr>
        <p:txBody>
          <a:bodyPr anchor="ctr">
            <a:spAutoFit/>
          </a:bodyPr>
          <a:lstStyle/>
          <a:p>
            <a:pPr lvl="0" algn="l" eaLnBrk="1" hangingPunct="1">
              <a:buClr>
                <a:srgbClr val="000000"/>
              </a:buClr>
              <a:buFont typeface="Wingdings 2" panose="05020102010507070707" pitchFamily="18" charset="2"/>
              <a:buNone/>
            </a:pPr>
            <a:r>
              <a:rPr lang="zh-CN" altLang="en-US" sz="2400" dirty="0">
                <a:latin typeface="华文中宋" panose="02010600040101010101" pitchFamily="2" charset="-122"/>
                <a:ea typeface="华文中宋" panose="02010600040101010101" pitchFamily="2" charset="-122"/>
              </a:rPr>
              <a:t>每个圆圈表示一种状态，圆圈中的</a:t>
            </a:r>
            <a:r>
              <a:rPr lang="zh-CN" altLang="en-US" sz="2400" dirty="0">
                <a:solidFill>
                  <a:srgbClr val="C00000"/>
                </a:solidFill>
                <a:latin typeface="华文中宋" panose="02010600040101010101" pitchFamily="2" charset="-122"/>
                <a:ea typeface="华文中宋" panose="02010600040101010101" pitchFamily="2" charset="-122"/>
              </a:rPr>
              <a:t>上面一行</a:t>
            </a:r>
            <a:r>
              <a:rPr lang="zh-CN" altLang="en-US" sz="2400" dirty="0">
                <a:latin typeface="华文中宋" panose="02010600040101010101" pitchFamily="2" charset="-122"/>
                <a:ea typeface="华文中宋" panose="02010600040101010101" pitchFamily="2" charset="-122"/>
              </a:rPr>
              <a:t>表示最近两次执行这条转移指令时，</a:t>
            </a:r>
            <a:r>
              <a:rPr lang="zh-CN" altLang="en-US" sz="2400" dirty="0">
                <a:solidFill>
                  <a:srgbClr val="C00000"/>
                </a:solidFill>
                <a:latin typeface="华文中宋" panose="02010600040101010101" pitchFamily="2" charset="-122"/>
                <a:ea typeface="华文中宋" panose="02010600040101010101" pitchFamily="2" charset="-122"/>
              </a:rPr>
              <a:t>实际成功与否的信息</a:t>
            </a:r>
            <a:r>
              <a:rPr lang="zh-CN" altLang="en-US" sz="2400" dirty="0">
                <a:latin typeface="华文中宋" panose="02010600040101010101" pitchFamily="2" charset="-122"/>
                <a:ea typeface="华文中宋" panose="02010600040101010101" pitchFamily="2" charset="-122"/>
              </a:rPr>
              <a:t>，这个信息就是“转移历史表”中所记录的内容。圆圈中的</a:t>
            </a:r>
            <a:r>
              <a:rPr lang="zh-CN" altLang="en-US" sz="2400" dirty="0">
                <a:solidFill>
                  <a:srgbClr val="C00000"/>
                </a:solidFill>
                <a:latin typeface="华文中宋" panose="02010600040101010101" pitchFamily="2" charset="-122"/>
                <a:ea typeface="华文中宋" panose="02010600040101010101" pitchFamily="2" charset="-122"/>
              </a:rPr>
              <a:t>下面一行</a:t>
            </a:r>
            <a:r>
              <a:rPr lang="zh-CN" altLang="en-US" sz="2400" dirty="0">
                <a:latin typeface="华文中宋" panose="02010600040101010101" pitchFamily="2" charset="-122"/>
                <a:ea typeface="华文中宋" panose="02010600040101010101" pitchFamily="2" charset="-122"/>
              </a:rPr>
              <a:t>，表示在当前这种状态下，本次执行这条转移指令时</a:t>
            </a:r>
            <a:r>
              <a:rPr lang="zh-CN" altLang="en-US" sz="2400" dirty="0">
                <a:solidFill>
                  <a:srgbClr val="C00000"/>
                </a:solidFill>
                <a:latin typeface="华文中宋" panose="02010600040101010101" pitchFamily="2" charset="-122"/>
                <a:ea typeface="华文中宋" panose="02010600040101010101" pitchFamily="2" charset="-122"/>
              </a:rPr>
              <a:t>预测的转移方向</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endParaRPr lang="en-US" altLang="zh-CN" sz="2400" dirty="0">
              <a:latin typeface="华文中宋" panose="02010600040101010101" pitchFamily="2" charset="-122"/>
              <a:ea typeface="华文中宋" panose="02010600040101010101" pitchFamily="2" charset="-122"/>
            </a:endParaRPr>
          </a:p>
          <a:p>
            <a:pPr lvl="0" algn="l" eaLnBrk="1" hangingPunct="1">
              <a:buClr>
                <a:srgbClr val="000000"/>
              </a:buClr>
              <a:buFont typeface="Wingdings 2" panose="05020102010507070707" pitchFamily="18" charset="2"/>
              <a:buNone/>
            </a:pPr>
            <a:r>
              <a:rPr lang="en-US" altLang="zh-CN" sz="2400" dirty="0">
                <a:latin typeface="华文中宋" panose="02010600040101010101" pitchFamily="2" charset="-122"/>
                <a:ea typeface="华文中宋" panose="02010600040101010101" pitchFamily="2" charset="-122"/>
              </a:rPr>
              <a:t>TT</a:t>
            </a:r>
            <a:r>
              <a:rPr lang="zh-CN" altLang="en-US" sz="2400" dirty="0">
                <a:latin typeface="华文中宋" panose="02010600040101010101" pitchFamily="2" charset="-122"/>
                <a:ea typeface="华文中宋" panose="02010600040101010101" pitchFamily="2" charset="-122"/>
              </a:rPr>
              <a:t>：两次转移都成功；</a:t>
            </a:r>
            <a:r>
              <a:rPr lang="en-US" altLang="zh-CN" sz="2400" dirty="0">
                <a:latin typeface="华文中宋" panose="02010600040101010101" pitchFamily="2" charset="-122"/>
                <a:ea typeface="华文中宋" panose="02010600040101010101" pitchFamily="2" charset="-122"/>
              </a:rPr>
              <a:t>NT</a:t>
            </a:r>
            <a:r>
              <a:rPr lang="zh-CN" altLang="en-US" sz="2400" dirty="0">
                <a:latin typeface="华文中宋" panose="02010600040101010101" pitchFamily="2" charset="-122"/>
                <a:ea typeface="华文中宋" panose="02010600040101010101" pitchFamily="2" charset="-122"/>
              </a:rPr>
              <a:t>：最近一次转移成功，再前一次转移不成功；</a:t>
            </a:r>
            <a:r>
              <a:rPr lang="en-US" altLang="zh-CN" sz="2400" dirty="0">
                <a:latin typeface="华文中宋" panose="02010600040101010101" pitchFamily="2" charset="-122"/>
                <a:ea typeface="华文中宋" panose="02010600040101010101" pitchFamily="2" charset="-122"/>
              </a:rPr>
              <a:t>TN</a:t>
            </a:r>
            <a:r>
              <a:rPr lang="zh-CN" altLang="en-US" sz="2400" dirty="0">
                <a:latin typeface="华文中宋" panose="02010600040101010101" pitchFamily="2" charset="-122"/>
                <a:ea typeface="华文中宋" panose="02010600040101010101" pitchFamily="2" charset="-122"/>
              </a:rPr>
              <a:t>：最近一次转移不成功，再前一次转移成功；</a:t>
            </a:r>
            <a:r>
              <a:rPr lang="en-US" altLang="zh-CN" sz="2400" dirty="0">
                <a:latin typeface="华文中宋" panose="02010600040101010101" pitchFamily="2" charset="-122"/>
                <a:ea typeface="华文中宋" panose="02010600040101010101" pitchFamily="2" charset="-122"/>
              </a:rPr>
              <a:t>NN</a:t>
            </a:r>
            <a:r>
              <a:rPr lang="zh-CN" altLang="en-US" sz="2400" dirty="0">
                <a:latin typeface="华文中宋" panose="02010600040101010101" pitchFamily="2" charset="-122"/>
                <a:ea typeface="华文中宋" panose="02010600040101010101" pitchFamily="2" charset="-122"/>
              </a:rPr>
              <a:t>：最近两次转移都不成功；</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：本次预测转移成功；</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本次预测转移不成功；</a:t>
            </a:r>
            <a:r>
              <a:rPr lang="en-US" altLang="zh-CN" sz="2400" dirty="0">
                <a:latin typeface="华文中宋" panose="02010600040101010101" pitchFamily="2" charset="-122"/>
                <a:ea typeface="华文中宋" panose="02010600040101010101" pitchFamily="2" charset="-122"/>
              </a:rPr>
              <a:t>T</a:t>
            </a:r>
            <a:r>
              <a:rPr lang="zh-CN" altLang="en-US" sz="2400" dirty="0">
                <a:latin typeface="华文中宋" panose="02010600040101010101" pitchFamily="2" charset="-122"/>
                <a:ea typeface="华文中宋" panose="02010600040101010101" pitchFamily="2" charset="-122"/>
              </a:rPr>
              <a:t>：本次实际转移成功；</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：本次实际转移不成功    </a:t>
            </a:r>
            <a:r>
              <a:rPr lang="zh-CN" altLang="en-US" sz="2400" dirty="0">
                <a:solidFill>
                  <a:srgbClr val="C00000"/>
                </a:solidFill>
                <a:latin typeface="华文中宋" panose="02010600040101010101" pitchFamily="2" charset="-122"/>
                <a:ea typeface="华文中宋" panose="02010600040101010101" pitchFamily="2" charset="-122"/>
              </a:rPr>
              <a:t>一般预测成功率为</a:t>
            </a:r>
            <a:r>
              <a:rPr lang="en-US" altLang="zh-CN" sz="2400" dirty="0">
                <a:solidFill>
                  <a:srgbClr val="C00000"/>
                </a:solidFill>
                <a:latin typeface="华文中宋" panose="02010600040101010101" pitchFamily="2" charset="-122"/>
                <a:ea typeface="华文中宋" panose="02010600040101010101" pitchFamily="2" charset="-122"/>
              </a:rPr>
              <a:t>78-89%</a:t>
            </a:r>
          </a:p>
        </p:txBody>
      </p:sp>
      <p:pic>
        <p:nvPicPr>
          <p:cNvPr id="32772" name="Picture 5"/>
          <p:cNvPicPr>
            <a:picLocks noChangeAspect="1"/>
          </p:cNvPicPr>
          <p:nvPr/>
        </p:nvPicPr>
        <p:blipFill>
          <a:blip r:embed="rId2"/>
          <a:stretch>
            <a:fillRect/>
          </a:stretch>
        </p:blipFill>
        <p:spPr>
          <a:xfrm>
            <a:off x="1962150" y="890588"/>
            <a:ext cx="5210175" cy="2239962"/>
          </a:xfrm>
          <a:prstGeom prst="rect">
            <a:avLst/>
          </a:prstGeom>
          <a:noFill/>
          <a:ln w="9525">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112</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6"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控制冒险的解决方法二：</a:t>
            </a:r>
          </a:p>
        </p:txBody>
      </p:sp>
      <p:sp>
        <p:nvSpPr>
          <p:cNvPr id="7" name="Rectangle 5"/>
          <p:cNvSpPr>
            <a:spLocks noChangeArrowheads="1"/>
          </p:cNvSpPr>
          <p:nvPr/>
        </p:nvSpPr>
        <p:spPr bwMode="auto">
          <a:xfrm>
            <a:off x="683568" y="1340768"/>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latin typeface="+mn-lt"/>
                <a:ea typeface="+mn-ea"/>
                <a:cs typeface="Times New Roman" panose="02020603050405020304" pitchFamily="18" charset="0"/>
              </a:rPr>
              <a:t>动态分支预测技术</a:t>
            </a:r>
          </a:p>
        </p:txBody>
      </p:sp>
      <p:sp>
        <p:nvSpPr>
          <p:cNvPr id="9" name="Rectangle 5"/>
          <p:cNvSpPr>
            <a:spLocks noChangeArrowheads="1"/>
          </p:cNvSpPr>
          <p:nvPr/>
        </p:nvSpPr>
        <p:spPr bwMode="auto">
          <a:xfrm>
            <a:off x="467544" y="2132856"/>
            <a:ext cx="8303974" cy="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a:solidFill>
                  <a:srgbClr val="0000FF"/>
                </a:solidFill>
                <a:latin typeface="+mn-ea"/>
              </a:rPr>
              <a:t>1. </a:t>
            </a:r>
            <a:r>
              <a:rPr lang="zh-CN" altLang="en-US" sz="2600" dirty="0">
                <a:solidFill>
                  <a:srgbClr val="0000FF"/>
                </a:solidFill>
                <a:latin typeface="+mn-ea"/>
              </a:rPr>
              <a:t>转移预测缓存</a:t>
            </a:r>
            <a:endParaRPr lang="zh-CN" altLang="en-US" sz="2800" dirty="0">
              <a:solidFill>
                <a:srgbClr val="0000FF"/>
              </a:solidFill>
              <a:latin typeface="+mn-ea"/>
            </a:endParaRPr>
          </a:p>
        </p:txBody>
      </p:sp>
      <p:sp>
        <p:nvSpPr>
          <p:cNvPr id="12" name="内容占位符 2"/>
          <p:cNvSpPr txBox="1"/>
          <p:nvPr/>
        </p:nvSpPr>
        <p:spPr>
          <a:xfrm>
            <a:off x="35496" y="2852936"/>
            <a:ext cx="3379752"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a:latin typeface="+mn-ea"/>
              </a:rPr>
              <a:t>可能的实现办法（续）：</a:t>
            </a:r>
          </a:p>
          <a:p>
            <a:pPr>
              <a:lnSpc>
                <a:spcPct val="120000"/>
              </a:lnSpc>
              <a:buFont typeface="Wingdings" panose="05000000000000000000" pitchFamily="2" charset="2"/>
              <a:buChar char="Ø"/>
            </a:pPr>
            <a:r>
              <a:rPr lang="zh-CN" altLang="en-US" sz="2400" dirty="0">
                <a:latin typeface="+mn-ea"/>
              </a:rPr>
              <a:t>通常使用</a:t>
            </a:r>
            <a:r>
              <a:rPr lang="en-US" altLang="zh-CN" sz="2400" dirty="0">
                <a:latin typeface="+mn-ea"/>
              </a:rPr>
              <a:t>2bit</a:t>
            </a:r>
            <a:r>
              <a:rPr lang="zh-CN" altLang="en-US" sz="2400" dirty="0">
                <a:latin typeface="+mn-ea"/>
              </a:rPr>
              <a:t>预测法来弥补这个缺陷，在这种预测法中，仅当错误两次时才改变预测方向，图为</a:t>
            </a:r>
            <a:r>
              <a:rPr lang="en-US" altLang="zh-CN" sz="2400" dirty="0">
                <a:latin typeface="+mn-ea"/>
              </a:rPr>
              <a:t>2bit</a:t>
            </a:r>
            <a:r>
              <a:rPr lang="zh-CN" altLang="en-US" sz="2400" dirty="0">
                <a:latin typeface="+mn-ea"/>
              </a:rPr>
              <a:t>预测法的有限状态机。</a:t>
            </a:r>
          </a:p>
        </p:txBody>
      </p:sp>
      <p:graphicFrame>
        <p:nvGraphicFramePr>
          <p:cNvPr id="3" name="对象 2"/>
          <p:cNvGraphicFramePr>
            <a:graphicFrameLocks noChangeAspect="1"/>
          </p:cNvGraphicFramePr>
          <p:nvPr/>
        </p:nvGraphicFramePr>
        <p:xfrm>
          <a:off x="3323083" y="1916113"/>
          <a:ext cx="5713413" cy="4899025"/>
        </p:xfrm>
        <a:graphic>
          <a:graphicData uri="http://schemas.openxmlformats.org/presentationml/2006/ole">
            <mc:AlternateContent xmlns:mc="http://schemas.openxmlformats.org/markup-compatibility/2006">
              <mc:Choice xmlns:v="urn:schemas-microsoft-com:vml" Requires="v">
                <p:oleObj name="Visio" r:id="rId2" imgW="10096500" imgH="8661400" progId="Visio.Drawing.15">
                  <p:embed/>
                </p:oleObj>
              </mc:Choice>
              <mc:Fallback>
                <p:oleObj name="Visio" r:id="rId2" imgW="10096500" imgH="8661400" progId="Visio.Drawing.15">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083" y="1916113"/>
                        <a:ext cx="571341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内容占位符 2"/>
          <p:cNvSpPr txBox="1"/>
          <p:nvPr/>
        </p:nvSpPr>
        <p:spPr>
          <a:xfrm>
            <a:off x="5291385" y="872716"/>
            <a:ext cx="3673103" cy="17641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zh-CN" altLang="en-US" dirty="0">
                <a:solidFill>
                  <a:srgbClr val="0000FF"/>
                </a:solidFill>
              </a:rPr>
              <a:t>研究发现，</a:t>
            </a:r>
            <a:r>
              <a:rPr lang="en-US" altLang="zh-CN" dirty="0">
                <a:solidFill>
                  <a:srgbClr val="0000FF"/>
                </a:solidFill>
              </a:rPr>
              <a:t>2bit</a:t>
            </a:r>
            <a:r>
              <a:rPr lang="zh-CN" altLang="en-US" dirty="0">
                <a:solidFill>
                  <a:srgbClr val="0000FF"/>
                </a:solidFill>
              </a:rPr>
              <a:t>几乎与</a:t>
            </a:r>
            <a:r>
              <a:rPr lang="en-US" altLang="zh-CN" dirty="0">
                <a:solidFill>
                  <a:srgbClr val="0000FF"/>
                </a:solidFill>
              </a:rPr>
              <a:t>n bit</a:t>
            </a:r>
            <a:r>
              <a:rPr lang="zh-CN" altLang="en-US" dirty="0">
                <a:solidFill>
                  <a:srgbClr val="0000FF"/>
                </a:solidFill>
              </a:rPr>
              <a:t>预测方法的效果相同，因此大多数系统使用</a:t>
            </a:r>
            <a:r>
              <a:rPr lang="en-US" altLang="zh-CN" dirty="0">
                <a:solidFill>
                  <a:srgbClr val="0000FF"/>
                </a:solidFill>
              </a:rPr>
              <a:t>2bit</a:t>
            </a:r>
            <a:r>
              <a:rPr lang="zh-CN" altLang="en-US" dirty="0">
                <a:solidFill>
                  <a:srgbClr val="0000FF"/>
                </a:solidFill>
              </a:rPr>
              <a:t>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 calcmode="lin" valueType="num">
                                      <p:cBhvr additive="base">
                                        <p:cTn id="12"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blinds(horizontal)">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113</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6"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控制冒险的解决方法二：</a:t>
            </a:r>
          </a:p>
        </p:txBody>
      </p:sp>
      <p:sp>
        <p:nvSpPr>
          <p:cNvPr id="7" name="Rectangle 5"/>
          <p:cNvSpPr>
            <a:spLocks noChangeArrowheads="1"/>
          </p:cNvSpPr>
          <p:nvPr/>
        </p:nvSpPr>
        <p:spPr bwMode="auto">
          <a:xfrm>
            <a:off x="4715004" y="818128"/>
            <a:ext cx="36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latin typeface="+mn-lt"/>
                <a:ea typeface="+mn-ea"/>
                <a:cs typeface="Times New Roman" panose="02020603050405020304" pitchFamily="18" charset="0"/>
              </a:rPr>
              <a:t>动态分支预测技术</a:t>
            </a:r>
          </a:p>
        </p:txBody>
      </p:sp>
      <p:sp>
        <p:nvSpPr>
          <p:cNvPr id="9" name="Rectangle 5"/>
          <p:cNvSpPr>
            <a:spLocks noChangeArrowheads="1"/>
          </p:cNvSpPr>
          <p:nvPr/>
        </p:nvSpPr>
        <p:spPr bwMode="auto">
          <a:xfrm>
            <a:off x="4499992" y="1534322"/>
            <a:ext cx="285514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eaLnBrk="1" hangingPunct="1">
              <a:lnSpc>
                <a:spcPct val="120000"/>
              </a:lnSpc>
              <a:defRPr/>
            </a:pPr>
            <a:r>
              <a:rPr lang="en-US" altLang="zh-CN" sz="2600" dirty="0">
                <a:solidFill>
                  <a:srgbClr val="0000FF"/>
                </a:solidFill>
                <a:latin typeface="+mn-ea"/>
              </a:rPr>
              <a:t>2. </a:t>
            </a:r>
            <a:r>
              <a:rPr lang="zh-CN" altLang="en-US" sz="2600" dirty="0">
                <a:solidFill>
                  <a:srgbClr val="0000FF"/>
                </a:solidFill>
                <a:latin typeface="+mn-ea"/>
              </a:rPr>
              <a:t>转移目标缓存</a:t>
            </a:r>
            <a:endParaRPr lang="zh-CN" altLang="en-US" sz="2800" dirty="0">
              <a:solidFill>
                <a:srgbClr val="0000FF"/>
              </a:solidFill>
              <a:latin typeface="+mn-ea"/>
            </a:endParaRPr>
          </a:p>
        </p:txBody>
      </p:sp>
      <p:graphicFrame>
        <p:nvGraphicFramePr>
          <p:cNvPr id="2" name="对象 1"/>
          <p:cNvGraphicFramePr>
            <a:graphicFrameLocks noChangeAspect="1"/>
          </p:cNvGraphicFramePr>
          <p:nvPr/>
        </p:nvGraphicFramePr>
        <p:xfrm>
          <a:off x="35496" y="1750265"/>
          <a:ext cx="7344816" cy="4991103"/>
        </p:xfrm>
        <a:graphic>
          <a:graphicData uri="http://schemas.openxmlformats.org/presentationml/2006/ole">
            <mc:AlternateContent xmlns:mc="http://schemas.openxmlformats.org/markup-compatibility/2006">
              <mc:Choice xmlns:v="urn:schemas-microsoft-com:vml" Requires="v">
                <p:oleObj name="Visio" r:id="rId2" imgW="12966700" imgH="8813800" progId="Visio.Drawing.15">
                  <p:embed/>
                </p:oleObj>
              </mc:Choice>
              <mc:Fallback>
                <p:oleObj name="Visio" r:id="rId2" imgW="12966700" imgH="8813800" progId="Visio.Drawing.15">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750265"/>
                        <a:ext cx="7344816" cy="4991103"/>
                      </a:xfrm>
                      <a:prstGeom prst="rect">
                        <a:avLst/>
                      </a:prstGeom>
                      <a:noFill/>
                      <a:ln>
                        <a:noFill/>
                      </a:ln>
                    </p:spPr>
                  </p:pic>
                </p:oleObj>
              </mc:Fallback>
            </mc:AlternateContent>
          </a:graphicData>
        </a:graphic>
      </p:graphicFrame>
      <p:sp>
        <p:nvSpPr>
          <p:cNvPr id="11" name="Rectangle 4"/>
          <p:cNvSpPr>
            <a:spLocks noChangeArrowheads="1"/>
          </p:cNvSpPr>
          <p:nvPr/>
        </p:nvSpPr>
        <p:spPr bwMode="auto">
          <a:xfrm>
            <a:off x="6660232" y="2276872"/>
            <a:ext cx="248376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20000"/>
              </a:lnSpc>
              <a:buFont typeface="Wingdings" panose="05000000000000000000" pitchFamily="2" charset="2"/>
              <a:buNone/>
            </a:pPr>
            <a:r>
              <a:rPr lang="zh-CN" altLang="en-US" sz="2000" dirty="0">
                <a:latin typeface="+mn-ea"/>
              </a:rPr>
              <a:t>如果转移指令知道下一条指令的地址，那么就可以将转移代价降为</a:t>
            </a:r>
            <a:r>
              <a:rPr lang="en-US" altLang="zh-CN" sz="2000" dirty="0">
                <a:latin typeface="+mn-ea"/>
              </a:rPr>
              <a:t>0</a:t>
            </a:r>
            <a:r>
              <a:rPr lang="zh-CN" altLang="en-US" sz="2000" dirty="0">
                <a:latin typeface="+mn-ea"/>
              </a:rPr>
              <a:t>。</a:t>
            </a:r>
            <a:endParaRPr lang="en-US" altLang="zh-CN" sz="2000" dirty="0">
              <a:latin typeface="+mn-ea"/>
            </a:endParaRPr>
          </a:p>
          <a:p>
            <a:pPr>
              <a:lnSpc>
                <a:spcPct val="120000"/>
              </a:lnSpc>
              <a:buFont typeface="Wingdings" panose="05000000000000000000" pitchFamily="2" charset="2"/>
              <a:buNone/>
            </a:pPr>
            <a:r>
              <a:rPr lang="zh-CN" altLang="en-US" sz="2000" dirty="0">
                <a:latin typeface="+mn-ea"/>
              </a:rPr>
              <a:t>把为转移的后继指令保存预测地址的转移预测</a:t>
            </a:r>
            <a:r>
              <a:rPr lang="en-US" altLang="zh-CN" sz="2000" dirty="0">
                <a:latin typeface="+mn-ea"/>
              </a:rPr>
              <a:t>Cache</a:t>
            </a:r>
            <a:r>
              <a:rPr lang="zh-CN" altLang="en-US" sz="2000" dirty="0">
                <a:latin typeface="+mn-ea"/>
              </a:rPr>
              <a:t>称为</a:t>
            </a:r>
            <a:r>
              <a:rPr lang="zh-CN" altLang="en-US" sz="2000" dirty="0">
                <a:solidFill>
                  <a:srgbClr val="FF0000"/>
                </a:solidFill>
                <a:latin typeface="+mn-ea"/>
              </a:rPr>
              <a:t>转移目标缓存或转移目标</a:t>
            </a:r>
            <a:r>
              <a:rPr lang="en-US" altLang="zh-CN" sz="2000" dirty="0">
                <a:solidFill>
                  <a:srgbClr val="FF0000"/>
                </a:solidFill>
                <a:latin typeface="+mn-ea"/>
              </a:rPr>
              <a:t>Cache</a:t>
            </a:r>
            <a:r>
              <a:rPr lang="zh-CN" altLang="en-US" sz="2000" dirty="0">
                <a:latin typeface="+mn-ea"/>
              </a:rPr>
              <a:t>。</a:t>
            </a:r>
          </a:p>
          <a:p>
            <a:pPr algn="l" eaLnBrk="1" hangingPunct="1">
              <a:defRPr/>
            </a:pPr>
            <a:endParaRPr lang="en-US" altLang="zh-CN" sz="2000" dirty="0">
              <a:solidFill>
                <a:schemeClr val="tx2"/>
              </a:solidFill>
              <a:ea typeface="黑体" panose="0201060906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114</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7"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控制冒险的解决方法三：</a:t>
            </a:r>
          </a:p>
        </p:txBody>
      </p:sp>
      <p:sp>
        <p:nvSpPr>
          <p:cNvPr id="8" name="Rectangle 5"/>
          <p:cNvSpPr>
            <a:spLocks noChangeArrowheads="1"/>
          </p:cNvSpPr>
          <p:nvPr/>
        </p:nvSpPr>
        <p:spPr bwMode="auto">
          <a:xfrm>
            <a:off x="827584" y="1470110"/>
            <a:ext cx="3600400" cy="66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latin typeface="+mn-lt"/>
                <a:ea typeface="+mn-ea"/>
                <a:cs typeface="Times New Roman" panose="02020603050405020304" pitchFamily="18" charset="0"/>
              </a:rPr>
              <a:t>延迟转移</a:t>
            </a:r>
          </a:p>
        </p:txBody>
      </p:sp>
      <p:sp>
        <p:nvSpPr>
          <p:cNvPr id="9" name="Rectangle 3"/>
          <p:cNvSpPr txBox="1">
            <a:spLocks noChangeArrowheads="1"/>
          </p:cNvSpPr>
          <p:nvPr/>
        </p:nvSpPr>
        <p:spPr>
          <a:xfrm>
            <a:off x="448816" y="2095872"/>
            <a:ext cx="8371656" cy="4501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a:solidFill>
                  <a:srgbClr val="000000"/>
                </a:solidFill>
                <a:latin typeface="华文中宋" panose="02010600040101010101" pitchFamily="2" charset="-122"/>
                <a:ea typeface="华文中宋" panose="02010600040101010101" pitchFamily="2" charset="-122"/>
              </a:rPr>
              <a:t>如何尽量减少控制冒险时的性能损失：</a:t>
            </a:r>
          </a:p>
          <a:p>
            <a:pPr marL="0" indent="0">
              <a:lnSpc>
                <a:spcPct val="120000"/>
              </a:lnSpc>
              <a:buFont typeface="Arial" panose="020B0604020202020204" pitchFamily="34" charset="0"/>
              <a:buNone/>
            </a:pPr>
            <a:r>
              <a:rPr lang="zh-CN" altLang="en-US" sz="2400" dirty="0">
                <a:solidFill>
                  <a:srgbClr val="000000"/>
                </a:solidFill>
                <a:latin typeface="华文中宋" panose="02010600040101010101" pitchFamily="2" charset="-122"/>
                <a:ea typeface="华文中宋" panose="02010600040101010101" pitchFamily="2" charset="-122"/>
              </a:rPr>
              <a:t>观察：</a:t>
            </a:r>
          </a:p>
          <a:p>
            <a:pPr marL="0" indent="0">
              <a:lnSpc>
                <a:spcPct val="120000"/>
              </a:lnSpc>
              <a:buFont typeface="Arial" panose="020B0604020202020204" pitchFamily="34" charset="0"/>
              <a:buNone/>
            </a:pPr>
            <a:endParaRPr lang="zh-CN" altLang="en-US" sz="2800" dirty="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a:solidFill>
                <a:srgbClr val="000000"/>
              </a:solidFill>
              <a:latin typeface="华文中宋" panose="02010600040101010101" pitchFamily="2" charset="-122"/>
              <a:ea typeface="华文中宋" panose="02010600040101010101" pitchFamily="2" charset="-122"/>
            </a:endParaRPr>
          </a:p>
          <a:p>
            <a:pPr lvl="1">
              <a:lnSpc>
                <a:spcPct val="120000"/>
              </a:lnSpc>
            </a:pPr>
            <a:endParaRPr lang="zh-CN" altLang="en-US" sz="2400" dirty="0">
              <a:solidFill>
                <a:srgbClr val="000000"/>
              </a:solidFill>
              <a:latin typeface="华文中宋" panose="02010600040101010101" pitchFamily="2" charset="-122"/>
              <a:ea typeface="华文中宋" panose="02010600040101010101" pitchFamily="2" charset="-122"/>
            </a:endParaRPr>
          </a:p>
          <a:p>
            <a:pPr lvl="1">
              <a:lnSpc>
                <a:spcPct val="130000"/>
              </a:lnSpc>
            </a:pPr>
            <a:r>
              <a:rPr lang="zh-CN" altLang="en-US" sz="2400" dirty="0">
                <a:solidFill>
                  <a:srgbClr val="000000"/>
                </a:solidFill>
                <a:latin typeface="华文中宋" panose="02010600040101010101" pitchFamily="2" charset="-122"/>
                <a:ea typeface="华文中宋" panose="02010600040101010101" pitchFamily="2" charset="-122"/>
              </a:rPr>
              <a:t>在</a:t>
            </a:r>
            <a:r>
              <a:rPr lang="en-US" altLang="zh-CN" sz="2400" dirty="0">
                <a:solidFill>
                  <a:srgbClr val="000000"/>
                </a:solidFill>
                <a:latin typeface="华文中宋" panose="02010600040101010101" pitchFamily="2" charset="-122"/>
                <a:ea typeface="华文中宋" panose="02010600040101010101" pitchFamily="2" charset="-122"/>
              </a:rPr>
              <a:t>MIPS</a:t>
            </a:r>
            <a:r>
              <a:rPr lang="zh-CN" altLang="en-US" sz="2400" dirty="0">
                <a:solidFill>
                  <a:srgbClr val="000000"/>
                </a:solidFill>
                <a:latin typeface="华文中宋" panose="02010600040101010101" pitchFamily="2" charset="-122"/>
                <a:ea typeface="华文中宋" panose="02010600040101010101" pitchFamily="2" charset="-122"/>
              </a:rPr>
              <a:t>，</a:t>
            </a:r>
            <a:r>
              <a:rPr lang="zh-CN" altLang="en-US" sz="2400" dirty="0">
                <a:solidFill>
                  <a:srgbClr val="FF0000"/>
                </a:solidFill>
                <a:latin typeface="华文中宋" panose="02010600040101010101" pitchFamily="2" charset="-122"/>
                <a:ea typeface="华文中宋" panose="02010600040101010101" pitchFamily="2" charset="-122"/>
              </a:rPr>
              <a:t>无论转移是否发生，这个周期的指令总是被取指</a:t>
            </a:r>
            <a:endParaRPr lang="zh-CN" altLang="en-US" sz="2400" dirty="0">
              <a:latin typeface="华文中宋" panose="02010600040101010101" pitchFamily="2" charset="-122"/>
              <a:ea typeface="华文中宋" panose="02010600040101010101" pitchFamily="2" charset="-122"/>
            </a:endParaRPr>
          </a:p>
        </p:txBody>
      </p:sp>
      <p:graphicFrame>
        <p:nvGraphicFramePr>
          <p:cNvPr id="10" name="Group 2111"/>
          <p:cNvGraphicFramePr>
            <a:graphicFrameLocks noGrp="1"/>
          </p:cNvGraphicFramePr>
          <p:nvPr/>
        </p:nvGraphicFramePr>
        <p:xfrm>
          <a:off x="323528" y="3320008"/>
          <a:ext cx="8534400" cy="1981200"/>
        </p:xfrm>
        <a:graphic>
          <a:graphicData uri="http://schemas.openxmlformats.org/drawingml/2006/table">
            <a:tbl>
              <a:tblPr/>
              <a:tblGrid>
                <a:gridCol w="2933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11" name="直接箭头连接符 10"/>
          <p:cNvCxnSpPr/>
          <p:nvPr/>
        </p:nvCxnSpPr>
        <p:spPr>
          <a:xfrm flipH="1" flipV="1">
            <a:off x="4211960" y="4077072"/>
            <a:ext cx="648072" cy="13681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Rectangle 5"/>
          <p:cNvSpPr>
            <a:spLocks noChangeArrowheads="1"/>
          </p:cNvSpPr>
          <p:nvPr/>
        </p:nvSpPr>
        <p:spPr bwMode="auto">
          <a:xfrm>
            <a:off x="3896539" y="1419213"/>
            <a:ext cx="360040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altLang="en-US" sz="2800" dirty="0">
                <a:sym typeface="+mn-ea"/>
              </a:rPr>
              <a:t>缩小延迟槽</a:t>
            </a:r>
            <a:endParaRPr lang="zh-CN" altLang="en-US" sz="2800" dirty="0">
              <a:latin typeface="+mn-lt"/>
              <a:ea typeface="+mn-ea"/>
              <a:cs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115</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7" name="Rectangle 5"/>
          <p:cNvSpPr>
            <a:spLocks noChangeArrowheads="1"/>
          </p:cNvSpPr>
          <p:nvPr/>
        </p:nvSpPr>
        <p:spPr bwMode="auto">
          <a:xfrm>
            <a:off x="323528" y="802325"/>
            <a:ext cx="8569647"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n"/>
              <a:defRPr/>
            </a:pPr>
            <a:r>
              <a:rPr lang="zh-CN" altLang="en-US" sz="2800" dirty="0">
                <a:latin typeface="+mn-lt"/>
                <a:ea typeface="+mn-ea"/>
                <a:cs typeface="Times New Roman" panose="02020603050405020304" pitchFamily="18" charset="0"/>
              </a:rPr>
              <a:t>控制冒险的解决方法三：</a:t>
            </a:r>
          </a:p>
        </p:txBody>
      </p:sp>
      <p:sp>
        <p:nvSpPr>
          <p:cNvPr id="8" name="Rectangle 5"/>
          <p:cNvSpPr>
            <a:spLocks noChangeArrowheads="1"/>
          </p:cNvSpPr>
          <p:nvPr/>
        </p:nvSpPr>
        <p:spPr bwMode="auto">
          <a:xfrm>
            <a:off x="827584" y="1470110"/>
            <a:ext cx="3600400" cy="66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a:lnSpc>
                <a:spcPct val="150000"/>
              </a:lnSpc>
              <a:buFont typeface="Wingdings" panose="05000000000000000000" pitchFamily="2" charset="2"/>
              <a:buChar char="Ø"/>
              <a:defRPr/>
            </a:pPr>
            <a:r>
              <a:rPr lang="zh-CN" altLang="en-US" sz="2800" dirty="0">
                <a:latin typeface="+mn-lt"/>
                <a:ea typeface="+mn-ea"/>
                <a:cs typeface="Times New Roman" panose="02020603050405020304" pitchFamily="18" charset="0"/>
              </a:rPr>
              <a:t>延迟转移</a:t>
            </a:r>
          </a:p>
        </p:txBody>
      </p:sp>
      <p:sp>
        <p:nvSpPr>
          <p:cNvPr id="9" name="Rectangle 3"/>
          <p:cNvSpPr txBox="1">
            <a:spLocks noChangeArrowheads="1"/>
          </p:cNvSpPr>
          <p:nvPr/>
        </p:nvSpPr>
        <p:spPr>
          <a:xfrm>
            <a:off x="448816" y="2239382"/>
            <a:ext cx="8371656" cy="4501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altLang="zh-CN" sz="2400" dirty="0">
                <a:solidFill>
                  <a:srgbClr val="000000"/>
                </a:solidFill>
                <a:latin typeface="华文中宋" panose="02010600040101010101" pitchFamily="2" charset="-122"/>
                <a:ea typeface="华文中宋" panose="02010600040101010101" pitchFamily="2" charset="-122"/>
              </a:rPr>
              <a:t>      </a:t>
            </a:r>
            <a:r>
              <a:rPr lang="zh-CN" altLang="en-US" sz="2400" dirty="0">
                <a:solidFill>
                  <a:srgbClr val="000000"/>
                </a:solidFill>
                <a:latin typeface="华文中宋" panose="02010600040101010101" pitchFamily="2" charset="-122"/>
                <a:ea typeface="华文中宋" panose="02010600040101010101" pitchFamily="2" charset="-122"/>
              </a:rPr>
              <a:t>延迟分支指令顺序执行下一条指令，在一条指令</a:t>
            </a:r>
            <a:r>
              <a:rPr lang="zh-CN" altLang="en-US" sz="2400" dirty="0">
                <a:solidFill>
                  <a:srgbClr val="FF0000"/>
                </a:solidFill>
                <a:latin typeface="华文中宋" panose="02010600040101010101" pitchFamily="2" charset="-122"/>
                <a:ea typeface="华文中宋" panose="02010600040101010101" pitchFamily="2" charset="-122"/>
              </a:rPr>
              <a:t>延迟之后</a:t>
            </a:r>
            <a:r>
              <a:rPr lang="zh-CN" altLang="en-US" sz="2400" dirty="0">
                <a:solidFill>
                  <a:srgbClr val="000000"/>
                </a:solidFill>
                <a:latin typeface="华文中宋" panose="02010600040101010101" pitchFamily="2" charset="-122"/>
                <a:ea typeface="华文中宋" panose="02010600040101010101" pitchFamily="2" charset="-122"/>
              </a:rPr>
              <a:t>再开始执行分支。</a:t>
            </a:r>
          </a:p>
          <a:p>
            <a:pPr marL="0" indent="0">
              <a:lnSpc>
                <a:spcPct val="120000"/>
              </a:lnSpc>
              <a:buFont typeface="Arial" panose="020B0604020202020204" pitchFamily="34" charset="0"/>
              <a:buNone/>
            </a:pPr>
            <a:r>
              <a:rPr lang="zh-CN" altLang="en-US" sz="2400" dirty="0">
                <a:solidFill>
                  <a:srgbClr val="000000"/>
                </a:solidFill>
                <a:latin typeface="华文中宋" panose="02010600040101010101" pitchFamily="2" charset="-122"/>
                <a:ea typeface="华文中宋" panose="02010600040101010101" pitchFamily="2" charset="-122"/>
              </a:rPr>
              <a:t>       </a:t>
            </a:r>
            <a:r>
              <a:rPr lang="en-US" altLang="zh-CN" sz="2400" dirty="0">
                <a:solidFill>
                  <a:srgbClr val="000000"/>
                </a:solidFill>
                <a:latin typeface="华文中宋" panose="02010600040101010101" pitchFamily="2" charset="-122"/>
                <a:ea typeface="华文中宋" panose="02010600040101010101" pitchFamily="2" charset="-122"/>
              </a:rPr>
              <a:t>MIPS</a:t>
            </a:r>
            <a:r>
              <a:rPr altLang="en-US" sz="2400" dirty="0">
                <a:solidFill>
                  <a:srgbClr val="000000"/>
                </a:solidFill>
                <a:latin typeface="华文中宋" panose="02010600040101010101" pitchFamily="2" charset="-122"/>
                <a:ea typeface="华文中宋" panose="02010600040101010101" pitchFamily="2" charset="-122"/>
              </a:rPr>
              <a:t>编译器会在延迟分支指令的后面紧跟着放一条不受该分支影响的指令。</a:t>
            </a:r>
          </a:p>
          <a:p>
            <a:pPr marL="0" indent="0">
              <a:lnSpc>
                <a:spcPct val="120000"/>
              </a:lnSpc>
              <a:buFont typeface="Arial" panose="020B0604020202020204" pitchFamily="34" charset="0"/>
              <a:buNone/>
            </a:pPr>
            <a:r>
              <a:rPr altLang="en-US" sz="2400" dirty="0">
                <a:solidFill>
                  <a:srgbClr val="000000"/>
                </a:solidFill>
                <a:latin typeface="华文中宋" panose="02010600040101010101" pitchFamily="2" charset="-122"/>
                <a:ea typeface="华文中宋" panose="02010600040101010101" pitchFamily="2" charset="-122"/>
              </a:rPr>
              <a:t>       只有当分支延迟较短时，延迟分支才有效，所以没有处理器使用超过一个时钟周期的延迟分支。</a:t>
            </a:r>
          </a:p>
          <a:p>
            <a:pPr marL="0" indent="0">
              <a:lnSpc>
                <a:spcPct val="120000"/>
              </a:lnSpc>
              <a:buFont typeface="Arial" panose="020B0604020202020204" pitchFamily="34" charset="0"/>
              <a:buNone/>
            </a:pPr>
            <a:r>
              <a:rPr altLang="en-US" sz="2400" dirty="0">
                <a:solidFill>
                  <a:srgbClr val="000000"/>
                </a:solidFill>
                <a:latin typeface="华文中宋" panose="02010600040101010101" pitchFamily="2" charset="-122"/>
                <a:ea typeface="华文中宋" panose="02010600040101010101" pitchFamily="2" charset="-122"/>
              </a:rPr>
              <a:t>       对更长的分支延迟，一般都使用前面的硬件分支预测器（即控制冒险的解决方法二）。</a:t>
            </a:r>
          </a:p>
          <a:p>
            <a:pPr marL="0" indent="0">
              <a:lnSpc>
                <a:spcPct val="120000"/>
              </a:lnSpc>
              <a:buFont typeface="Arial" panose="020B0604020202020204" pitchFamily="34" charset="0"/>
              <a:buNone/>
            </a:pPr>
            <a:endParaRPr lang="zh-CN" altLang="en-US" sz="2800" dirty="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a:solidFill>
                <a:srgbClr val="000000"/>
              </a:solidFill>
              <a:latin typeface="华文中宋" panose="02010600040101010101" pitchFamily="2" charset="-122"/>
              <a:ea typeface="华文中宋" panose="02010600040101010101" pitchFamily="2" charset="-122"/>
            </a:endParaRPr>
          </a:p>
          <a:p>
            <a:pPr marL="0" indent="0">
              <a:lnSpc>
                <a:spcPct val="120000"/>
              </a:lnSpc>
              <a:buFont typeface="Arial" panose="020B0604020202020204" pitchFamily="34" charset="0"/>
              <a:buNone/>
            </a:pPr>
            <a:endParaRPr lang="zh-CN" altLang="en-US" sz="2800" dirty="0">
              <a:solidFill>
                <a:srgbClr val="000000"/>
              </a:solidFill>
              <a:latin typeface="华文中宋" panose="02010600040101010101" pitchFamily="2" charset="-122"/>
              <a:ea typeface="华文中宋" panose="02010600040101010101" pitchFamily="2" charset="-122"/>
            </a:endParaRPr>
          </a:p>
          <a:p>
            <a:pPr lvl="1">
              <a:lnSpc>
                <a:spcPct val="120000"/>
              </a:lnSpc>
            </a:pPr>
            <a:endParaRPr lang="zh-CN" altLang="en-US" sz="2400" dirty="0">
              <a:solidFill>
                <a:srgbClr val="000000"/>
              </a:solidFill>
              <a:latin typeface="华文中宋" panose="02010600040101010101" pitchFamily="2" charset="-122"/>
              <a:ea typeface="华文中宋" panose="02010600040101010101" pitchFamily="2" charset="-122"/>
            </a:endParaRPr>
          </a:p>
          <a:p>
            <a:pPr marL="457200" lvl="1" indent="0">
              <a:lnSpc>
                <a:spcPct val="130000"/>
              </a:lnSpc>
              <a:buNone/>
            </a:pP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536" y="629816"/>
            <a:ext cx="8229600" cy="1143000"/>
          </a:xfrm>
        </p:spPr>
        <p:txBody>
          <a:bodyPr/>
          <a:lstStyle/>
          <a:p>
            <a:r>
              <a:rPr lang="zh-CN" altLang="en-US" dirty="0"/>
              <a:t>转移延迟槽</a:t>
            </a:r>
            <a:endParaRPr lang="en-US" altLang="zh-CN" dirty="0"/>
          </a:p>
        </p:txBody>
      </p:sp>
      <p:sp>
        <p:nvSpPr>
          <p:cNvPr id="36867" name="Rectangle 3"/>
          <p:cNvSpPr>
            <a:spLocks noGrp="1" noChangeArrowheads="1"/>
          </p:cNvSpPr>
          <p:nvPr>
            <p:ph type="body" idx="1"/>
          </p:nvPr>
        </p:nvSpPr>
        <p:spPr>
          <a:xfrm>
            <a:off x="304800" y="1635968"/>
            <a:ext cx="8534400" cy="5105400"/>
          </a:xfrm>
        </p:spPr>
        <p:txBody>
          <a:bodyPr>
            <a:normAutofit/>
          </a:bodyPr>
          <a:lstStyle/>
          <a:p>
            <a:pPr>
              <a:lnSpc>
                <a:spcPct val="90000"/>
              </a:lnSpc>
            </a:pPr>
            <a:r>
              <a:rPr lang="en-US" altLang="zh-CN" sz="2400" dirty="0">
                <a:solidFill>
                  <a:srgbClr val="000000"/>
                </a:solidFill>
                <a:latin typeface="Comic Sans MS" panose="030F0702030302020204" pitchFamily="66" charset="0"/>
              </a:rPr>
              <a:t>Hence the name: </a:t>
            </a:r>
            <a:r>
              <a:rPr lang="en-US" altLang="zh-CN" sz="2400" b="1" dirty="0">
                <a:solidFill>
                  <a:srgbClr val="FD0128"/>
                </a:solidFill>
                <a:latin typeface="Comic Sans MS" panose="030F0702030302020204" pitchFamily="66" charset="0"/>
              </a:rPr>
              <a:t>branch delay slot</a:t>
            </a:r>
          </a:p>
          <a:p>
            <a:pPr>
              <a:lnSpc>
                <a:spcPct val="90000"/>
              </a:lnSpc>
            </a:pPr>
            <a:endParaRPr lang="en-US" altLang="zh-CN" sz="2400" dirty="0">
              <a:solidFill>
                <a:srgbClr val="FD0128"/>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lvl="1">
              <a:lnSpc>
                <a:spcPct val="90000"/>
              </a:lnSpc>
            </a:pPr>
            <a:endParaRPr lang="en-US" altLang="zh-CN" sz="2000" dirty="0">
              <a:solidFill>
                <a:srgbClr val="000000"/>
              </a:solidFill>
              <a:latin typeface="Comic Sans MS" panose="030F0702030302020204" pitchFamily="66" charset="0"/>
            </a:endParaRPr>
          </a:p>
          <a:p>
            <a:pPr>
              <a:lnSpc>
                <a:spcPct val="120000"/>
              </a:lnSpc>
            </a:pPr>
            <a:r>
              <a:rPr lang="en-US" altLang="zh-CN" sz="2800" dirty="0">
                <a:solidFill>
                  <a:srgbClr val="000000"/>
                </a:solidFill>
                <a:latin typeface="Comic Sans MS" panose="030F0702030302020204" pitchFamily="66" charset="0"/>
              </a:rPr>
              <a:t>Consequence</a:t>
            </a:r>
          </a:p>
          <a:p>
            <a:pPr lvl="1">
              <a:lnSpc>
                <a:spcPct val="120000"/>
              </a:lnSpc>
            </a:pPr>
            <a:r>
              <a:rPr lang="zh-CN" altLang="en-US" sz="2400" b="1" dirty="0">
                <a:solidFill>
                  <a:srgbClr val="FF0000"/>
                </a:solidFill>
                <a:latin typeface="Comic Sans MS" panose="030F0702030302020204" pitchFamily="66" charset="0"/>
              </a:rPr>
              <a:t>编译器</a:t>
            </a:r>
            <a:r>
              <a:rPr lang="zh-CN" altLang="en-US" sz="2400" b="1" dirty="0">
                <a:solidFill>
                  <a:srgbClr val="000000"/>
                </a:solidFill>
                <a:latin typeface="Comic Sans MS" panose="030F0702030302020204" pitchFamily="66" charset="0"/>
              </a:rPr>
              <a:t>将需要</a:t>
            </a:r>
            <a:r>
              <a:rPr lang="zh-CN" altLang="en-US" sz="2400" b="1" dirty="0">
                <a:solidFill>
                  <a:srgbClr val="FF0000"/>
                </a:solidFill>
                <a:latin typeface="Comic Sans MS" panose="030F0702030302020204" pitchFamily="66" charset="0"/>
              </a:rPr>
              <a:t>静态调整代码</a:t>
            </a:r>
            <a:r>
              <a:rPr lang="zh-CN" altLang="en-US" sz="2400" b="1" dirty="0">
                <a:latin typeface="Comic Sans MS" panose="030F0702030302020204" pitchFamily="66" charset="0"/>
              </a:rPr>
              <a:t>到这个</a:t>
            </a:r>
            <a:r>
              <a:rPr lang="en-US" altLang="zh-CN" sz="2400" b="1" dirty="0">
                <a:latin typeface="Comic Sans MS" panose="030F0702030302020204" pitchFamily="66" charset="0"/>
              </a:rPr>
              <a:t> </a:t>
            </a:r>
            <a:r>
              <a:rPr lang="en-US" altLang="zh-CN" sz="2400" b="1" dirty="0">
                <a:solidFill>
                  <a:srgbClr val="000000"/>
                </a:solidFill>
                <a:latin typeface="Comic Sans MS" panose="030F0702030302020204" pitchFamily="66" charset="0"/>
              </a:rPr>
              <a:t>“slot”</a:t>
            </a:r>
            <a:r>
              <a:rPr lang="zh-CN" altLang="en-US" sz="2400" b="1" dirty="0">
                <a:solidFill>
                  <a:srgbClr val="000000"/>
                </a:solidFill>
                <a:latin typeface="Comic Sans MS" panose="030F0702030302020204" pitchFamily="66" charset="0"/>
              </a:rPr>
              <a:t>中</a:t>
            </a:r>
            <a:r>
              <a:rPr lang="en-US" altLang="zh-CN" sz="2400" b="1" dirty="0">
                <a:solidFill>
                  <a:srgbClr val="000000"/>
                </a:solidFill>
                <a:latin typeface="Comic Sans MS" panose="030F0702030302020204" pitchFamily="66" charset="0"/>
              </a:rPr>
              <a:t>, </a:t>
            </a:r>
            <a:r>
              <a:rPr lang="zh-CN" altLang="en-US" sz="2400" b="1" dirty="0">
                <a:solidFill>
                  <a:srgbClr val="000000"/>
                </a:solidFill>
                <a:latin typeface="Comic Sans MS" panose="030F0702030302020204" pitchFamily="66" charset="0"/>
              </a:rPr>
              <a:t>如果只放入</a:t>
            </a:r>
            <a:r>
              <a:rPr lang="en-US" altLang="zh-CN" sz="2400" b="1" dirty="0">
                <a:solidFill>
                  <a:srgbClr val="0000FF"/>
                </a:solidFill>
                <a:latin typeface="Comic Sans MS" panose="030F0702030302020204" pitchFamily="66" charset="0"/>
              </a:rPr>
              <a:t>NOP</a:t>
            </a:r>
            <a:r>
              <a:rPr lang="en-US" altLang="zh-CN" sz="2400" b="1" dirty="0">
                <a:solidFill>
                  <a:srgbClr val="000000"/>
                </a:solidFill>
                <a:latin typeface="Comic Sans MS" panose="030F0702030302020204" pitchFamily="66" charset="0"/>
              </a:rPr>
              <a:t> </a:t>
            </a:r>
            <a:r>
              <a:rPr lang="zh-CN" altLang="en-US" sz="2400" b="1" dirty="0">
                <a:solidFill>
                  <a:srgbClr val="000000"/>
                </a:solidFill>
                <a:latin typeface="Comic Sans MS" panose="030F0702030302020204" pitchFamily="66" charset="0"/>
              </a:rPr>
              <a:t>就浪费了。</a:t>
            </a:r>
            <a:r>
              <a:rPr lang="en-US" altLang="zh-CN" sz="2400" dirty="0">
                <a:solidFill>
                  <a:srgbClr val="000000"/>
                </a:solidFill>
                <a:latin typeface="Comic Sans MS" panose="030F0702030302020204" pitchFamily="66" charset="0"/>
              </a:rPr>
              <a:t>(</a:t>
            </a:r>
            <a:r>
              <a:rPr lang="en-US" altLang="zh-CN" sz="2400" dirty="0">
                <a:solidFill>
                  <a:srgbClr val="0000FF"/>
                </a:solidFill>
                <a:latin typeface="Comic Sans MS" panose="030F0702030302020204" pitchFamily="66" charset="0"/>
              </a:rPr>
              <a:t>compiler scheme</a:t>
            </a:r>
            <a:r>
              <a:rPr lang="en-US" altLang="zh-CN" sz="2400" dirty="0">
                <a:solidFill>
                  <a:srgbClr val="000000"/>
                </a:solidFill>
                <a:latin typeface="Comic Sans MS" panose="030F0702030302020204" pitchFamily="66" charset="0"/>
              </a:rPr>
              <a:t>)</a:t>
            </a:r>
            <a:r>
              <a:rPr lang="zh-CN" altLang="en-US" sz="2400" dirty="0">
                <a:solidFill>
                  <a:srgbClr val="000000"/>
                </a:solidFill>
                <a:latin typeface="Comic Sans MS" panose="030F0702030302020204" pitchFamily="66" charset="0"/>
              </a:rPr>
              <a:t>。</a:t>
            </a:r>
            <a:endParaRPr lang="en-US" altLang="zh-CN" sz="2400" dirty="0">
              <a:solidFill>
                <a:srgbClr val="000000"/>
              </a:solidFill>
              <a:latin typeface="Comic Sans MS" panose="030F0702030302020204" pitchFamily="66"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116</a:t>
            </a:fld>
            <a:endParaRPr lang="zh-CN" altLang="en-US"/>
          </a:p>
        </p:txBody>
      </p:sp>
      <p:graphicFrame>
        <p:nvGraphicFramePr>
          <p:cNvPr id="6" name="Group 2111"/>
          <p:cNvGraphicFramePr>
            <a:graphicFrameLocks noGrp="1"/>
          </p:cNvGraphicFramePr>
          <p:nvPr/>
        </p:nvGraphicFramePr>
        <p:xfrm>
          <a:off x="323528" y="2311896"/>
          <a:ext cx="8534400" cy="1981200"/>
        </p:xfrm>
        <a:graphic>
          <a:graphicData uri="http://schemas.openxmlformats.org/drawingml/2006/table">
            <a:tbl>
              <a:tblPr/>
              <a:tblGrid>
                <a:gridCol w="2933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转移指令</a:t>
                      </a:r>
                      <a:endParaRPr kumimoji="1" lang="en-US" altLang="zh-CN" sz="2000" b="1" i="0" u="none" strike="noStrike" cap="none" normalizeH="0" baseline="0" dirty="0">
                        <a:ln>
                          <a:noFill/>
                        </a:ln>
                        <a:solidFill>
                          <a:srgbClr val="0000FF"/>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转移后继指令</a:t>
                      </a:r>
                      <a:endPar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endPar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目标指令</a:t>
                      </a:r>
                      <a:r>
                        <a:rPr kumimoji="1" lang="en-US" altLang="zh-CN" sz="20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180" y="727735"/>
            <a:ext cx="8403020" cy="685800"/>
          </a:xfrm>
        </p:spPr>
        <p:txBody>
          <a:bodyPr/>
          <a:lstStyle/>
          <a:p>
            <a:r>
              <a:rPr lang="en-US" altLang="zh-CN"/>
              <a:t>Example: rewrite the code (a)</a:t>
            </a:r>
          </a:p>
        </p:txBody>
      </p:sp>
      <p:sp>
        <p:nvSpPr>
          <p:cNvPr id="40964" name="Rectangle 4"/>
          <p:cNvSpPr>
            <a:spLocks noChangeArrowheads="1"/>
          </p:cNvSpPr>
          <p:nvPr/>
        </p:nvSpPr>
        <p:spPr bwMode="auto">
          <a:xfrm>
            <a:off x="111760" y="1371600"/>
            <a:ext cx="4318635" cy="4548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l" eaLnBrk="1" hangingPunct="1">
              <a:spcBef>
                <a:spcPct val="20000"/>
              </a:spcBef>
              <a:buFont typeface="Wingdings" panose="05000000000000000000" charset="0"/>
              <a:buChar char="p"/>
            </a:pPr>
            <a:r>
              <a:rPr lang="en-US" altLang="zh-CN" sz="2400" dirty="0">
                <a:latin typeface="Arial Narrow" panose="020B0606020202030204" pitchFamily="34" charset="0"/>
              </a:rPr>
              <a:t>Without Branch Delay Slot</a:t>
            </a:r>
          </a:p>
          <a:p>
            <a:pPr marL="342900" indent="-342900" algn="l" eaLnBrk="1" hangingPunct="1">
              <a:spcBef>
                <a:spcPct val="20000"/>
              </a:spcBef>
            </a:pPr>
            <a:r>
              <a:rPr lang="en-US" altLang="zh-CN" sz="2200" dirty="0">
                <a:latin typeface="Arial Narrow" panose="020B0606020202030204" pitchFamily="34" charset="0"/>
              </a:rPr>
              <a:t>    </a:t>
            </a:r>
            <a:r>
              <a:rPr lang="en-US" altLang="zh-CN" sz="2000" dirty="0">
                <a:latin typeface="Arial Narrow" panose="020B0606020202030204" pitchFamily="34" charset="0"/>
              </a:rPr>
              <a:t>address     Instruction</a:t>
            </a:r>
          </a:p>
          <a:p>
            <a:pPr marL="342900" lvl="0" indent="-342900" algn="l" eaLnBrk="1" hangingPunct="1">
              <a:spcBef>
                <a:spcPct val="20000"/>
              </a:spcBef>
            </a:pPr>
            <a:r>
              <a:rPr lang="en-US" altLang="zh-CN" sz="2200" dirty="0">
                <a:latin typeface="Arial Narrow" panose="020B0606020202030204" pitchFamily="34" charset="0"/>
              </a:rPr>
              <a:t>    </a:t>
            </a:r>
            <a:r>
              <a:rPr lang="en-US" altLang="zh-CN" sz="2000" dirty="0">
                <a:latin typeface="Arial Narrow" panose="020B0606020202030204" pitchFamily="34" charset="0"/>
              </a:rPr>
              <a:t>36              NOP</a:t>
            </a:r>
          </a:p>
          <a:p>
            <a:pPr marL="342900" lvl="0" indent="-342900" algn="l" eaLnBrk="1" hangingPunct="1">
              <a:spcBef>
                <a:spcPct val="20000"/>
              </a:spcBef>
            </a:pPr>
            <a:r>
              <a:rPr lang="en-US" altLang="zh-CN" sz="2000" dirty="0">
                <a:latin typeface="Arial Narrow" panose="020B0606020202030204" pitchFamily="34" charset="0"/>
              </a:rPr>
              <a:t>    40               </a:t>
            </a:r>
          </a:p>
          <a:p>
            <a:pPr marL="342900" lvl="0" indent="-342900" algn="l" eaLnBrk="1" hangingPunct="1">
              <a:spcBef>
                <a:spcPct val="20000"/>
              </a:spcBef>
            </a:pPr>
            <a:r>
              <a:rPr lang="en-US" altLang="zh-CN" sz="2000" dirty="0">
                <a:latin typeface="Arial Narrow" panose="020B0606020202030204" pitchFamily="34" charset="0"/>
              </a:rPr>
              <a:t>    44               </a:t>
            </a:r>
          </a:p>
          <a:p>
            <a:pPr marL="342900" lvl="0" indent="-342900" algn="l" fontAlgn="auto">
              <a:lnSpc>
                <a:spcPts val="2400"/>
              </a:lnSpc>
              <a:spcBef>
                <a:spcPts val="0"/>
              </a:spcBef>
            </a:pPr>
            <a:r>
              <a:rPr lang="en-US" altLang="zh-CN" sz="2000" dirty="0">
                <a:latin typeface="Arial Narrow" panose="020B0606020202030204" pitchFamily="34" charset="0"/>
              </a:rPr>
              <a:t>    48               and   </a:t>
            </a:r>
            <a:r>
              <a:rPr lang="en-US" altLang="zh-CN" sz="2000" dirty="0">
                <a:latin typeface="Arial Narrow" panose="020B0606020202030204" pitchFamily="34" charset="0"/>
                <a:sym typeface="+mn-ea"/>
              </a:rPr>
              <a:t>$s12,$s2,$s5</a:t>
            </a:r>
          </a:p>
          <a:p>
            <a:pPr marL="342900" lvl="0" indent="-342900" algn="l" fontAlgn="auto">
              <a:lnSpc>
                <a:spcPts val="2400"/>
              </a:lnSpc>
              <a:spcBef>
                <a:spcPts val="0"/>
              </a:spcBef>
            </a:pPr>
            <a:r>
              <a:rPr lang="en-US" altLang="zh-CN" sz="2000" dirty="0">
                <a:latin typeface="Arial Narrow" panose="020B0606020202030204" pitchFamily="34" charset="0"/>
                <a:sym typeface="+mn-ea"/>
              </a:rPr>
              <a:t>    52                or     $s13,$s6,$s2</a:t>
            </a:r>
          </a:p>
          <a:p>
            <a:pPr marL="342900" lvl="0" indent="-342900" algn="l" fontAlgn="auto">
              <a:lnSpc>
                <a:spcPts val="2400"/>
              </a:lnSpc>
              <a:spcBef>
                <a:spcPts val="0"/>
              </a:spcBef>
            </a:pPr>
            <a:r>
              <a:rPr lang="en-US" altLang="zh-CN" sz="2000" dirty="0">
                <a:latin typeface="Arial Narrow" panose="020B0606020202030204" pitchFamily="34" charset="0"/>
                <a:sym typeface="+mn-ea"/>
              </a:rPr>
              <a:t>    56               and   $s14,$s2,$s2</a:t>
            </a:r>
          </a:p>
          <a:p>
            <a:pPr marL="342900" lvl="0" indent="-342900" algn="l" fontAlgn="auto">
              <a:lnSpc>
                <a:spcPts val="2400"/>
              </a:lnSpc>
              <a:spcBef>
                <a:spcPts val="0"/>
              </a:spcBef>
            </a:pPr>
            <a:r>
              <a:rPr lang="en-US" altLang="zh-CN" sz="2000" dirty="0">
                <a:latin typeface="Arial Narrow" panose="020B0606020202030204" pitchFamily="34" charset="0"/>
              </a:rPr>
              <a:t>    60               ...</a:t>
            </a:r>
          </a:p>
          <a:p>
            <a:pPr marL="342900" lvl="0" indent="-342900" algn="l" fontAlgn="auto">
              <a:lnSpc>
                <a:spcPts val="2400"/>
              </a:lnSpc>
              <a:spcBef>
                <a:spcPts val="0"/>
              </a:spcBef>
            </a:pPr>
            <a:r>
              <a:rPr lang="en-US" altLang="zh-CN" sz="2000" dirty="0">
                <a:latin typeface="Arial Narrow" panose="020B0606020202030204" pitchFamily="34" charset="0"/>
              </a:rPr>
              <a:t>    </a:t>
            </a:r>
            <a:r>
              <a:rPr lang="en-US" altLang="zh-CN" sz="2000" dirty="0">
                <a:latin typeface="Arial Narrow" panose="020B0606020202030204" pitchFamily="34" charset="0"/>
                <a:sym typeface="+mn-ea"/>
              </a:rPr>
              <a:t>64               ...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a:t>
            </a:r>
            <a:r>
              <a:rPr lang="en-US" altLang="zh-CN" sz="2000" dirty="0">
                <a:latin typeface="Arial Narrow" panose="020B0606020202030204" pitchFamily="34" charset="0"/>
                <a:sym typeface="+mn-ea"/>
              </a:rPr>
              <a:t>68               ...</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rPr>
              <a:t>    72</a:t>
            </a:r>
            <a:r>
              <a:rPr lang="en-US" altLang="zh-CN" sz="2000" dirty="0">
                <a:latin typeface="Arial Narrow" panose="020B0606020202030204" pitchFamily="34" charset="0"/>
                <a:sym typeface="+mn-ea"/>
              </a:rPr>
              <a:t>               </a:t>
            </a:r>
            <a:r>
              <a:rPr lang="en-US" altLang="zh-CN" sz="2000" dirty="0" err="1">
                <a:latin typeface="Arial Narrow" panose="020B0606020202030204" pitchFamily="34" charset="0"/>
                <a:sym typeface="+mn-ea"/>
              </a:rPr>
              <a:t>lw</a:t>
            </a:r>
            <a:r>
              <a:rPr lang="en-US" altLang="zh-CN" sz="2000" dirty="0">
                <a:latin typeface="Arial Narrow" panose="020B0606020202030204" pitchFamily="34" charset="0"/>
                <a:sym typeface="+mn-ea"/>
              </a:rPr>
              <a:t>      $s4,50($s7)</a:t>
            </a:r>
            <a:endParaRPr lang="en-US" altLang="zh-CN" sz="2000" dirty="0">
              <a:latin typeface="Arial Narrow" panose="020B0606020202030204" pitchFamily="34" charset="0"/>
            </a:endParaRPr>
          </a:p>
          <a:p>
            <a:pPr marL="342900" lvl="0" indent="-342900" algn="l" fontAlgn="auto">
              <a:lnSpc>
                <a:spcPts val="2400"/>
              </a:lnSpc>
              <a:spcBef>
                <a:spcPts val="0"/>
              </a:spcBef>
            </a:pPr>
            <a:r>
              <a:rPr lang="en-US" altLang="zh-CN" sz="2000" dirty="0">
                <a:latin typeface="Arial Narrow" panose="020B0606020202030204" pitchFamily="34" charset="0"/>
                <a:sym typeface="+mn-ea"/>
              </a:rPr>
              <a:t>    76               ...</a:t>
            </a:r>
            <a:endParaRPr lang="en-US" altLang="zh-CN" sz="2000" dirty="0">
              <a:latin typeface="Arial Narrow" panose="020B0606020202030204" pitchFamily="34" charset="0"/>
            </a:endParaRPr>
          </a:p>
          <a:p>
            <a:pPr marL="342900" indent="-342900" algn="l" eaLnBrk="1" hangingPunct="1">
              <a:spcBef>
                <a:spcPct val="20000"/>
              </a:spcBef>
              <a:buFont typeface="Wingdings" panose="05000000000000000000" charset="0"/>
              <a:buChar char="p"/>
            </a:pPr>
            <a:endParaRPr lang="en-US" altLang="zh-CN" sz="2200" dirty="0">
              <a:solidFill>
                <a:schemeClr val="tx2"/>
              </a:solidFill>
              <a:latin typeface="Arial Narrow" panose="020B0606020202030204" pitchFamily="34" charset="0"/>
            </a:endParaRPr>
          </a:p>
          <a:p>
            <a:pPr marL="342900" indent="-342900" algn="l" eaLnBrk="1" hangingPunct="1">
              <a:spcBef>
                <a:spcPct val="20000"/>
              </a:spcBef>
            </a:pPr>
            <a:endParaRPr lang="en-US" altLang="zh-CN" sz="2200" dirty="0">
              <a:latin typeface="Arial Narrow" panose="020B0606020202030204" pitchFamily="34"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117</a:t>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2" name="Rectangle 4"/>
          <p:cNvSpPr>
            <a:spLocks noChangeArrowheads="1"/>
          </p:cNvSpPr>
          <p:nvPr/>
        </p:nvSpPr>
        <p:spPr bwMode="auto">
          <a:xfrm>
            <a:off x="4750435" y="1371600"/>
            <a:ext cx="4318635" cy="4548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0" algn="l" eaLnBrk="1" hangingPunct="1">
              <a:spcBef>
                <a:spcPct val="20000"/>
              </a:spcBef>
              <a:buFont typeface="Wingdings" panose="05000000000000000000" charset="0"/>
              <a:buNone/>
            </a:pPr>
            <a:r>
              <a:rPr lang="en-US" altLang="zh-CN" sz="2400">
                <a:latin typeface="Arial Narrow" panose="020B0606020202030204" pitchFamily="34" charset="0"/>
              </a:rPr>
              <a:t>   With Branch Delay Slot</a:t>
            </a:r>
          </a:p>
          <a:p>
            <a:pPr marL="342900" indent="-342900" algn="l" eaLnBrk="1" hangingPunct="1">
              <a:spcBef>
                <a:spcPct val="20000"/>
              </a:spcBef>
            </a:pPr>
            <a:r>
              <a:rPr lang="en-US" altLang="zh-CN" sz="2000">
                <a:latin typeface="Arial Narrow" panose="020B0606020202030204" pitchFamily="34" charset="0"/>
                <a:sym typeface="+mn-ea"/>
              </a:rPr>
              <a:t>    address     Instruction</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36              NOP</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40               </a:t>
            </a:r>
            <a:endParaRPr lang="en-US" altLang="zh-CN" sz="2000">
              <a:latin typeface="Arial Narrow" panose="020B0606020202030204" pitchFamily="34" charset="0"/>
            </a:endParaRPr>
          </a:p>
          <a:p>
            <a:pPr marL="342900" lvl="0" indent="-342900" algn="l" eaLnBrk="1" hangingPunct="1">
              <a:spcBef>
                <a:spcPct val="20000"/>
              </a:spcBef>
            </a:pPr>
            <a:r>
              <a:rPr lang="en-US" altLang="zh-CN" sz="2000">
                <a:latin typeface="Arial Narrow" panose="020B0606020202030204" pitchFamily="34" charset="0"/>
                <a:sym typeface="+mn-ea"/>
              </a:rPr>
              <a:t>    44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48               and   $s12,$s2,$s5</a:t>
            </a:r>
          </a:p>
          <a:p>
            <a:pPr marL="342900" lvl="0" indent="-342900" algn="l" fontAlgn="auto">
              <a:lnSpc>
                <a:spcPts val="2400"/>
              </a:lnSpc>
              <a:spcBef>
                <a:spcPts val="0"/>
              </a:spcBef>
            </a:pPr>
            <a:r>
              <a:rPr lang="en-US" altLang="zh-CN" sz="2000">
                <a:latin typeface="Arial Narrow" panose="020B0606020202030204" pitchFamily="34" charset="0"/>
                <a:sym typeface="+mn-ea"/>
              </a:rPr>
              <a:t>    52                or     $s12,$s2,$s5</a:t>
            </a:r>
          </a:p>
          <a:p>
            <a:pPr marL="342900" lvl="0" indent="-342900" algn="l" fontAlgn="auto">
              <a:lnSpc>
                <a:spcPts val="2400"/>
              </a:lnSpc>
              <a:spcBef>
                <a:spcPts val="0"/>
              </a:spcBef>
            </a:pPr>
            <a:r>
              <a:rPr lang="en-US" altLang="zh-CN" sz="2000">
                <a:latin typeface="Arial Narrow" panose="020B0606020202030204" pitchFamily="34" charset="0"/>
                <a:sym typeface="+mn-ea"/>
              </a:rPr>
              <a:t>    56               and   $s14,$s2,$s2</a:t>
            </a:r>
          </a:p>
          <a:p>
            <a:pPr marL="342900" lvl="0" indent="-342900" algn="l" fontAlgn="auto">
              <a:lnSpc>
                <a:spcPts val="2400"/>
              </a:lnSpc>
              <a:spcBef>
                <a:spcPts val="0"/>
              </a:spcBef>
            </a:pPr>
            <a:r>
              <a:rPr lang="en-US" altLang="zh-CN" sz="2000">
                <a:latin typeface="Arial Narrow" panose="020B0606020202030204" pitchFamily="34" charset="0"/>
                <a:sym typeface="+mn-ea"/>
              </a:rPr>
              <a:t>    60               ...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64               ...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68               ...</a:t>
            </a:r>
            <a:endParaRPr lang="en-US" altLang="zh-CN" sz="2000">
              <a:latin typeface="Arial Narrow" panose="020B0606020202030204" pitchFamily="34" charset="0"/>
            </a:endParaRPr>
          </a:p>
          <a:p>
            <a:pPr marL="342900" lvl="0" indent="-342900" algn="l" fontAlgn="auto">
              <a:lnSpc>
                <a:spcPts val="2400"/>
              </a:lnSpc>
              <a:spcBef>
                <a:spcPts val="0"/>
              </a:spcBef>
            </a:pPr>
            <a:r>
              <a:rPr lang="en-US" altLang="zh-CN" sz="2000">
                <a:latin typeface="Arial Narrow" panose="020B0606020202030204" pitchFamily="34" charset="0"/>
                <a:sym typeface="+mn-ea"/>
              </a:rPr>
              <a:t>    72               lw      $s4,(50)$s7</a:t>
            </a:r>
            <a:endParaRPr lang="en-US" altLang="zh-CN" sz="2000">
              <a:latin typeface="Arial Narrow" panose="020B0606020202030204" pitchFamily="34" charset="0"/>
            </a:endParaRPr>
          </a:p>
          <a:p>
            <a:pPr marL="342900" indent="-342900" algn="l" eaLnBrk="1" hangingPunct="1">
              <a:spcBef>
                <a:spcPct val="20000"/>
              </a:spcBef>
            </a:pPr>
            <a:r>
              <a:rPr lang="en-US" altLang="zh-CN" sz="2000">
                <a:latin typeface="Arial Narrow" panose="020B0606020202030204" pitchFamily="34" charset="0"/>
                <a:sym typeface="+mn-ea"/>
              </a:rPr>
              <a:t>    76               ...</a:t>
            </a:r>
          </a:p>
          <a:p>
            <a:pPr marL="342900" indent="-342900" algn="l" eaLnBrk="1" hangingPunct="1">
              <a:spcBef>
                <a:spcPct val="20000"/>
              </a:spcBef>
            </a:pPr>
            <a:endParaRPr lang="en-US" altLang="zh-CN" sz="2200">
              <a:latin typeface="Arial Narrow" panose="020B0606020202030204" pitchFamily="34" charset="0"/>
            </a:endParaRPr>
          </a:p>
          <a:p>
            <a:pPr marL="342900" indent="-342900" algn="l" eaLnBrk="1" hangingPunct="1">
              <a:spcBef>
                <a:spcPct val="20000"/>
              </a:spcBef>
            </a:pPr>
            <a:endParaRPr lang="en-US" altLang="zh-CN" sz="2200">
              <a:latin typeface="Arial Narrow" panose="020B0606020202030204" pitchFamily="34" charset="0"/>
            </a:endParaRPr>
          </a:p>
          <a:p>
            <a:pPr marL="342900" indent="-342900" algn="l" eaLnBrk="1" hangingPunct="1">
              <a:spcBef>
                <a:spcPct val="20000"/>
              </a:spcBef>
            </a:pPr>
            <a:endParaRPr lang="en-US" altLang="zh-CN" sz="2200">
              <a:latin typeface="Arial Narrow" panose="020B0606020202030204" pitchFamily="34" charset="0"/>
            </a:endParaRPr>
          </a:p>
        </p:txBody>
      </p:sp>
      <p:sp>
        <p:nvSpPr>
          <p:cNvPr id="4" name="文本框 3"/>
          <p:cNvSpPr txBox="1"/>
          <p:nvPr/>
        </p:nvSpPr>
        <p:spPr>
          <a:xfrm>
            <a:off x="488315" y="6054725"/>
            <a:ext cx="7900035" cy="701040"/>
          </a:xfrm>
          <a:prstGeom prst="rect">
            <a:avLst/>
          </a:prstGeom>
          <a:noFill/>
        </p:spPr>
        <p:txBody>
          <a:bodyPr wrap="square" rtlCol="0">
            <a:spAutoFit/>
          </a:bodyPr>
          <a:lstStyle/>
          <a:p>
            <a:pPr marL="285750" indent="-285750">
              <a:buFont typeface="Wingdings" panose="05000000000000000000" charset="0"/>
              <a:buChar char="p"/>
            </a:pPr>
            <a:r>
              <a:rPr lang="en-US" altLang="zh-CN" sz="2000">
                <a:solidFill>
                  <a:schemeClr val="tx1"/>
                </a:solidFill>
                <a:latin typeface="+mn-ea"/>
                <a:sym typeface="+mn-ea"/>
              </a:rPr>
              <a:t>Flow of instruction if branch is taken:36,40,44,72,...</a:t>
            </a:r>
          </a:p>
          <a:p>
            <a:pPr marL="285750" indent="-285750">
              <a:buFont typeface="Wingdings" panose="05000000000000000000" charset="0"/>
              <a:buChar char="p"/>
            </a:pPr>
            <a:r>
              <a:rPr lang="en-US" altLang="zh-CN" sz="2000">
                <a:solidFill>
                  <a:schemeClr val="tx1"/>
                </a:solidFill>
                <a:latin typeface="+mn-ea"/>
                <a:sym typeface="+mn-ea"/>
              </a:rPr>
              <a:t>Flow of instruction if branch is not taken:36,40,44,48,..</a:t>
            </a:r>
            <a:r>
              <a:rPr lang="en-US" altLang="zh-CN" sz="2000">
                <a:solidFill>
                  <a:schemeClr val="tx2"/>
                </a:solidFill>
                <a:latin typeface="+mn-ea"/>
                <a:sym typeface="+mn-ea"/>
              </a:rPr>
              <a:t>.</a:t>
            </a:r>
          </a:p>
        </p:txBody>
      </p:sp>
      <p:sp>
        <p:nvSpPr>
          <p:cNvPr id="5" name="右箭头 4"/>
          <p:cNvSpPr/>
          <p:nvPr/>
        </p:nvSpPr>
        <p:spPr>
          <a:xfrm rot="20400000">
            <a:off x="3994785" y="2877185"/>
            <a:ext cx="1129030" cy="13843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900000">
            <a:off x="4297045" y="2903220"/>
            <a:ext cx="824865" cy="10350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80845" y="2574290"/>
            <a:ext cx="2616835" cy="701040"/>
          </a:xfrm>
          <a:prstGeom prst="rect">
            <a:avLst/>
          </a:prstGeom>
          <a:solidFill>
            <a:schemeClr val="tx2">
              <a:lumMod val="40000"/>
              <a:lumOff val="60000"/>
            </a:schemeClr>
          </a:solidFill>
          <a:ln>
            <a:solidFill>
              <a:schemeClr val="tx1"/>
            </a:solidFill>
            <a:prstDash val="sysDash"/>
          </a:ln>
        </p:spPr>
        <p:txBody>
          <a:bodyPr wrap="square" rtlCol="0">
            <a:spAutoFit/>
          </a:bodyPr>
          <a:lstStyle/>
          <a:p>
            <a:r>
              <a:rPr lang="en-US" altLang="zh-CN" sz="2000">
                <a:latin typeface="Arial Narrow" panose="020B0606020202030204" pitchFamily="34" charset="0"/>
                <a:sym typeface="+mn-ea"/>
              </a:rPr>
              <a:t>add   $s30,$s30,$s30</a:t>
            </a:r>
            <a:endParaRPr lang="zh-CN" altLang="en-US" sz="2000"/>
          </a:p>
          <a:p>
            <a:r>
              <a:rPr lang="en-US" altLang="zh-CN" sz="2000">
                <a:latin typeface="Arial Narrow" panose="020B0606020202030204" pitchFamily="34" charset="0"/>
                <a:sym typeface="+mn-ea"/>
              </a:rPr>
              <a:t>beq   $s1, $s3, 6</a:t>
            </a:r>
            <a:endParaRPr lang="en-US" altLang="zh-CN" sz="2000"/>
          </a:p>
        </p:txBody>
      </p:sp>
      <p:sp>
        <p:nvSpPr>
          <p:cNvPr id="11" name="文本框 10"/>
          <p:cNvSpPr txBox="1"/>
          <p:nvPr/>
        </p:nvSpPr>
        <p:spPr>
          <a:xfrm>
            <a:off x="6361430" y="2502535"/>
            <a:ext cx="2637790" cy="762000"/>
          </a:xfrm>
          <a:prstGeom prst="rect">
            <a:avLst/>
          </a:prstGeom>
          <a:solidFill>
            <a:srgbClr val="FFFF66"/>
          </a:solidFill>
          <a:ln>
            <a:solidFill>
              <a:schemeClr val="tx1"/>
            </a:solidFill>
            <a:prstDash val="sysDash"/>
          </a:ln>
        </p:spPr>
        <p:txBody>
          <a:bodyPr wrap="square" rtlCol="0">
            <a:spAutoFit/>
          </a:bodyPr>
          <a:lstStyle/>
          <a:p>
            <a:pPr marL="342900" lvl="0" indent="-342900" algn="l" eaLnBrk="1" hangingPunct="1">
              <a:spcBef>
                <a:spcPct val="20000"/>
              </a:spcBef>
            </a:pPr>
            <a:r>
              <a:rPr lang="en-US" altLang="zh-CN" sz="2000">
                <a:latin typeface="Arial Narrow" panose="020B0606020202030204" pitchFamily="34" charset="0"/>
                <a:sym typeface="+mn-ea"/>
              </a:rPr>
              <a:t>beq   $s1,$s3,7</a:t>
            </a:r>
          </a:p>
          <a:p>
            <a:pPr marL="342900" lvl="0" indent="-342900" algn="l" eaLnBrk="1" hangingPunct="1">
              <a:spcBef>
                <a:spcPct val="20000"/>
              </a:spcBef>
            </a:pPr>
            <a:r>
              <a:rPr lang="en-US" altLang="zh-CN" sz="2000">
                <a:latin typeface="Arial Narrow" panose="020B0606020202030204" pitchFamily="34" charset="0"/>
                <a:sym typeface="+mn-ea"/>
              </a:rPr>
              <a:t>add   $s30,$s30,$s30</a:t>
            </a:r>
            <a:endParaRPr lang="zh-CN" altLang="en-US" sz="20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180" y="943000"/>
            <a:ext cx="8403020" cy="685800"/>
          </a:xfrm>
        </p:spPr>
        <p:txBody>
          <a:bodyPr/>
          <a:lstStyle/>
          <a:p>
            <a:r>
              <a:rPr lang="en-US" altLang="zh-CN"/>
              <a:t>Example: rewrite the code (b-1)</a:t>
            </a:r>
          </a:p>
        </p:txBody>
      </p:sp>
      <p:sp>
        <p:nvSpPr>
          <p:cNvPr id="40964" name="Rectangle 4"/>
          <p:cNvSpPr>
            <a:spLocks noChangeArrowheads="1"/>
          </p:cNvSpPr>
          <p:nvPr/>
        </p:nvSpPr>
        <p:spPr bwMode="auto">
          <a:xfrm>
            <a:off x="762000" y="1752600"/>
            <a:ext cx="3581400" cy="4114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Loop:  </a:t>
            </a:r>
            <a:r>
              <a:rPr lang="en-US" altLang="zh-CN" sz="2800" i="1">
                <a:solidFill>
                  <a:srgbClr val="0066FF"/>
                </a:solidFill>
                <a:latin typeface="Arial Narrow" panose="020B0606020202030204" pitchFamily="34" charset="0"/>
              </a:rPr>
              <a:t>lw    $s2, 0($s1)</a:t>
            </a:r>
            <a:r>
              <a:rPr lang="en-US" altLang="zh-CN" sz="2800">
                <a:latin typeface="Arial Narrow" panose="020B0606020202030204" pitchFamily="34" charset="0"/>
              </a:rPr>
              <a:t>              </a:t>
            </a:r>
          </a:p>
          <a:p>
            <a:pPr marL="342900" indent="-342900" algn="l" eaLnBrk="1" hangingPunct="1">
              <a:spcBef>
                <a:spcPct val="20000"/>
              </a:spcBef>
            </a:pPr>
            <a:r>
              <a:rPr lang="en-US" altLang="zh-CN" sz="2800">
                <a:latin typeface="Arial Narrow" panose="020B0606020202030204" pitchFamily="34" charset="0"/>
              </a:rPr>
              <a:t>          add  $s3,  </a:t>
            </a:r>
            <a:r>
              <a:rPr lang="en-US" altLang="zh-CN" sz="2800">
                <a:latin typeface="Arial Narrow" panose="020B0606020202030204" pitchFamily="34" charset="0"/>
                <a:sym typeface="+mn-ea"/>
              </a:rPr>
              <a:t>$s2</a:t>
            </a:r>
            <a:r>
              <a:rPr lang="en-US" altLang="zh-CN" sz="2800">
                <a:latin typeface="Arial Narrow" panose="020B0606020202030204" pitchFamily="34" charset="0"/>
              </a:rPr>
              <a:t>, </a:t>
            </a:r>
            <a:r>
              <a:rPr lang="en-US" altLang="zh-CN" sz="2800">
                <a:latin typeface="Arial Narrow" panose="020B0606020202030204" pitchFamily="34" charset="0"/>
                <a:sym typeface="+mn-ea"/>
              </a:rPr>
              <a:t>$s4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sw    </a:t>
            </a:r>
            <a:r>
              <a:rPr lang="en-US" altLang="zh-CN" sz="2800">
                <a:latin typeface="Arial Narrow" panose="020B0606020202030204" pitchFamily="34" charset="0"/>
                <a:sym typeface="+mn-ea"/>
              </a:rPr>
              <a:t>$s3</a:t>
            </a:r>
            <a:r>
              <a:rPr lang="en-US" altLang="zh-CN" sz="2800">
                <a:latin typeface="Arial Narrow" panose="020B0606020202030204" pitchFamily="34" charset="0"/>
              </a:rPr>
              <a:t>  0(</a:t>
            </a:r>
            <a:r>
              <a:rPr lang="en-US" altLang="zh-CN" sz="2800">
                <a:latin typeface="Arial Narrow" panose="020B0606020202030204" pitchFamily="34" charset="0"/>
                <a:sym typeface="+mn-ea"/>
              </a:rPr>
              <a:t>$s1</a:t>
            </a:r>
            <a:r>
              <a:rPr lang="en-US" altLang="zh-CN" sz="2800">
                <a:latin typeface="Arial Narrow" panose="020B0606020202030204" pitchFamily="34" charset="0"/>
              </a:rPr>
              <a:t>)</a:t>
            </a:r>
          </a:p>
          <a:p>
            <a:pPr marL="342900" indent="-342900" algn="l" eaLnBrk="1" hangingPunct="1">
              <a:spcBef>
                <a:spcPct val="20000"/>
              </a:spcBef>
            </a:pPr>
            <a:r>
              <a:rPr lang="en-US" altLang="zh-CN" sz="2800">
                <a:latin typeface="Arial Narrow" panose="020B0606020202030204" pitchFamily="34" charset="0"/>
              </a:rPr>
              <a:t>           ……</a:t>
            </a:r>
          </a:p>
          <a:p>
            <a:pPr marL="342900" indent="-342900" algn="l" eaLnBrk="1" hangingPunct="1">
              <a:spcBef>
                <a:spcPct val="20000"/>
              </a:spcBef>
            </a:pPr>
            <a:r>
              <a:rPr lang="en-US" altLang="zh-CN" sz="2800">
                <a:latin typeface="Arial Narrow" panose="020B0606020202030204" pitchFamily="34" charset="0"/>
              </a:rPr>
              <a:t>           subi   </a:t>
            </a:r>
            <a:r>
              <a:rPr lang="en-US" altLang="zh-CN" sz="2800">
                <a:latin typeface="Arial Narrow" panose="020B0606020202030204" pitchFamily="34" charset="0"/>
                <a:sym typeface="+mn-ea"/>
              </a:rPr>
              <a:t>$s1</a:t>
            </a:r>
            <a:r>
              <a:rPr lang="en-US" altLang="zh-CN" sz="2800">
                <a:latin typeface="Arial Narrow" panose="020B0606020202030204" pitchFamily="34" charset="0"/>
              </a:rPr>
              <a:t>, </a:t>
            </a:r>
            <a:r>
              <a:rPr lang="en-US" altLang="zh-CN" sz="2800">
                <a:latin typeface="Arial Narrow" panose="020B0606020202030204" pitchFamily="34" charset="0"/>
                <a:sym typeface="+mn-ea"/>
              </a:rPr>
              <a:t>$s3</a:t>
            </a:r>
            <a:r>
              <a:rPr lang="en-US" altLang="zh-CN" sz="2800">
                <a:latin typeface="Arial Narrow" panose="020B0606020202030204" pitchFamily="34" charset="0"/>
              </a:rPr>
              <a:t>, 4</a:t>
            </a:r>
          </a:p>
          <a:p>
            <a:pPr marL="342900" indent="-342900" algn="l" eaLnBrk="1" hangingPunct="1">
              <a:spcBef>
                <a:spcPct val="20000"/>
              </a:spcBef>
            </a:pPr>
            <a:r>
              <a:rPr lang="en-US" altLang="zh-CN" sz="2800">
                <a:latin typeface="Arial Narrow" panose="020B0606020202030204" pitchFamily="34" charset="0"/>
              </a:rPr>
              <a:t>        bne $s1, $zero, Loop</a:t>
            </a:r>
          </a:p>
          <a:p>
            <a:pPr marL="342900" indent="-342900" algn="l" eaLnBrk="1" hangingPunct="1">
              <a:spcBef>
                <a:spcPct val="20000"/>
              </a:spcBef>
            </a:pPr>
            <a:endParaRPr lang="en-US" altLang="zh-CN" sz="2800">
              <a:latin typeface="Arial Narrow" panose="020B0606020202030204" pitchFamily="34" charset="0"/>
            </a:endParaRPr>
          </a:p>
        </p:txBody>
      </p:sp>
      <p:sp>
        <p:nvSpPr>
          <p:cNvPr id="40965" name="Rectangle 5"/>
          <p:cNvSpPr>
            <a:spLocks noChangeArrowheads="1"/>
          </p:cNvSpPr>
          <p:nvPr/>
        </p:nvSpPr>
        <p:spPr bwMode="auto">
          <a:xfrm>
            <a:off x="4724400" y="1752600"/>
            <a:ext cx="3733800" cy="4114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panose="020B0604020202020204" pitchFamily="34" charset="0"/>
              </a:rPr>
              <a:t>          </a:t>
            </a:r>
            <a:r>
              <a:rPr lang="en-US" altLang="zh-CN" sz="2800" u="sng">
                <a:solidFill>
                  <a:srgbClr val="FF0066"/>
                </a:solidFill>
                <a:latin typeface="Arial Narrow" panose="020B0606020202030204" pitchFamily="34" charset="0"/>
              </a:rPr>
              <a:t>lw      $s2,0($s1)</a:t>
            </a:r>
          </a:p>
          <a:p>
            <a:pPr marL="342900" indent="-342900" algn="l" eaLnBrk="1" hangingPunct="1">
              <a:spcBef>
                <a:spcPct val="20000"/>
              </a:spcBef>
            </a:pPr>
            <a:r>
              <a:rPr lang="en-US" altLang="zh-CN" sz="2800">
                <a:latin typeface="Arial Narrow" panose="020B0606020202030204" pitchFamily="34" charset="0"/>
              </a:rPr>
              <a:t>Loop:   add    </a:t>
            </a:r>
            <a:r>
              <a:rPr lang="en-US" altLang="zh-CN" sz="2800">
                <a:latin typeface="Arial Narrow" panose="020B0606020202030204" pitchFamily="34" charset="0"/>
                <a:sym typeface="+mn-ea"/>
              </a:rPr>
              <a:t>$s3</a:t>
            </a:r>
            <a:r>
              <a:rPr lang="en-US" altLang="zh-CN" sz="2800">
                <a:latin typeface="Arial Narrow" panose="020B0606020202030204" pitchFamily="34" charset="0"/>
              </a:rPr>
              <a:t>, </a:t>
            </a:r>
            <a:r>
              <a:rPr lang="en-US" altLang="zh-CN" sz="2800">
                <a:latin typeface="Arial Narrow" panose="020B0606020202030204" pitchFamily="34" charset="0"/>
                <a:sym typeface="+mn-ea"/>
              </a:rPr>
              <a:t>$s2, $s4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sw    $s3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p>
          <a:p>
            <a:pPr marL="342900" indent="-342900" algn="l" eaLnBrk="1" hangingPunct="1">
              <a:spcBef>
                <a:spcPct val="20000"/>
              </a:spcBef>
            </a:pPr>
            <a:r>
              <a:rPr lang="en-US" altLang="zh-CN" sz="2800">
                <a:latin typeface="Arial" panose="020B0604020202020204" pitchFamily="34" charset="0"/>
              </a:rPr>
              <a:t>          </a:t>
            </a:r>
            <a:r>
              <a:rPr lang="en-US" altLang="zh-CN" sz="2800">
                <a:latin typeface="Arial Narrow" panose="020B0606020202030204" pitchFamily="34" charset="0"/>
                <a:sym typeface="+mn-ea"/>
              </a:rPr>
              <a:t>subi   $s1, $s3, 4</a:t>
            </a:r>
            <a:r>
              <a:rPr lang="en-US" altLang="zh-CN" sz="2800">
                <a:latin typeface="Arial" panose="020B0604020202020204" pitchFamily="34" charset="0"/>
              </a:rPr>
              <a:t>           </a:t>
            </a:r>
          </a:p>
          <a:p>
            <a:pPr marL="342900" indent="-342900" algn="l" eaLnBrk="1" hangingPunct="1">
              <a:spcBef>
                <a:spcPct val="20000"/>
              </a:spcBef>
            </a:pPr>
            <a:r>
              <a:rPr lang="en-US" altLang="zh-CN" sz="2800">
                <a:latin typeface="Arial" panose="020B0604020202020204" pitchFamily="34" charset="0"/>
              </a:rPr>
              <a:t>        </a:t>
            </a:r>
            <a:r>
              <a:rPr lang="en-US" altLang="zh-CN" sz="2800">
                <a:latin typeface="Arial Narrow" panose="020B0606020202030204" pitchFamily="34" charset="0"/>
                <a:sym typeface="+mn-ea"/>
              </a:rPr>
              <a:t>bne $s1, $zero, Loop</a:t>
            </a:r>
            <a:r>
              <a:rPr lang="en-US" altLang="zh-CN" sz="2800">
                <a:latin typeface="Arial Narrow" panose="020B0606020202030204" pitchFamily="34" charset="0"/>
              </a:rPr>
              <a:t>             </a:t>
            </a:r>
          </a:p>
          <a:p>
            <a:pPr marL="342900" indent="-342900" algn="l" eaLnBrk="1" hangingPunct="1">
              <a:spcBef>
                <a:spcPct val="20000"/>
              </a:spcBef>
            </a:pPr>
            <a:r>
              <a:rPr lang="en-US" altLang="zh-CN" sz="2800">
                <a:latin typeface="Arial Narrow" panose="020B0606020202030204" pitchFamily="34" charset="0"/>
              </a:rPr>
              <a:t>          </a:t>
            </a:r>
            <a:r>
              <a:rPr lang="en-US" altLang="zh-CN" sz="2800">
                <a:solidFill>
                  <a:srgbClr val="0066FF"/>
                </a:solidFill>
                <a:latin typeface="Arial Narrow" panose="020B0606020202030204" pitchFamily="34" charset="0"/>
                <a:sym typeface="+mn-ea"/>
              </a:rPr>
              <a:t>lw    $s2, 0($s1)</a:t>
            </a:r>
            <a:endParaRPr lang="en-US" altLang="zh-CN" sz="2800">
              <a:latin typeface="Arial Narrow" panose="020B0606020202030204" pitchFamily="34" charset="0"/>
            </a:endParaRPr>
          </a:p>
        </p:txBody>
      </p:sp>
      <p:sp>
        <p:nvSpPr>
          <p:cNvPr id="40966" name="AutoShape 6"/>
          <p:cNvSpPr>
            <a:spLocks noChangeArrowheads="1"/>
          </p:cNvSpPr>
          <p:nvPr/>
        </p:nvSpPr>
        <p:spPr bwMode="auto">
          <a:xfrm>
            <a:off x="4267200" y="3276600"/>
            <a:ext cx="609600" cy="457200"/>
          </a:xfrm>
          <a:prstGeom prst="rightArrow">
            <a:avLst>
              <a:gd name="adj1" fmla="val 50000"/>
              <a:gd name="adj2"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AutoShape 7"/>
          <p:cNvSpPr>
            <a:spLocks noChangeArrowheads="1"/>
          </p:cNvSpPr>
          <p:nvPr/>
        </p:nvSpPr>
        <p:spPr bwMode="auto">
          <a:xfrm rot="5770463" flipV="1">
            <a:off x="240507" y="3193256"/>
            <a:ext cx="3036888" cy="1698625"/>
          </a:xfrm>
          <a:custGeom>
            <a:avLst/>
            <a:gdLst>
              <a:gd name="G0" fmla="+- -84879 0 0"/>
              <a:gd name="G1" fmla="+- -10783320 0 0"/>
              <a:gd name="G2" fmla="+- -84879 0 -10783320"/>
              <a:gd name="G3" fmla="+- 10800 0 0"/>
              <a:gd name="G4" fmla="+- 0 0 -84879"/>
              <a:gd name="T0" fmla="*/ 360 256 1"/>
              <a:gd name="T1" fmla="*/ 0 256 1"/>
              <a:gd name="G5" fmla="+- G2 T0 T1"/>
              <a:gd name="G6" fmla="?: G2 G2 G5"/>
              <a:gd name="G7" fmla="+- 0 0 G6"/>
              <a:gd name="G8" fmla="+- 10131 0 0"/>
              <a:gd name="G9" fmla="+- 0 0 -10783320"/>
              <a:gd name="G10" fmla="+- 10131 0 2700"/>
              <a:gd name="G11" fmla="cos G10 -84879"/>
              <a:gd name="G12" fmla="sin G10 -84879"/>
              <a:gd name="G13" fmla="cos 13500 -84879"/>
              <a:gd name="G14" fmla="sin 13500 -84879"/>
              <a:gd name="G15" fmla="+- G11 10800 0"/>
              <a:gd name="G16" fmla="+- G12 10800 0"/>
              <a:gd name="G17" fmla="+- G13 10800 0"/>
              <a:gd name="G18" fmla="+- G14 10800 0"/>
              <a:gd name="G19" fmla="*/ 10131 1 2"/>
              <a:gd name="G20" fmla="+- G19 5400 0"/>
              <a:gd name="G21" fmla="cos G20 -84879"/>
              <a:gd name="G22" fmla="sin G20 -84879"/>
              <a:gd name="G23" fmla="+- G21 10800 0"/>
              <a:gd name="G24" fmla="+- G12 G23 G22"/>
              <a:gd name="G25" fmla="+- G22 G23 G11"/>
              <a:gd name="G26" fmla="cos 10800 -84879"/>
              <a:gd name="G27" fmla="sin 10800 -84879"/>
              <a:gd name="G28" fmla="cos 10131 -84879"/>
              <a:gd name="G29" fmla="sin 10131 -84879"/>
              <a:gd name="G30" fmla="+- G26 10800 0"/>
              <a:gd name="G31" fmla="+- G27 10800 0"/>
              <a:gd name="G32" fmla="+- G28 10800 0"/>
              <a:gd name="G33" fmla="+- G29 10800 0"/>
              <a:gd name="G34" fmla="+- G19 5400 0"/>
              <a:gd name="G35" fmla="cos G34 -10783320"/>
              <a:gd name="G36" fmla="sin G34 -10783320"/>
              <a:gd name="G37" fmla="+/ -10783320 -84879 2"/>
              <a:gd name="T2" fmla="*/ 180 256 1"/>
              <a:gd name="T3" fmla="*/ 0 256 1"/>
              <a:gd name="G38" fmla="+- G37 T2 T3"/>
              <a:gd name="G39" fmla="?: G2 G37 G38"/>
              <a:gd name="G40" fmla="cos 10800 G39"/>
              <a:gd name="G41" fmla="sin 10800 G39"/>
              <a:gd name="G42" fmla="cos 10131 G39"/>
              <a:gd name="G43" fmla="sin 10131 G39"/>
              <a:gd name="G44" fmla="+- G40 10800 0"/>
              <a:gd name="G45" fmla="+- G41 10800 0"/>
              <a:gd name="G46" fmla="+- G42 10800 0"/>
              <a:gd name="G47" fmla="+- G43 10800 0"/>
              <a:gd name="G48" fmla="+- G35 10800 0"/>
              <a:gd name="G49" fmla="+- G36 10800 0"/>
              <a:gd name="T4" fmla="*/ 12131 w 21600"/>
              <a:gd name="T5" fmla="*/ 82 h 21600"/>
              <a:gd name="T6" fmla="*/ 712 w 21600"/>
              <a:gd name="T7" fmla="*/ 8010 h 21600"/>
              <a:gd name="T8" fmla="*/ 12049 w 21600"/>
              <a:gd name="T9" fmla="*/ 746 h 21600"/>
              <a:gd name="T10" fmla="*/ 24296 w 21600"/>
              <a:gd name="T11" fmla="*/ 10494 h 21600"/>
              <a:gd name="T12" fmla="*/ 21332 w 21600"/>
              <a:gd name="T13" fmla="*/ 13597 h 21600"/>
              <a:gd name="T14" fmla="*/ 18229 w 21600"/>
              <a:gd name="T15" fmla="*/ 1063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928" y="10571"/>
                </a:moveTo>
                <a:cubicBezTo>
                  <a:pt x="20803" y="5066"/>
                  <a:pt x="16305" y="669"/>
                  <a:pt x="10800" y="669"/>
                </a:cubicBezTo>
                <a:cubicBezTo>
                  <a:pt x="6244" y="668"/>
                  <a:pt x="2249" y="3709"/>
                  <a:pt x="1035" y="8099"/>
                </a:cubicBezTo>
                <a:lnTo>
                  <a:pt x="390" y="7921"/>
                </a:lnTo>
                <a:cubicBezTo>
                  <a:pt x="1685" y="3240"/>
                  <a:pt x="5944" y="-1"/>
                  <a:pt x="10800" y="0"/>
                </a:cubicBezTo>
                <a:cubicBezTo>
                  <a:pt x="16669" y="0"/>
                  <a:pt x="21464" y="4687"/>
                  <a:pt x="21597" y="10555"/>
                </a:cubicBezTo>
                <a:lnTo>
                  <a:pt x="24296" y="10494"/>
                </a:lnTo>
                <a:lnTo>
                  <a:pt x="21332" y="13597"/>
                </a:lnTo>
                <a:lnTo>
                  <a:pt x="18229" y="10632"/>
                </a:lnTo>
                <a:lnTo>
                  <a:pt x="20928" y="10571"/>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8" name="Rectangle 8"/>
          <p:cNvSpPr>
            <a:spLocks noChangeArrowheads="1"/>
          </p:cNvSpPr>
          <p:nvPr/>
        </p:nvSpPr>
        <p:spPr bwMode="auto">
          <a:xfrm>
            <a:off x="1676400" y="2286000"/>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118</a:t>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blinds(horizontal)">
                                      <p:cBhvr>
                                        <p:cTn id="7" dur="500"/>
                                        <p:tgtEl>
                                          <p:spTgt spid="409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blinds(horizontal)">
                                      <p:cBhvr>
                                        <p:cTn id="12" dur="500"/>
                                        <p:tgtEl>
                                          <p:spTgt spid="409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blinds(horizontal)">
                                      <p:cBhvr>
                                        <p:cTn id="1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36180" y="908720"/>
            <a:ext cx="8403020" cy="685800"/>
          </a:xfrm>
        </p:spPr>
        <p:txBody>
          <a:bodyPr/>
          <a:lstStyle/>
          <a:p>
            <a:r>
              <a:rPr lang="en-US" altLang="zh-CN" dirty="0"/>
              <a:t>Example: rewrite the code (b-2)</a:t>
            </a:r>
          </a:p>
        </p:txBody>
      </p:sp>
      <p:sp>
        <p:nvSpPr>
          <p:cNvPr id="41988" name="Rectangle 4"/>
          <p:cNvSpPr>
            <a:spLocks noChangeArrowheads="1"/>
          </p:cNvSpPr>
          <p:nvPr/>
        </p:nvSpPr>
        <p:spPr bwMode="auto">
          <a:xfrm>
            <a:off x="685800" y="1828800"/>
            <a:ext cx="3505200" cy="38385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Narrow" panose="020B0606020202030204" pitchFamily="34" charset="0"/>
              </a:rPr>
              <a:t>Loop:  lw $s2, 0($s1)             </a:t>
            </a:r>
          </a:p>
          <a:p>
            <a:pPr marL="342900" indent="-342900" algn="l" eaLnBrk="1" hangingPunct="1">
              <a:spcBef>
                <a:spcPct val="20000"/>
              </a:spcBef>
            </a:pPr>
            <a:r>
              <a:rPr lang="en-US" altLang="zh-CN" sz="2800">
                <a:latin typeface="Arial Narrow" panose="020B0606020202030204" pitchFamily="34" charset="0"/>
              </a:rPr>
              <a:t>          add $s3, $s2, $s4</a:t>
            </a:r>
          </a:p>
          <a:p>
            <a:pPr marL="342900" indent="-342900" algn="l" eaLnBrk="1" hangingPunct="1">
              <a:spcBef>
                <a:spcPct val="20000"/>
              </a:spcBef>
            </a:pPr>
            <a:r>
              <a:rPr lang="en-US" altLang="zh-CN" sz="2800">
                <a:latin typeface="Arial Narrow" panose="020B0606020202030204" pitchFamily="34" charset="0"/>
              </a:rPr>
              <a:t>           sw $s3, 0($s1)</a:t>
            </a:r>
          </a:p>
          <a:p>
            <a:pPr marL="342900" indent="-342900" algn="l" eaLnBrk="1" hangingPunct="1">
              <a:spcBef>
                <a:spcPct val="20000"/>
              </a:spcBef>
            </a:pPr>
            <a:r>
              <a:rPr lang="en-US" altLang="zh-CN" sz="2800">
                <a:latin typeface="Arial Narrow" panose="020B0606020202030204" pitchFamily="34" charset="0"/>
              </a:rPr>
              <a:t>           div   …..</a:t>
            </a:r>
          </a:p>
          <a:p>
            <a:pPr marL="342900" indent="-342900" algn="l" eaLnBrk="1" hangingPunct="1">
              <a:spcBef>
                <a:spcPct val="20000"/>
              </a:spcBef>
            </a:pPr>
            <a:r>
              <a:rPr lang="en-US" altLang="zh-CN" sz="2800">
                <a:latin typeface="Arial Narrow" panose="020B0606020202030204" pitchFamily="34" charset="0"/>
              </a:rPr>
              <a:t>           ……</a:t>
            </a:r>
          </a:p>
          <a:p>
            <a:pPr marL="342900" indent="-342900" algn="l" eaLnBrk="1" hangingPunct="1">
              <a:spcBef>
                <a:spcPct val="20000"/>
              </a:spcBef>
            </a:pPr>
            <a:r>
              <a:rPr lang="en-US" altLang="zh-CN" sz="2800">
                <a:latin typeface="Arial Narrow" panose="020B0606020202030204" pitchFamily="34" charset="0"/>
              </a:rPr>
              <a:t>           sub $s1, $s1, 4</a:t>
            </a:r>
          </a:p>
          <a:p>
            <a:pPr marL="342900" indent="-342900" algn="l" eaLnBrk="1" hangingPunct="1">
              <a:spcBef>
                <a:spcPct val="20000"/>
              </a:spcBef>
            </a:pPr>
            <a:r>
              <a:rPr lang="en-US" altLang="zh-CN" sz="2800">
                <a:latin typeface="Arial Narrow" panose="020B0606020202030204" pitchFamily="34" charset="0"/>
              </a:rPr>
              <a:t>        bne $s1, $zero, loop</a:t>
            </a:r>
          </a:p>
        </p:txBody>
      </p:sp>
      <p:sp>
        <p:nvSpPr>
          <p:cNvPr id="41989" name="Rectangle 5"/>
          <p:cNvSpPr>
            <a:spLocks noChangeArrowheads="1"/>
          </p:cNvSpPr>
          <p:nvPr/>
        </p:nvSpPr>
        <p:spPr bwMode="auto">
          <a:xfrm>
            <a:off x="4524375" y="1828800"/>
            <a:ext cx="4010025" cy="38385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en-US" altLang="zh-CN" sz="2800">
                <a:latin typeface="Arial Narrow" panose="020B0606020202030204" pitchFamily="34" charset="0"/>
              </a:rPr>
              <a:t>Loop:  </a:t>
            </a:r>
            <a:r>
              <a:rPr lang="en-US" altLang="zh-CN" sz="2800">
                <a:latin typeface="Arial Narrow" panose="020B0606020202030204" pitchFamily="34" charset="0"/>
                <a:sym typeface="+mn-ea"/>
              </a:rPr>
              <a:t>lw $s2, 0($s1)</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add $s3, $s2, $s4</a:t>
            </a:r>
          </a:p>
          <a:p>
            <a:pPr marL="342900" indent="-342900" algn="l" eaLnBrk="1" hangingPunct="1">
              <a:spcBef>
                <a:spcPct val="20000"/>
              </a:spcBef>
            </a:pPr>
            <a:r>
              <a:rPr lang="en-US" altLang="zh-CN" sz="2800">
                <a:latin typeface="Arial Narrow" panose="020B0606020202030204" pitchFamily="34" charset="0"/>
              </a:rPr>
              <a:t>           div   …...</a:t>
            </a:r>
          </a:p>
          <a:p>
            <a:pPr marL="342900" indent="-342900" algn="l" eaLnBrk="1" hangingPunct="1">
              <a:spcBef>
                <a:spcPct val="20000"/>
              </a:spcBef>
            </a:pPr>
            <a:r>
              <a:rPr lang="en-US" altLang="zh-CN" sz="2800">
                <a:latin typeface="Arial Narrow" panose="020B0606020202030204" pitchFamily="34" charset="0"/>
              </a:rPr>
              <a:t>           …...          </a:t>
            </a: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sub $s1, $s1, 4</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a:latin typeface="Arial Narrow" panose="020B0606020202030204" pitchFamily="34" charset="0"/>
                <a:sym typeface="+mn-ea"/>
              </a:rPr>
              <a:t>bne $s1, $zero, loop</a:t>
            </a:r>
            <a:endParaRPr lang="en-US" altLang="zh-CN" sz="2800">
              <a:latin typeface="Arial Narrow" panose="020B0606020202030204" pitchFamily="34" charset="0"/>
            </a:endParaRPr>
          </a:p>
          <a:p>
            <a:pPr marL="342900" indent="-342900" algn="l" eaLnBrk="1" hangingPunct="1">
              <a:spcBef>
                <a:spcPct val="20000"/>
              </a:spcBef>
            </a:pPr>
            <a:r>
              <a:rPr lang="en-US" altLang="zh-CN" sz="2800">
                <a:latin typeface="Arial Narrow" panose="020B0606020202030204" pitchFamily="34" charset="0"/>
              </a:rPr>
              <a:t>           </a:t>
            </a:r>
            <a:r>
              <a:rPr lang="en-US" altLang="zh-CN" sz="2800" b="1">
                <a:solidFill>
                  <a:srgbClr val="0000FF"/>
                </a:solidFill>
                <a:latin typeface="Arial Narrow" panose="020B0606020202030204" pitchFamily="34" charset="0"/>
                <a:sym typeface="+mn-ea"/>
              </a:rPr>
              <a:t>sw $s3, 4($s1)</a:t>
            </a:r>
          </a:p>
        </p:txBody>
      </p:sp>
      <p:sp>
        <p:nvSpPr>
          <p:cNvPr id="41990" name="AutoShape 6"/>
          <p:cNvSpPr>
            <a:spLocks noChangeArrowheads="1"/>
          </p:cNvSpPr>
          <p:nvPr/>
        </p:nvSpPr>
        <p:spPr bwMode="auto">
          <a:xfrm>
            <a:off x="4114800" y="3457575"/>
            <a:ext cx="609600" cy="457200"/>
          </a:xfrm>
          <a:prstGeom prst="rightArrow">
            <a:avLst>
              <a:gd name="adj1" fmla="val 50000"/>
              <a:gd name="adj2"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1" name="Rectangle 7"/>
          <p:cNvSpPr>
            <a:spLocks noChangeArrowheads="1"/>
          </p:cNvSpPr>
          <p:nvPr/>
        </p:nvSpPr>
        <p:spPr bwMode="auto">
          <a:xfrm>
            <a:off x="1600200" y="2924175"/>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2" name="AutoShape 8"/>
          <p:cNvSpPr>
            <a:spLocks noChangeArrowheads="1"/>
          </p:cNvSpPr>
          <p:nvPr/>
        </p:nvSpPr>
        <p:spPr bwMode="auto">
          <a:xfrm rot="5770463" flipV="1">
            <a:off x="429419" y="3485356"/>
            <a:ext cx="2516188" cy="1698625"/>
          </a:xfrm>
          <a:custGeom>
            <a:avLst/>
            <a:gdLst>
              <a:gd name="G0" fmla="+- -84879 0 0"/>
              <a:gd name="G1" fmla="+- -10783320 0 0"/>
              <a:gd name="G2" fmla="+- -84879 0 -10783320"/>
              <a:gd name="G3" fmla="+- 10800 0 0"/>
              <a:gd name="G4" fmla="+- 0 0 -84879"/>
              <a:gd name="T0" fmla="*/ 360 256 1"/>
              <a:gd name="T1" fmla="*/ 0 256 1"/>
              <a:gd name="G5" fmla="+- G2 T0 T1"/>
              <a:gd name="G6" fmla="?: G2 G2 G5"/>
              <a:gd name="G7" fmla="+- 0 0 G6"/>
              <a:gd name="G8" fmla="+- 10131 0 0"/>
              <a:gd name="G9" fmla="+- 0 0 -10783320"/>
              <a:gd name="G10" fmla="+- 10131 0 2700"/>
              <a:gd name="G11" fmla="cos G10 -84879"/>
              <a:gd name="G12" fmla="sin G10 -84879"/>
              <a:gd name="G13" fmla="cos 13500 -84879"/>
              <a:gd name="G14" fmla="sin 13500 -84879"/>
              <a:gd name="G15" fmla="+- G11 10800 0"/>
              <a:gd name="G16" fmla="+- G12 10800 0"/>
              <a:gd name="G17" fmla="+- G13 10800 0"/>
              <a:gd name="G18" fmla="+- G14 10800 0"/>
              <a:gd name="G19" fmla="*/ 10131 1 2"/>
              <a:gd name="G20" fmla="+- G19 5400 0"/>
              <a:gd name="G21" fmla="cos G20 -84879"/>
              <a:gd name="G22" fmla="sin G20 -84879"/>
              <a:gd name="G23" fmla="+- G21 10800 0"/>
              <a:gd name="G24" fmla="+- G12 G23 G22"/>
              <a:gd name="G25" fmla="+- G22 G23 G11"/>
              <a:gd name="G26" fmla="cos 10800 -84879"/>
              <a:gd name="G27" fmla="sin 10800 -84879"/>
              <a:gd name="G28" fmla="cos 10131 -84879"/>
              <a:gd name="G29" fmla="sin 10131 -84879"/>
              <a:gd name="G30" fmla="+- G26 10800 0"/>
              <a:gd name="G31" fmla="+- G27 10800 0"/>
              <a:gd name="G32" fmla="+- G28 10800 0"/>
              <a:gd name="G33" fmla="+- G29 10800 0"/>
              <a:gd name="G34" fmla="+- G19 5400 0"/>
              <a:gd name="G35" fmla="cos G34 -10783320"/>
              <a:gd name="G36" fmla="sin G34 -10783320"/>
              <a:gd name="G37" fmla="+/ -10783320 -84879 2"/>
              <a:gd name="T2" fmla="*/ 180 256 1"/>
              <a:gd name="T3" fmla="*/ 0 256 1"/>
              <a:gd name="G38" fmla="+- G37 T2 T3"/>
              <a:gd name="G39" fmla="?: G2 G37 G38"/>
              <a:gd name="G40" fmla="cos 10800 G39"/>
              <a:gd name="G41" fmla="sin 10800 G39"/>
              <a:gd name="G42" fmla="cos 10131 G39"/>
              <a:gd name="G43" fmla="sin 10131 G39"/>
              <a:gd name="G44" fmla="+- G40 10800 0"/>
              <a:gd name="G45" fmla="+- G41 10800 0"/>
              <a:gd name="G46" fmla="+- G42 10800 0"/>
              <a:gd name="G47" fmla="+- G43 10800 0"/>
              <a:gd name="G48" fmla="+- G35 10800 0"/>
              <a:gd name="G49" fmla="+- G36 10800 0"/>
              <a:gd name="T4" fmla="*/ 12131 w 21600"/>
              <a:gd name="T5" fmla="*/ 82 h 21600"/>
              <a:gd name="T6" fmla="*/ 712 w 21600"/>
              <a:gd name="T7" fmla="*/ 8010 h 21600"/>
              <a:gd name="T8" fmla="*/ 12049 w 21600"/>
              <a:gd name="T9" fmla="*/ 746 h 21600"/>
              <a:gd name="T10" fmla="*/ 24296 w 21600"/>
              <a:gd name="T11" fmla="*/ 10494 h 21600"/>
              <a:gd name="T12" fmla="*/ 21332 w 21600"/>
              <a:gd name="T13" fmla="*/ 13597 h 21600"/>
              <a:gd name="T14" fmla="*/ 18229 w 21600"/>
              <a:gd name="T15" fmla="*/ 1063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928" y="10571"/>
                </a:moveTo>
                <a:cubicBezTo>
                  <a:pt x="20803" y="5066"/>
                  <a:pt x="16305" y="669"/>
                  <a:pt x="10800" y="669"/>
                </a:cubicBezTo>
                <a:cubicBezTo>
                  <a:pt x="6244" y="668"/>
                  <a:pt x="2249" y="3709"/>
                  <a:pt x="1035" y="8099"/>
                </a:cubicBezTo>
                <a:lnTo>
                  <a:pt x="390" y="7921"/>
                </a:lnTo>
                <a:cubicBezTo>
                  <a:pt x="1685" y="3240"/>
                  <a:pt x="5944" y="-1"/>
                  <a:pt x="10800" y="0"/>
                </a:cubicBezTo>
                <a:cubicBezTo>
                  <a:pt x="16669" y="0"/>
                  <a:pt x="21464" y="4687"/>
                  <a:pt x="21597" y="10555"/>
                </a:cubicBezTo>
                <a:lnTo>
                  <a:pt x="24296" y="10494"/>
                </a:lnTo>
                <a:lnTo>
                  <a:pt x="21332" y="13597"/>
                </a:lnTo>
                <a:lnTo>
                  <a:pt x="18229" y="10632"/>
                </a:lnTo>
                <a:lnTo>
                  <a:pt x="20928" y="10571"/>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119</a:t>
            </a:fld>
            <a:endParaRPr lang="zh-CN" altLang="en-US"/>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blinds(horizontal)">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blinds(horizontal)">
                                      <p:cBhvr>
                                        <p:cTn id="12" dur="500"/>
                                        <p:tgtEl>
                                          <p:spTgt spid="419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blinds(horizontal)">
                                      <p:cBhvr>
                                        <p:cTn id="1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ldLvl="0" animBg="1"/>
      <p:bldP spid="41990" grpId="0" animBg="1"/>
      <p:bldP spid="419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4" name="灯片编号占位符 3"/>
          <p:cNvSpPr txBox="1"/>
          <p:nvPr/>
        </p:nvSpPr>
        <p:spPr>
          <a:xfrm>
            <a:off x="3104432" y="5763186"/>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B32047-6C6D-4FFC-9296-8D54D3287415}" type="slidenum">
              <a:rPr lang="en-US" altLang="zh-CN" smtClean="0"/>
              <a:t>12</a:t>
            </a:fld>
            <a:endParaRPr lang="en-US" altLang="zh-CN"/>
          </a:p>
        </p:txBody>
      </p:sp>
      <p:graphicFrame>
        <p:nvGraphicFramePr>
          <p:cNvPr id="5" name="Object 1"/>
          <p:cNvGraphicFramePr>
            <a:graphicFrameLocks noChangeAspect="1"/>
          </p:cNvGraphicFramePr>
          <p:nvPr/>
        </p:nvGraphicFramePr>
        <p:xfrm>
          <a:off x="480266" y="692696"/>
          <a:ext cx="8001000" cy="5029200"/>
        </p:xfrm>
        <a:graphic>
          <a:graphicData uri="http://schemas.openxmlformats.org/presentationml/2006/ole">
            <mc:AlternateContent xmlns:mc="http://schemas.openxmlformats.org/markup-compatibility/2006">
              <mc:Choice xmlns:v="urn:schemas-microsoft-com:vml" Requires="v">
                <p:oleObj name="Image" r:id="rId2" imgW="30243780" imgH="17000220" progId="">
                  <p:embed/>
                </p:oleObj>
              </mc:Choice>
              <mc:Fallback>
                <p:oleObj name="Image" r:id="rId2" imgW="30243780" imgH="17000220" progId="">
                  <p:embed/>
                  <p:pic>
                    <p:nvPicPr>
                      <p:cNvPr id="0" name="图片 49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66" y="692696"/>
                        <a:ext cx="8001000" cy="5029200"/>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箭头连接符 5"/>
          <p:cNvCxnSpPr/>
          <p:nvPr/>
        </p:nvCxnSpPr>
        <p:spPr>
          <a:xfrm rot="10800000" flipV="1">
            <a:off x="980332" y="4264596"/>
            <a:ext cx="857256"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8828" y="4693224"/>
            <a:ext cx="1643074" cy="1200329"/>
          </a:xfrm>
          <a:prstGeom prst="rect">
            <a:avLst/>
          </a:prstGeom>
          <a:noFill/>
        </p:spPr>
        <p:txBody>
          <a:bodyPr wrap="square" rtlCol="0">
            <a:spAutoFit/>
          </a:bodyPr>
          <a:lstStyle/>
          <a:p>
            <a:r>
              <a:rPr lang="zh-CN" altLang="en-US" b="1" dirty="0">
                <a:solidFill>
                  <a:srgbClr val="FF0000"/>
                </a:solidFill>
              </a:rPr>
              <a:t>流水段（级）：</a:t>
            </a:r>
            <a:endParaRPr lang="en-US" altLang="zh-CN" b="1" dirty="0">
              <a:solidFill>
                <a:srgbClr val="FF0000"/>
              </a:solidFill>
            </a:endParaRPr>
          </a:p>
          <a:p>
            <a:pPr>
              <a:lnSpc>
                <a:spcPct val="150000"/>
              </a:lnSpc>
            </a:pPr>
            <a:r>
              <a:rPr lang="zh-CN" altLang="en-US" b="1" dirty="0">
                <a:solidFill>
                  <a:srgbClr val="0070C0"/>
                </a:solidFill>
              </a:rPr>
              <a:t>完成一条指令的一部分操作</a:t>
            </a:r>
          </a:p>
        </p:txBody>
      </p:sp>
      <p:sp>
        <p:nvSpPr>
          <p:cNvPr id="8" name="椭圆 7"/>
          <p:cNvSpPr/>
          <p:nvPr/>
        </p:nvSpPr>
        <p:spPr>
          <a:xfrm>
            <a:off x="2766282" y="1549952"/>
            <a:ext cx="1214446" cy="1643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8" idx="3"/>
          </p:cNvCxnSpPr>
          <p:nvPr/>
        </p:nvCxnSpPr>
        <p:spPr>
          <a:xfrm rot="5400000">
            <a:off x="2663459" y="2912351"/>
            <a:ext cx="240622" cy="3207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0464" y="3121588"/>
            <a:ext cx="785818" cy="369332"/>
          </a:xfrm>
          <a:prstGeom prst="rect">
            <a:avLst/>
          </a:prstGeom>
          <a:noFill/>
        </p:spPr>
        <p:txBody>
          <a:bodyPr wrap="square" rtlCol="0">
            <a:spAutoFit/>
          </a:bodyPr>
          <a:lstStyle/>
          <a:p>
            <a:r>
              <a:rPr lang="zh-CN" altLang="en-US" b="1" dirty="0">
                <a:solidFill>
                  <a:srgbClr val="FF0000"/>
                </a:solidFill>
              </a:rPr>
              <a:t>并行</a:t>
            </a:r>
          </a:p>
        </p:txBody>
      </p:sp>
      <p:sp>
        <p:nvSpPr>
          <p:cNvPr id="11" name="TextBox 10"/>
          <p:cNvSpPr txBox="1"/>
          <p:nvPr/>
        </p:nvSpPr>
        <p:spPr>
          <a:xfrm>
            <a:off x="5338050" y="3621654"/>
            <a:ext cx="2071702" cy="369332"/>
          </a:xfrm>
          <a:prstGeom prst="rect">
            <a:avLst/>
          </a:prstGeom>
          <a:noFill/>
          <a:ln>
            <a:noFill/>
          </a:ln>
        </p:spPr>
        <p:txBody>
          <a:bodyPr wrap="square" rtlCol="0">
            <a:spAutoFit/>
          </a:bodyPr>
          <a:lstStyle/>
          <a:p>
            <a:r>
              <a:rPr lang="zh-CN" altLang="en-US" dirty="0"/>
              <a:t>    </a:t>
            </a:r>
            <a:r>
              <a:rPr lang="zh-CN" altLang="en-US" dirty="0">
                <a:solidFill>
                  <a:srgbClr val="FF0000"/>
                </a:solidFill>
              </a:rPr>
              <a:t>机器周期 </a:t>
            </a:r>
            <a:r>
              <a:rPr lang="en-US" altLang="zh-CN" dirty="0">
                <a:solidFill>
                  <a:srgbClr val="0070C0"/>
                </a:solidFill>
              </a:rPr>
              <a:t>30ns</a:t>
            </a:r>
            <a:endParaRPr lang="zh-CN" altLang="en-US" dirty="0">
              <a:solidFill>
                <a:srgbClr val="0070C0"/>
              </a:solidFill>
            </a:endParaRPr>
          </a:p>
        </p:txBody>
      </p:sp>
      <p:sp>
        <p:nvSpPr>
          <p:cNvPr id="12" name="右大括号 11"/>
          <p:cNvSpPr/>
          <p:nvPr/>
        </p:nvSpPr>
        <p:spPr>
          <a:xfrm rot="16200000">
            <a:off x="5766678" y="3335902"/>
            <a:ext cx="428628" cy="1571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rot="5400000">
            <a:off x="6123868" y="-378874"/>
            <a:ext cx="500066" cy="37862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5980992" y="1764266"/>
            <a:ext cx="714380" cy="369332"/>
          </a:xfrm>
          <a:prstGeom prst="rect">
            <a:avLst/>
          </a:prstGeom>
          <a:noFill/>
          <a:ln>
            <a:noFill/>
          </a:ln>
        </p:spPr>
        <p:txBody>
          <a:bodyPr wrap="square" rtlCol="0">
            <a:spAutoFit/>
          </a:bodyPr>
          <a:lstStyle/>
          <a:p>
            <a:r>
              <a:rPr lang="en-US" altLang="zh-CN" dirty="0">
                <a:solidFill>
                  <a:srgbClr val="0070C0"/>
                </a:solidFill>
              </a:rPr>
              <a:t>90ns</a:t>
            </a:r>
            <a:endParaRPr lang="zh-CN" altLang="en-US" dirty="0">
              <a:solidFill>
                <a:srgbClr val="0070C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36180" y="943000"/>
            <a:ext cx="8403020" cy="685800"/>
          </a:xfrm>
        </p:spPr>
        <p:txBody>
          <a:bodyPr>
            <a:normAutofit/>
          </a:bodyPr>
          <a:lstStyle/>
          <a:p>
            <a:pPr marL="457200" indent="-457200">
              <a:buFont typeface="Wingdings" panose="05000000000000000000" pitchFamily="2" charset="2"/>
              <a:buChar char="n"/>
            </a:pPr>
            <a:r>
              <a:rPr lang="zh-CN" altLang="en-US" sz="3200" dirty="0"/>
              <a:t>延迟分支调度的限制</a:t>
            </a:r>
            <a:endParaRPr lang="en-US" altLang="zh-CN" sz="3200" dirty="0"/>
          </a:p>
        </p:txBody>
      </p:sp>
      <p:sp>
        <p:nvSpPr>
          <p:cNvPr id="45059" name="Rectangle 3"/>
          <p:cNvSpPr>
            <a:spLocks noGrp="1" noChangeArrowheads="1"/>
          </p:cNvSpPr>
          <p:nvPr>
            <p:ph type="body" idx="1"/>
          </p:nvPr>
        </p:nvSpPr>
        <p:spPr>
          <a:xfrm>
            <a:off x="457200" y="1783357"/>
            <a:ext cx="8229600" cy="2005683"/>
          </a:xfrm>
        </p:spPr>
        <p:txBody>
          <a:bodyPr>
            <a:normAutofit/>
          </a:bodyPr>
          <a:lstStyle/>
          <a:p>
            <a:r>
              <a:rPr lang="zh-CN" altLang="en-US" sz="2600" dirty="0">
                <a:solidFill>
                  <a:srgbClr val="000000"/>
                </a:solidFill>
                <a:latin typeface="Comic Sans MS" panose="030F0702030302020204" pitchFamily="66" charset="0"/>
              </a:rPr>
              <a:t>对于能够被调度到延迟槽中的指令有限制。</a:t>
            </a:r>
          </a:p>
          <a:p>
            <a:r>
              <a:rPr lang="zh-CN" altLang="en-US" sz="2600" dirty="0">
                <a:solidFill>
                  <a:srgbClr val="000000"/>
                </a:solidFill>
                <a:latin typeface="Comic Sans MS" panose="030F0702030302020204" pitchFamily="66" charset="0"/>
              </a:rPr>
              <a:t>在编译时对分支发生与否的预测能力</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120</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6" name="Rectangle 3"/>
          <p:cNvSpPr txBox="1">
            <a:spLocks noChangeArrowheads="1"/>
          </p:cNvSpPr>
          <p:nvPr/>
        </p:nvSpPr>
        <p:spPr>
          <a:xfrm>
            <a:off x="457200" y="2925956"/>
            <a:ext cx="8229600" cy="3528392"/>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30000"/>
              </a:lnSpc>
              <a:buFont typeface="Wingdings" panose="05000000000000000000" charset="0"/>
              <a:buChar char="n"/>
            </a:pPr>
            <a:r>
              <a:rPr lang="zh-CN" altLang="en-US" sz="3600" dirty="0">
                <a:solidFill>
                  <a:srgbClr val="000000"/>
                </a:solidFill>
                <a:latin typeface="Comic Sans MS" panose="030F0702030302020204" pitchFamily="66" charset="0"/>
              </a:rPr>
              <a:t>考虑转移预测的方向。</a:t>
            </a:r>
          </a:p>
          <a:p>
            <a:pPr>
              <a:lnSpc>
                <a:spcPct val="130000"/>
              </a:lnSpc>
            </a:pPr>
            <a:r>
              <a:rPr lang="zh-CN" altLang="en-US" sz="2800" dirty="0">
                <a:solidFill>
                  <a:srgbClr val="000000"/>
                </a:solidFill>
                <a:latin typeface="Comic Sans MS" panose="030F0702030302020204" pitchFamily="66" charset="0"/>
              </a:rPr>
              <a:t>如果转移预测是错误的，</a:t>
            </a:r>
            <a:r>
              <a:rPr lang="en-US" altLang="zh-CN" sz="2800" dirty="0">
                <a:solidFill>
                  <a:srgbClr val="000000"/>
                </a:solidFill>
                <a:latin typeface="Comic Sans MS" panose="030F0702030302020204" pitchFamily="66" charset="0"/>
              </a:rPr>
              <a:t>CPU</a:t>
            </a:r>
            <a:r>
              <a:rPr lang="zh-CN" altLang="en-US" sz="2800" dirty="0">
                <a:solidFill>
                  <a:srgbClr val="0070C0"/>
                </a:solidFill>
                <a:latin typeface="Comic Sans MS" panose="030F0702030302020204" pitchFamily="66" charset="0"/>
              </a:rPr>
              <a:t>能够将转移延迟槽中的指令转换为</a:t>
            </a:r>
            <a:r>
              <a:rPr lang="zh-CN" altLang="en-US" sz="2800" dirty="0">
                <a:solidFill>
                  <a:srgbClr val="C00000"/>
                </a:solidFill>
                <a:latin typeface="Comic Sans MS" panose="030F0702030302020204" pitchFamily="66" charset="0"/>
              </a:rPr>
              <a:t>一条空操作指令</a:t>
            </a:r>
            <a:r>
              <a:rPr lang="zh-CN" altLang="en-US" sz="2800" dirty="0">
                <a:solidFill>
                  <a:schemeClr val="tx1"/>
                </a:solidFill>
                <a:latin typeface="Comic Sans MS" panose="030F0702030302020204" pitchFamily="66" charset="0"/>
              </a:rPr>
              <a:t>（加入一个控制信号，将</a:t>
            </a:r>
            <a:r>
              <a:rPr lang="en-US" altLang="zh-CN" sz="2800" dirty="0">
                <a:solidFill>
                  <a:schemeClr val="tx1"/>
                </a:solidFill>
                <a:latin typeface="Comic Sans MS" panose="030F0702030302020204" pitchFamily="66" charset="0"/>
              </a:rPr>
              <a:t>IF/ID</a:t>
            </a:r>
            <a:r>
              <a:rPr altLang="zh-CN" sz="2800" dirty="0">
                <a:solidFill>
                  <a:schemeClr val="tx1"/>
                </a:solidFill>
                <a:latin typeface="Comic Sans MS" panose="030F0702030302020204" pitchFamily="66" charset="0"/>
              </a:rPr>
              <a:t>流水线寄存器的指令字段置为</a:t>
            </a:r>
            <a:r>
              <a:rPr lang="en-US" altLang="zh-CN" sz="2800" dirty="0">
                <a:solidFill>
                  <a:schemeClr val="tx1"/>
                </a:solidFill>
                <a:latin typeface="Comic Sans MS" panose="030F0702030302020204" pitchFamily="66" charset="0"/>
              </a:rPr>
              <a:t>0</a:t>
            </a:r>
            <a:r>
              <a:rPr altLang="en-US" sz="2800" dirty="0">
                <a:solidFill>
                  <a:schemeClr val="tx1"/>
                </a:solidFill>
                <a:latin typeface="Comic Sans MS" panose="030F0702030302020204" pitchFamily="66" charset="0"/>
              </a:rPr>
              <a:t>，即清空寄存器的结果是将预取到的指令转变为空指令</a:t>
            </a:r>
            <a:r>
              <a:rPr lang="zh-CN" altLang="en-US" sz="2800" dirty="0">
                <a:solidFill>
                  <a:schemeClr val="tx1"/>
                </a:solidFill>
                <a:latin typeface="Comic Sans MS" panose="030F0702030302020204" pitchFamily="66" charset="0"/>
              </a:rPr>
              <a:t>）</a:t>
            </a:r>
            <a:r>
              <a:rPr lang="zh-CN" altLang="en-US" sz="2800" dirty="0">
                <a:solidFill>
                  <a:srgbClr val="0070C0"/>
                </a:solidFill>
                <a:latin typeface="Comic Sans MS" panose="030F0702030302020204" pitchFamily="66" charset="0"/>
              </a:rPr>
              <a:t>。</a:t>
            </a:r>
            <a:endParaRPr lang="zh-CN" altLang="en-US" sz="2800" dirty="0"/>
          </a:p>
          <a:p>
            <a:pPr>
              <a:lnSpc>
                <a:spcPct val="130000"/>
              </a:lnSpc>
            </a:pPr>
            <a:r>
              <a:rPr lang="zh-CN" altLang="en-US" sz="2800" dirty="0">
                <a:solidFill>
                  <a:srgbClr val="000000"/>
                </a:solidFill>
                <a:latin typeface="Comic Sans MS" panose="030F0702030302020204" pitchFamily="66" charset="0"/>
              </a:rPr>
              <a:t>能够减少编译器选择有用指令进入转移延迟槽的复杂性。</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57200" y="1711349"/>
            <a:ext cx="8229600" cy="4525963"/>
          </a:xfrm>
        </p:spPr>
        <p:txBody>
          <a:bodyPr>
            <a:normAutofit/>
          </a:bodyPr>
          <a:lstStyle/>
          <a:p>
            <a:pPr>
              <a:lnSpc>
                <a:spcPct val="150000"/>
              </a:lnSpc>
            </a:pPr>
            <a:r>
              <a:rPr lang="zh-CN" altLang="en-US" sz="2800" dirty="0">
                <a:latin typeface="Comic Sans MS" panose="030F0702030302020204" pitchFamily="66" charset="0"/>
              </a:rPr>
              <a:t>转移延迟在多数</a:t>
            </a:r>
            <a:r>
              <a:rPr lang="en-US" altLang="zh-CN" sz="2800" dirty="0">
                <a:latin typeface="Comic Sans MS" panose="030F0702030302020204" pitchFamily="66" charset="0"/>
              </a:rPr>
              <a:t>RISC</a:t>
            </a:r>
            <a:r>
              <a:rPr lang="zh-CN" altLang="en-US" sz="2800" dirty="0">
                <a:latin typeface="Comic Sans MS" panose="030F0702030302020204" pitchFamily="66" charset="0"/>
              </a:rPr>
              <a:t>处理器中采用。</a:t>
            </a:r>
            <a:endParaRPr lang="en-US" altLang="zh-CN" sz="2800" dirty="0">
              <a:latin typeface="Comic Sans MS" panose="030F0702030302020204" pitchFamily="66" charset="0"/>
            </a:endParaRPr>
          </a:p>
          <a:p>
            <a:pPr>
              <a:lnSpc>
                <a:spcPct val="150000"/>
              </a:lnSpc>
            </a:pPr>
            <a:r>
              <a:rPr lang="zh-CN" altLang="en-US" sz="2800" dirty="0">
                <a:latin typeface="Comic Sans MS" panose="030F0702030302020204" pitchFamily="66" charset="0"/>
              </a:rPr>
              <a:t>通常，转移延迟长度大于</a:t>
            </a:r>
            <a:r>
              <a:rPr lang="en-US" altLang="zh-CN" sz="2800" dirty="0">
                <a:latin typeface="Comic Sans MS" panose="030F0702030302020204" pitchFamily="66" charset="0"/>
              </a:rPr>
              <a:t>1</a:t>
            </a:r>
            <a:r>
              <a:rPr lang="zh-CN" altLang="en-US" sz="2800" dirty="0">
                <a:latin typeface="Comic Sans MS" panose="030F0702030302020204" pitchFamily="66" charset="0"/>
              </a:rPr>
              <a:t>。然而，由于编译器的复杂性，总是使用</a:t>
            </a:r>
            <a:r>
              <a:rPr lang="en-US" altLang="zh-CN" sz="2800" dirty="0">
                <a:latin typeface="Comic Sans MS" panose="030F0702030302020204" pitchFamily="66" charset="0"/>
              </a:rPr>
              <a:t> one </a:t>
            </a:r>
            <a:r>
              <a:rPr lang="zh-CN" altLang="en-US" sz="2800" dirty="0">
                <a:latin typeface="Comic Sans MS" panose="030F0702030302020204" pitchFamily="66" charset="0"/>
              </a:rPr>
              <a:t>。</a:t>
            </a:r>
            <a:endParaRPr lang="en-US" altLang="zh-CN" sz="2800"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121</a:t>
            </a:fld>
            <a:endParaRPr lang="zh-CN" altLang="en-US"/>
          </a:p>
        </p:txBody>
      </p:sp>
      <p:sp>
        <p:nvSpPr>
          <p:cNvPr id="5" name="Rectangle 3"/>
          <p:cNvSpPr txBox="1">
            <a:spLocks noChangeArrowheads="1"/>
          </p:cNvSpPr>
          <p:nvPr/>
        </p:nvSpPr>
        <p:spPr>
          <a:xfrm>
            <a:off x="446856" y="3933056"/>
            <a:ext cx="8229600" cy="22322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a:latin typeface="Comic Sans MS" panose="030F0702030302020204" pitchFamily="66" charset="0"/>
              </a:rPr>
              <a:t>MIPS R4000, deeper pipeline</a:t>
            </a:r>
          </a:p>
          <a:p>
            <a:pPr lvl="1"/>
            <a:r>
              <a:rPr lang="zh-CN" altLang="en-US" dirty="0">
                <a:latin typeface="Comic Sans MS" panose="030F0702030302020204" pitchFamily="66" charset="0"/>
              </a:rPr>
              <a:t>在转移目标地址知道前，至少花费</a:t>
            </a:r>
            <a:r>
              <a:rPr lang="zh-CN" altLang="en-US" dirty="0">
                <a:solidFill>
                  <a:srgbClr val="FF0000"/>
                </a:solidFill>
                <a:latin typeface="Comic Sans MS" panose="030F0702030302020204" pitchFamily="66" charset="0"/>
              </a:rPr>
              <a:t>三个流水段。</a:t>
            </a:r>
            <a:endParaRPr lang="en-US" altLang="zh-CN" dirty="0">
              <a:latin typeface="Comic Sans MS" panose="030F0702030302020204" pitchFamily="66" charset="0"/>
            </a:endParaRPr>
          </a:p>
          <a:p>
            <a:pPr lvl="1"/>
            <a:r>
              <a:rPr lang="zh-CN" altLang="en-US" dirty="0">
                <a:latin typeface="Comic Sans MS" panose="030F0702030302020204" pitchFamily="66" charset="0"/>
              </a:rPr>
              <a:t>在转移条件估算前，</a:t>
            </a:r>
            <a:r>
              <a:rPr lang="zh-CN" altLang="en-US" dirty="0">
                <a:solidFill>
                  <a:srgbClr val="FF0000"/>
                </a:solidFill>
                <a:latin typeface="Comic Sans MS" panose="030F0702030302020204" pitchFamily="66" charset="0"/>
              </a:rPr>
              <a:t>需要一个时钟周期。</a:t>
            </a:r>
            <a:endParaRPr lang="en-US" altLang="zh-CN" dirty="0">
              <a:latin typeface="Comic Sans MS" panose="030F0702030302020204" pitchFamily="66" charset="0"/>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36180" y="1015008"/>
            <a:ext cx="8403020" cy="685800"/>
          </a:xfrm>
        </p:spPr>
        <p:txBody>
          <a:bodyPr>
            <a:normAutofit/>
          </a:bodyPr>
          <a:lstStyle/>
          <a:p>
            <a:r>
              <a:rPr lang="zh-CN" altLang="en-US" sz="3200" dirty="0"/>
              <a:t>控制冒险总结</a:t>
            </a:r>
            <a:endParaRPr lang="en-US" altLang="zh-CN" sz="3200" dirty="0"/>
          </a:p>
        </p:txBody>
      </p:sp>
      <p:sp>
        <p:nvSpPr>
          <p:cNvPr id="56323" name="Rectangle 3"/>
          <p:cNvSpPr>
            <a:spLocks noGrp="1" noChangeArrowheads="1"/>
          </p:cNvSpPr>
          <p:nvPr>
            <p:ph type="body" idx="1"/>
          </p:nvPr>
        </p:nvSpPr>
        <p:spPr>
          <a:xfrm>
            <a:off x="457200" y="1855470"/>
            <a:ext cx="8229600" cy="4501515"/>
          </a:xfrm>
        </p:spPr>
        <p:txBody>
          <a:bodyPr>
            <a:normAutofit fontScale="97500" lnSpcReduction="10000"/>
          </a:bodyPr>
          <a:lstStyle/>
          <a:p>
            <a:pPr>
              <a:lnSpc>
                <a:spcPct val="150000"/>
              </a:lnSpc>
            </a:pPr>
            <a:r>
              <a:rPr lang="zh-CN" altLang="en-US" sz="2800" dirty="0">
                <a:latin typeface="Comic Sans MS" panose="030F0702030302020204" pitchFamily="66" charset="0"/>
              </a:rPr>
              <a:t>控制冒险出现的频率比数据冒险要小得多，而且采用</a:t>
            </a:r>
            <a:r>
              <a:rPr lang="zh-CN" altLang="en-US" sz="2800" b="1" dirty="0">
                <a:solidFill>
                  <a:srgbClr val="00B050"/>
                </a:solidFill>
                <a:latin typeface="Comic Sans MS" panose="030F0702030302020204" pitchFamily="66" charset="0"/>
              </a:rPr>
              <a:t>转发</a:t>
            </a:r>
            <a:r>
              <a:rPr lang="zh-CN" altLang="en-US" sz="2800" dirty="0">
                <a:latin typeface="Comic Sans MS" panose="030F0702030302020204" pitchFamily="66" charset="0"/>
              </a:rPr>
              <a:t>就能有效解决数据冒险，但没有有效的方法能够解决控制冒险，而且</a:t>
            </a:r>
            <a:r>
              <a:rPr lang="zh-CN" altLang="en-US" sz="2800" dirty="0">
                <a:solidFill>
                  <a:srgbClr val="C00000"/>
                </a:solidFill>
                <a:latin typeface="Comic Sans MS" panose="030F0702030302020204" pitchFamily="66" charset="0"/>
              </a:rPr>
              <a:t>控制冒险比数据冒险会引起更大的性能损失</a:t>
            </a:r>
            <a:r>
              <a:rPr lang="zh-CN" altLang="en-US" sz="2800" dirty="0">
                <a:latin typeface="Comic Sans MS" panose="030F0702030302020204" pitchFamily="66" charset="0"/>
              </a:rPr>
              <a:t>。</a:t>
            </a:r>
            <a:endParaRPr lang="en-US" altLang="zh-CN" sz="2800" dirty="0">
              <a:latin typeface="Comic Sans MS" panose="030F0702030302020204" pitchFamily="66" charset="0"/>
            </a:endParaRPr>
          </a:p>
          <a:p>
            <a:pPr>
              <a:lnSpc>
                <a:spcPct val="150000"/>
              </a:lnSpc>
            </a:pPr>
            <a:r>
              <a:rPr lang="zh-CN" altLang="en-US" sz="2800" dirty="0">
                <a:latin typeface="Comic Sans MS" panose="030F0702030302020204" pitchFamily="66" charset="0"/>
              </a:rPr>
              <a:t>通常，流水线越深，在时钟周期上转移损失越大。</a:t>
            </a:r>
            <a:r>
              <a:rPr lang="en-US" altLang="zh-CN" sz="2800" dirty="0">
                <a:solidFill>
                  <a:srgbClr val="0000FF"/>
                </a:solidFill>
                <a:latin typeface="Comic Sans MS" panose="030F0702030302020204" pitchFamily="66" charset="0"/>
              </a:rPr>
              <a:t> </a:t>
            </a:r>
          </a:p>
          <a:p>
            <a:pPr>
              <a:lnSpc>
                <a:spcPct val="150000"/>
              </a:lnSpc>
            </a:pPr>
            <a:r>
              <a:rPr lang="en-US" altLang="zh-CN" sz="2800" dirty="0">
                <a:latin typeface="Comic Sans MS" panose="030F0702030302020204" pitchFamily="66" charset="0"/>
              </a:rPr>
              <a:t>CPI</a:t>
            </a:r>
            <a:r>
              <a:rPr lang="zh-CN" altLang="en-US" sz="2800" dirty="0">
                <a:latin typeface="Comic Sans MS" panose="030F0702030302020204" pitchFamily="66" charset="0"/>
              </a:rPr>
              <a:t>更高的处理器，会付出更高的转移代价。</a:t>
            </a:r>
            <a:endParaRPr lang="en-US" altLang="zh-CN" sz="2800" dirty="0">
              <a:latin typeface="Comic Sans MS" panose="030F0702030302020204" pitchFamily="66" charset="0"/>
            </a:endParaRPr>
          </a:p>
          <a:p>
            <a:pPr>
              <a:lnSpc>
                <a:spcPct val="150000"/>
              </a:lnSpc>
            </a:pPr>
            <a:r>
              <a:rPr lang="zh-CN" altLang="en-US" sz="2800" dirty="0">
                <a:latin typeface="Comic Sans MS" panose="030F0702030302020204" pitchFamily="66" charset="0"/>
              </a:rPr>
              <a:t>解决控制冒险的有效性取决于</a:t>
            </a:r>
            <a:r>
              <a:rPr lang="zh-CN" altLang="en-US" sz="2800" dirty="0">
                <a:solidFill>
                  <a:srgbClr val="0070C0"/>
                </a:solidFill>
                <a:latin typeface="Comic Sans MS" panose="030F0702030302020204" pitchFamily="66" charset="0"/>
              </a:rPr>
              <a:t>转移预测的准确性</a:t>
            </a:r>
            <a:r>
              <a:rPr lang="zh-CN" altLang="en-US" sz="2800" dirty="0">
                <a:latin typeface="Comic Sans MS" panose="030F0702030302020204" pitchFamily="66" charset="0"/>
              </a:rPr>
              <a:t>。</a:t>
            </a:r>
            <a:endParaRPr lang="en-US" altLang="zh-CN" sz="2800" dirty="0">
              <a:solidFill>
                <a:srgbClr val="0000FF"/>
              </a:solidFill>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122</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8286808"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流水线设计者：平衡每个流水段的时间，使之等长。</a:t>
            </a:r>
            <a:endParaRPr lang="en-US" altLang="zh-CN" sz="2400" b="1" dirty="0"/>
          </a:p>
          <a:p>
            <a:pPr>
              <a:lnSpc>
                <a:spcPct val="150000"/>
              </a:lnSpc>
            </a:pPr>
            <a:r>
              <a:rPr lang="zh-CN" altLang="en-US" sz="2400" b="1" dirty="0"/>
              <a:t>因此，</a:t>
            </a:r>
            <a:r>
              <a:rPr lang="zh-CN" altLang="en-US" sz="2400" b="1" dirty="0">
                <a:solidFill>
                  <a:srgbClr val="FF0000"/>
                </a:solidFill>
              </a:rPr>
              <a:t>每条指令在流水线的平均执行时间</a:t>
            </a:r>
            <a:r>
              <a:rPr lang="zh-CN" altLang="en-US" sz="2400" b="1" dirty="0"/>
              <a:t>在</a:t>
            </a:r>
            <a:r>
              <a:rPr lang="zh-CN" altLang="en-US" sz="2400" b="1" dirty="0">
                <a:solidFill>
                  <a:srgbClr val="FF0000"/>
                </a:solidFill>
              </a:rPr>
              <a:t>理想</a:t>
            </a:r>
            <a:r>
              <a:rPr lang="zh-CN" altLang="en-US" sz="2400" b="1" dirty="0"/>
              <a:t>情况下为：</a:t>
            </a:r>
          </a:p>
        </p:txBody>
      </p:sp>
      <p:grpSp>
        <p:nvGrpSpPr>
          <p:cNvPr id="7" name="组合 6"/>
          <p:cNvGrpSpPr/>
          <p:nvPr/>
        </p:nvGrpSpPr>
        <p:grpSpPr>
          <a:xfrm>
            <a:off x="1785918" y="2214554"/>
            <a:ext cx="5400896" cy="1569660"/>
            <a:chOff x="1714480" y="2500306"/>
            <a:chExt cx="4929222" cy="1569660"/>
          </a:xfrm>
        </p:grpSpPr>
        <p:sp>
          <p:nvSpPr>
            <p:cNvPr id="3" name="TextBox 2"/>
            <p:cNvSpPr txBox="1"/>
            <p:nvPr/>
          </p:nvSpPr>
          <p:spPr>
            <a:xfrm>
              <a:off x="1785918" y="2500306"/>
              <a:ext cx="4857784" cy="1569660"/>
            </a:xfrm>
            <a:prstGeom prst="rect">
              <a:avLst/>
            </a:prstGeom>
            <a:noFill/>
          </p:spPr>
          <p:txBody>
            <a:bodyPr wrap="square" rtlCol="0">
              <a:spAutoFit/>
            </a:bodyPr>
            <a:lstStyle/>
            <a:p>
              <a:r>
                <a:rPr lang="zh-CN" altLang="en-US" sz="2400" b="1" i="1" dirty="0">
                  <a:solidFill>
                    <a:srgbClr val="0070C0"/>
                  </a:solidFill>
                </a:rPr>
                <a:t>非流水线机器</a:t>
              </a:r>
              <a:r>
                <a:rPr lang="en-US" altLang="zh-CN" sz="2400" b="1" i="1" dirty="0">
                  <a:solidFill>
                    <a:srgbClr val="0070C0"/>
                  </a:solidFill>
                </a:rPr>
                <a:t>1</a:t>
              </a:r>
              <a:r>
                <a:rPr lang="zh-CN" altLang="en-US" sz="2400" b="1" i="1" dirty="0">
                  <a:solidFill>
                    <a:srgbClr val="0070C0"/>
                  </a:solidFill>
                </a:rPr>
                <a:t>条指令的平均执行时间</a:t>
              </a:r>
              <a:endParaRPr lang="en-US" altLang="zh-CN" sz="2400" b="1" i="1" dirty="0">
                <a:solidFill>
                  <a:srgbClr val="0070C0"/>
                </a:solidFill>
              </a:endParaRPr>
            </a:p>
            <a:p>
              <a:endParaRPr lang="en-US" altLang="zh-CN" sz="2400" b="1" dirty="0">
                <a:solidFill>
                  <a:srgbClr val="0070C0"/>
                </a:solidFill>
              </a:endParaRPr>
            </a:p>
            <a:p>
              <a:r>
                <a:rPr lang="zh-CN" altLang="en-US" sz="2400" b="1" dirty="0">
                  <a:solidFill>
                    <a:srgbClr val="0070C0"/>
                  </a:solidFill>
                </a:rPr>
                <a:t>              </a:t>
              </a:r>
              <a:r>
                <a:rPr lang="zh-CN" altLang="en-US" sz="2400" b="1" i="1" dirty="0">
                  <a:solidFill>
                    <a:srgbClr val="0070C0"/>
                  </a:solidFill>
                </a:rPr>
                <a:t>流水线机器段数</a:t>
              </a:r>
            </a:p>
          </p:txBody>
        </p:sp>
        <p:cxnSp>
          <p:nvCxnSpPr>
            <p:cNvPr id="5" name="直接连接符 4"/>
            <p:cNvCxnSpPr/>
            <p:nvPr/>
          </p:nvCxnSpPr>
          <p:spPr>
            <a:xfrm>
              <a:off x="1714480" y="3143248"/>
              <a:ext cx="492922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285720" y="4572008"/>
            <a:ext cx="8572560" cy="1846659"/>
          </a:xfrm>
          <a:prstGeom prst="rect">
            <a:avLst/>
          </a:prstGeom>
          <a:noFill/>
        </p:spPr>
        <p:txBody>
          <a:bodyPr wrap="square" rtlCol="0">
            <a:spAutoFit/>
          </a:bodyPr>
          <a:lstStyle/>
          <a:p>
            <a:r>
              <a:rPr lang="zh-CN" altLang="en-US" sz="2400" b="1" dirty="0">
                <a:solidFill>
                  <a:srgbClr val="C00000"/>
                </a:solidFill>
              </a:rPr>
              <a:t>理想情况：</a:t>
            </a:r>
            <a:r>
              <a:rPr lang="zh-CN" altLang="en-US" sz="2400" b="1" dirty="0">
                <a:solidFill>
                  <a:srgbClr val="FF0000"/>
                </a:solidFill>
              </a:rPr>
              <a:t>流水线的加速比</a:t>
            </a:r>
            <a:r>
              <a:rPr lang="zh-CN" altLang="en-US" sz="2400" b="1" dirty="0"/>
              <a:t>等于流水线机器的</a:t>
            </a:r>
            <a:r>
              <a:rPr lang="zh-CN" altLang="en-US" sz="2400" b="1" dirty="0">
                <a:solidFill>
                  <a:srgbClr val="FF0000"/>
                </a:solidFill>
              </a:rPr>
              <a:t>段数</a:t>
            </a:r>
            <a:r>
              <a:rPr lang="zh-CN" altLang="en-US" sz="2400" b="1" dirty="0"/>
              <a:t>。</a:t>
            </a:r>
            <a:endParaRPr lang="en-US" altLang="zh-CN" sz="2400" b="1" dirty="0"/>
          </a:p>
          <a:p>
            <a:endParaRPr lang="en-US" altLang="zh-CN" sz="2400" b="1" dirty="0"/>
          </a:p>
          <a:p>
            <a:pPr>
              <a:buFont typeface="Wingdings" panose="05000000000000000000" pitchFamily="2" charset="2"/>
              <a:buChar char="Ø"/>
            </a:pPr>
            <a:r>
              <a:rPr lang="zh-CN" altLang="en-US" sz="2400" b="1" dirty="0"/>
              <a:t> 流水线减少了指令执行的平均时间（减少了</a:t>
            </a:r>
            <a:r>
              <a:rPr lang="en-US" altLang="zh-CN" sz="2400" b="1" dirty="0"/>
              <a:t>CPI</a:t>
            </a:r>
            <a:r>
              <a:rPr lang="zh-CN" altLang="en-US" sz="2400" b="1" dirty="0"/>
              <a:t>或时钟周期）</a:t>
            </a:r>
            <a:endParaRPr lang="en-US" altLang="zh-CN" sz="2400" b="1" dirty="0"/>
          </a:p>
          <a:p>
            <a:pPr>
              <a:buFont typeface="Wingdings" panose="05000000000000000000" pitchFamily="2" charset="2"/>
              <a:buChar char="Ø"/>
            </a:pPr>
            <a:r>
              <a:rPr lang="zh-CN" altLang="en-US" sz="2400" b="1" dirty="0"/>
              <a:t> 流水线技术（硬件实现）对编程者透明</a:t>
            </a:r>
            <a:endParaRPr lang="en-US" altLang="zh-CN" sz="2400" b="1" dirty="0"/>
          </a:p>
          <a:p>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11" name="矩形标注 10"/>
          <p:cNvSpPr/>
          <p:nvPr/>
        </p:nvSpPr>
        <p:spPr>
          <a:xfrm>
            <a:off x="5566570" y="3338835"/>
            <a:ext cx="3618416" cy="1145562"/>
          </a:xfrm>
          <a:prstGeom prst="wedgeRectCallout">
            <a:avLst>
              <a:gd name="adj1" fmla="val -109673"/>
              <a:gd name="adj2" fmla="val 827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0" name="直接连接符 9"/>
          <p:cNvCxnSpPr>
            <a:stCxn id="4" idx="1"/>
            <a:endCxn id="4" idx="3"/>
          </p:cNvCxnSpPr>
          <p:nvPr/>
        </p:nvCxnSpPr>
        <p:spPr>
          <a:xfrm>
            <a:off x="5467433" y="3991932"/>
            <a:ext cx="34385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67433" y="3499489"/>
            <a:ext cx="3438762" cy="984885"/>
          </a:xfrm>
          <a:prstGeom prst="rect">
            <a:avLst/>
          </a:prstGeom>
          <a:noFill/>
          <a:ln>
            <a:noFill/>
          </a:ln>
        </p:spPr>
        <p:txBody>
          <a:bodyPr wrap="none" rtlCol="0">
            <a:spAutoFit/>
          </a:bodyPr>
          <a:lstStyle/>
          <a:p>
            <a:r>
              <a:rPr lang="zh-CN" altLang="en-US" b="1" dirty="0">
                <a:solidFill>
                  <a:schemeClr val="bg1"/>
                </a:solidFill>
              </a:rPr>
              <a:t>非流水线机器平均指令执行时间</a:t>
            </a:r>
            <a:endParaRPr lang="en-US" altLang="zh-CN" b="1" dirty="0">
              <a:solidFill>
                <a:schemeClr val="bg1"/>
              </a:solidFill>
            </a:endParaRPr>
          </a:p>
          <a:p>
            <a:endParaRPr lang="en-US" altLang="zh-CN" sz="2000" b="1" dirty="0">
              <a:solidFill>
                <a:schemeClr val="bg1"/>
              </a:solidFill>
            </a:endParaRPr>
          </a:p>
          <a:p>
            <a:r>
              <a:rPr lang="en-US" altLang="zh-CN" sz="2000" b="1" dirty="0">
                <a:solidFill>
                  <a:schemeClr val="bg1"/>
                </a:solidFill>
              </a:rPr>
              <a:t>   </a:t>
            </a:r>
            <a:r>
              <a:rPr lang="zh-CN" altLang="en-US" b="1" dirty="0">
                <a:solidFill>
                  <a:schemeClr val="bg1"/>
                </a:solidFill>
              </a:rPr>
              <a:t>流水线机器平均指令执行时间</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1A348D9-850C-4DE2-AE26-DF04674C88EE}" type="slidenum">
              <a:rPr lang="en-US" altLang="zh-CN"/>
              <a:t>14</a:t>
            </a:fld>
            <a:endParaRPr lang="en-US" altLang="zh-CN"/>
          </a:p>
        </p:txBody>
      </p:sp>
      <p:sp>
        <p:nvSpPr>
          <p:cNvPr id="18434" name="Rectangle 2"/>
          <p:cNvSpPr>
            <a:spLocks noGrp="1" noChangeArrowheads="1"/>
          </p:cNvSpPr>
          <p:nvPr>
            <p:ph type="title"/>
          </p:nvPr>
        </p:nvSpPr>
        <p:spPr/>
        <p:txBody>
          <a:bodyPr>
            <a:normAutofit fontScale="90000"/>
          </a:bodyPr>
          <a:lstStyle/>
          <a:p>
            <a:r>
              <a:rPr lang="zh-CN" altLang="en-US" sz="4000" b="1" dirty="0"/>
              <a:t>流水线特点</a:t>
            </a:r>
            <a:endParaRPr lang="en-US" altLang="zh-CN" sz="4000" b="1" dirty="0"/>
          </a:p>
        </p:txBody>
      </p:sp>
      <p:sp>
        <p:nvSpPr>
          <p:cNvPr id="18435" name="Rectangle 3"/>
          <p:cNvSpPr>
            <a:spLocks noGrp="1" noChangeArrowheads="1"/>
          </p:cNvSpPr>
          <p:nvPr>
            <p:ph type="body" idx="1"/>
          </p:nvPr>
        </p:nvSpPr>
        <p:spPr>
          <a:xfrm>
            <a:off x="304800" y="1447800"/>
            <a:ext cx="8458200" cy="4953000"/>
          </a:xfrm>
        </p:spPr>
        <p:txBody>
          <a:bodyPr/>
          <a:lstStyle/>
          <a:p>
            <a:pPr>
              <a:lnSpc>
                <a:spcPct val="150000"/>
              </a:lnSpc>
            </a:pPr>
            <a:r>
              <a:rPr lang="zh-CN" altLang="en-US" sz="2400" b="1" dirty="0">
                <a:latin typeface="Comic Sans MS" panose="030F0702030302020204" pitchFamily="66" charset="0"/>
              </a:rPr>
              <a:t>一个流水线类似自动装配线</a:t>
            </a:r>
            <a:endParaRPr lang="en-US" altLang="zh-CN" sz="2400" b="1" dirty="0">
              <a:latin typeface="Comic Sans MS" panose="030F0702030302020204" pitchFamily="66" charset="0"/>
            </a:endParaRPr>
          </a:p>
          <a:p>
            <a:pPr>
              <a:lnSpc>
                <a:spcPct val="150000"/>
              </a:lnSpc>
            </a:pPr>
            <a:r>
              <a:rPr lang="zh-CN" altLang="en-US" sz="2400" b="1" dirty="0">
                <a:latin typeface="Comic Sans MS" panose="030F0702030302020204" pitchFamily="66" charset="0"/>
              </a:rPr>
              <a:t>一个流水线有</a:t>
            </a:r>
            <a:r>
              <a:rPr lang="zh-CN" altLang="en-US" sz="2400" b="1" dirty="0">
                <a:solidFill>
                  <a:srgbClr val="FF0000"/>
                </a:solidFill>
                <a:latin typeface="Comic Sans MS" panose="030F0702030302020204" pitchFamily="66" charset="0"/>
              </a:rPr>
              <a:t>多个段</a:t>
            </a:r>
            <a:r>
              <a:rPr lang="zh-CN" altLang="en-US" sz="2400" b="1" dirty="0">
                <a:solidFill>
                  <a:srgbClr val="FF3300"/>
                </a:solidFill>
                <a:latin typeface="Comic Sans MS" panose="030F0702030302020204" pitchFamily="66" charset="0"/>
              </a:rPr>
              <a:t>（级），</a:t>
            </a:r>
            <a:r>
              <a:rPr lang="zh-CN" altLang="en-US" sz="2400" b="1" dirty="0">
                <a:latin typeface="Comic Sans MS" panose="030F0702030302020204" pitchFamily="66" charset="0"/>
              </a:rPr>
              <a:t>段间有</a:t>
            </a:r>
            <a:r>
              <a:rPr lang="zh-CN" altLang="en-US" sz="2400" b="1" dirty="0">
                <a:solidFill>
                  <a:srgbClr val="FF3300"/>
                </a:solidFill>
                <a:latin typeface="Comic Sans MS" panose="030F0702030302020204" pitchFamily="66" charset="0"/>
              </a:rPr>
              <a:t>流水线寄存器</a:t>
            </a:r>
            <a:endParaRPr lang="en-US" altLang="zh-CN" sz="2400" b="1" dirty="0">
              <a:latin typeface="Comic Sans MS" panose="030F0702030302020204" pitchFamily="66" charset="0"/>
            </a:endParaRPr>
          </a:p>
          <a:p>
            <a:pPr>
              <a:lnSpc>
                <a:spcPct val="150000"/>
              </a:lnSpc>
            </a:pPr>
            <a:r>
              <a:rPr lang="zh-CN" altLang="en-US" sz="2400" b="1" dirty="0">
                <a:latin typeface="Comic Sans MS" panose="030F0702030302020204" pitchFamily="66" charset="0"/>
              </a:rPr>
              <a:t>每个流水段执行指令或操作的</a:t>
            </a:r>
            <a:r>
              <a:rPr lang="zh-CN" altLang="en-US" sz="2400" b="1" dirty="0">
                <a:solidFill>
                  <a:srgbClr val="FF3300"/>
                </a:solidFill>
                <a:latin typeface="Comic Sans MS" panose="030F0702030302020204" pitchFamily="66" charset="0"/>
              </a:rPr>
              <a:t>不同部分</a:t>
            </a:r>
            <a:endParaRPr lang="en-US" altLang="zh-CN" sz="2400" b="1" dirty="0">
              <a:latin typeface="Comic Sans MS" panose="030F0702030302020204" pitchFamily="66" charset="0"/>
            </a:endParaRPr>
          </a:p>
          <a:p>
            <a:pPr>
              <a:lnSpc>
                <a:spcPct val="150000"/>
              </a:lnSpc>
            </a:pPr>
            <a:r>
              <a:rPr lang="zh-CN" altLang="en-US" sz="2400" b="1" dirty="0">
                <a:latin typeface="Comic Sans MS" panose="030F0702030302020204" pitchFamily="66" charset="0"/>
              </a:rPr>
              <a:t>流水段之间采用</a:t>
            </a:r>
            <a:r>
              <a:rPr lang="zh-CN" altLang="en-US" sz="2400" b="1" dirty="0">
                <a:solidFill>
                  <a:srgbClr val="FF3300"/>
                </a:solidFill>
                <a:latin typeface="Comic Sans MS" panose="030F0702030302020204" pitchFamily="66" charset="0"/>
              </a:rPr>
              <a:t>同步时钟控制</a:t>
            </a:r>
            <a:endParaRPr lang="en-US" altLang="zh-CN" sz="2400" b="1" dirty="0">
              <a:latin typeface="Comic Sans MS" panose="030F0702030302020204" pitchFamily="66" charset="0"/>
            </a:endParaRPr>
          </a:p>
          <a:p>
            <a:pPr>
              <a:lnSpc>
                <a:spcPct val="150000"/>
              </a:lnSpc>
            </a:pPr>
            <a:r>
              <a:rPr lang="zh-CN" altLang="en-US" sz="2400" b="1" dirty="0">
                <a:latin typeface="Comic Sans MS" panose="030F0702030302020204" pitchFamily="66" charset="0"/>
              </a:rPr>
              <a:t>一条指令或操作从流水线一端进入，经过各段，从另一端流出</a:t>
            </a:r>
            <a:endParaRPr lang="en-US" altLang="zh-CN" sz="2400" b="1" dirty="0">
              <a:latin typeface="Comic Sans MS" panose="030F0702030302020204" pitchFamily="66" charset="0"/>
            </a:endParaRPr>
          </a:p>
          <a:p>
            <a:pPr>
              <a:lnSpc>
                <a:spcPct val="150000"/>
              </a:lnSpc>
            </a:pPr>
            <a:r>
              <a:rPr lang="zh-CN" altLang="en-US" sz="2400" b="1" dirty="0">
                <a:latin typeface="Comic Sans MS" panose="030F0702030302020204" pitchFamily="66" charset="0"/>
              </a:rPr>
              <a:t>流水线是开发串行指令流中</a:t>
            </a:r>
            <a:r>
              <a:rPr lang="zh-CN" altLang="en-US" sz="2400" b="1" dirty="0">
                <a:solidFill>
                  <a:srgbClr val="FF3300"/>
                </a:solidFill>
                <a:latin typeface="Comic Sans MS" panose="030F0702030302020204" pitchFamily="66" charset="0"/>
              </a:rPr>
              <a:t>并行性</a:t>
            </a:r>
            <a:r>
              <a:rPr lang="zh-CN" altLang="en-US" sz="2400" b="1" dirty="0">
                <a:latin typeface="Comic Sans MS" panose="030F0702030302020204" pitchFamily="66" charset="0"/>
              </a:rPr>
              <a:t>的一种实现技术</a:t>
            </a:r>
            <a:endParaRPr lang="en-US" altLang="zh-CN" sz="2400" b="1" dirty="0">
              <a:latin typeface="Comic Sans MS" panose="030F0702030302020204"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DEBAFFA-A137-4AE5-AF66-1B28C0FFD3C8}" type="slidenum">
              <a:rPr lang="en-US" altLang="zh-CN"/>
              <a:t>15</a:t>
            </a:fld>
            <a:endParaRPr lang="en-US" altLang="zh-CN"/>
          </a:p>
        </p:txBody>
      </p:sp>
      <p:sp>
        <p:nvSpPr>
          <p:cNvPr id="17410" name="Rectangle 2"/>
          <p:cNvSpPr>
            <a:spLocks noGrp="1" noChangeArrowheads="1"/>
          </p:cNvSpPr>
          <p:nvPr>
            <p:ph type="title"/>
          </p:nvPr>
        </p:nvSpPr>
        <p:spPr/>
        <p:txBody>
          <a:bodyPr>
            <a:normAutofit fontScale="90000"/>
          </a:bodyPr>
          <a:lstStyle/>
          <a:p>
            <a:r>
              <a:rPr lang="zh-CN" altLang="en-US" sz="4000" b="1" dirty="0"/>
              <a:t>为什么采用流水线：结论</a:t>
            </a:r>
            <a:endParaRPr lang="en-US" altLang="zh-CN" sz="4000" b="1" dirty="0"/>
          </a:p>
        </p:txBody>
      </p:sp>
      <p:sp>
        <p:nvSpPr>
          <p:cNvPr id="17411" name="Rectangle 3"/>
          <p:cNvSpPr>
            <a:spLocks noGrp="1" noChangeArrowheads="1"/>
          </p:cNvSpPr>
          <p:nvPr>
            <p:ph type="body" idx="1"/>
          </p:nvPr>
        </p:nvSpPr>
        <p:spPr>
          <a:xfrm>
            <a:off x="304800" y="1600200"/>
            <a:ext cx="8534400" cy="4114800"/>
          </a:xfrm>
        </p:spPr>
        <p:txBody>
          <a:bodyPr/>
          <a:lstStyle/>
          <a:p>
            <a:r>
              <a:rPr lang="zh-CN" altLang="en-US" sz="2800" b="1" dirty="0"/>
              <a:t>制造</a:t>
            </a:r>
            <a:r>
              <a:rPr lang="zh-CN" altLang="en-US" b="1" dirty="0">
                <a:solidFill>
                  <a:srgbClr val="FF3300"/>
                </a:solidFill>
              </a:rPr>
              <a:t>快速</a:t>
            </a:r>
            <a:r>
              <a:rPr lang="en-US" altLang="zh-CN" sz="2800" b="1" dirty="0"/>
              <a:t>CPU</a:t>
            </a:r>
            <a:r>
              <a:rPr lang="zh-CN" altLang="en-US" sz="2800" b="1" dirty="0"/>
              <a:t>的关键技术：减少</a:t>
            </a:r>
            <a:r>
              <a:rPr lang="en-US" altLang="zh-CN" sz="2800" b="1" dirty="0">
                <a:solidFill>
                  <a:srgbClr val="FF3300"/>
                </a:solidFill>
              </a:rPr>
              <a:t> </a:t>
            </a:r>
            <a:r>
              <a:rPr lang="en-US" altLang="zh-CN" b="1" dirty="0" err="1">
                <a:solidFill>
                  <a:srgbClr val="FF3300"/>
                </a:solidFill>
              </a:rPr>
              <a:t>CPUtime</a:t>
            </a:r>
            <a:r>
              <a:rPr lang="en-US" altLang="zh-CN" b="1" dirty="0"/>
              <a:t>.</a:t>
            </a:r>
          </a:p>
          <a:p>
            <a:endParaRPr lang="en-US" altLang="zh-CN" sz="2800" b="1" dirty="0"/>
          </a:p>
          <a:p>
            <a:r>
              <a:rPr lang="zh-CN" altLang="en-US" sz="2800" b="1" dirty="0"/>
              <a:t>改进</a:t>
            </a:r>
            <a:r>
              <a:rPr lang="zh-CN" altLang="en-US" sz="2800" b="1" dirty="0">
                <a:solidFill>
                  <a:srgbClr val="FF3300"/>
                </a:solidFill>
              </a:rPr>
              <a:t>吞吐量</a:t>
            </a:r>
            <a:endParaRPr lang="en-US" altLang="zh-CN" sz="2800" b="1" dirty="0"/>
          </a:p>
          <a:p>
            <a:endParaRPr lang="en-US" altLang="zh-CN" sz="2800" b="1" dirty="0"/>
          </a:p>
          <a:p>
            <a:r>
              <a:rPr lang="zh-CN" altLang="en-US" sz="2800" b="1" dirty="0"/>
              <a:t>改进资源</a:t>
            </a:r>
            <a:r>
              <a:rPr lang="zh-CN" altLang="en-US" sz="2800" b="1" dirty="0">
                <a:solidFill>
                  <a:srgbClr val="FF3300"/>
                </a:solidFill>
              </a:rPr>
              <a:t>利用率</a:t>
            </a:r>
            <a:endParaRPr lang="en-US" altLang="zh-CN" sz="2800" b="1" dirty="0">
              <a:solidFill>
                <a:srgbClr val="FF33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1"/>
          </p:nvPr>
        </p:nvSpPr>
        <p:spPr/>
        <p:txBody>
          <a:bodyPr/>
          <a:lstStyle/>
          <a:p>
            <a:fld id="{50550765-C7D4-40DD-A7C8-A19D65E1C2D1}" type="slidenum">
              <a:rPr lang="en-US" altLang="zh-CN"/>
              <a:t>16</a:t>
            </a:fld>
            <a:endParaRPr lang="en-US" altLang="zh-CN"/>
          </a:p>
        </p:txBody>
      </p:sp>
      <p:sp>
        <p:nvSpPr>
          <p:cNvPr id="39938" name="Rectangle 2"/>
          <p:cNvSpPr>
            <a:spLocks noGrp="1" noChangeArrowheads="1"/>
          </p:cNvSpPr>
          <p:nvPr>
            <p:ph type="title"/>
          </p:nvPr>
        </p:nvSpPr>
        <p:spPr>
          <a:xfrm>
            <a:off x="457200" y="131128"/>
            <a:ext cx="8229600" cy="1143000"/>
          </a:xfrm>
        </p:spPr>
        <p:txBody>
          <a:bodyPr>
            <a:normAutofit/>
          </a:bodyPr>
          <a:lstStyle/>
          <a:p>
            <a:r>
              <a:rPr lang="zh-CN" altLang="en-US" sz="4000" b="1" dirty="0">
                <a:solidFill>
                  <a:srgbClr val="00B050"/>
                </a:solidFill>
              </a:rPr>
              <a:t>为什么不开发</a:t>
            </a:r>
            <a:r>
              <a:rPr lang="en-US" altLang="zh-CN" sz="4000" b="1" dirty="0">
                <a:solidFill>
                  <a:srgbClr val="00B050"/>
                </a:solidFill>
              </a:rPr>
              <a:t> 50</a:t>
            </a:r>
            <a:r>
              <a:rPr lang="zh-CN" altLang="en-US" sz="4000" b="1" dirty="0">
                <a:solidFill>
                  <a:srgbClr val="00B050"/>
                </a:solidFill>
              </a:rPr>
              <a:t>段流水线</a:t>
            </a:r>
            <a:r>
              <a:rPr lang="en-US" altLang="zh-CN" sz="4000" b="1" dirty="0">
                <a:solidFill>
                  <a:srgbClr val="00B050"/>
                </a:solidFill>
              </a:rPr>
              <a:t>?</a:t>
            </a:r>
          </a:p>
        </p:txBody>
      </p:sp>
      <p:sp>
        <p:nvSpPr>
          <p:cNvPr id="39939" name="Rectangle 3"/>
          <p:cNvSpPr>
            <a:spLocks noGrp="1" noChangeArrowheads="1"/>
          </p:cNvSpPr>
          <p:nvPr>
            <p:ph type="body" sz="half" idx="1"/>
          </p:nvPr>
        </p:nvSpPr>
        <p:spPr>
          <a:xfrm>
            <a:off x="371452" y="1228708"/>
            <a:ext cx="7848600" cy="766754"/>
          </a:xfrm>
        </p:spPr>
        <p:txBody>
          <a:bodyPr>
            <a:normAutofit/>
          </a:bodyPr>
          <a:lstStyle/>
          <a:p>
            <a:r>
              <a:rPr lang="zh-CN" altLang="en-US" b="1" dirty="0">
                <a:latin typeface="Comic Sans MS" panose="030F0702030302020204" pitchFamily="66" charset="0"/>
              </a:rPr>
              <a:t>有些操作不能分为更细的逻辑实现</a:t>
            </a:r>
            <a:endParaRPr lang="en-US" altLang="zh-CN" b="1" dirty="0">
              <a:latin typeface="Comic Sans MS" panose="030F0702030302020204" pitchFamily="66" charset="0"/>
            </a:endParaRPr>
          </a:p>
          <a:p>
            <a:endParaRPr lang="en-US" altLang="zh-CN" dirty="0"/>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8" y="1833554"/>
            <a:ext cx="5105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8" y="3586154"/>
            <a:ext cx="5181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2" name="Rectangle 6"/>
          <p:cNvSpPr>
            <a:spLocks noGrp="1" noChangeArrowheads="1"/>
          </p:cNvSpPr>
          <p:nvPr>
            <p:ph type="body" sz="half" idx="2"/>
          </p:nvPr>
        </p:nvSpPr>
        <p:spPr>
          <a:xfrm>
            <a:off x="5357818" y="2214554"/>
            <a:ext cx="3352800" cy="2438400"/>
          </a:xfrm>
        </p:spPr>
        <p:txBody>
          <a:bodyPr/>
          <a:lstStyle/>
          <a:p>
            <a:pPr>
              <a:buFontTx/>
              <a:buNone/>
            </a:pPr>
            <a:r>
              <a:rPr lang="en-US" altLang="zh-CN" sz="2400" b="1"/>
              <a:t>5 stages    OK</a:t>
            </a:r>
          </a:p>
          <a:p>
            <a:pPr>
              <a:buFontTx/>
              <a:buNone/>
            </a:pPr>
            <a:endParaRPr lang="en-US" altLang="zh-CN" sz="2400" b="1"/>
          </a:p>
          <a:p>
            <a:pPr>
              <a:buFontTx/>
              <a:buNone/>
            </a:pPr>
            <a:endParaRPr lang="en-US" altLang="zh-CN" sz="2400" b="1"/>
          </a:p>
          <a:p>
            <a:pPr>
              <a:buFontTx/>
              <a:buNone/>
            </a:pPr>
            <a:endParaRPr lang="en-US" altLang="zh-CN" sz="2400" b="1"/>
          </a:p>
          <a:p>
            <a:pPr>
              <a:buFontTx/>
              <a:buNone/>
            </a:pPr>
            <a:r>
              <a:rPr lang="en-US" altLang="zh-CN" sz="2400" b="1"/>
              <a:t>50 stages   </a:t>
            </a:r>
            <a:r>
              <a:rPr lang="en-US" altLang="zh-CN" sz="2400" b="1">
                <a:solidFill>
                  <a:srgbClr val="FF3300"/>
                </a:solidFill>
              </a:rPr>
              <a:t>NO. Sorry!</a:t>
            </a:r>
            <a:endParaRPr lang="en-US" altLang="zh-CN" sz="2400" b="1"/>
          </a:p>
        </p:txBody>
      </p:sp>
      <p:sp>
        <p:nvSpPr>
          <p:cNvPr id="9" name="Rectangle 3"/>
          <p:cNvSpPr txBox="1">
            <a:spLocks noChangeArrowheads="1"/>
          </p:cNvSpPr>
          <p:nvPr/>
        </p:nvSpPr>
        <p:spPr>
          <a:xfrm>
            <a:off x="285720" y="5072074"/>
            <a:ext cx="9072626" cy="150019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流水线锁存器</a:t>
            </a:r>
            <a:r>
              <a:rPr kumimoji="0" lang="zh-CN" altLang="en-US" sz="2800" b="1" i="0" u="none" strike="noStrike" kern="1200" cap="none" spc="0" normalizeH="0" baseline="0" noProof="0" dirty="0">
                <a:ln>
                  <a:noFill/>
                </a:ln>
                <a:solidFill>
                  <a:srgbClr val="FF3300"/>
                </a:solidFill>
                <a:effectLst/>
                <a:uLnTx/>
                <a:uFillTx/>
                <a:latin typeface="Comic Sans MS" panose="030F0702030302020204" pitchFamily="66" charset="0"/>
                <a:ea typeface="+mn-ea"/>
                <a:cs typeface="+mn-cs"/>
              </a:rPr>
              <a:t>不是免费的</a:t>
            </a:r>
            <a:r>
              <a:rPr kumimoji="0" lang="zh-CN" altLang="en-US"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，要占据</a:t>
            </a:r>
            <a:r>
              <a:rPr kumimoji="0" lang="zh-CN" altLang="en-US" sz="2800" b="1" i="0" u="none" strike="noStrike" kern="1200" cap="none" spc="0" normalizeH="0" baseline="0" noProof="0" dirty="0">
                <a:ln>
                  <a:noFill/>
                </a:ln>
                <a:solidFill>
                  <a:srgbClr val="FF3300"/>
                </a:solidFill>
                <a:effectLst/>
                <a:uLnTx/>
                <a:uFillTx/>
                <a:latin typeface="Comic Sans MS" panose="030F0702030302020204" pitchFamily="66" charset="0"/>
                <a:ea typeface="+mn-ea"/>
                <a:cs typeface="+mn-cs"/>
              </a:rPr>
              <a:t>面积</a:t>
            </a:r>
            <a:r>
              <a:rPr kumimoji="0" lang="zh-CN" altLang="en-US"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，且有</a:t>
            </a:r>
            <a:r>
              <a:rPr kumimoji="0" lang="zh-CN" altLang="en-US" sz="2800" b="1" i="0" u="none" strike="noStrike" kern="1200" cap="none" spc="0" normalizeH="0" baseline="0" noProof="0" dirty="0">
                <a:ln>
                  <a:noFill/>
                </a:ln>
                <a:solidFill>
                  <a:srgbClr val="FF3300"/>
                </a:solidFill>
                <a:effectLst/>
                <a:uLnTx/>
                <a:uFillTx/>
                <a:latin typeface="Comic Sans MS" panose="030F0702030302020204" pitchFamily="66" charset="0"/>
                <a:ea typeface="+mn-ea"/>
                <a:cs typeface="+mn-cs"/>
              </a:rPr>
              <a:t>延迟。</a:t>
            </a:r>
            <a:endParaRPr kumimoji="0" lang="en-US" altLang="zh-CN"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          机器周期</a:t>
            </a:r>
            <a:r>
              <a:rPr kumimoji="0" lang="en-US" altLang="zh-CN" sz="2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&gt; </a:t>
            </a:r>
            <a:r>
              <a:rPr kumimoji="0" lang="zh-CN" altLang="en-US" sz="2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锁存器延迟</a:t>
            </a:r>
            <a:r>
              <a:rPr kumimoji="0" lang="en-US" altLang="zh-CN" sz="2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时钟偏移</a:t>
            </a:r>
            <a:endParaRPr kumimoji="0" lang="en-US" altLang="zh-CN" sz="24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83A1E31-8284-4C9B-AB95-5F724624290C}" type="slidenum">
              <a:rPr lang="en-US" altLang="zh-CN"/>
              <a:t>17</a:t>
            </a:fld>
            <a:endParaRPr lang="en-US" altLang="zh-CN"/>
          </a:p>
        </p:txBody>
      </p:sp>
      <p:sp>
        <p:nvSpPr>
          <p:cNvPr id="43010" name="Rectangle 2"/>
          <p:cNvSpPr>
            <a:spLocks noGrp="1" noChangeArrowheads="1"/>
          </p:cNvSpPr>
          <p:nvPr>
            <p:ph type="title"/>
          </p:nvPr>
        </p:nvSpPr>
        <p:spPr/>
        <p:txBody>
          <a:bodyPr>
            <a:normAutofit fontScale="90000"/>
          </a:bodyPr>
          <a:lstStyle/>
          <a:p>
            <a:r>
              <a:rPr lang="zh-CN" altLang="en-US" sz="4000" b="1" dirty="0"/>
              <a:t>流水线段数实例</a:t>
            </a:r>
            <a:endParaRPr lang="en-US" altLang="zh-CN" sz="4000" b="1" dirty="0">
              <a:solidFill>
                <a:srgbClr val="000000"/>
              </a:solidFill>
              <a:latin typeface="Arial" panose="020B0604020202020204" pitchFamily="34" charset="0"/>
            </a:endParaRPr>
          </a:p>
        </p:txBody>
      </p:sp>
      <p:sp>
        <p:nvSpPr>
          <p:cNvPr id="43011" name="Rectangle 3"/>
          <p:cNvSpPr>
            <a:spLocks noGrp="1" noChangeArrowheads="1"/>
          </p:cNvSpPr>
          <p:nvPr>
            <p:ph type="body" idx="1"/>
          </p:nvPr>
        </p:nvSpPr>
        <p:spPr>
          <a:xfrm>
            <a:off x="0" y="1357298"/>
            <a:ext cx="9877468" cy="4800600"/>
          </a:xfrm>
        </p:spPr>
        <p:txBody>
          <a:bodyPr>
            <a:normAutofit fontScale="92500" lnSpcReduction="20000"/>
          </a:bodyPr>
          <a:lstStyle/>
          <a:p>
            <a:r>
              <a:rPr lang="en-US" altLang="zh-CN" sz="2800" b="1" dirty="0">
                <a:solidFill>
                  <a:srgbClr val="000000"/>
                </a:solidFill>
                <a:latin typeface="Comic Sans MS" panose="030F0702030302020204" pitchFamily="66" charset="0"/>
              </a:rPr>
              <a:t>E.g., Intel</a:t>
            </a:r>
          </a:p>
          <a:p>
            <a:pPr lvl="1"/>
            <a:r>
              <a:rPr lang="en-US" altLang="zh-CN" sz="2400" b="1" dirty="0">
                <a:solidFill>
                  <a:srgbClr val="000000"/>
                </a:solidFill>
                <a:latin typeface="Comic Sans MS" panose="030F0702030302020204" pitchFamily="66" charset="0"/>
              </a:rPr>
              <a:t>Pentium III, Pentium 4: 20+ stages</a:t>
            </a:r>
          </a:p>
          <a:p>
            <a:pPr lvl="1"/>
            <a:r>
              <a:rPr lang="zh-CN" altLang="en-US" sz="2400" b="1" dirty="0">
                <a:solidFill>
                  <a:srgbClr val="000000"/>
                </a:solidFill>
                <a:latin typeface="Comic Sans MS" panose="030F0702030302020204" pitchFamily="66" charset="0"/>
              </a:rPr>
              <a:t>正在执行的指令超过</a:t>
            </a:r>
            <a:r>
              <a:rPr lang="en-US" altLang="zh-CN" sz="2400" b="1" dirty="0">
                <a:solidFill>
                  <a:srgbClr val="000000"/>
                </a:solidFill>
                <a:latin typeface="Comic Sans MS" panose="030F0702030302020204" pitchFamily="66" charset="0"/>
              </a:rPr>
              <a:t>20 </a:t>
            </a:r>
            <a:r>
              <a:rPr lang="zh-CN" altLang="en-US" sz="2400" b="1" dirty="0">
                <a:solidFill>
                  <a:srgbClr val="000000"/>
                </a:solidFill>
                <a:latin typeface="Comic Sans MS" panose="030F0702030302020204" pitchFamily="66" charset="0"/>
              </a:rPr>
              <a:t>条</a:t>
            </a:r>
            <a:endParaRPr lang="en-US" altLang="zh-CN" sz="2400" b="1" dirty="0">
              <a:solidFill>
                <a:srgbClr val="000000"/>
              </a:solidFill>
              <a:latin typeface="Comic Sans MS" panose="030F0702030302020204" pitchFamily="66" charset="0"/>
            </a:endParaRPr>
          </a:p>
          <a:p>
            <a:pPr lvl="1"/>
            <a:r>
              <a:rPr lang="zh-CN" altLang="en-US" sz="2400" b="1" dirty="0">
                <a:solidFill>
                  <a:srgbClr val="000000"/>
                </a:solidFill>
                <a:latin typeface="Comic Sans MS" panose="030F0702030302020204" pitchFamily="66" charset="0"/>
              </a:rPr>
              <a:t>时钟频率</a:t>
            </a:r>
            <a:r>
              <a:rPr lang="en-US" altLang="zh-CN" sz="2400" b="1" dirty="0">
                <a:solidFill>
                  <a:srgbClr val="000000"/>
                </a:solidFill>
                <a:latin typeface="Comic Sans MS" panose="030F0702030302020204" pitchFamily="66" charset="0"/>
              </a:rPr>
              <a:t>(&gt;1GHz)</a:t>
            </a:r>
          </a:p>
          <a:p>
            <a:pPr lvl="1"/>
            <a:r>
              <a:rPr lang="zh-CN" altLang="en-US" sz="2400" b="1" dirty="0">
                <a:solidFill>
                  <a:srgbClr val="000000"/>
                </a:solidFill>
                <a:latin typeface="Comic Sans MS" panose="030F0702030302020204" pitchFamily="66" charset="0"/>
              </a:rPr>
              <a:t>高</a:t>
            </a:r>
            <a:r>
              <a:rPr lang="en-US" altLang="zh-CN" sz="2400" b="1" dirty="0">
                <a:solidFill>
                  <a:srgbClr val="000000"/>
                </a:solidFill>
                <a:latin typeface="Comic Sans MS" panose="030F0702030302020204" pitchFamily="66" charset="0"/>
              </a:rPr>
              <a:t> IPC</a:t>
            </a:r>
          </a:p>
          <a:p>
            <a:pPr marL="457200" lvl="1" indent="0">
              <a:buNone/>
            </a:pPr>
            <a:r>
              <a:rPr lang="en-US" altLang="zh-CN" sz="2400" b="1" dirty="0">
                <a:solidFill>
                  <a:srgbClr val="000000"/>
                </a:solidFill>
                <a:latin typeface="Comic Sans MS" panose="030F0702030302020204" pitchFamily="66" charset="0"/>
              </a:rPr>
              <a:t>   </a:t>
            </a:r>
            <a:r>
              <a:rPr lang="zh-CN" altLang="en-US" sz="1900" b="1" dirty="0">
                <a:solidFill>
                  <a:srgbClr val="000000"/>
                </a:solidFill>
                <a:latin typeface="Comic Sans MS" panose="030F0702030302020204" pitchFamily="66" charset="0"/>
              </a:rPr>
              <a:t>（每个时钟周期执行的指令数）</a:t>
            </a:r>
            <a:endParaRPr lang="en-US" altLang="zh-CN" sz="1900" b="1" dirty="0">
              <a:solidFill>
                <a:srgbClr val="000000"/>
              </a:solidFill>
              <a:latin typeface="Comic Sans MS" panose="030F0702030302020204" pitchFamily="66" charset="0"/>
            </a:endParaRPr>
          </a:p>
          <a:p>
            <a:endParaRPr lang="en-US" altLang="zh-CN" sz="2000" b="1" dirty="0">
              <a:solidFill>
                <a:srgbClr val="000000"/>
              </a:solidFill>
              <a:latin typeface="Comic Sans MS" panose="030F0702030302020204" pitchFamily="66" charset="0"/>
            </a:endParaRPr>
          </a:p>
          <a:p>
            <a:endParaRPr lang="en-US" altLang="zh-CN" sz="2000" b="1" dirty="0">
              <a:solidFill>
                <a:srgbClr val="000000"/>
              </a:solidFill>
              <a:latin typeface="Comic Sans MS" panose="030F0702030302020204" pitchFamily="66" charset="0"/>
            </a:endParaRPr>
          </a:p>
          <a:p>
            <a:r>
              <a:rPr lang="zh-CN" altLang="en-US" sz="2800" b="1" dirty="0">
                <a:solidFill>
                  <a:srgbClr val="000000"/>
                </a:solidFill>
                <a:latin typeface="Comic Sans MS" panose="030F0702030302020204" pitchFamily="66" charset="0"/>
              </a:rPr>
              <a:t>太多的段数</a:t>
            </a:r>
            <a:r>
              <a:rPr lang="en-US" altLang="zh-CN" sz="2800" b="1" dirty="0">
                <a:solidFill>
                  <a:srgbClr val="000000"/>
                </a:solidFill>
                <a:latin typeface="Comic Sans MS" panose="030F0702030302020204" pitchFamily="66" charset="0"/>
              </a:rPr>
              <a:t>:</a:t>
            </a:r>
          </a:p>
          <a:p>
            <a:pPr lvl="1"/>
            <a:r>
              <a:rPr lang="zh-CN" altLang="en-US" sz="2400" b="1" dirty="0">
                <a:solidFill>
                  <a:srgbClr val="000000"/>
                </a:solidFill>
                <a:latin typeface="Comic Sans MS" panose="030F0702030302020204" pitchFamily="66" charset="0"/>
              </a:rPr>
              <a:t>非常复杂</a:t>
            </a:r>
            <a:endParaRPr lang="en-US" altLang="zh-CN" sz="2400" b="1" dirty="0">
              <a:solidFill>
                <a:srgbClr val="000000"/>
              </a:solidFill>
              <a:latin typeface="Comic Sans MS" panose="030F0702030302020204" pitchFamily="66" charset="0"/>
            </a:endParaRPr>
          </a:p>
          <a:p>
            <a:pPr lvl="1"/>
            <a:r>
              <a:rPr lang="zh-CN" altLang="en-US" sz="2400" b="1" dirty="0">
                <a:solidFill>
                  <a:srgbClr val="000000"/>
                </a:solidFill>
                <a:latin typeface="Comic Sans MS" panose="030F0702030302020204" pitchFamily="66" charset="0"/>
              </a:rPr>
              <a:t>处理正在执行指令之间</a:t>
            </a:r>
            <a:endParaRPr lang="en-US" altLang="zh-CN" sz="2400" b="1" dirty="0">
              <a:solidFill>
                <a:srgbClr val="000000"/>
              </a:solidFill>
              <a:latin typeface="Comic Sans MS" panose="030F0702030302020204" pitchFamily="66" charset="0"/>
            </a:endParaRPr>
          </a:p>
          <a:p>
            <a:pPr lvl="1">
              <a:buNone/>
            </a:pPr>
            <a:r>
              <a:rPr lang="en-US" altLang="zh-CN" sz="2400" b="1" dirty="0">
                <a:solidFill>
                  <a:srgbClr val="000000"/>
                </a:solidFill>
                <a:latin typeface="Comic Sans MS" panose="030F0702030302020204" pitchFamily="66" charset="0"/>
              </a:rPr>
              <a:t>   </a:t>
            </a:r>
            <a:r>
              <a:rPr lang="zh-CN" altLang="en-US" sz="2400" b="1" dirty="0">
                <a:solidFill>
                  <a:srgbClr val="000000"/>
                </a:solidFill>
                <a:latin typeface="Comic Sans MS" panose="030F0702030302020204" pitchFamily="66" charset="0"/>
              </a:rPr>
              <a:t>的相关</a:t>
            </a:r>
            <a:endParaRPr lang="en-US" altLang="zh-CN" sz="2400" b="1" dirty="0">
              <a:solidFill>
                <a:srgbClr val="000000"/>
              </a:solidFill>
              <a:latin typeface="Comic Sans MS" panose="030F0702030302020204" pitchFamily="66" charset="0"/>
            </a:endParaRPr>
          </a:p>
          <a:p>
            <a:pPr lvl="1"/>
            <a:r>
              <a:rPr lang="zh-CN" altLang="en-US" sz="2400" b="1" dirty="0">
                <a:solidFill>
                  <a:srgbClr val="000000"/>
                </a:solidFill>
                <a:latin typeface="Comic Sans MS" panose="030F0702030302020204" pitchFamily="66" charset="0"/>
              </a:rPr>
              <a:t>控制逻辑很大</a:t>
            </a:r>
            <a:endParaRPr lang="en-US" altLang="zh-CN" sz="2400" b="1" dirty="0">
              <a:solidFill>
                <a:srgbClr val="000000"/>
              </a:solidFill>
              <a:latin typeface="Comic Sans MS" panose="030F0702030302020204" pitchFamily="66" charset="0"/>
            </a:endParaRPr>
          </a:p>
          <a:p>
            <a:pPr lvl="1"/>
            <a:r>
              <a:rPr lang="zh-CN" altLang="en-US" sz="2400" b="1" dirty="0">
                <a:solidFill>
                  <a:srgbClr val="000000"/>
                </a:solidFill>
                <a:latin typeface="Comic Sans MS" panose="030F0702030302020204" pitchFamily="66" charset="0"/>
              </a:rPr>
              <a:t>简单指令执行时间过长</a:t>
            </a:r>
            <a:endParaRPr lang="en-US" altLang="zh-CN" sz="2400" b="1" dirty="0">
              <a:solidFill>
                <a:srgbClr val="000000"/>
              </a:solidFill>
              <a:latin typeface="Comic Sans MS" panose="030F0702030302020204" pitchFamily="66" charset="0"/>
            </a:endParaRPr>
          </a:p>
        </p:txBody>
      </p:sp>
      <p:pic>
        <p:nvPicPr>
          <p:cNvPr id="43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6" y="2643182"/>
            <a:ext cx="4429124" cy="421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t>18</a:t>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7500"/>
          </a:bodyPr>
          <a:lstStyle/>
          <a:p>
            <a:pPr algn="l">
              <a:lnSpc>
                <a:spcPct val="150000"/>
              </a:lnSpc>
            </a:pPr>
            <a:r>
              <a:rPr lang="zh-CN" altLang="en-US" b="1" dirty="0">
                <a:solidFill>
                  <a:srgbClr val="0000FF"/>
                </a:solidFill>
                <a:latin typeface="Comic Sans MS" panose="030F0702030302020204" pitchFamily="66" charset="0"/>
              </a:rPr>
              <a:t>一、什么是流水线</a:t>
            </a:r>
            <a:r>
              <a:rPr lang="en-US" altLang="zh-CN" b="1" dirty="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a:solidFill>
                  <a:srgbClr val="C00000"/>
                </a:solidFill>
                <a:latin typeface="Comic Sans MS" panose="030F0702030302020204" pitchFamily="66" charset="0"/>
              </a:rPr>
              <a:t>二、流水线分类</a:t>
            </a:r>
          </a:p>
          <a:p>
            <a:pPr algn="l">
              <a:lnSpc>
                <a:spcPct val="150000"/>
              </a:lnSpc>
            </a:pPr>
            <a:r>
              <a:rPr altLang="zh-CN" b="1" dirty="0">
                <a:solidFill>
                  <a:srgbClr val="0000FF"/>
                </a:solidFill>
                <a:latin typeface="Comic Sans MS" panose="030F0702030302020204" pitchFamily="66" charset="0"/>
              </a:rPr>
              <a:t>三、</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四、非流水线方式下</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指令系统的实现</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五、经典</a:t>
            </a:r>
            <a:r>
              <a:rPr lang="en-US" altLang="zh-CN" b="1" dirty="0">
                <a:solidFill>
                  <a:srgbClr val="0000FF"/>
                </a:solidFill>
                <a:latin typeface="Comic Sans MS" panose="030F0702030302020204" pitchFamily="66" charset="0"/>
              </a:rPr>
              <a:t>5</a:t>
            </a:r>
            <a:r>
              <a:rPr lang="zh-CN" altLang="en-US" b="1" dirty="0">
                <a:solidFill>
                  <a:srgbClr val="0000FF"/>
                </a:solidFill>
                <a:latin typeface="Comic Sans MS" panose="030F0702030302020204" pitchFamily="66" charset="0"/>
              </a:rPr>
              <a:t>段流水线</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处理器</a:t>
            </a:r>
            <a:endParaRPr lang="en-US" altLang="zh-CN" b="1" dirty="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a:latin typeface="黑体" panose="02010609060101010101" pitchFamily="2" charset="-122"/>
              </a:rPr>
              <a:t>4.1	 </a:t>
            </a:r>
            <a:r>
              <a:rPr lang="zh-CN" altLang="en-US" sz="4400" b="1" dirty="0">
                <a:latin typeface="黑体" panose="02010609060101010101" pitchFamily="2" charset="-122"/>
              </a:rPr>
              <a:t>流水线的基本概念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72008" y="836712"/>
            <a:ext cx="7772400" cy="803275"/>
          </a:xfrm>
        </p:spPr>
        <p:txBody>
          <a:bodyPr>
            <a:normAutofit/>
          </a:bodyPr>
          <a:lstStyle/>
          <a:p>
            <a:pPr fontAlgn="auto">
              <a:spcAft>
                <a:spcPts val="0"/>
              </a:spcAft>
              <a:defRPr/>
            </a:pPr>
            <a:r>
              <a:rPr altLang="zh-CN" sz="2800" dirty="0">
                <a:latin typeface="华文中宋" panose="02010600040101010101" pitchFamily="2" charset="-122"/>
                <a:ea typeface="华文中宋" panose="02010600040101010101" pitchFamily="2" charset="-122"/>
              </a:rPr>
              <a:t>二、</a:t>
            </a: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流水线的分类</a:t>
            </a:r>
          </a:p>
        </p:txBody>
      </p:sp>
      <p:sp>
        <p:nvSpPr>
          <p:cNvPr id="2355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A94AB64A-DD2C-424F-8827-A0280C7DC504}" type="slidenum">
              <a:rPr lang="en-US" altLang="zh-CN" sz="1400">
                <a:solidFill>
                  <a:srgbClr val="FFFFFF"/>
                </a:solidFill>
              </a:rPr>
              <a:t>19</a:t>
            </a:fld>
            <a:endParaRPr lang="en-US" altLang="zh-CN" sz="1400">
              <a:solidFill>
                <a:srgbClr val="FFFFFF"/>
              </a:solidFill>
            </a:endParaRPr>
          </a:p>
        </p:txBody>
      </p:sp>
      <p:sp>
        <p:nvSpPr>
          <p:cNvPr id="23556" name="Rectangle 5"/>
          <p:cNvSpPr>
            <a:spLocks noChangeArrowheads="1"/>
          </p:cNvSpPr>
          <p:nvPr/>
        </p:nvSpPr>
        <p:spPr bwMode="auto">
          <a:xfrm>
            <a:off x="387102" y="1450608"/>
            <a:ext cx="836136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sz="280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流水线可按不同的观点进行分类，一般来说流水线可以分为以下几个类型。</a:t>
            </a:r>
          </a:p>
        </p:txBody>
      </p:sp>
      <p:sp>
        <p:nvSpPr>
          <p:cNvPr id="23557" name="Rectangle 6"/>
          <p:cNvSpPr>
            <a:spLocks noChangeArrowheads="1"/>
          </p:cNvSpPr>
          <p:nvPr/>
        </p:nvSpPr>
        <p:spPr bwMode="auto">
          <a:xfrm>
            <a:off x="179388" y="2654504"/>
            <a:ext cx="86423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b="1"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、按各过程段用时是否相等分类</a:t>
            </a:r>
            <a:endParaRPr lang="zh-CN" altLang="en-US" dirty="0">
              <a:latin typeface="华文中宋" panose="02010600040101010101" pitchFamily="2" charset="-122"/>
              <a:ea typeface="华文中宋" panose="02010600040101010101" pitchFamily="2" charset="-122"/>
            </a:endParaRPr>
          </a:p>
          <a:p>
            <a:pPr algn="l">
              <a:lnSpc>
                <a:spcPct val="150000"/>
              </a:lnSpc>
            </a:pPr>
            <a:r>
              <a:rPr lang="zh-CN" altLang="en-US" dirty="0">
                <a:latin typeface="华文中宋" panose="02010600040101010101" pitchFamily="2" charset="-122"/>
                <a:ea typeface="华文中宋" panose="02010600040101010101" pitchFamily="2" charset="-122"/>
              </a:rPr>
              <a:t>   流水线按各过程段用时是否相等可分为</a:t>
            </a:r>
            <a:r>
              <a:rPr lang="zh-CN" altLang="en-US" u="sng" dirty="0">
                <a:solidFill>
                  <a:srgbClr val="FF9900"/>
                </a:solidFill>
                <a:latin typeface="华文中宋" panose="02010600040101010101" pitchFamily="2" charset="-122"/>
                <a:ea typeface="华文中宋" panose="02010600040101010101" pitchFamily="2" charset="-122"/>
              </a:rPr>
              <a:t>均匀流水线</a:t>
            </a:r>
            <a:r>
              <a:rPr lang="zh-CN" altLang="en-US" dirty="0">
                <a:latin typeface="华文中宋" panose="02010600040101010101" pitchFamily="2" charset="-122"/>
                <a:ea typeface="华文中宋" panose="02010600040101010101" pitchFamily="2" charset="-122"/>
              </a:rPr>
              <a:t>和</a:t>
            </a:r>
            <a:r>
              <a:rPr lang="zh-CN" altLang="en-US" u="sng" dirty="0">
                <a:solidFill>
                  <a:srgbClr val="FF9900"/>
                </a:solidFill>
                <a:latin typeface="华文中宋" panose="02010600040101010101" pitchFamily="2" charset="-122"/>
                <a:ea typeface="华文中宋" panose="02010600040101010101" pitchFamily="2" charset="-122"/>
              </a:rPr>
              <a:t>非均匀流水线</a:t>
            </a:r>
            <a:r>
              <a:rPr lang="zh-CN" altLang="en-US" dirty="0">
                <a:latin typeface="华文中宋" panose="02010600040101010101" pitchFamily="2" charset="-122"/>
                <a:ea typeface="华文中宋" panose="02010600040101010101" pitchFamily="2" charset="-122"/>
              </a:rPr>
              <a:t>两种。</a:t>
            </a:r>
          </a:p>
        </p:txBody>
      </p:sp>
      <p:sp>
        <p:nvSpPr>
          <p:cNvPr id="23558" name="Rectangle 7"/>
          <p:cNvSpPr>
            <a:spLocks noChangeArrowheads="1"/>
          </p:cNvSpPr>
          <p:nvPr/>
        </p:nvSpPr>
        <p:spPr bwMode="auto">
          <a:xfrm>
            <a:off x="393402" y="4627984"/>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  均匀流水线指的是各过程段用时全相等的流水线</a:t>
            </a:r>
          </a:p>
        </p:txBody>
      </p:sp>
      <p:sp>
        <p:nvSpPr>
          <p:cNvPr id="23559" name="Rectangle 40"/>
          <p:cNvSpPr>
            <a:spLocks noChangeArrowheads="1"/>
          </p:cNvSpPr>
          <p:nvPr/>
        </p:nvSpPr>
        <p:spPr bwMode="auto">
          <a:xfrm>
            <a:off x="350838" y="5276056"/>
            <a:ext cx="810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  非均匀流水线指的是各过程段用时不全相等的流水线 </a:t>
            </a:r>
          </a:p>
        </p:txBody>
      </p:sp>
      <p:sp>
        <p:nvSpPr>
          <p:cNvPr id="23560" name="Picture 8"/>
          <p:cNvSpPr>
            <a:spLocks noChangeAspect="1" noChangeArrowheads="1"/>
          </p:cNvSpPr>
          <p:nvPr/>
        </p:nvSpPr>
        <p:spPr bwMode="auto">
          <a:xfrm>
            <a:off x="1577975" y="4373563"/>
            <a:ext cx="601821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23561" name="Picture 9"/>
          <p:cNvSpPr>
            <a:spLocks noChangeAspect="1" noChangeArrowheads="1"/>
          </p:cNvSpPr>
          <p:nvPr/>
        </p:nvSpPr>
        <p:spPr bwMode="auto">
          <a:xfrm>
            <a:off x="1258888" y="5927725"/>
            <a:ext cx="6697662"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a:t>
            </a:r>
            <a:r>
              <a:rPr altLang="en-US" sz="2800" dirty="0">
                <a:solidFill>
                  <a:srgbClr val="0000FF"/>
                </a:solidFill>
                <a:latin typeface="华文中宋" panose="02010600040101010101" pitchFamily="2" charset="-122"/>
                <a:ea typeface="华文中宋" panose="02010600040101010101" pitchFamily="2" charset="-122"/>
                <a:sym typeface="+mn-ea"/>
              </a:rPr>
              <a:t>流水线的基本概念</a:t>
            </a:r>
            <a:endParaRPr lang="zh-CN" altLang="en-US" sz="2800" dirty="0">
              <a:solidFill>
                <a:srgbClr val="0000FF"/>
              </a:solidFill>
              <a:latin typeface="华文中宋" panose="02010600040101010101" pitchFamily="2" charset="-122"/>
              <a:ea typeface="华文中宋" panose="0201060004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9"/>
          <p:cNvCxnSpPr/>
          <p:nvPr/>
        </p:nvCxnSpPr>
        <p:spPr>
          <a:xfrm>
            <a:off x="750888" y="12668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25602" name="TextBox 2"/>
          <p:cNvSpPr txBox="1"/>
          <p:nvPr/>
        </p:nvSpPr>
        <p:spPr>
          <a:xfrm>
            <a:off x="601663" y="476250"/>
            <a:ext cx="2236787" cy="585788"/>
          </a:xfrm>
          <a:prstGeom prst="rect">
            <a:avLst/>
          </a:prstGeom>
          <a:noFill/>
          <a:ln w="9525">
            <a:noFill/>
          </a:ln>
        </p:spPr>
        <p:txBody>
          <a:bodyPr wrap="none" anchor="t">
            <a:spAutoFit/>
          </a:bodyPr>
          <a:lstStyle/>
          <a:p>
            <a:pPr algn="ctr"/>
            <a:r>
              <a:rPr lang="zh-CN" altLang="en-US" sz="3200" b="1" dirty="0">
                <a:solidFill>
                  <a:srgbClr val="404040"/>
                </a:solidFill>
                <a:latin typeface="华文中宋" panose="02010600040101010101" pitchFamily="2" charset="-122"/>
                <a:ea typeface="华文中宋" panose="02010600040101010101" pitchFamily="2" charset="-122"/>
              </a:rPr>
              <a:t>课程内容：</a:t>
            </a:r>
            <a:endParaRPr lang="zh-CN" altLang="zh-CN" sz="3200" b="1" dirty="0">
              <a:solidFill>
                <a:srgbClr val="404040"/>
              </a:solidFill>
              <a:latin typeface="华文中宋" panose="02010600040101010101" pitchFamily="2" charset="-122"/>
              <a:ea typeface="华文中宋" panose="02010600040101010101" pitchFamily="2" charset="-122"/>
            </a:endParaRPr>
          </a:p>
        </p:txBody>
      </p:sp>
      <p:sp>
        <p:nvSpPr>
          <p:cNvPr id="25603" name="TextBox 3"/>
          <p:cNvSpPr txBox="1"/>
          <p:nvPr/>
        </p:nvSpPr>
        <p:spPr>
          <a:xfrm>
            <a:off x="825500" y="1976438"/>
            <a:ext cx="7562850" cy="3970337"/>
          </a:xfrm>
          <a:prstGeom prst="rect">
            <a:avLst/>
          </a:prstGeom>
          <a:noFill/>
          <a:ln w="9525">
            <a:noFill/>
          </a:ln>
        </p:spPr>
        <p:txBody>
          <a:bodyPr anchor="t">
            <a:spAutoFit/>
          </a:bodyPr>
          <a:lstStyle/>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章  量化设计与分析基础</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章  指令系统原理与实例</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rPr>
              <a:t>章  单周期</a:t>
            </a:r>
            <a:r>
              <a:rPr lang="en-US" altLang="zh-CN" sz="2800" b="1" dirty="0">
                <a:latin typeface="华文中宋" panose="02010600040101010101" pitchFamily="2" charset="-122"/>
                <a:ea typeface="华文中宋" panose="02010600040101010101" pitchFamily="2" charset="-122"/>
              </a:rPr>
              <a:t>MIPS</a:t>
            </a:r>
            <a:r>
              <a:rPr lang="zh-CN" altLang="en-US" sz="2800" b="1" dirty="0">
                <a:latin typeface="华文中宋" panose="02010600040101010101" pitchFamily="2" charset="-122"/>
                <a:ea typeface="华文中宋" panose="02010600040101010101" pitchFamily="2" charset="-122"/>
              </a:rPr>
              <a:t>处理器的设计</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4</a:t>
            </a:r>
            <a:r>
              <a:rPr lang="zh-CN" altLang="en-US" sz="2800" b="1" dirty="0">
                <a:solidFill>
                  <a:srgbClr val="FF0000"/>
                </a:solidFill>
                <a:latin typeface="华文中宋" panose="02010600040101010101" pitchFamily="2" charset="-122"/>
                <a:ea typeface="华文中宋" panose="02010600040101010101" pitchFamily="2" charset="-122"/>
              </a:rPr>
              <a:t>章  </a:t>
            </a:r>
            <a:r>
              <a:rPr lang="en-US" altLang="zh-CN" sz="2800" b="1" dirty="0">
                <a:solidFill>
                  <a:srgbClr val="FF0000"/>
                </a:solidFill>
                <a:latin typeface="华文中宋" panose="02010600040101010101" pitchFamily="2" charset="-122"/>
                <a:ea typeface="华文中宋" panose="02010600040101010101" pitchFamily="2" charset="-122"/>
              </a:rPr>
              <a:t>MIPS</a:t>
            </a:r>
            <a:r>
              <a:rPr lang="zh-CN" altLang="en-US" sz="2800" b="1" dirty="0">
                <a:solidFill>
                  <a:srgbClr val="FF0000"/>
                </a:solidFill>
                <a:latin typeface="华文中宋" panose="02010600040101010101" pitchFamily="2" charset="-122"/>
                <a:ea typeface="华文中宋" panose="02010600040101010101" pitchFamily="2" charset="-122"/>
              </a:rPr>
              <a:t>流水线及指令级并行技术</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5</a:t>
            </a:r>
            <a:r>
              <a:rPr lang="zh-CN" altLang="en-US" sz="2800" b="1" dirty="0">
                <a:solidFill>
                  <a:srgbClr val="FF0000"/>
                </a:solidFill>
                <a:latin typeface="华文中宋" panose="02010600040101010101" pitchFamily="2" charset="-122"/>
                <a:ea typeface="华文中宋" panose="02010600040101010101" pitchFamily="2" charset="-122"/>
              </a:rPr>
              <a:t>章  存储器层次结构设计</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chemeClr val="bg1">
                    <a:lumMod val="50000"/>
                  </a:schemeClr>
                </a:solidFill>
                <a:latin typeface="华文中宋" panose="02010600040101010101" pitchFamily="2" charset="-122"/>
                <a:ea typeface="华文中宋" panose="02010600040101010101" pitchFamily="2" charset="-122"/>
              </a:rPr>
              <a:t>第</a:t>
            </a:r>
            <a:r>
              <a:rPr lang="en-US" altLang="zh-CN" sz="2800" b="1" dirty="0">
                <a:solidFill>
                  <a:schemeClr val="bg1">
                    <a:lumMod val="50000"/>
                  </a:schemeClr>
                </a:solidFill>
                <a:latin typeface="华文中宋" panose="02010600040101010101" pitchFamily="2" charset="-122"/>
                <a:ea typeface="华文中宋" panose="02010600040101010101" pitchFamily="2" charset="-122"/>
              </a:rPr>
              <a:t>6</a:t>
            </a:r>
            <a:r>
              <a:rPr lang="zh-CN" altLang="en-US" sz="2800" b="1" dirty="0">
                <a:solidFill>
                  <a:schemeClr val="bg1">
                    <a:lumMod val="50000"/>
                  </a:schemeClr>
                </a:solidFill>
                <a:latin typeface="华文中宋" panose="02010600040101010101" pitchFamily="2" charset="-122"/>
                <a:ea typeface="华文中宋" panose="02010600040101010101" pitchFamily="2" charset="-122"/>
              </a:rPr>
              <a:t>章  多线程与多处理器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7AF7A851-A2A0-4904-B46C-1AAC9C65086D}" type="slidenum">
              <a:rPr lang="en-US" altLang="zh-CN" sz="1400">
                <a:solidFill>
                  <a:srgbClr val="FFFFFF"/>
                </a:solidFill>
              </a:rPr>
              <a:t>20</a:t>
            </a:fld>
            <a:endParaRPr lang="en-US" altLang="zh-CN" sz="1400">
              <a:solidFill>
                <a:srgbClr val="FFFFFF"/>
              </a:solidFill>
            </a:endParaRPr>
          </a:p>
        </p:txBody>
      </p:sp>
      <p:sp>
        <p:nvSpPr>
          <p:cNvPr id="24579" name="Rectangle 4"/>
          <p:cNvSpPr>
            <a:spLocks noChangeArrowheads="1"/>
          </p:cNvSpPr>
          <p:nvPr/>
        </p:nvSpPr>
        <p:spPr bwMode="auto">
          <a:xfrm>
            <a:off x="250825" y="1095127"/>
            <a:ext cx="4681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2" algn="l"/>
            <a:r>
              <a:rPr lang="en-US" altLang="zh-CN" b="1"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、按处理的数据类型</a:t>
            </a:r>
          </a:p>
        </p:txBody>
      </p:sp>
      <p:sp>
        <p:nvSpPr>
          <p:cNvPr id="24580" name="Rectangle 5"/>
          <p:cNvSpPr>
            <a:spLocks noChangeArrowheads="1"/>
          </p:cNvSpPr>
          <p:nvPr/>
        </p:nvSpPr>
        <p:spPr bwMode="auto">
          <a:xfrm>
            <a:off x="360808" y="3130104"/>
            <a:ext cx="86756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3" algn="l"/>
            <a:r>
              <a:rPr lang="en-US" altLang="zh-CN" dirty="0">
                <a:latin typeface="华文中宋" panose="02010600040101010101" pitchFamily="2" charset="-122"/>
                <a:ea typeface="华文中宋" panose="02010600040101010101" pitchFamily="2" charset="-122"/>
                <a:sym typeface="Monotype Sorts" pitchFamily="2" charset="2"/>
              </a:rPr>
              <a:t>1</a:t>
            </a:r>
            <a:r>
              <a:rPr lang="zh-CN" altLang="en-US" dirty="0">
                <a:latin typeface="华文中宋" panose="02010600040101010101" pitchFamily="2" charset="-122"/>
                <a:ea typeface="华文中宋" panose="02010600040101010101" pitchFamily="2" charset="-122"/>
                <a:sym typeface="Monotype Sorts" pitchFamily="2" charset="2"/>
              </a:rPr>
              <a:t>）  </a:t>
            </a:r>
            <a:r>
              <a:rPr lang="zh-CN" altLang="en-US" dirty="0">
                <a:latin typeface="华文中宋" panose="02010600040101010101" pitchFamily="2" charset="-122"/>
                <a:ea typeface="华文中宋" panose="02010600040101010101" pitchFamily="2" charset="-122"/>
              </a:rPr>
              <a:t>标量流水线：用于对标量数据进行流水处理。如：</a:t>
            </a:r>
            <a:r>
              <a:rPr lang="en-US" altLang="zh-CN" dirty="0">
                <a:latin typeface="华文中宋" panose="02010600040101010101" pitchFamily="2" charset="-122"/>
                <a:ea typeface="华文中宋" panose="02010600040101010101" pitchFamily="2" charset="-122"/>
              </a:rPr>
              <a:t>IBM 360/91</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AmDahl</a:t>
            </a:r>
            <a:r>
              <a:rPr lang="en-US" altLang="zh-CN" dirty="0">
                <a:latin typeface="华文中宋" panose="02010600040101010101" pitchFamily="2" charset="-122"/>
                <a:ea typeface="华文中宋" panose="02010600040101010101" pitchFamily="2" charset="-122"/>
              </a:rPr>
              <a:t> 470V/6</a:t>
            </a:r>
          </a:p>
          <a:p>
            <a:pPr marL="0" lvl="3" algn="l"/>
            <a:endParaRPr lang="zh-CN" altLang="en-US" dirty="0">
              <a:latin typeface="华文中宋" panose="02010600040101010101" pitchFamily="2" charset="-122"/>
              <a:ea typeface="华文中宋" panose="02010600040101010101" pitchFamily="2" charset="-122"/>
            </a:endParaRPr>
          </a:p>
          <a:p>
            <a:pPr marL="0" lvl="3" algn="l"/>
            <a:r>
              <a:rPr lang="en-US" altLang="zh-CN" dirty="0">
                <a:latin typeface="华文中宋" panose="02010600040101010101" pitchFamily="2" charset="-122"/>
                <a:ea typeface="华文中宋" panose="02010600040101010101" pitchFamily="2" charset="-122"/>
                <a:sym typeface="Monotype Sorts" pitchFamily="2" charset="2"/>
              </a:rPr>
              <a:t>2</a:t>
            </a:r>
            <a:r>
              <a:rPr lang="zh-CN" altLang="en-US" dirty="0">
                <a:latin typeface="华文中宋" panose="02010600040101010101" pitchFamily="2" charset="-122"/>
                <a:ea typeface="华文中宋" panose="02010600040101010101" pitchFamily="2" charset="-122"/>
                <a:sym typeface="Monotype Sorts" pitchFamily="2" charset="2"/>
              </a:rPr>
              <a:t>）  </a:t>
            </a:r>
            <a:r>
              <a:rPr lang="zh-CN" altLang="en-US" dirty="0">
                <a:latin typeface="华文中宋" panose="02010600040101010101" pitchFamily="2" charset="-122"/>
                <a:ea typeface="华文中宋" panose="02010600040101010101" pitchFamily="2" charset="-122"/>
              </a:rPr>
              <a:t>向量流水线：用于对向量数据进行流水处理。</a:t>
            </a:r>
            <a:endParaRPr lang="en-US" altLang="zh-CN" dirty="0">
              <a:latin typeface="华文中宋" panose="02010600040101010101" pitchFamily="2" charset="-122"/>
              <a:ea typeface="华文中宋" panose="02010600040101010101" pitchFamily="2" charset="-122"/>
            </a:endParaRPr>
          </a:p>
          <a:p>
            <a:pPr marL="0" lvl="3" algn="l"/>
            <a:r>
              <a:rPr lang="zh-CN" altLang="en-US" dirty="0">
                <a:latin typeface="华文中宋" panose="02010600040101010101" pitchFamily="2" charset="-122"/>
                <a:ea typeface="华文中宋" panose="02010600040101010101" pitchFamily="2" charset="-122"/>
              </a:rPr>
              <a:t>（向量很适合流水处理），如：</a:t>
            </a:r>
            <a:r>
              <a:rPr lang="en-US" altLang="zh-CN" dirty="0">
                <a:latin typeface="华文中宋" panose="02010600040101010101" pitchFamily="2" charset="-122"/>
                <a:ea typeface="华文中宋" panose="02010600040101010101" pitchFamily="2" charset="-122"/>
              </a:rPr>
              <a:t>STAR-100</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CYBER-205</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CRAY-1.</a:t>
            </a:r>
            <a:endParaRPr lang="zh-CN" altLang="en-US" dirty="0">
              <a:latin typeface="华文中宋" panose="02010600040101010101" pitchFamily="2" charset="-122"/>
              <a:ea typeface="华文中宋" panose="02010600040101010101" pitchFamily="2" charset="-122"/>
            </a:endParaRPr>
          </a:p>
        </p:txBody>
      </p:sp>
      <p:sp>
        <p:nvSpPr>
          <p:cNvPr id="24581" name="Rectangle 6"/>
          <p:cNvSpPr>
            <a:spLocks noChangeArrowheads="1"/>
          </p:cNvSpPr>
          <p:nvPr/>
        </p:nvSpPr>
        <p:spPr bwMode="auto">
          <a:xfrm>
            <a:off x="217488" y="1611957"/>
            <a:ext cx="86756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按处理的数据类型可分为</a:t>
            </a:r>
            <a:r>
              <a:rPr lang="zh-CN" altLang="en-US" sz="2800" dirty="0">
                <a:solidFill>
                  <a:srgbClr val="FF9900"/>
                </a:solidFill>
                <a:latin typeface="华文中宋" panose="02010600040101010101" pitchFamily="2" charset="-122"/>
                <a:ea typeface="华文中宋" panose="02010600040101010101" pitchFamily="2" charset="-122"/>
              </a:rPr>
              <a:t>标量流水处理机</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向量流水处理机</a:t>
            </a:r>
            <a:r>
              <a:rPr lang="zh-CN" altLang="en-US" sz="2800" dirty="0">
                <a:latin typeface="华文中宋" panose="02010600040101010101" pitchFamily="2" charset="-122"/>
                <a:ea typeface="华文中宋" panose="02010600040101010101" pitchFamily="2" charset="-122"/>
              </a:rPr>
              <a:t>两种。</a:t>
            </a:r>
          </a:p>
        </p:txBody>
      </p:sp>
      <p:sp>
        <p:nvSpPr>
          <p:cNvPr id="7"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376E207-1F3D-4518-965C-3858C87E16D6}" type="slidenum">
              <a:rPr lang="en-US" altLang="zh-CN" sz="1400">
                <a:solidFill>
                  <a:srgbClr val="FFFFFF"/>
                </a:solidFill>
              </a:rPr>
              <a:t>21</a:t>
            </a:fld>
            <a:endParaRPr lang="en-US" altLang="zh-CN" sz="1400">
              <a:solidFill>
                <a:srgbClr val="FFFFFF"/>
              </a:solidFill>
            </a:endParaRPr>
          </a:p>
        </p:txBody>
      </p:sp>
      <p:sp>
        <p:nvSpPr>
          <p:cNvPr id="26627" name="Rectangle 4"/>
          <p:cNvSpPr>
            <a:spLocks noChangeArrowheads="1"/>
          </p:cNvSpPr>
          <p:nvPr/>
        </p:nvSpPr>
        <p:spPr bwMode="auto">
          <a:xfrm>
            <a:off x="323528" y="980728"/>
            <a:ext cx="8713788"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indent="0" algn="l">
              <a:spcAft>
                <a:spcPts val="1800"/>
              </a:spcAft>
              <a:defRPr/>
            </a:pP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按流水线的规模</a:t>
            </a:r>
          </a:p>
          <a:p>
            <a:pPr algn="l">
              <a:lnSpc>
                <a:spcPct val="150000"/>
              </a:lnSpc>
              <a:defRPr/>
            </a:pPr>
            <a:r>
              <a:rPr lang="zh-CN" altLang="en-US" sz="2800" dirty="0">
                <a:latin typeface="华文中宋" panose="02010600040101010101" pitchFamily="2" charset="-122"/>
                <a:ea typeface="华文中宋" panose="02010600040101010101" pitchFamily="2" charset="-122"/>
              </a:rPr>
              <a:t>    按流水线的规模可分为</a:t>
            </a:r>
            <a:r>
              <a:rPr lang="zh-CN" altLang="en-US" sz="2800" dirty="0">
                <a:solidFill>
                  <a:srgbClr val="FF9900"/>
                </a:solidFill>
                <a:latin typeface="华文中宋" panose="02010600040101010101" pitchFamily="2" charset="-122"/>
                <a:ea typeface="华文中宋" panose="02010600040101010101" pitchFamily="2" charset="-122"/>
              </a:rPr>
              <a:t>操作流水线</a:t>
            </a:r>
            <a:r>
              <a:rPr lang="zh-CN" altLang="en-US" sz="2800" dirty="0">
                <a:latin typeface="华文中宋" panose="02010600040101010101" pitchFamily="2" charset="-122"/>
                <a:ea typeface="华文中宋" panose="02010600040101010101" pitchFamily="2" charset="-122"/>
              </a:rPr>
              <a:t>、</a:t>
            </a:r>
            <a:r>
              <a:rPr lang="zh-CN" altLang="en-US" sz="2800" dirty="0">
                <a:solidFill>
                  <a:srgbClr val="FF9900"/>
                </a:solidFill>
                <a:latin typeface="华文中宋" panose="02010600040101010101" pitchFamily="2" charset="-122"/>
                <a:ea typeface="华文中宋" panose="02010600040101010101" pitchFamily="2" charset="-122"/>
              </a:rPr>
              <a:t>指令流水线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宏流水线</a:t>
            </a:r>
            <a:r>
              <a:rPr lang="zh-CN" altLang="en-US" sz="2800" dirty="0">
                <a:latin typeface="华文中宋" panose="02010600040101010101" pitchFamily="2" charset="-122"/>
                <a:ea typeface="华文中宋" panose="02010600040101010101" pitchFamily="2" charset="-122"/>
              </a:rPr>
              <a:t>。</a:t>
            </a:r>
          </a:p>
        </p:txBody>
      </p:sp>
      <p:sp>
        <p:nvSpPr>
          <p:cNvPr id="25604" name="Rectangle 5"/>
          <p:cNvSpPr>
            <a:spLocks noChangeArrowheads="1"/>
          </p:cNvSpPr>
          <p:nvPr/>
        </p:nvSpPr>
        <p:spPr bwMode="auto">
          <a:xfrm>
            <a:off x="323850" y="3112889"/>
            <a:ext cx="8640763"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1</a:t>
            </a:r>
            <a:r>
              <a:rPr lang="zh-CN" altLang="en-US" sz="2600" dirty="0">
                <a:latin typeface="华文中宋" panose="02010600040101010101" pitchFamily="2" charset="-122"/>
                <a:ea typeface="华文中宋" panose="02010600040101010101" pitchFamily="2" charset="-122"/>
              </a:rPr>
              <a:t>）</a:t>
            </a:r>
            <a:r>
              <a:rPr lang="zh-CN" altLang="en-US" sz="2600" dirty="0">
                <a:solidFill>
                  <a:schemeClr val="accent6">
                    <a:lumMod val="75000"/>
                  </a:schemeClr>
                </a:solidFill>
                <a:latin typeface="华文中宋" panose="02010600040101010101" pitchFamily="2" charset="-122"/>
                <a:ea typeface="华文中宋" panose="02010600040101010101" pitchFamily="2" charset="-122"/>
              </a:rPr>
              <a:t>操作流水线</a:t>
            </a:r>
            <a:r>
              <a:rPr lang="zh-CN" altLang="en-US" sz="2600" dirty="0">
                <a:latin typeface="华文中宋" panose="02010600040101010101" pitchFamily="2" charset="-122"/>
                <a:ea typeface="华文中宋" panose="02010600040101010101" pitchFamily="2" charset="-122"/>
              </a:rPr>
              <a:t>是把处理机的算术逻辑部件分段，使得各种数据类型的操作能够进行流水，规模最小。 </a:t>
            </a:r>
          </a:p>
        </p:txBody>
      </p:sp>
      <p:sp>
        <p:nvSpPr>
          <p:cNvPr id="25605" name="Rectangle 6"/>
          <p:cNvSpPr>
            <a:spLocks noChangeArrowheads="1"/>
          </p:cNvSpPr>
          <p:nvPr/>
        </p:nvSpPr>
        <p:spPr bwMode="auto">
          <a:xfrm>
            <a:off x="395288" y="4304709"/>
            <a:ext cx="883447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2</a:t>
            </a:r>
            <a:r>
              <a:rPr lang="zh-CN" altLang="en-US" sz="2600" dirty="0">
                <a:latin typeface="华文中宋" panose="02010600040101010101" pitchFamily="2" charset="-122"/>
                <a:ea typeface="华文中宋" panose="02010600040101010101" pitchFamily="2" charset="-122"/>
              </a:rPr>
              <a:t>）</a:t>
            </a:r>
            <a:r>
              <a:rPr lang="zh-CN" altLang="en-US" sz="2600" dirty="0">
                <a:solidFill>
                  <a:schemeClr val="accent6">
                    <a:lumMod val="75000"/>
                  </a:schemeClr>
                </a:solidFill>
                <a:latin typeface="华文中宋" panose="02010600040101010101" pitchFamily="2" charset="-122"/>
                <a:ea typeface="华文中宋" panose="02010600040101010101" pitchFamily="2" charset="-122"/>
              </a:rPr>
              <a:t>指令流水线</a:t>
            </a:r>
            <a:r>
              <a:rPr lang="zh-CN" altLang="en-US" sz="2600" dirty="0">
                <a:latin typeface="华文中宋" panose="02010600040101010101" pitchFamily="2" charset="-122"/>
                <a:ea typeface="华文中宋" panose="02010600040101010101" pitchFamily="2" charset="-122"/>
              </a:rPr>
              <a:t>则是把执行指令的过程按照流水方式处理。 </a:t>
            </a:r>
          </a:p>
        </p:txBody>
      </p:sp>
      <p:sp>
        <p:nvSpPr>
          <p:cNvPr id="25606" name="Rectangle 7"/>
          <p:cNvSpPr>
            <a:spLocks noChangeArrowheads="1"/>
          </p:cNvSpPr>
          <p:nvPr/>
        </p:nvSpPr>
        <p:spPr bwMode="auto">
          <a:xfrm>
            <a:off x="395288" y="4985097"/>
            <a:ext cx="8569325"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600" dirty="0">
                <a:latin typeface="华文中宋" panose="02010600040101010101" pitchFamily="2" charset="-122"/>
                <a:ea typeface="华文中宋" panose="02010600040101010101" pitchFamily="2" charset="-122"/>
              </a:rPr>
              <a:t>3</a:t>
            </a:r>
            <a:r>
              <a:rPr lang="zh-CN" altLang="en-US" sz="2600" dirty="0">
                <a:latin typeface="华文中宋" panose="02010600040101010101" pitchFamily="2" charset="-122"/>
                <a:ea typeface="华文中宋" panose="02010600040101010101" pitchFamily="2" charset="-122"/>
              </a:rPr>
              <a:t>）</a:t>
            </a:r>
            <a:r>
              <a:rPr lang="zh-CN" altLang="en-US" sz="2600" dirty="0">
                <a:solidFill>
                  <a:schemeClr val="accent6">
                    <a:lumMod val="75000"/>
                  </a:schemeClr>
                </a:solidFill>
                <a:latin typeface="华文中宋" panose="02010600040101010101" pitchFamily="2" charset="-122"/>
                <a:ea typeface="华文中宋" panose="02010600040101010101" pitchFamily="2" charset="-122"/>
              </a:rPr>
              <a:t>宏流水线</a:t>
            </a:r>
            <a:r>
              <a:rPr lang="zh-CN" altLang="en-US" sz="2600" dirty="0">
                <a:latin typeface="华文中宋" panose="02010600040101010101" pitchFamily="2" charset="-122"/>
                <a:ea typeface="华文中宋" panose="02010600040101010101" pitchFamily="2" charset="-122"/>
              </a:rPr>
              <a:t>它是指由两个以上的处理机串行地对同一数据流进行处理，每个处理机完成一项任务。 </a:t>
            </a:r>
          </a:p>
        </p:txBody>
      </p:sp>
      <p:sp>
        <p:nvSpPr>
          <p:cNvPr id="8"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descr="Rectangle: Click to edit Master text styles&#10;Second level&#10;Third level&#10;Fourth level&#10;Fifth level"/>
          <p:cNvSpPr>
            <a:spLocks noGrp="1" noChangeArrowheads="1"/>
          </p:cNvSpPr>
          <p:nvPr>
            <p:ph idx="1"/>
          </p:nvPr>
        </p:nvSpPr>
        <p:spPr>
          <a:xfrm>
            <a:off x="395536" y="2927498"/>
            <a:ext cx="8353425" cy="3525838"/>
          </a:xfrm>
        </p:spPr>
        <p:txBody>
          <a:bodyPr rtlCol="0">
            <a:normAutofit/>
          </a:bodyPr>
          <a:lstStyle/>
          <a:p>
            <a:pPr marL="0" lvl="1" indent="0" fontAlgn="auto">
              <a:lnSpc>
                <a:spcPct val="150000"/>
              </a:lnSpc>
              <a:spcAft>
                <a:spcPts val="0"/>
              </a:spcAft>
              <a:buFontTx/>
              <a:buNone/>
              <a:defRPr/>
            </a:pPr>
            <a:r>
              <a:rPr lang="en-US" altLang="zh-CN" sz="2400" dirty="0">
                <a:latin typeface="黑体" panose="02010609060101010101" pitchFamily="2" charset="-122"/>
              </a:rPr>
              <a:t>1</a:t>
            </a:r>
            <a:r>
              <a:rPr lang="zh-CN" altLang="en-US" sz="2400" dirty="0">
                <a:latin typeface="黑体" panose="02010609060101010101" pitchFamily="2" charset="-122"/>
              </a:rPr>
              <a:t>） 单功能流水线：只能完成一种固定功能的流水线。例如，浮点加法器流水线专门完成浮点加法运算，浮点乘法器流水线专门完成浮点乘法运算。</a:t>
            </a:r>
          </a:p>
          <a:p>
            <a:pPr marL="0" lvl="1" indent="0" fontAlgn="auto">
              <a:lnSpc>
                <a:spcPct val="150000"/>
              </a:lnSpc>
              <a:spcAft>
                <a:spcPts val="0"/>
              </a:spcAft>
              <a:buFontTx/>
              <a:buNone/>
              <a:defRPr/>
            </a:pPr>
            <a:r>
              <a:rPr lang="en-US" altLang="zh-CN" sz="2400" dirty="0">
                <a:latin typeface="黑体" panose="02010609060101010101" pitchFamily="2" charset="-122"/>
              </a:rPr>
              <a:t>2</a:t>
            </a:r>
            <a:r>
              <a:rPr lang="zh-CN" altLang="en-US" sz="2400" dirty="0">
                <a:latin typeface="黑体" panose="02010609060101010101" pitchFamily="2" charset="-122"/>
              </a:rPr>
              <a:t>） 多功能流水线：流水线的各段可以进行不同的连接，以实现不同的功能。</a:t>
            </a:r>
          </a:p>
          <a:p>
            <a:pPr marL="0" lvl="2" indent="0" fontAlgn="auto">
              <a:lnSpc>
                <a:spcPct val="150000"/>
              </a:lnSpc>
              <a:spcAft>
                <a:spcPts val="0"/>
              </a:spcAft>
              <a:buFont typeface="Arial" panose="020B0604020202020204" pitchFamily="34" charset="0"/>
              <a:buChar char="•"/>
              <a:defRPr/>
            </a:pPr>
            <a:r>
              <a:rPr lang="zh-CN" altLang="en-US" sz="2400" dirty="0">
                <a:latin typeface="黑体" panose="02010609060101010101" pitchFamily="2" charset="-122"/>
              </a:rPr>
              <a:t>例： </a:t>
            </a:r>
            <a:r>
              <a:rPr lang="en-US" altLang="zh-CN" sz="2400" dirty="0">
                <a:latin typeface="黑体" panose="02010609060101010101" pitchFamily="2" charset="-122"/>
                <a:hlinkClick r:id="rId2" action="ppaction://program"/>
              </a:rPr>
              <a:t>ASC</a:t>
            </a:r>
            <a:r>
              <a:rPr lang="zh-CN" altLang="en-US" sz="2400" dirty="0">
                <a:latin typeface="黑体" panose="02010609060101010101" pitchFamily="2" charset="-122"/>
                <a:hlinkClick r:id="rId2" action="ppaction://program"/>
              </a:rPr>
              <a:t>的多功能流水线</a:t>
            </a:r>
            <a:endParaRPr lang="zh-CN" altLang="en-US" sz="2400" dirty="0">
              <a:latin typeface="黑体" panose="02010609060101010101" pitchFamily="2" charset="-122"/>
            </a:endParaRPr>
          </a:p>
        </p:txBody>
      </p:sp>
      <p:sp>
        <p:nvSpPr>
          <p:cNvPr id="266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6AFA4F6-C2AE-4369-9957-D3C01438067F}" type="slidenum">
              <a:rPr lang="en-US" altLang="zh-CN" sz="1400">
                <a:solidFill>
                  <a:srgbClr val="FFFFFF"/>
                </a:solidFill>
              </a:rPr>
              <a:t>22</a:t>
            </a:fld>
            <a:endParaRPr lang="en-US" altLang="zh-CN" sz="1400">
              <a:solidFill>
                <a:srgbClr val="FFFFFF"/>
              </a:solidFill>
            </a:endParaRPr>
          </a:p>
        </p:txBody>
      </p:sp>
      <p:sp>
        <p:nvSpPr>
          <p:cNvPr id="26628" name="Rectangle 4"/>
          <p:cNvSpPr>
            <a:spLocks noChangeArrowheads="1"/>
          </p:cNvSpPr>
          <p:nvPr/>
        </p:nvSpPr>
        <p:spPr bwMode="auto">
          <a:xfrm>
            <a:off x="395733" y="848018"/>
            <a:ext cx="8640763"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按功能分类 </a:t>
            </a:r>
          </a:p>
          <a:p>
            <a:pPr algn="l">
              <a:lnSpc>
                <a:spcPct val="150000"/>
              </a:lnSpc>
            </a:pPr>
            <a:r>
              <a:rPr lang="zh-CN" altLang="en-US" sz="2800" dirty="0">
                <a:latin typeface="华文中宋" panose="02010600040101010101" pitchFamily="2" charset="-122"/>
                <a:ea typeface="华文中宋" panose="02010600040101010101" pitchFamily="2" charset="-122"/>
              </a:rPr>
              <a:t>按流水线完成的功能是否单一，流水线可分为</a:t>
            </a:r>
            <a:r>
              <a:rPr lang="zh-CN" altLang="en-US" sz="2800" dirty="0">
                <a:solidFill>
                  <a:srgbClr val="FF9900"/>
                </a:solidFill>
                <a:latin typeface="华文中宋" panose="02010600040101010101" pitchFamily="2" charset="-122"/>
                <a:ea typeface="华文中宋" panose="02010600040101010101" pitchFamily="2" charset="-122"/>
              </a:rPr>
              <a:t>单功能流水线</a:t>
            </a:r>
            <a:r>
              <a:rPr lang="zh-CN" altLang="en-US" sz="2800" dirty="0">
                <a:latin typeface="华文中宋" panose="02010600040101010101" pitchFamily="2" charset="-122"/>
                <a:ea typeface="华文中宋" panose="02010600040101010101" pitchFamily="2" charset="-122"/>
              </a:rPr>
              <a:t>与</a:t>
            </a:r>
            <a:r>
              <a:rPr lang="zh-CN" altLang="en-US" sz="2800" dirty="0">
                <a:solidFill>
                  <a:srgbClr val="FF9900"/>
                </a:solidFill>
                <a:latin typeface="华文中宋" panose="02010600040101010101" pitchFamily="2" charset="-122"/>
                <a:ea typeface="华文中宋" panose="02010600040101010101" pitchFamily="2" charset="-122"/>
              </a:rPr>
              <a:t>多功能流水线</a:t>
            </a:r>
            <a:r>
              <a:rPr lang="zh-CN" altLang="en-US" sz="2800" dirty="0">
                <a:latin typeface="华文中宋" panose="02010600040101010101" pitchFamily="2" charset="-122"/>
                <a:ea typeface="华文中宋" panose="02010600040101010101" pitchFamily="2" charset="-122"/>
              </a:rPr>
              <a:t>两种。</a:t>
            </a:r>
          </a:p>
          <a:p>
            <a:pPr algn="l">
              <a:lnSpc>
                <a:spcPct val="150000"/>
              </a:lnSpc>
            </a:pPr>
            <a:endParaRPr lang="en-US" altLang="zh-CN" sz="2800" dirty="0">
              <a:latin typeface="华文中宋" panose="02010600040101010101" pitchFamily="2" charset="-122"/>
              <a:ea typeface="华文中宋" panose="02010600040101010101" pitchFamily="2" charset="-122"/>
            </a:endParaRPr>
          </a:p>
        </p:txBody>
      </p:sp>
      <p:sp>
        <p:nvSpPr>
          <p:cNvPr id="6"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6AFA4F6-C2AE-4369-9957-D3C01438067F}" type="slidenum">
              <a:rPr lang="en-US" altLang="zh-CN" sz="1400">
                <a:solidFill>
                  <a:srgbClr val="FFFFFF"/>
                </a:solidFill>
              </a:rPr>
              <a:t>23</a:t>
            </a:fld>
            <a:endParaRPr lang="en-US" altLang="zh-CN" sz="1400">
              <a:solidFill>
                <a:srgbClr val="FFFFFF"/>
              </a:solidFill>
            </a:endParaRPr>
          </a:p>
        </p:txBody>
      </p:sp>
      <p:sp>
        <p:nvSpPr>
          <p:cNvPr id="6"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graphicFrame>
        <p:nvGraphicFramePr>
          <p:cNvPr id="3" name="对象 2"/>
          <p:cNvGraphicFramePr>
            <a:graphicFrameLocks noGrp="1" noChangeAspect="1"/>
          </p:cNvGraphicFramePr>
          <p:nvPr/>
        </p:nvGraphicFramePr>
        <p:xfrm>
          <a:off x="1475929" y="1052736"/>
          <a:ext cx="6120407" cy="5673493"/>
        </p:xfrm>
        <a:graphic>
          <a:graphicData uri="http://schemas.openxmlformats.org/presentationml/2006/ole">
            <mc:AlternateContent xmlns:mc="http://schemas.openxmlformats.org/markup-compatibility/2006">
              <mc:Choice xmlns:v="urn:schemas-microsoft-com:vml" Requires="v">
                <p:oleObj name="图片" r:id="rId2" imgW="4104005" imgH="3803650" progId="Word.Picture.8">
                  <p:embed/>
                </p:oleObj>
              </mc:Choice>
              <mc:Fallback>
                <p:oleObj name="图片" r:id="rId2" imgW="4104005" imgH="3803650" progId="Word.Picture.8">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929" y="1052736"/>
                        <a:ext cx="6120407" cy="5673493"/>
                      </a:xfrm>
                      <a:prstGeom prst="rect">
                        <a:avLst/>
                      </a:prstGeom>
                      <a:solidFill>
                        <a:schemeClr val="bg1"/>
                      </a:solidFill>
                      <a:ln>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descr="Rectangle: Click to edit Master text styles&#10;Second level&#10;Third level&#10;Fourth level&#10;Fifth level"/>
          <p:cNvSpPr>
            <a:spLocks noGrp="1" noChangeArrowheads="1"/>
          </p:cNvSpPr>
          <p:nvPr>
            <p:ph idx="1"/>
          </p:nvPr>
        </p:nvSpPr>
        <p:spPr>
          <a:xfrm>
            <a:off x="322263" y="4725144"/>
            <a:ext cx="8713787" cy="2305050"/>
          </a:xfrm>
        </p:spPr>
        <p:txBody>
          <a:bodyPr>
            <a:normAutofit/>
          </a:bodyPr>
          <a:lstStyle/>
          <a:p>
            <a:pPr marL="0" lvl="1" indent="0">
              <a:lnSpc>
                <a:spcPct val="150000"/>
              </a:lnSpc>
              <a:buFontTx/>
              <a:buNone/>
            </a:pPr>
            <a:r>
              <a:rPr lang="en-US" altLang="zh-CN" sz="2400" dirty="0">
                <a:latin typeface="黑体" panose="02010609060101010101" pitchFamily="2" charset="-122"/>
              </a:rPr>
              <a:t>2</a:t>
            </a:r>
            <a:r>
              <a:rPr lang="zh-CN" altLang="en-US" sz="2400" dirty="0">
                <a:latin typeface="黑体" panose="02010609060101010101" pitchFamily="2" charset="-122"/>
              </a:rPr>
              <a:t>）</a:t>
            </a:r>
            <a:r>
              <a:rPr lang="zh-CN" altLang="en-US" sz="2400" b="1" dirty="0">
                <a:latin typeface="黑体" panose="02010609060101010101" pitchFamily="2" charset="-122"/>
              </a:rPr>
              <a:t>动态流水线：</a:t>
            </a:r>
            <a:r>
              <a:rPr lang="zh-CN" altLang="en-US" sz="2400" dirty="0">
                <a:latin typeface="黑体" panose="02010609060101010101" pitchFamily="2" charset="-122"/>
              </a:rPr>
              <a:t>在同一时间内，</a:t>
            </a:r>
            <a:r>
              <a:rPr lang="zh-CN" altLang="en-US" sz="2400" dirty="0">
                <a:solidFill>
                  <a:srgbClr val="FF0000"/>
                </a:solidFill>
                <a:latin typeface="黑体" panose="02010609060101010101" pitchFamily="2" charset="-122"/>
              </a:rPr>
              <a:t>多功能流水线中</a:t>
            </a:r>
            <a:r>
              <a:rPr lang="zh-CN" altLang="en-US" sz="2400" dirty="0">
                <a:latin typeface="黑体" panose="02010609060101010101" pitchFamily="2" charset="-122"/>
              </a:rPr>
              <a:t>的各段可以按照不同的方式连接，同时执行多种功能。       </a:t>
            </a:r>
          </a:p>
          <a:p>
            <a:pPr marL="0" lvl="1" indent="0">
              <a:lnSpc>
                <a:spcPct val="150000"/>
              </a:lnSpc>
              <a:buFontTx/>
              <a:buNone/>
            </a:pPr>
            <a:r>
              <a:rPr lang="zh-CN" altLang="en-US" sz="2400" dirty="0">
                <a:latin typeface="黑体" panose="02010609060101010101" pitchFamily="2" charset="-122"/>
              </a:rPr>
              <a:t>    优点：灵活，能够提高流水线各段的使用率，从而提高处理速度。缺点：控制复杂。</a:t>
            </a:r>
          </a:p>
        </p:txBody>
      </p:sp>
      <p:sp>
        <p:nvSpPr>
          <p:cNvPr id="286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ADF9006-AD06-478A-802C-5BD19F5A143B}" type="slidenum">
              <a:rPr lang="en-US" altLang="zh-CN" sz="1400">
                <a:solidFill>
                  <a:srgbClr val="FFFFFF"/>
                </a:solidFill>
              </a:rPr>
              <a:t>24</a:t>
            </a:fld>
            <a:endParaRPr lang="en-US" altLang="zh-CN" sz="1400">
              <a:solidFill>
                <a:srgbClr val="FFFFFF"/>
              </a:solidFill>
            </a:endParaRPr>
          </a:p>
        </p:txBody>
      </p:sp>
      <p:sp>
        <p:nvSpPr>
          <p:cNvPr id="29699" name="Rectangle 4"/>
          <p:cNvSpPr>
            <a:spLocks noChangeArrowheads="1"/>
          </p:cNvSpPr>
          <p:nvPr/>
        </p:nvSpPr>
        <p:spPr bwMode="auto">
          <a:xfrm>
            <a:off x="322263" y="836712"/>
            <a:ext cx="842645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en-US" altLang="zh-CN" sz="2800" dirty="0">
                <a:latin typeface="华文中宋" panose="02010600040101010101" pitchFamily="2" charset="-122"/>
                <a:ea typeface="华文中宋" panose="02010600040101010101" pitchFamily="2" charset="-122"/>
              </a:rPr>
              <a:t>5.</a:t>
            </a:r>
            <a:r>
              <a:rPr lang="zh-CN" altLang="en-US" sz="2800" dirty="0">
                <a:latin typeface="华文中宋" panose="02010600040101010101" pitchFamily="2" charset="-122"/>
                <a:ea typeface="华文中宋" panose="02010600040101010101" pitchFamily="2" charset="-122"/>
              </a:rPr>
              <a:t>按工作方式分类 </a:t>
            </a:r>
          </a:p>
          <a:p>
            <a:pPr indent="0" algn="l">
              <a:lnSpc>
                <a:spcPct val="150000"/>
              </a:lnSpc>
              <a:defRPr/>
            </a:pPr>
            <a:r>
              <a:rPr lang="zh-CN" altLang="en-US" sz="2800" dirty="0">
                <a:latin typeface="华文中宋" panose="02010600040101010101" pitchFamily="2" charset="-122"/>
                <a:ea typeface="华文中宋" panose="02010600040101010101" pitchFamily="2" charset="-122"/>
              </a:rPr>
              <a:t>     流水线按工作方式可分为</a:t>
            </a:r>
            <a:r>
              <a:rPr lang="zh-CN" altLang="en-US" sz="2800" dirty="0">
                <a:solidFill>
                  <a:srgbClr val="FF9900"/>
                </a:solidFill>
                <a:latin typeface="华文中宋" panose="02010600040101010101" pitchFamily="2" charset="-122"/>
                <a:ea typeface="华文中宋" panose="02010600040101010101" pitchFamily="2" charset="-122"/>
              </a:rPr>
              <a:t>静态流水线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动态流水线</a:t>
            </a:r>
            <a:r>
              <a:rPr lang="zh-CN" altLang="en-US" sz="2800" dirty="0">
                <a:latin typeface="华文中宋" panose="02010600040101010101" pitchFamily="2" charset="-122"/>
                <a:ea typeface="华文中宋" panose="02010600040101010101" pitchFamily="2" charset="-122"/>
              </a:rPr>
              <a:t>两种。</a:t>
            </a:r>
          </a:p>
          <a:p>
            <a:pPr algn="l">
              <a:defRPr/>
            </a:pPr>
            <a:endParaRPr lang="en-US" altLang="zh-CN" sz="2800" dirty="0">
              <a:latin typeface="华文中宋" panose="02010600040101010101" pitchFamily="2" charset="-122"/>
              <a:ea typeface="华文中宋" panose="02010600040101010101" pitchFamily="2" charset="-122"/>
            </a:endParaRPr>
          </a:p>
        </p:txBody>
      </p:sp>
      <p:sp>
        <p:nvSpPr>
          <p:cNvPr id="29700" name="Rectangle 5"/>
          <p:cNvSpPr>
            <a:spLocks noChangeArrowheads="1"/>
          </p:cNvSpPr>
          <p:nvPr/>
        </p:nvSpPr>
        <p:spPr bwMode="auto">
          <a:xfrm>
            <a:off x="323527" y="2817093"/>
            <a:ext cx="842518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just">
              <a:defRPr/>
            </a:pPr>
            <a:r>
              <a:rPr lang="en-US" altLang="zh-CN" dirty="0">
                <a:latin typeface="+mn-ea"/>
                <a:ea typeface="+mn-ea"/>
              </a:rPr>
              <a:t>1</a:t>
            </a:r>
            <a:r>
              <a:rPr lang="zh-CN" altLang="en-US" dirty="0">
                <a:latin typeface="+mn-ea"/>
                <a:ea typeface="+mn-ea"/>
              </a:rPr>
              <a:t>）</a:t>
            </a:r>
            <a:r>
              <a:rPr lang="zh-CN" altLang="en-US" b="1" dirty="0">
                <a:latin typeface="+mn-ea"/>
                <a:ea typeface="+mn-ea"/>
              </a:rPr>
              <a:t>静态流水线：</a:t>
            </a:r>
            <a:r>
              <a:rPr lang="zh-CN" altLang="en-US" dirty="0">
                <a:latin typeface="+mn-ea"/>
                <a:ea typeface="+mn-ea"/>
              </a:rPr>
              <a:t>在同一时间内，</a:t>
            </a:r>
            <a:r>
              <a:rPr lang="zh-CN" altLang="en-US" dirty="0">
                <a:solidFill>
                  <a:srgbClr val="FF0000"/>
                </a:solidFill>
                <a:latin typeface="+mn-ea"/>
                <a:ea typeface="+mn-ea"/>
              </a:rPr>
              <a:t>多功能流水线中</a:t>
            </a:r>
            <a:r>
              <a:rPr lang="zh-CN" altLang="en-US" dirty="0">
                <a:latin typeface="+mn-ea"/>
                <a:ea typeface="+mn-ea"/>
              </a:rPr>
              <a:t>的各段只</a:t>
            </a:r>
            <a:endParaRPr lang="en-US" altLang="zh-CN" dirty="0">
              <a:latin typeface="+mn-ea"/>
              <a:ea typeface="+mn-ea"/>
            </a:endParaRPr>
          </a:p>
          <a:p>
            <a:pPr marL="0" lvl="1" algn="just">
              <a:lnSpc>
                <a:spcPct val="150000"/>
              </a:lnSpc>
              <a:defRPr/>
            </a:pPr>
            <a:r>
              <a:rPr lang="zh-CN" altLang="en-US" dirty="0">
                <a:latin typeface="+mn-ea"/>
                <a:ea typeface="+mn-ea"/>
              </a:rPr>
              <a:t>能按同一种功能的连接方式工作。</a:t>
            </a:r>
          </a:p>
          <a:p>
            <a:pPr marL="0" lvl="2" algn="just">
              <a:lnSpc>
                <a:spcPct val="150000"/>
              </a:lnSpc>
              <a:defRPr/>
            </a:pPr>
            <a:r>
              <a:rPr lang="zh-CN" altLang="en-US" b="1" dirty="0">
                <a:solidFill>
                  <a:srgbClr val="000000"/>
                </a:solidFill>
                <a:latin typeface="+mn-ea"/>
                <a:ea typeface="+mn-ea"/>
              </a:rPr>
              <a:t>    </a:t>
            </a:r>
            <a:r>
              <a:rPr lang="zh-CN" altLang="en-US" dirty="0">
                <a:latin typeface="+mn-ea"/>
                <a:ea typeface="+mn-ea"/>
              </a:rPr>
              <a:t>对于静态流水线来说，只有当输入的是一串相同的运算任务时，流水的效率才能得到充分的发挥。</a:t>
            </a:r>
          </a:p>
        </p:txBody>
      </p:sp>
      <p:sp>
        <p:nvSpPr>
          <p:cNvPr id="8"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5FB8E8B-2321-4D9C-85F2-A35804962891}" type="slidenum">
              <a:rPr lang="en-US" altLang="zh-CN" sz="1400">
                <a:solidFill>
                  <a:srgbClr val="FFFFFF"/>
                </a:solidFill>
              </a:rPr>
              <a:t>25</a:t>
            </a:fld>
            <a:endParaRPr lang="en-US" altLang="zh-CN" sz="1400">
              <a:solidFill>
                <a:srgbClr val="FFFFFF"/>
              </a:solidFill>
            </a:endParaRPr>
          </a:p>
        </p:txBody>
      </p:sp>
      <p:pic>
        <p:nvPicPr>
          <p:cNvPr id="29699" name="Picture 5" descr="arch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6237288"/>
          </a:xfrm>
          <a:prstGeom prst="rect">
            <a:avLst/>
          </a:prstGeom>
          <a:solidFill>
            <a:schemeClr val="bg1"/>
          </a:solidFill>
          <a:ln>
            <a:noFill/>
          </a:ln>
        </p:spPr>
      </p:pic>
      <p:sp>
        <p:nvSpPr>
          <p:cNvPr id="6" name="Title 8"/>
          <p:cNvSpPr txBox="1"/>
          <p:nvPr/>
        </p:nvSpPr>
        <p:spPr>
          <a:xfrm>
            <a:off x="107504" y="-99392"/>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D0830B1-2BD3-47BE-A2EC-CBE2FBF7B486}" type="slidenum">
              <a:rPr lang="en-US" altLang="zh-CN" sz="1400">
                <a:solidFill>
                  <a:srgbClr val="FFFFFF"/>
                </a:solidFill>
              </a:rPr>
              <a:t>26</a:t>
            </a:fld>
            <a:endParaRPr lang="en-US" altLang="zh-CN" sz="1400">
              <a:solidFill>
                <a:srgbClr val="FFFFFF"/>
              </a:solidFill>
            </a:endParaRPr>
          </a:p>
        </p:txBody>
      </p:sp>
      <p:sp>
        <p:nvSpPr>
          <p:cNvPr id="30723" name="Rectangle 4"/>
          <p:cNvSpPr>
            <a:spLocks noChangeArrowheads="1"/>
          </p:cNvSpPr>
          <p:nvPr/>
        </p:nvSpPr>
        <p:spPr bwMode="auto">
          <a:xfrm>
            <a:off x="395039" y="1156593"/>
            <a:ext cx="8353425"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6.</a:t>
            </a:r>
            <a:r>
              <a:rPr lang="zh-CN" altLang="en-US" sz="2800" dirty="0">
                <a:latin typeface="华文中宋" panose="02010600040101010101" pitchFamily="2" charset="-122"/>
                <a:ea typeface="华文中宋" panose="02010600040101010101" pitchFamily="2" charset="-122"/>
              </a:rPr>
              <a:t>按连接方式分类 </a:t>
            </a:r>
          </a:p>
          <a:p>
            <a:pPr algn="l">
              <a:lnSpc>
                <a:spcPct val="150000"/>
              </a:lnSpc>
            </a:pPr>
            <a:r>
              <a:rPr lang="zh-CN" altLang="en-US" sz="2800" dirty="0">
                <a:latin typeface="华文中宋" panose="02010600040101010101" pitchFamily="2" charset="-122"/>
                <a:ea typeface="华文中宋" panose="02010600040101010101" pitchFamily="2" charset="-122"/>
              </a:rPr>
              <a:t>      按照流水线的各个功能段之间是否有反馈信号，可将流水线分为</a:t>
            </a:r>
            <a:r>
              <a:rPr lang="zh-CN" altLang="en-US" sz="2800" dirty="0">
                <a:solidFill>
                  <a:srgbClr val="FF9900"/>
                </a:solidFill>
                <a:latin typeface="华文中宋" panose="02010600040101010101" pitchFamily="2" charset="-122"/>
                <a:ea typeface="华文中宋" panose="02010600040101010101" pitchFamily="2" charset="-122"/>
              </a:rPr>
              <a:t>线性流水线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非线性流水线</a:t>
            </a:r>
            <a:r>
              <a:rPr lang="zh-CN" altLang="en-US" sz="2800" dirty="0">
                <a:latin typeface="华文中宋" panose="02010600040101010101" pitchFamily="2" charset="-122"/>
                <a:ea typeface="华文中宋" panose="02010600040101010101" pitchFamily="2" charset="-122"/>
              </a:rPr>
              <a:t>。</a:t>
            </a:r>
          </a:p>
        </p:txBody>
      </p:sp>
      <p:sp>
        <p:nvSpPr>
          <p:cNvPr id="30724" name="Rectangle 5"/>
          <p:cNvSpPr>
            <a:spLocks noChangeArrowheads="1"/>
          </p:cNvSpPr>
          <p:nvPr/>
        </p:nvSpPr>
        <p:spPr bwMode="auto">
          <a:xfrm>
            <a:off x="395536" y="3280916"/>
            <a:ext cx="83518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l">
              <a:lnSpc>
                <a:spcPct val="150000"/>
              </a:lnSpc>
            </a:pP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）线性流水线：流水线的各段串行连接，没有反馈回路。数据通过流水线中的各段时，每一个段最多只流过一次。</a:t>
            </a:r>
          </a:p>
          <a:p>
            <a:pPr marL="0" lvl="1" algn="l">
              <a:lnSpc>
                <a:spcPct val="150000"/>
              </a:lnSpc>
            </a:pP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）非线性流水线：流水线中除了有串行的连接外，还有反馈回路</a:t>
            </a: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arch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20713"/>
            <a:ext cx="9144000" cy="5761037"/>
          </a:xfrm>
          <a:solidFill>
            <a:schemeClr val="bg1"/>
          </a:solidFill>
        </p:spPr>
      </p:pic>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BCC7A3D-59DA-4FB1-A714-8A49B88819EA}" type="slidenum">
              <a:rPr lang="en-US" altLang="zh-CN" sz="1400">
                <a:solidFill>
                  <a:srgbClr val="FFFFFF"/>
                </a:solidFill>
              </a:rPr>
              <a:t>27</a:t>
            </a:fld>
            <a:endParaRPr lang="en-US" altLang="zh-CN" sz="1400">
              <a:solidFill>
                <a:srgbClr val="FFFFFF"/>
              </a:solidFill>
            </a:endParaRPr>
          </a:p>
        </p:txBody>
      </p:sp>
      <p:sp>
        <p:nvSpPr>
          <p:cNvPr id="5" name="Title 8"/>
          <p:cNvSpPr txBox="1"/>
          <p:nvPr/>
        </p:nvSpPr>
        <p:spPr>
          <a:xfrm>
            <a:off x="35496" y="-2738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4911625-26C4-4776-B920-6522CB835EF6}" type="slidenum">
              <a:rPr lang="en-US" altLang="zh-CN" sz="1400">
                <a:solidFill>
                  <a:srgbClr val="FFFFFF"/>
                </a:solidFill>
              </a:rPr>
              <a:t>28</a:t>
            </a:fld>
            <a:endParaRPr lang="en-US" altLang="zh-CN" sz="1400">
              <a:solidFill>
                <a:srgbClr val="FFFFFF"/>
              </a:solidFill>
            </a:endParaRPr>
          </a:p>
        </p:txBody>
      </p:sp>
      <p:sp>
        <p:nvSpPr>
          <p:cNvPr id="32771" name="Rectangle 4"/>
          <p:cNvSpPr>
            <a:spLocks noChangeArrowheads="1"/>
          </p:cNvSpPr>
          <p:nvPr/>
        </p:nvSpPr>
        <p:spPr bwMode="auto">
          <a:xfrm>
            <a:off x="468313" y="929582"/>
            <a:ext cx="7237879" cy="130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en-US" altLang="zh-CN" sz="2800" dirty="0">
                <a:latin typeface="华文中宋" panose="02010600040101010101" pitchFamily="2" charset="-122"/>
                <a:ea typeface="华文中宋" panose="02010600040101010101" pitchFamily="2" charset="-122"/>
              </a:rPr>
              <a:t>7.</a:t>
            </a:r>
            <a:r>
              <a:rPr lang="zh-CN" altLang="en-US" sz="2800" dirty="0">
                <a:latin typeface="华文中宋" panose="02010600040101010101" pitchFamily="2" charset="-122"/>
                <a:ea typeface="华文中宋" panose="02010600040101010101" pitchFamily="2" charset="-122"/>
              </a:rPr>
              <a:t>其他分类</a:t>
            </a:r>
          </a:p>
          <a:p>
            <a:pPr algn="l">
              <a:lnSpc>
                <a:spcPct val="150000"/>
              </a:lnSpc>
            </a:pPr>
            <a:r>
              <a:rPr lang="zh-CN" altLang="en-US" sz="2800" dirty="0">
                <a:latin typeface="华文中宋" panose="02010600040101010101" pitchFamily="2" charset="-122"/>
                <a:ea typeface="华文中宋" panose="02010600040101010101" pitchFamily="2" charset="-122"/>
              </a:rPr>
              <a:t>  除上述几种外，流水线分类还有下述几种。</a:t>
            </a:r>
          </a:p>
        </p:txBody>
      </p:sp>
      <p:sp>
        <p:nvSpPr>
          <p:cNvPr id="32772" name="Rectangle 5"/>
          <p:cNvSpPr>
            <a:spLocks noChangeArrowheads="1"/>
          </p:cNvSpPr>
          <p:nvPr/>
        </p:nvSpPr>
        <p:spPr bwMode="auto">
          <a:xfrm>
            <a:off x="539750" y="2401069"/>
            <a:ext cx="8083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a:latin typeface="华文中宋" panose="02010600040101010101" pitchFamily="2" charset="-122"/>
                <a:ea typeface="华文中宋" panose="02010600040101010101" pitchFamily="2" charset="-122"/>
              </a:rPr>
              <a:t>1</a:t>
            </a:r>
            <a:r>
              <a:rPr lang="zh-CN" altLang="en-US" sz="2800">
                <a:latin typeface="华文中宋" panose="02010600040101010101" pitchFamily="2" charset="-122"/>
                <a:ea typeface="华文中宋" panose="02010600040101010101" pitchFamily="2" charset="-122"/>
              </a:rPr>
              <a:t>）根据控制方式分成</a:t>
            </a:r>
            <a:r>
              <a:rPr lang="zh-CN" altLang="en-US" sz="2800">
                <a:solidFill>
                  <a:srgbClr val="FF9900"/>
                </a:solidFill>
                <a:latin typeface="华文中宋" panose="02010600040101010101" pitchFamily="2" charset="-122"/>
                <a:ea typeface="华文中宋" panose="02010600040101010101" pitchFamily="2" charset="-122"/>
              </a:rPr>
              <a:t>顺序流水线</a:t>
            </a:r>
            <a:r>
              <a:rPr lang="zh-CN" altLang="en-US" sz="2800">
                <a:latin typeface="华文中宋" panose="02010600040101010101" pitchFamily="2" charset="-122"/>
                <a:ea typeface="华文中宋" panose="02010600040101010101" pitchFamily="2" charset="-122"/>
              </a:rPr>
              <a:t>和</a:t>
            </a:r>
            <a:r>
              <a:rPr lang="zh-CN" altLang="en-US" sz="2800">
                <a:solidFill>
                  <a:srgbClr val="FF9900"/>
                </a:solidFill>
                <a:latin typeface="华文中宋" panose="02010600040101010101" pitchFamily="2" charset="-122"/>
                <a:ea typeface="华文中宋" panose="02010600040101010101" pitchFamily="2" charset="-122"/>
              </a:rPr>
              <a:t>乱序流水线</a:t>
            </a:r>
            <a:r>
              <a:rPr lang="zh-CN" altLang="en-US" sz="2800">
                <a:latin typeface="华文中宋" panose="02010600040101010101" pitchFamily="2" charset="-122"/>
                <a:ea typeface="华文中宋" panose="02010600040101010101" pitchFamily="2" charset="-122"/>
              </a:rPr>
              <a:t>。 </a:t>
            </a:r>
          </a:p>
        </p:txBody>
      </p:sp>
      <p:sp>
        <p:nvSpPr>
          <p:cNvPr id="32773" name="Rectangle 6"/>
          <p:cNvSpPr>
            <a:spLocks noChangeArrowheads="1"/>
          </p:cNvSpPr>
          <p:nvPr/>
        </p:nvSpPr>
        <p:spPr bwMode="auto">
          <a:xfrm>
            <a:off x="558179" y="3193405"/>
            <a:ext cx="754221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）在线性流水线中，根据控制方式还可以分成</a:t>
            </a:r>
            <a:r>
              <a:rPr lang="zh-CN" altLang="en-US" sz="2800" dirty="0">
                <a:solidFill>
                  <a:srgbClr val="FF9900"/>
                </a:solidFill>
                <a:latin typeface="华文中宋" panose="02010600040101010101" pitchFamily="2" charset="-122"/>
                <a:ea typeface="华文中宋" panose="02010600040101010101" pitchFamily="2" charset="-122"/>
              </a:rPr>
              <a:t>同步流水线</a:t>
            </a:r>
            <a:r>
              <a:rPr lang="zh-CN" altLang="en-US" sz="2800" dirty="0">
                <a:latin typeface="华文中宋" panose="02010600040101010101" pitchFamily="2" charset="-122"/>
                <a:ea typeface="华文中宋" panose="02010600040101010101" pitchFamily="2" charset="-122"/>
              </a:rPr>
              <a:t>和</a:t>
            </a:r>
            <a:r>
              <a:rPr lang="zh-CN" altLang="en-US" sz="2800" dirty="0">
                <a:solidFill>
                  <a:srgbClr val="FF9900"/>
                </a:solidFill>
                <a:latin typeface="华文中宋" panose="02010600040101010101" pitchFamily="2" charset="-122"/>
                <a:ea typeface="华文中宋" panose="02010600040101010101" pitchFamily="2" charset="-122"/>
              </a:rPr>
              <a:t>异步流水线</a:t>
            </a:r>
            <a:r>
              <a:rPr lang="zh-CN" altLang="en-US" sz="2800" dirty="0">
                <a:latin typeface="华文中宋" panose="02010600040101010101" pitchFamily="2" charset="-122"/>
                <a:ea typeface="华文中宋" panose="02010600040101010101" pitchFamily="2" charset="-122"/>
              </a:rPr>
              <a:t>。 </a:t>
            </a:r>
          </a:p>
        </p:txBody>
      </p:sp>
      <p:sp>
        <p:nvSpPr>
          <p:cNvPr id="7" name="Title 8"/>
          <p:cNvSpPr txBox="1"/>
          <p:nvPr/>
        </p:nvSpPr>
        <p:spPr>
          <a:xfrm>
            <a:off x="107504"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4.1</a:t>
            </a:r>
            <a:r>
              <a:rPr lang="zh-CN" altLang="en-US" sz="2800" dirty="0">
                <a:solidFill>
                  <a:srgbClr val="0000FF"/>
                </a:solidFill>
                <a:latin typeface="华文中宋" panose="02010600040101010101" pitchFamily="2" charset="-122"/>
                <a:ea typeface="华文中宋" panose="02010600040101010101" pitchFamily="2" charset="-122"/>
              </a:rPr>
              <a:t>  流水线的基本概念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07950" y="825525"/>
            <a:ext cx="7772400" cy="803275"/>
          </a:xfrm>
        </p:spPr>
        <p:txBody>
          <a:bodyPr>
            <a:normAutofit/>
          </a:bodyPr>
          <a:lstStyle/>
          <a:p>
            <a:pPr fontAlgn="auto">
              <a:spcAft>
                <a:spcPts val="0"/>
              </a:spcAft>
              <a:defRPr/>
            </a:pPr>
            <a:r>
              <a:rPr lang="zh-CN" altLang="en-US" sz="2800" dirty="0">
                <a:latin typeface="华文中宋" panose="02010600040101010101" pitchFamily="2" charset="-122"/>
                <a:ea typeface="华文中宋" panose="02010600040101010101" pitchFamily="2" charset="-122"/>
              </a:rPr>
              <a:t>流水线的特点</a:t>
            </a:r>
          </a:p>
        </p:txBody>
      </p:sp>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651EE63-4F17-4490-B264-5F62805446F5}" type="slidenum">
              <a:rPr lang="en-US" altLang="zh-CN" sz="1400">
                <a:solidFill>
                  <a:srgbClr val="FFFFFF"/>
                </a:solidFill>
              </a:rPr>
              <a:t>29</a:t>
            </a:fld>
            <a:endParaRPr lang="en-US" altLang="zh-CN" sz="1400">
              <a:solidFill>
                <a:srgbClr val="FFFFFF"/>
              </a:solidFill>
            </a:endParaRPr>
          </a:p>
        </p:txBody>
      </p:sp>
      <p:sp>
        <p:nvSpPr>
          <p:cNvPr id="33796" name="Rectangle 5"/>
          <p:cNvSpPr>
            <a:spLocks noChangeArrowheads="1"/>
          </p:cNvSpPr>
          <p:nvPr/>
        </p:nvSpPr>
        <p:spPr bwMode="auto">
          <a:xfrm>
            <a:off x="323528" y="1478171"/>
            <a:ext cx="8785225"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30162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）流水线处理的最好是</a:t>
            </a:r>
            <a:r>
              <a:rPr lang="zh-CN" altLang="en-US" dirty="0">
                <a:solidFill>
                  <a:srgbClr val="FF0000"/>
                </a:solidFill>
                <a:latin typeface="华文中宋" panose="02010600040101010101" pitchFamily="2" charset="-122"/>
                <a:ea typeface="华文中宋" panose="02010600040101010101" pitchFamily="2" charset="-122"/>
              </a:rPr>
              <a:t>连续任务</a:t>
            </a:r>
            <a:r>
              <a:rPr lang="zh-CN" altLang="en-US" dirty="0">
                <a:latin typeface="华文中宋" panose="02010600040101010101" pitchFamily="2" charset="-122"/>
                <a:ea typeface="华文中宋" panose="02010600040101010101" pitchFamily="2" charset="-122"/>
              </a:rPr>
              <a:t>，只有连续不断的任务才能充分发挥流水线的效率。</a:t>
            </a: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）流水线依靠多个功能部件并行工作来缩短程序的执行时间，实际上是把一个大的功能部件</a:t>
            </a:r>
            <a:r>
              <a:rPr lang="zh-CN" altLang="en-US" dirty="0">
                <a:solidFill>
                  <a:srgbClr val="FF0000"/>
                </a:solidFill>
                <a:latin typeface="华文中宋" panose="02010600040101010101" pitchFamily="2" charset="-122"/>
                <a:ea typeface="华文中宋" panose="02010600040101010101" pitchFamily="2" charset="-122"/>
              </a:rPr>
              <a:t>分解</a:t>
            </a:r>
            <a:r>
              <a:rPr lang="zh-CN" altLang="en-US" dirty="0">
                <a:latin typeface="华文中宋" panose="02010600040101010101" pitchFamily="2" charset="-122"/>
                <a:ea typeface="华文中宋" panose="02010600040101010101" pitchFamily="2" charset="-122"/>
              </a:rPr>
              <a:t>为多个子过程，如前述将浮点数加法器分解为</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个子过程。</a:t>
            </a: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sym typeface="+mn-ea"/>
              </a:rPr>
              <a:t>（</a:t>
            </a:r>
            <a:r>
              <a:rPr lang="en-US" altLang="zh-CN" dirty="0">
                <a:latin typeface="华文中宋" panose="02010600040101010101" pitchFamily="2" charset="-122"/>
                <a:ea typeface="华文中宋" panose="02010600040101010101" pitchFamily="2" charset="-122"/>
                <a:sym typeface="+mn-ea"/>
              </a:rPr>
              <a:t>3</a:t>
            </a:r>
            <a:r>
              <a:rPr lang="zh-CN" altLang="en-US" dirty="0">
                <a:latin typeface="华文中宋" panose="02010600040101010101" pitchFamily="2" charset="-122"/>
                <a:ea typeface="华文中宋" panose="02010600040101010101" pitchFamily="2" charset="-122"/>
                <a:sym typeface="+mn-ea"/>
              </a:rPr>
              <a:t>）</a:t>
            </a:r>
            <a:r>
              <a:rPr lang="zh-CN" altLang="en-US" dirty="0">
                <a:latin typeface="华文中宋" panose="02010600040101010101" pitchFamily="2" charset="-122"/>
                <a:ea typeface="华文中宋" panose="02010600040101010101" pitchFamily="2" charset="-122"/>
              </a:rPr>
              <a:t>流水线中的每一功能部件后面都要有一个</a:t>
            </a:r>
            <a:r>
              <a:rPr lang="zh-CN" altLang="en-US" dirty="0">
                <a:solidFill>
                  <a:srgbClr val="FF0000"/>
                </a:solidFill>
                <a:latin typeface="华文中宋" panose="02010600040101010101" pitchFamily="2" charset="-122"/>
                <a:ea typeface="华文中宋" panose="02010600040101010101" pitchFamily="2" charset="-122"/>
              </a:rPr>
              <a:t>缓冲寄存器</a:t>
            </a:r>
            <a:r>
              <a:rPr lang="zh-CN" altLang="en-US" dirty="0">
                <a:latin typeface="华文中宋" panose="02010600040101010101" pitchFamily="2" charset="-122"/>
                <a:ea typeface="华文中宋" panose="02010600040101010101" pitchFamily="2" charset="-122"/>
              </a:rPr>
              <a:t>，即所谓的锁存器，以便平滑各个功能段延时时间的不一致。</a:t>
            </a: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）流水线中各段时间应</a:t>
            </a:r>
            <a:r>
              <a:rPr lang="zh-CN" altLang="en-US" dirty="0">
                <a:solidFill>
                  <a:srgbClr val="FF0000"/>
                </a:solidFill>
                <a:latin typeface="华文中宋" panose="02010600040101010101" pitchFamily="2" charset="-122"/>
                <a:ea typeface="华文中宋" panose="02010600040101010101" pitchFamily="2" charset="-122"/>
              </a:rPr>
              <a:t>尽量相等</a:t>
            </a:r>
            <a:r>
              <a:rPr lang="zh-CN" altLang="en-US" dirty="0">
                <a:latin typeface="华文中宋" panose="02010600040101010101" pitchFamily="2" charset="-122"/>
                <a:ea typeface="华文中宋" panose="02010600040101010101" pitchFamily="2" charset="-122"/>
              </a:rPr>
              <a:t>，避免段延时过长引起的相互等待。</a:t>
            </a:r>
          </a:p>
          <a:p>
            <a:pPr algn="l"/>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）流水线需要有“装入时间”和“排空时间”。</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405" y="1071899"/>
            <a:ext cx="7924800" cy="707886"/>
          </a:xfrm>
          <a:prstGeom prst="rect">
            <a:avLst/>
          </a:prstGeom>
          <a:noFill/>
        </p:spPr>
        <p:txBody>
          <a:bodyPr wrap="square" rtlCol="0">
            <a:noAutofit/>
          </a:bodyPr>
          <a:lstStyle/>
          <a:p>
            <a:pPr algn="ctr"/>
            <a:r>
              <a:rPr lang="zh-CN" altLang="en-US" sz="4800" b="1" dirty="0">
                <a:solidFill>
                  <a:schemeClr val="tx1">
                    <a:lumMod val="85000"/>
                    <a:lumOff val="15000"/>
                  </a:schemeClr>
                </a:solidFill>
                <a:latin typeface="华文中宋" panose="02010600040101010101" pitchFamily="2" charset="-122"/>
                <a:ea typeface="华文中宋" panose="02010600040101010101" pitchFamily="2" charset="-122"/>
              </a:rPr>
              <a:t>高级计算机系统结构</a:t>
            </a:r>
            <a:endParaRPr lang="zh-CN" sz="4800" b="1" dirty="0">
              <a:solidFill>
                <a:schemeClr val="tx1">
                  <a:lumMod val="50000"/>
                  <a:lumOff val="50000"/>
                </a:schemeClr>
              </a:solidFill>
              <a:latin typeface="华文中宋" panose="02010600040101010101" pitchFamily="2" charset="-122"/>
              <a:ea typeface="华文中宋" panose="02010600040101010101" pitchFamily="2" charset="-122"/>
              <a:cs typeface="Arial" panose="020B0604020202020204" pitchFamily="34" charset="0"/>
            </a:endParaRPr>
          </a:p>
        </p:txBody>
      </p: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519"/>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
        <p:nvSpPr>
          <p:cNvPr id="25" name="TextBox 24"/>
          <p:cNvSpPr txBox="1"/>
          <p:nvPr/>
        </p:nvSpPr>
        <p:spPr>
          <a:xfrm>
            <a:off x="3432810" y="3232785"/>
            <a:ext cx="2117725" cy="706755"/>
          </a:xfrm>
          <a:prstGeom prst="rect">
            <a:avLst/>
          </a:prstGeom>
          <a:noFill/>
        </p:spPr>
        <p:txBody>
          <a:bodyPr wrap="square" rtlCol="0">
            <a:spAutoFit/>
          </a:bodyPr>
          <a:lstStyle/>
          <a:p>
            <a:pPr algn="ctr"/>
            <a:r>
              <a:rPr lang="zh-CN" altLang="en-US" sz="40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第</a:t>
            </a:r>
            <a:r>
              <a:rPr lang="en-US" altLang="zh-CN" sz="40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4</a:t>
            </a:r>
            <a:r>
              <a:rPr lang="zh-CN" altLang="en-US" sz="40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章</a:t>
            </a:r>
            <a:r>
              <a:rPr lang="en-US" altLang="zh-CN" sz="40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-1</a:t>
            </a:r>
            <a:r>
              <a:rPr lang="zh-CN" altLang="en-US" sz="40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r>
              <a:rPr lang="zh-CN" altLang="en-US" sz="28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zh-CN" altLang="en-US" sz="2800" b="1" dirty="0">
              <a:solidFill>
                <a:srgbClr val="0000FF"/>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endParaRPr>
          </a:p>
        </p:txBody>
      </p:sp>
      <p:pic>
        <p:nvPicPr>
          <p:cNvPr id="1026" name="Picture 2" descr="D:\教学\Computer Organization And Design\Picture\Computer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46" y="3898531"/>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289935" y="4293235"/>
            <a:ext cx="5710555" cy="583565"/>
          </a:xfrm>
          <a:prstGeom prst="rect">
            <a:avLst/>
          </a:prstGeom>
          <a:noFill/>
        </p:spPr>
        <p:txBody>
          <a:bodyPr wrap="square" rtlCol="0">
            <a:spAutoFit/>
          </a:bodyPr>
          <a:lstStyle/>
          <a:p>
            <a:pPr algn="ctr"/>
            <a:r>
              <a:rPr lang="en-US" altLang="zh-CN" sz="32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MIPS</a:t>
            </a:r>
            <a:r>
              <a:rPr altLang="en-US" sz="3200" b="1"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流水线及指令级并行技术</a:t>
            </a:r>
            <a:endParaRPr lang="zh-CN" sz="3200" b="1" dirty="0">
              <a:latin typeface="黑体" panose="02010609060101010101" pitchFamily="2" charset="-122"/>
              <a:ea typeface="黑体" panose="02010609060101010101" pitchFamily="2" charset="-122"/>
              <a:cs typeface="黑体" panose="02010609060101010101" pitchFamily="2" charset="-122"/>
            </a:endParaRPr>
          </a:p>
        </p:txBody>
      </p:sp>
      <p:sp>
        <p:nvSpPr>
          <p:cNvPr id="14" name="Rectangle 5"/>
          <p:cNvSpPr>
            <a:spLocks noChangeArrowheads="1"/>
          </p:cNvSpPr>
          <p:nvPr/>
        </p:nvSpPr>
        <p:spPr bwMode="auto">
          <a:xfrm>
            <a:off x="3365347" y="2875678"/>
            <a:ext cx="45719" cy="3303116"/>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Rectangle 6"/>
          <p:cNvSpPr>
            <a:spLocks noChangeArrowheads="1"/>
          </p:cNvSpPr>
          <p:nvPr/>
        </p:nvSpPr>
        <p:spPr bwMode="auto">
          <a:xfrm>
            <a:off x="3098687" y="3907418"/>
            <a:ext cx="5816713"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t>30</a:t>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7500"/>
          </a:bodyPr>
          <a:lstStyle/>
          <a:p>
            <a:pPr algn="l">
              <a:lnSpc>
                <a:spcPct val="150000"/>
              </a:lnSpc>
            </a:pPr>
            <a:r>
              <a:rPr lang="zh-CN" altLang="en-US" b="1" dirty="0">
                <a:solidFill>
                  <a:srgbClr val="0000FF"/>
                </a:solidFill>
                <a:latin typeface="Comic Sans MS" panose="030F0702030302020204" pitchFamily="66" charset="0"/>
              </a:rPr>
              <a:t>一、什么是流水线</a:t>
            </a:r>
            <a:r>
              <a:rPr lang="en-US" altLang="zh-CN" b="1" dirty="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二、流水线分类</a:t>
            </a:r>
            <a:endParaRPr lang="zh-CN" altLang="en-US" b="1" dirty="0">
              <a:solidFill>
                <a:srgbClr val="C00000"/>
              </a:solidFill>
              <a:latin typeface="Comic Sans MS" panose="030F0702030302020204" pitchFamily="66" charset="0"/>
            </a:endParaRPr>
          </a:p>
          <a:p>
            <a:pPr algn="l">
              <a:lnSpc>
                <a:spcPct val="150000"/>
              </a:lnSpc>
            </a:pPr>
            <a:r>
              <a:rPr altLang="zh-CN" b="1" dirty="0">
                <a:solidFill>
                  <a:srgbClr val="C00000"/>
                </a:solidFill>
                <a:latin typeface="Comic Sans MS" panose="030F0702030302020204" pitchFamily="66" charset="0"/>
              </a:rPr>
              <a:t>三、</a:t>
            </a:r>
            <a:r>
              <a:rPr lang="en-US" altLang="zh-CN" b="1" dirty="0">
                <a:solidFill>
                  <a:srgbClr val="C00000"/>
                </a:solidFill>
                <a:latin typeface="Comic Sans MS" panose="030F0702030302020204" pitchFamily="66" charset="0"/>
              </a:rPr>
              <a:t>RISC</a:t>
            </a:r>
            <a:r>
              <a:rPr lang="zh-CN" altLang="en-US" b="1" dirty="0">
                <a:solidFill>
                  <a:srgbClr val="C00000"/>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四、非流水线方式下</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指令系统的实现</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五、经典</a:t>
            </a:r>
            <a:r>
              <a:rPr lang="en-US" altLang="zh-CN" b="1" dirty="0">
                <a:solidFill>
                  <a:srgbClr val="0000FF"/>
                </a:solidFill>
                <a:latin typeface="Comic Sans MS" panose="030F0702030302020204" pitchFamily="66" charset="0"/>
              </a:rPr>
              <a:t>5</a:t>
            </a:r>
            <a:r>
              <a:rPr lang="zh-CN" altLang="en-US" b="1" dirty="0">
                <a:solidFill>
                  <a:srgbClr val="0000FF"/>
                </a:solidFill>
                <a:latin typeface="Comic Sans MS" panose="030F0702030302020204" pitchFamily="66" charset="0"/>
              </a:rPr>
              <a:t>段流水线</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处理器</a:t>
            </a:r>
            <a:endParaRPr lang="en-US" altLang="zh-CN" b="1" dirty="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a:latin typeface="黑体" panose="02010609060101010101" pitchFamily="2" charset="-122"/>
              </a:rPr>
              <a:t>4.1	 </a:t>
            </a:r>
            <a:r>
              <a:rPr lang="zh-CN" altLang="en-US" sz="4400" b="1" dirty="0">
                <a:latin typeface="黑体" panose="02010609060101010101" pitchFamily="2" charset="-122"/>
              </a:rPr>
              <a:t>流水线的基本概念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A24C318-8E56-4222-8D93-8231BA1FB9B3}" type="slidenum">
              <a:rPr lang="en-US" altLang="zh-CN"/>
              <a:t>31</a:t>
            </a:fld>
            <a:endParaRPr lang="en-US" altLang="zh-CN"/>
          </a:p>
        </p:txBody>
      </p:sp>
      <p:sp>
        <p:nvSpPr>
          <p:cNvPr id="8194" name="Rectangle 2"/>
          <p:cNvSpPr>
            <a:spLocks noGrp="1" noChangeArrowheads="1"/>
          </p:cNvSpPr>
          <p:nvPr>
            <p:ph type="title"/>
          </p:nvPr>
        </p:nvSpPr>
        <p:spPr/>
        <p:txBody>
          <a:bodyPr>
            <a:normAutofit fontScale="90000"/>
          </a:bodyPr>
          <a:lstStyle/>
          <a:p>
            <a:pPr algn="l">
              <a:lnSpc>
                <a:spcPct val="150000"/>
              </a:lnSpc>
            </a:pPr>
            <a:r>
              <a:rPr lang="en-US" altLang="zh-CN" dirty="0">
                <a:solidFill>
                  <a:srgbClr val="0000FF"/>
                </a:solidFill>
                <a:latin typeface="华文中宋" panose="02010600040101010101" pitchFamily="2" charset="-122"/>
                <a:ea typeface="华文中宋" panose="02010600040101010101" pitchFamily="2" charset="-122"/>
                <a:sym typeface="+mn-ea"/>
              </a:rPr>
              <a:t>4.1</a:t>
            </a:r>
            <a:r>
              <a:rPr altLang="en-US" dirty="0">
                <a:solidFill>
                  <a:srgbClr val="0000FF"/>
                </a:solidFill>
                <a:latin typeface="华文中宋" panose="02010600040101010101" pitchFamily="2" charset="-122"/>
                <a:ea typeface="华文中宋" panose="02010600040101010101" pitchFamily="2" charset="-122"/>
                <a:sym typeface="+mn-ea"/>
              </a:rPr>
              <a:t>  流水线的基本概念</a:t>
            </a:r>
            <a:endParaRPr lang="en-US" altLang="zh-CN" b="1" dirty="0">
              <a:latin typeface="Comic Sans MS" panose="030F0702030302020204" pitchFamily="66" charset="0"/>
            </a:endParaRPr>
          </a:p>
        </p:txBody>
      </p:sp>
      <p:sp>
        <p:nvSpPr>
          <p:cNvPr id="8195" name="Rectangle 3"/>
          <p:cNvSpPr>
            <a:spLocks noGrp="1" noChangeArrowheads="1"/>
          </p:cNvSpPr>
          <p:nvPr>
            <p:ph type="body" idx="1"/>
          </p:nvPr>
        </p:nvSpPr>
        <p:spPr>
          <a:xfrm>
            <a:off x="467360" y="1412875"/>
            <a:ext cx="8229600" cy="5733415"/>
          </a:xfrm>
        </p:spPr>
        <p:txBody>
          <a:bodyPr>
            <a:normAutofit/>
          </a:bodyPr>
          <a:lstStyle/>
          <a:p>
            <a:pPr lvl="1">
              <a:lnSpc>
                <a:spcPts val="3700"/>
              </a:lnSpc>
              <a:buNone/>
            </a:pPr>
            <a:r>
              <a:rPr altLang="en-US" b="1" dirty="0">
                <a:solidFill>
                  <a:srgbClr val="0000FF"/>
                </a:solidFill>
                <a:latin typeface="Arial" panose="020B0604020202020204"/>
              </a:rPr>
              <a:t>三、</a:t>
            </a:r>
            <a:r>
              <a:rPr lang="en-US" altLang="zh-CN" b="1" dirty="0">
                <a:solidFill>
                  <a:srgbClr val="0000FF"/>
                </a:solidFill>
                <a:latin typeface="Arial" panose="020B0604020202020204"/>
              </a:rPr>
              <a:t>RISC</a:t>
            </a:r>
            <a:r>
              <a:rPr altLang="en-US" b="1" dirty="0">
                <a:solidFill>
                  <a:srgbClr val="0000FF"/>
                </a:solidFill>
                <a:latin typeface="Arial" panose="020B0604020202020204"/>
              </a:rPr>
              <a:t>指令</a:t>
            </a:r>
            <a:r>
              <a:rPr lang="zh-CN" altLang="en-US" b="1" dirty="0">
                <a:solidFill>
                  <a:srgbClr val="0000FF"/>
                </a:solidFill>
                <a:latin typeface="Arial" panose="020B0604020202020204"/>
              </a:rPr>
              <a:t>系统结构有以下几个关键特点：</a:t>
            </a:r>
            <a:endParaRPr lang="en-US" altLang="zh-CN" sz="900" b="1" dirty="0">
              <a:solidFill>
                <a:srgbClr val="0000FF"/>
              </a:solidFill>
              <a:latin typeface="宋体" panose="02010600030101010101" pitchFamily="2" charset="-122"/>
            </a:endParaRPr>
          </a:p>
          <a:p>
            <a:pPr lvl="1">
              <a:lnSpc>
                <a:spcPts val="3700"/>
              </a:lnSpc>
            </a:pPr>
            <a:r>
              <a:rPr lang="zh-CN" altLang="en-US" sz="2400" b="1" dirty="0"/>
              <a:t>所有参加</a:t>
            </a:r>
            <a:r>
              <a:rPr lang="zh-CN" altLang="en-US" sz="2400" b="1" dirty="0">
                <a:solidFill>
                  <a:srgbClr val="C00000"/>
                </a:solidFill>
              </a:rPr>
              <a:t>运算的数据来自寄存器，结果也写入寄存器</a:t>
            </a:r>
            <a:r>
              <a:rPr lang="zh-CN" altLang="en-US" sz="2400" b="1" dirty="0"/>
              <a:t>。寄存器为</a:t>
            </a:r>
            <a:r>
              <a:rPr lang="en-US" altLang="zh-CN" sz="2400" b="1" dirty="0"/>
              <a:t>32/64</a:t>
            </a:r>
            <a:r>
              <a:rPr lang="zh-CN" altLang="en-US" sz="2400" b="1" dirty="0"/>
              <a:t>位。</a:t>
            </a:r>
            <a:endParaRPr lang="en-US" altLang="zh-CN" sz="2400" b="1" dirty="0"/>
          </a:p>
          <a:p>
            <a:pPr lvl="1">
              <a:lnSpc>
                <a:spcPts val="3700"/>
              </a:lnSpc>
            </a:pPr>
            <a:r>
              <a:rPr lang="zh-CN" altLang="en-US" sz="2400" b="1" dirty="0"/>
              <a:t>访存只有</a:t>
            </a:r>
            <a:r>
              <a:rPr lang="en-US" altLang="zh-CN" sz="2400" b="1" dirty="0">
                <a:solidFill>
                  <a:srgbClr val="0070C0"/>
                </a:solidFill>
              </a:rPr>
              <a:t>load</a:t>
            </a:r>
            <a:r>
              <a:rPr lang="zh-CN" altLang="en-US" sz="2400" b="1" dirty="0">
                <a:solidFill>
                  <a:srgbClr val="0070C0"/>
                </a:solidFill>
              </a:rPr>
              <a:t>和</a:t>
            </a:r>
            <a:r>
              <a:rPr lang="en-US" altLang="zh-CN" sz="2400" b="1" dirty="0">
                <a:solidFill>
                  <a:srgbClr val="0070C0"/>
                </a:solidFill>
              </a:rPr>
              <a:t>store</a:t>
            </a:r>
            <a:r>
              <a:rPr lang="zh-CN" altLang="en-US" sz="2400" b="1" dirty="0"/>
              <a:t>指令</a:t>
            </a:r>
            <a:endParaRPr lang="en-US" altLang="zh-CN" sz="2400" b="1" dirty="0"/>
          </a:p>
          <a:p>
            <a:pPr lvl="1">
              <a:lnSpc>
                <a:spcPts val="3700"/>
              </a:lnSpc>
            </a:pPr>
            <a:r>
              <a:rPr lang="zh-CN" altLang="en-US" sz="2400" b="1" dirty="0"/>
              <a:t>指令的</a:t>
            </a:r>
            <a:r>
              <a:rPr lang="zh-CN" altLang="en-US" sz="2400" b="1" dirty="0">
                <a:solidFill>
                  <a:srgbClr val="00B050"/>
                </a:solidFill>
              </a:rPr>
              <a:t>数量较少</a:t>
            </a:r>
            <a:r>
              <a:rPr lang="zh-CN" altLang="en-US" sz="2400" b="1" dirty="0"/>
              <a:t>，所有</a:t>
            </a:r>
            <a:r>
              <a:rPr lang="zh-CN" altLang="en-US" sz="2400" b="1" dirty="0">
                <a:solidFill>
                  <a:srgbClr val="00B050"/>
                </a:solidFill>
              </a:rPr>
              <a:t>指令长度相同</a:t>
            </a:r>
            <a:r>
              <a:rPr lang="zh-CN" altLang="en-US" sz="2400" b="1" dirty="0"/>
              <a:t>。</a:t>
            </a:r>
            <a:endParaRPr lang="en-US" altLang="zh-CN" sz="2400" b="1" dirty="0"/>
          </a:p>
          <a:p>
            <a:pPr lvl="1">
              <a:lnSpc>
                <a:spcPts val="3700"/>
              </a:lnSpc>
            </a:pPr>
            <a:r>
              <a:rPr lang="zh-CN" altLang="en-US" sz="2400" b="1" dirty="0"/>
              <a:t>不同指令执行的时钟周期数差别不大</a:t>
            </a:r>
            <a:endParaRPr lang="en-US" altLang="zh-CN" sz="2400" b="1" dirty="0"/>
          </a:p>
          <a:p>
            <a:pPr lvl="1">
              <a:lnSpc>
                <a:spcPts val="3700"/>
              </a:lnSpc>
              <a:buNone/>
            </a:pPr>
            <a:r>
              <a:rPr lang="zh-CN" altLang="en-US" sz="2400" b="1" dirty="0"/>
              <a:t>这种结构可以有效地</a:t>
            </a:r>
            <a:r>
              <a:rPr lang="zh-CN" altLang="en-US" sz="2400" b="1" i="1" dirty="0">
                <a:solidFill>
                  <a:srgbClr val="FF0000"/>
                </a:solidFill>
              </a:rPr>
              <a:t>简化流水线的实现</a:t>
            </a:r>
            <a:r>
              <a:rPr lang="zh-CN" altLang="en-US" sz="2400" b="1" i="1" dirty="0"/>
              <a:t>。</a:t>
            </a:r>
            <a:endParaRPr lang="en-US" altLang="zh-CN" b="1" i="1" dirty="0"/>
          </a:p>
          <a:p>
            <a:pPr lvl="1">
              <a:lnSpc>
                <a:spcPts val="3700"/>
              </a:lnSpc>
              <a:buNone/>
            </a:pPr>
            <a:endParaRPr lang="en-US" altLang="zh-CN" sz="1200" b="1" i="1" dirty="0"/>
          </a:p>
          <a:p>
            <a:pPr lvl="1">
              <a:lnSpc>
                <a:spcPts val="3700"/>
              </a:lnSpc>
              <a:buNone/>
            </a:pPr>
            <a:r>
              <a:rPr lang="en-US" altLang="zh-CN" b="1" i="1" dirty="0">
                <a:solidFill>
                  <a:schemeClr val="accent6">
                    <a:lumMod val="75000"/>
                  </a:schemeClr>
                </a:solidFill>
              </a:rPr>
              <a:t>MIPS</a:t>
            </a:r>
            <a:r>
              <a:rPr lang="zh-CN" altLang="en-US" b="1" i="1" dirty="0">
                <a:solidFill>
                  <a:schemeClr val="accent6">
                    <a:lumMod val="75000"/>
                  </a:schemeClr>
                </a:solidFill>
              </a:rPr>
              <a:t>系统</a:t>
            </a:r>
            <a:r>
              <a:rPr lang="zh-CN" altLang="en-US" b="1" i="1" dirty="0"/>
              <a:t>是</a:t>
            </a:r>
            <a:r>
              <a:rPr lang="zh-CN" altLang="en-US" b="1" i="1" dirty="0">
                <a:solidFill>
                  <a:schemeClr val="accent6">
                    <a:lumMod val="75000"/>
                  </a:schemeClr>
                </a:solidFill>
              </a:rPr>
              <a:t>默认的  </a:t>
            </a:r>
            <a:r>
              <a:rPr lang="en-US" altLang="zh-CN" b="1" dirty="0"/>
              <a:t>RISC</a:t>
            </a:r>
            <a:r>
              <a:rPr lang="zh-CN" altLang="en-US" b="1" dirty="0"/>
              <a:t>系统结构。</a:t>
            </a:r>
            <a:endParaRPr lang="en-US" altLang="zh-C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t>32</a:t>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7500"/>
          </a:bodyPr>
          <a:lstStyle/>
          <a:p>
            <a:pPr algn="l">
              <a:lnSpc>
                <a:spcPct val="150000"/>
              </a:lnSpc>
            </a:pPr>
            <a:r>
              <a:rPr lang="zh-CN" altLang="en-US" b="1" dirty="0">
                <a:solidFill>
                  <a:srgbClr val="0000FF"/>
                </a:solidFill>
                <a:latin typeface="Comic Sans MS" panose="030F0702030302020204" pitchFamily="66" charset="0"/>
              </a:rPr>
              <a:t>一、什么是流水线</a:t>
            </a:r>
            <a:r>
              <a:rPr lang="en-US" altLang="zh-CN" b="1" dirty="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二、流水线分类</a:t>
            </a:r>
            <a:endParaRPr lang="zh-CN" altLang="en-US" b="1" dirty="0">
              <a:solidFill>
                <a:srgbClr val="C00000"/>
              </a:solidFill>
              <a:latin typeface="Comic Sans MS" panose="030F0702030302020204" pitchFamily="66" charset="0"/>
            </a:endParaRPr>
          </a:p>
          <a:p>
            <a:pPr algn="l">
              <a:lnSpc>
                <a:spcPct val="150000"/>
              </a:lnSpc>
            </a:pPr>
            <a:r>
              <a:rPr altLang="zh-CN" b="1" dirty="0">
                <a:solidFill>
                  <a:srgbClr val="0000FF"/>
                </a:solidFill>
                <a:latin typeface="Comic Sans MS" panose="030F0702030302020204" pitchFamily="66" charset="0"/>
              </a:rPr>
              <a:t>三、</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FF0000"/>
                </a:solidFill>
                <a:latin typeface="Comic Sans MS" panose="030F0702030302020204" pitchFamily="66" charset="0"/>
              </a:rPr>
              <a:t>四、非流水线方式下</a:t>
            </a:r>
            <a:r>
              <a:rPr lang="en-US" altLang="zh-CN" b="1" dirty="0">
                <a:solidFill>
                  <a:srgbClr val="FF0000"/>
                </a:solidFill>
                <a:latin typeface="Comic Sans MS" panose="030F0702030302020204" pitchFamily="66" charset="0"/>
              </a:rPr>
              <a:t>RISC</a:t>
            </a:r>
            <a:r>
              <a:rPr lang="zh-CN" altLang="en-US" b="1" dirty="0">
                <a:solidFill>
                  <a:srgbClr val="FF0000"/>
                </a:solidFill>
                <a:latin typeface="Comic Sans MS" panose="030F0702030302020204" pitchFamily="66" charset="0"/>
              </a:rPr>
              <a:t>指令系统的实现</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五、经典</a:t>
            </a:r>
            <a:r>
              <a:rPr lang="en-US" altLang="zh-CN" b="1" dirty="0">
                <a:solidFill>
                  <a:srgbClr val="0000FF"/>
                </a:solidFill>
                <a:latin typeface="Comic Sans MS" panose="030F0702030302020204" pitchFamily="66" charset="0"/>
              </a:rPr>
              <a:t>5</a:t>
            </a:r>
            <a:r>
              <a:rPr lang="zh-CN" altLang="en-US" b="1" dirty="0">
                <a:solidFill>
                  <a:srgbClr val="0000FF"/>
                </a:solidFill>
                <a:latin typeface="Comic Sans MS" panose="030F0702030302020204" pitchFamily="66" charset="0"/>
              </a:rPr>
              <a:t>段流水线</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处理器</a:t>
            </a:r>
            <a:endParaRPr lang="en-US" altLang="zh-CN" b="1" dirty="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a:latin typeface="黑体" panose="02010609060101010101" pitchFamily="2" charset="-122"/>
              </a:rPr>
              <a:t>4.1	 </a:t>
            </a:r>
            <a:r>
              <a:rPr lang="zh-CN" altLang="en-US" sz="4400" b="1" dirty="0">
                <a:latin typeface="黑体" panose="02010609060101010101" pitchFamily="2" charset="-122"/>
              </a:rPr>
              <a:t>流水线的基本概念</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9" y="-13997"/>
            <a:ext cx="8786842" cy="1143000"/>
          </a:xfrm>
        </p:spPr>
        <p:txBody>
          <a:bodyPr>
            <a:normAutofit/>
          </a:bodyPr>
          <a:lstStyle/>
          <a:p>
            <a:r>
              <a:rPr lang="en-US" altLang="zh-CN" dirty="0">
                <a:solidFill>
                  <a:srgbClr val="0000FF"/>
                </a:solidFill>
                <a:latin typeface="华文中宋" panose="02010600040101010101" pitchFamily="2" charset="-122"/>
                <a:ea typeface="华文中宋" panose="02010600040101010101" pitchFamily="2" charset="-122"/>
                <a:sym typeface="+mn-ea"/>
              </a:rPr>
              <a:t>4.1</a:t>
            </a:r>
            <a:r>
              <a:rPr altLang="en-US" dirty="0">
                <a:solidFill>
                  <a:srgbClr val="0000FF"/>
                </a:solidFill>
                <a:latin typeface="华文中宋" panose="02010600040101010101" pitchFamily="2" charset="-122"/>
                <a:ea typeface="华文中宋" panose="02010600040101010101" pitchFamily="2" charset="-122"/>
                <a:sym typeface="+mn-ea"/>
              </a:rPr>
              <a:t>  流水线的基本概念</a:t>
            </a:r>
            <a:endParaRPr lang="zh-CN" altLang="en-US" sz="4000" dirty="0"/>
          </a:p>
        </p:txBody>
      </p:sp>
      <p:sp>
        <p:nvSpPr>
          <p:cNvPr id="3" name="内容占位符 2"/>
          <p:cNvSpPr>
            <a:spLocks noGrp="1"/>
          </p:cNvSpPr>
          <p:nvPr>
            <p:ph idx="1"/>
          </p:nvPr>
        </p:nvSpPr>
        <p:spPr>
          <a:xfrm>
            <a:off x="227330" y="1844675"/>
            <a:ext cx="8229600" cy="3918585"/>
          </a:xfrm>
        </p:spPr>
        <p:txBody>
          <a:bodyPr>
            <a:normAutofit/>
          </a:bodyPr>
          <a:lstStyle/>
          <a:p>
            <a:pPr>
              <a:lnSpc>
                <a:spcPts val="3700"/>
              </a:lnSpc>
              <a:buNone/>
            </a:pPr>
            <a:r>
              <a:rPr altLang="en-US" sz="2800" b="1" dirty="0">
                <a:latin typeface="Comic Sans MS" panose="030F0702030302020204" pitchFamily="66" charset="0"/>
                <a:sym typeface="+mn-ea"/>
              </a:rPr>
              <a:t>四、</a:t>
            </a:r>
            <a:r>
              <a:rPr altLang="en-US" sz="2800" b="1" dirty="0">
                <a:solidFill>
                  <a:srgbClr val="C00000"/>
                </a:solidFill>
                <a:sym typeface="+mn-ea"/>
              </a:rPr>
              <a:t>非流水线方式下</a:t>
            </a:r>
            <a:r>
              <a:rPr lang="en-US" altLang="zh-CN" sz="2800" b="1" dirty="0">
                <a:sym typeface="+mn-ea"/>
              </a:rPr>
              <a:t>RISC</a:t>
            </a:r>
            <a:r>
              <a:rPr altLang="en-US" sz="2800" b="1" dirty="0">
                <a:sym typeface="+mn-ea"/>
              </a:rPr>
              <a:t>指令系统的实现</a:t>
            </a:r>
            <a:endParaRPr lang="zh-CN" altLang="en-US" sz="2800" b="1" dirty="0"/>
          </a:p>
          <a:p>
            <a:pPr>
              <a:lnSpc>
                <a:spcPts val="3700"/>
              </a:lnSpc>
              <a:buNone/>
            </a:pPr>
            <a:r>
              <a:rPr lang="zh-CN" altLang="en-US" sz="2800" b="1" dirty="0"/>
              <a:t> </a:t>
            </a:r>
          </a:p>
          <a:p>
            <a:pPr>
              <a:lnSpc>
                <a:spcPts val="3700"/>
              </a:lnSpc>
              <a:buNone/>
            </a:pPr>
            <a:r>
              <a:rPr lang="zh-CN" altLang="en-US" sz="2800" b="1" dirty="0"/>
              <a:t>       假定指令系统是</a:t>
            </a:r>
            <a:r>
              <a:rPr lang="en-US" altLang="zh-CN" sz="2800" b="1" dirty="0"/>
              <a:t>MIPS</a:t>
            </a:r>
            <a:r>
              <a:rPr lang="zh-CN" altLang="en-US" sz="2800" b="1" dirty="0"/>
              <a:t>的一个定点子集：</a:t>
            </a:r>
            <a:r>
              <a:rPr lang="en-US" altLang="zh-CN" sz="2800" b="1" dirty="0">
                <a:solidFill>
                  <a:srgbClr val="0070C0"/>
                </a:solidFill>
              </a:rPr>
              <a:t>load/store</a:t>
            </a:r>
            <a:r>
              <a:rPr lang="zh-CN" altLang="en-US" sz="2800" b="1" dirty="0">
                <a:solidFill>
                  <a:srgbClr val="0070C0"/>
                </a:solidFill>
              </a:rPr>
              <a:t>指令，</a:t>
            </a:r>
            <a:r>
              <a:rPr lang="en-US" altLang="zh-CN" sz="2800" b="1" dirty="0">
                <a:solidFill>
                  <a:srgbClr val="0070C0"/>
                </a:solidFill>
              </a:rPr>
              <a:t>ALU</a:t>
            </a:r>
            <a:r>
              <a:rPr lang="zh-CN" altLang="en-US" sz="2800" b="1" dirty="0">
                <a:solidFill>
                  <a:srgbClr val="0070C0"/>
                </a:solidFill>
              </a:rPr>
              <a:t>指令，转移指令。</a:t>
            </a:r>
            <a:endParaRPr lang="en-US" altLang="zh-CN" sz="2800" b="1" dirty="0">
              <a:solidFill>
                <a:srgbClr val="0070C0"/>
              </a:solidFill>
            </a:endParaRPr>
          </a:p>
          <a:p>
            <a:pPr>
              <a:lnSpc>
                <a:spcPts val="3700"/>
              </a:lnSpc>
              <a:buNone/>
            </a:pPr>
            <a:r>
              <a:rPr lang="zh-CN" altLang="en-US" sz="2800" b="1" dirty="0"/>
              <a:t>    </a:t>
            </a:r>
          </a:p>
        </p:txBody>
      </p:sp>
      <p:sp>
        <p:nvSpPr>
          <p:cNvPr id="112" name="灯片编号占位符 11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2947947" y="5561022"/>
            <a:ext cx="2895600" cy="365125"/>
          </a:xfrm>
        </p:spPr>
        <p:txBody>
          <a:bodyPr/>
          <a:lstStyle/>
          <a:p>
            <a:fld id="{83673661-8A15-459F-B7C1-6766607557A7}" type="slidenum">
              <a:rPr lang="en-US" altLang="zh-CN"/>
              <a:t>34</a:t>
            </a:fld>
            <a:endParaRPr lang="en-US" altLang="zh-CN"/>
          </a:p>
        </p:txBody>
      </p:sp>
      <p:sp>
        <p:nvSpPr>
          <p:cNvPr id="37890" name="Rectangle 2"/>
          <p:cNvSpPr>
            <a:spLocks noGrp="1" noChangeArrowheads="1"/>
          </p:cNvSpPr>
          <p:nvPr>
            <p:ph type="title"/>
          </p:nvPr>
        </p:nvSpPr>
        <p:spPr>
          <a:xfrm>
            <a:off x="1337945" y="0"/>
            <a:ext cx="6805930" cy="857250"/>
          </a:xfrm>
        </p:spPr>
        <p:txBody>
          <a:bodyPr>
            <a:normAutofit/>
          </a:bodyPr>
          <a:lstStyle/>
          <a:p>
            <a:pPr algn="l"/>
            <a:r>
              <a:rPr lang="en-US" altLang="zh-CN" sz="3200" dirty="0"/>
              <a:t>Single-cycle implementation</a:t>
            </a:r>
            <a:r>
              <a:rPr lang="zh-CN" altLang="en-US" sz="3200" dirty="0"/>
              <a:t>（参考）</a:t>
            </a:r>
            <a:endParaRPr lang="en-US" altLang="zh-CN" sz="3200" dirty="0"/>
          </a:p>
        </p:txBody>
      </p:sp>
      <p:pic>
        <p:nvPicPr>
          <p:cNvPr id="37892" name="Picture 4" descr="E:\English_arch\611\chap3_1.files\a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 y="863600"/>
            <a:ext cx="7182485" cy="3624580"/>
          </a:xfrm>
          <a:prstGeom prst="rect">
            <a:avLst/>
          </a:prstGeom>
          <a:noFill/>
          <a:extLst>
            <a:ext uri="{909E8E84-426E-40DD-AFC4-6F175D3DCCD1}">
              <a14:hiddenFill xmlns:a14="http://schemas.microsoft.com/office/drawing/2010/main">
                <a:solidFill>
                  <a:srgbClr val="FFFFFF"/>
                </a:solidFill>
              </a14:hiddenFill>
            </a:ext>
          </a:extLst>
        </p:spPr>
      </p:pic>
      <p:sp>
        <p:nvSpPr>
          <p:cNvPr id="37893" name="Text Box 5"/>
          <p:cNvSpPr txBox="1">
            <a:spLocks noChangeArrowheads="1"/>
          </p:cNvSpPr>
          <p:nvPr/>
        </p:nvSpPr>
        <p:spPr bwMode="auto">
          <a:xfrm>
            <a:off x="0" y="3214686"/>
            <a:ext cx="2209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b="0" dirty="0">
                <a:solidFill>
                  <a:srgbClr val="FF3300"/>
                </a:solidFill>
                <a:latin typeface="Comic Sans MS" panose="030F0702030302020204" pitchFamily="66" charset="0"/>
              </a:rPr>
              <a:t>seldom used !</a:t>
            </a:r>
            <a:endParaRPr lang="en-US" altLang="zh-CN" b="0" dirty="0"/>
          </a:p>
        </p:txBody>
      </p:sp>
      <p:sp>
        <p:nvSpPr>
          <p:cNvPr id="7" name="Rectangle 150"/>
          <p:cNvSpPr>
            <a:spLocks noChangeArrowheads="1"/>
          </p:cNvSpPr>
          <p:nvPr/>
        </p:nvSpPr>
        <p:spPr bwMode="auto">
          <a:xfrm>
            <a:off x="642910" y="4786322"/>
            <a:ext cx="6705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Single Cycle Implementation:</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long clock cycle</a:t>
            </a:r>
            <a:r>
              <a:rPr lang="en-US" altLang="zh-CN" sz="1800" i="1" u="sng">
                <a:solidFill>
                  <a:schemeClr val="accent2"/>
                </a:solidFill>
                <a:latin typeface="Arial" panose="020B0604020202020204" pitchFamily="34" charset="0"/>
              </a:rPr>
              <a:t> </a:t>
            </a:r>
            <a:endParaRPr lang="en-US" altLang="zh-CN" sz="1800" i="1" u="sng">
              <a:solidFill>
                <a:srgbClr val="000099"/>
              </a:solidFill>
              <a:latin typeface="Arial" panose="020B0604020202020204" pitchFamily="34" charset="0"/>
            </a:endParaRPr>
          </a:p>
        </p:txBody>
      </p:sp>
      <p:sp>
        <p:nvSpPr>
          <p:cNvPr id="8" name="Line 135"/>
          <p:cNvSpPr>
            <a:spLocks noChangeShapeType="1"/>
          </p:cNvSpPr>
          <p:nvPr/>
        </p:nvSpPr>
        <p:spPr bwMode="auto">
          <a:xfrm>
            <a:off x="828648" y="5561022"/>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36"/>
          <p:cNvSpPr>
            <a:spLocks noChangeShapeType="1"/>
          </p:cNvSpPr>
          <p:nvPr/>
        </p:nvSpPr>
        <p:spPr bwMode="auto">
          <a:xfrm>
            <a:off x="11969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39"/>
          <p:cNvSpPr>
            <a:spLocks noChangeShapeType="1"/>
          </p:cNvSpPr>
          <p:nvPr/>
        </p:nvSpPr>
        <p:spPr bwMode="auto">
          <a:xfrm>
            <a:off x="47783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40"/>
          <p:cNvSpPr>
            <a:spLocks noChangeShapeType="1"/>
          </p:cNvSpPr>
          <p:nvPr/>
        </p:nvSpPr>
        <p:spPr bwMode="auto">
          <a:xfrm flipV="1">
            <a:off x="8499448" y="5167322"/>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1"/>
          <p:cNvSpPr>
            <a:spLocks noChangeShapeType="1"/>
          </p:cNvSpPr>
          <p:nvPr/>
        </p:nvSpPr>
        <p:spPr bwMode="auto">
          <a:xfrm>
            <a:off x="85121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42"/>
          <p:cNvSpPr>
            <a:spLocks noChangeShapeType="1"/>
          </p:cNvSpPr>
          <p:nvPr/>
        </p:nvSpPr>
        <p:spPr bwMode="auto">
          <a:xfrm>
            <a:off x="1209648" y="5789622"/>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3"/>
          <p:cNvSpPr>
            <a:spLocks noChangeShapeType="1"/>
          </p:cNvSpPr>
          <p:nvPr/>
        </p:nvSpPr>
        <p:spPr bwMode="auto">
          <a:xfrm>
            <a:off x="3114648" y="5561022"/>
            <a:ext cx="1651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4"/>
          <p:cNvSpPr>
            <a:spLocks noChangeShapeType="1"/>
          </p:cNvSpPr>
          <p:nvPr/>
        </p:nvSpPr>
        <p:spPr bwMode="auto">
          <a:xfrm>
            <a:off x="31019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5"/>
          <p:cNvSpPr>
            <a:spLocks noChangeShapeType="1"/>
          </p:cNvSpPr>
          <p:nvPr/>
        </p:nvSpPr>
        <p:spPr bwMode="auto">
          <a:xfrm>
            <a:off x="4791048" y="5789622"/>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6"/>
          <p:cNvSpPr>
            <a:spLocks noChangeShapeType="1"/>
          </p:cNvSpPr>
          <p:nvPr/>
        </p:nvSpPr>
        <p:spPr bwMode="auto">
          <a:xfrm>
            <a:off x="6696048" y="5561022"/>
            <a:ext cx="1803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7"/>
          <p:cNvSpPr>
            <a:spLocks noChangeShapeType="1"/>
          </p:cNvSpPr>
          <p:nvPr/>
        </p:nvSpPr>
        <p:spPr bwMode="auto">
          <a:xfrm>
            <a:off x="6683348" y="5573722"/>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48"/>
          <p:cNvSpPr>
            <a:spLocks noChangeShapeType="1"/>
          </p:cNvSpPr>
          <p:nvPr/>
        </p:nvSpPr>
        <p:spPr bwMode="auto">
          <a:xfrm>
            <a:off x="8601048" y="5789622"/>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49"/>
          <p:cNvSpPr>
            <a:spLocks noChangeArrowheads="1"/>
          </p:cNvSpPr>
          <p:nvPr/>
        </p:nvSpPr>
        <p:spPr bwMode="auto">
          <a:xfrm>
            <a:off x="719110" y="5554672"/>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p>
        </p:txBody>
      </p:sp>
      <p:sp>
        <p:nvSpPr>
          <p:cNvPr id="21" name="Rectangle 151"/>
          <p:cNvSpPr>
            <a:spLocks noChangeArrowheads="1"/>
          </p:cNvSpPr>
          <p:nvPr/>
        </p:nvSpPr>
        <p:spPr bwMode="auto">
          <a:xfrm>
            <a:off x="1176310" y="6081722"/>
            <a:ext cx="35560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152"/>
          <p:cNvSpPr>
            <a:spLocks noChangeArrowheads="1"/>
          </p:cNvSpPr>
          <p:nvPr/>
        </p:nvSpPr>
        <p:spPr bwMode="auto">
          <a:xfrm>
            <a:off x="4757710" y="6081722"/>
            <a:ext cx="37084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53"/>
          <p:cNvSpPr>
            <a:spLocks noChangeArrowheads="1"/>
          </p:cNvSpPr>
          <p:nvPr/>
        </p:nvSpPr>
        <p:spPr bwMode="auto">
          <a:xfrm>
            <a:off x="2514573" y="6062672"/>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p>
        </p:txBody>
      </p:sp>
      <p:sp>
        <p:nvSpPr>
          <p:cNvPr id="24" name="Rectangle 154"/>
          <p:cNvSpPr>
            <a:spLocks noChangeArrowheads="1"/>
          </p:cNvSpPr>
          <p:nvPr/>
        </p:nvSpPr>
        <p:spPr bwMode="auto">
          <a:xfrm>
            <a:off x="6324573" y="6062672"/>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p>
        </p:txBody>
      </p:sp>
      <p:sp>
        <p:nvSpPr>
          <p:cNvPr id="25" name="Line 155"/>
          <p:cNvSpPr>
            <a:spLocks noChangeShapeType="1"/>
          </p:cNvSpPr>
          <p:nvPr/>
        </p:nvSpPr>
        <p:spPr bwMode="auto">
          <a:xfrm flipV="1">
            <a:off x="7793010" y="6056322"/>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56"/>
          <p:cNvSpPr>
            <a:spLocks noChangeArrowheads="1"/>
          </p:cNvSpPr>
          <p:nvPr/>
        </p:nvSpPr>
        <p:spPr bwMode="auto">
          <a:xfrm>
            <a:off x="7772373" y="6062672"/>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Waste</a:t>
            </a:r>
          </a:p>
        </p:txBody>
      </p:sp>
      <p:sp>
        <p:nvSpPr>
          <p:cNvPr id="27" name="Line 178"/>
          <p:cNvSpPr>
            <a:spLocks noChangeShapeType="1"/>
          </p:cNvSpPr>
          <p:nvPr/>
        </p:nvSpPr>
        <p:spPr bwMode="auto">
          <a:xfrm flipV="1">
            <a:off x="1196948" y="5243522"/>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179"/>
          <p:cNvSpPr>
            <a:spLocks noChangeArrowheads="1"/>
          </p:cNvSpPr>
          <p:nvPr/>
        </p:nvSpPr>
        <p:spPr bwMode="auto">
          <a:xfrm>
            <a:off x="2700310" y="5249872"/>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p>
        </p:txBody>
      </p:sp>
      <p:sp>
        <p:nvSpPr>
          <p:cNvPr id="29" name="Line 180"/>
          <p:cNvSpPr>
            <a:spLocks noChangeShapeType="1"/>
          </p:cNvSpPr>
          <p:nvPr/>
        </p:nvSpPr>
        <p:spPr bwMode="auto">
          <a:xfrm flipV="1">
            <a:off x="4778348" y="5243522"/>
            <a:ext cx="0" cy="3302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81"/>
          <p:cNvSpPr>
            <a:spLocks noChangeShapeType="1"/>
          </p:cNvSpPr>
          <p:nvPr/>
        </p:nvSpPr>
        <p:spPr bwMode="auto">
          <a:xfrm flipV="1">
            <a:off x="8512148" y="5243522"/>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82"/>
          <p:cNvSpPr>
            <a:spLocks noChangeArrowheads="1"/>
          </p:cNvSpPr>
          <p:nvPr/>
        </p:nvSpPr>
        <p:spPr bwMode="auto">
          <a:xfrm>
            <a:off x="6281710" y="5249872"/>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p>
        </p:txBody>
      </p:sp>
      <p:sp>
        <p:nvSpPr>
          <p:cNvPr id="32" name="Line 183"/>
          <p:cNvSpPr>
            <a:spLocks noChangeShapeType="1"/>
          </p:cNvSpPr>
          <p:nvPr/>
        </p:nvSpPr>
        <p:spPr bwMode="auto">
          <a:xfrm>
            <a:off x="1209648" y="5408622"/>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4"/>
          <p:cNvSpPr>
            <a:spLocks noChangeShapeType="1"/>
          </p:cNvSpPr>
          <p:nvPr/>
        </p:nvSpPr>
        <p:spPr bwMode="auto">
          <a:xfrm>
            <a:off x="4791048" y="5408622"/>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85"/>
          <p:cNvSpPr>
            <a:spLocks noChangeShapeType="1"/>
          </p:cNvSpPr>
          <p:nvPr/>
        </p:nvSpPr>
        <p:spPr bwMode="auto">
          <a:xfrm flipH="1">
            <a:off x="7051648" y="5408622"/>
            <a:ext cx="1473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86"/>
          <p:cNvSpPr>
            <a:spLocks noChangeShapeType="1"/>
          </p:cNvSpPr>
          <p:nvPr/>
        </p:nvSpPr>
        <p:spPr bwMode="auto">
          <a:xfrm flipH="1">
            <a:off x="3546448" y="5408622"/>
            <a:ext cx="1092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87"/>
          <p:cNvSpPr>
            <a:spLocks noChangeShapeType="1"/>
          </p:cNvSpPr>
          <p:nvPr/>
        </p:nvSpPr>
        <p:spPr bwMode="auto">
          <a:xfrm flipV="1">
            <a:off x="1214414" y="53086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87"/>
          <p:cNvSpPr>
            <a:spLocks noChangeShapeType="1"/>
          </p:cNvSpPr>
          <p:nvPr/>
        </p:nvSpPr>
        <p:spPr bwMode="auto">
          <a:xfrm flipV="1">
            <a:off x="4786314" y="53086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2675"/>
            <a:ext cx="8229600" cy="1143000"/>
          </a:xfrm>
        </p:spPr>
        <p:txBody>
          <a:bodyPr>
            <a:normAutofit/>
          </a:bodyPr>
          <a:lstStyle/>
          <a:p>
            <a:r>
              <a:rPr lang="zh-CN" altLang="en-US" sz="3600" b="1" dirty="0">
                <a:solidFill>
                  <a:srgbClr val="0000FF"/>
                </a:solidFill>
              </a:rPr>
              <a:t>多周期实现   </a:t>
            </a:r>
            <a:r>
              <a:rPr lang="en-US" altLang="zh-CN" sz="2800" b="1" dirty="0">
                <a:solidFill>
                  <a:srgbClr val="0000FF"/>
                </a:solidFill>
              </a:rPr>
              <a:t>Multi-cycle implementation</a:t>
            </a:r>
          </a:p>
        </p:txBody>
      </p:sp>
      <p:pic>
        <p:nvPicPr>
          <p:cNvPr id="35847" name="Picture 7" descr="E:\English_arch\611\chap3_1.files\chap3_1-2ne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534400" cy="49530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a:off x="4499992" y="4509120"/>
            <a:ext cx="0" cy="6480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4499992" y="5122452"/>
            <a:ext cx="241226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48E9B5D-EA94-4146-9C19-5CCA116D0503}" type="slidenum">
              <a:rPr lang="en-US" altLang="zh-CN"/>
              <a:t>36</a:t>
            </a:fld>
            <a:endParaRPr lang="en-US" altLang="zh-CN"/>
          </a:p>
        </p:txBody>
      </p:sp>
      <p:sp>
        <p:nvSpPr>
          <p:cNvPr id="34819" name="Rectangle 1027"/>
          <p:cNvSpPr>
            <a:spLocks noGrp="1" noChangeArrowheads="1"/>
          </p:cNvSpPr>
          <p:nvPr>
            <p:ph type="body" idx="1"/>
          </p:nvPr>
        </p:nvSpPr>
        <p:spPr>
          <a:xfrm>
            <a:off x="285720" y="714356"/>
            <a:ext cx="8534400" cy="5143536"/>
          </a:xfrm>
        </p:spPr>
        <p:txBody>
          <a:bodyPr>
            <a:normAutofit fontScale="92500"/>
          </a:bodyPr>
          <a:lstStyle/>
          <a:p>
            <a:pPr>
              <a:lnSpc>
                <a:spcPct val="160000"/>
              </a:lnSpc>
            </a:pPr>
            <a:r>
              <a:rPr lang="en-US" altLang="zh-CN" b="1" dirty="0">
                <a:latin typeface="Comic Sans MS" panose="030F0702030302020204" pitchFamily="66" charset="0"/>
              </a:rPr>
              <a:t>5</a:t>
            </a:r>
            <a:r>
              <a:rPr lang="zh-CN" altLang="en-US" b="1" dirty="0">
                <a:latin typeface="Comic Sans MS" panose="030F0702030302020204" pitchFamily="66" charset="0"/>
              </a:rPr>
              <a:t>个周期</a:t>
            </a:r>
            <a:endParaRPr lang="en-US" altLang="zh-CN" b="1" dirty="0">
              <a:latin typeface="Comic Sans MS" panose="030F0702030302020204" pitchFamily="66" charset="0"/>
            </a:endParaRPr>
          </a:p>
          <a:p>
            <a:pPr lvl="1">
              <a:lnSpc>
                <a:spcPct val="160000"/>
              </a:lnSpc>
            </a:pPr>
            <a:r>
              <a:rPr lang="en-US" altLang="zh-CN" b="1" dirty="0">
                <a:solidFill>
                  <a:srgbClr val="FF3300"/>
                </a:solidFill>
                <a:latin typeface="Comic Sans MS" panose="030F0702030302020204" pitchFamily="66" charset="0"/>
              </a:rPr>
              <a:t>IF</a:t>
            </a:r>
            <a:r>
              <a:rPr lang="en-US" altLang="zh-CN" b="1" dirty="0">
                <a:latin typeface="Comic Sans MS" panose="030F0702030302020204" pitchFamily="66" charset="0"/>
              </a:rPr>
              <a:t>: Instruction fetch cycle</a:t>
            </a:r>
          </a:p>
          <a:p>
            <a:pPr lvl="2">
              <a:lnSpc>
                <a:spcPct val="160000"/>
              </a:lnSpc>
            </a:pPr>
            <a:r>
              <a:rPr lang="zh-CN" altLang="en-US" sz="2000" b="1" dirty="0">
                <a:latin typeface="Comic Sans MS" panose="030F0702030302020204" pitchFamily="66" charset="0"/>
              </a:rPr>
              <a:t>按照</a:t>
            </a:r>
            <a:r>
              <a:rPr lang="en-US" altLang="zh-CN" sz="2000" b="1" dirty="0">
                <a:latin typeface="Comic Sans MS" panose="030F0702030302020204" pitchFamily="66" charset="0"/>
              </a:rPr>
              <a:t> PC </a:t>
            </a:r>
            <a:r>
              <a:rPr lang="zh-CN" altLang="en-US" sz="2000" b="1" dirty="0">
                <a:latin typeface="Comic Sans MS" panose="030F0702030302020204" pitchFamily="66" charset="0"/>
              </a:rPr>
              <a:t>内容访问指令存储器，取出指令</a:t>
            </a:r>
            <a:endParaRPr lang="en-US" altLang="zh-CN" sz="2000" b="1" dirty="0">
              <a:latin typeface="Comic Sans MS" panose="030F0702030302020204" pitchFamily="66" charset="0"/>
            </a:endParaRPr>
          </a:p>
          <a:p>
            <a:pPr lvl="2">
              <a:lnSpc>
                <a:spcPct val="160000"/>
              </a:lnSpc>
            </a:pPr>
            <a:r>
              <a:rPr lang="en-US" altLang="zh-CN" sz="2000" b="1" dirty="0">
                <a:latin typeface="Comic Sans MS" panose="030F0702030302020204" pitchFamily="66" charset="0"/>
              </a:rPr>
              <a:t>PC+4</a:t>
            </a:r>
            <a:r>
              <a:rPr lang="en-US" altLang="zh-CN" sz="2000" b="1" dirty="0">
                <a:latin typeface="宋体" panose="02010600030101010101" pitchFamily="2" charset="-122"/>
              </a:rPr>
              <a:t>→</a:t>
            </a:r>
            <a:r>
              <a:rPr lang="en-US" altLang="zh-CN" sz="2000" b="1" dirty="0">
                <a:latin typeface="Comic Sans MS" panose="030F0702030302020204" pitchFamily="66" charset="0"/>
              </a:rPr>
              <a:t>NPC</a:t>
            </a:r>
            <a:r>
              <a:rPr lang="zh-CN" altLang="en-US" sz="2000" b="1" dirty="0">
                <a:latin typeface="Comic Sans MS" panose="030F0702030302020204" pitchFamily="66" charset="0"/>
              </a:rPr>
              <a:t>，以获取下一条指令地址</a:t>
            </a:r>
            <a:endParaRPr lang="en-US" altLang="zh-CN" sz="2000" b="1" dirty="0">
              <a:latin typeface="Comic Sans MS" panose="030F0702030302020204" pitchFamily="66" charset="0"/>
            </a:endParaRPr>
          </a:p>
          <a:p>
            <a:pPr lvl="1">
              <a:lnSpc>
                <a:spcPct val="160000"/>
              </a:lnSpc>
            </a:pPr>
            <a:r>
              <a:rPr lang="en-US" altLang="zh-CN" b="1" dirty="0">
                <a:solidFill>
                  <a:srgbClr val="FF3300"/>
                </a:solidFill>
                <a:latin typeface="Comic Sans MS" panose="030F0702030302020204" pitchFamily="66" charset="0"/>
              </a:rPr>
              <a:t>ID</a:t>
            </a:r>
            <a:r>
              <a:rPr lang="en-US" altLang="zh-CN" b="1" dirty="0">
                <a:latin typeface="Comic Sans MS" panose="030F0702030302020204" pitchFamily="66" charset="0"/>
              </a:rPr>
              <a:t>: Instruction decode/ register fetch cycle</a:t>
            </a:r>
          </a:p>
          <a:p>
            <a:pPr lvl="2">
              <a:lnSpc>
                <a:spcPct val="160000"/>
              </a:lnSpc>
            </a:pPr>
            <a:r>
              <a:rPr lang="zh-CN" altLang="en-US" sz="2000" b="1" dirty="0">
                <a:latin typeface="Comic Sans MS" panose="030F0702030302020204" pitchFamily="66" charset="0"/>
              </a:rPr>
              <a:t>指令译码</a:t>
            </a:r>
            <a:endParaRPr lang="en-US" altLang="zh-CN" sz="2000" b="1" dirty="0">
              <a:latin typeface="Comic Sans MS" panose="030F0702030302020204" pitchFamily="66" charset="0"/>
            </a:endParaRPr>
          </a:p>
          <a:p>
            <a:pPr lvl="2">
              <a:lnSpc>
                <a:spcPct val="160000"/>
              </a:lnSpc>
            </a:pPr>
            <a:r>
              <a:rPr lang="zh-CN" altLang="en-US" sz="2000" b="1" dirty="0">
                <a:latin typeface="Comic Sans MS" panose="030F0702030302020204" pitchFamily="66" charset="0"/>
              </a:rPr>
              <a:t>读寄存器</a:t>
            </a:r>
            <a:endParaRPr lang="en-US" altLang="zh-CN" sz="2000" b="1" dirty="0">
              <a:latin typeface="Comic Sans MS" panose="030F0702030302020204" pitchFamily="66" charset="0"/>
            </a:endParaRPr>
          </a:p>
          <a:p>
            <a:pPr lvl="2">
              <a:lnSpc>
                <a:spcPct val="160000"/>
              </a:lnSpc>
            </a:pPr>
            <a:r>
              <a:rPr lang="zh-CN" altLang="en-US" sz="2000" b="1" dirty="0">
                <a:latin typeface="Comic Sans MS" panose="030F0702030302020204" pitchFamily="66" charset="0"/>
              </a:rPr>
              <a:t>如果需要，符号扩展指令中的位移量</a:t>
            </a:r>
            <a:endParaRPr lang="en-US" altLang="zh-CN" dirty="0">
              <a:latin typeface="Comic Sans MS" panose="030F0702030302020204"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93959B9-64A6-446F-8D23-ED50764932D0}" type="slidenum">
              <a:rPr lang="en-US" altLang="zh-CN"/>
              <a:t>37</a:t>
            </a:fld>
            <a:endParaRPr lang="en-US" altLang="zh-CN"/>
          </a:p>
        </p:txBody>
      </p:sp>
      <p:sp>
        <p:nvSpPr>
          <p:cNvPr id="104451" name="Rectangle 3"/>
          <p:cNvSpPr>
            <a:spLocks noGrp="1" noChangeArrowheads="1"/>
          </p:cNvSpPr>
          <p:nvPr>
            <p:ph type="body" idx="1"/>
          </p:nvPr>
        </p:nvSpPr>
        <p:spPr>
          <a:xfrm>
            <a:off x="539750" y="1210310"/>
            <a:ext cx="8229600" cy="5615940"/>
          </a:xfrm>
        </p:spPr>
        <p:txBody>
          <a:bodyPr>
            <a:normAutofit/>
          </a:bodyPr>
          <a:lstStyle/>
          <a:p>
            <a:pPr lvl="1">
              <a:lnSpc>
                <a:spcPts val="3500"/>
              </a:lnSpc>
            </a:pPr>
            <a:r>
              <a:rPr lang="en-US" altLang="zh-CN" dirty="0">
                <a:solidFill>
                  <a:srgbClr val="FF3300"/>
                </a:solidFill>
                <a:latin typeface="Comic Sans MS" panose="030F0702030302020204" pitchFamily="66" charset="0"/>
              </a:rPr>
              <a:t>EX</a:t>
            </a:r>
            <a:r>
              <a:rPr lang="en-US" altLang="zh-CN" dirty="0">
                <a:latin typeface="Comic Sans MS" panose="030F0702030302020204" pitchFamily="66" charset="0"/>
              </a:rPr>
              <a:t>: Execution/ effective address cycle </a:t>
            </a:r>
          </a:p>
          <a:p>
            <a:pPr lvl="2">
              <a:lnSpc>
                <a:spcPts val="3500"/>
              </a:lnSpc>
            </a:pPr>
            <a:r>
              <a:rPr lang="en-US" altLang="zh-CN" sz="2000" b="1" dirty="0">
                <a:latin typeface="Comic Sans MS" panose="030F0702030302020204" pitchFamily="66" charset="0"/>
              </a:rPr>
              <a:t>Load/Store:</a:t>
            </a:r>
            <a:r>
              <a:rPr lang="en-US" altLang="zh-CN" sz="2000" dirty="0">
                <a:latin typeface="Comic Sans MS" panose="030F0702030302020204" pitchFamily="66" charset="0"/>
              </a:rPr>
              <a:t> </a:t>
            </a:r>
            <a:r>
              <a:rPr lang="zh-CN" altLang="en-US" sz="2000" b="1" dirty="0">
                <a:latin typeface="Comic Sans MS" panose="030F0702030302020204" pitchFamily="66" charset="0"/>
              </a:rPr>
              <a:t>计算数据存储器有效地址</a:t>
            </a:r>
            <a:endParaRPr lang="en-US" altLang="zh-CN" sz="2000" b="1" dirty="0">
              <a:latin typeface="Comic Sans MS" panose="030F0702030302020204" pitchFamily="66" charset="0"/>
            </a:endParaRPr>
          </a:p>
          <a:p>
            <a:pPr lvl="2">
              <a:lnSpc>
                <a:spcPts val="3500"/>
              </a:lnSpc>
            </a:pPr>
            <a:r>
              <a:rPr lang="en-US" altLang="zh-CN" sz="2000" b="1" dirty="0">
                <a:latin typeface="Comic Sans MS" panose="030F0702030302020204" pitchFamily="66" charset="0"/>
              </a:rPr>
              <a:t>R-R/ R-I  ALU:</a:t>
            </a:r>
            <a:r>
              <a:rPr lang="en-US" altLang="zh-CN" sz="2000" dirty="0">
                <a:latin typeface="Comic Sans MS" panose="030F0702030302020204" pitchFamily="66" charset="0"/>
              </a:rPr>
              <a:t> </a:t>
            </a:r>
            <a:r>
              <a:rPr lang="zh-CN" altLang="en-US" sz="2000" b="1" dirty="0">
                <a:latin typeface="Comic Sans MS" panose="030F0702030302020204" pitchFamily="66" charset="0"/>
              </a:rPr>
              <a:t>执行运算操作</a:t>
            </a:r>
            <a:endParaRPr lang="en-US" altLang="zh-CN" sz="2000" b="1" dirty="0">
              <a:latin typeface="Comic Sans MS" panose="030F0702030302020204" pitchFamily="66" charset="0"/>
            </a:endParaRPr>
          </a:p>
          <a:p>
            <a:pPr lvl="2">
              <a:lnSpc>
                <a:spcPts val="3500"/>
              </a:lnSpc>
            </a:pPr>
            <a:r>
              <a:rPr lang="en-US" altLang="zh-CN" sz="2000" b="1" dirty="0">
                <a:latin typeface="Comic Sans MS" panose="030F0702030302020204" pitchFamily="66" charset="0"/>
              </a:rPr>
              <a:t>Branch:</a:t>
            </a:r>
            <a:r>
              <a:rPr lang="en-US" altLang="zh-CN" sz="2000" dirty="0">
                <a:latin typeface="Comic Sans MS" panose="030F0702030302020204" pitchFamily="66" charset="0"/>
              </a:rPr>
              <a:t> </a:t>
            </a:r>
            <a:r>
              <a:rPr lang="zh-CN" altLang="en-US" sz="2000" dirty="0">
                <a:latin typeface="Comic Sans MS" panose="030F0702030302020204" pitchFamily="66" charset="0"/>
              </a:rPr>
              <a:t>做</a:t>
            </a:r>
            <a:r>
              <a:rPr lang="zh-CN" altLang="en-US" sz="2000" b="1" dirty="0">
                <a:latin typeface="Comic Sans MS" panose="030F0702030302020204" pitchFamily="66" charset="0"/>
              </a:rPr>
              <a:t>“</a:t>
            </a:r>
            <a:r>
              <a:rPr lang="en-US" altLang="zh-CN" sz="2000" b="1" dirty="0">
                <a:latin typeface="Comic Sans MS" panose="030F0702030302020204" pitchFamily="66" charset="0"/>
              </a:rPr>
              <a:t>=0</a:t>
            </a:r>
            <a:r>
              <a:rPr lang="zh-CN" altLang="en-US" sz="2000" b="1" dirty="0">
                <a:latin typeface="Comic Sans MS" panose="030F0702030302020204" pitchFamily="66" charset="0"/>
              </a:rPr>
              <a:t>？”测试，并置条件，计算目标地址</a:t>
            </a:r>
            <a:endParaRPr lang="en-US" altLang="zh-CN" sz="2000" b="1" dirty="0">
              <a:latin typeface="Comic Sans MS" panose="030F0702030302020204" pitchFamily="66" charset="0"/>
            </a:endParaRPr>
          </a:p>
          <a:p>
            <a:pPr lvl="1">
              <a:lnSpc>
                <a:spcPts val="3500"/>
              </a:lnSpc>
            </a:pPr>
            <a:r>
              <a:rPr lang="en-US" altLang="zh-CN" dirty="0">
                <a:solidFill>
                  <a:srgbClr val="FF3300"/>
                </a:solidFill>
                <a:latin typeface="Comic Sans MS" panose="030F0702030302020204" pitchFamily="66" charset="0"/>
              </a:rPr>
              <a:t>MEM</a:t>
            </a:r>
            <a:r>
              <a:rPr lang="en-US" altLang="zh-CN" dirty="0">
                <a:latin typeface="Comic Sans MS" panose="030F0702030302020204" pitchFamily="66" charset="0"/>
              </a:rPr>
              <a:t>: Memory access</a:t>
            </a:r>
          </a:p>
          <a:p>
            <a:pPr lvl="2">
              <a:lnSpc>
                <a:spcPts val="3500"/>
              </a:lnSpc>
            </a:pPr>
            <a:r>
              <a:rPr lang="en-US" altLang="zh-CN" sz="2000" b="1" dirty="0">
                <a:latin typeface="Comic Sans MS" panose="030F0702030302020204" pitchFamily="66" charset="0"/>
              </a:rPr>
              <a:t>Load:</a:t>
            </a:r>
            <a:r>
              <a:rPr lang="en-US" altLang="zh-CN" dirty="0">
                <a:latin typeface="Comic Sans MS" panose="030F0702030302020204" pitchFamily="66" charset="0"/>
              </a:rPr>
              <a:t> </a:t>
            </a:r>
            <a:r>
              <a:rPr lang="zh-CN" altLang="en-US" sz="2000" b="1" dirty="0">
                <a:latin typeface="Comic Sans MS" panose="030F0702030302020204" pitchFamily="66" charset="0"/>
              </a:rPr>
              <a:t>送有效地址到数据存储器，取数据</a:t>
            </a:r>
            <a:endParaRPr lang="en-US" altLang="zh-CN" sz="2000" b="1" dirty="0">
              <a:latin typeface="Comic Sans MS" panose="030F0702030302020204" pitchFamily="66" charset="0"/>
            </a:endParaRPr>
          </a:p>
          <a:p>
            <a:pPr lvl="2">
              <a:lnSpc>
                <a:spcPts val="3500"/>
              </a:lnSpc>
            </a:pPr>
            <a:r>
              <a:rPr lang="en-US" altLang="zh-CN" sz="2000" b="1" dirty="0">
                <a:latin typeface="Comic Sans MS" panose="030F0702030302020204" pitchFamily="66" charset="0"/>
              </a:rPr>
              <a:t>Store:</a:t>
            </a:r>
            <a:r>
              <a:rPr lang="en-US" altLang="zh-CN" dirty="0">
                <a:latin typeface="Comic Sans MS" panose="030F0702030302020204" pitchFamily="66" charset="0"/>
              </a:rPr>
              <a:t> </a:t>
            </a:r>
            <a:r>
              <a:rPr lang="zh-CN" altLang="en-US" sz="2000" b="1" dirty="0">
                <a:latin typeface="Comic Sans MS" panose="030F0702030302020204" pitchFamily="66" charset="0"/>
              </a:rPr>
              <a:t>写</a:t>
            </a:r>
            <a:r>
              <a:rPr lang="en-US" altLang="zh-CN" sz="2000" b="1" dirty="0">
                <a:latin typeface="Comic Sans MS" panose="030F0702030302020204" pitchFamily="66" charset="0"/>
              </a:rPr>
              <a:t>ID</a:t>
            </a:r>
            <a:r>
              <a:rPr lang="zh-CN" altLang="en-US" sz="2000" b="1" dirty="0">
                <a:latin typeface="Comic Sans MS" panose="030F0702030302020204" pitchFamily="66" charset="0"/>
              </a:rPr>
              <a:t>读出数据到有效地址单元中</a:t>
            </a:r>
            <a:r>
              <a:rPr lang="en-US" altLang="zh-CN" sz="2000" b="1" dirty="0">
                <a:latin typeface="Comic Sans MS" panose="030F0702030302020204" pitchFamily="66" charset="0"/>
              </a:rPr>
              <a:t>  </a:t>
            </a:r>
          </a:p>
          <a:p>
            <a:pPr lvl="2">
              <a:lnSpc>
                <a:spcPts val="3500"/>
              </a:lnSpc>
            </a:pPr>
            <a:r>
              <a:rPr lang="en-US" altLang="zh-CN" sz="2000" b="1" dirty="0">
                <a:latin typeface="Comic Sans MS" panose="030F0702030302020204" pitchFamily="66" charset="0"/>
              </a:rPr>
              <a:t> Branch:</a:t>
            </a:r>
            <a:r>
              <a:rPr lang="en-US" altLang="zh-CN" sz="2000" dirty="0">
                <a:latin typeface="Comic Sans MS" panose="030F0702030302020204" pitchFamily="66" charset="0"/>
              </a:rPr>
              <a:t> </a:t>
            </a:r>
            <a:r>
              <a:rPr lang="zh-CN" altLang="en-US" sz="2000" b="1" dirty="0">
                <a:latin typeface="Comic Sans MS" panose="030F0702030302020204" pitchFamily="66" charset="0"/>
              </a:rPr>
              <a:t>如果条件满足计算目标地址送</a:t>
            </a:r>
            <a:r>
              <a:rPr lang="en-US" altLang="zh-CN" sz="2000" b="1" dirty="0">
                <a:latin typeface="Comic Sans MS" panose="030F0702030302020204" pitchFamily="66" charset="0"/>
              </a:rPr>
              <a:t>PC</a:t>
            </a:r>
            <a:r>
              <a:rPr lang="zh-CN" altLang="en-US" sz="2000" b="1" dirty="0">
                <a:latin typeface="Comic Sans MS" panose="030F0702030302020204" pitchFamily="66" charset="0"/>
              </a:rPr>
              <a:t>；否则</a:t>
            </a:r>
            <a:r>
              <a:rPr lang="en-US" altLang="zh-CN" sz="2000" b="1" dirty="0">
                <a:latin typeface="Comic Sans MS" panose="030F0702030302020204" pitchFamily="66" charset="0"/>
              </a:rPr>
              <a:t>NPC</a:t>
            </a:r>
            <a:r>
              <a:rPr lang="zh-CN" altLang="en-US" sz="2000" b="1" dirty="0">
                <a:latin typeface="Comic Sans MS" panose="030F0702030302020204" pitchFamily="66" charset="0"/>
              </a:rPr>
              <a:t>送</a:t>
            </a:r>
            <a:r>
              <a:rPr lang="en-US" altLang="zh-CN" sz="2000" b="1" dirty="0">
                <a:latin typeface="Comic Sans MS" panose="030F0702030302020204" pitchFamily="66" charset="0"/>
              </a:rPr>
              <a:t>PC</a:t>
            </a:r>
          </a:p>
          <a:p>
            <a:pPr lvl="1">
              <a:lnSpc>
                <a:spcPts val="3500"/>
              </a:lnSpc>
            </a:pPr>
            <a:r>
              <a:rPr lang="en-US" altLang="zh-CN" dirty="0">
                <a:solidFill>
                  <a:srgbClr val="FF3300"/>
                </a:solidFill>
                <a:latin typeface="Comic Sans MS" panose="030F0702030302020204" pitchFamily="66" charset="0"/>
              </a:rPr>
              <a:t>WB</a:t>
            </a:r>
            <a:r>
              <a:rPr lang="en-US" altLang="zh-CN" dirty="0">
                <a:latin typeface="Comic Sans MS" panose="030F0702030302020204" pitchFamily="66" charset="0"/>
              </a:rPr>
              <a:t>: Write-back cycle</a:t>
            </a:r>
          </a:p>
          <a:p>
            <a:pPr lvl="2">
              <a:lnSpc>
                <a:spcPts val="3500"/>
              </a:lnSpc>
            </a:pPr>
            <a:r>
              <a:rPr lang="en-US" altLang="zh-CN" sz="2000" b="1" dirty="0">
                <a:latin typeface="Comic Sans MS" panose="030F0702030302020204" pitchFamily="66" charset="0"/>
              </a:rPr>
              <a:t>Load or ALU: </a:t>
            </a:r>
            <a:r>
              <a:rPr lang="zh-CN" altLang="en-US" sz="2000" b="1" dirty="0">
                <a:latin typeface="Comic Sans MS" panose="030F0702030302020204" pitchFamily="66" charset="0"/>
              </a:rPr>
              <a:t>写结果到寄存器堆</a:t>
            </a:r>
            <a:r>
              <a:rPr lang="en-US" altLang="zh-CN" dirty="0">
                <a:latin typeface="Comic Sans MS" panose="030F0702030302020204" pitchFamily="66"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357298"/>
            <a:ext cx="8229600" cy="4525963"/>
          </a:xfrm>
        </p:spPr>
        <p:txBody>
          <a:bodyPr/>
          <a:lstStyle/>
          <a:p>
            <a:pPr>
              <a:lnSpc>
                <a:spcPts val="3700"/>
              </a:lnSpc>
              <a:buNone/>
            </a:pPr>
            <a:r>
              <a:rPr lang="zh-CN" altLang="en-US" sz="2800" b="1" dirty="0"/>
              <a:t>      假定指令系统是</a:t>
            </a:r>
            <a:r>
              <a:rPr lang="en-US" altLang="zh-CN" sz="2800" b="1" dirty="0"/>
              <a:t>MIPS</a:t>
            </a:r>
            <a:r>
              <a:rPr lang="zh-CN" altLang="en-US" sz="2800" b="1" dirty="0"/>
              <a:t>的一个定点子集：</a:t>
            </a:r>
            <a:r>
              <a:rPr lang="en-US" altLang="zh-CN" sz="2800" b="1" dirty="0">
                <a:solidFill>
                  <a:srgbClr val="0070C0"/>
                </a:solidFill>
              </a:rPr>
              <a:t>load/store</a:t>
            </a:r>
            <a:r>
              <a:rPr lang="zh-CN" altLang="en-US" sz="2800" b="1" dirty="0">
                <a:solidFill>
                  <a:srgbClr val="0070C0"/>
                </a:solidFill>
              </a:rPr>
              <a:t>指令，</a:t>
            </a:r>
            <a:r>
              <a:rPr lang="en-US" altLang="zh-CN" sz="2800" b="1" dirty="0">
                <a:solidFill>
                  <a:srgbClr val="0070C0"/>
                </a:solidFill>
              </a:rPr>
              <a:t>ALU</a:t>
            </a:r>
            <a:r>
              <a:rPr lang="zh-CN" altLang="en-US" sz="2800" b="1" dirty="0">
                <a:solidFill>
                  <a:srgbClr val="0070C0"/>
                </a:solidFill>
              </a:rPr>
              <a:t>指令，转移指令。</a:t>
            </a:r>
            <a:endParaRPr lang="en-US" altLang="zh-CN" sz="2800" b="1" dirty="0">
              <a:solidFill>
                <a:srgbClr val="0070C0"/>
              </a:solidFill>
            </a:endParaRPr>
          </a:p>
          <a:p>
            <a:pPr>
              <a:lnSpc>
                <a:spcPts val="3700"/>
              </a:lnSpc>
              <a:buNone/>
            </a:pPr>
            <a:r>
              <a:rPr lang="zh-CN" altLang="en-US" sz="2800" b="1" dirty="0"/>
              <a:t>    一条指令的执行过程最多需要</a:t>
            </a:r>
            <a:r>
              <a:rPr lang="en-US" altLang="zh-CN" sz="2800" b="1" dirty="0"/>
              <a:t>5</a:t>
            </a:r>
            <a:r>
              <a:rPr lang="zh-CN" altLang="en-US" sz="2800" b="1" dirty="0"/>
              <a:t>个时钟周期：</a:t>
            </a:r>
          </a:p>
        </p:txBody>
      </p:sp>
      <p:sp>
        <p:nvSpPr>
          <p:cNvPr id="4" name="Rectangle 112"/>
          <p:cNvSpPr>
            <a:spLocks noChangeArrowheads="1"/>
          </p:cNvSpPr>
          <p:nvPr/>
        </p:nvSpPr>
        <p:spPr bwMode="auto">
          <a:xfrm>
            <a:off x="928662" y="4714884"/>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p>
        </p:txBody>
      </p:sp>
      <p:sp>
        <p:nvSpPr>
          <p:cNvPr id="5" name="Rectangle 113"/>
          <p:cNvSpPr>
            <a:spLocks noChangeArrowheads="1"/>
          </p:cNvSpPr>
          <p:nvPr/>
        </p:nvSpPr>
        <p:spPr bwMode="auto">
          <a:xfrm>
            <a:off x="4738662" y="4714884"/>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p>
        </p:txBody>
      </p:sp>
      <p:sp>
        <p:nvSpPr>
          <p:cNvPr id="6" name="Line 114"/>
          <p:cNvSpPr>
            <a:spLocks noChangeShapeType="1"/>
          </p:cNvSpPr>
          <p:nvPr/>
        </p:nvSpPr>
        <p:spPr bwMode="auto">
          <a:xfrm flipV="1">
            <a:off x="4759300" y="4111634"/>
            <a:ext cx="0" cy="9398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37"/>
          <p:cNvSpPr>
            <a:spLocks noChangeShapeType="1"/>
          </p:cNvSpPr>
          <p:nvPr/>
        </p:nvSpPr>
        <p:spPr bwMode="auto">
          <a:xfrm flipV="1">
            <a:off x="7807300" y="4098934"/>
            <a:ext cx="0" cy="9398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60"/>
          <p:cNvSpPr>
            <a:spLocks noChangeArrowheads="1"/>
          </p:cNvSpPr>
          <p:nvPr/>
        </p:nvSpPr>
        <p:spPr bwMode="auto">
          <a:xfrm>
            <a:off x="7786662" y="4714884"/>
            <a:ext cx="7683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R-type</a:t>
            </a:r>
          </a:p>
        </p:txBody>
      </p:sp>
      <p:sp>
        <p:nvSpPr>
          <p:cNvPr id="9" name="Line 188"/>
          <p:cNvSpPr>
            <a:spLocks noChangeShapeType="1"/>
          </p:cNvSpPr>
          <p:nvPr/>
        </p:nvSpPr>
        <p:spPr bwMode="auto">
          <a:xfrm flipV="1">
            <a:off x="949300" y="4645034"/>
            <a:ext cx="0" cy="3810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257"/>
          <p:cNvGrpSpPr/>
          <p:nvPr/>
        </p:nvGrpSpPr>
        <p:grpSpPr bwMode="auto">
          <a:xfrm>
            <a:off x="395262" y="3641734"/>
            <a:ext cx="8542338" cy="1225550"/>
            <a:chOff x="192" y="2226"/>
            <a:chExt cx="5381" cy="772"/>
          </a:xfrm>
        </p:grpSpPr>
        <p:grpSp>
          <p:nvGrpSpPr>
            <p:cNvPr id="11" name="Group 258"/>
            <p:cNvGrpSpPr/>
            <p:nvPr/>
          </p:nvGrpSpPr>
          <p:grpSpPr bwMode="auto">
            <a:xfrm>
              <a:off x="541" y="2226"/>
              <a:ext cx="2400" cy="544"/>
              <a:chOff x="541" y="2112"/>
              <a:chExt cx="2400" cy="544"/>
            </a:xfrm>
          </p:grpSpPr>
          <p:sp>
            <p:nvSpPr>
              <p:cNvPr id="75" name="Line 259"/>
              <p:cNvSpPr>
                <a:spLocks noChangeShapeType="1"/>
              </p:cNvSpPr>
              <p:nvPr/>
            </p:nvSpPr>
            <p:spPr bwMode="auto">
              <a:xfrm flipV="1">
                <a:off x="541" y="2120"/>
                <a:ext cx="0" cy="536"/>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260"/>
              <p:cNvSpPr>
                <a:spLocks noChangeShapeType="1"/>
              </p:cNvSpPr>
              <p:nvPr/>
            </p:nvSpPr>
            <p:spPr bwMode="auto">
              <a:xfrm flipV="1">
                <a:off x="2941" y="2112"/>
                <a:ext cx="0" cy="544"/>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61"/>
            <p:cNvGrpSpPr/>
            <p:nvPr/>
          </p:nvGrpSpPr>
          <p:grpSpPr bwMode="auto">
            <a:xfrm>
              <a:off x="192" y="2544"/>
              <a:ext cx="5381" cy="454"/>
              <a:chOff x="192" y="2444"/>
              <a:chExt cx="5381" cy="454"/>
            </a:xfrm>
          </p:grpSpPr>
          <p:sp>
            <p:nvSpPr>
              <p:cNvPr id="13" name="Rectangle 262"/>
              <p:cNvSpPr>
                <a:spLocks noChangeArrowheads="1"/>
              </p:cNvSpPr>
              <p:nvPr/>
            </p:nvSpPr>
            <p:spPr bwMode="auto">
              <a:xfrm>
                <a:off x="192" y="2688"/>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p>
            </p:txBody>
          </p:sp>
          <p:sp>
            <p:nvSpPr>
              <p:cNvPr id="14" name="Line 263"/>
              <p:cNvSpPr>
                <a:spLocks noChangeShapeType="1"/>
              </p:cNvSpPr>
              <p:nvPr/>
            </p:nvSpPr>
            <p:spPr bwMode="auto">
              <a:xfrm>
                <a:off x="5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64"/>
              <p:cNvSpPr>
                <a:spLocks noChangeShapeType="1"/>
              </p:cNvSpPr>
              <p:nvPr/>
            </p:nvSpPr>
            <p:spPr bwMode="auto">
              <a:xfrm>
                <a:off x="5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65"/>
              <p:cNvSpPr>
                <a:spLocks noChangeShapeType="1"/>
              </p:cNvSpPr>
              <p:nvPr/>
            </p:nvSpPr>
            <p:spPr bwMode="auto">
              <a:xfrm flipV="1">
                <a:off x="7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66"/>
              <p:cNvSpPr>
                <a:spLocks noChangeShapeType="1"/>
              </p:cNvSpPr>
              <p:nvPr/>
            </p:nvSpPr>
            <p:spPr bwMode="auto">
              <a:xfrm>
                <a:off x="7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67"/>
              <p:cNvSpPr>
                <a:spLocks noChangeShapeType="1"/>
              </p:cNvSpPr>
              <p:nvPr/>
            </p:nvSpPr>
            <p:spPr bwMode="auto">
              <a:xfrm>
                <a:off x="10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68"/>
              <p:cNvSpPr>
                <a:spLocks noChangeShapeType="1"/>
              </p:cNvSpPr>
              <p:nvPr/>
            </p:nvSpPr>
            <p:spPr bwMode="auto">
              <a:xfrm>
                <a:off x="3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269"/>
              <p:cNvSpPr>
                <a:spLocks noChangeArrowheads="1"/>
              </p:cNvSpPr>
              <p:nvPr/>
            </p:nvSpPr>
            <p:spPr bwMode="auto">
              <a:xfrm>
                <a:off x="5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p>
            </p:txBody>
          </p:sp>
          <p:sp>
            <p:nvSpPr>
              <p:cNvPr id="21" name="Line 270"/>
              <p:cNvSpPr>
                <a:spLocks noChangeShapeType="1"/>
              </p:cNvSpPr>
              <p:nvPr/>
            </p:nvSpPr>
            <p:spPr bwMode="auto">
              <a:xfrm>
                <a:off x="10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71"/>
              <p:cNvSpPr>
                <a:spLocks noChangeShapeType="1"/>
              </p:cNvSpPr>
              <p:nvPr/>
            </p:nvSpPr>
            <p:spPr bwMode="auto">
              <a:xfrm flipV="1">
                <a:off x="12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72"/>
              <p:cNvSpPr>
                <a:spLocks noChangeShapeType="1"/>
              </p:cNvSpPr>
              <p:nvPr/>
            </p:nvSpPr>
            <p:spPr bwMode="auto">
              <a:xfrm>
                <a:off x="12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73"/>
              <p:cNvSpPr>
                <a:spLocks noChangeShapeType="1"/>
              </p:cNvSpPr>
              <p:nvPr/>
            </p:nvSpPr>
            <p:spPr bwMode="auto">
              <a:xfrm>
                <a:off x="15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74"/>
              <p:cNvSpPr>
                <a:spLocks noChangeShapeType="1"/>
              </p:cNvSpPr>
              <p:nvPr/>
            </p:nvSpPr>
            <p:spPr bwMode="auto">
              <a:xfrm flipV="1">
                <a:off x="10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75"/>
              <p:cNvSpPr>
                <a:spLocks noChangeArrowheads="1"/>
              </p:cNvSpPr>
              <p:nvPr/>
            </p:nvSpPr>
            <p:spPr bwMode="auto">
              <a:xfrm>
                <a:off x="10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p>
            </p:txBody>
          </p:sp>
          <p:sp>
            <p:nvSpPr>
              <p:cNvPr id="27" name="Line 276"/>
              <p:cNvSpPr>
                <a:spLocks noChangeShapeType="1"/>
              </p:cNvSpPr>
              <p:nvPr/>
            </p:nvSpPr>
            <p:spPr bwMode="auto">
              <a:xfrm>
                <a:off x="15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7"/>
              <p:cNvSpPr>
                <a:spLocks noChangeShapeType="1"/>
              </p:cNvSpPr>
              <p:nvPr/>
            </p:nvSpPr>
            <p:spPr bwMode="auto">
              <a:xfrm flipV="1">
                <a:off x="17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8"/>
              <p:cNvSpPr>
                <a:spLocks noChangeShapeType="1"/>
              </p:cNvSpPr>
              <p:nvPr/>
            </p:nvSpPr>
            <p:spPr bwMode="auto">
              <a:xfrm>
                <a:off x="17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9"/>
              <p:cNvSpPr>
                <a:spLocks noChangeShapeType="1"/>
              </p:cNvSpPr>
              <p:nvPr/>
            </p:nvSpPr>
            <p:spPr bwMode="auto">
              <a:xfrm>
                <a:off x="19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0"/>
              <p:cNvSpPr>
                <a:spLocks noChangeShapeType="1"/>
              </p:cNvSpPr>
              <p:nvPr/>
            </p:nvSpPr>
            <p:spPr bwMode="auto">
              <a:xfrm flipV="1">
                <a:off x="15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281"/>
              <p:cNvSpPr>
                <a:spLocks noChangeArrowheads="1"/>
              </p:cNvSpPr>
              <p:nvPr/>
            </p:nvSpPr>
            <p:spPr bwMode="auto">
              <a:xfrm>
                <a:off x="14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3</a:t>
                </a:r>
              </a:p>
            </p:txBody>
          </p:sp>
          <p:sp>
            <p:nvSpPr>
              <p:cNvPr id="33" name="Line 282"/>
              <p:cNvSpPr>
                <a:spLocks noChangeShapeType="1"/>
              </p:cNvSpPr>
              <p:nvPr/>
            </p:nvSpPr>
            <p:spPr bwMode="auto">
              <a:xfrm>
                <a:off x="19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83"/>
              <p:cNvSpPr>
                <a:spLocks noChangeShapeType="1"/>
              </p:cNvSpPr>
              <p:nvPr/>
            </p:nvSpPr>
            <p:spPr bwMode="auto">
              <a:xfrm flipV="1">
                <a:off x="22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84"/>
              <p:cNvSpPr>
                <a:spLocks noChangeShapeType="1"/>
              </p:cNvSpPr>
              <p:nvPr/>
            </p:nvSpPr>
            <p:spPr bwMode="auto">
              <a:xfrm>
                <a:off x="22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85"/>
              <p:cNvSpPr>
                <a:spLocks noChangeShapeType="1"/>
              </p:cNvSpPr>
              <p:nvPr/>
            </p:nvSpPr>
            <p:spPr bwMode="auto">
              <a:xfrm>
                <a:off x="24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86"/>
              <p:cNvSpPr>
                <a:spLocks noChangeShapeType="1"/>
              </p:cNvSpPr>
              <p:nvPr/>
            </p:nvSpPr>
            <p:spPr bwMode="auto">
              <a:xfrm flipV="1">
                <a:off x="19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287"/>
              <p:cNvSpPr>
                <a:spLocks noChangeArrowheads="1"/>
              </p:cNvSpPr>
              <p:nvPr/>
            </p:nvSpPr>
            <p:spPr bwMode="auto">
              <a:xfrm>
                <a:off x="19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4</a:t>
                </a:r>
              </a:p>
            </p:txBody>
          </p:sp>
          <p:sp>
            <p:nvSpPr>
              <p:cNvPr id="39" name="Line 288"/>
              <p:cNvSpPr>
                <a:spLocks noChangeShapeType="1"/>
              </p:cNvSpPr>
              <p:nvPr/>
            </p:nvSpPr>
            <p:spPr bwMode="auto">
              <a:xfrm>
                <a:off x="24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89"/>
              <p:cNvSpPr>
                <a:spLocks noChangeShapeType="1"/>
              </p:cNvSpPr>
              <p:nvPr/>
            </p:nvSpPr>
            <p:spPr bwMode="auto">
              <a:xfrm flipV="1">
                <a:off x="27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90"/>
              <p:cNvSpPr>
                <a:spLocks noChangeShapeType="1"/>
              </p:cNvSpPr>
              <p:nvPr/>
            </p:nvSpPr>
            <p:spPr bwMode="auto">
              <a:xfrm>
                <a:off x="27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91"/>
              <p:cNvSpPr>
                <a:spLocks noChangeShapeType="1"/>
              </p:cNvSpPr>
              <p:nvPr/>
            </p:nvSpPr>
            <p:spPr bwMode="auto">
              <a:xfrm>
                <a:off x="29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92"/>
              <p:cNvSpPr>
                <a:spLocks noChangeShapeType="1"/>
              </p:cNvSpPr>
              <p:nvPr/>
            </p:nvSpPr>
            <p:spPr bwMode="auto">
              <a:xfrm flipV="1">
                <a:off x="24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293"/>
              <p:cNvSpPr>
                <a:spLocks noChangeArrowheads="1"/>
              </p:cNvSpPr>
              <p:nvPr/>
            </p:nvSpPr>
            <p:spPr bwMode="auto">
              <a:xfrm>
                <a:off x="244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5</a:t>
                </a:r>
              </a:p>
            </p:txBody>
          </p:sp>
          <p:sp>
            <p:nvSpPr>
              <p:cNvPr id="45" name="Line 294"/>
              <p:cNvSpPr>
                <a:spLocks noChangeShapeType="1"/>
              </p:cNvSpPr>
              <p:nvPr/>
            </p:nvSpPr>
            <p:spPr bwMode="auto">
              <a:xfrm>
                <a:off x="29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95"/>
              <p:cNvSpPr>
                <a:spLocks noChangeShapeType="1"/>
              </p:cNvSpPr>
              <p:nvPr/>
            </p:nvSpPr>
            <p:spPr bwMode="auto">
              <a:xfrm flipV="1">
                <a:off x="31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96"/>
              <p:cNvSpPr>
                <a:spLocks noChangeShapeType="1"/>
              </p:cNvSpPr>
              <p:nvPr/>
            </p:nvSpPr>
            <p:spPr bwMode="auto">
              <a:xfrm>
                <a:off x="31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97"/>
              <p:cNvSpPr>
                <a:spLocks noChangeShapeType="1"/>
              </p:cNvSpPr>
              <p:nvPr/>
            </p:nvSpPr>
            <p:spPr bwMode="auto">
              <a:xfrm>
                <a:off x="34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298"/>
              <p:cNvSpPr>
                <a:spLocks noChangeArrowheads="1"/>
              </p:cNvSpPr>
              <p:nvPr/>
            </p:nvSpPr>
            <p:spPr bwMode="auto">
              <a:xfrm>
                <a:off x="29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dirty="0"/>
                  <a:t>Cycle 6</a:t>
                </a:r>
              </a:p>
            </p:txBody>
          </p:sp>
          <p:sp>
            <p:nvSpPr>
              <p:cNvPr id="50" name="Line 299"/>
              <p:cNvSpPr>
                <a:spLocks noChangeShapeType="1"/>
              </p:cNvSpPr>
              <p:nvPr/>
            </p:nvSpPr>
            <p:spPr bwMode="auto">
              <a:xfrm>
                <a:off x="34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00"/>
              <p:cNvSpPr>
                <a:spLocks noChangeShapeType="1"/>
              </p:cNvSpPr>
              <p:nvPr/>
            </p:nvSpPr>
            <p:spPr bwMode="auto">
              <a:xfrm flipV="1">
                <a:off x="36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301"/>
              <p:cNvSpPr>
                <a:spLocks noChangeShapeType="1"/>
              </p:cNvSpPr>
              <p:nvPr/>
            </p:nvSpPr>
            <p:spPr bwMode="auto">
              <a:xfrm>
                <a:off x="36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302"/>
              <p:cNvSpPr>
                <a:spLocks noChangeShapeType="1"/>
              </p:cNvSpPr>
              <p:nvPr/>
            </p:nvSpPr>
            <p:spPr bwMode="auto">
              <a:xfrm>
                <a:off x="39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303"/>
              <p:cNvSpPr>
                <a:spLocks noChangeShapeType="1"/>
              </p:cNvSpPr>
              <p:nvPr/>
            </p:nvSpPr>
            <p:spPr bwMode="auto">
              <a:xfrm flipV="1">
                <a:off x="34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304"/>
              <p:cNvSpPr>
                <a:spLocks noChangeArrowheads="1"/>
              </p:cNvSpPr>
              <p:nvPr/>
            </p:nvSpPr>
            <p:spPr bwMode="auto">
              <a:xfrm>
                <a:off x="34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7</a:t>
                </a:r>
              </a:p>
            </p:txBody>
          </p:sp>
          <p:sp>
            <p:nvSpPr>
              <p:cNvPr id="56" name="Line 305"/>
              <p:cNvSpPr>
                <a:spLocks noChangeShapeType="1"/>
              </p:cNvSpPr>
              <p:nvPr/>
            </p:nvSpPr>
            <p:spPr bwMode="auto">
              <a:xfrm>
                <a:off x="39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306"/>
              <p:cNvSpPr>
                <a:spLocks noChangeShapeType="1"/>
              </p:cNvSpPr>
              <p:nvPr/>
            </p:nvSpPr>
            <p:spPr bwMode="auto">
              <a:xfrm flipV="1">
                <a:off x="41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307"/>
              <p:cNvSpPr>
                <a:spLocks noChangeShapeType="1"/>
              </p:cNvSpPr>
              <p:nvPr/>
            </p:nvSpPr>
            <p:spPr bwMode="auto">
              <a:xfrm>
                <a:off x="41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308"/>
              <p:cNvSpPr>
                <a:spLocks noChangeShapeType="1"/>
              </p:cNvSpPr>
              <p:nvPr/>
            </p:nvSpPr>
            <p:spPr bwMode="auto">
              <a:xfrm>
                <a:off x="43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309"/>
              <p:cNvSpPr>
                <a:spLocks noChangeShapeType="1"/>
              </p:cNvSpPr>
              <p:nvPr/>
            </p:nvSpPr>
            <p:spPr bwMode="auto">
              <a:xfrm flipV="1">
                <a:off x="39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310"/>
              <p:cNvSpPr>
                <a:spLocks noChangeArrowheads="1"/>
              </p:cNvSpPr>
              <p:nvPr/>
            </p:nvSpPr>
            <p:spPr bwMode="auto">
              <a:xfrm>
                <a:off x="38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8</a:t>
                </a:r>
              </a:p>
            </p:txBody>
          </p:sp>
          <p:sp>
            <p:nvSpPr>
              <p:cNvPr id="62" name="Line 311"/>
              <p:cNvSpPr>
                <a:spLocks noChangeShapeType="1"/>
              </p:cNvSpPr>
              <p:nvPr/>
            </p:nvSpPr>
            <p:spPr bwMode="auto">
              <a:xfrm>
                <a:off x="43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312"/>
              <p:cNvSpPr>
                <a:spLocks noChangeShapeType="1"/>
              </p:cNvSpPr>
              <p:nvPr/>
            </p:nvSpPr>
            <p:spPr bwMode="auto">
              <a:xfrm flipV="1">
                <a:off x="46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313"/>
              <p:cNvSpPr>
                <a:spLocks noChangeShapeType="1"/>
              </p:cNvSpPr>
              <p:nvPr/>
            </p:nvSpPr>
            <p:spPr bwMode="auto">
              <a:xfrm>
                <a:off x="46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314"/>
              <p:cNvSpPr>
                <a:spLocks noChangeShapeType="1"/>
              </p:cNvSpPr>
              <p:nvPr/>
            </p:nvSpPr>
            <p:spPr bwMode="auto">
              <a:xfrm>
                <a:off x="48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315"/>
              <p:cNvSpPr>
                <a:spLocks noChangeShapeType="1"/>
              </p:cNvSpPr>
              <p:nvPr/>
            </p:nvSpPr>
            <p:spPr bwMode="auto">
              <a:xfrm flipV="1">
                <a:off x="43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316"/>
              <p:cNvSpPr>
                <a:spLocks noChangeArrowheads="1"/>
              </p:cNvSpPr>
              <p:nvPr/>
            </p:nvSpPr>
            <p:spPr bwMode="auto">
              <a:xfrm>
                <a:off x="43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9</a:t>
                </a:r>
              </a:p>
            </p:txBody>
          </p:sp>
          <p:sp>
            <p:nvSpPr>
              <p:cNvPr id="68" name="Line 317"/>
              <p:cNvSpPr>
                <a:spLocks noChangeShapeType="1"/>
              </p:cNvSpPr>
              <p:nvPr/>
            </p:nvSpPr>
            <p:spPr bwMode="auto">
              <a:xfrm>
                <a:off x="48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318"/>
              <p:cNvSpPr>
                <a:spLocks noChangeShapeType="1"/>
              </p:cNvSpPr>
              <p:nvPr/>
            </p:nvSpPr>
            <p:spPr bwMode="auto">
              <a:xfrm flipV="1">
                <a:off x="51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19"/>
              <p:cNvSpPr>
                <a:spLocks noChangeShapeType="1"/>
              </p:cNvSpPr>
              <p:nvPr/>
            </p:nvSpPr>
            <p:spPr bwMode="auto">
              <a:xfrm>
                <a:off x="51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320"/>
              <p:cNvSpPr>
                <a:spLocks noChangeShapeType="1"/>
              </p:cNvSpPr>
              <p:nvPr/>
            </p:nvSpPr>
            <p:spPr bwMode="auto">
              <a:xfrm>
                <a:off x="53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321"/>
              <p:cNvSpPr>
                <a:spLocks noChangeShapeType="1"/>
              </p:cNvSpPr>
              <p:nvPr/>
            </p:nvSpPr>
            <p:spPr bwMode="auto">
              <a:xfrm flipV="1">
                <a:off x="48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322"/>
              <p:cNvSpPr>
                <a:spLocks noChangeArrowheads="1"/>
              </p:cNvSpPr>
              <p:nvPr/>
            </p:nvSpPr>
            <p:spPr bwMode="auto">
              <a:xfrm>
                <a:off x="4800" y="2448"/>
                <a:ext cx="5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10</a:t>
                </a:r>
              </a:p>
            </p:txBody>
          </p:sp>
          <p:sp>
            <p:nvSpPr>
              <p:cNvPr id="74" name="Line 323"/>
              <p:cNvSpPr>
                <a:spLocks noChangeShapeType="1"/>
              </p:cNvSpPr>
              <p:nvPr/>
            </p:nvSpPr>
            <p:spPr bwMode="auto">
              <a:xfrm>
                <a:off x="53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7" name="Rectangle 324"/>
          <p:cNvSpPr>
            <a:spLocks noChangeArrowheads="1"/>
          </p:cNvSpPr>
          <p:nvPr/>
        </p:nvSpPr>
        <p:spPr bwMode="auto">
          <a:xfrm>
            <a:off x="357158" y="3143248"/>
            <a:ext cx="5181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dirty="0" err="1">
                <a:solidFill>
                  <a:srgbClr val="FF0000"/>
                </a:solidFill>
                <a:latin typeface="Arial" panose="020B0604020202020204" pitchFamily="34" charset="0"/>
              </a:rPr>
              <a:t>Multip</a:t>
            </a:r>
            <a:r>
              <a:rPr lang="en-US" altLang="zh-CN" sz="1800" i="1" u="sng" dirty="0">
                <a:solidFill>
                  <a:srgbClr val="FF0000"/>
                </a:solidFill>
                <a:latin typeface="Arial" panose="020B0604020202020204" pitchFamily="34" charset="0"/>
              </a:rPr>
              <a:t>-Cycle Implementation:</a:t>
            </a:r>
            <a:r>
              <a:rPr lang="en-US" altLang="zh-CN" sz="1800" i="1" dirty="0">
                <a:solidFill>
                  <a:srgbClr val="FF0000"/>
                </a:solidFill>
                <a:latin typeface="Arial" panose="020B0604020202020204" pitchFamily="34" charset="0"/>
              </a:rPr>
              <a:t>     </a:t>
            </a:r>
            <a:r>
              <a:rPr lang="en-US" altLang="zh-CN" sz="1800" dirty="0">
                <a:solidFill>
                  <a:srgbClr val="FF3300"/>
                </a:solidFill>
                <a:latin typeface="Comic Sans MS" panose="030F0702030302020204" pitchFamily="66" charset="0"/>
              </a:rPr>
              <a:t>CPI=5,   </a:t>
            </a:r>
            <a:r>
              <a:rPr lang="en-US" altLang="zh-CN" sz="1800" i="1" u="sng" dirty="0">
                <a:solidFill>
                  <a:schemeClr val="accent2"/>
                </a:solidFill>
                <a:latin typeface="Arial" panose="020B0604020202020204" pitchFamily="34" charset="0"/>
              </a:rPr>
              <a:t> </a:t>
            </a:r>
            <a:endParaRPr lang="en-US" altLang="zh-CN" sz="1800" i="1" u="sng" dirty="0">
              <a:solidFill>
                <a:srgbClr val="000099"/>
              </a:solidFill>
              <a:latin typeface="Arial" panose="020B0604020202020204" pitchFamily="34" charset="0"/>
            </a:endParaRPr>
          </a:p>
        </p:txBody>
      </p:sp>
      <p:grpSp>
        <p:nvGrpSpPr>
          <p:cNvPr id="78" name="Group 411"/>
          <p:cNvGrpSpPr/>
          <p:nvPr/>
        </p:nvGrpSpPr>
        <p:grpSpPr bwMode="auto">
          <a:xfrm>
            <a:off x="960412" y="5013334"/>
            <a:ext cx="7602538" cy="333375"/>
            <a:chOff x="548" y="1824"/>
            <a:chExt cx="4789" cy="210"/>
          </a:xfrm>
        </p:grpSpPr>
        <p:grpSp>
          <p:nvGrpSpPr>
            <p:cNvPr id="79" name="Group 379"/>
            <p:cNvGrpSpPr/>
            <p:nvPr/>
          </p:nvGrpSpPr>
          <p:grpSpPr bwMode="auto">
            <a:xfrm>
              <a:off x="548" y="1824"/>
              <a:ext cx="2384" cy="210"/>
              <a:chOff x="1496" y="3836"/>
              <a:chExt cx="2384" cy="210"/>
            </a:xfrm>
          </p:grpSpPr>
          <p:grpSp>
            <p:nvGrpSpPr>
              <p:cNvPr id="96" name="Group 380"/>
              <p:cNvGrpSpPr/>
              <p:nvPr/>
            </p:nvGrpSpPr>
            <p:grpSpPr bwMode="auto">
              <a:xfrm>
                <a:off x="1496" y="3836"/>
                <a:ext cx="464" cy="210"/>
                <a:chOff x="1496" y="3836"/>
                <a:chExt cx="464" cy="210"/>
              </a:xfrm>
            </p:grpSpPr>
            <p:sp>
              <p:nvSpPr>
                <p:cNvPr id="109" name="Rectangle 381"/>
                <p:cNvSpPr>
                  <a:spLocks noChangeArrowheads="1"/>
                </p:cNvSpPr>
                <p:nvPr/>
              </p:nvSpPr>
              <p:spPr bwMode="auto">
                <a:xfrm>
                  <a:off x="149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382"/>
                <p:cNvSpPr>
                  <a:spLocks noChangeArrowheads="1"/>
                </p:cNvSpPr>
                <p:nvPr/>
              </p:nvSpPr>
              <p:spPr bwMode="auto">
                <a:xfrm>
                  <a:off x="1523" y="38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p>
              </p:txBody>
            </p:sp>
          </p:grpSp>
          <p:grpSp>
            <p:nvGrpSpPr>
              <p:cNvPr id="97" name="Group 383"/>
              <p:cNvGrpSpPr/>
              <p:nvPr/>
            </p:nvGrpSpPr>
            <p:grpSpPr bwMode="auto">
              <a:xfrm>
                <a:off x="1976" y="3836"/>
                <a:ext cx="464" cy="210"/>
                <a:chOff x="1976" y="3836"/>
                <a:chExt cx="464" cy="210"/>
              </a:xfrm>
            </p:grpSpPr>
            <p:sp>
              <p:nvSpPr>
                <p:cNvPr id="107" name="Rectangle 384"/>
                <p:cNvSpPr>
                  <a:spLocks noChangeArrowheads="1"/>
                </p:cNvSpPr>
                <p:nvPr/>
              </p:nvSpPr>
              <p:spPr bwMode="auto">
                <a:xfrm>
                  <a:off x="197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385"/>
                <p:cNvSpPr>
                  <a:spLocks noChangeArrowheads="1"/>
                </p:cNvSpPr>
                <p:nvPr/>
              </p:nvSpPr>
              <p:spPr bwMode="auto">
                <a:xfrm>
                  <a:off x="2051" y="3836"/>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p>
              </p:txBody>
            </p:sp>
          </p:grpSp>
          <p:grpSp>
            <p:nvGrpSpPr>
              <p:cNvPr id="98" name="Group 386"/>
              <p:cNvGrpSpPr/>
              <p:nvPr/>
            </p:nvGrpSpPr>
            <p:grpSpPr bwMode="auto">
              <a:xfrm>
                <a:off x="2456" y="3836"/>
                <a:ext cx="464" cy="210"/>
                <a:chOff x="2456" y="3836"/>
                <a:chExt cx="464" cy="210"/>
              </a:xfrm>
            </p:grpSpPr>
            <p:sp>
              <p:nvSpPr>
                <p:cNvPr id="105" name="Rectangle 387"/>
                <p:cNvSpPr>
                  <a:spLocks noChangeArrowheads="1"/>
                </p:cNvSpPr>
                <p:nvPr/>
              </p:nvSpPr>
              <p:spPr bwMode="auto">
                <a:xfrm>
                  <a:off x="245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388"/>
                <p:cNvSpPr>
                  <a:spLocks noChangeArrowheads="1"/>
                </p:cNvSpPr>
                <p:nvPr/>
              </p:nvSpPr>
              <p:spPr bwMode="auto">
                <a:xfrm>
                  <a:off x="2483" y="3836"/>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p>
              </p:txBody>
            </p:sp>
          </p:grpSp>
          <p:grpSp>
            <p:nvGrpSpPr>
              <p:cNvPr id="99" name="Group 389"/>
              <p:cNvGrpSpPr/>
              <p:nvPr/>
            </p:nvGrpSpPr>
            <p:grpSpPr bwMode="auto">
              <a:xfrm>
                <a:off x="2936" y="3836"/>
                <a:ext cx="468" cy="210"/>
                <a:chOff x="2936" y="3836"/>
                <a:chExt cx="468" cy="210"/>
              </a:xfrm>
            </p:grpSpPr>
            <p:sp>
              <p:nvSpPr>
                <p:cNvPr id="103" name="Rectangle 390"/>
                <p:cNvSpPr>
                  <a:spLocks noChangeArrowheads="1"/>
                </p:cNvSpPr>
                <p:nvPr/>
              </p:nvSpPr>
              <p:spPr bwMode="auto">
                <a:xfrm>
                  <a:off x="293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Rectangle 391"/>
                <p:cNvSpPr>
                  <a:spLocks noChangeArrowheads="1"/>
                </p:cNvSpPr>
                <p:nvPr/>
              </p:nvSpPr>
              <p:spPr bwMode="auto">
                <a:xfrm>
                  <a:off x="2963" y="3836"/>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p>
              </p:txBody>
            </p:sp>
          </p:grpSp>
          <p:grpSp>
            <p:nvGrpSpPr>
              <p:cNvPr id="100" name="Group 392"/>
              <p:cNvGrpSpPr/>
              <p:nvPr/>
            </p:nvGrpSpPr>
            <p:grpSpPr bwMode="auto">
              <a:xfrm>
                <a:off x="3416" y="3836"/>
                <a:ext cx="464" cy="210"/>
                <a:chOff x="3416" y="3836"/>
                <a:chExt cx="464" cy="210"/>
              </a:xfrm>
            </p:grpSpPr>
            <p:sp>
              <p:nvSpPr>
                <p:cNvPr id="101" name="Rectangle 393"/>
                <p:cNvSpPr>
                  <a:spLocks noChangeArrowheads="1"/>
                </p:cNvSpPr>
                <p:nvPr/>
              </p:nvSpPr>
              <p:spPr bwMode="auto">
                <a:xfrm>
                  <a:off x="341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Rectangle 394"/>
                <p:cNvSpPr>
                  <a:spLocks noChangeArrowheads="1"/>
                </p:cNvSpPr>
                <p:nvPr/>
              </p:nvSpPr>
              <p:spPr bwMode="auto">
                <a:xfrm>
                  <a:off x="3491" y="3836"/>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p>
              </p:txBody>
            </p:sp>
          </p:grpSp>
        </p:grpSp>
        <p:grpSp>
          <p:nvGrpSpPr>
            <p:cNvPr id="80" name="Group 395"/>
            <p:cNvGrpSpPr/>
            <p:nvPr/>
          </p:nvGrpSpPr>
          <p:grpSpPr bwMode="auto">
            <a:xfrm>
              <a:off x="2953" y="1824"/>
              <a:ext cx="2384" cy="210"/>
              <a:chOff x="1496" y="3836"/>
              <a:chExt cx="2384" cy="210"/>
            </a:xfrm>
          </p:grpSpPr>
          <p:grpSp>
            <p:nvGrpSpPr>
              <p:cNvPr id="81" name="Group 396"/>
              <p:cNvGrpSpPr/>
              <p:nvPr/>
            </p:nvGrpSpPr>
            <p:grpSpPr bwMode="auto">
              <a:xfrm>
                <a:off x="1496" y="3836"/>
                <a:ext cx="464" cy="210"/>
                <a:chOff x="1496" y="3836"/>
                <a:chExt cx="464" cy="210"/>
              </a:xfrm>
            </p:grpSpPr>
            <p:sp>
              <p:nvSpPr>
                <p:cNvPr id="94" name="Rectangle 397"/>
                <p:cNvSpPr>
                  <a:spLocks noChangeArrowheads="1"/>
                </p:cNvSpPr>
                <p:nvPr/>
              </p:nvSpPr>
              <p:spPr bwMode="auto">
                <a:xfrm>
                  <a:off x="149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Rectangle 398"/>
                <p:cNvSpPr>
                  <a:spLocks noChangeArrowheads="1"/>
                </p:cNvSpPr>
                <p:nvPr/>
              </p:nvSpPr>
              <p:spPr bwMode="auto">
                <a:xfrm>
                  <a:off x="1523" y="38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p>
              </p:txBody>
            </p:sp>
          </p:grpSp>
          <p:grpSp>
            <p:nvGrpSpPr>
              <p:cNvPr id="82" name="Group 399"/>
              <p:cNvGrpSpPr/>
              <p:nvPr/>
            </p:nvGrpSpPr>
            <p:grpSpPr bwMode="auto">
              <a:xfrm>
                <a:off x="1976" y="3836"/>
                <a:ext cx="464" cy="210"/>
                <a:chOff x="1976" y="3836"/>
                <a:chExt cx="464" cy="210"/>
              </a:xfrm>
            </p:grpSpPr>
            <p:sp>
              <p:nvSpPr>
                <p:cNvPr id="92" name="Rectangle 400"/>
                <p:cNvSpPr>
                  <a:spLocks noChangeArrowheads="1"/>
                </p:cNvSpPr>
                <p:nvPr/>
              </p:nvSpPr>
              <p:spPr bwMode="auto">
                <a:xfrm>
                  <a:off x="197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401"/>
                <p:cNvSpPr>
                  <a:spLocks noChangeArrowheads="1"/>
                </p:cNvSpPr>
                <p:nvPr/>
              </p:nvSpPr>
              <p:spPr bwMode="auto">
                <a:xfrm>
                  <a:off x="2051" y="3836"/>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p>
              </p:txBody>
            </p:sp>
          </p:grpSp>
          <p:grpSp>
            <p:nvGrpSpPr>
              <p:cNvPr id="83" name="Group 402"/>
              <p:cNvGrpSpPr/>
              <p:nvPr/>
            </p:nvGrpSpPr>
            <p:grpSpPr bwMode="auto">
              <a:xfrm>
                <a:off x="2456" y="3836"/>
                <a:ext cx="464" cy="210"/>
                <a:chOff x="2456" y="3836"/>
                <a:chExt cx="464" cy="210"/>
              </a:xfrm>
            </p:grpSpPr>
            <p:sp>
              <p:nvSpPr>
                <p:cNvPr id="90" name="Rectangle 403"/>
                <p:cNvSpPr>
                  <a:spLocks noChangeArrowheads="1"/>
                </p:cNvSpPr>
                <p:nvPr/>
              </p:nvSpPr>
              <p:spPr bwMode="auto">
                <a:xfrm>
                  <a:off x="245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404"/>
                <p:cNvSpPr>
                  <a:spLocks noChangeArrowheads="1"/>
                </p:cNvSpPr>
                <p:nvPr/>
              </p:nvSpPr>
              <p:spPr bwMode="auto">
                <a:xfrm>
                  <a:off x="2483" y="3836"/>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p>
              </p:txBody>
            </p:sp>
          </p:grpSp>
          <p:grpSp>
            <p:nvGrpSpPr>
              <p:cNvPr id="84" name="Group 405"/>
              <p:cNvGrpSpPr/>
              <p:nvPr/>
            </p:nvGrpSpPr>
            <p:grpSpPr bwMode="auto">
              <a:xfrm>
                <a:off x="2936" y="3836"/>
                <a:ext cx="468" cy="210"/>
                <a:chOff x="2936" y="3836"/>
                <a:chExt cx="468" cy="210"/>
              </a:xfrm>
            </p:grpSpPr>
            <p:sp>
              <p:nvSpPr>
                <p:cNvPr id="88" name="Rectangle 406"/>
                <p:cNvSpPr>
                  <a:spLocks noChangeArrowheads="1"/>
                </p:cNvSpPr>
                <p:nvPr/>
              </p:nvSpPr>
              <p:spPr bwMode="auto">
                <a:xfrm>
                  <a:off x="293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Rectangle 407"/>
                <p:cNvSpPr>
                  <a:spLocks noChangeArrowheads="1"/>
                </p:cNvSpPr>
                <p:nvPr/>
              </p:nvSpPr>
              <p:spPr bwMode="auto">
                <a:xfrm>
                  <a:off x="2963" y="3836"/>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p>
              </p:txBody>
            </p:sp>
          </p:grpSp>
          <p:grpSp>
            <p:nvGrpSpPr>
              <p:cNvPr id="85" name="Group 408"/>
              <p:cNvGrpSpPr/>
              <p:nvPr/>
            </p:nvGrpSpPr>
            <p:grpSpPr bwMode="auto">
              <a:xfrm>
                <a:off x="3416" y="3836"/>
                <a:ext cx="464" cy="210"/>
                <a:chOff x="3416" y="3836"/>
                <a:chExt cx="464" cy="210"/>
              </a:xfrm>
            </p:grpSpPr>
            <p:sp>
              <p:nvSpPr>
                <p:cNvPr id="86" name="Rectangle 409"/>
                <p:cNvSpPr>
                  <a:spLocks noChangeArrowheads="1"/>
                </p:cNvSpPr>
                <p:nvPr/>
              </p:nvSpPr>
              <p:spPr bwMode="auto">
                <a:xfrm>
                  <a:off x="341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410"/>
                <p:cNvSpPr>
                  <a:spLocks noChangeArrowheads="1"/>
                </p:cNvSpPr>
                <p:nvPr/>
              </p:nvSpPr>
              <p:spPr bwMode="auto">
                <a:xfrm>
                  <a:off x="3491" y="3836"/>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p>
              </p:txBody>
            </p:sp>
          </p:grpSp>
        </p:grpSp>
      </p:grpSp>
      <p:sp>
        <p:nvSpPr>
          <p:cNvPr id="112" name="灯片编号占位符 111"/>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35842" name="Rectangle 2"/>
          <p:cNvSpPr>
            <a:spLocks noGrp="1" noChangeArrowheads="1"/>
          </p:cNvSpPr>
          <p:nvPr>
            <p:ph type="title"/>
          </p:nvPr>
        </p:nvSpPr>
        <p:spPr>
          <a:xfrm>
            <a:off x="457200" y="12675"/>
            <a:ext cx="8229600" cy="1143000"/>
          </a:xfrm>
        </p:spPr>
        <p:txBody>
          <a:bodyPr>
            <a:normAutofit/>
          </a:bodyPr>
          <a:lstStyle/>
          <a:p>
            <a:r>
              <a:rPr lang="zh-CN" altLang="en-US" sz="3600" b="1" dirty="0">
                <a:solidFill>
                  <a:srgbClr val="0000FF"/>
                </a:solidFill>
              </a:rPr>
              <a:t>多周期实现   </a:t>
            </a:r>
            <a:r>
              <a:rPr lang="en-US" altLang="zh-CN" sz="2800" b="1" dirty="0">
                <a:solidFill>
                  <a:srgbClr val="0000FF"/>
                </a:solidFill>
              </a:rPr>
              <a:t>Multi-cycle implementation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52C348B-F6C7-4585-885E-C30847DA5D5F}" type="slidenum">
              <a:rPr lang="en-US" altLang="zh-CN"/>
              <a:t>39</a:t>
            </a:fld>
            <a:endParaRPr lang="en-US" altLang="zh-CN"/>
          </a:p>
        </p:txBody>
      </p:sp>
      <p:sp>
        <p:nvSpPr>
          <p:cNvPr id="35842" name="Rectangle 2"/>
          <p:cNvSpPr>
            <a:spLocks noGrp="1" noChangeArrowheads="1"/>
          </p:cNvSpPr>
          <p:nvPr>
            <p:ph type="title"/>
          </p:nvPr>
        </p:nvSpPr>
        <p:spPr>
          <a:xfrm>
            <a:off x="457200" y="12675"/>
            <a:ext cx="8229600" cy="1143000"/>
          </a:xfrm>
        </p:spPr>
        <p:txBody>
          <a:bodyPr>
            <a:normAutofit/>
          </a:bodyPr>
          <a:lstStyle/>
          <a:p>
            <a:r>
              <a:rPr lang="zh-CN" altLang="en-US" sz="3600" b="1" dirty="0"/>
              <a:t>多周期实现  </a:t>
            </a:r>
            <a:r>
              <a:rPr lang="en-US" altLang="zh-CN" sz="2800" b="1" dirty="0"/>
              <a:t>Multi-cycle implementation</a:t>
            </a:r>
          </a:p>
        </p:txBody>
      </p:sp>
      <p:pic>
        <p:nvPicPr>
          <p:cNvPr id="35847" name="Picture 7" descr="E:\English_arch\611\chap3_1.files\chap3_1-2ne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5344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3510" y="6324600"/>
            <a:ext cx="5802630" cy="460375"/>
          </a:xfrm>
          <a:prstGeom prst="rect">
            <a:avLst/>
          </a:prstGeom>
          <a:noFill/>
        </p:spPr>
        <p:txBody>
          <a:bodyPr wrap="square" rtlCol="0">
            <a:spAutoFit/>
          </a:bodyPr>
          <a:lstStyle/>
          <a:p>
            <a:r>
              <a:rPr lang="zh-CN" altLang="en-US" sz="2400" b="1" dirty="0">
                <a:solidFill>
                  <a:srgbClr val="C00000"/>
                </a:solidFill>
              </a:rPr>
              <a:t>例：</a:t>
            </a:r>
            <a:r>
              <a:rPr lang="en-US" altLang="zh-CN" sz="2400" b="1" dirty="0">
                <a:solidFill>
                  <a:srgbClr val="C00000"/>
                </a:solidFill>
              </a:rPr>
              <a:t>add  r1, r2, r3</a:t>
            </a:r>
            <a:r>
              <a:rPr lang="zh-CN" altLang="en-US" sz="2400" b="1" dirty="0">
                <a:solidFill>
                  <a:srgbClr val="C00000"/>
                </a:solidFill>
              </a:rPr>
              <a:t>； </a:t>
            </a:r>
            <a:r>
              <a:rPr lang="en-US" altLang="zh-CN" sz="2400" b="1" dirty="0">
                <a:solidFill>
                  <a:srgbClr val="C00000"/>
                </a:solidFill>
              </a:rPr>
              <a:t>r2 + r3  -</a:t>
            </a:r>
            <a:r>
              <a:rPr lang="en-US" altLang="zh-CN" sz="2400" b="1" dirty="0">
                <a:solidFill>
                  <a:srgbClr val="C00000"/>
                </a:solidFill>
                <a:latin typeface="Algerian" panose="04020705040A02060702"/>
              </a:rPr>
              <a:t> &gt; </a:t>
            </a:r>
            <a:r>
              <a:rPr lang="en-US" altLang="zh-CN" sz="2400" b="1" dirty="0">
                <a:solidFill>
                  <a:srgbClr val="C00000"/>
                </a:solidFill>
              </a:rPr>
              <a:t>r1</a:t>
            </a:r>
            <a:r>
              <a:rPr lang="en-US" altLang="zh-CN" sz="2400" b="1" dirty="0">
                <a:solidFill>
                  <a:srgbClr val="C00000"/>
                </a:solidFill>
                <a:latin typeface="Algerian" panose="04020705040A02060702"/>
              </a:rPr>
              <a:t> </a:t>
            </a:r>
            <a:endParaRPr lang="zh-CN" altLang="en-US" sz="2400" b="1" dirty="0">
              <a:solidFill>
                <a:srgbClr val="C00000"/>
              </a:solidFill>
            </a:endParaRPr>
          </a:p>
        </p:txBody>
      </p:sp>
      <p:sp>
        <p:nvSpPr>
          <p:cNvPr id="3" name="TextBox 2"/>
          <p:cNvSpPr txBox="1"/>
          <p:nvPr/>
        </p:nvSpPr>
        <p:spPr>
          <a:xfrm>
            <a:off x="5364088" y="6324600"/>
            <a:ext cx="3779912" cy="461665"/>
          </a:xfrm>
          <a:prstGeom prst="rect">
            <a:avLst/>
          </a:prstGeom>
          <a:noFill/>
        </p:spPr>
        <p:txBody>
          <a:bodyPr wrap="square" rtlCol="0">
            <a:spAutoFit/>
          </a:bodyPr>
          <a:lstStyle/>
          <a:p>
            <a:r>
              <a:rPr lang="zh-CN" altLang="en-US" sz="2400" b="1" dirty="0">
                <a:solidFill>
                  <a:srgbClr val="0070C0"/>
                </a:solidFill>
              </a:rPr>
              <a:t>例：</a:t>
            </a:r>
            <a:r>
              <a:rPr lang="en-US" altLang="zh-CN" sz="2400" b="1" dirty="0">
                <a:solidFill>
                  <a:srgbClr val="0070C0"/>
                </a:solidFill>
              </a:rPr>
              <a:t>Load  r1, 10 ( r4 ) </a:t>
            </a:r>
            <a:endParaRPr lang="zh-CN" altLang="en-US" sz="2400" b="1" dirty="0">
              <a:solidFill>
                <a:srgbClr val="0070C0"/>
              </a:solidFill>
            </a:endParaRPr>
          </a:p>
        </p:txBody>
      </p:sp>
      <p:cxnSp>
        <p:nvCxnSpPr>
          <p:cNvPr id="8" name="直接连接符 7"/>
          <p:cNvCxnSpPr/>
          <p:nvPr/>
        </p:nvCxnSpPr>
        <p:spPr>
          <a:xfrm>
            <a:off x="4499992" y="4509120"/>
            <a:ext cx="0" cy="648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499992" y="5122452"/>
            <a:ext cx="24122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9"/>
          <p:cNvCxnSpPr/>
          <p:nvPr/>
        </p:nvCxnSpPr>
        <p:spPr>
          <a:xfrm>
            <a:off x="750711" y="1267172"/>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1375" y="476672"/>
            <a:ext cx="2236510" cy="584775"/>
          </a:xfrm>
          <a:prstGeom prst="rect">
            <a:avLst/>
          </a:prstGeom>
          <a:noFill/>
        </p:spPr>
        <p:txBody>
          <a:bodyPr wrap="none" rtlCol="0">
            <a:spAutoFit/>
          </a:bodyPr>
          <a:lstStyle/>
          <a:p>
            <a:pPr algn="ctr"/>
            <a:r>
              <a:rPr lang="zh-CN" altLang="en-US" sz="3200" b="1" dirty="0">
                <a:solidFill>
                  <a:schemeClr val="tx1">
                    <a:lumMod val="75000"/>
                    <a:lumOff val="25000"/>
                  </a:schemeClr>
                </a:solidFill>
                <a:latin typeface="华文中宋" panose="02010600040101010101" pitchFamily="2" charset="-122"/>
                <a:ea typeface="华文中宋" panose="02010600040101010101" pitchFamily="2" charset="-122"/>
              </a:rPr>
              <a:t>课程内容：</a:t>
            </a:r>
            <a:endParaRPr lang="zh-CN" sz="32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5" name="TextBox 3"/>
          <p:cNvSpPr txBox="1">
            <a:spLocks noChangeArrowheads="1"/>
          </p:cNvSpPr>
          <p:nvPr/>
        </p:nvSpPr>
        <p:spPr bwMode="auto">
          <a:xfrm>
            <a:off x="825500" y="1976755"/>
            <a:ext cx="807339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Garamond" panose="02020404030301010803" pitchFamily="18" charset="0"/>
                <a:ea typeface="宋体" panose="02010600030101010101" pitchFamily="2" charset="-122"/>
              </a:defRPr>
            </a:lvl1pPr>
            <a:lvl2pPr>
              <a:defRPr sz="2800">
                <a:solidFill>
                  <a:schemeClr val="tx1"/>
                </a:solidFill>
                <a:latin typeface="Garamond" panose="02020404030301010803" pitchFamily="18" charset="0"/>
                <a:ea typeface="宋体" panose="02010600030101010101" pitchFamily="2" charset="-122"/>
              </a:defRPr>
            </a:lvl2pPr>
            <a:lvl3pPr>
              <a:defRPr sz="2400">
                <a:solidFill>
                  <a:schemeClr val="tx1"/>
                </a:solidFill>
                <a:latin typeface="Garamond" panose="02020404030301010803" pitchFamily="18" charset="0"/>
                <a:ea typeface="宋体" panose="02010600030101010101" pitchFamily="2" charset="-122"/>
              </a:defRPr>
            </a:lvl3pPr>
            <a:lvl4pPr>
              <a:defRPr sz="2000">
                <a:solidFill>
                  <a:schemeClr val="tx1"/>
                </a:solidFill>
                <a:latin typeface="Garamond" panose="02020404030301010803" pitchFamily="18" charset="0"/>
                <a:ea typeface="宋体" panose="02010600030101010101" pitchFamily="2" charset="-122"/>
              </a:defRPr>
            </a:lvl4pPr>
            <a:lvl5pPr>
              <a:defRPr sz="2000">
                <a:solidFill>
                  <a:schemeClr val="tx1"/>
                </a:solidFill>
                <a:latin typeface="Garamond" panose="02020404030301010803" pitchFamily="18" charset="0"/>
                <a:ea typeface="宋体" panose="02010600030101010101" pitchFamily="2" charset="-122"/>
              </a:defRPr>
            </a:lvl5pPr>
            <a:lvl6pPr eaLnBrk="0" hangingPunct="0">
              <a:defRPr sz="2000">
                <a:solidFill>
                  <a:schemeClr val="tx1"/>
                </a:solidFill>
                <a:latin typeface="Garamond" panose="02020404030301010803" pitchFamily="18" charset="0"/>
                <a:ea typeface="宋体" panose="02010600030101010101" pitchFamily="2" charset="-122"/>
              </a:defRPr>
            </a:lvl6pPr>
            <a:lvl7pPr eaLnBrk="0" hangingPunct="0">
              <a:defRPr sz="2000">
                <a:solidFill>
                  <a:schemeClr val="tx1"/>
                </a:solidFill>
                <a:latin typeface="Garamond" panose="02020404030301010803" pitchFamily="18" charset="0"/>
                <a:ea typeface="宋体" panose="02010600030101010101" pitchFamily="2" charset="-122"/>
              </a:defRPr>
            </a:lvl7pPr>
            <a:lvl8pPr eaLnBrk="0" hangingPunct="0">
              <a:defRPr sz="2000">
                <a:solidFill>
                  <a:schemeClr val="tx1"/>
                </a:solidFill>
                <a:latin typeface="Garamond" panose="02020404030301010803" pitchFamily="18" charset="0"/>
                <a:ea typeface="宋体" panose="02010600030101010101" pitchFamily="2" charset="-122"/>
              </a:defRPr>
            </a:lvl8pPr>
            <a:lvl9pPr eaLnBrk="0" hangingPunct="0">
              <a:defRPr sz="2000">
                <a:solidFill>
                  <a:schemeClr val="tx1"/>
                </a:solidFill>
                <a:latin typeface="Garamond" panose="02020404030301010803" pitchFamily="18" charset="0"/>
                <a:ea typeface="宋体" panose="02010600030101010101" pitchFamily="2" charset="-122"/>
              </a:defRPr>
            </a:lvl9pPr>
          </a:lstStyle>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章  量化设计与分析基础</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章  指令系统原理与实例</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rPr>
              <a:t>章  单周期</a:t>
            </a:r>
            <a:r>
              <a:rPr lang="en-US" altLang="zh-CN" sz="2800" b="1" dirty="0">
                <a:latin typeface="华文中宋" panose="02010600040101010101" pitchFamily="2" charset="-122"/>
                <a:ea typeface="华文中宋" panose="02010600040101010101" pitchFamily="2" charset="-122"/>
              </a:rPr>
              <a:t>MIPS</a:t>
            </a:r>
            <a:r>
              <a:rPr lang="zh-CN" altLang="en-US" sz="2800" b="1" dirty="0">
                <a:latin typeface="华文中宋" panose="02010600040101010101" pitchFamily="2" charset="-122"/>
                <a:ea typeface="华文中宋" panose="02010600040101010101" pitchFamily="2" charset="-122"/>
              </a:rPr>
              <a:t>处理器的设计</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4</a:t>
            </a:r>
            <a:r>
              <a:rPr lang="zh-CN" altLang="en-US" sz="2800" b="1" dirty="0">
                <a:solidFill>
                  <a:srgbClr val="FF0000"/>
                </a:solidFill>
                <a:latin typeface="华文中宋" panose="02010600040101010101" pitchFamily="2" charset="-122"/>
                <a:ea typeface="华文中宋" panose="02010600040101010101" pitchFamily="2" charset="-122"/>
              </a:rPr>
              <a:t>章  </a:t>
            </a:r>
            <a:r>
              <a:rPr lang="en-US" altLang="zh-CN" sz="2800" b="1" dirty="0">
                <a:solidFill>
                  <a:srgbClr val="FF0000"/>
                </a:solidFill>
                <a:latin typeface="华文中宋" panose="02010600040101010101" pitchFamily="2" charset="-122"/>
                <a:ea typeface="华文中宋" panose="02010600040101010101" pitchFamily="2" charset="-122"/>
              </a:rPr>
              <a:t>MIPS</a:t>
            </a:r>
            <a:r>
              <a:rPr lang="zh-CN" altLang="en-US" sz="2800" b="1" dirty="0">
                <a:solidFill>
                  <a:srgbClr val="FF0000"/>
                </a:solidFill>
                <a:latin typeface="华文中宋" panose="02010600040101010101" pitchFamily="2" charset="-122"/>
                <a:ea typeface="华文中宋" panose="02010600040101010101" pitchFamily="2" charset="-122"/>
              </a:rPr>
              <a:t>流水线及指令级并行技术（</a:t>
            </a:r>
            <a:r>
              <a:rPr lang="en-US" altLang="zh-CN" sz="2800" b="1" dirty="0">
                <a:solidFill>
                  <a:srgbClr val="FF0000"/>
                </a:solidFill>
                <a:latin typeface="华文中宋" panose="02010600040101010101" pitchFamily="2" charset="-122"/>
                <a:ea typeface="华文中宋" panose="02010600040101010101" pitchFamily="2" charset="-122"/>
              </a:rPr>
              <a:t>3</a:t>
            </a:r>
            <a:r>
              <a:rPr lang="zh-CN" altLang="en-US" sz="2800" b="1" dirty="0">
                <a:solidFill>
                  <a:srgbClr val="FF0000"/>
                </a:solidFill>
                <a:latin typeface="华文中宋" panose="02010600040101010101" pitchFamily="2" charset="-122"/>
                <a:ea typeface="华文中宋" panose="02010600040101010101" pitchFamily="2" charset="-122"/>
              </a:rPr>
              <a:t>个</a:t>
            </a:r>
            <a:r>
              <a:rPr lang="en-US" altLang="zh-CN" sz="2800" b="1" dirty="0">
                <a:solidFill>
                  <a:srgbClr val="FF0000"/>
                </a:solidFill>
                <a:latin typeface="华文中宋" panose="02010600040101010101" pitchFamily="2" charset="-122"/>
                <a:ea typeface="华文中宋" panose="02010600040101010101" pitchFamily="2" charset="-122"/>
              </a:rPr>
              <a:t>ppt</a:t>
            </a:r>
            <a:r>
              <a:rPr lang="zh-CN" altLang="en-US" sz="2800" b="1" dirty="0">
                <a:solidFill>
                  <a:srgbClr val="FF0000"/>
                </a:solidFill>
                <a:latin typeface="华文中宋" panose="02010600040101010101" pitchFamily="2" charset="-122"/>
                <a:ea typeface="华文中宋" panose="02010600040101010101" pitchFamily="2" charset="-122"/>
              </a:rPr>
              <a:t>）</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b="1" dirty="0">
                <a:latin typeface="华文中宋" panose="02010600040101010101" pitchFamily="2" charset="-122"/>
                <a:ea typeface="华文中宋" panose="02010600040101010101" pitchFamily="2" charset="-122"/>
              </a:rPr>
              <a:t>第</a:t>
            </a:r>
            <a:r>
              <a:rPr lang="en-US" altLang="zh-CN" sz="2800" b="1" dirty="0">
                <a:latin typeface="华文中宋" panose="02010600040101010101" pitchFamily="2" charset="-122"/>
                <a:ea typeface="华文中宋" panose="02010600040101010101" pitchFamily="2" charset="-122"/>
              </a:rPr>
              <a:t>5</a:t>
            </a:r>
            <a:r>
              <a:rPr lang="zh-CN" altLang="en-US" sz="2800" b="1" dirty="0">
                <a:latin typeface="华文中宋" panose="02010600040101010101" pitchFamily="2" charset="-122"/>
                <a:ea typeface="华文中宋" panose="02010600040101010101" pitchFamily="2" charset="-122"/>
              </a:rPr>
              <a:t>章  存储器层次结构设计</a:t>
            </a:r>
            <a:endParaRPr lang="en-US" altLang="zh-CN" sz="2800" b="1" dirty="0">
              <a:latin typeface="华文中宋" panose="02010600040101010101" pitchFamily="2" charset="-122"/>
              <a:ea typeface="华文中宋" panose="02010600040101010101" pitchFamily="2" charset="-122"/>
            </a:endParaRPr>
          </a:p>
          <a:p>
            <a:pPr>
              <a:lnSpc>
                <a:spcPct val="150000"/>
              </a:lnSpc>
            </a:pPr>
            <a:r>
              <a:rPr lang="zh-CN" altLang="en-US" sz="2800" b="1" dirty="0">
                <a:solidFill>
                  <a:schemeClr val="bg1">
                    <a:lumMod val="50000"/>
                  </a:schemeClr>
                </a:solidFill>
                <a:latin typeface="华文中宋" panose="02010600040101010101" pitchFamily="2" charset="-122"/>
                <a:ea typeface="华文中宋" panose="02010600040101010101" pitchFamily="2" charset="-122"/>
              </a:rPr>
              <a:t>第</a:t>
            </a:r>
            <a:r>
              <a:rPr lang="en-US" altLang="zh-CN" sz="2800" b="1" dirty="0">
                <a:solidFill>
                  <a:schemeClr val="bg1">
                    <a:lumMod val="50000"/>
                  </a:schemeClr>
                </a:solidFill>
                <a:latin typeface="华文中宋" panose="02010600040101010101" pitchFamily="2" charset="-122"/>
                <a:ea typeface="华文中宋" panose="02010600040101010101" pitchFamily="2" charset="-122"/>
              </a:rPr>
              <a:t>6</a:t>
            </a:r>
            <a:r>
              <a:rPr lang="zh-CN" altLang="en-US" sz="2800" b="1" dirty="0">
                <a:solidFill>
                  <a:schemeClr val="bg1">
                    <a:lumMod val="50000"/>
                  </a:schemeClr>
                </a:solidFill>
                <a:latin typeface="华文中宋" panose="02010600040101010101" pitchFamily="2" charset="-122"/>
                <a:ea typeface="华文中宋" panose="02010600040101010101" pitchFamily="2" charset="-122"/>
              </a:rPr>
              <a:t>章  多线程与多处理器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4B8CD1A-B0DB-45D1-B3CB-956FFC10B530}" type="slidenum">
              <a:rPr lang="en-US" altLang="zh-CN"/>
              <a:t>40</a:t>
            </a:fld>
            <a:endParaRPr lang="en-US" altLang="zh-CN"/>
          </a:p>
        </p:txBody>
      </p:sp>
      <p:sp>
        <p:nvSpPr>
          <p:cNvPr id="36866" name="Rectangle 2"/>
          <p:cNvSpPr>
            <a:spLocks noGrp="1" noChangeArrowheads="1"/>
          </p:cNvSpPr>
          <p:nvPr>
            <p:ph type="title"/>
          </p:nvPr>
        </p:nvSpPr>
        <p:spPr>
          <a:xfrm>
            <a:off x="611560" y="0"/>
            <a:ext cx="5297016" cy="990600"/>
          </a:xfrm>
        </p:spPr>
        <p:txBody>
          <a:bodyPr>
            <a:normAutofit/>
          </a:bodyPr>
          <a:lstStyle/>
          <a:p>
            <a:pPr algn="l"/>
            <a:r>
              <a:rPr lang="zh-CN" altLang="en-US" b="1" dirty="0"/>
              <a:t>多周期实现的特点</a:t>
            </a:r>
            <a:endParaRPr lang="en-US" altLang="zh-CN" b="1" dirty="0"/>
          </a:p>
        </p:txBody>
      </p:sp>
      <p:sp>
        <p:nvSpPr>
          <p:cNvPr id="36867" name="Rectangle 3"/>
          <p:cNvSpPr>
            <a:spLocks noGrp="1" noChangeArrowheads="1"/>
          </p:cNvSpPr>
          <p:nvPr>
            <p:ph type="body" idx="1"/>
          </p:nvPr>
        </p:nvSpPr>
        <p:spPr>
          <a:xfrm>
            <a:off x="304800" y="1447800"/>
            <a:ext cx="8534400" cy="4953000"/>
          </a:xfrm>
        </p:spPr>
        <p:txBody>
          <a:bodyPr/>
          <a:lstStyle/>
          <a:p>
            <a:r>
              <a:rPr lang="zh-CN" altLang="en-US" b="1" dirty="0">
                <a:latin typeface="Comic Sans MS" panose="030F0702030302020204" pitchFamily="66" charset="0"/>
              </a:rPr>
              <a:t>数据路径中的</a:t>
            </a:r>
            <a:r>
              <a:rPr lang="zh-CN" altLang="en-US" b="1" dirty="0">
                <a:solidFill>
                  <a:srgbClr val="FF3300"/>
                </a:solidFill>
                <a:latin typeface="Comic Sans MS" panose="030F0702030302020204" pitchFamily="66" charset="0"/>
              </a:rPr>
              <a:t>暂存器</a:t>
            </a:r>
            <a:r>
              <a:rPr lang="zh-CN" altLang="en-US" b="1" dirty="0">
                <a:latin typeface="Comic Sans MS" panose="030F0702030302020204" pitchFamily="66" charset="0"/>
              </a:rPr>
              <a:t>易于实现流水线</a:t>
            </a:r>
            <a:endParaRPr lang="en-US" altLang="zh-CN" b="1" dirty="0">
              <a:latin typeface="Comic Sans MS" panose="030F0702030302020204" pitchFamily="66" charset="0"/>
            </a:endParaRPr>
          </a:p>
          <a:p>
            <a:r>
              <a:rPr lang="zh-CN" altLang="en-US" b="1" dirty="0">
                <a:latin typeface="Comic Sans MS" panose="030F0702030302020204" pitchFamily="66" charset="0"/>
              </a:rPr>
              <a:t>注意：</a:t>
            </a:r>
            <a:r>
              <a:rPr lang="en-US" altLang="zh-CN" b="1" dirty="0">
                <a:latin typeface="Comic Sans MS" panose="030F0702030302020204" pitchFamily="66" charset="0"/>
              </a:rPr>
              <a:t>branch</a:t>
            </a:r>
            <a:r>
              <a:rPr lang="zh-CN" altLang="en-US" b="1" dirty="0">
                <a:latin typeface="Comic Sans MS" panose="030F0702030302020204" pitchFamily="66" charset="0"/>
              </a:rPr>
              <a:t>和</a:t>
            </a:r>
            <a:r>
              <a:rPr lang="en-US" altLang="zh-CN" b="1" dirty="0">
                <a:latin typeface="Comic Sans MS" panose="030F0702030302020204" pitchFamily="66" charset="0"/>
              </a:rPr>
              <a:t>Store</a:t>
            </a:r>
            <a:r>
              <a:rPr lang="zh-CN" altLang="en-US" b="1" dirty="0">
                <a:latin typeface="Comic Sans MS" panose="030F0702030302020204" pitchFamily="66" charset="0"/>
              </a:rPr>
              <a:t>指令花费</a:t>
            </a:r>
            <a:r>
              <a:rPr lang="en-US" altLang="zh-CN" b="1" dirty="0">
                <a:latin typeface="Comic Sans MS" panose="030F0702030302020204" pitchFamily="66" charset="0"/>
              </a:rPr>
              <a:t> </a:t>
            </a:r>
            <a:r>
              <a:rPr lang="en-US" altLang="zh-CN" b="1" dirty="0">
                <a:solidFill>
                  <a:srgbClr val="FF3300"/>
                </a:solidFill>
                <a:latin typeface="Comic Sans MS" panose="030F0702030302020204" pitchFamily="66" charset="0"/>
              </a:rPr>
              <a:t>4</a:t>
            </a:r>
            <a:r>
              <a:rPr lang="en-US" altLang="zh-CN" b="1" dirty="0">
                <a:latin typeface="Comic Sans MS" panose="030F0702030302020204" pitchFamily="66" charset="0"/>
              </a:rPr>
              <a:t> clock cycles. </a:t>
            </a:r>
          </a:p>
          <a:p>
            <a:pPr lvl="1"/>
            <a:r>
              <a:rPr lang="zh-CN" altLang="en-US" sz="2400" b="1" dirty="0">
                <a:latin typeface="Comic Sans MS" panose="030F0702030302020204" pitchFamily="66" charset="0"/>
              </a:rPr>
              <a:t>假定</a:t>
            </a:r>
            <a:r>
              <a:rPr lang="en-US" altLang="zh-CN" sz="2400" b="1" dirty="0">
                <a:latin typeface="Comic Sans MS" panose="030F0702030302020204" pitchFamily="66" charset="0"/>
              </a:rPr>
              <a:t> branch</a:t>
            </a:r>
            <a:r>
              <a:rPr lang="zh-CN" altLang="en-US" sz="2400" b="1" dirty="0">
                <a:latin typeface="Comic Sans MS" panose="030F0702030302020204" pitchFamily="66" charset="0"/>
              </a:rPr>
              <a:t>执行频率</a:t>
            </a:r>
            <a:r>
              <a:rPr lang="en-US" altLang="zh-CN" sz="2400" b="1" dirty="0">
                <a:latin typeface="Comic Sans MS" panose="030F0702030302020204" pitchFamily="66" charset="0"/>
              </a:rPr>
              <a:t> 12%</a:t>
            </a:r>
            <a:r>
              <a:rPr lang="zh-CN" altLang="en-US" sz="2400" b="1" dirty="0">
                <a:latin typeface="Comic Sans MS" panose="030F0702030302020204" pitchFamily="66" charset="0"/>
              </a:rPr>
              <a:t>，</a:t>
            </a:r>
            <a:r>
              <a:rPr lang="en-US" altLang="zh-CN" sz="2400" b="1" dirty="0">
                <a:latin typeface="Comic Sans MS" panose="030F0702030302020204" pitchFamily="66" charset="0"/>
              </a:rPr>
              <a:t> store </a:t>
            </a:r>
            <a:r>
              <a:rPr lang="zh-CN" altLang="en-US" sz="2400" b="1" dirty="0">
                <a:latin typeface="Comic Sans MS" panose="030F0702030302020204" pitchFamily="66" charset="0"/>
              </a:rPr>
              <a:t>执行频率</a:t>
            </a:r>
            <a:r>
              <a:rPr lang="en-US" altLang="zh-CN" sz="2400" b="1" dirty="0">
                <a:latin typeface="Comic Sans MS" panose="030F0702030302020204" pitchFamily="66" charset="0"/>
              </a:rPr>
              <a:t>10%, CPI </a:t>
            </a:r>
            <a:r>
              <a:rPr lang="zh-CN" altLang="en-US" sz="2400" b="1" dirty="0">
                <a:latin typeface="Comic Sans MS" panose="030F0702030302020204" pitchFamily="66" charset="0"/>
              </a:rPr>
              <a:t>是</a:t>
            </a:r>
            <a:r>
              <a:rPr lang="en-US" altLang="zh-CN" sz="2400" b="1" dirty="0">
                <a:latin typeface="Comic Sans MS" panose="030F0702030302020204" pitchFamily="66" charset="0"/>
              </a:rPr>
              <a:t> </a:t>
            </a:r>
            <a:r>
              <a:rPr lang="en-US" altLang="zh-CN" sz="2400" b="1" dirty="0">
                <a:solidFill>
                  <a:srgbClr val="FF3300"/>
                </a:solidFill>
                <a:latin typeface="Comic Sans MS" panose="030F0702030302020204" pitchFamily="66" charset="0"/>
              </a:rPr>
              <a:t>4.78</a:t>
            </a:r>
            <a:r>
              <a:rPr lang="en-US" altLang="zh-CN" sz="2400" b="1" dirty="0">
                <a:latin typeface="Comic Sans MS" panose="030F0702030302020204" pitchFamily="66" charset="0"/>
              </a:rPr>
              <a:t>.</a:t>
            </a:r>
            <a:r>
              <a:rPr lang="en-US" altLang="zh-CN" sz="2400" b="1" dirty="0"/>
              <a:t> </a:t>
            </a:r>
          </a:p>
          <a:p>
            <a:pPr marL="457200" lvl="1" indent="0">
              <a:buNone/>
            </a:pPr>
            <a:endParaRPr lang="en-US" altLang="zh-CN" sz="2400" b="1" dirty="0"/>
          </a:p>
          <a:p>
            <a:r>
              <a:rPr lang="zh-CN" altLang="en-US" b="1" dirty="0">
                <a:latin typeface="Comic Sans MS" panose="030F0702030302020204" pitchFamily="66" charset="0"/>
              </a:rPr>
              <a:t>这种实现是</a:t>
            </a:r>
            <a:r>
              <a:rPr lang="zh-CN" altLang="en-US" b="1" dirty="0">
                <a:solidFill>
                  <a:srgbClr val="FF3300"/>
                </a:solidFill>
                <a:latin typeface="Comic Sans MS" panose="030F0702030302020204" pitchFamily="66" charset="0"/>
              </a:rPr>
              <a:t>没有优化的</a:t>
            </a:r>
            <a:r>
              <a:rPr lang="en-US" altLang="zh-CN" b="1" dirty="0">
                <a:latin typeface="Comic Sans MS" panose="030F0702030302020204" pitchFamily="66" charset="0"/>
              </a:rPr>
              <a:t>. </a:t>
            </a:r>
            <a:endParaRPr lang="en-US" altLang="zh-CN" sz="3600" b="1" dirty="0"/>
          </a:p>
        </p:txBody>
      </p:sp>
      <p:sp>
        <p:nvSpPr>
          <p:cNvPr id="2" name="矩形 1"/>
          <p:cNvSpPr/>
          <p:nvPr/>
        </p:nvSpPr>
        <p:spPr>
          <a:xfrm>
            <a:off x="1187624" y="3908063"/>
            <a:ext cx="7704856" cy="461665"/>
          </a:xfrm>
          <a:prstGeom prst="rect">
            <a:avLst/>
          </a:prstGeom>
        </p:spPr>
        <p:txBody>
          <a:bodyPr wrap="square">
            <a:spAutoFit/>
          </a:bodyPr>
          <a:lstStyle/>
          <a:p>
            <a:r>
              <a:rPr lang="en-US" altLang="zh-CN" sz="2400" b="1" dirty="0">
                <a:latin typeface="Comic Sans MS" panose="030F0702030302020204" pitchFamily="66" charset="0"/>
              </a:rPr>
              <a:t>4×</a:t>
            </a:r>
            <a:r>
              <a:rPr lang="zh-CN" altLang="en-US" sz="2400" b="1" dirty="0">
                <a:latin typeface="Comic Sans MS" panose="030F0702030302020204" pitchFamily="66" charset="0"/>
              </a:rPr>
              <a:t>（</a:t>
            </a:r>
            <a:r>
              <a:rPr lang="en-US" altLang="zh-CN" sz="2400" b="1" dirty="0">
                <a:latin typeface="Comic Sans MS" panose="030F0702030302020204" pitchFamily="66" charset="0"/>
              </a:rPr>
              <a:t>12</a:t>
            </a:r>
            <a:r>
              <a:rPr lang="zh-CN" altLang="en-US" sz="2400" b="1" dirty="0">
                <a:latin typeface="Comic Sans MS" panose="030F0702030302020204" pitchFamily="66" charset="0"/>
              </a:rPr>
              <a:t>％＋</a:t>
            </a:r>
            <a:r>
              <a:rPr lang="en-US" altLang="zh-CN" sz="2400" b="1" dirty="0">
                <a:latin typeface="Comic Sans MS" panose="030F0702030302020204" pitchFamily="66" charset="0"/>
              </a:rPr>
              <a:t>10</a:t>
            </a:r>
            <a:r>
              <a:rPr lang="zh-CN" altLang="en-US" sz="2400" b="1" dirty="0">
                <a:latin typeface="Comic Sans MS" panose="030F0702030302020204" pitchFamily="66" charset="0"/>
              </a:rPr>
              <a:t>％）＋ </a:t>
            </a:r>
            <a:r>
              <a:rPr lang="en-US" altLang="zh-CN" sz="2400" b="1" dirty="0">
                <a:latin typeface="Comic Sans MS" panose="030F0702030302020204" pitchFamily="66" charset="0"/>
              </a:rPr>
              <a:t>5×78%</a:t>
            </a:r>
            <a:r>
              <a:rPr lang="zh-CN" altLang="en-US" sz="2400" b="1" dirty="0">
                <a:latin typeface="Comic Sans MS" panose="030F0702030302020204" pitchFamily="66" charset="0"/>
              </a:rPr>
              <a:t>＝</a:t>
            </a:r>
            <a:r>
              <a:rPr lang="en-US" altLang="zh-CN" sz="2400" b="1" dirty="0">
                <a:solidFill>
                  <a:srgbClr val="FF0000"/>
                </a:solidFill>
                <a:latin typeface="Comic Sans MS" panose="030F0702030302020204" pitchFamily="66" charset="0"/>
              </a:rPr>
              <a:t>4.78</a:t>
            </a:r>
            <a:endParaRPr lang="zh-CN" altLang="en-US" sz="2400"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CFB46156-9764-4598-8127-606F88ECBB9D}" type="slidenum">
              <a:rPr lang="en-US" altLang="zh-CN"/>
              <a:t>41</a:t>
            </a:fld>
            <a:endParaRPr lang="en-US" altLang="zh-CN"/>
          </a:p>
        </p:txBody>
      </p:sp>
      <p:sp>
        <p:nvSpPr>
          <p:cNvPr id="49154" name="Rectangle 2"/>
          <p:cNvSpPr>
            <a:spLocks noGrp="1" noChangeArrowheads="1"/>
          </p:cNvSpPr>
          <p:nvPr>
            <p:ph type="title"/>
          </p:nvPr>
        </p:nvSpPr>
        <p:spPr/>
        <p:txBody>
          <a:bodyPr>
            <a:normAutofit/>
          </a:bodyPr>
          <a:lstStyle/>
          <a:p>
            <a:r>
              <a:rPr kumimoji="0" lang="zh-CN" altLang="en-US" b="1" dirty="0"/>
              <a:t>优化的多周期实现</a:t>
            </a:r>
            <a:endParaRPr kumimoji="0" lang="en-US" altLang="zh-CN" b="1" dirty="0"/>
          </a:p>
        </p:txBody>
      </p:sp>
      <p:grpSp>
        <p:nvGrpSpPr>
          <p:cNvPr id="2" name="Group 7"/>
          <p:cNvGrpSpPr/>
          <p:nvPr/>
        </p:nvGrpSpPr>
        <p:grpSpPr bwMode="auto">
          <a:xfrm>
            <a:off x="0" y="1682750"/>
            <a:ext cx="9144000" cy="5157788"/>
            <a:chOff x="0" y="834"/>
            <a:chExt cx="5760" cy="3249"/>
          </a:xfrm>
        </p:grpSpPr>
        <p:graphicFrame>
          <p:nvGraphicFramePr>
            <p:cNvPr id="49156" name="Object 4"/>
            <p:cNvGraphicFramePr>
              <a:graphicFrameLocks noChangeAspect="1"/>
            </p:cNvGraphicFramePr>
            <p:nvPr/>
          </p:nvGraphicFramePr>
          <p:xfrm>
            <a:off x="0" y="834"/>
            <a:ext cx="5760" cy="2958"/>
          </p:xfrm>
          <a:graphic>
            <a:graphicData uri="http://schemas.openxmlformats.org/presentationml/2006/ole">
              <mc:AlternateContent xmlns:mc="http://schemas.openxmlformats.org/markup-compatibility/2006">
                <mc:Choice xmlns:v="urn:schemas-microsoft-com:vml" Requires="v">
                  <p:oleObj name="Picture" r:id="rId2" imgW="4972050" imgH="2847975" progId="Word.Picture.8">
                    <p:embed/>
                  </p:oleObj>
                </mc:Choice>
                <mc:Fallback>
                  <p:oleObj name="Picture" r:id="rId2" imgW="4972050" imgH="2847975" progId="Word.Picture.8">
                    <p:embed/>
                    <p:pic>
                      <p:nvPicPr>
                        <p:cNvPr id="0" name="图片 50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4"/>
                          <a:ext cx="5760" cy="2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7" name="Rectangle 5"/>
            <p:cNvSpPr>
              <a:spLocks noChangeArrowheads="1"/>
            </p:cNvSpPr>
            <p:nvPr/>
          </p:nvSpPr>
          <p:spPr bwMode="auto">
            <a:xfrm>
              <a:off x="384" y="3840"/>
              <a:ext cx="240" cy="240"/>
            </a:xfrm>
            <a:prstGeom prst="rect">
              <a:avLst/>
            </a:prstGeom>
            <a:noFill/>
            <a:ln w="28575">
              <a:solidFill>
                <a:srgbClr val="FF0000"/>
              </a:solidFill>
              <a:miter lim="800000"/>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9158" name="Text Box 6"/>
            <p:cNvSpPr txBox="1">
              <a:spLocks noChangeArrowheads="1"/>
            </p:cNvSpPr>
            <p:nvPr/>
          </p:nvSpPr>
          <p:spPr bwMode="auto">
            <a:xfrm>
              <a:off x="576" y="3795"/>
              <a:ext cx="267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b="0">
                  <a:latin typeface="Comic Sans MS" panose="030F0702030302020204" pitchFamily="66" charset="0"/>
                </a:rPr>
                <a:t>Temporary storage locations</a:t>
              </a:r>
              <a:endParaRPr lang="en-US" altLang="zh-CN" b="0"/>
            </a:p>
          </p:txBody>
        </p:sp>
      </p:grpSp>
      <p:cxnSp>
        <p:nvCxnSpPr>
          <p:cNvPr id="9" name="直接连接符 8"/>
          <p:cNvCxnSpPr/>
          <p:nvPr/>
        </p:nvCxnSpPr>
        <p:spPr>
          <a:xfrm>
            <a:off x="4644008" y="4509120"/>
            <a:ext cx="0" cy="648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44008" y="5122452"/>
            <a:ext cx="2016224"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660232" y="4833156"/>
            <a:ext cx="0" cy="2892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660232" y="4833156"/>
            <a:ext cx="504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09600" y="883920"/>
            <a:ext cx="7250430" cy="645160"/>
          </a:xfrm>
          <a:prstGeom prst="rect">
            <a:avLst/>
          </a:prstGeom>
          <a:noFill/>
        </p:spPr>
        <p:txBody>
          <a:bodyPr wrap="none" rtlCol="0" anchor="t">
            <a:spAutoFit/>
          </a:bodyPr>
          <a:lstStyle/>
          <a:p>
            <a:pPr marL="285750" indent="-285750" algn="l">
              <a:buFont typeface="Wingdings" panose="05000000000000000000" charset="0"/>
              <a:buChar char="Ø"/>
            </a:pPr>
            <a:r>
              <a:rPr altLang="en-US" b="1" dirty="0">
                <a:solidFill>
                  <a:srgbClr val="00B050"/>
                </a:solidFill>
                <a:latin typeface="Comic Sans MS" panose="030F0702030302020204" pitchFamily="66" charset="0"/>
                <a:sym typeface="+mn-ea"/>
              </a:rPr>
              <a:t>对于</a:t>
            </a:r>
            <a:r>
              <a:rPr lang="en-US" altLang="zh-CN" b="1" dirty="0">
                <a:solidFill>
                  <a:srgbClr val="00B050"/>
                </a:solidFill>
                <a:latin typeface="Comic Sans MS" panose="030F0702030302020204" pitchFamily="66" charset="0"/>
                <a:sym typeface="+mn-ea"/>
              </a:rPr>
              <a:t>branch, </a:t>
            </a:r>
            <a:r>
              <a:rPr altLang="en-US" b="1" dirty="0">
                <a:solidFill>
                  <a:srgbClr val="00B050"/>
                </a:solidFill>
                <a:latin typeface="Comic Sans MS" panose="030F0702030302020204" pitchFamily="66" charset="0"/>
                <a:sym typeface="+mn-ea"/>
              </a:rPr>
              <a:t>将“</a:t>
            </a:r>
            <a:r>
              <a:rPr lang="en-US" altLang="zh-CN" b="1" dirty="0">
                <a:solidFill>
                  <a:srgbClr val="00B050"/>
                </a:solidFill>
                <a:latin typeface="Comic Sans MS" panose="030F0702030302020204" pitchFamily="66" charset="0"/>
                <a:sym typeface="+mn-ea"/>
              </a:rPr>
              <a:t>=0</a:t>
            </a:r>
            <a:r>
              <a:rPr altLang="en-US" b="1" dirty="0">
                <a:solidFill>
                  <a:srgbClr val="00B050"/>
                </a:solidFill>
                <a:latin typeface="Comic Sans MS" panose="030F0702030302020204" pitchFamily="66" charset="0"/>
                <a:sym typeface="+mn-ea"/>
              </a:rPr>
              <a:t>？”测试和计算可能的转移目标地址提前到</a:t>
            </a:r>
            <a:r>
              <a:rPr lang="en-US" altLang="zh-CN" b="1" dirty="0">
                <a:solidFill>
                  <a:srgbClr val="00B050"/>
                </a:solidFill>
                <a:latin typeface="Comic Sans MS" panose="030F0702030302020204" pitchFamily="66" charset="0"/>
                <a:sym typeface="+mn-ea"/>
              </a:rPr>
              <a:t>ID</a:t>
            </a:r>
          </a:p>
          <a:p>
            <a:pPr marL="285750" indent="-285750" algn="l">
              <a:buFont typeface="Wingdings" panose="05000000000000000000" charset="0"/>
              <a:buChar char="Ø"/>
            </a:pPr>
            <a:r>
              <a:rPr lang="en-US" altLang="zh-CN" b="1" dirty="0">
                <a:solidFill>
                  <a:srgbClr val="00B050"/>
                </a:solidFill>
                <a:latin typeface="Comic Sans MS" panose="030F0702030302020204" pitchFamily="66" charset="0"/>
                <a:sym typeface="+mn-ea"/>
              </a:rPr>
              <a:t>branch </a:t>
            </a:r>
            <a:r>
              <a:rPr altLang="en-US" b="1" dirty="0">
                <a:solidFill>
                  <a:srgbClr val="00B050"/>
                </a:solidFill>
                <a:latin typeface="Comic Sans MS" panose="030F0702030302020204" pitchFamily="66" charset="0"/>
                <a:sym typeface="+mn-ea"/>
              </a:rPr>
              <a:t>指令占 </a:t>
            </a:r>
            <a:r>
              <a:rPr lang="en-US" altLang="zh-CN" b="1" dirty="0">
                <a:solidFill>
                  <a:srgbClr val="00B050"/>
                </a:solidFill>
                <a:latin typeface="Comic Sans MS" panose="030F0702030302020204" pitchFamily="66" charset="0"/>
                <a:sym typeface="+mn-ea"/>
              </a:rPr>
              <a:t>2 cycles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CB9A9EB-7242-423E-947B-4CEC9D470C26}" type="slidenum">
              <a:rPr lang="en-US" altLang="zh-CN"/>
              <a:t>42</a:t>
            </a:fld>
            <a:endParaRPr lang="en-US" altLang="zh-CN"/>
          </a:p>
        </p:txBody>
      </p:sp>
      <p:sp>
        <p:nvSpPr>
          <p:cNvPr id="48130" name="Rectangle 2"/>
          <p:cNvSpPr>
            <a:spLocks noGrp="1" noChangeArrowheads="1"/>
          </p:cNvSpPr>
          <p:nvPr>
            <p:ph type="title"/>
          </p:nvPr>
        </p:nvSpPr>
        <p:spPr>
          <a:xfrm>
            <a:off x="0" y="0"/>
            <a:ext cx="8001000" cy="990600"/>
          </a:xfrm>
        </p:spPr>
        <p:txBody>
          <a:bodyPr>
            <a:normAutofit/>
          </a:bodyPr>
          <a:lstStyle/>
          <a:p>
            <a:r>
              <a:rPr lang="zh-CN" altLang="en-US" sz="4000" b="1" dirty="0">
                <a:solidFill>
                  <a:srgbClr val="C00000"/>
                </a:solidFill>
              </a:rPr>
              <a:t>怎样改进多周期实现的性能？</a:t>
            </a:r>
            <a:endParaRPr lang="en-US" altLang="zh-CN" sz="4000" b="1" dirty="0">
              <a:solidFill>
                <a:srgbClr val="C00000"/>
              </a:solidFill>
            </a:endParaRPr>
          </a:p>
        </p:txBody>
      </p:sp>
      <p:sp>
        <p:nvSpPr>
          <p:cNvPr id="48131" name="Rectangle 3"/>
          <p:cNvSpPr>
            <a:spLocks noGrp="1" noChangeArrowheads="1"/>
          </p:cNvSpPr>
          <p:nvPr>
            <p:ph type="body" idx="1"/>
          </p:nvPr>
        </p:nvSpPr>
        <p:spPr>
          <a:xfrm>
            <a:off x="214282" y="1428736"/>
            <a:ext cx="8686800" cy="4900634"/>
          </a:xfrm>
        </p:spPr>
        <p:txBody>
          <a:bodyPr>
            <a:normAutofit/>
          </a:bodyPr>
          <a:lstStyle/>
          <a:p>
            <a:pPr>
              <a:lnSpc>
                <a:spcPct val="150000"/>
              </a:lnSpc>
            </a:pPr>
            <a:r>
              <a:rPr lang="zh-CN" altLang="en-US" sz="2600" b="1" dirty="0">
                <a:latin typeface="Comic Sans MS" panose="030F0702030302020204" pitchFamily="66" charset="0"/>
              </a:rPr>
              <a:t>对于</a:t>
            </a:r>
            <a:r>
              <a:rPr lang="en-US" altLang="zh-CN" sz="2600" b="1" dirty="0">
                <a:solidFill>
                  <a:srgbClr val="FF3300"/>
                </a:solidFill>
                <a:latin typeface="Comic Sans MS" panose="030F0702030302020204" pitchFamily="66" charset="0"/>
              </a:rPr>
              <a:t>branch</a:t>
            </a:r>
            <a:r>
              <a:rPr lang="en-US" altLang="zh-CN" sz="2600" b="1" dirty="0">
                <a:latin typeface="Comic Sans MS" panose="030F0702030302020204" pitchFamily="66" charset="0"/>
              </a:rPr>
              <a:t>, </a:t>
            </a:r>
            <a:r>
              <a:rPr lang="zh-CN" altLang="en-US" sz="2600" b="1" dirty="0">
                <a:latin typeface="Comic Sans MS" panose="030F0702030302020204" pitchFamily="66" charset="0"/>
              </a:rPr>
              <a:t>将“</a:t>
            </a:r>
            <a:r>
              <a:rPr lang="en-US" altLang="zh-CN" sz="2600" b="1" dirty="0">
                <a:latin typeface="Comic Sans MS" panose="030F0702030302020204" pitchFamily="66" charset="0"/>
              </a:rPr>
              <a:t>=0</a:t>
            </a:r>
            <a:r>
              <a:rPr lang="zh-CN" altLang="en-US" sz="2600" b="1" dirty="0">
                <a:latin typeface="Comic Sans MS" panose="030F0702030302020204" pitchFamily="66" charset="0"/>
              </a:rPr>
              <a:t>？”测试和计算可能的转移目标地址提前到</a:t>
            </a:r>
            <a:r>
              <a:rPr lang="en-US" altLang="zh-CN" sz="2600" b="1" dirty="0">
                <a:solidFill>
                  <a:srgbClr val="FF3300"/>
                </a:solidFill>
                <a:latin typeface="Comic Sans MS" panose="030F0702030302020204" pitchFamily="66" charset="0"/>
              </a:rPr>
              <a:t>ID</a:t>
            </a:r>
            <a:r>
              <a:rPr lang="en-US" altLang="zh-CN" sz="2600" b="1" dirty="0">
                <a:latin typeface="Comic Sans MS" panose="030F0702030302020204" pitchFamily="66" charset="0"/>
              </a:rPr>
              <a:t>. </a:t>
            </a:r>
          </a:p>
          <a:p>
            <a:pPr>
              <a:lnSpc>
                <a:spcPct val="150000"/>
              </a:lnSpc>
            </a:pPr>
            <a:r>
              <a:rPr lang="zh-CN" altLang="en-US" sz="2600" b="1" dirty="0">
                <a:latin typeface="Comic Sans MS" panose="030F0702030302020204" pitchFamily="66" charset="0"/>
              </a:rPr>
              <a:t>完成</a:t>
            </a:r>
            <a:r>
              <a:rPr lang="en-US" altLang="zh-CN" sz="2600" b="1" dirty="0">
                <a:latin typeface="Comic Sans MS" panose="030F0702030302020204" pitchFamily="66" charset="0"/>
              </a:rPr>
              <a:t> ALU </a:t>
            </a:r>
            <a:r>
              <a:rPr lang="zh-CN" altLang="en-US" sz="2600" b="1" dirty="0">
                <a:latin typeface="Comic Sans MS" panose="030F0702030302020204" pitchFamily="66" charset="0"/>
              </a:rPr>
              <a:t>指令在</a:t>
            </a:r>
            <a:r>
              <a:rPr lang="en-US" altLang="zh-CN" sz="2600" b="1" dirty="0">
                <a:latin typeface="Comic Sans MS" panose="030F0702030302020204" pitchFamily="66" charset="0"/>
              </a:rPr>
              <a:t>MEM cycle </a:t>
            </a:r>
          </a:p>
          <a:p>
            <a:pPr>
              <a:lnSpc>
                <a:spcPct val="150000"/>
              </a:lnSpc>
            </a:pPr>
            <a:r>
              <a:rPr lang="en-US" altLang="zh-CN" sz="2600" b="1" dirty="0">
                <a:latin typeface="Comic Sans MS" panose="030F0702030302020204" pitchFamily="66" charset="0"/>
              </a:rPr>
              <a:t>branch </a:t>
            </a:r>
            <a:r>
              <a:rPr lang="zh-CN" altLang="en-US" sz="2600" b="1" dirty="0">
                <a:latin typeface="Comic Sans MS" panose="030F0702030302020204" pitchFamily="66" charset="0"/>
              </a:rPr>
              <a:t>指令占</a:t>
            </a:r>
            <a:r>
              <a:rPr lang="en-US" altLang="zh-CN" sz="2600" b="1" dirty="0">
                <a:solidFill>
                  <a:srgbClr val="FF3300"/>
                </a:solidFill>
                <a:latin typeface="Comic Sans MS" panose="030F0702030302020204" pitchFamily="66" charset="0"/>
              </a:rPr>
              <a:t>2</a:t>
            </a:r>
            <a:r>
              <a:rPr lang="en-US" altLang="zh-CN" sz="2600" b="1" dirty="0">
                <a:latin typeface="Comic Sans MS" panose="030F0702030302020204" pitchFamily="66" charset="0"/>
              </a:rPr>
              <a:t> cycles, store </a:t>
            </a:r>
            <a:r>
              <a:rPr lang="zh-CN" altLang="en-US" sz="2600" b="1" dirty="0">
                <a:latin typeface="Comic Sans MS" panose="030F0702030302020204" pitchFamily="66" charset="0"/>
              </a:rPr>
              <a:t>和</a:t>
            </a:r>
            <a:r>
              <a:rPr lang="en-US" altLang="zh-CN" sz="2600" b="1" dirty="0">
                <a:latin typeface="Comic Sans MS" panose="030F0702030302020204" pitchFamily="66" charset="0"/>
              </a:rPr>
              <a:t> ALU </a:t>
            </a:r>
            <a:r>
              <a:rPr lang="zh-CN" altLang="en-US" sz="2600" b="1" dirty="0">
                <a:latin typeface="Comic Sans MS" panose="030F0702030302020204" pitchFamily="66" charset="0"/>
              </a:rPr>
              <a:t>指令占</a:t>
            </a:r>
            <a:r>
              <a:rPr lang="en-US" altLang="zh-CN" sz="2600" b="1" dirty="0">
                <a:latin typeface="Comic Sans MS" panose="030F0702030302020204" pitchFamily="66" charset="0"/>
              </a:rPr>
              <a:t> </a:t>
            </a:r>
            <a:r>
              <a:rPr lang="en-US" altLang="zh-CN" sz="2600" b="1" dirty="0">
                <a:solidFill>
                  <a:srgbClr val="FF3300"/>
                </a:solidFill>
                <a:latin typeface="Comic Sans MS" panose="030F0702030302020204" pitchFamily="66" charset="0"/>
              </a:rPr>
              <a:t>4</a:t>
            </a:r>
            <a:r>
              <a:rPr lang="en-US" altLang="zh-CN" sz="2600" b="1" dirty="0">
                <a:latin typeface="Comic Sans MS" panose="030F0702030302020204" pitchFamily="66" charset="0"/>
              </a:rPr>
              <a:t> cycles, </a:t>
            </a:r>
            <a:r>
              <a:rPr lang="zh-CN" altLang="en-US" sz="2600" b="1" dirty="0">
                <a:latin typeface="Comic Sans MS" panose="030F0702030302020204" pitchFamily="66" charset="0"/>
              </a:rPr>
              <a:t>只有</a:t>
            </a:r>
            <a:r>
              <a:rPr lang="en-US" altLang="zh-CN" sz="2600" b="1" dirty="0">
                <a:latin typeface="Comic Sans MS" panose="030F0702030302020204" pitchFamily="66" charset="0"/>
              </a:rPr>
              <a:t>load </a:t>
            </a:r>
            <a:r>
              <a:rPr lang="zh-CN" altLang="en-US" sz="2600" b="1" dirty="0">
                <a:latin typeface="Comic Sans MS" panose="030F0702030302020204" pitchFamily="66" charset="0"/>
              </a:rPr>
              <a:t>指令占</a:t>
            </a:r>
            <a:r>
              <a:rPr lang="en-US" altLang="zh-CN" sz="2600" b="1" dirty="0">
                <a:latin typeface="Comic Sans MS" panose="030F0702030302020204" pitchFamily="66" charset="0"/>
              </a:rPr>
              <a:t> 5 cycles.  </a:t>
            </a:r>
          </a:p>
          <a:p>
            <a:pPr>
              <a:lnSpc>
                <a:spcPct val="150000"/>
              </a:lnSpc>
            </a:pPr>
            <a:r>
              <a:rPr lang="en-US" altLang="zh-CN" sz="2600" b="1" dirty="0">
                <a:latin typeface="Comic Sans MS" panose="030F0702030302020204" pitchFamily="66" charset="0"/>
              </a:rPr>
              <a:t>CPI </a:t>
            </a:r>
            <a:r>
              <a:rPr lang="zh-CN" altLang="en-US" sz="2600" b="1" dirty="0">
                <a:latin typeface="Comic Sans MS" panose="030F0702030302020204" pitchFamily="66" charset="0"/>
              </a:rPr>
              <a:t>降到</a:t>
            </a:r>
            <a:r>
              <a:rPr lang="en-US" altLang="zh-CN" sz="2600" b="1" dirty="0">
                <a:solidFill>
                  <a:srgbClr val="FF3300"/>
                </a:solidFill>
                <a:latin typeface="Comic Sans MS" panose="030F0702030302020204" pitchFamily="66" charset="0"/>
              </a:rPr>
              <a:t>4.07</a:t>
            </a:r>
            <a:r>
              <a:rPr lang="en-US" altLang="zh-CN" sz="2600" b="1" dirty="0">
                <a:latin typeface="Comic Sans MS" panose="030F0702030302020204" pitchFamily="66" charset="0"/>
              </a:rPr>
              <a:t> </a:t>
            </a:r>
            <a:r>
              <a:rPr lang="zh-CN" altLang="en-US" sz="2600" b="1" dirty="0">
                <a:latin typeface="Comic Sans MS" panose="030F0702030302020204" pitchFamily="66" charset="0"/>
              </a:rPr>
              <a:t>，假定</a:t>
            </a:r>
            <a:r>
              <a:rPr lang="en-US" altLang="zh-CN" sz="2600" b="1" dirty="0">
                <a:latin typeface="Comic Sans MS" panose="030F0702030302020204" pitchFamily="66" charset="0"/>
              </a:rPr>
              <a:t>ALU</a:t>
            </a:r>
            <a:r>
              <a:rPr lang="zh-CN" altLang="en-US" sz="2600" b="1" dirty="0">
                <a:latin typeface="Comic Sans MS" panose="030F0702030302020204" pitchFamily="66" charset="0"/>
              </a:rPr>
              <a:t>指令操作频率</a:t>
            </a:r>
            <a:r>
              <a:rPr lang="en-US" altLang="zh-CN" sz="2600" b="1" dirty="0">
                <a:latin typeface="Comic Sans MS" panose="030F0702030302020204" pitchFamily="66" charset="0"/>
              </a:rPr>
              <a:t>47%</a:t>
            </a:r>
          </a:p>
          <a:p>
            <a:pPr>
              <a:lnSpc>
                <a:spcPct val="150000"/>
              </a:lnSpc>
              <a:buFontTx/>
              <a:buNone/>
            </a:pPr>
            <a:r>
              <a:rPr lang="en-US" altLang="zh-CN" sz="2600" b="1" dirty="0">
                <a:latin typeface="Comic Sans MS" panose="030F0702030302020204" pitchFamily="66" charset="0"/>
              </a:rPr>
              <a:t>    2×12</a:t>
            </a:r>
            <a:r>
              <a:rPr lang="zh-CN" altLang="en-US" sz="2600" b="1" dirty="0">
                <a:latin typeface="Comic Sans MS" panose="030F0702030302020204" pitchFamily="66" charset="0"/>
              </a:rPr>
              <a:t>％ ＋</a:t>
            </a:r>
            <a:r>
              <a:rPr lang="en-US" altLang="zh-CN" sz="2600" b="1" dirty="0">
                <a:latin typeface="Comic Sans MS" panose="030F0702030302020204" pitchFamily="66" charset="0"/>
              </a:rPr>
              <a:t>4×</a:t>
            </a:r>
            <a:r>
              <a:rPr lang="zh-CN" altLang="en-US" sz="2600" b="1" dirty="0">
                <a:latin typeface="Comic Sans MS" panose="030F0702030302020204" pitchFamily="66" charset="0"/>
              </a:rPr>
              <a:t>（</a:t>
            </a:r>
            <a:r>
              <a:rPr lang="en-US" altLang="zh-CN" sz="2600" b="1" dirty="0">
                <a:latin typeface="Comic Sans MS" panose="030F0702030302020204" pitchFamily="66" charset="0"/>
              </a:rPr>
              <a:t>10</a:t>
            </a:r>
            <a:r>
              <a:rPr lang="zh-CN" altLang="en-US" sz="2600" b="1" dirty="0">
                <a:latin typeface="Comic Sans MS" panose="030F0702030302020204" pitchFamily="66" charset="0"/>
              </a:rPr>
              <a:t>％＋</a:t>
            </a:r>
            <a:r>
              <a:rPr lang="en-US" altLang="zh-CN" sz="2600" b="1" dirty="0">
                <a:latin typeface="Comic Sans MS" panose="030F0702030302020204" pitchFamily="66" charset="0"/>
              </a:rPr>
              <a:t>47</a:t>
            </a:r>
            <a:r>
              <a:rPr lang="zh-CN" altLang="en-US" sz="2600" b="1" dirty="0">
                <a:latin typeface="Comic Sans MS" panose="030F0702030302020204" pitchFamily="66" charset="0"/>
              </a:rPr>
              <a:t>％）＋ </a:t>
            </a:r>
            <a:r>
              <a:rPr lang="en-US" altLang="zh-CN" sz="2600" b="1" dirty="0">
                <a:latin typeface="Comic Sans MS" panose="030F0702030302020204" pitchFamily="66" charset="0"/>
              </a:rPr>
              <a:t>31%×5</a:t>
            </a:r>
            <a:r>
              <a:rPr lang="zh-CN" altLang="en-US" sz="2600" b="1" dirty="0">
                <a:latin typeface="Comic Sans MS" panose="030F0702030302020204" pitchFamily="66" charset="0"/>
              </a:rPr>
              <a:t>＝</a:t>
            </a:r>
            <a:r>
              <a:rPr lang="en-US" altLang="zh-CN" sz="2600" b="1" dirty="0">
                <a:latin typeface="Comic Sans MS" panose="030F0702030302020204" pitchFamily="66" charset="0"/>
              </a:rPr>
              <a:t>4.07</a:t>
            </a:r>
            <a:endParaRPr lang="en-US" altLang="zh-CN"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3"/>
          <p:cNvSpPr txBox="1"/>
          <p:nvPr/>
        </p:nvSpPr>
        <p:spPr>
          <a:xfrm>
            <a:off x="714375" y="1000125"/>
            <a:ext cx="8001000" cy="460375"/>
          </a:xfrm>
          <a:prstGeom prst="rect">
            <a:avLst/>
          </a:prstGeom>
          <a:noFill/>
          <a:ln w="9525">
            <a:noFill/>
          </a:ln>
        </p:spPr>
        <p:txBody>
          <a:bodyPr anchor="t">
            <a:spAutoFit/>
          </a:bodyPr>
          <a:lstStyle/>
          <a:p>
            <a:pPr>
              <a:spcBef>
                <a:spcPct val="0"/>
              </a:spcBef>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二种处理机执行时序比较：（a）单周期；（b）多周期；</a:t>
            </a:r>
          </a:p>
        </p:txBody>
      </p:sp>
      <p:pic>
        <p:nvPicPr>
          <p:cNvPr id="24578" name="图片 5" descr="1"/>
          <p:cNvPicPr>
            <a:picLocks noChangeAspect="1"/>
          </p:cNvPicPr>
          <p:nvPr/>
        </p:nvPicPr>
        <p:blipFill>
          <a:blip r:embed="rId2"/>
          <a:srcRect b="50510"/>
          <a:stretch>
            <a:fillRect/>
          </a:stretch>
        </p:blipFill>
        <p:spPr>
          <a:xfrm>
            <a:off x="0" y="1928813"/>
            <a:ext cx="9144000" cy="4071937"/>
          </a:xfrm>
          <a:prstGeom prst="rect">
            <a:avLst/>
          </a:prstGeom>
          <a:noFill/>
          <a:ln w="9525">
            <a:noFill/>
          </a:ln>
        </p:spPr>
      </p:pic>
      <p:sp>
        <p:nvSpPr>
          <p:cNvPr id="4" name="标题 1"/>
          <p:cNvSpPr txBox="1"/>
          <p:nvPr/>
        </p:nvSpPr>
        <p:spPr>
          <a:xfrm>
            <a:off x="214313" y="285750"/>
            <a:ext cx="6357938" cy="785813"/>
          </a:xfrm>
          <a:prstGeom prst="rect">
            <a:avLst/>
          </a:prstGeom>
        </p:spPr>
        <p:txBody>
          <a:bodyPr>
            <a:normAutofit/>
          </a:bodyPr>
          <a:lstStyle/>
          <a:p>
            <a:pPr marR="0" defTabSz="914400">
              <a:spcBef>
                <a:spcPct val="0"/>
              </a:spcBef>
              <a:buClrTx/>
              <a:buSzTx/>
              <a:buFontTx/>
              <a:buNone/>
              <a:defRPr/>
            </a:pPr>
            <a:r>
              <a:rPr kumimoji="0" lang="zh-CN" altLang="en-US" sz="3200" kern="0" cap="none" spc="0" normalizeH="0" baseline="0" noProof="0" dirty="0">
                <a:solidFill>
                  <a:schemeClr val="tx2"/>
                </a:solidFill>
                <a:effectLst>
                  <a:outerShdw blurRad="38100" dist="38100" dir="2700000" algn="tl">
                    <a:srgbClr val="000000"/>
                  </a:outerShdw>
                </a:effectLst>
                <a:latin typeface="Comic Sans MS" panose="030F0702030302020204" pitchFamily="66" charset="0"/>
                <a:ea typeface="+mj-ea"/>
                <a:cs typeface="+mj-cs"/>
              </a:rPr>
              <a:t>单周期与</a:t>
            </a:r>
            <a:r>
              <a:rPr kumimoji="0" lang="zh-CN" altLang="en-US" sz="3200" kern="0" cap="none" spc="0" normalizeH="0" baseline="0" noProof="0" dirty="0">
                <a:solidFill>
                  <a:srgbClr val="FF0000"/>
                </a:solidFill>
                <a:effectLst>
                  <a:outerShdw blurRad="38100" dist="38100" dir="2700000" algn="tl">
                    <a:srgbClr val="000000"/>
                  </a:outerShdw>
                </a:effectLst>
                <a:latin typeface="Comic Sans MS" panose="030F0702030302020204" pitchFamily="66" charset="0"/>
                <a:ea typeface="+mj-ea"/>
                <a:cs typeface="+mj-cs"/>
              </a:rPr>
              <a:t>多周期</a:t>
            </a:r>
            <a:r>
              <a:rPr kumimoji="0" lang="zh-CN" altLang="en-US" sz="3200" kern="0" cap="none" spc="0" normalizeH="0" baseline="0" noProof="0" dirty="0">
                <a:solidFill>
                  <a:schemeClr val="tx2"/>
                </a:solidFill>
                <a:effectLst>
                  <a:outerShdw blurRad="38100" dist="38100" dir="2700000" algn="tl">
                    <a:srgbClr val="000000"/>
                  </a:outerShdw>
                </a:effectLst>
                <a:latin typeface="Comic Sans MS" panose="030F0702030302020204" pitchFamily="66" charset="0"/>
                <a:ea typeface="+mj-ea"/>
                <a:cs typeface="+mj-cs"/>
              </a:rPr>
              <a:t>处理机时序</a:t>
            </a:r>
            <a:endParaRPr kumimoji="0" lang="zh-CN" altLang="en-US" sz="3200" b="0" kern="0" cap="none" spc="0" normalizeH="0" baseline="0" noProof="0" dirty="0">
              <a:solidFill>
                <a:schemeClr val="tx2"/>
              </a:solidFill>
              <a:effectLst>
                <a:outerShdw blurRad="38100" dist="38100" dir="2700000" algn="tl">
                  <a:srgbClr val="000000"/>
                </a:outerShdw>
              </a:effectLst>
              <a:latin typeface="+mj-lt"/>
              <a:ea typeface="+mj-ea"/>
              <a:cs typeface="+mj-cs"/>
            </a:endParaRPr>
          </a:p>
        </p:txBody>
      </p:sp>
      <p:sp>
        <p:nvSpPr>
          <p:cNvPr id="24580" name="灯片编号占位符 1"/>
          <p:cNvSpPr>
            <a:spLocks noGrp="1"/>
          </p:cNvSpPr>
          <p:nvPr>
            <p:ph type="sldNum" sz="quarter" idx="12"/>
          </p:nvPr>
        </p:nvSpPr>
        <p:spPr/>
        <p:txBody>
          <a:bodyPr wrap="square" lIns="92075" tIns="46038" rIns="92075" bIns="46038" anchor="ctr"/>
          <a:lstStyle/>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t>43</a:t>
            </a:fld>
            <a:endParaRPr lang="zh-CN" altLang="en-US"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0F572FC-E55F-4CA5-8953-0DB4755019AE}" type="slidenum">
              <a:rPr lang="en-US" altLang="zh-CN"/>
              <a:t>44</a:t>
            </a:fld>
            <a:endParaRPr lang="en-US" altLang="zh-CN"/>
          </a:p>
        </p:txBody>
      </p:sp>
      <p:sp>
        <p:nvSpPr>
          <p:cNvPr id="51202" name="Rectangle 2"/>
          <p:cNvSpPr>
            <a:spLocks noGrp="1" noChangeArrowheads="1"/>
          </p:cNvSpPr>
          <p:nvPr>
            <p:ph type="title"/>
          </p:nvPr>
        </p:nvSpPr>
        <p:spPr/>
        <p:txBody>
          <a:bodyPr>
            <a:normAutofit/>
          </a:bodyPr>
          <a:lstStyle/>
          <a:p>
            <a:r>
              <a:rPr lang="zh-CN" altLang="en-US" b="1" dirty="0">
                <a:solidFill>
                  <a:srgbClr val="0000FF"/>
                </a:solidFill>
              </a:rPr>
              <a:t>进一步：改进硬件冗余</a:t>
            </a:r>
          </a:p>
        </p:txBody>
      </p:sp>
      <p:sp>
        <p:nvSpPr>
          <p:cNvPr id="51203" name="Rectangle 3"/>
          <p:cNvSpPr>
            <a:spLocks noGrp="1" noChangeArrowheads="1"/>
          </p:cNvSpPr>
          <p:nvPr>
            <p:ph type="body" idx="1"/>
          </p:nvPr>
        </p:nvSpPr>
        <p:spPr>
          <a:xfrm>
            <a:off x="304800" y="1600200"/>
            <a:ext cx="8534400" cy="4648200"/>
          </a:xfrm>
        </p:spPr>
        <p:txBody>
          <a:bodyPr/>
          <a:lstStyle/>
          <a:p>
            <a:pPr>
              <a:lnSpc>
                <a:spcPct val="150000"/>
              </a:lnSpc>
            </a:pPr>
            <a:r>
              <a:rPr lang="en-US" altLang="zh-CN" b="1" dirty="0">
                <a:solidFill>
                  <a:srgbClr val="C00000"/>
                </a:solidFill>
                <a:latin typeface="Comic Sans MS" panose="030F0702030302020204" pitchFamily="66" charset="0"/>
              </a:rPr>
              <a:t>ALU </a:t>
            </a:r>
            <a:r>
              <a:rPr lang="zh-CN" altLang="en-US" b="1" dirty="0">
                <a:solidFill>
                  <a:srgbClr val="C00000"/>
                </a:solidFill>
                <a:latin typeface="Comic Sans MS" panose="030F0702030302020204" pitchFamily="66" charset="0"/>
              </a:rPr>
              <a:t>可以共享</a:t>
            </a:r>
            <a:r>
              <a:rPr lang="en-US" altLang="zh-CN" b="1" dirty="0">
                <a:solidFill>
                  <a:srgbClr val="C00000"/>
                </a:solidFill>
                <a:latin typeface="Comic Sans MS" panose="030F0702030302020204" pitchFamily="66" charset="0"/>
              </a:rPr>
              <a:t> </a:t>
            </a:r>
          </a:p>
          <a:p>
            <a:pPr>
              <a:lnSpc>
                <a:spcPct val="150000"/>
              </a:lnSpc>
            </a:pPr>
            <a:endParaRPr lang="en-US" altLang="zh-CN" b="1" dirty="0">
              <a:latin typeface="Comic Sans MS" panose="030F0702030302020204" pitchFamily="66" charset="0"/>
            </a:endParaRPr>
          </a:p>
          <a:p>
            <a:pPr>
              <a:lnSpc>
                <a:spcPct val="150000"/>
              </a:lnSpc>
            </a:pPr>
            <a:r>
              <a:rPr lang="zh-CN" altLang="en-US" b="1" dirty="0">
                <a:solidFill>
                  <a:srgbClr val="C00000"/>
                </a:solidFill>
                <a:latin typeface="Comic Sans MS" panose="030F0702030302020204" pitchFamily="66" charset="0"/>
              </a:rPr>
              <a:t>数据和指令存储器可以合并</a:t>
            </a:r>
            <a:r>
              <a:rPr lang="zh-CN" altLang="en-US" b="1" dirty="0">
                <a:latin typeface="Comic Sans MS" panose="030F0702030302020204" pitchFamily="66" charset="0"/>
              </a:rPr>
              <a:t>，因为访问发生在不同的时钟周期</a:t>
            </a:r>
            <a:endParaRPr lang="en-US" altLang="zh-CN" b="1" dirty="0">
              <a:latin typeface="Comic Sans MS" panose="030F0702030302020204" pitchFamily="66"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t>45</a:t>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7500"/>
          </a:bodyPr>
          <a:lstStyle/>
          <a:p>
            <a:pPr algn="l">
              <a:lnSpc>
                <a:spcPct val="150000"/>
              </a:lnSpc>
            </a:pPr>
            <a:r>
              <a:rPr lang="zh-CN" altLang="en-US" b="1" dirty="0">
                <a:solidFill>
                  <a:srgbClr val="0000FF"/>
                </a:solidFill>
                <a:latin typeface="Comic Sans MS" panose="030F0702030302020204" pitchFamily="66" charset="0"/>
              </a:rPr>
              <a:t>一、什么是流水线</a:t>
            </a:r>
            <a:r>
              <a:rPr lang="en-US" altLang="zh-CN" b="1" dirty="0">
                <a:solidFill>
                  <a:srgbClr val="0000FF"/>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二、流水线分类</a:t>
            </a:r>
            <a:endParaRPr lang="zh-CN" altLang="en-US" b="1" dirty="0">
              <a:solidFill>
                <a:srgbClr val="C00000"/>
              </a:solidFill>
              <a:latin typeface="Comic Sans MS" panose="030F0702030302020204" pitchFamily="66" charset="0"/>
            </a:endParaRPr>
          </a:p>
          <a:p>
            <a:pPr algn="l">
              <a:lnSpc>
                <a:spcPct val="150000"/>
              </a:lnSpc>
            </a:pPr>
            <a:r>
              <a:rPr altLang="zh-CN" b="1" dirty="0">
                <a:solidFill>
                  <a:srgbClr val="0000FF"/>
                </a:solidFill>
                <a:latin typeface="Comic Sans MS" panose="030F0702030302020204" pitchFamily="66" charset="0"/>
              </a:rPr>
              <a:t>三、</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指令系统特点</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0000FF"/>
                </a:solidFill>
                <a:latin typeface="Comic Sans MS" panose="030F0702030302020204" pitchFamily="66" charset="0"/>
              </a:rPr>
              <a:t>四、非流水线方式下</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指令系统的实现</a:t>
            </a:r>
            <a:endParaRPr lang="en-US" altLang="zh-CN" b="1" dirty="0">
              <a:solidFill>
                <a:srgbClr val="0000FF"/>
              </a:solidFill>
              <a:latin typeface="Comic Sans MS" panose="030F0702030302020204" pitchFamily="66" charset="0"/>
            </a:endParaRPr>
          </a:p>
          <a:p>
            <a:pPr algn="l">
              <a:lnSpc>
                <a:spcPct val="150000"/>
              </a:lnSpc>
            </a:pPr>
            <a:r>
              <a:rPr lang="zh-CN" altLang="en-US" b="1" dirty="0">
                <a:solidFill>
                  <a:srgbClr val="FF0000"/>
                </a:solidFill>
                <a:latin typeface="Comic Sans MS" panose="030F0702030302020204" pitchFamily="66" charset="0"/>
              </a:rPr>
              <a:t>五、经典</a:t>
            </a:r>
            <a:r>
              <a:rPr lang="en-US" altLang="zh-CN" b="1" dirty="0">
                <a:solidFill>
                  <a:srgbClr val="FF0000"/>
                </a:solidFill>
                <a:latin typeface="Comic Sans MS" panose="030F0702030302020204" pitchFamily="66" charset="0"/>
              </a:rPr>
              <a:t>5</a:t>
            </a:r>
            <a:r>
              <a:rPr lang="zh-CN" altLang="en-US" b="1" dirty="0">
                <a:solidFill>
                  <a:srgbClr val="FF0000"/>
                </a:solidFill>
                <a:latin typeface="Comic Sans MS" panose="030F0702030302020204" pitchFamily="66" charset="0"/>
              </a:rPr>
              <a:t>段流水线</a:t>
            </a:r>
            <a:r>
              <a:rPr lang="en-US" altLang="zh-CN" b="1" dirty="0">
                <a:solidFill>
                  <a:srgbClr val="FF0000"/>
                </a:solidFill>
                <a:latin typeface="Comic Sans MS" panose="030F0702030302020204" pitchFamily="66" charset="0"/>
              </a:rPr>
              <a:t>RISC</a:t>
            </a:r>
            <a:r>
              <a:rPr lang="zh-CN" altLang="en-US" b="1" dirty="0">
                <a:solidFill>
                  <a:srgbClr val="FF0000"/>
                </a:solidFill>
                <a:latin typeface="Comic Sans MS" panose="030F0702030302020204" pitchFamily="66" charset="0"/>
              </a:rPr>
              <a:t>处理器</a:t>
            </a:r>
            <a:endParaRPr lang="en-US" altLang="zh-CN" b="1" dirty="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a:latin typeface="黑体" panose="02010609060101010101" pitchFamily="2" charset="-122"/>
              </a:rPr>
              <a:t>4.1	 </a:t>
            </a:r>
            <a:r>
              <a:rPr lang="zh-CN" altLang="en-US" sz="4400" b="1" dirty="0">
                <a:latin typeface="黑体" panose="02010609060101010101" pitchFamily="2" charset="-122"/>
              </a:rPr>
              <a:t>流水线的基本概念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85750" y="284163"/>
            <a:ext cx="6357938" cy="785813"/>
          </a:xfrm>
          <a:prstGeom prst="rect">
            <a:avLst/>
          </a:prstGeom>
        </p:spPr>
        <p:txBody>
          <a:bodyPr>
            <a:normAutofit/>
          </a:bodyPr>
          <a:lstStyle/>
          <a:p>
            <a:pPr marR="0" defTabSz="914400">
              <a:spcBef>
                <a:spcPct val="0"/>
              </a:spcBef>
              <a:buClrTx/>
              <a:buSzTx/>
              <a:buFontTx/>
              <a:buNone/>
              <a:defRPr/>
            </a:pPr>
            <a:r>
              <a:rPr kumimoji="0" lang="zh-CN" altLang="en-US" sz="3200" b="1" kern="0" cap="none" spc="0" normalizeH="0" baseline="0" noProof="0" dirty="0">
                <a:solidFill>
                  <a:srgbClr val="0000FF"/>
                </a:solidFill>
                <a:effectLst/>
                <a:latin typeface="黑体" panose="02010609060101010101" pitchFamily="2" charset="-122"/>
                <a:ea typeface="黑体" panose="02010609060101010101" pitchFamily="2" charset="-122"/>
                <a:cs typeface="+mj-cs"/>
              </a:rPr>
              <a:t>流水线处理机时序</a:t>
            </a:r>
          </a:p>
        </p:txBody>
      </p:sp>
      <p:sp>
        <p:nvSpPr>
          <p:cNvPr id="25602" name="Text Box 2"/>
          <p:cNvSpPr txBox="1"/>
          <p:nvPr/>
        </p:nvSpPr>
        <p:spPr>
          <a:xfrm>
            <a:off x="142875" y="1143000"/>
            <a:ext cx="8299450" cy="460375"/>
          </a:xfrm>
          <a:prstGeom prst="rect">
            <a:avLst/>
          </a:prstGeom>
          <a:noFill/>
          <a:ln w="9525">
            <a:noFill/>
          </a:ln>
        </p:spPr>
        <p:txBody>
          <a:bodyPr anchor="t">
            <a:spAutoFit/>
          </a:bodyPr>
          <a:lstStyle/>
          <a:p>
            <a:pPr>
              <a:spcBef>
                <a:spcPct val="0"/>
              </a:spcBef>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流水线处理机：流水线是5级。示意图如下：</a:t>
            </a:r>
          </a:p>
        </p:txBody>
      </p:sp>
      <p:pic>
        <p:nvPicPr>
          <p:cNvPr id="25603" name="图片 5" descr="3"/>
          <p:cNvPicPr>
            <a:picLocks noChangeAspect="1"/>
          </p:cNvPicPr>
          <p:nvPr/>
        </p:nvPicPr>
        <p:blipFill>
          <a:blip r:embed="rId2"/>
          <a:srcRect l="20670" t="3482" r="32274" b="73656"/>
          <a:stretch>
            <a:fillRect/>
          </a:stretch>
        </p:blipFill>
        <p:spPr>
          <a:xfrm>
            <a:off x="1000125" y="2071688"/>
            <a:ext cx="7143750" cy="1357312"/>
          </a:xfrm>
          <a:prstGeom prst="rect">
            <a:avLst/>
          </a:prstGeom>
          <a:noFill/>
          <a:ln w="9525">
            <a:noFill/>
          </a:ln>
        </p:spPr>
      </p:pic>
      <p:sp>
        <p:nvSpPr>
          <p:cNvPr id="6" name="Text Box 2"/>
          <p:cNvSpPr txBox="1">
            <a:spLocks noChangeArrowheads="1"/>
          </p:cNvSpPr>
          <p:nvPr/>
        </p:nvSpPr>
        <p:spPr bwMode="auto">
          <a:xfrm>
            <a:off x="430213" y="4357688"/>
            <a:ext cx="8713788" cy="1198880"/>
          </a:xfrm>
          <a:prstGeom prst="rect">
            <a:avLst/>
          </a:prstGeom>
          <a:noFill/>
          <a:ln w="9525">
            <a:noFill/>
            <a:miter lim="800000"/>
          </a:ln>
        </p:spPr>
        <p:txBody>
          <a:bodyPr>
            <a:spAutoFit/>
          </a:bodyPr>
          <a:lstStyle/>
          <a:p>
            <a:pPr marR="0" defTabSz="914400">
              <a:spcBef>
                <a:spcPct val="0"/>
              </a:spcBef>
              <a:buClrTx/>
              <a:buSzTx/>
              <a:buFontTx/>
              <a:buNone/>
              <a:defRPr/>
            </a:pP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IM（instruction memory）：指令存储器</a:t>
            </a:r>
            <a:endPar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endParaRPr>
          </a:p>
          <a:p>
            <a:pPr marR="0" defTabSz="914400">
              <a:spcBef>
                <a:spcPct val="0"/>
              </a:spcBef>
              <a:buClrTx/>
              <a:buSzTx/>
              <a:buFontTx/>
              <a:buNone/>
              <a:defRPr/>
            </a:pPr>
            <a:r>
              <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REG</a:t>
            </a: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 register file ）：寄存器堆</a:t>
            </a:r>
            <a:endPar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endParaRPr>
          </a:p>
          <a:p>
            <a:pPr marR="0" defTabSz="914400">
              <a:spcBef>
                <a:spcPct val="0"/>
              </a:spcBef>
              <a:buClrTx/>
              <a:buSzTx/>
              <a:buFontTx/>
              <a:buNone/>
              <a:defRPr/>
            </a:pPr>
            <a:r>
              <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DM</a:t>
            </a: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 （</a:t>
            </a:r>
            <a:r>
              <a:rPr kumimoji="0" lang="en-US" altLang="zh-CN"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data </a:t>
            </a:r>
            <a:r>
              <a:rPr kumimoji="0" lang="zh-CN" altLang="en-US" sz="2400" b="1" kern="1200" cap="none" spc="0" normalizeH="0" baseline="0" noProof="0" dirty="0">
                <a:solidFill>
                  <a:srgbClr val="0000FF"/>
                </a:solidFill>
                <a:latin typeface="黑体" panose="02010609060101010101" pitchFamily="2" charset="-122"/>
                <a:ea typeface="黑体" panose="02010609060101010101" pitchFamily="2" charset="-122"/>
                <a:cs typeface="黑体" panose="02010609060101010101" pitchFamily="2" charset="-122"/>
              </a:rPr>
              <a:t> memory）：数据存储器</a:t>
            </a:r>
          </a:p>
        </p:txBody>
      </p:sp>
      <p:grpSp>
        <p:nvGrpSpPr>
          <p:cNvPr id="25605" name="组合 71"/>
          <p:cNvGrpSpPr/>
          <p:nvPr/>
        </p:nvGrpSpPr>
        <p:grpSpPr>
          <a:xfrm>
            <a:off x="1143000" y="3643313"/>
            <a:ext cx="6478588" cy="427037"/>
            <a:chOff x="1142976" y="3643305"/>
            <a:chExt cx="6478324" cy="426913"/>
          </a:xfrm>
        </p:grpSpPr>
        <p:grpSp>
          <p:nvGrpSpPr>
            <p:cNvPr id="25606" name="Group 380"/>
            <p:cNvGrpSpPr/>
            <p:nvPr/>
          </p:nvGrpSpPr>
          <p:grpSpPr>
            <a:xfrm>
              <a:off x="1142976" y="3643305"/>
              <a:ext cx="1357322" cy="426905"/>
              <a:chOff x="1496" y="3836"/>
              <a:chExt cx="464" cy="188"/>
            </a:xfrm>
          </p:grpSpPr>
          <p:sp>
            <p:nvSpPr>
              <p:cNvPr id="25607" name="Rectangle 381"/>
              <p:cNvSpPr/>
              <p:nvPr/>
            </p:nvSpPr>
            <p:spPr>
              <a:xfrm>
                <a:off x="1496" y="3848"/>
                <a:ext cx="464" cy="176"/>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08" name="Rectangle 382"/>
              <p:cNvSpPr/>
              <p:nvPr/>
            </p:nvSpPr>
            <p:spPr>
              <a:xfrm>
                <a:off x="1523" y="3836"/>
                <a:ext cx="148" cy="174"/>
              </a:xfrm>
              <a:prstGeom prst="rect">
                <a:avLst/>
              </a:prstGeom>
              <a:noFill/>
              <a:ln w="9525">
                <a:noFill/>
              </a:ln>
            </p:spPr>
            <p:txBody>
              <a:bodyPr wrap="none" lIns="90488" tIns="44450" rIns="90488" bIns="44450" anchor="t">
                <a:spAutoFit/>
              </a:bodyPr>
              <a:lstStyle/>
              <a:p>
                <a:r>
                  <a:rPr lang="en-US" altLang="zh-CN" sz="2000" b="1" dirty="0">
                    <a:solidFill>
                      <a:srgbClr val="0000FF"/>
                    </a:solidFill>
                    <a:latin typeface="Times New Roman" panose="02020603050405020304" pitchFamily="18" charset="0"/>
                    <a:ea typeface="宋体" panose="02010600030101010101" pitchFamily="2" charset="-122"/>
                  </a:rPr>
                  <a:t>IF</a:t>
                </a:r>
              </a:p>
            </p:txBody>
          </p:sp>
        </p:grpSp>
        <p:grpSp>
          <p:nvGrpSpPr>
            <p:cNvPr id="25609" name="Group 383"/>
            <p:cNvGrpSpPr/>
            <p:nvPr/>
          </p:nvGrpSpPr>
          <p:grpSpPr>
            <a:xfrm>
              <a:off x="2500298" y="3643305"/>
              <a:ext cx="1286843" cy="426905"/>
              <a:chOff x="1976" y="3836"/>
              <a:chExt cx="464" cy="188"/>
            </a:xfrm>
          </p:grpSpPr>
          <p:sp>
            <p:nvSpPr>
              <p:cNvPr id="25610" name="Rectangle 384"/>
              <p:cNvSpPr/>
              <p:nvPr/>
            </p:nvSpPr>
            <p:spPr>
              <a:xfrm>
                <a:off x="1976" y="3848"/>
                <a:ext cx="464" cy="176"/>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11" name="Rectangle 385"/>
              <p:cNvSpPr/>
              <p:nvPr/>
            </p:nvSpPr>
            <p:spPr>
              <a:xfrm>
                <a:off x="2051" y="3836"/>
                <a:ext cx="167" cy="174"/>
              </a:xfrm>
              <a:prstGeom prst="rect">
                <a:avLst/>
              </a:prstGeom>
              <a:noFill/>
              <a:ln w="9525">
                <a:noFill/>
              </a:ln>
            </p:spPr>
            <p:txBody>
              <a:bodyPr wrap="none" lIns="90488" tIns="44450" rIns="90488" bIns="44450" anchor="t">
                <a:spAutoFit/>
              </a:bodyPr>
              <a:lstStyle/>
              <a:p>
                <a:r>
                  <a:rPr lang="en-US" altLang="zh-CN" sz="2000" b="1" dirty="0">
                    <a:solidFill>
                      <a:srgbClr val="0000FF"/>
                    </a:solidFill>
                    <a:latin typeface="Times New Roman" panose="02020603050405020304" pitchFamily="18" charset="0"/>
                    <a:ea typeface="宋体" panose="02010600030101010101" pitchFamily="2" charset="-122"/>
                  </a:rPr>
                  <a:t>ID</a:t>
                </a:r>
              </a:p>
            </p:txBody>
          </p:sp>
        </p:grpSp>
        <p:grpSp>
          <p:nvGrpSpPr>
            <p:cNvPr id="25612" name="Group 386"/>
            <p:cNvGrpSpPr/>
            <p:nvPr/>
          </p:nvGrpSpPr>
          <p:grpSpPr>
            <a:xfrm>
              <a:off x="3761730" y="3643313"/>
              <a:ext cx="1334788" cy="426905"/>
              <a:chOff x="2456" y="3836"/>
              <a:chExt cx="464" cy="188"/>
            </a:xfrm>
          </p:grpSpPr>
          <p:sp>
            <p:nvSpPr>
              <p:cNvPr id="25613" name="Rectangle 387"/>
              <p:cNvSpPr/>
              <p:nvPr/>
            </p:nvSpPr>
            <p:spPr>
              <a:xfrm>
                <a:off x="2456" y="3848"/>
                <a:ext cx="464" cy="176"/>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14" name="Rectangle 388"/>
              <p:cNvSpPr/>
              <p:nvPr/>
            </p:nvSpPr>
            <p:spPr>
              <a:xfrm>
                <a:off x="2483" y="3836"/>
                <a:ext cx="185" cy="174"/>
              </a:xfrm>
              <a:prstGeom prst="rect">
                <a:avLst/>
              </a:prstGeom>
              <a:noFill/>
              <a:ln w="9525">
                <a:noFill/>
              </a:ln>
            </p:spPr>
            <p:txBody>
              <a:bodyPr wrap="none" lIns="90488" tIns="44450" rIns="90488" bIns="44450" anchor="t">
                <a:spAutoFit/>
              </a:bodyPr>
              <a:lstStyle/>
              <a:p>
                <a:r>
                  <a:rPr lang="en-US" altLang="zh-CN" sz="2000" b="1" dirty="0">
                    <a:solidFill>
                      <a:srgbClr val="0000FF"/>
                    </a:solidFill>
                    <a:latin typeface="Times New Roman" panose="02020603050405020304" pitchFamily="18" charset="0"/>
                    <a:ea typeface="宋体" panose="02010600030101010101" pitchFamily="2" charset="-122"/>
                  </a:rPr>
                  <a:t>EX</a:t>
                </a:r>
              </a:p>
            </p:txBody>
          </p:sp>
        </p:grpSp>
        <p:grpSp>
          <p:nvGrpSpPr>
            <p:cNvPr id="25615" name="Group 389"/>
            <p:cNvGrpSpPr/>
            <p:nvPr/>
          </p:nvGrpSpPr>
          <p:grpSpPr>
            <a:xfrm>
              <a:off x="5072069" y="3643305"/>
              <a:ext cx="1213967" cy="426905"/>
              <a:chOff x="2936" y="3836"/>
              <a:chExt cx="422" cy="188"/>
            </a:xfrm>
          </p:grpSpPr>
          <p:sp>
            <p:nvSpPr>
              <p:cNvPr id="25616" name="Rectangle 390"/>
              <p:cNvSpPr/>
              <p:nvPr/>
            </p:nvSpPr>
            <p:spPr>
              <a:xfrm>
                <a:off x="2936" y="3848"/>
                <a:ext cx="422" cy="176"/>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17" name="Rectangle 391"/>
              <p:cNvSpPr/>
              <p:nvPr/>
            </p:nvSpPr>
            <p:spPr>
              <a:xfrm>
                <a:off x="2963" y="3836"/>
                <a:ext cx="288" cy="174"/>
              </a:xfrm>
              <a:prstGeom prst="rect">
                <a:avLst/>
              </a:prstGeom>
              <a:noFill/>
              <a:ln w="9525">
                <a:noFill/>
              </a:ln>
            </p:spPr>
            <p:txBody>
              <a:bodyPr wrap="none" lIns="90488" tIns="44450" rIns="90488" bIns="44450" anchor="t">
                <a:spAutoFit/>
              </a:bodyPr>
              <a:lstStyle/>
              <a:p>
                <a:r>
                  <a:rPr lang="en-US" altLang="zh-CN" sz="2000" b="1" dirty="0">
                    <a:solidFill>
                      <a:srgbClr val="0000FF"/>
                    </a:solidFill>
                    <a:latin typeface="Times New Roman" panose="02020603050405020304" pitchFamily="18" charset="0"/>
                    <a:ea typeface="宋体" panose="02010600030101010101" pitchFamily="2" charset="-122"/>
                  </a:rPr>
                  <a:t>MEM</a:t>
                </a:r>
              </a:p>
            </p:txBody>
          </p:sp>
        </p:grpSp>
        <p:grpSp>
          <p:nvGrpSpPr>
            <p:cNvPr id="25618" name="Group 392"/>
            <p:cNvGrpSpPr/>
            <p:nvPr/>
          </p:nvGrpSpPr>
          <p:grpSpPr>
            <a:xfrm>
              <a:off x="6286512" y="3643305"/>
              <a:ext cx="1334788" cy="426905"/>
              <a:chOff x="3416" y="3836"/>
              <a:chExt cx="464" cy="188"/>
            </a:xfrm>
          </p:grpSpPr>
          <p:sp>
            <p:nvSpPr>
              <p:cNvPr id="25619" name="Rectangle 393"/>
              <p:cNvSpPr/>
              <p:nvPr/>
            </p:nvSpPr>
            <p:spPr>
              <a:xfrm>
                <a:off x="3416" y="3848"/>
                <a:ext cx="464" cy="176"/>
              </a:xfrm>
              <a:prstGeom prst="rect">
                <a:avLst/>
              </a:prstGeom>
              <a:noFill/>
              <a:ln w="25400" cap="flat" cmpd="sng">
                <a:solidFill>
                  <a:schemeClr val="tx1"/>
                </a:solidFill>
                <a:prstDash val="solid"/>
                <a:miter/>
                <a:headEnd type="none" w="med" len="med"/>
                <a:tailEnd type="none" w="med" len="med"/>
              </a:ln>
            </p:spPr>
            <p:txBody>
              <a:bodyPr wrap="none" anchor="ctr"/>
              <a:lstStyle/>
              <a:p>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5620" name="Rectangle 394"/>
              <p:cNvSpPr/>
              <p:nvPr/>
            </p:nvSpPr>
            <p:spPr>
              <a:xfrm>
                <a:off x="3491" y="3836"/>
                <a:ext cx="210" cy="174"/>
              </a:xfrm>
              <a:prstGeom prst="rect">
                <a:avLst/>
              </a:prstGeom>
              <a:noFill/>
              <a:ln w="9525">
                <a:noFill/>
              </a:ln>
            </p:spPr>
            <p:txBody>
              <a:bodyPr wrap="none" lIns="90488" tIns="44450" rIns="90488" bIns="44450" anchor="t">
                <a:spAutoFit/>
              </a:bodyPr>
              <a:lstStyle/>
              <a:p>
                <a:r>
                  <a:rPr lang="en-US" altLang="zh-CN" sz="2000" b="1" dirty="0">
                    <a:solidFill>
                      <a:srgbClr val="0000FF"/>
                    </a:solidFill>
                    <a:latin typeface="Times New Roman" panose="02020603050405020304" pitchFamily="18" charset="0"/>
                    <a:ea typeface="宋体" panose="02010600030101010101" pitchFamily="2" charset="-122"/>
                  </a:rPr>
                  <a:t>WB</a:t>
                </a:r>
              </a:p>
            </p:txBody>
          </p:sp>
        </p:grpSp>
      </p:grpSp>
      <p:sp>
        <p:nvSpPr>
          <p:cNvPr id="25621" name="灯片编号占位符 1"/>
          <p:cNvSpPr>
            <a:spLocks noGrp="1"/>
          </p:cNvSpPr>
          <p:nvPr>
            <p:ph type="sldNum" sz="quarter" idx="12"/>
          </p:nvPr>
        </p:nvSpPr>
        <p:spPr/>
        <p:txBody>
          <a:bodyPr wrap="square" lIns="92075" tIns="46038" rIns="92075" bIns="46038" anchor="ctr"/>
          <a:lstStyle/>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t>46</a:t>
            </a:fld>
            <a:endParaRPr lang="zh-CN" altLang="en-US"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365" y="773430"/>
            <a:ext cx="8403020" cy="685800"/>
          </a:xfrm>
        </p:spPr>
        <p:txBody>
          <a:bodyPr>
            <a:normAutofit/>
          </a:bodyPr>
          <a:lstStyle/>
          <a:p>
            <a:r>
              <a:rPr lang="zh-CN" altLang="en-US" b="1" dirty="0">
                <a:solidFill>
                  <a:srgbClr val="0000FF"/>
                </a:solidFill>
              </a:rPr>
              <a:t>五、</a:t>
            </a:r>
            <a:r>
              <a:rPr lang="zh-CN" altLang="en-US" b="1" dirty="0">
                <a:solidFill>
                  <a:srgbClr val="0000FF"/>
                </a:solidFill>
                <a:latin typeface="Comic Sans MS" panose="030F0702030302020204" pitchFamily="66" charset="0"/>
              </a:rPr>
              <a:t>经典</a:t>
            </a:r>
            <a:r>
              <a:rPr lang="en-US" altLang="zh-CN" b="1" dirty="0">
                <a:solidFill>
                  <a:srgbClr val="0000FF"/>
                </a:solidFill>
                <a:latin typeface="Comic Sans MS" panose="030F0702030302020204" pitchFamily="66" charset="0"/>
              </a:rPr>
              <a:t>5</a:t>
            </a:r>
            <a:r>
              <a:rPr lang="zh-CN" altLang="en-US" b="1" dirty="0">
                <a:solidFill>
                  <a:srgbClr val="0000FF"/>
                </a:solidFill>
                <a:latin typeface="Comic Sans MS" panose="030F0702030302020204" pitchFamily="66" charset="0"/>
              </a:rPr>
              <a:t>段流水线</a:t>
            </a:r>
            <a:r>
              <a:rPr lang="en-US" altLang="zh-CN" b="1" dirty="0">
                <a:solidFill>
                  <a:srgbClr val="0000FF"/>
                </a:solidFill>
                <a:latin typeface="Comic Sans MS" panose="030F0702030302020204" pitchFamily="66" charset="0"/>
              </a:rPr>
              <a:t>RISC</a:t>
            </a:r>
            <a:r>
              <a:rPr lang="zh-CN" altLang="en-US" b="1" dirty="0">
                <a:solidFill>
                  <a:srgbClr val="0000FF"/>
                </a:solidFill>
                <a:latin typeface="Comic Sans MS" panose="030F0702030302020204" pitchFamily="66" charset="0"/>
              </a:rPr>
              <a:t>处理器</a:t>
            </a:r>
          </a:p>
        </p:txBody>
      </p:sp>
      <p:sp>
        <p:nvSpPr>
          <p:cNvPr id="45059" name="Rectangle 3"/>
          <p:cNvSpPr>
            <a:spLocks noGrp="1" noChangeArrowheads="1"/>
          </p:cNvSpPr>
          <p:nvPr>
            <p:ph type="body" idx="1"/>
          </p:nvPr>
        </p:nvSpPr>
        <p:spPr>
          <a:xfrm>
            <a:off x="179512" y="1340768"/>
            <a:ext cx="8892480" cy="5400600"/>
          </a:xfrm>
        </p:spPr>
        <p:txBody>
          <a:bodyPr>
            <a:normAutofit/>
          </a:bodyPr>
          <a:lstStyle/>
          <a:p>
            <a:pPr>
              <a:lnSpc>
                <a:spcPct val="150000"/>
              </a:lnSpc>
            </a:pPr>
            <a:r>
              <a:rPr lang="en-US" altLang="zh-CN" sz="2400" b="1" dirty="0">
                <a:solidFill>
                  <a:srgbClr val="C00000"/>
                </a:solidFill>
                <a:latin typeface="Comic Sans MS" panose="030F0702030302020204" pitchFamily="66" charset="0"/>
              </a:rPr>
              <a:t>5</a:t>
            </a:r>
            <a:r>
              <a:rPr lang="zh-CN" altLang="en-US" sz="2400" b="1" dirty="0">
                <a:solidFill>
                  <a:srgbClr val="C00000"/>
                </a:solidFill>
                <a:latin typeface="Comic Sans MS" panose="030F0702030302020204" pitchFamily="66" charset="0"/>
              </a:rPr>
              <a:t>个段</a:t>
            </a:r>
            <a:r>
              <a:rPr lang="zh-CN" altLang="en-US" sz="2400" b="1" dirty="0">
                <a:latin typeface="Comic Sans MS" panose="030F0702030302020204" pitchFamily="66" charset="0"/>
              </a:rPr>
              <a:t>构成了一个</a:t>
            </a:r>
            <a:r>
              <a:rPr lang="zh-CN" altLang="en-US" sz="2400" b="1" dirty="0">
                <a:solidFill>
                  <a:srgbClr val="C00000"/>
                </a:solidFill>
                <a:latin typeface="Comic Sans MS" panose="030F0702030302020204" pitchFamily="66" charset="0"/>
              </a:rPr>
              <a:t>指令流水线</a:t>
            </a:r>
            <a:r>
              <a:rPr lang="zh-CN" altLang="en-US" sz="2400" b="1" dirty="0">
                <a:latin typeface="Comic Sans MS" panose="030F0702030302020204" pitchFamily="66" charset="0"/>
              </a:rPr>
              <a:t>，一条指令经过每个段。</a:t>
            </a:r>
            <a:r>
              <a:rPr lang="en-US" altLang="zh-CN" sz="2400" b="1" dirty="0">
                <a:latin typeface="Comic Sans MS" panose="030F0702030302020204" pitchFamily="66" charset="0"/>
              </a:rPr>
              <a:t> </a:t>
            </a:r>
          </a:p>
          <a:p>
            <a:pPr>
              <a:lnSpc>
                <a:spcPct val="150000"/>
              </a:lnSpc>
            </a:pPr>
            <a:r>
              <a:rPr lang="en-US" altLang="zh-CN" sz="2400" b="1" dirty="0">
                <a:solidFill>
                  <a:srgbClr val="C00000"/>
                </a:solidFill>
                <a:latin typeface="Comic Sans MS" panose="030F0702030302020204" pitchFamily="66" charset="0"/>
              </a:rPr>
              <a:t>CPI </a:t>
            </a:r>
            <a:r>
              <a:rPr lang="zh-CN" altLang="en-US" sz="2400" b="1" dirty="0">
                <a:solidFill>
                  <a:srgbClr val="C00000"/>
                </a:solidFill>
                <a:latin typeface="Comic Sans MS" panose="030F0702030302020204" pitchFamily="66" charset="0"/>
              </a:rPr>
              <a:t>减少到</a:t>
            </a:r>
            <a:r>
              <a:rPr lang="en-US" altLang="zh-CN" sz="2400" b="1" dirty="0">
                <a:solidFill>
                  <a:srgbClr val="C00000"/>
                </a:solidFill>
                <a:latin typeface="Comic Sans MS" panose="030F0702030302020204" pitchFamily="66" charset="0"/>
              </a:rPr>
              <a:t>1</a:t>
            </a:r>
            <a:r>
              <a:rPr lang="zh-CN" altLang="en-US" sz="2400" b="1" dirty="0">
                <a:latin typeface="Comic Sans MS" panose="030F0702030302020204" pitchFamily="66" charset="0"/>
              </a:rPr>
              <a:t>，因为平均每个时钟周期发射或完成一条指令。</a:t>
            </a:r>
            <a:endParaRPr lang="en-US" altLang="zh-CN" sz="2400" b="1" dirty="0">
              <a:latin typeface="Comic Sans MS" panose="030F0702030302020204" pitchFamily="66" charset="0"/>
            </a:endParaRPr>
          </a:p>
          <a:p>
            <a:pPr>
              <a:lnSpc>
                <a:spcPct val="150000"/>
              </a:lnSpc>
            </a:pPr>
            <a:r>
              <a:rPr lang="zh-CN" altLang="en-US" sz="2400" b="1" dirty="0">
                <a:latin typeface="Comic Sans MS" panose="030F0702030302020204" pitchFamily="66" charset="0"/>
              </a:rPr>
              <a:t>在任意</a:t>
            </a:r>
            <a:r>
              <a:rPr lang="zh-CN" altLang="en-US" sz="2400" b="1" dirty="0">
                <a:solidFill>
                  <a:srgbClr val="C00000"/>
                </a:solidFill>
                <a:latin typeface="Comic Sans MS" panose="030F0702030302020204" pitchFamily="66" charset="0"/>
              </a:rPr>
              <a:t>时钟周期</a:t>
            </a:r>
            <a:r>
              <a:rPr lang="zh-CN" altLang="en-US" sz="2400" b="1" dirty="0">
                <a:latin typeface="Comic Sans MS" panose="030F0702030302020204" pitchFamily="66" charset="0"/>
              </a:rPr>
              <a:t>，在</a:t>
            </a:r>
            <a:r>
              <a:rPr lang="zh-CN" altLang="en-US" sz="2400" b="1" dirty="0">
                <a:solidFill>
                  <a:srgbClr val="C00000"/>
                </a:solidFill>
                <a:latin typeface="Comic Sans MS" panose="030F0702030302020204" pitchFamily="66" charset="0"/>
              </a:rPr>
              <a:t>每个流水段正执行一条指令的部分</a:t>
            </a:r>
            <a:r>
              <a:rPr lang="zh-CN" altLang="en-US" sz="2400" b="1" dirty="0">
                <a:latin typeface="Comic Sans MS" panose="030F0702030302020204" pitchFamily="66" charset="0"/>
              </a:rPr>
              <a:t>。</a:t>
            </a:r>
            <a:r>
              <a:rPr lang="en-US" altLang="zh-CN" sz="2400" b="1" dirty="0">
                <a:latin typeface="Comic Sans MS" panose="030F0702030302020204" pitchFamily="66" charset="0"/>
              </a:rPr>
              <a:t> </a:t>
            </a: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latin typeface="Comic Sans MS" panose="030F0702030302020204" pitchFamily="66" charset="0"/>
            </a:endParaRPr>
          </a:p>
          <a:p>
            <a:endParaRPr lang="en-US" altLang="zh-CN" sz="2400" dirty="0">
              <a:solidFill>
                <a:schemeClr val="tx2"/>
              </a:solidFill>
              <a:latin typeface="Comic Sans MS" panose="030F0702030302020204" pitchFamily="66" charset="0"/>
            </a:endParaRPr>
          </a:p>
          <a:p>
            <a:endParaRPr lang="en-US" altLang="zh-CN" sz="2400" dirty="0">
              <a:solidFill>
                <a:schemeClr val="tx2"/>
              </a:solidFill>
              <a:latin typeface="Comic Sans MS" panose="030F0702030302020204" pitchFamily="66" charset="0"/>
            </a:endParaRPr>
          </a:p>
          <a:p>
            <a:r>
              <a:rPr lang="zh-CN" altLang="en-US" sz="2400" b="1" dirty="0">
                <a:latin typeface="Comic Sans MS" panose="030F0702030302020204" pitchFamily="66" charset="0"/>
              </a:rPr>
              <a:t>理想情况下，性能增加了</a:t>
            </a:r>
            <a:r>
              <a:rPr lang="en-US" altLang="zh-CN" sz="2400" b="1" dirty="0">
                <a:solidFill>
                  <a:srgbClr val="FF0000"/>
                </a:solidFill>
                <a:latin typeface="Comic Sans MS" panose="030F0702030302020204" pitchFamily="66" charset="0"/>
              </a:rPr>
              <a:t>5</a:t>
            </a:r>
            <a:r>
              <a:rPr lang="zh-CN" altLang="en-US" sz="2400" b="1" dirty="0">
                <a:solidFill>
                  <a:srgbClr val="FF0000"/>
                </a:solidFill>
                <a:latin typeface="Comic Sans MS" panose="030F0702030302020204" pitchFamily="66" charset="0"/>
              </a:rPr>
              <a:t>倍</a:t>
            </a:r>
            <a:r>
              <a:rPr lang="en-US" altLang="zh-CN" sz="2400" b="1" dirty="0">
                <a:latin typeface="Comic Sans MS" panose="030F0702030302020204" pitchFamily="66" charset="0"/>
              </a:rPr>
              <a:t>!  </a:t>
            </a:r>
          </a:p>
        </p:txBody>
      </p:sp>
      <p:pic>
        <p:nvPicPr>
          <p:cNvPr id="45061" name="Picture 5" descr="E:\English_arch\611\chap3_1.files\chap3_1-3ne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56992"/>
            <a:ext cx="7096148" cy="2928958"/>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nvSpPr>
        <p:spPr>
          <a:xfrm>
            <a:off x="436180" y="76200"/>
            <a:ext cx="8403020" cy="685800"/>
          </a:xfrm>
          <a:prstGeom prst="rect">
            <a:avLst/>
          </a:prstGeom>
        </p:spPr>
        <p:txBody>
          <a:bodyPr vert="horz" lIns="91440" tIns="45720" rIns="91440" bIns="45720" rtlCol="0" anchor="ctr" anchorCtr="0"/>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gn="l">
              <a:lnSpc>
                <a:spcPct val="150000"/>
              </a:lnSpc>
            </a:pPr>
            <a:r>
              <a:rPr lang="en-US" altLang="zh-CN" sz="3200" dirty="0">
                <a:solidFill>
                  <a:srgbClr val="0000FF"/>
                </a:solidFill>
                <a:latin typeface="华文中宋" panose="02010600040101010101" pitchFamily="2" charset="-122"/>
                <a:ea typeface="华文中宋" panose="02010600040101010101" pitchFamily="2" charset="-122"/>
                <a:sym typeface="+mn-ea"/>
              </a:rPr>
              <a:t>4.1</a:t>
            </a:r>
            <a:r>
              <a:rPr altLang="en-US" sz="3200" dirty="0">
                <a:solidFill>
                  <a:srgbClr val="0000FF"/>
                </a:solidFill>
                <a:latin typeface="华文中宋" panose="02010600040101010101" pitchFamily="2" charset="-122"/>
                <a:ea typeface="华文中宋" panose="02010600040101010101" pitchFamily="2" charset="-122"/>
                <a:sym typeface="+mn-ea"/>
              </a:rPr>
              <a:t>  流水线的基本概念</a:t>
            </a:r>
            <a:endParaRPr lang="en-US" altLang="en-US" sz="3200" dirty="0">
              <a:solidFill>
                <a:srgbClr val="0000FF"/>
              </a:solidFill>
              <a:latin typeface="华文中宋" panose="02010600040101010101" pitchFamily="2" charset="-122"/>
              <a:ea typeface="华文中宋" panose="02010600040101010101" pitchFamily="2"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bwMode="auto">
          <a:xfrm>
            <a:off x="235456" y="566710"/>
            <a:ext cx="8080960" cy="4495800"/>
            <a:chOff x="240" y="960"/>
            <a:chExt cx="5232" cy="2976"/>
          </a:xfrm>
        </p:grpSpPr>
        <p:pic>
          <p:nvPicPr>
            <p:cNvPr id="47111" name="Picture 7" descr="E:\English_arch\611\chap3_4.files\chap3_4-5ne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960"/>
              <a:ext cx="5232" cy="278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16"/>
            <p:cNvGrpSpPr/>
            <p:nvPr/>
          </p:nvGrpSpPr>
          <p:grpSpPr bwMode="auto">
            <a:xfrm>
              <a:off x="3110" y="3002"/>
              <a:ext cx="2254" cy="934"/>
              <a:chOff x="3110" y="3002"/>
              <a:chExt cx="2254" cy="934"/>
            </a:xfrm>
          </p:grpSpPr>
          <p:sp>
            <p:nvSpPr>
              <p:cNvPr id="47117" name="Text Box 13"/>
              <p:cNvSpPr txBox="1">
                <a:spLocks noChangeArrowheads="1"/>
              </p:cNvSpPr>
              <p:nvPr/>
            </p:nvSpPr>
            <p:spPr bwMode="auto">
              <a:xfrm>
                <a:off x="3110" y="3002"/>
                <a:ext cx="52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solidFill>
                      <a:srgbClr val="339966"/>
                    </a:solidFill>
                  </a:rPr>
                  <a:t>store</a:t>
                </a:r>
                <a:endParaRPr lang="en-US" altLang="zh-CN" b="0"/>
              </a:p>
            </p:txBody>
          </p:sp>
          <p:sp>
            <p:nvSpPr>
              <p:cNvPr id="47118" name="Text Box 14"/>
              <p:cNvSpPr txBox="1">
                <a:spLocks noChangeArrowheads="1"/>
              </p:cNvSpPr>
              <p:nvPr/>
            </p:nvSpPr>
            <p:spPr bwMode="auto">
              <a:xfrm>
                <a:off x="4896" y="3648"/>
                <a:ext cx="46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a:solidFill>
                      <a:srgbClr val="339966"/>
                    </a:solidFill>
                  </a:rPr>
                  <a:t>load</a:t>
                </a:r>
                <a:endParaRPr lang="en-US" altLang="zh-CN" b="0"/>
              </a:p>
            </p:txBody>
          </p:sp>
        </p:grpSp>
      </p:grpSp>
      <p:sp>
        <p:nvSpPr>
          <p:cNvPr id="47106" name="Rectangle 2"/>
          <p:cNvSpPr>
            <a:spLocks noGrp="1" noChangeArrowheads="1"/>
          </p:cNvSpPr>
          <p:nvPr>
            <p:ph type="title"/>
          </p:nvPr>
        </p:nvSpPr>
        <p:spPr>
          <a:xfrm>
            <a:off x="457200" y="0"/>
            <a:ext cx="8229600" cy="576064"/>
          </a:xfrm>
        </p:spPr>
        <p:txBody>
          <a:bodyPr>
            <a:normAutofit/>
          </a:bodyPr>
          <a:lstStyle/>
          <a:p>
            <a:r>
              <a:rPr lang="en-US" altLang="zh-CN" sz="2800" b="1" dirty="0"/>
              <a:t>5-</a:t>
            </a:r>
            <a:r>
              <a:rPr lang="zh-CN" altLang="en-US" sz="2800" b="1" dirty="0"/>
              <a:t>段流水线</a:t>
            </a:r>
            <a:r>
              <a:rPr lang="en-US" altLang="zh-CN" sz="2800" b="1" dirty="0"/>
              <a:t> MIPS </a:t>
            </a:r>
            <a:r>
              <a:rPr lang="zh-CN" altLang="en-US" sz="2800" b="1" dirty="0"/>
              <a:t>数据通路</a:t>
            </a:r>
            <a:endParaRPr lang="en-US" altLang="zh-CN" sz="2800" b="1" dirty="0">
              <a:solidFill>
                <a:srgbClr val="000000"/>
              </a:solidFill>
              <a:latin typeface="Arial" panose="020B0604020202020204" pitchFamily="34" charset="0"/>
            </a:endParaRPr>
          </a:p>
        </p:txBody>
      </p:sp>
      <p:grpSp>
        <p:nvGrpSpPr>
          <p:cNvPr id="4" name="Group 18"/>
          <p:cNvGrpSpPr/>
          <p:nvPr/>
        </p:nvGrpSpPr>
        <p:grpSpPr bwMode="auto">
          <a:xfrm>
            <a:off x="611560" y="4269472"/>
            <a:ext cx="3657600" cy="914400"/>
            <a:chOff x="240" y="3408"/>
            <a:chExt cx="2304" cy="576"/>
          </a:xfrm>
        </p:grpSpPr>
        <p:sp>
          <p:nvSpPr>
            <p:cNvPr id="47112" name="Text Box 8"/>
            <p:cNvSpPr txBox="1">
              <a:spLocks noChangeArrowheads="1"/>
            </p:cNvSpPr>
            <p:nvPr/>
          </p:nvSpPr>
          <p:spPr bwMode="auto">
            <a:xfrm>
              <a:off x="240" y="3408"/>
              <a:ext cx="838" cy="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8000" tIns="0" rIns="18000" bIns="0">
              <a:spAutoFit/>
            </a:bodyPr>
            <a:lstStyle/>
            <a:p>
              <a:pPr eaLnBrk="1" hangingPunct="1"/>
              <a:r>
                <a:rPr lang="en-US" altLang="zh-CN" sz="2000">
                  <a:solidFill>
                    <a:srgbClr val="FF00FF"/>
                  </a:solidFill>
                </a:rPr>
                <a:t>pipeline </a:t>
              </a:r>
            </a:p>
            <a:p>
              <a:pPr eaLnBrk="1" hangingPunct="1"/>
              <a:r>
                <a:rPr lang="en-US" altLang="zh-CN" sz="2000">
                  <a:solidFill>
                    <a:srgbClr val="FF00FF"/>
                  </a:solidFill>
                </a:rPr>
                <a:t>registers or </a:t>
              </a:r>
              <a:endParaRPr lang="en-US" altLang="zh-CN">
                <a:solidFill>
                  <a:srgbClr val="FF00FF"/>
                </a:solidFill>
              </a:endParaRPr>
            </a:p>
            <a:p>
              <a:pPr eaLnBrk="1" hangingPunct="1"/>
              <a:r>
                <a:rPr lang="en-US" altLang="zh-CN" sz="2000">
                  <a:solidFill>
                    <a:srgbClr val="FF00FF"/>
                  </a:solidFill>
                </a:rPr>
                <a:t>latches</a:t>
              </a:r>
              <a:r>
                <a:rPr lang="en-US" altLang="zh-CN" sz="2000" b="0"/>
                <a:t>  </a:t>
              </a:r>
            </a:p>
          </p:txBody>
        </p:sp>
        <p:sp>
          <p:nvSpPr>
            <p:cNvPr id="47113" name="Line 9"/>
            <p:cNvSpPr>
              <a:spLocks noChangeShapeType="1"/>
            </p:cNvSpPr>
            <p:nvPr/>
          </p:nvSpPr>
          <p:spPr bwMode="auto">
            <a:xfrm flipV="1">
              <a:off x="912" y="3456"/>
              <a:ext cx="624" cy="192"/>
            </a:xfrm>
            <a:prstGeom prst="line">
              <a:avLst/>
            </a:prstGeom>
            <a:noFill/>
            <a:ln w="28575">
              <a:solidFill>
                <a:srgbClr val="FF00FF"/>
              </a:solidFill>
              <a:prstDash val="sysDot"/>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10"/>
            <p:cNvSpPr>
              <a:spLocks noChangeShapeType="1"/>
            </p:cNvSpPr>
            <p:nvPr/>
          </p:nvSpPr>
          <p:spPr bwMode="auto">
            <a:xfrm flipV="1">
              <a:off x="1008" y="3456"/>
              <a:ext cx="1536" cy="240"/>
            </a:xfrm>
            <a:prstGeom prst="line">
              <a:avLst/>
            </a:prstGeom>
            <a:noFill/>
            <a:ln w="28575">
              <a:solidFill>
                <a:srgbClr val="FF00FF"/>
              </a:solidFill>
              <a:prstDash val="sysDot"/>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4" name="Picture 5" descr="E:\English_arch\611\chap3_1.files\chap3_1-3new.gif"/>
          <p:cNvPicPr>
            <a:picLocks noChangeAspect="1" noChangeArrowheads="1"/>
          </p:cNvPicPr>
          <p:nvPr/>
        </p:nvPicPr>
        <p:blipFill rotWithShape="1">
          <a:blip r:embed="rId3">
            <a:extLst>
              <a:ext uri="{28A0092B-C50C-407E-A947-70E740481C1C}">
                <a14:useLocalDpi xmlns:a14="http://schemas.microsoft.com/office/drawing/2010/main" val="0"/>
              </a:ext>
            </a:extLst>
          </a:blip>
          <a:srcRect b="10708"/>
          <a:stretch>
            <a:fillRect/>
          </a:stretch>
        </p:blipFill>
        <p:spPr bwMode="auto">
          <a:xfrm>
            <a:off x="1230140" y="4823971"/>
            <a:ext cx="7096148" cy="2004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316416" y="1371374"/>
            <a:ext cx="827584" cy="3139321"/>
          </a:xfrm>
          <a:prstGeom prst="rect">
            <a:avLst/>
          </a:prstGeom>
          <a:solidFill>
            <a:srgbClr val="FFFF00"/>
          </a:solidFill>
        </p:spPr>
        <p:txBody>
          <a:bodyPr wrap="square" rtlCol="0">
            <a:spAutoFit/>
          </a:bodyPr>
          <a:lstStyle/>
          <a:p>
            <a:r>
              <a:rPr lang="zh-CN" altLang="en-US" b="1" dirty="0"/>
              <a:t>*一条</a:t>
            </a:r>
            <a:endParaRPr lang="en-US" altLang="zh-CN" b="1" dirty="0"/>
          </a:p>
          <a:p>
            <a:r>
              <a:rPr lang="zh-CN" altLang="en-US" b="1" dirty="0"/>
              <a:t>指令</a:t>
            </a:r>
            <a:endParaRPr lang="en-US" altLang="zh-CN" b="1" dirty="0"/>
          </a:p>
          <a:p>
            <a:r>
              <a:rPr lang="zh-CN" altLang="en-US" b="1" dirty="0"/>
              <a:t>经过</a:t>
            </a:r>
            <a:endParaRPr lang="en-US" altLang="zh-CN" b="1" dirty="0"/>
          </a:p>
          <a:p>
            <a:r>
              <a:rPr lang="en-US" altLang="zh-CN" b="1" dirty="0"/>
              <a:t>5</a:t>
            </a:r>
            <a:r>
              <a:rPr lang="zh-CN" altLang="en-US" b="1" dirty="0"/>
              <a:t>段</a:t>
            </a:r>
            <a:endParaRPr lang="en-US" altLang="zh-CN" b="1" dirty="0"/>
          </a:p>
          <a:p>
            <a:r>
              <a:rPr lang="zh-CN" altLang="en-US" b="1" dirty="0"/>
              <a:t>*</a:t>
            </a:r>
            <a:r>
              <a:rPr lang="zh-CN" altLang="en-US" b="1" dirty="0">
                <a:solidFill>
                  <a:srgbClr val="FF0000"/>
                </a:solidFill>
              </a:rPr>
              <a:t>每段在不同时钟，处理不同指令</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灯片编号占位符 4"/>
          <p:cNvSpPr>
            <a:spLocks noGrp="1"/>
          </p:cNvSpPr>
          <p:nvPr>
            <p:ph type="sldNum" sz="quarter" idx="11"/>
          </p:nvPr>
        </p:nvSpPr>
        <p:spPr/>
        <p:txBody>
          <a:bodyPr/>
          <a:lstStyle/>
          <a:p>
            <a:fld id="{26C3635C-9258-4C2C-9231-F21D72DE9BD9}" type="slidenum">
              <a:rPr lang="en-US" altLang="zh-CN"/>
              <a:t>49</a:t>
            </a:fld>
            <a:endParaRPr lang="en-US" altLang="zh-CN"/>
          </a:p>
        </p:txBody>
      </p:sp>
      <p:sp>
        <p:nvSpPr>
          <p:cNvPr id="53250" name="Rectangle 2"/>
          <p:cNvSpPr>
            <a:spLocks noGrp="1" noChangeArrowheads="1"/>
          </p:cNvSpPr>
          <p:nvPr>
            <p:ph type="title"/>
          </p:nvPr>
        </p:nvSpPr>
        <p:spPr/>
        <p:txBody>
          <a:bodyPr>
            <a:normAutofit/>
          </a:bodyPr>
          <a:lstStyle/>
          <a:p>
            <a:r>
              <a:rPr lang="zh-CN" altLang="en-US" b="1" dirty="0">
                <a:solidFill>
                  <a:srgbClr val="FF0000"/>
                </a:solidFill>
              </a:rPr>
              <a:t>单周期实现</a:t>
            </a:r>
            <a:r>
              <a:rPr lang="zh-CN" altLang="en-US" b="1" dirty="0"/>
              <a:t>比较</a:t>
            </a:r>
            <a:r>
              <a:rPr lang="zh-CN" altLang="en-US" b="1" dirty="0">
                <a:solidFill>
                  <a:srgbClr val="FF0000"/>
                </a:solidFill>
              </a:rPr>
              <a:t>流水线</a:t>
            </a:r>
            <a:endParaRPr lang="en-US" altLang="zh-CN" b="1" dirty="0">
              <a:solidFill>
                <a:srgbClr val="FF0000"/>
              </a:solidFill>
            </a:endParaRPr>
          </a:p>
        </p:txBody>
      </p:sp>
      <p:grpSp>
        <p:nvGrpSpPr>
          <p:cNvPr id="2" name="Group 193"/>
          <p:cNvGrpSpPr/>
          <p:nvPr/>
        </p:nvGrpSpPr>
        <p:grpSpPr bwMode="auto">
          <a:xfrm>
            <a:off x="304800" y="4876800"/>
            <a:ext cx="5894388" cy="1247775"/>
            <a:chOff x="192" y="2928"/>
            <a:chExt cx="3713" cy="786"/>
          </a:xfrm>
        </p:grpSpPr>
        <p:sp>
          <p:nvSpPr>
            <p:cNvPr id="53331" name="Rectangle 83"/>
            <p:cNvSpPr>
              <a:spLocks noChangeArrowheads="1"/>
            </p:cNvSpPr>
            <p:nvPr/>
          </p:nvSpPr>
          <p:spPr bwMode="auto">
            <a:xfrm>
              <a:off x="192" y="2928"/>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p>
          </p:txBody>
        </p:sp>
        <p:grpSp>
          <p:nvGrpSpPr>
            <p:cNvPr id="3" name="Group 84"/>
            <p:cNvGrpSpPr/>
            <p:nvPr/>
          </p:nvGrpSpPr>
          <p:grpSpPr bwMode="auto">
            <a:xfrm>
              <a:off x="549" y="2928"/>
              <a:ext cx="2384" cy="210"/>
              <a:chOff x="488" y="3260"/>
              <a:chExt cx="2384" cy="210"/>
            </a:xfrm>
          </p:grpSpPr>
          <p:grpSp>
            <p:nvGrpSpPr>
              <p:cNvPr id="4" name="Group 85"/>
              <p:cNvGrpSpPr/>
              <p:nvPr/>
            </p:nvGrpSpPr>
            <p:grpSpPr bwMode="auto">
              <a:xfrm>
                <a:off x="488" y="3260"/>
                <a:ext cx="464" cy="210"/>
                <a:chOff x="488" y="3260"/>
                <a:chExt cx="464" cy="210"/>
              </a:xfrm>
            </p:grpSpPr>
            <p:sp>
              <p:nvSpPr>
                <p:cNvPr id="53334" name="Rectangle 86"/>
                <p:cNvSpPr>
                  <a:spLocks noChangeArrowheads="1"/>
                </p:cNvSpPr>
                <p:nvPr/>
              </p:nvSpPr>
              <p:spPr bwMode="auto">
                <a:xfrm>
                  <a:off x="48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5" name="Rectangle 87"/>
                <p:cNvSpPr>
                  <a:spLocks noChangeArrowheads="1"/>
                </p:cNvSpPr>
                <p:nvPr/>
              </p:nvSpPr>
              <p:spPr bwMode="auto">
                <a:xfrm>
                  <a:off x="515" y="326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p>
              </p:txBody>
            </p:sp>
          </p:grpSp>
          <p:grpSp>
            <p:nvGrpSpPr>
              <p:cNvPr id="5" name="Group 88"/>
              <p:cNvGrpSpPr/>
              <p:nvPr/>
            </p:nvGrpSpPr>
            <p:grpSpPr bwMode="auto">
              <a:xfrm>
                <a:off x="968" y="3260"/>
                <a:ext cx="464" cy="210"/>
                <a:chOff x="968" y="3260"/>
                <a:chExt cx="464" cy="210"/>
              </a:xfrm>
            </p:grpSpPr>
            <p:sp>
              <p:nvSpPr>
                <p:cNvPr id="53337" name="Rectangle 89"/>
                <p:cNvSpPr>
                  <a:spLocks noChangeArrowheads="1"/>
                </p:cNvSpPr>
                <p:nvPr/>
              </p:nvSpPr>
              <p:spPr bwMode="auto">
                <a:xfrm>
                  <a:off x="96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38" name="Rectangle 90"/>
                <p:cNvSpPr>
                  <a:spLocks noChangeArrowheads="1"/>
                </p:cNvSpPr>
                <p:nvPr/>
              </p:nvSpPr>
              <p:spPr bwMode="auto">
                <a:xfrm>
                  <a:off x="1043" y="3260"/>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p>
              </p:txBody>
            </p:sp>
          </p:grpSp>
          <p:grpSp>
            <p:nvGrpSpPr>
              <p:cNvPr id="6" name="Group 91"/>
              <p:cNvGrpSpPr/>
              <p:nvPr/>
            </p:nvGrpSpPr>
            <p:grpSpPr bwMode="auto">
              <a:xfrm>
                <a:off x="1448" y="3260"/>
                <a:ext cx="464" cy="210"/>
                <a:chOff x="1448" y="3260"/>
                <a:chExt cx="464" cy="210"/>
              </a:xfrm>
            </p:grpSpPr>
            <p:sp>
              <p:nvSpPr>
                <p:cNvPr id="53340" name="Rectangle 92"/>
                <p:cNvSpPr>
                  <a:spLocks noChangeArrowheads="1"/>
                </p:cNvSpPr>
                <p:nvPr/>
              </p:nvSpPr>
              <p:spPr bwMode="auto">
                <a:xfrm>
                  <a:off x="144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1" name="Rectangle 93"/>
                <p:cNvSpPr>
                  <a:spLocks noChangeArrowheads="1"/>
                </p:cNvSpPr>
                <p:nvPr/>
              </p:nvSpPr>
              <p:spPr bwMode="auto">
                <a:xfrm>
                  <a:off x="1475" y="3260"/>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p>
              </p:txBody>
            </p:sp>
          </p:grpSp>
          <p:grpSp>
            <p:nvGrpSpPr>
              <p:cNvPr id="7" name="Group 94"/>
              <p:cNvGrpSpPr/>
              <p:nvPr/>
            </p:nvGrpSpPr>
            <p:grpSpPr bwMode="auto">
              <a:xfrm>
                <a:off x="1928" y="3260"/>
                <a:ext cx="468" cy="210"/>
                <a:chOff x="1928" y="3260"/>
                <a:chExt cx="468" cy="210"/>
              </a:xfrm>
            </p:grpSpPr>
            <p:sp>
              <p:nvSpPr>
                <p:cNvPr id="53343" name="Rectangle 95"/>
                <p:cNvSpPr>
                  <a:spLocks noChangeArrowheads="1"/>
                </p:cNvSpPr>
                <p:nvPr/>
              </p:nvSpPr>
              <p:spPr bwMode="auto">
                <a:xfrm>
                  <a:off x="192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4" name="Rectangle 96"/>
                <p:cNvSpPr>
                  <a:spLocks noChangeArrowheads="1"/>
                </p:cNvSpPr>
                <p:nvPr/>
              </p:nvSpPr>
              <p:spPr bwMode="auto">
                <a:xfrm>
                  <a:off x="1955" y="3260"/>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p>
              </p:txBody>
            </p:sp>
          </p:grpSp>
          <p:grpSp>
            <p:nvGrpSpPr>
              <p:cNvPr id="8" name="Group 97"/>
              <p:cNvGrpSpPr/>
              <p:nvPr/>
            </p:nvGrpSpPr>
            <p:grpSpPr bwMode="auto">
              <a:xfrm>
                <a:off x="2408" y="3260"/>
                <a:ext cx="464" cy="210"/>
                <a:chOff x="2408" y="3260"/>
                <a:chExt cx="464" cy="210"/>
              </a:xfrm>
            </p:grpSpPr>
            <p:sp>
              <p:nvSpPr>
                <p:cNvPr id="53346" name="Rectangle 98"/>
                <p:cNvSpPr>
                  <a:spLocks noChangeArrowheads="1"/>
                </p:cNvSpPr>
                <p:nvPr/>
              </p:nvSpPr>
              <p:spPr bwMode="auto">
                <a:xfrm>
                  <a:off x="2408" y="3272"/>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7" name="Rectangle 99"/>
                <p:cNvSpPr>
                  <a:spLocks noChangeArrowheads="1"/>
                </p:cNvSpPr>
                <p:nvPr/>
              </p:nvSpPr>
              <p:spPr bwMode="auto">
                <a:xfrm>
                  <a:off x="2483" y="3260"/>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p>
              </p:txBody>
            </p:sp>
          </p:grpSp>
        </p:grpSp>
        <p:grpSp>
          <p:nvGrpSpPr>
            <p:cNvPr id="9" name="Group 115"/>
            <p:cNvGrpSpPr/>
            <p:nvPr/>
          </p:nvGrpSpPr>
          <p:grpSpPr bwMode="auto">
            <a:xfrm>
              <a:off x="1029" y="3216"/>
              <a:ext cx="2384" cy="210"/>
              <a:chOff x="968" y="3548"/>
              <a:chExt cx="2384" cy="210"/>
            </a:xfrm>
          </p:grpSpPr>
          <p:grpSp>
            <p:nvGrpSpPr>
              <p:cNvPr id="10" name="Group 116"/>
              <p:cNvGrpSpPr/>
              <p:nvPr/>
            </p:nvGrpSpPr>
            <p:grpSpPr bwMode="auto">
              <a:xfrm>
                <a:off x="968" y="3548"/>
                <a:ext cx="464" cy="210"/>
                <a:chOff x="968" y="3548"/>
                <a:chExt cx="464" cy="210"/>
              </a:xfrm>
            </p:grpSpPr>
            <p:sp>
              <p:nvSpPr>
                <p:cNvPr id="53365" name="Rectangle 117"/>
                <p:cNvSpPr>
                  <a:spLocks noChangeArrowheads="1"/>
                </p:cNvSpPr>
                <p:nvPr/>
              </p:nvSpPr>
              <p:spPr bwMode="auto">
                <a:xfrm>
                  <a:off x="96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6" name="Rectangle 118"/>
                <p:cNvSpPr>
                  <a:spLocks noChangeArrowheads="1"/>
                </p:cNvSpPr>
                <p:nvPr/>
              </p:nvSpPr>
              <p:spPr bwMode="auto">
                <a:xfrm>
                  <a:off x="995" y="354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p>
              </p:txBody>
            </p:sp>
          </p:grpSp>
          <p:grpSp>
            <p:nvGrpSpPr>
              <p:cNvPr id="11" name="Group 119"/>
              <p:cNvGrpSpPr/>
              <p:nvPr/>
            </p:nvGrpSpPr>
            <p:grpSpPr bwMode="auto">
              <a:xfrm>
                <a:off x="1448" y="3548"/>
                <a:ext cx="464" cy="210"/>
                <a:chOff x="1448" y="3548"/>
                <a:chExt cx="464" cy="210"/>
              </a:xfrm>
            </p:grpSpPr>
            <p:sp>
              <p:nvSpPr>
                <p:cNvPr id="53368" name="Rectangle 120"/>
                <p:cNvSpPr>
                  <a:spLocks noChangeArrowheads="1"/>
                </p:cNvSpPr>
                <p:nvPr/>
              </p:nvSpPr>
              <p:spPr bwMode="auto">
                <a:xfrm>
                  <a:off x="144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9" name="Rectangle 121"/>
                <p:cNvSpPr>
                  <a:spLocks noChangeArrowheads="1"/>
                </p:cNvSpPr>
                <p:nvPr/>
              </p:nvSpPr>
              <p:spPr bwMode="auto">
                <a:xfrm>
                  <a:off x="1523" y="3548"/>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p>
              </p:txBody>
            </p:sp>
          </p:grpSp>
          <p:grpSp>
            <p:nvGrpSpPr>
              <p:cNvPr id="12" name="Group 122"/>
              <p:cNvGrpSpPr/>
              <p:nvPr/>
            </p:nvGrpSpPr>
            <p:grpSpPr bwMode="auto">
              <a:xfrm>
                <a:off x="1928" y="3548"/>
                <a:ext cx="464" cy="210"/>
                <a:chOff x="1928" y="3548"/>
                <a:chExt cx="464" cy="210"/>
              </a:xfrm>
            </p:grpSpPr>
            <p:sp>
              <p:nvSpPr>
                <p:cNvPr id="53371" name="Rectangle 123"/>
                <p:cNvSpPr>
                  <a:spLocks noChangeArrowheads="1"/>
                </p:cNvSpPr>
                <p:nvPr/>
              </p:nvSpPr>
              <p:spPr bwMode="auto">
                <a:xfrm>
                  <a:off x="192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2" name="Rectangle 124"/>
                <p:cNvSpPr>
                  <a:spLocks noChangeArrowheads="1"/>
                </p:cNvSpPr>
                <p:nvPr/>
              </p:nvSpPr>
              <p:spPr bwMode="auto">
                <a:xfrm>
                  <a:off x="1955" y="3548"/>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p>
              </p:txBody>
            </p:sp>
          </p:grpSp>
          <p:grpSp>
            <p:nvGrpSpPr>
              <p:cNvPr id="13" name="Group 125"/>
              <p:cNvGrpSpPr/>
              <p:nvPr/>
            </p:nvGrpSpPr>
            <p:grpSpPr bwMode="auto">
              <a:xfrm>
                <a:off x="2408" y="3548"/>
                <a:ext cx="468" cy="210"/>
                <a:chOff x="2408" y="3548"/>
                <a:chExt cx="468" cy="210"/>
              </a:xfrm>
            </p:grpSpPr>
            <p:sp>
              <p:nvSpPr>
                <p:cNvPr id="53374" name="Rectangle 126"/>
                <p:cNvSpPr>
                  <a:spLocks noChangeArrowheads="1"/>
                </p:cNvSpPr>
                <p:nvPr/>
              </p:nvSpPr>
              <p:spPr bwMode="auto">
                <a:xfrm>
                  <a:off x="240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5" name="Rectangle 127"/>
                <p:cNvSpPr>
                  <a:spLocks noChangeArrowheads="1"/>
                </p:cNvSpPr>
                <p:nvPr/>
              </p:nvSpPr>
              <p:spPr bwMode="auto">
                <a:xfrm>
                  <a:off x="2435" y="3548"/>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p>
              </p:txBody>
            </p:sp>
          </p:grpSp>
          <p:grpSp>
            <p:nvGrpSpPr>
              <p:cNvPr id="14" name="Group 128"/>
              <p:cNvGrpSpPr/>
              <p:nvPr/>
            </p:nvGrpSpPr>
            <p:grpSpPr bwMode="auto">
              <a:xfrm>
                <a:off x="2888" y="3548"/>
                <a:ext cx="464" cy="210"/>
                <a:chOff x="2888" y="3548"/>
                <a:chExt cx="464" cy="210"/>
              </a:xfrm>
            </p:grpSpPr>
            <p:sp>
              <p:nvSpPr>
                <p:cNvPr id="53377" name="Rectangle 129"/>
                <p:cNvSpPr>
                  <a:spLocks noChangeArrowheads="1"/>
                </p:cNvSpPr>
                <p:nvPr/>
              </p:nvSpPr>
              <p:spPr bwMode="auto">
                <a:xfrm>
                  <a:off x="2888" y="3560"/>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8" name="Rectangle 130"/>
                <p:cNvSpPr>
                  <a:spLocks noChangeArrowheads="1"/>
                </p:cNvSpPr>
                <p:nvPr/>
              </p:nvSpPr>
              <p:spPr bwMode="auto">
                <a:xfrm>
                  <a:off x="2963" y="3548"/>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p>
              </p:txBody>
            </p:sp>
          </p:grpSp>
        </p:grpSp>
        <p:sp>
          <p:nvSpPr>
            <p:cNvPr id="53379" name="Rectangle 131"/>
            <p:cNvSpPr>
              <a:spLocks noChangeArrowheads="1"/>
            </p:cNvSpPr>
            <p:nvPr/>
          </p:nvSpPr>
          <p:spPr bwMode="auto">
            <a:xfrm>
              <a:off x="672" y="3216"/>
              <a:ext cx="4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p>
          </p:txBody>
        </p:sp>
        <p:grpSp>
          <p:nvGrpSpPr>
            <p:cNvPr id="15" name="Group 161"/>
            <p:cNvGrpSpPr/>
            <p:nvPr/>
          </p:nvGrpSpPr>
          <p:grpSpPr bwMode="auto">
            <a:xfrm>
              <a:off x="1521" y="3504"/>
              <a:ext cx="2384" cy="210"/>
              <a:chOff x="1496" y="3836"/>
              <a:chExt cx="2384" cy="210"/>
            </a:xfrm>
          </p:grpSpPr>
          <p:grpSp>
            <p:nvGrpSpPr>
              <p:cNvPr id="16" name="Group 162"/>
              <p:cNvGrpSpPr/>
              <p:nvPr/>
            </p:nvGrpSpPr>
            <p:grpSpPr bwMode="auto">
              <a:xfrm>
                <a:off x="1496" y="3836"/>
                <a:ext cx="464" cy="210"/>
                <a:chOff x="1496" y="3836"/>
                <a:chExt cx="464" cy="210"/>
              </a:xfrm>
            </p:grpSpPr>
            <p:sp>
              <p:nvSpPr>
                <p:cNvPr id="53411" name="Rectangle 163"/>
                <p:cNvSpPr>
                  <a:spLocks noChangeArrowheads="1"/>
                </p:cNvSpPr>
                <p:nvPr/>
              </p:nvSpPr>
              <p:spPr bwMode="auto">
                <a:xfrm>
                  <a:off x="149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2" name="Rectangle 164"/>
                <p:cNvSpPr>
                  <a:spLocks noChangeArrowheads="1"/>
                </p:cNvSpPr>
                <p:nvPr/>
              </p:nvSpPr>
              <p:spPr bwMode="auto">
                <a:xfrm>
                  <a:off x="1523" y="3836"/>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IF</a:t>
                  </a:r>
                </a:p>
              </p:txBody>
            </p:sp>
          </p:grpSp>
          <p:grpSp>
            <p:nvGrpSpPr>
              <p:cNvPr id="17" name="Group 165"/>
              <p:cNvGrpSpPr/>
              <p:nvPr/>
            </p:nvGrpSpPr>
            <p:grpSpPr bwMode="auto">
              <a:xfrm>
                <a:off x="1976" y="3836"/>
                <a:ext cx="464" cy="210"/>
                <a:chOff x="1976" y="3836"/>
                <a:chExt cx="464" cy="210"/>
              </a:xfrm>
            </p:grpSpPr>
            <p:sp>
              <p:nvSpPr>
                <p:cNvPr id="53414" name="Rectangle 166"/>
                <p:cNvSpPr>
                  <a:spLocks noChangeArrowheads="1"/>
                </p:cNvSpPr>
                <p:nvPr/>
              </p:nvSpPr>
              <p:spPr bwMode="auto">
                <a:xfrm>
                  <a:off x="197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5" name="Rectangle 167"/>
                <p:cNvSpPr>
                  <a:spLocks noChangeArrowheads="1"/>
                </p:cNvSpPr>
                <p:nvPr/>
              </p:nvSpPr>
              <p:spPr bwMode="auto">
                <a:xfrm>
                  <a:off x="2051" y="3836"/>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ID</a:t>
                  </a:r>
                </a:p>
              </p:txBody>
            </p:sp>
          </p:grpSp>
          <p:grpSp>
            <p:nvGrpSpPr>
              <p:cNvPr id="18" name="Group 168"/>
              <p:cNvGrpSpPr/>
              <p:nvPr/>
            </p:nvGrpSpPr>
            <p:grpSpPr bwMode="auto">
              <a:xfrm>
                <a:off x="2456" y="3836"/>
                <a:ext cx="464" cy="210"/>
                <a:chOff x="2456" y="3836"/>
                <a:chExt cx="464" cy="210"/>
              </a:xfrm>
            </p:grpSpPr>
            <p:sp>
              <p:nvSpPr>
                <p:cNvPr id="53417" name="Rectangle 169"/>
                <p:cNvSpPr>
                  <a:spLocks noChangeArrowheads="1"/>
                </p:cNvSpPr>
                <p:nvPr/>
              </p:nvSpPr>
              <p:spPr bwMode="auto">
                <a:xfrm>
                  <a:off x="245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8" name="Rectangle 170"/>
                <p:cNvSpPr>
                  <a:spLocks noChangeArrowheads="1"/>
                </p:cNvSpPr>
                <p:nvPr/>
              </p:nvSpPr>
              <p:spPr bwMode="auto">
                <a:xfrm>
                  <a:off x="2483" y="3836"/>
                  <a:ext cx="2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EX</a:t>
                  </a:r>
                </a:p>
              </p:txBody>
            </p:sp>
          </p:grpSp>
          <p:grpSp>
            <p:nvGrpSpPr>
              <p:cNvPr id="19" name="Group 171"/>
              <p:cNvGrpSpPr/>
              <p:nvPr/>
            </p:nvGrpSpPr>
            <p:grpSpPr bwMode="auto">
              <a:xfrm>
                <a:off x="2936" y="3836"/>
                <a:ext cx="468" cy="210"/>
                <a:chOff x="2936" y="3836"/>
                <a:chExt cx="468" cy="210"/>
              </a:xfrm>
            </p:grpSpPr>
            <p:sp>
              <p:nvSpPr>
                <p:cNvPr id="53420" name="Rectangle 172"/>
                <p:cNvSpPr>
                  <a:spLocks noChangeArrowheads="1"/>
                </p:cNvSpPr>
                <p:nvPr/>
              </p:nvSpPr>
              <p:spPr bwMode="auto">
                <a:xfrm>
                  <a:off x="293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1" name="Rectangle 173"/>
                <p:cNvSpPr>
                  <a:spLocks noChangeArrowheads="1"/>
                </p:cNvSpPr>
                <p:nvPr/>
              </p:nvSpPr>
              <p:spPr bwMode="auto">
                <a:xfrm>
                  <a:off x="2963" y="3836"/>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MEM</a:t>
                  </a:r>
                </a:p>
              </p:txBody>
            </p:sp>
          </p:grpSp>
          <p:grpSp>
            <p:nvGrpSpPr>
              <p:cNvPr id="20" name="Group 174"/>
              <p:cNvGrpSpPr/>
              <p:nvPr/>
            </p:nvGrpSpPr>
            <p:grpSpPr bwMode="auto">
              <a:xfrm>
                <a:off x="3416" y="3836"/>
                <a:ext cx="464" cy="210"/>
                <a:chOff x="3416" y="3836"/>
                <a:chExt cx="464" cy="210"/>
              </a:xfrm>
            </p:grpSpPr>
            <p:sp>
              <p:nvSpPr>
                <p:cNvPr id="53423" name="Rectangle 175"/>
                <p:cNvSpPr>
                  <a:spLocks noChangeArrowheads="1"/>
                </p:cNvSpPr>
                <p:nvPr/>
              </p:nvSpPr>
              <p:spPr bwMode="auto">
                <a:xfrm>
                  <a:off x="3416" y="3848"/>
                  <a:ext cx="464"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4" name="Rectangle 176"/>
                <p:cNvSpPr>
                  <a:spLocks noChangeArrowheads="1"/>
                </p:cNvSpPr>
                <p:nvPr/>
              </p:nvSpPr>
              <p:spPr bwMode="auto">
                <a:xfrm>
                  <a:off x="3491" y="3836"/>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WB</a:t>
                  </a:r>
                </a:p>
              </p:txBody>
            </p:sp>
          </p:grpSp>
        </p:grpSp>
        <p:sp>
          <p:nvSpPr>
            <p:cNvPr id="53425" name="Rectangle 177"/>
            <p:cNvSpPr>
              <a:spLocks noChangeArrowheads="1"/>
            </p:cNvSpPr>
            <p:nvPr/>
          </p:nvSpPr>
          <p:spPr bwMode="auto">
            <a:xfrm>
              <a:off x="1056" y="3504"/>
              <a:ext cx="4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R-type</a:t>
              </a:r>
            </a:p>
          </p:txBody>
        </p:sp>
      </p:grpSp>
      <p:sp>
        <p:nvSpPr>
          <p:cNvPr id="53398" name="Rectangle 150"/>
          <p:cNvSpPr>
            <a:spLocks noChangeArrowheads="1"/>
          </p:cNvSpPr>
          <p:nvPr/>
        </p:nvSpPr>
        <p:spPr bwMode="auto">
          <a:xfrm>
            <a:off x="304800" y="1524000"/>
            <a:ext cx="67056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Single Cycle Implementation:</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long clock cycle</a:t>
            </a:r>
            <a:r>
              <a:rPr lang="en-US" altLang="zh-CN" sz="1800" i="1" u="sng">
                <a:solidFill>
                  <a:schemeClr val="accent2"/>
                </a:solidFill>
                <a:latin typeface="Arial" panose="020B0604020202020204" pitchFamily="34" charset="0"/>
              </a:rPr>
              <a:t> </a:t>
            </a:r>
            <a:endParaRPr lang="en-US" altLang="zh-CN" sz="1800" i="1" u="sng">
              <a:solidFill>
                <a:srgbClr val="000099"/>
              </a:solidFill>
              <a:latin typeface="Arial" panose="020B0604020202020204" pitchFamily="34" charset="0"/>
            </a:endParaRPr>
          </a:p>
        </p:txBody>
      </p:sp>
      <p:sp>
        <p:nvSpPr>
          <p:cNvPr id="53383" name="Line 135"/>
          <p:cNvSpPr>
            <a:spLocks noChangeShapeType="1"/>
          </p:cNvSpPr>
          <p:nvPr/>
        </p:nvSpPr>
        <p:spPr bwMode="auto">
          <a:xfrm>
            <a:off x="490538" y="2298700"/>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4" name="Line 136"/>
          <p:cNvSpPr>
            <a:spLocks noChangeShapeType="1"/>
          </p:cNvSpPr>
          <p:nvPr/>
        </p:nvSpPr>
        <p:spPr bwMode="auto">
          <a:xfrm>
            <a:off x="8588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7" name="Line 139"/>
          <p:cNvSpPr>
            <a:spLocks noChangeShapeType="1"/>
          </p:cNvSpPr>
          <p:nvPr/>
        </p:nvSpPr>
        <p:spPr bwMode="auto">
          <a:xfrm>
            <a:off x="44402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8" name="Line 140"/>
          <p:cNvSpPr>
            <a:spLocks noChangeShapeType="1"/>
          </p:cNvSpPr>
          <p:nvPr/>
        </p:nvSpPr>
        <p:spPr bwMode="auto">
          <a:xfrm flipV="1">
            <a:off x="8161338" y="19050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9" name="Line 141"/>
          <p:cNvSpPr>
            <a:spLocks noChangeShapeType="1"/>
          </p:cNvSpPr>
          <p:nvPr/>
        </p:nvSpPr>
        <p:spPr bwMode="auto">
          <a:xfrm>
            <a:off x="81740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0" name="Line 142"/>
          <p:cNvSpPr>
            <a:spLocks noChangeShapeType="1"/>
          </p:cNvSpPr>
          <p:nvPr/>
        </p:nvSpPr>
        <p:spPr bwMode="auto">
          <a:xfrm>
            <a:off x="871538" y="2527300"/>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1" name="Line 143"/>
          <p:cNvSpPr>
            <a:spLocks noChangeShapeType="1"/>
          </p:cNvSpPr>
          <p:nvPr/>
        </p:nvSpPr>
        <p:spPr bwMode="auto">
          <a:xfrm>
            <a:off x="2776538" y="2298700"/>
            <a:ext cx="1651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2" name="Line 144"/>
          <p:cNvSpPr>
            <a:spLocks noChangeShapeType="1"/>
          </p:cNvSpPr>
          <p:nvPr/>
        </p:nvSpPr>
        <p:spPr bwMode="auto">
          <a:xfrm>
            <a:off x="27638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3" name="Line 145"/>
          <p:cNvSpPr>
            <a:spLocks noChangeShapeType="1"/>
          </p:cNvSpPr>
          <p:nvPr/>
        </p:nvSpPr>
        <p:spPr bwMode="auto">
          <a:xfrm>
            <a:off x="4452938" y="2527300"/>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4" name="Line 146"/>
          <p:cNvSpPr>
            <a:spLocks noChangeShapeType="1"/>
          </p:cNvSpPr>
          <p:nvPr/>
        </p:nvSpPr>
        <p:spPr bwMode="auto">
          <a:xfrm>
            <a:off x="6357938" y="2298700"/>
            <a:ext cx="1803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5" name="Line 147"/>
          <p:cNvSpPr>
            <a:spLocks noChangeShapeType="1"/>
          </p:cNvSpPr>
          <p:nvPr/>
        </p:nvSpPr>
        <p:spPr bwMode="auto">
          <a:xfrm>
            <a:off x="6345238" y="23114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6" name="Line 148"/>
          <p:cNvSpPr>
            <a:spLocks noChangeShapeType="1"/>
          </p:cNvSpPr>
          <p:nvPr/>
        </p:nvSpPr>
        <p:spPr bwMode="auto">
          <a:xfrm>
            <a:off x="8262938" y="2527300"/>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7" name="Rectangle 149"/>
          <p:cNvSpPr>
            <a:spLocks noChangeArrowheads="1"/>
          </p:cNvSpPr>
          <p:nvPr/>
        </p:nvSpPr>
        <p:spPr bwMode="auto">
          <a:xfrm>
            <a:off x="381000" y="2292350"/>
            <a:ext cx="4968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p>
        </p:txBody>
      </p:sp>
      <p:sp>
        <p:nvSpPr>
          <p:cNvPr id="53399" name="Rectangle 151"/>
          <p:cNvSpPr>
            <a:spLocks noChangeArrowheads="1"/>
          </p:cNvSpPr>
          <p:nvPr/>
        </p:nvSpPr>
        <p:spPr bwMode="auto">
          <a:xfrm>
            <a:off x="838200" y="2819400"/>
            <a:ext cx="35560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0" name="Rectangle 152"/>
          <p:cNvSpPr>
            <a:spLocks noChangeArrowheads="1"/>
          </p:cNvSpPr>
          <p:nvPr/>
        </p:nvSpPr>
        <p:spPr bwMode="auto">
          <a:xfrm>
            <a:off x="4419600" y="2819400"/>
            <a:ext cx="3708400" cy="279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1" name="Rectangle 153"/>
          <p:cNvSpPr>
            <a:spLocks noChangeArrowheads="1"/>
          </p:cNvSpPr>
          <p:nvPr/>
        </p:nvSpPr>
        <p:spPr bwMode="auto">
          <a:xfrm>
            <a:off x="2176463" y="2800350"/>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Load</a:t>
            </a:r>
          </a:p>
        </p:txBody>
      </p:sp>
      <p:sp>
        <p:nvSpPr>
          <p:cNvPr id="53402" name="Rectangle 154"/>
          <p:cNvSpPr>
            <a:spLocks noChangeArrowheads="1"/>
          </p:cNvSpPr>
          <p:nvPr/>
        </p:nvSpPr>
        <p:spPr bwMode="auto">
          <a:xfrm>
            <a:off x="5986463" y="2800350"/>
            <a:ext cx="644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Store</a:t>
            </a:r>
          </a:p>
        </p:txBody>
      </p:sp>
      <p:sp>
        <p:nvSpPr>
          <p:cNvPr id="53403" name="Line 155"/>
          <p:cNvSpPr>
            <a:spLocks noChangeShapeType="1"/>
          </p:cNvSpPr>
          <p:nvPr/>
        </p:nvSpPr>
        <p:spPr bwMode="auto">
          <a:xfrm flipV="1">
            <a:off x="7454900" y="27940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4" name="Rectangle 156"/>
          <p:cNvSpPr>
            <a:spLocks noChangeArrowheads="1"/>
          </p:cNvSpPr>
          <p:nvPr/>
        </p:nvSpPr>
        <p:spPr bwMode="auto">
          <a:xfrm>
            <a:off x="7434263" y="2800350"/>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Waste</a:t>
            </a:r>
          </a:p>
        </p:txBody>
      </p:sp>
      <p:sp>
        <p:nvSpPr>
          <p:cNvPr id="53426" name="Line 178"/>
          <p:cNvSpPr>
            <a:spLocks noChangeShapeType="1"/>
          </p:cNvSpPr>
          <p:nvPr/>
        </p:nvSpPr>
        <p:spPr bwMode="auto">
          <a:xfrm flipV="1">
            <a:off x="858838" y="19812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7" name="Rectangle 179"/>
          <p:cNvSpPr>
            <a:spLocks noChangeArrowheads="1"/>
          </p:cNvSpPr>
          <p:nvPr/>
        </p:nvSpPr>
        <p:spPr bwMode="auto">
          <a:xfrm>
            <a:off x="2362200" y="198755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p>
        </p:txBody>
      </p:sp>
      <p:sp>
        <p:nvSpPr>
          <p:cNvPr id="53428" name="Line 180"/>
          <p:cNvSpPr>
            <a:spLocks noChangeShapeType="1"/>
          </p:cNvSpPr>
          <p:nvPr/>
        </p:nvSpPr>
        <p:spPr bwMode="auto">
          <a:xfrm flipV="1">
            <a:off x="4440238" y="1981200"/>
            <a:ext cx="0" cy="3302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29" name="Line 181"/>
          <p:cNvSpPr>
            <a:spLocks noChangeShapeType="1"/>
          </p:cNvSpPr>
          <p:nvPr/>
        </p:nvSpPr>
        <p:spPr bwMode="auto">
          <a:xfrm flipV="1">
            <a:off x="8174038" y="19812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0" name="Rectangle 182"/>
          <p:cNvSpPr>
            <a:spLocks noChangeArrowheads="1"/>
          </p:cNvSpPr>
          <p:nvPr/>
        </p:nvSpPr>
        <p:spPr bwMode="auto">
          <a:xfrm>
            <a:off x="5943600" y="1987550"/>
            <a:ext cx="819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p>
        </p:txBody>
      </p:sp>
      <p:sp>
        <p:nvSpPr>
          <p:cNvPr id="53431" name="Line 183"/>
          <p:cNvSpPr>
            <a:spLocks noChangeShapeType="1"/>
          </p:cNvSpPr>
          <p:nvPr/>
        </p:nvSpPr>
        <p:spPr bwMode="auto">
          <a:xfrm>
            <a:off x="871538" y="2146300"/>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2" name="Line 184"/>
          <p:cNvSpPr>
            <a:spLocks noChangeShapeType="1"/>
          </p:cNvSpPr>
          <p:nvPr/>
        </p:nvSpPr>
        <p:spPr bwMode="auto">
          <a:xfrm>
            <a:off x="4452938" y="2146300"/>
            <a:ext cx="14224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3" name="Line 185"/>
          <p:cNvSpPr>
            <a:spLocks noChangeShapeType="1"/>
          </p:cNvSpPr>
          <p:nvPr/>
        </p:nvSpPr>
        <p:spPr bwMode="auto">
          <a:xfrm flipH="1">
            <a:off x="6713538" y="2146300"/>
            <a:ext cx="1473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4" name="Line 186"/>
          <p:cNvSpPr>
            <a:spLocks noChangeShapeType="1"/>
          </p:cNvSpPr>
          <p:nvPr/>
        </p:nvSpPr>
        <p:spPr bwMode="auto">
          <a:xfrm flipH="1">
            <a:off x="3208338" y="2146300"/>
            <a:ext cx="10922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5" name="Line 187"/>
          <p:cNvSpPr>
            <a:spLocks noChangeShapeType="1"/>
          </p:cNvSpPr>
          <p:nvPr/>
        </p:nvSpPr>
        <p:spPr bwMode="auto">
          <a:xfrm flipV="1">
            <a:off x="4440238" y="2286000"/>
            <a:ext cx="0" cy="1549400"/>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39" name="Rectangle 191"/>
          <p:cNvSpPr>
            <a:spLocks noChangeArrowheads="1"/>
          </p:cNvSpPr>
          <p:nvPr/>
        </p:nvSpPr>
        <p:spPr bwMode="auto">
          <a:xfrm>
            <a:off x="304800" y="3505200"/>
            <a:ext cx="85344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800" i="1" u="sng">
                <a:solidFill>
                  <a:schemeClr val="accent2"/>
                </a:solidFill>
                <a:latin typeface="Arial" panose="020B0604020202020204" pitchFamily="34" charset="0"/>
              </a:rPr>
              <a:t>Pipeline Implementation: </a:t>
            </a:r>
            <a:r>
              <a:rPr lang="en-US" altLang="zh-CN" sz="1800" i="1">
                <a:solidFill>
                  <a:schemeClr val="accent2"/>
                </a:solidFill>
                <a:latin typeface="Arial" panose="020B0604020202020204" pitchFamily="34" charset="0"/>
              </a:rPr>
              <a:t>    </a:t>
            </a:r>
            <a:r>
              <a:rPr lang="en-US" altLang="zh-CN" sz="1800">
                <a:solidFill>
                  <a:srgbClr val="FF3300"/>
                </a:solidFill>
                <a:latin typeface="Comic Sans MS" panose="030F0702030302020204" pitchFamily="66" charset="0"/>
              </a:rPr>
              <a:t>CPI=1, clock cycle </a:t>
            </a:r>
            <a:r>
              <a:rPr lang="en-US" altLang="zh-CN" sz="1800">
                <a:solidFill>
                  <a:srgbClr val="FF3300"/>
                </a:solidFill>
                <a:latin typeface="Comic Sans MS" panose="030F0702030302020204" pitchFamily="66" charset="0"/>
                <a:sym typeface="Symbol" panose="05050102010706020507" pitchFamily="18" charset="2"/>
              </a:rPr>
              <a:t>  long clock cycle/5</a:t>
            </a:r>
            <a:endParaRPr lang="en-US" altLang="zh-CN" sz="1800" i="1" u="sng">
              <a:solidFill>
                <a:srgbClr val="000099"/>
              </a:solidFill>
              <a:latin typeface="Arial" panose="020B0604020202020204" pitchFamily="34" charset="0"/>
            </a:endParaRPr>
          </a:p>
        </p:txBody>
      </p:sp>
      <p:grpSp>
        <p:nvGrpSpPr>
          <p:cNvPr id="21" name="Group 258"/>
          <p:cNvGrpSpPr/>
          <p:nvPr/>
        </p:nvGrpSpPr>
        <p:grpSpPr bwMode="auto">
          <a:xfrm>
            <a:off x="304800" y="3533775"/>
            <a:ext cx="8542338" cy="1225550"/>
            <a:chOff x="192" y="2226"/>
            <a:chExt cx="5381" cy="772"/>
          </a:xfrm>
        </p:grpSpPr>
        <p:grpSp>
          <p:nvGrpSpPr>
            <p:cNvPr id="22" name="Group 257"/>
            <p:cNvGrpSpPr/>
            <p:nvPr/>
          </p:nvGrpSpPr>
          <p:grpSpPr bwMode="auto">
            <a:xfrm>
              <a:off x="541" y="2226"/>
              <a:ext cx="2400" cy="544"/>
              <a:chOff x="541" y="2112"/>
              <a:chExt cx="2400" cy="544"/>
            </a:xfrm>
          </p:grpSpPr>
          <p:sp>
            <p:nvSpPr>
              <p:cNvPr id="53259" name="Line 11"/>
              <p:cNvSpPr>
                <a:spLocks noChangeShapeType="1"/>
              </p:cNvSpPr>
              <p:nvPr/>
            </p:nvSpPr>
            <p:spPr bwMode="auto">
              <a:xfrm flipV="1">
                <a:off x="541" y="2120"/>
                <a:ext cx="0" cy="536"/>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6" name="Line 138"/>
              <p:cNvSpPr>
                <a:spLocks noChangeShapeType="1"/>
              </p:cNvSpPr>
              <p:nvPr/>
            </p:nvSpPr>
            <p:spPr bwMode="auto">
              <a:xfrm flipV="1">
                <a:off x="2941" y="2112"/>
                <a:ext cx="0" cy="544"/>
              </a:xfrm>
              <a:prstGeom prst="line">
                <a:avLst/>
              </a:prstGeom>
              <a:noFill/>
              <a:ln w="25400">
                <a:solidFill>
                  <a:srgbClr val="9900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256"/>
            <p:cNvGrpSpPr/>
            <p:nvPr/>
          </p:nvGrpSpPr>
          <p:grpSpPr bwMode="auto">
            <a:xfrm>
              <a:off x="192" y="2544"/>
              <a:ext cx="5381" cy="454"/>
              <a:chOff x="192" y="2444"/>
              <a:chExt cx="5381" cy="454"/>
            </a:xfrm>
          </p:grpSpPr>
          <p:sp>
            <p:nvSpPr>
              <p:cNvPr id="53442" name="Rectangle 194"/>
              <p:cNvSpPr>
                <a:spLocks noChangeArrowheads="1"/>
              </p:cNvSpPr>
              <p:nvPr/>
            </p:nvSpPr>
            <p:spPr bwMode="auto">
              <a:xfrm>
                <a:off x="192" y="2688"/>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Clk</a:t>
                </a:r>
              </a:p>
            </p:txBody>
          </p:sp>
          <p:sp>
            <p:nvSpPr>
              <p:cNvPr id="53443" name="Line 195"/>
              <p:cNvSpPr>
                <a:spLocks noChangeShapeType="1"/>
              </p:cNvSpPr>
              <p:nvPr/>
            </p:nvSpPr>
            <p:spPr bwMode="auto">
              <a:xfrm>
                <a:off x="5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4" name="Line 196"/>
              <p:cNvSpPr>
                <a:spLocks noChangeShapeType="1"/>
              </p:cNvSpPr>
              <p:nvPr/>
            </p:nvSpPr>
            <p:spPr bwMode="auto">
              <a:xfrm>
                <a:off x="5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5" name="Line 197"/>
              <p:cNvSpPr>
                <a:spLocks noChangeShapeType="1"/>
              </p:cNvSpPr>
              <p:nvPr/>
            </p:nvSpPr>
            <p:spPr bwMode="auto">
              <a:xfrm flipV="1">
                <a:off x="7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6" name="Line 198"/>
              <p:cNvSpPr>
                <a:spLocks noChangeShapeType="1"/>
              </p:cNvSpPr>
              <p:nvPr/>
            </p:nvSpPr>
            <p:spPr bwMode="auto">
              <a:xfrm>
                <a:off x="7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7" name="Line 199"/>
              <p:cNvSpPr>
                <a:spLocks noChangeShapeType="1"/>
              </p:cNvSpPr>
              <p:nvPr/>
            </p:nvSpPr>
            <p:spPr bwMode="auto">
              <a:xfrm>
                <a:off x="10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8" name="Line 200"/>
              <p:cNvSpPr>
                <a:spLocks noChangeShapeType="1"/>
              </p:cNvSpPr>
              <p:nvPr/>
            </p:nvSpPr>
            <p:spPr bwMode="auto">
              <a:xfrm>
                <a:off x="3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49" name="Rectangle 201"/>
              <p:cNvSpPr>
                <a:spLocks noChangeArrowheads="1"/>
              </p:cNvSpPr>
              <p:nvPr/>
            </p:nvSpPr>
            <p:spPr bwMode="auto">
              <a:xfrm>
                <a:off x="5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a:t>
                </a:r>
              </a:p>
            </p:txBody>
          </p:sp>
          <p:sp>
            <p:nvSpPr>
              <p:cNvPr id="53450" name="Line 202"/>
              <p:cNvSpPr>
                <a:spLocks noChangeShapeType="1"/>
              </p:cNvSpPr>
              <p:nvPr/>
            </p:nvSpPr>
            <p:spPr bwMode="auto">
              <a:xfrm>
                <a:off x="10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1" name="Line 203"/>
              <p:cNvSpPr>
                <a:spLocks noChangeShapeType="1"/>
              </p:cNvSpPr>
              <p:nvPr/>
            </p:nvSpPr>
            <p:spPr bwMode="auto">
              <a:xfrm flipV="1">
                <a:off x="12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2" name="Line 204"/>
              <p:cNvSpPr>
                <a:spLocks noChangeShapeType="1"/>
              </p:cNvSpPr>
              <p:nvPr/>
            </p:nvSpPr>
            <p:spPr bwMode="auto">
              <a:xfrm>
                <a:off x="12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 name="Line 205"/>
              <p:cNvSpPr>
                <a:spLocks noChangeShapeType="1"/>
              </p:cNvSpPr>
              <p:nvPr/>
            </p:nvSpPr>
            <p:spPr bwMode="auto">
              <a:xfrm>
                <a:off x="15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4" name="Line 206"/>
              <p:cNvSpPr>
                <a:spLocks noChangeShapeType="1"/>
              </p:cNvSpPr>
              <p:nvPr/>
            </p:nvSpPr>
            <p:spPr bwMode="auto">
              <a:xfrm flipV="1">
                <a:off x="10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5" name="Rectangle 207"/>
              <p:cNvSpPr>
                <a:spLocks noChangeArrowheads="1"/>
              </p:cNvSpPr>
              <p:nvPr/>
            </p:nvSpPr>
            <p:spPr bwMode="auto">
              <a:xfrm>
                <a:off x="10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2</a:t>
                </a:r>
              </a:p>
            </p:txBody>
          </p:sp>
          <p:sp>
            <p:nvSpPr>
              <p:cNvPr id="53456" name="Line 208"/>
              <p:cNvSpPr>
                <a:spLocks noChangeShapeType="1"/>
              </p:cNvSpPr>
              <p:nvPr/>
            </p:nvSpPr>
            <p:spPr bwMode="auto">
              <a:xfrm>
                <a:off x="15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7" name="Line 209"/>
              <p:cNvSpPr>
                <a:spLocks noChangeShapeType="1"/>
              </p:cNvSpPr>
              <p:nvPr/>
            </p:nvSpPr>
            <p:spPr bwMode="auto">
              <a:xfrm flipV="1">
                <a:off x="17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8" name="Line 210"/>
              <p:cNvSpPr>
                <a:spLocks noChangeShapeType="1"/>
              </p:cNvSpPr>
              <p:nvPr/>
            </p:nvSpPr>
            <p:spPr bwMode="auto">
              <a:xfrm>
                <a:off x="17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9" name="Line 211"/>
              <p:cNvSpPr>
                <a:spLocks noChangeShapeType="1"/>
              </p:cNvSpPr>
              <p:nvPr/>
            </p:nvSpPr>
            <p:spPr bwMode="auto">
              <a:xfrm>
                <a:off x="19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0" name="Line 212"/>
              <p:cNvSpPr>
                <a:spLocks noChangeShapeType="1"/>
              </p:cNvSpPr>
              <p:nvPr/>
            </p:nvSpPr>
            <p:spPr bwMode="auto">
              <a:xfrm flipV="1">
                <a:off x="15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1" name="Rectangle 213"/>
              <p:cNvSpPr>
                <a:spLocks noChangeArrowheads="1"/>
              </p:cNvSpPr>
              <p:nvPr/>
            </p:nvSpPr>
            <p:spPr bwMode="auto">
              <a:xfrm>
                <a:off x="14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3</a:t>
                </a:r>
              </a:p>
            </p:txBody>
          </p:sp>
          <p:sp>
            <p:nvSpPr>
              <p:cNvPr id="53462" name="Line 214"/>
              <p:cNvSpPr>
                <a:spLocks noChangeShapeType="1"/>
              </p:cNvSpPr>
              <p:nvPr/>
            </p:nvSpPr>
            <p:spPr bwMode="auto">
              <a:xfrm>
                <a:off x="19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3" name="Line 215"/>
              <p:cNvSpPr>
                <a:spLocks noChangeShapeType="1"/>
              </p:cNvSpPr>
              <p:nvPr/>
            </p:nvSpPr>
            <p:spPr bwMode="auto">
              <a:xfrm flipV="1">
                <a:off x="22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4" name="Line 216"/>
              <p:cNvSpPr>
                <a:spLocks noChangeShapeType="1"/>
              </p:cNvSpPr>
              <p:nvPr/>
            </p:nvSpPr>
            <p:spPr bwMode="auto">
              <a:xfrm>
                <a:off x="22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5" name="Line 217"/>
              <p:cNvSpPr>
                <a:spLocks noChangeShapeType="1"/>
              </p:cNvSpPr>
              <p:nvPr/>
            </p:nvSpPr>
            <p:spPr bwMode="auto">
              <a:xfrm>
                <a:off x="24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6" name="Line 218"/>
              <p:cNvSpPr>
                <a:spLocks noChangeShapeType="1"/>
              </p:cNvSpPr>
              <p:nvPr/>
            </p:nvSpPr>
            <p:spPr bwMode="auto">
              <a:xfrm flipV="1">
                <a:off x="19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7" name="Rectangle 219"/>
              <p:cNvSpPr>
                <a:spLocks noChangeArrowheads="1"/>
              </p:cNvSpPr>
              <p:nvPr/>
            </p:nvSpPr>
            <p:spPr bwMode="auto">
              <a:xfrm>
                <a:off x="19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4</a:t>
                </a:r>
              </a:p>
            </p:txBody>
          </p:sp>
          <p:sp>
            <p:nvSpPr>
              <p:cNvPr id="53468" name="Line 220"/>
              <p:cNvSpPr>
                <a:spLocks noChangeShapeType="1"/>
              </p:cNvSpPr>
              <p:nvPr/>
            </p:nvSpPr>
            <p:spPr bwMode="auto">
              <a:xfrm>
                <a:off x="24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9" name="Line 221"/>
              <p:cNvSpPr>
                <a:spLocks noChangeShapeType="1"/>
              </p:cNvSpPr>
              <p:nvPr/>
            </p:nvSpPr>
            <p:spPr bwMode="auto">
              <a:xfrm flipV="1">
                <a:off x="27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0" name="Line 222"/>
              <p:cNvSpPr>
                <a:spLocks noChangeShapeType="1"/>
              </p:cNvSpPr>
              <p:nvPr/>
            </p:nvSpPr>
            <p:spPr bwMode="auto">
              <a:xfrm>
                <a:off x="27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1" name="Line 223"/>
              <p:cNvSpPr>
                <a:spLocks noChangeShapeType="1"/>
              </p:cNvSpPr>
              <p:nvPr/>
            </p:nvSpPr>
            <p:spPr bwMode="auto">
              <a:xfrm>
                <a:off x="29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2" name="Line 224"/>
              <p:cNvSpPr>
                <a:spLocks noChangeShapeType="1"/>
              </p:cNvSpPr>
              <p:nvPr/>
            </p:nvSpPr>
            <p:spPr bwMode="auto">
              <a:xfrm flipV="1">
                <a:off x="24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3" name="Rectangle 225"/>
              <p:cNvSpPr>
                <a:spLocks noChangeArrowheads="1"/>
              </p:cNvSpPr>
              <p:nvPr/>
            </p:nvSpPr>
            <p:spPr bwMode="auto">
              <a:xfrm>
                <a:off x="244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5</a:t>
                </a:r>
              </a:p>
            </p:txBody>
          </p:sp>
          <p:sp>
            <p:nvSpPr>
              <p:cNvPr id="53474" name="Line 226"/>
              <p:cNvSpPr>
                <a:spLocks noChangeShapeType="1"/>
              </p:cNvSpPr>
              <p:nvPr/>
            </p:nvSpPr>
            <p:spPr bwMode="auto">
              <a:xfrm>
                <a:off x="29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5" name="Line 227"/>
              <p:cNvSpPr>
                <a:spLocks noChangeShapeType="1"/>
              </p:cNvSpPr>
              <p:nvPr/>
            </p:nvSpPr>
            <p:spPr bwMode="auto">
              <a:xfrm flipV="1">
                <a:off x="318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6" name="Line 228"/>
              <p:cNvSpPr>
                <a:spLocks noChangeShapeType="1"/>
              </p:cNvSpPr>
              <p:nvPr/>
            </p:nvSpPr>
            <p:spPr bwMode="auto">
              <a:xfrm>
                <a:off x="318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7" name="Line 229"/>
              <p:cNvSpPr>
                <a:spLocks noChangeShapeType="1"/>
              </p:cNvSpPr>
              <p:nvPr/>
            </p:nvSpPr>
            <p:spPr bwMode="auto">
              <a:xfrm>
                <a:off x="342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8" name="Rectangle 230"/>
              <p:cNvSpPr>
                <a:spLocks noChangeArrowheads="1"/>
              </p:cNvSpPr>
              <p:nvPr/>
            </p:nvSpPr>
            <p:spPr bwMode="auto">
              <a:xfrm>
                <a:off x="292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6</a:t>
                </a:r>
              </a:p>
            </p:txBody>
          </p:sp>
          <p:sp>
            <p:nvSpPr>
              <p:cNvPr id="53479" name="Line 231"/>
              <p:cNvSpPr>
                <a:spLocks noChangeShapeType="1"/>
              </p:cNvSpPr>
              <p:nvPr/>
            </p:nvSpPr>
            <p:spPr bwMode="auto">
              <a:xfrm>
                <a:off x="342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0" name="Line 232"/>
              <p:cNvSpPr>
                <a:spLocks noChangeShapeType="1"/>
              </p:cNvSpPr>
              <p:nvPr/>
            </p:nvSpPr>
            <p:spPr bwMode="auto">
              <a:xfrm flipV="1">
                <a:off x="366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1" name="Line 233"/>
              <p:cNvSpPr>
                <a:spLocks noChangeShapeType="1"/>
              </p:cNvSpPr>
              <p:nvPr/>
            </p:nvSpPr>
            <p:spPr bwMode="auto">
              <a:xfrm>
                <a:off x="366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2" name="Line 234"/>
              <p:cNvSpPr>
                <a:spLocks noChangeShapeType="1"/>
              </p:cNvSpPr>
              <p:nvPr/>
            </p:nvSpPr>
            <p:spPr bwMode="auto">
              <a:xfrm>
                <a:off x="390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3" name="Line 235"/>
              <p:cNvSpPr>
                <a:spLocks noChangeShapeType="1"/>
              </p:cNvSpPr>
              <p:nvPr/>
            </p:nvSpPr>
            <p:spPr bwMode="auto">
              <a:xfrm flipV="1">
                <a:off x="342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4" name="Rectangle 236"/>
              <p:cNvSpPr>
                <a:spLocks noChangeArrowheads="1"/>
              </p:cNvSpPr>
              <p:nvPr/>
            </p:nvSpPr>
            <p:spPr bwMode="auto">
              <a:xfrm>
                <a:off x="340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7</a:t>
                </a:r>
              </a:p>
            </p:txBody>
          </p:sp>
          <p:sp>
            <p:nvSpPr>
              <p:cNvPr id="53485" name="Line 237"/>
              <p:cNvSpPr>
                <a:spLocks noChangeShapeType="1"/>
              </p:cNvSpPr>
              <p:nvPr/>
            </p:nvSpPr>
            <p:spPr bwMode="auto">
              <a:xfrm>
                <a:off x="390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6" name="Line 238"/>
              <p:cNvSpPr>
                <a:spLocks noChangeShapeType="1"/>
              </p:cNvSpPr>
              <p:nvPr/>
            </p:nvSpPr>
            <p:spPr bwMode="auto">
              <a:xfrm flipV="1">
                <a:off x="414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7" name="Line 239"/>
              <p:cNvSpPr>
                <a:spLocks noChangeShapeType="1"/>
              </p:cNvSpPr>
              <p:nvPr/>
            </p:nvSpPr>
            <p:spPr bwMode="auto">
              <a:xfrm>
                <a:off x="414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8" name="Line 240"/>
              <p:cNvSpPr>
                <a:spLocks noChangeShapeType="1"/>
              </p:cNvSpPr>
              <p:nvPr/>
            </p:nvSpPr>
            <p:spPr bwMode="auto">
              <a:xfrm>
                <a:off x="438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9" name="Line 241"/>
              <p:cNvSpPr>
                <a:spLocks noChangeShapeType="1"/>
              </p:cNvSpPr>
              <p:nvPr/>
            </p:nvSpPr>
            <p:spPr bwMode="auto">
              <a:xfrm flipV="1">
                <a:off x="390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0" name="Rectangle 242"/>
              <p:cNvSpPr>
                <a:spLocks noChangeArrowheads="1"/>
              </p:cNvSpPr>
              <p:nvPr/>
            </p:nvSpPr>
            <p:spPr bwMode="auto">
              <a:xfrm>
                <a:off x="388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8</a:t>
                </a:r>
              </a:p>
            </p:txBody>
          </p:sp>
          <p:sp>
            <p:nvSpPr>
              <p:cNvPr id="53491" name="Line 243"/>
              <p:cNvSpPr>
                <a:spLocks noChangeShapeType="1"/>
              </p:cNvSpPr>
              <p:nvPr/>
            </p:nvSpPr>
            <p:spPr bwMode="auto">
              <a:xfrm>
                <a:off x="438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2" name="Line 244"/>
              <p:cNvSpPr>
                <a:spLocks noChangeShapeType="1"/>
              </p:cNvSpPr>
              <p:nvPr/>
            </p:nvSpPr>
            <p:spPr bwMode="auto">
              <a:xfrm flipV="1">
                <a:off x="462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3" name="Line 245"/>
              <p:cNvSpPr>
                <a:spLocks noChangeShapeType="1"/>
              </p:cNvSpPr>
              <p:nvPr/>
            </p:nvSpPr>
            <p:spPr bwMode="auto">
              <a:xfrm>
                <a:off x="462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4" name="Line 246"/>
              <p:cNvSpPr>
                <a:spLocks noChangeShapeType="1"/>
              </p:cNvSpPr>
              <p:nvPr/>
            </p:nvSpPr>
            <p:spPr bwMode="auto">
              <a:xfrm>
                <a:off x="486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5" name="Line 247"/>
              <p:cNvSpPr>
                <a:spLocks noChangeShapeType="1"/>
              </p:cNvSpPr>
              <p:nvPr/>
            </p:nvSpPr>
            <p:spPr bwMode="auto">
              <a:xfrm flipV="1">
                <a:off x="438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6" name="Rectangle 248"/>
              <p:cNvSpPr>
                <a:spLocks noChangeArrowheads="1"/>
              </p:cNvSpPr>
              <p:nvPr/>
            </p:nvSpPr>
            <p:spPr bwMode="auto">
              <a:xfrm>
                <a:off x="4368" y="2448"/>
                <a:ext cx="5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9</a:t>
                </a:r>
              </a:p>
            </p:txBody>
          </p:sp>
          <p:sp>
            <p:nvSpPr>
              <p:cNvPr id="53497" name="Line 249"/>
              <p:cNvSpPr>
                <a:spLocks noChangeShapeType="1"/>
              </p:cNvSpPr>
              <p:nvPr/>
            </p:nvSpPr>
            <p:spPr bwMode="auto">
              <a:xfrm>
                <a:off x="486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8" name="Line 250"/>
              <p:cNvSpPr>
                <a:spLocks noChangeShapeType="1"/>
              </p:cNvSpPr>
              <p:nvPr/>
            </p:nvSpPr>
            <p:spPr bwMode="auto">
              <a:xfrm flipV="1">
                <a:off x="5101" y="268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9" name="Line 251"/>
              <p:cNvSpPr>
                <a:spLocks noChangeShapeType="1"/>
              </p:cNvSpPr>
              <p:nvPr/>
            </p:nvSpPr>
            <p:spPr bwMode="auto">
              <a:xfrm>
                <a:off x="5109" y="269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0" name="Line 252"/>
              <p:cNvSpPr>
                <a:spLocks noChangeShapeType="1"/>
              </p:cNvSpPr>
              <p:nvPr/>
            </p:nvSpPr>
            <p:spPr bwMode="auto">
              <a:xfrm>
                <a:off x="5341" y="270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1" name="Line 253"/>
              <p:cNvSpPr>
                <a:spLocks noChangeShapeType="1"/>
              </p:cNvSpPr>
              <p:nvPr/>
            </p:nvSpPr>
            <p:spPr bwMode="auto">
              <a:xfrm flipV="1">
                <a:off x="4861" y="2444"/>
                <a:ext cx="0" cy="208"/>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02" name="Rectangle 254"/>
              <p:cNvSpPr>
                <a:spLocks noChangeArrowheads="1"/>
              </p:cNvSpPr>
              <p:nvPr/>
            </p:nvSpPr>
            <p:spPr bwMode="auto">
              <a:xfrm>
                <a:off x="4800" y="2448"/>
                <a:ext cx="5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t>Cycle 10</a:t>
                </a:r>
              </a:p>
            </p:txBody>
          </p:sp>
          <p:sp>
            <p:nvSpPr>
              <p:cNvPr id="53503" name="Line 255"/>
              <p:cNvSpPr>
                <a:spLocks noChangeShapeType="1"/>
              </p:cNvSpPr>
              <p:nvPr/>
            </p:nvSpPr>
            <p:spPr bwMode="auto">
              <a:xfrm>
                <a:off x="5349" y="283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1762125" y="1414145"/>
            <a:ext cx="6604000" cy="5168900"/>
          </a:xfrm>
          <a:prstGeom prst="rect">
            <a:avLst/>
          </a:prstGeom>
          <a:noFill/>
          <a:ln w="9525">
            <a:noFill/>
            <a:miter lim="800000"/>
          </a:ln>
          <a:effectLst/>
        </p:spPr>
        <p:txBody>
          <a:bodyPr wrap="square">
            <a:spAutoFit/>
          </a:bodyPr>
          <a:lstStyle/>
          <a:p>
            <a:pPr algn="l" eaLnBrk="1" hangingPunct="1">
              <a:lnSpc>
                <a:spcPct val="150000"/>
              </a:lnSpc>
            </a:pPr>
            <a:r>
              <a:rPr lang="en-US" altLang="zh-CN" sz="2800" b="1" dirty="0">
                <a:solidFill>
                  <a:srgbClr val="FF0000"/>
                </a:solidFill>
                <a:latin typeface="华文中宋" panose="02010600040101010101" pitchFamily="2" charset="-122"/>
                <a:ea typeface="华文中宋" panose="02010600040101010101" pitchFamily="2" charset="-122"/>
              </a:rPr>
              <a:t>4.1 </a:t>
            </a:r>
            <a:r>
              <a:rPr lang="zh-CN" altLang="en-US" sz="2800" b="1" dirty="0">
                <a:solidFill>
                  <a:srgbClr val="FF0000"/>
                </a:solidFill>
                <a:latin typeface="华文中宋" panose="02010600040101010101" pitchFamily="2" charset="-122"/>
                <a:ea typeface="华文中宋" panose="02010600040101010101" pitchFamily="2" charset="-122"/>
              </a:rPr>
              <a:t>流水线的基本概念</a:t>
            </a:r>
          </a:p>
          <a:p>
            <a:pPr>
              <a:lnSpc>
                <a:spcPct val="150000"/>
              </a:lnSpc>
            </a:pPr>
            <a:r>
              <a:rPr lang="en-US" altLang="zh-CN" sz="2800" b="1" dirty="0">
                <a:solidFill>
                  <a:srgbClr val="FF0000"/>
                </a:solidFill>
                <a:latin typeface="华文中宋" panose="02010600040101010101" pitchFamily="2" charset="-122"/>
                <a:ea typeface="华文中宋" panose="02010600040101010101" pitchFamily="2" charset="-122"/>
              </a:rPr>
              <a:t>4.2 </a:t>
            </a:r>
            <a:r>
              <a:rPr lang="zh-CN" altLang="en-US" sz="2800" b="1" dirty="0">
                <a:solidFill>
                  <a:srgbClr val="FF0000"/>
                </a:solidFill>
                <a:latin typeface="华文中宋" panose="02010600040101010101" pitchFamily="2" charset="-122"/>
                <a:ea typeface="华文中宋" panose="02010600040101010101" pitchFamily="2" charset="-122"/>
              </a:rPr>
              <a:t>流水线的时空图及性能分析</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800" b="1" dirty="0">
                <a:solidFill>
                  <a:srgbClr val="FF0000"/>
                </a:solidFill>
                <a:latin typeface="华文中宋" panose="02010600040101010101" pitchFamily="2" charset="-122"/>
                <a:ea typeface="华文中宋" panose="02010600040101010101" pitchFamily="2" charset="-122"/>
              </a:rPr>
              <a:t>4.3 </a:t>
            </a:r>
            <a:r>
              <a:rPr lang="zh-CN" altLang="en-US" sz="2800" b="1" dirty="0">
                <a:solidFill>
                  <a:srgbClr val="FF0000"/>
                </a:solidFill>
                <a:latin typeface="华文中宋" panose="02010600040101010101" pitchFamily="2" charset="-122"/>
                <a:ea typeface="华文中宋" panose="02010600040101010101" pitchFamily="2" charset="-122"/>
              </a:rPr>
              <a:t>流水线中的冒险问题</a:t>
            </a:r>
            <a:endParaRPr lang="zh-CN" altLang="en-US" sz="2800" b="1" dirty="0">
              <a:latin typeface="华文中宋" panose="02010600040101010101" pitchFamily="2" charset="-122"/>
              <a:ea typeface="华文中宋" panose="02010600040101010101" pitchFamily="2" charset="-122"/>
            </a:endParaRPr>
          </a:p>
          <a:p>
            <a:pPr>
              <a:lnSpc>
                <a:spcPct val="150000"/>
              </a:lnSpc>
            </a:pPr>
            <a:r>
              <a:rPr lang="en-US" altLang="zh-CN" sz="2800" b="1" dirty="0">
                <a:latin typeface="华文中宋" panose="02010600040101010101" pitchFamily="2" charset="-122"/>
                <a:ea typeface="华文中宋" panose="02010600040101010101" pitchFamily="2" charset="-122"/>
              </a:rPr>
              <a:t>4.4 </a:t>
            </a:r>
            <a:r>
              <a:rPr lang="en-US" altLang="zh-CN" sz="2800" b="1" dirty="0">
                <a:latin typeface="华文中宋" panose="02010600040101010101" pitchFamily="2" charset="-122"/>
                <a:ea typeface="华文中宋" panose="02010600040101010101" pitchFamily="2" charset="-122"/>
                <a:sym typeface="+mn-ea"/>
              </a:rPr>
              <a:t>流水线模型机及设计</a:t>
            </a:r>
          </a:p>
          <a:p>
            <a:pPr>
              <a:lnSpc>
                <a:spcPct val="150000"/>
              </a:lnSpc>
            </a:pPr>
            <a:r>
              <a:rPr lang="en-US" altLang="zh-CN" sz="2800" b="1" spc="-100" noProof="0" dirty="0">
                <a:ln>
                  <a:noFill/>
                </a:ln>
                <a:solidFill>
                  <a:srgbClr val="00B050"/>
                </a:solidFill>
                <a:effectLst/>
                <a:uLnTx/>
                <a:uFillTx/>
                <a:latin typeface="华文中宋" panose="02010600040101010101" pitchFamily="2" charset="-122"/>
                <a:ea typeface="华文中宋" panose="02010600040101010101" pitchFamily="2" charset="-122"/>
                <a:cs typeface="+mj-cs"/>
                <a:sym typeface="+mn-ea"/>
              </a:rPr>
              <a:t>4.5 </a:t>
            </a:r>
            <a:r>
              <a:rPr altLang="en-US" sz="2800" b="1" spc="-100" noProof="0" dirty="0">
                <a:ln>
                  <a:noFill/>
                </a:ln>
                <a:solidFill>
                  <a:srgbClr val="00B050"/>
                </a:solidFill>
                <a:effectLst/>
                <a:uLnTx/>
                <a:uFillTx/>
                <a:latin typeface="华文中宋" panose="02010600040101010101" pitchFamily="2" charset="-122"/>
                <a:ea typeface="华文中宋" panose="02010600040101010101" pitchFamily="2" charset="-122"/>
                <a:cs typeface="+mj-cs"/>
                <a:sym typeface="+mn-ea"/>
              </a:rPr>
              <a:t> </a:t>
            </a:r>
            <a:r>
              <a:rPr altLang="en-US" sz="2800" b="1" dirty="0">
                <a:solidFill>
                  <a:srgbClr val="00B050"/>
                </a:solidFill>
                <a:latin typeface="Times New Roman" panose="02020603050405020304" pitchFamily="18" charset="0"/>
                <a:ea typeface="华文中宋" panose="02010600040101010101" pitchFamily="2" charset="-122"/>
                <a:sym typeface="+mn-ea"/>
              </a:rPr>
              <a:t>现代处理器的高级实现技术</a:t>
            </a:r>
          </a:p>
          <a:p>
            <a:pPr>
              <a:lnSpc>
                <a:spcPct val="150000"/>
              </a:lnSpc>
            </a:pPr>
            <a:r>
              <a:rPr altLang="en-US" sz="2800" b="1" dirty="0">
                <a:solidFill>
                  <a:srgbClr val="00B050"/>
                </a:solidFill>
                <a:latin typeface="Times New Roman" panose="02020603050405020304" pitchFamily="18" charset="0"/>
                <a:ea typeface="华文中宋" panose="02010600040101010101" pitchFamily="2" charset="-122"/>
                <a:sym typeface="+mn-ea"/>
              </a:rPr>
              <a:t>     （</a:t>
            </a:r>
            <a:r>
              <a:rPr altLang="en-US" sz="2800" b="1" spc="-100" noProof="0" dirty="0">
                <a:ln>
                  <a:noFill/>
                </a:ln>
                <a:solidFill>
                  <a:srgbClr val="00B050"/>
                </a:solidFill>
                <a:effectLst/>
                <a:uLnTx/>
                <a:uFillTx/>
                <a:latin typeface="华文中宋" panose="02010600040101010101" pitchFamily="2" charset="-122"/>
                <a:ea typeface="华文中宋" panose="02010600040101010101" pitchFamily="2" charset="-122"/>
                <a:cs typeface="+mj-cs"/>
                <a:sym typeface="+mn-ea"/>
              </a:rPr>
              <a:t>指令级并行技术</a:t>
            </a:r>
            <a:r>
              <a:rPr altLang="en-US" sz="2800" b="1" dirty="0">
                <a:solidFill>
                  <a:srgbClr val="00B050"/>
                </a:solidFill>
                <a:latin typeface="Times New Roman" panose="02020603050405020304" pitchFamily="18" charset="0"/>
                <a:ea typeface="华文中宋" panose="02010600040101010101" pitchFamily="2" charset="-122"/>
                <a:sym typeface="+mn-ea"/>
              </a:rPr>
              <a:t>）</a:t>
            </a:r>
            <a:endParaRPr lang="en-US" altLang="zh-CN" sz="3200" b="1" dirty="0">
              <a:latin typeface="华文中宋" panose="02010600040101010101" pitchFamily="2" charset="-122"/>
              <a:ea typeface="华文中宋" panose="02010600040101010101" pitchFamily="2" charset="-122"/>
            </a:endParaRPr>
          </a:p>
          <a:p>
            <a:pPr>
              <a:lnSpc>
                <a:spcPct val="130000"/>
              </a:lnSpc>
            </a:pPr>
            <a:r>
              <a:rPr lang="en-US" altLang="zh-CN" sz="3200" dirty="0">
                <a:latin typeface="华文中宋" panose="02010600040101010101" pitchFamily="2" charset="-122"/>
                <a:ea typeface="华文中宋" panose="02010600040101010101" pitchFamily="2" charset="-122"/>
              </a:rPr>
              <a:t>  </a:t>
            </a:r>
            <a:endParaRPr lang="zh-CN" altLang="en-US" sz="3200" dirty="0">
              <a:latin typeface="华文中宋" panose="02010600040101010101" pitchFamily="2" charset="-122"/>
              <a:ea typeface="华文中宋" panose="02010600040101010101" pitchFamily="2" charset="-122"/>
            </a:endParaRPr>
          </a:p>
          <a:p>
            <a:pPr algn="l" eaLnBrk="1" hangingPunct="1">
              <a:lnSpc>
                <a:spcPct val="130000"/>
              </a:lnSpc>
            </a:pPr>
            <a:endParaRPr lang="en-US" altLang="zh-CN" sz="2800" dirty="0">
              <a:latin typeface="华文中宋" panose="02010600040101010101" pitchFamily="2" charset="-122"/>
              <a:ea typeface="华文中宋" panose="02010600040101010101" pitchFamily="2" charset="-122"/>
            </a:endParaRPr>
          </a:p>
        </p:txBody>
      </p:sp>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3600" dirty="0">
                <a:solidFill>
                  <a:srgbClr val="0000FF"/>
                </a:solidFill>
                <a:latin typeface="华文中宋" panose="02010600040101010101" pitchFamily="2" charset="-122"/>
                <a:ea typeface="华文中宋" panose="02010600040101010101" pitchFamily="2" charset="-122"/>
              </a:rPr>
              <a:t>第</a:t>
            </a:r>
            <a:r>
              <a:rPr lang="en-US" altLang="zh-CN" sz="3600" dirty="0">
                <a:solidFill>
                  <a:srgbClr val="0000FF"/>
                </a:solidFill>
                <a:latin typeface="华文中宋" panose="02010600040101010101" pitchFamily="2" charset="-122"/>
                <a:ea typeface="华文中宋" panose="02010600040101010101" pitchFamily="2" charset="-122"/>
              </a:rPr>
              <a:t>4</a:t>
            </a:r>
            <a:r>
              <a:rPr lang="zh-CN" altLang="en-US" sz="3600" dirty="0">
                <a:solidFill>
                  <a:srgbClr val="0000FF"/>
                </a:solidFill>
                <a:latin typeface="华文中宋" panose="02010600040101010101" pitchFamily="2" charset="-122"/>
                <a:ea typeface="华文中宋" panose="02010600040101010101" pitchFamily="2" charset="-122"/>
              </a:rPr>
              <a:t>章</a:t>
            </a:r>
            <a:r>
              <a:rPr lang="en-US" altLang="zh-CN" sz="3600" dirty="0">
                <a:solidFill>
                  <a:srgbClr val="0000FF"/>
                </a:solidFill>
                <a:latin typeface="华文中宋" panose="02010600040101010101" pitchFamily="2" charset="-122"/>
                <a:ea typeface="华文中宋" panose="02010600040101010101" pitchFamily="2" charset="-122"/>
              </a:rPr>
              <a:t>-1</a:t>
            </a:r>
            <a:r>
              <a:rPr lang="zh-CN" altLang="en-US" sz="3600" dirty="0">
                <a:solidFill>
                  <a:srgbClr val="0000FF"/>
                </a:solidFill>
                <a:latin typeface="华文中宋" panose="02010600040101010101" pitchFamily="2" charset="-122"/>
                <a:ea typeface="华文中宋" panose="02010600040101010101" pitchFamily="2" charset="-122"/>
              </a:rPr>
              <a:t>  流水线技术及指令级并行技术</a:t>
            </a:r>
            <a:endParaRPr lang="zh-CN" sz="36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2"/>
          <p:cNvSpPr txBox="1"/>
          <p:nvPr/>
        </p:nvSpPr>
        <p:spPr>
          <a:xfrm>
            <a:off x="19685" y="189230"/>
            <a:ext cx="9238615" cy="2306320"/>
          </a:xfrm>
          <a:prstGeom prst="rect">
            <a:avLst/>
          </a:prstGeom>
          <a:noFill/>
          <a:ln w="9525">
            <a:noFill/>
          </a:ln>
        </p:spPr>
        <p:txBody>
          <a:bodyPr wrap="square" anchor="t">
            <a:spAutoFit/>
          </a:bodyPr>
          <a:lstStyle/>
          <a:p>
            <a:pPr>
              <a:lnSpc>
                <a:spcPct val="120000"/>
              </a:lnSpc>
              <a:spcBef>
                <a:spcPct val="0"/>
              </a:spcBef>
            </a:pPr>
            <a:r>
              <a:rPr lang="zh-CN" altLang="en-US" sz="2400" b="1" dirty="0">
                <a:solidFill>
                  <a:srgbClr val="C00000"/>
                </a:solidFill>
                <a:latin typeface="黑体" panose="02010609060101010101" pitchFamily="2" charset="-122"/>
                <a:ea typeface="黑体" panose="02010609060101010101" pitchFamily="2" charset="-122"/>
                <a:cs typeface="黑体" panose="02010609060101010101" pitchFamily="2" charset="-122"/>
              </a:rPr>
              <a:t>例题 </a:t>
            </a: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假设指令执行时用到的主要功能部件和它们所需的时间如下：</a:t>
            </a: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指令存储器和数据存储器：10ns；</a:t>
            </a: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ALU和地址加法器：10ns；</a:t>
            </a: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寄存器堆：5ns；</a:t>
            </a:r>
          </a:p>
          <a:p>
            <a:pPr>
              <a:lnSpc>
                <a:spcPct val="120000"/>
              </a:lnSpc>
              <a:spcBef>
                <a:spcPct val="0"/>
              </a:spcBef>
              <a:buChar char="•"/>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 假定其它部件，如PC寄存器、多路器、控制部件等花费的时间为0</a:t>
            </a:r>
          </a:p>
        </p:txBody>
      </p:sp>
      <p:graphicFrame>
        <p:nvGraphicFramePr>
          <p:cNvPr id="14461" name="Group 125"/>
          <p:cNvGraphicFramePr>
            <a:graphicFrameLocks noGrp="1"/>
          </p:cNvGraphicFramePr>
          <p:nvPr>
            <p:custDataLst>
              <p:tags r:id="rId1"/>
            </p:custDataLst>
          </p:nvPr>
        </p:nvGraphicFramePr>
        <p:xfrm>
          <a:off x="118745" y="3068003"/>
          <a:ext cx="8881745" cy="3527743"/>
        </p:xfrm>
        <a:graphic>
          <a:graphicData uri="http://schemas.openxmlformats.org/drawingml/2006/table">
            <a:tbl>
              <a:tblPr/>
              <a:tblGrid>
                <a:gridCol w="1290320">
                  <a:extLst>
                    <a:ext uri="{9D8B030D-6E8A-4147-A177-3AD203B41FA5}">
                      <a16:colId xmlns:a16="http://schemas.microsoft.com/office/drawing/2014/main" val="20000"/>
                    </a:ext>
                  </a:extLst>
                </a:gridCol>
                <a:gridCol w="1407160">
                  <a:extLst>
                    <a:ext uri="{9D8B030D-6E8A-4147-A177-3AD203B41FA5}">
                      <a16:colId xmlns:a16="http://schemas.microsoft.com/office/drawing/2014/main" val="20001"/>
                    </a:ext>
                  </a:extLst>
                </a:gridCol>
                <a:gridCol w="1242695">
                  <a:extLst>
                    <a:ext uri="{9D8B030D-6E8A-4147-A177-3AD203B41FA5}">
                      <a16:colId xmlns:a16="http://schemas.microsoft.com/office/drawing/2014/main" val="20002"/>
                    </a:ext>
                  </a:extLst>
                </a:gridCol>
                <a:gridCol w="1347470">
                  <a:extLst>
                    <a:ext uri="{9D8B030D-6E8A-4147-A177-3AD203B41FA5}">
                      <a16:colId xmlns:a16="http://schemas.microsoft.com/office/drawing/2014/main" val="20003"/>
                    </a:ext>
                  </a:extLst>
                </a:gridCol>
                <a:gridCol w="1341438">
                  <a:extLst>
                    <a:ext uri="{9D8B030D-6E8A-4147-A177-3AD203B41FA5}">
                      <a16:colId xmlns:a16="http://schemas.microsoft.com/office/drawing/2014/main" val="20004"/>
                    </a:ext>
                  </a:extLst>
                </a:gridCol>
                <a:gridCol w="1339850">
                  <a:extLst>
                    <a:ext uri="{9D8B030D-6E8A-4147-A177-3AD203B41FA5}">
                      <a16:colId xmlns:a16="http://schemas.microsoft.com/office/drawing/2014/main" val="20005"/>
                    </a:ext>
                  </a:extLst>
                </a:gridCol>
                <a:gridCol w="912812">
                  <a:extLst>
                    <a:ext uri="{9D8B030D-6E8A-4147-A177-3AD203B41FA5}">
                      <a16:colId xmlns:a16="http://schemas.microsoft.com/office/drawing/2014/main" val="20006"/>
                    </a:ext>
                  </a:extLst>
                </a:gridCol>
              </a:tblGrid>
              <a:tr h="522605">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anchor="ctr" horzOverflow="overflow">
                    <a:lnL cap="flat">
                      <a:noFill/>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10</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ns</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cap="flat">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790575">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ALU</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指令</a:t>
                      </a:r>
                    </a:p>
                  </a:txBody>
                  <a:tcPr anchor="ctr" horzOverflow="overflow">
                    <a:lnL cap="flat">
                      <a:noFill/>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ALU</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30</a:t>
                      </a:r>
                    </a:p>
                  </a:txBody>
                  <a:tcPr anchor="ctr" horzOverflow="overflow">
                    <a:lnL w="9525" cap="flat" cmpd="sng" algn="ctr">
                      <a:solidFill>
                        <a:srgbClr val="000000"/>
                      </a:solidFill>
                      <a:prstDash val="solid"/>
                      <a:round/>
                      <a:headEnd type="none" w="med" len="med"/>
                      <a:tailEnd type="none" w="med" len="med"/>
                    </a:lnL>
                    <a:lnR cap="flat">
                      <a:noFill/>
                    </a:lnR>
                    <a:lnT w="63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73025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load</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指令</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ALU</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数据存储器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40</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731838">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store</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指令</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寄存器堆</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ALU</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数据存储器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35</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752475">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转移指令</a:t>
                      </a:r>
                    </a:p>
                  </a:txBody>
                  <a:tcPr anchor="ctr" horzOverflow="overflow">
                    <a:lnL cap="flat">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指令存储器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加法器（</a:t>
                      </a:r>
                      <a:r>
                        <a:rPr kumimoji="0" lang="en-US" altLang="zh-CN"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Times New Roman" panose="02020603050405020304" pitchFamily="18" charset="0"/>
                        </a:rPr>
                        <a:t>10</a:t>
                      </a:r>
                      <a:r>
                        <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sym typeface="宋体" panose="02010600030101010101"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a:ln>
                          <a:noFill/>
                        </a:ln>
                        <a:solidFill>
                          <a:srgbClr val="C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20</a:t>
                      </a:r>
                    </a:p>
                  </a:txBody>
                  <a:tcPr anchor="ctr" horzOverflow="overflow">
                    <a:lnL w="9525"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sp>
        <p:nvSpPr>
          <p:cNvPr id="22580" name="Text Box 121"/>
          <p:cNvSpPr txBox="1"/>
          <p:nvPr/>
        </p:nvSpPr>
        <p:spPr>
          <a:xfrm>
            <a:off x="2124075" y="2708275"/>
            <a:ext cx="4292600" cy="368300"/>
          </a:xfrm>
          <a:prstGeom prst="rect">
            <a:avLst/>
          </a:prstGeom>
          <a:noFill/>
          <a:ln w="9525">
            <a:noFill/>
          </a:ln>
        </p:spPr>
        <p:txBody>
          <a:bodyPr wrap="square" anchor="t">
            <a:spAutoFit/>
          </a:bodyPr>
          <a:lstStyle/>
          <a:p>
            <a:pPr>
              <a:spcBef>
                <a:spcPct val="0"/>
              </a:spcBef>
            </a:pPr>
            <a:r>
              <a:rPr lang="zh-CN" altLang="en-US" sz="1800" b="1" dirty="0">
                <a:solidFill>
                  <a:schemeClr val="tx1"/>
                </a:solidFill>
                <a:latin typeface="黑体" panose="02010609060101010101" pitchFamily="2" charset="-122"/>
                <a:ea typeface="黑体" panose="02010609060101010101" pitchFamily="2" charset="-122"/>
                <a:cs typeface="黑体" panose="02010609060101010101" pitchFamily="2" charset="-122"/>
              </a:rPr>
              <a:t>表 各类指令执行所需要的时间</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a:spLocks noGrp="1"/>
          </p:cNvSpPr>
          <p:nvPr>
            <p:ph type="sldNum" sz="quarter" idx="12"/>
          </p:nvPr>
        </p:nvSpPr>
        <p:spPr/>
        <p:txBody>
          <a:bodyPr wrap="square" lIns="92075" tIns="46038" rIns="92075" bIns="46038" anchor="ctr"/>
          <a:lstStyle/>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t>51</a:t>
            </a:fld>
            <a:endParaRPr lang="zh-CN" altLang="en-US" sz="1400" b="0" dirty="0">
              <a:solidFill>
                <a:schemeClr val="tx1"/>
              </a:solidFill>
              <a:latin typeface="Times New Roman" panose="02020603050405020304" pitchFamily="18" charset="0"/>
              <a:ea typeface="宋体" panose="02010600030101010101" pitchFamily="2" charset="-122"/>
            </a:endParaRPr>
          </a:p>
        </p:txBody>
      </p:sp>
      <p:pic>
        <p:nvPicPr>
          <p:cNvPr id="23554" name="图片 2" descr="1"/>
          <p:cNvPicPr>
            <a:picLocks noChangeAspect="1"/>
          </p:cNvPicPr>
          <p:nvPr/>
        </p:nvPicPr>
        <p:blipFill>
          <a:blip r:embed="rId2"/>
          <a:srcRect b="76530"/>
          <a:stretch>
            <a:fillRect/>
          </a:stretch>
        </p:blipFill>
        <p:spPr>
          <a:xfrm>
            <a:off x="0" y="2428875"/>
            <a:ext cx="9144000" cy="2214563"/>
          </a:xfrm>
          <a:prstGeom prst="rect">
            <a:avLst/>
          </a:prstGeom>
          <a:noFill/>
          <a:ln w="9525">
            <a:noFill/>
          </a:ln>
        </p:spPr>
      </p:pic>
      <p:sp>
        <p:nvSpPr>
          <p:cNvPr id="23555" name="矩形 3"/>
          <p:cNvSpPr/>
          <p:nvPr/>
        </p:nvSpPr>
        <p:spPr>
          <a:xfrm>
            <a:off x="928688" y="1143000"/>
            <a:ext cx="5191760" cy="521970"/>
          </a:xfrm>
          <a:prstGeom prst="rect">
            <a:avLst/>
          </a:prstGeom>
          <a:noFill/>
          <a:ln w="9525">
            <a:noFill/>
          </a:ln>
        </p:spPr>
        <p:txBody>
          <a:bodyPr wrap="none" anchor="t">
            <a:spAutoFit/>
          </a:bodyPr>
          <a:lstStyle/>
          <a:p>
            <a:r>
              <a:rPr lang="zh-CN" altLang="en-US" sz="2800" b="1" dirty="0">
                <a:solidFill>
                  <a:schemeClr val="tx1"/>
                </a:solidFill>
                <a:latin typeface="黑体" panose="02010609060101010101" pitchFamily="2" charset="-122"/>
                <a:ea typeface="黑体" panose="02010609060101010101" pitchFamily="2" charset="-122"/>
                <a:cs typeface="黑体" panose="02010609060101010101" pitchFamily="2" charset="-122"/>
              </a:rPr>
              <a:t>单周期处理机的时钟周期：</a:t>
            </a:r>
            <a:r>
              <a:rPr lang="en-US" altLang="zh-CN" sz="2800" b="1" dirty="0">
                <a:solidFill>
                  <a:schemeClr val="tx1"/>
                </a:solidFill>
                <a:latin typeface="黑体" panose="02010609060101010101" pitchFamily="2" charset="-122"/>
                <a:ea typeface="黑体" panose="02010609060101010101" pitchFamily="2" charset="-122"/>
                <a:cs typeface="黑体" panose="02010609060101010101" pitchFamily="2" charset="-122"/>
              </a:rPr>
              <a:t>40ns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p:cNvSpPr txBox="1"/>
          <p:nvPr/>
        </p:nvSpPr>
        <p:spPr>
          <a:xfrm>
            <a:off x="430213" y="500063"/>
            <a:ext cx="8713787" cy="1198880"/>
          </a:xfrm>
          <a:prstGeom prst="rect">
            <a:avLst/>
          </a:prstGeom>
          <a:noFill/>
          <a:ln w="9525">
            <a:noFill/>
          </a:ln>
        </p:spPr>
        <p:txBody>
          <a:bodyPr anchor="t">
            <a:spAutoFit/>
          </a:bodyPr>
          <a:lstStyle/>
          <a:p>
            <a:pPr>
              <a:spcBef>
                <a:spcPct val="0"/>
              </a:spcBef>
            </a:pP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流水线处理机：一个时钟周期取各级操作中所需时间最长的操作执行时间。时钟周期定义为10ns</a:t>
            </a:r>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r>
              <a:rPr lang="zh-CN" altLang="en-US" sz="2000" b="1" dirty="0">
                <a:solidFill>
                  <a:srgbClr val="C00000"/>
                </a:solidFill>
                <a:latin typeface="黑体" panose="02010609060101010101" pitchFamily="2" charset="-122"/>
                <a:ea typeface="黑体" panose="02010609060101010101" pitchFamily="2" charset="-122"/>
                <a:cs typeface="黑体" panose="02010609060101010101" pitchFamily="2" charset="-122"/>
              </a:rPr>
              <a:t>尽管读写寄存器堆只需5ns，也仍然要分配给它整个时钟周期</a:t>
            </a:r>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r>
              <a:rPr lang="zh-CN" altLang="en-US" sz="24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p>
        </p:txBody>
      </p:sp>
      <p:sp>
        <p:nvSpPr>
          <p:cNvPr id="26626" name="Text Box 4"/>
          <p:cNvSpPr txBox="1"/>
          <p:nvPr/>
        </p:nvSpPr>
        <p:spPr>
          <a:xfrm>
            <a:off x="1619250" y="2060575"/>
            <a:ext cx="6337300" cy="368300"/>
          </a:xfrm>
          <a:prstGeom prst="rect">
            <a:avLst/>
          </a:prstGeom>
          <a:noFill/>
          <a:ln w="9525">
            <a:noFill/>
          </a:ln>
        </p:spPr>
        <p:txBody>
          <a:bodyPr anchor="t">
            <a:spAutoFit/>
          </a:bodyPr>
          <a:lstStyle/>
          <a:p>
            <a:pPr>
              <a:spcBef>
                <a:spcPct val="0"/>
              </a:spcBef>
            </a:pPr>
            <a:r>
              <a:rPr lang="zh-CN" altLang="en-US" sz="1800" b="1" dirty="0">
                <a:solidFill>
                  <a:srgbClr val="0000FF"/>
                </a:solidFill>
                <a:latin typeface="黑体" panose="02010609060101010101" pitchFamily="2" charset="-122"/>
                <a:ea typeface="黑体" panose="02010609060101010101" pitchFamily="2" charset="-122"/>
                <a:cs typeface="黑体" panose="02010609060101010101" pitchFamily="2" charset="-122"/>
              </a:rPr>
              <a:t>表  使用流水线技术后指令执行所需要的时间（ns）</a:t>
            </a:r>
          </a:p>
        </p:txBody>
      </p:sp>
      <p:graphicFrame>
        <p:nvGraphicFramePr>
          <p:cNvPr id="15491" name="Group 131"/>
          <p:cNvGraphicFramePr>
            <a:graphicFrameLocks noGrp="1"/>
          </p:cNvGraphicFramePr>
          <p:nvPr/>
        </p:nvGraphicFramePr>
        <p:xfrm>
          <a:off x="179388" y="2492375"/>
          <a:ext cx="8785225" cy="3095943"/>
        </p:xfrm>
        <a:graphic>
          <a:graphicData uri="http://schemas.openxmlformats.org/drawingml/2006/table">
            <a:tbl>
              <a:tblPr/>
              <a:tblGrid>
                <a:gridCol w="1233487">
                  <a:extLst>
                    <a:ext uri="{9D8B030D-6E8A-4147-A177-3AD203B41FA5}">
                      <a16:colId xmlns:a16="http://schemas.microsoft.com/office/drawing/2014/main" val="20000"/>
                    </a:ext>
                  </a:extLst>
                </a:gridCol>
                <a:gridCol w="1414780">
                  <a:extLst>
                    <a:ext uri="{9D8B030D-6E8A-4147-A177-3AD203B41FA5}">
                      <a16:colId xmlns:a16="http://schemas.microsoft.com/office/drawing/2014/main" val="20001"/>
                    </a:ext>
                  </a:extLst>
                </a:gridCol>
                <a:gridCol w="1191895">
                  <a:extLst>
                    <a:ext uri="{9D8B030D-6E8A-4147-A177-3AD203B41FA5}">
                      <a16:colId xmlns:a16="http://schemas.microsoft.com/office/drawing/2014/main" val="20002"/>
                    </a:ext>
                  </a:extLst>
                </a:gridCol>
                <a:gridCol w="1136650">
                  <a:extLst>
                    <a:ext uri="{9D8B030D-6E8A-4147-A177-3AD203B41FA5}">
                      <a16:colId xmlns:a16="http://schemas.microsoft.com/office/drawing/2014/main" val="20003"/>
                    </a:ext>
                  </a:extLst>
                </a:gridCol>
                <a:gridCol w="1420813">
                  <a:extLst>
                    <a:ext uri="{9D8B030D-6E8A-4147-A177-3AD203B41FA5}">
                      <a16:colId xmlns:a16="http://schemas.microsoft.com/office/drawing/2014/main" val="20004"/>
                    </a:ext>
                  </a:extLst>
                </a:gridCol>
                <a:gridCol w="1281112">
                  <a:extLst>
                    <a:ext uri="{9D8B030D-6E8A-4147-A177-3AD203B41FA5}">
                      <a16:colId xmlns:a16="http://schemas.microsoft.com/office/drawing/2014/main" val="20005"/>
                    </a:ext>
                  </a:extLst>
                </a:gridCol>
                <a:gridCol w="1106488">
                  <a:extLst>
                    <a:ext uri="{9D8B030D-6E8A-4147-A177-3AD203B41FA5}">
                      <a16:colId xmlns:a16="http://schemas.microsoft.com/office/drawing/2014/main" val="20006"/>
                    </a:ext>
                  </a:extLst>
                </a:gridCol>
              </a:tblGrid>
              <a:tr h="61468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61468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2"/>
                          </a:solidFill>
                          <a:effectLst/>
                          <a:latin typeface="Arial" panose="020B0604020202020204" pitchFamily="34" charset="0"/>
                          <a:ea typeface="宋体" panose="02010600030101010101" pitchFamily="2" charset="-122"/>
                        </a:rPr>
                        <a:t>ALU指令</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2"/>
                          </a:solidFill>
                          <a:effectLst/>
                          <a:latin typeface="Arial" panose="020B0604020202020204" pitchFamily="34" charset="0"/>
                          <a:ea typeface="宋体" panose="02010600030101010101" pitchFamily="2" charset="-122"/>
                        </a:rPr>
                        <a:t>指令存储器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2"/>
                          </a:solidFill>
                          <a:effectLst/>
                          <a:latin typeface="Arial" panose="020B0604020202020204" pitchFamily="34" charset="0"/>
                          <a:ea typeface="宋体" panose="02010600030101010101" pitchFamily="2" charset="-122"/>
                        </a:rPr>
                        <a:t>寄存器堆</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2"/>
                          </a:solidFill>
                          <a:effectLst/>
                          <a:latin typeface="Arial" panose="020B0604020202020204" pitchFamily="34" charset="0"/>
                          <a:ea typeface="宋体" panose="02010600030101010101" pitchFamily="2" charset="-122"/>
                        </a:rPr>
                        <a:t>ALU</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2"/>
                          </a:solidFill>
                          <a:effectLst/>
                          <a:latin typeface="Arial" panose="020B0604020202020204" pitchFamily="34" charset="0"/>
                          <a:ea typeface="宋体" panose="02010600030101010101" pitchFamily="2" charset="-122"/>
                        </a:rPr>
                        <a:t>寄存器堆</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2"/>
                          </a:solidFill>
                          <a:effectLst/>
                          <a:latin typeface="Arial" panose="020B0604020202020204" pitchFamily="34" charset="0"/>
                          <a:ea typeface="宋体" panose="02010600030101010101" pitchFamily="2" charset="-122"/>
                        </a:rPr>
                        <a:t>50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61595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load指令</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指令存储器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寄存器堆</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ALU</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数据存储器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寄存器堆</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50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614363">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store指令</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指令存储器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寄存器堆</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ALU</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数据存储器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636270">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folHlink"/>
                          </a:solidFill>
                          <a:effectLst/>
                          <a:latin typeface="Arial" panose="020B0604020202020204" pitchFamily="34" charset="0"/>
                          <a:ea typeface="宋体" panose="02010600030101010101" pitchFamily="2" charset="-122"/>
                        </a:rPr>
                        <a:t>转移指令</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folHlink"/>
                          </a:solidFill>
                          <a:effectLst/>
                          <a:latin typeface="Arial" panose="020B0604020202020204" pitchFamily="34" charset="0"/>
                          <a:ea typeface="宋体" panose="02010600030101010101" pitchFamily="2" charset="-122"/>
                        </a:rPr>
                        <a:t>指令存储器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chemeClr val="folHlink"/>
                          </a:solidFill>
                          <a:effectLst/>
                          <a:latin typeface="Arial" panose="020B0604020202020204" pitchFamily="34" charset="0"/>
                          <a:ea typeface="宋体" panose="02010600030101010101" pitchFamily="2" charset="-122"/>
                        </a:rPr>
                        <a:t>加法器</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endParaRPr kumimoji="0" lang="zh-CN" altLang="en-US" sz="1800" b="0" i="0" u="none" strike="noStrike" cap="none" normalizeH="0" baseline="0">
                        <a:ln>
                          <a:noFill/>
                        </a:ln>
                        <a:solidFill>
                          <a:schemeClr val="folHlink"/>
                        </a:solidFill>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
                          <a:schemeClr val="accent2"/>
                        </a:buClr>
                        <a:buSzPct val="80000"/>
                        <a:buFont typeface="Wingdings" panose="05000000000000000000" pitchFamily="2" charset="2"/>
                        <a:buNone/>
                      </a:pPr>
                      <a:r>
                        <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20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pic>
        <p:nvPicPr>
          <p:cNvPr id="26677" name="Picture 130" descr="3"/>
          <p:cNvPicPr>
            <a:picLocks noChangeAspect="1"/>
          </p:cNvPicPr>
          <p:nvPr/>
        </p:nvPicPr>
        <p:blipFill>
          <a:blip r:embed="rId2"/>
          <a:srcRect l="6400" t="3482" r="32274" b="72226"/>
          <a:stretch>
            <a:fillRect/>
          </a:stretch>
        </p:blipFill>
        <p:spPr>
          <a:xfrm>
            <a:off x="1143000" y="5731828"/>
            <a:ext cx="8001000" cy="1008062"/>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3"/>
          <p:cNvSpPr txBox="1"/>
          <p:nvPr/>
        </p:nvSpPr>
        <p:spPr>
          <a:xfrm>
            <a:off x="0" y="141288"/>
            <a:ext cx="9144000" cy="368300"/>
          </a:xfrm>
          <a:prstGeom prst="rect">
            <a:avLst/>
          </a:prstGeom>
          <a:noFill/>
          <a:ln w="9525">
            <a:noFill/>
          </a:ln>
        </p:spPr>
        <p:txBody>
          <a:bodyPr anchor="t">
            <a:spAutoFit/>
          </a:bodyPr>
          <a:lstStyle/>
          <a:p>
            <a:pPr>
              <a:spcBef>
                <a:spcPct val="0"/>
              </a:spcBef>
            </a:pPr>
            <a:r>
              <a:rPr lang="zh-CN" altLang="en-US" sz="1800" dirty="0">
                <a:solidFill>
                  <a:srgbClr val="CCFFFF"/>
                </a:solidFill>
                <a:latin typeface="Times New Roman" panose="02020603050405020304" pitchFamily="18" charset="0"/>
                <a:ea typeface="宋体" panose="02010600030101010101" pitchFamily="2" charset="-122"/>
              </a:rPr>
              <a:t>    </a:t>
            </a:r>
            <a:r>
              <a:rPr lang="zh-CN" altLang="en-US" sz="1800" b="1" dirty="0">
                <a:solidFill>
                  <a:srgbClr val="0000FF"/>
                </a:solidFill>
                <a:latin typeface="黑体" panose="02010609060101010101" pitchFamily="2" charset="-122"/>
                <a:ea typeface="黑体" panose="02010609060101010101" pitchFamily="2" charset="-122"/>
                <a:cs typeface="黑体" panose="02010609060101010101" pitchFamily="2" charset="-122"/>
              </a:rPr>
              <a:t>三种处理机执行时序比较：（a）单周期；（b）多周期；（c）流水线</a:t>
            </a:r>
          </a:p>
        </p:txBody>
      </p:sp>
      <p:pic>
        <p:nvPicPr>
          <p:cNvPr id="27650" name="Picture 2" descr="1"/>
          <p:cNvPicPr>
            <a:picLocks noChangeAspect="1"/>
          </p:cNvPicPr>
          <p:nvPr/>
        </p:nvPicPr>
        <p:blipFill>
          <a:blip r:embed="rId2"/>
          <a:stretch>
            <a:fillRect/>
          </a:stretch>
        </p:blipFill>
        <p:spPr>
          <a:xfrm>
            <a:off x="0" y="476250"/>
            <a:ext cx="9144000" cy="6480175"/>
          </a:xfrm>
          <a:prstGeom prst="rect">
            <a:avLst/>
          </a:prstGeom>
          <a:noFill/>
          <a:ln w="9525">
            <a:noFill/>
          </a:ln>
        </p:spPr>
      </p:pic>
      <p:cxnSp>
        <p:nvCxnSpPr>
          <p:cNvPr id="27651" name="直接连接符 6"/>
          <p:cNvCxnSpPr/>
          <p:nvPr/>
        </p:nvCxnSpPr>
        <p:spPr>
          <a:xfrm rot="5400000">
            <a:off x="4249738" y="4464050"/>
            <a:ext cx="4787900" cy="1588"/>
          </a:xfrm>
          <a:prstGeom prst="line">
            <a:avLst/>
          </a:prstGeom>
          <a:ln w="9525" cap="flat" cmpd="sng">
            <a:solidFill>
              <a:srgbClr val="FF0000"/>
            </a:solidFill>
            <a:prstDash val="solid"/>
            <a:round/>
            <a:headEnd type="none" w="med" len="med"/>
            <a:tailEnd type="none" w="med" len="med"/>
          </a:ln>
        </p:spPr>
      </p:cxnSp>
      <p:sp>
        <p:nvSpPr>
          <p:cNvPr id="27652" name="灯片编号占位符 1"/>
          <p:cNvSpPr>
            <a:spLocks noGrp="1"/>
          </p:cNvSpPr>
          <p:nvPr>
            <p:ph type="sldNum" sz="quarter" idx="12"/>
          </p:nvPr>
        </p:nvSpPr>
        <p:spPr/>
        <p:txBody>
          <a:bodyPr wrap="square" lIns="92075" tIns="46038" rIns="92075" bIns="46038" anchor="ctr"/>
          <a:lstStyle/>
          <a:p>
            <a:pPr algn="r">
              <a:spcBef>
                <a:spcPct val="0"/>
              </a:spcBef>
            </a:pP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t>53</a:t>
            </a:fld>
            <a:endParaRPr lang="zh-CN" altLang="en-US"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22C40A7-9B8F-45AF-B341-10876C3DC76A}" type="slidenum">
              <a:rPr lang="en-US" altLang="zh-CN"/>
              <a:t>54</a:t>
            </a:fld>
            <a:endParaRPr lang="en-US" altLang="zh-CN"/>
          </a:p>
        </p:txBody>
      </p:sp>
      <p:sp>
        <p:nvSpPr>
          <p:cNvPr id="50178" name="Rectangle 2"/>
          <p:cNvSpPr>
            <a:spLocks noGrp="1" noChangeArrowheads="1"/>
          </p:cNvSpPr>
          <p:nvPr>
            <p:ph type="title"/>
          </p:nvPr>
        </p:nvSpPr>
        <p:spPr/>
        <p:txBody>
          <a:bodyPr>
            <a:normAutofit fontScale="90000"/>
          </a:bodyPr>
          <a:lstStyle/>
          <a:p>
            <a:r>
              <a:rPr lang="zh-CN" altLang="en-US" sz="4000" b="1" dirty="0">
                <a:solidFill>
                  <a:srgbClr val="0000FF"/>
                </a:solidFill>
              </a:rPr>
              <a:t>流水线怎样减少执行时间？</a:t>
            </a:r>
          </a:p>
        </p:txBody>
      </p:sp>
      <p:sp>
        <p:nvSpPr>
          <p:cNvPr id="50179" name="Rectangle 3"/>
          <p:cNvSpPr>
            <a:spLocks noGrp="1" noChangeArrowheads="1"/>
          </p:cNvSpPr>
          <p:nvPr>
            <p:ph type="body" idx="1"/>
          </p:nvPr>
        </p:nvSpPr>
        <p:spPr>
          <a:xfrm>
            <a:off x="214282" y="1500174"/>
            <a:ext cx="8543956" cy="4525963"/>
          </a:xfrm>
        </p:spPr>
        <p:txBody>
          <a:bodyPr/>
          <a:lstStyle/>
          <a:p>
            <a:pPr>
              <a:buFontTx/>
              <a:buNone/>
            </a:pPr>
            <a:r>
              <a:rPr lang="en-US" altLang="zh-CN" b="1" dirty="0"/>
              <a:t>   </a:t>
            </a:r>
            <a:r>
              <a:rPr lang="zh-CN" altLang="en-US" b="1" dirty="0"/>
              <a:t>对比不同串行实现的机器：</a:t>
            </a:r>
            <a:endParaRPr lang="en-US" altLang="zh-CN" dirty="0">
              <a:latin typeface="Comic Sans MS" panose="030F0702030302020204" pitchFamily="66" charset="0"/>
            </a:endParaRPr>
          </a:p>
          <a:p>
            <a:r>
              <a:rPr lang="zh-CN" altLang="en-US" sz="2800" b="1" dirty="0">
                <a:latin typeface="Comic Sans MS" panose="030F0702030302020204" pitchFamily="66" charset="0"/>
              </a:rPr>
              <a:t>每条指令执行用一个时钟周期的机器（单周期实现）</a:t>
            </a:r>
            <a:endParaRPr lang="en-US" altLang="zh-CN" sz="2800" b="1" dirty="0">
              <a:latin typeface="Comic Sans MS" panose="030F0702030302020204" pitchFamily="66" charset="0"/>
            </a:endParaRPr>
          </a:p>
          <a:p>
            <a:pPr lvl="1"/>
            <a:r>
              <a:rPr lang="zh-CN" altLang="en-US" sz="2400" b="1" dirty="0">
                <a:latin typeface="Comic Sans MS" panose="030F0702030302020204" pitchFamily="66" charset="0"/>
              </a:rPr>
              <a:t>流水线减少</a:t>
            </a:r>
            <a:r>
              <a:rPr lang="zh-CN" altLang="en-US" sz="2400" b="1" dirty="0">
                <a:solidFill>
                  <a:srgbClr val="FF0000"/>
                </a:solidFill>
                <a:latin typeface="Comic Sans MS" panose="030F0702030302020204" pitchFamily="66" charset="0"/>
              </a:rPr>
              <a:t>时钟周期的长度（时间）</a:t>
            </a:r>
            <a:r>
              <a:rPr lang="en-US" altLang="zh-CN" sz="2400" b="1" dirty="0">
                <a:solidFill>
                  <a:srgbClr val="FF0000"/>
                </a:solidFill>
              </a:rPr>
              <a:t> </a:t>
            </a:r>
          </a:p>
          <a:p>
            <a:pPr lvl="1"/>
            <a:endParaRPr lang="en-US" altLang="zh-CN" b="1" dirty="0">
              <a:latin typeface="Comic Sans MS" panose="030F0702030302020204" pitchFamily="66" charset="0"/>
            </a:endParaRPr>
          </a:p>
          <a:p>
            <a:r>
              <a:rPr lang="zh-CN" altLang="en-US" sz="2800" b="1" dirty="0">
                <a:solidFill>
                  <a:srgbClr val="C00000"/>
                </a:solidFill>
                <a:latin typeface="Comic Sans MS" panose="030F0702030302020204" pitchFamily="66" charset="0"/>
              </a:rPr>
              <a:t>每条指令执行用多个时钟周期的机器（</a:t>
            </a:r>
            <a:r>
              <a:rPr lang="zh-CN" altLang="en-US" sz="2800" b="1" dirty="0">
                <a:latin typeface="Comic Sans MS" panose="030F0702030302020204" pitchFamily="66" charset="0"/>
              </a:rPr>
              <a:t>多周期实现）</a:t>
            </a:r>
            <a:endParaRPr lang="en-US" altLang="zh-CN" b="1" dirty="0">
              <a:latin typeface="Comic Sans MS" panose="030F0702030302020204" pitchFamily="66" charset="0"/>
            </a:endParaRPr>
          </a:p>
          <a:p>
            <a:pPr lvl="1"/>
            <a:r>
              <a:rPr lang="zh-CN" altLang="en-US" sz="2400" b="1" dirty="0">
                <a:latin typeface="Comic Sans MS" panose="030F0702030302020204" pitchFamily="66" charset="0"/>
              </a:rPr>
              <a:t>流水线减少</a:t>
            </a:r>
            <a:r>
              <a:rPr lang="en-US" altLang="zh-CN" sz="2400" b="1" dirty="0">
                <a:solidFill>
                  <a:srgbClr val="FF3300"/>
                </a:solidFill>
                <a:latin typeface="Comic Sans MS" panose="030F0702030302020204" pitchFamily="66" charset="0"/>
              </a:rPr>
              <a:t>CPI</a:t>
            </a:r>
            <a:r>
              <a:rPr altLang="en-US" sz="2400" b="1" dirty="0">
                <a:solidFill>
                  <a:srgbClr val="FF3300"/>
                </a:solidFill>
                <a:latin typeface="Comic Sans MS" panose="030F0702030302020204" pitchFamily="66" charset="0"/>
              </a:rPr>
              <a:t>（</a:t>
            </a:r>
            <a:r>
              <a:rPr altLang="en-US" sz="2400" b="1" dirty="0">
                <a:solidFill>
                  <a:srgbClr val="C00000"/>
                </a:solidFill>
                <a:latin typeface="Comic Sans MS" panose="030F0702030302020204" pitchFamily="66" charset="0"/>
              </a:rPr>
              <a:t>流水线</a:t>
            </a:r>
            <a:r>
              <a:rPr lang="en-US" altLang="zh-CN" sz="2400" b="1" dirty="0">
                <a:solidFill>
                  <a:srgbClr val="C00000"/>
                </a:solidFill>
                <a:latin typeface="Comic Sans MS" panose="030F0702030302020204" pitchFamily="66" charset="0"/>
                <a:sym typeface="+mn-ea"/>
              </a:rPr>
              <a:t>CPI </a:t>
            </a:r>
            <a:r>
              <a:rPr altLang="en-US" sz="2400" b="1" dirty="0">
                <a:solidFill>
                  <a:srgbClr val="C00000"/>
                </a:solidFill>
                <a:latin typeface="Comic Sans MS" panose="030F0702030302020204" pitchFamily="66" charset="0"/>
                <a:sym typeface="+mn-ea"/>
              </a:rPr>
              <a:t>减少到</a:t>
            </a:r>
            <a:r>
              <a:rPr lang="en-US" altLang="zh-CN" sz="2400" b="1" dirty="0">
                <a:solidFill>
                  <a:srgbClr val="C00000"/>
                </a:solidFill>
                <a:latin typeface="Comic Sans MS" panose="030F0702030302020204" pitchFamily="66" charset="0"/>
                <a:sym typeface="+mn-ea"/>
              </a:rPr>
              <a:t>1</a:t>
            </a:r>
            <a:r>
              <a:rPr altLang="en-US" sz="2400" b="1" dirty="0">
                <a:latin typeface="Comic Sans MS" panose="030F0702030302020204" pitchFamily="66" charset="0"/>
                <a:sym typeface="+mn-ea"/>
              </a:rPr>
              <a:t>，因为平均每个时钟周期发射或完成一条指令</a:t>
            </a:r>
            <a:r>
              <a:rPr altLang="en-US" sz="2400" b="1" dirty="0">
                <a:solidFill>
                  <a:srgbClr val="FF3300"/>
                </a:solidFill>
                <a:latin typeface="Comic Sans MS" panose="030F0702030302020204" pitchFamily="66" charset="0"/>
              </a:rPr>
              <a:t>）</a:t>
            </a:r>
            <a:r>
              <a:rPr lang="en-US" altLang="zh-CN" sz="2400" b="1" dirty="0">
                <a:latin typeface="Comic Sans MS" panose="030F0702030302020204" pitchFamily="66" charset="0"/>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1331595" y="1844675"/>
            <a:ext cx="7379335" cy="5723255"/>
          </a:xfrm>
          <a:prstGeom prst="rect">
            <a:avLst/>
          </a:prstGeom>
          <a:noFill/>
          <a:ln w="9525">
            <a:noFill/>
            <a:miter lim="800000"/>
          </a:ln>
          <a:effectLst/>
        </p:spPr>
        <p:txBody>
          <a:bodyPr wrap="square">
            <a:spAutoFit/>
          </a:bodyPr>
          <a:lstStyle/>
          <a:p>
            <a:pPr algn="l" eaLnBrk="1" hangingPunct="1">
              <a:lnSpc>
                <a:spcPct val="150000"/>
              </a:lnSpc>
            </a:pPr>
            <a:r>
              <a:rPr lang="en-US" altLang="zh-CN" sz="3200" b="1" dirty="0">
                <a:solidFill>
                  <a:schemeClr val="tx1"/>
                </a:solidFill>
                <a:latin typeface="华文中宋" panose="02010600040101010101" pitchFamily="2" charset="-122"/>
                <a:ea typeface="华文中宋" panose="02010600040101010101" pitchFamily="2" charset="-122"/>
              </a:rPr>
              <a:t>4.1 </a:t>
            </a:r>
            <a:r>
              <a:rPr lang="zh-CN" altLang="en-US" sz="3200" b="1" dirty="0">
                <a:solidFill>
                  <a:schemeClr val="tx1"/>
                </a:solidFill>
                <a:latin typeface="华文中宋" panose="02010600040101010101" pitchFamily="2" charset="-122"/>
                <a:ea typeface="华文中宋" panose="02010600040101010101" pitchFamily="2" charset="-122"/>
              </a:rPr>
              <a:t>流水线的基本概念</a:t>
            </a:r>
            <a:endParaRPr lang="zh-CN" altLang="en-US" sz="32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a:solidFill>
                  <a:srgbClr val="FF0000"/>
                </a:solidFill>
                <a:latin typeface="华文中宋" panose="02010600040101010101" pitchFamily="2" charset="-122"/>
                <a:ea typeface="华文中宋" panose="02010600040101010101" pitchFamily="2" charset="-122"/>
              </a:rPr>
              <a:t>4.2 </a:t>
            </a:r>
            <a:r>
              <a:rPr lang="zh-CN" altLang="en-US" sz="3200" b="1" dirty="0">
                <a:solidFill>
                  <a:srgbClr val="FF0000"/>
                </a:solidFill>
                <a:latin typeface="华文中宋" panose="02010600040101010101" pitchFamily="2" charset="-122"/>
                <a:ea typeface="华文中宋" panose="02010600040101010101" pitchFamily="2" charset="-122"/>
              </a:rPr>
              <a:t>流水线的</a:t>
            </a:r>
            <a:r>
              <a:rPr altLang="en-US" sz="3200" b="1" dirty="0">
                <a:solidFill>
                  <a:srgbClr val="FF0000"/>
                </a:solidFill>
                <a:latin typeface="华文中宋" panose="02010600040101010101" pitchFamily="2" charset="-122"/>
                <a:ea typeface="华文中宋" panose="02010600040101010101" pitchFamily="2" charset="-122"/>
                <a:sym typeface="+mn-ea"/>
              </a:rPr>
              <a:t>时空图及</a:t>
            </a:r>
            <a:r>
              <a:rPr lang="zh-CN" altLang="en-US" sz="3200" b="1" dirty="0">
                <a:solidFill>
                  <a:srgbClr val="FF0000"/>
                </a:solidFill>
                <a:latin typeface="华文中宋" panose="02010600040101010101" pitchFamily="2" charset="-122"/>
                <a:ea typeface="华文中宋" panose="02010600040101010101" pitchFamily="2" charset="-122"/>
              </a:rPr>
              <a:t>性能分析</a:t>
            </a:r>
            <a:endParaRPr lang="en-US" altLang="zh-CN" sz="32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a:solidFill>
                  <a:schemeClr val="tx1"/>
                </a:solidFill>
                <a:latin typeface="华文中宋" panose="02010600040101010101" pitchFamily="2" charset="-122"/>
                <a:ea typeface="华文中宋" panose="02010600040101010101" pitchFamily="2" charset="-122"/>
              </a:rPr>
              <a:t>4.3 </a:t>
            </a:r>
            <a:r>
              <a:rPr lang="zh-CN" altLang="en-US" sz="3200" b="1" dirty="0">
                <a:solidFill>
                  <a:schemeClr val="tx1"/>
                </a:solidFill>
                <a:latin typeface="华文中宋" panose="02010600040101010101" pitchFamily="2" charset="-122"/>
                <a:ea typeface="华文中宋" panose="02010600040101010101" pitchFamily="2" charset="-122"/>
              </a:rPr>
              <a:t>流水线中的冒险问题</a:t>
            </a:r>
            <a:endParaRPr lang="zh-CN" altLang="en-US" sz="3200" b="1" dirty="0">
              <a:latin typeface="华文中宋" panose="02010600040101010101" pitchFamily="2" charset="-122"/>
              <a:ea typeface="华文中宋" panose="02010600040101010101" pitchFamily="2" charset="-122"/>
            </a:endParaRPr>
          </a:p>
          <a:p>
            <a:pPr>
              <a:lnSpc>
                <a:spcPct val="150000"/>
              </a:lnSpc>
            </a:pPr>
            <a:r>
              <a:rPr lang="en-US" altLang="zh-CN" sz="3200" b="1" dirty="0">
                <a:latin typeface="华文中宋" panose="02010600040101010101" pitchFamily="2" charset="-122"/>
                <a:ea typeface="华文中宋" panose="02010600040101010101" pitchFamily="2" charset="-122"/>
              </a:rPr>
              <a:t>4.4 </a:t>
            </a:r>
            <a:r>
              <a:rPr lang="en-US" altLang="zh-CN" sz="3200" b="1" dirty="0">
                <a:latin typeface="华文中宋" panose="02010600040101010101" pitchFamily="2" charset="-122"/>
                <a:ea typeface="华文中宋" panose="02010600040101010101" pitchFamily="2" charset="-122"/>
                <a:sym typeface="+mn-ea"/>
              </a:rPr>
              <a:t>流水线模型机及设计</a:t>
            </a:r>
          </a:p>
          <a:p>
            <a:pPr>
              <a:lnSpc>
                <a:spcPct val="150000"/>
              </a:lnSpc>
            </a:pPr>
            <a:r>
              <a:rPr lang="en-US" altLang="zh-CN" sz="3200" b="1" spc="-100" noProof="0" dirty="0">
                <a:ln>
                  <a:noFill/>
                </a:ln>
                <a:effectLst/>
                <a:uLnTx/>
                <a:uFillTx/>
                <a:latin typeface="华文中宋" panose="02010600040101010101" pitchFamily="2" charset="-122"/>
                <a:ea typeface="华文中宋" panose="02010600040101010101" pitchFamily="2" charset="-122"/>
                <a:cs typeface="+mj-cs"/>
                <a:sym typeface="+mn-ea"/>
              </a:rPr>
              <a:t>4.5 </a:t>
            </a:r>
            <a:r>
              <a:rPr altLang="en-US" sz="3200" b="1" spc="-100" noProof="0" dirty="0">
                <a:ln>
                  <a:noFill/>
                </a:ln>
                <a:effectLst/>
                <a:uLnTx/>
                <a:uFillTx/>
                <a:latin typeface="华文中宋" panose="02010600040101010101" pitchFamily="2" charset="-122"/>
                <a:ea typeface="华文中宋" panose="02010600040101010101" pitchFamily="2" charset="-122"/>
                <a:cs typeface="+mj-cs"/>
                <a:sym typeface="+mn-ea"/>
              </a:rPr>
              <a:t> </a:t>
            </a:r>
            <a:r>
              <a:rPr altLang="en-US" sz="3200" b="1" dirty="0">
                <a:latin typeface="Times New Roman" panose="02020603050405020304" pitchFamily="18" charset="0"/>
                <a:ea typeface="华文中宋" panose="02010600040101010101" pitchFamily="2" charset="-122"/>
                <a:sym typeface="+mn-ea"/>
              </a:rPr>
              <a:t>现代处理器的高级实现技术</a:t>
            </a:r>
          </a:p>
          <a:p>
            <a:pPr>
              <a:lnSpc>
                <a:spcPct val="150000"/>
              </a:lnSpc>
            </a:pPr>
            <a:r>
              <a:rPr altLang="en-US" sz="3200" b="1" dirty="0">
                <a:latin typeface="Times New Roman" panose="02020603050405020304" pitchFamily="18" charset="0"/>
                <a:ea typeface="华文中宋" panose="02010600040101010101" pitchFamily="2" charset="-122"/>
                <a:sym typeface="+mn-ea"/>
              </a:rPr>
              <a:t>     （</a:t>
            </a:r>
            <a:r>
              <a:rPr altLang="en-US" sz="3200" b="1" spc="-100" noProof="0" dirty="0">
                <a:ln>
                  <a:noFill/>
                </a:ln>
                <a:effectLst/>
                <a:uLnTx/>
                <a:uFillTx/>
                <a:latin typeface="华文中宋" panose="02010600040101010101" pitchFamily="2" charset="-122"/>
                <a:ea typeface="华文中宋" panose="02010600040101010101" pitchFamily="2" charset="-122"/>
                <a:cs typeface="+mj-cs"/>
                <a:sym typeface="+mn-ea"/>
              </a:rPr>
              <a:t>指令级并行技术</a:t>
            </a:r>
            <a:r>
              <a:rPr altLang="en-US" sz="3200" b="1" dirty="0">
                <a:latin typeface="Times New Roman" panose="02020603050405020304" pitchFamily="18" charset="0"/>
                <a:ea typeface="华文中宋" panose="02010600040101010101" pitchFamily="2" charset="-122"/>
                <a:sym typeface="+mn-ea"/>
              </a:rPr>
              <a:t>）</a:t>
            </a:r>
            <a:endParaRPr lang="en-US" altLang="zh-CN" sz="3200" b="1" dirty="0">
              <a:latin typeface="华文中宋" panose="02010600040101010101" pitchFamily="2" charset="-122"/>
              <a:ea typeface="华文中宋" panose="02010600040101010101" pitchFamily="2" charset="-122"/>
            </a:endParaRPr>
          </a:p>
          <a:p>
            <a:pPr>
              <a:lnSpc>
                <a:spcPct val="130000"/>
              </a:lnSpc>
            </a:pPr>
            <a:r>
              <a:rPr lang="en-US" altLang="zh-CN" sz="3200" dirty="0">
                <a:latin typeface="华文中宋" panose="02010600040101010101" pitchFamily="2" charset="-122"/>
                <a:ea typeface="华文中宋" panose="02010600040101010101" pitchFamily="2" charset="-122"/>
              </a:rPr>
              <a:t>  </a:t>
            </a:r>
            <a:endParaRPr lang="zh-CN" altLang="en-US" sz="3200" dirty="0">
              <a:latin typeface="华文中宋" panose="02010600040101010101" pitchFamily="2" charset="-122"/>
              <a:ea typeface="华文中宋" panose="02010600040101010101" pitchFamily="2" charset="-122"/>
            </a:endParaRPr>
          </a:p>
          <a:p>
            <a:pPr algn="l" eaLnBrk="1" hangingPunct="1">
              <a:lnSpc>
                <a:spcPct val="130000"/>
              </a:lnSpc>
            </a:pPr>
            <a:endParaRPr lang="en-US" altLang="zh-CN" sz="2800" dirty="0">
              <a:latin typeface="华文中宋" panose="02010600040101010101" pitchFamily="2" charset="-122"/>
              <a:ea typeface="华文中宋" panose="02010600040101010101" pitchFamily="2" charset="-122"/>
            </a:endParaRPr>
          </a:p>
        </p:txBody>
      </p:sp>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3600" dirty="0">
                <a:solidFill>
                  <a:srgbClr val="0000FF"/>
                </a:solidFill>
                <a:latin typeface="华文中宋" panose="02010600040101010101" pitchFamily="2" charset="-122"/>
                <a:ea typeface="华文中宋" panose="02010600040101010101" pitchFamily="2" charset="-122"/>
              </a:rPr>
              <a:t>第</a:t>
            </a:r>
            <a:r>
              <a:rPr lang="en-US" altLang="zh-CN" sz="3600" dirty="0">
                <a:solidFill>
                  <a:srgbClr val="0000FF"/>
                </a:solidFill>
                <a:latin typeface="华文中宋" panose="02010600040101010101" pitchFamily="2" charset="-122"/>
                <a:ea typeface="华文中宋" panose="02010600040101010101" pitchFamily="2" charset="-122"/>
              </a:rPr>
              <a:t>4</a:t>
            </a:r>
            <a:r>
              <a:rPr lang="zh-CN" altLang="en-US" sz="3600" dirty="0">
                <a:solidFill>
                  <a:srgbClr val="0000FF"/>
                </a:solidFill>
                <a:latin typeface="华文中宋" panose="02010600040101010101" pitchFamily="2" charset="-122"/>
                <a:ea typeface="华文中宋" panose="02010600040101010101" pitchFamily="2" charset="-122"/>
              </a:rPr>
              <a:t>章</a:t>
            </a:r>
            <a:r>
              <a:rPr lang="en-US" altLang="zh-CN" sz="3600" dirty="0">
                <a:solidFill>
                  <a:srgbClr val="0000FF"/>
                </a:solidFill>
                <a:latin typeface="华文中宋" panose="02010600040101010101" pitchFamily="2" charset="-122"/>
                <a:ea typeface="华文中宋" panose="02010600040101010101" pitchFamily="2" charset="-122"/>
              </a:rPr>
              <a:t>-1</a:t>
            </a:r>
            <a:r>
              <a:rPr lang="zh-CN" altLang="en-US" sz="3600" dirty="0">
                <a:solidFill>
                  <a:srgbClr val="0000FF"/>
                </a:solidFill>
                <a:latin typeface="华文中宋" panose="02010600040101010101" pitchFamily="2" charset="-122"/>
                <a:ea typeface="华文中宋" panose="02010600040101010101" pitchFamily="2" charset="-122"/>
              </a:rPr>
              <a:t>  流水线技术及指令级并行技术</a:t>
            </a:r>
            <a:endParaRPr lang="zh-CN" sz="36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651EE63-4F17-4490-B264-5F62805446F5}" type="slidenum">
              <a:rPr lang="en-US" altLang="zh-CN" sz="1400">
                <a:solidFill>
                  <a:srgbClr val="FFFFFF"/>
                </a:solidFill>
              </a:rPr>
              <a:t>56</a:t>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8" name="Rectangle 5" descr="Rectangle: Click to edit Master text styles&#10;Second level&#10;Third level&#10;Fourth level&#10;Fifth level"/>
          <p:cNvSpPr txBox="1">
            <a:spLocks noChangeArrowheads="1"/>
          </p:cNvSpPr>
          <p:nvPr/>
        </p:nvSpPr>
        <p:spPr>
          <a:xfrm>
            <a:off x="215900" y="1700808"/>
            <a:ext cx="8820150" cy="2735262"/>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457200" indent="-457200">
              <a:buFont typeface="Wingdings" panose="05000000000000000000" pitchFamily="2" charset="2"/>
              <a:buNone/>
            </a:pPr>
            <a:r>
              <a:rPr lang="zh-CN" altLang="en-US" sz="2800" b="1" dirty="0">
                <a:latin typeface="黑体" panose="02010609060101010101" pitchFamily="2" charset="-122"/>
              </a:rPr>
              <a:t>时空图</a:t>
            </a:r>
          </a:p>
          <a:p>
            <a:pPr marL="1085850" lvl="1" indent="-457200"/>
            <a:r>
              <a:rPr lang="zh-CN" altLang="en-US" sz="2400" dirty="0">
                <a:latin typeface="黑体" panose="02010609060101010101" pitchFamily="2" charset="-122"/>
              </a:rPr>
              <a:t>时空图从时间和空间两个方面描述了流水线的工作过程。时空图中，横坐标代表</a:t>
            </a:r>
            <a:r>
              <a:rPr lang="zh-CN" altLang="en-US" sz="2400" dirty="0">
                <a:solidFill>
                  <a:srgbClr val="C00000"/>
                </a:solidFill>
                <a:latin typeface="黑体" panose="02010609060101010101" pitchFamily="2" charset="-122"/>
              </a:rPr>
              <a:t>时间</a:t>
            </a:r>
            <a:r>
              <a:rPr lang="zh-CN" altLang="en-US" sz="2400" dirty="0">
                <a:latin typeface="黑体" panose="02010609060101010101" pitchFamily="2" charset="-122"/>
              </a:rPr>
              <a:t>，纵坐标代表流水线的</a:t>
            </a:r>
            <a:r>
              <a:rPr lang="zh-CN" altLang="en-US" sz="2400" dirty="0">
                <a:solidFill>
                  <a:srgbClr val="C00000"/>
                </a:solidFill>
                <a:latin typeface="黑体" panose="02010609060101010101" pitchFamily="2" charset="-122"/>
              </a:rPr>
              <a:t>各个段（或级，即</a:t>
            </a:r>
            <a:r>
              <a:rPr altLang="en-US" sz="2400" b="1" dirty="0">
                <a:solidFill>
                  <a:srgbClr val="00B050"/>
                </a:solidFill>
                <a:sym typeface="+mn-ea"/>
              </a:rPr>
              <a:t>完成一条指令的一部分操作</a:t>
            </a:r>
            <a:r>
              <a:rPr lang="zh-CN" altLang="en-US" sz="2400" dirty="0">
                <a:solidFill>
                  <a:srgbClr val="C00000"/>
                </a:solidFill>
                <a:latin typeface="黑体" panose="02010609060101010101" pitchFamily="2" charset="-122"/>
              </a:rPr>
              <a:t>）</a:t>
            </a:r>
            <a:r>
              <a:rPr lang="zh-CN" altLang="en-US" sz="2400" dirty="0">
                <a:latin typeface="黑体" panose="02010609060101010101" pitchFamily="2" charset="-122"/>
              </a:rPr>
              <a:t>。 </a:t>
            </a:r>
          </a:p>
          <a:p>
            <a:pPr marL="1085850" lvl="1" indent="-457200"/>
            <a:r>
              <a:rPr lang="en-US" altLang="zh-CN" sz="2400" dirty="0">
                <a:latin typeface="黑体" panose="02010609060101010101" pitchFamily="2" charset="-122"/>
              </a:rPr>
              <a:t>4</a:t>
            </a:r>
            <a:r>
              <a:rPr lang="zh-CN" altLang="en-US" sz="2400" dirty="0">
                <a:latin typeface="黑体" panose="02010609060101010101" pitchFamily="2" charset="-122"/>
              </a:rPr>
              <a:t>段（级）指令流水线的时空图（有</a:t>
            </a:r>
            <a:r>
              <a:rPr lang="en-US" altLang="zh-CN" sz="2400" dirty="0">
                <a:latin typeface="黑体" panose="02010609060101010101" pitchFamily="2" charset="-122"/>
              </a:rPr>
              <a:t>6</a:t>
            </a:r>
            <a:r>
              <a:rPr altLang="en-US" sz="2400" dirty="0">
                <a:latin typeface="黑体" panose="02010609060101010101" pitchFamily="2" charset="-122"/>
              </a:rPr>
              <a:t>个任务</a:t>
            </a:r>
            <a:r>
              <a:rPr lang="zh-CN" altLang="en-US" sz="2400" dirty="0">
                <a:latin typeface="黑体" panose="02010609060101010101" pitchFamily="2" charset="-122"/>
              </a:rPr>
              <a:t>）</a:t>
            </a:r>
          </a:p>
        </p:txBody>
      </p:sp>
      <p:graphicFrame>
        <p:nvGraphicFramePr>
          <p:cNvPr id="3" name="对象 2"/>
          <p:cNvGraphicFramePr>
            <a:graphicFrameLocks noGrp="1" noChangeAspect="1"/>
          </p:cNvGraphicFramePr>
          <p:nvPr/>
        </p:nvGraphicFramePr>
        <p:xfrm>
          <a:off x="1331640" y="3933056"/>
          <a:ext cx="6577013" cy="2924175"/>
        </p:xfrm>
        <a:graphic>
          <a:graphicData uri="http://schemas.openxmlformats.org/presentationml/2006/ole">
            <mc:AlternateContent xmlns:mc="http://schemas.openxmlformats.org/markup-compatibility/2006">
              <mc:Choice xmlns:v="urn:schemas-microsoft-com:vml" Requires="v">
                <p:oleObj name="图片" r:id="rId2" imgW="4452620" imgH="1979930" progId="Word.Picture.8">
                  <p:embed/>
                </p:oleObj>
              </mc:Choice>
              <mc:Fallback>
                <p:oleObj name="图片" r:id="rId2" imgW="4452620" imgH="1979930" progId="Word.Picture.8">
                  <p:embed/>
                  <p:pic>
                    <p:nvPicPr>
                      <p:cNvPr id="0"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933056"/>
                        <a:ext cx="6577013" cy="2924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descr="Rectangle: Click to edit Master text styles&#10;Second level&#10;Third level&#10;Fourth level&#10;Fifth level"/>
          <p:cNvSpPr>
            <a:spLocks noGrp="1" noChangeArrowheads="1"/>
          </p:cNvSpPr>
          <p:nvPr>
            <p:ph idx="1"/>
          </p:nvPr>
        </p:nvSpPr>
        <p:spPr>
          <a:xfrm>
            <a:off x="684213" y="2133600"/>
            <a:ext cx="7920037" cy="1439416"/>
          </a:xfrm>
        </p:spPr>
        <p:txBody>
          <a:bodyPr>
            <a:noAutofit/>
          </a:bodyPr>
          <a:lstStyle/>
          <a:p>
            <a:pPr marL="0" indent="0">
              <a:lnSpc>
                <a:spcPct val="170000"/>
              </a:lnSpc>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吞吐率：在单位时间内流水线所完成的</a:t>
            </a:r>
            <a:r>
              <a:rPr lang="zh-CN" altLang="en-US" sz="2400" dirty="0">
                <a:solidFill>
                  <a:srgbClr val="00B050"/>
                </a:solidFill>
                <a:latin typeface="华文中宋" panose="02010600040101010101" pitchFamily="2" charset="-122"/>
                <a:ea typeface="华文中宋" panose="02010600040101010101" pitchFamily="2" charset="-122"/>
              </a:rPr>
              <a:t>任务数量</a:t>
            </a:r>
            <a:r>
              <a:rPr lang="zh-CN" altLang="en-US" sz="2400" dirty="0">
                <a:latin typeface="华文中宋" panose="02010600040101010101" pitchFamily="2" charset="-122"/>
                <a:ea typeface="华文中宋" panose="02010600040101010101" pitchFamily="2" charset="-122"/>
              </a:rPr>
              <a:t>或</a:t>
            </a:r>
            <a:r>
              <a:rPr lang="zh-CN" altLang="en-US" sz="2400" dirty="0">
                <a:solidFill>
                  <a:srgbClr val="00B050"/>
                </a:solidFill>
                <a:latin typeface="华文中宋" panose="02010600040101010101" pitchFamily="2" charset="-122"/>
                <a:ea typeface="华文中宋" panose="02010600040101010101" pitchFamily="2" charset="-122"/>
              </a:rPr>
              <a:t>输出结果的数量</a:t>
            </a:r>
            <a:r>
              <a:rPr lang="zh-CN" altLang="en-US" sz="2400" dirty="0">
                <a:latin typeface="华文中宋" panose="02010600040101010101" pitchFamily="2" charset="-122"/>
                <a:ea typeface="华文中宋" panose="02010600040101010101" pitchFamily="2" charset="-122"/>
              </a:rPr>
              <a:t>。</a:t>
            </a:r>
          </a:p>
        </p:txBody>
      </p:sp>
      <p:sp>
        <p:nvSpPr>
          <p:cNvPr id="3584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AC3330D-6E47-4EA8-B642-2DA6F0BAFA17}" type="slidenum">
              <a:rPr lang="en-US" altLang="zh-CN" sz="1400">
                <a:solidFill>
                  <a:srgbClr val="FFFFFF"/>
                </a:solidFill>
              </a:rPr>
              <a:t>57</a:t>
            </a:fld>
            <a:endParaRPr lang="en-US" altLang="zh-CN" sz="1400">
              <a:solidFill>
                <a:srgbClr val="FFFFFF"/>
              </a:solidFill>
            </a:endParaRPr>
          </a:p>
        </p:txBody>
      </p:sp>
      <p:sp>
        <p:nvSpPr>
          <p:cNvPr id="35844" name="Rectangle 4"/>
          <p:cNvSpPr>
            <a:spLocks noChangeArrowheads="1"/>
          </p:cNvSpPr>
          <p:nvPr/>
        </p:nvSpPr>
        <p:spPr bwMode="auto">
          <a:xfrm>
            <a:off x="3059832" y="897533"/>
            <a:ext cx="3456384"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eaLnBrk="1" hangingPunct="1"/>
            <a:r>
              <a:rPr lang="zh-CN" altLang="en-US" sz="2800" b="1" dirty="0">
                <a:latin typeface="华文中宋" panose="02010600040101010101" pitchFamily="2" charset="-122"/>
                <a:ea typeface="华文中宋" panose="02010600040101010101" pitchFamily="2" charset="-122"/>
              </a:rPr>
              <a:t>流水线的性能分析</a:t>
            </a:r>
          </a:p>
        </p:txBody>
      </p:sp>
      <p:sp>
        <p:nvSpPr>
          <p:cNvPr id="35845" name="Text Box 6"/>
          <p:cNvSpPr txBox="1">
            <a:spLocks noChangeArrowheads="1"/>
          </p:cNvSpPr>
          <p:nvPr/>
        </p:nvSpPr>
        <p:spPr bwMode="auto">
          <a:xfrm>
            <a:off x="179388" y="1412875"/>
            <a:ext cx="6840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a:latin typeface="华文中宋" panose="02010600040101010101" pitchFamily="2" charset="-122"/>
                <a:ea typeface="华文中宋" panose="02010600040101010101" pitchFamily="2" charset="-122"/>
              </a:rPr>
              <a:t>吞吐率</a:t>
            </a:r>
          </a:p>
        </p:txBody>
      </p:sp>
      <p:graphicFrame>
        <p:nvGraphicFramePr>
          <p:cNvPr id="35846" name="Object 7"/>
          <p:cNvGraphicFramePr>
            <a:graphicFrameLocks noChangeAspect="1"/>
          </p:cNvGraphicFramePr>
          <p:nvPr/>
        </p:nvGraphicFramePr>
        <p:xfrm>
          <a:off x="3563938" y="3713907"/>
          <a:ext cx="1295400" cy="1011237"/>
        </p:xfrm>
        <a:graphic>
          <a:graphicData uri="http://schemas.openxmlformats.org/presentationml/2006/ole">
            <mc:AlternateContent xmlns:mc="http://schemas.openxmlformats.org/markup-compatibility/2006">
              <mc:Choice xmlns:v="urn:schemas-microsoft-com:vml" Requires="v">
                <p:oleObj name="公式" r:id="rId2" imgW="520700" imgH="406400" progId="Equation.3">
                  <p:embed/>
                </p:oleObj>
              </mc:Choice>
              <mc:Fallback>
                <p:oleObj name="公式" r:id="rId2" imgW="520700" imgH="406400" progId="Equation.3">
                  <p:embed/>
                  <p:pic>
                    <p:nvPicPr>
                      <p:cNvPr id="0" name="图片 8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713907"/>
                        <a:ext cx="1295400" cy="1011237"/>
                      </a:xfrm>
                      <a:prstGeom prst="rect">
                        <a:avLst/>
                      </a:prstGeom>
                      <a:solidFill>
                        <a:schemeClr val="bg1"/>
                      </a:solidFill>
                      <a:ln>
                        <a:noFill/>
                      </a:ln>
                    </p:spPr>
                  </p:pic>
                </p:oleObj>
              </mc:Fallback>
            </mc:AlternateContent>
          </a:graphicData>
        </a:graphic>
      </p:graphicFrame>
      <p:sp>
        <p:nvSpPr>
          <p:cNvPr id="35847" name="Text Box 8"/>
          <p:cNvSpPr txBox="1">
            <a:spLocks noChangeArrowheads="1"/>
          </p:cNvSpPr>
          <p:nvPr/>
        </p:nvSpPr>
        <p:spPr bwMode="auto">
          <a:xfrm>
            <a:off x="1908175" y="4869160"/>
            <a:ext cx="532765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en-US" altLang="zh-CN" i="1" dirty="0">
                <a:latin typeface="黑体" panose="02010609060101010101" pitchFamily="2" charset="-122"/>
              </a:rPr>
              <a:t>n</a:t>
            </a:r>
            <a:r>
              <a:rPr lang="zh-CN" altLang="en-US" dirty="0">
                <a:latin typeface="黑体" panose="02010609060101010101" pitchFamily="2" charset="-122"/>
              </a:rPr>
              <a:t>：任务数</a:t>
            </a:r>
          </a:p>
          <a:p>
            <a:pPr algn="l" eaLnBrk="1" hangingPunct="1">
              <a:spcBef>
                <a:spcPct val="50000"/>
              </a:spcBef>
            </a:pPr>
            <a:r>
              <a:rPr lang="en-US" altLang="zh-CN" i="1" dirty="0" err="1">
                <a:latin typeface="黑体" panose="02010609060101010101" pitchFamily="2" charset="-122"/>
              </a:rPr>
              <a:t>T</a:t>
            </a:r>
            <a:r>
              <a:rPr lang="en-US" altLang="zh-CN" i="1" baseline="-25000" dirty="0" err="1">
                <a:latin typeface="黑体" panose="02010609060101010101" pitchFamily="2" charset="-122"/>
              </a:rPr>
              <a:t>k</a:t>
            </a:r>
            <a:r>
              <a:rPr lang="zh-CN" altLang="en-US" dirty="0">
                <a:latin typeface="黑体" panose="02010609060101010101" pitchFamily="2" charset="-122"/>
              </a:rPr>
              <a:t>：处理完成 </a:t>
            </a:r>
            <a:r>
              <a:rPr lang="en-US" altLang="zh-CN" i="1" dirty="0">
                <a:latin typeface="黑体" panose="02010609060101010101" pitchFamily="2" charset="-122"/>
              </a:rPr>
              <a:t>n </a:t>
            </a:r>
            <a:r>
              <a:rPr lang="zh-CN" altLang="en-US" dirty="0">
                <a:latin typeface="黑体" panose="02010609060101010101" pitchFamily="2" charset="-122"/>
              </a:rPr>
              <a:t>个任务所用的时间</a:t>
            </a: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descr="Rectangle: Click to edit Master text styles&#10;Second level&#10;Third level&#10;Fourth level&#10;Fifth level"/>
          <p:cNvSpPr>
            <a:spLocks noGrp="1" noChangeArrowheads="1"/>
          </p:cNvSpPr>
          <p:nvPr>
            <p:ph idx="1"/>
          </p:nvPr>
        </p:nvSpPr>
        <p:spPr>
          <a:xfrm>
            <a:off x="539750" y="1003126"/>
            <a:ext cx="8207375" cy="1201738"/>
          </a:xfrm>
        </p:spPr>
        <p:txBody>
          <a:bodyPr>
            <a:normAutofit fontScale="92500" lnSpcReduction="20000"/>
          </a:bodyPr>
          <a:lstStyle/>
          <a:p>
            <a:pPr marL="457200" indent="-457200">
              <a:lnSpc>
                <a:spcPct val="150000"/>
              </a:lnSpc>
              <a:buFont typeface="Wingdings" panose="05000000000000000000" pitchFamily="2" charset="2"/>
              <a:buNone/>
            </a:pPr>
            <a:r>
              <a:rPr lang="en-US" altLang="zh-CN" dirty="0"/>
              <a:t>1</a:t>
            </a:r>
            <a:r>
              <a:rPr lang="zh-CN" altLang="en-US" dirty="0"/>
              <a:t>、各段时间均相等的流水线</a:t>
            </a:r>
          </a:p>
          <a:p>
            <a:pPr marL="1085850" lvl="1" indent="-457200">
              <a:lnSpc>
                <a:spcPct val="150000"/>
              </a:lnSpc>
            </a:pPr>
            <a:r>
              <a:rPr lang="zh-CN" altLang="en-US" sz="2600" dirty="0"/>
              <a:t>各段时间均相等的流水线</a:t>
            </a:r>
            <a:r>
              <a:rPr lang="zh-CN" altLang="en-US" sz="2600" dirty="0">
                <a:hlinkClick r:id="rId2" action="ppaction://program"/>
              </a:rPr>
              <a:t>时空图</a:t>
            </a:r>
            <a:endParaRPr lang="zh-CN" altLang="en-US" sz="2600" dirty="0"/>
          </a:p>
        </p:txBody>
      </p:sp>
      <p:sp>
        <p:nvSpPr>
          <p:cNvPr id="368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43263B37-9E3A-4A2D-90DF-CDFDD7F119E4}" type="slidenum">
              <a:rPr lang="en-US" altLang="zh-CN" sz="1400">
                <a:solidFill>
                  <a:srgbClr val="FFFFFF"/>
                </a:solidFill>
              </a:rPr>
              <a:t>58</a:t>
            </a:fld>
            <a:endParaRPr lang="en-US" altLang="zh-CN" sz="1400">
              <a:solidFill>
                <a:srgbClr val="FFFFFF"/>
              </a:solidFill>
            </a:endParaRPr>
          </a:p>
        </p:txBody>
      </p:sp>
      <p:graphicFrame>
        <p:nvGraphicFramePr>
          <p:cNvPr id="36868" name="Object 5"/>
          <p:cNvGraphicFramePr>
            <a:graphicFrameLocks noChangeAspect="1"/>
          </p:cNvGraphicFramePr>
          <p:nvPr/>
        </p:nvGraphicFramePr>
        <p:xfrm>
          <a:off x="0" y="2061210"/>
          <a:ext cx="9144000" cy="4321175"/>
        </p:xfrm>
        <a:graphic>
          <a:graphicData uri="http://schemas.openxmlformats.org/presentationml/2006/ole">
            <mc:AlternateContent xmlns:mc="http://schemas.openxmlformats.org/markup-compatibility/2006">
              <mc:Choice xmlns:v="urn:schemas-microsoft-com:vml" Requires="v">
                <p:oleObj name="图片" r:id="rId3" imgW="4701540" imgH="2178685" progId="Word.Picture.8">
                  <p:embed/>
                </p:oleObj>
              </mc:Choice>
              <mc:Fallback>
                <p:oleObj name="图片" r:id="rId3" imgW="4701540" imgH="2178685" progId="Word.Picture.8">
                  <p:embed/>
                  <p:pic>
                    <p:nvPicPr>
                      <p:cNvPr id="0" name="图片 92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61210"/>
                        <a:ext cx="9144000" cy="432117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2" name="文本框 1"/>
          <p:cNvSpPr txBox="1"/>
          <p:nvPr/>
        </p:nvSpPr>
        <p:spPr>
          <a:xfrm>
            <a:off x="241300" y="2917190"/>
            <a:ext cx="452120" cy="368300"/>
          </a:xfrm>
          <a:prstGeom prst="rect">
            <a:avLst/>
          </a:prstGeom>
          <a:noFill/>
        </p:spPr>
        <p:txBody>
          <a:bodyPr wrap="square" rtlCol="0">
            <a:spAutoFit/>
          </a:bodyPr>
          <a:lstStyle/>
          <a:p>
            <a:r>
              <a:rPr lang="en-US" altLang="zh-CN" b="1"/>
              <a:t>S</a:t>
            </a:r>
            <a:r>
              <a:rPr lang="en-US" altLang="zh-CN" b="1" baseline="-25000"/>
              <a:t>k</a:t>
            </a:r>
          </a:p>
        </p:txBody>
      </p:sp>
      <p:sp>
        <p:nvSpPr>
          <p:cNvPr id="3" name="文本框 2"/>
          <p:cNvSpPr txBox="1"/>
          <p:nvPr/>
        </p:nvSpPr>
        <p:spPr>
          <a:xfrm>
            <a:off x="1831340" y="6358255"/>
            <a:ext cx="5384800" cy="506730"/>
          </a:xfrm>
          <a:prstGeom prst="rect">
            <a:avLst/>
          </a:prstGeom>
          <a:noFill/>
        </p:spPr>
        <p:txBody>
          <a:bodyPr wrap="square" rtlCol="0" anchor="t">
            <a:spAutoFit/>
          </a:bodyPr>
          <a:lstStyle/>
          <a:p>
            <a:pPr marL="0" lvl="1" indent="0" fontAlgn="auto">
              <a:lnSpc>
                <a:spcPct val="150000"/>
              </a:lnSpc>
              <a:spcAft>
                <a:spcPts val="0"/>
              </a:spcAft>
              <a:buFont typeface="Arial" panose="020B0604020202020204" pitchFamily="34" charset="0"/>
              <a:buNone/>
              <a:defRPr/>
            </a:pPr>
            <a:r>
              <a:rPr lang="en-US" altLang="zh-CN" i="1" dirty="0">
                <a:solidFill>
                  <a:srgbClr val="00B050"/>
                </a:solidFill>
                <a:latin typeface="黑体" panose="02010609060101010101" pitchFamily="2" charset="-122"/>
                <a:sym typeface="+mn-ea"/>
              </a:rPr>
              <a:t>k</a:t>
            </a:r>
            <a:r>
              <a:rPr altLang="en-US" dirty="0">
                <a:solidFill>
                  <a:srgbClr val="00B050"/>
                </a:solidFill>
                <a:latin typeface="黑体" panose="02010609060101010101" pitchFamily="2" charset="-122"/>
                <a:sym typeface="+mn-ea"/>
              </a:rPr>
              <a:t>段线性流水线，</a:t>
            </a:r>
            <a:r>
              <a:rPr lang="en-US" altLang="zh-CN" i="1" dirty="0">
                <a:solidFill>
                  <a:srgbClr val="00B050"/>
                </a:solidFill>
                <a:latin typeface="黑体" panose="02010609060101010101" pitchFamily="2" charset="-122"/>
                <a:sym typeface="+mn-ea"/>
              </a:rPr>
              <a:t>n</a:t>
            </a:r>
            <a:r>
              <a:rPr altLang="en-US" dirty="0">
                <a:solidFill>
                  <a:srgbClr val="00B050"/>
                </a:solidFill>
                <a:latin typeface="黑体" panose="02010609060101010101" pitchFamily="2" charset="-122"/>
                <a:sym typeface="+mn-ea"/>
              </a:rPr>
              <a:t>个连续任务的时空图</a:t>
            </a:r>
            <a:endParaRPr lang="zh-CN" altLang="en-US" dirty="0">
              <a:solidFill>
                <a:srgbClr val="00B050"/>
              </a:solidFill>
              <a:latin typeface="黑体" panose="02010609060101010101" pitchFamily="2"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descr="Rectangle: Click to edit Master text styles&#10;Second level&#10;Third level&#10;Fourth level&#10;Fifth level"/>
          <p:cNvSpPr>
            <a:spLocks noGrp="1" noChangeArrowheads="1"/>
          </p:cNvSpPr>
          <p:nvPr>
            <p:ph idx="1"/>
          </p:nvPr>
        </p:nvSpPr>
        <p:spPr>
          <a:xfrm>
            <a:off x="971600" y="836712"/>
            <a:ext cx="7200900" cy="2808287"/>
          </a:xfrm>
        </p:spPr>
        <p:txBody>
          <a:bodyPr rtlCol="0">
            <a:normAutofit lnSpcReduction="10000"/>
          </a:bodyPr>
          <a:lstStyle/>
          <a:p>
            <a:pPr marL="0" lvl="1" indent="0" fontAlgn="auto">
              <a:lnSpc>
                <a:spcPct val="150000"/>
              </a:lnSpc>
              <a:spcAft>
                <a:spcPts val="0"/>
              </a:spcAft>
              <a:buFont typeface="Arial" panose="020B0604020202020204" pitchFamily="34" charset="0"/>
              <a:buChar char="•"/>
              <a:defRPr/>
            </a:pPr>
            <a:r>
              <a:rPr lang="zh-CN" altLang="en-US" sz="2800" dirty="0">
                <a:latin typeface="黑体" panose="02010609060101010101" pitchFamily="2" charset="-122"/>
              </a:rPr>
              <a:t>流水线完成</a:t>
            </a:r>
            <a:r>
              <a:rPr lang="en-US" altLang="zh-CN" sz="2800" i="1" dirty="0">
                <a:latin typeface="黑体" panose="02010609060101010101" pitchFamily="2" charset="-122"/>
              </a:rPr>
              <a:t>n</a:t>
            </a:r>
            <a:r>
              <a:rPr lang="zh-CN" altLang="en-US" sz="2800" dirty="0">
                <a:latin typeface="黑体" panose="02010609060101010101" pitchFamily="2" charset="-122"/>
              </a:rPr>
              <a:t>个连续任务所需要的总时间为</a:t>
            </a:r>
          </a:p>
          <a:p>
            <a:pPr marL="0" lvl="2" indent="0" fontAlgn="auto">
              <a:lnSpc>
                <a:spcPct val="150000"/>
              </a:lnSpc>
              <a:spcAft>
                <a:spcPts val="0"/>
              </a:spcAft>
              <a:buFont typeface="Wingdings" panose="05000000000000000000" pitchFamily="2" charset="2"/>
              <a:buNone/>
              <a:defRPr/>
            </a:pPr>
            <a:r>
              <a:rPr lang="zh-CN" altLang="en-US" sz="2800" dirty="0">
                <a:latin typeface="黑体" panose="02010609060101010101" pitchFamily="2" charset="-122"/>
              </a:rPr>
              <a:t>（假设一条</a:t>
            </a:r>
            <a:r>
              <a:rPr lang="en-US" altLang="zh-CN" sz="2800" i="1" dirty="0">
                <a:solidFill>
                  <a:srgbClr val="FF0000"/>
                </a:solidFill>
                <a:latin typeface="黑体" panose="02010609060101010101" pitchFamily="2" charset="-122"/>
              </a:rPr>
              <a:t>k</a:t>
            </a:r>
            <a:r>
              <a:rPr lang="zh-CN" altLang="en-US" sz="2800" dirty="0">
                <a:solidFill>
                  <a:srgbClr val="FF0000"/>
                </a:solidFill>
                <a:latin typeface="黑体" panose="02010609060101010101" pitchFamily="2" charset="-122"/>
              </a:rPr>
              <a:t>段</a:t>
            </a:r>
            <a:r>
              <a:rPr lang="zh-CN" altLang="en-US" sz="2800" dirty="0">
                <a:latin typeface="黑体" panose="02010609060101010101" pitchFamily="2" charset="-122"/>
              </a:rPr>
              <a:t>线性流水线）</a:t>
            </a:r>
            <a:endParaRPr lang="en-US" altLang="zh-CN" sz="2800" dirty="0">
              <a:latin typeface="黑体" panose="02010609060101010101" pitchFamily="2" charset="-122"/>
            </a:endParaRPr>
          </a:p>
          <a:p>
            <a:pPr marL="0" lvl="2" indent="0" fontAlgn="auto">
              <a:spcAft>
                <a:spcPts val="0"/>
              </a:spcAft>
              <a:buFont typeface="Wingdings" panose="05000000000000000000" pitchFamily="2" charset="2"/>
              <a:buNone/>
              <a:defRPr/>
            </a:pPr>
            <a:r>
              <a:rPr lang="en-US" altLang="zh-CN" sz="2800" b="1" i="1" dirty="0" err="1">
                <a:solidFill>
                  <a:srgbClr val="C00000"/>
                </a:solidFill>
              </a:rPr>
              <a:t>Tk</a:t>
            </a:r>
            <a:r>
              <a:rPr lang="zh-CN" altLang="en-US" sz="2800" b="1" dirty="0">
                <a:solidFill>
                  <a:srgbClr val="C00000"/>
                </a:solidFill>
              </a:rPr>
              <a:t>＝</a:t>
            </a:r>
            <a:r>
              <a:rPr lang="en-US" altLang="zh-CN" sz="2800" b="1" i="1" dirty="0" err="1">
                <a:solidFill>
                  <a:srgbClr val="C00000"/>
                </a:solidFill>
              </a:rPr>
              <a:t>k</a:t>
            </a:r>
            <a:r>
              <a:rPr lang="en-US" altLang="zh-CN" sz="2800" b="1" dirty="0" err="1">
                <a:solidFill>
                  <a:srgbClr val="C00000"/>
                </a:solidFill>
              </a:rPr>
              <a:t>Δ</a:t>
            </a:r>
            <a:r>
              <a:rPr lang="en-US" altLang="zh-CN" sz="2800" b="1" i="1" dirty="0" err="1">
                <a:solidFill>
                  <a:srgbClr val="C00000"/>
                </a:solidFill>
              </a:rPr>
              <a:t>t</a:t>
            </a:r>
            <a:r>
              <a:rPr lang="zh-CN" altLang="en-US" sz="2800" b="1" dirty="0">
                <a:solidFill>
                  <a:srgbClr val="C00000"/>
                </a:solidFill>
              </a:rPr>
              <a:t>＋</a:t>
            </a:r>
            <a:r>
              <a:rPr lang="en-US" altLang="zh-CN" sz="2800" b="1" dirty="0">
                <a:solidFill>
                  <a:srgbClr val="C00000"/>
                </a:solidFill>
              </a:rPr>
              <a:t>(</a:t>
            </a:r>
            <a:r>
              <a:rPr lang="en-US" altLang="zh-CN" sz="2800" b="1" i="1" dirty="0">
                <a:solidFill>
                  <a:srgbClr val="C00000"/>
                </a:solidFill>
              </a:rPr>
              <a:t>n</a:t>
            </a:r>
            <a:r>
              <a:rPr lang="en-US" altLang="zh-CN" sz="2800" b="1" dirty="0">
                <a:solidFill>
                  <a:srgbClr val="C00000"/>
                </a:solidFill>
              </a:rPr>
              <a:t>-1)</a:t>
            </a:r>
            <a:r>
              <a:rPr lang="en-US" altLang="zh-CN" sz="2800" b="1" dirty="0" err="1">
                <a:solidFill>
                  <a:srgbClr val="C00000"/>
                </a:solidFill>
              </a:rPr>
              <a:t>Δ</a:t>
            </a:r>
            <a:r>
              <a:rPr lang="en-US" altLang="zh-CN" sz="2800" b="1" i="1" dirty="0" err="1">
                <a:solidFill>
                  <a:srgbClr val="C00000"/>
                </a:solidFill>
              </a:rPr>
              <a:t>t</a:t>
            </a:r>
            <a:r>
              <a:rPr lang="zh-CN" altLang="en-US" sz="2800" b="1" dirty="0">
                <a:solidFill>
                  <a:srgbClr val="C00000"/>
                </a:solidFill>
              </a:rPr>
              <a:t>＝</a:t>
            </a:r>
            <a:r>
              <a:rPr lang="en-US" altLang="zh-CN" sz="2800" b="1" dirty="0">
                <a:solidFill>
                  <a:srgbClr val="C00000"/>
                </a:solidFill>
              </a:rPr>
              <a:t>(</a:t>
            </a:r>
            <a:r>
              <a:rPr lang="en-US" altLang="zh-CN" sz="2800" b="1" i="1" dirty="0">
                <a:solidFill>
                  <a:srgbClr val="C00000"/>
                </a:solidFill>
              </a:rPr>
              <a:t>k</a:t>
            </a:r>
            <a:r>
              <a:rPr lang="zh-CN" altLang="en-US" sz="2800" b="1" dirty="0">
                <a:solidFill>
                  <a:srgbClr val="C00000"/>
                </a:solidFill>
              </a:rPr>
              <a:t>＋</a:t>
            </a:r>
            <a:r>
              <a:rPr lang="en-US" altLang="zh-CN" sz="2800" b="1" i="1" dirty="0">
                <a:solidFill>
                  <a:srgbClr val="C00000"/>
                </a:solidFill>
              </a:rPr>
              <a:t>n</a:t>
            </a:r>
            <a:r>
              <a:rPr lang="en-US" altLang="zh-CN" sz="2800" b="1" dirty="0">
                <a:solidFill>
                  <a:srgbClr val="C00000"/>
                </a:solidFill>
              </a:rPr>
              <a:t>-1)</a:t>
            </a:r>
            <a:r>
              <a:rPr lang="en-US" altLang="zh-CN" sz="2800" b="1" dirty="0" err="1">
                <a:solidFill>
                  <a:srgbClr val="C00000"/>
                </a:solidFill>
              </a:rPr>
              <a:t>Δ</a:t>
            </a:r>
            <a:r>
              <a:rPr lang="en-US" altLang="zh-CN" sz="2800" b="1" i="1" dirty="0" err="1">
                <a:solidFill>
                  <a:srgbClr val="C00000"/>
                </a:solidFill>
              </a:rPr>
              <a:t>t</a:t>
            </a:r>
            <a:r>
              <a:rPr lang="en-US" altLang="zh-CN" sz="2800" b="1" dirty="0">
                <a:solidFill>
                  <a:srgbClr val="C00000"/>
                </a:solidFill>
              </a:rPr>
              <a:t> </a:t>
            </a:r>
          </a:p>
          <a:p>
            <a:pPr marL="0" lvl="2" indent="0" fontAlgn="auto">
              <a:spcAft>
                <a:spcPts val="0"/>
              </a:spcAft>
              <a:buFont typeface="Wingdings" panose="05000000000000000000" pitchFamily="2" charset="2"/>
              <a:buNone/>
              <a:defRPr/>
            </a:pPr>
            <a:endParaRPr lang="en-US" altLang="zh-CN" sz="2800" b="1" dirty="0">
              <a:solidFill>
                <a:srgbClr val="C00000"/>
              </a:solidFill>
              <a:latin typeface="黑体" panose="02010609060101010101" pitchFamily="2" charset="-122"/>
            </a:endParaRPr>
          </a:p>
          <a:p>
            <a:pPr marL="0" lvl="1" indent="0" fontAlgn="auto">
              <a:spcAft>
                <a:spcPts val="0"/>
              </a:spcAft>
              <a:buFont typeface="Arial" panose="020B0604020202020204" pitchFamily="34" charset="0"/>
              <a:buChar char="•"/>
              <a:defRPr/>
            </a:pPr>
            <a:r>
              <a:rPr lang="zh-CN" altLang="en-US" sz="2800" dirty="0">
                <a:latin typeface="黑体" panose="02010609060101010101" pitchFamily="2" charset="-122"/>
              </a:rPr>
              <a:t>流水线的实际吞吐率</a:t>
            </a:r>
          </a:p>
        </p:txBody>
      </p:sp>
      <p:sp>
        <p:nvSpPr>
          <p:cNvPr id="378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5E20E19-A2AE-469B-A778-CE9AFBFA9BF4}" type="slidenum">
              <a:rPr lang="en-US" altLang="zh-CN" sz="1400">
                <a:solidFill>
                  <a:srgbClr val="FFFFFF"/>
                </a:solidFill>
              </a:rPr>
              <a:t>59</a:t>
            </a:fld>
            <a:endParaRPr lang="en-US" altLang="zh-CN" sz="1400">
              <a:solidFill>
                <a:srgbClr val="FFFFFF"/>
              </a:solidFill>
            </a:endParaRPr>
          </a:p>
        </p:txBody>
      </p:sp>
      <p:graphicFrame>
        <p:nvGraphicFramePr>
          <p:cNvPr id="37892" name="Object 5"/>
          <p:cNvGraphicFramePr>
            <a:graphicFrameLocks noChangeAspect="1"/>
          </p:cNvGraphicFramePr>
          <p:nvPr/>
        </p:nvGraphicFramePr>
        <p:xfrm>
          <a:off x="3348038" y="3717032"/>
          <a:ext cx="2303462" cy="889000"/>
        </p:xfrm>
        <a:graphic>
          <a:graphicData uri="http://schemas.openxmlformats.org/presentationml/2006/ole">
            <mc:AlternateContent xmlns:mc="http://schemas.openxmlformats.org/markup-compatibility/2006">
              <mc:Choice xmlns:v="urn:schemas-microsoft-com:vml" Requires="v">
                <p:oleObj name="公式" r:id="rId2" imgW="1053465" imgH="406400" progId="Equation.3">
                  <p:embed/>
                </p:oleObj>
              </mc:Choice>
              <mc:Fallback>
                <p:oleObj name="公式" r:id="rId2" imgW="1053465" imgH="406400" progId="Equation.3">
                  <p:embed/>
                  <p:pic>
                    <p:nvPicPr>
                      <p:cNvPr id="0" name="图片 102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717032"/>
                        <a:ext cx="2303462" cy="889000"/>
                      </a:xfrm>
                      <a:prstGeom prst="rect">
                        <a:avLst/>
                      </a:prstGeom>
                      <a:solidFill>
                        <a:schemeClr val="bg1"/>
                      </a:solidFill>
                      <a:ln>
                        <a:noFill/>
                      </a:ln>
                    </p:spPr>
                  </p:pic>
                </p:oleObj>
              </mc:Fallback>
            </mc:AlternateContent>
          </a:graphicData>
        </a:graphic>
      </p:graphicFrame>
      <p:graphicFrame>
        <p:nvGraphicFramePr>
          <p:cNvPr id="37893" name="Object 6"/>
          <p:cNvGraphicFramePr>
            <a:graphicFrameLocks noChangeAspect="1"/>
          </p:cNvGraphicFramePr>
          <p:nvPr/>
        </p:nvGraphicFramePr>
        <p:xfrm>
          <a:off x="2411413" y="5157192"/>
          <a:ext cx="4392612" cy="1016000"/>
        </p:xfrm>
        <a:graphic>
          <a:graphicData uri="http://schemas.openxmlformats.org/presentationml/2006/ole">
            <mc:AlternateContent xmlns:mc="http://schemas.openxmlformats.org/markup-compatibility/2006">
              <mc:Choice xmlns:v="urn:schemas-microsoft-com:vml" Requires="v">
                <p:oleObj name="公式" r:id="rId4" imgW="1701800" imgH="393700" progId="Equation.3">
                  <p:embed/>
                </p:oleObj>
              </mc:Choice>
              <mc:Fallback>
                <p:oleObj name="公式" r:id="rId4" imgW="1701800" imgH="393700" progId="Equation.3">
                  <p:embed/>
                  <p:pic>
                    <p:nvPicPr>
                      <p:cNvPr id="0" name="图片 102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5157192"/>
                        <a:ext cx="4392612" cy="1016000"/>
                      </a:xfrm>
                      <a:prstGeom prst="rect">
                        <a:avLst/>
                      </a:prstGeom>
                      <a:solidFill>
                        <a:schemeClr val="bg1"/>
                      </a:solidFill>
                      <a:ln>
                        <a:noFill/>
                      </a:ln>
                    </p:spPr>
                  </p:pic>
                </p:oleObj>
              </mc:Fallback>
            </mc:AlternateContent>
          </a:graphicData>
        </a:graphic>
      </p:graphicFrame>
      <p:sp>
        <p:nvSpPr>
          <p:cNvPr id="38918" name="Rectangle 7" descr="Rectangle: Click to edit Master text styles&#10;Second level&#10;Third level&#10;Fourth level&#10;Fifth level"/>
          <p:cNvSpPr>
            <a:spLocks noChangeArrowheads="1"/>
          </p:cNvSpPr>
          <p:nvPr/>
        </p:nvSpPr>
        <p:spPr bwMode="auto">
          <a:xfrm>
            <a:off x="1115616" y="4653136"/>
            <a:ext cx="20796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714500" indent="-4572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indent="0" algn="l" eaLnBrk="1" hangingPunct="1">
              <a:spcBef>
                <a:spcPts val="0"/>
              </a:spcBef>
              <a:buClr>
                <a:schemeClr val="tx1"/>
              </a:buClr>
              <a:buSzPct val="90000"/>
              <a:defRPr/>
            </a:pPr>
            <a:r>
              <a:rPr lang="zh-CN" altLang="en-US" sz="2800" dirty="0">
                <a:latin typeface="+mn-ea"/>
                <a:ea typeface="+mn-ea"/>
              </a:rPr>
              <a:t>最大吞吐率</a:t>
            </a:r>
          </a:p>
          <a:p>
            <a:pPr lvl="2" algn="l" eaLnBrk="1" hangingPunct="1">
              <a:spcBef>
                <a:spcPct val="20000"/>
              </a:spcBef>
              <a:buClr>
                <a:schemeClr val="accent1"/>
              </a:buClr>
              <a:buSzPct val="60000"/>
              <a:buFont typeface="Wingdings" panose="05000000000000000000" pitchFamily="2" charset="2"/>
              <a:buNone/>
              <a:defRPr/>
            </a:pPr>
            <a:endParaRPr lang="en-US" altLang="zh-CN" dirty="0">
              <a:solidFill>
                <a:srgbClr val="008000"/>
              </a:solidFill>
              <a:latin typeface="黑体" panose="02010609060101010101" pitchFamily="2" charset="-122"/>
            </a:endParaRPr>
          </a:p>
        </p:txBody>
      </p:sp>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ED7024-E659-4A10-AA9A-9BBF4A5D674C}" type="slidenum">
              <a:rPr lang="en-US" altLang="zh-CN"/>
              <a:t>6</a:t>
            </a:fld>
            <a:endParaRPr lang="en-US" altLang="zh-CN"/>
          </a:p>
        </p:txBody>
      </p:sp>
      <p:sp>
        <p:nvSpPr>
          <p:cNvPr id="7173" name="Rectangle 5"/>
          <p:cNvSpPr>
            <a:spLocks noGrp="1" noChangeArrowheads="1"/>
          </p:cNvSpPr>
          <p:nvPr>
            <p:ph type="subTitle" idx="1"/>
          </p:nvPr>
        </p:nvSpPr>
        <p:spPr>
          <a:xfrm>
            <a:off x="457200" y="1752600"/>
            <a:ext cx="7901014" cy="4038600"/>
          </a:xfrm>
        </p:spPr>
        <p:txBody>
          <a:bodyPr>
            <a:normAutofit fontScale="97500"/>
          </a:bodyPr>
          <a:lstStyle/>
          <a:p>
            <a:pPr algn="l">
              <a:lnSpc>
                <a:spcPct val="150000"/>
              </a:lnSpc>
            </a:pPr>
            <a:r>
              <a:rPr lang="zh-CN" altLang="en-US" b="1" dirty="0">
                <a:solidFill>
                  <a:srgbClr val="C00000"/>
                </a:solidFill>
                <a:latin typeface="Comic Sans MS" panose="030F0702030302020204" pitchFamily="66" charset="0"/>
              </a:rPr>
              <a:t>一、什么是流水线</a:t>
            </a:r>
            <a:r>
              <a:rPr lang="en-US" altLang="zh-CN" b="1" dirty="0">
                <a:solidFill>
                  <a:srgbClr val="C00000"/>
                </a:solidFill>
                <a:latin typeface="Comic Sans MS" panose="030F0702030302020204" pitchFamily="66" charset="0"/>
              </a:rPr>
              <a:t>?</a:t>
            </a:r>
          </a:p>
          <a:p>
            <a:pPr algn="l">
              <a:lnSpc>
                <a:spcPct val="150000"/>
              </a:lnSpc>
            </a:pPr>
            <a:r>
              <a:rPr lang="zh-CN" altLang="en-US" b="1" dirty="0">
                <a:solidFill>
                  <a:srgbClr val="C00000"/>
                </a:solidFill>
                <a:latin typeface="Comic Sans MS" panose="030F0702030302020204" pitchFamily="66" charset="0"/>
              </a:rPr>
              <a:t>二、流水线的分类</a:t>
            </a:r>
          </a:p>
          <a:p>
            <a:pPr algn="l">
              <a:lnSpc>
                <a:spcPct val="150000"/>
              </a:lnSpc>
            </a:pPr>
            <a:r>
              <a:rPr altLang="zh-CN" b="1" dirty="0">
                <a:solidFill>
                  <a:srgbClr val="C00000"/>
                </a:solidFill>
                <a:latin typeface="Comic Sans MS" panose="030F0702030302020204" pitchFamily="66" charset="0"/>
              </a:rPr>
              <a:t>三、</a:t>
            </a:r>
            <a:r>
              <a:rPr lang="en-US" altLang="zh-CN" b="1" dirty="0">
                <a:solidFill>
                  <a:srgbClr val="C00000"/>
                </a:solidFill>
                <a:latin typeface="Comic Sans MS" panose="030F0702030302020204" pitchFamily="66" charset="0"/>
              </a:rPr>
              <a:t>RISC</a:t>
            </a:r>
            <a:r>
              <a:rPr lang="zh-CN" altLang="en-US" b="1" dirty="0">
                <a:solidFill>
                  <a:srgbClr val="C00000"/>
                </a:solidFill>
                <a:latin typeface="Comic Sans MS" panose="030F0702030302020204" pitchFamily="66" charset="0"/>
              </a:rPr>
              <a:t>指令系统特点</a:t>
            </a:r>
            <a:endParaRPr lang="en-US" altLang="zh-CN" b="1" dirty="0">
              <a:solidFill>
                <a:srgbClr val="C00000"/>
              </a:solidFill>
              <a:latin typeface="Comic Sans MS" panose="030F0702030302020204" pitchFamily="66" charset="0"/>
            </a:endParaRPr>
          </a:p>
          <a:p>
            <a:pPr algn="l">
              <a:lnSpc>
                <a:spcPct val="150000"/>
              </a:lnSpc>
            </a:pPr>
            <a:r>
              <a:rPr lang="zh-CN" altLang="en-US" b="1" dirty="0">
                <a:solidFill>
                  <a:srgbClr val="C00000"/>
                </a:solidFill>
                <a:latin typeface="Comic Sans MS" panose="030F0702030302020204" pitchFamily="66" charset="0"/>
              </a:rPr>
              <a:t>四、非流水线方式下</a:t>
            </a:r>
            <a:r>
              <a:rPr lang="en-US" altLang="zh-CN" b="1" dirty="0">
                <a:solidFill>
                  <a:srgbClr val="C00000"/>
                </a:solidFill>
                <a:latin typeface="Comic Sans MS" panose="030F0702030302020204" pitchFamily="66" charset="0"/>
              </a:rPr>
              <a:t>RISC</a:t>
            </a:r>
            <a:r>
              <a:rPr lang="zh-CN" altLang="en-US" b="1" dirty="0">
                <a:solidFill>
                  <a:srgbClr val="C00000"/>
                </a:solidFill>
                <a:latin typeface="Comic Sans MS" panose="030F0702030302020204" pitchFamily="66" charset="0"/>
              </a:rPr>
              <a:t>指令系统的实现</a:t>
            </a:r>
            <a:endParaRPr lang="en-US" altLang="zh-CN" b="1" dirty="0">
              <a:solidFill>
                <a:srgbClr val="C00000"/>
              </a:solidFill>
              <a:latin typeface="Comic Sans MS" panose="030F0702030302020204" pitchFamily="66" charset="0"/>
            </a:endParaRPr>
          </a:p>
          <a:p>
            <a:pPr algn="l">
              <a:lnSpc>
                <a:spcPct val="150000"/>
              </a:lnSpc>
            </a:pPr>
            <a:r>
              <a:rPr lang="zh-CN" altLang="en-US" b="1" dirty="0">
                <a:solidFill>
                  <a:srgbClr val="C00000"/>
                </a:solidFill>
                <a:latin typeface="Comic Sans MS" panose="030F0702030302020204" pitchFamily="66" charset="0"/>
              </a:rPr>
              <a:t>五、经典</a:t>
            </a:r>
            <a:r>
              <a:rPr lang="en-US" altLang="zh-CN" b="1" dirty="0">
                <a:solidFill>
                  <a:srgbClr val="C00000"/>
                </a:solidFill>
                <a:latin typeface="Comic Sans MS" panose="030F0702030302020204" pitchFamily="66" charset="0"/>
              </a:rPr>
              <a:t>5</a:t>
            </a:r>
            <a:r>
              <a:rPr lang="zh-CN" altLang="en-US" b="1" dirty="0">
                <a:solidFill>
                  <a:srgbClr val="C00000"/>
                </a:solidFill>
                <a:latin typeface="Comic Sans MS" panose="030F0702030302020204" pitchFamily="66" charset="0"/>
              </a:rPr>
              <a:t>段流水线</a:t>
            </a:r>
            <a:r>
              <a:rPr lang="en-US" altLang="zh-CN" b="1" dirty="0">
                <a:solidFill>
                  <a:srgbClr val="C00000"/>
                </a:solidFill>
                <a:latin typeface="Comic Sans MS" panose="030F0702030302020204" pitchFamily="66" charset="0"/>
              </a:rPr>
              <a:t>RISC</a:t>
            </a:r>
            <a:r>
              <a:rPr lang="zh-CN" altLang="en-US" b="1" dirty="0">
                <a:solidFill>
                  <a:srgbClr val="C00000"/>
                </a:solidFill>
                <a:latin typeface="Comic Sans MS" panose="030F0702030302020204" pitchFamily="66" charset="0"/>
              </a:rPr>
              <a:t>处理器</a:t>
            </a:r>
            <a:endParaRPr lang="en-US" altLang="zh-CN" b="1" dirty="0">
              <a:solidFill>
                <a:srgbClr val="C00000"/>
              </a:solidFill>
              <a:latin typeface="Comic Sans MS" panose="030F0702030302020204" pitchFamily="66" charset="0"/>
            </a:endParaRPr>
          </a:p>
          <a:p>
            <a:pPr algn="l">
              <a:lnSpc>
                <a:spcPct val="150000"/>
              </a:lnSpc>
            </a:pPr>
            <a:endParaRPr lang="en-US" altLang="zh-CN" b="1" dirty="0">
              <a:solidFill>
                <a:srgbClr val="C00000"/>
              </a:solidFill>
              <a:latin typeface="Comic Sans MS" panose="030F0702030302020204" pitchFamily="66" charset="0"/>
            </a:endParaRPr>
          </a:p>
        </p:txBody>
      </p:sp>
      <p:sp>
        <p:nvSpPr>
          <p:cNvPr id="7" name="矩形 6"/>
          <p:cNvSpPr/>
          <p:nvPr/>
        </p:nvSpPr>
        <p:spPr>
          <a:xfrm>
            <a:off x="1643042" y="571480"/>
            <a:ext cx="5854700" cy="970915"/>
          </a:xfrm>
          <a:prstGeom prst="rect">
            <a:avLst/>
          </a:prstGeom>
        </p:spPr>
        <p:txBody>
          <a:bodyPr wrap="none">
            <a:spAutoFit/>
          </a:bodyPr>
          <a:lstStyle/>
          <a:p>
            <a:pPr>
              <a:lnSpc>
                <a:spcPct val="130000"/>
              </a:lnSpc>
            </a:pPr>
            <a:r>
              <a:rPr lang="en-US" altLang="zh-CN" sz="4400" b="1" dirty="0">
                <a:latin typeface="黑体" panose="02010609060101010101" pitchFamily="2" charset="-122"/>
              </a:rPr>
              <a:t>4.1	 </a:t>
            </a:r>
            <a:r>
              <a:rPr lang="zh-CN" altLang="en-US" sz="4400" b="1" dirty="0">
                <a:latin typeface="黑体" panose="02010609060101010101" pitchFamily="2" charset="-122"/>
              </a:rPr>
              <a:t>流水线的基本概念</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descr="Rectangle: Click to edit Master text styles&#10;Second level&#10;Third level&#10;Fourth level&#10;Fifth level"/>
          <p:cNvSpPr>
            <a:spLocks noGrp="1" noChangeArrowheads="1"/>
          </p:cNvSpPr>
          <p:nvPr>
            <p:ph idx="1"/>
          </p:nvPr>
        </p:nvSpPr>
        <p:spPr>
          <a:xfrm>
            <a:off x="35496" y="980728"/>
            <a:ext cx="6553200" cy="647700"/>
          </a:xfrm>
        </p:spPr>
        <p:txBody>
          <a:bodyPr/>
          <a:lstStyle/>
          <a:p>
            <a:pPr marL="1085850" lvl="1" indent="-457200"/>
            <a:r>
              <a:rPr lang="zh-CN" altLang="en-US" sz="2800">
                <a:latin typeface="黑体" panose="02010609060101010101" pitchFamily="2" charset="-122"/>
              </a:rPr>
              <a:t>最大吞吐率与实际吞吐率的关系 </a:t>
            </a:r>
          </a:p>
        </p:txBody>
      </p:sp>
      <p:sp>
        <p:nvSpPr>
          <p:cNvPr id="389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69E081DC-6A4E-4B3F-92C0-7CB747CAC2BB}" type="slidenum">
              <a:rPr lang="en-US" altLang="zh-CN" sz="1400">
                <a:solidFill>
                  <a:srgbClr val="FFFFFF"/>
                </a:solidFill>
              </a:rPr>
              <a:t>60</a:t>
            </a:fld>
            <a:endParaRPr lang="en-US" altLang="zh-CN" sz="1400">
              <a:solidFill>
                <a:srgbClr val="FFFFFF"/>
              </a:solidFill>
            </a:endParaRPr>
          </a:p>
        </p:txBody>
      </p:sp>
      <p:graphicFrame>
        <p:nvGraphicFramePr>
          <p:cNvPr id="38916" name="Object 5"/>
          <p:cNvGraphicFramePr>
            <a:graphicFrameLocks noChangeAspect="1"/>
          </p:cNvGraphicFramePr>
          <p:nvPr/>
        </p:nvGraphicFramePr>
        <p:xfrm>
          <a:off x="2987452" y="1772816"/>
          <a:ext cx="3024187" cy="985838"/>
        </p:xfrm>
        <a:graphic>
          <a:graphicData uri="http://schemas.openxmlformats.org/presentationml/2006/ole">
            <mc:AlternateContent xmlns:mc="http://schemas.openxmlformats.org/markup-compatibility/2006">
              <mc:Choice xmlns:v="urn:schemas-microsoft-com:vml" Requires="v">
                <p:oleObj name="公式" r:id="rId2" imgW="1130300" imgH="368300" progId="Equation.3">
                  <p:embed/>
                </p:oleObj>
              </mc:Choice>
              <mc:Fallback>
                <p:oleObj name="公式" r:id="rId2" imgW="1130300" imgH="368300" progId="Equation.3">
                  <p:embed/>
                  <p:pic>
                    <p:nvPicPr>
                      <p:cNvPr id="0" name="图片 112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452" y="1772816"/>
                        <a:ext cx="3024187" cy="985838"/>
                      </a:xfrm>
                      <a:prstGeom prst="rect">
                        <a:avLst/>
                      </a:prstGeom>
                      <a:solidFill>
                        <a:schemeClr val="bg1"/>
                      </a:solidFill>
                      <a:ln>
                        <a:noFill/>
                      </a:ln>
                    </p:spPr>
                  </p:pic>
                </p:oleObj>
              </mc:Fallback>
            </mc:AlternateContent>
          </a:graphicData>
        </a:graphic>
      </p:graphicFrame>
      <p:sp>
        <p:nvSpPr>
          <p:cNvPr id="38917" name="Rectangle 6" descr="Rectangle: Click to edit Master text styles&#10;Second level&#10;Third level&#10;Fourth level&#10;Fifth level"/>
          <p:cNvSpPr>
            <a:spLocks noChangeArrowheads="1"/>
          </p:cNvSpPr>
          <p:nvPr/>
        </p:nvSpPr>
        <p:spPr bwMode="auto">
          <a:xfrm>
            <a:off x="323850" y="3068960"/>
            <a:ext cx="85693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00100" indent="-4572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spcBef>
                <a:spcPct val="20000"/>
              </a:spcBef>
              <a:buClr>
                <a:schemeClr val="accent1"/>
              </a:buClr>
              <a:buSzPct val="60000"/>
              <a:buFont typeface="Wingdings" panose="05000000000000000000" pitchFamily="2" charset="2"/>
              <a:buChar char="l"/>
            </a:pPr>
            <a:r>
              <a:rPr lang="zh-CN" altLang="en-US" sz="2800" dirty="0">
                <a:latin typeface="华文中宋" panose="02010600040101010101" pitchFamily="2" charset="-122"/>
                <a:ea typeface="华文中宋" panose="02010600040101010101" pitchFamily="2" charset="-122"/>
              </a:rPr>
              <a:t>流水线的实际吞吐率小于最大吞吐率，它除了与每个段的时间有关外，还与流水线的</a:t>
            </a:r>
            <a:r>
              <a:rPr lang="zh-CN" altLang="en-US" sz="2800" dirty="0">
                <a:solidFill>
                  <a:srgbClr val="FF0000"/>
                </a:solidFill>
                <a:latin typeface="华文中宋" panose="02010600040101010101" pitchFamily="2" charset="-122"/>
                <a:ea typeface="华文中宋" panose="02010600040101010101" pitchFamily="2" charset="-122"/>
              </a:rPr>
              <a:t>段数</a:t>
            </a:r>
            <a:r>
              <a:rPr lang="en-US" altLang="zh-CN" sz="2800" i="1" dirty="0">
                <a:solidFill>
                  <a:srgbClr val="FF0000"/>
                </a:solidFill>
                <a:latin typeface="华文中宋" panose="02010600040101010101" pitchFamily="2" charset="-122"/>
                <a:ea typeface="华文中宋" panose="02010600040101010101" pitchFamily="2" charset="-122"/>
              </a:rPr>
              <a:t>k</a:t>
            </a:r>
            <a:r>
              <a:rPr lang="zh-CN" altLang="en-US" sz="2800" dirty="0">
                <a:latin typeface="华文中宋" panose="02010600040101010101" pitchFamily="2" charset="-122"/>
                <a:ea typeface="华文中宋" panose="02010600040101010101" pitchFamily="2" charset="-122"/>
              </a:rPr>
              <a:t>以及输入到流水线中的</a:t>
            </a:r>
            <a:r>
              <a:rPr lang="zh-CN" altLang="en-US" sz="2800" dirty="0">
                <a:solidFill>
                  <a:srgbClr val="FF0000"/>
                </a:solidFill>
                <a:latin typeface="华文中宋" panose="02010600040101010101" pitchFamily="2" charset="-122"/>
                <a:ea typeface="华文中宋" panose="02010600040101010101" pitchFamily="2" charset="-122"/>
              </a:rPr>
              <a:t>任务数</a:t>
            </a:r>
            <a:r>
              <a:rPr lang="en-US" altLang="zh-CN" sz="2800" i="1" dirty="0">
                <a:solidFill>
                  <a:srgbClr val="FF0000"/>
                </a:solidFill>
                <a:latin typeface="华文中宋" panose="02010600040101010101" pitchFamily="2" charset="-122"/>
                <a:ea typeface="华文中宋" panose="02010600040101010101" pitchFamily="2" charset="-122"/>
              </a:rPr>
              <a:t>n</a:t>
            </a:r>
            <a:r>
              <a:rPr lang="zh-CN" altLang="en-US" sz="2800" dirty="0">
                <a:latin typeface="华文中宋" panose="02010600040101010101" pitchFamily="2" charset="-122"/>
                <a:ea typeface="华文中宋" panose="02010600040101010101" pitchFamily="2" charset="-122"/>
              </a:rPr>
              <a:t>有关。</a:t>
            </a:r>
          </a:p>
          <a:p>
            <a:pPr algn="l" eaLnBrk="1" hangingPunct="1">
              <a:lnSpc>
                <a:spcPct val="140000"/>
              </a:lnSpc>
              <a:spcBef>
                <a:spcPct val="20000"/>
              </a:spcBef>
              <a:buClr>
                <a:schemeClr val="accent1"/>
              </a:buClr>
              <a:buSzPct val="60000"/>
              <a:buFont typeface="Wingdings" panose="05000000000000000000" pitchFamily="2" charset="2"/>
              <a:buChar char="l"/>
            </a:pPr>
            <a:r>
              <a:rPr lang="zh-CN" altLang="en-US" sz="2800" dirty="0">
                <a:latin typeface="华文中宋" panose="02010600040101010101" pitchFamily="2" charset="-122"/>
                <a:ea typeface="华文中宋" panose="02010600040101010101" pitchFamily="2" charset="-122"/>
              </a:rPr>
              <a:t>只有当</a:t>
            </a:r>
            <a:r>
              <a:rPr lang="en-US" altLang="zh-CN" sz="2800" i="1" dirty="0">
                <a:solidFill>
                  <a:srgbClr val="FF0000"/>
                </a:solidFill>
                <a:latin typeface="华文中宋" panose="02010600040101010101" pitchFamily="2" charset="-122"/>
                <a:ea typeface="华文中宋" panose="02010600040101010101" pitchFamily="2" charset="-122"/>
              </a:rPr>
              <a:t>n</a:t>
            </a:r>
            <a:r>
              <a:rPr lang="en-US" altLang="zh-CN" sz="2800" dirty="0">
                <a:solidFill>
                  <a:srgbClr val="FF0000"/>
                </a:solidFill>
                <a:latin typeface="华文中宋" panose="02010600040101010101" pitchFamily="2" charset="-122"/>
                <a:ea typeface="华文中宋" panose="02010600040101010101" pitchFamily="2" charset="-122"/>
              </a:rPr>
              <a:t>&gt;&gt;</a:t>
            </a:r>
            <a:r>
              <a:rPr lang="en-US" altLang="zh-CN" sz="2800" i="1" dirty="0">
                <a:solidFill>
                  <a:srgbClr val="FF0000"/>
                </a:solidFill>
                <a:latin typeface="华文中宋" panose="02010600040101010101" pitchFamily="2" charset="-122"/>
                <a:ea typeface="华文中宋" panose="02010600040101010101" pitchFamily="2" charset="-122"/>
              </a:rPr>
              <a:t>k </a:t>
            </a:r>
            <a:r>
              <a:rPr lang="zh-CN" altLang="en-US" sz="2800" dirty="0">
                <a:latin typeface="华文中宋" panose="02010600040101010101" pitchFamily="2" charset="-122"/>
                <a:ea typeface="华文中宋" panose="02010600040101010101" pitchFamily="2" charset="-122"/>
              </a:rPr>
              <a:t>时，才有</a:t>
            </a:r>
            <a:r>
              <a:rPr lang="en-US" altLang="zh-CN" sz="2800" dirty="0" err="1">
                <a:solidFill>
                  <a:srgbClr val="FF0000"/>
                </a:solidFill>
                <a:latin typeface="华文中宋" panose="02010600040101010101" pitchFamily="2" charset="-122"/>
                <a:ea typeface="华文中宋" panose="02010600040101010101" pitchFamily="2" charset="-122"/>
              </a:rPr>
              <a:t>TP≈TP</a:t>
            </a:r>
            <a:r>
              <a:rPr lang="en-US" altLang="zh-CN" sz="2800" baseline="-25000" dirty="0" err="1">
                <a:solidFill>
                  <a:srgbClr val="FF0000"/>
                </a:solidFill>
                <a:latin typeface="华文中宋" panose="02010600040101010101" pitchFamily="2" charset="-122"/>
                <a:ea typeface="华文中宋" panose="02010600040101010101" pitchFamily="2" charset="-122"/>
              </a:rPr>
              <a:t>max</a:t>
            </a:r>
            <a:r>
              <a:rPr lang="zh-CN" altLang="en-US" sz="2800" dirty="0">
                <a:solidFill>
                  <a:srgbClr val="D60093"/>
                </a:solidFill>
                <a:latin typeface="华文中宋" panose="02010600040101010101" pitchFamily="2" charset="-122"/>
                <a:ea typeface="华文中宋" panose="02010600040101010101" pitchFamily="2" charset="-122"/>
              </a:rPr>
              <a:t>。</a:t>
            </a:r>
            <a:r>
              <a:rPr lang="zh-CN" altLang="en-US" sz="2800" dirty="0">
                <a:solidFill>
                  <a:srgbClr val="E24C05"/>
                </a:solidFill>
                <a:latin typeface="华文中宋" panose="02010600040101010101" pitchFamily="2" charset="-122"/>
                <a:ea typeface="华文中宋" panose="02010600040101010101" pitchFamily="2" charset="-122"/>
              </a:rPr>
              <a:t> </a:t>
            </a:r>
          </a:p>
        </p:txBody>
      </p:sp>
      <p:sp>
        <p:nvSpPr>
          <p:cNvPr id="7" name="Title 8"/>
          <p:cNvSpPr txBox="1"/>
          <p:nvPr/>
        </p:nvSpPr>
        <p:spPr>
          <a:xfrm>
            <a:off x="417452"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9BED8EF9-166D-492F-8D65-96AB550B138F}" type="slidenum">
              <a:rPr lang="en-US" altLang="zh-CN" sz="1400">
                <a:solidFill>
                  <a:srgbClr val="FFFFFF"/>
                </a:solidFill>
              </a:rPr>
              <a:t>61</a:t>
            </a:fld>
            <a:endParaRPr lang="en-US" altLang="zh-CN" sz="1400">
              <a:solidFill>
                <a:srgbClr val="FFFFFF"/>
              </a:solidFill>
            </a:endParaRP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032250"/>
            <a:ext cx="7118350" cy="2781300"/>
          </a:xfrm>
          <a:prstGeom prst="rect">
            <a:avLst/>
          </a:prstGeom>
          <a:solidFill>
            <a:schemeClr val="bg1"/>
          </a:solidFill>
          <a:ln>
            <a:noFill/>
          </a:ln>
        </p:spPr>
      </p:pic>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215" y="3559810"/>
            <a:ext cx="6613525" cy="615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39938" name="Rectangle 4" descr="Rectangle: Click to edit Master text styles&#10;Second level&#10;Third level&#10;Fourth level&#10;Fifth level"/>
          <p:cNvSpPr>
            <a:spLocks noGrp="1" noChangeArrowheads="1"/>
          </p:cNvSpPr>
          <p:nvPr>
            <p:ph idx="1"/>
          </p:nvPr>
        </p:nvSpPr>
        <p:spPr>
          <a:xfrm>
            <a:off x="539750" y="836737"/>
            <a:ext cx="8135938" cy="2808287"/>
          </a:xfrm>
        </p:spPr>
        <p:txBody>
          <a:bodyPr/>
          <a:lstStyle/>
          <a:p>
            <a:pPr marL="457200" indent="-457200">
              <a:buFont typeface="Wingdings" panose="05000000000000000000" pitchFamily="2" charset="2"/>
              <a:buNone/>
            </a:pPr>
            <a:r>
              <a:rPr lang="en-US" altLang="zh-CN" sz="2800" dirty="0">
                <a:latin typeface="黑体" panose="02010609060101010101" pitchFamily="2" charset="-122"/>
              </a:rPr>
              <a:t>2</a:t>
            </a:r>
            <a:r>
              <a:rPr lang="zh-CN" altLang="en-US" sz="2800" dirty="0">
                <a:latin typeface="黑体" panose="02010609060101010101" pitchFamily="2" charset="-122"/>
              </a:rPr>
              <a:t>、各段时间不完全相等的流水线 </a:t>
            </a:r>
          </a:p>
          <a:p>
            <a:pPr marL="1085850" lvl="1" indent="-457200"/>
            <a:r>
              <a:rPr lang="zh-CN" altLang="en-US" sz="2400" dirty="0">
                <a:latin typeface="黑体" panose="02010609060101010101" pitchFamily="2" charset="-122"/>
              </a:rPr>
              <a:t>一个各段时间不等的流水线及其时空图</a:t>
            </a:r>
          </a:p>
          <a:p>
            <a:pPr marL="1714500" lvl="2" indent="-457200"/>
            <a:r>
              <a:rPr lang="zh-CN" altLang="en-US" sz="2400" dirty="0">
                <a:latin typeface="黑体" panose="02010609060101010101" pitchFamily="2" charset="-122"/>
              </a:rPr>
              <a:t>一条</a:t>
            </a:r>
            <a:r>
              <a:rPr lang="en-US" altLang="zh-CN" sz="2400" dirty="0">
                <a:latin typeface="黑体" panose="02010609060101010101" pitchFamily="2" charset="-122"/>
              </a:rPr>
              <a:t>4</a:t>
            </a:r>
            <a:r>
              <a:rPr lang="zh-CN" altLang="en-US" sz="2400" dirty="0">
                <a:latin typeface="黑体" panose="02010609060101010101" pitchFamily="2" charset="-122"/>
              </a:rPr>
              <a:t>段的流水线</a:t>
            </a:r>
          </a:p>
          <a:p>
            <a:pPr marL="1714500" lvl="2" indent="-457200"/>
            <a:r>
              <a:rPr lang="en-US" altLang="zh-CN" sz="2400" dirty="0">
                <a:latin typeface="黑体" panose="02010609060101010101" pitchFamily="2" charset="-122"/>
              </a:rPr>
              <a:t>S1</a:t>
            </a:r>
            <a:r>
              <a:rPr lang="zh-CN" altLang="en-US" sz="2400" dirty="0">
                <a:latin typeface="黑体" panose="02010609060101010101" pitchFamily="2" charset="-122"/>
              </a:rPr>
              <a:t>，</a:t>
            </a:r>
            <a:r>
              <a:rPr lang="en-US" altLang="zh-CN" sz="2400" dirty="0">
                <a:latin typeface="黑体" panose="02010609060101010101" pitchFamily="2" charset="-122"/>
              </a:rPr>
              <a:t>S3</a:t>
            </a:r>
            <a:r>
              <a:rPr lang="zh-CN" altLang="en-US" sz="2400" dirty="0">
                <a:latin typeface="黑体" panose="02010609060101010101" pitchFamily="2" charset="-122"/>
              </a:rPr>
              <a:t>，</a:t>
            </a:r>
            <a:r>
              <a:rPr lang="en-US" altLang="zh-CN" sz="2400" dirty="0">
                <a:latin typeface="黑体" panose="02010609060101010101" pitchFamily="2" charset="-122"/>
              </a:rPr>
              <a:t>S4</a:t>
            </a:r>
            <a:r>
              <a:rPr lang="zh-CN" altLang="en-US" sz="2400" dirty="0">
                <a:latin typeface="黑体" panose="02010609060101010101" pitchFamily="2" charset="-122"/>
              </a:rPr>
              <a:t>各段的时间：</a:t>
            </a:r>
            <a:r>
              <a:rPr lang="en-US" altLang="zh-CN" sz="2400" dirty="0" err="1">
                <a:latin typeface="黑体" panose="02010609060101010101" pitchFamily="2" charset="-122"/>
              </a:rPr>
              <a:t>Δ</a:t>
            </a:r>
            <a:r>
              <a:rPr lang="en-US" altLang="zh-CN" sz="2400" i="1" dirty="0" err="1">
                <a:latin typeface="黑体" panose="02010609060101010101" pitchFamily="2" charset="-122"/>
              </a:rPr>
              <a:t>t</a:t>
            </a:r>
            <a:endParaRPr lang="en-US" altLang="zh-CN" sz="2400" i="1" dirty="0">
              <a:latin typeface="黑体" panose="02010609060101010101" pitchFamily="2" charset="-122"/>
            </a:endParaRPr>
          </a:p>
          <a:p>
            <a:pPr marL="1714500" lvl="2" indent="-457200"/>
            <a:r>
              <a:rPr lang="en-US" altLang="zh-CN" sz="2400" dirty="0">
                <a:latin typeface="黑体" panose="02010609060101010101" pitchFamily="2" charset="-122"/>
              </a:rPr>
              <a:t>S2</a:t>
            </a:r>
            <a:r>
              <a:rPr lang="zh-CN" altLang="en-US" sz="2400" dirty="0">
                <a:latin typeface="黑体" panose="02010609060101010101" pitchFamily="2" charset="-122"/>
              </a:rPr>
              <a:t>的时间：</a:t>
            </a:r>
            <a:r>
              <a:rPr lang="en-US" altLang="zh-CN" sz="2400" dirty="0">
                <a:latin typeface="黑体" panose="02010609060101010101" pitchFamily="2" charset="-122"/>
              </a:rPr>
              <a:t>3Δ</a:t>
            </a:r>
            <a:r>
              <a:rPr lang="en-US" altLang="zh-CN" sz="2400" i="1" dirty="0">
                <a:latin typeface="黑体" panose="02010609060101010101" pitchFamily="2" charset="-122"/>
              </a:rPr>
              <a:t>t</a:t>
            </a:r>
            <a:r>
              <a:rPr lang="en-US" altLang="zh-CN" sz="2400" dirty="0">
                <a:latin typeface="黑体" panose="02010609060101010101" pitchFamily="2" charset="-122"/>
              </a:rPr>
              <a:t> </a:t>
            </a:r>
            <a:r>
              <a:rPr lang="zh-CN" altLang="en-US" sz="2400" dirty="0">
                <a:latin typeface="黑体" panose="02010609060101010101" pitchFamily="2" charset="-122"/>
              </a:rPr>
              <a:t>（瓶颈段）</a:t>
            </a:r>
          </a:p>
          <a:p>
            <a:pPr marL="1085850" lvl="1" indent="-457200"/>
            <a:r>
              <a:rPr lang="zh-CN" altLang="en-US" sz="2400" dirty="0">
                <a:latin typeface="黑体" panose="02010609060101010101" pitchFamily="2" charset="-122"/>
              </a:rPr>
              <a:t>流水线中这种时间最长的段称为流水线的瓶颈段。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descr="Rectangle: Click to edit Master text styles&#10;Second level&#10;Third level&#10;Fourth level&#10;Fifth level"/>
          <p:cNvSpPr>
            <a:spLocks noGrp="1" noChangeArrowheads="1"/>
          </p:cNvSpPr>
          <p:nvPr>
            <p:ph idx="1"/>
          </p:nvPr>
        </p:nvSpPr>
        <p:spPr>
          <a:xfrm>
            <a:off x="395288" y="932284"/>
            <a:ext cx="8278812" cy="1128713"/>
          </a:xfrm>
        </p:spPr>
        <p:txBody>
          <a:bodyPr/>
          <a:lstStyle/>
          <a:p>
            <a:pPr marL="1085850" lvl="1" indent="-457200"/>
            <a:r>
              <a:rPr lang="zh-CN" altLang="en-US" sz="2800" dirty="0">
                <a:latin typeface="黑体" panose="02010609060101010101" pitchFamily="2" charset="-122"/>
              </a:rPr>
              <a:t>各段时间不等的流水线的实际吞吐率：</a:t>
            </a:r>
          </a:p>
          <a:p>
            <a:pPr marL="1714500" lvl="2" indent="-457200"/>
            <a:r>
              <a:rPr lang="zh-CN" altLang="en-US" sz="2800" dirty="0">
                <a:ea typeface="+mj-ea"/>
              </a:rPr>
              <a:t>（ </a:t>
            </a:r>
            <a:r>
              <a:rPr lang="en-US" altLang="zh-CN" sz="2800" dirty="0" err="1">
                <a:ea typeface="+mj-ea"/>
              </a:rPr>
              <a:t>Δ</a:t>
            </a:r>
            <a:r>
              <a:rPr lang="en-US" altLang="zh-CN" sz="2800" i="1" dirty="0" err="1">
                <a:ea typeface="+mj-ea"/>
              </a:rPr>
              <a:t>ti</a:t>
            </a:r>
            <a:r>
              <a:rPr lang="zh-CN" altLang="en-US" sz="2800" dirty="0">
                <a:ea typeface="+mj-ea"/>
              </a:rPr>
              <a:t>为第</a:t>
            </a:r>
            <a:r>
              <a:rPr lang="en-US" altLang="zh-CN" sz="2800" i="1" dirty="0" err="1">
                <a:ea typeface="+mj-ea"/>
              </a:rPr>
              <a:t>i</a:t>
            </a:r>
            <a:r>
              <a:rPr lang="zh-CN" altLang="en-US" sz="2800" dirty="0">
                <a:ea typeface="+mj-ea"/>
              </a:rPr>
              <a:t>段的时间，共有</a:t>
            </a:r>
            <a:r>
              <a:rPr lang="en-US" altLang="zh-CN" sz="2800" i="1" dirty="0">
                <a:solidFill>
                  <a:srgbClr val="FF0000"/>
                </a:solidFill>
                <a:ea typeface="+mj-ea"/>
              </a:rPr>
              <a:t>k</a:t>
            </a:r>
            <a:r>
              <a:rPr lang="zh-CN" altLang="en-US" sz="2800" dirty="0">
                <a:solidFill>
                  <a:srgbClr val="FF0000"/>
                </a:solidFill>
                <a:ea typeface="+mj-ea"/>
              </a:rPr>
              <a:t>个段</a:t>
            </a:r>
            <a:r>
              <a:rPr lang="zh-CN" altLang="en-US" sz="2800" dirty="0">
                <a:ea typeface="+mj-ea"/>
              </a:rPr>
              <a:t> ）</a:t>
            </a:r>
          </a:p>
        </p:txBody>
      </p:sp>
      <p:sp>
        <p:nvSpPr>
          <p:cNvPr id="409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BE7C5767-57C0-4C5D-9CEC-9637953DAAAB}" type="slidenum">
              <a:rPr lang="en-US" altLang="zh-CN" sz="1400">
                <a:solidFill>
                  <a:srgbClr val="FFFFFF"/>
                </a:solidFill>
              </a:rPr>
              <a:t>62</a:t>
            </a:fld>
            <a:endParaRPr lang="en-US" altLang="zh-CN" sz="1400">
              <a:solidFill>
                <a:srgbClr val="FFFFFF"/>
              </a:solidFill>
            </a:endParaRPr>
          </a:p>
        </p:txBody>
      </p:sp>
      <p:graphicFrame>
        <p:nvGraphicFramePr>
          <p:cNvPr id="40964" name="Object 5"/>
          <p:cNvGraphicFramePr>
            <a:graphicFrameLocks noChangeAspect="1"/>
          </p:cNvGraphicFramePr>
          <p:nvPr/>
        </p:nvGraphicFramePr>
        <p:xfrm>
          <a:off x="1763713" y="2421359"/>
          <a:ext cx="5473700" cy="1439863"/>
        </p:xfrm>
        <a:graphic>
          <a:graphicData uri="http://schemas.openxmlformats.org/presentationml/2006/ole">
            <mc:AlternateContent xmlns:mc="http://schemas.openxmlformats.org/markup-compatibility/2006">
              <mc:Choice xmlns:v="urn:schemas-microsoft-com:vml" Requires="v">
                <p:oleObj name="公式" r:id="rId2" imgW="2374900" imgH="609600" progId="Equation.3">
                  <p:embed/>
                </p:oleObj>
              </mc:Choice>
              <mc:Fallback>
                <p:oleObj name="公式" r:id="rId2" imgW="2374900" imgH="609600" progId="Equation.3">
                  <p:embed/>
                  <p:pic>
                    <p:nvPicPr>
                      <p:cNvPr id="0" name="图片 123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421359"/>
                        <a:ext cx="5473700" cy="1439863"/>
                      </a:xfrm>
                      <a:prstGeom prst="rect">
                        <a:avLst/>
                      </a:prstGeom>
                      <a:solidFill>
                        <a:schemeClr val="bg1"/>
                      </a:solidFill>
                      <a:ln>
                        <a:noFill/>
                      </a:ln>
                    </p:spPr>
                  </p:pic>
                </p:oleObj>
              </mc:Fallback>
            </mc:AlternateContent>
          </a:graphicData>
        </a:graphic>
      </p:graphicFrame>
      <p:sp>
        <p:nvSpPr>
          <p:cNvPr id="40965" name="Rectangle 6" descr="Rectangle: Click to edit Master text styles&#10;Second level&#10;Third level&#10;Fourth level&#10;Fifth level"/>
          <p:cNvSpPr>
            <a:spLocks noChangeArrowheads="1"/>
          </p:cNvSpPr>
          <p:nvPr/>
        </p:nvSpPr>
        <p:spPr bwMode="auto">
          <a:xfrm>
            <a:off x="323850" y="4316834"/>
            <a:ext cx="51831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714500" indent="-4572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lvl="1" algn="l" eaLnBrk="1" hangingPunct="1">
              <a:spcBef>
                <a:spcPct val="20000"/>
              </a:spcBef>
              <a:buClr>
                <a:schemeClr val="tx1"/>
              </a:buClr>
              <a:buSzPct val="90000"/>
              <a:buFontTx/>
              <a:buChar char="–"/>
            </a:pPr>
            <a:r>
              <a:rPr lang="zh-CN" altLang="en-US" sz="2800">
                <a:latin typeface="黑体" panose="02010609060101010101" pitchFamily="2" charset="-122"/>
              </a:rPr>
              <a:t>流水线的</a:t>
            </a:r>
            <a:r>
              <a:rPr lang="zh-CN" altLang="en-US" sz="2800">
                <a:solidFill>
                  <a:schemeClr val="tx2"/>
                </a:solidFill>
                <a:latin typeface="黑体" panose="02010609060101010101" pitchFamily="2" charset="-122"/>
              </a:rPr>
              <a:t>最大吞吐率</a:t>
            </a:r>
            <a:r>
              <a:rPr lang="zh-CN" altLang="en-US" sz="2800">
                <a:latin typeface="黑体" panose="02010609060101010101" pitchFamily="2" charset="-122"/>
              </a:rPr>
              <a:t>为</a:t>
            </a:r>
          </a:p>
        </p:txBody>
      </p:sp>
      <p:graphicFrame>
        <p:nvGraphicFramePr>
          <p:cNvPr id="40966" name="Object 7"/>
          <p:cNvGraphicFramePr>
            <a:graphicFrameLocks noChangeAspect="1"/>
          </p:cNvGraphicFramePr>
          <p:nvPr/>
        </p:nvGraphicFramePr>
        <p:xfrm>
          <a:off x="2410619" y="5049292"/>
          <a:ext cx="4465637" cy="1116012"/>
        </p:xfrm>
        <a:graphic>
          <a:graphicData uri="http://schemas.openxmlformats.org/presentationml/2006/ole">
            <mc:AlternateContent xmlns:mc="http://schemas.openxmlformats.org/markup-compatibility/2006">
              <mc:Choice xmlns:v="urn:schemas-microsoft-com:vml" Requires="v">
                <p:oleObj name="公式" r:id="rId4" imgW="1637665" imgH="406400" progId="Equation.3">
                  <p:embed/>
                </p:oleObj>
              </mc:Choice>
              <mc:Fallback>
                <p:oleObj name="公式" r:id="rId4" imgW="1637665" imgH="406400" progId="Equation.3">
                  <p:embed/>
                  <p:pic>
                    <p:nvPicPr>
                      <p:cNvPr id="0" name="图片 123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0619" y="5049292"/>
                        <a:ext cx="4465637" cy="1116012"/>
                      </a:xfrm>
                      <a:prstGeom prst="rect">
                        <a:avLst/>
                      </a:prstGeom>
                      <a:solidFill>
                        <a:schemeClr val="bg1"/>
                      </a:solidFill>
                      <a:ln>
                        <a:noFill/>
                      </a:ln>
                    </p:spPr>
                  </p:pic>
                </p:oleObj>
              </mc:Fallback>
            </mc:AlternateContent>
          </a:graphicData>
        </a:graphic>
      </p:graphicFrame>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Rectangle: Click to edit Master text styles&#10;Second level&#10;Third level&#10;Fourth level&#10;Fifth level"/>
          <p:cNvSpPr>
            <a:spLocks noGrp="1" noChangeArrowheads="1"/>
          </p:cNvSpPr>
          <p:nvPr>
            <p:ph idx="1"/>
          </p:nvPr>
        </p:nvSpPr>
        <p:spPr>
          <a:xfrm>
            <a:off x="610815" y="980728"/>
            <a:ext cx="7921625" cy="2281237"/>
          </a:xfrm>
        </p:spPr>
        <p:txBody>
          <a:bodyPr rtlCol="0">
            <a:normAutofit fontScale="92500" lnSpcReduction="10000"/>
          </a:bodyPr>
          <a:lstStyle/>
          <a:p>
            <a:pPr marL="457200" indent="-457200" fontAlgn="auto">
              <a:spcAft>
                <a:spcPts val="0"/>
              </a:spcAft>
              <a:buFont typeface="Wingdings" panose="05000000000000000000" pitchFamily="2" charset="2"/>
              <a:buNone/>
              <a:defRPr/>
            </a:pPr>
            <a:r>
              <a:rPr lang="en-US" altLang="zh-CN" sz="2800" dirty="0">
                <a:latin typeface="黑体" panose="02010609060101010101" pitchFamily="2" charset="-122"/>
              </a:rPr>
              <a:t>3</a:t>
            </a:r>
            <a:r>
              <a:rPr lang="zh-CN" altLang="en-US" sz="2800" dirty="0">
                <a:latin typeface="黑体" panose="02010609060101010101" pitchFamily="2" charset="-122"/>
              </a:rPr>
              <a:t>、解决流水线瓶颈问题的常用方法       </a:t>
            </a:r>
          </a:p>
          <a:p>
            <a:pPr marL="1085850" lvl="1" indent="-457200" fontAlgn="auto">
              <a:spcBef>
                <a:spcPts val="1200"/>
              </a:spcBef>
              <a:spcAft>
                <a:spcPts val="600"/>
              </a:spcAft>
              <a:buFontTx/>
              <a:buNone/>
              <a:defRPr/>
            </a:pPr>
            <a:r>
              <a:rPr lang="en-US" altLang="zh-CN" sz="2800" dirty="0">
                <a:latin typeface="黑体" panose="02010609060101010101" pitchFamily="2" charset="-122"/>
              </a:rPr>
              <a:t>1</a:t>
            </a:r>
            <a:r>
              <a:rPr lang="zh-CN" altLang="en-US" sz="2800" dirty="0">
                <a:latin typeface="黑体" panose="02010609060101010101" pitchFamily="2" charset="-122"/>
              </a:rPr>
              <a:t>）细分瓶颈段：</a:t>
            </a:r>
          </a:p>
          <a:p>
            <a:pPr marL="1714500" lvl="2" indent="-457200" fontAlgn="auto">
              <a:spcAft>
                <a:spcPts val="0"/>
              </a:spcAft>
              <a:buFont typeface="Arial" panose="020B0604020202020204" pitchFamily="34" charset="0"/>
              <a:buChar char="•"/>
              <a:defRPr/>
            </a:pPr>
            <a:r>
              <a:rPr lang="zh-CN" altLang="en-US" sz="2800" dirty="0">
                <a:latin typeface="黑体" panose="02010609060101010101" pitchFamily="2" charset="-122"/>
              </a:rPr>
              <a:t>例如：对前面的</a:t>
            </a:r>
            <a:r>
              <a:rPr lang="en-US" altLang="zh-CN" sz="2800" dirty="0">
                <a:latin typeface="黑体" panose="02010609060101010101" pitchFamily="2" charset="-122"/>
              </a:rPr>
              <a:t>4</a:t>
            </a:r>
            <a:r>
              <a:rPr lang="zh-CN" altLang="en-US" sz="2800" dirty="0">
                <a:latin typeface="黑体" panose="02010609060101010101" pitchFamily="2" charset="-122"/>
              </a:rPr>
              <a:t>段流水线</a:t>
            </a:r>
          </a:p>
          <a:p>
            <a:pPr marL="1714500" lvl="2" indent="-457200" fontAlgn="auto">
              <a:spcAft>
                <a:spcPts val="0"/>
              </a:spcAft>
              <a:buFont typeface="Arial" panose="020B0604020202020204" pitchFamily="34" charset="0"/>
              <a:buChar char="•"/>
              <a:defRPr/>
            </a:pPr>
            <a:r>
              <a:rPr lang="zh-CN" altLang="en-US" sz="2800" dirty="0">
                <a:latin typeface="黑体" panose="02010609060101010101" pitchFamily="2" charset="-122"/>
              </a:rPr>
              <a:t>把瓶颈段</a:t>
            </a:r>
            <a:r>
              <a:rPr lang="en-US" altLang="zh-CN" sz="2800" dirty="0">
                <a:latin typeface="黑体" panose="02010609060101010101" pitchFamily="2" charset="-122"/>
              </a:rPr>
              <a:t>S3</a:t>
            </a:r>
            <a:r>
              <a:rPr lang="zh-CN" altLang="en-US" sz="2800" dirty="0">
                <a:latin typeface="黑体" panose="02010609060101010101" pitchFamily="2" charset="-122"/>
              </a:rPr>
              <a:t>细分为</a:t>
            </a:r>
            <a:r>
              <a:rPr lang="en-US" altLang="zh-CN" sz="2800" dirty="0">
                <a:latin typeface="黑体" panose="02010609060101010101" pitchFamily="2" charset="-122"/>
              </a:rPr>
              <a:t>3</a:t>
            </a:r>
            <a:r>
              <a:rPr lang="zh-CN" altLang="en-US" sz="2800" dirty="0">
                <a:latin typeface="黑体" panose="02010609060101010101" pitchFamily="2" charset="-122"/>
              </a:rPr>
              <a:t>个子流水线段：</a:t>
            </a:r>
            <a:r>
              <a:rPr lang="en-US" altLang="zh-CN" sz="2800" dirty="0">
                <a:latin typeface="黑体" panose="02010609060101010101" pitchFamily="2" charset="-122"/>
              </a:rPr>
              <a:t>S3a</a:t>
            </a:r>
            <a:r>
              <a:rPr lang="zh-CN" altLang="en-US" sz="2800" dirty="0">
                <a:latin typeface="黑体" panose="02010609060101010101" pitchFamily="2" charset="-122"/>
              </a:rPr>
              <a:t>，</a:t>
            </a:r>
            <a:r>
              <a:rPr lang="en-US" altLang="zh-CN" sz="2800" dirty="0">
                <a:latin typeface="黑体" panose="02010609060101010101" pitchFamily="2" charset="-122"/>
              </a:rPr>
              <a:t>S3b</a:t>
            </a:r>
            <a:r>
              <a:rPr lang="zh-CN" altLang="en-US" sz="2800" dirty="0">
                <a:latin typeface="黑体" panose="02010609060101010101" pitchFamily="2" charset="-122"/>
              </a:rPr>
              <a:t>，</a:t>
            </a:r>
            <a:r>
              <a:rPr lang="en-US" altLang="zh-CN" sz="2800" dirty="0">
                <a:latin typeface="黑体" panose="02010609060101010101" pitchFamily="2" charset="-122"/>
              </a:rPr>
              <a:t>S3c</a:t>
            </a:r>
          </a:p>
        </p:txBody>
      </p:sp>
      <p:sp>
        <p:nvSpPr>
          <p:cNvPr id="419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BA40AA00-3613-4163-AB14-FC882B53C80A}" type="slidenum">
              <a:rPr lang="en-US" altLang="zh-CN" sz="1400">
                <a:solidFill>
                  <a:srgbClr val="FFFFFF"/>
                </a:solidFill>
              </a:rPr>
              <a:t>63</a:t>
            </a:fld>
            <a:endParaRPr lang="en-US" altLang="zh-CN" sz="1400">
              <a:solidFill>
                <a:srgbClr val="FFFFFF"/>
              </a:solidFill>
            </a:endParaRPr>
          </a:p>
        </p:txBody>
      </p:sp>
      <p:graphicFrame>
        <p:nvGraphicFramePr>
          <p:cNvPr id="41988" name="Object 5"/>
          <p:cNvGraphicFramePr>
            <a:graphicFrameLocks noChangeAspect="1"/>
          </p:cNvGraphicFramePr>
          <p:nvPr/>
        </p:nvGraphicFramePr>
        <p:xfrm>
          <a:off x="0" y="3357563"/>
          <a:ext cx="9144000" cy="1727200"/>
        </p:xfrm>
        <a:graphic>
          <a:graphicData uri="http://schemas.openxmlformats.org/presentationml/2006/ole">
            <mc:AlternateContent xmlns:mc="http://schemas.openxmlformats.org/markup-compatibility/2006">
              <mc:Choice xmlns:v="urn:schemas-microsoft-com:vml" Requires="v">
                <p:oleObj name="图片" r:id="rId2" imgW="5048250" imgH="740410" progId="Word.Picture.8">
                  <p:embed/>
                </p:oleObj>
              </mc:Choice>
              <mc:Fallback>
                <p:oleObj name="图片" r:id="rId2" imgW="5048250" imgH="740410" progId="Word.Picture.8">
                  <p:embed/>
                  <p:pic>
                    <p:nvPicPr>
                      <p:cNvPr id="0" name="图片 133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7563"/>
                        <a:ext cx="9144000" cy="1727200"/>
                      </a:xfrm>
                      <a:prstGeom prst="rect">
                        <a:avLst/>
                      </a:prstGeom>
                      <a:solidFill>
                        <a:schemeClr val="bg1"/>
                      </a:solidFill>
                      <a:ln>
                        <a:noFill/>
                      </a:ln>
                    </p:spPr>
                  </p:pic>
                </p:oleObj>
              </mc:Fallback>
            </mc:AlternateContent>
          </a:graphicData>
        </a:graphic>
      </p:graphicFrame>
      <p:sp>
        <p:nvSpPr>
          <p:cNvPr id="41989" name="Text Box 6"/>
          <p:cNvSpPr txBox="1">
            <a:spLocks noChangeArrowheads="1"/>
          </p:cNvSpPr>
          <p:nvPr/>
        </p:nvSpPr>
        <p:spPr bwMode="auto">
          <a:xfrm>
            <a:off x="684213" y="5497513"/>
            <a:ext cx="4824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sz="2800" dirty="0">
                <a:latin typeface="黑体" panose="02010609060101010101" pitchFamily="2" charset="-122"/>
              </a:rPr>
              <a:t>改进后的流水线的吞吐率 ：</a:t>
            </a:r>
          </a:p>
        </p:txBody>
      </p:sp>
      <p:graphicFrame>
        <p:nvGraphicFramePr>
          <p:cNvPr id="41990" name="Object 7"/>
          <p:cNvGraphicFramePr>
            <a:graphicFrameLocks noChangeAspect="1"/>
          </p:cNvGraphicFramePr>
          <p:nvPr/>
        </p:nvGraphicFramePr>
        <p:xfrm>
          <a:off x="5507038" y="5300663"/>
          <a:ext cx="1657350" cy="941387"/>
        </p:xfrm>
        <a:graphic>
          <a:graphicData uri="http://schemas.openxmlformats.org/presentationml/2006/ole">
            <mc:AlternateContent xmlns:mc="http://schemas.openxmlformats.org/markup-compatibility/2006">
              <mc:Choice xmlns:v="urn:schemas-microsoft-com:vml" Requires="v">
                <p:oleObj name="公式" r:id="rId4" imgW="647700" imgH="368300" progId="Equation.3">
                  <p:embed/>
                </p:oleObj>
              </mc:Choice>
              <mc:Fallback>
                <p:oleObj name="公式" r:id="rId4" imgW="647700" imgH="368300" progId="Equation.3">
                  <p:embed/>
                  <p:pic>
                    <p:nvPicPr>
                      <p:cNvPr id="0" name="图片 133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038" y="5300663"/>
                        <a:ext cx="1657350" cy="941387"/>
                      </a:xfrm>
                      <a:prstGeom prst="rect">
                        <a:avLst/>
                      </a:prstGeom>
                      <a:solidFill>
                        <a:schemeClr val="bg1"/>
                      </a:solidFill>
                      <a:ln>
                        <a:noFill/>
                      </a:ln>
                    </p:spPr>
                  </p:pic>
                </p:oleObj>
              </mc:Fallback>
            </mc:AlternateContent>
          </a:graphicData>
        </a:graphic>
      </p:graphicFrame>
      <p:sp>
        <p:nvSpPr>
          <p:cNvPr id="8"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Rectangle: Click to edit Master text styles&#10;Second level&#10;Third level&#10;Fourth level&#10;Fifth level"/>
          <p:cNvSpPr>
            <a:spLocks noGrp="1" noChangeArrowheads="1"/>
          </p:cNvSpPr>
          <p:nvPr>
            <p:ph idx="1"/>
          </p:nvPr>
        </p:nvSpPr>
        <p:spPr>
          <a:xfrm>
            <a:off x="179705" y="980440"/>
            <a:ext cx="8735695" cy="3146425"/>
          </a:xfrm>
        </p:spPr>
        <p:txBody>
          <a:bodyPr rtlCol="0">
            <a:normAutofit/>
          </a:bodyPr>
          <a:lstStyle/>
          <a:p>
            <a:pPr marL="1085850" lvl="1" indent="-457200" fontAlgn="auto">
              <a:spcAft>
                <a:spcPts val="0"/>
              </a:spcAft>
              <a:buFontTx/>
              <a:buNone/>
              <a:defRPr/>
            </a:pPr>
            <a:r>
              <a:rPr lang="en-US" altLang="zh-CN" sz="2800" dirty="0">
                <a:latin typeface="黑体" panose="02010609060101010101" pitchFamily="2" charset="-122"/>
              </a:rPr>
              <a:t>2)</a:t>
            </a:r>
            <a:r>
              <a:rPr lang="zh-CN" altLang="en-US" sz="2800" dirty="0">
                <a:latin typeface="黑体" panose="02010609060101010101" pitchFamily="2" charset="-122"/>
              </a:rPr>
              <a:t>重复设置瓶颈段（</a:t>
            </a:r>
            <a:r>
              <a:rPr lang="zh-CN" altLang="en-US" sz="2800" dirty="0">
                <a:solidFill>
                  <a:srgbClr val="00B050"/>
                </a:solidFill>
                <a:latin typeface="黑体" panose="02010609060101010101" pitchFamily="2" charset="-122"/>
              </a:rPr>
              <a:t>并行：</a:t>
            </a:r>
            <a:r>
              <a:rPr altLang="en-US" dirty="0">
                <a:solidFill>
                  <a:srgbClr val="00B050"/>
                </a:solidFill>
                <a:latin typeface="黑体" panose="02010609060101010101" pitchFamily="2" charset="-122"/>
                <a:sym typeface="+mn-ea"/>
              </a:rPr>
              <a:t>如果瓶颈段难以分离时可采用</a:t>
            </a:r>
            <a:r>
              <a:rPr lang="zh-CN" altLang="en-US" sz="2800" dirty="0">
                <a:latin typeface="黑体" panose="02010609060101010101" pitchFamily="2" charset="-122"/>
              </a:rPr>
              <a:t>）</a:t>
            </a:r>
            <a:endParaRPr lang="en-US" altLang="zh-CN" sz="2800" dirty="0">
              <a:latin typeface="黑体" panose="02010609060101010101" pitchFamily="2" charset="-122"/>
            </a:endParaRPr>
          </a:p>
          <a:p>
            <a:pPr marL="1431925" lvl="1" indent="-457200" fontAlgn="auto">
              <a:spcAft>
                <a:spcPts val="0"/>
              </a:spcAft>
              <a:buFont typeface="Arial" panose="020B0604020202020204" pitchFamily="34" charset="0"/>
              <a:buChar char="•"/>
              <a:defRPr/>
            </a:pPr>
            <a:r>
              <a:rPr lang="zh-CN" altLang="en-US" dirty="0">
                <a:latin typeface="黑体" panose="02010609060101010101" pitchFamily="2" charset="-122"/>
              </a:rPr>
              <a:t>缺点：控制逻辑比较复杂，所需的硬件增加了。</a:t>
            </a:r>
          </a:p>
          <a:p>
            <a:pPr marL="1714500" lvl="2" indent="-457200" fontAlgn="auto">
              <a:spcAft>
                <a:spcPts val="0"/>
              </a:spcAft>
              <a:buFont typeface="Wingdings" panose="05000000000000000000" pitchFamily="2" charset="2"/>
              <a:buNone/>
              <a:defRPr/>
            </a:pPr>
            <a:r>
              <a:rPr lang="zh-CN" altLang="en-US" sz="2800" dirty="0">
                <a:latin typeface="黑体" panose="02010609060101010101" pitchFamily="2" charset="-122"/>
              </a:rPr>
              <a:t>例如：对前面的</a:t>
            </a:r>
            <a:r>
              <a:rPr lang="en-US" altLang="zh-CN" sz="2800" dirty="0">
                <a:latin typeface="黑体" panose="02010609060101010101" pitchFamily="2" charset="-122"/>
              </a:rPr>
              <a:t>4</a:t>
            </a:r>
            <a:r>
              <a:rPr lang="zh-CN" altLang="en-US" sz="2800" dirty="0">
                <a:latin typeface="黑体" panose="02010609060101010101" pitchFamily="2" charset="-122"/>
              </a:rPr>
              <a:t>段流水线</a:t>
            </a:r>
          </a:p>
          <a:p>
            <a:pPr marL="1714500" lvl="2" indent="-457200" fontAlgn="auto">
              <a:spcAft>
                <a:spcPts val="0"/>
              </a:spcAft>
              <a:buFont typeface="Wingdings" panose="05000000000000000000" pitchFamily="2" charset="2"/>
              <a:buNone/>
              <a:defRPr/>
            </a:pPr>
            <a:r>
              <a:rPr lang="zh-CN" altLang="en-US" sz="2800" dirty="0">
                <a:latin typeface="黑体" panose="02010609060101010101" pitchFamily="2" charset="-122"/>
              </a:rPr>
              <a:t>重复设置瓶颈段</a:t>
            </a:r>
            <a:r>
              <a:rPr lang="en-US" altLang="zh-CN" sz="2800" dirty="0">
                <a:latin typeface="黑体" panose="02010609060101010101" pitchFamily="2" charset="-122"/>
              </a:rPr>
              <a:t>S3</a:t>
            </a:r>
            <a:r>
              <a:rPr lang="zh-CN" altLang="en-US" sz="2800" dirty="0">
                <a:latin typeface="黑体" panose="02010609060101010101" pitchFamily="2" charset="-122"/>
              </a:rPr>
              <a:t>：</a:t>
            </a:r>
            <a:r>
              <a:rPr lang="en-US" altLang="zh-CN" sz="2800" dirty="0">
                <a:latin typeface="黑体" panose="02010609060101010101" pitchFamily="2" charset="-122"/>
              </a:rPr>
              <a:t>S3a</a:t>
            </a:r>
            <a:r>
              <a:rPr lang="zh-CN" altLang="en-US" sz="2800" dirty="0">
                <a:latin typeface="黑体" panose="02010609060101010101" pitchFamily="2" charset="-122"/>
              </a:rPr>
              <a:t>，</a:t>
            </a:r>
            <a:r>
              <a:rPr lang="en-US" altLang="zh-CN" sz="2800" dirty="0">
                <a:latin typeface="黑体" panose="02010609060101010101" pitchFamily="2" charset="-122"/>
              </a:rPr>
              <a:t>S3b</a:t>
            </a:r>
            <a:r>
              <a:rPr lang="zh-CN" altLang="en-US" sz="2800" dirty="0">
                <a:latin typeface="黑体" panose="02010609060101010101" pitchFamily="2" charset="-122"/>
              </a:rPr>
              <a:t>，</a:t>
            </a:r>
            <a:r>
              <a:rPr lang="en-US" altLang="zh-CN" sz="2800" dirty="0">
                <a:latin typeface="黑体" panose="02010609060101010101" pitchFamily="2" charset="-122"/>
              </a:rPr>
              <a:t>S3c</a:t>
            </a:r>
            <a:r>
              <a:rPr altLang="en-US" sz="2800" dirty="0">
                <a:latin typeface="黑体" panose="02010609060101010101" pitchFamily="2" charset="-122"/>
              </a:rPr>
              <a:t>（增加到</a:t>
            </a:r>
            <a:r>
              <a:rPr lang="en-US" altLang="zh-CN" sz="2800" dirty="0">
                <a:latin typeface="黑体" panose="02010609060101010101" pitchFamily="2" charset="-122"/>
              </a:rPr>
              <a:t>3</a:t>
            </a:r>
            <a:r>
              <a:rPr altLang="en-US" sz="2800" dirty="0">
                <a:latin typeface="黑体" panose="02010609060101010101" pitchFamily="2" charset="-122"/>
              </a:rPr>
              <a:t>个功能部件）</a:t>
            </a:r>
            <a:endParaRPr lang="en-US" altLang="zh-CN" sz="2800" dirty="0">
              <a:latin typeface="黑体" panose="02010609060101010101" pitchFamily="2" charset="-122"/>
            </a:endParaRPr>
          </a:p>
          <a:p>
            <a:pPr marL="1714500" lvl="2" indent="-457200" fontAlgn="auto">
              <a:spcAft>
                <a:spcPts val="0"/>
              </a:spcAft>
              <a:buFont typeface="Wingdings" panose="05000000000000000000" pitchFamily="2" charset="2"/>
              <a:buNone/>
              <a:defRPr/>
            </a:pPr>
            <a:endParaRPr lang="en-US" altLang="zh-CN" dirty="0">
              <a:latin typeface="黑体" panose="02010609060101010101" pitchFamily="2" charset="-122"/>
            </a:endParaRPr>
          </a:p>
        </p:txBody>
      </p:sp>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t>64</a:t>
            </a:fld>
            <a:endParaRPr lang="en-US" altLang="zh-CN" sz="1400">
              <a:solidFill>
                <a:srgbClr val="FFFFFF"/>
              </a:solidFill>
            </a:endParaRPr>
          </a:p>
        </p:txBody>
      </p:sp>
      <p:graphicFrame>
        <p:nvGraphicFramePr>
          <p:cNvPr id="43012" name="Object 5"/>
          <p:cNvGraphicFramePr>
            <a:graphicFrameLocks noChangeAspect="1"/>
          </p:cNvGraphicFramePr>
          <p:nvPr/>
        </p:nvGraphicFramePr>
        <p:xfrm>
          <a:off x="0" y="3860755"/>
          <a:ext cx="9144000" cy="3095625"/>
        </p:xfrm>
        <a:graphic>
          <a:graphicData uri="http://schemas.openxmlformats.org/presentationml/2006/ole">
            <mc:AlternateContent xmlns:mc="http://schemas.openxmlformats.org/markup-compatibility/2006">
              <mc:Choice xmlns:v="urn:schemas-microsoft-com:vml" Requires="v">
                <p:oleObj name="图片" r:id="rId2" imgW="4514215" imgH="1334135" progId="Word.Picture.8">
                  <p:embed/>
                </p:oleObj>
              </mc:Choice>
              <mc:Fallback>
                <p:oleObj name="图片" r:id="rId2" imgW="4514215" imgH="1334135" progId="Word.Picture.8">
                  <p:embed/>
                  <p:pic>
                    <p:nvPicPr>
                      <p:cNvPr id="0" name="图片 143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0755"/>
                        <a:ext cx="9144000" cy="309562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t>65</a:t>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sym typeface="+mn-ea"/>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graphicFrame>
        <p:nvGraphicFramePr>
          <p:cNvPr id="3" name="对象 2"/>
          <p:cNvGraphicFramePr>
            <a:graphicFrameLocks noGrp="1" noChangeAspect="1"/>
          </p:cNvGraphicFramePr>
          <p:nvPr/>
        </p:nvGraphicFramePr>
        <p:xfrm>
          <a:off x="622300" y="2139930"/>
          <a:ext cx="7897813" cy="3375025"/>
        </p:xfrm>
        <a:graphic>
          <a:graphicData uri="http://schemas.openxmlformats.org/presentationml/2006/ole">
            <mc:AlternateContent xmlns:mc="http://schemas.openxmlformats.org/markup-compatibility/2006">
              <mc:Choice xmlns:v="urn:schemas-microsoft-com:vml" Requires="v">
                <p:oleObj name="图片" r:id="rId2" imgW="4514215" imgH="1927860" progId="Word.Picture.8">
                  <p:embed/>
                </p:oleObj>
              </mc:Choice>
              <mc:Fallback>
                <p:oleObj name="图片" r:id="rId2" imgW="4514215" imgH="1927860" progId="Word.Picture.8">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2139930"/>
                        <a:ext cx="7897813" cy="3375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6"/>
          <p:cNvSpPr txBox="1">
            <a:spLocks noChangeArrowheads="1"/>
          </p:cNvSpPr>
          <p:nvPr/>
        </p:nvSpPr>
        <p:spPr bwMode="auto">
          <a:xfrm>
            <a:off x="2521903" y="5596671"/>
            <a:ext cx="43211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dirty="0">
                <a:latin typeface="华文中宋" panose="02010600040101010101" pitchFamily="2" charset="-122"/>
                <a:ea typeface="华文中宋" panose="02010600040101010101" pitchFamily="2" charset="-122"/>
              </a:rPr>
              <a:t>重复设置瓶颈段后的时空图</a:t>
            </a:r>
          </a:p>
        </p:txBody>
      </p:sp>
      <p:pic>
        <p:nvPicPr>
          <p:cNvPr id="2" name="图片 1"/>
          <p:cNvPicPr>
            <a:picLocks noChangeAspect="1"/>
          </p:cNvPicPr>
          <p:nvPr/>
        </p:nvPicPr>
        <p:blipFill>
          <a:blip r:embed="rId4"/>
          <a:stretch>
            <a:fillRect/>
          </a:stretch>
        </p:blipFill>
        <p:spPr>
          <a:xfrm>
            <a:off x="4561205" y="175260"/>
            <a:ext cx="4284345" cy="1423035"/>
          </a:xfrm>
          <a:prstGeom prst="rect">
            <a:avLst/>
          </a:prstGeom>
        </p:spPr>
      </p:pic>
      <p:cxnSp>
        <p:nvCxnSpPr>
          <p:cNvPr id="4" name="直接连接符 3"/>
          <p:cNvCxnSpPr/>
          <p:nvPr/>
        </p:nvCxnSpPr>
        <p:spPr>
          <a:xfrm>
            <a:off x="7703185" y="2334260"/>
            <a:ext cx="36830" cy="26073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06335" y="4977130"/>
            <a:ext cx="521335" cy="368300"/>
          </a:xfrm>
          <a:prstGeom prst="rect">
            <a:avLst/>
          </a:prstGeom>
          <a:noFill/>
        </p:spPr>
        <p:txBody>
          <a:bodyPr wrap="square" rtlCol="0">
            <a:spAutoFit/>
          </a:bodyPr>
          <a:lstStyle/>
          <a:p>
            <a:r>
              <a:rPr lang="en-US" altLang="zh-CN"/>
              <a:t>t</a:t>
            </a:r>
            <a:r>
              <a:rPr lang="en-US" altLang="zh-CN" baseline="-25000"/>
              <a:t>14</a:t>
            </a:r>
          </a:p>
        </p:txBody>
      </p:sp>
      <p:sp>
        <p:nvSpPr>
          <p:cNvPr id="7" name="文本框 6"/>
          <p:cNvSpPr txBox="1"/>
          <p:nvPr/>
        </p:nvSpPr>
        <p:spPr>
          <a:xfrm>
            <a:off x="1451610" y="4977130"/>
            <a:ext cx="521335" cy="368300"/>
          </a:xfrm>
          <a:prstGeom prst="rect">
            <a:avLst/>
          </a:prstGeom>
          <a:noFill/>
        </p:spPr>
        <p:txBody>
          <a:bodyPr wrap="square" rtlCol="0">
            <a:spAutoFit/>
          </a:bodyPr>
          <a:lstStyle/>
          <a:p>
            <a:r>
              <a:rPr lang="en-US" altLang="zh-CN"/>
              <a:t>t</a:t>
            </a:r>
            <a:r>
              <a:rPr lang="en-US" altLang="zh-CN" baseline="-25000"/>
              <a:t>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tretch>
            <a:fillRect/>
          </a:stretch>
        </p:blipFill>
        <p:spPr>
          <a:xfrm>
            <a:off x="1657985" y="384810"/>
            <a:ext cx="3398520" cy="757555"/>
          </a:xfrm>
          <a:prstGeom prst="rect">
            <a:avLst/>
          </a:prstGeom>
        </p:spPr>
      </p:pic>
      <p:sp>
        <p:nvSpPr>
          <p:cNvPr id="4" name="灯片编号占位符 3"/>
          <p:cNvSpPr>
            <a:spLocks noGrp="1"/>
          </p:cNvSpPr>
          <p:nvPr>
            <p:ph type="sldNum" sz="quarter" idx="12"/>
          </p:nvPr>
        </p:nvSpPr>
        <p:spPr>
          <a:xfrm>
            <a:off x="6553200" y="6360795"/>
            <a:ext cx="2133600" cy="365125"/>
          </a:xfrm>
        </p:spPr>
        <p:txBody>
          <a:bodyPr/>
          <a:lstStyle/>
          <a:p>
            <a:fld id="{0C913308-F349-4B6D-A68A-DD1791B4A57B}" type="slidenum">
              <a:rPr lang="zh-CN" altLang="en-US" smtClean="0"/>
              <a:t>66</a:t>
            </a:fld>
            <a:endParaRPr lang="zh-CN" altLang="en-US"/>
          </a:p>
        </p:txBody>
      </p:sp>
      <p:pic>
        <p:nvPicPr>
          <p:cNvPr id="16" name="图片 15"/>
          <p:cNvPicPr>
            <a:picLocks noChangeAspect="1"/>
          </p:cNvPicPr>
          <p:nvPr/>
        </p:nvPicPr>
        <p:blipFill>
          <a:blip r:embed="rId3"/>
          <a:stretch>
            <a:fillRect/>
          </a:stretch>
        </p:blipFill>
        <p:spPr>
          <a:xfrm>
            <a:off x="481965" y="1163955"/>
            <a:ext cx="4058920" cy="1849755"/>
          </a:xfrm>
          <a:prstGeom prst="rect">
            <a:avLst/>
          </a:prstGeom>
        </p:spPr>
      </p:pic>
      <p:sp>
        <p:nvSpPr>
          <p:cNvPr id="17" name="文本框 16"/>
          <p:cNvSpPr txBox="1"/>
          <p:nvPr/>
        </p:nvSpPr>
        <p:spPr>
          <a:xfrm>
            <a:off x="111760" y="939165"/>
            <a:ext cx="1974215" cy="337185"/>
          </a:xfrm>
          <a:prstGeom prst="rect">
            <a:avLst/>
          </a:prstGeom>
          <a:noFill/>
        </p:spPr>
        <p:txBody>
          <a:bodyPr wrap="square" rtlCol="0">
            <a:spAutoFit/>
          </a:bodyPr>
          <a:lstStyle/>
          <a:p>
            <a:r>
              <a:rPr lang="zh-CN" altLang="en-US" sz="1600" b="1">
                <a:solidFill>
                  <a:srgbClr val="FF0000"/>
                </a:solidFill>
              </a:rPr>
              <a:t>当任务数</a:t>
            </a:r>
            <a:r>
              <a:rPr lang="en-US" altLang="zh-CN" sz="1600" b="1">
                <a:solidFill>
                  <a:srgbClr val="FF0000"/>
                </a:solidFill>
              </a:rPr>
              <a:t>n=4</a:t>
            </a:r>
            <a:r>
              <a:rPr lang="zh-CN" altLang="en-US" sz="1600" b="1">
                <a:solidFill>
                  <a:srgbClr val="FF0000"/>
                </a:solidFill>
              </a:rPr>
              <a:t>时</a:t>
            </a:r>
          </a:p>
        </p:txBody>
      </p:sp>
      <p:sp>
        <p:nvSpPr>
          <p:cNvPr id="18" name="文本框 17"/>
          <p:cNvSpPr txBox="1"/>
          <p:nvPr/>
        </p:nvSpPr>
        <p:spPr>
          <a:xfrm>
            <a:off x="203200" y="99695"/>
            <a:ext cx="7103110" cy="368300"/>
          </a:xfrm>
          <a:prstGeom prst="rect">
            <a:avLst/>
          </a:prstGeom>
          <a:noFill/>
        </p:spPr>
        <p:txBody>
          <a:bodyPr wrap="none" rtlCol="0" anchor="t">
            <a:spAutoFit/>
          </a:bodyPr>
          <a:lstStyle/>
          <a:p>
            <a:r>
              <a:rPr lang="en-US" altLang="zh-CN"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Q1</a:t>
            </a:r>
            <a:r>
              <a:rPr lang="zh-CN" altLang="en-US"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：带有瓶颈部件的</a:t>
            </a:r>
            <a:r>
              <a:rPr lang="en-US" altLang="zh-CN"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4</a:t>
            </a:r>
            <a:r>
              <a:rPr lang="zh-CN" altLang="en-US"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功能段流水线</a:t>
            </a:r>
            <a:r>
              <a:rPr lang="en-US" altLang="zh-CN" b="1" noProof="0" dirty="0">
                <a:ln>
                  <a:noFill/>
                </a:ln>
                <a:solidFill>
                  <a:srgbClr val="FF0000"/>
                </a:solidFill>
                <a:effectLst/>
                <a:uLnTx/>
                <a:uFillTx/>
                <a:latin typeface="Times New Roman" panose="02020603050405020304" pitchFamily="18" charset="0"/>
                <a:ea typeface="宋体" panose="02010600030101010101" pitchFamily="2" charset="-122"/>
                <a:sym typeface="+mn-ea"/>
              </a:rPr>
              <a:t>, </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1</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2</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4</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=△t, △t</a:t>
            </a:r>
            <a:r>
              <a:rPr lang="en-US" altLang="zh-CN" b="1" baseline="-25000" noProof="0" dirty="0">
                <a:ln>
                  <a:noFill/>
                </a:ln>
                <a:solidFill>
                  <a:srgbClr val="FF0000"/>
                </a:solidFill>
                <a:effectLst/>
                <a:uLnTx/>
                <a:uFillTx/>
                <a:latin typeface="宋体" panose="02010600030101010101" pitchFamily="2" charset="-122"/>
                <a:ea typeface="宋体" panose="02010600030101010101" pitchFamily="2" charset="-122"/>
                <a:sym typeface="+mn-ea"/>
              </a:rPr>
              <a:t>3</a:t>
            </a:r>
            <a:r>
              <a:rPr lang="en-US" altLang="zh-CN" b="1" noProof="0" dirty="0">
                <a:ln>
                  <a:noFill/>
                </a:ln>
                <a:solidFill>
                  <a:srgbClr val="FF0000"/>
                </a:solidFill>
                <a:effectLst/>
                <a:uLnTx/>
                <a:uFillTx/>
                <a:latin typeface="宋体" panose="02010600030101010101" pitchFamily="2" charset="-122"/>
                <a:ea typeface="宋体" panose="02010600030101010101" pitchFamily="2" charset="-122"/>
                <a:sym typeface="+mn-ea"/>
              </a:rPr>
              <a:t>=3△t</a:t>
            </a:r>
          </a:p>
        </p:txBody>
      </p:sp>
      <p:graphicFrame>
        <p:nvGraphicFramePr>
          <p:cNvPr id="41988" name="Object 5"/>
          <p:cNvGraphicFramePr>
            <a:graphicFrameLocks noChangeAspect="1"/>
          </p:cNvGraphicFramePr>
          <p:nvPr/>
        </p:nvGraphicFramePr>
        <p:xfrm>
          <a:off x="196850" y="3314700"/>
          <a:ext cx="3625850" cy="688975"/>
        </p:xfrm>
        <a:graphic>
          <a:graphicData uri="http://schemas.openxmlformats.org/presentationml/2006/ole">
            <mc:AlternateContent xmlns:mc="http://schemas.openxmlformats.org/markup-compatibility/2006">
              <mc:Choice xmlns:v="urn:schemas-microsoft-com:vml" Requires="v">
                <p:oleObj name="图片" r:id="rId4" imgW="5048250" imgH="740410" progId="Word.Picture.8">
                  <p:embed/>
                </p:oleObj>
              </mc:Choice>
              <mc:Fallback>
                <p:oleObj name="图片" r:id="rId4" imgW="5048250" imgH="740410" progId="Word.Picture.8">
                  <p:embed/>
                  <p:pic>
                    <p:nvPicPr>
                      <p:cNvPr id="0" name="图片 133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 y="3314700"/>
                        <a:ext cx="3625850" cy="688975"/>
                      </a:xfrm>
                      <a:prstGeom prst="rect">
                        <a:avLst/>
                      </a:prstGeom>
                      <a:solidFill>
                        <a:schemeClr val="bg1"/>
                      </a:solidFill>
                      <a:ln>
                        <a:noFill/>
                      </a:ln>
                    </p:spPr>
                  </p:pic>
                </p:oleObj>
              </mc:Fallback>
            </mc:AlternateContent>
          </a:graphicData>
        </a:graphic>
      </p:graphicFrame>
      <p:pic>
        <p:nvPicPr>
          <p:cNvPr id="20" name="图片 19"/>
          <p:cNvPicPr>
            <a:picLocks noChangeAspect="1"/>
          </p:cNvPicPr>
          <p:nvPr/>
        </p:nvPicPr>
        <p:blipFill>
          <a:blip r:embed="rId6"/>
          <a:stretch>
            <a:fillRect/>
          </a:stretch>
        </p:blipFill>
        <p:spPr>
          <a:xfrm>
            <a:off x="5231765" y="2973070"/>
            <a:ext cx="3488690" cy="1158875"/>
          </a:xfrm>
          <a:prstGeom prst="rect">
            <a:avLst/>
          </a:prstGeom>
        </p:spPr>
      </p:pic>
      <p:pic>
        <p:nvPicPr>
          <p:cNvPr id="21" name="图片 20"/>
          <p:cNvPicPr>
            <a:picLocks noChangeAspect="1"/>
          </p:cNvPicPr>
          <p:nvPr/>
        </p:nvPicPr>
        <p:blipFill>
          <a:blip r:embed="rId7"/>
          <a:stretch>
            <a:fillRect/>
          </a:stretch>
        </p:blipFill>
        <p:spPr>
          <a:xfrm>
            <a:off x="4944110" y="4356735"/>
            <a:ext cx="4168140" cy="1783715"/>
          </a:xfrm>
          <a:prstGeom prst="rect">
            <a:avLst/>
          </a:prstGeom>
        </p:spPr>
      </p:pic>
      <p:sp>
        <p:nvSpPr>
          <p:cNvPr id="22" name="文本框 21"/>
          <p:cNvSpPr txBox="1"/>
          <p:nvPr/>
        </p:nvSpPr>
        <p:spPr>
          <a:xfrm>
            <a:off x="6235700" y="6187440"/>
            <a:ext cx="1791970" cy="368300"/>
          </a:xfrm>
          <a:prstGeom prst="rect">
            <a:avLst/>
          </a:prstGeom>
          <a:noFill/>
        </p:spPr>
        <p:txBody>
          <a:bodyPr wrap="none" rtlCol="0" anchor="t">
            <a:spAutoFit/>
          </a:bodyPr>
          <a:lstStyle/>
          <a:p>
            <a:r>
              <a:rPr lang="zh-CN" altLang="en-US" b="1" dirty="0">
                <a:latin typeface="黑体" panose="02010609060101010101" pitchFamily="2" charset="-122"/>
                <a:sym typeface="+mn-ea"/>
              </a:rPr>
              <a:t>重复设置瓶颈段</a:t>
            </a:r>
            <a:endParaRPr lang="zh-CN" altLang="en-US" b="1"/>
          </a:p>
        </p:txBody>
      </p:sp>
      <p:sp>
        <p:nvSpPr>
          <p:cNvPr id="23" name="文本框 22"/>
          <p:cNvSpPr txBox="1"/>
          <p:nvPr/>
        </p:nvSpPr>
        <p:spPr>
          <a:xfrm>
            <a:off x="1101090" y="6283960"/>
            <a:ext cx="1332230" cy="368300"/>
          </a:xfrm>
          <a:prstGeom prst="rect">
            <a:avLst/>
          </a:prstGeom>
          <a:noFill/>
        </p:spPr>
        <p:txBody>
          <a:bodyPr wrap="none" rtlCol="0" anchor="t">
            <a:spAutoFit/>
          </a:bodyPr>
          <a:lstStyle/>
          <a:p>
            <a:r>
              <a:rPr lang="zh-CN" altLang="en-US" b="1" dirty="0">
                <a:latin typeface="黑体" panose="02010609060101010101" pitchFamily="2" charset="-122"/>
                <a:sym typeface="+mn-ea"/>
              </a:rPr>
              <a:t>细分瓶颈段</a:t>
            </a:r>
            <a:endParaRPr lang="zh-CN" altLang="en-US" b="1"/>
          </a:p>
        </p:txBody>
      </p:sp>
      <p:pic>
        <p:nvPicPr>
          <p:cNvPr id="28" name="图片 27"/>
          <p:cNvPicPr>
            <a:picLocks noChangeAspect="1"/>
          </p:cNvPicPr>
          <p:nvPr/>
        </p:nvPicPr>
        <p:blipFill>
          <a:blip r:embed="rId8"/>
          <a:stretch>
            <a:fillRect/>
          </a:stretch>
        </p:blipFill>
        <p:spPr>
          <a:xfrm>
            <a:off x="568325" y="4356735"/>
            <a:ext cx="2807970" cy="1783715"/>
          </a:xfrm>
          <a:prstGeom prst="rect">
            <a:avLst/>
          </a:prstGeom>
        </p:spPr>
      </p:pic>
      <p:sp>
        <p:nvSpPr>
          <p:cNvPr id="25" name="文本框 24"/>
          <p:cNvSpPr txBox="1"/>
          <p:nvPr/>
        </p:nvSpPr>
        <p:spPr>
          <a:xfrm>
            <a:off x="5463540" y="875030"/>
            <a:ext cx="3182620" cy="645160"/>
          </a:xfrm>
          <a:prstGeom prst="rect">
            <a:avLst/>
          </a:prstGeom>
          <a:noFill/>
        </p:spPr>
        <p:txBody>
          <a:bodyPr wrap="square" rtlCol="0">
            <a:spAutoFit/>
          </a:bodyPr>
          <a:lstStyle/>
          <a:p>
            <a:r>
              <a:rPr lang="zh-CN" altLang="en-US">
                <a:solidFill>
                  <a:srgbClr val="FF0000"/>
                </a:solidFill>
              </a:rPr>
              <a:t>求下面情况时，吞吐率</a:t>
            </a:r>
            <a:r>
              <a:rPr lang="en-US" altLang="zh-CN">
                <a:solidFill>
                  <a:srgbClr val="FF0000"/>
                </a:solidFill>
              </a:rPr>
              <a:t>Tp</a:t>
            </a:r>
            <a:r>
              <a:rPr lang="zh-CN" altLang="en-US">
                <a:solidFill>
                  <a:srgbClr val="FF0000"/>
                </a:solidFill>
              </a:rPr>
              <a:t>，效率</a:t>
            </a:r>
            <a:r>
              <a:rPr lang="en-US" altLang="zh-CN">
                <a:solidFill>
                  <a:srgbClr val="FF0000"/>
                </a:solidFill>
              </a:rPr>
              <a:t>E</a:t>
            </a:r>
            <a:r>
              <a:rPr lang="zh-CN" altLang="en-US">
                <a:solidFill>
                  <a:srgbClr val="FF0000"/>
                </a:solidFill>
              </a:rPr>
              <a:t>，加速比</a:t>
            </a:r>
            <a:r>
              <a:rPr lang="en-US" altLang="zh-CN">
                <a:solidFill>
                  <a:srgbClr val="FF0000"/>
                </a:solidFill>
              </a:rPr>
              <a:t>S</a:t>
            </a:r>
            <a:r>
              <a:rPr lang="zh-CN" altLang="en-US">
                <a:solidFill>
                  <a:srgbClr val="FF0000"/>
                </a:solidFill>
              </a:rPr>
              <a:t>？</a:t>
            </a:r>
          </a:p>
        </p:txBody>
      </p:sp>
      <p:graphicFrame>
        <p:nvGraphicFramePr>
          <p:cNvPr id="35846" name="Object 7"/>
          <p:cNvGraphicFramePr>
            <a:graphicFrameLocks noChangeAspect="1"/>
          </p:cNvGraphicFramePr>
          <p:nvPr/>
        </p:nvGraphicFramePr>
        <p:xfrm>
          <a:off x="5714365" y="1467485"/>
          <a:ext cx="795020" cy="614045"/>
        </p:xfrm>
        <a:graphic>
          <a:graphicData uri="http://schemas.openxmlformats.org/presentationml/2006/ole">
            <mc:AlternateContent xmlns:mc="http://schemas.openxmlformats.org/markup-compatibility/2006">
              <mc:Choice xmlns:v="urn:schemas-microsoft-com:vml" Requires="v">
                <p:oleObj name="公式" r:id="rId9" imgW="558800" imgH="431800" progId="Equation.3">
                  <p:embed/>
                </p:oleObj>
              </mc:Choice>
              <mc:Fallback>
                <p:oleObj name="公式" r:id="rId9" imgW="558800" imgH="431800" progId="Equation.3">
                  <p:embed/>
                  <p:pic>
                    <p:nvPicPr>
                      <p:cNvPr id="0" name="Object 7"/>
                      <p:cNvPicPr>
                        <a:picLocks noChangeAspect="1" noChangeArrowheads="1"/>
                      </p:cNvPicPr>
                      <p:nvPr/>
                    </p:nvPicPr>
                    <p:blipFill>
                      <a:blip r:embed="rId10"/>
                      <a:srcRect/>
                      <a:stretch>
                        <a:fillRect/>
                      </a:stretch>
                    </p:blipFill>
                    <p:spPr bwMode="auto">
                      <a:xfrm>
                        <a:off x="5714365" y="1467485"/>
                        <a:ext cx="795020" cy="614045"/>
                      </a:xfrm>
                      <a:prstGeom prst="rect">
                        <a:avLst/>
                      </a:prstGeom>
                      <a:solidFill>
                        <a:schemeClr val="bg1"/>
                      </a:solidFill>
                      <a:ln>
                        <a:noFill/>
                      </a:ln>
                    </p:spPr>
                  </p:pic>
                </p:oleObj>
              </mc:Fallback>
            </mc:AlternateContent>
          </a:graphicData>
        </a:graphic>
      </p:graphicFrame>
      <p:graphicFrame>
        <p:nvGraphicFramePr>
          <p:cNvPr id="26" name="Object 7"/>
          <p:cNvGraphicFramePr>
            <a:graphicFrameLocks noGrp="1" noChangeAspect="1"/>
          </p:cNvGraphicFramePr>
          <p:nvPr/>
        </p:nvGraphicFramePr>
        <p:xfrm>
          <a:off x="7143750" y="1461135"/>
          <a:ext cx="698500" cy="620395"/>
        </p:xfrm>
        <a:graphic>
          <a:graphicData uri="http://schemas.openxmlformats.org/presentationml/2006/ole">
            <mc:AlternateContent xmlns:mc="http://schemas.openxmlformats.org/markup-compatibility/2006">
              <mc:Choice xmlns:v="urn:schemas-microsoft-com:vml" Requires="v">
                <p:oleObj name="Microsoft 公式 3.0" r:id="rId11" imgW="457200" imgH="406400" progId="Equation.3">
                  <p:embed/>
                </p:oleObj>
              </mc:Choice>
              <mc:Fallback>
                <p:oleObj name="Microsoft 公式 3.0" r:id="rId11" imgW="457200" imgH="406400" progId="Equation.3">
                  <p:embed/>
                  <p:pic>
                    <p:nvPicPr>
                      <p:cNvPr id="0" name="Object 7"/>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750" y="1461135"/>
                        <a:ext cx="698500" cy="620395"/>
                      </a:xfrm>
                      <a:prstGeom prst="rect">
                        <a:avLst/>
                      </a:prstGeom>
                      <a:solidFill>
                        <a:schemeClr val="bg1"/>
                      </a:solidFill>
                      <a:ln>
                        <a:noFill/>
                      </a:ln>
                      <a:effectLst/>
                    </p:spPr>
                  </p:pic>
                </p:oleObj>
              </mc:Fallback>
            </mc:AlternateContent>
          </a:graphicData>
        </a:graphic>
      </p:graphicFrame>
      <p:graphicFrame>
        <p:nvGraphicFramePr>
          <p:cNvPr id="27" name="Object 18"/>
          <p:cNvGraphicFramePr>
            <a:graphicFrameLocks noGrp="1" noChangeAspect="1"/>
          </p:cNvGraphicFramePr>
          <p:nvPr/>
        </p:nvGraphicFramePr>
        <p:xfrm>
          <a:off x="5463540" y="2155190"/>
          <a:ext cx="3279140" cy="603250"/>
        </p:xfrm>
        <a:graphic>
          <a:graphicData uri="http://schemas.openxmlformats.org/presentationml/2006/ole">
            <mc:AlternateContent xmlns:mc="http://schemas.openxmlformats.org/markup-compatibility/2006">
              <mc:Choice xmlns:v="urn:schemas-microsoft-com:vml" Requires="v">
                <p:oleObj name="Equation" r:id="rId13" imgW="2413000" imgH="444500" progId="Equation.DSMT4">
                  <p:embed/>
                </p:oleObj>
              </mc:Choice>
              <mc:Fallback>
                <p:oleObj name="Equation" r:id="rId13" imgW="2413000" imgH="444500" progId="Equation.DSMT4">
                  <p:embed/>
                  <p:pic>
                    <p:nvPicPr>
                      <p:cNvPr id="0" name="Object 18"/>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63540" y="2155190"/>
                        <a:ext cx="3279140" cy="603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487B38F-C5F9-4624-8349-2C195550FD4B}" type="slidenum">
              <a:rPr lang="en-US" altLang="zh-CN" sz="1400">
                <a:solidFill>
                  <a:srgbClr val="FFFFFF"/>
                </a:solidFill>
              </a:rPr>
              <a:t>67</a:t>
            </a:fld>
            <a:endParaRPr lang="en-US" altLang="zh-CN" sz="1400">
              <a:solidFill>
                <a:srgbClr val="FFFFFF"/>
              </a:solidFill>
            </a:endParaRPr>
          </a:p>
        </p:txBody>
      </p:sp>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graphicFrame>
        <p:nvGraphicFramePr>
          <p:cNvPr id="4" name="Object 7"/>
          <p:cNvGraphicFramePr>
            <a:graphicFrameLocks noGrp="1" noChangeAspect="1"/>
          </p:cNvGraphicFramePr>
          <p:nvPr>
            <p:ph/>
          </p:nvPr>
        </p:nvGraphicFramePr>
        <p:xfrm>
          <a:off x="3717602" y="3140968"/>
          <a:ext cx="1214438" cy="1079500"/>
        </p:xfrm>
        <a:graphic>
          <a:graphicData uri="http://schemas.openxmlformats.org/presentationml/2006/ole">
            <mc:AlternateContent xmlns:mc="http://schemas.openxmlformats.org/markup-compatibility/2006">
              <mc:Choice xmlns:v="urn:schemas-microsoft-com:vml" Requires="v">
                <p:oleObj name="Microsoft 公式 3.0" r:id="rId2" imgW="457200" imgH="406400" progId="Equation.3">
                  <p:embed/>
                </p:oleObj>
              </mc:Choice>
              <mc:Fallback>
                <p:oleObj name="Microsoft 公式 3.0" r:id="rId2" imgW="457200" imgH="406400" progId="Equation.3">
                  <p:embed/>
                  <p:pic>
                    <p:nvPicPr>
                      <p:cNvPr id="0" name="图片 3688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7602" y="3140968"/>
                        <a:ext cx="1214438" cy="1079500"/>
                      </a:xfrm>
                      <a:prstGeom prst="rect">
                        <a:avLst/>
                      </a:prstGeom>
                      <a:solidFill>
                        <a:schemeClr val="bg1"/>
                      </a:solidFill>
                      <a:ln>
                        <a:noFill/>
                      </a:ln>
                      <a:effectLst/>
                    </p:spPr>
                  </p:pic>
                </p:oleObj>
              </mc:Fallback>
            </mc:AlternateContent>
          </a:graphicData>
        </a:graphic>
      </p:graphicFrame>
      <p:sp>
        <p:nvSpPr>
          <p:cNvPr id="5" name="灯片编号占位符 4"/>
          <p:cNvSpPr txBox="1"/>
          <p:nvPr/>
        </p:nvSpPr>
        <p:spPr bwMode="auto">
          <a:xfrm>
            <a:off x="6553200" y="6608862"/>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E63957E5-3940-4AEE-92C3-CD39206C5FFD}" type="slidenum">
              <a:rPr lang="en-US" altLang="zh-CN" sz="1400" smtClean="0">
                <a:solidFill>
                  <a:srgbClr val="FFFFFF"/>
                </a:solidFill>
              </a:rPr>
              <a:t>67</a:t>
            </a:fld>
            <a:endParaRPr lang="en-US" altLang="zh-CN" sz="1400">
              <a:solidFill>
                <a:srgbClr val="FFFFFF"/>
              </a:solidFill>
            </a:endParaRPr>
          </a:p>
        </p:txBody>
      </p:sp>
      <p:sp>
        <p:nvSpPr>
          <p:cNvPr id="7" name="Text Box 4"/>
          <p:cNvSpPr txBox="1">
            <a:spLocks noChangeArrowheads="1"/>
          </p:cNvSpPr>
          <p:nvPr/>
        </p:nvSpPr>
        <p:spPr bwMode="auto">
          <a:xfrm>
            <a:off x="179289" y="836712"/>
            <a:ext cx="237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a:solidFill>
                  <a:srgbClr val="00B050"/>
                </a:solidFill>
                <a:latin typeface="华文中宋" panose="02010600040101010101" pitchFamily="2" charset="-122"/>
                <a:ea typeface="华文中宋" panose="02010600040101010101" pitchFamily="2" charset="-122"/>
              </a:rPr>
              <a:t>加速比</a:t>
            </a:r>
          </a:p>
        </p:txBody>
      </p:sp>
      <p:sp>
        <p:nvSpPr>
          <p:cNvPr id="8" name="Rectangle 5"/>
          <p:cNvSpPr>
            <a:spLocks noChangeArrowheads="1"/>
          </p:cNvSpPr>
          <p:nvPr/>
        </p:nvSpPr>
        <p:spPr bwMode="auto">
          <a:xfrm>
            <a:off x="250825" y="1322784"/>
            <a:ext cx="8497888"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流水线的加速比（</a:t>
            </a:r>
            <a:r>
              <a:rPr lang="en-US" altLang="zh-CN" sz="2600" dirty="0">
                <a:latin typeface="华文中宋" panose="02010600040101010101" pitchFamily="2" charset="-122"/>
                <a:ea typeface="华文中宋" panose="02010600040101010101" pitchFamily="2" charset="-122"/>
              </a:rPr>
              <a:t>Speedup</a:t>
            </a:r>
            <a:r>
              <a:rPr lang="zh-CN" altLang="en-US" sz="2600" dirty="0">
                <a:latin typeface="华文中宋" panose="02010600040101010101" pitchFamily="2" charset="-122"/>
                <a:ea typeface="华文中宋" panose="02010600040101010101" pitchFamily="2" charset="-122"/>
              </a:rPr>
              <a:t>）是完成某个任务</a:t>
            </a:r>
            <a:r>
              <a:rPr lang="zh-CN" altLang="en-US" sz="2600" dirty="0">
                <a:solidFill>
                  <a:srgbClr val="FF0000"/>
                </a:solidFill>
                <a:latin typeface="华文中宋" panose="02010600040101010101" pitchFamily="2" charset="-122"/>
                <a:ea typeface="华文中宋" panose="02010600040101010101" pitchFamily="2" charset="-122"/>
              </a:rPr>
              <a:t>顺序</a:t>
            </a:r>
            <a:r>
              <a:rPr lang="zh-CN" altLang="en-US" sz="2600" dirty="0">
                <a:latin typeface="华文中宋" panose="02010600040101010101" pitchFamily="2" charset="-122"/>
                <a:ea typeface="华文中宋" panose="02010600040101010101" pitchFamily="2" charset="-122"/>
              </a:rPr>
              <a:t>执行所用时间与</a:t>
            </a:r>
            <a:r>
              <a:rPr lang="zh-CN" altLang="en-US" sz="2600" dirty="0">
                <a:solidFill>
                  <a:srgbClr val="FF0000"/>
                </a:solidFill>
                <a:latin typeface="华文中宋" panose="02010600040101010101" pitchFamily="2" charset="-122"/>
                <a:ea typeface="华文中宋" panose="02010600040101010101" pitchFamily="2" charset="-122"/>
              </a:rPr>
              <a:t>流水线</a:t>
            </a:r>
            <a:r>
              <a:rPr lang="zh-CN" altLang="en-US" sz="2600" dirty="0">
                <a:latin typeface="华文中宋" panose="02010600040101010101" pitchFamily="2" charset="-122"/>
                <a:ea typeface="华文中宋" panose="02010600040101010101" pitchFamily="2" charset="-122"/>
              </a:rPr>
              <a:t>执行所用时间之比。 </a:t>
            </a:r>
          </a:p>
        </p:txBody>
      </p:sp>
      <p:sp>
        <p:nvSpPr>
          <p:cNvPr id="9" name="Rectangle 6"/>
          <p:cNvSpPr>
            <a:spLocks noChangeArrowheads="1"/>
          </p:cNvSpPr>
          <p:nvPr/>
        </p:nvSpPr>
        <p:spPr bwMode="auto">
          <a:xfrm>
            <a:off x="323850" y="2276872"/>
            <a:ext cx="8424863" cy="88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en-US" altLang="zh-CN" sz="2600" dirty="0">
                <a:solidFill>
                  <a:srgbClr val="E24C05"/>
                </a:solidFill>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假设：不使用流水线（即顺序执行）所用的时间为</a:t>
            </a:r>
            <a:r>
              <a:rPr lang="en-US" altLang="zh-CN" sz="2600" i="1" dirty="0" err="1">
                <a:solidFill>
                  <a:schemeClr val="tx2"/>
                </a:solidFill>
                <a:latin typeface="华文中宋" panose="02010600040101010101" pitchFamily="2" charset="-122"/>
                <a:ea typeface="华文中宋" panose="02010600040101010101" pitchFamily="2" charset="-122"/>
              </a:rPr>
              <a:t>T</a:t>
            </a:r>
            <a:r>
              <a:rPr lang="en-US" altLang="zh-CN" sz="2600" i="1" baseline="-25000" dirty="0" err="1">
                <a:solidFill>
                  <a:schemeClr val="tx2"/>
                </a:solidFill>
                <a:latin typeface="华文中宋" panose="02010600040101010101" pitchFamily="2" charset="-122"/>
                <a:ea typeface="华文中宋" panose="02010600040101010101" pitchFamily="2" charset="-122"/>
              </a:rPr>
              <a:t>s</a:t>
            </a:r>
            <a:r>
              <a:rPr lang="zh-CN" altLang="en-US" sz="2600" dirty="0">
                <a:latin typeface="华文中宋" panose="02010600040101010101" pitchFamily="2" charset="-122"/>
                <a:ea typeface="华文中宋" panose="02010600040101010101" pitchFamily="2" charset="-122"/>
              </a:rPr>
              <a:t>，使用流水线后所用的时间为</a:t>
            </a:r>
            <a:r>
              <a:rPr lang="en-US" altLang="zh-CN" sz="2600" i="1" dirty="0" err="1">
                <a:solidFill>
                  <a:schemeClr val="tx2"/>
                </a:solidFill>
                <a:latin typeface="华文中宋" panose="02010600040101010101" pitchFamily="2" charset="-122"/>
                <a:ea typeface="华文中宋" panose="02010600040101010101" pitchFamily="2" charset="-122"/>
              </a:rPr>
              <a:t>T</a:t>
            </a:r>
            <a:r>
              <a:rPr lang="en-US" altLang="zh-CN" sz="2600" i="1" baseline="-25000" dirty="0" err="1">
                <a:solidFill>
                  <a:schemeClr val="tx2"/>
                </a:solidFill>
                <a:latin typeface="华文中宋" panose="02010600040101010101" pitchFamily="2" charset="-122"/>
                <a:ea typeface="华文中宋" panose="02010600040101010101" pitchFamily="2" charset="-122"/>
              </a:rPr>
              <a:t>k</a:t>
            </a:r>
            <a:r>
              <a:rPr lang="zh-CN" altLang="en-US" sz="2600" dirty="0">
                <a:latin typeface="华文中宋" panose="02010600040101010101" pitchFamily="2" charset="-122"/>
                <a:ea typeface="华文中宋" panose="02010600040101010101" pitchFamily="2" charset="-122"/>
              </a:rPr>
              <a:t>，则该流水线的加速比为</a:t>
            </a:r>
          </a:p>
        </p:txBody>
      </p:sp>
      <p:sp>
        <p:nvSpPr>
          <p:cNvPr id="10" name="Rectangle 4" descr="Rectangle: Click to edit Master text styles&#10;Second level&#10;Third level&#10;Fourth level&#10;Fifth level"/>
          <p:cNvSpPr txBox="1">
            <a:spLocks noChangeArrowheads="1"/>
          </p:cNvSpPr>
          <p:nvPr/>
        </p:nvSpPr>
        <p:spPr bwMode="auto">
          <a:xfrm>
            <a:off x="683270" y="4221088"/>
            <a:ext cx="7777162"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2" charset="-122"/>
              </a:defRPr>
            </a:lvl1pPr>
            <a:lvl2pPr marL="1085850" indent="-457200">
              <a:defRPr kumimoji="1" sz="2400">
                <a:solidFill>
                  <a:schemeClr val="tx1"/>
                </a:solidFill>
                <a:latin typeface="Times New Roman" panose="02020603050405020304" pitchFamily="18" charset="0"/>
                <a:ea typeface="黑体" panose="02010609060101010101" pitchFamily="2" charset="-122"/>
              </a:defRPr>
            </a:lvl2pPr>
            <a:lvl3pPr marL="12573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20000"/>
              </a:spcBef>
              <a:buClr>
                <a:schemeClr val="accent1"/>
              </a:buClr>
              <a:buSzPct val="80000"/>
              <a:buFont typeface="Wingdings" panose="05000000000000000000" pitchFamily="2" charset="2"/>
              <a:buNone/>
            </a:pPr>
            <a:r>
              <a:rPr kumimoji="0" lang="en-US" altLang="zh-CN" dirty="0">
                <a:latin typeface="+mn-lt"/>
                <a:ea typeface="PMingLiU-ExtB" panose="02020500000000000000" pitchFamily="18" charset="-120"/>
              </a:rPr>
              <a:t>1</a:t>
            </a:r>
            <a:r>
              <a:rPr kumimoji="0" lang="zh-CN" altLang="en-US" dirty="0">
                <a:latin typeface="+mn-lt"/>
                <a:ea typeface="华文中宋" panose="02010600040101010101" pitchFamily="2" charset="-122"/>
              </a:rPr>
              <a:t>、流水线各段时间相等（都是△</a:t>
            </a:r>
            <a:r>
              <a:rPr kumimoji="0" lang="en-US" altLang="zh-CN" i="1" dirty="0">
                <a:latin typeface="+mn-lt"/>
                <a:ea typeface="PMingLiU-ExtB" panose="02020500000000000000" pitchFamily="18" charset="-120"/>
              </a:rPr>
              <a:t>t</a:t>
            </a:r>
            <a:r>
              <a:rPr kumimoji="0" lang="zh-CN" altLang="en-US" dirty="0">
                <a:latin typeface="+mn-lt"/>
                <a:ea typeface="华文中宋" panose="02010600040101010101" pitchFamily="2" charset="-122"/>
              </a:rPr>
              <a:t>）</a:t>
            </a:r>
          </a:p>
          <a:p>
            <a:pPr lvl="1" algn="l" eaLnBrk="1" hangingPunct="1">
              <a:lnSpc>
                <a:spcPct val="90000"/>
              </a:lnSpc>
              <a:spcBef>
                <a:spcPct val="20000"/>
              </a:spcBef>
              <a:buClr>
                <a:schemeClr val="accent1"/>
              </a:buClr>
              <a:buSzPct val="90000"/>
              <a:buFont typeface="Wingdings 2" panose="05020102010507070707" pitchFamily="18" charset="2"/>
              <a:buChar char=""/>
            </a:pPr>
            <a:r>
              <a:rPr kumimoji="0" lang="zh-CN" altLang="en-US" dirty="0">
                <a:latin typeface="+mn-lt"/>
                <a:ea typeface="华文中宋" panose="02010600040101010101" pitchFamily="2" charset="-122"/>
              </a:rPr>
              <a:t>一条</a:t>
            </a:r>
            <a:r>
              <a:rPr kumimoji="0" lang="en-US" altLang="zh-CN" i="1" dirty="0">
                <a:latin typeface="+mn-lt"/>
                <a:ea typeface="PMingLiU-ExtB" panose="02020500000000000000" pitchFamily="18" charset="-120"/>
              </a:rPr>
              <a:t>k</a:t>
            </a:r>
            <a:r>
              <a:rPr kumimoji="0" lang="zh-CN" altLang="en-US" dirty="0">
                <a:latin typeface="+mn-lt"/>
                <a:ea typeface="华文中宋" panose="02010600040101010101" pitchFamily="2" charset="-122"/>
              </a:rPr>
              <a:t>段流水线完成</a:t>
            </a:r>
            <a:r>
              <a:rPr kumimoji="0" lang="en-US" altLang="zh-CN" i="1" dirty="0">
                <a:latin typeface="+mn-lt"/>
                <a:ea typeface="PMingLiU-ExtB" panose="02020500000000000000" pitchFamily="18" charset="-120"/>
              </a:rPr>
              <a:t>n</a:t>
            </a:r>
            <a:r>
              <a:rPr kumimoji="0" lang="zh-CN" altLang="en-US" dirty="0">
                <a:latin typeface="+mn-lt"/>
                <a:ea typeface="华文中宋" panose="02010600040101010101" pitchFamily="2" charset="-122"/>
              </a:rPr>
              <a:t>个连续任务</a:t>
            </a:r>
          </a:p>
          <a:p>
            <a:pPr lvl="2" algn="l" eaLnBrk="1" hangingPunct="1">
              <a:lnSpc>
                <a:spcPct val="90000"/>
              </a:lnSpc>
              <a:spcBef>
                <a:spcPct val="20000"/>
              </a:spcBef>
              <a:buClr>
                <a:schemeClr val="accent2"/>
              </a:buClr>
              <a:buSzPct val="85000"/>
              <a:buFont typeface="Arial" panose="020B0604020202020204" pitchFamily="34" charset="0"/>
              <a:buNone/>
            </a:pPr>
            <a:r>
              <a:rPr kumimoji="0" lang="zh-CN" altLang="en-US" dirty="0">
                <a:latin typeface="+mn-lt"/>
                <a:ea typeface="华文中宋" panose="02010600040101010101" pitchFamily="2" charset="-122"/>
              </a:rPr>
              <a:t>所需要的时间：</a:t>
            </a:r>
            <a:r>
              <a:rPr kumimoji="0" lang="en-US" altLang="zh-CN" i="1" dirty="0" err="1">
                <a:latin typeface="+mn-lt"/>
                <a:ea typeface="PMingLiU-ExtB" panose="02020500000000000000" pitchFamily="18" charset="-120"/>
              </a:rPr>
              <a:t>Tk</a:t>
            </a:r>
            <a:r>
              <a:rPr kumimoji="0" lang="en-US" altLang="zh-CN" dirty="0">
                <a:latin typeface="+mn-lt"/>
                <a:ea typeface="PMingLiU-ExtB" panose="02020500000000000000" pitchFamily="18" charset="-120"/>
              </a:rPr>
              <a:t> = (</a:t>
            </a:r>
            <a:r>
              <a:rPr kumimoji="0" lang="en-US" altLang="zh-CN" i="1" dirty="0">
                <a:latin typeface="+mn-lt"/>
                <a:ea typeface="PMingLiU-ExtB" panose="02020500000000000000" pitchFamily="18" charset="-120"/>
              </a:rPr>
              <a:t>k</a:t>
            </a:r>
            <a:r>
              <a:rPr kumimoji="0" lang="zh-CN" altLang="en-US" dirty="0">
                <a:latin typeface="+mn-lt"/>
                <a:ea typeface="华文中宋" panose="02010600040101010101" pitchFamily="2" charset="-122"/>
              </a:rPr>
              <a:t>＋</a:t>
            </a:r>
            <a:r>
              <a:rPr kumimoji="0" lang="en-US" altLang="zh-CN" i="1" dirty="0">
                <a:latin typeface="+mn-lt"/>
                <a:ea typeface="PMingLiU-ExtB" panose="02020500000000000000" pitchFamily="18" charset="-120"/>
              </a:rPr>
              <a:t>n</a:t>
            </a:r>
            <a:r>
              <a:rPr kumimoji="0" lang="en-US" altLang="zh-CN" dirty="0">
                <a:latin typeface="+mn-lt"/>
                <a:ea typeface="PMingLiU-ExtB" panose="02020500000000000000" pitchFamily="18" charset="-120"/>
              </a:rPr>
              <a:t>-1)</a:t>
            </a:r>
            <a:r>
              <a:rPr kumimoji="0" lang="en-US" altLang="zh-CN" dirty="0" err="1">
                <a:latin typeface="+mn-lt"/>
                <a:ea typeface="PMingLiU-ExtB" panose="02020500000000000000" pitchFamily="18" charset="-120"/>
              </a:rPr>
              <a:t>Δ</a:t>
            </a:r>
            <a:r>
              <a:rPr kumimoji="0" lang="en-US" altLang="zh-CN" i="1" dirty="0" err="1">
                <a:latin typeface="+mn-lt"/>
                <a:ea typeface="PMingLiU-ExtB" panose="02020500000000000000" pitchFamily="18" charset="-120"/>
              </a:rPr>
              <a:t>t</a:t>
            </a:r>
            <a:endParaRPr kumimoji="0" lang="en-US" altLang="zh-CN" i="1" dirty="0">
              <a:latin typeface="+mn-lt"/>
              <a:ea typeface="PMingLiU-ExtB" panose="02020500000000000000" pitchFamily="18" charset="-120"/>
            </a:endParaRPr>
          </a:p>
          <a:p>
            <a:pPr lvl="1" algn="l" eaLnBrk="1" hangingPunct="1">
              <a:lnSpc>
                <a:spcPct val="90000"/>
              </a:lnSpc>
              <a:spcBef>
                <a:spcPct val="20000"/>
              </a:spcBef>
              <a:buClr>
                <a:schemeClr val="accent1"/>
              </a:buClr>
              <a:buSzPct val="90000"/>
              <a:buFont typeface="Wingdings 2" panose="05020102010507070707" pitchFamily="18" charset="2"/>
              <a:buChar char=""/>
            </a:pPr>
            <a:r>
              <a:rPr kumimoji="0" lang="zh-CN" altLang="en-US" dirty="0">
                <a:latin typeface="+mn-lt"/>
                <a:ea typeface="华文中宋" panose="02010600040101010101" pitchFamily="2" charset="-122"/>
              </a:rPr>
              <a:t>顺序执行</a:t>
            </a:r>
            <a:r>
              <a:rPr kumimoji="0" lang="en-US" altLang="zh-CN" i="1" dirty="0">
                <a:latin typeface="+mn-lt"/>
                <a:ea typeface="PMingLiU-ExtB" panose="02020500000000000000" pitchFamily="18" charset="-120"/>
              </a:rPr>
              <a:t>n</a:t>
            </a:r>
            <a:r>
              <a:rPr kumimoji="0" lang="zh-CN" altLang="en-US" dirty="0">
                <a:latin typeface="+mn-lt"/>
                <a:ea typeface="华文中宋" panose="02010600040101010101" pitchFamily="2" charset="-122"/>
              </a:rPr>
              <a:t>个任务</a:t>
            </a:r>
            <a:r>
              <a:rPr kumimoji="0" lang="zh-CN" altLang="en-US" sz="2600" dirty="0">
                <a:latin typeface="+mn-lt"/>
                <a:ea typeface="华文中宋" panose="02010600040101010101" pitchFamily="2" charset="-122"/>
              </a:rPr>
              <a:t>所需要的时间：</a:t>
            </a:r>
            <a:r>
              <a:rPr kumimoji="0" lang="zh-CN" altLang="en-US" sz="2600" i="1" dirty="0">
                <a:latin typeface="+mn-lt"/>
                <a:ea typeface="华文中宋" panose="02010600040101010101" pitchFamily="2" charset="-122"/>
              </a:rPr>
              <a:t> </a:t>
            </a:r>
            <a:r>
              <a:rPr kumimoji="0" lang="en-US" altLang="zh-CN" sz="2600" i="1" dirty="0" err="1">
                <a:latin typeface="+mn-lt"/>
                <a:ea typeface="PMingLiU-ExtB" panose="02020500000000000000" pitchFamily="18" charset="-120"/>
              </a:rPr>
              <a:t>Ts</a:t>
            </a:r>
            <a:r>
              <a:rPr kumimoji="0" lang="en-US" altLang="zh-CN" sz="2600" i="1" dirty="0">
                <a:latin typeface="+mn-lt"/>
                <a:ea typeface="PMingLiU-ExtB" panose="02020500000000000000" pitchFamily="18" charset="-120"/>
              </a:rPr>
              <a:t> </a:t>
            </a:r>
            <a:r>
              <a:rPr kumimoji="0" lang="en-US" altLang="zh-CN" sz="2600" dirty="0">
                <a:latin typeface="+mn-lt"/>
                <a:ea typeface="PMingLiU-ExtB" panose="02020500000000000000" pitchFamily="18" charset="-120"/>
              </a:rPr>
              <a:t>= </a:t>
            </a:r>
            <a:r>
              <a:rPr kumimoji="0" lang="en-US" altLang="zh-CN" sz="2600" i="1" dirty="0" err="1">
                <a:latin typeface="+mn-lt"/>
                <a:ea typeface="PMingLiU-ExtB" panose="02020500000000000000" pitchFamily="18" charset="-120"/>
              </a:rPr>
              <a:t>nk</a:t>
            </a:r>
            <a:r>
              <a:rPr kumimoji="0" lang="en-US" altLang="zh-CN" sz="2600" dirty="0" err="1">
                <a:latin typeface="+mn-lt"/>
                <a:ea typeface="PMingLiU-ExtB" panose="02020500000000000000" pitchFamily="18" charset="-120"/>
              </a:rPr>
              <a:t>△</a:t>
            </a:r>
            <a:r>
              <a:rPr kumimoji="0" lang="en-US" altLang="zh-CN" sz="2600" i="1" dirty="0" err="1">
                <a:latin typeface="+mn-lt"/>
                <a:ea typeface="PMingLiU-ExtB" panose="02020500000000000000" pitchFamily="18" charset="-120"/>
              </a:rPr>
              <a:t>t</a:t>
            </a:r>
            <a:endParaRPr kumimoji="0" lang="en-US" altLang="zh-CN" sz="2600" dirty="0">
              <a:latin typeface="+mn-lt"/>
              <a:ea typeface="PMingLiU-ExtB" panose="02020500000000000000" pitchFamily="18" charset="-120"/>
            </a:endParaRPr>
          </a:p>
          <a:p>
            <a:pPr lvl="1" algn="l" eaLnBrk="1" hangingPunct="1">
              <a:lnSpc>
                <a:spcPct val="90000"/>
              </a:lnSpc>
              <a:spcBef>
                <a:spcPct val="20000"/>
              </a:spcBef>
              <a:buClr>
                <a:schemeClr val="accent1"/>
              </a:buClr>
              <a:buSzPct val="90000"/>
            </a:pPr>
            <a:r>
              <a:rPr kumimoji="0" lang="zh-CN" altLang="en-US" dirty="0">
                <a:latin typeface="+mn-lt"/>
                <a:ea typeface="华文中宋" panose="02010600040101010101" pitchFamily="2" charset="-122"/>
              </a:rPr>
              <a:t>流水线的实际加速比为</a:t>
            </a:r>
          </a:p>
        </p:txBody>
      </p:sp>
      <p:graphicFrame>
        <p:nvGraphicFramePr>
          <p:cNvPr id="46084" name="Object 5"/>
          <p:cNvGraphicFramePr>
            <a:graphicFrameLocks noChangeAspect="1"/>
          </p:cNvGraphicFramePr>
          <p:nvPr/>
        </p:nvGraphicFramePr>
        <p:xfrm>
          <a:off x="4645025" y="5881370"/>
          <a:ext cx="1584960" cy="767715"/>
        </p:xfrm>
        <a:graphic>
          <a:graphicData uri="http://schemas.openxmlformats.org/presentationml/2006/ole">
            <mc:AlternateContent xmlns:mc="http://schemas.openxmlformats.org/markup-compatibility/2006">
              <mc:Choice xmlns:v="urn:schemas-microsoft-com:vml" Requires="v">
                <p:oleObj name="公式" r:id="rId4" imgW="812800" imgH="393700" progId="Equation.3">
                  <p:embed/>
                </p:oleObj>
              </mc:Choice>
              <mc:Fallback>
                <p:oleObj name="公式" r:id="rId4" imgW="812800" imgH="393700" progId="Equation.3">
                  <p:embed/>
                  <p:pic>
                    <p:nvPicPr>
                      <p:cNvPr id="0" name="图片 17441"/>
                      <p:cNvPicPr>
                        <a:picLocks noChangeAspect="1" noChangeArrowheads="1"/>
                      </p:cNvPicPr>
                      <p:nvPr/>
                    </p:nvPicPr>
                    <p:blipFill>
                      <a:blip r:embed="rId5"/>
                      <a:srcRect/>
                      <a:stretch>
                        <a:fillRect/>
                      </a:stretch>
                    </p:blipFill>
                    <p:spPr bwMode="auto">
                      <a:xfrm>
                        <a:off x="4645025" y="5881370"/>
                        <a:ext cx="1584960" cy="767715"/>
                      </a:xfrm>
                      <a:prstGeom prst="rect">
                        <a:avLst/>
                      </a:prstGeom>
                      <a:solidFill>
                        <a:schemeClr val="bg1"/>
                      </a:solidFill>
                      <a:ln>
                        <a:noFill/>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descr="Rectangle: Click to edit Master text styles&#10;Second level&#10;Third level&#10;Fourth level&#10;Fifth level"/>
          <p:cNvSpPr>
            <a:spLocks noGrp="1" noChangeArrowheads="1"/>
          </p:cNvSpPr>
          <p:nvPr>
            <p:ph idx="1"/>
          </p:nvPr>
        </p:nvSpPr>
        <p:spPr>
          <a:xfrm>
            <a:off x="34925" y="931887"/>
            <a:ext cx="4214813" cy="696913"/>
          </a:xfrm>
        </p:spPr>
        <p:txBody>
          <a:bodyPr/>
          <a:lstStyle/>
          <a:p>
            <a:pPr marL="628650" lvl="1" indent="0">
              <a:buFont typeface="Arial" panose="020B0604020202020204" pitchFamily="34" charset="0"/>
              <a:buNone/>
            </a:pPr>
            <a:r>
              <a:rPr lang="zh-CN" altLang="en-US" sz="2800" dirty="0">
                <a:latin typeface="黑体" panose="02010609060101010101" pitchFamily="2" charset="-122"/>
              </a:rPr>
              <a:t>最大加速比</a:t>
            </a:r>
          </a:p>
        </p:txBody>
      </p:sp>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68</a:t>
            </a:fld>
            <a:endParaRPr lang="en-US" altLang="zh-CN" sz="1400">
              <a:solidFill>
                <a:srgbClr val="FFFFFF"/>
              </a:solidFill>
            </a:endParaRPr>
          </a:p>
        </p:txBody>
      </p:sp>
      <p:graphicFrame>
        <p:nvGraphicFramePr>
          <p:cNvPr id="46084" name="Object 5"/>
          <p:cNvGraphicFramePr>
            <a:graphicFrameLocks noChangeAspect="1"/>
          </p:cNvGraphicFramePr>
          <p:nvPr/>
        </p:nvGraphicFramePr>
        <p:xfrm>
          <a:off x="2432050" y="1289541"/>
          <a:ext cx="3990975" cy="1094740"/>
        </p:xfrm>
        <a:graphic>
          <a:graphicData uri="http://schemas.openxmlformats.org/presentationml/2006/ole">
            <mc:AlternateContent xmlns:mc="http://schemas.openxmlformats.org/markup-compatibility/2006">
              <mc:Choice xmlns:v="urn:schemas-microsoft-com:vml" Requires="v">
                <p:oleObj name="公式" r:id="rId2" imgW="1435100" imgH="393700" progId="Equation.3">
                  <p:embed/>
                </p:oleObj>
              </mc:Choice>
              <mc:Fallback>
                <p:oleObj name="公式" r:id="rId2" imgW="1435100" imgH="393700" progId="Equation.3">
                  <p:embed/>
                  <p:pic>
                    <p:nvPicPr>
                      <p:cNvPr id="0" name="图片 17441"/>
                      <p:cNvPicPr>
                        <a:picLocks noChangeAspect="1" noChangeArrowheads="1"/>
                      </p:cNvPicPr>
                      <p:nvPr/>
                    </p:nvPicPr>
                    <p:blipFill>
                      <a:blip r:embed="rId3"/>
                      <a:srcRect/>
                      <a:stretch>
                        <a:fillRect/>
                      </a:stretch>
                    </p:blipFill>
                    <p:spPr bwMode="auto">
                      <a:xfrm>
                        <a:off x="2432050" y="1289541"/>
                        <a:ext cx="3990975" cy="1094740"/>
                      </a:xfrm>
                      <a:prstGeom prst="rect">
                        <a:avLst/>
                      </a:prstGeom>
                      <a:solidFill>
                        <a:schemeClr val="bg1"/>
                      </a:solidFill>
                      <a:ln>
                        <a:noFill/>
                      </a:ln>
                    </p:spPr>
                  </p:pic>
                </p:oleObj>
              </mc:Fallback>
            </mc:AlternateContent>
          </a:graphicData>
        </a:graphic>
      </p:graphicFrame>
      <p:sp>
        <p:nvSpPr>
          <p:cNvPr id="46085" name="Rectangle 4" descr="Rectangle: Click to edit Master text styles&#10;Second level&#10;Third level&#10;Fourth level&#10;Fifth level"/>
          <p:cNvSpPr txBox="1">
            <a:spLocks noChangeArrowheads="1"/>
          </p:cNvSpPr>
          <p:nvPr/>
        </p:nvSpPr>
        <p:spPr bwMode="auto">
          <a:xfrm>
            <a:off x="685800" y="2659881"/>
            <a:ext cx="7847013"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20000"/>
              </a:spcBef>
              <a:buClr>
                <a:schemeClr val="accent1"/>
              </a:buClr>
              <a:buSzPct val="80000"/>
              <a:buFont typeface="Wingdings" panose="05000000000000000000" pitchFamily="2" charset="2"/>
              <a:buNone/>
            </a:pPr>
            <a:r>
              <a:rPr kumimoji="0" lang="en-US" altLang="zh-CN" sz="2800" dirty="0">
                <a:latin typeface="华文中宋" panose="02010600040101010101" pitchFamily="2" charset="-122"/>
                <a:ea typeface="华文中宋" panose="02010600040101010101" pitchFamily="2" charset="-122"/>
              </a:rPr>
              <a:t>2</a:t>
            </a:r>
            <a:r>
              <a:rPr kumimoji="0" lang="zh-CN" altLang="en-US" sz="2800" dirty="0">
                <a:latin typeface="华文中宋" panose="02010600040101010101" pitchFamily="2" charset="-122"/>
                <a:ea typeface="华文中宋" panose="02010600040101010101" pitchFamily="2" charset="-122"/>
              </a:rPr>
              <a:t>、流水线的各段时间不完全相等时</a:t>
            </a:r>
            <a:endParaRPr kumimoji="0" lang="en-US" altLang="zh-CN" sz="2800" dirty="0">
              <a:latin typeface="华文中宋" panose="02010600040101010101" pitchFamily="2" charset="-122"/>
              <a:ea typeface="华文中宋" panose="02010600040101010101" pitchFamily="2" charset="-122"/>
            </a:endParaRPr>
          </a:p>
          <a:p>
            <a:pPr algn="l" eaLnBrk="1" hangingPunct="1">
              <a:spcBef>
                <a:spcPct val="20000"/>
              </a:spcBef>
              <a:buClr>
                <a:schemeClr val="accent1"/>
              </a:buClr>
              <a:buSzPct val="80000"/>
              <a:buFont typeface="Wingdings" panose="05000000000000000000" pitchFamily="2" charset="2"/>
              <a:buNone/>
            </a:pPr>
            <a:r>
              <a:rPr kumimoji="0" lang="zh-CN" altLang="en-US" sz="2800" dirty="0">
                <a:latin typeface="华文中宋" panose="02010600040101010101" pitchFamily="2" charset="-122"/>
                <a:ea typeface="华文中宋" panose="02010600040101010101" pitchFamily="2" charset="-122"/>
              </a:rPr>
              <a:t>一条</a:t>
            </a:r>
            <a:r>
              <a:rPr kumimoji="0" lang="en-US" altLang="zh-CN" sz="2800" i="1" dirty="0">
                <a:latin typeface="华文中宋" panose="02010600040101010101" pitchFamily="2" charset="-122"/>
                <a:ea typeface="华文中宋" panose="02010600040101010101" pitchFamily="2" charset="-122"/>
              </a:rPr>
              <a:t>k</a:t>
            </a:r>
            <a:r>
              <a:rPr kumimoji="0" lang="zh-CN" altLang="en-US" sz="2800" dirty="0">
                <a:latin typeface="华文中宋" panose="02010600040101010101" pitchFamily="2" charset="-122"/>
                <a:ea typeface="华文中宋" panose="02010600040101010101" pitchFamily="2" charset="-122"/>
              </a:rPr>
              <a:t>段流水线完成</a:t>
            </a:r>
            <a:r>
              <a:rPr kumimoji="0" lang="en-US" altLang="zh-CN" sz="2800" i="1" dirty="0">
                <a:latin typeface="华文中宋" panose="02010600040101010101" pitchFamily="2" charset="-122"/>
                <a:ea typeface="华文中宋" panose="02010600040101010101" pitchFamily="2" charset="-122"/>
              </a:rPr>
              <a:t>n</a:t>
            </a:r>
            <a:r>
              <a:rPr kumimoji="0" lang="zh-CN" altLang="en-US" sz="2800" dirty="0">
                <a:latin typeface="华文中宋" panose="02010600040101010101" pitchFamily="2" charset="-122"/>
                <a:ea typeface="华文中宋" panose="02010600040101010101" pitchFamily="2" charset="-122"/>
              </a:rPr>
              <a:t>个连续任务的实际加速比为</a:t>
            </a:r>
          </a:p>
        </p:txBody>
      </p:sp>
      <p:graphicFrame>
        <p:nvGraphicFramePr>
          <p:cNvPr id="46086" name="对象 1"/>
          <p:cNvGraphicFramePr>
            <a:graphicFrameLocks noChangeAspect="1"/>
          </p:cNvGraphicFramePr>
          <p:nvPr/>
        </p:nvGraphicFramePr>
        <p:xfrm>
          <a:off x="1763713" y="4076700"/>
          <a:ext cx="5819775" cy="1944688"/>
        </p:xfrm>
        <a:graphic>
          <a:graphicData uri="http://schemas.openxmlformats.org/presentationml/2006/ole">
            <mc:AlternateContent xmlns:mc="http://schemas.openxmlformats.org/markup-compatibility/2006">
              <mc:Choice xmlns:v="urn:schemas-microsoft-com:vml" Requires="v">
                <p:oleObj name="Equation" r:id="rId4" imgW="2476500" imgH="838200" progId="Equation.3">
                  <p:embed/>
                </p:oleObj>
              </mc:Choice>
              <mc:Fallback>
                <p:oleObj name="Equation" r:id="rId4" imgW="2476500" imgH="838200" progId="Equation.3">
                  <p:embed/>
                  <p:pic>
                    <p:nvPicPr>
                      <p:cNvPr id="0" name="图片 174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4076700"/>
                        <a:ext cx="5819775" cy="1944688"/>
                      </a:xfrm>
                      <a:prstGeom prst="rect">
                        <a:avLst/>
                      </a:prstGeom>
                      <a:solidFill>
                        <a:schemeClr val="bg1"/>
                      </a:solidFill>
                      <a:ln>
                        <a:noFill/>
                      </a:ln>
                    </p:spPr>
                  </p:pic>
                </p:oleObj>
              </mc:Fallback>
            </mc:AlternateContent>
          </a:graphicData>
        </a:graphic>
      </p:graphicFrame>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69</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graphicFrame>
        <p:nvGraphicFramePr>
          <p:cNvPr id="10" name="Object 18"/>
          <p:cNvGraphicFramePr>
            <a:graphicFrameLocks noGrp="1" noChangeAspect="1"/>
          </p:cNvGraphicFramePr>
          <p:nvPr>
            <p:ph/>
          </p:nvPr>
        </p:nvGraphicFramePr>
        <p:xfrm>
          <a:off x="2195513" y="3284984"/>
          <a:ext cx="4943475" cy="909637"/>
        </p:xfrm>
        <a:graphic>
          <a:graphicData uri="http://schemas.openxmlformats.org/presentationml/2006/ole">
            <mc:AlternateContent xmlns:mc="http://schemas.openxmlformats.org/markup-compatibility/2006">
              <mc:Choice xmlns:v="urn:schemas-microsoft-com:vml" Requires="v">
                <p:oleObj name="Equation" r:id="rId2" imgW="2413000" imgH="444500" progId="Equation.DSMT4">
                  <p:embed/>
                </p:oleObj>
              </mc:Choice>
              <mc:Fallback>
                <p:oleObj name="Equation" r:id="rId2" imgW="2413000" imgH="444500" progId="Equation.DSMT4">
                  <p:embed/>
                  <p:pic>
                    <p:nvPicPr>
                      <p:cNvPr id="0" name="图片 3790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284984"/>
                        <a:ext cx="4943475" cy="909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灯片编号占位符 4"/>
          <p:cNvSpPr txBox="1"/>
          <p:nvPr/>
        </p:nvSpPr>
        <p:spPr bwMode="auto">
          <a:xfrm>
            <a:off x="6553200" y="65514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501710A9-C77A-4D05-8BD9-CE6CF59AB092}" type="slidenum">
              <a:rPr lang="en-US" altLang="zh-CN" sz="1400" smtClean="0">
                <a:solidFill>
                  <a:srgbClr val="FFFFFF"/>
                </a:solidFill>
                <a:latin typeface="华文中宋" panose="02010600040101010101" pitchFamily="2" charset="-122"/>
                <a:ea typeface="华文中宋" panose="02010600040101010101" pitchFamily="2" charset="-122"/>
              </a:rPr>
              <a:t>69</a:t>
            </a:fld>
            <a:endParaRPr lang="en-US" altLang="zh-CN" sz="1400">
              <a:solidFill>
                <a:srgbClr val="FFFFFF"/>
              </a:solidFill>
              <a:latin typeface="华文中宋" panose="02010600040101010101" pitchFamily="2" charset="-122"/>
              <a:ea typeface="华文中宋" panose="02010600040101010101" pitchFamily="2" charset="-122"/>
            </a:endParaRPr>
          </a:p>
        </p:txBody>
      </p:sp>
      <p:sp>
        <p:nvSpPr>
          <p:cNvPr id="12" name="Text Box 4"/>
          <p:cNvSpPr txBox="1">
            <a:spLocks noChangeArrowheads="1"/>
          </p:cNvSpPr>
          <p:nvPr/>
        </p:nvSpPr>
        <p:spPr bwMode="auto">
          <a:xfrm>
            <a:off x="144463" y="893664"/>
            <a:ext cx="2124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457200" indent="-457200" algn="l" eaLnBrk="1" hangingPunct="1">
              <a:spcBef>
                <a:spcPct val="50000"/>
              </a:spcBef>
              <a:buFont typeface="Wingdings" panose="05000000000000000000" pitchFamily="2" charset="2"/>
              <a:buChar char="n"/>
            </a:pPr>
            <a:r>
              <a:rPr lang="zh-CN" altLang="en-US" sz="2800" dirty="0">
                <a:solidFill>
                  <a:srgbClr val="00B050"/>
                </a:solidFill>
                <a:latin typeface="华文中宋" panose="02010600040101010101" pitchFamily="2" charset="-122"/>
                <a:ea typeface="华文中宋" panose="02010600040101010101" pitchFamily="2" charset="-122"/>
              </a:rPr>
              <a:t>效率</a:t>
            </a:r>
          </a:p>
        </p:txBody>
      </p:sp>
      <p:sp>
        <p:nvSpPr>
          <p:cNvPr id="13" name="Rectangle 5"/>
          <p:cNvSpPr>
            <a:spLocks noChangeArrowheads="1"/>
          </p:cNvSpPr>
          <p:nvPr/>
        </p:nvSpPr>
        <p:spPr bwMode="auto">
          <a:xfrm>
            <a:off x="179388" y="1419920"/>
            <a:ext cx="878363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流水线效率（</a:t>
            </a:r>
            <a:r>
              <a:rPr lang="en-US" altLang="zh-CN" dirty="0">
                <a:latin typeface="华文中宋" panose="02010600040101010101" pitchFamily="2" charset="-122"/>
                <a:ea typeface="华文中宋" panose="02010600040101010101" pitchFamily="2" charset="-122"/>
              </a:rPr>
              <a:t>Efficiency</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）是指流水线的设备利用率。</a:t>
            </a:r>
            <a:r>
              <a:rPr lang="zh-CN" altLang="en-US" dirty="0">
                <a:solidFill>
                  <a:srgbClr val="C00000"/>
                </a:solidFill>
                <a:latin typeface="华文中宋" panose="02010600040101010101" pitchFamily="2" charset="-122"/>
                <a:ea typeface="华文中宋" panose="02010600040101010101" pitchFamily="2" charset="-122"/>
              </a:rPr>
              <a:t>在时空图上，流水线的效率定义为</a:t>
            </a:r>
            <a:r>
              <a:rPr lang="en-US" altLang="zh-CN" i="1" dirty="0">
                <a:solidFill>
                  <a:srgbClr val="C00000"/>
                </a:solidFill>
                <a:latin typeface="华文中宋" panose="02010600040101010101" pitchFamily="2" charset="-122"/>
                <a:ea typeface="华文中宋" panose="02010600040101010101" pitchFamily="2" charset="-122"/>
              </a:rPr>
              <a:t>n</a:t>
            </a:r>
            <a:r>
              <a:rPr lang="zh-CN" altLang="en-US" dirty="0">
                <a:solidFill>
                  <a:srgbClr val="C00000"/>
                </a:solidFill>
                <a:latin typeface="华文中宋" panose="02010600040101010101" pitchFamily="2" charset="-122"/>
                <a:ea typeface="华文中宋" panose="02010600040101010101" pitchFamily="2" charset="-122"/>
              </a:rPr>
              <a:t>个任务</a:t>
            </a:r>
            <a:r>
              <a:rPr lang="zh-CN" altLang="en-US" b="1" dirty="0">
                <a:solidFill>
                  <a:srgbClr val="FF0000"/>
                </a:solidFill>
                <a:latin typeface="华文中宋" panose="02010600040101010101" pitchFamily="2" charset="-122"/>
                <a:ea typeface="华文中宋" panose="02010600040101010101" pitchFamily="2" charset="-122"/>
              </a:rPr>
              <a:t>占用的</a:t>
            </a:r>
            <a:r>
              <a:rPr lang="zh-CN" altLang="en-US" dirty="0">
                <a:solidFill>
                  <a:srgbClr val="C00000"/>
                </a:solidFill>
                <a:latin typeface="华文中宋" panose="02010600040101010101" pitchFamily="2" charset="-122"/>
                <a:ea typeface="华文中宋" panose="02010600040101010101" pitchFamily="2" charset="-122"/>
              </a:rPr>
              <a:t>时空区与</a:t>
            </a:r>
            <a:r>
              <a:rPr lang="en-US" altLang="zh-CN" i="1" dirty="0">
                <a:solidFill>
                  <a:srgbClr val="C00000"/>
                </a:solidFill>
                <a:latin typeface="华文中宋" panose="02010600040101010101" pitchFamily="2" charset="-122"/>
                <a:ea typeface="华文中宋" panose="02010600040101010101" pitchFamily="2" charset="-122"/>
              </a:rPr>
              <a:t>k</a:t>
            </a:r>
            <a:r>
              <a:rPr lang="zh-CN" altLang="en-US" dirty="0">
                <a:solidFill>
                  <a:srgbClr val="C00000"/>
                </a:solidFill>
                <a:latin typeface="华文中宋" panose="02010600040101010101" pitchFamily="2" charset="-122"/>
                <a:ea typeface="华文中宋" panose="02010600040101010101" pitchFamily="2" charset="-122"/>
              </a:rPr>
              <a:t>个功能段</a:t>
            </a:r>
            <a:r>
              <a:rPr lang="zh-CN" altLang="en-US" b="1" dirty="0">
                <a:solidFill>
                  <a:srgbClr val="FF0000"/>
                </a:solidFill>
                <a:latin typeface="华文中宋" panose="02010600040101010101" pitchFamily="2" charset="-122"/>
                <a:ea typeface="华文中宋" panose="02010600040101010101" pitchFamily="2" charset="-122"/>
              </a:rPr>
              <a:t>总的</a:t>
            </a:r>
            <a:r>
              <a:rPr lang="zh-CN" altLang="en-US" dirty="0">
                <a:solidFill>
                  <a:srgbClr val="C00000"/>
                </a:solidFill>
                <a:latin typeface="华文中宋" panose="02010600040101010101" pitchFamily="2" charset="-122"/>
                <a:ea typeface="华文中宋" panose="02010600040101010101" pitchFamily="2" charset="-122"/>
              </a:rPr>
              <a:t>时空区之比，</a:t>
            </a:r>
            <a:r>
              <a:rPr lang="zh-CN" altLang="en-US" dirty="0">
                <a:latin typeface="华文中宋" panose="02010600040101010101" pitchFamily="2" charset="-122"/>
                <a:ea typeface="华文中宋" panose="02010600040101010101" pitchFamily="2" charset="-122"/>
              </a:rPr>
              <a:t>因此流水线的效率包含时间和空间两个方面的因素。</a:t>
            </a:r>
          </a:p>
        </p:txBody>
      </p:sp>
      <p:sp>
        <p:nvSpPr>
          <p:cNvPr id="14" name="Rectangle 12"/>
          <p:cNvSpPr>
            <a:spLocks noChangeArrowheads="1"/>
          </p:cNvSpPr>
          <p:nvPr/>
        </p:nvSpPr>
        <p:spPr bwMode="auto">
          <a:xfrm>
            <a:off x="397768" y="4304258"/>
            <a:ext cx="849471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实际上，</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个任务占用的时空区就是顺序执行</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个任务的总的时间</a:t>
            </a:r>
            <a:r>
              <a:rPr lang="en-US" altLang="zh-CN" i="1" dirty="0">
                <a:latin typeface="华文中宋" panose="02010600040101010101" pitchFamily="2" charset="-122"/>
                <a:ea typeface="华文中宋" panose="02010600040101010101" pitchFamily="2" charset="-122"/>
              </a:rPr>
              <a:t>T</a:t>
            </a:r>
            <a:r>
              <a:rPr lang="en-US" altLang="zh-CN" i="1" baseline="-25000" dirty="0">
                <a:latin typeface="华文中宋" panose="02010600040101010101" pitchFamily="2" charset="-122"/>
                <a:ea typeface="华文中宋" panose="02010600040101010101" pitchFamily="2" charset="-122"/>
              </a:rPr>
              <a:t>0</a:t>
            </a:r>
            <a:r>
              <a:rPr lang="zh-CN" altLang="en-US" dirty="0">
                <a:latin typeface="华文中宋" panose="02010600040101010101" pitchFamily="2" charset="-122"/>
                <a:ea typeface="华文中宋" panose="02010600040101010101" pitchFamily="2" charset="-122"/>
              </a:rPr>
              <a:t>；而用一条</a:t>
            </a:r>
            <a:r>
              <a:rPr lang="en-US" altLang="zh-CN" i="1" dirty="0">
                <a:latin typeface="华文中宋" panose="02010600040101010101" pitchFamily="2" charset="-122"/>
                <a:ea typeface="华文中宋" panose="02010600040101010101" pitchFamily="2" charset="-122"/>
              </a:rPr>
              <a:t>k</a:t>
            </a:r>
            <a:r>
              <a:rPr lang="zh-CN" altLang="en-US" dirty="0">
                <a:latin typeface="华文中宋" panose="02010600040101010101" pitchFamily="2" charset="-122"/>
                <a:ea typeface="华文中宋" panose="02010600040101010101" pitchFamily="2" charset="-122"/>
              </a:rPr>
              <a:t>段流水线完成</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个任务的总的时空区为</a:t>
            </a:r>
            <a:r>
              <a:rPr lang="en-US" altLang="zh-CN" i="1" dirty="0">
                <a:latin typeface="华文中宋" panose="02010600040101010101" pitchFamily="2" charset="-122"/>
                <a:ea typeface="华文中宋" panose="02010600040101010101" pitchFamily="2" charset="-122"/>
              </a:rPr>
              <a:t>k</a:t>
            </a:r>
            <a:r>
              <a:rPr lang="en-US" altLang="zh-CN" dirty="0">
                <a:latin typeface="华文中宋" panose="02010600040101010101" pitchFamily="2" charset="-122"/>
                <a:ea typeface="华文中宋" panose="02010600040101010101" pitchFamily="2" charset="-122"/>
              </a:rPr>
              <a:t> </a:t>
            </a:r>
            <a:r>
              <a:rPr lang="en-US" altLang="zh-CN" i="1" dirty="0" err="1">
                <a:latin typeface="华文中宋" panose="02010600040101010101" pitchFamily="2" charset="-122"/>
                <a:ea typeface="华文中宋" panose="02010600040101010101" pitchFamily="2" charset="-122"/>
              </a:rPr>
              <a:t>T</a:t>
            </a:r>
            <a:r>
              <a:rPr lang="en-US" altLang="zh-CN" i="1" baseline="-25000" dirty="0" err="1">
                <a:latin typeface="华文中宋" panose="02010600040101010101" pitchFamily="2" charset="-122"/>
                <a:ea typeface="华文中宋" panose="02010600040101010101" pitchFamily="2" charset="-122"/>
              </a:rPr>
              <a:t>k</a:t>
            </a:r>
            <a:r>
              <a:rPr lang="en-US" altLang="zh-CN" dirty="0">
                <a:latin typeface="华文中宋" panose="02010600040101010101" pitchFamily="2" charset="-122"/>
                <a:ea typeface="华文中宋" panose="02010600040101010101" pitchFamily="2" charset="-122"/>
              </a:rPr>
              <a:t> </a:t>
            </a:r>
            <a:r>
              <a:rPr lang="zh-CN" altLang="en-US" i="1"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其中</a:t>
            </a:r>
            <a:r>
              <a:rPr lang="en-US" altLang="zh-CN" i="1" dirty="0" err="1">
                <a:latin typeface="华文中宋" panose="02010600040101010101" pitchFamily="2" charset="-122"/>
                <a:ea typeface="华文中宋" panose="02010600040101010101" pitchFamily="2" charset="-122"/>
              </a:rPr>
              <a:t>T</a:t>
            </a:r>
            <a:r>
              <a:rPr lang="en-US" altLang="zh-CN" i="1" baseline="-25000" dirty="0" err="1">
                <a:latin typeface="华文中宋" panose="02010600040101010101" pitchFamily="2" charset="-122"/>
                <a:ea typeface="华文中宋" panose="02010600040101010101" pitchFamily="2" charset="-122"/>
              </a:rPr>
              <a:t>k</a:t>
            </a:r>
            <a:r>
              <a:rPr lang="en-US" altLang="zh-CN" i="1"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是流水线完成</a:t>
            </a:r>
            <a:r>
              <a:rPr lang="en-US" altLang="zh-CN" i="1"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个任务所使用的总时间，则一条</a:t>
            </a:r>
            <a:r>
              <a:rPr lang="en-US" altLang="zh-CN" i="1" dirty="0">
                <a:latin typeface="华文中宋" panose="02010600040101010101" pitchFamily="2" charset="-122"/>
                <a:ea typeface="华文中宋" panose="02010600040101010101" pitchFamily="2" charset="-122"/>
              </a:rPr>
              <a:t>k</a:t>
            </a:r>
            <a:r>
              <a:rPr lang="zh-CN" altLang="en-US" dirty="0">
                <a:latin typeface="华文中宋" panose="02010600040101010101" pitchFamily="2" charset="-122"/>
                <a:ea typeface="华文中宋" panose="02010600040101010101" pitchFamily="2" charset="-122"/>
              </a:rPr>
              <a:t>段流水线的效率为：</a:t>
            </a:r>
          </a:p>
        </p:txBody>
      </p:sp>
      <p:sp>
        <p:nvSpPr>
          <p:cNvPr id="15" name="Rectangle 14"/>
          <p:cNvSpPr>
            <a:spLocks noChangeArrowheads="1"/>
          </p:cNvSpPr>
          <p:nvPr/>
        </p:nvSpPr>
        <p:spPr bwMode="auto">
          <a:xfrm>
            <a:off x="0" y="32917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latin typeface="华文中宋" panose="02010600040101010101" pitchFamily="2" charset="-122"/>
              <a:ea typeface="华文中宋"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E:\English_arch\d113asse01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90" y="3357562"/>
            <a:ext cx="4214810" cy="2500314"/>
          </a:xfrm>
          <a:prstGeom prst="rect">
            <a:avLst/>
          </a:prstGeom>
          <a:noFill/>
          <a:extLst>
            <a:ext uri="{909E8E84-426E-40DD-AFC4-6F175D3DCCD1}">
              <a14:hiddenFill xmlns:a14="http://schemas.microsoft.com/office/drawing/2010/main">
                <a:solidFill>
                  <a:srgbClr val="FFFFFF"/>
                </a:solidFill>
              </a14:hiddenFill>
            </a:ext>
          </a:extLst>
        </p:spPr>
      </p:pic>
      <p:sp>
        <p:nvSpPr>
          <p:cNvPr id="36" name="Text Box 6"/>
          <p:cNvSpPr txBox="1">
            <a:spLocks noChangeArrowheads="1"/>
          </p:cNvSpPr>
          <p:nvPr/>
        </p:nvSpPr>
        <p:spPr bwMode="auto">
          <a:xfrm>
            <a:off x="4786282" y="5873115"/>
            <a:ext cx="4357718" cy="984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dirty="0">
                <a:latin typeface="Comic Sans MS" panose="030F0702030302020204" pitchFamily="66" charset="0"/>
              </a:rPr>
              <a:t>1913</a:t>
            </a:r>
            <a:r>
              <a:rPr lang="zh-CN" altLang="en-US" sz="2000" b="1" dirty="0">
                <a:latin typeface="Comic Sans MS" panose="030F0702030302020204" pitchFamily="66" charset="0"/>
              </a:rPr>
              <a:t>年福特密歇根工厂移动装配线</a:t>
            </a:r>
            <a:endParaRPr lang="en-US" altLang="zh-CN" sz="2000" b="1" dirty="0">
              <a:latin typeface="Comic Sans MS" panose="030F0702030302020204" pitchFamily="66" charset="0"/>
            </a:endParaRPr>
          </a:p>
          <a:p>
            <a:r>
              <a:rPr lang="en-US" altLang="zh-CN" sz="2000" b="1" dirty="0">
                <a:latin typeface="Comic Sans MS" panose="030F0702030302020204" pitchFamily="66" charset="0"/>
              </a:rPr>
              <a:t>            </a:t>
            </a:r>
            <a:r>
              <a:rPr lang="zh-CN" altLang="en-US" sz="2000" b="1" dirty="0">
                <a:latin typeface="Comic Sans MS" panose="030F0702030302020204" pitchFamily="66" charset="0"/>
              </a:rPr>
              <a:t>（</a:t>
            </a:r>
            <a:r>
              <a:rPr lang="en-US" altLang="zh-CN" sz="2000" b="1" dirty="0">
                <a:latin typeface="Comic Sans MS" panose="030F0702030302020204" pitchFamily="66" charset="0"/>
              </a:rPr>
              <a:t>84 </a:t>
            </a:r>
            <a:r>
              <a:rPr lang="zh-CN" altLang="en-US" sz="2000" b="1" dirty="0">
                <a:latin typeface="Comic Sans MS" panose="030F0702030302020204" pitchFamily="66" charset="0"/>
              </a:rPr>
              <a:t>个步骤）</a:t>
            </a:r>
            <a:endParaRPr lang="en-US" altLang="zh-CN" sz="2000" b="1" dirty="0">
              <a:latin typeface="Comic Sans MS" panose="030F0702030302020204" pitchFamily="66" charset="0"/>
            </a:endParaRPr>
          </a:p>
          <a:p>
            <a:pPr eaLnBrk="1" hangingPunct="1"/>
            <a:endParaRPr lang="en-US" altLang="zh-CN" b="0" dirty="0"/>
          </a:p>
        </p:txBody>
      </p:sp>
      <p:sp>
        <p:nvSpPr>
          <p:cNvPr id="37" name="Rectangle 3"/>
          <p:cNvSpPr txBox="1">
            <a:spLocks noChangeArrowheads="1"/>
          </p:cNvSpPr>
          <p:nvPr/>
        </p:nvSpPr>
        <p:spPr>
          <a:xfrm>
            <a:off x="301744" y="1835696"/>
            <a:ext cx="8662744" cy="2071702"/>
          </a:xfrm>
          <a:prstGeom prst="rect">
            <a:avLst/>
          </a:prstGeom>
        </p:spPr>
        <p:txBody>
          <a:bodyPr>
            <a:normAutofit/>
          </a:bodyPr>
          <a:lstStyle/>
          <a:p>
            <a:pPr marL="342900" marR="0" lvl="0" indent="-342900" algn="l" defTabSz="914400" rtl="0" eaLnBrk="1" fontAlgn="auto" latinLnBrk="0" hangingPunct="1">
              <a:lnSpc>
                <a:spcPts val="36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类似于工厂的自动装配线：</a:t>
            </a:r>
            <a:r>
              <a:rPr kumimoji="0" lang="zh-CN" altLang="en-US" sz="2800" b="1" i="1" u="none" strike="noStrike" kern="1200" cap="none" spc="0" normalizeH="0" baseline="0" noProof="0" dirty="0">
                <a:ln>
                  <a:noFill/>
                </a:ln>
                <a:solidFill>
                  <a:srgbClr val="C00000"/>
                </a:solidFill>
                <a:effectLst/>
                <a:uLnTx/>
                <a:uFillTx/>
                <a:latin typeface="Comic Sans MS" panose="030F0702030302020204" pitchFamily="66" charset="0"/>
                <a:ea typeface="+mn-ea"/>
                <a:cs typeface="+mn-cs"/>
              </a:rPr>
              <a:t>由工人、机器、装配件构成</a:t>
            </a:r>
            <a:r>
              <a:rPr kumimoji="0" lang="zh-CN" altLang="en-US"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，通过工人不断对</a:t>
            </a:r>
            <a:r>
              <a:rPr kumimoji="0" lang="zh-CN" altLang="en-US" sz="2800" b="1" i="0" u="none" strike="noStrike" kern="1200" cap="none" spc="0" normalizeH="0" baseline="0" noProof="0" dirty="0">
                <a:ln>
                  <a:noFill/>
                </a:ln>
                <a:solidFill>
                  <a:srgbClr val="C00000"/>
                </a:solidFill>
                <a:effectLst/>
                <a:uLnTx/>
                <a:uFillTx/>
                <a:latin typeface="Comic Sans MS" panose="030F0702030302020204" pitchFamily="66" charset="0"/>
                <a:ea typeface="+mn-ea"/>
                <a:cs typeface="+mn-cs"/>
              </a:rPr>
              <a:t>产品</a:t>
            </a:r>
            <a:r>
              <a:rPr kumimoji="0" lang="zh-CN" altLang="en-US"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进行装配直至完成。</a:t>
            </a:r>
            <a:endParaRPr kumimoji="0" lang="en-US" altLang="zh-CN" sz="28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altLang="zh-CN" sz="2400" b="1"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endParaRPr>
          </a:p>
        </p:txBody>
      </p:sp>
      <p:sp>
        <p:nvSpPr>
          <p:cNvPr id="38" name="灯片编号占位符 37"/>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41" name="Rectangle 2"/>
          <p:cNvSpPr txBox="1">
            <a:spLocks noChangeArrowheads="1"/>
          </p:cNvSpPr>
          <p:nvPr/>
        </p:nvSpPr>
        <p:spPr>
          <a:xfrm>
            <a:off x="285720" y="692696"/>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b="1"/>
              <a:t>一、什么是流水线？</a:t>
            </a:r>
            <a:endParaRPr lang="en-US" altLang="zh-CN" b="1" dirty="0"/>
          </a:p>
        </p:txBody>
      </p:sp>
      <p:sp>
        <p:nvSpPr>
          <p:cNvPr id="2" name="TextBox 1"/>
          <p:cNvSpPr txBox="1"/>
          <p:nvPr/>
        </p:nvSpPr>
        <p:spPr>
          <a:xfrm>
            <a:off x="284976" y="2853695"/>
            <a:ext cx="4331372" cy="3784600"/>
          </a:xfrm>
          <a:prstGeom prst="rect">
            <a:avLst/>
          </a:prstGeom>
          <a:noFill/>
        </p:spPr>
        <p:txBody>
          <a:bodyPr wrap="square" rtlCol="0">
            <a:spAutoFit/>
          </a:bodyPr>
          <a:lstStyle/>
          <a:p>
            <a:pPr>
              <a:lnSpc>
                <a:spcPct val="150000"/>
              </a:lnSpc>
            </a:pPr>
            <a:r>
              <a:rPr lang="zh-CN" altLang="en-US" sz="2400" b="1" dirty="0"/>
              <a:t>第一条流水线使</a:t>
            </a:r>
            <a:r>
              <a:rPr lang="zh-CN" altLang="en-US" sz="2400" b="1" dirty="0">
                <a:solidFill>
                  <a:srgbClr val="FF0000"/>
                </a:solidFill>
              </a:rPr>
              <a:t>平均</a:t>
            </a:r>
            <a:r>
              <a:rPr lang="zh-CN" altLang="en-US" sz="2400" b="1" dirty="0"/>
              <a:t>每辆</a:t>
            </a:r>
            <a:r>
              <a:rPr lang="en-US" altLang="zh-CN" sz="2400" b="1" dirty="0"/>
              <a:t>T</a:t>
            </a:r>
            <a:r>
              <a:rPr lang="zh-CN" altLang="en-US" sz="2400" b="1" dirty="0"/>
              <a:t>型汽车的组装时间：</a:t>
            </a:r>
            <a:endParaRPr lang="en-US" altLang="zh-CN" sz="2400" b="1" dirty="0"/>
          </a:p>
          <a:p>
            <a:pPr>
              <a:lnSpc>
                <a:spcPct val="150000"/>
              </a:lnSpc>
            </a:pPr>
            <a:r>
              <a:rPr lang="en-US" altLang="zh-CN" sz="2400" b="1" dirty="0"/>
              <a:t>12</a:t>
            </a:r>
            <a:r>
              <a:rPr lang="zh-CN" altLang="en-US" sz="2400" b="1" dirty="0"/>
              <a:t>小时</a:t>
            </a:r>
            <a:r>
              <a:rPr lang="en-US" altLang="zh-CN" sz="2400" b="1" dirty="0"/>
              <a:t>28</a:t>
            </a:r>
            <a:r>
              <a:rPr lang="zh-CN" altLang="en-US" sz="2400" b="1" dirty="0"/>
              <a:t>分钟       </a:t>
            </a:r>
            <a:r>
              <a:rPr lang="en-US" altLang="zh-CN" sz="2400" b="1" dirty="0">
                <a:solidFill>
                  <a:srgbClr val="FF0000"/>
                </a:solidFill>
                <a:sym typeface="+mn-ea"/>
              </a:rPr>
              <a:t>10</a:t>
            </a:r>
            <a:r>
              <a:rPr altLang="en-US" sz="2400" b="1" dirty="0">
                <a:solidFill>
                  <a:srgbClr val="FF0000"/>
                </a:solidFill>
                <a:sym typeface="+mn-ea"/>
              </a:rPr>
              <a:t>秒钟</a:t>
            </a:r>
            <a:r>
              <a:rPr lang="zh-CN" altLang="en-US" sz="2400" b="1" dirty="0"/>
              <a:t>       </a:t>
            </a:r>
            <a:endParaRPr lang="en-US" altLang="zh-CN" sz="2400" b="1" dirty="0"/>
          </a:p>
          <a:p>
            <a:pPr>
              <a:lnSpc>
                <a:spcPct val="150000"/>
              </a:lnSpc>
            </a:pPr>
            <a:r>
              <a:rPr lang="zh-CN" altLang="en-US" sz="2400" b="1" i="1" dirty="0">
                <a:solidFill>
                  <a:srgbClr val="FF0000"/>
                </a:solidFill>
              </a:rPr>
              <a:t>生产效率</a:t>
            </a:r>
            <a:r>
              <a:rPr lang="zh-CN" altLang="en-US" sz="2400" b="1" dirty="0"/>
              <a:t>提高了</a:t>
            </a:r>
            <a:r>
              <a:rPr lang="en-US" altLang="zh-CN" sz="2400" b="1" dirty="0"/>
              <a:t>4488</a:t>
            </a:r>
            <a:r>
              <a:rPr lang="zh-CN" altLang="en-US" sz="2400" b="1" dirty="0"/>
              <a:t>倍！</a:t>
            </a:r>
            <a:endParaRPr lang="en-US" altLang="zh-CN" sz="2400" b="1" dirty="0"/>
          </a:p>
          <a:p>
            <a:pPr>
              <a:lnSpc>
                <a:spcPct val="150000"/>
              </a:lnSpc>
            </a:pPr>
            <a:r>
              <a:rPr lang="zh-CN" altLang="en-US" sz="2800" b="1" dirty="0">
                <a:solidFill>
                  <a:srgbClr val="FF0000"/>
                </a:solidFill>
              </a:rPr>
              <a:t>重要特点：</a:t>
            </a:r>
            <a:r>
              <a:rPr lang="zh-CN" altLang="en-US" sz="2400" b="1" dirty="0"/>
              <a:t>重复</a:t>
            </a:r>
            <a:r>
              <a:rPr lang="zh-CN" altLang="en-US" sz="2400" b="1" dirty="0">
                <a:solidFill>
                  <a:srgbClr val="FF0000"/>
                </a:solidFill>
              </a:rPr>
              <a:t>过程</a:t>
            </a:r>
            <a:r>
              <a:rPr lang="zh-CN" altLang="en-US" sz="2400" b="1" dirty="0"/>
              <a:t>分为若干</a:t>
            </a:r>
            <a:r>
              <a:rPr lang="zh-CN" altLang="en-US" sz="2400" b="1" dirty="0">
                <a:solidFill>
                  <a:srgbClr val="FF0000"/>
                </a:solidFill>
              </a:rPr>
              <a:t>子过程</a:t>
            </a:r>
            <a:endParaRPr lang="zh-CN" altLang="en-US" sz="2400" b="1" dirty="0"/>
          </a:p>
          <a:p>
            <a:endParaRPr lang="zh-CN" altLang="en-US" dirty="0"/>
          </a:p>
        </p:txBody>
      </p:sp>
      <p:cxnSp>
        <p:nvCxnSpPr>
          <p:cNvPr id="4" name="直接箭头连接符 3"/>
          <p:cNvCxnSpPr/>
          <p:nvPr/>
        </p:nvCxnSpPr>
        <p:spPr>
          <a:xfrm>
            <a:off x="2450662" y="4564271"/>
            <a:ext cx="6480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idx="1"/>
          </p:nvPr>
        </p:nvSpPr>
        <p:spPr>
          <a:xfrm>
            <a:off x="755799" y="1051967"/>
            <a:ext cx="6840537" cy="504825"/>
          </a:xfrm>
        </p:spPr>
        <p:txBody>
          <a:bodyPr>
            <a:normAutofit lnSpcReduction="10000"/>
          </a:bodyPr>
          <a:lstStyle/>
          <a:p>
            <a:pPr marL="1085850" lvl="1" indent="-457200"/>
            <a:r>
              <a:rPr lang="zh-CN" altLang="en-US" sz="2800"/>
              <a:t>各段时间均相等的流水线</a:t>
            </a:r>
            <a:r>
              <a:rPr lang="zh-CN" altLang="en-US" sz="2800">
                <a:hlinkClick r:id="rId2" action="ppaction://program"/>
              </a:rPr>
              <a:t>时空图</a:t>
            </a:r>
            <a:endParaRPr lang="zh-CN" altLang="en-US" sz="2800"/>
          </a:p>
        </p:txBody>
      </p:sp>
      <p:sp>
        <p:nvSpPr>
          <p:cNvPr id="4813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DC30EECE-49AC-4FD2-99CA-E8026CFF5E19}" type="slidenum">
              <a:rPr lang="en-US" altLang="zh-CN" sz="1400">
                <a:solidFill>
                  <a:srgbClr val="FFFFFF"/>
                </a:solidFill>
              </a:rPr>
              <a:t>70</a:t>
            </a:fld>
            <a:endParaRPr lang="en-US" altLang="zh-CN" sz="1400">
              <a:solidFill>
                <a:srgbClr val="FFFFFF"/>
              </a:solidFill>
            </a:endParaRPr>
          </a:p>
        </p:txBody>
      </p:sp>
      <p:graphicFrame>
        <p:nvGraphicFramePr>
          <p:cNvPr id="48132" name="Object 3"/>
          <p:cNvGraphicFramePr>
            <a:graphicFrameLocks noChangeAspect="1"/>
          </p:cNvGraphicFramePr>
          <p:nvPr/>
        </p:nvGraphicFramePr>
        <p:xfrm>
          <a:off x="0" y="2060575"/>
          <a:ext cx="9144000" cy="4321175"/>
        </p:xfrm>
        <a:graphic>
          <a:graphicData uri="http://schemas.openxmlformats.org/presentationml/2006/ole">
            <mc:AlternateContent xmlns:mc="http://schemas.openxmlformats.org/markup-compatibility/2006">
              <mc:Choice xmlns:v="urn:schemas-microsoft-com:vml" Requires="v">
                <p:oleObj name="图片" r:id="rId3" imgW="4701540" imgH="2178685" progId="Word.Picture.8">
                  <p:embed/>
                </p:oleObj>
              </mc:Choice>
              <mc:Fallback>
                <p:oleObj name="图片" r:id="rId3" imgW="4701540" imgH="2178685" progId="Word.Picture.8">
                  <p:embed/>
                  <p:pic>
                    <p:nvPicPr>
                      <p:cNvPr id="0" name="图片 194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60575"/>
                        <a:ext cx="9144000" cy="4321175"/>
                      </a:xfrm>
                      <a:prstGeom prst="rect">
                        <a:avLst/>
                      </a:prstGeom>
                      <a:solidFill>
                        <a:schemeClr val="bg1"/>
                      </a:solidFill>
                      <a:ln>
                        <a:noFill/>
                      </a:ln>
                    </p:spPr>
                  </p:pic>
                </p:oleObj>
              </mc:Fallback>
            </mc:AlternateContent>
          </a:graphicData>
        </a:graphic>
      </p:graphicFrame>
      <p:sp>
        <p:nvSpPr>
          <p:cNvPr id="6"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71</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4" name="Rectangle 2"/>
          <p:cNvSpPr>
            <a:spLocks noChangeArrowheads="1"/>
          </p:cNvSpPr>
          <p:nvPr/>
        </p:nvSpPr>
        <p:spPr bwMode="auto">
          <a:xfrm>
            <a:off x="250825" y="980728"/>
            <a:ext cx="889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20000"/>
              </a:spcBef>
              <a:buClr>
                <a:schemeClr val="accent2"/>
              </a:buClr>
              <a:buSzPct val="75000"/>
              <a:buFont typeface="Monotype Sorts" pitchFamily="2" charset="2"/>
              <a:buNone/>
            </a:pPr>
            <a:r>
              <a:rPr lang="zh-CN" altLang="en-US" sz="2800" dirty="0">
                <a:latin typeface="华文中宋" panose="02010600040101010101" pitchFamily="2" charset="-122"/>
                <a:ea typeface="华文中宋" panose="02010600040101010101" pitchFamily="2" charset="-122"/>
              </a:rPr>
              <a:t>如果每个流水段时间是</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t</a:t>
            </a:r>
            <a:r>
              <a:rPr lang="zh-CN" altLang="en-US" sz="2800" dirty="0">
                <a:latin typeface="华文中宋" panose="02010600040101010101" pitchFamily="2" charset="-122"/>
                <a:ea typeface="华文中宋" panose="02010600040101010101" pitchFamily="2" charset="-122"/>
              </a:rPr>
              <a:t>，且任务是连续的实际效率：</a:t>
            </a:r>
          </a:p>
        </p:txBody>
      </p:sp>
      <p:graphicFrame>
        <p:nvGraphicFramePr>
          <p:cNvPr id="5" name="Object 4"/>
          <p:cNvGraphicFramePr>
            <a:graphicFrameLocks noChangeAspect="1"/>
          </p:cNvGraphicFramePr>
          <p:nvPr/>
        </p:nvGraphicFramePr>
        <p:xfrm>
          <a:off x="1908175" y="1734964"/>
          <a:ext cx="5327650" cy="989013"/>
        </p:xfrm>
        <a:graphic>
          <a:graphicData uri="http://schemas.openxmlformats.org/presentationml/2006/ole">
            <mc:AlternateContent xmlns:mc="http://schemas.openxmlformats.org/markup-compatibility/2006">
              <mc:Choice xmlns:v="urn:schemas-microsoft-com:vml" Requires="v">
                <p:oleObj name="公式" r:id="rId2" imgW="2819400" imgH="596900" progId="Equation.3">
                  <p:embed/>
                </p:oleObj>
              </mc:Choice>
              <mc:Fallback>
                <p:oleObj name="公式" r:id="rId2" imgW="2819400" imgH="596900" progId="Equation.3">
                  <p:embed/>
                  <p:pic>
                    <p:nvPicPr>
                      <p:cNvPr id="0" name="图片 389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34964"/>
                        <a:ext cx="5327650" cy="989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2983459" y="3064198"/>
            <a:ext cx="11564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sz="2800" b="1" dirty="0">
                <a:ea typeface="宋体" panose="02010600030101010101" pitchFamily="2" charset="-122"/>
              </a:rPr>
              <a:t>其中，</a:t>
            </a:r>
          </a:p>
        </p:txBody>
      </p:sp>
      <p:graphicFrame>
        <p:nvGraphicFramePr>
          <p:cNvPr id="7" name="Object 6"/>
          <p:cNvGraphicFramePr>
            <a:graphicFrameLocks noChangeAspect="1"/>
          </p:cNvGraphicFramePr>
          <p:nvPr/>
        </p:nvGraphicFramePr>
        <p:xfrm>
          <a:off x="2708275" y="4623792"/>
          <a:ext cx="3951288" cy="1057275"/>
        </p:xfrm>
        <a:graphic>
          <a:graphicData uri="http://schemas.openxmlformats.org/presentationml/2006/ole">
            <mc:AlternateContent xmlns:mc="http://schemas.openxmlformats.org/markup-compatibility/2006">
              <mc:Choice xmlns:v="urn:schemas-microsoft-com:vml" Requires="v">
                <p:oleObj name="公式" r:id="rId4" imgW="1739900" imgH="469900" progId="Equation.3">
                  <p:embed/>
                </p:oleObj>
              </mc:Choice>
              <mc:Fallback>
                <p:oleObj name="公式" r:id="rId4" imgW="1739900" imgH="469900" progId="Equation.3">
                  <p:embed/>
                  <p:pic>
                    <p:nvPicPr>
                      <p:cNvPr id="0" name="图片 389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8275" y="4623792"/>
                        <a:ext cx="3951288" cy="1057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4432300" y="3124647"/>
          <a:ext cx="808038" cy="400050"/>
        </p:xfrm>
        <a:graphic>
          <a:graphicData uri="http://schemas.openxmlformats.org/presentationml/2006/ole">
            <mc:AlternateContent xmlns:mc="http://schemas.openxmlformats.org/markup-compatibility/2006">
              <mc:Choice xmlns:v="urn:schemas-microsoft-com:vml" Requires="v">
                <p:oleObj name="Equation" r:id="rId6" imgW="8534400" imgH="4267200" progId="Equation.DSMT4">
                  <p:embed/>
                </p:oleObj>
              </mc:Choice>
              <mc:Fallback>
                <p:oleObj name="Equation" r:id="rId6" imgW="8534400" imgH="4267200" progId="Equation.DSMT4">
                  <p:embed/>
                  <p:pic>
                    <p:nvPicPr>
                      <p:cNvPr id="0" name="图片 38960"/>
                      <p:cNvPicPr>
                        <a:picLocks noChangeAspect="1" noChangeArrowheads="1"/>
                      </p:cNvPicPr>
                      <p:nvPr/>
                    </p:nvPicPr>
                    <p:blipFill>
                      <a:blip r:embed="rId7"/>
                      <a:srcRect/>
                      <a:stretch>
                        <a:fillRect/>
                      </a:stretch>
                    </p:blipFill>
                    <p:spPr bwMode="auto">
                      <a:xfrm>
                        <a:off x="4432300" y="3124647"/>
                        <a:ext cx="80803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5"/>
          <p:cNvSpPr txBox="1">
            <a:spLocks noChangeArrowheads="1"/>
          </p:cNvSpPr>
          <p:nvPr/>
        </p:nvSpPr>
        <p:spPr bwMode="auto">
          <a:xfrm>
            <a:off x="395536" y="3933056"/>
            <a:ext cx="23129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r>
              <a:rPr lang="zh-CN" altLang="en-US" sz="2800" dirty="0">
                <a:latin typeface="华文中宋" panose="02010600040101010101" pitchFamily="2" charset="-122"/>
                <a:ea typeface="华文中宋" panose="02010600040101010101" pitchFamily="2" charset="-122"/>
              </a:rPr>
              <a:t>最大效率：</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72</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4" name="Rectangle 4"/>
          <p:cNvSpPr txBox="1">
            <a:spLocks noChangeArrowheads="1"/>
          </p:cNvSpPr>
          <p:nvPr/>
        </p:nvSpPr>
        <p:spPr>
          <a:xfrm>
            <a:off x="539179" y="764704"/>
            <a:ext cx="8569325" cy="20875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50000"/>
              </a:lnSpc>
              <a:buFont typeface="Wingdings" panose="05000000000000000000" pitchFamily="2" charset="2"/>
              <a:buChar char="n"/>
              <a:defRPr/>
            </a:pPr>
            <a:r>
              <a:rPr lang="zh-CN" altLang="en-US" sz="2800" dirty="0">
                <a:latin typeface="华文中宋" panose="02010600040101010101" pitchFamily="2" charset="-122"/>
                <a:ea typeface="华文中宋" panose="02010600040101010101" pitchFamily="2" charset="-122"/>
              </a:rPr>
              <a:t>举例</a:t>
            </a:r>
          </a:p>
          <a:p>
            <a:pPr marL="182880" indent="-182880">
              <a:lnSpc>
                <a:spcPct val="150000"/>
              </a:lnSpc>
              <a:defRPr/>
            </a:pPr>
            <a:r>
              <a:rPr lang="zh-CN" altLang="en-US" sz="2800" dirty="0">
                <a:latin typeface="华文中宋" panose="02010600040101010101" pitchFamily="2" charset="-122"/>
                <a:ea typeface="华文中宋" panose="02010600040101010101" pitchFamily="2" charset="-122"/>
              </a:rPr>
              <a:t>假设加法由</a:t>
            </a:r>
            <a:r>
              <a:rPr lang="en-US" altLang="zh-CN" sz="2800" dirty="0">
                <a:latin typeface="华文中宋" panose="02010600040101010101" pitchFamily="2" charset="-122"/>
                <a:ea typeface="华文中宋" panose="02010600040101010101" pitchFamily="2" charset="-122"/>
              </a:rPr>
              <a:t>5</a:t>
            </a:r>
            <a:r>
              <a:rPr altLang="zh-CN" sz="2800" dirty="0">
                <a:latin typeface="华文中宋" panose="02010600040101010101" pitchFamily="2" charset="-122"/>
                <a:ea typeface="华文中宋" panose="02010600040101010101" pitchFamily="2" charset="-122"/>
              </a:rPr>
              <a:t>段（级）</a:t>
            </a:r>
            <a:r>
              <a:rPr lang="zh-CN" altLang="en-US" sz="2800" dirty="0">
                <a:latin typeface="华文中宋" panose="02010600040101010101" pitchFamily="2" charset="-122"/>
                <a:ea typeface="华文中宋" panose="02010600040101010101" pitchFamily="2" charset="-122"/>
              </a:rPr>
              <a:t>流水线实现，计算：</a:t>
            </a:r>
          </a:p>
          <a:p>
            <a:pPr marL="0" indent="0">
              <a:lnSpc>
                <a:spcPct val="150000"/>
              </a:lnSpc>
              <a:buFont typeface="Arial" panose="020B0604020202020204" pitchFamily="34" charset="0"/>
              <a:buNone/>
              <a:defRPr/>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S=a0+a1+a2+a3+a4+a5+a6+a7</a:t>
            </a:r>
          </a:p>
          <a:p>
            <a:pPr marL="182880" indent="-182880" algn="just">
              <a:defRPr/>
            </a:pPr>
            <a:endParaRPr lang="en-US" altLang="zh-CN" dirty="0">
              <a:latin typeface="华文中宋" panose="02010600040101010101" pitchFamily="2" charset="-122"/>
              <a:ea typeface="华文中宋" panose="02010600040101010101" pitchFamily="2" charset="-122"/>
            </a:endParaRPr>
          </a:p>
        </p:txBody>
      </p:sp>
      <p:graphicFrame>
        <p:nvGraphicFramePr>
          <p:cNvPr id="5" name="Object 5"/>
          <p:cNvGraphicFramePr>
            <a:graphicFrameLocks noGrp="1" noChangeAspect="1"/>
          </p:cNvGraphicFramePr>
          <p:nvPr>
            <p:ph sz="half" idx="4294967295"/>
          </p:nvPr>
        </p:nvGraphicFramePr>
        <p:xfrm>
          <a:off x="0" y="4432126"/>
          <a:ext cx="9142413" cy="2273300"/>
        </p:xfrm>
        <a:graphic>
          <a:graphicData uri="http://schemas.openxmlformats.org/presentationml/2006/ole">
            <mc:AlternateContent xmlns:mc="http://schemas.openxmlformats.org/markup-compatibility/2006">
              <mc:Choice xmlns:v="urn:schemas-microsoft-com:vml" Requires="v">
                <p:oleObj name="文档" r:id="rId2" imgW="5629275" imgH="1400175" progId="Word.Document.8">
                  <p:embed/>
                </p:oleObj>
              </mc:Choice>
              <mc:Fallback>
                <p:oleObj name="文档" r:id="rId2" imgW="5629275" imgH="1400175" progId="Word.Document.8">
                  <p:embed/>
                  <p:pic>
                    <p:nvPicPr>
                      <p:cNvPr id="0" name="图片 3995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32126"/>
                        <a:ext cx="9142413" cy="2273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灯片编号占位符 6"/>
          <p:cNvSpPr txBox="1"/>
          <p:nvPr/>
        </p:nvSpPr>
        <p:spPr bwMode="auto">
          <a:xfrm>
            <a:off x="6553200" y="6356176"/>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9493473E-A59E-495B-B032-6F96D91B67C0}" type="slidenum">
              <a:rPr lang="en-US" altLang="zh-CN" sz="1400" smtClean="0">
                <a:solidFill>
                  <a:srgbClr val="FFFFFF"/>
                </a:solidFill>
              </a:rPr>
              <a:t>72</a:t>
            </a:fld>
            <a:endParaRPr lang="en-US" altLang="zh-CN" sz="1400">
              <a:solidFill>
                <a:srgbClr val="FFFFFF"/>
              </a:solidFill>
            </a:endParaRPr>
          </a:p>
        </p:txBody>
      </p:sp>
      <p:sp>
        <p:nvSpPr>
          <p:cNvPr id="7" name="Rectangle 4"/>
          <p:cNvSpPr txBox="1">
            <a:spLocks noChangeArrowheads="1"/>
          </p:cNvSpPr>
          <p:nvPr/>
        </p:nvSpPr>
        <p:spPr bwMode="auto">
          <a:xfrm>
            <a:off x="539750" y="2601739"/>
            <a:ext cx="84248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880" indent="-182880" algn="l">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indent="-182880" algn="l">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730250" indent="-182880" algn="l">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005205" indent="-182880" algn="l">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1187450" indent="-136525" algn="l">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16446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1018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25590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0162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50000"/>
              </a:lnSpc>
            </a:pPr>
            <a:r>
              <a:rPr kumimoji="0" lang="zh-CN" altLang="en-US" b="1" dirty="0">
                <a:solidFill>
                  <a:srgbClr val="FF0000"/>
                </a:solidFill>
                <a:latin typeface="黑体" panose="02010609060101010101" pitchFamily="2" charset="-122"/>
              </a:rPr>
              <a:t>对相关算式要合理分解算式</a:t>
            </a:r>
            <a:r>
              <a:rPr kumimoji="0" lang="en-US" altLang="zh-CN" b="1" dirty="0">
                <a:solidFill>
                  <a:srgbClr val="FF0000"/>
                </a:solidFill>
                <a:latin typeface="Times New Roman" panose="02020603050405020304" pitchFamily="18" charset="0"/>
              </a:rPr>
              <a:t>——</a:t>
            </a:r>
            <a:r>
              <a:rPr kumimoji="0" lang="zh-CN" altLang="en-US" b="1" dirty="0">
                <a:solidFill>
                  <a:srgbClr val="FF0000"/>
                </a:solidFill>
                <a:latin typeface="黑体" panose="02010609060101010101" pitchFamily="2" charset="-122"/>
              </a:rPr>
              <a:t>尽量分解为少相关算式：</a:t>
            </a:r>
            <a:endParaRPr kumimoji="0" lang="en-US" altLang="zh-CN" b="1" dirty="0">
              <a:solidFill>
                <a:srgbClr val="FF0000"/>
              </a:solidFill>
              <a:latin typeface="黑体" panose="02010609060101010101" pitchFamily="2" charset="-122"/>
            </a:endParaRPr>
          </a:p>
          <a:p>
            <a:pPr algn="just" eaLnBrk="1" hangingPunct="1"/>
            <a:endParaRPr kumimoji="0" lang="en-US" altLang="zh-CN" b="1" dirty="0">
              <a:latin typeface="黑体" panose="02010609060101010101" pitchFamily="2" charset="-122"/>
            </a:endParaRPr>
          </a:p>
        </p:txBody>
      </p:sp>
      <p:sp>
        <p:nvSpPr>
          <p:cNvPr id="8" name="Rectangle 4"/>
          <p:cNvSpPr txBox="1">
            <a:spLocks noChangeArrowheads="1"/>
          </p:cNvSpPr>
          <p:nvPr/>
        </p:nvSpPr>
        <p:spPr bwMode="auto">
          <a:xfrm>
            <a:off x="395288" y="3320876"/>
            <a:ext cx="81375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880" indent="-182880" algn="l">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indent="-182880" algn="l">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730250" indent="-182880" algn="l">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005205" indent="-182880" algn="l">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1187450" indent="-136525" algn="l">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16446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1018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25590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016250" indent="-136525" fontAlgn="base">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lvl="2" eaLnBrk="1" hangingPunct="1"/>
            <a:r>
              <a:rPr kumimoji="0" lang="zh-CN" altLang="en-US" sz="2000" b="1">
                <a:latin typeface="黑体" panose="02010609060101010101" pitchFamily="2" charset="-122"/>
              </a:rPr>
              <a:t>① </a:t>
            </a:r>
            <a:r>
              <a:rPr kumimoji="0" lang="en-US" altLang="zh-CN" sz="2000" b="1">
                <a:latin typeface="黑体" panose="02010609060101010101" pitchFamily="2" charset="-122"/>
              </a:rPr>
              <a:t>S0=a0+a1  ② S1=a2+a3     ③ S2=a4+a5   </a:t>
            </a:r>
            <a:r>
              <a:rPr lang="en-US" altLang="zh-CN" sz="2000" b="1">
                <a:latin typeface="黑体" panose="02010609060101010101" pitchFamily="2" charset="-122"/>
                <a:sym typeface="+mn-ea"/>
              </a:rPr>
              <a:t>④ S3=a6+a7 </a:t>
            </a:r>
            <a:r>
              <a:rPr kumimoji="0" lang="en-US" altLang="zh-CN" sz="2000" b="1">
                <a:latin typeface="黑体" panose="02010609060101010101" pitchFamily="2" charset="-122"/>
              </a:rPr>
              <a:t>  </a:t>
            </a:r>
          </a:p>
          <a:p>
            <a:pPr lvl="2" eaLnBrk="1" hangingPunct="1"/>
            <a:r>
              <a:rPr kumimoji="0" lang="en-US" altLang="zh-CN" sz="2000" b="1">
                <a:latin typeface="黑体" panose="02010609060101010101" pitchFamily="2" charset="-122"/>
              </a:rPr>
              <a:t>⑤ S4=S0+S1  ⑥ S5=S2+S3  </a:t>
            </a:r>
          </a:p>
          <a:p>
            <a:pPr lvl="2" eaLnBrk="1" hangingPunct="1"/>
            <a:r>
              <a:rPr kumimoji="0" lang="en-US" altLang="zh-CN" sz="2000" b="1">
                <a:latin typeface="黑体" panose="02010609060101010101" pitchFamily="2" charset="-122"/>
              </a:rPr>
              <a:t>⑦ S6=S4+S5    </a:t>
            </a:r>
          </a:p>
          <a:p>
            <a:pPr algn="just" eaLnBrk="1" hangingPunct="1"/>
            <a:endParaRPr kumimoji="0" lang="en-US" altLang="zh-CN" b="1">
              <a:latin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73</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sym typeface="+mn-ea"/>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graphicFrame>
        <p:nvGraphicFramePr>
          <p:cNvPr id="4" name="Object 4"/>
          <p:cNvGraphicFramePr>
            <a:graphicFrameLocks noGrp="1" noChangeAspect="1"/>
          </p:cNvGraphicFramePr>
          <p:nvPr>
            <p:ph/>
          </p:nvPr>
        </p:nvGraphicFramePr>
        <p:xfrm>
          <a:off x="635" y="1232153"/>
          <a:ext cx="9142413" cy="2273300"/>
        </p:xfrm>
        <a:graphic>
          <a:graphicData uri="http://schemas.openxmlformats.org/presentationml/2006/ole">
            <mc:AlternateContent xmlns:mc="http://schemas.openxmlformats.org/markup-compatibility/2006">
              <mc:Choice xmlns:v="urn:schemas-microsoft-com:vml" Requires="v">
                <p:oleObj name="文档" r:id="rId3" imgW="5629275" imgH="1400175" progId="Word.Document.8">
                  <p:embed/>
                </p:oleObj>
              </mc:Choice>
              <mc:Fallback>
                <p:oleObj name="文档" r:id="rId3" imgW="5629275" imgH="1400175" progId="Word.Document.8">
                  <p:embed/>
                  <p:pic>
                    <p:nvPicPr>
                      <p:cNvPr id="0" name="图片 4097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 y="1232153"/>
                        <a:ext cx="9142413" cy="2273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p:cNvSpPr>
            <a:spLocks noChangeArrowheads="1"/>
          </p:cNvSpPr>
          <p:nvPr/>
        </p:nvSpPr>
        <p:spPr bwMode="auto">
          <a:xfrm>
            <a:off x="395288" y="3358004"/>
            <a:ext cx="8569325"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黑体" panose="02010609060101010101" pitchFamily="2" charset="-122"/>
              </a:defRPr>
            </a:lvl1pPr>
            <a:lvl2pPr>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吞吐率：</a:t>
            </a:r>
            <a:r>
              <a:rPr lang="en-US" altLang="zh-CN" dirty="0">
                <a:latin typeface="华文中宋" panose="02010600040101010101" pitchFamily="2" charset="-122"/>
                <a:ea typeface="华文中宋" panose="02010600040101010101" pitchFamily="2" charset="-122"/>
              </a:rPr>
              <a:t>TP=7/(18Δt</a:t>
            </a:r>
            <a:r>
              <a:rPr lang="zh-CN" altLang="en-US" dirty="0">
                <a:latin typeface="华文中宋" panose="02010600040101010101" pitchFamily="2" charset="-122"/>
                <a:ea typeface="华文中宋" panose="02010600040101010101" pitchFamily="2" charset="-122"/>
              </a:rPr>
              <a:t>）</a:t>
            </a: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效率：</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（作用区域面积）</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（完成运算所需时间矩形面积）</a:t>
            </a: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7*5Δt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18Δt*5</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=7/18</a:t>
            </a:r>
          </a:p>
          <a:p>
            <a:pPr marL="0" lvl="1" algn="just" eaLnBrk="1" hangingPunct="1">
              <a:lnSpc>
                <a:spcPct val="150000"/>
              </a:lnSpc>
              <a:spcBef>
                <a:spcPct val="20000"/>
              </a:spcBef>
              <a:buClr>
                <a:schemeClr val="tx1"/>
              </a:buClr>
              <a:buSzPct val="90000"/>
            </a:pPr>
            <a:r>
              <a:rPr lang="zh-CN" altLang="en-US" dirty="0">
                <a:latin typeface="华文中宋" panose="02010600040101010101" pitchFamily="2" charset="-122"/>
                <a:ea typeface="华文中宋" panose="02010600040101010101" pitchFamily="2" charset="-122"/>
              </a:rPr>
              <a:t>加速比</a:t>
            </a:r>
            <a:r>
              <a:rPr lang="en-US" altLang="zh-CN" dirty="0">
                <a:latin typeface="华文中宋" panose="02010600040101010101" pitchFamily="2" charset="-122"/>
                <a:ea typeface="华文中宋" panose="02010600040101010101" pitchFamily="2" charset="-122"/>
              </a:rPr>
              <a:t>Sp=(nk</a:t>
            </a:r>
            <a:r>
              <a:rPr lang="en-US" altLang="zh-CN" dirty="0">
                <a:latin typeface="华文中宋" panose="02010600040101010101" pitchFamily="2" charset="-122"/>
                <a:ea typeface="华文中宋" panose="02010600040101010101" pitchFamily="2" charset="-122"/>
                <a:sym typeface="+mn-ea"/>
              </a:rPr>
              <a:t>Δt)/((n+k-1)Δt)</a:t>
            </a:r>
          </a:p>
          <a:p>
            <a:pPr marL="0" lvl="1" algn="just" eaLnBrk="1" hangingPunct="1">
              <a:lnSpc>
                <a:spcPct val="150000"/>
              </a:lnSpc>
              <a:spcBef>
                <a:spcPct val="20000"/>
              </a:spcBef>
              <a:buClr>
                <a:schemeClr val="tx1"/>
              </a:buClr>
              <a:buSzPct val="90000"/>
            </a:pPr>
            <a:r>
              <a:rPr lang="en-US" altLang="zh-CN" dirty="0">
                <a:latin typeface="华文中宋" panose="02010600040101010101" pitchFamily="2" charset="-122"/>
                <a:ea typeface="华文中宋" panose="02010600040101010101" pitchFamily="2" charset="-122"/>
                <a:sym typeface="+mn-ea"/>
              </a:rPr>
              <a:t>             =(7*5)/(7+5-1)=(7*5)/11</a:t>
            </a:r>
            <a:r>
              <a:rPr lang="zh-CN" altLang="en-US" dirty="0">
                <a:solidFill>
                  <a:srgbClr val="FF0000"/>
                </a:solidFill>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gn="just" eaLnBrk="1" hangingPunct="1">
              <a:lnSpc>
                <a:spcPct val="150000"/>
              </a:lnSpc>
              <a:spcBef>
                <a:spcPct val="20000"/>
              </a:spcBef>
              <a:buClr>
                <a:schemeClr val="accent2"/>
              </a:buClr>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a:t>
            </a:r>
          </a:p>
        </p:txBody>
      </p:sp>
      <p:sp>
        <p:nvSpPr>
          <p:cNvPr id="2" name="文本框 1"/>
          <p:cNvSpPr txBox="1"/>
          <p:nvPr/>
        </p:nvSpPr>
        <p:spPr>
          <a:xfrm>
            <a:off x="5615305" y="4620895"/>
            <a:ext cx="3390900" cy="1476375"/>
          </a:xfrm>
          <a:prstGeom prst="rect">
            <a:avLst/>
          </a:prstGeom>
          <a:noFill/>
        </p:spPr>
        <p:txBody>
          <a:bodyPr wrap="square" rtlCol="0">
            <a:spAutoFit/>
          </a:bodyPr>
          <a:lstStyle/>
          <a:p>
            <a:r>
              <a:rPr lang="zh-CN" altLang="en-US" dirty="0">
                <a:solidFill>
                  <a:srgbClr val="FF0000"/>
                </a:solidFill>
              </a:rPr>
              <a:t>正确答案：</a:t>
            </a:r>
          </a:p>
          <a:p>
            <a:r>
              <a:rPr lang="zh-CN" altLang="en-US" dirty="0">
                <a:solidFill>
                  <a:srgbClr val="FF0000"/>
                </a:solidFill>
              </a:rPr>
              <a:t>加速比</a:t>
            </a:r>
            <a:r>
              <a:rPr lang="en-US" altLang="zh-CN" dirty="0" err="1">
                <a:solidFill>
                  <a:srgbClr val="FF0000"/>
                </a:solidFill>
              </a:rPr>
              <a:t>Sp</a:t>
            </a:r>
            <a:r>
              <a:rPr lang="en-US" altLang="zh-CN" dirty="0">
                <a:solidFill>
                  <a:srgbClr val="FF0000"/>
                </a:solidFill>
              </a:rPr>
              <a:t>=Ts/Tk</a:t>
            </a:r>
          </a:p>
          <a:p>
            <a:r>
              <a:rPr lang="en-US" altLang="zh-CN" dirty="0">
                <a:solidFill>
                  <a:srgbClr val="FF0000"/>
                </a:solidFill>
              </a:rPr>
              <a:t>=</a:t>
            </a:r>
            <a:r>
              <a:rPr lang="zh-CN" altLang="en-US" dirty="0">
                <a:solidFill>
                  <a:srgbClr val="FF0000"/>
                </a:solidFill>
              </a:rPr>
              <a:t>顺序任务所用时间</a:t>
            </a:r>
            <a:r>
              <a:rPr lang="en-US" altLang="zh-CN" dirty="0" err="1">
                <a:solidFill>
                  <a:srgbClr val="FF0000"/>
                </a:solidFill>
              </a:rPr>
              <a:t>nk</a:t>
            </a:r>
            <a:r>
              <a:rPr lang="en-US" altLang="zh-CN" dirty="0" err="1">
                <a:solidFill>
                  <a:srgbClr val="FF0000"/>
                </a:solidFill>
                <a:latin typeface="华文中宋" panose="02010600040101010101" pitchFamily="2" charset="-122"/>
                <a:ea typeface="华文中宋" panose="02010600040101010101" pitchFamily="2" charset="-122"/>
                <a:sym typeface="+mn-ea"/>
              </a:rPr>
              <a:t>Δt</a:t>
            </a:r>
            <a:r>
              <a:rPr lang="en-US" altLang="zh-CN" dirty="0">
                <a:solidFill>
                  <a:srgbClr val="FF0000"/>
                </a:solidFill>
              </a:rPr>
              <a:t>/</a:t>
            </a:r>
            <a:r>
              <a:rPr lang="zh-CN" altLang="en-US" dirty="0">
                <a:solidFill>
                  <a:srgbClr val="FF0000"/>
                </a:solidFill>
              </a:rPr>
              <a:t>流水线所用时间</a:t>
            </a:r>
            <a:r>
              <a:rPr lang="en-US" altLang="zh-CN" dirty="0">
                <a:solidFill>
                  <a:srgbClr val="FF0000"/>
                </a:solidFill>
              </a:rPr>
              <a:t>Tk</a:t>
            </a:r>
          </a:p>
          <a:p>
            <a:r>
              <a:rPr lang="en-US" altLang="zh-CN" dirty="0">
                <a:solidFill>
                  <a:srgbClr val="FF0000"/>
                </a:solidFill>
              </a:rPr>
              <a:t>=</a:t>
            </a:r>
            <a:r>
              <a:rPr lang="zh-CN" altLang="en-US" dirty="0">
                <a:solidFill>
                  <a:srgbClr val="FF0000"/>
                </a:solidFill>
              </a:rPr>
              <a:t>（</a:t>
            </a:r>
            <a:r>
              <a:rPr lang="en-US" altLang="zh-CN" dirty="0">
                <a:solidFill>
                  <a:srgbClr val="FF0000"/>
                </a:solidFill>
              </a:rPr>
              <a:t>7*5</a:t>
            </a:r>
            <a:r>
              <a:rPr lang="zh-CN" altLang="en-US" dirty="0">
                <a:solidFill>
                  <a:srgbClr val="FF0000"/>
                </a:solidFill>
              </a:rPr>
              <a:t>）</a:t>
            </a:r>
            <a:r>
              <a:rPr lang="en-US" altLang="zh-CN" dirty="0">
                <a:solidFill>
                  <a:srgbClr val="FF0000"/>
                </a:solidFill>
              </a:rPr>
              <a:t>/18</a:t>
            </a:r>
          </a:p>
        </p:txBody>
      </p:sp>
      <p:sp>
        <p:nvSpPr>
          <p:cNvPr id="6" name="文本框 5"/>
          <p:cNvSpPr txBox="1"/>
          <p:nvPr/>
        </p:nvSpPr>
        <p:spPr>
          <a:xfrm>
            <a:off x="2501265" y="5267325"/>
            <a:ext cx="1021080" cy="1106805"/>
          </a:xfrm>
          <a:prstGeom prst="rect">
            <a:avLst/>
          </a:prstGeom>
          <a:noFill/>
        </p:spPr>
        <p:txBody>
          <a:bodyPr wrap="none" rtlCol="0" anchor="t">
            <a:spAutoFit/>
          </a:bodyPr>
          <a:lstStyle/>
          <a:p>
            <a:r>
              <a:rPr lang="zh-CN" altLang="en-US" sz="6600">
                <a:solidFill>
                  <a:srgbClr val="FF0000"/>
                </a:solidFill>
                <a:latin typeface="Arial" panose="020B0604020202020204" pitchFamily="34" charset="0"/>
              </a:rPr>
              <a:t>×</a:t>
            </a:r>
          </a:p>
        </p:txBody>
      </p:sp>
      <p:sp>
        <p:nvSpPr>
          <p:cNvPr id="3" name="文本框 2"/>
          <p:cNvSpPr txBox="1"/>
          <p:nvPr/>
        </p:nvSpPr>
        <p:spPr>
          <a:xfrm>
            <a:off x="924560" y="6394450"/>
            <a:ext cx="6854825" cy="398780"/>
          </a:xfrm>
          <a:prstGeom prst="rect">
            <a:avLst/>
          </a:prstGeom>
          <a:noFill/>
        </p:spPr>
        <p:txBody>
          <a:bodyPr wrap="square" rtlCol="0" anchor="t">
            <a:spAutoFit/>
          </a:bodyPr>
          <a:lstStyle/>
          <a:p>
            <a:r>
              <a:rPr altLang="en-US" sz="2000" dirty="0">
                <a:solidFill>
                  <a:srgbClr val="C00000"/>
                </a:solidFill>
                <a:latin typeface="华文中宋" panose="02010600040101010101" pitchFamily="2" charset="-122"/>
                <a:ea typeface="华文中宋" panose="02010600040101010101" pitchFamily="2" charset="-122"/>
                <a:sym typeface="+mn-ea"/>
              </a:rPr>
              <a:t>效率：</a:t>
            </a:r>
            <a:r>
              <a:rPr lang="en-US" altLang="zh-CN" sz="2000" i="1" dirty="0">
                <a:solidFill>
                  <a:srgbClr val="C00000"/>
                </a:solidFill>
                <a:latin typeface="华文中宋" panose="02010600040101010101" pitchFamily="2" charset="-122"/>
                <a:ea typeface="华文中宋" panose="02010600040101010101" pitchFamily="2" charset="-122"/>
                <a:sym typeface="+mn-ea"/>
              </a:rPr>
              <a:t>n</a:t>
            </a:r>
            <a:r>
              <a:rPr altLang="en-US" sz="2000" dirty="0">
                <a:solidFill>
                  <a:srgbClr val="C00000"/>
                </a:solidFill>
                <a:latin typeface="华文中宋" panose="02010600040101010101" pitchFamily="2" charset="-122"/>
                <a:ea typeface="华文中宋" panose="02010600040101010101" pitchFamily="2" charset="-122"/>
                <a:sym typeface="+mn-ea"/>
              </a:rPr>
              <a:t>个任务</a:t>
            </a:r>
            <a:r>
              <a:rPr altLang="en-US" sz="2000" b="1" dirty="0">
                <a:solidFill>
                  <a:srgbClr val="FF0000"/>
                </a:solidFill>
                <a:latin typeface="华文中宋" panose="02010600040101010101" pitchFamily="2" charset="-122"/>
                <a:ea typeface="华文中宋" panose="02010600040101010101" pitchFamily="2" charset="-122"/>
                <a:sym typeface="+mn-ea"/>
              </a:rPr>
              <a:t>占用的</a:t>
            </a:r>
            <a:r>
              <a:rPr altLang="en-US" sz="2000" dirty="0">
                <a:solidFill>
                  <a:srgbClr val="C00000"/>
                </a:solidFill>
                <a:latin typeface="华文中宋" panose="02010600040101010101" pitchFamily="2" charset="-122"/>
                <a:ea typeface="华文中宋" panose="02010600040101010101" pitchFamily="2" charset="-122"/>
                <a:sym typeface="+mn-ea"/>
              </a:rPr>
              <a:t>时空区与</a:t>
            </a:r>
            <a:r>
              <a:rPr lang="en-US" altLang="zh-CN" sz="2000" i="1" dirty="0">
                <a:solidFill>
                  <a:srgbClr val="C00000"/>
                </a:solidFill>
                <a:latin typeface="华文中宋" panose="02010600040101010101" pitchFamily="2" charset="-122"/>
                <a:ea typeface="华文中宋" panose="02010600040101010101" pitchFamily="2" charset="-122"/>
                <a:sym typeface="+mn-ea"/>
              </a:rPr>
              <a:t>k</a:t>
            </a:r>
            <a:r>
              <a:rPr altLang="en-US" sz="2000" dirty="0">
                <a:solidFill>
                  <a:srgbClr val="C00000"/>
                </a:solidFill>
                <a:latin typeface="华文中宋" panose="02010600040101010101" pitchFamily="2" charset="-122"/>
                <a:ea typeface="华文中宋" panose="02010600040101010101" pitchFamily="2" charset="-122"/>
                <a:sym typeface="+mn-ea"/>
              </a:rPr>
              <a:t>个功能段</a:t>
            </a:r>
            <a:r>
              <a:rPr altLang="en-US" sz="2000" b="1" dirty="0">
                <a:solidFill>
                  <a:srgbClr val="FF0000"/>
                </a:solidFill>
                <a:latin typeface="华文中宋" panose="02010600040101010101" pitchFamily="2" charset="-122"/>
                <a:ea typeface="华文中宋" panose="02010600040101010101" pitchFamily="2" charset="-122"/>
                <a:sym typeface="+mn-ea"/>
              </a:rPr>
              <a:t>总的</a:t>
            </a:r>
            <a:r>
              <a:rPr altLang="en-US" sz="2000" dirty="0">
                <a:solidFill>
                  <a:srgbClr val="C00000"/>
                </a:solidFill>
                <a:latin typeface="华文中宋" panose="02010600040101010101" pitchFamily="2" charset="-122"/>
                <a:ea typeface="华文中宋" panose="02010600040101010101" pitchFamily="2" charset="-122"/>
                <a:sym typeface="+mn-ea"/>
              </a:rPr>
              <a:t>时空区之比</a:t>
            </a:r>
            <a:endParaRPr lang="zh-CN" altLang="en-US" sz="2000" dirty="0">
              <a:solidFill>
                <a:srgbClr val="C00000"/>
              </a:solidFill>
              <a:latin typeface="华文中宋" panose="02010600040101010101" pitchFamily="2" charset="-122"/>
              <a:ea typeface="华文中宋"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74</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4" name="Rectangle 2"/>
          <p:cNvSpPr>
            <a:spLocks noGrp="1" noChangeArrowheads="1"/>
          </p:cNvSpPr>
          <p:nvPr>
            <p:ph type="title"/>
          </p:nvPr>
        </p:nvSpPr>
        <p:spPr>
          <a:xfrm>
            <a:off x="684213" y="666130"/>
            <a:ext cx="7991475" cy="1143000"/>
          </a:xfrm>
        </p:spPr>
        <p:txBody>
          <a:bodyPr>
            <a:normAutofit/>
          </a:bodyPr>
          <a:lstStyle/>
          <a:p>
            <a:pPr fontAlgn="auto">
              <a:spcAft>
                <a:spcPts val="0"/>
              </a:spcAft>
              <a:defRPr/>
            </a:pPr>
            <a:r>
              <a:rPr lang="zh-CN" altLang="en-US" sz="2800" dirty="0"/>
              <a:t>例：由</a:t>
            </a:r>
            <a:r>
              <a:rPr lang="zh-CN" altLang="en-US" sz="2800" b="1" dirty="0">
                <a:solidFill>
                  <a:schemeClr val="accent6">
                    <a:lumMod val="75000"/>
                  </a:schemeClr>
                </a:solidFill>
              </a:rPr>
              <a:t>静态</a:t>
            </a:r>
            <a:r>
              <a:rPr lang="zh-CN" altLang="en-US" sz="2800" dirty="0"/>
              <a:t>多功能流水线实现如下计算：</a:t>
            </a:r>
          </a:p>
        </p:txBody>
      </p:sp>
      <p:sp>
        <p:nvSpPr>
          <p:cNvPr id="5" name="Rectangle 3"/>
          <p:cNvSpPr txBox="1">
            <a:spLocks noChangeArrowheads="1"/>
          </p:cNvSpPr>
          <p:nvPr/>
        </p:nvSpPr>
        <p:spPr>
          <a:xfrm>
            <a:off x="685800" y="1981349"/>
            <a:ext cx="3810000" cy="727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a:t>计算 </a:t>
            </a:r>
            <a:r>
              <a:rPr lang="en-US" altLang="zh-CN" sz="2800"/>
              <a:t>A</a:t>
            </a:r>
            <a:r>
              <a:rPr lang="en-US" altLang="zh-CN" sz="2800">
                <a:cs typeface="Times New Roman" panose="02020603050405020304" pitchFamily="18" charset="0"/>
              </a:rPr>
              <a:t>*B=</a:t>
            </a:r>
            <a:endParaRPr lang="en-US" altLang="en-US" sz="2800">
              <a:ea typeface="黑体" panose="02010609060101010101" pitchFamily="2" charset="-122"/>
              <a:cs typeface="Times New Roman" panose="02020603050405020304" pitchFamily="18" charset="0"/>
            </a:endParaRPr>
          </a:p>
        </p:txBody>
      </p:sp>
      <p:graphicFrame>
        <p:nvGraphicFramePr>
          <p:cNvPr id="6" name="Object 4"/>
          <p:cNvGraphicFramePr>
            <a:graphicFrameLocks noGrp="1" noChangeAspect="1"/>
          </p:cNvGraphicFramePr>
          <p:nvPr>
            <p:ph sz="quarter" idx="4294967295"/>
          </p:nvPr>
        </p:nvGraphicFramePr>
        <p:xfrm>
          <a:off x="6451600" y="3001342"/>
          <a:ext cx="203200" cy="444500"/>
        </p:xfrm>
        <a:graphic>
          <a:graphicData uri="http://schemas.openxmlformats.org/presentationml/2006/ole">
            <mc:AlternateContent xmlns:mc="http://schemas.openxmlformats.org/markup-compatibility/2006">
              <mc:Choice xmlns:v="urn:schemas-microsoft-com:vml" Requires="v">
                <p:oleObj name="公式" r:id="rId2" imgW="203200" imgH="444500" progId="Equation.3">
                  <p:embed/>
                </p:oleObj>
              </mc:Choice>
              <mc:Fallback>
                <p:oleObj name="公式" r:id="rId2" imgW="203200" imgH="444500" progId="Equation.3">
                  <p:embed/>
                  <p:pic>
                    <p:nvPicPr>
                      <p:cNvPr id="0" name="图片 42019"/>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3001342"/>
                        <a:ext cx="20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Grp="1" noChangeAspect="1"/>
          </p:cNvGraphicFramePr>
          <p:nvPr>
            <p:ph sz="quarter" idx="4294967295"/>
          </p:nvPr>
        </p:nvGraphicFramePr>
        <p:xfrm>
          <a:off x="2681441" y="1845321"/>
          <a:ext cx="1962567" cy="863599"/>
        </p:xfrm>
        <a:graphic>
          <a:graphicData uri="http://schemas.openxmlformats.org/presentationml/2006/ole">
            <mc:AlternateContent xmlns:mc="http://schemas.openxmlformats.org/markup-compatibility/2006">
              <mc:Choice xmlns:v="urn:schemas-microsoft-com:vml" Requires="v">
                <p:oleObj name="Equation" r:id="rId4" imgW="761365" imgH="444500" progId="Equation.DSMT4">
                  <p:embed/>
                </p:oleObj>
              </mc:Choice>
              <mc:Fallback>
                <p:oleObj name="Equation" r:id="rId4" imgW="761365" imgH="444500" progId="Equation.DSMT4">
                  <p:embed/>
                  <p:pic>
                    <p:nvPicPr>
                      <p:cNvPr id="0" name="图片 420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1441" y="1845321"/>
                        <a:ext cx="1962567" cy="863599"/>
                      </a:xfrm>
                      <a:prstGeom prst="rect">
                        <a:avLst/>
                      </a:prstGeom>
                      <a:solidFill>
                        <a:schemeClr val="bg1"/>
                      </a:solidFill>
                      <a:ln>
                        <a:noFill/>
                      </a:ln>
                    </p:spPr>
                  </p:pic>
                </p:oleObj>
              </mc:Fallback>
            </mc:AlternateContent>
          </a:graphicData>
        </a:graphic>
      </p:graphicFrame>
      <p:sp>
        <p:nvSpPr>
          <p:cNvPr id="8" name="灯片编号占位符 7"/>
          <p:cNvSpPr txBox="1"/>
          <p:nvPr/>
        </p:nvSpPr>
        <p:spPr bwMode="auto">
          <a:xfrm>
            <a:off x="6553200" y="6500192"/>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C09D6717-DEBA-4048-955A-9870408D2466}" type="slidenum">
              <a:rPr lang="en-US" altLang="zh-CN" sz="1400" smtClean="0">
                <a:solidFill>
                  <a:srgbClr val="FFFFFF"/>
                </a:solidFill>
              </a:rPr>
              <a:t>74</a:t>
            </a:fld>
            <a:endParaRPr lang="en-US" altLang="zh-CN" sz="1400">
              <a:solidFill>
                <a:srgbClr val="FFFFFF"/>
              </a:solidFill>
            </a:endParaRPr>
          </a:p>
        </p:txBody>
      </p:sp>
      <p:sp>
        <p:nvSpPr>
          <p:cNvPr id="10" name="Rectangle 6"/>
          <p:cNvSpPr>
            <a:spLocks noChangeArrowheads="1"/>
          </p:cNvSpPr>
          <p:nvPr/>
        </p:nvSpPr>
        <p:spPr bwMode="auto">
          <a:xfrm>
            <a:off x="2627957" y="3284736"/>
            <a:ext cx="9366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sz="3200"/>
          </a:p>
        </p:txBody>
      </p:sp>
      <p:sp>
        <p:nvSpPr>
          <p:cNvPr id="11" name="Rectangle 7"/>
          <p:cNvSpPr>
            <a:spLocks noChangeArrowheads="1"/>
          </p:cNvSpPr>
          <p:nvPr/>
        </p:nvSpPr>
        <p:spPr bwMode="auto">
          <a:xfrm>
            <a:off x="2843857" y="3068836"/>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sz="3200"/>
          </a:p>
        </p:txBody>
      </p:sp>
      <p:sp>
        <p:nvSpPr>
          <p:cNvPr id="12" name="Text Box 8"/>
          <p:cNvSpPr txBox="1">
            <a:spLocks noChangeArrowheads="1"/>
          </p:cNvSpPr>
          <p:nvPr/>
        </p:nvSpPr>
        <p:spPr bwMode="auto">
          <a:xfrm>
            <a:off x="2627957" y="3500636"/>
            <a:ext cx="576262"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1</a:t>
            </a:r>
          </a:p>
        </p:txBody>
      </p:sp>
      <p:sp>
        <p:nvSpPr>
          <p:cNvPr id="13" name="Text Box 9"/>
          <p:cNvSpPr txBox="1">
            <a:spLocks noChangeArrowheads="1"/>
          </p:cNvSpPr>
          <p:nvPr/>
        </p:nvSpPr>
        <p:spPr bwMode="auto">
          <a:xfrm>
            <a:off x="3851919" y="3500636"/>
            <a:ext cx="576263"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2</a:t>
            </a:r>
          </a:p>
        </p:txBody>
      </p:sp>
      <p:sp>
        <p:nvSpPr>
          <p:cNvPr id="14" name="Text Box 10"/>
          <p:cNvSpPr txBox="1">
            <a:spLocks noChangeArrowheads="1"/>
          </p:cNvSpPr>
          <p:nvPr/>
        </p:nvSpPr>
        <p:spPr bwMode="auto">
          <a:xfrm>
            <a:off x="5075882" y="3500636"/>
            <a:ext cx="576262"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3</a:t>
            </a:r>
          </a:p>
        </p:txBody>
      </p:sp>
      <p:sp>
        <p:nvSpPr>
          <p:cNvPr id="15" name="Text Box 11"/>
          <p:cNvSpPr txBox="1">
            <a:spLocks noChangeArrowheads="1"/>
          </p:cNvSpPr>
          <p:nvPr/>
        </p:nvSpPr>
        <p:spPr bwMode="auto">
          <a:xfrm>
            <a:off x="4499619" y="4940499"/>
            <a:ext cx="576263" cy="584775"/>
          </a:xfrm>
          <a:prstGeom prst="rect">
            <a:avLst/>
          </a:prstGeom>
          <a:noFill/>
          <a:ln w="57150" algn="ctr">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4</a:t>
            </a:r>
          </a:p>
        </p:txBody>
      </p:sp>
      <p:sp>
        <p:nvSpPr>
          <p:cNvPr id="16" name="Line 12"/>
          <p:cNvSpPr>
            <a:spLocks noChangeShapeType="1"/>
          </p:cNvSpPr>
          <p:nvPr/>
        </p:nvSpPr>
        <p:spPr bwMode="auto">
          <a:xfrm>
            <a:off x="1907232" y="3645099"/>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7" name="Line 13"/>
          <p:cNvSpPr>
            <a:spLocks noChangeShapeType="1"/>
          </p:cNvSpPr>
          <p:nvPr/>
        </p:nvSpPr>
        <p:spPr bwMode="auto">
          <a:xfrm>
            <a:off x="1907232" y="3932436"/>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8" name="Line 14"/>
          <p:cNvSpPr>
            <a:spLocks noChangeShapeType="1"/>
          </p:cNvSpPr>
          <p:nvPr/>
        </p:nvSpPr>
        <p:spPr bwMode="auto">
          <a:xfrm>
            <a:off x="3204219" y="3789561"/>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19" name="Line 15"/>
          <p:cNvSpPr>
            <a:spLocks noChangeShapeType="1"/>
          </p:cNvSpPr>
          <p:nvPr/>
        </p:nvSpPr>
        <p:spPr bwMode="auto">
          <a:xfrm>
            <a:off x="4428182" y="3789561"/>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0" name="Line 16"/>
          <p:cNvSpPr>
            <a:spLocks noChangeShapeType="1"/>
          </p:cNvSpPr>
          <p:nvPr/>
        </p:nvSpPr>
        <p:spPr bwMode="auto">
          <a:xfrm>
            <a:off x="5652144" y="3789561"/>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1" name="Line 17"/>
          <p:cNvSpPr>
            <a:spLocks noChangeShapeType="1"/>
          </p:cNvSpPr>
          <p:nvPr/>
        </p:nvSpPr>
        <p:spPr bwMode="auto">
          <a:xfrm>
            <a:off x="6949132" y="3789561"/>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2" name="Text Box 18"/>
          <p:cNvSpPr txBox="1">
            <a:spLocks noChangeArrowheads="1"/>
          </p:cNvSpPr>
          <p:nvPr/>
        </p:nvSpPr>
        <p:spPr bwMode="auto">
          <a:xfrm>
            <a:off x="6299844" y="3500636"/>
            <a:ext cx="576263" cy="5847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a:ea typeface="宋体" panose="02010600030101010101" pitchFamily="2" charset="-122"/>
              </a:rPr>
              <a:t>5</a:t>
            </a:r>
          </a:p>
        </p:txBody>
      </p:sp>
      <p:sp>
        <p:nvSpPr>
          <p:cNvPr id="23" name="Line 19"/>
          <p:cNvSpPr>
            <a:spLocks noChangeShapeType="1"/>
          </p:cNvSpPr>
          <p:nvPr/>
        </p:nvSpPr>
        <p:spPr bwMode="auto">
          <a:xfrm>
            <a:off x="3420119" y="5229424"/>
            <a:ext cx="1008063" cy="0"/>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4" name="Line 20"/>
          <p:cNvSpPr>
            <a:spLocks noChangeShapeType="1"/>
          </p:cNvSpPr>
          <p:nvPr/>
        </p:nvSpPr>
        <p:spPr bwMode="auto">
          <a:xfrm>
            <a:off x="3420119" y="3789561"/>
            <a:ext cx="0" cy="1439863"/>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5" name="Line 21"/>
          <p:cNvSpPr>
            <a:spLocks noChangeShapeType="1"/>
          </p:cNvSpPr>
          <p:nvPr/>
        </p:nvSpPr>
        <p:spPr bwMode="auto">
          <a:xfrm>
            <a:off x="5148907" y="5157986"/>
            <a:ext cx="863600"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6" name="Line 22"/>
          <p:cNvSpPr>
            <a:spLocks noChangeShapeType="1"/>
          </p:cNvSpPr>
          <p:nvPr/>
        </p:nvSpPr>
        <p:spPr bwMode="auto">
          <a:xfrm>
            <a:off x="5075882" y="5229424"/>
            <a:ext cx="865187" cy="0"/>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7" name="Line 23"/>
          <p:cNvSpPr>
            <a:spLocks noChangeShapeType="1"/>
          </p:cNvSpPr>
          <p:nvPr/>
        </p:nvSpPr>
        <p:spPr bwMode="auto">
          <a:xfrm flipV="1">
            <a:off x="5941069" y="3860999"/>
            <a:ext cx="0" cy="1368425"/>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p>
        </p:txBody>
      </p:sp>
      <p:sp>
        <p:nvSpPr>
          <p:cNvPr id="28" name="Text Box 24"/>
          <p:cNvSpPr txBox="1">
            <a:spLocks noChangeArrowheads="1"/>
          </p:cNvSpPr>
          <p:nvPr/>
        </p:nvSpPr>
        <p:spPr bwMode="auto">
          <a:xfrm>
            <a:off x="1043631" y="3203774"/>
            <a:ext cx="11882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err="1">
                <a:ea typeface="宋体" panose="02010600030101010101" pitchFamily="2" charset="-122"/>
              </a:rPr>
              <a:t>ai</a:t>
            </a:r>
            <a:endParaRPr lang="en-US" altLang="zh-CN" sz="3200" dirty="0">
              <a:ea typeface="宋体" panose="02010600030101010101" pitchFamily="2" charset="-122"/>
            </a:endParaRPr>
          </a:p>
          <a:p>
            <a:pPr>
              <a:spcBef>
                <a:spcPct val="50000"/>
              </a:spcBef>
            </a:pPr>
            <a:r>
              <a:rPr lang="en-US" altLang="zh-CN" sz="3200" dirty="0">
                <a:ea typeface="宋体" panose="02010600030101010101" pitchFamily="2" charset="-122"/>
              </a:rPr>
              <a:t>bi</a:t>
            </a:r>
          </a:p>
        </p:txBody>
      </p:sp>
      <p:sp>
        <p:nvSpPr>
          <p:cNvPr id="29" name="Text Box 25"/>
          <p:cNvSpPr txBox="1">
            <a:spLocks noChangeArrowheads="1"/>
          </p:cNvSpPr>
          <p:nvPr/>
        </p:nvSpPr>
        <p:spPr bwMode="auto">
          <a:xfrm>
            <a:off x="6299844" y="4869061"/>
            <a:ext cx="1152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A.B</a:t>
            </a:r>
          </a:p>
        </p:txBody>
      </p:sp>
      <p:sp>
        <p:nvSpPr>
          <p:cNvPr id="30" name="Text Box 26"/>
          <p:cNvSpPr txBox="1">
            <a:spLocks noChangeArrowheads="1"/>
          </p:cNvSpPr>
          <p:nvPr/>
        </p:nvSpPr>
        <p:spPr bwMode="auto">
          <a:xfrm>
            <a:off x="6949132" y="2852936"/>
            <a:ext cx="1511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3200" dirty="0">
                <a:ea typeface="宋体" panose="02010600030101010101" pitchFamily="2" charset="-122"/>
              </a:rPr>
              <a:t>A+B</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611560" y="1052983"/>
            <a:ext cx="7772400" cy="5040313"/>
          </a:xfrm>
          <a:extLst>
            <a:ext uri="{91240B29-F687-4F45-9708-019B960494DF}">
              <a14:hiddenLine xmlns:a14="http://schemas.microsoft.com/office/drawing/2010/main" w="9525">
                <a:solidFill>
                  <a:srgbClr val="FF66FF"/>
                </a:solidFill>
                <a:miter lim="800000"/>
                <a:headEnd/>
                <a:tailEnd/>
              </a14:hiddenLine>
            </a:ext>
          </a:extLst>
        </p:spPr>
        <p:txBody>
          <a:bodyPr rtlCol="0">
            <a:normAutofit fontScale="70000" lnSpcReduction="20000"/>
          </a:bodyPr>
          <a:lstStyle/>
          <a:p>
            <a:pPr marL="182880" indent="-182880" fontAlgn="auto">
              <a:lnSpc>
                <a:spcPct val="150000"/>
              </a:lnSpc>
              <a:spcAft>
                <a:spcPts val="0"/>
              </a:spcAft>
              <a:buFont typeface="Arial" panose="020B0604020202020204" pitchFamily="34" charset="0"/>
              <a:buChar char="•"/>
              <a:defRPr/>
            </a:pPr>
            <a:r>
              <a:rPr lang="en-US" altLang="zh-CN" sz="2800" dirty="0"/>
              <a:t>1—2—3---5 </a:t>
            </a:r>
            <a:r>
              <a:rPr lang="zh-CN" altLang="en-US" sz="2800" dirty="0"/>
              <a:t>做加法</a:t>
            </a:r>
          </a:p>
          <a:p>
            <a:pPr marL="182880" indent="-182880" fontAlgn="auto">
              <a:lnSpc>
                <a:spcPct val="150000"/>
              </a:lnSpc>
              <a:spcAft>
                <a:spcPts val="0"/>
              </a:spcAft>
              <a:buFont typeface="Arial" panose="020B0604020202020204" pitchFamily="34" charset="0"/>
              <a:buChar char="•"/>
              <a:defRPr/>
            </a:pPr>
            <a:r>
              <a:rPr lang="en-US" altLang="zh-CN" sz="2800" dirty="0"/>
              <a:t>1—4—5       </a:t>
            </a:r>
            <a:r>
              <a:rPr lang="zh-CN" altLang="en-US" sz="2800" dirty="0"/>
              <a:t>做乘法</a:t>
            </a:r>
          </a:p>
          <a:p>
            <a:pPr marL="182880" indent="-182880" fontAlgn="auto">
              <a:lnSpc>
                <a:spcPct val="150000"/>
              </a:lnSpc>
              <a:spcAft>
                <a:spcPts val="0"/>
              </a:spcAft>
              <a:buFont typeface="Wingdings" panose="05000000000000000000" pitchFamily="2" charset="2"/>
              <a:buNone/>
              <a:defRPr/>
            </a:pPr>
            <a:r>
              <a:rPr lang="zh-CN" altLang="en-US" dirty="0"/>
              <a:t>解：分解算式</a:t>
            </a:r>
          </a:p>
          <a:p>
            <a:pPr marL="182880" indent="-182880" fontAlgn="auto">
              <a:lnSpc>
                <a:spcPct val="150000"/>
              </a:lnSpc>
              <a:spcAft>
                <a:spcPts val="0"/>
              </a:spcAft>
              <a:buFont typeface="Wingdings" panose="05000000000000000000" pitchFamily="2" charset="2"/>
              <a:buNone/>
              <a:defRPr/>
            </a:pPr>
            <a:r>
              <a:rPr lang="zh-CN" altLang="en-US" b="1" dirty="0">
                <a:latin typeface="楷体_GB2312" pitchFamily="49" charset="-122"/>
                <a:ea typeface="楷体_GB2312" pitchFamily="49" charset="-122"/>
              </a:rPr>
              <a:t>①</a:t>
            </a:r>
            <a:r>
              <a:rPr lang="en-US" altLang="zh-CN" b="1" dirty="0">
                <a:latin typeface="楷体_GB2312" pitchFamily="49" charset="-122"/>
                <a:ea typeface="楷体_GB2312" pitchFamily="49" charset="-122"/>
              </a:rPr>
              <a:t>S1=a1.b1		</a:t>
            </a:r>
          </a:p>
          <a:p>
            <a:pPr marL="182880" indent="-182880" fontAlgn="auto">
              <a:lnSpc>
                <a:spcPct val="150000"/>
              </a:lnSpc>
              <a:spcAft>
                <a:spcPts val="0"/>
              </a:spcAft>
              <a:buFont typeface="Wingdings" panose="05000000000000000000" pitchFamily="2" charset="2"/>
              <a:buNone/>
              <a:defRPr/>
            </a:pPr>
            <a:r>
              <a:rPr lang="en-US" altLang="zh-CN" b="1" dirty="0">
                <a:latin typeface="楷体_GB2312" pitchFamily="49" charset="-122"/>
                <a:ea typeface="楷体_GB2312" pitchFamily="49" charset="-122"/>
              </a:rPr>
              <a:t>②s2=a2.b2</a:t>
            </a:r>
          </a:p>
          <a:p>
            <a:pPr marL="182880" indent="-182880" fontAlgn="auto">
              <a:lnSpc>
                <a:spcPct val="150000"/>
              </a:lnSpc>
              <a:spcAft>
                <a:spcPts val="0"/>
              </a:spcAft>
              <a:buFont typeface="Wingdings" panose="05000000000000000000" pitchFamily="2" charset="2"/>
              <a:buNone/>
              <a:defRPr/>
            </a:pPr>
            <a:r>
              <a:rPr lang="en-US" altLang="zh-CN" b="1" dirty="0">
                <a:latin typeface="楷体_GB2312" pitchFamily="49" charset="-122"/>
                <a:ea typeface="楷体_GB2312" pitchFamily="49" charset="-122"/>
              </a:rPr>
              <a:t>③s3=a3.b3</a:t>
            </a:r>
          </a:p>
          <a:p>
            <a:pPr marL="182880" indent="-182880" fontAlgn="auto">
              <a:lnSpc>
                <a:spcPct val="150000"/>
              </a:lnSpc>
              <a:spcAft>
                <a:spcPts val="0"/>
              </a:spcAft>
              <a:buFont typeface="Wingdings" panose="05000000000000000000" pitchFamily="2" charset="2"/>
              <a:buNone/>
              <a:defRPr/>
            </a:pPr>
            <a:r>
              <a:rPr lang="en-US" altLang="zh-CN" b="1" dirty="0">
                <a:latin typeface="楷体_GB2312" pitchFamily="49" charset="-122"/>
                <a:ea typeface="楷体_GB2312" pitchFamily="49" charset="-122"/>
              </a:rPr>
              <a:t>④s4=a4.b4</a:t>
            </a:r>
          </a:p>
          <a:p>
            <a:pPr marL="182880" indent="-182880" fontAlgn="auto">
              <a:lnSpc>
                <a:spcPct val="150000"/>
              </a:lnSpc>
              <a:spcAft>
                <a:spcPts val="0"/>
              </a:spcAft>
              <a:buFont typeface="Wingdings" panose="05000000000000000000" pitchFamily="2" charset="2"/>
              <a:buNone/>
              <a:defRPr/>
            </a:pPr>
            <a:r>
              <a:rPr lang="en-US" altLang="zh-CN" b="1" dirty="0">
                <a:latin typeface="楷体_GB2312" pitchFamily="49" charset="-122"/>
                <a:ea typeface="楷体_GB2312" pitchFamily="49" charset="-122"/>
              </a:rPr>
              <a:t>⑤s5=s1+s2</a:t>
            </a:r>
          </a:p>
          <a:p>
            <a:pPr marL="182880" indent="-182880" fontAlgn="auto">
              <a:lnSpc>
                <a:spcPct val="150000"/>
              </a:lnSpc>
              <a:spcAft>
                <a:spcPts val="0"/>
              </a:spcAft>
              <a:buFont typeface="Wingdings" panose="05000000000000000000" pitchFamily="2" charset="2"/>
              <a:buNone/>
              <a:defRPr/>
            </a:pPr>
            <a:r>
              <a:rPr lang="en-US" altLang="zh-CN" b="1" dirty="0">
                <a:latin typeface="楷体_GB2312" pitchFamily="49" charset="-122"/>
                <a:ea typeface="楷体_GB2312" pitchFamily="49" charset="-122"/>
              </a:rPr>
              <a:t>⑥s6=s3+s4</a:t>
            </a:r>
          </a:p>
          <a:p>
            <a:pPr marL="182880" indent="-182880" fontAlgn="auto">
              <a:lnSpc>
                <a:spcPct val="150000"/>
              </a:lnSpc>
              <a:spcAft>
                <a:spcPts val="0"/>
              </a:spcAft>
              <a:buFont typeface="Wingdings" panose="05000000000000000000" pitchFamily="2" charset="2"/>
              <a:buNone/>
              <a:defRPr/>
            </a:pPr>
            <a:r>
              <a:rPr lang="en-US" altLang="zh-CN" b="1" dirty="0">
                <a:latin typeface="楷体_GB2312" pitchFamily="49" charset="-122"/>
                <a:ea typeface="楷体_GB2312" pitchFamily="49" charset="-122"/>
              </a:rPr>
              <a:t>⑦s7=s5+s6</a:t>
            </a:r>
          </a:p>
        </p:txBody>
      </p:sp>
      <p:sp>
        <p:nvSpPr>
          <p:cNvPr id="5325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CD3BB9AC-BFDB-459C-B2DE-3ABC05EABA0F}" type="slidenum">
              <a:rPr lang="en-US" altLang="zh-CN" sz="1400">
                <a:solidFill>
                  <a:srgbClr val="FFFFFF"/>
                </a:solidFill>
              </a:rPr>
              <a:t>75</a:t>
            </a:fld>
            <a:endParaRPr lang="en-US" altLang="zh-CN" sz="1400">
              <a:solidFill>
                <a:srgbClr val="FFFFFF"/>
              </a:solidFill>
            </a:endParaRPr>
          </a:p>
        </p:txBody>
      </p:sp>
      <p:sp>
        <p:nvSpPr>
          <p:cNvPr id="5"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pic>
        <p:nvPicPr>
          <p:cNvPr id="2" name="图片 1"/>
          <p:cNvPicPr>
            <a:picLocks noChangeAspect="1"/>
          </p:cNvPicPr>
          <p:nvPr/>
        </p:nvPicPr>
        <p:blipFill>
          <a:blip r:embed="rId2"/>
          <a:stretch>
            <a:fillRect/>
          </a:stretch>
        </p:blipFill>
        <p:spPr>
          <a:xfrm>
            <a:off x="3788410" y="1005205"/>
            <a:ext cx="4823460" cy="196278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76</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4" name="Rectangle 2"/>
          <p:cNvSpPr txBox="1">
            <a:spLocks noChangeArrowheads="1"/>
          </p:cNvSpPr>
          <p:nvPr/>
        </p:nvSpPr>
        <p:spPr>
          <a:xfrm>
            <a:off x="685800" y="1225053"/>
            <a:ext cx="38100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endParaRPr lang="en-US" altLang="zh-CN" sz="2800"/>
          </a:p>
          <a:p>
            <a:endParaRPr lang="en-US" altLang="zh-CN" sz="2800"/>
          </a:p>
          <a:p>
            <a:endParaRPr lang="en-US" altLang="zh-CN" sz="2800"/>
          </a:p>
          <a:p>
            <a:endParaRPr lang="en-US" altLang="zh-CN" sz="2800"/>
          </a:p>
        </p:txBody>
      </p:sp>
      <p:graphicFrame>
        <p:nvGraphicFramePr>
          <p:cNvPr id="5" name="Group 3"/>
          <p:cNvGraphicFramePr>
            <a:graphicFrameLocks noGrp="1"/>
          </p:cNvGraphicFramePr>
          <p:nvPr>
            <p:ph sz="half" idx="4294967295"/>
          </p:nvPr>
        </p:nvGraphicFramePr>
        <p:xfrm>
          <a:off x="827088" y="1088528"/>
          <a:ext cx="7342187" cy="3178176"/>
        </p:xfrm>
        <a:graphic>
          <a:graphicData uri="http://schemas.openxmlformats.org/drawingml/2006/table">
            <a:tbl>
              <a:tblPr/>
              <a:tblGrid>
                <a:gridCol w="488950">
                  <a:extLst>
                    <a:ext uri="{9D8B030D-6E8A-4147-A177-3AD203B41FA5}">
                      <a16:colId xmlns:a16="http://schemas.microsoft.com/office/drawing/2014/main" val="20000"/>
                    </a:ext>
                  </a:extLst>
                </a:gridCol>
                <a:gridCol w="490537">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90538">
                  <a:extLst>
                    <a:ext uri="{9D8B030D-6E8A-4147-A177-3AD203B41FA5}">
                      <a16:colId xmlns:a16="http://schemas.microsoft.com/office/drawing/2014/main" val="20004"/>
                    </a:ext>
                  </a:extLst>
                </a:gridCol>
                <a:gridCol w="488950">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gridCol w="490537">
                  <a:extLst>
                    <a:ext uri="{9D8B030D-6E8A-4147-A177-3AD203B41FA5}">
                      <a16:colId xmlns:a16="http://schemas.microsoft.com/office/drawing/2014/main" val="20007"/>
                    </a:ext>
                  </a:extLst>
                </a:gridCol>
                <a:gridCol w="488950">
                  <a:extLst>
                    <a:ext uri="{9D8B030D-6E8A-4147-A177-3AD203B41FA5}">
                      <a16:colId xmlns:a16="http://schemas.microsoft.com/office/drawing/2014/main" val="20008"/>
                    </a:ext>
                  </a:extLst>
                </a:gridCol>
                <a:gridCol w="488950">
                  <a:extLst>
                    <a:ext uri="{9D8B030D-6E8A-4147-A177-3AD203B41FA5}">
                      <a16:colId xmlns:a16="http://schemas.microsoft.com/office/drawing/2014/main" val="20009"/>
                    </a:ext>
                  </a:extLst>
                </a:gridCol>
                <a:gridCol w="490538">
                  <a:extLst>
                    <a:ext uri="{9D8B030D-6E8A-4147-A177-3AD203B41FA5}">
                      <a16:colId xmlns:a16="http://schemas.microsoft.com/office/drawing/2014/main" val="20010"/>
                    </a:ext>
                  </a:extLst>
                </a:gridCol>
                <a:gridCol w="488950">
                  <a:extLst>
                    <a:ext uri="{9D8B030D-6E8A-4147-A177-3AD203B41FA5}">
                      <a16:colId xmlns:a16="http://schemas.microsoft.com/office/drawing/2014/main" val="20011"/>
                    </a:ext>
                  </a:extLst>
                </a:gridCol>
                <a:gridCol w="488950">
                  <a:extLst>
                    <a:ext uri="{9D8B030D-6E8A-4147-A177-3AD203B41FA5}">
                      <a16:colId xmlns:a16="http://schemas.microsoft.com/office/drawing/2014/main" val="20012"/>
                    </a:ext>
                  </a:extLst>
                </a:gridCol>
                <a:gridCol w="490537">
                  <a:extLst>
                    <a:ext uri="{9D8B030D-6E8A-4147-A177-3AD203B41FA5}">
                      <a16:colId xmlns:a16="http://schemas.microsoft.com/office/drawing/2014/main" val="20013"/>
                    </a:ext>
                  </a:extLst>
                </a:gridCol>
                <a:gridCol w="488950">
                  <a:extLst>
                    <a:ext uri="{9D8B030D-6E8A-4147-A177-3AD203B41FA5}">
                      <a16:colId xmlns:a16="http://schemas.microsoft.com/office/drawing/2014/main" val="20014"/>
                    </a:ext>
                  </a:extLst>
                </a:gridCol>
              </a:tblGrid>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灯片编号占位符 6"/>
          <p:cNvSpPr txBox="1"/>
          <p:nvPr/>
        </p:nvSpPr>
        <p:spPr bwMode="auto">
          <a:xfrm>
            <a:off x="6553200" y="6573341"/>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DA9DE3F2-03EF-4A4E-89C7-B1742135CEF1}" type="slidenum">
              <a:rPr lang="en-US" altLang="zh-CN" sz="1400" smtClean="0">
                <a:solidFill>
                  <a:srgbClr val="FFFFFF"/>
                </a:solidFill>
              </a:rPr>
              <a:t>76</a:t>
            </a:fld>
            <a:endParaRPr lang="en-US" altLang="zh-CN" sz="1400">
              <a:solidFill>
                <a:srgbClr val="FFFFFF"/>
              </a:solidFill>
            </a:endParaRPr>
          </a:p>
        </p:txBody>
      </p:sp>
      <p:sp>
        <p:nvSpPr>
          <p:cNvPr id="7" name="Line 101"/>
          <p:cNvSpPr>
            <a:spLocks noChangeShapeType="1"/>
          </p:cNvSpPr>
          <p:nvPr/>
        </p:nvSpPr>
        <p:spPr bwMode="auto">
          <a:xfrm flipV="1">
            <a:off x="827088" y="440828"/>
            <a:ext cx="0" cy="6477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102"/>
          <p:cNvSpPr txBox="1">
            <a:spLocks noChangeArrowheads="1"/>
          </p:cNvSpPr>
          <p:nvPr/>
        </p:nvSpPr>
        <p:spPr bwMode="auto">
          <a:xfrm>
            <a:off x="0" y="1017091"/>
            <a:ext cx="75565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5</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4</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3</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2</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1</a:t>
            </a:r>
          </a:p>
        </p:txBody>
      </p:sp>
      <p:sp>
        <p:nvSpPr>
          <p:cNvPr id="10" name="Line 103"/>
          <p:cNvSpPr>
            <a:spLocks noChangeShapeType="1"/>
          </p:cNvSpPr>
          <p:nvPr/>
        </p:nvSpPr>
        <p:spPr bwMode="auto">
          <a:xfrm>
            <a:off x="8027988" y="4257178"/>
            <a:ext cx="7207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04"/>
          <p:cNvSpPr txBox="1">
            <a:spLocks noChangeArrowheads="1"/>
          </p:cNvSpPr>
          <p:nvPr/>
        </p:nvSpPr>
        <p:spPr bwMode="auto">
          <a:xfrm>
            <a:off x="755650" y="4330203"/>
            <a:ext cx="7993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2000" b="1">
                <a:ea typeface="宋体" panose="02010600030101010101" pitchFamily="2" charset="-122"/>
              </a:rPr>
              <a:t>0    1      2      3     4      5      6     7      8      9     10   11     12    13   14    15   </a:t>
            </a:r>
          </a:p>
        </p:txBody>
      </p:sp>
      <p:sp>
        <p:nvSpPr>
          <p:cNvPr id="12" name="Text Box 105"/>
          <p:cNvSpPr txBox="1">
            <a:spLocks noChangeArrowheads="1"/>
          </p:cNvSpPr>
          <p:nvPr/>
        </p:nvSpPr>
        <p:spPr bwMode="auto">
          <a:xfrm>
            <a:off x="8458834" y="4330203"/>
            <a:ext cx="1150938"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zh-CN" altLang="en-US" b="1" dirty="0">
                <a:ea typeface="宋体" panose="02010600030101010101" pitchFamily="2" charset="-122"/>
              </a:rPr>
              <a:t>时间</a:t>
            </a:r>
          </a:p>
        </p:txBody>
      </p:sp>
      <p:sp>
        <p:nvSpPr>
          <p:cNvPr id="13" name="Rectangle 2"/>
          <p:cNvSpPr txBox="1">
            <a:spLocks noChangeArrowheads="1"/>
          </p:cNvSpPr>
          <p:nvPr/>
        </p:nvSpPr>
        <p:spPr bwMode="auto">
          <a:xfrm>
            <a:off x="685800" y="5221237"/>
            <a:ext cx="61896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36195" indent="0" algn="l" eaLnBrk="1" hangingPunct="1">
              <a:spcBef>
                <a:spcPct val="20000"/>
              </a:spcBef>
              <a:buClr>
                <a:schemeClr val="accent1"/>
              </a:buClr>
              <a:buSzPct val="80000"/>
              <a:defRPr/>
            </a:pPr>
            <a:r>
              <a:rPr kumimoji="0" lang="zh-CN" altLang="en-US">
                <a:latin typeface="+mn-lt"/>
                <a:ea typeface="华文中宋" panose="02010600040101010101" pitchFamily="2" charset="-122"/>
              </a:rPr>
              <a:t>吞吐率：</a:t>
            </a:r>
            <a:r>
              <a:rPr kumimoji="0" lang="en-US" altLang="zh-CN">
                <a:latin typeface="+mn-lt"/>
                <a:ea typeface="华文中宋" panose="02010600040101010101" pitchFamily="2" charset="-122"/>
                <a:cs typeface="Times New Roman" panose="02020603050405020304" pitchFamily="18" charset="0"/>
              </a:rPr>
              <a:t>TP</a:t>
            </a:r>
            <a:r>
              <a:rPr kumimoji="0" lang="zh-CN" altLang="en-US">
                <a:latin typeface="+mn-lt"/>
                <a:ea typeface="华文中宋" panose="02010600040101010101" pitchFamily="2" charset="-122"/>
                <a:cs typeface="Times New Roman" panose="02020603050405020304" pitchFamily="18" charset="0"/>
              </a:rPr>
              <a:t>＝</a:t>
            </a:r>
            <a:r>
              <a:rPr kumimoji="0" lang="en-US" altLang="zh-CN">
                <a:latin typeface="+mn-lt"/>
                <a:ea typeface="华文中宋" panose="02010600040101010101" pitchFamily="2" charset="-122"/>
                <a:cs typeface="Times New Roman" panose="02020603050405020304" pitchFamily="18" charset="0"/>
              </a:rPr>
              <a:t>7</a:t>
            </a:r>
            <a:r>
              <a:rPr kumimoji="0" lang="zh-CN" altLang="en-US">
                <a:latin typeface="+mn-lt"/>
                <a:ea typeface="华文中宋" panose="02010600040101010101" pitchFamily="2" charset="-122"/>
                <a:cs typeface="Times New Roman" panose="02020603050405020304" pitchFamily="18" charset="0"/>
              </a:rPr>
              <a:t>／</a:t>
            </a:r>
            <a:r>
              <a:rPr kumimoji="0" lang="en-US" altLang="zh-CN">
                <a:latin typeface="+mn-lt"/>
                <a:ea typeface="华文中宋" panose="02010600040101010101" pitchFamily="2" charset="-122"/>
                <a:cs typeface="Times New Roman" panose="02020603050405020304" pitchFamily="18" charset="0"/>
              </a:rPr>
              <a:t>(15</a:t>
            </a:r>
            <a:r>
              <a:rPr kumimoji="0" lang="zh-CN" altLang="en-US">
                <a:latin typeface="+mn-lt"/>
                <a:ea typeface="华文中宋" panose="02010600040101010101" pitchFamily="2" charset="-122"/>
                <a:cs typeface="Times New Roman" panose="02020603050405020304" pitchFamily="18" charset="0"/>
              </a:rPr>
              <a:t>△</a:t>
            </a:r>
            <a:r>
              <a:rPr kumimoji="0" lang="en-US" altLang="zh-CN">
                <a:latin typeface="+mn-lt"/>
                <a:ea typeface="华文中宋" panose="02010600040101010101" pitchFamily="2" charset="-122"/>
                <a:cs typeface="Times New Roman" panose="02020603050405020304" pitchFamily="18" charset="0"/>
              </a:rPr>
              <a:t>T)</a:t>
            </a:r>
            <a:endParaRPr kumimoji="0" lang="zh-CN" altLang="en-US">
              <a:latin typeface="+mn-lt"/>
              <a:ea typeface="华文中宋" panose="02010600040101010101" pitchFamily="2" charset="-122"/>
              <a:cs typeface="Times New Roman" panose="02020603050405020304" pitchFamily="18" charset="0"/>
            </a:endParaRPr>
          </a:p>
          <a:p>
            <a:pPr algn="l" eaLnBrk="1" hangingPunct="1">
              <a:spcBef>
                <a:spcPct val="20000"/>
              </a:spcBef>
              <a:buClr>
                <a:schemeClr val="accent1"/>
              </a:buClr>
              <a:buSzPct val="80000"/>
              <a:buFont typeface="Wingdings" panose="05000000000000000000" pitchFamily="2" charset="2"/>
              <a:buNone/>
              <a:defRPr/>
            </a:pPr>
            <a:r>
              <a:rPr kumimoji="0" lang="zh-CN" altLang="en-US">
                <a:latin typeface="+mn-lt"/>
                <a:ea typeface="华文中宋" panose="02010600040101010101" pitchFamily="2" charset="-122"/>
                <a:cs typeface="Times New Roman" panose="02020603050405020304" pitchFamily="18" charset="0"/>
              </a:rPr>
              <a:t>效率＝</a:t>
            </a:r>
            <a:r>
              <a:rPr kumimoji="0" lang="en-US" altLang="zh-CN">
                <a:latin typeface="+mn-lt"/>
                <a:ea typeface="华文中宋" panose="02010600040101010101" pitchFamily="2" charset="-122"/>
                <a:cs typeface="Times New Roman" panose="02020603050405020304" pitchFamily="18" charset="0"/>
              </a:rPr>
              <a:t>(3*4+4*3)/(5*15)</a:t>
            </a:r>
            <a:r>
              <a:rPr kumimoji="0" lang="zh-CN" altLang="en-US">
                <a:latin typeface="+mn-lt"/>
                <a:ea typeface="华文中宋" panose="02010600040101010101" pitchFamily="2" charset="-122"/>
                <a:cs typeface="Times New Roman" panose="02020603050405020304" pitchFamily="18" charset="0"/>
              </a:rPr>
              <a:t>＝</a:t>
            </a:r>
            <a:r>
              <a:rPr kumimoji="0" lang="en-US" altLang="zh-CN">
                <a:latin typeface="+mn-lt"/>
                <a:ea typeface="华文中宋" panose="02010600040101010101" pitchFamily="2" charset="-122"/>
                <a:cs typeface="Times New Roman" panose="02020603050405020304" pitchFamily="18" charset="0"/>
              </a:rPr>
              <a:t>32%</a:t>
            </a:r>
            <a:r>
              <a:rPr kumimoji="0" lang="zh-CN" altLang="en-US">
                <a:latin typeface="+mn-lt"/>
                <a:ea typeface="华文中宋" panose="02010600040101010101" pitchFamily="2" charset="-122"/>
              </a:rPr>
              <a:t>　　　　　　　　　</a:t>
            </a:r>
            <a:endParaRPr kumimoji="0" lang="zh-CN" altLang="en-US" dirty="0">
              <a:latin typeface="+mn-lt"/>
              <a:ea typeface="华文中宋" panose="02010600040101010101" pitchFamily="2" charset="-122"/>
            </a:endParaRPr>
          </a:p>
        </p:txBody>
      </p:sp>
      <p:sp>
        <p:nvSpPr>
          <p:cNvPr id="2" name="Rectangle 3"/>
          <p:cNvSpPr txBox="1">
            <a:spLocks noChangeArrowheads="1"/>
          </p:cNvSpPr>
          <p:nvPr/>
        </p:nvSpPr>
        <p:spPr>
          <a:xfrm>
            <a:off x="5330190" y="5083810"/>
            <a:ext cx="3810000" cy="120015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altLang="en-US" sz="1800" dirty="0">
                <a:ea typeface="黑体" panose="02010609060101010101" pitchFamily="2" charset="-122"/>
                <a:cs typeface="Times New Roman" panose="02020603050405020304" pitchFamily="18" charset="0"/>
              </a:rPr>
              <a:t>加速比</a:t>
            </a:r>
            <a:r>
              <a:rPr lang="en-US" altLang="zh-CN" sz="1800" dirty="0" err="1">
                <a:ea typeface="黑体" panose="02010609060101010101" pitchFamily="2" charset="-122"/>
                <a:cs typeface="Times New Roman" panose="02020603050405020304" pitchFamily="18" charset="0"/>
              </a:rPr>
              <a:t>Sp</a:t>
            </a:r>
            <a:r>
              <a:rPr lang="en-US" altLang="zh-CN" sz="1800" dirty="0">
                <a:ea typeface="黑体" panose="02010609060101010101" pitchFamily="2" charset="-122"/>
                <a:cs typeface="Times New Roman" panose="02020603050405020304" pitchFamily="18" charset="0"/>
              </a:rPr>
              <a:t>=T</a:t>
            </a:r>
            <a:r>
              <a:rPr lang="en-US" altLang="zh-CN" sz="1800" baseline="-25000" dirty="0">
                <a:ea typeface="黑体" panose="02010609060101010101" pitchFamily="2" charset="-122"/>
                <a:cs typeface="Times New Roman" panose="02020603050405020304" pitchFamily="18" charset="0"/>
              </a:rPr>
              <a:t>s</a:t>
            </a:r>
            <a:r>
              <a:rPr lang="en-US" altLang="zh-CN" sz="1800" dirty="0">
                <a:ea typeface="黑体" panose="02010609060101010101" pitchFamily="2" charset="-122"/>
                <a:cs typeface="Times New Roman" panose="02020603050405020304" pitchFamily="18" charset="0"/>
              </a:rPr>
              <a:t>/T</a:t>
            </a:r>
            <a:r>
              <a:rPr lang="en-US" altLang="zh-CN" sz="1800" baseline="-25000" dirty="0">
                <a:ea typeface="黑体" panose="02010609060101010101" pitchFamily="2" charset="-122"/>
                <a:cs typeface="Times New Roman" panose="02020603050405020304" pitchFamily="18" charset="0"/>
              </a:rPr>
              <a:t>K</a:t>
            </a:r>
            <a:endParaRPr lang="en-US" altLang="zh-CN" sz="1800" dirty="0">
              <a:ea typeface="黑体" panose="02010609060101010101" pitchFamily="2" charset="-122"/>
              <a:cs typeface="Times New Roman" panose="02020603050405020304" pitchFamily="18" charset="0"/>
            </a:endParaRPr>
          </a:p>
          <a:p>
            <a:pPr marL="0" indent="0">
              <a:buNone/>
            </a:pPr>
            <a:r>
              <a:rPr lang="en-US" altLang="zh-CN" sz="1800" dirty="0">
                <a:ea typeface="黑体" panose="02010609060101010101" pitchFamily="2" charset="-122"/>
                <a:cs typeface="Times New Roman" panose="02020603050405020304" pitchFamily="18" charset="0"/>
              </a:rPr>
              <a:t>        = (</a:t>
            </a:r>
            <a:r>
              <a:rPr lang="en-US" altLang="zh-CN" sz="1800" dirty="0" err="1">
                <a:ea typeface="黑体" panose="02010609060101010101" pitchFamily="2" charset="-122"/>
                <a:cs typeface="Times New Roman" panose="02020603050405020304" pitchFamily="18" charset="0"/>
              </a:rPr>
              <a:t>nk</a:t>
            </a:r>
            <a:r>
              <a:rPr altLang="en-US" sz="1800" dirty="0">
                <a:ea typeface="华文中宋" panose="02010600040101010101" pitchFamily="2" charset="-122"/>
                <a:cs typeface="Times New Roman" panose="02020603050405020304" pitchFamily="18" charset="0"/>
                <a:sym typeface="+mn-ea"/>
              </a:rPr>
              <a:t>△</a:t>
            </a:r>
            <a:r>
              <a:rPr lang="en-US" altLang="zh-CN" sz="1800" dirty="0">
                <a:ea typeface="华文中宋" panose="02010600040101010101" pitchFamily="2" charset="-122"/>
                <a:cs typeface="Times New Roman" panose="02020603050405020304" pitchFamily="18" charset="0"/>
                <a:sym typeface="+mn-ea"/>
              </a:rPr>
              <a:t>T)/(15</a:t>
            </a:r>
            <a:r>
              <a:rPr altLang="en-US" sz="1800" dirty="0">
                <a:ea typeface="华文中宋" panose="02010600040101010101" pitchFamily="2" charset="-122"/>
                <a:cs typeface="Times New Roman" panose="02020603050405020304" pitchFamily="18" charset="0"/>
                <a:sym typeface="+mn-ea"/>
              </a:rPr>
              <a:t>△</a:t>
            </a:r>
            <a:r>
              <a:rPr lang="en-US" altLang="zh-CN" sz="1800" dirty="0">
                <a:ea typeface="华文中宋" panose="02010600040101010101" pitchFamily="2" charset="-122"/>
                <a:cs typeface="Times New Roman" panose="02020603050405020304" pitchFamily="18" charset="0"/>
                <a:sym typeface="+mn-ea"/>
              </a:rPr>
              <a:t>T)</a:t>
            </a:r>
          </a:p>
          <a:p>
            <a:pPr marL="0" indent="0">
              <a:buNone/>
            </a:pPr>
            <a:r>
              <a:rPr lang="en-US" altLang="zh-CN" sz="1800" dirty="0">
                <a:ea typeface="黑体" panose="02010609060101010101" pitchFamily="2" charset="-122"/>
                <a:cs typeface="Times New Roman" panose="02020603050405020304" pitchFamily="18" charset="0"/>
              </a:rPr>
              <a:t>        = </a:t>
            </a:r>
            <a:r>
              <a:rPr lang="en-US" altLang="zh-CN" sz="1800" dirty="0">
                <a:solidFill>
                  <a:srgbClr val="FF0000"/>
                </a:solidFill>
                <a:ea typeface="黑体" panose="02010609060101010101" pitchFamily="2" charset="-122"/>
                <a:cs typeface="Times New Roman" panose="02020603050405020304" pitchFamily="18" charset="0"/>
              </a:rPr>
              <a:t>((4*3)+(3*4))/</a:t>
            </a:r>
            <a:r>
              <a:rPr lang="en-US" altLang="zh-CN" sz="1800" dirty="0">
                <a:ea typeface="黑体" panose="02010609060101010101" pitchFamily="2" charset="-122"/>
                <a:cs typeface="Times New Roman" panose="02020603050405020304" pitchFamily="18" charset="0"/>
              </a:rPr>
              <a:t>15=24/15=1.6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77</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4" name="Rectangle 2"/>
          <p:cNvSpPr>
            <a:spLocks noGrp="1" noChangeArrowheads="1"/>
          </p:cNvSpPr>
          <p:nvPr>
            <p:ph type="title"/>
          </p:nvPr>
        </p:nvSpPr>
        <p:spPr>
          <a:xfrm>
            <a:off x="323528" y="775097"/>
            <a:ext cx="8712968" cy="1501775"/>
          </a:xfrm>
        </p:spPr>
        <p:txBody>
          <a:bodyPr/>
          <a:lstStyle/>
          <a:p>
            <a:pPr fontAlgn="auto">
              <a:lnSpc>
                <a:spcPct val="150000"/>
              </a:lnSpc>
              <a:spcAft>
                <a:spcPts val="0"/>
              </a:spcAft>
              <a:defRPr/>
            </a:pPr>
            <a:r>
              <a:rPr lang="zh-CN" altLang="en-US" sz="2800" dirty="0">
                <a:solidFill>
                  <a:srgbClr val="00B050"/>
                </a:solidFill>
              </a:rPr>
              <a:t>思考题：</a:t>
            </a:r>
            <a:r>
              <a:rPr lang="zh-CN" altLang="en-US" sz="2800" dirty="0"/>
              <a:t>在上例中，将“</a:t>
            </a:r>
            <a:r>
              <a:rPr lang="zh-CN" altLang="en-US" sz="2800" b="1" dirty="0">
                <a:solidFill>
                  <a:schemeClr val="accent6">
                    <a:lumMod val="75000"/>
                  </a:schemeClr>
                </a:solidFill>
              </a:rPr>
              <a:t>静态</a:t>
            </a:r>
            <a:r>
              <a:rPr lang="zh-CN" altLang="en-US" sz="2800" dirty="0"/>
              <a:t>”多功能流水线改为“</a:t>
            </a:r>
            <a:r>
              <a:rPr lang="zh-CN" altLang="en-US" sz="2800" b="1" dirty="0">
                <a:solidFill>
                  <a:schemeClr val="accent6">
                    <a:lumMod val="75000"/>
                  </a:schemeClr>
                </a:solidFill>
              </a:rPr>
              <a:t>动态</a:t>
            </a:r>
            <a:r>
              <a:rPr lang="zh-CN" altLang="en-US" sz="2800" dirty="0"/>
              <a:t>”多功能流水线，又该如何分解？</a:t>
            </a:r>
          </a:p>
        </p:txBody>
      </p:sp>
      <p:sp>
        <p:nvSpPr>
          <p:cNvPr id="5" name="Rectangle 3"/>
          <p:cNvSpPr txBox="1">
            <a:spLocks noChangeArrowheads="1"/>
          </p:cNvSpPr>
          <p:nvPr/>
        </p:nvSpPr>
        <p:spPr>
          <a:xfrm>
            <a:off x="684213" y="2557413"/>
            <a:ext cx="3810000" cy="7286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800"/>
              <a:t>计算 </a:t>
            </a:r>
            <a:r>
              <a:rPr lang="en-US" altLang="zh-CN" sz="2800"/>
              <a:t>A</a:t>
            </a:r>
            <a:r>
              <a:rPr lang="en-US" altLang="zh-CN" sz="2800">
                <a:cs typeface="Times New Roman" panose="02020603050405020304" pitchFamily="18" charset="0"/>
              </a:rPr>
              <a:t>*B=</a:t>
            </a:r>
            <a:endParaRPr lang="en-US" altLang="en-US" sz="2800">
              <a:ea typeface="黑体" panose="02010609060101010101" pitchFamily="2" charset="-122"/>
              <a:cs typeface="Times New Roman" panose="02020603050405020304" pitchFamily="18" charset="0"/>
            </a:endParaRPr>
          </a:p>
        </p:txBody>
      </p:sp>
      <p:graphicFrame>
        <p:nvGraphicFramePr>
          <p:cNvPr id="6" name="Object 4"/>
          <p:cNvGraphicFramePr>
            <a:graphicFrameLocks noGrp="1" noChangeAspect="1"/>
          </p:cNvGraphicFramePr>
          <p:nvPr>
            <p:ph sz="quarter" idx="4294967295"/>
          </p:nvPr>
        </p:nvGraphicFramePr>
        <p:xfrm>
          <a:off x="6451600" y="3073350"/>
          <a:ext cx="203200" cy="444500"/>
        </p:xfrm>
        <a:graphic>
          <a:graphicData uri="http://schemas.openxmlformats.org/presentationml/2006/ole">
            <mc:AlternateContent xmlns:mc="http://schemas.openxmlformats.org/markup-compatibility/2006">
              <mc:Choice xmlns:v="urn:schemas-microsoft-com:vml" Requires="v">
                <p:oleObj name="公式" r:id="rId2" imgW="203200" imgH="444500" progId="Equation.3">
                  <p:embed/>
                </p:oleObj>
              </mc:Choice>
              <mc:Fallback>
                <p:oleObj name="公式" r:id="rId2" imgW="203200" imgH="444500" progId="Equation.3">
                  <p:embed/>
                  <p:pic>
                    <p:nvPicPr>
                      <p:cNvPr id="0" name="图片 4304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3073350"/>
                        <a:ext cx="20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Grp="1" noChangeAspect="1"/>
          </p:cNvGraphicFramePr>
          <p:nvPr>
            <p:ph sz="quarter" idx="4294967295"/>
          </p:nvPr>
        </p:nvGraphicFramePr>
        <p:xfrm>
          <a:off x="2770188" y="2420888"/>
          <a:ext cx="1800225" cy="792163"/>
        </p:xfrm>
        <a:graphic>
          <a:graphicData uri="http://schemas.openxmlformats.org/presentationml/2006/ole">
            <mc:AlternateContent xmlns:mc="http://schemas.openxmlformats.org/markup-compatibility/2006">
              <mc:Choice xmlns:v="urn:schemas-microsoft-com:vml" Requires="v">
                <p:oleObj name="Equation" r:id="rId4" imgW="761365" imgH="444500" progId="Equation.DSMT4">
                  <p:embed/>
                </p:oleObj>
              </mc:Choice>
              <mc:Fallback>
                <p:oleObj name="Equation" r:id="rId4" imgW="761365" imgH="444500" progId="Equation.DSMT4">
                  <p:embed/>
                  <p:pic>
                    <p:nvPicPr>
                      <p:cNvPr id="0" name="图片 4304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0188" y="2420888"/>
                        <a:ext cx="180022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灯片编号占位符 7"/>
          <p:cNvSpPr txBox="1"/>
          <p:nvPr/>
        </p:nvSpPr>
        <p:spPr bwMode="auto">
          <a:xfrm>
            <a:off x="6553200" y="65722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8E049878-AD20-4015-A95F-5EB22BCE543D}" type="slidenum">
              <a:rPr lang="en-US" altLang="zh-CN" sz="1400" smtClean="0">
                <a:solidFill>
                  <a:srgbClr val="FFFFFF"/>
                </a:solidFill>
              </a:rPr>
              <a:t>77</a:t>
            </a:fld>
            <a:endParaRPr lang="en-US" altLang="zh-CN" sz="1400">
              <a:solidFill>
                <a:srgbClr val="FFFFFF"/>
              </a:solidFill>
            </a:endParaRPr>
          </a:p>
        </p:txBody>
      </p:sp>
      <p:sp>
        <p:nvSpPr>
          <p:cNvPr id="10" name="Rectangle 6"/>
          <p:cNvSpPr>
            <a:spLocks noChangeArrowheads="1"/>
          </p:cNvSpPr>
          <p:nvPr/>
        </p:nvSpPr>
        <p:spPr bwMode="auto">
          <a:xfrm>
            <a:off x="2339975" y="3572892"/>
            <a:ext cx="9366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Rectangle 7"/>
          <p:cNvSpPr>
            <a:spLocks noChangeArrowheads="1"/>
          </p:cNvSpPr>
          <p:nvPr/>
        </p:nvSpPr>
        <p:spPr bwMode="auto">
          <a:xfrm>
            <a:off x="2555875" y="3177605"/>
            <a:ext cx="936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2" name="Text Box 8"/>
          <p:cNvSpPr txBox="1">
            <a:spLocks noChangeArrowheads="1"/>
          </p:cNvSpPr>
          <p:nvPr/>
        </p:nvSpPr>
        <p:spPr bwMode="auto">
          <a:xfrm>
            <a:off x="2339975" y="3788792"/>
            <a:ext cx="576263"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1</a:t>
            </a:r>
          </a:p>
        </p:txBody>
      </p:sp>
      <p:sp>
        <p:nvSpPr>
          <p:cNvPr id="13" name="Text Box 9"/>
          <p:cNvSpPr txBox="1">
            <a:spLocks noChangeArrowheads="1"/>
          </p:cNvSpPr>
          <p:nvPr/>
        </p:nvSpPr>
        <p:spPr bwMode="auto">
          <a:xfrm>
            <a:off x="3563938" y="3788792"/>
            <a:ext cx="576262"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2</a:t>
            </a:r>
          </a:p>
        </p:txBody>
      </p:sp>
      <p:sp>
        <p:nvSpPr>
          <p:cNvPr id="14" name="Text Box 10"/>
          <p:cNvSpPr txBox="1">
            <a:spLocks noChangeArrowheads="1"/>
          </p:cNvSpPr>
          <p:nvPr/>
        </p:nvSpPr>
        <p:spPr bwMode="auto">
          <a:xfrm>
            <a:off x="4787900" y="3788792"/>
            <a:ext cx="576263"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3</a:t>
            </a:r>
          </a:p>
        </p:txBody>
      </p:sp>
      <p:sp>
        <p:nvSpPr>
          <p:cNvPr id="15" name="Text Box 11"/>
          <p:cNvSpPr txBox="1">
            <a:spLocks noChangeArrowheads="1"/>
          </p:cNvSpPr>
          <p:nvPr/>
        </p:nvSpPr>
        <p:spPr bwMode="auto">
          <a:xfrm>
            <a:off x="4211638" y="5228655"/>
            <a:ext cx="576262" cy="758825"/>
          </a:xfrm>
          <a:prstGeom prst="rect">
            <a:avLst/>
          </a:prstGeom>
          <a:noFill/>
          <a:ln w="57150" algn="ctr">
            <a:solidFill>
              <a:srgbClr val="FF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4</a:t>
            </a:r>
          </a:p>
        </p:txBody>
      </p:sp>
      <p:sp>
        <p:nvSpPr>
          <p:cNvPr id="16" name="Line 12"/>
          <p:cNvSpPr>
            <a:spLocks noChangeShapeType="1"/>
          </p:cNvSpPr>
          <p:nvPr/>
        </p:nvSpPr>
        <p:spPr bwMode="auto">
          <a:xfrm>
            <a:off x="1619250" y="3753868"/>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3"/>
          <p:cNvSpPr>
            <a:spLocks noChangeShapeType="1"/>
          </p:cNvSpPr>
          <p:nvPr/>
        </p:nvSpPr>
        <p:spPr bwMode="auto">
          <a:xfrm>
            <a:off x="1619250" y="4220592"/>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14"/>
          <p:cNvSpPr>
            <a:spLocks noChangeShapeType="1"/>
          </p:cNvSpPr>
          <p:nvPr/>
        </p:nvSpPr>
        <p:spPr bwMode="auto">
          <a:xfrm>
            <a:off x="2916238" y="4077717"/>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5"/>
          <p:cNvSpPr>
            <a:spLocks noChangeShapeType="1"/>
          </p:cNvSpPr>
          <p:nvPr/>
        </p:nvSpPr>
        <p:spPr bwMode="auto">
          <a:xfrm>
            <a:off x="4140200" y="4077717"/>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6"/>
          <p:cNvSpPr>
            <a:spLocks noChangeShapeType="1"/>
          </p:cNvSpPr>
          <p:nvPr/>
        </p:nvSpPr>
        <p:spPr bwMode="auto">
          <a:xfrm>
            <a:off x="5364163" y="4077717"/>
            <a:ext cx="64928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7"/>
          <p:cNvSpPr>
            <a:spLocks noChangeShapeType="1"/>
          </p:cNvSpPr>
          <p:nvPr/>
        </p:nvSpPr>
        <p:spPr bwMode="auto">
          <a:xfrm>
            <a:off x="6661150" y="4077717"/>
            <a:ext cx="649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Text Box 18"/>
          <p:cNvSpPr txBox="1">
            <a:spLocks noChangeArrowheads="1"/>
          </p:cNvSpPr>
          <p:nvPr/>
        </p:nvSpPr>
        <p:spPr bwMode="auto">
          <a:xfrm>
            <a:off x="6011863" y="3788792"/>
            <a:ext cx="576262" cy="7112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5</a:t>
            </a:r>
          </a:p>
        </p:txBody>
      </p:sp>
      <p:sp>
        <p:nvSpPr>
          <p:cNvPr id="23" name="Line 19"/>
          <p:cNvSpPr>
            <a:spLocks noChangeShapeType="1"/>
          </p:cNvSpPr>
          <p:nvPr/>
        </p:nvSpPr>
        <p:spPr bwMode="auto">
          <a:xfrm>
            <a:off x="3132138" y="5517580"/>
            <a:ext cx="1008062" cy="0"/>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20"/>
          <p:cNvSpPr>
            <a:spLocks noChangeShapeType="1"/>
          </p:cNvSpPr>
          <p:nvPr/>
        </p:nvSpPr>
        <p:spPr bwMode="auto">
          <a:xfrm>
            <a:off x="3132138" y="4077717"/>
            <a:ext cx="0" cy="1439863"/>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21"/>
          <p:cNvSpPr>
            <a:spLocks noChangeShapeType="1"/>
          </p:cNvSpPr>
          <p:nvPr/>
        </p:nvSpPr>
        <p:spPr bwMode="auto">
          <a:xfrm>
            <a:off x="4860925" y="5446142"/>
            <a:ext cx="863600"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22"/>
          <p:cNvSpPr>
            <a:spLocks noChangeShapeType="1"/>
          </p:cNvSpPr>
          <p:nvPr/>
        </p:nvSpPr>
        <p:spPr bwMode="auto">
          <a:xfrm>
            <a:off x="4787900" y="5517580"/>
            <a:ext cx="865188" cy="0"/>
          </a:xfrm>
          <a:prstGeom prst="line">
            <a:avLst/>
          </a:prstGeom>
          <a:noFill/>
          <a:ln w="28575">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Line 23"/>
          <p:cNvSpPr>
            <a:spLocks noChangeShapeType="1"/>
          </p:cNvSpPr>
          <p:nvPr/>
        </p:nvSpPr>
        <p:spPr bwMode="auto">
          <a:xfrm flipV="1">
            <a:off x="5653088" y="4149155"/>
            <a:ext cx="0" cy="1368425"/>
          </a:xfrm>
          <a:prstGeom prst="line">
            <a:avLst/>
          </a:prstGeom>
          <a:noFill/>
          <a:ln w="28575">
            <a:solidFill>
              <a:srgbClr val="FF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Text Box 24"/>
          <p:cNvSpPr txBox="1">
            <a:spLocks noChangeArrowheads="1"/>
          </p:cNvSpPr>
          <p:nvPr/>
        </p:nvSpPr>
        <p:spPr bwMode="auto">
          <a:xfrm>
            <a:off x="755650" y="3572892"/>
            <a:ext cx="86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2000">
                <a:ea typeface="宋体" panose="02010600030101010101" pitchFamily="2" charset="-122"/>
              </a:rPr>
              <a:t>ai</a:t>
            </a:r>
          </a:p>
          <a:p>
            <a:pPr>
              <a:spcBef>
                <a:spcPct val="50000"/>
              </a:spcBef>
            </a:pPr>
            <a:r>
              <a:rPr lang="en-US" altLang="zh-CN" sz="2000">
                <a:ea typeface="宋体" panose="02010600030101010101" pitchFamily="2" charset="-122"/>
              </a:rPr>
              <a:t>bi</a:t>
            </a:r>
          </a:p>
        </p:txBody>
      </p:sp>
      <p:sp>
        <p:nvSpPr>
          <p:cNvPr id="29" name="Text Box 25"/>
          <p:cNvSpPr txBox="1">
            <a:spLocks noChangeArrowheads="1"/>
          </p:cNvSpPr>
          <p:nvPr/>
        </p:nvSpPr>
        <p:spPr bwMode="auto">
          <a:xfrm>
            <a:off x="6011863" y="5157217"/>
            <a:ext cx="1152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a:ea typeface="宋体" panose="02010600030101010101" pitchFamily="2" charset="-122"/>
              </a:rPr>
              <a:t>A.B</a:t>
            </a:r>
          </a:p>
        </p:txBody>
      </p:sp>
      <p:sp>
        <p:nvSpPr>
          <p:cNvPr id="30" name="Text Box 26"/>
          <p:cNvSpPr txBox="1">
            <a:spLocks noChangeArrowheads="1"/>
          </p:cNvSpPr>
          <p:nvPr/>
        </p:nvSpPr>
        <p:spPr bwMode="auto">
          <a:xfrm>
            <a:off x="6661150" y="3212976"/>
            <a:ext cx="1511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spcBef>
                <a:spcPct val="50000"/>
              </a:spcBef>
            </a:pPr>
            <a:r>
              <a:rPr lang="en-US" altLang="zh-CN" sz="4000" dirty="0">
                <a:ea typeface="宋体" panose="02010600030101010101" pitchFamily="2" charset="-122"/>
              </a:rPr>
              <a:t>A+B</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5FB8E8B-2321-4D9C-85F2-A35804962891}" type="slidenum">
              <a:rPr lang="en-US" altLang="zh-CN" sz="1400">
                <a:solidFill>
                  <a:srgbClr val="FFFFFF"/>
                </a:solidFill>
              </a:rPr>
              <a:t>78</a:t>
            </a:fld>
            <a:endParaRPr lang="en-US" altLang="zh-CN" sz="1400">
              <a:solidFill>
                <a:srgbClr val="FFFFFF"/>
              </a:solidFill>
            </a:endParaRPr>
          </a:p>
        </p:txBody>
      </p:sp>
      <p:pic>
        <p:nvPicPr>
          <p:cNvPr id="29699" name="Picture 5" descr="arch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6237288"/>
          </a:xfrm>
          <a:prstGeom prst="rect">
            <a:avLst/>
          </a:prstGeom>
          <a:solidFill>
            <a:schemeClr val="bg1"/>
          </a:solidFill>
          <a:ln>
            <a:noFill/>
          </a:ln>
        </p:spPr>
      </p:pic>
      <p:sp>
        <p:nvSpPr>
          <p:cNvPr id="6" name="Title 8"/>
          <p:cNvSpPr txBox="1"/>
          <p:nvPr/>
        </p:nvSpPr>
        <p:spPr>
          <a:xfrm>
            <a:off x="107504" y="-99392"/>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dirty="0">
                <a:solidFill>
                  <a:srgbClr val="0000FF"/>
                </a:solidFill>
                <a:latin typeface="华文中宋" panose="02010600040101010101" pitchFamily="2" charset="-122"/>
                <a:ea typeface="华文中宋" panose="02010600040101010101" pitchFamily="2" charset="-122"/>
              </a:rPr>
              <a:t>回忆：静态流水线和动态流水线对比</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79</a:t>
            </a:fld>
            <a:endParaRPr lang="en-US" altLang="zh-CN" sz="1400">
              <a:solidFill>
                <a:srgbClr val="FFFFFF"/>
              </a:solidFill>
            </a:endParaRPr>
          </a:p>
        </p:txBody>
      </p:sp>
      <p:sp>
        <p:nvSpPr>
          <p:cNvPr id="9" name="Title 8"/>
          <p:cNvSpPr txBox="1"/>
          <p:nvPr/>
        </p:nvSpPr>
        <p:spPr>
          <a:xfrm>
            <a:off x="107504" y="4462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sym typeface="+mn-ea"/>
              </a:rPr>
              <a:t>4.2</a:t>
            </a:r>
            <a:r>
              <a:rPr lang="zh-CN" altLang="en-US" sz="2800" dirty="0">
                <a:solidFill>
                  <a:srgbClr val="0000FF"/>
                </a:solidFill>
                <a:latin typeface="华文中宋" panose="02010600040101010101" pitchFamily="2" charset="-122"/>
                <a:ea typeface="华文中宋" panose="02010600040101010101" pitchFamily="2" charset="-122"/>
              </a:rPr>
              <a:t>  流水线的时空图及性能分析</a:t>
            </a:r>
          </a:p>
        </p:txBody>
      </p:sp>
      <p:sp>
        <p:nvSpPr>
          <p:cNvPr id="4" name="Rectangle 2"/>
          <p:cNvSpPr txBox="1">
            <a:spLocks noChangeArrowheads="1"/>
          </p:cNvSpPr>
          <p:nvPr/>
        </p:nvSpPr>
        <p:spPr>
          <a:xfrm>
            <a:off x="685800" y="1225053"/>
            <a:ext cx="38100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endParaRPr lang="en-US" altLang="zh-CN" sz="2800"/>
          </a:p>
          <a:p>
            <a:endParaRPr lang="en-US" altLang="zh-CN" sz="2800"/>
          </a:p>
          <a:p>
            <a:endParaRPr lang="en-US" altLang="zh-CN" sz="2800"/>
          </a:p>
          <a:p>
            <a:endParaRPr lang="en-US" altLang="zh-CN" sz="2800"/>
          </a:p>
        </p:txBody>
      </p:sp>
      <p:graphicFrame>
        <p:nvGraphicFramePr>
          <p:cNvPr id="5" name="Group 3"/>
          <p:cNvGraphicFramePr>
            <a:graphicFrameLocks noGrp="1"/>
          </p:cNvGraphicFramePr>
          <p:nvPr>
            <p:ph sz="half" idx="4294967295"/>
          </p:nvPr>
        </p:nvGraphicFramePr>
        <p:xfrm>
          <a:off x="827088" y="1088528"/>
          <a:ext cx="7342187" cy="3178176"/>
        </p:xfrm>
        <a:graphic>
          <a:graphicData uri="http://schemas.openxmlformats.org/drawingml/2006/table">
            <a:tbl>
              <a:tblPr/>
              <a:tblGrid>
                <a:gridCol w="488950">
                  <a:extLst>
                    <a:ext uri="{9D8B030D-6E8A-4147-A177-3AD203B41FA5}">
                      <a16:colId xmlns:a16="http://schemas.microsoft.com/office/drawing/2014/main" val="20000"/>
                    </a:ext>
                  </a:extLst>
                </a:gridCol>
                <a:gridCol w="490537">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90538">
                  <a:extLst>
                    <a:ext uri="{9D8B030D-6E8A-4147-A177-3AD203B41FA5}">
                      <a16:colId xmlns:a16="http://schemas.microsoft.com/office/drawing/2014/main" val="20004"/>
                    </a:ext>
                  </a:extLst>
                </a:gridCol>
                <a:gridCol w="488950">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gridCol w="490220">
                  <a:extLst>
                    <a:ext uri="{9D8B030D-6E8A-4147-A177-3AD203B41FA5}">
                      <a16:colId xmlns:a16="http://schemas.microsoft.com/office/drawing/2014/main" val="20007"/>
                    </a:ext>
                  </a:extLst>
                </a:gridCol>
                <a:gridCol w="489267">
                  <a:extLst>
                    <a:ext uri="{9D8B030D-6E8A-4147-A177-3AD203B41FA5}">
                      <a16:colId xmlns:a16="http://schemas.microsoft.com/office/drawing/2014/main" val="20008"/>
                    </a:ext>
                  </a:extLst>
                </a:gridCol>
                <a:gridCol w="488950">
                  <a:extLst>
                    <a:ext uri="{9D8B030D-6E8A-4147-A177-3AD203B41FA5}">
                      <a16:colId xmlns:a16="http://schemas.microsoft.com/office/drawing/2014/main" val="20009"/>
                    </a:ext>
                  </a:extLst>
                </a:gridCol>
                <a:gridCol w="490538">
                  <a:extLst>
                    <a:ext uri="{9D8B030D-6E8A-4147-A177-3AD203B41FA5}">
                      <a16:colId xmlns:a16="http://schemas.microsoft.com/office/drawing/2014/main" val="20010"/>
                    </a:ext>
                  </a:extLst>
                </a:gridCol>
                <a:gridCol w="488950">
                  <a:extLst>
                    <a:ext uri="{9D8B030D-6E8A-4147-A177-3AD203B41FA5}">
                      <a16:colId xmlns:a16="http://schemas.microsoft.com/office/drawing/2014/main" val="20011"/>
                    </a:ext>
                  </a:extLst>
                </a:gridCol>
                <a:gridCol w="488950">
                  <a:extLst>
                    <a:ext uri="{9D8B030D-6E8A-4147-A177-3AD203B41FA5}">
                      <a16:colId xmlns:a16="http://schemas.microsoft.com/office/drawing/2014/main" val="20012"/>
                    </a:ext>
                  </a:extLst>
                </a:gridCol>
                <a:gridCol w="490537">
                  <a:extLst>
                    <a:ext uri="{9D8B030D-6E8A-4147-A177-3AD203B41FA5}">
                      <a16:colId xmlns:a16="http://schemas.microsoft.com/office/drawing/2014/main" val="20013"/>
                    </a:ext>
                  </a:extLst>
                </a:gridCol>
                <a:gridCol w="488950">
                  <a:extLst>
                    <a:ext uri="{9D8B030D-6E8A-4147-A177-3AD203B41FA5}">
                      <a16:colId xmlns:a16="http://schemas.microsoft.com/office/drawing/2014/main" val="20014"/>
                    </a:ext>
                  </a:extLst>
                </a:gridCol>
              </a:tblGrid>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5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a:ln>
                            <a:noFill/>
                          </a:ln>
                          <a:effectLst/>
                          <a:latin typeface="宋体" panose="02010600030101010101" pitchFamily="2" charset="-122"/>
                          <a:ea typeface="宋体" panose="02010600030101010101" pitchFamily="2" charset="-122"/>
                          <a:sym typeface="+mn-ea"/>
                        </a:rPr>
                        <a:t>⑤</a:t>
                      </a:r>
                      <a:endPar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dirty="0">
                          <a:ln>
                            <a:noFill/>
                          </a:ln>
                          <a:effectLst/>
                          <a:latin typeface="宋体" panose="02010600030101010101" pitchFamily="2" charset="-122"/>
                          <a:ea typeface="宋体" panose="02010600030101010101" pitchFamily="2" charset="-122"/>
                          <a:sym typeface="+mn-ea"/>
                        </a:rPr>
                        <a:t>⑥</a:t>
                      </a:r>
                      <a:endParaRPr kumimoji="1" lang="en-US" altLang="zh-CN"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800" b="1" dirty="0">
                          <a:ln>
                            <a:noFill/>
                          </a:ln>
                          <a:effectLst/>
                          <a:latin typeface="宋体" panose="02010600030101010101" pitchFamily="2" charset="-122"/>
                          <a:ea typeface="宋体" panose="02010600030101010101" pitchFamily="2" charset="-122"/>
                          <a:sym typeface="+mn-ea"/>
                        </a:rPr>
                        <a:t>⑦</a:t>
                      </a:r>
                      <a:endParaRPr kumimoji="1" lang="en-US" altLang="zh-CN"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en-US" altLang="zh-CN" sz="2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灯片编号占位符 6"/>
          <p:cNvSpPr txBox="1"/>
          <p:nvPr/>
        </p:nvSpPr>
        <p:spPr bwMode="auto">
          <a:xfrm>
            <a:off x="6553200" y="6572071"/>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DA9DE3F2-03EF-4A4E-89C7-B1742135CEF1}" type="slidenum">
              <a:rPr lang="en-US" altLang="zh-CN" sz="1400" smtClean="0">
                <a:solidFill>
                  <a:srgbClr val="FFFFFF"/>
                </a:solidFill>
              </a:rPr>
              <a:t>79</a:t>
            </a:fld>
            <a:endParaRPr lang="en-US" altLang="zh-CN" sz="1400">
              <a:solidFill>
                <a:srgbClr val="FFFFFF"/>
              </a:solidFill>
            </a:endParaRPr>
          </a:p>
        </p:txBody>
      </p:sp>
      <p:sp>
        <p:nvSpPr>
          <p:cNvPr id="7" name="Line 101"/>
          <p:cNvSpPr>
            <a:spLocks noChangeShapeType="1"/>
          </p:cNvSpPr>
          <p:nvPr/>
        </p:nvSpPr>
        <p:spPr bwMode="auto">
          <a:xfrm flipV="1">
            <a:off x="827088" y="440828"/>
            <a:ext cx="0" cy="6477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102"/>
          <p:cNvSpPr txBox="1">
            <a:spLocks noChangeArrowheads="1"/>
          </p:cNvSpPr>
          <p:nvPr/>
        </p:nvSpPr>
        <p:spPr bwMode="auto">
          <a:xfrm>
            <a:off x="0" y="1017091"/>
            <a:ext cx="75565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5</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4</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3</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2</a:t>
            </a:r>
          </a:p>
          <a:p>
            <a:pPr algn="l" eaLnBrk="1" hangingPunct="1">
              <a:lnSpc>
                <a:spcPct val="90000"/>
              </a:lnSpc>
              <a:spcBef>
                <a:spcPct val="50000"/>
              </a:spcBef>
              <a:buClr>
                <a:schemeClr val="accent2"/>
              </a:buClr>
              <a:buSzPct val="80000"/>
              <a:buFont typeface="Wingdings" panose="05000000000000000000" pitchFamily="2" charset="2"/>
              <a:buNone/>
            </a:pPr>
            <a:r>
              <a:rPr lang="en-US" altLang="zh-CN" sz="3200" b="1">
                <a:ea typeface="宋体" panose="02010600030101010101" pitchFamily="2" charset="-122"/>
              </a:rPr>
              <a:t>1</a:t>
            </a:r>
          </a:p>
        </p:txBody>
      </p:sp>
      <p:sp>
        <p:nvSpPr>
          <p:cNvPr id="10" name="Line 103"/>
          <p:cNvSpPr>
            <a:spLocks noChangeShapeType="1"/>
          </p:cNvSpPr>
          <p:nvPr/>
        </p:nvSpPr>
        <p:spPr bwMode="auto">
          <a:xfrm>
            <a:off x="8027988" y="4257178"/>
            <a:ext cx="7207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04"/>
          <p:cNvSpPr txBox="1">
            <a:spLocks noChangeArrowheads="1"/>
          </p:cNvSpPr>
          <p:nvPr/>
        </p:nvSpPr>
        <p:spPr bwMode="auto">
          <a:xfrm>
            <a:off x="755650" y="4385448"/>
            <a:ext cx="7993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en-US" altLang="zh-CN" sz="2000" b="1">
                <a:ea typeface="宋体" panose="02010600030101010101" pitchFamily="2" charset="-122"/>
              </a:rPr>
              <a:t>0    1      2      3     4      5      6     7      8      9     10   11     12    13   14    15   </a:t>
            </a:r>
          </a:p>
        </p:txBody>
      </p:sp>
      <p:sp>
        <p:nvSpPr>
          <p:cNvPr id="12" name="Text Box 105"/>
          <p:cNvSpPr txBox="1">
            <a:spLocks noChangeArrowheads="1"/>
          </p:cNvSpPr>
          <p:nvPr/>
        </p:nvSpPr>
        <p:spPr bwMode="auto">
          <a:xfrm>
            <a:off x="8384540" y="4345305"/>
            <a:ext cx="798830"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90000"/>
              </a:lnSpc>
              <a:spcBef>
                <a:spcPct val="50000"/>
              </a:spcBef>
              <a:buClr>
                <a:schemeClr val="accent2"/>
              </a:buClr>
              <a:buSzPct val="80000"/>
              <a:buFont typeface="Wingdings" panose="05000000000000000000" pitchFamily="2" charset="2"/>
              <a:buNone/>
            </a:pPr>
            <a:r>
              <a:rPr lang="zh-CN" altLang="en-US" b="1" dirty="0">
                <a:ea typeface="宋体" panose="02010600030101010101" pitchFamily="2" charset="-122"/>
              </a:rPr>
              <a:t>时间</a:t>
            </a:r>
          </a:p>
        </p:txBody>
      </p:sp>
      <p:sp>
        <p:nvSpPr>
          <p:cNvPr id="13" name="Rectangle 2"/>
          <p:cNvSpPr txBox="1">
            <a:spLocks noChangeArrowheads="1"/>
          </p:cNvSpPr>
          <p:nvPr/>
        </p:nvSpPr>
        <p:spPr bwMode="auto">
          <a:xfrm>
            <a:off x="685800" y="5221237"/>
            <a:ext cx="61896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36195" indent="0" algn="l" eaLnBrk="1" hangingPunct="1">
              <a:spcBef>
                <a:spcPct val="20000"/>
              </a:spcBef>
              <a:buClr>
                <a:schemeClr val="accent1"/>
              </a:buClr>
              <a:buSzPct val="80000"/>
              <a:defRPr/>
            </a:pPr>
            <a:r>
              <a:rPr kumimoji="0" lang="zh-CN" altLang="en-US" dirty="0">
                <a:latin typeface="+mn-lt"/>
                <a:ea typeface="华文中宋" panose="02010600040101010101" pitchFamily="2" charset="-122"/>
              </a:rPr>
              <a:t>吞吐率  </a:t>
            </a:r>
            <a:r>
              <a:rPr kumimoji="0" lang="en-US" altLang="zh-CN" dirty="0">
                <a:latin typeface="+mn-lt"/>
                <a:ea typeface="华文中宋" panose="02010600040101010101" pitchFamily="2" charset="-122"/>
                <a:cs typeface="Times New Roman" panose="02020603050405020304" pitchFamily="18" charset="0"/>
              </a:rPr>
              <a:t>TP</a:t>
            </a:r>
            <a:r>
              <a:rPr kumimoji="0" lang="zh-CN" altLang="en-US" dirty="0">
                <a:latin typeface="+mn-lt"/>
                <a:ea typeface="华文中宋" panose="02010600040101010101" pitchFamily="2" charset="-122"/>
                <a:cs typeface="Times New Roman" panose="02020603050405020304" pitchFamily="18" charset="0"/>
              </a:rPr>
              <a:t>＝</a:t>
            </a:r>
            <a:r>
              <a:rPr kumimoji="0" lang="en-US" altLang="zh-CN" dirty="0">
                <a:latin typeface="+mn-lt"/>
                <a:ea typeface="华文中宋" panose="02010600040101010101" pitchFamily="2" charset="-122"/>
                <a:cs typeface="Times New Roman" panose="02020603050405020304" pitchFamily="18" charset="0"/>
              </a:rPr>
              <a:t>7/(</a:t>
            </a:r>
            <a:r>
              <a:rPr kumimoji="0" lang="en-US" altLang="zh-CN" dirty="0">
                <a:solidFill>
                  <a:srgbClr val="FF0000"/>
                </a:solidFill>
                <a:latin typeface="+mn-lt"/>
                <a:ea typeface="华文中宋" panose="02010600040101010101" pitchFamily="2" charset="-122"/>
                <a:cs typeface="Times New Roman" panose="02020603050405020304" pitchFamily="18" charset="0"/>
              </a:rPr>
              <a:t>14</a:t>
            </a:r>
            <a:r>
              <a:rPr kumimoji="0" lang="zh-CN" altLang="en-US" dirty="0">
                <a:latin typeface="+mn-lt"/>
                <a:ea typeface="华文中宋" panose="02010600040101010101" pitchFamily="2" charset="-122"/>
                <a:cs typeface="Times New Roman" panose="02020603050405020304" pitchFamily="18" charset="0"/>
              </a:rPr>
              <a:t>△</a:t>
            </a:r>
            <a:r>
              <a:rPr kumimoji="0" lang="en-US" altLang="zh-CN" dirty="0">
                <a:latin typeface="+mn-lt"/>
                <a:ea typeface="华文中宋" panose="02010600040101010101" pitchFamily="2" charset="-122"/>
                <a:cs typeface="Times New Roman" panose="02020603050405020304" pitchFamily="18" charset="0"/>
              </a:rPr>
              <a:t>T)</a:t>
            </a:r>
            <a:endParaRPr kumimoji="0" lang="zh-CN" altLang="en-US" dirty="0">
              <a:latin typeface="+mn-lt"/>
              <a:ea typeface="华文中宋" panose="02010600040101010101" pitchFamily="2" charset="-122"/>
              <a:cs typeface="Times New Roman" panose="02020603050405020304" pitchFamily="18" charset="0"/>
            </a:endParaRPr>
          </a:p>
          <a:p>
            <a:pPr algn="l" eaLnBrk="1" hangingPunct="1">
              <a:spcBef>
                <a:spcPct val="20000"/>
              </a:spcBef>
              <a:buClr>
                <a:schemeClr val="accent1"/>
              </a:buClr>
              <a:buSzPct val="80000"/>
              <a:buFont typeface="Wingdings" panose="05000000000000000000" pitchFamily="2" charset="2"/>
              <a:buNone/>
              <a:defRPr/>
            </a:pPr>
            <a:r>
              <a:rPr kumimoji="0" lang="zh-CN" altLang="en-US" dirty="0">
                <a:latin typeface="+mn-lt"/>
                <a:ea typeface="华文中宋" panose="02010600040101010101" pitchFamily="2" charset="-122"/>
                <a:cs typeface="Times New Roman" panose="02020603050405020304" pitchFamily="18" charset="0"/>
              </a:rPr>
              <a:t>效率＝</a:t>
            </a:r>
            <a:r>
              <a:rPr kumimoji="0" lang="en-US" altLang="zh-CN" dirty="0">
                <a:latin typeface="+mn-lt"/>
                <a:ea typeface="华文中宋" panose="02010600040101010101" pitchFamily="2" charset="-122"/>
                <a:cs typeface="Times New Roman" panose="02020603050405020304" pitchFamily="18" charset="0"/>
              </a:rPr>
              <a:t>(3*4+4*3)/(5*</a:t>
            </a:r>
            <a:r>
              <a:rPr kumimoji="0" lang="en-US" altLang="zh-CN" dirty="0">
                <a:solidFill>
                  <a:srgbClr val="FF0000"/>
                </a:solidFill>
                <a:latin typeface="+mn-lt"/>
                <a:ea typeface="华文中宋" panose="02010600040101010101" pitchFamily="2" charset="-122"/>
                <a:cs typeface="Times New Roman" panose="02020603050405020304" pitchFamily="18" charset="0"/>
              </a:rPr>
              <a:t>14</a:t>
            </a:r>
            <a:r>
              <a:rPr kumimoji="0" lang="en-US" altLang="zh-CN" dirty="0">
                <a:latin typeface="+mn-lt"/>
                <a:ea typeface="华文中宋" panose="02010600040101010101" pitchFamily="2" charset="-122"/>
                <a:cs typeface="Times New Roman" panose="02020603050405020304" pitchFamily="18" charset="0"/>
              </a:rPr>
              <a:t>)</a:t>
            </a:r>
            <a:r>
              <a:rPr kumimoji="0" lang="zh-CN" altLang="en-US" dirty="0">
                <a:latin typeface="+mn-lt"/>
                <a:ea typeface="华文中宋" panose="02010600040101010101" pitchFamily="2" charset="-122"/>
              </a:rPr>
              <a:t>　　　　　　　　　</a:t>
            </a:r>
          </a:p>
        </p:txBody>
      </p:sp>
      <p:sp>
        <p:nvSpPr>
          <p:cNvPr id="2" name="Rectangle 3"/>
          <p:cNvSpPr txBox="1">
            <a:spLocks noChangeArrowheads="1"/>
          </p:cNvSpPr>
          <p:nvPr/>
        </p:nvSpPr>
        <p:spPr>
          <a:xfrm>
            <a:off x="5006340" y="5268595"/>
            <a:ext cx="3810000" cy="120015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altLang="en-US" sz="2800" dirty="0">
                <a:ea typeface="黑体" panose="02010609060101010101" pitchFamily="2" charset="-122"/>
                <a:cs typeface="Times New Roman" panose="02020603050405020304" pitchFamily="18" charset="0"/>
              </a:rPr>
              <a:t>加速比</a:t>
            </a:r>
            <a:r>
              <a:rPr lang="en-US" altLang="zh-CN" sz="2800" dirty="0" err="1">
                <a:ea typeface="黑体" panose="02010609060101010101" pitchFamily="2" charset="-122"/>
                <a:cs typeface="Times New Roman" panose="02020603050405020304" pitchFamily="18" charset="0"/>
              </a:rPr>
              <a:t>Sp</a:t>
            </a:r>
            <a:r>
              <a:rPr lang="en-US" altLang="zh-CN" sz="2800" dirty="0">
                <a:ea typeface="黑体" panose="02010609060101010101" pitchFamily="2" charset="-122"/>
                <a:cs typeface="Times New Roman" panose="02020603050405020304" pitchFamily="18" charset="0"/>
              </a:rPr>
              <a:t>=T</a:t>
            </a:r>
            <a:r>
              <a:rPr lang="en-US" altLang="zh-CN" sz="2800" baseline="-25000" dirty="0">
                <a:ea typeface="黑体" panose="02010609060101010101" pitchFamily="2" charset="-122"/>
                <a:cs typeface="Times New Roman" panose="02020603050405020304" pitchFamily="18" charset="0"/>
              </a:rPr>
              <a:t>s</a:t>
            </a:r>
            <a:r>
              <a:rPr lang="en-US" altLang="zh-CN" sz="2800" dirty="0">
                <a:ea typeface="黑体" panose="02010609060101010101" pitchFamily="2" charset="-122"/>
                <a:cs typeface="Times New Roman" panose="02020603050405020304" pitchFamily="18" charset="0"/>
              </a:rPr>
              <a:t>/T</a:t>
            </a:r>
            <a:r>
              <a:rPr lang="en-US" altLang="zh-CN" sz="2800" baseline="-25000" dirty="0">
                <a:ea typeface="黑体" panose="02010609060101010101" pitchFamily="2" charset="-122"/>
                <a:cs typeface="Times New Roman" panose="02020603050405020304" pitchFamily="18" charset="0"/>
              </a:rPr>
              <a:t>K</a:t>
            </a:r>
            <a:endParaRPr lang="en-US" altLang="zh-CN" sz="2800" dirty="0">
              <a:ea typeface="黑体" panose="02010609060101010101" pitchFamily="2" charset="-122"/>
              <a:cs typeface="Times New Roman" panose="02020603050405020304" pitchFamily="18" charset="0"/>
            </a:endParaRPr>
          </a:p>
          <a:p>
            <a:pPr marL="0" indent="0">
              <a:buNone/>
            </a:pPr>
            <a:r>
              <a:rPr lang="en-US" altLang="zh-CN" sz="2800" dirty="0">
                <a:ea typeface="黑体" panose="02010609060101010101" pitchFamily="2" charset="-122"/>
                <a:cs typeface="Times New Roman" panose="02020603050405020304" pitchFamily="18" charset="0"/>
              </a:rPr>
              <a:t>        = (</a:t>
            </a:r>
            <a:r>
              <a:rPr lang="en-US" altLang="zh-CN" sz="2800" dirty="0" err="1">
                <a:ea typeface="黑体" panose="02010609060101010101" pitchFamily="2" charset="-122"/>
                <a:cs typeface="Times New Roman" panose="02020603050405020304" pitchFamily="18" charset="0"/>
              </a:rPr>
              <a:t>nk</a:t>
            </a:r>
            <a:r>
              <a:rPr altLang="en-US" sz="2800" dirty="0">
                <a:ea typeface="华文中宋" panose="02010600040101010101" pitchFamily="2" charset="-122"/>
                <a:cs typeface="Times New Roman" panose="02020603050405020304" pitchFamily="18" charset="0"/>
                <a:sym typeface="+mn-ea"/>
              </a:rPr>
              <a:t>△</a:t>
            </a:r>
            <a:r>
              <a:rPr lang="en-US" altLang="zh-CN" sz="2800" dirty="0">
                <a:ea typeface="华文中宋" panose="02010600040101010101" pitchFamily="2" charset="-122"/>
                <a:cs typeface="Times New Roman" panose="02020603050405020304" pitchFamily="18" charset="0"/>
                <a:sym typeface="+mn-ea"/>
              </a:rPr>
              <a:t>T)/(</a:t>
            </a:r>
            <a:r>
              <a:rPr lang="en-US" altLang="zh-CN" sz="2800" dirty="0">
                <a:solidFill>
                  <a:srgbClr val="FF0000"/>
                </a:solidFill>
                <a:ea typeface="华文中宋" panose="02010600040101010101" pitchFamily="2" charset="-122"/>
                <a:cs typeface="Times New Roman" panose="02020603050405020304" pitchFamily="18" charset="0"/>
                <a:sym typeface="+mn-ea"/>
              </a:rPr>
              <a:t>14</a:t>
            </a:r>
            <a:r>
              <a:rPr altLang="en-US" sz="2800" dirty="0">
                <a:ea typeface="华文中宋" panose="02010600040101010101" pitchFamily="2" charset="-122"/>
                <a:cs typeface="Times New Roman" panose="02020603050405020304" pitchFamily="18" charset="0"/>
                <a:sym typeface="+mn-ea"/>
              </a:rPr>
              <a:t>△</a:t>
            </a:r>
            <a:r>
              <a:rPr lang="en-US" altLang="zh-CN" sz="2800" dirty="0">
                <a:ea typeface="华文中宋" panose="02010600040101010101" pitchFamily="2" charset="-122"/>
                <a:cs typeface="Times New Roman" panose="02020603050405020304" pitchFamily="18" charset="0"/>
                <a:sym typeface="+mn-ea"/>
              </a:rPr>
              <a:t>T)</a:t>
            </a:r>
          </a:p>
          <a:p>
            <a:pPr marL="0" indent="0">
              <a:buNone/>
            </a:pPr>
            <a:r>
              <a:rPr lang="en-US" altLang="zh-CN" sz="2800" dirty="0">
                <a:ea typeface="黑体" panose="02010609060101010101" pitchFamily="2" charset="-122"/>
                <a:cs typeface="Times New Roman" panose="02020603050405020304" pitchFamily="18" charset="0"/>
              </a:rPr>
              <a:t>        = </a:t>
            </a:r>
            <a:r>
              <a:rPr lang="en-US" altLang="zh-CN" sz="2800" dirty="0">
                <a:solidFill>
                  <a:srgbClr val="FF0000"/>
                </a:solidFill>
                <a:ea typeface="黑体" panose="02010609060101010101" pitchFamily="2" charset="-122"/>
                <a:cs typeface="Times New Roman" panose="02020603050405020304" pitchFamily="18" charset="0"/>
              </a:rPr>
              <a:t>((4*3)+(3*4))</a:t>
            </a:r>
            <a:r>
              <a:rPr lang="en-US" altLang="zh-CN" sz="2800" dirty="0">
                <a:ea typeface="黑体" panose="02010609060101010101" pitchFamily="2" charset="-122"/>
                <a:cs typeface="Times New Roman" panose="02020603050405020304" pitchFamily="18" charset="0"/>
              </a:rPr>
              <a:t>/</a:t>
            </a:r>
            <a:r>
              <a:rPr lang="en-US" altLang="zh-CN" sz="2800" dirty="0">
                <a:solidFill>
                  <a:srgbClr val="FF0000"/>
                </a:solidFill>
                <a:ea typeface="黑体" panose="02010609060101010101" pitchFamily="2" charset="-122"/>
                <a:cs typeface="Times New Roman" panose="02020603050405020304" pitchFamily="18" charset="0"/>
              </a:rPr>
              <a:t>14</a:t>
            </a:r>
            <a:r>
              <a:rPr lang="en-US" altLang="zh-CN" sz="2800" dirty="0">
                <a:ea typeface="黑体" panose="02010609060101010101" pitchFamily="2" charset="-122"/>
                <a:cs typeface="Times New Roman" panose="02020603050405020304" pitchFamily="18" charset="0"/>
              </a:rPr>
              <a:t>=24/14</a:t>
            </a:r>
          </a:p>
          <a:p>
            <a:pPr marL="0" indent="0">
              <a:buNone/>
            </a:pPr>
            <a:r>
              <a:rPr lang="en-US" altLang="zh-CN" sz="2800" dirty="0">
                <a:ea typeface="黑体" panose="02010609060101010101" pitchFamily="2" charset="-122"/>
                <a:cs typeface="Times New Roman" panose="02020603050405020304" pitchFamily="18" charset="0"/>
              </a:rPr>
              <a:t>        =1.71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9511" y="286389"/>
            <a:ext cx="8768039" cy="1383665"/>
          </a:xfrm>
          <a:prstGeom prst="rect">
            <a:avLst/>
          </a:prstGeom>
          <a:noFill/>
        </p:spPr>
        <p:txBody>
          <a:bodyPr wrap="square" rtlCol="0">
            <a:spAutoFit/>
          </a:bodyPr>
          <a:lstStyle/>
          <a:p>
            <a:pPr>
              <a:lnSpc>
                <a:spcPct val="150000"/>
              </a:lnSpc>
            </a:pPr>
            <a:r>
              <a:rPr lang="zh-CN" altLang="en-US" sz="2400" b="1" dirty="0"/>
              <a:t>例：假定一条指令的执行分为三个阶段：</a:t>
            </a:r>
            <a:r>
              <a:rPr lang="zh-CN" altLang="en-US" sz="2400" b="1" dirty="0">
                <a:solidFill>
                  <a:srgbClr val="C00000"/>
                </a:solidFill>
              </a:rPr>
              <a:t>取指令、分析、执行</a:t>
            </a:r>
            <a:r>
              <a:rPr lang="zh-CN" altLang="en-US" sz="2400" b="1" dirty="0"/>
              <a:t>。下图是</a:t>
            </a:r>
            <a:r>
              <a:rPr lang="zh-CN" altLang="en-US" sz="3200" b="1" dirty="0">
                <a:solidFill>
                  <a:srgbClr val="00B050"/>
                </a:solidFill>
              </a:rPr>
              <a:t>串行</a:t>
            </a:r>
            <a:r>
              <a:rPr lang="zh-CN" altLang="en-US" sz="2400" b="1" dirty="0"/>
              <a:t>指令执行的时序关系。</a:t>
            </a:r>
          </a:p>
        </p:txBody>
      </p:sp>
      <p:pic>
        <p:nvPicPr>
          <p:cNvPr id="15" name="图片 14"/>
          <p:cNvPicPr/>
          <p:nvPr/>
        </p:nvPicPr>
        <p:blipFill rotWithShape="1">
          <a:blip r:embed="rId3" cstate="print">
            <a:extLst>
              <a:ext uri="{28A0092B-C50C-407E-A947-70E740481C1C}">
                <a14:useLocalDpi xmlns:a14="http://schemas.microsoft.com/office/drawing/2010/main" val="0"/>
              </a:ext>
            </a:extLst>
          </a:blip>
          <a:srcRect b="75916"/>
          <a:stretch>
            <a:fillRect/>
          </a:stretch>
        </p:blipFill>
        <p:spPr bwMode="auto">
          <a:xfrm>
            <a:off x="0" y="3013710"/>
            <a:ext cx="9144000" cy="1423402"/>
          </a:xfrm>
          <a:prstGeom prst="rect">
            <a:avLst/>
          </a:prstGeom>
          <a:blipFill dpi="0" rotWithShape="0">
            <a:blip r:embed="rId4"/>
            <a:srcRect/>
            <a:tile tx="0" ty="0" sx="100000" sy="100000" flip="none" algn="tl"/>
          </a:blipFill>
          <a:ln>
            <a:noFill/>
          </a:ln>
          <a:effectLst/>
        </p:spPr>
      </p:pic>
      <p:sp>
        <p:nvSpPr>
          <p:cNvPr id="5" name="矩形标注 4"/>
          <p:cNvSpPr/>
          <p:nvPr/>
        </p:nvSpPr>
        <p:spPr>
          <a:xfrm>
            <a:off x="4444920" y="2060848"/>
            <a:ext cx="1351215" cy="952862"/>
          </a:xfrm>
          <a:prstGeom prst="wedgeRectCallout">
            <a:avLst>
              <a:gd name="adj1" fmla="val -42263"/>
              <a:gd name="adj2" fmla="val 68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572000" y="2160459"/>
            <a:ext cx="1224135" cy="707886"/>
          </a:xfrm>
          <a:prstGeom prst="rect">
            <a:avLst/>
          </a:prstGeom>
          <a:noFill/>
        </p:spPr>
        <p:txBody>
          <a:bodyPr wrap="square" rtlCol="0">
            <a:spAutoFit/>
          </a:bodyPr>
          <a:lstStyle/>
          <a:p>
            <a:r>
              <a:rPr lang="zh-CN" altLang="en-US" sz="2000" b="1" dirty="0">
                <a:solidFill>
                  <a:schemeClr val="bg1"/>
                </a:solidFill>
              </a:rPr>
              <a:t>指令</a:t>
            </a:r>
            <a:r>
              <a:rPr lang="en-US" altLang="zh-CN" sz="2000" b="1" dirty="0">
                <a:solidFill>
                  <a:schemeClr val="bg1"/>
                </a:solidFill>
              </a:rPr>
              <a:t>k</a:t>
            </a:r>
          </a:p>
          <a:p>
            <a:r>
              <a:rPr lang="zh-CN" altLang="en-US" sz="2000" b="1" dirty="0">
                <a:solidFill>
                  <a:schemeClr val="bg1"/>
                </a:solidFill>
              </a:rPr>
              <a:t>执行结束</a:t>
            </a:r>
          </a:p>
        </p:txBody>
      </p:sp>
      <p:sp>
        <p:nvSpPr>
          <p:cNvPr id="20" name="矩形标注 19"/>
          <p:cNvSpPr/>
          <p:nvPr/>
        </p:nvSpPr>
        <p:spPr>
          <a:xfrm>
            <a:off x="7596336" y="1915483"/>
            <a:ext cx="1351215" cy="952862"/>
          </a:xfrm>
          <a:prstGeom prst="wedgeRectCallout">
            <a:avLst>
              <a:gd name="adj1" fmla="val 46839"/>
              <a:gd name="adj2" fmla="val 89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7723416" y="2015094"/>
            <a:ext cx="1224135" cy="707886"/>
          </a:xfrm>
          <a:prstGeom prst="rect">
            <a:avLst/>
          </a:prstGeom>
          <a:noFill/>
        </p:spPr>
        <p:txBody>
          <a:bodyPr wrap="square" rtlCol="0">
            <a:spAutoFit/>
          </a:bodyPr>
          <a:lstStyle/>
          <a:p>
            <a:r>
              <a:rPr lang="zh-CN" altLang="en-US" sz="2000" b="1" dirty="0">
                <a:solidFill>
                  <a:schemeClr val="bg1"/>
                </a:solidFill>
              </a:rPr>
              <a:t>指令</a:t>
            </a:r>
            <a:r>
              <a:rPr lang="en-US" altLang="zh-CN" sz="2000" b="1" dirty="0">
                <a:solidFill>
                  <a:schemeClr val="bg1"/>
                </a:solidFill>
              </a:rPr>
              <a:t>k+1</a:t>
            </a:r>
            <a:r>
              <a:rPr lang="zh-CN" altLang="en-US" sz="2000" b="1" dirty="0">
                <a:solidFill>
                  <a:schemeClr val="bg1"/>
                </a:solidFill>
              </a:rPr>
              <a:t>执行结束</a:t>
            </a:r>
          </a:p>
        </p:txBody>
      </p:sp>
      <p:sp>
        <p:nvSpPr>
          <p:cNvPr id="8" name="TextBox 7"/>
          <p:cNvSpPr txBox="1"/>
          <p:nvPr/>
        </p:nvSpPr>
        <p:spPr>
          <a:xfrm>
            <a:off x="717483" y="4620170"/>
            <a:ext cx="7709034" cy="1754326"/>
          </a:xfrm>
          <a:prstGeom prst="rect">
            <a:avLst/>
          </a:prstGeom>
          <a:noFill/>
        </p:spPr>
        <p:txBody>
          <a:bodyPr wrap="square" rtlCol="0">
            <a:spAutoFit/>
          </a:bodyPr>
          <a:lstStyle/>
          <a:p>
            <a:pPr>
              <a:lnSpc>
                <a:spcPct val="150000"/>
              </a:lnSpc>
            </a:pPr>
            <a:r>
              <a:rPr lang="zh-CN" altLang="en-US" sz="2400" b="1" dirty="0"/>
              <a:t>如果假设</a:t>
            </a:r>
            <a:r>
              <a:rPr lang="zh-CN" altLang="en-US" sz="2400" b="1" dirty="0">
                <a:solidFill>
                  <a:srgbClr val="C00000"/>
                </a:solidFill>
              </a:rPr>
              <a:t>平均每条指令的执行时间</a:t>
            </a:r>
            <a:r>
              <a:rPr lang="zh-CN" altLang="en-US" sz="2400" b="1" dirty="0"/>
              <a:t>是</a:t>
            </a:r>
            <a:r>
              <a:rPr lang="en-US" altLang="zh-CN" sz="2400" b="1" dirty="0"/>
              <a:t>90ns</a:t>
            </a:r>
            <a:r>
              <a:rPr lang="zh-CN" altLang="en-US" sz="2400" b="1" dirty="0"/>
              <a:t>，即平均每隔</a:t>
            </a:r>
            <a:r>
              <a:rPr lang="en-US" altLang="zh-CN" sz="2400" b="1" dirty="0"/>
              <a:t>90ns</a:t>
            </a:r>
            <a:r>
              <a:rPr lang="zh-CN" altLang="en-US" sz="2400" b="1" dirty="0"/>
              <a:t>就执行完一条指令。</a:t>
            </a:r>
            <a:endParaRPr lang="en-US" altLang="zh-CN" sz="2400" b="1" dirty="0"/>
          </a:p>
          <a:p>
            <a:pPr>
              <a:lnSpc>
                <a:spcPct val="150000"/>
              </a:lnSpc>
            </a:pPr>
            <a:r>
              <a:rPr lang="en-US" altLang="zh-CN" sz="2400" b="1" dirty="0">
                <a:solidFill>
                  <a:srgbClr val="C00000"/>
                </a:solidFill>
              </a:rPr>
              <a:t>3</a:t>
            </a:r>
            <a:r>
              <a:rPr lang="zh-CN" altLang="en-US" sz="2400" b="1" dirty="0">
                <a:solidFill>
                  <a:srgbClr val="C00000"/>
                </a:solidFill>
              </a:rPr>
              <a:t>条指令执行时间</a:t>
            </a:r>
            <a:r>
              <a:rPr lang="zh-CN" altLang="en-US" sz="2400" b="1" dirty="0"/>
              <a:t>：</a:t>
            </a:r>
            <a:r>
              <a:rPr lang="en-US" altLang="zh-CN" sz="2400" b="1" dirty="0"/>
              <a:t>90</a:t>
            </a:r>
            <a:r>
              <a:rPr lang="zh-CN" altLang="en-US" sz="2400" b="1" dirty="0"/>
              <a:t>*</a:t>
            </a:r>
            <a:r>
              <a:rPr lang="en-US" altLang="zh-CN" sz="2400" b="1" dirty="0"/>
              <a:t>3= 270ns</a:t>
            </a:r>
            <a:endParaRPr lang="zh-CN" altLang="en-US" sz="2400" b="1" dirty="0"/>
          </a:p>
        </p:txBody>
      </p:sp>
      <p:sp>
        <p:nvSpPr>
          <p:cNvPr id="23" name="右大括号 22"/>
          <p:cNvSpPr/>
          <p:nvPr/>
        </p:nvSpPr>
        <p:spPr>
          <a:xfrm rot="5400000">
            <a:off x="6460945" y="1772680"/>
            <a:ext cx="511943" cy="42898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6716916" y="3988904"/>
            <a:ext cx="714380" cy="369332"/>
          </a:xfrm>
          <a:prstGeom prst="rect">
            <a:avLst/>
          </a:prstGeom>
          <a:noFill/>
          <a:ln>
            <a:noFill/>
          </a:ln>
        </p:spPr>
        <p:txBody>
          <a:bodyPr wrap="square" rtlCol="0">
            <a:spAutoFit/>
          </a:bodyPr>
          <a:lstStyle/>
          <a:p>
            <a:r>
              <a:rPr lang="en-US" altLang="zh-CN" dirty="0">
                <a:solidFill>
                  <a:srgbClr val="0070C0"/>
                </a:solidFill>
              </a:rPr>
              <a:t>90ns</a:t>
            </a:r>
            <a:endParaRPr lang="zh-CN" altLang="en-US" dirty="0">
              <a:solidFill>
                <a:srgbClr val="0070C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371600" y="1762760"/>
            <a:ext cx="5573395" cy="900430"/>
            <a:chOff x="2160" y="2760"/>
            <a:chExt cx="8777" cy="1418"/>
          </a:xfrm>
        </p:grpSpPr>
        <p:sp>
          <p:nvSpPr>
            <p:cNvPr id="2" name="Text Box 2"/>
            <p:cNvSpPr txBox="1"/>
            <p:nvPr/>
          </p:nvSpPr>
          <p:spPr>
            <a:xfrm>
              <a:off x="2853" y="2760"/>
              <a:ext cx="925"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p>
          </p:txBody>
        </p:sp>
        <p:sp>
          <p:nvSpPr>
            <p:cNvPr id="3" name="Text Box 3"/>
            <p:cNvSpPr txBox="1"/>
            <p:nvPr/>
          </p:nvSpPr>
          <p:spPr>
            <a:xfrm>
              <a:off x="4440" y="2760"/>
              <a:ext cx="925"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p>
          </p:txBody>
        </p:sp>
        <p:sp>
          <p:nvSpPr>
            <p:cNvPr id="4" name="Text Box 4"/>
            <p:cNvSpPr txBox="1"/>
            <p:nvPr/>
          </p:nvSpPr>
          <p:spPr>
            <a:xfrm>
              <a:off x="6120" y="2760"/>
              <a:ext cx="2540"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p>
          </p:txBody>
        </p:sp>
        <p:sp>
          <p:nvSpPr>
            <p:cNvPr id="5" name="Text Box 5"/>
            <p:cNvSpPr txBox="1"/>
            <p:nvPr/>
          </p:nvSpPr>
          <p:spPr>
            <a:xfrm>
              <a:off x="9320" y="2760"/>
              <a:ext cx="925" cy="720"/>
            </a:xfrm>
            <a:prstGeom prst="rect">
              <a:avLst/>
            </a:prstGeom>
            <a:noFill/>
            <a:ln w="9525" cap="flat" cmpd="sng">
              <a:solidFill>
                <a:schemeClr val="tx1"/>
              </a:solidFill>
              <a:prstDash val="solid"/>
              <a:miter/>
              <a:headEnd type="none" w="med" len="med"/>
              <a:tailEnd type="none" w="med" len="med"/>
            </a:ln>
          </p:spPr>
          <p:txBody>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p>
          </p:txBody>
        </p:sp>
        <p:sp>
          <p:nvSpPr>
            <p:cNvPr id="6" name="Line 6"/>
            <p:cNvSpPr/>
            <p:nvPr/>
          </p:nvSpPr>
          <p:spPr>
            <a:xfrm>
              <a:off x="2160" y="3000"/>
              <a:ext cx="693" cy="0"/>
            </a:xfrm>
            <a:prstGeom prst="line">
              <a:avLst/>
            </a:prstGeom>
            <a:ln w="9525" cap="flat" cmpd="sng">
              <a:solidFill>
                <a:schemeClr val="tx1"/>
              </a:solidFill>
              <a:prstDash val="solid"/>
              <a:headEnd type="none" w="med" len="med"/>
              <a:tailEnd type="triangle" w="med" len="med"/>
            </a:ln>
          </p:spPr>
        </p:sp>
        <p:sp>
          <p:nvSpPr>
            <p:cNvPr id="7" name="Line 7"/>
            <p:cNvSpPr/>
            <p:nvPr/>
          </p:nvSpPr>
          <p:spPr>
            <a:xfrm>
              <a:off x="3778" y="3000"/>
              <a:ext cx="692" cy="0"/>
            </a:xfrm>
            <a:prstGeom prst="line">
              <a:avLst/>
            </a:prstGeom>
            <a:ln w="9525" cap="flat" cmpd="sng">
              <a:solidFill>
                <a:schemeClr val="tx1"/>
              </a:solidFill>
              <a:prstDash val="solid"/>
              <a:headEnd type="none" w="med" len="med"/>
              <a:tailEnd type="triangle" w="med" len="med"/>
            </a:ln>
          </p:spPr>
        </p:sp>
        <p:sp>
          <p:nvSpPr>
            <p:cNvPr id="8" name="Line 8"/>
            <p:cNvSpPr/>
            <p:nvPr/>
          </p:nvSpPr>
          <p:spPr>
            <a:xfrm>
              <a:off x="5400" y="3000"/>
              <a:ext cx="693" cy="0"/>
            </a:xfrm>
            <a:prstGeom prst="line">
              <a:avLst/>
            </a:prstGeom>
            <a:ln w="9525" cap="flat" cmpd="sng">
              <a:solidFill>
                <a:schemeClr val="tx1"/>
              </a:solidFill>
              <a:prstDash val="solid"/>
              <a:headEnd type="none" w="med" len="med"/>
              <a:tailEnd type="triangle" w="med" len="med"/>
            </a:ln>
          </p:spPr>
        </p:sp>
        <p:sp>
          <p:nvSpPr>
            <p:cNvPr id="9" name="Line 9"/>
            <p:cNvSpPr/>
            <p:nvPr/>
          </p:nvSpPr>
          <p:spPr>
            <a:xfrm>
              <a:off x="8628" y="3000"/>
              <a:ext cx="692" cy="0"/>
            </a:xfrm>
            <a:prstGeom prst="line">
              <a:avLst/>
            </a:prstGeom>
            <a:ln w="9525" cap="flat" cmpd="sng">
              <a:solidFill>
                <a:schemeClr val="tx1"/>
              </a:solidFill>
              <a:prstDash val="solid"/>
              <a:headEnd type="none" w="med" len="med"/>
              <a:tailEnd type="triangle" w="med" len="med"/>
            </a:ln>
          </p:spPr>
        </p:sp>
        <p:sp>
          <p:nvSpPr>
            <p:cNvPr id="10" name="Line 10"/>
            <p:cNvSpPr/>
            <p:nvPr/>
          </p:nvSpPr>
          <p:spPr>
            <a:xfrm>
              <a:off x="10245" y="3000"/>
              <a:ext cx="693" cy="0"/>
            </a:xfrm>
            <a:prstGeom prst="line">
              <a:avLst/>
            </a:prstGeom>
            <a:ln w="9525" cap="flat" cmpd="sng">
              <a:solidFill>
                <a:schemeClr val="tx1"/>
              </a:solidFill>
              <a:prstDash val="solid"/>
              <a:headEnd type="none" w="med" len="med"/>
              <a:tailEnd type="triangle" w="med" len="med"/>
            </a:ln>
          </p:spPr>
        </p:sp>
        <p:sp>
          <p:nvSpPr>
            <p:cNvPr id="11" name="Text Box 11"/>
            <p:cNvSpPr txBox="1"/>
            <p:nvPr/>
          </p:nvSpPr>
          <p:spPr>
            <a:xfrm>
              <a:off x="2958" y="3600"/>
              <a:ext cx="7865" cy="578"/>
            </a:xfrm>
            <a:prstGeom prst="rect">
              <a:avLst/>
            </a:prstGeom>
            <a:noFill/>
            <a:ln w="12700">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3</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 </a:t>
              </a:r>
            </a:p>
          </p:txBody>
        </p:sp>
      </p:grpSp>
      <p:sp>
        <p:nvSpPr>
          <p:cNvPr id="12" name="Text Box 12"/>
          <p:cNvSpPr txBox="1"/>
          <p:nvPr/>
        </p:nvSpPr>
        <p:spPr>
          <a:xfrm>
            <a:off x="228600" y="228600"/>
            <a:ext cx="8610600" cy="829945"/>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rPr>
              <a:t>Q1</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带有瓶颈部件的</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功能段流水线</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1</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2</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4</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 △t</a:t>
            </a:r>
            <a:r>
              <a:rPr kumimoji="0" lang="en-US" altLang="zh-CN" sz="2400" b="1" i="0" u="none" strike="noStrike" kern="1200" cap="none" spc="0" normalizeH="0" baseline="-25000" noProof="0" dirty="0">
                <a:ln>
                  <a:noFill/>
                </a:ln>
                <a:effectLst/>
                <a:uLnTx/>
                <a:uFillTx/>
                <a:latin typeface="宋体" panose="02010600030101010101" pitchFamily="2" charset="-122"/>
                <a:ea typeface="宋体" panose="02010600030101010101" pitchFamily="2" charset="-122"/>
              </a:rPr>
              <a:t>3</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=3△t,  </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求</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4</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个任务、</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10</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个任务时</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TP</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E</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S</a:t>
            </a:r>
            <a:r>
              <a:rPr kumimoji="0"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P</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 </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p>
        </p:txBody>
      </p:sp>
      <p:sp>
        <p:nvSpPr>
          <p:cNvPr id="13" name="Rectangle 13"/>
          <p:cNvSpPr/>
          <p:nvPr/>
        </p:nvSpPr>
        <p:spPr>
          <a:xfrm>
            <a:off x="228600" y="2819400"/>
            <a:ext cx="4051300" cy="4572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）分析法</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各段时间不等</a:t>
            </a:r>
          </a:p>
        </p:txBody>
      </p:sp>
      <p:graphicFrame>
        <p:nvGraphicFramePr>
          <p:cNvPr id="14" name="Object 2"/>
          <p:cNvGraphicFramePr>
            <a:graphicFrameLocks noChangeAspect="1"/>
          </p:cNvGraphicFramePr>
          <p:nvPr/>
        </p:nvGraphicFramePr>
        <p:xfrm>
          <a:off x="1373823" y="5072063"/>
          <a:ext cx="5056505" cy="1073150"/>
        </p:xfrm>
        <a:graphic>
          <a:graphicData uri="http://schemas.openxmlformats.org/presentationml/2006/ole">
            <mc:AlternateContent xmlns:mc="http://schemas.openxmlformats.org/markup-compatibility/2006">
              <mc:Choice xmlns:v="urn:schemas-microsoft-com:vml" Requires="v">
                <p:oleObj r:id="rId2" imgW="2005965" imgH="419100" progId="Equation.3">
                  <p:embed/>
                </p:oleObj>
              </mc:Choice>
              <mc:Fallback>
                <p:oleObj r:id="rId2" imgW="2005965" imgH="419100" progId="Equation.3">
                  <p:embed/>
                  <p:pic>
                    <p:nvPicPr>
                      <p:cNvPr id="0" name="Object 2"/>
                      <p:cNvPicPr/>
                      <p:nvPr/>
                    </p:nvPicPr>
                    <p:blipFill>
                      <a:blip r:embed="rId3"/>
                      <a:stretch>
                        <a:fillRect/>
                      </a:stretch>
                    </p:blipFill>
                    <p:spPr>
                      <a:xfrm>
                        <a:off x="1373823" y="5072063"/>
                        <a:ext cx="5056505" cy="1073150"/>
                      </a:xfrm>
                      <a:prstGeom prst="rect">
                        <a:avLst/>
                      </a:prstGeom>
                      <a:solidFill>
                        <a:schemeClr val="bg1"/>
                      </a:solidFill>
                      <a:ln w="38100">
                        <a:noFill/>
                        <a:miter/>
                      </a:ln>
                    </p:spPr>
                  </p:pic>
                </p:oleObj>
              </mc:Fallback>
            </mc:AlternateContent>
          </a:graphicData>
        </a:graphic>
      </p:graphicFrame>
      <p:grpSp>
        <p:nvGrpSpPr>
          <p:cNvPr id="15" name="Group 15"/>
          <p:cNvGrpSpPr/>
          <p:nvPr/>
        </p:nvGrpSpPr>
        <p:grpSpPr>
          <a:xfrm>
            <a:off x="1500188" y="3357564"/>
            <a:ext cx="4572000" cy="1489075"/>
            <a:chOff x="1202" y="2115"/>
            <a:chExt cx="2880" cy="938"/>
          </a:xfrm>
        </p:grpSpPr>
        <p:sp>
          <p:nvSpPr>
            <p:cNvPr id="16" name="Rectangle 16"/>
            <p:cNvSpPr/>
            <p:nvPr/>
          </p:nvSpPr>
          <p:spPr>
            <a:xfrm>
              <a:off x="1791" y="2714"/>
              <a:ext cx="1996" cy="252"/>
            </a:xfrm>
            <a:prstGeom prst="rect">
              <a:avLst/>
            </a:prstGeom>
            <a:solidFill>
              <a:schemeClr val="bg1"/>
            </a:solidFill>
            <a:ln w="9525">
              <a:noFill/>
            </a:ln>
          </p:spPr>
          <p:txBody>
            <a:bodyPr anchor="ctr">
              <a:sp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7" name="Text Box 17"/>
            <p:cNvSpPr txBox="1"/>
            <p:nvPr/>
          </p:nvSpPr>
          <p:spPr>
            <a:xfrm>
              <a:off x="1202" y="2341"/>
              <a:ext cx="499" cy="327"/>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TP=</a:t>
              </a:r>
              <a:endPar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8" name="Text Box 18"/>
            <p:cNvSpPr txBox="1"/>
            <p:nvPr/>
          </p:nvSpPr>
          <p:spPr>
            <a:xfrm>
              <a:off x="2608" y="2115"/>
              <a:ext cx="363" cy="327"/>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n</a:t>
              </a:r>
            </a:p>
          </p:txBody>
        </p:sp>
        <p:sp>
          <p:nvSpPr>
            <p:cNvPr id="19" name="Text Box 19"/>
            <p:cNvSpPr txBox="1"/>
            <p:nvPr/>
          </p:nvSpPr>
          <p:spPr>
            <a:xfrm>
              <a:off x="1791" y="2568"/>
              <a:ext cx="2291" cy="407"/>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Σ</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i</a:t>
              </a:r>
              <a:r>
                <a:rPr kumimoji="0" lang="en-US" altLang="zh-CN" sz="28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+(n-1)</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△tmax</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20" name="Text Box 20"/>
            <p:cNvSpPr txBox="1"/>
            <p:nvPr/>
          </p:nvSpPr>
          <p:spPr>
            <a:xfrm>
              <a:off x="1872" y="2880"/>
              <a:ext cx="246" cy="173"/>
            </a:xfrm>
            <a:prstGeom prst="rect">
              <a:avLst/>
            </a:prstGeom>
            <a:solidFill>
              <a:schemeClr val="bg1"/>
            </a:solid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i=1</a:t>
              </a:r>
            </a:p>
          </p:txBody>
        </p:sp>
        <p:sp>
          <p:nvSpPr>
            <p:cNvPr id="21" name="Line 21"/>
            <p:cNvSpPr/>
            <p:nvPr/>
          </p:nvSpPr>
          <p:spPr>
            <a:xfrm>
              <a:off x="1791" y="2478"/>
              <a:ext cx="2132" cy="0"/>
            </a:xfrm>
            <a:prstGeom prst="line">
              <a:avLst/>
            </a:prstGeom>
            <a:ln w="28575" cap="sq" cmpd="sng">
              <a:solidFill>
                <a:srgbClr val="FFCC00"/>
              </a:solidFill>
              <a:prstDash val="solid"/>
              <a:headEnd type="none" w="sm" len="sm"/>
              <a:tailEnd type="none" w="sm" len="sm"/>
            </a:ln>
          </p:spPr>
        </p:sp>
        <p:sp>
          <p:nvSpPr>
            <p:cNvPr id="22" name="Text Box 22"/>
            <p:cNvSpPr txBox="1"/>
            <p:nvPr/>
          </p:nvSpPr>
          <p:spPr>
            <a:xfrm>
              <a:off x="1909" y="2481"/>
              <a:ext cx="196" cy="173"/>
            </a:xfrm>
            <a:prstGeom prst="rect">
              <a:avLst/>
            </a:prstGeom>
            <a:solidFill>
              <a:schemeClr val="bg1"/>
            </a:solid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m</a:t>
              </a:r>
            </a:p>
          </p:txBody>
        </p:sp>
      </p:grpSp>
      <p:sp>
        <p:nvSpPr>
          <p:cNvPr id="23" name="灯片编号占位符 22"/>
          <p:cNvSpPr txBox="1">
            <a:spLocks noGrp="1"/>
          </p:cNvSpPr>
          <p:nvPr>
            <p:ph type="sldNum" sz="quarter" idx="12"/>
          </p:nvPr>
        </p:nvSpPr>
        <p:spPr>
          <a:xfrm>
            <a:off x="6553200" y="6248400"/>
            <a:ext cx="1905000" cy="457200"/>
          </a:xfrm>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9A0DB2DC-4C9A-4742-B13C-FB6460FD3503}" type="slidenum">
              <a:rPr kumimoji="0" lang="zh-CN" altLang="en-US" sz="1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t>80</a:t>
            </a:fld>
            <a:endParaRPr kumimoji="0" lang="zh-CN" altLang="en-US" sz="1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Horizontal)">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Horizontal)">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12420" y="-21590"/>
            <a:ext cx="8614410" cy="3865880"/>
            <a:chOff x="480" y="298"/>
            <a:chExt cx="13566" cy="6088"/>
          </a:xfrm>
        </p:grpSpPr>
        <p:sp>
          <p:nvSpPr>
            <p:cNvPr id="146434" name="Text Box 2"/>
            <p:cNvSpPr txBox="1"/>
            <p:nvPr/>
          </p:nvSpPr>
          <p:spPr>
            <a:xfrm>
              <a:off x="4040" y="3960"/>
              <a:ext cx="290" cy="1105"/>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46435" name="Line 3"/>
            <p:cNvSpPr/>
            <p:nvPr/>
          </p:nvSpPr>
          <p:spPr>
            <a:xfrm>
              <a:off x="1658" y="5688"/>
              <a:ext cx="11707"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36" name="Line 4"/>
            <p:cNvSpPr/>
            <p:nvPr/>
          </p:nvSpPr>
          <p:spPr>
            <a:xfrm flipV="1">
              <a:off x="1600" y="1090"/>
              <a:ext cx="43" cy="455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37" name="Line 5"/>
            <p:cNvSpPr/>
            <p:nvPr/>
          </p:nvSpPr>
          <p:spPr>
            <a:xfrm>
              <a:off x="1600" y="4680"/>
              <a:ext cx="822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38" name="Line 6"/>
            <p:cNvSpPr/>
            <p:nvPr/>
          </p:nvSpPr>
          <p:spPr>
            <a:xfrm>
              <a:off x="2348" y="3600"/>
              <a:ext cx="946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39" name="Line 7"/>
            <p:cNvSpPr/>
            <p:nvPr/>
          </p:nvSpPr>
          <p:spPr>
            <a:xfrm>
              <a:off x="3095" y="2520"/>
              <a:ext cx="959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0" name="Line 8"/>
            <p:cNvSpPr/>
            <p:nvPr/>
          </p:nvSpPr>
          <p:spPr>
            <a:xfrm>
              <a:off x="2348" y="3600"/>
              <a:ext cx="0" cy="20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1" name="Line 9"/>
            <p:cNvSpPr/>
            <p:nvPr/>
          </p:nvSpPr>
          <p:spPr>
            <a:xfrm>
              <a:off x="3098" y="2568"/>
              <a:ext cx="0" cy="21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2" name="Line 10"/>
            <p:cNvSpPr/>
            <p:nvPr/>
          </p:nvSpPr>
          <p:spPr>
            <a:xfrm>
              <a:off x="4658" y="3648"/>
              <a:ext cx="0" cy="2040"/>
            </a:xfrm>
            <a:prstGeom prst="line">
              <a:avLst/>
            </a:prstGeom>
            <a:ln w="9525" cap="flat" cmpd="sng">
              <a:solidFill>
                <a:schemeClr val="tx1"/>
              </a:solidFill>
              <a:prstDash val="solid"/>
              <a:headEnd type="none" w="med" len="med"/>
              <a:tailEnd type="none" w="med" len="med"/>
            </a:ln>
          </p:spPr>
        </p:sp>
        <p:sp>
          <p:nvSpPr>
            <p:cNvPr id="146443" name="Line 11"/>
            <p:cNvSpPr/>
            <p:nvPr/>
          </p:nvSpPr>
          <p:spPr>
            <a:xfrm>
              <a:off x="3938" y="4728"/>
              <a:ext cx="0" cy="9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4" name="Line 12"/>
            <p:cNvSpPr/>
            <p:nvPr/>
          </p:nvSpPr>
          <p:spPr>
            <a:xfrm flipV="1">
              <a:off x="5338" y="1440"/>
              <a:ext cx="0" cy="32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5" name="Line 13"/>
            <p:cNvSpPr/>
            <p:nvPr/>
          </p:nvSpPr>
          <p:spPr>
            <a:xfrm>
              <a:off x="6085" y="4680"/>
              <a:ext cx="0" cy="9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6" name="Line 14"/>
            <p:cNvSpPr/>
            <p:nvPr/>
          </p:nvSpPr>
          <p:spPr>
            <a:xfrm>
              <a:off x="6830" y="3600"/>
              <a:ext cx="0" cy="2040"/>
            </a:xfrm>
            <a:prstGeom prst="line">
              <a:avLst/>
            </a:prstGeom>
            <a:ln w="9525" cap="flat" cmpd="sng">
              <a:solidFill>
                <a:schemeClr val="tx1"/>
              </a:solidFill>
              <a:prstDash val="solid"/>
              <a:headEnd type="none" w="med" len="med"/>
              <a:tailEnd type="none" w="med" len="med"/>
            </a:ln>
          </p:spPr>
        </p:sp>
        <p:sp>
          <p:nvSpPr>
            <p:cNvPr id="146447" name="Line 15"/>
            <p:cNvSpPr/>
            <p:nvPr/>
          </p:nvSpPr>
          <p:spPr>
            <a:xfrm flipV="1">
              <a:off x="7578" y="1440"/>
              <a:ext cx="0" cy="32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8" name="Line 16"/>
            <p:cNvSpPr/>
            <p:nvPr/>
          </p:nvSpPr>
          <p:spPr>
            <a:xfrm>
              <a:off x="8325" y="4680"/>
              <a:ext cx="0" cy="9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49" name="Line 17"/>
            <p:cNvSpPr/>
            <p:nvPr/>
          </p:nvSpPr>
          <p:spPr>
            <a:xfrm>
              <a:off x="9098" y="3648"/>
              <a:ext cx="0" cy="2040"/>
            </a:xfrm>
            <a:prstGeom prst="line">
              <a:avLst/>
            </a:prstGeom>
            <a:ln w="9525" cap="flat" cmpd="sng">
              <a:solidFill>
                <a:schemeClr val="tx1"/>
              </a:solidFill>
              <a:prstDash val="solid"/>
              <a:headEnd type="none" w="med" len="med"/>
              <a:tailEnd type="none" w="med" len="med"/>
            </a:ln>
          </p:spPr>
        </p:sp>
        <p:sp>
          <p:nvSpPr>
            <p:cNvPr id="146450" name="Line 18"/>
            <p:cNvSpPr/>
            <p:nvPr/>
          </p:nvSpPr>
          <p:spPr>
            <a:xfrm flipV="1">
              <a:off x="9820" y="1440"/>
              <a:ext cx="0" cy="3240"/>
            </a:xfrm>
            <a:prstGeom prst="line">
              <a:avLst/>
            </a:prstGeom>
            <a:ln w="9525" cap="flat" cmpd="sng">
              <a:solidFill>
                <a:schemeClr val="tx1"/>
              </a:solidFill>
              <a:prstDash val="solid"/>
              <a:headEnd type="none" w="med" len="med"/>
              <a:tailEnd type="none" w="med" len="med"/>
            </a:ln>
          </p:spPr>
        </p:sp>
        <p:sp>
          <p:nvSpPr>
            <p:cNvPr id="146451" name="Line 19"/>
            <p:cNvSpPr/>
            <p:nvPr/>
          </p:nvSpPr>
          <p:spPr>
            <a:xfrm>
              <a:off x="5338" y="1440"/>
              <a:ext cx="87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2" name="Line 20"/>
            <p:cNvSpPr/>
            <p:nvPr/>
          </p:nvSpPr>
          <p:spPr>
            <a:xfrm>
              <a:off x="6098" y="1420"/>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3" name="Line 21"/>
            <p:cNvSpPr/>
            <p:nvPr/>
          </p:nvSpPr>
          <p:spPr>
            <a:xfrm>
              <a:off x="7578" y="1440"/>
              <a:ext cx="8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4" name="Line 22"/>
            <p:cNvSpPr/>
            <p:nvPr/>
          </p:nvSpPr>
          <p:spPr>
            <a:xfrm>
              <a:off x="8325" y="1443"/>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5" name="Line 23"/>
            <p:cNvSpPr/>
            <p:nvPr/>
          </p:nvSpPr>
          <p:spPr>
            <a:xfrm>
              <a:off x="9820" y="1440"/>
              <a:ext cx="87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6" name="Line 24"/>
            <p:cNvSpPr/>
            <p:nvPr/>
          </p:nvSpPr>
          <p:spPr>
            <a:xfrm>
              <a:off x="10693" y="1440"/>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7" name="Line 25"/>
            <p:cNvSpPr/>
            <p:nvPr/>
          </p:nvSpPr>
          <p:spPr>
            <a:xfrm flipV="1">
              <a:off x="11813" y="1440"/>
              <a:ext cx="0" cy="21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8" name="Line 26"/>
            <p:cNvSpPr/>
            <p:nvPr/>
          </p:nvSpPr>
          <p:spPr>
            <a:xfrm>
              <a:off x="11813" y="1440"/>
              <a:ext cx="8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59" name="Line 27"/>
            <p:cNvSpPr/>
            <p:nvPr/>
          </p:nvSpPr>
          <p:spPr>
            <a:xfrm>
              <a:off x="12685" y="1440"/>
              <a:ext cx="0" cy="10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sp>
        <p:sp>
          <p:nvSpPr>
            <p:cNvPr id="146460" name="Line 28"/>
            <p:cNvSpPr/>
            <p:nvPr/>
          </p:nvSpPr>
          <p:spPr>
            <a:xfrm flipV="1">
              <a:off x="6208" y="960"/>
              <a:ext cx="747"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1" name="Line 29"/>
            <p:cNvSpPr/>
            <p:nvPr/>
          </p:nvSpPr>
          <p:spPr>
            <a:xfrm flipV="1">
              <a:off x="8450" y="960"/>
              <a:ext cx="748"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2" name="Line 30"/>
            <p:cNvSpPr/>
            <p:nvPr/>
          </p:nvSpPr>
          <p:spPr>
            <a:xfrm flipV="1">
              <a:off x="10693" y="960"/>
              <a:ext cx="745"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3" name="Line 31"/>
            <p:cNvSpPr/>
            <p:nvPr/>
          </p:nvSpPr>
          <p:spPr>
            <a:xfrm flipV="1">
              <a:off x="12685" y="960"/>
              <a:ext cx="745" cy="4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146464" name="Text Box 32"/>
            <p:cNvSpPr txBox="1"/>
            <p:nvPr/>
          </p:nvSpPr>
          <p:spPr>
            <a:xfrm>
              <a:off x="1983" y="978"/>
              <a:ext cx="62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a:t>
              </a:r>
            </a:p>
          </p:txBody>
        </p:sp>
        <p:sp>
          <p:nvSpPr>
            <p:cNvPr id="146465" name="Text Box 33"/>
            <p:cNvSpPr txBox="1"/>
            <p:nvPr/>
          </p:nvSpPr>
          <p:spPr>
            <a:xfrm>
              <a:off x="13424" y="5328"/>
              <a:ext cx="62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p>
          </p:txBody>
        </p:sp>
        <p:sp>
          <p:nvSpPr>
            <p:cNvPr id="146466" name="Text Box 34"/>
            <p:cNvSpPr txBox="1"/>
            <p:nvPr/>
          </p:nvSpPr>
          <p:spPr>
            <a:xfrm>
              <a:off x="480" y="468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S1</a:t>
              </a:r>
            </a:p>
          </p:txBody>
        </p:sp>
        <p:sp>
          <p:nvSpPr>
            <p:cNvPr id="146467" name="Text Box 35"/>
            <p:cNvSpPr txBox="1"/>
            <p:nvPr/>
          </p:nvSpPr>
          <p:spPr>
            <a:xfrm>
              <a:off x="480" y="372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S2</a:t>
              </a:r>
            </a:p>
          </p:txBody>
        </p:sp>
        <p:sp>
          <p:nvSpPr>
            <p:cNvPr id="146468" name="Text Box 36"/>
            <p:cNvSpPr txBox="1"/>
            <p:nvPr/>
          </p:nvSpPr>
          <p:spPr>
            <a:xfrm>
              <a:off x="480" y="264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S3</a:t>
              </a:r>
            </a:p>
          </p:txBody>
        </p:sp>
        <p:sp>
          <p:nvSpPr>
            <p:cNvPr id="146469" name="Text Box 37"/>
            <p:cNvSpPr txBox="1"/>
            <p:nvPr/>
          </p:nvSpPr>
          <p:spPr>
            <a:xfrm>
              <a:off x="480" y="156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S4</a:t>
              </a:r>
            </a:p>
          </p:txBody>
        </p:sp>
        <p:sp>
          <p:nvSpPr>
            <p:cNvPr id="146470" name="Text Box 38"/>
            <p:cNvSpPr txBox="1"/>
            <p:nvPr/>
          </p:nvSpPr>
          <p:spPr>
            <a:xfrm>
              <a:off x="2033"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a:t>
              </a:r>
            </a:p>
          </p:txBody>
        </p:sp>
        <p:sp>
          <p:nvSpPr>
            <p:cNvPr id="146471" name="Text Box 39"/>
            <p:cNvSpPr txBox="1"/>
            <p:nvPr/>
          </p:nvSpPr>
          <p:spPr>
            <a:xfrm>
              <a:off x="2780" y="564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2</a:t>
              </a:r>
            </a:p>
          </p:txBody>
        </p:sp>
        <p:sp>
          <p:nvSpPr>
            <p:cNvPr id="146472" name="Text Box 40"/>
            <p:cNvSpPr txBox="1"/>
            <p:nvPr/>
          </p:nvSpPr>
          <p:spPr>
            <a:xfrm>
              <a:off x="356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3</a:t>
              </a:r>
            </a:p>
          </p:txBody>
        </p:sp>
        <p:sp>
          <p:nvSpPr>
            <p:cNvPr id="146473" name="Text Box 41"/>
            <p:cNvSpPr txBox="1"/>
            <p:nvPr/>
          </p:nvSpPr>
          <p:spPr>
            <a:xfrm>
              <a:off x="428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4</a:t>
              </a:r>
            </a:p>
          </p:txBody>
        </p:sp>
        <p:sp>
          <p:nvSpPr>
            <p:cNvPr id="146474" name="Text Box 42"/>
            <p:cNvSpPr txBox="1"/>
            <p:nvPr/>
          </p:nvSpPr>
          <p:spPr>
            <a:xfrm>
              <a:off x="5010" y="564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5</a:t>
              </a:r>
            </a:p>
          </p:txBody>
        </p:sp>
        <p:sp>
          <p:nvSpPr>
            <p:cNvPr id="146475" name="Text Box 43"/>
            <p:cNvSpPr txBox="1"/>
            <p:nvPr/>
          </p:nvSpPr>
          <p:spPr>
            <a:xfrm>
              <a:off x="576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6</a:t>
              </a:r>
            </a:p>
          </p:txBody>
        </p:sp>
        <p:sp>
          <p:nvSpPr>
            <p:cNvPr id="146476" name="Text Box 44"/>
            <p:cNvSpPr txBox="1"/>
            <p:nvPr/>
          </p:nvSpPr>
          <p:spPr>
            <a:xfrm>
              <a:off x="6450" y="564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7</a:t>
              </a:r>
            </a:p>
          </p:txBody>
        </p:sp>
        <p:sp>
          <p:nvSpPr>
            <p:cNvPr id="146477" name="Text Box 45"/>
            <p:cNvSpPr txBox="1"/>
            <p:nvPr/>
          </p:nvSpPr>
          <p:spPr>
            <a:xfrm>
              <a:off x="7168" y="564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8</a:t>
              </a:r>
            </a:p>
          </p:txBody>
        </p:sp>
        <p:sp>
          <p:nvSpPr>
            <p:cNvPr id="146478" name="Text Box 46"/>
            <p:cNvSpPr txBox="1"/>
            <p:nvPr/>
          </p:nvSpPr>
          <p:spPr>
            <a:xfrm>
              <a:off x="8040" y="564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9</a:t>
              </a:r>
            </a:p>
          </p:txBody>
        </p:sp>
        <p:sp>
          <p:nvSpPr>
            <p:cNvPr id="146479" name="Text Box 47"/>
            <p:cNvSpPr txBox="1"/>
            <p:nvPr/>
          </p:nvSpPr>
          <p:spPr>
            <a:xfrm>
              <a:off x="8880" y="5640"/>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10</a:t>
              </a:r>
            </a:p>
          </p:txBody>
        </p:sp>
        <p:sp>
          <p:nvSpPr>
            <p:cNvPr id="146480" name="Text Box 48"/>
            <p:cNvSpPr txBox="1"/>
            <p:nvPr/>
          </p:nvSpPr>
          <p:spPr>
            <a:xfrm>
              <a:off x="10320" y="5640"/>
              <a:ext cx="995"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12</a:t>
              </a:r>
            </a:p>
          </p:txBody>
        </p:sp>
        <p:sp>
          <p:nvSpPr>
            <p:cNvPr id="146481" name="Text Box 49"/>
            <p:cNvSpPr txBox="1"/>
            <p:nvPr/>
          </p:nvSpPr>
          <p:spPr>
            <a:xfrm>
              <a:off x="11160" y="5640"/>
              <a:ext cx="995"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13</a:t>
              </a:r>
            </a:p>
          </p:txBody>
        </p:sp>
        <p:sp>
          <p:nvSpPr>
            <p:cNvPr id="146482" name="Text Box 50"/>
            <p:cNvSpPr txBox="1"/>
            <p:nvPr/>
          </p:nvSpPr>
          <p:spPr>
            <a:xfrm>
              <a:off x="11760" y="5640"/>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14</a:t>
              </a:r>
            </a:p>
          </p:txBody>
        </p:sp>
        <p:sp>
          <p:nvSpPr>
            <p:cNvPr id="146483" name="Text Box 51"/>
            <p:cNvSpPr txBox="1"/>
            <p:nvPr/>
          </p:nvSpPr>
          <p:spPr>
            <a:xfrm>
              <a:off x="12510" y="5666"/>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15</a:t>
              </a:r>
            </a:p>
          </p:txBody>
        </p:sp>
        <p:sp>
          <p:nvSpPr>
            <p:cNvPr id="146484" name="Text Box 52"/>
            <p:cNvSpPr txBox="1"/>
            <p:nvPr/>
          </p:nvSpPr>
          <p:spPr>
            <a:xfrm>
              <a:off x="1725" y="480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p>
          </p:txBody>
        </p:sp>
        <p:sp>
          <p:nvSpPr>
            <p:cNvPr id="146485" name="Text Box 53"/>
            <p:cNvSpPr txBox="1"/>
            <p:nvPr/>
          </p:nvSpPr>
          <p:spPr>
            <a:xfrm>
              <a:off x="3818" y="4848"/>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2</a:t>
              </a:r>
            </a:p>
          </p:txBody>
        </p:sp>
        <p:sp>
          <p:nvSpPr>
            <p:cNvPr id="146486" name="Text Box 54"/>
            <p:cNvSpPr txBox="1"/>
            <p:nvPr/>
          </p:nvSpPr>
          <p:spPr>
            <a:xfrm>
              <a:off x="6210" y="480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p>
          </p:txBody>
        </p:sp>
        <p:sp>
          <p:nvSpPr>
            <p:cNvPr id="146487" name="Text Box 55"/>
            <p:cNvSpPr txBox="1"/>
            <p:nvPr/>
          </p:nvSpPr>
          <p:spPr>
            <a:xfrm>
              <a:off x="8498" y="4848"/>
              <a:ext cx="60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p>
          </p:txBody>
        </p:sp>
        <p:sp>
          <p:nvSpPr>
            <p:cNvPr id="146488" name="Text Box 56"/>
            <p:cNvSpPr txBox="1"/>
            <p:nvPr/>
          </p:nvSpPr>
          <p:spPr>
            <a:xfrm>
              <a:off x="9600" y="5640"/>
              <a:ext cx="998"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t</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rPr>
                <a:t>11</a:t>
              </a:r>
            </a:p>
          </p:txBody>
        </p:sp>
        <p:sp>
          <p:nvSpPr>
            <p:cNvPr id="146489" name="Text Box 57"/>
            <p:cNvSpPr txBox="1"/>
            <p:nvPr/>
          </p:nvSpPr>
          <p:spPr>
            <a:xfrm>
              <a:off x="2473" y="396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p>
          </p:txBody>
        </p:sp>
        <p:sp>
          <p:nvSpPr>
            <p:cNvPr id="146490" name="Text Box 58"/>
            <p:cNvSpPr txBox="1"/>
            <p:nvPr/>
          </p:nvSpPr>
          <p:spPr>
            <a:xfrm>
              <a:off x="4590" y="39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2</a:t>
              </a:r>
            </a:p>
          </p:txBody>
        </p:sp>
        <p:sp>
          <p:nvSpPr>
            <p:cNvPr id="146491" name="Text Box 59"/>
            <p:cNvSpPr txBox="1"/>
            <p:nvPr/>
          </p:nvSpPr>
          <p:spPr>
            <a:xfrm>
              <a:off x="6830" y="3960"/>
              <a:ext cx="873"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p>
          </p:txBody>
        </p:sp>
        <p:sp>
          <p:nvSpPr>
            <p:cNvPr id="146492" name="Text Box 60"/>
            <p:cNvSpPr txBox="1"/>
            <p:nvPr/>
          </p:nvSpPr>
          <p:spPr>
            <a:xfrm>
              <a:off x="9323" y="39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p>
          </p:txBody>
        </p:sp>
        <p:sp>
          <p:nvSpPr>
            <p:cNvPr id="146493" name="Text Box 61"/>
            <p:cNvSpPr txBox="1"/>
            <p:nvPr/>
          </p:nvSpPr>
          <p:spPr>
            <a:xfrm>
              <a:off x="3968" y="27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p>
          </p:txBody>
        </p:sp>
        <p:sp>
          <p:nvSpPr>
            <p:cNvPr id="146494" name="Text Box 62"/>
            <p:cNvSpPr txBox="1"/>
            <p:nvPr/>
          </p:nvSpPr>
          <p:spPr>
            <a:xfrm>
              <a:off x="5960" y="27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p>
          </p:txBody>
        </p:sp>
        <p:sp>
          <p:nvSpPr>
            <p:cNvPr id="146495" name="Text Box 63"/>
            <p:cNvSpPr txBox="1"/>
            <p:nvPr/>
          </p:nvSpPr>
          <p:spPr>
            <a:xfrm>
              <a:off x="7953" y="276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p>
          </p:txBody>
        </p:sp>
        <p:sp>
          <p:nvSpPr>
            <p:cNvPr id="146496" name="Text Box 64"/>
            <p:cNvSpPr txBox="1"/>
            <p:nvPr/>
          </p:nvSpPr>
          <p:spPr>
            <a:xfrm>
              <a:off x="10193" y="276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p>
          </p:txBody>
        </p:sp>
        <p:sp>
          <p:nvSpPr>
            <p:cNvPr id="146497" name="Text Box 65"/>
            <p:cNvSpPr txBox="1"/>
            <p:nvPr/>
          </p:nvSpPr>
          <p:spPr>
            <a:xfrm>
              <a:off x="5498" y="1848"/>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a:t>
              </a:r>
            </a:p>
          </p:txBody>
        </p:sp>
        <p:sp>
          <p:nvSpPr>
            <p:cNvPr id="146498" name="Text Box 66"/>
            <p:cNvSpPr txBox="1"/>
            <p:nvPr/>
          </p:nvSpPr>
          <p:spPr>
            <a:xfrm>
              <a:off x="7703" y="1800"/>
              <a:ext cx="872"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p>
          </p:txBody>
        </p:sp>
        <p:sp>
          <p:nvSpPr>
            <p:cNvPr id="146499" name="Text Box 67"/>
            <p:cNvSpPr txBox="1"/>
            <p:nvPr/>
          </p:nvSpPr>
          <p:spPr>
            <a:xfrm>
              <a:off x="9945" y="180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3</a:t>
              </a:r>
            </a:p>
          </p:txBody>
        </p:sp>
        <p:sp>
          <p:nvSpPr>
            <p:cNvPr id="146500" name="Text Box 68"/>
            <p:cNvSpPr txBox="1"/>
            <p:nvPr/>
          </p:nvSpPr>
          <p:spPr>
            <a:xfrm>
              <a:off x="11938" y="1800"/>
              <a:ext cx="87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a:t>
              </a:r>
            </a:p>
          </p:txBody>
        </p:sp>
        <p:sp>
          <p:nvSpPr>
            <p:cNvPr id="146501" name="Text Box 69"/>
            <p:cNvSpPr txBox="1"/>
            <p:nvPr/>
          </p:nvSpPr>
          <p:spPr>
            <a:xfrm>
              <a:off x="9128" y="298"/>
              <a:ext cx="2280" cy="72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输出</a:t>
              </a:r>
            </a:p>
          </p:txBody>
        </p:sp>
        <p:sp>
          <p:nvSpPr>
            <p:cNvPr id="146502" name="Line 70"/>
            <p:cNvSpPr/>
            <p:nvPr/>
          </p:nvSpPr>
          <p:spPr>
            <a:xfrm>
              <a:off x="12720" y="2520"/>
              <a:ext cx="0" cy="312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sp>
        <p:sp>
          <p:nvSpPr>
            <p:cNvPr id="146503" name="Line 71"/>
            <p:cNvSpPr/>
            <p:nvPr/>
          </p:nvSpPr>
          <p:spPr>
            <a:xfrm>
              <a:off x="10680" y="3600"/>
              <a:ext cx="0" cy="2040"/>
            </a:xfrm>
            <a:prstGeom prst="line">
              <a:avLst/>
            </a:prstGeom>
            <a:ln w="12700" cap="flat" cmpd="sng">
              <a:solidFill>
                <a:schemeClr val="tx1"/>
              </a:solidFill>
              <a:prstDash val="lgDash"/>
              <a:headEnd type="none" w="sm" len="sm"/>
              <a:tailEnd type="none" w="sm" len="sm"/>
            </a:ln>
          </p:spPr>
        </p:sp>
      </p:grpSp>
      <p:grpSp>
        <p:nvGrpSpPr>
          <p:cNvPr id="2" name="Group 72"/>
          <p:cNvGrpSpPr/>
          <p:nvPr/>
        </p:nvGrpSpPr>
        <p:grpSpPr>
          <a:xfrm>
            <a:off x="179388" y="5013325"/>
            <a:ext cx="8486775" cy="1449388"/>
            <a:chOff x="0" y="3168"/>
            <a:chExt cx="5346" cy="913"/>
          </a:xfrm>
        </p:grpSpPr>
        <p:sp>
          <p:nvSpPr>
            <p:cNvPr id="146514" name="Text Box 73"/>
            <p:cNvSpPr txBox="1"/>
            <p:nvPr/>
          </p:nvSpPr>
          <p:spPr>
            <a:xfrm>
              <a:off x="2643" y="3476"/>
              <a:ext cx="226" cy="291"/>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p>
          </p:txBody>
        </p:sp>
        <p:grpSp>
          <p:nvGrpSpPr>
            <p:cNvPr id="146515" name="Group 74"/>
            <p:cNvGrpSpPr/>
            <p:nvPr/>
          </p:nvGrpSpPr>
          <p:grpSpPr>
            <a:xfrm>
              <a:off x="0" y="3168"/>
              <a:ext cx="2607" cy="913"/>
              <a:chOff x="192" y="1823"/>
              <a:chExt cx="2607" cy="913"/>
            </a:xfrm>
          </p:grpSpPr>
          <p:sp>
            <p:nvSpPr>
              <p:cNvPr id="146527" name="Text Box 75"/>
              <p:cNvSpPr txBox="1"/>
              <p:nvPr/>
            </p:nvSpPr>
            <p:spPr>
              <a:xfrm>
                <a:off x="192" y="2112"/>
                <a:ext cx="442" cy="291"/>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Sp=</a:t>
                </a:r>
              </a:p>
            </p:txBody>
          </p:sp>
          <p:sp>
            <p:nvSpPr>
              <p:cNvPr id="146528" name="Line 76"/>
              <p:cNvSpPr/>
              <p:nvPr/>
            </p:nvSpPr>
            <p:spPr>
              <a:xfrm>
                <a:off x="595" y="2256"/>
                <a:ext cx="2204" cy="0"/>
              </a:xfrm>
              <a:prstGeom prst="line">
                <a:avLst/>
              </a:prstGeom>
              <a:ln w="9525" cap="flat" cmpd="sng">
                <a:solidFill>
                  <a:schemeClr val="tx1"/>
                </a:solidFill>
                <a:prstDash val="solid"/>
                <a:headEnd type="none" w="med" len="med"/>
                <a:tailEnd type="none" w="med" len="med"/>
              </a:ln>
            </p:spPr>
          </p:sp>
          <p:sp>
            <p:nvSpPr>
              <p:cNvPr id="146529" name="Text Box 77"/>
              <p:cNvSpPr txBox="1"/>
              <p:nvPr/>
            </p:nvSpPr>
            <p:spPr>
              <a:xfrm>
                <a:off x="1222" y="1857"/>
                <a:ext cx="1011" cy="404"/>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n *</a:t>
                </a: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Σ</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i</a:t>
                </a:r>
              </a:p>
            </p:txBody>
          </p:sp>
          <p:sp>
            <p:nvSpPr>
              <p:cNvPr id="146530" name="Text Box 78"/>
              <p:cNvSpPr txBox="1"/>
              <p:nvPr/>
            </p:nvSpPr>
            <p:spPr>
              <a:xfrm>
                <a:off x="1624" y="1823"/>
                <a:ext cx="196" cy="173"/>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m</a:t>
                </a:r>
              </a:p>
            </p:txBody>
          </p:sp>
          <p:sp>
            <p:nvSpPr>
              <p:cNvPr id="146531" name="Text Box 79"/>
              <p:cNvSpPr txBox="1"/>
              <p:nvPr/>
            </p:nvSpPr>
            <p:spPr>
              <a:xfrm>
                <a:off x="1620" y="2131"/>
                <a:ext cx="248" cy="174"/>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i=1</a:t>
                </a:r>
              </a:p>
            </p:txBody>
          </p:sp>
          <p:sp>
            <p:nvSpPr>
              <p:cNvPr id="146532" name="Text Box 80"/>
              <p:cNvSpPr txBox="1"/>
              <p:nvPr/>
            </p:nvSpPr>
            <p:spPr>
              <a:xfrm>
                <a:off x="571" y="2288"/>
                <a:ext cx="1827" cy="407"/>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Σ</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i</a:t>
                </a: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0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(n-1)</a:t>
                </a:r>
                <a:r>
                  <a:rPr kumimoji="0" lang="en-US" altLang="zh-CN" sz="3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j</a:t>
                </a:r>
              </a:p>
            </p:txBody>
          </p:sp>
          <p:sp>
            <p:nvSpPr>
              <p:cNvPr id="146533" name="Text Box 81"/>
              <p:cNvSpPr txBox="1"/>
              <p:nvPr/>
            </p:nvSpPr>
            <p:spPr>
              <a:xfrm>
                <a:off x="700" y="2255"/>
                <a:ext cx="196" cy="173"/>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m</a:t>
                </a:r>
              </a:p>
            </p:txBody>
          </p:sp>
          <p:sp>
            <p:nvSpPr>
              <p:cNvPr id="146534" name="Text Box 82"/>
              <p:cNvSpPr txBox="1"/>
              <p:nvPr/>
            </p:nvSpPr>
            <p:spPr>
              <a:xfrm>
                <a:off x="696" y="2563"/>
                <a:ext cx="256" cy="173"/>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I=1</a:t>
                </a:r>
              </a:p>
            </p:txBody>
          </p:sp>
        </p:grpSp>
        <p:sp>
          <p:nvSpPr>
            <p:cNvPr id="146516" name="Line 83"/>
            <p:cNvSpPr/>
            <p:nvPr/>
          </p:nvSpPr>
          <p:spPr>
            <a:xfrm>
              <a:off x="2951" y="3633"/>
              <a:ext cx="1269" cy="0"/>
            </a:xfrm>
            <a:prstGeom prst="line">
              <a:avLst/>
            </a:prstGeom>
            <a:ln w="9525" cap="flat" cmpd="sng">
              <a:solidFill>
                <a:schemeClr val="tx1"/>
              </a:solidFill>
              <a:prstDash val="solid"/>
              <a:headEnd type="none" w="med" len="med"/>
              <a:tailEnd type="none" w="med" len="med"/>
            </a:ln>
          </p:spPr>
        </p:sp>
        <p:sp>
          <p:nvSpPr>
            <p:cNvPr id="146517" name="Text Box 84"/>
            <p:cNvSpPr txBox="1"/>
            <p:nvPr/>
          </p:nvSpPr>
          <p:spPr>
            <a:xfrm>
              <a:off x="3118" y="3361"/>
              <a:ext cx="742"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4*6 </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18" name="Text Box 85"/>
            <p:cNvSpPr txBox="1"/>
            <p:nvPr/>
          </p:nvSpPr>
          <p:spPr>
            <a:xfrm>
              <a:off x="3024" y="3601"/>
              <a:ext cx="742"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15 </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△t</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19" name="Text Box 86"/>
            <p:cNvSpPr txBox="1"/>
            <p:nvPr/>
          </p:nvSpPr>
          <p:spPr>
            <a:xfrm>
              <a:off x="4192" y="3476"/>
              <a:ext cx="226" cy="291"/>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p>
          </p:txBody>
        </p:sp>
        <p:sp>
          <p:nvSpPr>
            <p:cNvPr id="146520" name="Line 87"/>
            <p:cNvSpPr/>
            <p:nvPr/>
          </p:nvSpPr>
          <p:spPr>
            <a:xfrm>
              <a:off x="4500" y="3633"/>
              <a:ext cx="381" cy="0"/>
            </a:xfrm>
            <a:prstGeom prst="line">
              <a:avLst/>
            </a:prstGeom>
            <a:ln w="9525" cap="flat" cmpd="sng">
              <a:solidFill>
                <a:schemeClr val="tx1"/>
              </a:solidFill>
              <a:prstDash val="solid"/>
              <a:headEnd type="none" w="med" len="med"/>
              <a:tailEnd type="none" w="med" len="med"/>
            </a:ln>
          </p:spPr>
        </p:sp>
        <p:sp>
          <p:nvSpPr>
            <p:cNvPr id="146521" name="Text Box 88"/>
            <p:cNvSpPr txBox="1"/>
            <p:nvPr/>
          </p:nvSpPr>
          <p:spPr>
            <a:xfrm>
              <a:off x="4570" y="3348"/>
              <a:ext cx="310"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24</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22" name="Text Box 89"/>
            <p:cNvSpPr txBox="1"/>
            <p:nvPr/>
          </p:nvSpPr>
          <p:spPr>
            <a:xfrm>
              <a:off x="4573" y="3601"/>
              <a:ext cx="308"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15</a:t>
              </a:r>
              <a:endPar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46523" name="Text Box 90"/>
            <p:cNvSpPr txBox="1"/>
            <p:nvPr/>
          </p:nvSpPr>
          <p:spPr>
            <a:xfrm>
              <a:off x="4881" y="3485"/>
              <a:ext cx="465"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=1.6</a:t>
              </a:r>
            </a:p>
          </p:txBody>
        </p:sp>
        <p:sp>
          <p:nvSpPr>
            <p:cNvPr id="146524" name="Line 91"/>
            <p:cNvSpPr/>
            <p:nvPr/>
          </p:nvSpPr>
          <p:spPr>
            <a:xfrm>
              <a:off x="476" y="3612"/>
              <a:ext cx="2112" cy="0"/>
            </a:xfrm>
            <a:prstGeom prst="line">
              <a:avLst/>
            </a:prstGeom>
            <a:ln w="9525" cap="flat" cmpd="sng">
              <a:solidFill>
                <a:schemeClr val="bg1"/>
              </a:solidFill>
              <a:prstDash val="solid"/>
              <a:headEnd type="none" w="med" len="med"/>
              <a:tailEnd type="none" w="med" len="med"/>
            </a:ln>
          </p:spPr>
        </p:sp>
        <p:sp>
          <p:nvSpPr>
            <p:cNvPr id="146525" name="Line 92"/>
            <p:cNvSpPr/>
            <p:nvPr/>
          </p:nvSpPr>
          <p:spPr>
            <a:xfrm>
              <a:off x="2976" y="3630"/>
              <a:ext cx="1296" cy="0"/>
            </a:xfrm>
            <a:prstGeom prst="line">
              <a:avLst/>
            </a:prstGeom>
            <a:ln w="9525" cap="flat" cmpd="sng">
              <a:solidFill>
                <a:schemeClr val="bg1"/>
              </a:solidFill>
              <a:prstDash val="solid"/>
              <a:headEnd type="none" w="med" len="med"/>
              <a:tailEnd type="none" w="med" len="med"/>
            </a:ln>
          </p:spPr>
        </p:sp>
        <p:sp>
          <p:nvSpPr>
            <p:cNvPr id="146526" name="Line 93"/>
            <p:cNvSpPr/>
            <p:nvPr/>
          </p:nvSpPr>
          <p:spPr>
            <a:xfrm>
              <a:off x="4464" y="3630"/>
              <a:ext cx="528" cy="0"/>
            </a:xfrm>
            <a:prstGeom prst="line">
              <a:avLst/>
            </a:prstGeom>
            <a:ln w="9525" cap="flat" cmpd="sng">
              <a:solidFill>
                <a:schemeClr val="bg1"/>
              </a:solidFill>
              <a:prstDash val="solid"/>
              <a:headEnd type="none" w="med" len="med"/>
              <a:tailEnd type="none" w="med" len="med"/>
            </a:ln>
          </p:spPr>
        </p:sp>
      </p:grpSp>
      <p:grpSp>
        <p:nvGrpSpPr>
          <p:cNvPr id="4" name="Group 94"/>
          <p:cNvGrpSpPr/>
          <p:nvPr/>
        </p:nvGrpSpPr>
        <p:grpSpPr>
          <a:xfrm>
            <a:off x="250825" y="3862705"/>
            <a:ext cx="8385175" cy="1066800"/>
            <a:chOff x="0" y="2640"/>
            <a:chExt cx="5282" cy="672"/>
          </a:xfrm>
        </p:grpSpPr>
        <p:sp>
          <p:nvSpPr>
            <p:cNvPr id="146508" name="Text Box 95"/>
            <p:cNvSpPr txBox="1"/>
            <p:nvPr/>
          </p:nvSpPr>
          <p:spPr>
            <a:xfrm>
              <a:off x="0" y="2797"/>
              <a:ext cx="385" cy="288"/>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E=</a:t>
              </a:r>
            </a:p>
          </p:txBody>
        </p:sp>
        <p:sp>
          <p:nvSpPr>
            <p:cNvPr id="146509" name="Line 96"/>
            <p:cNvSpPr/>
            <p:nvPr/>
          </p:nvSpPr>
          <p:spPr>
            <a:xfrm>
              <a:off x="326" y="2928"/>
              <a:ext cx="2352" cy="0"/>
            </a:xfrm>
            <a:prstGeom prst="line">
              <a:avLst/>
            </a:prstGeom>
            <a:ln w="9525" cap="flat" cmpd="sng">
              <a:solidFill>
                <a:schemeClr val="tx1"/>
              </a:solidFill>
              <a:prstDash val="solid"/>
              <a:headEnd type="none" w="med" len="med"/>
              <a:tailEnd type="none" w="med" len="med"/>
            </a:ln>
          </p:spPr>
        </p:sp>
        <p:sp>
          <p:nvSpPr>
            <p:cNvPr id="146510" name="Text Box 97"/>
            <p:cNvSpPr txBox="1"/>
            <p:nvPr/>
          </p:nvSpPr>
          <p:spPr>
            <a:xfrm>
              <a:off x="473" y="2640"/>
              <a:ext cx="2433" cy="288"/>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n</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个任务实际占用的时</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空区</a:t>
              </a:r>
            </a:p>
          </p:txBody>
        </p:sp>
        <p:sp>
          <p:nvSpPr>
            <p:cNvPr id="146511" name="Text Box 98"/>
            <p:cNvSpPr txBox="1"/>
            <p:nvPr/>
          </p:nvSpPr>
          <p:spPr>
            <a:xfrm>
              <a:off x="726" y="2928"/>
              <a:ext cx="1692" cy="288"/>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M</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各段总的时</a:t>
              </a:r>
              <a:r>
                <a:rPr kumimoji="0" lang="en-US" altLang="zh-CN"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zh-CN" altLang="en-US" sz="24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空区</a:t>
              </a:r>
            </a:p>
          </p:txBody>
        </p:sp>
        <p:graphicFrame>
          <p:nvGraphicFramePr>
            <p:cNvPr id="146512" name="Object 2"/>
            <p:cNvGraphicFramePr>
              <a:graphicFrameLocks noChangeAspect="1"/>
            </p:cNvGraphicFramePr>
            <p:nvPr/>
          </p:nvGraphicFramePr>
          <p:xfrm>
            <a:off x="2928" y="2736"/>
            <a:ext cx="2354" cy="576"/>
          </p:xfrm>
          <a:graphic>
            <a:graphicData uri="http://schemas.openxmlformats.org/presentationml/2006/ole">
              <mc:AlternateContent xmlns:mc="http://schemas.openxmlformats.org/markup-compatibility/2006">
                <mc:Choice xmlns:v="urn:schemas-microsoft-com:vml" Requires="v">
                  <p:oleObj r:id="rId3" imgW="1777365" imgH="393700" progId="Equation.3">
                    <p:embed/>
                  </p:oleObj>
                </mc:Choice>
                <mc:Fallback>
                  <p:oleObj r:id="rId3" imgW="1777365" imgH="393700" progId="Equation.3">
                    <p:embed/>
                    <p:pic>
                      <p:nvPicPr>
                        <p:cNvPr id="0" name="Object 2"/>
                        <p:cNvPicPr/>
                        <p:nvPr/>
                      </p:nvPicPr>
                      <p:blipFill>
                        <a:blip r:embed="rId4"/>
                        <a:stretch>
                          <a:fillRect/>
                        </a:stretch>
                      </p:blipFill>
                      <p:spPr>
                        <a:xfrm>
                          <a:off x="2928" y="2736"/>
                          <a:ext cx="2354" cy="576"/>
                        </a:xfrm>
                        <a:prstGeom prst="rect">
                          <a:avLst/>
                        </a:prstGeom>
                        <a:solidFill>
                          <a:schemeClr val="bg1"/>
                        </a:solidFill>
                        <a:ln w="38100">
                          <a:noFill/>
                          <a:miter/>
                        </a:ln>
                      </p:spPr>
                    </p:pic>
                  </p:oleObj>
                </mc:Fallback>
              </mc:AlternateContent>
            </a:graphicData>
          </a:graphic>
        </p:graphicFrame>
        <p:sp>
          <p:nvSpPr>
            <p:cNvPr id="146513" name="Line 100"/>
            <p:cNvSpPr/>
            <p:nvPr/>
          </p:nvSpPr>
          <p:spPr>
            <a:xfrm flipV="1">
              <a:off x="340" y="2928"/>
              <a:ext cx="2492" cy="3"/>
            </a:xfrm>
            <a:prstGeom prst="line">
              <a:avLst/>
            </a:prstGeom>
            <a:ln w="9525" cap="flat" cmpd="sng">
              <a:solidFill>
                <a:schemeClr val="bg1"/>
              </a:solidFill>
              <a:prstDash val="solid"/>
              <a:headEnd type="none" w="med" len="med"/>
              <a:tailEnd type="none" w="med" len="med"/>
            </a:ln>
          </p:spPr>
        </p:sp>
      </p:grpSp>
      <p:sp>
        <p:nvSpPr>
          <p:cNvPr id="146506" name="Rectangle 101"/>
          <p:cNvSpPr/>
          <p:nvPr/>
        </p:nvSpPr>
        <p:spPr>
          <a:xfrm>
            <a:off x="-187642" y="4904423"/>
            <a:ext cx="2194832" cy="461665"/>
          </a:xfrm>
          <a:prstGeom prst="rect">
            <a:avLst/>
          </a:prstGeom>
          <a:noFill/>
          <a:ln w="9525">
            <a:noFill/>
          </a:ln>
        </p:spPr>
        <p:txBody>
          <a:bodyPr wrap="none">
            <a:spAutoFit/>
          </a:bodyPr>
          <a:lstStyle/>
          <a:p>
            <a:pPr marL="0" marR="0" lvl="0" indent="0" algn="l" defTabSz="91440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2</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）时空图法</a:t>
            </a:r>
          </a:p>
        </p:txBody>
      </p:sp>
      <p:sp>
        <p:nvSpPr>
          <p:cNvPr id="146507" name="灯片编号占位符 101"/>
          <p:cNvSpPr txBox="1">
            <a:spLocks noGrp="1"/>
          </p:cNvSpPr>
          <p:nvPr>
            <p:ph type="sldNum" sz="quarter" idx="12"/>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9A0DB2DC-4C9A-4742-B13C-FB6460FD3503}" type="slidenum">
              <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t>81</a:t>
            </a:fld>
            <a:endPar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3162" y="643144"/>
            <a:ext cx="7737676" cy="3969385"/>
          </a:xfrm>
          <a:prstGeom prst="rect">
            <a:avLst/>
          </a:prstGeom>
        </p:spPr>
        <p:txBody>
          <a:bodyPr>
            <a:spAutoFit/>
          </a:bodyPr>
          <a:lstStyle/>
          <a:p>
            <a:pPr>
              <a:lnSpc>
                <a:spcPct val="150000"/>
              </a:lnSpc>
            </a:pPr>
            <a:r>
              <a:rPr lang="en-US" altLang="zh-CN" sz="2800" dirty="0">
                <a:solidFill>
                  <a:schemeClr val="accent2"/>
                </a:solidFill>
                <a:latin typeface="微软雅黑" panose="020B0503020204020204" charset="-122"/>
                <a:ea typeface="微软雅黑" panose="020B0503020204020204" charset="-122"/>
              </a:rPr>
              <a:t>Q2</a:t>
            </a:r>
            <a:r>
              <a:rPr lang="en-US" altLang="zh-CN" sz="2800" dirty="0">
                <a:solidFill>
                  <a:srgbClr val="000000"/>
                </a:solidFill>
                <a:latin typeface="微软雅黑" panose="020B0503020204020204" charset="-122"/>
                <a:ea typeface="微软雅黑" panose="020B0503020204020204" charset="-122"/>
              </a:rPr>
              <a:t> </a:t>
            </a:r>
          </a:p>
          <a:p>
            <a:pPr>
              <a:lnSpc>
                <a:spcPct val="150000"/>
              </a:lnSpc>
            </a:pPr>
            <a:r>
              <a:rPr lang="en-US" altLang="zh-CN" sz="2800" dirty="0">
                <a:solidFill>
                  <a:srgbClr val="000000"/>
                </a:solidFill>
                <a:latin typeface="微软雅黑" panose="020B0503020204020204" charset="-122"/>
                <a:ea typeface="微软雅黑" panose="020B0503020204020204" charset="-122"/>
              </a:rPr>
              <a:t>(1) </a:t>
            </a:r>
            <a:r>
              <a:rPr lang="zh-CN" altLang="en-US" sz="2800" dirty="0">
                <a:solidFill>
                  <a:srgbClr val="000000"/>
                </a:solidFill>
                <a:latin typeface="微软雅黑" panose="020B0503020204020204" charset="-122"/>
                <a:ea typeface="微软雅黑" panose="020B0503020204020204" charset="-122"/>
              </a:rPr>
              <a:t>解决流水线瓶颈问题的常用方法</a:t>
            </a:r>
            <a:r>
              <a:rPr lang="en-US" altLang="zh-CN" sz="2800" dirty="0">
                <a:solidFill>
                  <a:srgbClr val="000000"/>
                </a:solidFill>
                <a:latin typeface="微软雅黑" panose="020B0503020204020204" charset="-122"/>
                <a:ea typeface="微软雅黑" panose="020B0503020204020204" charset="-122"/>
              </a:rPr>
              <a:t>__________</a:t>
            </a:r>
            <a:r>
              <a:rPr lang="zh-CN" altLang="en-US" sz="2800" dirty="0">
                <a:solidFill>
                  <a:srgbClr val="000000"/>
                </a:solidFill>
                <a:latin typeface="微软雅黑" panose="020B0503020204020204" charset="-122"/>
                <a:ea typeface="微软雅黑" panose="020B0503020204020204" charset="-122"/>
              </a:rPr>
              <a:t>、</a:t>
            </a:r>
            <a:r>
              <a:rPr lang="en-US" altLang="zh-CN" sz="2800" dirty="0">
                <a:solidFill>
                  <a:srgbClr val="000000"/>
                </a:solidFill>
                <a:latin typeface="微软雅黑" panose="020B0503020204020204" charset="-122"/>
                <a:ea typeface="微软雅黑" panose="020B0503020204020204" charset="-122"/>
              </a:rPr>
              <a:t>_________</a:t>
            </a:r>
            <a:r>
              <a:rPr lang="zh-CN" altLang="en-US" sz="2800" dirty="0">
                <a:solidFill>
                  <a:srgbClr val="000000"/>
                </a:solidFill>
                <a:latin typeface="微软雅黑" panose="020B0503020204020204" charset="-122"/>
                <a:ea typeface="微软雅黑" panose="020B0503020204020204" charset="-122"/>
              </a:rPr>
              <a:t>。</a:t>
            </a:r>
            <a:endParaRPr lang="en-US" altLang="zh-CN" sz="2800" dirty="0">
              <a:solidFill>
                <a:srgbClr val="000000"/>
              </a:solidFill>
              <a:latin typeface="微软雅黑" panose="020B0503020204020204" charset="-122"/>
              <a:ea typeface="微软雅黑" panose="020B0503020204020204" charset="-122"/>
            </a:endParaRPr>
          </a:p>
          <a:p>
            <a:pPr>
              <a:lnSpc>
                <a:spcPct val="150000"/>
              </a:lnSpc>
            </a:pP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(2) </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衡量流水线性能的主要指标有</a:t>
            </a: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_________</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 、</a:t>
            </a: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 _________</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 和 </a:t>
            </a:r>
            <a:r>
              <a:rPr lang="en-US" altLang="zh-CN" sz="2800" dirty="0">
                <a:solidFill>
                  <a:srgbClr val="000000"/>
                </a:solidFill>
                <a:latin typeface="微软雅黑" panose="020B0503020204020204" charset="-122"/>
                <a:ea typeface="微软雅黑" panose="020B0503020204020204" charset="-122"/>
                <a:cs typeface="宋体" panose="02010600030101010101" pitchFamily="2" charset="-122"/>
              </a:rPr>
              <a:t>_________ </a:t>
            </a:r>
            <a:r>
              <a:rPr lang="zh-CN" altLang="zh-CN" sz="2800" dirty="0">
                <a:solidFill>
                  <a:srgbClr val="000000"/>
                </a:solidFill>
                <a:latin typeface="微软雅黑" panose="020B0503020204020204" charset="-122"/>
                <a:ea typeface="微软雅黑" panose="020B0503020204020204" charset="-122"/>
                <a:cs typeface="宋体" panose="02010600030101010101" pitchFamily="2" charset="-122"/>
              </a:rPr>
              <a:t>。</a:t>
            </a:r>
            <a:endParaRPr lang="en-US" altLang="zh-CN" sz="2800" dirty="0">
              <a:solidFill>
                <a:srgbClr val="000000"/>
              </a:solidFill>
              <a:latin typeface="微软雅黑" panose="020B0503020204020204" charset="-122"/>
              <a:ea typeface="微软雅黑" panose="020B0503020204020204" charset="-122"/>
            </a:endParaRPr>
          </a:p>
          <a:p>
            <a:pPr>
              <a:lnSpc>
                <a:spcPct val="150000"/>
              </a:lnSpc>
            </a:pPr>
            <a:endParaRPr lang="en-US" altLang="zh-CN" sz="28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2577404" y="5084252"/>
            <a:ext cx="4572000" cy="1198880"/>
          </a:xfrm>
          <a:prstGeom prst="rect">
            <a:avLst/>
          </a:prstGeom>
        </p:spPr>
        <p:txBody>
          <a:bodyPr>
            <a:spAutoFit/>
          </a:bodyPr>
          <a:lstStyle/>
          <a:p>
            <a:r>
              <a:rPr lang="en-US" altLang="zh-CN" b="1" dirty="0">
                <a:solidFill>
                  <a:schemeClr val="accent2"/>
                </a:solidFill>
                <a:latin typeface="微软雅黑" panose="020B0503020204020204" charset="-122"/>
                <a:ea typeface="微软雅黑" panose="020B0503020204020204" charset="-122"/>
                <a:cs typeface="宋体" panose="02010600030101010101" pitchFamily="2" charset="-122"/>
              </a:rPr>
              <a:t>(1).</a:t>
            </a:r>
            <a:r>
              <a:rPr lang="zh-CN" altLang="en-US" b="1" dirty="0">
                <a:solidFill>
                  <a:schemeClr val="accent2"/>
                </a:solidFill>
                <a:latin typeface="微软雅黑" panose="020B0503020204020204" charset="-122"/>
                <a:ea typeface="微软雅黑" panose="020B0503020204020204" charset="-122"/>
                <a:sym typeface="+mn-ea"/>
              </a:rPr>
              <a:t>细分瓶颈段 、 重复设置瓶颈段</a:t>
            </a:r>
          </a:p>
          <a:p>
            <a:r>
              <a:rPr lang="en-US" altLang="zh-CN" b="1" dirty="0">
                <a:solidFill>
                  <a:schemeClr val="accent2"/>
                </a:solidFill>
                <a:latin typeface="微软雅黑" panose="020B0503020204020204" charset="-122"/>
                <a:ea typeface="微软雅黑" panose="020B0503020204020204" charset="-122"/>
                <a:cs typeface="宋体" panose="02010600030101010101" pitchFamily="2" charset="-122"/>
              </a:rPr>
              <a:t> </a:t>
            </a:r>
            <a:r>
              <a:rPr lang="en-US" altLang="zh-CN" b="1" dirty="0">
                <a:solidFill>
                  <a:schemeClr val="accent2"/>
                </a:solidFill>
                <a:latin typeface="微软雅黑" panose="020B0503020204020204" charset="-122"/>
                <a:ea typeface="微软雅黑" panose="020B0503020204020204" charset="-122"/>
              </a:rPr>
              <a:t>(2). </a:t>
            </a:r>
            <a:r>
              <a:rPr lang="zh-CN" altLang="zh-CN" b="1" dirty="0">
                <a:solidFill>
                  <a:schemeClr val="accent2"/>
                </a:solidFill>
                <a:latin typeface="微软雅黑" panose="020B0503020204020204" charset="-122"/>
                <a:ea typeface="微软雅黑" panose="020B0503020204020204" charset="-122"/>
                <a:cs typeface="宋体" panose="02010600030101010101" pitchFamily="2" charset="-122"/>
                <a:sym typeface="+mn-ea"/>
              </a:rPr>
              <a:t>吞吐率、加速比、效率</a:t>
            </a:r>
            <a:endParaRPr lang="en-US" altLang="zh-CN" b="1" dirty="0">
              <a:solidFill>
                <a:schemeClr val="accent2"/>
              </a:solidFill>
              <a:latin typeface="微软雅黑" panose="020B0503020204020204" charset="-122"/>
              <a:ea typeface="微软雅黑" panose="020B0503020204020204" charset="-122"/>
              <a:cs typeface="宋体" panose="02010600030101010101" pitchFamily="2" charset="-122"/>
            </a:endParaRPr>
          </a:p>
          <a:p>
            <a:endParaRPr lang="zh-CN" altLang="en-US" b="1" dirty="0">
              <a:solidFill>
                <a:schemeClr val="accent2"/>
              </a:solidFill>
              <a:latin typeface="微软雅黑" panose="020B0503020204020204" charset="-122"/>
              <a:ea typeface="微软雅黑" panose="020B0503020204020204"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209" y="2204864"/>
            <a:ext cx="8525058" cy="2448272"/>
          </a:xfrm>
        </p:spPr>
        <p:txBody>
          <a:bodyPr>
            <a:normAutofit/>
          </a:bodyPr>
          <a:lstStyle/>
          <a:p>
            <a:pPr marL="0" indent="0">
              <a:buNone/>
            </a:pPr>
            <a:r>
              <a:rPr altLang="en-US" sz="2800" dirty="0">
                <a:solidFill>
                  <a:srgbClr val="0000FF"/>
                </a:solidFill>
              </a:rPr>
              <a:t>例题：</a:t>
            </a:r>
            <a:r>
              <a:rPr lang="zh-CN" altLang="en-US" sz="2800" dirty="0">
                <a:solidFill>
                  <a:srgbClr val="0000FF"/>
                </a:solidFill>
              </a:rPr>
              <a:t>考虑一个非流水线机器。假设时钟周期是</a:t>
            </a:r>
            <a:r>
              <a:rPr lang="en-US" altLang="zh-CN" sz="2800" dirty="0">
                <a:solidFill>
                  <a:srgbClr val="0000FF"/>
                </a:solidFill>
              </a:rPr>
              <a:t>1</a:t>
            </a:r>
            <a:r>
              <a:rPr lang="en-US" altLang="zh-CN" sz="2800" i="1" dirty="0">
                <a:solidFill>
                  <a:srgbClr val="0000FF"/>
                </a:solidFill>
              </a:rPr>
              <a:t>ns</a:t>
            </a:r>
            <a:r>
              <a:rPr lang="zh-CN" altLang="en-US" sz="2800" dirty="0">
                <a:solidFill>
                  <a:srgbClr val="0000FF"/>
                </a:solidFill>
              </a:rPr>
              <a:t>，</a:t>
            </a:r>
            <a:r>
              <a:rPr lang="en-US" altLang="zh-CN" sz="2800" dirty="0">
                <a:solidFill>
                  <a:srgbClr val="0000FF"/>
                </a:solidFill>
              </a:rPr>
              <a:t>ALU</a:t>
            </a:r>
            <a:r>
              <a:rPr lang="zh-CN" altLang="en-US" sz="2800" dirty="0">
                <a:solidFill>
                  <a:srgbClr val="0000FF"/>
                </a:solidFill>
              </a:rPr>
              <a:t>操作和转移操作需要</a:t>
            </a:r>
            <a:r>
              <a:rPr lang="en-US" altLang="zh-CN" sz="2800" dirty="0">
                <a:solidFill>
                  <a:srgbClr val="0000FF"/>
                </a:solidFill>
              </a:rPr>
              <a:t>4</a:t>
            </a:r>
            <a:r>
              <a:rPr lang="zh-CN" altLang="en-US" sz="2800" dirty="0">
                <a:solidFill>
                  <a:srgbClr val="0000FF"/>
                </a:solidFill>
              </a:rPr>
              <a:t>个时钟周期，存储器需要</a:t>
            </a:r>
            <a:r>
              <a:rPr lang="en-US" altLang="zh-CN" sz="2800" dirty="0">
                <a:solidFill>
                  <a:srgbClr val="0000FF"/>
                </a:solidFill>
              </a:rPr>
              <a:t>5</a:t>
            </a:r>
            <a:r>
              <a:rPr lang="zh-CN" altLang="en-US" sz="2800" dirty="0">
                <a:solidFill>
                  <a:srgbClr val="0000FF"/>
                </a:solidFill>
              </a:rPr>
              <a:t>个时钟周期。以上操作的比例相应为</a:t>
            </a:r>
            <a:r>
              <a:rPr lang="en-US" altLang="zh-CN" sz="2800" dirty="0">
                <a:solidFill>
                  <a:srgbClr val="0000FF"/>
                </a:solidFill>
              </a:rPr>
              <a:t>40%</a:t>
            </a:r>
            <a:r>
              <a:rPr lang="zh-CN" altLang="en-US" sz="2800" dirty="0">
                <a:solidFill>
                  <a:srgbClr val="0000FF"/>
                </a:solidFill>
              </a:rPr>
              <a:t>，</a:t>
            </a:r>
            <a:r>
              <a:rPr lang="en-US" altLang="zh-CN" sz="2800" dirty="0">
                <a:solidFill>
                  <a:srgbClr val="0000FF"/>
                </a:solidFill>
              </a:rPr>
              <a:t>20%</a:t>
            </a:r>
            <a:r>
              <a:rPr lang="zh-CN" altLang="en-US" sz="2800" dirty="0">
                <a:solidFill>
                  <a:srgbClr val="0000FF"/>
                </a:solidFill>
              </a:rPr>
              <a:t>和</a:t>
            </a:r>
            <a:r>
              <a:rPr lang="en-US" altLang="zh-CN" sz="2800" dirty="0">
                <a:solidFill>
                  <a:srgbClr val="0000FF"/>
                </a:solidFill>
              </a:rPr>
              <a:t>40%</a:t>
            </a:r>
            <a:r>
              <a:rPr lang="zh-CN" altLang="en-US" sz="2800" dirty="0">
                <a:solidFill>
                  <a:srgbClr val="0000FF"/>
                </a:solidFill>
              </a:rPr>
              <a:t>。</a:t>
            </a:r>
          </a:p>
          <a:p>
            <a:pPr marL="0" indent="0">
              <a:buNone/>
            </a:pPr>
            <a:r>
              <a:rPr lang="zh-CN" altLang="en-US" sz="2800" dirty="0">
                <a:solidFill>
                  <a:srgbClr val="0000FF"/>
                </a:solidFill>
              </a:rPr>
              <a:t>若改为流水化，时钟周期需增加</a:t>
            </a:r>
            <a:r>
              <a:rPr lang="en-US" altLang="zh-CN" sz="2800" dirty="0">
                <a:solidFill>
                  <a:srgbClr val="0000FF"/>
                </a:solidFill>
              </a:rPr>
              <a:t>0.2ns</a:t>
            </a:r>
            <a:r>
              <a:rPr lang="zh-CN" altLang="en-US" sz="2800" dirty="0">
                <a:solidFill>
                  <a:srgbClr val="0000FF"/>
                </a:solidFill>
              </a:rPr>
              <a:t>，那么该流水线的加速比为多少？</a:t>
            </a:r>
          </a:p>
          <a:p>
            <a:pPr marL="0" indent="0">
              <a:buNone/>
            </a:pPr>
            <a:endParaRPr lang="zh-CN" altLang="en-US" sz="2800" dirty="0">
              <a:solidFill>
                <a:srgbClr val="0000FF"/>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83</a:t>
            </a:fld>
            <a:endParaRPr lang="zh-CN" altLang="en-US"/>
          </a:p>
        </p:txBody>
      </p:sp>
      <p:graphicFrame>
        <p:nvGraphicFramePr>
          <p:cNvPr id="5" name="Object 7"/>
          <p:cNvGraphicFramePr>
            <a:graphicFrameLocks noChangeAspect="1"/>
          </p:cNvGraphicFramePr>
          <p:nvPr/>
        </p:nvGraphicFramePr>
        <p:xfrm>
          <a:off x="1845394" y="981348"/>
          <a:ext cx="1214438" cy="1079500"/>
        </p:xfrm>
        <a:graphic>
          <a:graphicData uri="http://schemas.openxmlformats.org/presentationml/2006/ole">
            <mc:AlternateContent xmlns:mc="http://schemas.openxmlformats.org/markup-compatibility/2006">
              <mc:Choice xmlns:v="urn:schemas-microsoft-com:vml" Requires="v">
                <p:oleObj name="Microsoft 公式 3.0" r:id="rId2" imgW="457200" imgH="406400" progId="Equation.3">
                  <p:embed/>
                </p:oleObj>
              </mc:Choice>
              <mc:Fallback>
                <p:oleObj name="Microsoft 公式 3.0" r:id="rId2" imgW="457200" imgH="406400" progId="Equation.3">
                  <p:embed/>
                  <p:pic>
                    <p:nvPicPr>
                      <p:cNvPr id="0" name="图片 256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394" y="981348"/>
                        <a:ext cx="1214438" cy="1079500"/>
                      </a:xfrm>
                      <a:prstGeom prst="rect">
                        <a:avLst/>
                      </a:prstGeom>
                      <a:solidFill>
                        <a:schemeClr val="bg1"/>
                      </a:solidFill>
                      <a:ln>
                        <a:noFill/>
                      </a:ln>
                      <a:effectLst/>
                    </p:spPr>
                  </p:pic>
                </p:oleObj>
              </mc:Fallback>
            </mc:AlternateContent>
          </a:graphicData>
        </a:graphic>
      </p:graphicFrame>
      <p:sp>
        <p:nvSpPr>
          <p:cNvPr id="6" name="Text Box 4"/>
          <p:cNvSpPr txBox="1">
            <a:spLocks noChangeArrowheads="1"/>
          </p:cNvSpPr>
          <p:nvPr/>
        </p:nvSpPr>
        <p:spPr bwMode="auto">
          <a:xfrm>
            <a:off x="467321" y="1026914"/>
            <a:ext cx="237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sz="2800" dirty="0">
                <a:solidFill>
                  <a:srgbClr val="C00000"/>
                </a:solidFill>
                <a:latin typeface="黑体" panose="02010609060101010101" pitchFamily="2" charset="-122"/>
              </a:rPr>
              <a:t>加速比</a:t>
            </a:r>
          </a:p>
        </p:txBody>
      </p:sp>
      <p:sp>
        <p:nvSpPr>
          <p:cNvPr id="8" name="Rectangle 6"/>
          <p:cNvSpPr>
            <a:spLocks noChangeArrowheads="1"/>
          </p:cNvSpPr>
          <p:nvPr/>
        </p:nvSpPr>
        <p:spPr bwMode="auto">
          <a:xfrm>
            <a:off x="3707904" y="912202"/>
            <a:ext cx="5198363"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r>
              <a:rPr lang="en-US" altLang="zh-CN" sz="2600" i="1" dirty="0" err="1">
                <a:solidFill>
                  <a:schemeClr val="tx2"/>
                </a:solidFill>
                <a:latin typeface="+mn-lt"/>
                <a:ea typeface="+mn-ea"/>
              </a:rPr>
              <a:t>T</a:t>
            </a:r>
            <a:r>
              <a:rPr lang="en-US" altLang="zh-CN" sz="2600" i="1" baseline="-25000" dirty="0" err="1">
                <a:solidFill>
                  <a:schemeClr val="tx2"/>
                </a:solidFill>
                <a:latin typeface="+mn-lt"/>
                <a:ea typeface="+mn-ea"/>
              </a:rPr>
              <a:t>s</a:t>
            </a:r>
            <a:r>
              <a:rPr lang="zh-CN" altLang="en-US" sz="2600" dirty="0">
                <a:solidFill>
                  <a:schemeClr val="tx2"/>
                </a:solidFill>
                <a:latin typeface="+mn-lt"/>
                <a:ea typeface="+mn-ea"/>
              </a:rPr>
              <a:t>：</a:t>
            </a:r>
            <a:r>
              <a:rPr lang="zh-CN" altLang="en-US" sz="2600" dirty="0">
                <a:latin typeface="+mn-lt"/>
                <a:ea typeface="+mn-ea"/>
              </a:rPr>
              <a:t>不使用流水线（即顺序执行）所用的时间，</a:t>
            </a:r>
            <a:endParaRPr lang="en-US" altLang="zh-CN" sz="2600" dirty="0">
              <a:latin typeface="+mn-lt"/>
              <a:ea typeface="+mn-ea"/>
            </a:endParaRPr>
          </a:p>
          <a:p>
            <a:r>
              <a:rPr lang="en-US" altLang="zh-CN" sz="2600" i="1" dirty="0" err="1">
                <a:solidFill>
                  <a:schemeClr val="tx2"/>
                </a:solidFill>
                <a:latin typeface="+mn-lt"/>
                <a:ea typeface="+mn-ea"/>
              </a:rPr>
              <a:t>T</a:t>
            </a:r>
            <a:r>
              <a:rPr lang="en-US" altLang="zh-CN" sz="2600" i="1" baseline="-25000" dirty="0" err="1">
                <a:solidFill>
                  <a:schemeClr val="tx2"/>
                </a:solidFill>
                <a:latin typeface="+mn-lt"/>
                <a:ea typeface="+mn-ea"/>
              </a:rPr>
              <a:t>k</a:t>
            </a:r>
            <a:r>
              <a:rPr lang="zh-CN" altLang="en-US" sz="2600" dirty="0">
                <a:solidFill>
                  <a:schemeClr val="tx2"/>
                </a:solidFill>
                <a:latin typeface="+mn-lt"/>
                <a:ea typeface="+mn-ea"/>
              </a:rPr>
              <a:t>：</a:t>
            </a:r>
            <a:r>
              <a:rPr lang="zh-CN" altLang="en-US" sz="2600" dirty="0">
                <a:latin typeface="+mn-lt"/>
                <a:ea typeface="+mn-ea"/>
              </a:rPr>
              <a:t>使用流水线后所用的时间。</a:t>
            </a:r>
          </a:p>
        </p:txBody>
      </p:sp>
      <p:sp>
        <p:nvSpPr>
          <p:cNvPr id="9" name="内容占位符 2"/>
          <p:cNvSpPr txBox="1"/>
          <p:nvPr/>
        </p:nvSpPr>
        <p:spPr>
          <a:xfrm>
            <a:off x="878904" y="4517504"/>
            <a:ext cx="8229600"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t>解：流水线加速比</a:t>
            </a:r>
            <a:r>
              <a:rPr lang="en-US" altLang="zh-CN" sz="2800" dirty="0"/>
              <a:t>=</a:t>
            </a:r>
            <a:endParaRPr lang="zh-CN" altLang="en-US" sz="2800" dirty="0"/>
          </a:p>
        </p:txBody>
      </p:sp>
      <p:sp>
        <p:nvSpPr>
          <p:cNvPr id="10" name="内容占位符 2"/>
          <p:cNvSpPr txBox="1"/>
          <p:nvPr/>
        </p:nvSpPr>
        <p:spPr>
          <a:xfrm>
            <a:off x="4047256" y="444549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非流水线指令的平均执行时间</a:t>
            </a:r>
          </a:p>
        </p:txBody>
      </p:sp>
      <p:cxnSp>
        <p:nvCxnSpPr>
          <p:cNvPr id="12" name="直接连接符 11"/>
          <p:cNvCxnSpPr/>
          <p:nvPr/>
        </p:nvCxnSpPr>
        <p:spPr>
          <a:xfrm>
            <a:off x="4119264" y="480553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内容占位符 2"/>
          <p:cNvSpPr txBox="1"/>
          <p:nvPr/>
        </p:nvSpPr>
        <p:spPr>
          <a:xfrm>
            <a:off x="4211960" y="480553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流水线指令的平均执行时间</a:t>
            </a:r>
          </a:p>
        </p:txBody>
      </p:sp>
      <p:sp>
        <p:nvSpPr>
          <p:cNvPr id="14" name="内容占位符 2"/>
          <p:cNvSpPr txBox="1"/>
          <p:nvPr/>
        </p:nvSpPr>
        <p:spPr>
          <a:xfrm>
            <a:off x="590872" y="5309592"/>
            <a:ext cx="8229600" cy="171980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t>非流水线：指令的平均执行时间</a:t>
            </a:r>
            <a:r>
              <a:rPr lang="en-US" altLang="zh-CN" sz="2800" dirty="0"/>
              <a:t>=</a:t>
            </a:r>
            <a:r>
              <a:rPr lang="zh-CN" altLang="en-US" sz="2800" dirty="0"/>
              <a:t>时钟周期*</a:t>
            </a:r>
            <a:r>
              <a:rPr lang="zh-CN" altLang="en-US" sz="2800" b="1" dirty="0">
                <a:solidFill>
                  <a:srgbClr val="0070C0"/>
                </a:solidFill>
              </a:rPr>
              <a:t>平均</a:t>
            </a:r>
            <a:r>
              <a:rPr lang="en-US" altLang="zh-CN" sz="2800" b="1" dirty="0">
                <a:solidFill>
                  <a:srgbClr val="0070C0"/>
                </a:solidFill>
              </a:rPr>
              <a:t>CPI</a:t>
            </a:r>
          </a:p>
          <a:p>
            <a:pPr marL="0" indent="0">
              <a:buFont typeface="Arial" panose="020B0604020202020204" pitchFamily="34" charset="0"/>
              <a:buNone/>
            </a:pPr>
            <a:r>
              <a:rPr lang="en-US" altLang="zh-CN" sz="2800" dirty="0"/>
              <a:t>                     =1</a:t>
            </a:r>
            <a:r>
              <a:rPr lang="en-US" altLang="zh-CN" sz="2800" i="1" dirty="0"/>
              <a:t>ns</a:t>
            </a:r>
            <a:r>
              <a:rPr lang="en-US" altLang="zh-CN" sz="2800" dirty="0"/>
              <a:t> </a:t>
            </a:r>
            <a:r>
              <a:rPr lang="zh-CN" altLang="en-US" sz="2800" dirty="0"/>
              <a:t>* </a:t>
            </a:r>
            <a:r>
              <a:rPr lang="en-US" altLang="zh-CN" sz="2800" dirty="0">
                <a:solidFill>
                  <a:srgbClr val="0000FF"/>
                </a:solidFill>
              </a:rPr>
              <a:t>((40%+20%)</a:t>
            </a:r>
            <a:r>
              <a:rPr lang="zh-CN" altLang="en-US" sz="2800" dirty="0">
                <a:solidFill>
                  <a:srgbClr val="0000FF"/>
                </a:solidFill>
              </a:rPr>
              <a:t>*</a:t>
            </a:r>
            <a:r>
              <a:rPr lang="en-US" altLang="zh-CN" sz="2800" dirty="0">
                <a:solidFill>
                  <a:srgbClr val="0000FF"/>
                </a:solidFill>
              </a:rPr>
              <a:t>4 + 40%</a:t>
            </a:r>
            <a:r>
              <a:rPr lang="zh-CN" altLang="en-US" sz="2800" dirty="0">
                <a:solidFill>
                  <a:srgbClr val="0000FF"/>
                </a:solidFill>
              </a:rPr>
              <a:t>*</a:t>
            </a:r>
            <a:r>
              <a:rPr lang="en-US" altLang="zh-CN" sz="2800" dirty="0">
                <a:solidFill>
                  <a:srgbClr val="0000FF"/>
                </a:solidFill>
              </a:rPr>
              <a:t>5)</a:t>
            </a:r>
          </a:p>
          <a:p>
            <a:pPr marL="0" indent="0">
              <a:buFont typeface="Arial" panose="020B0604020202020204" pitchFamily="34" charset="0"/>
              <a:buNone/>
            </a:pPr>
            <a:r>
              <a:rPr lang="en-US" altLang="zh-CN" sz="2800" dirty="0"/>
              <a:t>                     =1</a:t>
            </a:r>
            <a:r>
              <a:rPr lang="en-US" altLang="zh-CN" sz="2800" i="1" dirty="0"/>
              <a:t>ns</a:t>
            </a:r>
            <a:r>
              <a:rPr lang="en-US" altLang="zh-CN" sz="2800" dirty="0"/>
              <a:t> *</a:t>
            </a:r>
            <a:r>
              <a:rPr lang="en-US" altLang="zh-CN" sz="2800" dirty="0">
                <a:solidFill>
                  <a:srgbClr val="0000FF"/>
                </a:solidFill>
              </a:rPr>
              <a:t> 4.4 </a:t>
            </a:r>
            <a:r>
              <a:rPr lang="en-US" altLang="zh-CN" sz="2800" dirty="0"/>
              <a:t>=4.4</a:t>
            </a:r>
            <a:r>
              <a:rPr lang="en-US" altLang="zh-CN" sz="2800" i="1" dirty="0"/>
              <a:t> ns</a:t>
            </a:r>
            <a:r>
              <a:rPr lang="en-US" altLang="zh-CN" sz="2800" dirty="0"/>
              <a:t> </a:t>
            </a:r>
            <a:endParaRPr lang="zh-CN" altLang="en-US" sz="2800" dirty="0"/>
          </a:p>
        </p:txBody>
      </p:sp>
      <p:sp>
        <p:nvSpPr>
          <p:cNvPr id="1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流水线性能分析</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448251"/>
            <a:ext cx="2133600" cy="365125"/>
          </a:xfrm>
        </p:spPr>
        <p:txBody>
          <a:bodyPr/>
          <a:lstStyle/>
          <a:p>
            <a:fld id="{0C913308-F349-4B6D-A68A-DD1791B4A57B}" type="slidenum">
              <a:rPr lang="zh-CN" altLang="en-US" smtClean="0"/>
              <a:t>84</a:t>
            </a:fld>
            <a:endParaRPr lang="zh-CN" altLang="en-US"/>
          </a:p>
        </p:txBody>
      </p:sp>
      <p:sp>
        <p:nvSpPr>
          <p:cNvPr id="9" name="内容占位符 2"/>
          <p:cNvSpPr txBox="1"/>
          <p:nvPr/>
        </p:nvSpPr>
        <p:spPr>
          <a:xfrm>
            <a:off x="1022920" y="4149080"/>
            <a:ext cx="3261048"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t>流水线加速比</a:t>
            </a:r>
            <a:r>
              <a:rPr lang="en-US" altLang="zh-CN" sz="2800" dirty="0"/>
              <a:t>=</a:t>
            </a:r>
            <a:endParaRPr lang="zh-CN" altLang="en-US" sz="2800" dirty="0"/>
          </a:p>
        </p:txBody>
      </p:sp>
      <p:sp>
        <p:nvSpPr>
          <p:cNvPr id="10" name="内容占位符 2"/>
          <p:cNvSpPr txBox="1"/>
          <p:nvPr/>
        </p:nvSpPr>
        <p:spPr>
          <a:xfrm>
            <a:off x="3635896" y="408545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非流水线指令的平均执行时间</a:t>
            </a:r>
          </a:p>
        </p:txBody>
      </p:sp>
      <p:cxnSp>
        <p:nvCxnSpPr>
          <p:cNvPr id="12" name="直接连接符 11"/>
          <p:cNvCxnSpPr/>
          <p:nvPr/>
        </p:nvCxnSpPr>
        <p:spPr>
          <a:xfrm>
            <a:off x="3707904" y="444549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内容占位符 2"/>
          <p:cNvSpPr txBox="1"/>
          <p:nvPr/>
        </p:nvSpPr>
        <p:spPr>
          <a:xfrm>
            <a:off x="3800600" y="444549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流水线指令的平均执行时间</a:t>
            </a:r>
          </a:p>
        </p:txBody>
      </p:sp>
      <p:sp>
        <p:nvSpPr>
          <p:cNvPr id="14" name="内容占位符 2"/>
          <p:cNvSpPr txBox="1"/>
          <p:nvPr/>
        </p:nvSpPr>
        <p:spPr>
          <a:xfrm>
            <a:off x="446856" y="1124744"/>
            <a:ext cx="8229600" cy="17198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solidFill>
                  <a:schemeClr val="bg1">
                    <a:lumMod val="65000"/>
                  </a:schemeClr>
                </a:solidFill>
              </a:rPr>
              <a:t>非流水线：指令的平均执行时间</a:t>
            </a:r>
            <a:r>
              <a:rPr lang="en-US" altLang="zh-CN" sz="2800" dirty="0">
                <a:solidFill>
                  <a:schemeClr val="bg1">
                    <a:lumMod val="65000"/>
                  </a:schemeClr>
                </a:solidFill>
              </a:rPr>
              <a:t>=</a:t>
            </a:r>
            <a:r>
              <a:rPr lang="zh-CN" altLang="en-US" sz="2800" dirty="0">
                <a:solidFill>
                  <a:schemeClr val="bg1">
                    <a:lumMod val="65000"/>
                  </a:schemeClr>
                </a:solidFill>
              </a:rPr>
              <a:t>时钟周期*平均</a:t>
            </a:r>
            <a:r>
              <a:rPr lang="en-US" altLang="zh-CN" sz="2800" dirty="0">
                <a:solidFill>
                  <a:schemeClr val="bg1">
                    <a:lumMod val="65000"/>
                  </a:schemeClr>
                </a:solidFill>
              </a:rPr>
              <a:t>CPI</a:t>
            </a:r>
          </a:p>
          <a:p>
            <a:pPr marL="0" indent="0">
              <a:buFont typeface="Arial" panose="020B0604020202020204" pitchFamily="34" charset="0"/>
              <a:buNone/>
            </a:pPr>
            <a:r>
              <a:rPr lang="en-US" altLang="zh-CN" sz="2800" dirty="0">
                <a:solidFill>
                  <a:schemeClr val="bg1">
                    <a:lumMod val="65000"/>
                  </a:schemeClr>
                </a:solidFill>
              </a:rPr>
              <a:t>                     =1ns </a:t>
            </a:r>
            <a:r>
              <a:rPr lang="zh-CN" altLang="en-US" sz="2800" dirty="0">
                <a:solidFill>
                  <a:schemeClr val="bg1">
                    <a:lumMod val="65000"/>
                  </a:schemeClr>
                </a:solidFill>
              </a:rPr>
              <a:t>* </a:t>
            </a:r>
            <a:r>
              <a:rPr lang="en-US" altLang="zh-CN" sz="2800" dirty="0">
                <a:solidFill>
                  <a:schemeClr val="bg1">
                    <a:lumMod val="65000"/>
                  </a:schemeClr>
                </a:solidFill>
              </a:rPr>
              <a:t>((40%+20%)</a:t>
            </a:r>
            <a:r>
              <a:rPr lang="zh-CN" altLang="en-US" sz="2800" dirty="0">
                <a:solidFill>
                  <a:schemeClr val="bg1">
                    <a:lumMod val="65000"/>
                  </a:schemeClr>
                </a:solidFill>
              </a:rPr>
              <a:t>*</a:t>
            </a:r>
            <a:r>
              <a:rPr lang="en-US" altLang="zh-CN" sz="2800" dirty="0">
                <a:solidFill>
                  <a:schemeClr val="bg1">
                    <a:lumMod val="65000"/>
                  </a:schemeClr>
                </a:solidFill>
              </a:rPr>
              <a:t>4 + 40%</a:t>
            </a:r>
            <a:r>
              <a:rPr lang="zh-CN" altLang="en-US" sz="2800" dirty="0">
                <a:solidFill>
                  <a:schemeClr val="bg1">
                    <a:lumMod val="65000"/>
                  </a:schemeClr>
                </a:solidFill>
              </a:rPr>
              <a:t>*</a:t>
            </a:r>
            <a:r>
              <a:rPr lang="en-US" altLang="zh-CN" sz="2800" dirty="0">
                <a:solidFill>
                  <a:schemeClr val="bg1">
                    <a:lumMod val="65000"/>
                  </a:schemeClr>
                </a:solidFill>
              </a:rPr>
              <a:t>5)</a:t>
            </a:r>
          </a:p>
          <a:p>
            <a:pPr marL="0" indent="0">
              <a:buFont typeface="Arial" panose="020B0604020202020204" pitchFamily="34" charset="0"/>
              <a:buNone/>
            </a:pPr>
            <a:r>
              <a:rPr lang="en-US" altLang="zh-CN" sz="2800" dirty="0">
                <a:solidFill>
                  <a:schemeClr val="bg1">
                    <a:lumMod val="65000"/>
                  </a:schemeClr>
                </a:solidFill>
              </a:rPr>
              <a:t>                     =1ns * 4.4 =4.4 ns </a:t>
            </a:r>
          </a:p>
        </p:txBody>
      </p:sp>
      <p:sp>
        <p:nvSpPr>
          <p:cNvPr id="15" name="内容占位符 2"/>
          <p:cNvSpPr txBox="1"/>
          <p:nvPr/>
        </p:nvSpPr>
        <p:spPr>
          <a:xfrm>
            <a:off x="395536" y="2924944"/>
            <a:ext cx="8229600"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t>流水线：  时钟周期变慢为</a:t>
            </a:r>
            <a:r>
              <a:rPr lang="en-US" altLang="zh-CN" sz="2800" dirty="0"/>
              <a:t>1.2ns</a:t>
            </a:r>
            <a:r>
              <a:rPr lang="zh-CN" altLang="en-US" sz="2800" dirty="0"/>
              <a:t>，流水线</a:t>
            </a:r>
            <a:r>
              <a:rPr lang="en-US" altLang="zh-CN" sz="2800" dirty="0"/>
              <a:t>CPI=1</a:t>
            </a:r>
            <a:r>
              <a:rPr altLang="zh-CN" sz="2800" dirty="0"/>
              <a:t>。</a:t>
            </a:r>
            <a:r>
              <a:rPr lang="en-US" altLang="zh-CN" sz="2800" dirty="0"/>
              <a:t>1.2*1=1.2ns</a:t>
            </a:r>
            <a:r>
              <a:rPr lang="zh-CN" altLang="en-US" sz="2800" dirty="0"/>
              <a:t>就是指令的平均执行时间。</a:t>
            </a:r>
          </a:p>
        </p:txBody>
      </p:sp>
      <p:sp>
        <p:nvSpPr>
          <p:cNvPr id="16" name="内容占位符 2"/>
          <p:cNvSpPr txBox="1"/>
          <p:nvPr/>
        </p:nvSpPr>
        <p:spPr>
          <a:xfrm>
            <a:off x="4955286" y="5309592"/>
            <a:ext cx="1056873"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a:t>=3.7</a:t>
            </a:r>
            <a:endParaRPr lang="zh-CN" altLang="en-US" sz="2800" dirty="0"/>
          </a:p>
        </p:txBody>
      </p:sp>
      <p:cxnSp>
        <p:nvCxnSpPr>
          <p:cNvPr id="17" name="直接连接符 16"/>
          <p:cNvCxnSpPr/>
          <p:nvPr/>
        </p:nvCxnSpPr>
        <p:spPr>
          <a:xfrm>
            <a:off x="3759224" y="5589240"/>
            <a:ext cx="11008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内容占位符 2"/>
          <p:cNvSpPr txBox="1"/>
          <p:nvPr/>
        </p:nvSpPr>
        <p:spPr>
          <a:xfrm>
            <a:off x="3932555" y="5165725"/>
            <a:ext cx="1022350"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t>4.4ns</a:t>
            </a:r>
            <a:endParaRPr lang="zh-CN" altLang="en-US" sz="2400" dirty="0"/>
          </a:p>
        </p:txBody>
      </p:sp>
      <p:sp>
        <p:nvSpPr>
          <p:cNvPr id="19" name="内容占位符 2"/>
          <p:cNvSpPr txBox="1"/>
          <p:nvPr/>
        </p:nvSpPr>
        <p:spPr>
          <a:xfrm>
            <a:off x="3932555" y="5589270"/>
            <a:ext cx="970915"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t>1.2ns</a:t>
            </a:r>
            <a:endParaRPr lang="zh-CN" altLang="en-US" sz="2400" dirty="0"/>
          </a:p>
        </p:txBody>
      </p:sp>
      <p:sp>
        <p:nvSpPr>
          <p:cNvPr id="21" name="内容占位符 2"/>
          <p:cNvSpPr txBox="1"/>
          <p:nvPr/>
        </p:nvSpPr>
        <p:spPr>
          <a:xfrm>
            <a:off x="3356248" y="5317976"/>
            <a:ext cx="524744" cy="7116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a:t>=</a:t>
            </a:r>
            <a:endParaRPr lang="zh-CN" altLang="en-US" sz="2800" dirty="0"/>
          </a:p>
        </p:txBody>
      </p:sp>
      <p:sp>
        <p:nvSpPr>
          <p:cNvPr id="20"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4.2</a:t>
            </a:r>
            <a:r>
              <a:rPr lang="zh-CN" altLang="en-US" sz="2800" dirty="0">
                <a:solidFill>
                  <a:srgbClr val="0000FF"/>
                </a:solidFill>
                <a:latin typeface="华文中宋" panose="02010600040101010101" pitchFamily="2" charset="-122"/>
                <a:ea typeface="华文中宋" panose="02010600040101010101" pitchFamily="2" charset="-122"/>
              </a:rPr>
              <a:t>  流水线性能分析</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1331595" y="1844675"/>
            <a:ext cx="6817995" cy="5723255"/>
          </a:xfrm>
          <a:prstGeom prst="rect">
            <a:avLst/>
          </a:prstGeom>
          <a:noFill/>
          <a:ln w="9525">
            <a:noFill/>
            <a:miter lim="800000"/>
          </a:ln>
          <a:effectLst/>
        </p:spPr>
        <p:txBody>
          <a:bodyPr wrap="square">
            <a:spAutoFit/>
          </a:bodyPr>
          <a:lstStyle/>
          <a:p>
            <a:pPr algn="l" eaLnBrk="1" hangingPunct="1">
              <a:lnSpc>
                <a:spcPct val="150000"/>
              </a:lnSpc>
            </a:pPr>
            <a:r>
              <a:rPr lang="en-US" altLang="zh-CN" sz="3200" b="1" dirty="0">
                <a:solidFill>
                  <a:schemeClr val="tx1"/>
                </a:solidFill>
                <a:latin typeface="华文中宋" panose="02010600040101010101" pitchFamily="2" charset="-122"/>
                <a:ea typeface="华文中宋" panose="02010600040101010101" pitchFamily="2" charset="-122"/>
              </a:rPr>
              <a:t>4.1 </a:t>
            </a:r>
            <a:r>
              <a:rPr lang="zh-CN" altLang="en-US" sz="3200" b="1" dirty="0">
                <a:solidFill>
                  <a:schemeClr val="tx1"/>
                </a:solidFill>
                <a:latin typeface="华文中宋" panose="02010600040101010101" pitchFamily="2" charset="-122"/>
                <a:ea typeface="华文中宋" panose="02010600040101010101" pitchFamily="2" charset="-122"/>
              </a:rPr>
              <a:t>流水线的基本概念</a:t>
            </a:r>
            <a:endParaRPr lang="zh-CN" altLang="en-US" sz="32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a:solidFill>
                  <a:schemeClr val="tx1"/>
                </a:solidFill>
                <a:latin typeface="华文中宋" panose="02010600040101010101" pitchFamily="2" charset="-122"/>
                <a:ea typeface="华文中宋" panose="02010600040101010101" pitchFamily="2" charset="-122"/>
              </a:rPr>
              <a:t>4.2 </a:t>
            </a:r>
            <a:r>
              <a:rPr lang="zh-CN" altLang="en-US" sz="3200" b="1" dirty="0">
                <a:solidFill>
                  <a:schemeClr val="tx1"/>
                </a:solidFill>
                <a:latin typeface="华文中宋" panose="02010600040101010101" pitchFamily="2" charset="-122"/>
                <a:ea typeface="华文中宋" panose="02010600040101010101" pitchFamily="2" charset="-122"/>
              </a:rPr>
              <a:t>流水线</a:t>
            </a:r>
            <a:r>
              <a:rPr altLang="en-US" sz="3200" b="1" dirty="0">
                <a:solidFill>
                  <a:schemeClr val="tx1"/>
                </a:solidFill>
                <a:latin typeface="华文中宋" panose="02010600040101010101" pitchFamily="2" charset="-122"/>
                <a:ea typeface="华文中宋" panose="02010600040101010101" pitchFamily="2" charset="-122"/>
                <a:sym typeface="+mn-ea"/>
              </a:rPr>
              <a:t>的时空图及</a:t>
            </a:r>
            <a:r>
              <a:rPr lang="zh-CN" altLang="en-US" sz="3200" b="1" dirty="0">
                <a:solidFill>
                  <a:schemeClr val="tx1"/>
                </a:solidFill>
                <a:latin typeface="华文中宋" panose="02010600040101010101" pitchFamily="2" charset="-122"/>
                <a:ea typeface="华文中宋" panose="02010600040101010101" pitchFamily="2" charset="-122"/>
              </a:rPr>
              <a:t>性能分析</a:t>
            </a:r>
            <a:endParaRPr lang="en-US" altLang="zh-CN" sz="32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3200" b="1" dirty="0">
                <a:solidFill>
                  <a:srgbClr val="FF0000"/>
                </a:solidFill>
                <a:latin typeface="华文中宋" panose="02010600040101010101" pitchFamily="2" charset="-122"/>
                <a:ea typeface="华文中宋" panose="02010600040101010101" pitchFamily="2" charset="-122"/>
              </a:rPr>
              <a:t>4.3 </a:t>
            </a:r>
            <a:r>
              <a:rPr lang="zh-CN" altLang="en-US" sz="3200" b="1" dirty="0">
                <a:solidFill>
                  <a:srgbClr val="FF0000"/>
                </a:solidFill>
                <a:latin typeface="华文中宋" panose="02010600040101010101" pitchFamily="2" charset="-122"/>
                <a:ea typeface="华文中宋" panose="02010600040101010101" pitchFamily="2" charset="-122"/>
              </a:rPr>
              <a:t>流水线中的冒险问题</a:t>
            </a:r>
            <a:endParaRPr lang="zh-CN" altLang="en-US" sz="3200" b="1" dirty="0">
              <a:latin typeface="华文中宋" panose="02010600040101010101" pitchFamily="2" charset="-122"/>
              <a:ea typeface="华文中宋" panose="02010600040101010101" pitchFamily="2" charset="-122"/>
            </a:endParaRPr>
          </a:p>
          <a:p>
            <a:pPr>
              <a:lnSpc>
                <a:spcPct val="150000"/>
              </a:lnSpc>
            </a:pPr>
            <a:r>
              <a:rPr lang="en-US" altLang="zh-CN" sz="3200" b="1" dirty="0">
                <a:latin typeface="华文中宋" panose="02010600040101010101" pitchFamily="2" charset="-122"/>
                <a:ea typeface="华文中宋" panose="02010600040101010101" pitchFamily="2" charset="-122"/>
              </a:rPr>
              <a:t>4.4 </a:t>
            </a:r>
            <a:r>
              <a:rPr lang="en-US" altLang="zh-CN" sz="3200" b="1" dirty="0">
                <a:latin typeface="华文中宋" panose="02010600040101010101" pitchFamily="2" charset="-122"/>
                <a:ea typeface="华文中宋" panose="02010600040101010101" pitchFamily="2" charset="-122"/>
                <a:sym typeface="+mn-ea"/>
              </a:rPr>
              <a:t>流水线模型机及设计</a:t>
            </a:r>
          </a:p>
          <a:p>
            <a:pPr>
              <a:lnSpc>
                <a:spcPct val="150000"/>
              </a:lnSpc>
            </a:pPr>
            <a:r>
              <a:rPr lang="en-US" altLang="zh-CN" sz="3200" b="1" spc="-100" noProof="0" dirty="0">
                <a:ln>
                  <a:noFill/>
                </a:ln>
                <a:effectLst/>
                <a:uLnTx/>
                <a:uFillTx/>
                <a:latin typeface="华文中宋" panose="02010600040101010101" pitchFamily="2" charset="-122"/>
                <a:ea typeface="华文中宋" panose="02010600040101010101" pitchFamily="2" charset="-122"/>
                <a:cs typeface="+mj-cs"/>
                <a:sym typeface="+mn-ea"/>
              </a:rPr>
              <a:t>4.5 </a:t>
            </a:r>
            <a:r>
              <a:rPr altLang="en-US" sz="3200" b="1" spc="-100" noProof="0" dirty="0">
                <a:ln>
                  <a:noFill/>
                </a:ln>
                <a:effectLst/>
                <a:uLnTx/>
                <a:uFillTx/>
                <a:latin typeface="华文中宋" panose="02010600040101010101" pitchFamily="2" charset="-122"/>
                <a:ea typeface="华文中宋" panose="02010600040101010101" pitchFamily="2" charset="-122"/>
                <a:cs typeface="+mj-cs"/>
                <a:sym typeface="+mn-ea"/>
              </a:rPr>
              <a:t> </a:t>
            </a:r>
            <a:r>
              <a:rPr altLang="en-US" sz="3200" b="1" dirty="0">
                <a:latin typeface="Times New Roman" panose="02020603050405020304" pitchFamily="18" charset="0"/>
                <a:ea typeface="华文中宋" panose="02010600040101010101" pitchFamily="2" charset="-122"/>
                <a:sym typeface="+mn-ea"/>
              </a:rPr>
              <a:t>现代处理器的高级实现技术</a:t>
            </a:r>
          </a:p>
          <a:p>
            <a:pPr>
              <a:lnSpc>
                <a:spcPct val="150000"/>
              </a:lnSpc>
            </a:pPr>
            <a:r>
              <a:rPr altLang="en-US" sz="3200" b="1" dirty="0">
                <a:latin typeface="Times New Roman" panose="02020603050405020304" pitchFamily="18" charset="0"/>
                <a:ea typeface="华文中宋" panose="02010600040101010101" pitchFamily="2" charset="-122"/>
                <a:sym typeface="+mn-ea"/>
              </a:rPr>
              <a:t>     （</a:t>
            </a:r>
            <a:r>
              <a:rPr altLang="en-US" sz="3200" b="1" spc="-100" noProof="0" dirty="0">
                <a:ln>
                  <a:noFill/>
                </a:ln>
                <a:effectLst/>
                <a:uLnTx/>
                <a:uFillTx/>
                <a:latin typeface="华文中宋" panose="02010600040101010101" pitchFamily="2" charset="-122"/>
                <a:ea typeface="华文中宋" panose="02010600040101010101" pitchFamily="2" charset="-122"/>
                <a:cs typeface="+mj-cs"/>
                <a:sym typeface="+mn-ea"/>
              </a:rPr>
              <a:t>指令级并行技术</a:t>
            </a:r>
            <a:r>
              <a:rPr altLang="en-US" sz="3200" b="1" dirty="0">
                <a:latin typeface="Times New Roman" panose="02020603050405020304" pitchFamily="18" charset="0"/>
                <a:ea typeface="华文中宋" panose="02010600040101010101" pitchFamily="2" charset="-122"/>
                <a:sym typeface="+mn-ea"/>
              </a:rPr>
              <a:t>）</a:t>
            </a:r>
            <a:endParaRPr lang="en-US" altLang="zh-CN" sz="3200" b="1" dirty="0">
              <a:latin typeface="华文中宋" panose="02010600040101010101" pitchFamily="2" charset="-122"/>
              <a:ea typeface="华文中宋" panose="02010600040101010101" pitchFamily="2" charset="-122"/>
            </a:endParaRPr>
          </a:p>
          <a:p>
            <a:pPr>
              <a:lnSpc>
                <a:spcPct val="130000"/>
              </a:lnSpc>
            </a:pPr>
            <a:r>
              <a:rPr lang="en-US" altLang="zh-CN" sz="3200" dirty="0">
                <a:latin typeface="华文中宋" panose="02010600040101010101" pitchFamily="2" charset="-122"/>
                <a:ea typeface="华文中宋" panose="02010600040101010101" pitchFamily="2" charset="-122"/>
              </a:rPr>
              <a:t>  </a:t>
            </a:r>
            <a:endParaRPr lang="zh-CN" altLang="en-US" sz="3200" dirty="0">
              <a:latin typeface="华文中宋" panose="02010600040101010101" pitchFamily="2" charset="-122"/>
              <a:ea typeface="华文中宋" panose="02010600040101010101" pitchFamily="2" charset="-122"/>
            </a:endParaRPr>
          </a:p>
          <a:p>
            <a:pPr algn="l" eaLnBrk="1" hangingPunct="1">
              <a:lnSpc>
                <a:spcPct val="130000"/>
              </a:lnSpc>
            </a:pPr>
            <a:endParaRPr lang="en-US" altLang="zh-CN" sz="2800" dirty="0">
              <a:latin typeface="华文中宋" panose="02010600040101010101" pitchFamily="2" charset="-122"/>
              <a:ea typeface="华文中宋" panose="02010600040101010101" pitchFamily="2" charset="-122"/>
            </a:endParaRPr>
          </a:p>
        </p:txBody>
      </p:sp>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3600" dirty="0">
                <a:solidFill>
                  <a:srgbClr val="0000FF"/>
                </a:solidFill>
                <a:latin typeface="华文中宋" panose="02010600040101010101" pitchFamily="2" charset="-122"/>
                <a:ea typeface="华文中宋" panose="02010600040101010101" pitchFamily="2" charset="-122"/>
              </a:rPr>
              <a:t>第</a:t>
            </a:r>
            <a:r>
              <a:rPr lang="en-US" altLang="zh-CN" sz="3600" dirty="0">
                <a:solidFill>
                  <a:srgbClr val="0000FF"/>
                </a:solidFill>
                <a:latin typeface="华文中宋" panose="02010600040101010101" pitchFamily="2" charset="-122"/>
                <a:ea typeface="华文中宋" panose="02010600040101010101" pitchFamily="2" charset="-122"/>
              </a:rPr>
              <a:t>4</a:t>
            </a:r>
            <a:r>
              <a:rPr lang="zh-CN" altLang="en-US" sz="3600" dirty="0">
                <a:solidFill>
                  <a:srgbClr val="0000FF"/>
                </a:solidFill>
                <a:latin typeface="华文中宋" panose="02010600040101010101" pitchFamily="2" charset="-122"/>
                <a:ea typeface="华文中宋" panose="02010600040101010101" pitchFamily="2" charset="-122"/>
              </a:rPr>
              <a:t>章</a:t>
            </a:r>
            <a:r>
              <a:rPr lang="en-US" altLang="zh-CN" sz="3600" dirty="0">
                <a:solidFill>
                  <a:srgbClr val="0000FF"/>
                </a:solidFill>
                <a:latin typeface="华文中宋" panose="02010600040101010101" pitchFamily="2" charset="-122"/>
                <a:ea typeface="华文中宋" panose="02010600040101010101" pitchFamily="2" charset="-122"/>
              </a:rPr>
              <a:t>-1</a:t>
            </a:r>
            <a:r>
              <a:rPr lang="zh-CN" altLang="en-US" sz="3600" dirty="0">
                <a:solidFill>
                  <a:srgbClr val="0000FF"/>
                </a:solidFill>
                <a:latin typeface="华文中宋" panose="02010600040101010101" pitchFamily="2" charset="-122"/>
                <a:ea typeface="华文中宋" panose="02010600040101010101" pitchFamily="2" charset="-122"/>
              </a:rPr>
              <a:t>  流水线技术及指令级并行技术</a:t>
            </a:r>
            <a:endParaRPr lang="zh-CN" sz="36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A24C318-8E56-4222-8D93-8231BA1FB9B3}" type="slidenum">
              <a:rPr lang="en-US" altLang="zh-CN"/>
              <a:t>86</a:t>
            </a:fld>
            <a:endParaRPr lang="en-US" altLang="zh-CN"/>
          </a:p>
        </p:txBody>
      </p:sp>
      <p:sp>
        <p:nvSpPr>
          <p:cNvPr id="6" name="Rectangle 5"/>
          <p:cNvSpPr>
            <a:spLocks noChangeArrowheads="1"/>
          </p:cNvSpPr>
          <p:nvPr/>
        </p:nvSpPr>
        <p:spPr bwMode="auto">
          <a:xfrm>
            <a:off x="471488" y="899304"/>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b="1" dirty="0">
                <a:solidFill>
                  <a:srgbClr val="00B050"/>
                </a:solidFill>
                <a:latin typeface="华文中宋" panose="02010600040101010101" pitchFamily="2" charset="-122"/>
                <a:ea typeface="华文中宋" panose="02010600040101010101" pitchFamily="2" charset="-122"/>
              </a:rPr>
              <a:t>1 </a:t>
            </a:r>
            <a:r>
              <a:rPr altLang="en-US" sz="2800" b="1" dirty="0">
                <a:solidFill>
                  <a:srgbClr val="00B050"/>
                </a:solidFill>
                <a:latin typeface="华文中宋" panose="02010600040101010101" pitchFamily="2" charset="-122"/>
                <a:ea typeface="华文中宋" panose="02010600040101010101" pitchFamily="2" charset="-122"/>
              </a:rPr>
              <a:t>、</a:t>
            </a:r>
            <a:r>
              <a:rPr lang="zh-CN" altLang="en-US" sz="2800" b="1" dirty="0">
                <a:solidFill>
                  <a:srgbClr val="00B050"/>
                </a:solidFill>
                <a:latin typeface="华文中宋" panose="02010600040101010101" pitchFamily="2" charset="-122"/>
                <a:ea typeface="华文中宋" panose="02010600040101010101" pitchFamily="2" charset="-122"/>
              </a:rPr>
              <a:t>什么是流水线冒险</a:t>
            </a:r>
          </a:p>
        </p:txBody>
      </p:sp>
      <p:sp>
        <p:nvSpPr>
          <p:cNvPr id="7" name="Rectangle 6"/>
          <p:cNvSpPr>
            <a:spLocks noChangeArrowheads="1"/>
          </p:cNvSpPr>
          <p:nvPr/>
        </p:nvSpPr>
        <p:spPr bwMode="auto">
          <a:xfrm>
            <a:off x="539750" y="1529313"/>
            <a:ext cx="8124825"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a:lnSpc>
                <a:spcPct val="150000"/>
              </a:lnSpc>
            </a:pPr>
            <a:r>
              <a:rPr lang="zh-CN" altLang="en-US" dirty="0">
                <a:latin typeface="华文中宋" panose="02010600040101010101" pitchFamily="2" charset="-122"/>
                <a:ea typeface="华文中宋" panose="02010600040101010101" pitchFamily="2" charset="-122"/>
              </a:rPr>
              <a:t>如果要执行算式</a:t>
            </a:r>
            <a:r>
              <a:rPr lang="en-US" altLang="zh-CN" dirty="0">
                <a:latin typeface="华文中宋" panose="02010600040101010101" pitchFamily="2" charset="-122"/>
                <a:ea typeface="华文中宋" panose="02010600040101010101" pitchFamily="2" charset="-122"/>
              </a:rPr>
              <a:t>S=a/</a:t>
            </a:r>
            <a:r>
              <a:rPr lang="en-US" altLang="zh-CN" dirty="0" err="1">
                <a:latin typeface="华文中宋" panose="02010600040101010101" pitchFamily="2" charset="-122"/>
                <a:ea typeface="华文中宋" panose="02010600040101010101" pitchFamily="2" charset="-122"/>
              </a:rPr>
              <a:t>b+c</a:t>
            </a:r>
            <a:r>
              <a:rPr lang="zh-CN" altLang="en-US" dirty="0">
                <a:latin typeface="华文中宋" panose="02010600040101010101" pitchFamily="2" charset="-122"/>
                <a:ea typeface="华文中宋" panose="02010600040101010101" pitchFamily="2" charset="-122"/>
              </a:rPr>
              <a:t>，要通过下列四条指令来执行。</a:t>
            </a:r>
          </a:p>
          <a:p>
            <a:pPr algn="l">
              <a:lnSpc>
                <a:spcPct val="150000"/>
              </a:lnSpc>
            </a:pPr>
            <a:r>
              <a:rPr lang="en-US" altLang="zh-CN" dirty="0">
                <a:latin typeface="华文中宋" panose="02010600040101010101" pitchFamily="2" charset="-122"/>
                <a:ea typeface="华文中宋" panose="02010600040101010101" pitchFamily="2" charset="-122"/>
              </a:rPr>
              <a:t>1</a:t>
            </a:r>
            <a:r>
              <a:rPr altLang="en-US"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$t1, 0($s1);  </a:t>
            </a:r>
          </a:p>
          <a:p>
            <a:pPr algn="l">
              <a:lnSpc>
                <a:spcPct val="150000"/>
              </a:lnSpc>
            </a:pPr>
            <a:r>
              <a:rPr lang="en-US" altLang="zh-CN" sz="2000" dirty="0">
                <a:latin typeface="华文中宋" panose="02010600040101010101" pitchFamily="2" charset="-122"/>
                <a:ea typeface="华文中宋" panose="02010600040101010101" pitchFamily="2" charset="-122"/>
              </a:rPr>
              <a:t> 2</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$t2, 0($s2);</a:t>
            </a:r>
          </a:p>
          <a:p>
            <a:pPr algn="l">
              <a:lnSpc>
                <a:spcPct val="150000"/>
              </a:lnSpc>
            </a:pPr>
            <a:r>
              <a:rPr lang="en-US" altLang="zh-CN" sz="2000" dirty="0">
                <a:latin typeface="华文中宋" panose="02010600040101010101" pitchFamily="2" charset="-122"/>
                <a:ea typeface="华文中宋" panose="02010600040101010101" pitchFamily="2" charset="-122"/>
              </a:rPr>
              <a:t> 3</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lw $t3, 0($s3);</a:t>
            </a:r>
          </a:p>
          <a:p>
            <a:pPr algn="l">
              <a:lnSpc>
                <a:spcPct val="150000"/>
              </a:lnSpc>
            </a:pPr>
            <a:r>
              <a:rPr lang="en-US" altLang="zh-CN" sz="2000" dirty="0">
                <a:latin typeface="华文中宋" panose="02010600040101010101" pitchFamily="2" charset="-122"/>
                <a:ea typeface="华文中宋" panose="02010600040101010101" pitchFamily="2" charset="-122"/>
              </a:rPr>
              <a:t> 4</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div $t4, $t1, $t2</a:t>
            </a:r>
          </a:p>
          <a:p>
            <a:pPr algn="l">
              <a:lnSpc>
                <a:spcPct val="150000"/>
              </a:lnSpc>
            </a:pPr>
            <a:r>
              <a:rPr lang="en-US" altLang="zh-CN" sz="2000" dirty="0">
                <a:latin typeface="华文中宋" panose="02010600040101010101" pitchFamily="2" charset="-122"/>
                <a:ea typeface="华文中宋" panose="02010600040101010101" pitchFamily="2" charset="-122"/>
              </a:rPr>
              <a:t> 5</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add $t4, $t4, $t3;</a:t>
            </a:r>
            <a:r>
              <a:rPr lang="zh-CN" altLang="en-US" sz="2000" dirty="0">
                <a:latin typeface="华文中宋" panose="02010600040101010101" pitchFamily="2" charset="-122"/>
                <a:ea typeface="华文中宋" panose="02010600040101010101" pitchFamily="2" charset="-122"/>
              </a:rPr>
              <a:t>要等</a:t>
            </a:r>
            <a:r>
              <a:rPr lang="en-US" altLang="zh-CN" sz="2000" dirty="0">
                <a:latin typeface="华文中宋" panose="02010600040101010101" pitchFamily="2" charset="-122"/>
                <a:ea typeface="华文中宋" panose="02010600040101010101" pitchFamily="2" charset="-122"/>
              </a:rPr>
              <a:t>div</a:t>
            </a:r>
            <a:r>
              <a:rPr lang="zh-CN" altLang="en-US" sz="2000" dirty="0">
                <a:latin typeface="华文中宋" panose="02010600040101010101" pitchFamily="2" charset="-122"/>
                <a:ea typeface="华文中宋" panose="02010600040101010101" pitchFamily="2" charset="-122"/>
              </a:rPr>
              <a:t>结果</a:t>
            </a:r>
          </a:p>
          <a:p>
            <a:pPr algn="l">
              <a:lnSpc>
                <a:spcPct val="150000"/>
              </a:lnSpc>
            </a:pP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6</a:t>
            </a:r>
            <a:r>
              <a:rPr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sw $t4, 0($s4);    </a:t>
            </a:r>
            <a:r>
              <a:rPr lang="zh-CN" altLang="en-US" sz="2000" dirty="0">
                <a:latin typeface="华文中宋" panose="02010600040101010101" pitchFamily="2" charset="-122"/>
                <a:ea typeface="华文中宋" panose="02010600040101010101" pitchFamily="2" charset="-122"/>
              </a:rPr>
              <a:t>存结果</a:t>
            </a:r>
          </a:p>
        </p:txBody>
      </p:sp>
      <p:sp>
        <p:nvSpPr>
          <p:cNvPr id="8" name="Rectangle 7"/>
          <p:cNvSpPr>
            <a:spLocks noChangeArrowheads="1"/>
          </p:cNvSpPr>
          <p:nvPr/>
        </p:nvSpPr>
        <p:spPr bwMode="auto">
          <a:xfrm>
            <a:off x="180340" y="4923790"/>
            <a:ext cx="8696325"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pPr>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条指令需要第</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条和第</a:t>
            </a:r>
            <a:r>
              <a:rPr lang="en-US" altLang="zh-CN" dirty="0">
                <a:latin typeface="华文中宋" panose="02010600040101010101" pitchFamily="2" charset="-122"/>
                <a:ea typeface="华文中宋" panose="02010600040101010101" pitchFamily="2" charset="-122"/>
              </a:rPr>
              <a:t>2</a:t>
            </a:r>
            <a:r>
              <a:rPr altLang="en-US" dirty="0">
                <a:latin typeface="华文中宋" panose="02010600040101010101" pitchFamily="2" charset="-122"/>
                <a:ea typeface="华文中宋" panose="02010600040101010101" pitchFamily="2" charset="-122"/>
              </a:rPr>
              <a:t>条</a:t>
            </a:r>
            <a:r>
              <a:rPr lang="zh-CN" altLang="en-US" dirty="0">
                <a:latin typeface="华文中宋" panose="02010600040101010101" pitchFamily="2" charset="-122"/>
                <a:ea typeface="华文中宋" panose="02010600040101010101" pitchFamily="2" charset="-122"/>
              </a:rPr>
              <a:t>指令的结果才能执行；第</a:t>
            </a: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条指令需要第</a:t>
            </a:r>
            <a:r>
              <a:rPr lang="en-US" altLang="zh-CN" dirty="0">
                <a:latin typeface="华文中宋" panose="02010600040101010101" pitchFamily="2" charset="-122"/>
                <a:ea typeface="华文中宋" panose="02010600040101010101" pitchFamily="2" charset="-122"/>
              </a:rPr>
              <a:t>3</a:t>
            </a:r>
            <a:r>
              <a:rPr altLang="en-US" dirty="0">
                <a:latin typeface="华文中宋" panose="02010600040101010101" pitchFamily="2" charset="-122"/>
                <a:ea typeface="华文中宋" panose="02010600040101010101" pitchFamily="2" charset="-122"/>
              </a:rPr>
              <a:t>条和</a:t>
            </a:r>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条指令的结果才能执行。这就出现了</a:t>
            </a:r>
            <a:r>
              <a:rPr lang="zh-CN" altLang="en-US" dirty="0">
                <a:solidFill>
                  <a:srgbClr val="FF0000"/>
                </a:solidFill>
                <a:latin typeface="华文中宋" panose="02010600040101010101" pitchFamily="2" charset="-122"/>
                <a:ea typeface="华文中宋" panose="02010600040101010101" pitchFamily="2" charset="-122"/>
              </a:rPr>
              <a:t>指令因等待前面结果，使后面没指令无法继续执行下去的现象，即冒险</a:t>
            </a:r>
            <a:r>
              <a:rPr lang="zh-CN" altLang="en-US" dirty="0">
                <a:latin typeface="华文中宋" panose="02010600040101010101" pitchFamily="2" charset="-122"/>
                <a:ea typeface="华文中宋" panose="02010600040101010101" pitchFamily="2" charset="-122"/>
              </a:rPr>
              <a:t>。</a:t>
            </a:r>
          </a:p>
        </p:txBody>
      </p:sp>
      <p:sp>
        <p:nvSpPr>
          <p:cNvPr id="9"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09775CBD-A595-43F7-9486-8ECD749206C3}" type="slidenum">
              <a:rPr lang="en-US" altLang="zh-CN" sz="1400">
                <a:solidFill>
                  <a:srgbClr val="FFFFFF"/>
                </a:solidFill>
              </a:rPr>
              <a:t>87</a:t>
            </a:fld>
            <a:endParaRPr lang="en-US" altLang="zh-CN" sz="1400">
              <a:solidFill>
                <a:srgbClr val="FFFFFF"/>
              </a:solidFill>
            </a:endParaRPr>
          </a:p>
        </p:txBody>
      </p:sp>
      <p:sp>
        <p:nvSpPr>
          <p:cNvPr id="60419" name="Rectangle 4"/>
          <p:cNvSpPr>
            <a:spLocks noChangeArrowheads="1"/>
          </p:cNvSpPr>
          <p:nvPr/>
        </p:nvSpPr>
        <p:spPr bwMode="auto">
          <a:xfrm>
            <a:off x="337029" y="980728"/>
            <a:ext cx="6647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sz="2800" dirty="0">
                <a:latin typeface="华文中宋" panose="02010600040101010101" pitchFamily="2" charset="-122"/>
                <a:ea typeface="华文中宋" panose="02010600040101010101" pitchFamily="2" charset="-122"/>
              </a:rPr>
              <a:t>流水线中的冒险主要分为以下</a:t>
            </a: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种类型： </a:t>
            </a:r>
          </a:p>
        </p:txBody>
      </p:sp>
      <p:sp>
        <p:nvSpPr>
          <p:cNvPr id="60420" name="Rectangle 5"/>
          <p:cNvSpPr>
            <a:spLocks noChangeArrowheads="1"/>
          </p:cNvSpPr>
          <p:nvPr/>
        </p:nvSpPr>
        <p:spPr bwMode="auto">
          <a:xfrm>
            <a:off x="337153" y="1538253"/>
            <a:ext cx="26504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altLang="en-US" sz="2800" dirty="0">
                <a:solidFill>
                  <a:srgbClr val="0070C0"/>
                </a:solidFill>
                <a:latin typeface="华文中宋" panose="02010600040101010101" pitchFamily="2" charset="-122"/>
                <a:ea typeface="华文中宋" panose="02010600040101010101" pitchFamily="2" charset="-122"/>
              </a:rPr>
              <a:t>（</a:t>
            </a:r>
            <a:r>
              <a:rPr lang="en-US" altLang="zh-CN" sz="2800" dirty="0">
                <a:solidFill>
                  <a:srgbClr val="0070C0"/>
                </a:solidFill>
                <a:latin typeface="华文中宋" panose="02010600040101010101" pitchFamily="2" charset="-122"/>
                <a:ea typeface="华文中宋" panose="02010600040101010101" pitchFamily="2" charset="-122"/>
              </a:rPr>
              <a:t>1</a:t>
            </a:r>
            <a:r>
              <a:rPr altLang="en-US" sz="2800" dirty="0">
                <a:solidFill>
                  <a:srgbClr val="0070C0"/>
                </a:solidFill>
                <a:latin typeface="华文中宋" panose="02010600040101010101" pitchFamily="2" charset="-122"/>
                <a:ea typeface="华文中宋" panose="02010600040101010101" pitchFamily="2" charset="-122"/>
              </a:rPr>
              <a:t>）</a:t>
            </a:r>
            <a:r>
              <a:rPr lang="zh-CN" altLang="en-US" sz="2800" dirty="0">
                <a:solidFill>
                  <a:srgbClr val="0070C0"/>
                </a:solidFill>
                <a:latin typeface="华文中宋" panose="02010600040101010101" pitchFamily="2" charset="-122"/>
                <a:ea typeface="华文中宋" panose="02010600040101010101" pitchFamily="2" charset="-122"/>
              </a:rPr>
              <a:t>结构冒险 </a:t>
            </a:r>
          </a:p>
        </p:txBody>
      </p:sp>
      <p:sp>
        <p:nvSpPr>
          <p:cNvPr id="60421" name="Rectangle 6"/>
          <p:cNvSpPr>
            <a:spLocks noChangeArrowheads="1"/>
          </p:cNvSpPr>
          <p:nvPr/>
        </p:nvSpPr>
        <p:spPr bwMode="auto">
          <a:xfrm>
            <a:off x="3290155" y="1538253"/>
            <a:ext cx="26504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altLang="en-US" sz="2800" dirty="0">
                <a:solidFill>
                  <a:srgbClr val="0070C0"/>
                </a:solidFill>
                <a:latin typeface="华文中宋" panose="02010600040101010101" pitchFamily="2" charset="-122"/>
                <a:ea typeface="华文中宋" panose="02010600040101010101" pitchFamily="2" charset="-122"/>
              </a:rPr>
              <a:t>（</a:t>
            </a:r>
            <a:r>
              <a:rPr lang="en-US" altLang="zh-CN" sz="2800" dirty="0">
                <a:solidFill>
                  <a:srgbClr val="0070C0"/>
                </a:solidFill>
                <a:latin typeface="华文中宋" panose="02010600040101010101" pitchFamily="2" charset="-122"/>
                <a:ea typeface="华文中宋" panose="02010600040101010101" pitchFamily="2" charset="-122"/>
              </a:rPr>
              <a:t>2</a:t>
            </a:r>
            <a:r>
              <a:rPr altLang="en-US" sz="2800" dirty="0">
                <a:solidFill>
                  <a:srgbClr val="0070C0"/>
                </a:solidFill>
                <a:latin typeface="华文中宋" panose="02010600040101010101" pitchFamily="2" charset="-122"/>
                <a:ea typeface="华文中宋" panose="02010600040101010101" pitchFamily="2" charset="-122"/>
              </a:rPr>
              <a:t>）</a:t>
            </a:r>
            <a:r>
              <a:rPr lang="zh-CN" altLang="en-US" sz="2800" dirty="0">
                <a:solidFill>
                  <a:srgbClr val="0070C0"/>
                </a:solidFill>
                <a:latin typeface="华文中宋" panose="02010600040101010101" pitchFamily="2" charset="-122"/>
                <a:ea typeface="华文中宋" panose="02010600040101010101" pitchFamily="2" charset="-122"/>
              </a:rPr>
              <a:t>数据冒险 </a:t>
            </a:r>
          </a:p>
        </p:txBody>
      </p:sp>
      <p:sp>
        <p:nvSpPr>
          <p:cNvPr id="60422" name="Rectangle 7"/>
          <p:cNvSpPr>
            <a:spLocks noChangeArrowheads="1"/>
          </p:cNvSpPr>
          <p:nvPr/>
        </p:nvSpPr>
        <p:spPr bwMode="auto">
          <a:xfrm>
            <a:off x="6241809" y="1538253"/>
            <a:ext cx="26504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sz="2800" dirty="0">
                <a:solidFill>
                  <a:srgbClr val="0070C0"/>
                </a:solidFill>
                <a:latin typeface="华文中宋" panose="02010600040101010101" pitchFamily="2" charset="-122"/>
                <a:ea typeface="华文中宋" panose="02010600040101010101" pitchFamily="2" charset="-122"/>
              </a:rPr>
              <a:t>（</a:t>
            </a:r>
            <a:r>
              <a:rPr lang="en-US" altLang="zh-CN" sz="2800" dirty="0">
                <a:solidFill>
                  <a:srgbClr val="0070C0"/>
                </a:solidFill>
                <a:latin typeface="华文中宋" panose="02010600040101010101" pitchFamily="2" charset="-122"/>
                <a:ea typeface="华文中宋" panose="02010600040101010101" pitchFamily="2" charset="-122"/>
              </a:rPr>
              <a:t>3</a:t>
            </a:r>
            <a:r>
              <a:rPr lang="zh-CN" altLang="en-US" sz="2800" dirty="0">
                <a:solidFill>
                  <a:srgbClr val="0070C0"/>
                </a:solidFill>
                <a:latin typeface="华文中宋" panose="02010600040101010101" pitchFamily="2" charset="-122"/>
                <a:ea typeface="华文中宋" panose="02010600040101010101" pitchFamily="2" charset="-122"/>
              </a:rPr>
              <a:t>）控制冒险 </a:t>
            </a:r>
          </a:p>
        </p:txBody>
      </p:sp>
      <p:sp>
        <p:nvSpPr>
          <p:cNvPr id="8" name="Rectangle 2"/>
          <p:cNvSpPr>
            <a:spLocks noGrp="1" noChangeArrowheads="1"/>
          </p:cNvSpPr>
          <p:nvPr>
            <p:ph type="title"/>
          </p:nvPr>
        </p:nvSpPr>
        <p:spPr>
          <a:xfrm>
            <a:off x="539552" y="1853952"/>
            <a:ext cx="8229600" cy="1143000"/>
          </a:xfrm>
        </p:spPr>
        <p:txBody>
          <a:bodyPr>
            <a:normAutofit/>
          </a:bodyPr>
          <a:lstStyle/>
          <a:p>
            <a:r>
              <a:rPr lang="zh-CN" altLang="en-US" sz="2800" dirty="0"/>
              <a:t>冒险</a:t>
            </a:r>
            <a:r>
              <a:rPr lang="zh-CN" altLang="en-US" sz="2800" dirty="0">
                <a:solidFill>
                  <a:srgbClr val="C00000"/>
                </a:solidFill>
              </a:rPr>
              <a:t>总是</a:t>
            </a:r>
            <a:r>
              <a:rPr lang="zh-CN" altLang="en-US" sz="2800" dirty="0"/>
              <a:t>可以用</a:t>
            </a:r>
            <a:r>
              <a:rPr lang="zh-CN" altLang="en-US" sz="2800" dirty="0">
                <a:solidFill>
                  <a:srgbClr val="FF0000"/>
                </a:solidFill>
              </a:rPr>
              <a:t>停顿</a:t>
            </a:r>
            <a:r>
              <a:rPr lang="zh-CN" altLang="en-US" sz="2800" dirty="0"/>
              <a:t>解决</a:t>
            </a:r>
            <a:endParaRPr lang="en-US" altLang="zh-CN" sz="2800" dirty="0"/>
          </a:p>
        </p:txBody>
      </p:sp>
      <p:sp>
        <p:nvSpPr>
          <p:cNvPr id="9" name="Rectangle 3"/>
          <p:cNvSpPr txBox="1">
            <a:spLocks noChangeArrowheads="1"/>
          </p:cNvSpPr>
          <p:nvPr/>
        </p:nvSpPr>
        <p:spPr>
          <a:xfrm>
            <a:off x="197296" y="2852936"/>
            <a:ext cx="8839200" cy="3984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700"/>
              </a:lnSpc>
            </a:pPr>
            <a:r>
              <a:rPr lang="zh-CN" altLang="en-US" sz="2800" dirty="0">
                <a:latin typeface="华文中宋" panose="02010600040101010101" pitchFamily="2" charset="-122"/>
                <a:ea typeface="华文中宋" panose="02010600040101010101" pitchFamily="2" charset="-122"/>
              </a:rPr>
              <a:t>解决冒险最简单的方式就是</a:t>
            </a:r>
            <a:r>
              <a:rPr lang="zh-CN" altLang="en-US" sz="2800" dirty="0">
                <a:solidFill>
                  <a:srgbClr val="FF0000"/>
                </a:solidFill>
                <a:latin typeface="华文中宋" panose="02010600040101010101" pitchFamily="2" charset="-122"/>
                <a:ea typeface="华文中宋" panose="02010600040101010101" pitchFamily="2" charset="-122"/>
              </a:rPr>
              <a:t>停顿</a:t>
            </a:r>
            <a:r>
              <a:rPr lang="zh-CN" altLang="en-US" sz="2800" dirty="0">
                <a:latin typeface="华文中宋" panose="02010600040101010101" pitchFamily="2" charset="-122"/>
                <a:ea typeface="华文中宋" panose="02010600040101010101" pitchFamily="2" charset="-122"/>
              </a:rPr>
              <a:t>流水线</a:t>
            </a:r>
            <a:endParaRPr lang="en-US" altLang="zh-CN" sz="2800" dirty="0">
              <a:latin typeface="华文中宋" panose="02010600040101010101" pitchFamily="2" charset="-122"/>
              <a:ea typeface="华文中宋" panose="02010600040101010101" pitchFamily="2" charset="-122"/>
            </a:endParaRPr>
          </a:p>
          <a:p>
            <a:pPr>
              <a:lnSpc>
                <a:spcPts val="3700"/>
              </a:lnSpc>
            </a:pPr>
            <a:r>
              <a:rPr lang="zh-CN" altLang="en-US" sz="2800" dirty="0">
                <a:latin typeface="华文中宋" panose="02010600040101010101" pitchFamily="2" charset="-122"/>
                <a:ea typeface="华文中宋" panose="02010600040101010101" pitchFamily="2" charset="-122"/>
              </a:rPr>
              <a:t>停顿意味着为某些指令暂停流水线一个或多个时钟周期。</a:t>
            </a:r>
            <a:r>
              <a:rPr lang="en-US" altLang="zh-CN" sz="2800" dirty="0">
                <a:latin typeface="华文中宋" panose="02010600040101010101" pitchFamily="2" charset="-122"/>
                <a:ea typeface="华文中宋" panose="02010600040101010101" pitchFamily="2" charset="-122"/>
              </a:rPr>
              <a:t> </a:t>
            </a:r>
          </a:p>
          <a:p>
            <a:pPr>
              <a:lnSpc>
                <a:spcPts val="3700"/>
              </a:lnSpc>
            </a:pPr>
            <a:r>
              <a:rPr lang="zh-CN" altLang="en-US" sz="2800" dirty="0">
                <a:latin typeface="华文中宋" panose="02010600040101010101" pitchFamily="2" charset="-122"/>
                <a:ea typeface="华文中宋" panose="02010600040101010101" pitchFamily="2" charset="-122"/>
              </a:rPr>
              <a:t>一条指令被</a:t>
            </a:r>
            <a:r>
              <a:rPr lang="zh-CN" altLang="en-US" sz="2800" dirty="0">
                <a:solidFill>
                  <a:srgbClr val="FF0000"/>
                </a:solidFill>
                <a:latin typeface="华文中宋" panose="02010600040101010101" pitchFamily="2" charset="-122"/>
                <a:ea typeface="华文中宋" panose="02010600040101010101" pitchFamily="2" charset="-122"/>
              </a:rPr>
              <a:t>停顿</a:t>
            </a:r>
            <a:r>
              <a:rPr lang="zh-CN" altLang="en-US" sz="2800" dirty="0">
                <a:latin typeface="华文中宋" panose="02010600040101010101" pitchFamily="2" charset="-122"/>
                <a:ea typeface="华文中宋" panose="02010600040101010101" pitchFamily="2" charset="-122"/>
              </a:rPr>
              <a:t>后，</a:t>
            </a:r>
            <a:r>
              <a:rPr lang="zh-CN" altLang="en-US" sz="2800" dirty="0">
                <a:solidFill>
                  <a:srgbClr val="FF0000"/>
                </a:solidFill>
                <a:latin typeface="华文中宋" panose="02010600040101010101" pitchFamily="2" charset="-122"/>
                <a:ea typeface="华文中宋" panose="02010600040101010101" pitchFamily="2" charset="-122"/>
              </a:rPr>
              <a:t>其后的所有指令被停顿</a:t>
            </a:r>
            <a:r>
              <a:rPr lang="zh-CN" altLang="en-US" sz="2800" dirty="0">
                <a:latin typeface="华文中宋" panose="02010600040101010101" pitchFamily="2" charset="-122"/>
                <a:ea typeface="华文中宋" panose="02010600040101010101" pitchFamily="2" charset="-122"/>
              </a:rPr>
              <a:t>；该指令之前的指令必须继续执行。</a:t>
            </a:r>
            <a:endParaRPr lang="en-US" altLang="zh-CN" sz="2800" dirty="0">
              <a:latin typeface="华文中宋" panose="02010600040101010101" pitchFamily="2" charset="-122"/>
              <a:ea typeface="华文中宋" panose="02010600040101010101" pitchFamily="2" charset="-122"/>
            </a:endParaRPr>
          </a:p>
          <a:p>
            <a:pPr>
              <a:lnSpc>
                <a:spcPts val="3700"/>
              </a:lnSpc>
            </a:pPr>
            <a:r>
              <a:rPr lang="zh-CN" altLang="en-US" sz="2800" dirty="0">
                <a:latin typeface="华文中宋" panose="02010600040101010101" pitchFamily="2" charset="-122"/>
                <a:ea typeface="华文中宋" panose="02010600040101010101" pitchFamily="2" charset="-122"/>
              </a:rPr>
              <a:t>一个流水线</a:t>
            </a:r>
            <a:r>
              <a:rPr lang="zh-CN" altLang="en-US" sz="2800" dirty="0">
                <a:solidFill>
                  <a:srgbClr val="FF0000"/>
                </a:solidFill>
                <a:latin typeface="华文中宋" panose="02010600040101010101" pitchFamily="2" charset="-122"/>
                <a:ea typeface="华文中宋" panose="02010600040101010101" pitchFamily="2" charset="-122"/>
              </a:rPr>
              <a:t>停顿</a:t>
            </a:r>
            <a:r>
              <a:rPr lang="zh-CN" altLang="en-US" sz="2800" dirty="0">
                <a:latin typeface="华文中宋" panose="02010600040101010101" pitchFamily="2" charset="-122"/>
                <a:ea typeface="华文中宋" panose="02010600040101010101" pitchFamily="2" charset="-122"/>
              </a:rPr>
              <a:t>也称为</a:t>
            </a:r>
            <a:r>
              <a:rPr lang="zh-CN" altLang="en-US" sz="2800" dirty="0">
                <a:solidFill>
                  <a:srgbClr val="FF0000"/>
                </a:solidFill>
                <a:latin typeface="华文中宋" panose="02010600040101010101" pitchFamily="2" charset="-122"/>
                <a:ea typeface="华文中宋" panose="02010600040101010101" pitchFamily="2" charset="-122"/>
              </a:rPr>
              <a:t>流水线气泡</a:t>
            </a:r>
            <a:r>
              <a:rPr lang="zh-CN" altLang="en-US" sz="2800" dirty="0">
                <a:latin typeface="华文中宋" panose="02010600040101010101" pitchFamily="2" charset="-122"/>
                <a:ea typeface="华文中宋" panose="02010600040101010101" pitchFamily="2" charset="-122"/>
              </a:rPr>
              <a:t>或</a:t>
            </a:r>
            <a:r>
              <a:rPr lang="zh-CN" altLang="en-US" sz="2800" dirty="0">
                <a:solidFill>
                  <a:srgbClr val="FF0000"/>
                </a:solidFill>
                <a:latin typeface="华文中宋" panose="02010600040101010101" pitchFamily="2" charset="-122"/>
                <a:ea typeface="华文中宋" panose="02010600040101010101" pitchFamily="2" charset="-122"/>
              </a:rPr>
              <a:t>气泡。</a:t>
            </a:r>
            <a:r>
              <a:rPr lang="en-US" altLang="zh-CN" sz="2800" dirty="0">
                <a:latin typeface="华文中宋" panose="02010600040101010101" pitchFamily="2" charset="-122"/>
                <a:ea typeface="华文中宋" panose="02010600040101010101" pitchFamily="2" charset="-122"/>
              </a:rPr>
              <a:t> </a:t>
            </a:r>
          </a:p>
          <a:p>
            <a:pPr>
              <a:lnSpc>
                <a:spcPts val="3700"/>
              </a:lnSpc>
            </a:pPr>
            <a:r>
              <a:rPr lang="zh-CN" altLang="en-US" sz="2800" dirty="0">
                <a:solidFill>
                  <a:srgbClr val="FF3300"/>
                </a:solidFill>
                <a:latin typeface="华文中宋" panose="02010600040101010101" pitchFamily="2" charset="-122"/>
                <a:ea typeface="华文中宋" panose="02010600040101010101" pitchFamily="2" charset="-122"/>
              </a:rPr>
              <a:t>停顿时，没有</a:t>
            </a:r>
            <a:r>
              <a:rPr lang="zh-CN" altLang="en-US" sz="2800" dirty="0">
                <a:latin typeface="华文中宋" panose="02010600040101010101" pitchFamily="2" charset="-122"/>
                <a:ea typeface="华文中宋" panose="02010600040101010101" pitchFamily="2" charset="-122"/>
              </a:rPr>
              <a:t>任何新的指令被取到流水线</a:t>
            </a:r>
            <a:r>
              <a:rPr lang="zh-CN" altLang="en-US" sz="2800" dirty="0">
                <a:solidFill>
                  <a:srgbClr val="FF3300"/>
                </a:solidFill>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p:txBody>
      </p:sp>
      <p:sp>
        <p:nvSpPr>
          <p:cNvPr id="11"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1520" y="943000"/>
            <a:ext cx="8403020" cy="685800"/>
          </a:xfrm>
        </p:spPr>
        <p:txBody>
          <a:bodyPr>
            <a:normAutofit/>
          </a:bodyPr>
          <a:lstStyle/>
          <a:p>
            <a:pPr marL="457200" indent="-457200">
              <a:buFont typeface="Wingdings" panose="05000000000000000000" pitchFamily="2" charset="2"/>
              <a:buChar char="n"/>
            </a:pPr>
            <a:r>
              <a:rPr lang="zh-CN" altLang="en-US" sz="2800" dirty="0"/>
              <a:t>流水线的性能</a:t>
            </a:r>
            <a:endParaRPr lang="en-US" altLang="zh-CN" sz="2800" dirty="0"/>
          </a:p>
        </p:txBody>
      </p:sp>
      <p:sp>
        <p:nvSpPr>
          <p:cNvPr id="11267" name="Rectangle 3"/>
          <p:cNvSpPr>
            <a:spLocks noGrp="1" noChangeArrowheads="1"/>
          </p:cNvSpPr>
          <p:nvPr>
            <p:ph type="body" idx="1"/>
          </p:nvPr>
        </p:nvSpPr>
        <p:spPr>
          <a:xfrm>
            <a:off x="457200" y="1844824"/>
            <a:ext cx="8229600" cy="3893092"/>
          </a:xfrm>
        </p:spPr>
        <p:txBody>
          <a:bodyPr>
            <a:normAutofit lnSpcReduction="10000"/>
          </a:bodyPr>
          <a:lstStyle/>
          <a:p>
            <a:r>
              <a:rPr lang="zh-CN" altLang="en-US" sz="2800" dirty="0">
                <a:latin typeface="Comic Sans MS" panose="030F0702030302020204" pitchFamily="66" charset="0"/>
              </a:rPr>
              <a:t>流水线处理器的理想</a:t>
            </a:r>
            <a:r>
              <a:rPr lang="en-US" altLang="zh-CN" sz="2800" dirty="0">
                <a:latin typeface="Comic Sans MS" panose="030F0702030302020204" pitchFamily="66" charset="0"/>
              </a:rPr>
              <a:t>CPI </a:t>
            </a:r>
            <a:r>
              <a:rPr lang="zh-CN" altLang="en-US" sz="2800" dirty="0">
                <a:latin typeface="Comic Sans MS" panose="030F0702030302020204" pitchFamily="66" charset="0"/>
              </a:rPr>
              <a:t>差不多总是</a:t>
            </a:r>
            <a:r>
              <a:rPr lang="en-US" altLang="zh-CN" sz="2800" dirty="0">
                <a:solidFill>
                  <a:srgbClr val="FF3300"/>
                </a:solidFill>
                <a:latin typeface="Comic Sans MS" panose="030F0702030302020204" pitchFamily="66" charset="0"/>
              </a:rPr>
              <a:t>1</a:t>
            </a:r>
            <a:r>
              <a:rPr lang="zh-CN" altLang="en-US" sz="2800" dirty="0">
                <a:solidFill>
                  <a:srgbClr val="FF3300"/>
                </a:solidFill>
                <a:latin typeface="Comic Sans MS" panose="030F0702030302020204" pitchFamily="66" charset="0"/>
              </a:rPr>
              <a:t>。</a:t>
            </a:r>
            <a:r>
              <a:rPr lang="en-US" altLang="zh-CN" sz="2800" dirty="0">
                <a:latin typeface="Comic Sans MS" panose="030F0702030302020204" pitchFamily="66" charset="0"/>
              </a:rPr>
              <a:t> </a:t>
            </a:r>
            <a:r>
              <a:rPr kumimoji="0" lang="en-US" altLang="zh-CN" sz="2800" dirty="0">
                <a:latin typeface="Comic Sans MS" panose="030F0702030302020204" pitchFamily="66" charset="0"/>
              </a:rPr>
              <a:t>(may </a:t>
            </a:r>
            <a:r>
              <a:rPr kumimoji="0" lang="en-US" altLang="zh-CN" sz="2800" dirty="0">
                <a:solidFill>
                  <a:schemeClr val="accent2"/>
                </a:solidFill>
                <a:latin typeface="Comic Sans MS" panose="030F0702030302020204" pitchFamily="66" charset="0"/>
              </a:rPr>
              <a:t>less than  or greater that </a:t>
            </a:r>
            <a:r>
              <a:rPr kumimoji="0" lang="en-US" altLang="zh-CN" sz="2800" dirty="0">
                <a:latin typeface="Comic Sans MS" panose="030F0702030302020204" pitchFamily="66" charset="0"/>
              </a:rPr>
              <a:t>)</a:t>
            </a:r>
            <a:endParaRPr lang="en-US" altLang="zh-CN" sz="2800" dirty="0">
              <a:latin typeface="Comic Sans MS" panose="030F0702030302020204" pitchFamily="66" charset="0"/>
            </a:endParaRPr>
          </a:p>
          <a:p>
            <a:pPr>
              <a:buFontTx/>
              <a:buNone/>
            </a:pPr>
            <a:r>
              <a:rPr lang="en-US" altLang="zh-CN" sz="2800" dirty="0">
                <a:latin typeface="Comic Sans MS" panose="030F0702030302020204" pitchFamily="66" charset="0"/>
              </a:rPr>
              <a:t>    </a:t>
            </a:r>
            <a:r>
              <a:rPr lang="zh-CN" altLang="en-US" sz="2800" dirty="0">
                <a:latin typeface="Comic Sans MS" panose="030F0702030302020204" pitchFamily="66" charset="0"/>
              </a:rPr>
              <a:t>因此：</a:t>
            </a:r>
            <a:endParaRPr lang="en-US" altLang="zh-CN" sz="2800" dirty="0">
              <a:latin typeface="Comic Sans MS" panose="030F0702030302020204" pitchFamily="66" charset="0"/>
            </a:endParaRPr>
          </a:p>
          <a:p>
            <a:pPr>
              <a:buFontTx/>
              <a:buNone/>
            </a:pPr>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r>
              <a:rPr lang="zh-CN" altLang="en-US" sz="2800" dirty="0">
                <a:latin typeface="Comic Sans MS" panose="030F0702030302020204" pitchFamily="66" charset="0"/>
              </a:rPr>
              <a:t>忽略流水线时钟周期的额外开销。</a:t>
            </a:r>
            <a:endParaRPr lang="en-US" altLang="zh-CN" sz="2800" dirty="0">
              <a:latin typeface="Comic Sans MS" panose="030F0702030302020204" pitchFamily="66" charset="0"/>
            </a:endParaRPr>
          </a:p>
          <a:p>
            <a:pPr>
              <a:buFontTx/>
              <a:buNone/>
            </a:pPr>
            <a:r>
              <a:rPr lang="en-US" altLang="zh-CN" sz="2800" dirty="0">
                <a:latin typeface="Comic Sans MS" panose="030F0702030302020204" pitchFamily="66" charset="0"/>
              </a:rPr>
              <a:t>  </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88</a:t>
            </a:fld>
            <a:endParaRPr lang="zh-CN" altLang="en-US"/>
          </a:p>
        </p:txBody>
      </p:sp>
      <p:sp>
        <p:nvSpPr>
          <p:cNvPr id="7" name="Rectangle 3"/>
          <p:cNvSpPr txBox="1">
            <a:spLocks noChangeArrowheads="1"/>
          </p:cNvSpPr>
          <p:nvPr/>
        </p:nvSpPr>
        <p:spPr>
          <a:xfrm>
            <a:off x="899592" y="3398580"/>
            <a:ext cx="7992888" cy="13265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zh-CN" altLang="en-US" sz="2800" dirty="0">
                <a:latin typeface="Comic Sans MS" panose="030F0702030302020204" pitchFamily="66" charset="0"/>
              </a:rPr>
              <a:t>流水线</a:t>
            </a:r>
            <a:r>
              <a:rPr lang="en-US" altLang="zh-CN" sz="2800" dirty="0">
                <a:latin typeface="Comic Sans MS" panose="030F0702030302020204" pitchFamily="66" charset="0"/>
              </a:rPr>
              <a:t>CPI=</a:t>
            </a:r>
            <a:r>
              <a:rPr lang="zh-CN" altLang="en-US" sz="2800" dirty="0">
                <a:latin typeface="Comic Sans MS" panose="030F0702030302020204" pitchFamily="66" charset="0"/>
              </a:rPr>
              <a:t>理想</a:t>
            </a:r>
            <a:r>
              <a:rPr lang="en-US" altLang="zh-CN" sz="2800" dirty="0">
                <a:latin typeface="Comic Sans MS" panose="030F0702030302020204" pitchFamily="66" charset="0"/>
              </a:rPr>
              <a:t>CPI+</a:t>
            </a:r>
            <a:r>
              <a:rPr lang="zh-CN" altLang="en-US" sz="2800" dirty="0">
                <a:latin typeface="Comic Sans MS" panose="030F0702030302020204" pitchFamily="66" charset="0"/>
              </a:rPr>
              <a:t>每条指令的平均停顿周期数</a:t>
            </a:r>
            <a:endParaRPr lang="en-US" altLang="zh-CN" sz="2800" dirty="0">
              <a:latin typeface="Comic Sans MS" panose="030F0702030302020204" pitchFamily="66" charset="0"/>
            </a:endParaRPr>
          </a:p>
          <a:p>
            <a:pPr>
              <a:buNone/>
            </a:pPr>
            <a:r>
              <a:rPr lang="en-US" altLang="zh-CN" sz="2800" dirty="0">
                <a:latin typeface="Comic Sans MS" panose="030F0702030302020204" pitchFamily="66" charset="0"/>
              </a:rPr>
              <a:t>                = 1 +</a:t>
            </a:r>
            <a:r>
              <a:rPr lang="zh-CN" altLang="en-US" sz="2800" dirty="0">
                <a:latin typeface="Comic Sans MS" panose="030F0702030302020204" pitchFamily="66" charset="0"/>
              </a:rPr>
              <a:t>每条指令的平均停顿周期数</a:t>
            </a:r>
            <a:endParaRPr lang="en-US" altLang="zh-CN" sz="2800" dirty="0">
              <a:latin typeface="Comic Sans MS" panose="030F0702030302020204" pitchFamily="66" charset="0"/>
            </a:endParaRP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500034" y="836712"/>
            <a:ext cx="8229600" cy="702410"/>
          </a:xfrm>
        </p:spPr>
        <p:txBody>
          <a:bodyPr/>
          <a:lstStyle/>
          <a:p>
            <a:r>
              <a:rPr lang="zh-CN" altLang="en-US" sz="2800" dirty="0">
                <a:solidFill>
                  <a:srgbClr val="00B050"/>
                </a:solidFill>
                <a:latin typeface="Comic Sans MS" panose="030F0702030302020204" pitchFamily="66" charset="0"/>
              </a:rPr>
              <a:t>停顿会降低流水线的性能，使其性能比理想的差</a:t>
            </a:r>
            <a:endParaRPr lang="en-US" altLang="zh-CN" sz="2800" dirty="0">
              <a:solidFill>
                <a:srgbClr val="00B050"/>
              </a:solidFill>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endParaRPr lang="en-US" altLang="zh-CN" sz="2800" dirty="0">
              <a:latin typeface="Comic Sans MS" panose="030F0702030302020204" pitchFamily="66" charset="0"/>
            </a:endParaRPr>
          </a:p>
          <a:p>
            <a:pPr algn="ctr"/>
            <a:endParaRPr lang="en-US" altLang="zh-CN" sz="2800" dirty="0">
              <a:latin typeface="Comic Sans MS" panose="030F0702030302020204" pitchFamily="66" charset="0"/>
            </a:endParaRPr>
          </a:p>
          <a:p>
            <a:endParaRPr lang="en-US" altLang="zh-CN" dirty="0"/>
          </a:p>
          <a:p>
            <a:pPr>
              <a:buFontTx/>
              <a:buNone/>
            </a:pPr>
            <a:endParaRPr lang="en-US" altLang="zh-CN" dirty="0"/>
          </a:p>
        </p:txBody>
      </p:sp>
      <p:sp>
        <p:nvSpPr>
          <p:cNvPr id="7" name="灯片编号占位符 6"/>
          <p:cNvSpPr>
            <a:spLocks noGrp="1"/>
          </p:cNvSpPr>
          <p:nvPr>
            <p:ph type="sldNum" sz="quarter" idx="12"/>
          </p:nvPr>
        </p:nvSpPr>
        <p:spPr>
          <a:xfrm>
            <a:off x="5329064" y="5420246"/>
            <a:ext cx="2133600" cy="365125"/>
          </a:xfrm>
        </p:spPr>
        <p:txBody>
          <a:bodyPr/>
          <a:lstStyle/>
          <a:p>
            <a:fld id="{0C913308-F349-4B6D-A68A-DD1791B4A57B}" type="slidenum">
              <a:rPr lang="zh-CN" altLang="en-US" smtClean="0"/>
              <a:t>89</a:t>
            </a:fld>
            <a:endParaRPr lang="zh-CN" altLang="en-US"/>
          </a:p>
        </p:txBody>
      </p:sp>
      <p:sp>
        <p:nvSpPr>
          <p:cNvPr id="8" name="内容占位符 2"/>
          <p:cNvSpPr txBox="1"/>
          <p:nvPr/>
        </p:nvSpPr>
        <p:spPr>
          <a:xfrm>
            <a:off x="1115616" y="1484784"/>
            <a:ext cx="2808312" cy="38164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a:t>流水线加速比</a:t>
            </a:r>
            <a:r>
              <a:rPr lang="en-US" altLang="zh-CN" sz="2800" dirty="0"/>
              <a:t>=</a:t>
            </a:r>
          </a:p>
          <a:p>
            <a:pPr marL="0" indent="0">
              <a:buFont typeface="Arial" panose="020B0604020202020204" pitchFamily="34" charset="0"/>
              <a:buNone/>
            </a:pPr>
            <a:r>
              <a:rPr lang="en-US" altLang="zh-CN" sz="2800" dirty="0"/>
              <a:t>      </a:t>
            </a:r>
          </a:p>
          <a:p>
            <a:pPr marL="0" indent="0">
              <a:buFont typeface="Arial" panose="020B0604020202020204" pitchFamily="34" charset="0"/>
              <a:buNone/>
            </a:pPr>
            <a:r>
              <a:rPr lang="en-US" altLang="zh-CN" sz="2800" dirty="0"/>
              <a:t>                           </a:t>
            </a:r>
          </a:p>
          <a:p>
            <a:pPr marL="0" indent="0">
              <a:buFont typeface="Arial" panose="020B0604020202020204" pitchFamily="34" charset="0"/>
              <a:buNone/>
            </a:pPr>
            <a:endParaRPr lang="en-US" altLang="zh-CN" sz="2800" dirty="0"/>
          </a:p>
          <a:p>
            <a:pPr marL="0" indent="0">
              <a:buFont typeface="Arial" panose="020B0604020202020204" pitchFamily="34" charset="0"/>
              <a:buNone/>
            </a:pPr>
            <a:endParaRPr lang="zh-CN" altLang="en-US" sz="2800" dirty="0"/>
          </a:p>
        </p:txBody>
      </p:sp>
      <p:sp>
        <p:nvSpPr>
          <p:cNvPr id="9" name="内容占位符 2"/>
          <p:cNvSpPr txBox="1"/>
          <p:nvPr/>
        </p:nvSpPr>
        <p:spPr>
          <a:xfrm>
            <a:off x="3759224" y="1412776"/>
            <a:ext cx="3765104" cy="4956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非流水线指令的平均执行时间</a:t>
            </a:r>
          </a:p>
        </p:txBody>
      </p:sp>
      <p:cxnSp>
        <p:nvCxnSpPr>
          <p:cNvPr id="10" name="直接连接符 9"/>
          <p:cNvCxnSpPr/>
          <p:nvPr/>
        </p:nvCxnSpPr>
        <p:spPr>
          <a:xfrm>
            <a:off x="3831232" y="1772816"/>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内容占位符 2"/>
          <p:cNvSpPr txBox="1"/>
          <p:nvPr/>
        </p:nvSpPr>
        <p:spPr>
          <a:xfrm>
            <a:off x="3923928" y="1772816"/>
            <a:ext cx="3456384"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流水线指令的平均执行时间</a:t>
            </a:r>
          </a:p>
        </p:txBody>
      </p:sp>
      <p:sp>
        <p:nvSpPr>
          <p:cNvPr id="12" name="内容占位符 2"/>
          <p:cNvSpPr txBox="1"/>
          <p:nvPr/>
        </p:nvSpPr>
        <p:spPr>
          <a:xfrm>
            <a:off x="3759200" y="2348865"/>
            <a:ext cx="4164330"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非流水线</a:t>
            </a:r>
            <a:r>
              <a:rPr lang="en-US" altLang="zh-CN" sz="2000" dirty="0"/>
              <a:t>CPI </a:t>
            </a:r>
            <a:r>
              <a:rPr lang="zh-CN" altLang="en-US" sz="2000" dirty="0"/>
              <a:t>* 非流水线时钟周期</a:t>
            </a:r>
          </a:p>
        </p:txBody>
      </p:sp>
      <p:cxnSp>
        <p:nvCxnSpPr>
          <p:cNvPr id="13" name="直接连接符 12"/>
          <p:cNvCxnSpPr/>
          <p:nvPr/>
        </p:nvCxnSpPr>
        <p:spPr>
          <a:xfrm>
            <a:off x="3831232" y="2789312"/>
            <a:ext cx="3477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内容占位符 2"/>
          <p:cNvSpPr txBox="1"/>
          <p:nvPr/>
        </p:nvSpPr>
        <p:spPr>
          <a:xfrm>
            <a:off x="3923665" y="2861310"/>
            <a:ext cx="3691890"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流水线</a:t>
            </a:r>
            <a:r>
              <a:rPr lang="en-US" altLang="zh-CN" sz="2000" dirty="0"/>
              <a:t>CPI </a:t>
            </a:r>
            <a:r>
              <a:rPr lang="zh-CN" altLang="en-US" sz="2000" dirty="0"/>
              <a:t>* 流水线时钟周期</a:t>
            </a:r>
          </a:p>
        </p:txBody>
      </p:sp>
      <p:sp>
        <p:nvSpPr>
          <p:cNvPr id="15" name="内容占位符 2"/>
          <p:cNvSpPr txBox="1"/>
          <p:nvPr/>
        </p:nvSpPr>
        <p:spPr>
          <a:xfrm>
            <a:off x="4191000" y="3357245"/>
            <a:ext cx="4271645" cy="4959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非流水线</a:t>
            </a:r>
            <a:r>
              <a:rPr lang="en-US" altLang="zh-CN" sz="2000" dirty="0"/>
              <a:t>CPI </a:t>
            </a:r>
            <a:r>
              <a:rPr lang="zh-CN" altLang="en-US" sz="2000" dirty="0"/>
              <a:t>* 非流水线时钟周期</a:t>
            </a:r>
          </a:p>
        </p:txBody>
      </p:sp>
      <p:cxnSp>
        <p:nvCxnSpPr>
          <p:cNvPr id="16" name="直接连接符 15"/>
          <p:cNvCxnSpPr/>
          <p:nvPr/>
        </p:nvCxnSpPr>
        <p:spPr>
          <a:xfrm>
            <a:off x="3347864" y="3797424"/>
            <a:ext cx="56166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3347864" y="3869432"/>
            <a:ext cx="5796136"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t>(1+</a:t>
            </a:r>
            <a:r>
              <a:rPr lang="zh-CN" altLang="en-US" sz="2000" dirty="0"/>
              <a:t>每条指令的平均停顿周期数</a:t>
            </a:r>
            <a:r>
              <a:rPr lang="en-US" altLang="zh-CN" sz="2000" dirty="0"/>
              <a:t>)</a:t>
            </a:r>
            <a:r>
              <a:rPr lang="zh-CN" altLang="en-US" sz="2000" dirty="0"/>
              <a:t>* 流水线时钟周期</a:t>
            </a:r>
          </a:p>
        </p:txBody>
      </p:sp>
      <p:sp>
        <p:nvSpPr>
          <p:cNvPr id="25" name="Rectangle 3"/>
          <p:cNvSpPr txBox="1">
            <a:spLocks noChangeArrowheads="1"/>
          </p:cNvSpPr>
          <p:nvPr/>
        </p:nvSpPr>
        <p:spPr>
          <a:xfrm>
            <a:off x="539552" y="4293096"/>
            <a:ext cx="8229600" cy="70241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dirty="0">
                <a:solidFill>
                  <a:srgbClr val="0070C0"/>
                </a:solidFill>
                <a:latin typeface="Comic Sans MS" panose="030F0702030302020204" pitchFamily="66" charset="0"/>
              </a:rPr>
              <a:t>理想情况下，非流水线和流水线的时钟周期可以相等。</a:t>
            </a:r>
            <a:endParaRPr lang="en-US" altLang="zh-CN" sz="2800" dirty="0">
              <a:solidFill>
                <a:srgbClr val="0070C0"/>
              </a:solidFill>
              <a:latin typeface="Comic Sans MS" panose="030F0702030302020204" pitchFamily="66" charset="0"/>
            </a:endParaRPr>
          </a:p>
          <a:p>
            <a:endParaRPr lang="en-US" altLang="zh-CN" sz="2800" dirty="0">
              <a:solidFill>
                <a:srgbClr val="0070C0"/>
              </a:solidFill>
              <a:latin typeface="Comic Sans MS" panose="030F0702030302020204" pitchFamily="66" charset="0"/>
            </a:endParaRPr>
          </a:p>
          <a:p>
            <a:endParaRPr lang="en-US" altLang="zh-CN" sz="2800" dirty="0">
              <a:solidFill>
                <a:srgbClr val="0070C0"/>
              </a:solidFill>
              <a:latin typeface="Comic Sans MS" panose="030F0702030302020204" pitchFamily="66" charset="0"/>
            </a:endParaRPr>
          </a:p>
          <a:p>
            <a:pPr algn="ctr"/>
            <a:endParaRPr lang="en-US" altLang="zh-CN" sz="2800" dirty="0">
              <a:solidFill>
                <a:srgbClr val="0070C0"/>
              </a:solidFill>
              <a:latin typeface="Comic Sans MS" panose="030F0702030302020204" pitchFamily="66" charset="0"/>
            </a:endParaRPr>
          </a:p>
          <a:p>
            <a:endParaRPr lang="en-US" altLang="zh-CN" dirty="0">
              <a:solidFill>
                <a:srgbClr val="0070C0"/>
              </a:solidFill>
            </a:endParaRPr>
          </a:p>
          <a:p>
            <a:pPr>
              <a:buFontTx/>
              <a:buNone/>
            </a:pPr>
            <a:endParaRPr lang="en-US" altLang="zh-CN" dirty="0">
              <a:solidFill>
                <a:srgbClr val="0070C0"/>
              </a:solidFill>
            </a:endParaRPr>
          </a:p>
        </p:txBody>
      </p:sp>
      <p:sp>
        <p:nvSpPr>
          <p:cNvPr id="28" name="内容占位符 2"/>
          <p:cNvSpPr txBox="1"/>
          <p:nvPr/>
        </p:nvSpPr>
        <p:spPr>
          <a:xfrm>
            <a:off x="2103040" y="4797152"/>
            <a:ext cx="174888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非流水线</a:t>
            </a:r>
            <a:r>
              <a:rPr lang="en-US" altLang="zh-CN" sz="2000" dirty="0"/>
              <a:t>CPI </a:t>
            </a:r>
            <a:endParaRPr lang="zh-CN" altLang="en-US" sz="2000" dirty="0"/>
          </a:p>
        </p:txBody>
      </p:sp>
      <p:cxnSp>
        <p:nvCxnSpPr>
          <p:cNvPr id="29" name="直接连接符 28"/>
          <p:cNvCxnSpPr/>
          <p:nvPr/>
        </p:nvCxnSpPr>
        <p:spPr>
          <a:xfrm>
            <a:off x="1259632" y="5237584"/>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内容占位符 2"/>
          <p:cNvSpPr txBox="1"/>
          <p:nvPr/>
        </p:nvSpPr>
        <p:spPr>
          <a:xfrm>
            <a:off x="1259632" y="5309592"/>
            <a:ext cx="3816424"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t>1+</a:t>
            </a:r>
            <a:r>
              <a:rPr lang="zh-CN" altLang="en-US" sz="2000" dirty="0"/>
              <a:t>每条指令的平均停顿周期数</a:t>
            </a:r>
          </a:p>
        </p:txBody>
      </p:sp>
      <p:sp>
        <p:nvSpPr>
          <p:cNvPr id="32" name="Rectangle 3"/>
          <p:cNvSpPr txBox="1">
            <a:spLocks noChangeArrowheads="1"/>
          </p:cNvSpPr>
          <p:nvPr/>
        </p:nvSpPr>
        <p:spPr>
          <a:xfrm>
            <a:off x="5004048" y="4941168"/>
            <a:ext cx="639688"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latin typeface="Comic Sans MS" panose="030F0702030302020204" pitchFamily="66" charset="0"/>
              </a:rPr>
              <a:t>=</a:t>
            </a:r>
          </a:p>
          <a:p>
            <a:endParaRPr lang="en-US" altLang="zh-CN" sz="2800" dirty="0">
              <a:latin typeface="Comic Sans MS" panose="030F0702030302020204" pitchFamily="66" charset="0"/>
            </a:endParaRPr>
          </a:p>
          <a:p>
            <a:pPr algn="ctr"/>
            <a:endParaRPr lang="en-US" altLang="zh-CN" sz="2800" dirty="0">
              <a:latin typeface="Comic Sans MS" panose="030F0702030302020204" pitchFamily="66" charset="0"/>
            </a:endParaRPr>
          </a:p>
          <a:p>
            <a:endParaRPr lang="en-US" altLang="zh-CN" dirty="0"/>
          </a:p>
          <a:p>
            <a:pPr>
              <a:buFontTx/>
              <a:buNone/>
            </a:pPr>
            <a:endParaRPr lang="en-US" altLang="zh-CN" dirty="0"/>
          </a:p>
        </p:txBody>
      </p:sp>
      <p:sp>
        <p:nvSpPr>
          <p:cNvPr id="33" name="内容占位符 2"/>
          <p:cNvSpPr txBox="1"/>
          <p:nvPr/>
        </p:nvSpPr>
        <p:spPr>
          <a:xfrm>
            <a:off x="5991472" y="4805536"/>
            <a:ext cx="1748880" cy="495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流水线段数</a:t>
            </a:r>
          </a:p>
        </p:txBody>
      </p:sp>
      <p:cxnSp>
        <p:nvCxnSpPr>
          <p:cNvPr id="34" name="直接连接符 33"/>
          <p:cNvCxnSpPr/>
          <p:nvPr/>
        </p:nvCxnSpPr>
        <p:spPr>
          <a:xfrm>
            <a:off x="5436096" y="5229200"/>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内容占位符 2"/>
          <p:cNvSpPr txBox="1"/>
          <p:nvPr/>
        </p:nvSpPr>
        <p:spPr>
          <a:xfrm>
            <a:off x="5364088" y="5309592"/>
            <a:ext cx="3528392" cy="495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t>1+</a:t>
            </a:r>
            <a:r>
              <a:rPr lang="zh-CN" altLang="en-US" sz="2000" dirty="0"/>
              <a:t>每条指令的平均停顿周期数</a:t>
            </a:r>
          </a:p>
        </p:txBody>
      </p:sp>
      <p:sp>
        <p:nvSpPr>
          <p:cNvPr id="37" name="Rectangle 3"/>
          <p:cNvSpPr txBox="1">
            <a:spLocks noChangeArrowheads="1"/>
          </p:cNvSpPr>
          <p:nvPr/>
        </p:nvSpPr>
        <p:spPr>
          <a:xfrm>
            <a:off x="1022920" y="6165304"/>
            <a:ext cx="8229600"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dirty="0">
                <a:solidFill>
                  <a:srgbClr val="C00000"/>
                </a:solidFill>
                <a:latin typeface="Comic Sans MS" panose="030F0702030302020204" pitchFamily="66" charset="0"/>
              </a:rPr>
              <a:t>流水线没有停顿时，加速比等于流水线段数。</a:t>
            </a:r>
            <a:endParaRPr lang="en-US" altLang="zh-CN" dirty="0">
              <a:solidFill>
                <a:srgbClr val="C00000"/>
              </a:solidFill>
            </a:endParaRPr>
          </a:p>
        </p:txBody>
      </p:sp>
      <p:sp>
        <p:nvSpPr>
          <p:cNvPr id="2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31" name="Rectangle 3"/>
          <p:cNvSpPr txBox="1">
            <a:spLocks noChangeArrowheads="1"/>
          </p:cNvSpPr>
          <p:nvPr/>
        </p:nvSpPr>
        <p:spPr>
          <a:xfrm>
            <a:off x="3284240" y="2510566"/>
            <a:ext cx="495672"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latin typeface="Comic Sans MS" panose="030F0702030302020204" pitchFamily="66" charset="0"/>
              </a:rPr>
              <a:t>=</a:t>
            </a:r>
          </a:p>
          <a:p>
            <a:endParaRPr lang="en-US" altLang="zh-CN" sz="2800" dirty="0">
              <a:latin typeface="Comic Sans MS" panose="030F0702030302020204" pitchFamily="66" charset="0"/>
            </a:endParaRPr>
          </a:p>
          <a:p>
            <a:pPr algn="ctr"/>
            <a:endParaRPr lang="en-US" altLang="zh-CN" sz="2800" dirty="0">
              <a:latin typeface="Comic Sans MS" panose="030F0702030302020204" pitchFamily="66" charset="0"/>
            </a:endParaRPr>
          </a:p>
          <a:p>
            <a:endParaRPr lang="en-US" altLang="zh-CN" dirty="0"/>
          </a:p>
          <a:p>
            <a:pPr>
              <a:buFontTx/>
              <a:buNone/>
            </a:pPr>
            <a:endParaRPr lang="en-US" altLang="zh-CN" dirty="0"/>
          </a:p>
        </p:txBody>
      </p:sp>
      <p:sp>
        <p:nvSpPr>
          <p:cNvPr id="35" name="Rectangle 3"/>
          <p:cNvSpPr txBox="1">
            <a:spLocks noChangeArrowheads="1"/>
          </p:cNvSpPr>
          <p:nvPr/>
        </p:nvSpPr>
        <p:spPr>
          <a:xfrm>
            <a:off x="2852192" y="3518678"/>
            <a:ext cx="495672"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latin typeface="Comic Sans MS" panose="030F0702030302020204" pitchFamily="66" charset="0"/>
              </a:rPr>
              <a:t>=</a:t>
            </a:r>
          </a:p>
          <a:p>
            <a:endParaRPr lang="en-US" altLang="zh-CN" sz="2800" dirty="0">
              <a:latin typeface="Comic Sans MS" panose="030F0702030302020204" pitchFamily="66" charset="0"/>
            </a:endParaRPr>
          </a:p>
          <a:p>
            <a:pPr algn="ctr"/>
            <a:endParaRPr lang="en-US" altLang="zh-CN" sz="2800" dirty="0">
              <a:latin typeface="Comic Sans MS" panose="030F0702030302020204" pitchFamily="66" charset="0"/>
            </a:endParaRPr>
          </a:p>
          <a:p>
            <a:endParaRPr lang="en-US" altLang="zh-CN" dirty="0"/>
          </a:p>
          <a:p>
            <a:pPr>
              <a:buFontTx/>
              <a:buNone/>
            </a:pPr>
            <a:endParaRPr lang="en-US" altLang="zh-CN" dirty="0"/>
          </a:p>
        </p:txBody>
      </p:sp>
      <p:sp>
        <p:nvSpPr>
          <p:cNvPr id="38" name="Rectangle 3"/>
          <p:cNvSpPr txBox="1">
            <a:spLocks noChangeArrowheads="1"/>
          </p:cNvSpPr>
          <p:nvPr/>
        </p:nvSpPr>
        <p:spPr>
          <a:xfrm>
            <a:off x="827584" y="4941168"/>
            <a:ext cx="639688" cy="702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latin typeface="Comic Sans MS" panose="030F0702030302020204" pitchFamily="66" charset="0"/>
              </a:rPr>
              <a:t>=</a:t>
            </a:r>
          </a:p>
          <a:p>
            <a:endParaRPr lang="en-US" altLang="zh-CN" sz="2800" dirty="0">
              <a:latin typeface="Comic Sans MS" panose="030F0702030302020204" pitchFamily="66" charset="0"/>
            </a:endParaRPr>
          </a:p>
          <a:p>
            <a:pPr algn="ctr"/>
            <a:endParaRPr lang="en-US" altLang="zh-CN" sz="2800" dirty="0">
              <a:latin typeface="Comic Sans MS" panose="030F0702030302020204" pitchFamily="66" charset="0"/>
            </a:endParaRPr>
          </a:p>
          <a:p>
            <a:endParaRPr lang="en-US" altLang="zh-CN" dirty="0"/>
          </a:p>
          <a:p>
            <a:pPr>
              <a:buFontTx/>
              <a:buNone/>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1"/>
          </p:nvPr>
        </p:nvSpPr>
        <p:spPr/>
        <p:txBody>
          <a:bodyPr/>
          <a:lstStyle/>
          <a:p>
            <a:fld id="{7DB32047-6C6D-4FFC-9296-8D54D3287415}" type="slidenum">
              <a:rPr lang="en-US" altLang="zh-CN"/>
              <a:t>9</a:t>
            </a:fld>
            <a:endParaRPr lang="en-US" altLang="zh-CN"/>
          </a:p>
        </p:txBody>
      </p:sp>
      <p:graphicFrame>
        <p:nvGraphicFramePr>
          <p:cNvPr id="28673" name="Object 1"/>
          <p:cNvGraphicFramePr>
            <a:graphicFrameLocks noChangeAspect="1"/>
          </p:cNvGraphicFramePr>
          <p:nvPr/>
        </p:nvGraphicFramePr>
        <p:xfrm>
          <a:off x="500034" y="1285860"/>
          <a:ext cx="8001000" cy="5029200"/>
        </p:xfrm>
        <a:graphic>
          <a:graphicData uri="http://schemas.openxmlformats.org/presentationml/2006/ole">
            <mc:AlternateContent xmlns:mc="http://schemas.openxmlformats.org/markup-compatibility/2006">
              <mc:Choice xmlns:v="urn:schemas-microsoft-com:vml" Requires="v">
                <p:oleObj name="Image" r:id="rId3" imgW="30243780" imgH="17000220" progId="">
                  <p:embed/>
                </p:oleObj>
              </mc:Choice>
              <mc:Fallback>
                <p:oleObj name="Image" r:id="rId3" imgW="30243780" imgH="17000220" progId="">
                  <p:embed/>
                  <p:pic>
                    <p:nvPicPr>
                      <p:cNvPr id="0" name="图片 48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285860"/>
                        <a:ext cx="8001000" cy="5029200"/>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Box 15"/>
          <p:cNvSpPr txBox="1"/>
          <p:nvPr/>
        </p:nvSpPr>
        <p:spPr>
          <a:xfrm>
            <a:off x="357158" y="214290"/>
            <a:ext cx="8501122" cy="1200329"/>
          </a:xfrm>
          <a:prstGeom prst="rect">
            <a:avLst/>
          </a:prstGeom>
          <a:noFill/>
        </p:spPr>
        <p:txBody>
          <a:bodyPr wrap="square" rtlCol="0">
            <a:spAutoFit/>
          </a:bodyPr>
          <a:lstStyle/>
          <a:p>
            <a:pPr>
              <a:lnSpc>
                <a:spcPct val="150000"/>
              </a:lnSpc>
            </a:pPr>
            <a:r>
              <a:rPr lang="zh-CN" altLang="en-US" sz="2400" b="1" dirty="0"/>
              <a:t>例：下面是采用分三段的指令部件</a:t>
            </a:r>
            <a:r>
              <a:rPr lang="zh-CN" altLang="en-US" sz="2400" b="1" dirty="0">
                <a:solidFill>
                  <a:srgbClr val="00B050"/>
                </a:solidFill>
              </a:rPr>
              <a:t>流水线</a:t>
            </a:r>
            <a:r>
              <a:rPr lang="zh-CN" altLang="en-US" sz="2400" b="1" dirty="0"/>
              <a:t>示意图和时序图。</a:t>
            </a:r>
            <a:endParaRPr lang="en-US" altLang="zh-CN" sz="2400" b="1" dirty="0"/>
          </a:p>
          <a:p>
            <a:pPr>
              <a:lnSpc>
                <a:spcPct val="150000"/>
              </a:lnSpc>
            </a:pPr>
            <a:r>
              <a:rPr lang="zh-CN" altLang="en-US" sz="2400" b="1" dirty="0"/>
              <a:t>假定一条指令的执行时间：</a:t>
            </a:r>
            <a:r>
              <a:rPr lang="en-US" altLang="zh-CN" sz="2400" b="1" dirty="0"/>
              <a:t>90ns</a:t>
            </a:r>
            <a:r>
              <a:rPr lang="zh-CN" altLang="en-US" sz="2400" b="1" dirty="0"/>
              <a:t>。每个流水段执行：</a:t>
            </a:r>
            <a:r>
              <a:rPr lang="en-US" altLang="zh-CN" sz="2400" b="1" dirty="0"/>
              <a:t>30ns</a:t>
            </a:r>
            <a:endParaRPr lang="zh-CN" altLang="en-US" sz="2400" b="1" dirty="0"/>
          </a:p>
        </p:txBody>
      </p:sp>
      <p:cxnSp>
        <p:nvCxnSpPr>
          <p:cNvPr id="18" name="直接箭头连接符 17"/>
          <p:cNvCxnSpPr/>
          <p:nvPr/>
        </p:nvCxnSpPr>
        <p:spPr>
          <a:xfrm rot="10800000" flipV="1">
            <a:off x="1000100" y="4857760"/>
            <a:ext cx="857256"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8596" y="5286388"/>
            <a:ext cx="1643074" cy="1200329"/>
          </a:xfrm>
          <a:prstGeom prst="rect">
            <a:avLst/>
          </a:prstGeom>
          <a:noFill/>
        </p:spPr>
        <p:txBody>
          <a:bodyPr wrap="square" rtlCol="0">
            <a:spAutoFit/>
          </a:bodyPr>
          <a:lstStyle/>
          <a:p>
            <a:r>
              <a:rPr lang="zh-CN" altLang="en-US" b="1" dirty="0">
                <a:solidFill>
                  <a:srgbClr val="FF0000"/>
                </a:solidFill>
              </a:rPr>
              <a:t>流水段（级）：</a:t>
            </a:r>
            <a:endParaRPr lang="en-US" altLang="zh-CN" b="1" dirty="0">
              <a:solidFill>
                <a:srgbClr val="FF0000"/>
              </a:solidFill>
            </a:endParaRPr>
          </a:p>
          <a:p>
            <a:pPr>
              <a:lnSpc>
                <a:spcPct val="150000"/>
              </a:lnSpc>
            </a:pPr>
            <a:r>
              <a:rPr lang="zh-CN" altLang="en-US" b="1" dirty="0">
                <a:solidFill>
                  <a:srgbClr val="0070C0"/>
                </a:solidFill>
              </a:rPr>
              <a:t>完成一条指令的一部分操作</a:t>
            </a:r>
          </a:p>
        </p:txBody>
      </p:sp>
      <p:sp>
        <p:nvSpPr>
          <p:cNvPr id="17" name="TextBox 16"/>
          <p:cNvSpPr txBox="1"/>
          <p:nvPr/>
        </p:nvSpPr>
        <p:spPr>
          <a:xfrm>
            <a:off x="5750727" y="4296741"/>
            <a:ext cx="2071702" cy="369332"/>
          </a:xfrm>
          <a:prstGeom prst="rect">
            <a:avLst/>
          </a:prstGeom>
          <a:noFill/>
          <a:ln>
            <a:noFill/>
          </a:ln>
        </p:spPr>
        <p:txBody>
          <a:bodyPr wrap="square" rtlCol="0">
            <a:spAutoFit/>
          </a:bodyPr>
          <a:lstStyle/>
          <a:p>
            <a:r>
              <a:rPr lang="zh-CN" altLang="en-US" dirty="0"/>
              <a:t>    </a:t>
            </a:r>
            <a:r>
              <a:rPr lang="zh-CN" altLang="en-US" dirty="0">
                <a:solidFill>
                  <a:srgbClr val="FF0000"/>
                </a:solidFill>
              </a:rPr>
              <a:t>机器周期 </a:t>
            </a:r>
            <a:r>
              <a:rPr lang="en-US" altLang="zh-CN" dirty="0">
                <a:solidFill>
                  <a:srgbClr val="0070C0"/>
                </a:solidFill>
              </a:rPr>
              <a:t>30ns</a:t>
            </a:r>
            <a:endParaRPr lang="zh-CN" altLang="en-US" dirty="0">
              <a:solidFill>
                <a:srgbClr val="0070C0"/>
              </a:solidFill>
            </a:endParaRPr>
          </a:p>
        </p:txBody>
      </p:sp>
      <p:sp>
        <p:nvSpPr>
          <p:cNvPr id="27" name="右大括号 26"/>
          <p:cNvSpPr/>
          <p:nvPr/>
        </p:nvSpPr>
        <p:spPr>
          <a:xfrm rot="16200000">
            <a:off x="5786446" y="4216086"/>
            <a:ext cx="428628" cy="1571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大括号 11"/>
          <p:cNvSpPr/>
          <p:nvPr/>
        </p:nvSpPr>
        <p:spPr>
          <a:xfrm rot="5400000">
            <a:off x="6143636" y="214290"/>
            <a:ext cx="500066" cy="37862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6619674" y="2072148"/>
            <a:ext cx="714380" cy="369332"/>
          </a:xfrm>
          <a:prstGeom prst="rect">
            <a:avLst/>
          </a:prstGeom>
          <a:noFill/>
          <a:ln>
            <a:noFill/>
          </a:ln>
        </p:spPr>
        <p:txBody>
          <a:bodyPr wrap="square" rtlCol="0">
            <a:spAutoFit/>
          </a:bodyPr>
          <a:lstStyle/>
          <a:p>
            <a:r>
              <a:rPr lang="en-US" altLang="zh-CN" dirty="0">
                <a:solidFill>
                  <a:srgbClr val="0070C0"/>
                </a:solidFill>
              </a:rPr>
              <a:t>90ns</a:t>
            </a:r>
            <a:endParaRPr lang="zh-CN" altLang="en-US" dirty="0">
              <a:solidFill>
                <a:srgbClr val="0070C0"/>
              </a:solidFill>
            </a:endParaRPr>
          </a:p>
        </p:txBody>
      </p:sp>
      <p:sp>
        <p:nvSpPr>
          <p:cNvPr id="2" name="矩形 1"/>
          <p:cNvSpPr/>
          <p:nvPr/>
        </p:nvSpPr>
        <p:spPr>
          <a:xfrm>
            <a:off x="0" y="1414619"/>
            <a:ext cx="9181715" cy="28821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107125" y="1568490"/>
            <a:ext cx="8786874" cy="2143140"/>
            <a:chOff x="195236" y="500042"/>
            <a:chExt cx="8786874" cy="2143140"/>
          </a:xfrm>
        </p:grpSpPr>
        <p:grpSp>
          <p:nvGrpSpPr>
            <p:cNvPr id="63" name="组合 62"/>
            <p:cNvGrpSpPr/>
            <p:nvPr/>
          </p:nvGrpSpPr>
          <p:grpSpPr>
            <a:xfrm>
              <a:off x="195236" y="869374"/>
              <a:ext cx="8786874" cy="1773808"/>
              <a:chOff x="195236" y="785795"/>
              <a:chExt cx="8786874" cy="1857387"/>
            </a:xfrm>
          </p:grpSpPr>
          <p:sp>
            <p:nvSpPr>
              <p:cNvPr id="65" name="Line 4"/>
              <p:cNvSpPr>
                <a:spLocks noChangeShapeType="1"/>
              </p:cNvSpPr>
              <p:nvPr/>
            </p:nvSpPr>
            <p:spPr bwMode="auto">
              <a:xfrm>
                <a:off x="3052756" y="1844660"/>
                <a:ext cx="965200" cy="3175"/>
              </a:xfrm>
              <a:prstGeom prst="line">
                <a:avLst/>
              </a:prstGeom>
              <a:noFill/>
              <a:ln w="28575">
                <a:solidFill>
                  <a:schemeClr val="tx1"/>
                </a:solidFill>
                <a:round/>
                <a:tailEnd type="arrow" w="med" len="med"/>
              </a:ln>
            </p:spPr>
            <p:txBody>
              <a:bodyPr/>
              <a:lstStyle/>
              <a:p>
                <a:endParaRPr lang="zh-CN" altLang="en-US"/>
              </a:p>
            </p:txBody>
          </p:sp>
          <p:sp>
            <p:nvSpPr>
              <p:cNvPr id="66" name="Line 7"/>
              <p:cNvSpPr>
                <a:spLocks noChangeShapeType="1"/>
              </p:cNvSpPr>
              <p:nvPr/>
            </p:nvSpPr>
            <p:spPr bwMode="auto">
              <a:xfrm>
                <a:off x="4767268" y="1844660"/>
                <a:ext cx="749300" cy="0"/>
              </a:xfrm>
              <a:prstGeom prst="line">
                <a:avLst/>
              </a:prstGeom>
              <a:noFill/>
              <a:ln w="28575">
                <a:solidFill>
                  <a:schemeClr val="tx1"/>
                </a:solidFill>
                <a:round/>
                <a:tailEnd type="arrow" w="med" len="med"/>
              </a:ln>
            </p:spPr>
            <p:txBody>
              <a:bodyPr/>
              <a:lstStyle/>
              <a:p>
                <a:endParaRPr lang="zh-CN" altLang="en-US"/>
              </a:p>
            </p:txBody>
          </p:sp>
          <p:sp>
            <p:nvSpPr>
              <p:cNvPr id="67" name="Line 8"/>
              <p:cNvSpPr>
                <a:spLocks noChangeShapeType="1"/>
              </p:cNvSpPr>
              <p:nvPr/>
            </p:nvSpPr>
            <p:spPr bwMode="auto">
              <a:xfrm>
                <a:off x="6410342" y="1844660"/>
                <a:ext cx="749300" cy="0"/>
              </a:xfrm>
              <a:prstGeom prst="line">
                <a:avLst/>
              </a:prstGeom>
              <a:noFill/>
              <a:ln w="28575">
                <a:solidFill>
                  <a:schemeClr val="tx1"/>
                </a:solidFill>
                <a:round/>
                <a:tailEnd type="arrow" w="med" len="med"/>
              </a:ln>
            </p:spPr>
            <p:txBody>
              <a:bodyPr/>
              <a:lstStyle/>
              <a:p>
                <a:endParaRPr lang="zh-CN" altLang="en-US"/>
              </a:p>
            </p:txBody>
          </p:sp>
          <p:sp>
            <p:nvSpPr>
              <p:cNvPr id="68" name="Line 19"/>
              <p:cNvSpPr>
                <a:spLocks noChangeShapeType="1"/>
              </p:cNvSpPr>
              <p:nvPr/>
            </p:nvSpPr>
            <p:spPr bwMode="auto">
              <a:xfrm>
                <a:off x="1695434" y="1844660"/>
                <a:ext cx="534987" cy="3175"/>
              </a:xfrm>
              <a:prstGeom prst="line">
                <a:avLst/>
              </a:prstGeom>
              <a:noFill/>
              <a:ln w="28575">
                <a:solidFill>
                  <a:schemeClr val="tx1"/>
                </a:solidFill>
                <a:round/>
                <a:tailEnd type="arrow" w="med" len="med"/>
              </a:ln>
            </p:spPr>
            <p:txBody>
              <a:bodyPr/>
              <a:lstStyle/>
              <a:p>
                <a:endParaRPr lang="zh-CN" altLang="en-US"/>
              </a:p>
            </p:txBody>
          </p:sp>
          <p:sp>
            <p:nvSpPr>
              <p:cNvPr id="69" name="Rectangle 26"/>
              <p:cNvSpPr>
                <a:spLocks noChangeArrowheads="1"/>
              </p:cNvSpPr>
              <p:nvPr/>
            </p:nvSpPr>
            <p:spPr bwMode="auto">
              <a:xfrm>
                <a:off x="195236" y="1344594"/>
                <a:ext cx="1928826" cy="461665"/>
              </a:xfrm>
              <a:prstGeom prst="rect">
                <a:avLst/>
              </a:prstGeom>
              <a:noFill/>
              <a:ln w="28575">
                <a:noFill/>
                <a:miter lim="800000"/>
              </a:ln>
              <a:effectLst/>
            </p:spPr>
            <p:txBody>
              <a:bodyPr wrap="square">
                <a:spAutoFit/>
              </a:bodyPr>
              <a:lstStyle/>
              <a:p>
                <a:pPr algn="l"/>
                <a:r>
                  <a:rPr lang="zh-CN" altLang="en-US" sz="2400" dirty="0"/>
                  <a:t>指令流入</a:t>
                </a:r>
                <a:endParaRPr lang="en-US" altLang="zh-CN" sz="2400" dirty="0"/>
              </a:p>
            </p:txBody>
          </p:sp>
          <p:grpSp>
            <p:nvGrpSpPr>
              <p:cNvPr id="70" name="Group 27"/>
              <p:cNvGrpSpPr/>
              <p:nvPr/>
            </p:nvGrpSpPr>
            <p:grpSpPr bwMode="auto">
              <a:xfrm>
                <a:off x="2232032" y="1071546"/>
                <a:ext cx="809625" cy="1408112"/>
                <a:chOff x="363" y="403"/>
                <a:chExt cx="363" cy="403"/>
              </a:xfrm>
            </p:grpSpPr>
            <p:sp>
              <p:nvSpPr>
                <p:cNvPr id="81" name="Rectangle 28"/>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r>
                    <a:rPr lang="zh-CN" altLang="en-US" sz="2400" dirty="0"/>
                    <a:t>取指</a:t>
                  </a:r>
                  <a:endParaRPr lang="en-US" altLang="zh-CN" sz="2400" dirty="0"/>
                </a:p>
                <a:p>
                  <a:r>
                    <a:rPr lang="zh-CN" altLang="en-US" sz="2400" dirty="0"/>
                    <a:t>令</a:t>
                  </a:r>
                  <a:endParaRPr lang="en-US" altLang="zh-CN" sz="2400" dirty="0"/>
                </a:p>
                <a:p>
                  <a:r>
                    <a:rPr lang="zh-CN" altLang="en-US" sz="2400" dirty="0"/>
                    <a:t>部件</a:t>
                  </a:r>
                  <a:endParaRPr lang="en-US" altLang="zh-CN" sz="2400" dirty="0"/>
                </a:p>
              </p:txBody>
            </p:sp>
            <p:sp>
              <p:nvSpPr>
                <p:cNvPr id="82" name="Rectangle 29"/>
                <p:cNvSpPr>
                  <a:spLocks noChangeArrowheads="1"/>
                </p:cNvSpPr>
                <p:nvPr/>
              </p:nvSpPr>
              <p:spPr bwMode="auto">
                <a:xfrm>
                  <a:off x="363" y="403"/>
                  <a:ext cx="363" cy="403"/>
                </a:xfrm>
                <a:prstGeom prst="rect">
                  <a:avLst/>
                </a:prstGeom>
                <a:noFill/>
                <a:ln w="28575">
                  <a:solidFill>
                    <a:schemeClr val="tx1"/>
                  </a:solidFill>
                  <a:miter lim="800000"/>
                </a:ln>
                <a:effectLst/>
              </p:spPr>
              <p:txBody>
                <a:bodyPr/>
                <a:lstStyle/>
                <a:p>
                  <a:endParaRPr lang="zh-CN" altLang="en-US"/>
                </a:p>
              </p:txBody>
            </p:sp>
          </p:grpSp>
          <p:grpSp>
            <p:nvGrpSpPr>
              <p:cNvPr id="71" name="Group 30"/>
              <p:cNvGrpSpPr/>
              <p:nvPr/>
            </p:nvGrpSpPr>
            <p:grpSpPr bwMode="auto">
              <a:xfrm>
                <a:off x="3952882" y="1071546"/>
                <a:ext cx="809625" cy="1408112"/>
                <a:chOff x="1134" y="403"/>
                <a:chExt cx="363" cy="403"/>
              </a:xfrm>
            </p:grpSpPr>
            <p:sp>
              <p:nvSpPr>
                <p:cNvPr id="79" name="Rectangle 31"/>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r>
                    <a:rPr lang="zh-CN" altLang="en-US" sz="2400" dirty="0"/>
                    <a:t>分析</a:t>
                  </a:r>
                  <a:endParaRPr lang="en-US" altLang="zh-CN" sz="2400" dirty="0"/>
                </a:p>
                <a:p>
                  <a:endParaRPr lang="en-US" altLang="zh-CN" sz="2400" dirty="0"/>
                </a:p>
                <a:p>
                  <a:r>
                    <a:rPr lang="zh-CN" altLang="en-US" sz="2400" dirty="0"/>
                    <a:t>部件</a:t>
                  </a:r>
                  <a:endParaRPr lang="en-US" altLang="zh-CN" sz="2400" dirty="0"/>
                </a:p>
              </p:txBody>
            </p:sp>
            <p:sp>
              <p:nvSpPr>
                <p:cNvPr id="80" name="Rectangle 32"/>
                <p:cNvSpPr>
                  <a:spLocks noChangeArrowheads="1"/>
                </p:cNvSpPr>
                <p:nvPr/>
              </p:nvSpPr>
              <p:spPr bwMode="auto">
                <a:xfrm>
                  <a:off x="1134" y="403"/>
                  <a:ext cx="363" cy="403"/>
                </a:xfrm>
                <a:prstGeom prst="rect">
                  <a:avLst/>
                </a:prstGeom>
                <a:noFill/>
                <a:ln w="28575">
                  <a:solidFill>
                    <a:schemeClr val="tx1"/>
                  </a:solidFill>
                  <a:miter lim="800000"/>
                </a:ln>
                <a:effectLst/>
              </p:spPr>
              <p:txBody>
                <a:bodyPr/>
                <a:lstStyle/>
                <a:p>
                  <a:endParaRPr lang="zh-CN" altLang="en-US"/>
                </a:p>
              </p:txBody>
            </p:sp>
          </p:grpSp>
          <p:grpSp>
            <p:nvGrpSpPr>
              <p:cNvPr id="72" name="Group 33"/>
              <p:cNvGrpSpPr/>
              <p:nvPr/>
            </p:nvGrpSpPr>
            <p:grpSpPr bwMode="auto">
              <a:xfrm>
                <a:off x="5572132" y="1071546"/>
                <a:ext cx="809625" cy="1408112"/>
                <a:chOff x="1860" y="403"/>
                <a:chExt cx="363" cy="403"/>
              </a:xfrm>
            </p:grpSpPr>
            <p:sp>
              <p:nvSpPr>
                <p:cNvPr id="77" name="Rectangle 34"/>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r>
                    <a:rPr lang="zh-CN" altLang="en-US" sz="2400" dirty="0"/>
                    <a:t>执行</a:t>
                  </a:r>
                  <a:endParaRPr lang="en-US" altLang="zh-CN" sz="2400" dirty="0"/>
                </a:p>
                <a:p>
                  <a:endParaRPr lang="en-US" altLang="zh-CN" sz="2400" dirty="0"/>
                </a:p>
                <a:p>
                  <a:r>
                    <a:rPr lang="zh-CN" altLang="en-US" sz="2400" dirty="0"/>
                    <a:t>部件</a:t>
                  </a:r>
                  <a:endParaRPr lang="en-US" altLang="zh-CN" sz="2400" dirty="0"/>
                </a:p>
              </p:txBody>
            </p:sp>
            <p:sp>
              <p:nvSpPr>
                <p:cNvPr id="78" name="Rectangle 35"/>
                <p:cNvSpPr>
                  <a:spLocks noChangeArrowheads="1"/>
                </p:cNvSpPr>
                <p:nvPr/>
              </p:nvSpPr>
              <p:spPr bwMode="auto">
                <a:xfrm>
                  <a:off x="1860" y="403"/>
                  <a:ext cx="363" cy="403"/>
                </a:xfrm>
                <a:prstGeom prst="rect">
                  <a:avLst/>
                </a:prstGeom>
                <a:noFill/>
                <a:ln w="28575">
                  <a:solidFill>
                    <a:schemeClr val="tx1"/>
                  </a:solidFill>
                  <a:miter lim="800000"/>
                </a:ln>
                <a:effectLst/>
              </p:spPr>
              <p:txBody>
                <a:bodyPr/>
                <a:lstStyle/>
                <a:p>
                  <a:endParaRPr lang="zh-CN" altLang="en-US"/>
                </a:p>
              </p:txBody>
            </p:sp>
          </p:grpSp>
          <p:sp>
            <p:nvSpPr>
              <p:cNvPr id="73" name="Rectangle 39"/>
              <p:cNvSpPr>
                <a:spLocks noChangeArrowheads="1"/>
              </p:cNvSpPr>
              <p:nvPr/>
            </p:nvSpPr>
            <p:spPr bwMode="auto">
              <a:xfrm>
                <a:off x="7196160" y="1416032"/>
                <a:ext cx="1785950" cy="658803"/>
              </a:xfrm>
              <a:prstGeom prst="rect">
                <a:avLst/>
              </a:prstGeom>
              <a:noFill/>
              <a:ln w="28575">
                <a:noFill/>
                <a:miter lim="800000"/>
              </a:ln>
              <a:effectLst/>
            </p:spPr>
            <p:txBody>
              <a:bodyPr/>
              <a:lstStyle/>
              <a:p>
                <a:pPr algn="l" eaLnBrk="1" hangingPunct="1"/>
                <a:r>
                  <a:rPr lang="en-US" altLang="zh-CN" sz="2400" dirty="0"/>
                  <a:t> </a:t>
                </a:r>
                <a:r>
                  <a:rPr lang="zh-CN" altLang="en-US" sz="2400" dirty="0"/>
                  <a:t>指令流出</a:t>
                </a:r>
                <a:endParaRPr lang="zh-CN" altLang="en-US" sz="2800" dirty="0"/>
              </a:p>
              <a:p>
                <a:pPr algn="l"/>
                <a:endParaRPr lang="en-US" altLang="zh-CN" sz="2400" dirty="0"/>
              </a:p>
            </p:txBody>
          </p:sp>
          <p:sp>
            <p:nvSpPr>
              <p:cNvPr id="74" name="矩形 73"/>
              <p:cNvSpPr/>
              <p:nvPr/>
            </p:nvSpPr>
            <p:spPr>
              <a:xfrm>
                <a:off x="3428992" y="100010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072066" y="1000108"/>
                <a:ext cx="7143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a:stCxn id="75" idx="0"/>
              </p:cNvCxnSpPr>
              <p:nvPr/>
            </p:nvCxnSpPr>
            <p:spPr>
              <a:xfrm rot="5400000" flipH="1" flipV="1">
                <a:off x="5554272" y="339307"/>
                <a:ext cx="21431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286512" y="500042"/>
              <a:ext cx="1857388" cy="369332"/>
            </a:xfrm>
            <a:prstGeom prst="rect">
              <a:avLst/>
            </a:prstGeom>
            <a:noFill/>
          </p:spPr>
          <p:txBody>
            <a:bodyPr wrap="square" rtlCol="0">
              <a:spAutoFit/>
            </a:bodyPr>
            <a:lstStyle/>
            <a:p>
              <a:r>
                <a:rPr lang="zh-CN" altLang="en-US" b="1" dirty="0">
                  <a:solidFill>
                    <a:srgbClr val="0070C0"/>
                  </a:solidFill>
                </a:rPr>
                <a:t>流水线锁存器</a:t>
              </a:r>
            </a:p>
          </p:txBody>
        </p:sp>
      </p:grpSp>
      <p:sp>
        <p:nvSpPr>
          <p:cNvPr id="3" name="TextBox 2"/>
          <p:cNvSpPr txBox="1"/>
          <p:nvPr/>
        </p:nvSpPr>
        <p:spPr>
          <a:xfrm>
            <a:off x="5750727" y="6241941"/>
            <a:ext cx="3242977" cy="400110"/>
          </a:xfrm>
          <a:prstGeom prst="rect">
            <a:avLst/>
          </a:prstGeom>
          <a:noFill/>
        </p:spPr>
        <p:txBody>
          <a:bodyPr wrap="square" rtlCol="0">
            <a:spAutoFit/>
          </a:bodyPr>
          <a:lstStyle/>
          <a:p>
            <a:r>
              <a:rPr lang="en-US" altLang="zh-CN" sz="2000" b="1" dirty="0">
                <a:solidFill>
                  <a:srgbClr val="C00000"/>
                </a:solidFill>
              </a:rPr>
              <a:t>3</a:t>
            </a:r>
            <a:r>
              <a:rPr lang="zh-CN" altLang="en-US" sz="2000" b="1" dirty="0">
                <a:solidFill>
                  <a:srgbClr val="C00000"/>
                </a:solidFill>
              </a:rPr>
              <a:t>条指令执行时间：</a:t>
            </a:r>
            <a:r>
              <a:rPr lang="en-US" altLang="zh-CN" sz="2000" b="1" dirty="0">
                <a:solidFill>
                  <a:srgbClr val="C00000"/>
                </a:solidFill>
              </a:rPr>
              <a:t>150ns</a:t>
            </a:r>
            <a:endParaRPr lang="zh-CN" altLang="en-US" sz="2000" b="1" dirty="0">
              <a:solidFill>
                <a:srgbClr val="C0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EDC6C1F-DEFF-4E2C-A5F6-846A32BF21CE}" type="slidenum">
              <a:rPr lang="en-US" altLang="zh-CN" sz="1400">
                <a:solidFill>
                  <a:srgbClr val="FFFFFF"/>
                </a:solidFill>
              </a:rPr>
              <a:t>90</a:t>
            </a:fld>
            <a:endParaRPr lang="en-US" altLang="zh-CN" sz="1400">
              <a:solidFill>
                <a:srgbClr val="FFFFFF"/>
              </a:solidFill>
            </a:endParaRPr>
          </a:p>
        </p:txBody>
      </p:sp>
      <p:sp>
        <p:nvSpPr>
          <p:cNvPr id="4"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5" name="Rectangle 4"/>
          <p:cNvSpPr>
            <a:spLocks noChangeArrowheads="1"/>
          </p:cNvSpPr>
          <p:nvPr/>
        </p:nvSpPr>
        <p:spPr bwMode="auto">
          <a:xfrm>
            <a:off x="2326027" y="764704"/>
            <a:ext cx="3974165" cy="76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2800" b="1" dirty="0">
                <a:latin typeface="华文中宋" panose="02010600040101010101" pitchFamily="2" charset="-122"/>
                <a:ea typeface="华文中宋" panose="02010600040101010101" pitchFamily="2" charset="-122"/>
              </a:rPr>
              <a:t> 2 </a:t>
            </a:r>
            <a:r>
              <a:rPr lang="zh-CN" altLang="en-US" sz="2800" b="1" dirty="0">
                <a:latin typeface="华文中宋" panose="02010600040101010101" pitchFamily="2" charset="-122"/>
                <a:ea typeface="华文中宋" panose="02010600040101010101" pitchFamily="2" charset="-122"/>
              </a:rPr>
              <a:t>流水线中的结构冒险</a:t>
            </a:r>
          </a:p>
        </p:txBody>
      </p:sp>
      <p:graphicFrame>
        <p:nvGraphicFramePr>
          <p:cNvPr id="6" name="Object 9"/>
          <p:cNvGraphicFramePr>
            <a:graphicFrameLocks noGrp="1" noChangeAspect="1"/>
          </p:cNvGraphicFramePr>
          <p:nvPr>
            <p:ph/>
          </p:nvPr>
        </p:nvGraphicFramePr>
        <p:xfrm>
          <a:off x="250825" y="2672606"/>
          <a:ext cx="7591425" cy="4006850"/>
        </p:xfrm>
        <a:graphic>
          <a:graphicData uri="http://schemas.openxmlformats.org/presentationml/2006/ole">
            <mc:AlternateContent xmlns:mc="http://schemas.openxmlformats.org/markup-compatibility/2006">
              <mc:Choice xmlns:v="urn:schemas-microsoft-com:vml" Requires="v">
                <p:oleObj name="Picture2" r:id="rId2" imgW="6115685" imgH="3227705" progId="Word.Picture.8">
                  <p:embed/>
                </p:oleObj>
              </mc:Choice>
              <mc:Fallback>
                <p:oleObj name="Picture2" r:id="rId2" imgW="6115685" imgH="3227705" progId="Word.Picture.8">
                  <p:embed/>
                  <p:pic>
                    <p:nvPicPr>
                      <p:cNvPr id="0" name="图片 4404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672606"/>
                        <a:ext cx="7591425" cy="4006850"/>
                      </a:xfrm>
                      <a:prstGeom prst="rect">
                        <a:avLst/>
                      </a:prstGeom>
                      <a:solidFill>
                        <a:schemeClr val="bg1"/>
                      </a:solidFill>
                      <a:ln>
                        <a:noFill/>
                      </a:ln>
                    </p:spPr>
                  </p:pic>
                </p:oleObj>
              </mc:Fallback>
            </mc:AlternateContent>
          </a:graphicData>
        </a:graphic>
      </p:graphicFrame>
      <p:sp>
        <p:nvSpPr>
          <p:cNvPr id="7" name="灯片编号占位符 4"/>
          <p:cNvSpPr txBox="1"/>
          <p:nvPr/>
        </p:nvSpPr>
        <p:spPr bwMode="auto">
          <a:xfrm>
            <a:off x="6553200" y="628416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zh-CN"/>
            </a:defPPr>
            <a:lvl1pPr marL="0" algn="r"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1pPr>
            <a:lvl2pPr marL="742950" indent="-28575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2pPr>
            <a:lvl3pPr marL="11430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3pPr>
            <a:lvl4pPr marL="16002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4pPr>
            <a:lvl5pPr marL="2057400" indent="-228600" algn="l" defTabSz="914400" rtl="0" eaLnBrk="1" latinLnBrk="0" hangingPunct="1">
              <a:defRPr kumimoji="1" lang="zh-CN" sz="2400" kern="1200">
                <a:solidFill>
                  <a:schemeClr val="tx1"/>
                </a:solidFill>
                <a:latin typeface="Times New Roman" panose="02020603050405020304" pitchFamily="18" charset="0"/>
                <a:ea typeface="黑体" panose="02010609060101010101" pitchFamily="2" charset="-122"/>
                <a:cs typeface="+mn-cs"/>
              </a:defRPr>
            </a:lvl5pPr>
            <a:lvl6pPr marL="25146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6pPr>
            <a:lvl7pPr marL="29718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7pPr>
            <a:lvl8pPr marL="34290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8pPr>
            <a:lvl9pPr marL="3886200" indent="-228600" algn="ctr" defTabSz="914400" rtl="0" eaLnBrk="0" fontAlgn="base" latinLnBrk="0" hangingPunct="0">
              <a:spcBef>
                <a:spcPct val="0"/>
              </a:spcBef>
              <a:spcAft>
                <a:spcPct val="0"/>
              </a:spcAft>
              <a:defRPr kumimoji="1" lang="zh-CN" sz="2400" kern="1200">
                <a:solidFill>
                  <a:schemeClr val="tx1"/>
                </a:solidFill>
                <a:latin typeface="Times New Roman" panose="02020603050405020304" pitchFamily="18" charset="0"/>
                <a:ea typeface="黑体" panose="02010609060101010101" pitchFamily="2" charset="-122"/>
                <a:cs typeface="+mn-cs"/>
              </a:defRPr>
            </a:lvl9pPr>
          </a:lstStyle>
          <a:p>
            <a:fld id="{6D45787B-52F5-4D17-9B2F-E23F1FCA00CC}" type="slidenum">
              <a:rPr lang="en-US" altLang="zh-CN" sz="1400" smtClean="0">
                <a:solidFill>
                  <a:srgbClr val="FFFFFF"/>
                </a:solidFill>
              </a:rPr>
              <a:t>90</a:t>
            </a:fld>
            <a:endParaRPr lang="en-US" altLang="zh-CN" sz="1400">
              <a:solidFill>
                <a:srgbClr val="FFFFFF"/>
              </a:solidFill>
            </a:endParaRPr>
          </a:p>
        </p:txBody>
      </p:sp>
      <p:sp>
        <p:nvSpPr>
          <p:cNvPr id="8" name="Rectangle 5"/>
          <p:cNvSpPr>
            <a:spLocks noChangeArrowheads="1"/>
          </p:cNvSpPr>
          <p:nvPr/>
        </p:nvSpPr>
        <p:spPr bwMode="auto">
          <a:xfrm>
            <a:off x="250825" y="1376690"/>
            <a:ext cx="878522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en-US" altLang="zh-CN" dirty="0">
                <a:latin typeface="+mn-ea"/>
                <a:ea typeface="+mn-ea"/>
              </a:rPr>
              <a:t>    </a:t>
            </a:r>
            <a:r>
              <a:rPr lang="zh-CN" altLang="en-US" dirty="0">
                <a:latin typeface="+mn-ea"/>
                <a:ea typeface="+mn-ea"/>
              </a:rPr>
              <a:t>如果某些指令组合在流水线中重叠执行时产生了资源冲突，那么我们称该</a:t>
            </a:r>
            <a:r>
              <a:rPr lang="zh-CN" altLang="en-US" dirty="0">
                <a:solidFill>
                  <a:srgbClr val="C00000"/>
                </a:solidFill>
                <a:latin typeface="+mn-ea"/>
                <a:ea typeface="+mn-ea"/>
              </a:rPr>
              <a:t>流水线有结构冒险</a:t>
            </a:r>
            <a:r>
              <a:rPr lang="zh-CN" altLang="en-US" dirty="0">
                <a:latin typeface="+mn-ea"/>
                <a:ea typeface="+mn-ea"/>
              </a:rPr>
              <a:t>。</a:t>
            </a:r>
            <a:r>
              <a:rPr lang="zh-CN" altLang="en-US" sz="2800" dirty="0">
                <a:latin typeface="+mn-ea"/>
                <a:ea typeface="+mn-ea"/>
              </a:rPr>
              <a:t> </a:t>
            </a:r>
          </a:p>
        </p:txBody>
      </p:sp>
      <p:sp>
        <p:nvSpPr>
          <p:cNvPr id="10" name="Rectangle 7"/>
          <p:cNvSpPr>
            <a:spLocks noChangeArrowheads="1"/>
          </p:cNvSpPr>
          <p:nvPr/>
        </p:nvSpPr>
        <p:spPr bwMode="auto">
          <a:xfrm>
            <a:off x="0" y="1816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sp>
        <p:nvSpPr>
          <p:cNvPr id="11" name="Text Box 11"/>
          <p:cNvSpPr txBox="1">
            <a:spLocks noChangeArrowheads="1"/>
          </p:cNvSpPr>
          <p:nvPr/>
        </p:nvSpPr>
        <p:spPr bwMode="auto">
          <a:xfrm>
            <a:off x="8027988" y="2939306"/>
            <a:ext cx="1081087"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spcBef>
                <a:spcPct val="50000"/>
              </a:spcBef>
            </a:pPr>
            <a:r>
              <a:rPr lang="zh-CN" altLang="en-US">
                <a:solidFill>
                  <a:srgbClr val="0000FF"/>
                </a:solidFill>
                <a:latin typeface="黑体" panose="02010609060101010101" pitchFamily="2" charset="-122"/>
              </a:rPr>
              <a:t>由于访问同一个存储器而引起的结构冲突</a:t>
            </a:r>
            <a:r>
              <a:rPr lang="zh-CN" altLang="en-US" sz="2800">
                <a:latin typeface="黑体" panose="02010609060101010101" pitchFamily="2" charset="-122"/>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FC413566-B083-4D90-9E5D-2A119984A6A2}" type="slidenum">
              <a:rPr lang="en-US" altLang="zh-CN" sz="1400">
                <a:solidFill>
                  <a:srgbClr val="FFFFFF"/>
                </a:solidFill>
              </a:rPr>
              <a:t>91</a:t>
            </a:fld>
            <a:endParaRPr lang="en-US" altLang="zh-CN" sz="1400">
              <a:solidFill>
                <a:srgbClr val="FFFFFF"/>
              </a:solidFill>
            </a:endParaRPr>
          </a:p>
        </p:txBody>
      </p:sp>
      <p:sp>
        <p:nvSpPr>
          <p:cNvPr id="61443" name="Rectangle 4"/>
          <p:cNvSpPr>
            <a:spLocks noChangeArrowheads="1"/>
          </p:cNvSpPr>
          <p:nvPr/>
        </p:nvSpPr>
        <p:spPr bwMode="auto">
          <a:xfrm>
            <a:off x="179388" y="883315"/>
            <a:ext cx="582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dirty="0">
                <a:latin typeface="黑体" panose="02010609060101010101" pitchFamily="2" charset="-122"/>
              </a:rPr>
              <a:t>对于这种冲突，通常有以下两种解决方法 </a:t>
            </a:r>
          </a:p>
        </p:txBody>
      </p:sp>
      <p:sp>
        <p:nvSpPr>
          <p:cNvPr id="61444" name="Rectangle 5"/>
          <p:cNvSpPr>
            <a:spLocks noChangeArrowheads="1"/>
          </p:cNvSpPr>
          <p:nvPr/>
        </p:nvSpPr>
        <p:spPr bwMode="auto">
          <a:xfrm>
            <a:off x="250825" y="1306195"/>
            <a:ext cx="876681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defRPr/>
            </a:pPr>
            <a:r>
              <a:rPr lang="zh-CN" altLang="en-US" dirty="0">
                <a:solidFill>
                  <a:srgbClr val="FF0000"/>
                </a:solidFill>
                <a:latin typeface="黑体" panose="02010609060101010101" pitchFamily="2" charset="-122"/>
              </a:rPr>
              <a:t>解决办法</a:t>
            </a:r>
            <a:r>
              <a:rPr lang="en-US" altLang="zh-CN" dirty="0">
                <a:solidFill>
                  <a:srgbClr val="FF0000"/>
                </a:solidFill>
                <a:latin typeface="黑体" panose="02010609060101010101" pitchFamily="2" charset="-122"/>
              </a:rPr>
              <a:t>(1)</a:t>
            </a:r>
            <a:r>
              <a:rPr lang="zh-CN" altLang="en-US" dirty="0">
                <a:latin typeface="黑体" panose="02010609060101010101" pitchFamily="2" charset="-122"/>
              </a:rPr>
              <a:t>： </a:t>
            </a:r>
            <a:r>
              <a:rPr lang="zh-CN" altLang="en-US" dirty="0">
                <a:latin typeface="+mn-ea"/>
                <a:ea typeface="+mn-ea"/>
              </a:rPr>
              <a:t>插入暂停周期，即让流水线在完成前一条指令对</a:t>
            </a:r>
            <a:r>
              <a:rPr lang="zh-CN" altLang="en-US" dirty="0">
                <a:solidFill>
                  <a:srgbClr val="0000FF"/>
                </a:solidFill>
                <a:latin typeface="+mn-ea"/>
                <a:ea typeface="+mn-ea"/>
              </a:rPr>
              <a:t>数据的存储器</a:t>
            </a:r>
            <a:r>
              <a:rPr lang="zh-CN" altLang="en-US" dirty="0">
                <a:latin typeface="+mn-ea"/>
                <a:ea typeface="+mn-ea"/>
              </a:rPr>
              <a:t>访问时，暂停取后一条指令（</a:t>
            </a:r>
            <a:r>
              <a:rPr lang="zh-CN" altLang="en-US" dirty="0">
                <a:solidFill>
                  <a:srgbClr val="0000FF"/>
                </a:solidFill>
                <a:latin typeface="+mn-ea"/>
                <a:ea typeface="+mn-ea"/>
              </a:rPr>
              <a:t>指令存储器</a:t>
            </a:r>
            <a:r>
              <a:rPr lang="zh-CN" altLang="en-US" dirty="0">
                <a:latin typeface="+mn-ea"/>
                <a:ea typeface="+mn-ea"/>
              </a:rPr>
              <a:t>）的操作 </a:t>
            </a:r>
          </a:p>
        </p:txBody>
      </p:sp>
      <p:graphicFrame>
        <p:nvGraphicFramePr>
          <p:cNvPr id="61445" name="Object 6"/>
          <p:cNvGraphicFramePr>
            <a:graphicFrameLocks noChangeAspect="1"/>
          </p:cNvGraphicFramePr>
          <p:nvPr/>
        </p:nvGraphicFramePr>
        <p:xfrm>
          <a:off x="53180" y="2199005"/>
          <a:ext cx="8964613" cy="4730750"/>
        </p:xfrm>
        <a:graphic>
          <a:graphicData uri="http://schemas.openxmlformats.org/presentationml/2006/ole">
            <mc:AlternateContent xmlns:mc="http://schemas.openxmlformats.org/markup-compatibility/2006">
              <mc:Choice xmlns:v="urn:schemas-microsoft-com:vml" Requires="v">
                <p:oleObj name="图片" r:id="rId2" imgW="6113780" imgH="3234690" progId="Word.Picture.8">
                  <p:embed/>
                </p:oleObj>
              </mc:Choice>
              <mc:Fallback>
                <p:oleObj name="图片" r:id="rId2" imgW="6113780" imgH="3234690" progId="Word.Picture.8">
                  <p:embed/>
                  <p:pic>
                    <p:nvPicPr>
                      <p:cNvPr id="0" name="图片 276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0" y="2199005"/>
                        <a:ext cx="8964613" cy="4730750"/>
                      </a:xfrm>
                      <a:prstGeom prst="rect">
                        <a:avLst/>
                      </a:prstGeom>
                      <a:solidFill>
                        <a:schemeClr val="bg1"/>
                      </a:solidFill>
                      <a:ln>
                        <a:noFill/>
                      </a:ln>
                    </p:spPr>
                  </p:pic>
                </p:oleObj>
              </mc:Fallback>
            </mc:AlternateContent>
          </a:graphicData>
        </a:graphic>
      </p:graphicFrame>
      <p:sp>
        <p:nvSpPr>
          <p:cNvPr id="2" name="矩形 1"/>
          <p:cNvSpPr/>
          <p:nvPr/>
        </p:nvSpPr>
        <p:spPr>
          <a:xfrm>
            <a:off x="4932363" y="3644900"/>
            <a:ext cx="503237" cy="3603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M</a:t>
            </a:r>
            <a:endParaRPr lang="zh-CN" altLang="en-US" dirty="0"/>
          </a:p>
        </p:txBody>
      </p:sp>
      <p:sp>
        <p:nvSpPr>
          <p:cNvPr id="9" name="矩形 8"/>
          <p:cNvSpPr/>
          <p:nvPr/>
        </p:nvSpPr>
        <p:spPr>
          <a:xfrm>
            <a:off x="4932363" y="6021388"/>
            <a:ext cx="503237" cy="3603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M</a:t>
            </a:r>
            <a:endParaRPr lang="zh-CN" altLang="en-US" dirty="0"/>
          </a:p>
        </p:txBody>
      </p:sp>
      <p:sp>
        <p:nvSpPr>
          <p:cNvPr id="11"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0" animBg="1"/>
      <p:bldP spid="61444" grpId="0" bldLvl="0" animBg="1"/>
      <p:bldP spid="2" grpId="0" animBg="1"/>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2AB44F4A-CC93-4E89-9BBF-DCA29F81F1AD}" type="slidenum">
              <a:rPr lang="en-US" altLang="zh-CN" sz="1400">
                <a:solidFill>
                  <a:srgbClr val="FFFFFF"/>
                </a:solidFill>
              </a:rPr>
              <a:t>92</a:t>
            </a:fld>
            <a:endParaRPr lang="en-US" altLang="zh-CN" sz="1400">
              <a:solidFill>
                <a:srgbClr val="FFFFFF"/>
              </a:solidFill>
            </a:endParaRPr>
          </a:p>
        </p:txBody>
      </p:sp>
      <p:sp>
        <p:nvSpPr>
          <p:cNvPr id="63491" name="Rectangle 5"/>
          <p:cNvSpPr>
            <a:spLocks noChangeArrowheads="1"/>
          </p:cNvSpPr>
          <p:nvPr/>
        </p:nvSpPr>
        <p:spPr bwMode="auto">
          <a:xfrm>
            <a:off x="0" y="2119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endParaRPr lang="zh-CN" altLang="en-US"/>
          </a:p>
        </p:txBody>
      </p:sp>
      <p:graphicFrame>
        <p:nvGraphicFramePr>
          <p:cNvPr id="63492" name="Object 4"/>
          <p:cNvGraphicFramePr>
            <a:graphicFrameLocks noChangeAspect="1"/>
          </p:cNvGraphicFramePr>
          <p:nvPr/>
        </p:nvGraphicFramePr>
        <p:xfrm>
          <a:off x="539552" y="1557015"/>
          <a:ext cx="8068316" cy="5184353"/>
        </p:xfrm>
        <a:graphic>
          <a:graphicData uri="http://schemas.openxmlformats.org/presentationml/2006/ole">
            <mc:AlternateContent xmlns:mc="http://schemas.openxmlformats.org/markup-compatibility/2006">
              <mc:Choice xmlns:v="urn:schemas-microsoft-com:vml" Requires="v">
                <p:oleObj name="图片" r:id="rId2" imgW="5058410" imgH="3276600" progId="Word.Picture.8">
                  <p:embed/>
                </p:oleObj>
              </mc:Choice>
              <mc:Fallback>
                <p:oleObj name="图片" r:id="rId2" imgW="5058410" imgH="3276600" progId="Word.Picture.8">
                  <p:embed/>
                  <p:pic>
                    <p:nvPicPr>
                      <p:cNvPr id="0" name="图片 28689"/>
                      <p:cNvPicPr>
                        <a:picLocks noChangeAspect="1" noChangeArrowheads="1"/>
                      </p:cNvPicPr>
                      <p:nvPr/>
                    </p:nvPicPr>
                    <p:blipFill>
                      <a:blip r:embed="rId3">
                        <a:extLst>
                          <a:ext uri="{28A0092B-C50C-407E-A947-70E740481C1C}">
                            <a14:useLocalDpi xmlns:a14="http://schemas.microsoft.com/office/drawing/2010/main" val="0"/>
                          </a:ext>
                        </a:extLst>
                      </a:blip>
                      <a:srcRect l="8287" t="5524" r="13559" b="14536"/>
                      <a:stretch>
                        <a:fillRect/>
                      </a:stretch>
                    </p:blipFill>
                    <p:spPr bwMode="auto">
                      <a:xfrm>
                        <a:off x="539552" y="1557015"/>
                        <a:ext cx="8068316" cy="5184353"/>
                      </a:xfrm>
                      <a:prstGeom prst="rect">
                        <a:avLst/>
                      </a:prstGeom>
                      <a:solidFill>
                        <a:schemeClr val="bg1"/>
                      </a:solidFill>
                      <a:ln>
                        <a:noFill/>
                      </a:ln>
                    </p:spPr>
                  </p:pic>
                </p:oleObj>
              </mc:Fallback>
            </mc:AlternateContent>
          </a:graphicData>
        </a:graphic>
      </p:graphicFrame>
      <p:sp>
        <p:nvSpPr>
          <p:cNvPr id="63493" name="Rectangle 6"/>
          <p:cNvSpPr>
            <a:spLocks noChangeArrowheads="1"/>
          </p:cNvSpPr>
          <p:nvPr/>
        </p:nvSpPr>
        <p:spPr bwMode="auto">
          <a:xfrm>
            <a:off x="311150" y="868958"/>
            <a:ext cx="8509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dirty="0">
                <a:solidFill>
                  <a:srgbClr val="FF0000"/>
                </a:solidFill>
                <a:latin typeface="黑体" panose="02010609060101010101" pitchFamily="2" charset="-122"/>
              </a:rPr>
              <a:t>解决方法</a:t>
            </a:r>
            <a:r>
              <a:rPr lang="en-US" altLang="zh-CN" dirty="0">
                <a:solidFill>
                  <a:srgbClr val="FF0000"/>
                </a:solidFill>
                <a:latin typeface="黑体" panose="02010609060101010101" pitchFamily="2" charset="-122"/>
              </a:rPr>
              <a:t>(2)</a:t>
            </a:r>
            <a:r>
              <a:rPr lang="zh-CN" altLang="en-US" dirty="0">
                <a:latin typeface="黑体" panose="02010609060101010101" pitchFamily="2" charset="-122"/>
              </a:rPr>
              <a:t>： 设置相互独立的指令存储器和数据存储器或设置相互独立的指令</a:t>
            </a:r>
            <a:r>
              <a:rPr lang="en-US" altLang="zh-CN" dirty="0">
                <a:latin typeface="黑体" panose="02010609060101010101" pitchFamily="2" charset="-122"/>
              </a:rPr>
              <a:t>Cache</a:t>
            </a:r>
            <a:r>
              <a:rPr lang="zh-CN" altLang="en-US" dirty="0">
                <a:latin typeface="黑体" panose="02010609060101010101" pitchFamily="2" charset="-122"/>
              </a:rPr>
              <a:t>和数据</a:t>
            </a:r>
            <a:r>
              <a:rPr lang="en-US" altLang="zh-CN" dirty="0">
                <a:latin typeface="黑体" panose="02010609060101010101" pitchFamily="2" charset="-122"/>
              </a:rPr>
              <a:t>Cache </a:t>
            </a: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54B137E6-55BB-4BB2-87EC-1BCD03682516}" type="slidenum">
              <a:rPr lang="en-US" altLang="zh-CN" sz="1400">
                <a:solidFill>
                  <a:srgbClr val="FFFFFF"/>
                </a:solidFill>
              </a:rPr>
              <a:t>93</a:t>
            </a:fld>
            <a:endParaRPr lang="en-US" altLang="zh-CN" sz="1400">
              <a:solidFill>
                <a:srgbClr val="FFFFFF"/>
              </a:solidFill>
            </a:endParaRPr>
          </a:p>
        </p:txBody>
      </p:sp>
      <p:sp>
        <p:nvSpPr>
          <p:cNvPr id="64517" name="Rectangle 6"/>
          <p:cNvSpPr>
            <a:spLocks noChangeArrowheads="1"/>
          </p:cNvSpPr>
          <p:nvPr/>
        </p:nvSpPr>
        <p:spPr bwMode="auto">
          <a:xfrm>
            <a:off x="311150" y="941382"/>
            <a:ext cx="85090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zh-CN" altLang="en-US">
                <a:solidFill>
                  <a:srgbClr val="FF0000"/>
                </a:solidFill>
                <a:latin typeface="黑体" panose="02010609060101010101" pitchFamily="2" charset="-122"/>
              </a:rPr>
              <a:t>解决方法</a:t>
            </a:r>
            <a:r>
              <a:rPr lang="en-US" altLang="zh-CN">
                <a:solidFill>
                  <a:srgbClr val="FF0000"/>
                </a:solidFill>
                <a:latin typeface="黑体" panose="02010609060101010101" pitchFamily="2" charset="-122"/>
              </a:rPr>
              <a:t>(3)</a:t>
            </a:r>
            <a:r>
              <a:rPr lang="zh-CN" altLang="en-US">
                <a:latin typeface="黑体" panose="02010609060101010101" pitchFamily="2" charset="-122"/>
              </a:rPr>
              <a:t>： 预取指令技术（</a:t>
            </a:r>
            <a:r>
              <a:rPr altLang="en-US" dirty="0">
                <a:latin typeface="+mn-ea"/>
                <a:ea typeface="+mn-ea"/>
                <a:sym typeface="+mn-ea"/>
              </a:rPr>
              <a:t>在重叠操作中，当前一条指令在执行过程中就需要提前取出后面的指令进行相应处理，这种提前取出后继指令进行相应处理，称为</a:t>
            </a:r>
            <a:r>
              <a:rPr altLang="en-US" dirty="0">
                <a:solidFill>
                  <a:srgbClr val="0000FF"/>
                </a:solidFill>
                <a:latin typeface="+mn-ea"/>
                <a:ea typeface="+mn-ea"/>
                <a:sym typeface="+mn-ea"/>
              </a:rPr>
              <a:t>先行（预取）</a:t>
            </a:r>
            <a:r>
              <a:rPr altLang="en-US" dirty="0">
                <a:latin typeface="+mn-ea"/>
                <a:ea typeface="+mn-ea"/>
                <a:sym typeface="+mn-ea"/>
              </a:rPr>
              <a:t>。</a:t>
            </a:r>
            <a:r>
              <a:rPr lang="zh-CN" altLang="en-US">
                <a:latin typeface="黑体" panose="02010609060101010101" pitchFamily="2" charset="-122"/>
              </a:rPr>
              <a:t>）</a:t>
            </a:r>
            <a:r>
              <a:rPr lang="en-US" altLang="zh-CN">
                <a:latin typeface="黑体" panose="02010609060101010101" pitchFamily="2" charset="-122"/>
              </a:rPr>
              <a:t> </a:t>
            </a:r>
          </a:p>
        </p:txBody>
      </p:sp>
      <p:sp>
        <p:nvSpPr>
          <p:cNvPr id="6"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graphicFrame>
        <p:nvGraphicFramePr>
          <p:cNvPr id="63492" name="Object 4"/>
          <p:cNvGraphicFramePr>
            <a:graphicFrameLocks noChangeAspect="1"/>
          </p:cNvGraphicFramePr>
          <p:nvPr/>
        </p:nvGraphicFramePr>
        <p:xfrm>
          <a:off x="1734820" y="2324735"/>
          <a:ext cx="6873240" cy="4416425"/>
        </p:xfrm>
        <a:graphic>
          <a:graphicData uri="http://schemas.openxmlformats.org/presentationml/2006/ole">
            <mc:AlternateContent xmlns:mc="http://schemas.openxmlformats.org/markup-compatibility/2006">
              <mc:Choice xmlns:v="urn:schemas-microsoft-com:vml" Requires="v">
                <p:oleObj name="图片" r:id="rId2" imgW="5058410" imgH="3276600" progId="Word.Picture.8">
                  <p:embed/>
                </p:oleObj>
              </mc:Choice>
              <mc:Fallback>
                <p:oleObj name="图片" r:id="rId2" imgW="5058410" imgH="3276600" progId="Word.Picture.8">
                  <p:embed/>
                  <p:pic>
                    <p:nvPicPr>
                      <p:cNvPr id="0" name="图片 28689"/>
                      <p:cNvPicPr>
                        <a:picLocks noChangeAspect="1" noChangeArrowheads="1"/>
                      </p:cNvPicPr>
                      <p:nvPr/>
                    </p:nvPicPr>
                    <p:blipFill>
                      <a:blip r:embed="rId3">
                        <a:extLst>
                          <a:ext uri="{28A0092B-C50C-407E-A947-70E740481C1C}">
                            <a14:useLocalDpi xmlns:a14="http://schemas.microsoft.com/office/drawing/2010/main" val="0"/>
                          </a:ext>
                        </a:extLst>
                      </a:blip>
                      <a:srcRect l="8287" t="5524" r="13559" b="14536"/>
                      <a:stretch>
                        <a:fillRect/>
                      </a:stretch>
                    </p:blipFill>
                    <p:spPr bwMode="auto">
                      <a:xfrm>
                        <a:off x="1734820" y="2324735"/>
                        <a:ext cx="6873240" cy="4416425"/>
                      </a:xfrm>
                      <a:prstGeom prst="rect">
                        <a:avLst/>
                      </a:prstGeom>
                      <a:solidFill>
                        <a:schemeClr val="bg1"/>
                      </a:solidFill>
                      <a:ln>
                        <a:noFill/>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13113A1A-5BF4-47C7-BED8-2B57E546F6E0}" type="slidenum">
              <a:rPr lang="en-US" altLang="zh-CN" sz="1400">
                <a:solidFill>
                  <a:srgbClr val="FFFFFF"/>
                </a:solidFill>
              </a:rPr>
              <a:t>94</a:t>
            </a:fld>
            <a:endParaRPr lang="en-US" altLang="zh-CN" sz="1400">
              <a:solidFill>
                <a:srgbClr val="FFFFFF"/>
              </a:solidFill>
            </a:endParaRPr>
          </a:p>
        </p:txBody>
      </p:sp>
      <p:sp>
        <p:nvSpPr>
          <p:cNvPr id="65539" name="Rectangle 4"/>
          <p:cNvSpPr>
            <a:spLocks noChangeArrowheads="1"/>
          </p:cNvSpPr>
          <p:nvPr/>
        </p:nvSpPr>
        <p:spPr bwMode="auto">
          <a:xfrm>
            <a:off x="2338908" y="875046"/>
            <a:ext cx="5905500" cy="8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3200" dirty="0">
                <a:latin typeface="华文中宋" panose="02010600040101010101" pitchFamily="2" charset="-122"/>
                <a:ea typeface="华文中宋" panose="02010600040101010101" pitchFamily="2" charset="-122"/>
              </a:rPr>
              <a:t>3 </a:t>
            </a:r>
            <a:r>
              <a:rPr lang="zh-CN" altLang="en-US" sz="3200" dirty="0">
                <a:latin typeface="华文中宋" panose="02010600040101010101" pitchFamily="2" charset="-122"/>
                <a:ea typeface="华文中宋" panose="02010600040101010101" pitchFamily="2" charset="-122"/>
              </a:rPr>
              <a:t>流水线中的数据冒险</a:t>
            </a:r>
          </a:p>
        </p:txBody>
      </p:sp>
      <p:sp>
        <p:nvSpPr>
          <p:cNvPr id="66564" name="Rectangle 5"/>
          <p:cNvSpPr>
            <a:spLocks noChangeArrowheads="1"/>
          </p:cNvSpPr>
          <p:nvPr/>
        </p:nvSpPr>
        <p:spPr bwMode="auto">
          <a:xfrm>
            <a:off x="323528" y="1687448"/>
            <a:ext cx="856964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indent="266700">
              <a:tabLst>
                <a:tab pos="2636520" algn="ctr"/>
              </a:tabLst>
              <a:defRPr kumimoji="1" sz="2400">
                <a:solidFill>
                  <a:schemeClr val="tx1"/>
                </a:solidFill>
                <a:latin typeface="Times New Roman" panose="02020603050405020304" pitchFamily="18" charset="0"/>
                <a:ea typeface="黑体" panose="02010609060101010101" pitchFamily="2" charset="-122"/>
              </a:defRPr>
            </a:lvl1pPr>
            <a:lvl2pPr marL="742950" indent="-285750">
              <a:tabLst>
                <a:tab pos="2636520" algn="ctr"/>
              </a:tabLst>
              <a:defRPr kumimoji="1" sz="2400">
                <a:solidFill>
                  <a:schemeClr val="tx1"/>
                </a:solidFill>
                <a:latin typeface="Times New Roman" panose="02020603050405020304" pitchFamily="18" charset="0"/>
                <a:ea typeface="黑体" panose="02010609060101010101" pitchFamily="2" charset="-122"/>
              </a:defRPr>
            </a:lvl2pPr>
            <a:lvl3pPr marL="11430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3pPr>
            <a:lvl4pPr marL="16002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4pPr>
            <a:lvl5pPr marL="2057400" indent="-228600">
              <a:tabLst>
                <a:tab pos="2636520" algn="ctr"/>
              </a:tabLst>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tabLst>
                <a:tab pos="2636520" algn="ctr"/>
              </a:tabLst>
              <a:defRPr kumimoji="1" sz="2400">
                <a:solidFill>
                  <a:schemeClr val="tx1"/>
                </a:solidFill>
                <a:latin typeface="Times New Roman" panose="02020603050405020304" pitchFamily="18" charset="0"/>
                <a:ea typeface="黑体" panose="02010609060101010101" pitchFamily="2" charset="-122"/>
              </a:defRPr>
            </a:lvl9pPr>
          </a:lstStyle>
          <a:p>
            <a:pPr indent="0" algn="l">
              <a:lnSpc>
                <a:spcPct val="150000"/>
              </a:lnSpc>
              <a:defRPr/>
            </a:pPr>
            <a:r>
              <a:rPr lang="zh-CN" altLang="en-US" sz="2800" dirty="0">
                <a:latin typeface="+mn-lt"/>
                <a:ea typeface="+mn-ea"/>
              </a:rPr>
              <a:t>如果下面的条件之一成立，</a:t>
            </a:r>
            <a:r>
              <a:rPr lang="zh-CN" altLang="en-US" sz="2800" dirty="0">
                <a:latin typeface="+mn-lt"/>
                <a:ea typeface="+mn-ea"/>
                <a:cs typeface="Times New Roman" panose="02020603050405020304" pitchFamily="18" charset="0"/>
              </a:rPr>
              <a:t>则指令</a:t>
            </a:r>
            <a:r>
              <a:rPr lang="en-US" altLang="zh-CN" sz="2800" dirty="0">
                <a:latin typeface="+mn-lt"/>
                <a:ea typeface="+mn-ea"/>
                <a:cs typeface="Times New Roman" panose="02020603050405020304" pitchFamily="18" charset="0"/>
              </a:rPr>
              <a:t>j</a:t>
            </a:r>
            <a:r>
              <a:rPr lang="zh-CN" altLang="en-US" sz="2800" dirty="0">
                <a:latin typeface="+mn-lt"/>
                <a:ea typeface="+mn-ea"/>
                <a:cs typeface="Times New Roman" panose="02020603050405020304" pitchFamily="18" charset="0"/>
              </a:rPr>
              <a:t>与指令</a:t>
            </a:r>
            <a:r>
              <a:rPr lang="en-US" altLang="zh-CN" sz="2800" dirty="0" err="1">
                <a:latin typeface="+mn-lt"/>
                <a:ea typeface="+mn-ea"/>
                <a:cs typeface="Times New Roman" panose="02020603050405020304" pitchFamily="18" charset="0"/>
              </a:rPr>
              <a:t>i</a:t>
            </a:r>
            <a:r>
              <a:rPr lang="zh-CN" altLang="en-US" sz="2800" dirty="0">
                <a:latin typeface="+mn-lt"/>
                <a:ea typeface="+mn-ea"/>
                <a:cs typeface="Times New Roman" panose="02020603050405020304" pitchFamily="18" charset="0"/>
              </a:rPr>
              <a:t>数据冒险：</a:t>
            </a:r>
          </a:p>
          <a:p>
            <a:pPr indent="0" algn="l">
              <a:lnSpc>
                <a:spcPct val="150000"/>
              </a:lnSpc>
              <a:defRPr/>
            </a:pPr>
            <a:r>
              <a:rPr lang="zh-CN" altLang="en-US" sz="2800" dirty="0">
                <a:latin typeface="+mn-lt"/>
                <a:ea typeface="+mn-ea"/>
                <a:cs typeface="Times New Roman" panose="02020603050405020304" pitchFamily="18" charset="0"/>
              </a:rPr>
              <a:t>（</a:t>
            </a:r>
            <a:r>
              <a:rPr lang="en-US" altLang="zh-CN" sz="2800" dirty="0">
                <a:latin typeface="+mn-lt"/>
                <a:ea typeface="+mn-ea"/>
                <a:cs typeface="Times New Roman" panose="02020603050405020304" pitchFamily="18" charset="0"/>
              </a:rPr>
              <a:t>1</a:t>
            </a:r>
            <a:r>
              <a:rPr lang="zh-CN" altLang="en-US" sz="2800" dirty="0">
                <a:latin typeface="+mn-lt"/>
                <a:ea typeface="+mn-ea"/>
                <a:cs typeface="Times New Roman" panose="02020603050405020304" pitchFamily="18" charset="0"/>
              </a:rPr>
              <a:t>）指令</a:t>
            </a:r>
            <a:r>
              <a:rPr lang="en-US" altLang="zh-CN" sz="2800" dirty="0">
                <a:latin typeface="+mn-lt"/>
                <a:ea typeface="+mn-ea"/>
                <a:cs typeface="Times New Roman" panose="02020603050405020304" pitchFamily="18" charset="0"/>
              </a:rPr>
              <a:t>j</a:t>
            </a:r>
            <a:r>
              <a:rPr lang="zh-CN" altLang="en-US" sz="2800" dirty="0">
                <a:latin typeface="+mn-lt"/>
                <a:ea typeface="+mn-ea"/>
                <a:cs typeface="Times New Roman" panose="02020603050405020304" pitchFamily="18" charset="0"/>
              </a:rPr>
              <a:t>使用指令</a:t>
            </a:r>
            <a:r>
              <a:rPr lang="en-US" altLang="zh-CN" sz="2800" dirty="0" err="1">
                <a:latin typeface="+mn-lt"/>
                <a:ea typeface="+mn-ea"/>
                <a:cs typeface="Times New Roman" panose="02020603050405020304" pitchFamily="18" charset="0"/>
              </a:rPr>
              <a:t>i</a:t>
            </a:r>
            <a:r>
              <a:rPr lang="zh-CN" altLang="en-US" sz="2800" dirty="0">
                <a:latin typeface="+mn-lt"/>
                <a:ea typeface="+mn-ea"/>
                <a:cs typeface="Times New Roman" panose="02020603050405020304" pitchFamily="18" charset="0"/>
              </a:rPr>
              <a:t>产生的结果	</a:t>
            </a:r>
          </a:p>
          <a:p>
            <a:pPr indent="0" algn="l">
              <a:lnSpc>
                <a:spcPct val="150000"/>
              </a:lnSpc>
              <a:defRPr/>
            </a:pPr>
            <a:r>
              <a:rPr lang="zh-CN" altLang="en-US" sz="2800" dirty="0">
                <a:latin typeface="+mn-lt"/>
                <a:ea typeface="+mn-ea"/>
                <a:cs typeface="Times New Roman" panose="02020603050405020304" pitchFamily="18" charset="0"/>
              </a:rPr>
              <a:t>（</a:t>
            </a:r>
            <a:r>
              <a:rPr lang="en-US" altLang="zh-CN" sz="2800" dirty="0">
                <a:latin typeface="+mn-lt"/>
                <a:ea typeface="+mn-ea"/>
                <a:cs typeface="Times New Roman" panose="02020603050405020304" pitchFamily="18" charset="0"/>
              </a:rPr>
              <a:t>2</a:t>
            </a:r>
            <a:r>
              <a:rPr lang="zh-CN" altLang="en-US" sz="2800" dirty="0">
                <a:latin typeface="+mn-lt"/>
                <a:ea typeface="+mn-ea"/>
                <a:cs typeface="Times New Roman" panose="02020603050405020304" pitchFamily="18" charset="0"/>
              </a:rPr>
              <a:t>）指令</a:t>
            </a:r>
            <a:r>
              <a:rPr lang="en-US" altLang="zh-CN" sz="2800" dirty="0">
                <a:latin typeface="+mn-lt"/>
                <a:ea typeface="+mn-ea"/>
                <a:cs typeface="Times New Roman" panose="02020603050405020304" pitchFamily="18" charset="0"/>
              </a:rPr>
              <a:t>j</a:t>
            </a:r>
            <a:r>
              <a:rPr lang="zh-CN" altLang="en-US" sz="2800" dirty="0">
                <a:latin typeface="+mn-lt"/>
                <a:ea typeface="+mn-ea"/>
                <a:cs typeface="Times New Roman" panose="02020603050405020304" pitchFamily="18" charset="0"/>
              </a:rPr>
              <a:t>与指令</a:t>
            </a:r>
            <a:r>
              <a:rPr lang="en-US" altLang="zh-CN" sz="2800" dirty="0">
                <a:latin typeface="+mn-lt"/>
                <a:ea typeface="+mn-ea"/>
                <a:cs typeface="Times New Roman" panose="02020603050405020304" pitchFamily="18" charset="0"/>
              </a:rPr>
              <a:t>k</a:t>
            </a:r>
            <a:r>
              <a:rPr lang="zh-CN" altLang="en-US" sz="2800" dirty="0">
                <a:latin typeface="+mn-lt"/>
                <a:ea typeface="+mn-ea"/>
                <a:cs typeface="Times New Roman" panose="02020603050405020304" pitchFamily="18" charset="0"/>
              </a:rPr>
              <a:t>数据冒险，指令</a:t>
            </a:r>
            <a:r>
              <a:rPr lang="en-US" altLang="zh-CN" sz="2800" dirty="0">
                <a:latin typeface="+mn-lt"/>
                <a:ea typeface="+mn-ea"/>
                <a:cs typeface="Times New Roman" panose="02020603050405020304" pitchFamily="18" charset="0"/>
              </a:rPr>
              <a:t>k</a:t>
            </a:r>
            <a:r>
              <a:rPr lang="zh-CN" altLang="en-US" sz="2800" dirty="0">
                <a:latin typeface="+mn-lt"/>
                <a:ea typeface="+mn-ea"/>
                <a:cs typeface="Times New Roman" panose="02020603050405020304" pitchFamily="18" charset="0"/>
              </a:rPr>
              <a:t>与指令</a:t>
            </a:r>
            <a:r>
              <a:rPr lang="en-US" altLang="zh-CN" sz="2800" dirty="0" err="1">
                <a:latin typeface="+mn-lt"/>
                <a:ea typeface="+mn-ea"/>
                <a:cs typeface="Times New Roman" panose="02020603050405020304" pitchFamily="18" charset="0"/>
              </a:rPr>
              <a:t>i</a:t>
            </a:r>
            <a:r>
              <a:rPr lang="zh-CN" altLang="en-US" sz="2800" dirty="0">
                <a:latin typeface="+mn-lt"/>
                <a:ea typeface="+mn-ea"/>
                <a:cs typeface="Times New Roman" panose="02020603050405020304" pitchFamily="18" charset="0"/>
              </a:rPr>
              <a:t>数据冒险，则指令</a:t>
            </a:r>
            <a:r>
              <a:rPr lang="en-US" altLang="zh-CN" sz="2800" dirty="0">
                <a:latin typeface="+mn-lt"/>
                <a:ea typeface="+mn-ea"/>
                <a:cs typeface="Times New Roman" panose="02020603050405020304" pitchFamily="18" charset="0"/>
              </a:rPr>
              <a:t>j</a:t>
            </a:r>
            <a:r>
              <a:rPr lang="zh-CN" altLang="en-US" sz="2800" dirty="0">
                <a:latin typeface="+mn-lt"/>
                <a:ea typeface="+mn-ea"/>
                <a:cs typeface="Times New Roman" panose="02020603050405020304" pitchFamily="18" charset="0"/>
              </a:rPr>
              <a:t>与指令</a:t>
            </a:r>
            <a:r>
              <a:rPr lang="en-US" altLang="zh-CN" sz="2800" dirty="0" err="1">
                <a:latin typeface="+mn-lt"/>
                <a:ea typeface="+mn-ea"/>
                <a:cs typeface="Times New Roman" panose="02020603050405020304" pitchFamily="18" charset="0"/>
              </a:rPr>
              <a:t>i</a:t>
            </a:r>
            <a:r>
              <a:rPr lang="zh-CN" altLang="en-US" sz="2800" dirty="0">
                <a:latin typeface="+mn-lt"/>
                <a:ea typeface="+mn-ea"/>
                <a:cs typeface="Times New Roman" panose="02020603050405020304" pitchFamily="18" charset="0"/>
              </a:rPr>
              <a:t>数据冒险。</a:t>
            </a:r>
          </a:p>
        </p:txBody>
      </p:sp>
      <p:sp>
        <p:nvSpPr>
          <p:cNvPr id="66565" name="Rectangle 6"/>
          <p:cNvSpPr>
            <a:spLocks noChangeArrowheads="1"/>
          </p:cNvSpPr>
          <p:nvPr/>
        </p:nvSpPr>
        <p:spPr bwMode="auto">
          <a:xfrm>
            <a:off x="323528" y="4350003"/>
            <a:ext cx="8569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zh-CN" altLang="en-US" sz="2800" dirty="0">
                <a:latin typeface="+mn-lt"/>
                <a:ea typeface="+mn-ea"/>
              </a:rPr>
              <a:t>第</a:t>
            </a:r>
            <a:r>
              <a:rPr lang="en-US" altLang="zh-CN" sz="2800" dirty="0">
                <a:latin typeface="+mn-lt"/>
                <a:ea typeface="+mn-ea"/>
              </a:rPr>
              <a:t>2</a:t>
            </a:r>
            <a:r>
              <a:rPr lang="zh-CN" altLang="en-US" sz="2800" dirty="0">
                <a:latin typeface="+mn-lt"/>
                <a:ea typeface="+mn-ea"/>
              </a:rPr>
              <a:t>个条件指出，如果两条指令之间存在类似上述的传递关系，则它们之间也存在冒险的。这条相关链甚至可以贯穿整个程序。</a:t>
            </a: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79512" y="980728"/>
            <a:ext cx="8915400" cy="5200672"/>
          </a:xfrm>
        </p:spPr>
        <p:txBody>
          <a:bodyPr>
            <a:normAutofit/>
          </a:bodyPr>
          <a:lstStyle/>
          <a:p>
            <a:pPr>
              <a:lnSpc>
                <a:spcPts val="3100"/>
              </a:lnSpc>
            </a:pPr>
            <a:r>
              <a:rPr lang="zh-CN" altLang="en-US" sz="2800" dirty="0">
                <a:solidFill>
                  <a:srgbClr val="C00000"/>
                </a:solidFill>
                <a:latin typeface="Comic Sans MS" panose="030F0702030302020204" pitchFamily="66" charset="0"/>
              </a:rPr>
              <a:t>基本结构</a:t>
            </a:r>
            <a:endParaRPr lang="en-US" altLang="zh-CN" sz="2800" dirty="0">
              <a:solidFill>
                <a:srgbClr val="C00000"/>
              </a:solidFill>
              <a:latin typeface="Comic Sans MS" panose="030F0702030302020204" pitchFamily="66" charset="0"/>
            </a:endParaRPr>
          </a:p>
          <a:p>
            <a:pPr lvl="1">
              <a:lnSpc>
                <a:spcPts val="3100"/>
              </a:lnSpc>
            </a:pPr>
            <a:r>
              <a:rPr lang="zh-CN" altLang="en-US" sz="2400" dirty="0">
                <a:solidFill>
                  <a:srgbClr val="000000"/>
                </a:solidFill>
                <a:latin typeface="Comic Sans MS" panose="030F0702030302020204" pitchFamily="66" charset="0"/>
              </a:rPr>
              <a:t>一条指令想要使用还没有</a:t>
            </a:r>
            <a:r>
              <a:rPr lang="zh-CN" altLang="en-US" sz="2400" dirty="0">
                <a:solidFill>
                  <a:srgbClr val="FF0000"/>
                </a:solidFill>
                <a:latin typeface="Comic Sans MS" panose="030F0702030302020204" pitchFamily="66" charset="0"/>
              </a:rPr>
              <a:t>“完成”</a:t>
            </a:r>
            <a:r>
              <a:rPr lang="zh-CN" altLang="en-US" sz="2400" dirty="0">
                <a:solidFill>
                  <a:srgbClr val="000000"/>
                </a:solidFill>
                <a:latin typeface="Comic Sans MS" panose="030F0702030302020204" pitchFamily="66" charset="0"/>
              </a:rPr>
              <a:t>的数据值</a:t>
            </a:r>
            <a:endParaRPr lang="en-US" altLang="zh-CN" sz="2400" dirty="0">
              <a:solidFill>
                <a:srgbClr val="000000"/>
              </a:solidFill>
              <a:latin typeface="Comic Sans MS" panose="030F0702030302020204" pitchFamily="66" charset="0"/>
            </a:endParaRPr>
          </a:p>
          <a:p>
            <a:pPr lvl="1">
              <a:lnSpc>
                <a:spcPts val="3100"/>
              </a:lnSpc>
            </a:pPr>
            <a:r>
              <a:rPr lang="zh-CN" altLang="en-US" sz="2400" dirty="0">
                <a:solidFill>
                  <a:srgbClr val="FF0000"/>
                </a:solidFill>
                <a:latin typeface="Comic Sans MS" panose="030F0702030302020204" pitchFamily="66" charset="0"/>
              </a:rPr>
              <a:t>“完成”</a:t>
            </a:r>
            <a:r>
              <a:rPr lang="zh-CN" altLang="en-US" sz="2400" dirty="0">
                <a:solidFill>
                  <a:srgbClr val="000000"/>
                </a:solidFill>
                <a:latin typeface="Comic Sans MS" panose="030F0702030302020204" pitchFamily="66" charset="0"/>
              </a:rPr>
              <a:t>表示“</a:t>
            </a:r>
            <a:r>
              <a:rPr lang="zh-CN" altLang="en-US" sz="2400" dirty="0">
                <a:solidFill>
                  <a:srgbClr val="0070C0"/>
                </a:solidFill>
                <a:latin typeface="Comic Sans MS" panose="030F0702030302020204" pitchFamily="66" charset="0"/>
              </a:rPr>
              <a:t>数据值已经被计算了</a:t>
            </a:r>
            <a:r>
              <a:rPr lang="zh-CN" altLang="en-US" sz="2400" dirty="0">
                <a:solidFill>
                  <a:srgbClr val="000000"/>
                </a:solidFill>
                <a:latin typeface="Comic Sans MS" panose="030F0702030302020204" pitchFamily="66" charset="0"/>
              </a:rPr>
              <a:t>”和“</a:t>
            </a:r>
            <a:r>
              <a:rPr lang="zh-CN" altLang="en-US" sz="2400" dirty="0">
                <a:solidFill>
                  <a:srgbClr val="0070C0"/>
                </a:solidFill>
                <a:latin typeface="Comic Sans MS" panose="030F0702030302020204" pitchFamily="66" charset="0"/>
              </a:rPr>
              <a:t>值已经被放好，正常情况可以在流水线硬件中找到它</a:t>
            </a:r>
            <a:r>
              <a:rPr lang="zh-CN" altLang="en-US" sz="2400" dirty="0">
                <a:solidFill>
                  <a:srgbClr val="000000"/>
                </a:solidFill>
                <a:latin typeface="Comic Sans MS" panose="030F0702030302020204" pitchFamily="66" charset="0"/>
              </a:rPr>
              <a:t>”</a:t>
            </a:r>
            <a:endParaRPr lang="en-US" altLang="zh-CN" sz="2400" dirty="0">
              <a:solidFill>
                <a:srgbClr val="000000"/>
              </a:solidFill>
              <a:latin typeface="Comic Sans MS" panose="030F0702030302020204" pitchFamily="66" charset="0"/>
            </a:endParaRPr>
          </a:p>
          <a:p>
            <a:pPr>
              <a:lnSpc>
                <a:spcPts val="3100"/>
              </a:lnSpc>
            </a:pPr>
            <a:r>
              <a:rPr lang="zh-CN" altLang="en-US" sz="2800" dirty="0">
                <a:solidFill>
                  <a:srgbClr val="C00000"/>
                </a:solidFill>
                <a:latin typeface="Comic Sans MS" panose="030F0702030302020204" pitchFamily="66" charset="0"/>
              </a:rPr>
              <a:t>原因</a:t>
            </a:r>
            <a:endParaRPr lang="en-US" altLang="zh-CN" sz="2800" dirty="0">
              <a:solidFill>
                <a:srgbClr val="C00000"/>
              </a:solidFill>
              <a:latin typeface="Comic Sans MS" panose="030F0702030302020204" pitchFamily="66" charset="0"/>
            </a:endParaRPr>
          </a:p>
          <a:p>
            <a:pPr lvl="1">
              <a:lnSpc>
                <a:spcPts val="3100"/>
              </a:lnSpc>
            </a:pPr>
            <a:r>
              <a:rPr lang="zh-CN" altLang="en-US" sz="2400" dirty="0">
                <a:solidFill>
                  <a:srgbClr val="000000"/>
                </a:solidFill>
                <a:latin typeface="Comic Sans MS" panose="030F0702030302020204" pitchFamily="66" charset="0"/>
              </a:rPr>
              <a:t>习惯上总是假定采用纯串行指令执行模型</a:t>
            </a:r>
            <a:endParaRPr lang="en-US" altLang="zh-CN" sz="2400" dirty="0">
              <a:solidFill>
                <a:srgbClr val="000000"/>
              </a:solidFill>
              <a:latin typeface="Comic Sans MS" panose="030F0702030302020204" pitchFamily="66" charset="0"/>
            </a:endParaRPr>
          </a:p>
          <a:p>
            <a:pPr lvl="1">
              <a:lnSpc>
                <a:spcPts val="3100"/>
              </a:lnSpc>
            </a:pPr>
            <a:r>
              <a:rPr lang="zh-CN" altLang="en-US" sz="2400" dirty="0">
                <a:solidFill>
                  <a:srgbClr val="000000"/>
                </a:solidFill>
                <a:latin typeface="Comic Sans MS" panose="030F0702030302020204" pitchFamily="66" charset="0"/>
              </a:rPr>
              <a:t>对于</a:t>
            </a:r>
            <a:r>
              <a:rPr lang="en-US" altLang="zh-CN" sz="2400" dirty="0">
                <a:solidFill>
                  <a:srgbClr val="000000"/>
                </a:solidFill>
                <a:latin typeface="Comic Sans MS" panose="030F0702030302020204" pitchFamily="66" charset="0"/>
              </a:rPr>
              <a:t>k &gt;= 1 </a:t>
            </a:r>
            <a:r>
              <a:rPr lang="zh-CN" altLang="en-US" sz="2400" dirty="0">
                <a:solidFill>
                  <a:srgbClr val="000000"/>
                </a:solidFill>
                <a:latin typeface="Comic Sans MS" panose="030F0702030302020204" pitchFamily="66" charset="0"/>
              </a:rPr>
              <a:t>，指令</a:t>
            </a:r>
            <a:r>
              <a:rPr lang="en-US" altLang="zh-CN" sz="2400" dirty="0">
                <a:solidFill>
                  <a:srgbClr val="000000"/>
                </a:solidFill>
                <a:latin typeface="Comic Sans MS" panose="030F0702030302020204" pitchFamily="66" charset="0"/>
              </a:rPr>
              <a:t>N</a:t>
            </a:r>
            <a:r>
              <a:rPr lang="zh-CN" altLang="en-US" sz="2400" dirty="0">
                <a:solidFill>
                  <a:srgbClr val="000000"/>
                </a:solidFill>
                <a:latin typeface="Comic Sans MS" panose="030F0702030302020204" pitchFamily="66" charset="0"/>
              </a:rPr>
              <a:t>在指令</a:t>
            </a:r>
            <a:r>
              <a:rPr lang="en-US" altLang="zh-CN" sz="2400" dirty="0">
                <a:solidFill>
                  <a:srgbClr val="000000"/>
                </a:solidFill>
                <a:latin typeface="Comic Sans MS" panose="030F0702030302020204" pitchFamily="66" charset="0"/>
              </a:rPr>
              <a:t>N+1</a:t>
            </a:r>
            <a:r>
              <a:rPr lang="zh-CN" altLang="en-US" sz="2400" dirty="0">
                <a:solidFill>
                  <a:srgbClr val="000000"/>
                </a:solidFill>
                <a:latin typeface="Comic Sans MS" panose="030F0702030302020204" pitchFamily="66" charset="0"/>
              </a:rPr>
              <a:t>之前完成</a:t>
            </a:r>
            <a:endParaRPr lang="en-US" altLang="zh-CN" sz="2400" dirty="0">
              <a:solidFill>
                <a:srgbClr val="000000"/>
              </a:solidFill>
              <a:latin typeface="Comic Sans MS" panose="030F0702030302020204" pitchFamily="66" charset="0"/>
            </a:endParaRPr>
          </a:p>
          <a:p>
            <a:pPr lvl="1">
              <a:lnSpc>
                <a:spcPts val="3100"/>
              </a:lnSpc>
            </a:pPr>
            <a:r>
              <a:rPr lang="zh-CN" altLang="en-US" sz="2400" dirty="0">
                <a:latin typeface="Comic Sans MS" panose="030F0702030302020204" pitchFamily="66" charset="0"/>
              </a:rPr>
              <a:t>在</a:t>
            </a:r>
            <a:r>
              <a:rPr lang="zh-CN" altLang="en-US" sz="2400" dirty="0">
                <a:solidFill>
                  <a:srgbClr val="FF0000"/>
                </a:solidFill>
                <a:latin typeface="Comic Sans MS" panose="030F0702030302020204" pitchFamily="66" charset="0"/>
              </a:rPr>
              <a:t>相邻</a:t>
            </a:r>
            <a:r>
              <a:rPr lang="zh-CN" altLang="en-US" sz="2400" dirty="0">
                <a:latin typeface="Comic Sans MS" panose="030F0702030302020204" pitchFamily="66" charset="0"/>
              </a:rPr>
              <a:t>指令之间有依赖存在</a:t>
            </a:r>
            <a:endParaRPr lang="en-US" altLang="zh-CN" sz="2400" dirty="0">
              <a:latin typeface="Comic Sans MS" panose="030F0702030302020204" pitchFamily="66" charset="0"/>
            </a:endParaRPr>
          </a:p>
          <a:p>
            <a:pPr>
              <a:lnSpc>
                <a:spcPts val="3100"/>
              </a:lnSpc>
            </a:pPr>
            <a:r>
              <a:rPr lang="zh-CN" altLang="en-US" sz="2800" dirty="0">
                <a:solidFill>
                  <a:srgbClr val="C00000"/>
                </a:solidFill>
                <a:latin typeface="Comic Sans MS" panose="030F0702030302020204" pitchFamily="66" charset="0"/>
              </a:rPr>
              <a:t>结论</a:t>
            </a:r>
            <a:endParaRPr lang="en-US" altLang="zh-CN" sz="2800" dirty="0">
              <a:solidFill>
                <a:srgbClr val="C00000"/>
              </a:solidFill>
              <a:latin typeface="Comic Sans MS" panose="030F0702030302020204" pitchFamily="66" charset="0"/>
            </a:endParaRPr>
          </a:p>
          <a:p>
            <a:pPr lvl="1">
              <a:lnSpc>
                <a:spcPts val="3100"/>
              </a:lnSpc>
            </a:pPr>
            <a:r>
              <a:rPr lang="zh-CN" altLang="en-US" sz="2400" dirty="0">
                <a:solidFill>
                  <a:srgbClr val="000000"/>
                </a:solidFill>
                <a:latin typeface="Comic Sans MS" panose="030F0702030302020204" pitchFamily="66" charset="0"/>
              </a:rPr>
              <a:t>数据冒险</a:t>
            </a:r>
            <a:r>
              <a:rPr lang="en-US" altLang="zh-CN" sz="2400" dirty="0">
                <a:solidFill>
                  <a:srgbClr val="000000"/>
                </a:solidFill>
                <a:latin typeface="Comic Sans MS" panose="030F0702030302020204" pitchFamily="66" charset="0"/>
              </a:rPr>
              <a:t>---</a:t>
            </a:r>
            <a:r>
              <a:rPr lang="zh-CN" altLang="en-US" sz="2400" dirty="0">
                <a:solidFill>
                  <a:srgbClr val="000000"/>
                </a:solidFill>
                <a:latin typeface="Comic Sans MS" panose="030F0702030302020204" pitchFamily="66" charset="0"/>
              </a:rPr>
              <a:t>指令想要的数据值还没有完成，或者值没有在正确的地方</a:t>
            </a:r>
            <a:endParaRPr lang="en-US" altLang="zh-CN" sz="2400"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95</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1520" y="782216"/>
            <a:ext cx="8001000" cy="990600"/>
          </a:xfrm>
        </p:spPr>
        <p:txBody>
          <a:bodyPr>
            <a:normAutofit/>
          </a:bodyPr>
          <a:lstStyle/>
          <a:p>
            <a:r>
              <a:rPr lang="zh-CN" altLang="en-US" sz="2800" dirty="0"/>
              <a:t>数据冒险：例子</a:t>
            </a:r>
            <a:endParaRPr lang="en-US" altLang="zh-CN"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96</a:t>
            </a:fld>
            <a:endParaRPr lang="zh-CN" altLang="en-US"/>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
        <p:nvSpPr>
          <p:cNvPr id="8" name="下箭头 7"/>
          <p:cNvSpPr/>
          <p:nvPr/>
        </p:nvSpPr>
        <p:spPr>
          <a:xfrm>
            <a:off x="399415" y="2031365"/>
            <a:ext cx="76200" cy="4176395"/>
          </a:xfrm>
          <a:prstGeom prst="down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0815" y="2070735"/>
            <a:ext cx="153035" cy="4053840"/>
          </a:xfrm>
          <a:prstGeom prst="rect">
            <a:avLst/>
          </a:prstGeom>
          <a:noFill/>
        </p:spPr>
        <p:txBody>
          <a:bodyPr wrap="square" rtlCol="0">
            <a:spAutoFit/>
          </a:bodyPr>
          <a:lstStyle/>
          <a:p>
            <a:r>
              <a:rPr lang="en-US" altLang="zh-CN" sz="2000">
                <a:latin typeface="Times New Roman" panose="02020603050405020304" pitchFamily="18" charset="0"/>
                <a:ea typeface="黑体" panose="02010609060101010101" pitchFamily="2" charset="-122"/>
              </a:rPr>
              <a:t>I</a:t>
            </a:r>
          </a:p>
          <a:p>
            <a:r>
              <a:rPr lang="en-US" altLang="zh-CN" sz="2000">
                <a:latin typeface="Times New Roman" panose="02020603050405020304" pitchFamily="18" charset="0"/>
                <a:ea typeface="黑体" panose="02010609060101010101" pitchFamily="2" charset="-122"/>
              </a:rPr>
              <a:t>n</a:t>
            </a:r>
          </a:p>
          <a:p>
            <a:r>
              <a:rPr lang="en-US" altLang="zh-CN" sz="2000">
                <a:latin typeface="Times New Roman" panose="02020603050405020304" pitchFamily="18" charset="0"/>
                <a:ea typeface="黑体" panose="02010609060101010101" pitchFamily="2" charset="-122"/>
              </a:rPr>
              <a:t>s</a:t>
            </a:r>
          </a:p>
          <a:p>
            <a:r>
              <a:rPr lang="en-US" altLang="zh-CN" sz="2000">
                <a:latin typeface="Times New Roman" panose="02020603050405020304" pitchFamily="18" charset="0"/>
                <a:ea typeface="黑体" panose="02010609060101010101" pitchFamily="2" charset="-122"/>
              </a:rPr>
              <a:t>t</a:t>
            </a:r>
          </a:p>
          <a:p>
            <a:r>
              <a:rPr lang="en-US" altLang="zh-CN" sz="2000">
                <a:latin typeface="Times New Roman" panose="02020603050405020304" pitchFamily="18" charset="0"/>
                <a:ea typeface="黑体" panose="02010609060101010101" pitchFamily="2" charset="-122"/>
              </a:rPr>
              <a:t>r</a:t>
            </a:r>
            <a:r>
              <a:rPr lang="en-US" altLang="zh-CN" sz="2000">
                <a:latin typeface="黑体" panose="02010609060101010101" pitchFamily="2" charset="-122"/>
                <a:ea typeface="黑体" panose="02010609060101010101" pitchFamily="2" charset="-122"/>
              </a:rPr>
              <a:t>.</a:t>
            </a:r>
          </a:p>
          <a:p>
            <a:endParaRPr lang="en-US" altLang="zh-CN" sz="2000">
              <a:latin typeface="黑体" panose="02010609060101010101" pitchFamily="2" charset="-122"/>
              <a:ea typeface="黑体" panose="02010609060101010101" pitchFamily="2" charset="-122"/>
            </a:endParaRPr>
          </a:p>
          <a:p>
            <a:endParaRPr lang="en-US" altLang="zh-CN" sz="2000">
              <a:latin typeface="黑体" panose="02010609060101010101" pitchFamily="2" charset="-122"/>
              <a:ea typeface="黑体" panose="02010609060101010101" pitchFamily="2" charset="-122"/>
            </a:endParaRPr>
          </a:p>
          <a:p>
            <a:r>
              <a:rPr lang="en-US" altLang="zh-CN" sz="2000">
                <a:latin typeface="黑体" panose="02010609060101010101" pitchFamily="2" charset="-122"/>
                <a:ea typeface="黑体" panose="02010609060101010101" pitchFamily="2" charset="-122"/>
              </a:rPr>
              <a:t>.</a:t>
            </a:r>
          </a:p>
          <a:p>
            <a:r>
              <a:rPr lang="en-US" altLang="zh-CN" sz="2000">
                <a:latin typeface="黑体" panose="02010609060101010101" pitchFamily="2" charset="-122"/>
                <a:ea typeface="黑体" panose="02010609060101010101" pitchFamily="2" charset="-122"/>
              </a:rPr>
              <a:t>Order</a:t>
            </a:r>
          </a:p>
        </p:txBody>
      </p:sp>
      <p:sp>
        <p:nvSpPr>
          <p:cNvPr id="12" name="文本框 11"/>
          <p:cNvSpPr txBox="1"/>
          <p:nvPr/>
        </p:nvSpPr>
        <p:spPr>
          <a:xfrm>
            <a:off x="476250" y="1905000"/>
            <a:ext cx="2313940" cy="4023360"/>
          </a:xfrm>
          <a:prstGeom prst="rect">
            <a:avLst/>
          </a:prstGeom>
          <a:noFill/>
        </p:spPr>
        <p:txBody>
          <a:bodyPr wrap="square" rtlCol="0">
            <a:spAutoFit/>
          </a:bodyPr>
          <a:lstStyle/>
          <a:p>
            <a:pPr fontAlgn="auto">
              <a:lnSpc>
                <a:spcPts val="3600"/>
              </a:lnSpc>
            </a:pPr>
            <a:r>
              <a:rPr lang="en-US" altLang="zh-CN" dirty="0">
                <a:latin typeface="Arial Narrow" panose="020B0606020202030204" pitchFamily="34" charset="0"/>
                <a:sym typeface="+mn-ea"/>
              </a:rPr>
              <a:t>add  </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,$s2,$s3</a:t>
            </a:r>
            <a:endParaRPr lang="en-US" altLang="zh-CN" dirty="0">
              <a:latin typeface="宋体" panose="02010600030101010101" pitchFamily="2" charset="-122"/>
              <a:ea typeface="宋体" panose="02010600030101010101" pitchFamily="2" charset="-122"/>
            </a:endParaRPr>
          </a:p>
          <a:p>
            <a:pPr fontAlgn="auto">
              <a:lnSpc>
                <a:spcPts val="3600"/>
              </a:lnSpc>
            </a:pPr>
            <a:endParaRPr lang="en-US" altLang="zh-CN" dirty="0">
              <a:latin typeface="Arial Narrow" panose="020B0606020202030204" pitchFamily="34" charset="0"/>
              <a:sym typeface="+mn-ea"/>
            </a:endParaRPr>
          </a:p>
          <a:p>
            <a:pPr fontAlgn="auto">
              <a:lnSpc>
                <a:spcPts val="3600"/>
              </a:lnSpc>
            </a:pPr>
            <a:r>
              <a:rPr lang="en-US" altLang="zh-CN" dirty="0">
                <a:latin typeface="Arial Narrow" panose="020B0606020202030204" pitchFamily="34" charset="0"/>
                <a:sym typeface="+mn-ea"/>
              </a:rPr>
              <a:t>sub  $s4,</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,$s5</a:t>
            </a:r>
          </a:p>
          <a:p>
            <a:pPr fontAlgn="auto">
              <a:lnSpc>
                <a:spcPts val="3600"/>
              </a:lnSpc>
            </a:pPr>
            <a:endParaRPr lang="en-US" altLang="zh-CN" dirty="0">
              <a:latin typeface="Arial Narrow" panose="020B0606020202030204" pitchFamily="34" charset="0"/>
              <a:sym typeface="+mn-ea"/>
            </a:endParaRPr>
          </a:p>
          <a:p>
            <a:pPr fontAlgn="auto">
              <a:lnSpc>
                <a:spcPts val="3600"/>
              </a:lnSpc>
            </a:pPr>
            <a:r>
              <a:rPr lang="en-US" altLang="zh-CN" dirty="0">
                <a:latin typeface="Arial Narrow" panose="020B0606020202030204" pitchFamily="34" charset="0"/>
                <a:sym typeface="+mn-ea"/>
              </a:rPr>
              <a:t>and  $s6,</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,$s7</a:t>
            </a:r>
          </a:p>
          <a:p>
            <a:pPr fontAlgn="auto">
              <a:lnSpc>
                <a:spcPts val="3600"/>
              </a:lnSpc>
            </a:pPr>
            <a:endParaRPr lang="en-US" altLang="zh-CN" sz="1600" dirty="0">
              <a:latin typeface="Arial Narrow" panose="020B0606020202030204" pitchFamily="34" charset="0"/>
              <a:sym typeface="+mn-ea"/>
            </a:endParaRPr>
          </a:p>
          <a:p>
            <a:pPr fontAlgn="auto">
              <a:lnSpc>
                <a:spcPts val="3600"/>
              </a:lnSpc>
            </a:pPr>
            <a:r>
              <a:rPr lang="en-US" altLang="zh-CN" sz="1600" dirty="0">
                <a:latin typeface="Arial Narrow" panose="020B0606020202030204" pitchFamily="34" charset="0"/>
                <a:sym typeface="+mn-ea"/>
              </a:rPr>
              <a:t>o</a:t>
            </a:r>
            <a:r>
              <a:rPr lang="en-US" altLang="zh-CN" dirty="0">
                <a:latin typeface="Arial Narrow" panose="020B0606020202030204" pitchFamily="34" charset="0"/>
                <a:sym typeface="+mn-ea"/>
              </a:rPr>
              <a:t>r  $s8,</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,$s9</a:t>
            </a:r>
          </a:p>
          <a:p>
            <a:pPr fontAlgn="auto">
              <a:lnSpc>
                <a:spcPct val="100000"/>
              </a:lnSpc>
            </a:pPr>
            <a:endParaRPr lang="en-US" altLang="zh-CN" dirty="0">
              <a:latin typeface="Arial Narrow" panose="020B0606020202030204" pitchFamily="34" charset="0"/>
              <a:sym typeface="+mn-ea"/>
            </a:endParaRPr>
          </a:p>
          <a:p>
            <a:pPr fontAlgn="auto">
              <a:lnSpc>
                <a:spcPts val="3600"/>
              </a:lnSpc>
            </a:pPr>
            <a:r>
              <a:rPr lang="en-US" altLang="zh-CN" dirty="0" err="1">
                <a:latin typeface="Arial Narrow" panose="020B0606020202030204" pitchFamily="34" charset="0"/>
                <a:sym typeface="+mn-ea"/>
              </a:rPr>
              <a:t>xor</a:t>
            </a:r>
            <a:r>
              <a:rPr lang="en-US" altLang="zh-CN" dirty="0">
                <a:latin typeface="Arial Narrow" panose="020B0606020202030204" pitchFamily="34" charset="0"/>
                <a:sym typeface="+mn-ea"/>
              </a:rPr>
              <a:t>  $s10,</a:t>
            </a:r>
            <a:r>
              <a:rPr lang="en-US" altLang="zh-CN" dirty="0">
                <a:solidFill>
                  <a:srgbClr val="FF0000"/>
                </a:solidFill>
                <a:latin typeface="Arial Narrow" panose="020B0606020202030204" pitchFamily="34" charset="0"/>
                <a:sym typeface="+mn-ea"/>
              </a:rPr>
              <a:t>$s1</a:t>
            </a:r>
            <a:r>
              <a:rPr lang="en-US" altLang="zh-CN" dirty="0">
                <a:latin typeface="Arial Narrow" panose="020B0606020202030204" pitchFamily="34" charset="0"/>
                <a:sym typeface="+mn-ea"/>
              </a:rPr>
              <a:t>,$s11</a:t>
            </a:r>
            <a:endParaRPr lang="en-US" altLang="zh-CN" dirty="0">
              <a:latin typeface="宋体" panose="02010600030101010101" pitchFamily="2" charset="-122"/>
              <a:ea typeface="宋体" panose="02010600030101010101" pitchFamily="2" charset="-122"/>
            </a:endParaRPr>
          </a:p>
        </p:txBody>
      </p:sp>
      <p:cxnSp>
        <p:nvCxnSpPr>
          <p:cNvPr id="6" name="直接箭头连接符 5"/>
          <p:cNvCxnSpPr/>
          <p:nvPr/>
        </p:nvCxnSpPr>
        <p:spPr>
          <a:xfrm>
            <a:off x="1165225" y="2377440"/>
            <a:ext cx="238760" cy="6197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134745" y="2398395"/>
            <a:ext cx="340995" cy="15347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103630" y="2382520"/>
            <a:ext cx="227965" cy="24866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149985" y="2382520"/>
            <a:ext cx="398145" cy="3134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2403475" y="1694180"/>
            <a:ext cx="6111240" cy="4470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44338" y="980728"/>
            <a:ext cx="8820150" cy="5832475"/>
          </a:xfrm>
        </p:spPr>
        <p:txBody>
          <a:bodyPr rtlCol="0">
            <a:noAutofit/>
          </a:bodyPr>
          <a:lstStyle/>
          <a:p>
            <a:pPr marL="182880" indent="-182880" fontAlgn="auto">
              <a:lnSpc>
                <a:spcPct val="120000"/>
              </a:lnSpc>
              <a:spcAft>
                <a:spcPts val="0"/>
              </a:spcAft>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冒险有</a:t>
            </a: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个方面的意思：</a:t>
            </a:r>
            <a:endParaRPr lang="en-US" altLang="zh-CN" sz="2800" dirty="0">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a:solidFill>
                  <a:srgbClr val="C00000"/>
                </a:solidFill>
                <a:latin typeface="华文中宋" panose="02010600040101010101" pitchFamily="2" charset="-122"/>
                <a:ea typeface="华文中宋" panose="02010600040101010101" pitchFamily="2" charset="-122"/>
              </a:rPr>
              <a:t>存在风险的可能性；</a:t>
            </a:r>
            <a:endParaRPr lang="en-US" altLang="zh-CN" sz="2800" dirty="0">
              <a:solidFill>
                <a:srgbClr val="C00000"/>
              </a:solidFill>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a:latin typeface="华文中宋" panose="02010600040101010101" pitchFamily="2" charset="-122"/>
                <a:ea typeface="华文中宋" panose="02010600040101010101" pitchFamily="2" charset="-122"/>
              </a:rPr>
              <a:t>结果的正确计算顺序；</a:t>
            </a:r>
            <a:endParaRPr lang="en-US" altLang="zh-CN" sz="2800" dirty="0">
              <a:latin typeface="华文中宋" panose="02010600040101010101" pitchFamily="2" charset="-122"/>
              <a:ea typeface="华文中宋" panose="02010600040101010101" pitchFamily="2" charset="-122"/>
            </a:endParaRPr>
          </a:p>
          <a:p>
            <a:pPr marL="550545" indent="-514350" fontAlgn="auto">
              <a:lnSpc>
                <a:spcPct val="120000"/>
              </a:lnSpc>
              <a:spcAft>
                <a:spcPts val="0"/>
              </a:spcAft>
              <a:buFont typeface="Wingdings" panose="05000000000000000000" pitchFamily="2" charset="2"/>
              <a:buAutoNum type="arabicPeriod"/>
              <a:defRPr/>
            </a:pPr>
            <a:r>
              <a:rPr lang="zh-CN" altLang="en-US" sz="2800" dirty="0">
                <a:latin typeface="华文中宋" panose="02010600040101010101" pitchFamily="2" charset="-122"/>
                <a:ea typeface="华文中宋" panose="02010600040101010101" pitchFamily="2" charset="-122"/>
              </a:rPr>
              <a:t>多少并行性的上界。</a:t>
            </a:r>
            <a:endParaRPr lang="en-US" altLang="zh-CN" sz="2800" dirty="0">
              <a:latin typeface="华文中宋" panose="02010600040101010101" pitchFamily="2" charset="-122"/>
              <a:ea typeface="华文中宋" panose="02010600040101010101" pitchFamily="2" charset="-122"/>
            </a:endParaRPr>
          </a:p>
          <a:p>
            <a:pPr marL="182880" indent="-182880" fontAlgn="auto">
              <a:lnSpc>
                <a:spcPct val="120000"/>
              </a:lnSpc>
              <a:spcBef>
                <a:spcPts val="1800"/>
              </a:spcBef>
              <a:spcAft>
                <a:spcPts val="0"/>
              </a:spcAft>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解决数据冒险的一般方式：</a:t>
            </a:r>
            <a:endParaRPr lang="en-US" altLang="zh-CN" sz="2800" dirty="0">
              <a:latin typeface="华文中宋" panose="02010600040101010101" pitchFamily="2" charset="-122"/>
              <a:ea typeface="华文中宋" panose="02010600040101010101" pitchFamily="2" charset="-122"/>
            </a:endParaRPr>
          </a:p>
          <a:p>
            <a:pPr marL="182880" indent="-182880" fontAlgn="auto">
              <a:lnSpc>
                <a:spcPct val="120000"/>
              </a:lnSpc>
              <a:spcAft>
                <a:spcPts val="0"/>
              </a:spcAft>
              <a:buFont typeface="Wingdings" panose="05000000000000000000" pitchFamily="2" charset="2"/>
              <a:buNone/>
              <a:defRPr/>
            </a:pPr>
            <a:r>
              <a:rPr lang="en-US" altLang="zh-CN" sz="2800" dirty="0">
                <a:latin typeface="华文中宋" panose="02010600040101010101" pitchFamily="2" charset="-122"/>
                <a:ea typeface="华文中宋" panose="02010600040101010101" pitchFamily="2" charset="-122"/>
              </a:rPr>
              <a:t>1. </a:t>
            </a:r>
            <a:r>
              <a:rPr lang="zh-CN" altLang="en-US" sz="2800" dirty="0">
                <a:latin typeface="华文中宋" panose="02010600040101010101" pitchFamily="2" charset="-122"/>
                <a:ea typeface="华文中宋" panose="02010600040101010101" pitchFamily="2" charset="-122"/>
              </a:rPr>
              <a:t>保持冒险，但要避免风险；</a:t>
            </a:r>
            <a:r>
              <a:rPr lang="en-US" altLang="zh-CN" sz="2800" dirty="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调度代码技术</a:t>
            </a:r>
            <a:r>
              <a:rPr lang="en-US" altLang="zh-CN" sz="2800" dirty="0">
                <a:latin typeface="华文中宋" panose="02010600040101010101" pitchFamily="2" charset="-122"/>
                <a:ea typeface="华文中宋" panose="02010600040101010101" pitchFamily="2" charset="-122"/>
              </a:rPr>
              <a:t>)</a:t>
            </a:r>
          </a:p>
          <a:p>
            <a:pPr marL="182880" indent="-182880" fontAlgn="auto">
              <a:lnSpc>
                <a:spcPct val="120000"/>
              </a:lnSpc>
              <a:spcAft>
                <a:spcPts val="0"/>
              </a:spcAft>
              <a:buFont typeface="Wingdings" panose="05000000000000000000" pitchFamily="2" charset="2"/>
              <a:buNone/>
              <a:defRPr/>
            </a:pPr>
            <a:r>
              <a:rPr lang="en-US" altLang="zh-CN" sz="2800" dirty="0">
                <a:latin typeface="华文中宋" panose="02010600040101010101" pitchFamily="2" charset="-122"/>
                <a:ea typeface="华文中宋" panose="02010600040101010101" pitchFamily="2" charset="-122"/>
              </a:rPr>
              <a:t>2. </a:t>
            </a:r>
            <a:r>
              <a:rPr lang="zh-CN" altLang="en-US" sz="2800" dirty="0">
                <a:latin typeface="华文中宋" panose="02010600040101010101" pitchFamily="2" charset="-122"/>
                <a:ea typeface="华文中宋" panose="02010600040101010101" pitchFamily="2" charset="-122"/>
              </a:rPr>
              <a:t>消除冒险，通过变化</a:t>
            </a:r>
            <a:r>
              <a:rPr lang="en-US" altLang="zh-CN" sz="2800" dirty="0">
                <a:latin typeface="华文中宋" panose="02010600040101010101" pitchFamily="2" charset="-122"/>
                <a:ea typeface="华文中宋" panose="02010600040101010101" pitchFamily="2" charset="-122"/>
              </a:rPr>
              <a:t>(transform)</a:t>
            </a:r>
            <a:r>
              <a:rPr lang="zh-CN" altLang="en-US" sz="2800" dirty="0">
                <a:latin typeface="华文中宋" panose="02010600040101010101" pitchFamily="2" charset="-122"/>
                <a:ea typeface="华文中宋" panose="02010600040101010101" pitchFamily="2" charset="-122"/>
              </a:rPr>
              <a:t>代码。</a:t>
            </a:r>
            <a:endParaRPr lang="en-US" altLang="zh-CN" sz="2800" dirty="0">
              <a:latin typeface="华文中宋" panose="02010600040101010101" pitchFamily="2" charset="-122"/>
              <a:ea typeface="华文中宋" panose="02010600040101010101" pitchFamily="2" charset="-122"/>
            </a:endParaRPr>
          </a:p>
        </p:txBody>
      </p:sp>
      <p:sp>
        <p:nvSpPr>
          <p:cNvPr id="675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E9E4C319-AEF0-4362-9046-2AE67D9D159A}" type="slidenum">
              <a:rPr lang="en-US" altLang="zh-CN" sz="1400">
                <a:solidFill>
                  <a:srgbClr val="FFFFFF"/>
                </a:solidFill>
              </a:rPr>
              <a:t>97</a:t>
            </a:fld>
            <a:endParaRPr lang="en-US" altLang="zh-CN" sz="1400">
              <a:solidFill>
                <a:srgbClr val="FFFFFF"/>
              </a:solidFill>
            </a:endParaRPr>
          </a:p>
        </p:txBody>
      </p:sp>
      <p:sp>
        <p:nvSpPr>
          <p:cNvPr id="5"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07504" y="836712"/>
            <a:ext cx="8820150" cy="3240360"/>
          </a:xfrm>
        </p:spPr>
        <p:txBody>
          <a:bodyPr rtlCol="0">
            <a:normAutofit/>
          </a:bodyPr>
          <a:lstStyle/>
          <a:p>
            <a:pPr marL="182880" indent="0" algn="just" fontAlgn="auto">
              <a:lnSpc>
                <a:spcPct val="120000"/>
              </a:lnSpc>
              <a:spcBef>
                <a:spcPts val="1800"/>
              </a:spcBef>
              <a:spcAft>
                <a:spcPts val="0"/>
              </a:spcAft>
              <a:buFont typeface="Wingdings" panose="05000000000000000000" pitchFamily="2" charset="2"/>
              <a:buNone/>
              <a:defRPr/>
            </a:pPr>
            <a:r>
              <a:rPr lang="zh-CN" altLang="en-US" sz="2400" dirty="0">
                <a:solidFill>
                  <a:schemeClr val="tx1"/>
                </a:solidFill>
                <a:ea typeface="华文中宋" panose="02010600040101010101" pitchFamily="2" charset="-122"/>
              </a:rPr>
              <a:t>由于数据可以在寄存器和存储器之间流动。当数据在寄存器中出现时，检测相关很容易，因为寄存器名字在指令中是固定的。对于存储器之间的数据相关的检测会更难，因为多个看起来不同地址可能指的是同一个地址，例如</a:t>
            </a:r>
            <a:r>
              <a:rPr lang="en-US" altLang="zh-CN" sz="2400" dirty="0">
                <a:solidFill>
                  <a:schemeClr val="tx1"/>
                </a:solidFill>
                <a:ea typeface="华文中宋" panose="02010600040101010101" pitchFamily="2" charset="-122"/>
              </a:rPr>
              <a:t>100(</a:t>
            </a:r>
            <a:r>
              <a:rPr lang="en-US" altLang="zh-CN" sz="2400" dirty="0">
                <a:solidFill>
                  <a:schemeClr val="tx1"/>
                </a:solidFill>
                <a:latin typeface="华文中宋" panose="02010600040101010101" pitchFamily="2" charset="-122"/>
                <a:sym typeface="+mn-ea"/>
              </a:rPr>
              <a:t>$s4</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和</a:t>
            </a:r>
            <a:r>
              <a:rPr lang="en-US" altLang="zh-CN" sz="2400" dirty="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$s6</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可能是相同的地址，而随着指令的执行，前一个</a:t>
            </a:r>
            <a:r>
              <a:rPr lang="en-US" altLang="zh-CN" sz="2400" dirty="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$s4</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和后一个</a:t>
            </a:r>
            <a:r>
              <a:rPr lang="en-US" altLang="zh-CN" sz="2400" dirty="0">
                <a:solidFill>
                  <a:schemeClr val="tx1"/>
                </a:solidFill>
                <a:ea typeface="华文中宋" panose="02010600040101010101" pitchFamily="2" charset="-122"/>
              </a:rPr>
              <a:t>20(</a:t>
            </a:r>
            <a:r>
              <a:rPr lang="en-US" altLang="zh-CN" sz="2400" dirty="0">
                <a:solidFill>
                  <a:schemeClr val="tx1"/>
                </a:solidFill>
                <a:latin typeface="华文中宋" panose="02010600040101010101" pitchFamily="2" charset="-122"/>
                <a:sym typeface="+mn-ea"/>
              </a:rPr>
              <a:t>$s6</a:t>
            </a:r>
            <a:r>
              <a:rPr lang="en-US" altLang="zh-CN" sz="2400" dirty="0">
                <a:solidFill>
                  <a:schemeClr val="tx1"/>
                </a:solidFill>
                <a:ea typeface="华文中宋" panose="02010600040101010101" pitchFamily="2" charset="-122"/>
              </a:rPr>
              <a:t>)</a:t>
            </a:r>
            <a:r>
              <a:rPr lang="zh-CN" altLang="en-US" sz="2400" dirty="0">
                <a:solidFill>
                  <a:schemeClr val="tx1"/>
                </a:solidFill>
                <a:ea typeface="华文中宋" panose="02010600040101010101" pitchFamily="2" charset="-122"/>
              </a:rPr>
              <a:t>可能就不同了。</a:t>
            </a:r>
          </a:p>
        </p:txBody>
      </p:sp>
      <p:sp>
        <p:nvSpPr>
          <p:cNvPr id="686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8ADFA4AB-27D1-4EF4-8CDE-DAF8C03EA141}" type="slidenum">
              <a:rPr lang="en-US" altLang="zh-CN" sz="1400">
                <a:solidFill>
                  <a:srgbClr val="FFFFFF"/>
                </a:solidFill>
              </a:rPr>
              <a:t>98</a:t>
            </a:fld>
            <a:endParaRPr lang="en-US" altLang="zh-CN" sz="1400">
              <a:solidFill>
                <a:srgbClr val="FFFFFF"/>
              </a:solidFill>
            </a:endParaRPr>
          </a:p>
        </p:txBody>
      </p:sp>
      <p:sp>
        <p:nvSpPr>
          <p:cNvPr id="69636" name="Rectangle 3"/>
          <p:cNvSpPr txBox="1">
            <a:spLocks noChangeArrowheads="1"/>
          </p:cNvSpPr>
          <p:nvPr/>
        </p:nvSpPr>
        <p:spPr bwMode="auto">
          <a:xfrm>
            <a:off x="394791" y="3645024"/>
            <a:ext cx="7921625"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9100" indent="-382905">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marL="0" indent="0" algn="l" eaLnBrk="1" hangingPunct="1">
              <a:lnSpc>
                <a:spcPct val="120000"/>
              </a:lnSpc>
              <a:spcBef>
                <a:spcPts val="1800"/>
              </a:spcBef>
              <a:buClr>
                <a:schemeClr val="accent1"/>
              </a:buClr>
              <a:buSzPct val="80000"/>
              <a:buFont typeface="Wingdings" panose="05000000000000000000" pitchFamily="2" charset="2"/>
              <a:buNone/>
              <a:defRPr/>
            </a:pPr>
            <a:r>
              <a:rPr kumimoji="0" lang="zh-CN" altLang="en-US" sz="2800" dirty="0">
                <a:latin typeface="+mn-ea"/>
                <a:ea typeface="+mn-ea"/>
              </a:rPr>
              <a:t>解决数据冒险的一般技术：</a:t>
            </a:r>
          </a:p>
          <a:p>
            <a:pPr marL="0" indent="0" algn="l" eaLnBrk="1" hangingPunct="1">
              <a:lnSpc>
                <a:spcPct val="120000"/>
              </a:lnSpc>
              <a:spcBef>
                <a:spcPct val="20000"/>
              </a:spcBef>
              <a:buClr>
                <a:schemeClr val="accent1"/>
              </a:buClr>
              <a:buSzPct val="80000"/>
              <a:buFontTx/>
              <a:buChar char="•"/>
              <a:defRPr/>
            </a:pPr>
            <a:r>
              <a:rPr kumimoji="0" lang="zh-CN" altLang="en-US" sz="2800" dirty="0">
                <a:solidFill>
                  <a:srgbClr val="FF0000"/>
                </a:solidFill>
                <a:latin typeface="+mn-ea"/>
                <a:ea typeface="+mn-ea"/>
              </a:rPr>
              <a:t>暂停流水线；</a:t>
            </a:r>
          </a:p>
          <a:p>
            <a:pPr marL="0" indent="0" algn="l" eaLnBrk="1" hangingPunct="1">
              <a:lnSpc>
                <a:spcPct val="120000"/>
              </a:lnSpc>
              <a:spcBef>
                <a:spcPct val="20000"/>
              </a:spcBef>
              <a:buClr>
                <a:schemeClr val="accent1"/>
              </a:buClr>
              <a:buSzPct val="80000"/>
              <a:buFontTx/>
              <a:buChar char="•"/>
              <a:defRPr/>
            </a:pPr>
            <a:r>
              <a:rPr kumimoji="0" lang="zh-CN" altLang="en-US" sz="2800" dirty="0">
                <a:solidFill>
                  <a:srgbClr val="FF0000"/>
                </a:solidFill>
                <a:latin typeface="+mn-ea"/>
                <a:ea typeface="+mn-ea"/>
              </a:rPr>
              <a:t>使用相关专用数据通路；</a:t>
            </a:r>
          </a:p>
          <a:p>
            <a:pPr marL="0" indent="0" algn="l" eaLnBrk="1" hangingPunct="1">
              <a:lnSpc>
                <a:spcPct val="120000"/>
              </a:lnSpc>
              <a:spcBef>
                <a:spcPct val="20000"/>
              </a:spcBef>
              <a:buClr>
                <a:schemeClr val="accent1"/>
              </a:buClr>
              <a:buSzPct val="80000"/>
              <a:buFontTx/>
              <a:buChar char="•"/>
              <a:defRPr/>
            </a:pPr>
            <a:r>
              <a:rPr kumimoji="0" lang="zh-CN" altLang="en-US" sz="2800" dirty="0">
                <a:solidFill>
                  <a:srgbClr val="FF0000"/>
                </a:solidFill>
                <a:latin typeface="+mn-ea"/>
                <a:ea typeface="+mn-ea"/>
              </a:rPr>
              <a:t>编译优化调度（静态调度）；</a:t>
            </a:r>
          </a:p>
          <a:p>
            <a:pPr marL="0" indent="0" algn="l" eaLnBrk="1" hangingPunct="1">
              <a:lnSpc>
                <a:spcPct val="120000"/>
              </a:lnSpc>
              <a:spcBef>
                <a:spcPct val="20000"/>
              </a:spcBef>
              <a:buClr>
                <a:schemeClr val="accent1"/>
              </a:buClr>
              <a:buSzPct val="80000"/>
              <a:buFontTx/>
              <a:buChar char="•"/>
              <a:defRPr/>
            </a:pPr>
            <a:r>
              <a:rPr kumimoji="0" lang="zh-CN" altLang="en-US" sz="2800" dirty="0">
                <a:solidFill>
                  <a:srgbClr val="FF0000"/>
                </a:solidFill>
                <a:latin typeface="+mn-ea"/>
                <a:ea typeface="+mn-ea"/>
              </a:rPr>
              <a:t>动态调度。</a:t>
            </a:r>
            <a:endParaRPr kumimoji="0" lang="en-US" altLang="zh-CN" sz="2800" dirty="0">
              <a:solidFill>
                <a:srgbClr val="FF0000"/>
              </a:solidFill>
              <a:latin typeface="+mn-ea"/>
              <a:ea typeface="+mn-ea"/>
            </a:endParaRP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fld id="{94E392B4-2507-416F-B4BC-984A42580DE7}" type="slidenum">
              <a:rPr lang="en-US" altLang="zh-CN" sz="1400">
                <a:solidFill>
                  <a:srgbClr val="FFFFFF"/>
                </a:solidFill>
              </a:rPr>
              <a:t>99</a:t>
            </a:fld>
            <a:endParaRPr lang="en-US" altLang="zh-CN" sz="1400">
              <a:solidFill>
                <a:srgbClr val="FFFFFF"/>
              </a:solidFill>
            </a:endParaRPr>
          </a:p>
        </p:txBody>
      </p:sp>
      <p:sp>
        <p:nvSpPr>
          <p:cNvPr id="69635" name="Rectangle 4"/>
          <p:cNvSpPr>
            <a:spLocks noChangeArrowheads="1"/>
          </p:cNvSpPr>
          <p:nvPr/>
        </p:nvSpPr>
        <p:spPr bwMode="auto">
          <a:xfrm>
            <a:off x="2125042" y="801713"/>
            <a:ext cx="4247158"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tIns="165048" bIns="165048"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r>
              <a:rPr lang="en-US" altLang="zh-CN" sz="3200" b="1" dirty="0">
                <a:latin typeface="黑体" panose="02010609060101010101" pitchFamily="2" charset="-122"/>
              </a:rPr>
              <a:t> 4 </a:t>
            </a:r>
            <a:r>
              <a:rPr lang="zh-CN" altLang="en-US" sz="3200" b="1" dirty="0">
                <a:latin typeface="黑体" panose="02010609060101010101" pitchFamily="2" charset="-122"/>
              </a:rPr>
              <a:t>流水线的控制冒险</a:t>
            </a:r>
          </a:p>
        </p:txBody>
      </p:sp>
      <p:sp>
        <p:nvSpPr>
          <p:cNvPr id="70660" name="Rectangle 5"/>
          <p:cNvSpPr>
            <a:spLocks noChangeArrowheads="1"/>
          </p:cNvSpPr>
          <p:nvPr/>
        </p:nvSpPr>
        <p:spPr bwMode="auto">
          <a:xfrm>
            <a:off x="250825" y="1772816"/>
            <a:ext cx="8642350" cy="195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lgn="l" eaLnBrk="1" hangingPunct="1">
              <a:lnSpc>
                <a:spcPct val="150000"/>
              </a:lnSpc>
              <a:defRPr/>
            </a:pPr>
            <a:r>
              <a:rPr lang="en-US" altLang="zh-CN" dirty="0">
                <a:latin typeface="华文中宋" panose="02010600040101010101" pitchFamily="2" charset="-122"/>
                <a:ea typeface="华文中宋" panose="02010600040101010101" pitchFamily="2" charset="-122"/>
              </a:rPr>
              <a:t>       </a:t>
            </a:r>
            <a:r>
              <a:rPr lang="zh-CN" altLang="en-US" sz="2800" dirty="0">
                <a:solidFill>
                  <a:srgbClr val="C00000"/>
                </a:solidFill>
                <a:latin typeface="华文中宋" panose="02010600040101010101" pitchFamily="2" charset="-122"/>
                <a:ea typeface="华文中宋" panose="02010600040101010101" pitchFamily="2" charset="-122"/>
              </a:rPr>
              <a:t>控制冒险</a:t>
            </a:r>
            <a:r>
              <a:rPr lang="zh-CN" altLang="en-US" sz="2800" dirty="0">
                <a:solidFill>
                  <a:schemeClr val="tx2"/>
                </a:solidFill>
                <a:latin typeface="华文中宋" panose="02010600040101010101" pitchFamily="2" charset="-122"/>
                <a:ea typeface="华文中宋" panose="02010600040101010101" pitchFamily="2" charset="-122"/>
              </a:rPr>
              <a:t>是指因为程序的执行方向可能被改变而引起的相关</a:t>
            </a:r>
            <a:r>
              <a:rPr lang="zh-CN" altLang="en-US" sz="2800" dirty="0">
                <a:latin typeface="华文中宋" panose="02010600040101010101" pitchFamily="2" charset="-122"/>
                <a:ea typeface="华文中宋" panose="02010600040101010101" pitchFamily="2" charset="-122"/>
              </a:rPr>
              <a:t>。可能改变程序执行方向的指令通常有无条件转移、条件转移、子程序调用、中断、异常等。</a:t>
            </a:r>
          </a:p>
        </p:txBody>
      </p:sp>
      <p:sp>
        <p:nvSpPr>
          <p:cNvPr id="70661" name="Rectangle 8"/>
          <p:cNvSpPr>
            <a:spLocks noChangeArrowheads="1"/>
          </p:cNvSpPr>
          <p:nvPr/>
        </p:nvSpPr>
        <p:spPr bwMode="auto">
          <a:xfrm>
            <a:off x="899592" y="3858141"/>
            <a:ext cx="7416800" cy="271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2" charset="-122"/>
              </a:defRPr>
            </a:lvl1pPr>
            <a:lvl2pPr marL="742950" indent="-285750">
              <a:defRPr kumimoji="1" sz="2400">
                <a:solidFill>
                  <a:schemeClr val="tx1"/>
                </a:solidFill>
                <a:latin typeface="Times New Roman" panose="02020603050405020304" pitchFamily="18" charset="0"/>
                <a:ea typeface="黑体" panose="02010609060101010101" pitchFamily="2" charset="-122"/>
              </a:defRPr>
            </a:lvl2pPr>
            <a:lvl3pPr marL="1143000" indent="-228600">
              <a:defRPr kumimoji="1" sz="2400">
                <a:solidFill>
                  <a:schemeClr val="tx1"/>
                </a:solidFill>
                <a:latin typeface="Times New Roman" panose="02020603050405020304" pitchFamily="18" charset="0"/>
                <a:ea typeface="黑体" panose="02010609060101010101" pitchFamily="2" charset="-122"/>
              </a:defRPr>
            </a:lvl3pPr>
            <a:lvl4pPr marL="1600200" indent="-228600">
              <a:defRPr kumimoji="1" sz="2400">
                <a:solidFill>
                  <a:schemeClr val="tx1"/>
                </a:solidFill>
                <a:latin typeface="Times New Roman" panose="02020603050405020304" pitchFamily="18" charset="0"/>
                <a:ea typeface="黑体" panose="02010609060101010101" pitchFamily="2" charset="-122"/>
              </a:defRPr>
            </a:lvl4pPr>
            <a:lvl5pPr marL="2057400" indent="-228600">
              <a:defRPr kumimoji="1" sz="2400">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2" charset="-122"/>
              </a:defRPr>
            </a:lvl9pPr>
          </a:lstStyle>
          <a:p>
            <a:pPr>
              <a:defRPr/>
            </a:pPr>
            <a:r>
              <a:rPr kumimoji="0" lang="zh-CN" altLang="en-US" sz="2800" dirty="0">
                <a:solidFill>
                  <a:srgbClr val="C00000"/>
                </a:solidFill>
                <a:latin typeface="+mn-ea"/>
                <a:ea typeface="+mn-ea"/>
              </a:rPr>
              <a:t>无条件转移指令</a:t>
            </a:r>
            <a:r>
              <a:rPr kumimoji="0" lang="zh-CN" altLang="en-US" sz="2800" dirty="0">
                <a:latin typeface="+mn-ea"/>
                <a:ea typeface="+mn-ea"/>
              </a:rPr>
              <a:t>在程序中的使用情况一般如下</a:t>
            </a:r>
          </a:p>
          <a:p>
            <a:pPr algn="l">
              <a:defRPr/>
            </a:pPr>
            <a:r>
              <a:rPr kumimoji="0" lang="zh-CN" altLang="en-US" dirty="0"/>
              <a:t>      </a:t>
            </a:r>
            <a:r>
              <a:rPr kumimoji="0" lang="en-US" altLang="zh-CN" dirty="0"/>
              <a:t>k</a:t>
            </a:r>
            <a:r>
              <a:rPr kumimoji="0" lang="zh-CN" altLang="en-US" dirty="0"/>
              <a:t>： </a:t>
            </a:r>
            <a:r>
              <a:rPr kumimoji="0" lang="en-US" altLang="zh-CN" dirty="0"/>
              <a:t>…</a:t>
            </a:r>
            <a:endParaRPr kumimoji="0" lang="zh-CN" altLang="en-US" dirty="0"/>
          </a:p>
          <a:p>
            <a:pPr>
              <a:defRPr/>
            </a:pPr>
            <a:r>
              <a:rPr kumimoji="0" lang="en-US" altLang="zh-CN" dirty="0"/>
              <a:t>k</a:t>
            </a:r>
            <a:r>
              <a:rPr kumimoji="0" lang="zh-CN" altLang="en-US" dirty="0"/>
              <a:t>＋</a:t>
            </a:r>
            <a:r>
              <a:rPr kumimoji="0" lang="en-US" altLang="zh-CN" dirty="0"/>
              <a:t>1</a:t>
            </a:r>
            <a:r>
              <a:rPr kumimoji="0" lang="zh-CN" altLang="en-US" dirty="0"/>
              <a:t>： </a:t>
            </a:r>
            <a:r>
              <a:rPr kumimoji="0" lang="en-US" altLang="zh-CN" dirty="0"/>
              <a:t>j  L</a:t>
            </a:r>
          </a:p>
          <a:p>
            <a:pPr>
              <a:defRPr/>
            </a:pPr>
            <a:r>
              <a:rPr kumimoji="0" lang="en-US" altLang="zh-CN" dirty="0"/>
              <a:t>k</a:t>
            </a:r>
            <a:r>
              <a:rPr kumimoji="0" lang="zh-CN" altLang="en-US" dirty="0"/>
              <a:t>＋</a:t>
            </a:r>
            <a:r>
              <a:rPr kumimoji="0" lang="en-US" altLang="zh-CN" dirty="0"/>
              <a:t>2</a:t>
            </a:r>
            <a:r>
              <a:rPr kumimoji="0" lang="zh-CN" altLang="en-US" dirty="0"/>
              <a:t>： </a:t>
            </a:r>
            <a:r>
              <a:rPr kumimoji="0" lang="en-US" altLang="zh-CN" dirty="0"/>
              <a:t>add   $s1, </a:t>
            </a:r>
            <a:r>
              <a:rPr kumimoji="0" lang="en-US" altLang="zh-CN" dirty="0">
                <a:sym typeface="+mn-ea"/>
              </a:rPr>
              <a:t>$s2</a:t>
            </a:r>
            <a:r>
              <a:rPr kumimoji="0" lang="en-US" altLang="zh-CN" dirty="0"/>
              <a:t>, </a:t>
            </a:r>
            <a:r>
              <a:rPr kumimoji="0" lang="en-US" altLang="zh-CN" dirty="0">
                <a:sym typeface="+mn-ea"/>
              </a:rPr>
              <a:t>$s3</a:t>
            </a:r>
            <a:r>
              <a:rPr kumimoji="0" lang="en-US" altLang="zh-CN" dirty="0"/>
              <a:t> </a:t>
            </a:r>
          </a:p>
          <a:p>
            <a:pPr>
              <a:defRPr/>
            </a:pPr>
            <a:r>
              <a:rPr kumimoji="0" lang="en-US" altLang="zh-CN" dirty="0"/>
              <a:t>          …        </a:t>
            </a:r>
          </a:p>
          <a:p>
            <a:pPr>
              <a:defRPr/>
            </a:pPr>
            <a:r>
              <a:rPr kumimoji="0" lang="en-US" altLang="zh-CN" dirty="0"/>
              <a:t>          …</a:t>
            </a:r>
          </a:p>
          <a:p>
            <a:pPr>
              <a:defRPr/>
            </a:pPr>
            <a:r>
              <a:rPr kumimoji="0" lang="en-US" altLang="zh-CN" dirty="0"/>
              <a:t>      L</a:t>
            </a:r>
            <a:r>
              <a:rPr kumimoji="0" lang="zh-CN" altLang="en-US" dirty="0"/>
              <a:t>： </a:t>
            </a:r>
            <a:r>
              <a:rPr kumimoji="0" lang="en-US" altLang="zh-CN" dirty="0"/>
              <a:t>sub  </a:t>
            </a:r>
          </a:p>
        </p:txBody>
      </p:sp>
      <p:sp>
        <p:nvSpPr>
          <p:cNvPr id="7" name="Title 8"/>
          <p:cNvSpPr txBox="1"/>
          <p:nvPr/>
        </p:nvSpPr>
        <p:spPr>
          <a:xfrm>
            <a:off x="112128" y="78904"/>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4.3</a:t>
            </a:r>
            <a:r>
              <a:rPr lang="zh-CN" altLang="en-US" sz="2800" dirty="0">
                <a:solidFill>
                  <a:srgbClr val="0000FF"/>
                </a:solidFill>
                <a:latin typeface="华文中宋" panose="02010600040101010101" pitchFamily="2" charset="-122"/>
                <a:ea typeface="华文中宋" panose="02010600040101010101" pitchFamily="2" charset="-122"/>
              </a:rPr>
              <a:t>  流水线中的冒险问题</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ZiMmE4MzY3MTVjNmY3YmQwMTgxY2E1NTQ3MWU4NDUifQ=="/>
  <p:tag name="KSO_WPP_MARK_KEY" val="5ad152eb-baa8-4439-9b53-610bfb98ccc3"/>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ec2d8c6-6ca7-4500-8329-c0ae7628c69c}"/>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8718</Words>
  <Application>Microsoft Office PowerPoint</Application>
  <PresentationFormat>全屏显示(4:3)</PresentationFormat>
  <Paragraphs>1388</Paragraphs>
  <Slides>122</Slides>
  <Notes>14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10</vt:i4>
      </vt:variant>
      <vt:variant>
        <vt:lpstr>幻灯片标题</vt:lpstr>
      </vt:variant>
      <vt:variant>
        <vt:i4>122</vt:i4>
      </vt:variant>
    </vt:vector>
  </HeadingPairs>
  <TitlesOfParts>
    <vt:vector size="151" baseType="lpstr">
      <vt:lpstr>Monotype Sorts</vt:lpstr>
      <vt:lpstr>仿宋</vt:lpstr>
      <vt:lpstr>黑体</vt:lpstr>
      <vt:lpstr>华文行楷</vt:lpstr>
      <vt:lpstr>华文中宋</vt:lpstr>
      <vt:lpstr>楷体_GB2312</vt:lpstr>
      <vt:lpstr>宋体</vt:lpstr>
      <vt:lpstr>微软雅黑</vt:lpstr>
      <vt:lpstr>Algerian</vt:lpstr>
      <vt:lpstr>Arial</vt:lpstr>
      <vt:lpstr>Arial Narrow</vt:lpstr>
      <vt:lpstr>Calibri</vt:lpstr>
      <vt:lpstr>Comic Sans MS</vt:lpstr>
      <vt:lpstr>Gill Sans MT</vt:lpstr>
      <vt:lpstr>Symbol</vt:lpstr>
      <vt:lpstr>Times New Roman</vt:lpstr>
      <vt:lpstr>Wingdings</vt:lpstr>
      <vt:lpstr>Wingdings 2</vt:lpstr>
      <vt:lpstr>PowerPoint 2010 简介</vt:lpstr>
      <vt:lpstr>Image</vt:lpstr>
      <vt:lpstr>图片</vt:lpstr>
      <vt:lpstr>Picture</vt:lpstr>
      <vt:lpstr>公式</vt:lpstr>
      <vt:lpstr>Microsoft 公式 3.0</vt:lpstr>
      <vt:lpstr>Equation</vt:lpstr>
      <vt:lpstr>文档</vt:lpstr>
      <vt:lpstr>Equation.3</vt:lpstr>
      <vt:lpstr>Picture2</vt:lpstr>
      <vt:lpstr>Visio</vt:lpstr>
      <vt:lpstr>高级计算机系统结构 （第二部分）</vt:lpstr>
      <vt:lpstr>PowerPoint 演示文稿</vt:lpstr>
      <vt:lpstr>PowerPoint 演示文稿</vt:lpstr>
      <vt:lpstr>PowerPoint 演示文稿</vt:lpstr>
      <vt:lpstr>第4章-1  流水线技术及指令级并行技术</vt:lpstr>
      <vt:lpstr>PowerPoint 演示文稿</vt:lpstr>
      <vt:lpstr>PowerPoint 演示文稿</vt:lpstr>
      <vt:lpstr>PowerPoint 演示文稿</vt:lpstr>
      <vt:lpstr>PowerPoint 演示文稿</vt:lpstr>
      <vt:lpstr>流水线定义：</vt:lpstr>
      <vt:lpstr>PowerPoint 演示文稿</vt:lpstr>
      <vt:lpstr>PowerPoint 演示文稿</vt:lpstr>
      <vt:lpstr>PowerPoint 演示文稿</vt:lpstr>
      <vt:lpstr>流水线特点</vt:lpstr>
      <vt:lpstr>为什么采用流水线：结论</vt:lpstr>
      <vt:lpstr>为什么不开发 50段流水线?</vt:lpstr>
      <vt:lpstr>流水线段数实例</vt:lpstr>
      <vt:lpstr>PowerPoint 演示文稿</vt:lpstr>
      <vt:lpstr>二、  流水线的分类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流水线的特点</vt:lpstr>
      <vt:lpstr>PowerPoint 演示文稿</vt:lpstr>
      <vt:lpstr>4.1  流水线的基本概念</vt:lpstr>
      <vt:lpstr>PowerPoint 演示文稿</vt:lpstr>
      <vt:lpstr>4.1  流水线的基本概念</vt:lpstr>
      <vt:lpstr>Single-cycle implementation（参考）</vt:lpstr>
      <vt:lpstr>多周期实现   Multi-cycle implementation</vt:lpstr>
      <vt:lpstr>PowerPoint 演示文稿</vt:lpstr>
      <vt:lpstr>PowerPoint 演示文稿</vt:lpstr>
      <vt:lpstr>多周期实现   Multi-cycle implementation</vt:lpstr>
      <vt:lpstr>多周期实现  Multi-cycle implementation</vt:lpstr>
      <vt:lpstr>多周期实现的特点</vt:lpstr>
      <vt:lpstr>优化的多周期实现</vt:lpstr>
      <vt:lpstr>怎样改进多周期实现的性能？</vt:lpstr>
      <vt:lpstr>PowerPoint 演示文稿</vt:lpstr>
      <vt:lpstr>进一步：改进硬件冗余</vt:lpstr>
      <vt:lpstr>PowerPoint 演示文稿</vt:lpstr>
      <vt:lpstr>PowerPoint 演示文稿</vt:lpstr>
      <vt:lpstr>五、经典5段流水线RISC处理器</vt:lpstr>
      <vt:lpstr>5-段流水线 MIPS 数据通路</vt:lpstr>
      <vt:lpstr>单周期实现比较流水线</vt:lpstr>
      <vt:lpstr>PowerPoint 演示文稿</vt:lpstr>
      <vt:lpstr>PowerPoint 演示文稿</vt:lpstr>
      <vt:lpstr>PowerPoint 演示文稿</vt:lpstr>
      <vt:lpstr>PowerPoint 演示文稿</vt:lpstr>
      <vt:lpstr>流水线怎样减少执行时间？</vt:lpstr>
      <vt:lpstr>第4章-1  流水线技术及指令级并行技术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例：由静态多功能流水线实现如下计算：</vt:lpstr>
      <vt:lpstr>PowerPoint 演示文稿</vt:lpstr>
      <vt:lpstr>PowerPoint 演示文稿</vt:lpstr>
      <vt:lpstr>思考题：在上例中，将“静态”多功能流水线改为“动态”多功能流水线，又该如何分解？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第4章-1  流水线技术及指令级并行技术</vt:lpstr>
      <vt:lpstr>PowerPoint 演示文稿</vt:lpstr>
      <vt:lpstr>冒险总是可以用停顿解决</vt:lpstr>
      <vt:lpstr>流水线的性能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数据冒险：例子</vt:lpstr>
      <vt:lpstr>PowerPoint 演示文稿</vt:lpstr>
      <vt:lpstr>PowerPoint 演示文稿</vt:lpstr>
      <vt:lpstr>PowerPoint 演示文稿</vt:lpstr>
      <vt:lpstr>PowerPoint 演示文稿</vt:lpstr>
      <vt:lpstr>控制冒险时流水线执行情况</vt:lpstr>
      <vt:lpstr>控制冒险的解决方法一：        转移Stalls ，但会造成大的性能损失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转移延迟槽</vt:lpstr>
      <vt:lpstr>Example: rewrite the code (a)</vt:lpstr>
      <vt:lpstr>Example: rewrite the code (b-1)</vt:lpstr>
      <vt:lpstr>Example: rewrite the code (b-2)</vt:lpstr>
      <vt:lpstr>延迟分支调度的限制</vt:lpstr>
      <vt:lpstr>PowerPoint 演示文稿</vt:lpstr>
      <vt:lpstr>控制冒险总结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108</cp:revision>
  <dcterms:created xsi:type="dcterms:W3CDTF">2013-12-20T03:00:00Z</dcterms:created>
  <dcterms:modified xsi:type="dcterms:W3CDTF">2024-12-05T06:46:30Z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D7E9C9B9B8D3491B98A1D8671747BD75</vt:lpwstr>
  </property>
</Properties>
</file>