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1"/>
  </p:notesMasterIdLst>
  <p:sldIdLst>
    <p:sldId id="258" r:id="rId2"/>
    <p:sldId id="491" r:id="rId3"/>
    <p:sldId id="492" r:id="rId4"/>
    <p:sldId id="408" r:id="rId5"/>
    <p:sldId id="278" r:id="rId6"/>
    <p:sldId id="321" r:id="rId7"/>
    <p:sldId id="600" r:id="rId8"/>
    <p:sldId id="601" r:id="rId9"/>
    <p:sldId id="260" r:id="rId10"/>
    <p:sldId id="602" r:id="rId11"/>
    <p:sldId id="603" r:id="rId12"/>
    <p:sldId id="604" r:id="rId13"/>
    <p:sldId id="284" r:id="rId14"/>
    <p:sldId id="316" r:id="rId15"/>
    <p:sldId id="493" r:id="rId16"/>
    <p:sldId id="606" r:id="rId17"/>
    <p:sldId id="607" r:id="rId18"/>
    <p:sldId id="608" r:id="rId19"/>
    <p:sldId id="285" r:id="rId20"/>
    <p:sldId id="318" r:id="rId21"/>
    <p:sldId id="287" r:id="rId22"/>
    <p:sldId id="288" r:id="rId23"/>
    <p:sldId id="293" r:id="rId24"/>
    <p:sldId id="294" r:id="rId25"/>
    <p:sldId id="295" r:id="rId26"/>
    <p:sldId id="298" r:id="rId27"/>
    <p:sldId id="496" r:id="rId28"/>
    <p:sldId id="609" r:id="rId29"/>
    <p:sldId id="289" r:id="rId30"/>
    <p:sldId id="290" r:id="rId31"/>
    <p:sldId id="291" r:id="rId32"/>
    <p:sldId id="299" r:id="rId33"/>
    <p:sldId id="300" r:id="rId34"/>
    <p:sldId id="301" r:id="rId35"/>
    <p:sldId id="302" r:id="rId36"/>
    <p:sldId id="303" r:id="rId37"/>
    <p:sldId id="304" r:id="rId38"/>
    <p:sldId id="333" r:id="rId39"/>
    <p:sldId id="414" r:id="rId40"/>
    <p:sldId id="335" r:id="rId41"/>
    <p:sldId id="415" r:id="rId42"/>
    <p:sldId id="331" r:id="rId43"/>
    <p:sldId id="328" r:id="rId44"/>
    <p:sldId id="499" r:id="rId45"/>
    <p:sldId id="305" r:id="rId46"/>
    <p:sldId id="308" r:id="rId47"/>
    <p:sldId id="306" r:id="rId48"/>
    <p:sldId id="307" r:id="rId49"/>
    <p:sldId id="310" r:id="rId50"/>
    <p:sldId id="312" r:id="rId51"/>
    <p:sldId id="313" r:id="rId52"/>
    <p:sldId id="314" r:id="rId53"/>
    <p:sldId id="613" r:id="rId54"/>
    <p:sldId id="342" r:id="rId55"/>
    <p:sldId id="618" r:id="rId56"/>
    <p:sldId id="340" r:id="rId57"/>
    <p:sldId id="348" r:id="rId58"/>
    <p:sldId id="500" r:id="rId59"/>
    <p:sldId id="346" r:id="rId60"/>
    <p:sldId id="345" r:id="rId61"/>
    <p:sldId id="344" r:id="rId62"/>
    <p:sldId id="510" r:id="rId63"/>
    <p:sldId id="617" r:id="rId64"/>
    <p:sldId id="614" r:id="rId65"/>
    <p:sldId id="621" r:id="rId66"/>
    <p:sldId id="622" r:id="rId67"/>
    <p:sldId id="623" r:id="rId68"/>
    <p:sldId id="615" r:id="rId69"/>
    <p:sldId id="616" r:id="rId70"/>
    <p:sldId id="386" r:id="rId71"/>
    <p:sldId id="503" r:id="rId72"/>
    <p:sldId id="514" r:id="rId73"/>
    <p:sldId id="513" r:id="rId74"/>
    <p:sldId id="387" r:id="rId75"/>
    <p:sldId id="515" r:id="rId76"/>
    <p:sldId id="388" r:id="rId77"/>
    <p:sldId id="516" r:id="rId78"/>
    <p:sldId id="389" r:id="rId79"/>
    <p:sldId id="502" r:id="rId80"/>
    <p:sldId id="390" r:id="rId81"/>
    <p:sldId id="391" r:id="rId82"/>
    <p:sldId id="619" r:id="rId83"/>
    <p:sldId id="517" r:id="rId84"/>
    <p:sldId id="392" r:id="rId85"/>
    <p:sldId id="504" r:id="rId86"/>
    <p:sldId id="416" r:id="rId87"/>
    <p:sldId id="417" r:id="rId88"/>
    <p:sldId id="598" r:id="rId89"/>
    <p:sldId id="418" r:id="rId90"/>
    <p:sldId id="610" r:id="rId91"/>
    <p:sldId id="589" r:id="rId92"/>
    <p:sldId id="590" r:id="rId93"/>
    <p:sldId id="591" r:id="rId94"/>
    <p:sldId id="592" r:id="rId95"/>
    <p:sldId id="593" r:id="rId96"/>
    <p:sldId id="594" r:id="rId97"/>
    <p:sldId id="595" r:id="rId98"/>
    <p:sldId id="596" r:id="rId99"/>
    <p:sldId id="620" r:id="rId100"/>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258"/>
            <p14:sldId id="491"/>
            <p14:sldId id="492"/>
            <p14:sldId id="408"/>
            <p14:sldId id="278"/>
            <p14:sldId id="321"/>
          </p14:sldIdLst>
        </p14:section>
        <p14:section name="编写演示文稿" id="{16378913-E5ED-4281-BAF5-F1F938CB0BED}">
          <p14:sldIdLst>
            <p14:sldId id="600"/>
            <p14:sldId id="601"/>
            <p14:sldId id="260"/>
            <p14:sldId id="602"/>
            <p14:sldId id="603"/>
            <p14:sldId id="604"/>
            <p14:sldId id="284"/>
            <p14:sldId id="316"/>
            <p14:sldId id="493"/>
            <p14:sldId id="606"/>
            <p14:sldId id="607"/>
            <p14:sldId id="608"/>
            <p14:sldId id="285"/>
            <p14:sldId id="318"/>
            <p14:sldId id="287"/>
            <p14:sldId id="288"/>
            <p14:sldId id="293"/>
            <p14:sldId id="294"/>
            <p14:sldId id="295"/>
            <p14:sldId id="298"/>
            <p14:sldId id="496"/>
            <p14:sldId id="609"/>
            <p14:sldId id="289"/>
            <p14:sldId id="290"/>
            <p14:sldId id="291"/>
            <p14:sldId id="299"/>
            <p14:sldId id="300"/>
            <p14:sldId id="301"/>
            <p14:sldId id="302"/>
            <p14:sldId id="303"/>
            <p14:sldId id="304"/>
            <p14:sldId id="333"/>
            <p14:sldId id="414"/>
            <p14:sldId id="335"/>
            <p14:sldId id="415"/>
            <p14:sldId id="331"/>
            <p14:sldId id="328"/>
            <p14:sldId id="499"/>
            <p14:sldId id="305"/>
            <p14:sldId id="308"/>
            <p14:sldId id="306"/>
            <p14:sldId id="307"/>
            <p14:sldId id="310"/>
            <p14:sldId id="312"/>
            <p14:sldId id="313"/>
            <p14:sldId id="314"/>
            <p14:sldId id="613"/>
            <p14:sldId id="342"/>
            <p14:sldId id="618"/>
            <p14:sldId id="340"/>
            <p14:sldId id="348"/>
            <p14:sldId id="500"/>
            <p14:sldId id="346"/>
            <p14:sldId id="345"/>
            <p14:sldId id="344"/>
            <p14:sldId id="510"/>
            <p14:sldId id="617"/>
            <p14:sldId id="614"/>
            <p14:sldId id="621"/>
            <p14:sldId id="622"/>
            <p14:sldId id="623"/>
            <p14:sldId id="615"/>
            <p14:sldId id="616"/>
            <p14:sldId id="386"/>
            <p14:sldId id="503"/>
            <p14:sldId id="514"/>
            <p14:sldId id="513"/>
            <p14:sldId id="387"/>
            <p14:sldId id="515"/>
            <p14:sldId id="388"/>
            <p14:sldId id="516"/>
            <p14:sldId id="389"/>
            <p14:sldId id="502"/>
            <p14:sldId id="390"/>
            <p14:sldId id="391"/>
            <p14:sldId id="619"/>
            <p14:sldId id="517"/>
            <p14:sldId id="392"/>
            <p14:sldId id="504"/>
            <p14:sldId id="416"/>
            <p14:sldId id="417"/>
            <p14:sldId id="598"/>
            <p14:sldId id="418"/>
            <p14:sldId id="610"/>
            <p14:sldId id="589"/>
            <p14:sldId id="590"/>
            <p14:sldId id="591"/>
            <p14:sldId id="592"/>
            <p14:sldId id="593"/>
            <p14:sldId id="594"/>
            <p14:sldId id="595"/>
            <p14:sldId id="596"/>
            <p14:sldId id="620"/>
          </p14:sldIdLst>
        </p14:section>
      </p14:sectionLst>
    </p:ext>
    <p:ext uri="{EFAFB233-063F-42B5-8137-9DF3F51BA10A}">
      <p15:sldGuideLst xmlns:p15="http://schemas.microsoft.com/office/powerpoint/2012/main">
        <p15:guide id="1" orient="horz" pos="216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89152" autoAdjust="0"/>
  </p:normalViewPr>
  <p:slideViewPr>
    <p:cSldViewPr>
      <p:cViewPr varScale="1">
        <p:scale>
          <a:sx n="98" d="100"/>
          <a:sy n="98" d="100"/>
        </p:scale>
        <p:origin x="1902" y="90"/>
      </p:cViewPr>
      <p:guideLst>
        <p:guide orient="horz" pos="2162"/>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2119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t>2024/12/4</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t>‹#›</a:t>
            </a:fld>
            <a:endParaRPr lang="zh-CN"/>
          </a:p>
        </p:txBody>
      </p:sp>
    </p:spTree>
    <p:extLst>
      <p:ext uri="{BB962C8B-B14F-4D97-AF65-F5344CB8AC3E}">
        <p14:creationId xmlns:p14="http://schemas.microsoft.com/office/powerpoint/2010/main" val="781949054"/>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1</a:t>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12</a:t>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13</a:t>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14</a:t>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16</a:t>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17</a:t>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19</a:t>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20</a:t>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21</a:t>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建立延时</a:t>
            </a:r>
            <a:r>
              <a:rPr lang="en-US" altLang="zh-CN" dirty="0"/>
              <a:t>ts</a:t>
            </a:r>
            <a:r>
              <a:rPr altLang="en-US" dirty="0"/>
              <a:t>中的</a:t>
            </a:r>
            <a:r>
              <a:rPr lang="en-US" altLang="zh-CN" dirty="0"/>
              <a:t>“</a:t>
            </a:r>
            <a:r>
              <a:rPr dirty="0">
                <a:sym typeface="+mn-ea"/>
              </a:rPr>
              <a:t>建立</a:t>
            </a:r>
            <a:r>
              <a:rPr lang="en-US" altLang="zh-CN" dirty="0"/>
              <a:t>”</a:t>
            </a:r>
            <a:r>
              <a:rPr lang="zh-CN" dirty="0"/>
              <a:t>就是指从到达到稳定的过程</a:t>
            </a:r>
          </a:p>
          <a:p>
            <a:r>
              <a:rPr lang="zh-CN" dirty="0"/>
              <a:t>Tslack可以理解为时间的冗余量</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22</a:t>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23</a:t>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现代计算机的特征是处理器的并行性和内存的层次性。因此，程序员为了创建高性能的编译器、操作系统、数据库以至应用程序，必须增加对计算机系统结构组成的认知。</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24</a:t>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25</a:t>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寄存器堆包括了所有的寄存器，有两个读端口和一个写端口。寄存器堆的读输出总是对应于读寄存器号，不需要其他的控制信号。</a:t>
            </a:r>
          </a:p>
          <a:p>
            <a:r>
              <a:rPr lang="zh-CN" dirty="0"/>
              <a:t>但是写寄存器必须明确使能写控制信号。</a:t>
            </a:r>
          </a:p>
          <a:p>
            <a:r>
              <a:rPr lang="zh-CN" dirty="0"/>
              <a:t>注意：写操作是边沿触发的，所以所有的写操作的输入（要写的内容、寄存器号、写控制信号）必须在时钟边沿有效。因为寄存器堆的写入是边沿触发的，所以可以在同一时钟周期内读出和写入同一寄存器：读操作将读出以前写入的内容，而写入的内容在下一时钟周期才可读。</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26</a:t>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寄存器堆包括了所有的寄存器，有两个读端口和一个写端口。寄存器堆的读输出总是对应于读寄存器号，不需要其他的控制信号。</a:t>
            </a:r>
          </a:p>
          <a:p>
            <a:r>
              <a:rPr lang="zh-CN" dirty="0"/>
              <a:t>但是写寄存器必须明确使能写控制信号。</a:t>
            </a:r>
          </a:p>
          <a:p>
            <a:r>
              <a:rPr lang="zh-CN" dirty="0"/>
              <a:t>注意：写操作是边沿触发的，所以所有的写操作的输入（要写的内容、寄存器号、写控制信号）必须在时钟边沿有效。因为寄存器堆的写入是边沿触发的，所以可以在同一时钟周期内读出和写入同一寄存器：读操作将读出以前写入的内容，而写入的内容在下一时钟周期才可读。</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27</a:t>
            </a:fld>
            <a:endParaRPr lang="zh-CN"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29</a:t>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30</a:t>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31</a:t>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32</a:t>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33</a:t>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34</a:t>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5</a:t>
            </a:fld>
            <a:endParaRPr 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35</a:t>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36</a:t>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37</a:t>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38</a:t>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39</a:t>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40</a:t>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41</a:t>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42</a:t>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43</a:t>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44</a:t>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6</a:t>
            </a:fld>
            <a:endParaRPr 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45</a:t>
            </a:fld>
            <a:endParaRPr lang="zh-CN"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46</a:t>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47</a:t>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48</a:t>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49</a:t>
            </a:fld>
            <a:endParaRPr lang="zh-CN"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50</a:t>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51</a:t>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52</a:t>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53</a:t>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54</a:t>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a:t>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56</a:t>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57</a:t>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58</a:t>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59</a:t>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60</a:t>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61</a:t>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Now that we have taken care of the Local Control (ALU Control), let’s refocus our attention to the Mian Controller.</a:t>
            </a:r>
          </a:p>
          <a:p>
            <a:r>
              <a:rPr lang="en-US" altLang="zh-CN"/>
              <a:t>The job of the Main Control is to look at the Opcode field of the instruction and generate these control signals for the datapath (RegDst, ... ExtOp) as well as the 3-bit ALUop field for the ALU Control.</a:t>
            </a:r>
          </a:p>
          <a:p>
            <a:r>
              <a:rPr lang="en-US" altLang="zh-CN"/>
              <a:t>Here, I have shown you the symbolic value of the ALUop field as well as the actual bit assignment.</a:t>
            </a:r>
          </a:p>
          <a:p>
            <a:r>
              <a:rPr lang="en-US" altLang="zh-CN"/>
              <a:t>For example here (2nd column), the R-type ALUop is encode as 100 and the Add operation (3rd column) is encoded as 000..</a:t>
            </a:r>
          </a:p>
          <a:p>
            <a:r>
              <a:rPr lang="en-US" altLang="zh-CN"/>
              <a:t>This is call a quote “Truth Table” unquote because if you think about it, this is like having the truth table rotates 90 degrees.</a:t>
            </a:r>
          </a:p>
          <a:p>
            <a:r>
              <a:rPr lang="en-US" altLang="zh-CN"/>
              <a:t>Let me show you what I mean by that.</a:t>
            </a:r>
          </a:p>
          <a:p>
            <a:endParaRPr lang="en-US" altLang="zh-CN"/>
          </a:p>
          <a:p>
            <a:r>
              <a:rPr lang="en-US" altLang="zh-CN"/>
              <a:t>+3 = 65 min. (Y:45)</a:t>
            </a:r>
          </a:p>
        </p:txBody>
      </p:sp>
      <p:sp>
        <p:nvSpPr>
          <p:cNvPr id="124931"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19903012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For example, consider the control signal RegWrite.</a:t>
            </a:r>
          </a:p>
          <a:p>
            <a:r>
              <a:rPr lang="en-US" altLang="zh-CN"/>
              <a:t>If we treat all the don’t cares as zeros, this row here means RegDest has to be equal to one whenever we have a R-type, or an OR immediate, or a load instruction.</a:t>
            </a:r>
          </a:p>
          <a:p>
            <a:r>
              <a:rPr lang="en-US" altLang="zh-CN"/>
              <a:t>Since we can determine whether we have any of these instructions (point to the column headers) by looking at the bits in the “OP” field, we can transform this symbolic equation to this binary logic equation.</a:t>
            </a:r>
          </a:p>
          <a:p>
            <a:r>
              <a:rPr lang="en-US" altLang="zh-CN"/>
              <a:t>For example, the first product term here say we have a R-type instruction whenever all the bits in the “OP” field are zeros.</a:t>
            </a:r>
          </a:p>
          <a:p>
            <a:r>
              <a:rPr lang="en-US" altLang="zh-CN"/>
              <a:t>So each of these big AND gates implements one of the columns (R-type, ori, ...) in our table.  Or in more technical terms, each AND gate implements a product term.</a:t>
            </a:r>
          </a:p>
          <a:p>
            <a:r>
              <a:rPr lang="en-US" altLang="zh-CN"/>
              <a:t>In order to finish implementing this logic equation, we have to OR the proper  terms together.</a:t>
            </a:r>
          </a:p>
          <a:p>
            <a:r>
              <a:rPr lang="en-US" altLang="zh-CN"/>
              <a:t>In the case of the RegWrite signal, we need to OR the R-type, ORi, and load terms together.</a:t>
            </a:r>
          </a:p>
          <a:p>
            <a:endParaRPr lang="en-US" altLang="zh-CN"/>
          </a:p>
          <a:p>
            <a:r>
              <a:rPr lang="en-US" altLang="zh-CN"/>
              <a:t>+2 = 67 min. (Y:47)</a:t>
            </a:r>
          </a:p>
        </p:txBody>
      </p:sp>
      <p:sp>
        <p:nvSpPr>
          <p:cNvPr id="126979"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9851861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Similarly, for ALUSrc, we need to OR the ori, load, and store terms together because we need to assert the ALUSrc signals whenever we have the Ori, load, or store instructions.</a:t>
            </a:r>
          </a:p>
          <a:p>
            <a:r>
              <a:rPr lang="en-US" altLang="zh-CN"/>
              <a:t>The RegDst, MemtoReg, MemWrite, Branch, and Jump signals are very simple.  They don’t need to OR any product terms together because each is asserted for only one instruction.</a:t>
            </a:r>
          </a:p>
          <a:p>
            <a:r>
              <a:rPr lang="en-US" altLang="zh-CN"/>
              <a:t>For example, RegDst is asserted ONLY for R-type instruction and MemtoReg is asserted ONLY for load instruction.</a:t>
            </a:r>
          </a:p>
          <a:p>
            <a:r>
              <a:rPr lang="en-US" altLang="zh-CN"/>
              <a:t>ExtOp, on the other hand, needs to be set to 1 for both the load and store instructions so the immediate field is sign extended properly.</a:t>
            </a:r>
          </a:p>
          <a:p>
            <a:r>
              <a:rPr lang="en-US" altLang="zh-CN"/>
              <a:t>Therefore, we need to OR the load and store terms together to form the signal ExtOp.</a:t>
            </a:r>
          </a:p>
          <a:p>
            <a:r>
              <a:rPr lang="en-US" altLang="zh-CN"/>
              <a:t>Finally, we have the ALUop signals.</a:t>
            </a:r>
          </a:p>
          <a:p>
            <a:r>
              <a:rPr lang="en-US" altLang="zh-CN"/>
              <a:t>But clever encoding of the ALUop field, we are able to keep them simple so that no OR gates is needed.</a:t>
            </a:r>
          </a:p>
          <a:p>
            <a:r>
              <a:rPr lang="en-US" altLang="zh-CN"/>
              <a:t>If you don’t already know, this regular structure with an array of AND gates followed by another array of OR gates is called a Programmable Logic Array, or PLA for short.</a:t>
            </a:r>
          </a:p>
          <a:p>
            <a:r>
              <a:rPr lang="en-US" altLang="zh-CN"/>
              <a:t>It is one of the most common ways to implement logic function and there are a lot of CAD tools available to simplify them.</a:t>
            </a:r>
          </a:p>
          <a:p>
            <a:endParaRPr lang="en-US" altLang="zh-CN"/>
          </a:p>
          <a:p>
            <a:r>
              <a:rPr lang="en-US" altLang="zh-CN"/>
              <a:t>+3 = 70 min. (Y:50)</a:t>
            </a:r>
          </a:p>
        </p:txBody>
      </p:sp>
      <p:sp>
        <p:nvSpPr>
          <p:cNvPr id="129027"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1323317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305153"/>
          <p:cNvSpPr>
            <a:spLocks noGrp="1" noRot="1" noChangeAspect="1" noTextEdit="1"/>
          </p:cNvSpPr>
          <p:nvPr>
            <p:ph type="sldImg"/>
          </p:nvPr>
        </p:nvSpPr>
        <p:spPr/>
      </p:sp>
      <p:sp>
        <p:nvSpPr>
          <p:cNvPr id="305155" name="文本占位符 305154"/>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70</a:t>
            </a:fld>
            <a:endParaRPr lang="en-AU"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a:t>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幻灯片图像占位符 310273"/>
          <p:cNvSpPr>
            <a:spLocks noGrp="1" noRot="1" noChangeAspect="1" noTextEdit="1"/>
          </p:cNvSpPr>
          <p:nvPr>
            <p:ph type="sldImg"/>
          </p:nvPr>
        </p:nvSpPr>
        <p:spPr/>
      </p:sp>
      <p:sp>
        <p:nvSpPr>
          <p:cNvPr id="310275" name="文本占位符 310274"/>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74</a:t>
            </a:fld>
            <a:endParaRPr lang="en-AU" sz="13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313345"/>
          <p:cNvSpPr>
            <a:spLocks noGrp="1" noRot="1" noChangeAspect="1" noTextEdit="1"/>
          </p:cNvSpPr>
          <p:nvPr>
            <p:ph type="sldImg"/>
          </p:nvPr>
        </p:nvSpPr>
        <p:spPr/>
      </p:sp>
      <p:sp>
        <p:nvSpPr>
          <p:cNvPr id="313347" name="文本占位符 313346"/>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76</a:t>
            </a:fld>
            <a:endParaRPr lang="en-AU" sz="13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78</a:t>
            </a:fld>
            <a:endParaRPr lang="en-AU" sz="13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79</a:t>
            </a:fld>
            <a:endParaRPr lang="en-AU" sz="130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319489"/>
          <p:cNvSpPr>
            <a:spLocks noGrp="1" noRot="1" noChangeAspect="1" noTextEdit="1"/>
          </p:cNvSpPr>
          <p:nvPr>
            <p:ph type="sldImg"/>
          </p:nvPr>
        </p:nvSpPr>
        <p:spPr/>
      </p:sp>
      <p:sp>
        <p:nvSpPr>
          <p:cNvPr id="319491" name="文本占位符 31949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80</a:t>
            </a:fld>
            <a:endParaRPr lang="en-AU" sz="130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321537"/>
          <p:cNvSpPr>
            <a:spLocks noGrp="1" noRot="1" noChangeAspect="1" noTextEdit="1"/>
          </p:cNvSpPr>
          <p:nvPr>
            <p:ph type="sldImg"/>
          </p:nvPr>
        </p:nvSpPr>
        <p:spPr/>
      </p:sp>
      <p:sp>
        <p:nvSpPr>
          <p:cNvPr id="321539" name="文本占位符 32153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81</a:t>
            </a:fld>
            <a:endParaRPr lang="en-AU" sz="13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321537"/>
          <p:cNvSpPr>
            <a:spLocks noGrp="1" noRot="1" noChangeAspect="1" noTextEdit="1"/>
          </p:cNvSpPr>
          <p:nvPr>
            <p:ph type="sldImg"/>
          </p:nvPr>
        </p:nvSpPr>
        <p:spPr/>
      </p:sp>
      <p:sp>
        <p:nvSpPr>
          <p:cNvPr id="321539" name="文本占位符 32153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82</a:t>
            </a:fld>
            <a:endParaRPr lang="en-AU" sz="13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307201"/>
          <p:cNvSpPr>
            <a:spLocks noGrp="1" noRot="1" noChangeAspect="1" noTextEdit="1"/>
          </p:cNvSpPr>
          <p:nvPr>
            <p:ph type="sldImg"/>
          </p:nvPr>
        </p:nvSpPr>
        <p:spPr/>
      </p:sp>
      <p:sp>
        <p:nvSpPr>
          <p:cNvPr id="307203" name="文本占位符 307202"/>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84</a:t>
            </a:fld>
            <a:endParaRPr lang="en-AU" sz="13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307201"/>
          <p:cNvSpPr>
            <a:spLocks noGrp="1" noRot="1" noChangeAspect="1" noTextEdit="1"/>
          </p:cNvSpPr>
          <p:nvPr>
            <p:ph type="sldImg"/>
          </p:nvPr>
        </p:nvSpPr>
        <p:spPr/>
      </p:sp>
      <p:sp>
        <p:nvSpPr>
          <p:cNvPr id="307203" name="文本占位符 307202"/>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4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85</a:t>
            </a:fld>
            <a:endParaRPr lang="en-AU"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在学习此实现方式时，我们将能够看到指令集如何决定实现方式的多个方面，以及实现策略如何影响计算机的时钟速度和</a:t>
            </a:r>
            <a:r>
              <a:rPr lang="en-US" altLang="zh-CN" dirty="0"/>
              <a:t>CPI</a:t>
            </a:r>
            <a:r>
              <a:rPr altLang="en-US" dirty="0"/>
              <a:t>。还包括硬件设计原则</a:t>
            </a:r>
            <a:r>
              <a:rPr lang="en-US" altLang="zh-CN" dirty="0"/>
              <a:t>“</a:t>
            </a:r>
            <a:r>
              <a:rPr altLang="en-US" dirty="0"/>
              <a:t>加速执行常用操作</a:t>
            </a:r>
            <a:r>
              <a:rPr lang="en-US" altLang="zh-CN" dirty="0"/>
              <a:t>”</a:t>
            </a:r>
            <a:r>
              <a:rPr altLang="en-US" dirty="0"/>
              <a:t>、</a:t>
            </a:r>
            <a:r>
              <a:rPr lang="en-US" altLang="zh-CN" dirty="0"/>
              <a:t>“</a:t>
            </a:r>
            <a:r>
              <a:rPr altLang="en-US" dirty="0"/>
              <a:t>简单源于规整</a:t>
            </a:r>
            <a:r>
              <a:rPr lang="en-US" altLang="zh-CN" dirty="0"/>
              <a:t>”</a:t>
            </a:r>
            <a:r>
              <a:rPr altLang="en-US" dirty="0"/>
              <a:t>。</a:t>
            </a:r>
          </a:p>
          <a:p>
            <a:r>
              <a:rPr altLang="en-US" dirty="0"/>
              <a:t>本章用于实现</a:t>
            </a:r>
            <a:r>
              <a:rPr lang="en-US" altLang="zh-CN" dirty="0"/>
              <a:t>MIPS</a:t>
            </a:r>
            <a:r>
              <a:rPr altLang="en-US" dirty="0"/>
              <a:t>子集的大多数概念与许多计算机的基本构造思想是一致的，包括从高性能服务器到通用微处理器，嵌入式处理器等各种计算机。</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9</a:t>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10</a:t>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11</a:t>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bg1"/>
                </a:solidFill>
              </a:defRPr>
            </a:lvl1pPr>
          </a:lstStyle>
          <a:p>
            <a:fld id="{F8C5C189-F1B4-4EC1-BA0D-89EA5D62FB84}" type="datetime1">
              <a:rPr lang="zh-CN" altLang="en-US" smtClean="0"/>
              <a:t>2024/12/4</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anose="020F0502020204030204" pitchFamily="34" charset="0"/>
                <a:ea typeface="+mn-ea"/>
                <a:cs typeface="+mn-cs"/>
              </a:defRPr>
            </a:lvl1pPr>
          </a:lstStyle>
          <a:p>
            <a:pPr lvl="0"/>
            <a:r>
              <a:rPr kumimoji="0" lang="zh-CN"/>
              <a:t>单击此处编辑母版副标题样式</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zh-CN"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eaLnBrk="1" latinLnBrk="0" hangingPunct="1"/>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媒体(带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6ADCB0FC-EF98-48CE-B638-843E9877F0FD}" type="datetime1">
              <a:rPr lang="zh-CN" altLang="en-US" smtClean="0"/>
              <a:t>2024/12/4</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p>
        </p:txBody>
      </p:sp>
      <p:sp>
        <p:nvSpPr>
          <p:cNvPr id="9" name="Media Placeholder 8"/>
          <p:cNvSpPr>
            <a:spLocks noGrp="1"/>
          </p:cNvSpPr>
          <p:nvPr>
            <p:ph type="media" sz="quarter" idx="13" hasCustomPrompt="1"/>
          </p:nvPr>
        </p:nvSpPr>
        <p:spPr>
          <a:xfrm>
            <a:off x="587022" y="838200"/>
            <a:ext cx="4873752" cy="3812822"/>
          </a:xfrm>
        </p:spPr>
        <p:txBody>
          <a:bodyPr/>
          <a:lstStyle>
            <a:lvl1pPr eaLnBrk="1" latinLnBrk="0" hangingPunct="1">
              <a:buNone/>
              <a:defRPr kumimoji="0" lang="zh-CN"/>
            </a:lvl1pPr>
          </a:lstStyle>
          <a:p>
            <a:pPr eaLnBrk="1" latinLnBrk="0" hangingPunct="1"/>
            <a:r>
              <a:rPr lang="zh-CN" altLang="en-US"/>
              <a:t>单击图标添加媒体</a:t>
            </a: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eaLnBrk="1" latinLnBrk="0" hangingPunct="1"/>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a:t>单击图标添加图片</a:t>
            </a: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CFF84D6E-AF1A-40FD-887B-53FDF80D0393}" type="datetime1">
              <a:rPr lang="zh-CN" altLang="en-US" smtClean="0"/>
              <a:t>2024/12/4</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p>
            <a:fld id="{815057C9-1B17-4A9E-A8DD-89260E142BC1}" type="datetime1">
              <a:rPr lang="zh-CN" altLang="en-US" smtClean="0"/>
              <a:t>2024/12/4</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240D5ECE-8B49-45CD-BE81-EF81920D1969}" type="slidenum">
              <a:rPr/>
              <a:t>‹#›</a:t>
            </a:fld>
            <a:endParaRPr kumimoji="0" lang="zh-CN"/>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zh-CN" sz="2800" b="1" kern="1200" baseline="0">
                <a:solidFill>
                  <a:schemeClr val="bg1"/>
                </a:solidFill>
                <a:latin typeface="+mn-lt"/>
                <a:ea typeface="+mn-ea"/>
                <a:cs typeface="+mn-cs"/>
              </a:defRPr>
            </a:lvl1pPr>
          </a:lstStyle>
          <a:p>
            <a:r>
              <a:rPr kumimoji="0" lang="zh-CN"/>
              <a:t>    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zh-CN" altLang="en-US"/>
              <a:t>单击此处编辑母版标题样式</a:t>
            </a: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4EFACAC5-1D29-4A34-8F1A-DB65A6AB63B7}" type="datetime1">
              <a:rPr lang="zh-CN" altLang="en-US" smtClean="0"/>
              <a:t>2024/12/4</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A0A4E-FB17-4BBC-A628-EEFE12EA8F46}" type="datetime1">
              <a:rPr lang="zh-CN" altLang="en-US" smtClean="0"/>
              <a:t>2024/12/4</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t>‹#›</a:t>
            </a:fld>
            <a:endParaRPr kumimoji="0" lang="zh-CN"/>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zh-CN" sz="3000" b="1" cap="all"/>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62E12699-051D-4BE6-BA02-654206243756}" type="datetime1">
              <a:rPr kumimoji="0" lang="zh-CN" altLang="en-US" smtClean="0"/>
              <a:t>2024/12/4</a:t>
            </a:fld>
            <a:endParaRPr kumimoji="0" lang="zh-CN" dirty="0"/>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dirty="0"/>
          </a:p>
        </p:txBody>
      </p:sp>
      <p:sp>
        <p:nvSpPr>
          <p:cNvPr id="9" name="Rectangle 11"/>
          <p:cNvSpPr/>
          <p:nvPr userDrawn="1"/>
        </p:nvSpPr>
        <p:spPr>
          <a:xfrm>
            <a:off x="8655660" y="5966722"/>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F57A5B65-5A81-437B-AC53-1E5A4FCE8A10}" type="datetime1">
              <a:rPr lang="zh-CN" altLang="en-US" smtClean="0"/>
              <a:t>2024/12/4</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09C9327F-1E98-497A-A52C-30D1770959AE}" type="datetime1">
              <a:rPr lang="zh-CN" altLang="en-US" smtClean="0"/>
              <a:t>2024/12/4</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240D5ECE-8B49-45CD-BE81-EF81920D1969}" type="slidenum">
              <a:rPr/>
              <a:t>‹#›</a:t>
            </a:fld>
            <a:endParaRPr kumimoji="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201EA40A-2BBA-48AE-A4DD-9A3B92103993}" type="datetime1">
              <a:rPr lang="zh-CN" altLang="en-US" smtClean="0"/>
              <a:t>2024/12/4</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pPr eaLnBrk="1" latinLnBrk="0" hangingPunct="1"/>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仅标题: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0B107-8130-4248-93B2-018808B9F098}" type="datetime1">
              <a:rPr lang="zh-CN" altLang="en-US" smtClean="0"/>
              <a:t>2024/12/4</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240D5ECE-8B49-45CD-BE81-EF81920D1969}" type="slidenum">
              <a:rPr/>
              <a:t>‹#›</a:t>
            </a:fld>
            <a:endParaRPr kumimoji="0" lang="zh-CN"/>
          </a:p>
        </p:txBody>
      </p:sp>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zh-CN"/>
              <a:t>单击此处编辑母版标题样式</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AC762F09-6FB2-41A0-9026-5F6B247E71A7}" type="datetime1">
              <a:rPr lang="zh-CN" altLang="en-US" smtClean="0"/>
              <a:t>2024/12/4</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pPr eaLnBrk="1" latinLnBrk="0" hangingPunct="1"/>
            <a:r>
              <a:rPr lang="zh-CN" altLang="en-US"/>
              <a:t>单击此处编辑母版标题样式</a:t>
            </a: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anose="020F0502020204030204" pitchFamily="34" charset="0"/>
                <a:ea typeface="+mn-ea"/>
                <a:cs typeface="+mn-cs"/>
              </a:defRPr>
            </a:lvl1pPr>
          </a:lstStyle>
          <a:p>
            <a:pPr lvl="0"/>
            <a:r>
              <a:rPr kumimoji="0" lang="zh-CN"/>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zh-CN" sz="2000" b="1"/>
            </a:lvl1pPr>
          </a:lstStyle>
          <a:p>
            <a:pPr eaLnBrk="1" latinLnBrk="0" hangingPunct="1"/>
            <a:r>
              <a:rPr lang="zh-CN" altLang="en-US"/>
              <a:t>单击此处编辑母版标题样式</a:t>
            </a: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zh-CN" sz="2800">
                <a:solidFill>
                  <a:schemeClr val="bg1"/>
                </a:solidFill>
              </a:defRPr>
            </a:lvl1pPr>
            <a:lvl2pPr eaLnBrk="1" latinLnBrk="0" hangingPunct="1">
              <a:defRPr kumimoji="0" lang="zh-CN" sz="2800">
                <a:solidFill>
                  <a:schemeClr val="bg1"/>
                </a:solidFill>
              </a:defRPr>
            </a:lvl2pPr>
            <a:lvl3pPr eaLnBrk="1" latinLnBrk="0" hangingPunct="1">
              <a:defRPr kumimoji="0" lang="zh-CN" sz="2400">
                <a:solidFill>
                  <a:schemeClr val="bg1"/>
                </a:solidFill>
              </a:defRPr>
            </a:lvl3pPr>
            <a:lvl4pPr eaLnBrk="1" latinLnBrk="0" hangingPunct="1">
              <a:defRPr kumimoji="0" lang="zh-CN" sz="2000">
                <a:solidFill>
                  <a:schemeClr val="bg1"/>
                </a:solidFill>
              </a:defRPr>
            </a:lvl4pPr>
            <a:lvl5pPr eaLnBrk="1" latinLnBrk="0" hangingPunct="1">
              <a:defRPr kumimoji="0" lang="zh-CN" sz="2000">
                <a:solidFill>
                  <a:schemeClr val="bg1"/>
                </a:solidFill>
              </a:defRPr>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zh-CN" sz="1400">
                <a:solidFill>
                  <a:schemeClr val="tx1">
                    <a:lumMod val="75000"/>
                    <a:lumOff val="25000"/>
                  </a:schemeClr>
                </a:solidFill>
              </a:defRPr>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4AE242BA-7287-496A-8DB1-61956806C449}" type="datetime1">
              <a:rPr lang="zh-CN" altLang="en-US" smtClean="0"/>
              <a:t>2024/12/4</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DD6B6D15-3B15-4CEA-8646-D0247C1EC06D}" type="datetime1">
              <a:rPr lang="zh-CN" altLang="en-US" smtClean="0"/>
              <a:t>2024/12/4</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t>‹#›</a:t>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0.png"/></Relationships>
</file>

<file path=ppt/slides/_rels/slide5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8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49.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60.png"/><Relationship Id="rId7"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6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24744"/>
            <a:ext cx="7924800" cy="2664296"/>
          </a:xfrm>
          <a:prstGeom prst="rect">
            <a:avLst/>
          </a:prstGeom>
          <a:noFill/>
        </p:spPr>
        <p:txBody>
          <a:bodyPr wrap="square" rtlCol="0">
            <a:noAutofit/>
          </a:bodyPr>
          <a:lstStyle/>
          <a:p>
            <a:pPr algn="ctr"/>
            <a:r>
              <a:rPr lang="zh-CN" sz="4000" b="1" dirty="0">
                <a:latin typeface="华文中宋" panose="02010600040101010101" pitchFamily="2" charset="-122"/>
                <a:ea typeface="华文中宋" panose="02010600040101010101" pitchFamily="2" charset="-122"/>
                <a:cs typeface="Arial" panose="020B0604020202020204" pitchFamily="34" charset="0"/>
              </a:rPr>
              <a:t>第三章 </a:t>
            </a:r>
            <a:endParaRPr lang="en-US" altLang="zh-CN" sz="4000" b="1" dirty="0">
              <a:latin typeface="华文中宋" panose="02010600040101010101" pitchFamily="2" charset="-122"/>
              <a:ea typeface="华文中宋" panose="02010600040101010101" pitchFamily="2" charset="-122"/>
              <a:cs typeface="Arial" panose="020B0604020202020204" pitchFamily="34" charset="0"/>
            </a:endParaRPr>
          </a:p>
          <a:p>
            <a:pPr algn="ctr"/>
            <a:endParaRPr lang="zh-CN" sz="4800" b="1" dirty="0">
              <a:latin typeface="华文中宋" panose="02010600040101010101" pitchFamily="2" charset="-122"/>
              <a:ea typeface="华文中宋" panose="02010600040101010101" pitchFamily="2" charset="-122"/>
              <a:cs typeface="Arial" panose="020B0604020202020204" pitchFamily="34" charset="0"/>
            </a:endParaRPr>
          </a:p>
          <a:p>
            <a:pPr algn="ctr"/>
            <a:r>
              <a:rPr lang="zh-CN" sz="4000" b="1" dirty="0">
                <a:latin typeface="华文中宋" panose="02010600040101010101" pitchFamily="2" charset="-122"/>
                <a:ea typeface="华文中宋" panose="02010600040101010101" pitchFamily="2" charset="-122"/>
                <a:cs typeface="Arial" panose="020B0604020202020204" pitchFamily="34" charset="0"/>
              </a:rPr>
              <a:t>单周期</a:t>
            </a:r>
            <a:r>
              <a:rPr lang="en-US" altLang="zh-CN" sz="4000" b="1" dirty="0">
                <a:latin typeface="华文中宋" panose="02010600040101010101" pitchFamily="2" charset="-122"/>
                <a:ea typeface="华文中宋" panose="02010600040101010101" pitchFamily="2" charset="-122"/>
                <a:cs typeface="Arial" panose="020B0604020202020204" pitchFamily="34" charset="0"/>
              </a:rPr>
              <a:t>MIPS</a:t>
            </a:r>
            <a:r>
              <a:rPr altLang="en-US" sz="4000" b="1" dirty="0">
                <a:latin typeface="华文中宋" panose="02010600040101010101" pitchFamily="2" charset="-122"/>
                <a:ea typeface="华文中宋" panose="02010600040101010101" pitchFamily="2" charset="-122"/>
                <a:cs typeface="Arial" panose="020B0604020202020204" pitchFamily="34" charset="0"/>
              </a:rPr>
              <a:t>处理器的设计</a:t>
            </a:r>
          </a:p>
        </p:txBody>
      </p:sp>
      <p:cxnSp>
        <p:nvCxnSpPr>
          <p:cNvPr id="10" name="Straight Connector 9"/>
          <p:cNvCxnSpPr/>
          <p:nvPr/>
        </p:nvCxnSpPr>
        <p:spPr>
          <a:xfrm>
            <a:off x="2427695" y="5301208"/>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pic>
        <p:nvPicPr>
          <p:cNvPr id="1026" name="Picture 2" descr="D:\教学\Computer Organization And Design\Picture\Computer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04" y="3647198"/>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73820FCD-5F4C-4989-BE05-0A8208BCBC21}" type="slidenum">
              <a:rPr lang="en-US" altLang="zh-CN" smtClean="0"/>
              <a:t>1</a:t>
            </a:fld>
            <a:endParaRPr kumimoji="0"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MIPS</a:t>
            </a:r>
            <a:r>
              <a:rPr lang="zh-CN" altLang="en-US" sz="3200" b="1" dirty="0">
                <a:solidFill>
                  <a:srgbClr val="0000FF"/>
                </a:solidFill>
                <a:latin typeface="华文中宋" panose="02010600040101010101" pitchFamily="2" charset="-122"/>
                <a:ea typeface="华文中宋" panose="02010600040101010101" pitchFamily="2" charset="-122"/>
              </a:rPr>
              <a:t>指令格式</a:t>
            </a:r>
          </a:p>
        </p:txBody>
      </p:sp>
      <p:sp>
        <p:nvSpPr>
          <p:cNvPr id="6" name="矩形 5"/>
          <p:cNvSpPr/>
          <p:nvPr/>
        </p:nvSpPr>
        <p:spPr>
          <a:xfrm>
            <a:off x="1983998" y="1207317"/>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7" name="矩形 6"/>
          <p:cNvSpPr/>
          <p:nvPr/>
        </p:nvSpPr>
        <p:spPr>
          <a:xfrm>
            <a:off x="3208134"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rs</a:t>
            </a:r>
            <a:endParaRPr lang="zh-CN" altLang="en-US" dirty="0">
              <a:solidFill>
                <a:schemeClr val="tx1"/>
              </a:solidFill>
            </a:endParaRPr>
          </a:p>
        </p:txBody>
      </p:sp>
      <p:sp>
        <p:nvSpPr>
          <p:cNvPr id="8" name="矩形 7"/>
          <p:cNvSpPr/>
          <p:nvPr/>
        </p:nvSpPr>
        <p:spPr>
          <a:xfrm>
            <a:off x="4072230"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rt</a:t>
            </a:r>
            <a:endParaRPr lang="zh-CN" altLang="en-US" dirty="0">
              <a:solidFill>
                <a:schemeClr val="tx1"/>
              </a:solidFill>
            </a:endParaRPr>
          </a:p>
        </p:txBody>
      </p:sp>
      <p:sp>
        <p:nvSpPr>
          <p:cNvPr id="10" name="矩形 9"/>
          <p:cNvSpPr/>
          <p:nvPr/>
        </p:nvSpPr>
        <p:spPr>
          <a:xfrm>
            <a:off x="4936326"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rd</a:t>
            </a:r>
            <a:endParaRPr lang="zh-CN" altLang="en-US" dirty="0">
              <a:solidFill>
                <a:schemeClr val="tx1"/>
              </a:solidFill>
            </a:endParaRPr>
          </a:p>
        </p:txBody>
      </p:sp>
      <p:sp>
        <p:nvSpPr>
          <p:cNvPr id="11" name="矩形 10"/>
          <p:cNvSpPr/>
          <p:nvPr/>
        </p:nvSpPr>
        <p:spPr>
          <a:xfrm>
            <a:off x="5800422" y="1207317"/>
            <a:ext cx="86409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shamt</a:t>
            </a:r>
            <a:endParaRPr lang="zh-CN" altLang="en-US" dirty="0">
              <a:solidFill>
                <a:schemeClr val="tx1"/>
              </a:solidFill>
            </a:endParaRPr>
          </a:p>
        </p:txBody>
      </p:sp>
      <p:sp>
        <p:nvSpPr>
          <p:cNvPr id="12" name="矩形 11"/>
          <p:cNvSpPr/>
          <p:nvPr/>
        </p:nvSpPr>
        <p:spPr>
          <a:xfrm>
            <a:off x="6664518" y="1207317"/>
            <a:ext cx="1080120"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func</a:t>
            </a:r>
            <a:endParaRPr lang="zh-CN" altLang="en-US" dirty="0">
              <a:solidFill>
                <a:schemeClr val="tx1"/>
              </a:solidFill>
            </a:endParaRPr>
          </a:p>
        </p:txBody>
      </p:sp>
      <p:grpSp>
        <p:nvGrpSpPr>
          <p:cNvPr id="13" name="组合 12"/>
          <p:cNvGrpSpPr/>
          <p:nvPr/>
        </p:nvGrpSpPr>
        <p:grpSpPr>
          <a:xfrm>
            <a:off x="1949249" y="1582035"/>
            <a:ext cx="5760640" cy="360040"/>
            <a:chOff x="1635795" y="3284984"/>
            <a:chExt cx="5760640" cy="360040"/>
          </a:xfrm>
        </p:grpSpPr>
        <p:sp>
          <p:nvSpPr>
            <p:cNvPr id="21" name="矩形 20"/>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22" name="矩形 21"/>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3" name="矩形 22"/>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4" name="矩形 23"/>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5" name="矩形 24"/>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6" name="矩形 25"/>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grpSp>
      <p:sp>
        <p:nvSpPr>
          <p:cNvPr id="15" name="矩形 14"/>
          <p:cNvSpPr/>
          <p:nvPr/>
        </p:nvSpPr>
        <p:spPr>
          <a:xfrm>
            <a:off x="1949249" y="874093"/>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16" name="矩形 15"/>
          <p:cNvSpPr/>
          <p:nvPr/>
        </p:nvSpPr>
        <p:spPr>
          <a:xfrm>
            <a:off x="3173385"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25    21</a:t>
            </a:r>
            <a:endParaRPr lang="zh-CN" altLang="en-US" dirty="0">
              <a:solidFill>
                <a:schemeClr val="tx1"/>
              </a:solidFill>
            </a:endParaRPr>
          </a:p>
        </p:txBody>
      </p:sp>
      <p:sp>
        <p:nvSpPr>
          <p:cNvPr id="17" name="矩形 16"/>
          <p:cNvSpPr/>
          <p:nvPr/>
        </p:nvSpPr>
        <p:spPr>
          <a:xfrm>
            <a:off x="4037481"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20    16</a:t>
            </a:r>
            <a:endParaRPr lang="zh-CN" altLang="en-US" dirty="0">
              <a:solidFill>
                <a:schemeClr val="tx1"/>
              </a:solidFill>
            </a:endParaRPr>
          </a:p>
        </p:txBody>
      </p:sp>
      <p:sp>
        <p:nvSpPr>
          <p:cNvPr id="18" name="矩形 17"/>
          <p:cNvSpPr/>
          <p:nvPr/>
        </p:nvSpPr>
        <p:spPr>
          <a:xfrm>
            <a:off x="4901577"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15    11</a:t>
            </a:r>
            <a:endParaRPr lang="zh-CN" altLang="en-US" dirty="0">
              <a:solidFill>
                <a:schemeClr val="tx1"/>
              </a:solidFill>
            </a:endParaRPr>
          </a:p>
        </p:txBody>
      </p:sp>
      <p:sp>
        <p:nvSpPr>
          <p:cNvPr id="19" name="矩形 18"/>
          <p:cNvSpPr/>
          <p:nvPr/>
        </p:nvSpPr>
        <p:spPr>
          <a:xfrm>
            <a:off x="5765673"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10     6</a:t>
            </a:r>
            <a:endParaRPr lang="zh-CN" altLang="en-US" dirty="0">
              <a:solidFill>
                <a:schemeClr val="tx1"/>
              </a:solidFill>
            </a:endParaRPr>
          </a:p>
        </p:txBody>
      </p:sp>
      <p:sp>
        <p:nvSpPr>
          <p:cNvPr id="20" name="矩形 19"/>
          <p:cNvSpPr/>
          <p:nvPr/>
        </p:nvSpPr>
        <p:spPr>
          <a:xfrm>
            <a:off x="6629769" y="874093"/>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50</a:t>
            </a:r>
            <a:endParaRPr lang="zh-CN" altLang="en-US" dirty="0">
              <a:solidFill>
                <a:schemeClr val="tx1"/>
              </a:solidFill>
            </a:endParaRPr>
          </a:p>
        </p:txBody>
      </p:sp>
      <p:grpSp>
        <p:nvGrpSpPr>
          <p:cNvPr id="27" name="组合 26"/>
          <p:cNvGrpSpPr/>
          <p:nvPr/>
        </p:nvGrpSpPr>
        <p:grpSpPr>
          <a:xfrm>
            <a:off x="1983998" y="2686939"/>
            <a:ext cx="5795389" cy="1067982"/>
            <a:chOff x="1543777" y="1974162"/>
            <a:chExt cx="5795389" cy="1067982"/>
          </a:xfrm>
        </p:grpSpPr>
        <p:sp>
          <p:nvSpPr>
            <p:cNvPr id="28" name="矩形 27"/>
            <p:cNvSpPr/>
            <p:nvPr/>
          </p:nvSpPr>
          <p:spPr>
            <a:xfrm>
              <a:off x="1578526" y="2307386"/>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29" name="矩形 28"/>
            <p:cNvSpPr/>
            <p:nvPr/>
          </p:nvSpPr>
          <p:spPr>
            <a:xfrm>
              <a:off x="2802662" y="2307386"/>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rs</a:t>
              </a:r>
              <a:endParaRPr lang="zh-CN" altLang="en-US" dirty="0">
                <a:solidFill>
                  <a:schemeClr val="tx1"/>
                </a:solidFill>
              </a:endParaRPr>
            </a:p>
          </p:txBody>
        </p:sp>
        <p:sp>
          <p:nvSpPr>
            <p:cNvPr id="30" name="矩形 29"/>
            <p:cNvSpPr/>
            <p:nvPr/>
          </p:nvSpPr>
          <p:spPr>
            <a:xfrm>
              <a:off x="3666758" y="2307386"/>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rt</a:t>
              </a:r>
              <a:endParaRPr lang="zh-CN" altLang="en-US" dirty="0">
                <a:solidFill>
                  <a:schemeClr val="tx1"/>
                </a:solidFill>
              </a:endParaRPr>
            </a:p>
          </p:txBody>
        </p:sp>
        <p:sp>
          <p:nvSpPr>
            <p:cNvPr id="31" name="矩形 30"/>
            <p:cNvSpPr/>
            <p:nvPr/>
          </p:nvSpPr>
          <p:spPr>
            <a:xfrm>
              <a:off x="4530854" y="2307386"/>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Immediate/offset</a:t>
              </a:r>
              <a:endParaRPr lang="zh-CN" altLang="en-US" dirty="0">
                <a:solidFill>
                  <a:schemeClr val="tx1"/>
                </a:solidFill>
              </a:endParaRPr>
            </a:p>
          </p:txBody>
        </p:sp>
        <p:grpSp>
          <p:nvGrpSpPr>
            <p:cNvPr id="32" name="组合 31"/>
            <p:cNvGrpSpPr/>
            <p:nvPr/>
          </p:nvGrpSpPr>
          <p:grpSpPr>
            <a:xfrm>
              <a:off x="1543777" y="2682104"/>
              <a:ext cx="5760640" cy="360040"/>
              <a:chOff x="1635795" y="3284984"/>
              <a:chExt cx="5760640" cy="360040"/>
            </a:xfrm>
          </p:grpSpPr>
          <p:sp>
            <p:nvSpPr>
              <p:cNvPr id="40" name="矩形 39"/>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41" name="矩形 40"/>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42" name="矩形 41"/>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43" name="矩形 42"/>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4" name="矩形 43"/>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r>
                  <a:rPr lang="zh-CN" altLang="en-US" dirty="0">
                    <a:solidFill>
                      <a:schemeClr val="tx1"/>
                    </a:solidFill>
                  </a:rPr>
                  <a:t>位</a:t>
                </a:r>
              </a:p>
            </p:txBody>
          </p:sp>
          <p:sp>
            <p:nvSpPr>
              <p:cNvPr id="45" name="矩形 44"/>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1543777" y="1974162"/>
              <a:ext cx="5760640" cy="360040"/>
              <a:chOff x="1635795" y="3284984"/>
              <a:chExt cx="5760640" cy="360040"/>
            </a:xfrm>
          </p:grpSpPr>
          <p:sp>
            <p:nvSpPr>
              <p:cNvPr id="34" name="矩形 33"/>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35" name="矩形 34"/>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25    21</a:t>
                </a:r>
                <a:endParaRPr lang="zh-CN" altLang="en-US" dirty="0">
                  <a:solidFill>
                    <a:schemeClr val="tx1"/>
                  </a:solidFill>
                </a:endParaRPr>
              </a:p>
            </p:txBody>
          </p:sp>
          <p:sp>
            <p:nvSpPr>
              <p:cNvPr id="36" name="矩形 35"/>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20    16</a:t>
                </a:r>
                <a:endParaRPr lang="zh-CN" altLang="en-US" dirty="0">
                  <a:solidFill>
                    <a:schemeClr val="tx1"/>
                  </a:solidFill>
                </a:endParaRPr>
              </a:p>
            </p:txBody>
          </p:sp>
          <p:sp>
            <p:nvSpPr>
              <p:cNvPr id="37" name="矩形 36"/>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15   </a:t>
                </a:r>
                <a:endParaRPr lang="zh-CN" altLang="en-US" dirty="0">
                  <a:solidFill>
                    <a:schemeClr val="tx1"/>
                  </a:solidFill>
                </a:endParaRPr>
              </a:p>
            </p:txBody>
          </p:sp>
          <p:sp>
            <p:nvSpPr>
              <p:cNvPr id="38" name="矩形 37"/>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39" name="矩形 38"/>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rPr>
                  <a:t>0</a:t>
                </a:r>
                <a:endParaRPr lang="zh-CN" altLang="en-US" dirty="0">
                  <a:solidFill>
                    <a:schemeClr val="tx1"/>
                  </a:solidFill>
                </a:endParaRPr>
              </a:p>
            </p:txBody>
          </p:sp>
        </p:grpSp>
      </p:grpSp>
      <p:grpSp>
        <p:nvGrpSpPr>
          <p:cNvPr id="46" name="组合 45"/>
          <p:cNvGrpSpPr/>
          <p:nvPr/>
        </p:nvGrpSpPr>
        <p:grpSpPr>
          <a:xfrm>
            <a:off x="2018747" y="4604867"/>
            <a:ext cx="5795389" cy="1067982"/>
            <a:chOff x="1543777" y="1974162"/>
            <a:chExt cx="5795389" cy="1067982"/>
          </a:xfrm>
        </p:grpSpPr>
        <p:sp>
          <p:nvSpPr>
            <p:cNvPr id="47" name="矩形 46"/>
            <p:cNvSpPr/>
            <p:nvPr/>
          </p:nvSpPr>
          <p:spPr>
            <a:xfrm>
              <a:off x="1578526" y="2307386"/>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48" name="矩形 47"/>
            <p:cNvSpPr/>
            <p:nvPr/>
          </p:nvSpPr>
          <p:spPr>
            <a:xfrm>
              <a:off x="2802662" y="2307386"/>
              <a:ext cx="4536504"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address</a:t>
              </a:r>
              <a:endParaRPr lang="zh-CN" altLang="en-US" dirty="0">
                <a:solidFill>
                  <a:schemeClr val="tx1"/>
                </a:solidFill>
              </a:endParaRPr>
            </a:p>
          </p:txBody>
        </p:sp>
        <p:sp>
          <p:nvSpPr>
            <p:cNvPr id="49" name="矩形 4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50" name="矩形 4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 name="矩形 5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矩形 5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26</a:t>
              </a:r>
              <a:r>
                <a:rPr lang="zh-CN" altLang="en-US" dirty="0">
                  <a:solidFill>
                    <a:schemeClr val="tx1"/>
                  </a:solidFill>
                </a:rPr>
                <a:t>位</a:t>
              </a:r>
            </a:p>
          </p:txBody>
        </p:sp>
        <p:sp>
          <p:nvSpPr>
            <p:cNvPr id="53" name="矩形 5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矩形 53"/>
            <p:cNvSpPr/>
            <p:nvPr/>
          </p:nvSpPr>
          <p:spPr>
            <a:xfrm>
              <a:off x="1543777" y="197416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55" name="矩形 54"/>
            <p:cNvSpPr/>
            <p:nvPr/>
          </p:nvSpPr>
          <p:spPr>
            <a:xfrm>
              <a:off x="2767913"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25</a:t>
              </a:r>
              <a:endParaRPr lang="zh-CN" altLang="en-US" dirty="0">
                <a:solidFill>
                  <a:schemeClr val="tx1"/>
                </a:solidFill>
              </a:endParaRPr>
            </a:p>
          </p:txBody>
        </p:sp>
        <p:sp>
          <p:nvSpPr>
            <p:cNvPr id="56" name="矩形 5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57" name="矩形 5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58" name="矩形 5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59" name="矩形 5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rPr>
                <a:t>0</a:t>
              </a:r>
              <a:endParaRPr lang="zh-CN" altLang="en-US" dirty="0">
                <a:solidFill>
                  <a:schemeClr val="tx1"/>
                </a:solidFill>
              </a:endParaRPr>
            </a:p>
          </p:txBody>
        </p:sp>
      </p:grpSp>
      <p:sp>
        <p:nvSpPr>
          <p:cNvPr id="60" name="Title 8"/>
          <p:cNvSpPr txBox="1"/>
          <p:nvPr/>
        </p:nvSpPr>
        <p:spPr>
          <a:xfrm>
            <a:off x="226737" y="1065184"/>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R</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61" name="Title 8"/>
          <p:cNvSpPr txBox="1"/>
          <p:nvPr/>
        </p:nvSpPr>
        <p:spPr>
          <a:xfrm>
            <a:off x="372266" y="2857283"/>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I</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62" name="Title 8"/>
          <p:cNvSpPr txBox="1"/>
          <p:nvPr/>
        </p:nvSpPr>
        <p:spPr>
          <a:xfrm>
            <a:off x="372265" y="4775211"/>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J</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3" name="TextBox 2"/>
          <p:cNvSpPr txBox="1"/>
          <p:nvPr/>
        </p:nvSpPr>
        <p:spPr>
          <a:xfrm>
            <a:off x="2053496" y="5672848"/>
            <a:ext cx="1224135" cy="369331"/>
          </a:xfrm>
          <a:prstGeom prst="rect">
            <a:avLst/>
          </a:prstGeom>
          <a:solidFill>
            <a:schemeClr val="accent5">
              <a:lumMod val="20000"/>
              <a:lumOff val="80000"/>
            </a:schemeClr>
          </a:solidFill>
          <a:ln>
            <a:solidFill>
              <a:schemeClr val="accent1"/>
            </a:solidFill>
          </a:ln>
        </p:spPr>
        <p:txBody>
          <a:bodyPr wrap="square" rtlCol="0">
            <a:spAutoFit/>
          </a:bodyPr>
          <a:lstStyle/>
          <a:p>
            <a:r>
              <a:rPr lang="en-US" altLang="zh-CN" dirty="0"/>
              <a:t>000010</a:t>
            </a:r>
            <a:endParaRPr lang="zh-CN" altLang="en-US" dirty="0"/>
          </a:p>
        </p:txBody>
      </p:sp>
      <mc:AlternateContent xmlns:mc="http://schemas.openxmlformats.org/markup-compatibility/2006" xmlns:a14="http://schemas.microsoft.com/office/drawing/2010/main">
        <mc:Choice Requires="a14">
          <p:sp>
            <p:nvSpPr>
              <p:cNvPr id="63" name="TextBox 62"/>
              <p:cNvSpPr txBox="1"/>
              <p:nvPr/>
            </p:nvSpPr>
            <p:spPr>
              <a:xfrm>
                <a:off x="839881" y="2021696"/>
                <a:ext cx="37625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𝒂𝒅𝒅</m:t>
                      </m:r>
                      <m:r>
                        <a:rPr lang="en-US" altLang="zh-CN" sz="2400" b="1" i="1" smtClean="0">
                          <a:solidFill>
                            <a:schemeClr val="tx1"/>
                          </a:solidFill>
                          <a:latin typeface="Cambria Math"/>
                        </a:rPr>
                        <m:t>  </m:t>
                      </m:r>
                      <m:r>
                        <a:rPr lang="en-US" altLang="zh-CN" sz="2400" b="1" i="1" smtClean="0">
                          <a:solidFill>
                            <a:schemeClr val="tx1"/>
                          </a:solidFill>
                          <a:latin typeface="Cambria Math"/>
                        </a:rPr>
                        <m:t>𝒓𝒅</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𝒓𝒔</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839881" y="2021696"/>
                <a:ext cx="3762568" cy="461665"/>
              </a:xfrm>
              <a:prstGeom prst="rect">
                <a:avLst/>
              </a:prstGeom>
              <a:blipFill rotWithShape="1">
                <a:blip r:embed="rId3"/>
                <a:stretch>
                  <a:fillRect l="-162"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195175" y="2039445"/>
                <a:ext cx="32104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𝑟𝑑</m:t>
                      </m:r>
                      <m:r>
                        <a:rPr lang="en-US" altLang="zh-CN" sz="2400" b="0" i="1" smtClean="0">
                          <a:solidFill>
                            <a:srgbClr val="C00000"/>
                          </a:solidFill>
                          <a:latin typeface="Cambria Math"/>
                        </a:rPr>
                        <m:t>]←</m:t>
                      </m:r>
                      <m:r>
                        <a:rPr lang="en-US" altLang="zh-CN" sz="2400" b="0" i="1" smtClean="0">
                          <a:solidFill>
                            <a:srgbClr val="C00000"/>
                          </a:solidFill>
                          <a:latin typeface="Cambria Math"/>
                          <a:ea typeface="Cambria Math"/>
                        </a:rPr>
                        <m:t>𝑅</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rPr>
                        <m:t>𝑟𝑠</m:t>
                      </m:r>
                      <m:r>
                        <a:rPr lang="en-US" altLang="zh-CN" sz="2400" b="0" i="1" smtClean="0">
                          <a:solidFill>
                            <a:srgbClr val="C00000"/>
                          </a:solidFill>
                          <a:latin typeface="Cambria Math"/>
                        </a:rPr>
                        <m:t>]+</m:t>
                      </m:r>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𝑟𝑡</m:t>
                      </m:r>
                      <m:r>
                        <a:rPr lang="en-US" altLang="zh-CN" sz="2400" b="0" i="1" smtClean="0">
                          <a:solidFill>
                            <a:srgbClr val="C00000"/>
                          </a:solidFill>
                          <a:latin typeface="Cambria Math"/>
                        </a:rPr>
                        <m:t>]</m:t>
                      </m:r>
                    </m:oMath>
                  </m:oMathPara>
                </a14:m>
                <a:endParaRPr lang="zh-CN" altLang="en-US" sz="24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195175" y="2039445"/>
                <a:ext cx="3210494" cy="461665"/>
              </a:xfrm>
              <a:prstGeom prst="rect">
                <a:avLst/>
              </a:prstGeom>
              <a:blipFill rotWithShape="1">
                <a:blip r:embed="rId4"/>
                <a:stretch>
                  <a:fillRect r="-190"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721474" y="3869425"/>
                <a:ext cx="38881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𝒍𝒘</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𝒐𝒇𝒇𝒔𝒆𝒕</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a:rPr>
                            <m:t>𝒓𝒔</m:t>
                          </m:r>
                        </m:e>
                      </m:d>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721474" y="3869425"/>
                <a:ext cx="3888180" cy="461665"/>
              </a:xfrm>
              <a:prstGeom prst="rect">
                <a:avLst/>
              </a:prstGeom>
              <a:blipFill rotWithShape="1">
                <a:blip r:embed="rId5"/>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332843" y="3869426"/>
                <a:ext cx="38687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𝑟𝑡</m:t>
                      </m:r>
                      <m:r>
                        <a:rPr lang="en-US" altLang="zh-CN" sz="2400" b="0" i="1" smtClean="0">
                          <a:solidFill>
                            <a:srgbClr val="C00000"/>
                          </a:solidFill>
                          <a:latin typeface="Cambria Math"/>
                        </a:rPr>
                        <m:t>]←</m:t>
                      </m:r>
                      <m:r>
                        <a:rPr lang="en-US" altLang="zh-CN" sz="2400" b="0" i="1" smtClean="0">
                          <a:solidFill>
                            <a:srgbClr val="C00000"/>
                          </a:solidFill>
                          <a:latin typeface="Cambria Math"/>
                          <a:ea typeface="Cambria Math"/>
                        </a:rPr>
                        <m:t>𝑀</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ea typeface="Cambria Math"/>
                        </a:rPr>
                        <m:t>𝑅</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rPr>
                        <m:t>𝑟𝑠</m:t>
                      </m:r>
                      <m:r>
                        <a:rPr lang="en-US" altLang="zh-CN" sz="2400" b="0" i="1" smtClean="0">
                          <a:solidFill>
                            <a:srgbClr val="C00000"/>
                          </a:solidFill>
                          <a:latin typeface="Cambria Math"/>
                        </a:rPr>
                        <m:t>]+</m:t>
                      </m:r>
                      <m:r>
                        <a:rPr lang="en-US" altLang="zh-CN" sz="2400" b="0" i="1" smtClean="0">
                          <a:solidFill>
                            <a:srgbClr val="C00000"/>
                          </a:solidFill>
                          <a:latin typeface="Cambria Math"/>
                        </a:rPr>
                        <m:t>𝑜𝑓𝑓𝑠𝑒𝑡</m:t>
                      </m:r>
                      <m:r>
                        <a:rPr lang="en-US" altLang="zh-CN" sz="2400" b="0" i="1" smtClean="0">
                          <a:solidFill>
                            <a:srgbClr val="C00000"/>
                          </a:solidFill>
                          <a:latin typeface="Cambria Math"/>
                        </a:rPr>
                        <m:t>]</m:t>
                      </m:r>
                    </m:oMath>
                  </m:oMathPara>
                </a14:m>
                <a:endParaRPr lang="zh-CN" altLang="en-US" sz="24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332843" y="3869426"/>
                <a:ext cx="3868751" cy="461665"/>
              </a:xfrm>
              <a:prstGeom prst="rect">
                <a:avLst/>
              </a:prstGeom>
              <a:blipFill rotWithShape="1">
                <a:blip r:embed="rId6"/>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013397" y="6079912"/>
                <a:ext cx="24913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𝒋</m:t>
                      </m:r>
                      <m:r>
                        <a:rPr lang="en-US" altLang="zh-CN" sz="2400" b="1" i="1" smtClean="0">
                          <a:solidFill>
                            <a:schemeClr val="tx1"/>
                          </a:solidFill>
                          <a:latin typeface="Cambria Math"/>
                        </a:rPr>
                        <m:t>   </m:t>
                      </m:r>
                      <m:r>
                        <a:rPr lang="en-US" altLang="zh-CN" sz="2400" b="1" i="1">
                          <a:latin typeface="Cambria Math"/>
                        </a:rPr>
                        <m:t>𝒕𝒂𝒓𝒈𝒆𝒕</m:t>
                      </m:r>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013397" y="6079912"/>
                <a:ext cx="2491388" cy="461665"/>
              </a:xfrm>
              <a:prstGeom prst="rect">
                <a:avLst/>
              </a:prstGeom>
              <a:blipFill rotWithShape="1">
                <a:blip r:embed="rId7"/>
                <a:stretch>
                  <a:fillRect b="-15789"/>
                </a:stretch>
              </a:blipFill>
            </p:spPr>
            <p:txBody>
              <a:bodyPr/>
              <a:lstStyle/>
              <a:p>
                <a:r>
                  <a:rPr lang="zh-CN" altLang="en-US">
                    <a:noFill/>
                  </a:rPr>
                  <a:t> </a:t>
                </a:r>
              </a:p>
            </p:txBody>
          </p:sp>
        </mc:Fallback>
      </mc:AlternateContent>
      <p:sp>
        <p:nvSpPr>
          <p:cNvPr id="69" name="矩形 68"/>
          <p:cNvSpPr/>
          <p:nvPr/>
        </p:nvSpPr>
        <p:spPr>
          <a:xfrm>
            <a:off x="3079244" y="5895245"/>
            <a:ext cx="4572000" cy="830997"/>
          </a:xfrm>
          <a:prstGeom prst="rect">
            <a:avLst/>
          </a:prstGeom>
        </p:spPr>
        <p:txBody>
          <a:bodyPr>
            <a:spAutoFit/>
          </a:bodyPr>
          <a:lstStyle/>
          <a:p>
            <a:pPr lvl="1"/>
            <a:r>
              <a:rPr lang="en-US" altLang="zh-CN" sz="2400" i="1" dirty="0">
                <a:solidFill>
                  <a:srgbClr val="C00000"/>
                </a:solidFill>
                <a:latin typeface="Cambria Math"/>
              </a:rPr>
              <a:t>PC&lt;31:2&gt; </a:t>
            </a:r>
            <a:r>
              <a:rPr lang="en-US" altLang="zh-CN" sz="2400" i="1" dirty="0">
                <a:solidFill>
                  <a:srgbClr val="C00000"/>
                </a:solidFill>
                <a:latin typeface="Cambria Math"/>
                <a:sym typeface="Wingdings" panose="05000000000000000000" pitchFamily="2" charset="2"/>
              </a:rPr>
              <a:t>←</a:t>
            </a:r>
            <a:r>
              <a:rPr lang="en-US" altLang="zh-CN" sz="2400" i="1" dirty="0">
                <a:solidFill>
                  <a:srgbClr val="C00000"/>
                </a:solidFill>
                <a:latin typeface="Cambria Math"/>
              </a:rPr>
              <a:t> PC&lt;31:28&gt;  </a:t>
            </a:r>
            <a:r>
              <a:rPr lang="en-US" altLang="zh-CN" sz="2400" i="1" dirty="0" err="1">
                <a:solidFill>
                  <a:srgbClr val="C00000"/>
                </a:solidFill>
                <a:latin typeface="Cambria Math"/>
              </a:rPr>
              <a:t>concat</a:t>
            </a:r>
            <a:r>
              <a:rPr lang="en-US" altLang="zh-CN" sz="2400" i="1" dirty="0">
                <a:solidFill>
                  <a:srgbClr val="C00000"/>
                </a:solidFill>
                <a:latin typeface="Cambria Math"/>
              </a:rPr>
              <a:t>  target&lt;25:0&gt;</a:t>
            </a:r>
            <a:r>
              <a:rPr lang="zh-CN" altLang="en-US" sz="2400" i="1" dirty="0">
                <a:solidFill>
                  <a:srgbClr val="C00000"/>
                </a:solidFill>
                <a:latin typeface="Cambria Math"/>
              </a:rPr>
              <a:t>左移</a:t>
            </a:r>
            <a:r>
              <a:rPr lang="en-US" altLang="zh-CN" sz="2400" i="1" dirty="0">
                <a:solidFill>
                  <a:srgbClr val="C00000"/>
                </a:solidFill>
                <a:latin typeface="Cambria Math"/>
              </a:rPr>
              <a:t>2</a:t>
            </a:r>
            <a:r>
              <a:rPr lang="zh-CN" altLang="en-US" sz="2400" i="1" dirty="0">
                <a:solidFill>
                  <a:srgbClr val="C00000"/>
                </a:solidFill>
                <a:latin typeface="Cambria Math"/>
              </a:rPr>
              <a:t>位</a:t>
            </a:r>
            <a:endParaRPr lang="en-US" altLang="zh-CN" sz="2400" i="1" dirty="0">
              <a:solidFill>
                <a:srgbClr val="C00000"/>
              </a:solidFill>
              <a:latin typeface="Cambria Math"/>
            </a:endParaRPr>
          </a:p>
        </p:txBody>
      </p:sp>
    </p:spTree>
    <p:extLst>
      <p:ext uri="{BB962C8B-B14F-4D97-AF65-F5344CB8AC3E}">
        <p14:creationId xmlns:p14="http://schemas.microsoft.com/office/powerpoint/2010/main" val="939728766"/>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p:bldP spid="64" grpId="0"/>
      <p:bldP spid="65" grpId="0"/>
      <p:bldP spid="66" grpId="0"/>
      <p:bldP spid="67"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6180" y="76200"/>
            <a:ext cx="821948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MIPS</a:t>
            </a:r>
            <a:r>
              <a:rPr lang="zh-CN" altLang="en-US" sz="2800" dirty="0">
                <a:solidFill>
                  <a:srgbClr val="0000FF"/>
                </a:solidFill>
                <a:latin typeface="华文中宋" panose="02010600040101010101" pitchFamily="2" charset="-122"/>
                <a:ea typeface="华文中宋" panose="02010600040101010101" pitchFamily="2" charset="-122"/>
              </a:rPr>
              <a:t>汇编指令 </a:t>
            </a:r>
            <a:r>
              <a:rPr lang="en-US" altLang="zh-CN" sz="2800" dirty="0">
                <a:solidFill>
                  <a:srgbClr val="0000FF"/>
                </a:solidFill>
                <a:latin typeface="华文中宋" panose="02010600040101010101" pitchFamily="2" charset="-122"/>
                <a:ea typeface="华文中宋" panose="02010600040101010101" pitchFamily="2" charset="-122"/>
              </a:rPr>
              <a:t>– R</a:t>
            </a:r>
            <a:r>
              <a:rPr lang="zh-CN" altLang="en-US" sz="2800" dirty="0">
                <a:solidFill>
                  <a:srgbClr val="0000FF"/>
                </a:solidFill>
                <a:latin typeface="华文中宋" panose="02010600040101010101" pitchFamily="2" charset="-122"/>
                <a:ea typeface="华文中宋" panose="02010600040101010101" pitchFamily="2" charset="-122"/>
              </a:rPr>
              <a:t>型指令</a:t>
            </a:r>
            <a:endParaRPr lang="zh-CN" sz="2800" dirty="0">
              <a:solidFill>
                <a:srgbClr val="0000FF"/>
              </a:solidFill>
              <a:latin typeface="华文中宋" panose="02010600040101010101" pitchFamily="2" charset="-122"/>
              <a:ea typeface="华文中宋" panose="020106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graphicFrame>
        <p:nvGraphicFramePr>
          <p:cNvPr id="2" name="表格 1"/>
          <p:cNvGraphicFramePr>
            <a:graphicFrameLocks noGrp="1"/>
          </p:cNvGraphicFramePr>
          <p:nvPr>
            <p:extLst>
              <p:ext uri="{D42A27DB-BD31-4B8C-83A1-F6EECF244321}">
                <p14:modId xmlns:p14="http://schemas.microsoft.com/office/powerpoint/2010/main" val="4292979413"/>
              </p:ext>
            </p:extLst>
          </p:nvPr>
        </p:nvGraphicFramePr>
        <p:xfrm>
          <a:off x="72008" y="1340764"/>
          <a:ext cx="8964488" cy="4573263"/>
        </p:xfrm>
        <a:graphic>
          <a:graphicData uri="http://schemas.openxmlformats.org/drawingml/2006/table">
            <a:tbl>
              <a:tblPr firstRow="1" bandRow="1"/>
              <a:tblGrid>
                <a:gridCol w="835130">
                  <a:extLst>
                    <a:ext uri="{9D8B030D-6E8A-4147-A177-3AD203B41FA5}">
                      <a16:colId xmlns:a16="http://schemas.microsoft.com/office/drawing/2014/main" val="20000"/>
                    </a:ext>
                  </a:extLst>
                </a:gridCol>
                <a:gridCol w="1078384">
                  <a:extLst>
                    <a:ext uri="{9D8B030D-6E8A-4147-A177-3AD203B41FA5}">
                      <a16:colId xmlns:a16="http://schemas.microsoft.com/office/drawing/2014/main" val="20001"/>
                    </a:ext>
                  </a:extLst>
                </a:gridCol>
                <a:gridCol w="995432">
                  <a:extLst>
                    <a:ext uri="{9D8B030D-6E8A-4147-A177-3AD203B41FA5}">
                      <a16:colId xmlns:a16="http://schemas.microsoft.com/office/drawing/2014/main" val="20002"/>
                    </a:ext>
                  </a:extLst>
                </a:gridCol>
                <a:gridCol w="1078384">
                  <a:extLst>
                    <a:ext uri="{9D8B030D-6E8A-4147-A177-3AD203B41FA5}">
                      <a16:colId xmlns:a16="http://schemas.microsoft.com/office/drawing/2014/main" val="20003"/>
                    </a:ext>
                  </a:extLst>
                </a:gridCol>
                <a:gridCol w="995432">
                  <a:extLst>
                    <a:ext uri="{9D8B030D-6E8A-4147-A177-3AD203B41FA5}">
                      <a16:colId xmlns:a16="http://schemas.microsoft.com/office/drawing/2014/main" val="20004"/>
                    </a:ext>
                  </a:extLst>
                </a:gridCol>
                <a:gridCol w="1078384">
                  <a:extLst>
                    <a:ext uri="{9D8B030D-6E8A-4147-A177-3AD203B41FA5}">
                      <a16:colId xmlns:a16="http://schemas.microsoft.com/office/drawing/2014/main" val="20005"/>
                    </a:ext>
                  </a:extLst>
                </a:gridCol>
                <a:gridCol w="1161337">
                  <a:extLst>
                    <a:ext uri="{9D8B030D-6E8A-4147-A177-3AD203B41FA5}">
                      <a16:colId xmlns:a16="http://schemas.microsoft.com/office/drawing/2014/main" val="20006"/>
                    </a:ext>
                  </a:extLst>
                </a:gridCol>
                <a:gridCol w="1742005">
                  <a:extLst>
                    <a:ext uri="{9D8B030D-6E8A-4147-A177-3AD203B41FA5}">
                      <a16:colId xmlns:a16="http://schemas.microsoft.com/office/drawing/2014/main" val="20007"/>
                    </a:ext>
                  </a:extLst>
                </a:gridCol>
              </a:tblGrid>
              <a:tr h="430247">
                <a:tc>
                  <a:txBody>
                    <a:bodyPr/>
                    <a:lstStyle/>
                    <a:p>
                      <a:pPr algn="ctr"/>
                      <a:r>
                        <a:rPr lang="zh-CN" altLang="en-US" sz="2000" b="0" u="none" dirty="0">
                          <a:ln>
                            <a:solidFill>
                              <a:sysClr val="windowText" lastClr="000000"/>
                            </a:solidFill>
                          </a:ln>
                          <a:effectLst/>
                          <a:latin typeface="+mn-ea"/>
                          <a:ea typeface="+mn-ea"/>
                        </a:rPr>
                        <a:t>指令</a:t>
                      </a:r>
                    </a:p>
                  </a:txBody>
                  <a:tcPr anchor="ctr"/>
                </a:tc>
                <a:tc>
                  <a:txBody>
                    <a:bodyPr/>
                    <a:lstStyle/>
                    <a:p>
                      <a:pPr algn="ctr"/>
                      <a:r>
                        <a:rPr lang="en-US" altLang="zh-CN" sz="2000" b="0" u="none" dirty="0">
                          <a:ln>
                            <a:solidFill>
                              <a:sysClr val="windowText" lastClr="000000"/>
                            </a:solidFill>
                          </a:ln>
                          <a:effectLst/>
                          <a:latin typeface="+mn-ea"/>
                          <a:ea typeface="+mn-ea"/>
                        </a:rPr>
                        <a:t>[31:26]</a:t>
                      </a:r>
                    </a:p>
                    <a:p>
                      <a:pPr algn="ctr"/>
                      <a:r>
                        <a:rPr lang="en-US" altLang="zh-CN" sz="2000" b="0" u="none" dirty="0">
                          <a:ln>
                            <a:solidFill>
                              <a:sysClr val="windowText" lastClr="000000"/>
                            </a:solidFill>
                          </a:ln>
                          <a:effectLst/>
                          <a:latin typeface="+mn-ea"/>
                          <a:ea typeface="+mn-ea"/>
                        </a:rPr>
                        <a:t>op</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[25:21]</a:t>
                      </a:r>
                    </a:p>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[20:16]</a:t>
                      </a:r>
                    </a:p>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[15:11]</a:t>
                      </a:r>
                    </a:p>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[10:6]</a:t>
                      </a:r>
                    </a:p>
                    <a:p>
                      <a:pPr algn="ctr"/>
                      <a:r>
                        <a:rPr lang="en-US" altLang="zh-CN" sz="2000" b="0" u="none" dirty="0" err="1">
                          <a:ln>
                            <a:solidFill>
                              <a:sysClr val="windowText" lastClr="000000"/>
                            </a:solidFill>
                          </a:ln>
                          <a:effectLst/>
                          <a:latin typeface="+mn-ea"/>
                          <a:ea typeface="+mn-ea"/>
                        </a:rPr>
                        <a:t>shamt</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[5:0]</a:t>
                      </a:r>
                    </a:p>
                    <a:p>
                      <a:pPr algn="ctr"/>
                      <a:r>
                        <a:rPr lang="en-US" altLang="zh-CN" sz="2000" b="0" u="none" dirty="0" err="1">
                          <a:ln>
                            <a:solidFill>
                              <a:sysClr val="windowText" lastClr="000000"/>
                            </a:solidFill>
                          </a:ln>
                          <a:effectLst/>
                          <a:latin typeface="+mn-ea"/>
                          <a:ea typeface="+mn-ea"/>
                        </a:rPr>
                        <a:t>funct</a:t>
                      </a:r>
                      <a:endParaRPr lang="en-US" altLang="zh-CN" sz="2000" b="0" u="none" dirty="0">
                        <a:ln>
                          <a:solidFill>
                            <a:sysClr val="windowText" lastClr="000000"/>
                          </a:solidFill>
                        </a:ln>
                        <a:effectLst/>
                        <a:latin typeface="+mn-ea"/>
                        <a:ea typeface="+mn-ea"/>
                      </a:endParaRPr>
                    </a:p>
                  </a:txBody>
                  <a:tcPr anchor="ctr"/>
                </a:tc>
                <a:tc>
                  <a:txBody>
                    <a:bodyPr/>
                    <a:lstStyle/>
                    <a:p>
                      <a:pPr algn="ctr"/>
                      <a:r>
                        <a:rPr lang="zh-CN" altLang="en-US" sz="2000" b="0" u="none" dirty="0">
                          <a:ln>
                            <a:solidFill>
                              <a:sysClr val="windowText" lastClr="000000"/>
                            </a:solidFill>
                          </a:ln>
                          <a:effectLst/>
                          <a:latin typeface="+mn-ea"/>
                          <a:ea typeface="+mn-ea"/>
                        </a:rPr>
                        <a:t>功能</a:t>
                      </a:r>
                    </a:p>
                  </a:txBody>
                  <a:tcPr anchor="ctr"/>
                </a:tc>
                <a:extLst>
                  <a:ext uri="{0D108BD9-81ED-4DB2-BD59-A6C34878D82A}">
                    <a16:rowId xmlns:a16="http://schemas.microsoft.com/office/drawing/2014/main" val="10000"/>
                  </a:ext>
                </a:extLst>
              </a:tr>
              <a:tr h="430247">
                <a:tc>
                  <a:txBody>
                    <a:bodyPr/>
                    <a:lstStyle/>
                    <a:p>
                      <a:pPr algn="ctr"/>
                      <a:r>
                        <a:rPr lang="en-US" altLang="zh-CN" sz="2000" b="0" u="none" dirty="0">
                          <a:ln>
                            <a:solidFill>
                              <a:sysClr val="windowText" lastClr="000000"/>
                            </a:solidFill>
                          </a:ln>
                          <a:effectLst/>
                          <a:latin typeface="+mn-ea"/>
                          <a:ea typeface="+mn-ea"/>
                        </a:rPr>
                        <a:t>add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寄存器加</a:t>
                      </a:r>
                    </a:p>
                  </a:txBody>
                  <a:tcPr anchor="ctr">
                    <a:solidFill>
                      <a:srgbClr val="FFFF00"/>
                    </a:solidFill>
                  </a:tcPr>
                </a:tc>
                <a:extLst>
                  <a:ext uri="{0D108BD9-81ED-4DB2-BD59-A6C34878D82A}">
                    <a16:rowId xmlns:a16="http://schemas.microsoft.com/office/drawing/2014/main" val="10001"/>
                  </a:ext>
                </a:extLst>
              </a:tr>
              <a:tr h="430247">
                <a:tc>
                  <a:txBody>
                    <a:bodyPr/>
                    <a:lstStyle/>
                    <a:p>
                      <a:pPr algn="ctr"/>
                      <a:r>
                        <a:rPr lang="en-US" altLang="zh-CN" sz="2000" b="0" u="none" dirty="0">
                          <a:ln>
                            <a:solidFill>
                              <a:sysClr val="windowText" lastClr="000000"/>
                            </a:solidFill>
                          </a:ln>
                          <a:effectLst/>
                          <a:latin typeface="+mn-ea"/>
                          <a:ea typeface="+mn-ea"/>
                        </a:rPr>
                        <a:t>sub</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寄存器减</a:t>
                      </a:r>
                    </a:p>
                  </a:txBody>
                  <a:tcPr anchor="ctr">
                    <a:solidFill>
                      <a:srgbClr val="FFFF00"/>
                    </a:solidFill>
                  </a:tcPr>
                </a:tc>
                <a:extLst>
                  <a:ext uri="{0D108BD9-81ED-4DB2-BD59-A6C34878D82A}">
                    <a16:rowId xmlns:a16="http://schemas.microsoft.com/office/drawing/2014/main" val="10002"/>
                  </a:ext>
                </a:extLst>
              </a:tr>
              <a:tr h="430247">
                <a:tc>
                  <a:txBody>
                    <a:bodyPr/>
                    <a:lstStyle/>
                    <a:p>
                      <a:pPr algn="ctr"/>
                      <a:r>
                        <a:rPr lang="en-US" altLang="zh-CN" sz="2000" b="0" u="none" dirty="0">
                          <a:ln>
                            <a:solidFill>
                              <a:sysClr val="windowText" lastClr="000000"/>
                            </a:solidFill>
                          </a:ln>
                          <a:effectLst/>
                          <a:latin typeface="+mn-ea"/>
                          <a:ea typeface="+mn-ea"/>
                        </a:rPr>
                        <a:t>and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100100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寄存器与</a:t>
                      </a:r>
                    </a:p>
                  </a:txBody>
                  <a:tcPr anchor="ctr">
                    <a:solidFill>
                      <a:srgbClr val="FFFF00"/>
                    </a:solidFill>
                  </a:tcPr>
                </a:tc>
                <a:extLst>
                  <a:ext uri="{0D108BD9-81ED-4DB2-BD59-A6C34878D82A}">
                    <a16:rowId xmlns:a16="http://schemas.microsoft.com/office/drawing/2014/main" val="10003"/>
                  </a:ext>
                </a:extLst>
              </a:tr>
              <a:tr h="430247">
                <a:tc>
                  <a:txBody>
                    <a:bodyPr/>
                    <a:lstStyle/>
                    <a:p>
                      <a:pPr algn="ctr"/>
                      <a:r>
                        <a:rPr lang="en-US" altLang="zh-CN" sz="2000" b="0" u="none" dirty="0">
                          <a:ln>
                            <a:solidFill>
                              <a:sysClr val="windowText" lastClr="000000"/>
                            </a:solidFill>
                          </a:ln>
                          <a:effectLst/>
                          <a:latin typeface="+mn-ea"/>
                          <a:ea typeface="+mn-ea"/>
                        </a:rPr>
                        <a:t>or</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100101</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寄存器或</a:t>
                      </a:r>
                    </a:p>
                  </a:txBody>
                  <a:tcPr anchor="ctr">
                    <a:solidFill>
                      <a:srgbClr val="FFFF00"/>
                    </a:solidFill>
                  </a:tcPr>
                </a:tc>
                <a:extLst>
                  <a:ext uri="{0D108BD9-81ED-4DB2-BD59-A6C34878D82A}">
                    <a16:rowId xmlns:a16="http://schemas.microsoft.com/office/drawing/2014/main" val="10004"/>
                  </a:ext>
                </a:extLst>
              </a:tr>
              <a:tr h="430247">
                <a:tc>
                  <a:txBody>
                    <a:bodyPr/>
                    <a:lstStyle/>
                    <a:p>
                      <a:pPr algn="ctr"/>
                      <a:r>
                        <a:rPr lang="en-US" altLang="zh-CN" sz="2000" b="0" u="none" dirty="0" err="1">
                          <a:ln>
                            <a:solidFill>
                              <a:sysClr val="windowText" lastClr="000000"/>
                            </a:solidFill>
                          </a:ln>
                          <a:effectLst/>
                          <a:latin typeface="+mn-ea"/>
                          <a:ea typeface="+mn-ea"/>
                        </a:rPr>
                        <a:t>slt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101010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小于置位</a:t>
                      </a:r>
                    </a:p>
                  </a:txBody>
                  <a:tcPr anchor="ctr">
                    <a:solidFill>
                      <a:srgbClr val="FFFF00"/>
                    </a:solidFill>
                  </a:tcPr>
                </a:tc>
                <a:extLst>
                  <a:ext uri="{0D108BD9-81ED-4DB2-BD59-A6C34878D82A}">
                    <a16:rowId xmlns:a16="http://schemas.microsoft.com/office/drawing/2014/main" val="10005"/>
                  </a:ext>
                </a:extLst>
              </a:tr>
              <a:tr h="430247">
                <a:tc>
                  <a:txBody>
                    <a:bodyPr/>
                    <a:lstStyle/>
                    <a:p>
                      <a:pPr algn="ctr"/>
                      <a:r>
                        <a:rPr lang="en-US" altLang="zh-CN" sz="2000" b="0" u="none" dirty="0" err="1">
                          <a:ln>
                            <a:solidFill>
                              <a:sysClr val="windowText" lastClr="000000"/>
                            </a:solidFill>
                          </a:ln>
                          <a:effectLst/>
                          <a:latin typeface="+mn-ea"/>
                          <a:ea typeface="+mn-ea"/>
                        </a:rPr>
                        <a:t>sll</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左移</a:t>
                      </a:r>
                    </a:p>
                  </a:txBody>
                  <a:tcPr anchor="ctr">
                    <a:noFill/>
                  </a:tcPr>
                </a:tc>
                <a:extLst>
                  <a:ext uri="{0D108BD9-81ED-4DB2-BD59-A6C34878D82A}">
                    <a16:rowId xmlns:a16="http://schemas.microsoft.com/office/drawing/2014/main" val="10006"/>
                  </a:ext>
                </a:extLst>
              </a:tr>
              <a:tr h="430247">
                <a:tc>
                  <a:txBody>
                    <a:bodyPr/>
                    <a:lstStyle/>
                    <a:p>
                      <a:pPr algn="ctr"/>
                      <a:r>
                        <a:rPr lang="en-US" altLang="zh-CN" sz="2000" b="0" u="none" dirty="0" err="1">
                          <a:ln>
                            <a:solidFill>
                              <a:sysClr val="windowText" lastClr="000000"/>
                            </a:solidFill>
                          </a:ln>
                          <a:effectLst/>
                          <a:latin typeface="+mn-ea"/>
                          <a:ea typeface="+mn-ea"/>
                        </a:rPr>
                        <a:t>srl</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逻辑右移</a:t>
                      </a:r>
                    </a:p>
                  </a:txBody>
                  <a:tcPr anchor="ctr">
                    <a:noFill/>
                  </a:tcPr>
                </a:tc>
                <a:extLst>
                  <a:ext uri="{0D108BD9-81ED-4DB2-BD59-A6C34878D82A}">
                    <a16:rowId xmlns:a16="http://schemas.microsoft.com/office/drawing/2014/main" val="10007"/>
                  </a:ext>
                </a:extLst>
              </a:tr>
              <a:tr h="430247">
                <a:tc>
                  <a:txBody>
                    <a:bodyPr/>
                    <a:lstStyle/>
                    <a:p>
                      <a:pPr algn="ctr"/>
                      <a:r>
                        <a:rPr lang="en-US" altLang="zh-CN" sz="2000" b="0" u="none" dirty="0" err="1">
                          <a:ln>
                            <a:solidFill>
                              <a:sysClr val="windowText" lastClr="000000"/>
                            </a:solidFill>
                          </a:ln>
                          <a:effectLst/>
                          <a:latin typeface="+mn-ea"/>
                          <a:ea typeface="+mn-ea"/>
                        </a:rPr>
                        <a:t>sra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000011</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算术右移</a:t>
                      </a:r>
                    </a:p>
                  </a:txBody>
                  <a:tcPr anchor="ctr">
                    <a:noFill/>
                  </a:tcPr>
                </a:tc>
                <a:extLst>
                  <a:ext uri="{0D108BD9-81ED-4DB2-BD59-A6C34878D82A}">
                    <a16:rowId xmlns:a16="http://schemas.microsoft.com/office/drawing/2014/main" val="10008"/>
                  </a:ext>
                </a:extLst>
              </a:tr>
              <a:tr h="430247">
                <a:tc>
                  <a:txBody>
                    <a:bodyPr/>
                    <a:lstStyle/>
                    <a:p>
                      <a:pPr algn="ctr"/>
                      <a:r>
                        <a:rPr lang="en-US" altLang="zh-CN" sz="2000" b="0" u="none" dirty="0" err="1">
                          <a:ln>
                            <a:solidFill>
                              <a:sysClr val="windowText" lastClr="000000"/>
                            </a:solidFill>
                          </a:ln>
                          <a:effectLst/>
                          <a:latin typeface="+mn-ea"/>
                          <a:ea typeface="+mn-ea"/>
                        </a:rPr>
                        <a:t>jr</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001000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寄存器跳转</a:t>
                      </a:r>
                    </a:p>
                  </a:txBody>
                  <a:tcPr anchor="ctr">
                    <a:noFill/>
                  </a:tcPr>
                </a:tc>
                <a:extLst>
                  <a:ext uri="{0D108BD9-81ED-4DB2-BD59-A6C34878D82A}">
                    <a16:rowId xmlns:a16="http://schemas.microsoft.com/office/drawing/2014/main" val="10009"/>
                  </a:ext>
                </a:extLst>
              </a:tr>
            </a:tbl>
          </a:graphicData>
        </a:graphic>
      </p:graphicFrame>
      <p:sp>
        <p:nvSpPr>
          <p:cNvPr id="3" name="灯片编号占位符 2"/>
          <p:cNvSpPr>
            <a:spLocks noGrp="1"/>
          </p:cNvSpPr>
          <p:nvPr>
            <p:ph type="sldNum" sz="quarter" idx="12"/>
          </p:nvPr>
        </p:nvSpPr>
        <p:spPr/>
        <p:txBody>
          <a:bodyPr/>
          <a:lstStyle/>
          <a:p>
            <a:fld id="{240D5ECE-8B49-45CD-BE81-EF81920D1969}" type="slidenum">
              <a:rPr lang="en-US" altLang="zh-CN" smtClean="0"/>
              <a:t>11</a:t>
            </a:fld>
            <a:endParaRPr kumimoji="0" lang="zh-CN" altLang="en-US"/>
          </a:p>
        </p:txBody>
      </p:sp>
    </p:spTree>
    <p:extLst>
      <p:ext uri="{BB962C8B-B14F-4D97-AF65-F5344CB8AC3E}">
        <p14:creationId xmlns:p14="http://schemas.microsoft.com/office/powerpoint/2010/main" val="250874882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MIPS</a:t>
            </a:r>
            <a:r>
              <a:rPr lang="zh-CN" altLang="en-US" sz="2800" dirty="0">
                <a:solidFill>
                  <a:srgbClr val="0000FF"/>
                </a:solidFill>
                <a:latin typeface="华文中宋" panose="02010600040101010101" pitchFamily="2" charset="-122"/>
                <a:ea typeface="华文中宋" panose="02010600040101010101" pitchFamily="2" charset="-122"/>
              </a:rPr>
              <a:t>汇编指令 </a:t>
            </a:r>
            <a:r>
              <a:rPr lang="en-US" altLang="zh-CN" sz="2800" dirty="0">
                <a:solidFill>
                  <a:srgbClr val="0000FF"/>
                </a:solidFill>
                <a:latin typeface="华文中宋" panose="02010600040101010101" pitchFamily="2" charset="-122"/>
                <a:ea typeface="华文中宋" panose="02010600040101010101" pitchFamily="2" charset="-122"/>
              </a:rPr>
              <a:t>– I</a:t>
            </a:r>
            <a:r>
              <a:rPr lang="zh-CN" altLang="en-US" sz="2800" dirty="0">
                <a:solidFill>
                  <a:srgbClr val="0000FF"/>
                </a:solidFill>
                <a:latin typeface="华文中宋" panose="02010600040101010101" pitchFamily="2" charset="-122"/>
                <a:ea typeface="华文中宋" panose="02010600040101010101" pitchFamily="2" charset="-122"/>
              </a:rPr>
              <a:t>型指令</a:t>
            </a:r>
            <a:endParaRPr lang="zh-CN" sz="2800" dirty="0">
              <a:solidFill>
                <a:srgbClr val="0000FF"/>
              </a:solidFill>
              <a:latin typeface="华文中宋" panose="02010600040101010101" pitchFamily="2" charset="-122"/>
              <a:ea typeface="华文中宋" panose="02010600040101010101" pitchFamily="2" charset="-122"/>
            </a:endParaRPr>
          </a:p>
        </p:txBody>
      </p:sp>
      <p:sp>
        <p:nvSpPr>
          <p:cNvPr id="10" name="TextBox 9"/>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graphicFrame>
        <p:nvGraphicFramePr>
          <p:cNvPr id="2" name="表格 1"/>
          <p:cNvGraphicFramePr>
            <a:graphicFrameLocks noGrp="1"/>
          </p:cNvGraphicFramePr>
          <p:nvPr>
            <p:extLst>
              <p:ext uri="{D42A27DB-BD31-4B8C-83A1-F6EECF244321}">
                <p14:modId xmlns:p14="http://schemas.microsoft.com/office/powerpoint/2010/main" val="4086172354"/>
              </p:ext>
            </p:extLst>
          </p:nvPr>
        </p:nvGraphicFramePr>
        <p:xfrm>
          <a:off x="467546" y="1430790"/>
          <a:ext cx="8208910" cy="4158450"/>
        </p:xfrm>
        <a:graphic>
          <a:graphicData uri="http://schemas.openxmlformats.org/drawingml/2006/table">
            <a:tbl>
              <a:tblPr firstRow="1" bandRow="1"/>
              <a:tblGrid>
                <a:gridCol w="764740">
                  <a:extLst>
                    <a:ext uri="{9D8B030D-6E8A-4147-A177-3AD203B41FA5}">
                      <a16:colId xmlns:a16="http://schemas.microsoft.com/office/drawing/2014/main" val="20000"/>
                    </a:ext>
                  </a:extLst>
                </a:gridCol>
                <a:gridCol w="987492">
                  <a:extLst>
                    <a:ext uri="{9D8B030D-6E8A-4147-A177-3AD203B41FA5}">
                      <a16:colId xmlns:a16="http://schemas.microsoft.com/office/drawing/2014/main" val="20001"/>
                    </a:ext>
                  </a:extLst>
                </a:gridCol>
                <a:gridCol w="911531">
                  <a:extLst>
                    <a:ext uri="{9D8B030D-6E8A-4147-A177-3AD203B41FA5}">
                      <a16:colId xmlns:a16="http://schemas.microsoft.com/office/drawing/2014/main" val="20002"/>
                    </a:ext>
                  </a:extLst>
                </a:gridCol>
                <a:gridCol w="987492">
                  <a:extLst>
                    <a:ext uri="{9D8B030D-6E8A-4147-A177-3AD203B41FA5}">
                      <a16:colId xmlns:a16="http://schemas.microsoft.com/office/drawing/2014/main" val="20003"/>
                    </a:ext>
                  </a:extLst>
                </a:gridCol>
                <a:gridCol w="2962476">
                  <a:extLst>
                    <a:ext uri="{9D8B030D-6E8A-4147-A177-3AD203B41FA5}">
                      <a16:colId xmlns:a16="http://schemas.microsoft.com/office/drawing/2014/main" val="20004"/>
                    </a:ext>
                  </a:extLst>
                </a:gridCol>
                <a:gridCol w="1595179">
                  <a:extLst>
                    <a:ext uri="{9D8B030D-6E8A-4147-A177-3AD203B41FA5}">
                      <a16:colId xmlns:a16="http://schemas.microsoft.com/office/drawing/2014/main" val="20005"/>
                    </a:ext>
                  </a:extLst>
                </a:gridCol>
              </a:tblGrid>
              <a:tr h="415845">
                <a:tc>
                  <a:txBody>
                    <a:bodyPr/>
                    <a:lstStyle/>
                    <a:p>
                      <a:pPr algn="ctr"/>
                      <a:r>
                        <a:rPr lang="zh-CN" altLang="en-US" sz="2000" dirty="0">
                          <a:ln>
                            <a:solidFill>
                              <a:sysClr val="windowText" lastClr="000000"/>
                            </a:solidFill>
                          </a:ln>
                        </a:rPr>
                        <a:t>指令</a:t>
                      </a:r>
                    </a:p>
                  </a:txBody>
                  <a:tcPr anchor="ctr"/>
                </a:tc>
                <a:tc>
                  <a:txBody>
                    <a:bodyPr/>
                    <a:lstStyle/>
                    <a:p>
                      <a:pPr algn="ctr"/>
                      <a:r>
                        <a:rPr lang="en-US" altLang="zh-CN" sz="2000" b="0" dirty="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tc>
                <a:tc>
                  <a:txBody>
                    <a:bodyPr/>
                    <a:lstStyle/>
                    <a:p>
                      <a:pPr algn="ctr"/>
                      <a:r>
                        <a:rPr lang="en-US" altLang="zh-CN" sz="2000" dirty="0">
                          <a:ln>
                            <a:solidFill>
                              <a:sysClr val="windowText" lastClr="000000"/>
                            </a:solidFill>
                          </a:ln>
                        </a:rPr>
                        <a:t>[25:21]</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[20:16]</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[15:0]</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功能</a:t>
                      </a:r>
                    </a:p>
                  </a:txBody>
                  <a:tcPr anchor="ctr"/>
                </a:tc>
                <a:extLst>
                  <a:ext uri="{0D108BD9-81ED-4DB2-BD59-A6C34878D82A}">
                    <a16:rowId xmlns:a16="http://schemas.microsoft.com/office/drawing/2014/main" val="10000"/>
                  </a:ext>
                </a:extLst>
              </a:tr>
              <a:tr h="415845">
                <a:tc>
                  <a:txBody>
                    <a:bodyPr/>
                    <a:lstStyle/>
                    <a:p>
                      <a:pPr algn="ctr"/>
                      <a:r>
                        <a:rPr lang="en-US" altLang="zh-CN" sz="2000" dirty="0" err="1">
                          <a:ln>
                            <a:solidFill>
                              <a:sysClr val="windowText" lastClr="000000"/>
                            </a:solidFill>
                          </a:ln>
                        </a:rPr>
                        <a:t>addi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001000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立即数加</a:t>
                      </a:r>
                    </a:p>
                  </a:txBody>
                  <a:tcPr anchor="ctr"/>
                </a:tc>
                <a:extLst>
                  <a:ext uri="{0D108BD9-81ED-4DB2-BD59-A6C34878D82A}">
                    <a16:rowId xmlns:a16="http://schemas.microsoft.com/office/drawing/2014/main" val="10001"/>
                  </a:ext>
                </a:extLst>
              </a:tr>
              <a:tr h="415845">
                <a:tc>
                  <a:txBody>
                    <a:bodyPr/>
                    <a:lstStyle/>
                    <a:p>
                      <a:pPr algn="ctr"/>
                      <a:r>
                        <a:rPr lang="en-US" altLang="zh-CN" sz="2000" dirty="0" err="1">
                          <a:ln>
                            <a:solidFill>
                              <a:sysClr val="windowText" lastClr="000000"/>
                            </a:solidFill>
                          </a:ln>
                        </a:rPr>
                        <a:t>andi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001100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立即数与</a:t>
                      </a:r>
                      <a:endParaRPr lang="en-US" altLang="zh-CN" sz="2000" dirty="0">
                        <a:ln>
                          <a:solidFill>
                            <a:sysClr val="windowText" lastClr="000000"/>
                          </a:solidFill>
                        </a:ln>
                      </a:endParaRPr>
                    </a:p>
                  </a:txBody>
                  <a:tcPr anchor="ctr"/>
                </a:tc>
                <a:extLst>
                  <a:ext uri="{0D108BD9-81ED-4DB2-BD59-A6C34878D82A}">
                    <a16:rowId xmlns:a16="http://schemas.microsoft.com/office/drawing/2014/main" val="10002"/>
                  </a:ext>
                </a:extLst>
              </a:tr>
              <a:tr h="415845">
                <a:tc>
                  <a:txBody>
                    <a:bodyPr/>
                    <a:lstStyle/>
                    <a:p>
                      <a:pPr algn="ctr"/>
                      <a:r>
                        <a:rPr lang="en-US" altLang="zh-CN" sz="2000" dirty="0" err="1">
                          <a:ln>
                            <a:solidFill>
                              <a:sysClr val="windowText" lastClr="000000"/>
                            </a:solidFill>
                          </a:ln>
                        </a:rPr>
                        <a:t>ori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001101</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立即数或</a:t>
                      </a:r>
                    </a:p>
                  </a:txBody>
                  <a:tcPr anchor="ctr"/>
                </a:tc>
                <a:extLst>
                  <a:ext uri="{0D108BD9-81ED-4DB2-BD59-A6C34878D82A}">
                    <a16:rowId xmlns:a16="http://schemas.microsoft.com/office/drawing/2014/main" val="10003"/>
                  </a:ext>
                </a:extLst>
              </a:tr>
              <a:tr h="415845">
                <a:tc>
                  <a:txBody>
                    <a:bodyPr/>
                    <a:lstStyle/>
                    <a:p>
                      <a:pPr algn="ctr"/>
                      <a:r>
                        <a:rPr lang="en-US" altLang="zh-CN" sz="2000" dirty="0" err="1">
                          <a:ln>
                            <a:solidFill>
                              <a:sysClr val="windowText" lastClr="000000"/>
                            </a:solidFill>
                          </a:ln>
                        </a:rPr>
                        <a:t>xori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001110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立即数异或</a:t>
                      </a:r>
                    </a:p>
                  </a:txBody>
                  <a:tcPr anchor="ctr"/>
                </a:tc>
                <a:extLst>
                  <a:ext uri="{0D108BD9-81ED-4DB2-BD59-A6C34878D82A}">
                    <a16:rowId xmlns:a16="http://schemas.microsoft.com/office/drawing/2014/main" val="10004"/>
                  </a:ext>
                </a:extLst>
              </a:tr>
              <a:tr h="415845">
                <a:tc>
                  <a:txBody>
                    <a:bodyPr/>
                    <a:lstStyle/>
                    <a:p>
                      <a:pPr algn="ctr"/>
                      <a:r>
                        <a:rPr lang="en-US" altLang="zh-CN" sz="2000" dirty="0" err="1">
                          <a:ln>
                            <a:solidFill>
                              <a:sysClr val="windowText" lastClr="000000"/>
                            </a:solidFill>
                          </a:ln>
                        </a:rPr>
                        <a:t>lw</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100011</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FFF00"/>
                    </a:solidFill>
                  </a:tcPr>
                </a:tc>
                <a:tc>
                  <a:txBody>
                    <a:bodyPr/>
                    <a:lstStyle/>
                    <a:p>
                      <a:pPr algn="ctr"/>
                      <a:r>
                        <a:rPr lang="zh-CN" altLang="en-US" sz="2000" dirty="0">
                          <a:ln>
                            <a:solidFill>
                              <a:sysClr val="windowText" lastClr="000000"/>
                            </a:solidFill>
                          </a:ln>
                        </a:rPr>
                        <a:t>取字数据</a:t>
                      </a:r>
                    </a:p>
                  </a:txBody>
                  <a:tcPr anchor="ctr">
                    <a:solidFill>
                      <a:srgbClr val="FFFF00"/>
                    </a:solidFill>
                  </a:tcPr>
                </a:tc>
                <a:extLst>
                  <a:ext uri="{0D108BD9-81ED-4DB2-BD59-A6C34878D82A}">
                    <a16:rowId xmlns:a16="http://schemas.microsoft.com/office/drawing/2014/main" val="10005"/>
                  </a:ext>
                </a:extLst>
              </a:tr>
              <a:tr h="415845">
                <a:tc>
                  <a:txBody>
                    <a:bodyPr/>
                    <a:lstStyle/>
                    <a:p>
                      <a:pPr algn="ctr"/>
                      <a:r>
                        <a:rPr lang="en-US" altLang="zh-CN" sz="2000" dirty="0" err="1">
                          <a:ln>
                            <a:solidFill>
                              <a:sysClr val="windowText" lastClr="000000"/>
                            </a:solidFill>
                          </a:ln>
                        </a:rPr>
                        <a:t>sw</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101011</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FFF00"/>
                    </a:solidFill>
                  </a:tcPr>
                </a:tc>
                <a:tc>
                  <a:txBody>
                    <a:bodyPr/>
                    <a:lstStyle/>
                    <a:p>
                      <a:pPr algn="ctr"/>
                      <a:r>
                        <a:rPr lang="zh-CN" altLang="en-US" sz="2000" dirty="0">
                          <a:ln>
                            <a:solidFill>
                              <a:sysClr val="windowText" lastClr="000000"/>
                            </a:solidFill>
                          </a:ln>
                        </a:rPr>
                        <a:t>存字数据</a:t>
                      </a:r>
                    </a:p>
                  </a:txBody>
                  <a:tcPr anchor="ctr">
                    <a:solidFill>
                      <a:srgbClr val="FFFF00"/>
                    </a:solidFill>
                  </a:tcPr>
                </a:tc>
                <a:extLst>
                  <a:ext uri="{0D108BD9-81ED-4DB2-BD59-A6C34878D82A}">
                    <a16:rowId xmlns:a16="http://schemas.microsoft.com/office/drawing/2014/main" val="10006"/>
                  </a:ext>
                </a:extLst>
              </a:tr>
              <a:tr h="415845">
                <a:tc>
                  <a:txBody>
                    <a:bodyPr/>
                    <a:lstStyle/>
                    <a:p>
                      <a:pPr algn="ctr"/>
                      <a:r>
                        <a:rPr lang="en-US" altLang="zh-CN" sz="2000" dirty="0" err="1">
                          <a:ln>
                            <a:solidFill>
                              <a:sysClr val="windowText" lastClr="000000"/>
                            </a:solidFill>
                          </a:ln>
                        </a:rPr>
                        <a:t>beq</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a:ln>
                            <a:solidFill>
                              <a:sysClr val="windowText" lastClr="000000"/>
                            </a:solidFill>
                          </a:ln>
                        </a:rPr>
                        <a:t>000100</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FC000"/>
                    </a:solidFill>
                  </a:tcPr>
                </a:tc>
                <a:tc>
                  <a:txBody>
                    <a:bodyPr/>
                    <a:lstStyle/>
                    <a:p>
                      <a:pPr algn="ctr"/>
                      <a:r>
                        <a:rPr lang="zh-CN" altLang="en-US" sz="2000" dirty="0">
                          <a:ln>
                            <a:solidFill>
                              <a:sysClr val="windowText" lastClr="000000"/>
                            </a:solidFill>
                          </a:ln>
                        </a:rPr>
                        <a:t>相等转移</a:t>
                      </a:r>
                    </a:p>
                  </a:txBody>
                  <a:tcPr anchor="ctr">
                    <a:solidFill>
                      <a:srgbClr val="FFC000"/>
                    </a:solidFill>
                  </a:tcPr>
                </a:tc>
                <a:extLst>
                  <a:ext uri="{0D108BD9-81ED-4DB2-BD59-A6C34878D82A}">
                    <a16:rowId xmlns:a16="http://schemas.microsoft.com/office/drawing/2014/main" val="10007"/>
                  </a:ext>
                </a:extLst>
              </a:tr>
              <a:tr h="415845">
                <a:tc>
                  <a:txBody>
                    <a:bodyPr/>
                    <a:lstStyle/>
                    <a:p>
                      <a:pPr algn="ctr"/>
                      <a:r>
                        <a:rPr lang="en-US" altLang="zh-CN" sz="2000" dirty="0" err="1">
                          <a:ln>
                            <a:solidFill>
                              <a:sysClr val="windowText" lastClr="000000"/>
                            </a:solidFill>
                          </a:ln>
                        </a:rPr>
                        <a:t>bne</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000101</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noFill/>
                  </a:tcPr>
                </a:tc>
                <a:tc>
                  <a:txBody>
                    <a:bodyPr/>
                    <a:lstStyle/>
                    <a:p>
                      <a:pPr algn="ctr"/>
                      <a:r>
                        <a:rPr lang="zh-CN" altLang="en-US" sz="2000" dirty="0">
                          <a:ln>
                            <a:solidFill>
                              <a:sysClr val="windowText" lastClr="000000"/>
                            </a:solidFill>
                          </a:ln>
                        </a:rPr>
                        <a:t>不等转移</a:t>
                      </a:r>
                    </a:p>
                  </a:txBody>
                  <a:tcPr anchor="ctr">
                    <a:noFill/>
                  </a:tcPr>
                </a:tc>
                <a:extLst>
                  <a:ext uri="{0D108BD9-81ED-4DB2-BD59-A6C34878D82A}">
                    <a16:rowId xmlns:a16="http://schemas.microsoft.com/office/drawing/2014/main" val="10008"/>
                  </a:ext>
                </a:extLst>
              </a:tr>
              <a:tr h="415845">
                <a:tc>
                  <a:txBody>
                    <a:bodyPr/>
                    <a:lstStyle/>
                    <a:p>
                      <a:pPr algn="ctr"/>
                      <a:r>
                        <a:rPr lang="en-US" altLang="zh-CN" sz="2000" dirty="0" err="1">
                          <a:ln>
                            <a:solidFill>
                              <a:sysClr val="windowText" lastClr="000000"/>
                            </a:solidFill>
                          </a:ln>
                        </a:rPr>
                        <a:t>lui</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001111</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00000</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noFill/>
                  </a:tcPr>
                </a:tc>
                <a:tc>
                  <a:txBody>
                    <a:bodyPr/>
                    <a:lstStyle/>
                    <a:p>
                      <a:pPr algn="ctr"/>
                      <a:r>
                        <a:rPr lang="zh-CN" altLang="en-US" sz="2000" dirty="0">
                          <a:ln>
                            <a:solidFill>
                              <a:sysClr val="windowText" lastClr="000000"/>
                            </a:solidFill>
                          </a:ln>
                        </a:rPr>
                        <a:t>设置高位</a:t>
                      </a:r>
                    </a:p>
                  </a:txBody>
                  <a:tcPr anchor="ctr">
                    <a:noFill/>
                  </a:tcPr>
                </a:tc>
                <a:extLst>
                  <a:ext uri="{0D108BD9-81ED-4DB2-BD59-A6C34878D82A}">
                    <a16:rowId xmlns:a16="http://schemas.microsoft.com/office/drawing/2014/main" val="10009"/>
                  </a:ext>
                </a:extLst>
              </a:tr>
            </a:tbl>
          </a:graphicData>
        </a:graphic>
      </p:graphicFrame>
      <p:sp>
        <p:nvSpPr>
          <p:cNvPr id="3" name="灯片编号占位符 2"/>
          <p:cNvSpPr>
            <a:spLocks noGrp="1"/>
          </p:cNvSpPr>
          <p:nvPr>
            <p:ph type="sldNum" sz="quarter" idx="12"/>
          </p:nvPr>
        </p:nvSpPr>
        <p:spPr/>
        <p:txBody>
          <a:bodyPr/>
          <a:lstStyle/>
          <a:p>
            <a:fld id="{240D5ECE-8B49-45CD-BE81-EF81920D1969}" type="slidenum">
              <a:rPr lang="en-US" altLang="zh-CN" smtClean="0"/>
              <a:t>12</a:t>
            </a:fld>
            <a:endParaRPr kumimoji="0" lang="zh-CN" altLang="en-US"/>
          </a:p>
        </p:txBody>
      </p:sp>
    </p:spTree>
    <p:extLst>
      <p:ext uri="{BB962C8B-B14F-4D97-AF65-F5344CB8AC3E}">
        <p14:creationId xmlns:p14="http://schemas.microsoft.com/office/powerpoint/2010/main" val="1781995723"/>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rPr>
              <a:t>3.1.3    </a:t>
            </a:r>
            <a:r>
              <a:rPr lang="zh-CN" altLang="en-US" sz="3200" b="1" dirty="0">
                <a:solidFill>
                  <a:srgbClr val="0000FF"/>
                </a:solidFill>
              </a:rPr>
              <a:t>基本</a:t>
            </a:r>
            <a:r>
              <a:rPr lang="en-US" altLang="zh-CN" sz="3200" b="1" dirty="0">
                <a:solidFill>
                  <a:srgbClr val="0000FF"/>
                </a:solidFill>
              </a:rPr>
              <a:t>MIPS</a:t>
            </a:r>
            <a:r>
              <a:rPr lang="zh-CN" altLang="en-US" sz="3200" b="1" dirty="0">
                <a:solidFill>
                  <a:srgbClr val="0000FF"/>
                </a:solidFill>
              </a:rPr>
              <a:t>指令执行步骤</a:t>
            </a:r>
            <a:endParaRPr lang="zh-CN" sz="3200" b="1" dirty="0">
              <a:solidFill>
                <a:schemeClr val="tx1"/>
              </a:solidFill>
              <a:latin typeface="华文中宋" panose="02010600040101010101" pitchFamily="2" charset="-122"/>
              <a:ea typeface="华文中宋" panose="02010600040101010101" pitchFamily="2" charset="-122"/>
            </a:endParaRPr>
          </a:p>
        </p:txBody>
      </p:sp>
      <p:sp>
        <p:nvSpPr>
          <p:cNvPr id="130" name="Text Box 12"/>
          <p:cNvSpPr txBox="1">
            <a:spLocks noChangeArrowheads="1"/>
          </p:cNvSpPr>
          <p:nvPr/>
        </p:nvSpPr>
        <p:spPr bwMode="auto">
          <a:xfrm>
            <a:off x="62799" y="892284"/>
            <a:ext cx="66294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MIPS</a:t>
            </a:r>
            <a:r>
              <a:rPr lang="zh-CN" altLang="en-US" sz="3200" dirty="0">
                <a:latin typeface="+mn-ea"/>
                <a:ea typeface="+mn-ea"/>
              </a:rPr>
              <a:t>一条指令的执行步骤：</a:t>
            </a:r>
          </a:p>
        </p:txBody>
      </p:sp>
      <p:sp>
        <p:nvSpPr>
          <p:cNvPr id="75" name="Text Box 12"/>
          <p:cNvSpPr txBox="1">
            <a:spLocks noChangeArrowheads="1"/>
          </p:cNvSpPr>
          <p:nvPr/>
        </p:nvSpPr>
        <p:spPr bwMode="auto">
          <a:xfrm>
            <a:off x="517311" y="1484784"/>
            <a:ext cx="8328293" cy="141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取指令</a:t>
            </a:r>
          </a:p>
          <a:p>
            <a:pPr indent="441325" algn="l">
              <a:lnSpc>
                <a:spcPct val="120000"/>
              </a:lnSpc>
            </a:pPr>
            <a:r>
              <a:rPr lang="zh-CN" altLang="en-US" sz="2400" dirty="0">
                <a:latin typeface="+mn-ea"/>
                <a:ea typeface="+mn-ea"/>
              </a:rPr>
              <a:t>根据程序计数器</a:t>
            </a:r>
            <a:r>
              <a:rPr lang="en-US" altLang="zh-CN" sz="2400" dirty="0">
                <a:latin typeface="+mn-ea"/>
                <a:ea typeface="+mn-ea"/>
                <a:sym typeface="+mn-ea"/>
              </a:rPr>
              <a:t>PC</a:t>
            </a:r>
            <a:r>
              <a:rPr lang="zh-CN" altLang="en-US" sz="2400" dirty="0">
                <a:latin typeface="+mn-ea"/>
                <a:ea typeface="+mn-ea"/>
              </a:rPr>
              <a:t>的值读存储器取出要执行的指令，然后</a:t>
            </a:r>
            <a:r>
              <a:rPr lang="en-US" altLang="zh-CN" sz="2400" dirty="0">
                <a:latin typeface="+mn-ea"/>
                <a:ea typeface="+mn-ea"/>
              </a:rPr>
              <a:t>PC </a:t>
            </a:r>
            <a:r>
              <a:rPr lang="zh-CN" altLang="en-US" sz="2400" dirty="0">
                <a:latin typeface="+mn-ea"/>
                <a:ea typeface="+mn-ea"/>
              </a:rPr>
              <a:t>内容加</a:t>
            </a:r>
            <a:r>
              <a:rPr lang="en-US" altLang="zh-CN" sz="2400" dirty="0">
                <a:latin typeface="+mn-ea"/>
                <a:ea typeface="+mn-ea"/>
              </a:rPr>
              <a:t>4</a:t>
            </a:r>
            <a:r>
              <a:rPr lang="zh-CN" altLang="en-US" sz="2400" dirty="0">
                <a:latin typeface="+mn-ea"/>
                <a:ea typeface="+mn-ea"/>
              </a:rPr>
              <a:t>。</a:t>
            </a:r>
          </a:p>
        </p:txBody>
      </p:sp>
      <p:sp>
        <p:nvSpPr>
          <p:cNvPr id="77" name="Text Box 12"/>
          <p:cNvSpPr txBox="1">
            <a:spLocks noChangeArrowheads="1"/>
          </p:cNvSpPr>
          <p:nvPr/>
        </p:nvSpPr>
        <p:spPr bwMode="auto">
          <a:xfrm>
            <a:off x="517311" y="2902125"/>
            <a:ext cx="8328293" cy="23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分析指令与取操作数</a:t>
            </a:r>
          </a:p>
          <a:p>
            <a:pPr indent="441325" algn="l">
              <a:lnSpc>
                <a:spcPct val="120000"/>
              </a:lnSpc>
            </a:pPr>
            <a:r>
              <a:rPr lang="zh-CN" altLang="en-US" sz="2400" dirty="0">
                <a:latin typeface="+mn-ea"/>
                <a:ea typeface="+mn-ea"/>
              </a:rPr>
              <a:t>分析指令中的</a:t>
            </a:r>
            <a:r>
              <a:rPr lang="en-US" altLang="zh-CN" sz="2400" dirty="0">
                <a:solidFill>
                  <a:srgbClr val="FF0000"/>
                </a:solidFill>
                <a:latin typeface="+mn-ea"/>
                <a:ea typeface="+mn-ea"/>
              </a:rPr>
              <a:t>6</a:t>
            </a:r>
            <a:r>
              <a:rPr lang="zh-CN" altLang="en-US" sz="2400" dirty="0">
                <a:solidFill>
                  <a:srgbClr val="FF0000"/>
                </a:solidFill>
                <a:latin typeface="+mn-ea"/>
                <a:ea typeface="+mn-ea"/>
              </a:rPr>
              <a:t>位</a:t>
            </a:r>
            <a:r>
              <a:rPr lang="en-US" altLang="zh-CN" sz="2400" dirty="0">
                <a:solidFill>
                  <a:srgbClr val="FF0000"/>
                </a:solidFill>
                <a:latin typeface="+mn-ea"/>
                <a:ea typeface="+mn-ea"/>
              </a:rPr>
              <a:t>op</a:t>
            </a:r>
            <a:r>
              <a:rPr lang="zh-CN" altLang="en-US" sz="2400" dirty="0">
                <a:latin typeface="+mn-ea"/>
                <a:ea typeface="+mn-ea"/>
              </a:rPr>
              <a:t>（</a:t>
            </a:r>
            <a:r>
              <a:rPr lang="en-US" altLang="zh-CN" sz="2400" dirty="0">
                <a:solidFill>
                  <a:srgbClr val="0070C0"/>
                </a:solidFill>
                <a:latin typeface="+mn-ea"/>
                <a:ea typeface="+mn-ea"/>
              </a:rPr>
              <a:t>R</a:t>
            </a:r>
            <a:r>
              <a:rPr lang="zh-CN" altLang="en-US" sz="2400" dirty="0">
                <a:solidFill>
                  <a:srgbClr val="0070C0"/>
                </a:solidFill>
                <a:latin typeface="+mn-ea"/>
                <a:ea typeface="+mn-ea"/>
              </a:rPr>
              <a:t>型</a:t>
            </a:r>
            <a:r>
              <a:rPr lang="zh-CN" altLang="en-US" sz="2400" dirty="0">
                <a:latin typeface="+mn-ea"/>
                <a:ea typeface="+mn-ea"/>
              </a:rPr>
              <a:t>还要分析</a:t>
            </a:r>
            <a:r>
              <a:rPr lang="en-US" altLang="zh-CN" sz="2400" dirty="0">
                <a:solidFill>
                  <a:srgbClr val="0070C0"/>
                </a:solidFill>
                <a:latin typeface="+mn-ea"/>
                <a:ea typeface="+mn-ea"/>
              </a:rPr>
              <a:t>6</a:t>
            </a:r>
            <a:r>
              <a:rPr lang="zh-CN" altLang="en-US" sz="2400" dirty="0">
                <a:solidFill>
                  <a:srgbClr val="0070C0"/>
                </a:solidFill>
                <a:latin typeface="+mn-ea"/>
                <a:ea typeface="+mn-ea"/>
              </a:rPr>
              <a:t>位</a:t>
            </a:r>
            <a:r>
              <a:rPr lang="en-US" altLang="zh-CN" sz="2400" dirty="0" err="1">
                <a:solidFill>
                  <a:srgbClr val="0070C0"/>
                </a:solidFill>
                <a:latin typeface="+mn-ea"/>
                <a:ea typeface="+mn-ea"/>
              </a:rPr>
              <a:t>func</a:t>
            </a:r>
            <a:r>
              <a:rPr lang="zh-CN" altLang="en-US" sz="2400" dirty="0">
                <a:latin typeface="+mn-ea"/>
                <a:ea typeface="+mn-ea"/>
              </a:rPr>
              <a:t>），产生相应的</a:t>
            </a:r>
            <a:r>
              <a:rPr lang="zh-CN" altLang="en-US" sz="2400" dirty="0">
                <a:solidFill>
                  <a:srgbClr val="FF0000"/>
                </a:solidFill>
                <a:latin typeface="+mn-ea"/>
                <a:ea typeface="+mn-ea"/>
              </a:rPr>
              <a:t>控制信号</a:t>
            </a:r>
            <a:r>
              <a:rPr lang="zh-CN" altLang="en-US" sz="2400" dirty="0">
                <a:latin typeface="+mn-ea"/>
                <a:ea typeface="+mn-ea"/>
              </a:rPr>
              <a:t>送对应部件。</a:t>
            </a:r>
            <a:endParaRPr lang="en-US" altLang="zh-CN" sz="2400" dirty="0">
              <a:latin typeface="+mn-ea"/>
              <a:ea typeface="+mn-ea"/>
            </a:endParaRPr>
          </a:p>
          <a:p>
            <a:pPr indent="441325" algn="l">
              <a:lnSpc>
                <a:spcPct val="120000"/>
              </a:lnSpc>
            </a:pPr>
            <a:r>
              <a:rPr lang="en-US" altLang="zh-CN" sz="2400" dirty="0">
                <a:solidFill>
                  <a:srgbClr val="FF0000"/>
                </a:solidFill>
                <a:latin typeface="+mn-ea"/>
                <a:ea typeface="+mn-ea"/>
              </a:rPr>
              <a:t>R</a:t>
            </a:r>
            <a:r>
              <a:rPr lang="zh-CN" altLang="en-US" sz="2400" dirty="0">
                <a:solidFill>
                  <a:srgbClr val="FF0000"/>
                </a:solidFill>
                <a:latin typeface="+mn-ea"/>
                <a:ea typeface="+mn-ea"/>
              </a:rPr>
              <a:t>型</a:t>
            </a:r>
            <a:r>
              <a:rPr lang="zh-CN" altLang="en-US" sz="2400" dirty="0">
                <a:latin typeface="+mn-ea"/>
                <a:ea typeface="+mn-ea"/>
              </a:rPr>
              <a:t>或</a:t>
            </a:r>
            <a:r>
              <a:rPr lang="en-US" altLang="zh-CN" sz="2400" dirty="0">
                <a:solidFill>
                  <a:srgbClr val="FF0000"/>
                </a:solidFill>
                <a:latin typeface="+mn-ea"/>
                <a:ea typeface="+mn-ea"/>
              </a:rPr>
              <a:t>I</a:t>
            </a:r>
            <a:r>
              <a:rPr lang="zh-CN" altLang="en-US" sz="2400" dirty="0">
                <a:solidFill>
                  <a:srgbClr val="FF0000"/>
                </a:solidFill>
                <a:latin typeface="+mn-ea"/>
                <a:ea typeface="+mn-ea"/>
              </a:rPr>
              <a:t>型</a:t>
            </a:r>
            <a:r>
              <a:rPr lang="zh-CN" altLang="en-US" sz="2400" dirty="0">
                <a:latin typeface="+mn-ea"/>
                <a:ea typeface="+mn-ea"/>
              </a:rPr>
              <a:t>指令，根据</a:t>
            </a:r>
            <a:r>
              <a:rPr lang="en-US" altLang="zh-CN" sz="2400" dirty="0" err="1">
                <a:solidFill>
                  <a:srgbClr val="FF0000"/>
                </a:solidFill>
                <a:latin typeface="+mn-ea"/>
                <a:ea typeface="+mn-ea"/>
              </a:rPr>
              <a:t>rs</a:t>
            </a:r>
            <a:r>
              <a:rPr lang="zh-CN" altLang="en-US" sz="2400" dirty="0">
                <a:solidFill>
                  <a:srgbClr val="FF0000"/>
                </a:solidFill>
                <a:latin typeface="+mn-ea"/>
                <a:ea typeface="+mn-ea"/>
              </a:rPr>
              <a:t>、</a:t>
            </a:r>
            <a:r>
              <a:rPr lang="en-US" altLang="zh-CN" sz="2400" dirty="0" err="1">
                <a:solidFill>
                  <a:srgbClr val="FF0000"/>
                </a:solidFill>
                <a:latin typeface="+mn-ea"/>
                <a:ea typeface="+mn-ea"/>
              </a:rPr>
              <a:t>rt</a:t>
            </a:r>
            <a:r>
              <a:rPr lang="zh-CN" altLang="en-US" sz="2400" dirty="0">
                <a:latin typeface="+mn-ea"/>
                <a:ea typeface="+mn-ea"/>
              </a:rPr>
              <a:t>操作数字段，读取</a:t>
            </a:r>
            <a:r>
              <a:rPr lang="en-US" altLang="zh-CN" sz="2400" dirty="0">
                <a:latin typeface="+mn-ea"/>
                <a:ea typeface="+mn-ea"/>
              </a:rPr>
              <a:t>1</a:t>
            </a:r>
            <a:r>
              <a:rPr lang="zh-CN" altLang="en-US" sz="2400" dirty="0">
                <a:latin typeface="+mn-ea"/>
                <a:ea typeface="+mn-ea"/>
              </a:rPr>
              <a:t>或</a:t>
            </a:r>
            <a:r>
              <a:rPr lang="en-US" altLang="zh-CN" sz="2400" dirty="0">
                <a:latin typeface="+mn-ea"/>
                <a:ea typeface="+mn-ea"/>
              </a:rPr>
              <a:t>2</a:t>
            </a:r>
            <a:r>
              <a:rPr lang="zh-CN" altLang="en-US" sz="2400" dirty="0">
                <a:latin typeface="+mn-ea"/>
                <a:ea typeface="+mn-ea"/>
              </a:rPr>
              <a:t>寄存器、或立即数送</a:t>
            </a:r>
            <a:r>
              <a:rPr lang="en-US" altLang="zh-CN" sz="2400" dirty="0">
                <a:latin typeface="+mn-ea"/>
                <a:ea typeface="+mn-ea"/>
              </a:rPr>
              <a:t>ALU(</a:t>
            </a:r>
            <a:r>
              <a:rPr lang="zh-CN" altLang="en-US" sz="2400" dirty="0">
                <a:latin typeface="+mn-ea"/>
                <a:ea typeface="+mn-ea"/>
              </a:rPr>
              <a:t>运算器</a:t>
            </a:r>
            <a:r>
              <a:rPr lang="en-US" altLang="zh-CN" sz="2400" dirty="0">
                <a:latin typeface="+mn-ea"/>
                <a:ea typeface="+mn-ea"/>
              </a:rPr>
              <a:t>)</a:t>
            </a:r>
            <a:r>
              <a:rPr lang="zh-CN" altLang="en-US" sz="2400" dirty="0">
                <a:latin typeface="+mn-ea"/>
                <a:ea typeface="+mn-ea"/>
              </a:rPr>
              <a:t>。</a:t>
            </a:r>
            <a:endParaRPr lang="en-US" altLang="zh-CN" sz="2400" dirty="0">
              <a:latin typeface="+mn-ea"/>
              <a:ea typeface="+mn-ea"/>
            </a:endParaRPr>
          </a:p>
        </p:txBody>
      </p:sp>
      <p:sp>
        <p:nvSpPr>
          <p:cNvPr id="5" name="Text Box 12"/>
          <p:cNvSpPr txBox="1">
            <a:spLocks noChangeArrowheads="1"/>
          </p:cNvSpPr>
          <p:nvPr/>
        </p:nvSpPr>
        <p:spPr bwMode="auto">
          <a:xfrm>
            <a:off x="234458" y="5744754"/>
            <a:ext cx="9089390"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sz="2400" dirty="0">
                <a:solidFill>
                  <a:srgbClr val="0000FF"/>
                </a:solidFill>
                <a:latin typeface="+mn-ea"/>
                <a:ea typeface="+mn-ea"/>
              </a:rPr>
              <a:t>备注：实现每条指令的第一步是相同的，与具体的指令类型无关。其后的步骤与具体的指令类型相关。</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12"/>
          <p:cNvSpPr txBox="1">
            <a:spLocks noChangeArrowheads="1"/>
          </p:cNvSpPr>
          <p:nvPr/>
        </p:nvSpPr>
        <p:spPr bwMode="auto">
          <a:xfrm>
            <a:off x="501622" y="4618649"/>
            <a:ext cx="8328293" cy="178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写回结果</a:t>
            </a:r>
            <a:endParaRPr lang="en-US" altLang="zh-CN" dirty="0">
              <a:solidFill>
                <a:srgbClr val="C00000"/>
              </a:solidFill>
              <a:latin typeface="+mn-ea"/>
              <a:ea typeface="+mn-ea"/>
            </a:endParaRPr>
          </a:p>
          <a:p>
            <a:pPr marL="457200" indent="-457200" algn="l">
              <a:lnSpc>
                <a:spcPct val="120000"/>
              </a:lnSpc>
              <a:buFont typeface="Arial" charset="0"/>
              <a:buChar char="•"/>
            </a:pPr>
            <a:r>
              <a:rPr lang="en-US" altLang="zh-CN" sz="2400" dirty="0" err="1">
                <a:solidFill>
                  <a:srgbClr val="0070C0"/>
                </a:solidFill>
                <a:latin typeface="+mn-ea"/>
                <a:ea typeface="+mn-ea"/>
              </a:rPr>
              <a:t>lw</a:t>
            </a:r>
            <a:r>
              <a:rPr lang="zh-CN" altLang="en-US" sz="2400" dirty="0">
                <a:solidFill>
                  <a:srgbClr val="0070C0"/>
                </a:solidFill>
                <a:latin typeface="+mn-ea"/>
                <a:ea typeface="+mn-ea"/>
              </a:rPr>
              <a:t>：</a:t>
            </a:r>
            <a:r>
              <a:rPr lang="zh-CN" altLang="en-US" sz="2400" dirty="0">
                <a:latin typeface="+mn-ea"/>
                <a:ea typeface="+mn-ea"/>
              </a:rPr>
              <a:t>将存储器读出数据写到</a:t>
            </a:r>
            <a:r>
              <a:rPr lang="en-US" altLang="zh-CN" sz="2400" dirty="0" err="1">
                <a:latin typeface="+mn-ea"/>
                <a:ea typeface="+mn-ea"/>
              </a:rPr>
              <a:t>rt</a:t>
            </a:r>
            <a:r>
              <a:rPr lang="zh-CN" altLang="en-US" sz="2400" dirty="0">
                <a:latin typeface="+mn-ea"/>
                <a:ea typeface="+mn-ea"/>
              </a:rPr>
              <a:t>寄存器中；</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运算类指令：</a:t>
            </a:r>
            <a:r>
              <a:rPr lang="zh-CN" altLang="en-US" sz="2400" dirty="0">
                <a:latin typeface="+mn-ea"/>
                <a:ea typeface="+mn-ea"/>
              </a:rPr>
              <a:t>将</a:t>
            </a:r>
            <a:r>
              <a:rPr lang="en-US" altLang="zh-CN" sz="2400" dirty="0">
                <a:latin typeface="+mn-ea"/>
                <a:ea typeface="+mn-ea"/>
              </a:rPr>
              <a:t>ALU</a:t>
            </a:r>
            <a:r>
              <a:rPr lang="zh-CN" altLang="en-US" sz="2400" dirty="0">
                <a:latin typeface="+mn-ea"/>
                <a:ea typeface="+mn-ea"/>
              </a:rPr>
              <a:t>结果写到</a:t>
            </a:r>
            <a:r>
              <a:rPr lang="en-US" altLang="zh-CN" sz="2400" dirty="0" err="1">
                <a:latin typeface="+mn-ea"/>
                <a:ea typeface="+mn-ea"/>
              </a:rPr>
              <a:t>rd</a:t>
            </a:r>
            <a:r>
              <a:rPr lang="zh-CN" altLang="en-US" sz="2400" dirty="0">
                <a:latin typeface="+mn-ea"/>
                <a:ea typeface="+mn-ea"/>
              </a:rPr>
              <a:t>寄存器中。</a:t>
            </a:r>
          </a:p>
          <a:p>
            <a:pPr algn="l"/>
            <a:endParaRPr lang="zh-CN" altLang="en-US" sz="2400" dirty="0">
              <a:solidFill>
                <a:srgbClr val="C00000"/>
              </a:solidFill>
              <a:latin typeface="+mn-ea"/>
              <a:ea typeface="+mn-ea"/>
            </a:endParaRPr>
          </a:p>
        </p:txBody>
      </p:sp>
      <p:sp>
        <p:nvSpPr>
          <p:cNvPr id="77" name="Text Box 12"/>
          <p:cNvSpPr txBox="1">
            <a:spLocks noChangeArrowheads="1"/>
          </p:cNvSpPr>
          <p:nvPr/>
        </p:nvSpPr>
        <p:spPr bwMode="auto">
          <a:xfrm>
            <a:off x="467544" y="980728"/>
            <a:ext cx="8328293" cy="274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执行指令</a:t>
            </a:r>
          </a:p>
          <a:p>
            <a:pPr marL="457200" indent="-457200" algn="l">
              <a:lnSpc>
                <a:spcPct val="120000"/>
              </a:lnSpc>
              <a:buFont typeface="Arial" charset="0"/>
              <a:buChar char="•"/>
            </a:pPr>
            <a:r>
              <a:rPr lang="zh-CN" altLang="en-US" sz="2400" dirty="0">
                <a:solidFill>
                  <a:srgbClr val="0070C0"/>
                </a:solidFill>
                <a:latin typeface="+mn-ea"/>
                <a:ea typeface="+mn-ea"/>
              </a:rPr>
              <a:t>存储器访问指令</a:t>
            </a:r>
            <a:r>
              <a:rPr lang="en-US" altLang="zh-CN" sz="2400" dirty="0" err="1">
                <a:solidFill>
                  <a:srgbClr val="0070C0"/>
                </a:solidFill>
                <a:latin typeface="+mn-ea"/>
                <a:ea typeface="+mn-ea"/>
              </a:rPr>
              <a:t>lw</a:t>
            </a:r>
            <a:r>
              <a:rPr lang="zh-CN" altLang="en-US" sz="2400" dirty="0">
                <a:solidFill>
                  <a:srgbClr val="0070C0"/>
                </a:solidFill>
                <a:latin typeface="+mn-ea"/>
                <a:ea typeface="+mn-ea"/>
              </a:rPr>
              <a:t>或</a:t>
            </a:r>
            <a:r>
              <a:rPr lang="en-US" altLang="zh-CN" sz="2400" dirty="0" err="1">
                <a:solidFill>
                  <a:srgbClr val="0070C0"/>
                </a:solidFill>
                <a:latin typeface="+mn-ea"/>
                <a:ea typeface="+mn-ea"/>
              </a:rPr>
              <a:t>sw</a:t>
            </a:r>
            <a:r>
              <a:rPr lang="zh-CN" altLang="en-US" sz="2400" dirty="0">
                <a:latin typeface="+mn-ea"/>
                <a:ea typeface="+mn-ea"/>
              </a:rPr>
              <a:t>：</a:t>
            </a:r>
            <a:r>
              <a:rPr lang="en-US" altLang="zh-CN" sz="2400" dirty="0">
                <a:latin typeface="+mn-ea"/>
                <a:ea typeface="+mn-ea"/>
              </a:rPr>
              <a:t>ALU</a:t>
            </a:r>
            <a:r>
              <a:rPr lang="zh-CN" altLang="en-US" sz="2400" dirty="0">
                <a:latin typeface="+mn-ea"/>
                <a:ea typeface="+mn-ea"/>
              </a:rPr>
              <a:t>计算访存有效地址；</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运算类指令：</a:t>
            </a:r>
            <a:r>
              <a:rPr lang="en-US" altLang="zh-CN" sz="2400" dirty="0">
                <a:latin typeface="+mn-ea"/>
                <a:ea typeface="+mn-ea"/>
              </a:rPr>
              <a:t>ALU</a:t>
            </a:r>
            <a:r>
              <a:rPr lang="zh-CN" altLang="en-US" sz="2400" dirty="0">
                <a:latin typeface="+mn-ea"/>
                <a:ea typeface="+mn-ea"/>
              </a:rPr>
              <a:t>根据控制信号完成指令运算；</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分支指令：</a:t>
            </a:r>
            <a:r>
              <a:rPr lang="zh-CN" altLang="en-US" sz="2400" dirty="0">
                <a:latin typeface="+mn-ea"/>
                <a:ea typeface="+mn-ea"/>
              </a:rPr>
              <a:t>利用</a:t>
            </a:r>
            <a:r>
              <a:rPr lang="en-US" altLang="zh-CN" sz="2400" dirty="0">
                <a:latin typeface="+mn-ea"/>
                <a:ea typeface="+mn-ea"/>
              </a:rPr>
              <a:t>ALU</a:t>
            </a:r>
            <a:r>
              <a:rPr lang="zh-CN" altLang="en-US" sz="2400" dirty="0">
                <a:latin typeface="+mn-ea"/>
                <a:ea typeface="+mn-ea"/>
              </a:rPr>
              <a:t>比较</a:t>
            </a:r>
            <a:r>
              <a:rPr lang="en-US" altLang="zh-CN" sz="2400" dirty="0" err="1">
                <a:latin typeface="+mn-ea"/>
                <a:ea typeface="+mn-ea"/>
              </a:rPr>
              <a:t>rs</a:t>
            </a:r>
            <a:r>
              <a:rPr lang="zh-CN" altLang="en-US" sz="2400" dirty="0">
                <a:latin typeface="+mn-ea"/>
                <a:ea typeface="+mn-ea"/>
              </a:rPr>
              <a:t>与</a:t>
            </a:r>
            <a:r>
              <a:rPr lang="en-US" altLang="zh-CN" sz="2400" dirty="0" err="1">
                <a:latin typeface="+mn-ea"/>
                <a:ea typeface="+mn-ea"/>
              </a:rPr>
              <a:t>rt</a:t>
            </a:r>
            <a:r>
              <a:rPr lang="zh-CN" altLang="en-US" sz="2400" dirty="0">
                <a:latin typeface="+mn-ea"/>
                <a:ea typeface="+mn-ea"/>
              </a:rPr>
              <a:t>是否相等。如果条件成立，计算转移地址并送人</a:t>
            </a:r>
            <a:r>
              <a:rPr lang="en-US" altLang="zh-CN" sz="2400" dirty="0">
                <a:latin typeface="+mn-ea"/>
                <a:ea typeface="+mn-ea"/>
              </a:rPr>
              <a:t>PC</a:t>
            </a:r>
            <a:r>
              <a:rPr lang="zh-CN" altLang="en-US" sz="2400" dirty="0">
                <a:latin typeface="+mn-ea"/>
                <a:ea typeface="+mn-ea"/>
              </a:rPr>
              <a:t>。</a:t>
            </a:r>
          </a:p>
          <a:p>
            <a:pPr marL="457200" indent="-457200" algn="l">
              <a:lnSpc>
                <a:spcPct val="120000"/>
              </a:lnSpc>
              <a:buFont typeface="Arial" charset="0"/>
              <a:buChar char="•"/>
            </a:pPr>
            <a:endParaRPr lang="zh-CN" altLang="en-US" sz="2400" dirty="0">
              <a:latin typeface="+mn-ea"/>
              <a:ea typeface="+mn-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b="1" smtClean="0">
                <a:latin typeface="+mn-ea"/>
              </a:rPr>
              <a:t>14</a:t>
            </a:fld>
            <a:endParaRPr kumimoji="0" lang="zh-CN" altLang="en-US" b="1" dirty="0">
              <a:latin typeface="+mn-ea"/>
            </a:endParaRPr>
          </a:p>
        </p:txBody>
      </p:sp>
      <p:sp>
        <p:nvSpPr>
          <p:cNvPr id="6" name="Text Box 12"/>
          <p:cNvSpPr txBox="1">
            <a:spLocks noChangeArrowheads="1"/>
          </p:cNvSpPr>
          <p:nvPr/>
        </p:nvSpPr>
        <p:spPr bwMode="auto">
          <a:xfrm>
            <a:off x="529513" y="3201308"/>
            <a:ext cx="8328293" cy="141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访问存储器</a:t>
            </a:r>
          </a:p>
          <a:p>
            <a:pPr marL="457200" indent="-457200" algn="l">
              <a:lnSpc>
                <a:spcPct val="120000"/>
              </a:lnSpc>
              <a:buFont typeface="Arial" charset="0"/>
              <a:buChar char="•"/>
            </a:pPr>
            <a:r>
              <a:rPr lang="en-US" altLang="zh-CN" sz="2400" dirty="0" err="1">
                <a:solidFill>
                  <a:srgbClr val="0070C0"/>
                </a:solidFill>
                <a:latin typeface="+mn-ea"/>
                <a:ea typeface="+mn-ea"/>
              </a:rPr>
              <a:t>lw</a:t>
            </a:r>
            <a:r>
              <a:rPr lang="zh-CN" altLang="en-US" sz="2400" dirty="0">
                <a:solidFill>
                  <a:srgbClr val="0070C0"/>
                </a:solidFill>
                <a:latin typeface="+mn-ea"/>
                <a:ea typeface="+mn-ea"/>
              </a:rPr>
              <a:t>：</a:t>
            </a:r>
            <a:r>
              <a:rPr lang="zh-CN" altLang="en-US" sz="2400" dirty="0">
                <a:latin typeface="+mn-ea"/>
                <a:ea typeface="+mn-ea"/>
              </a:rPr>
              <a:t>根据有效地址读出存储器数据</a:t>
            </a:r>
            <a:r>
              <a:rPr lang="zh-CN" altLang="en-US" sz="2400" dirty="0">
                <a:solidFill>
                  <a:srgbClr val="0070C0"/>
                </a:solidFill>
                <a:latin typeface="+mn-ea"/>
                <a:ea typeface="+mn-ea"/>
              </a:rPr>
              <a:t>；</a:t>
            </a:r>
            <a:endParaRPr lang="en-US" altLang="zh-CN" sz="2400" dirty="0">
              <a:solidFill>
                <a:srgbClr val="0070C0"/>
              </a:solidFill>
              <a:latin typeface="+mn-ea"/>
              <a:ea typeface="+mn-ea"/>
            </a:endParaRPr>
          </a:p>
          <a:p>
            <a:pPr marL="457200" indent="-457200" algn="l">
              <a:lnSpc>
                <a:spcPct val="120000"/>
              </a:lnSpc>
              <a:buFont typeface="Arial" charset="0"/>
              <a:buChar char="•"/>
            </a:pPr>
            <a:r>
              <a:rPr lang="en-US" altLang="zh-CN" sz="2400" dirty="0" err="1">
                <a:solidFill>
                  <a:srgbClr val="0070C0"/>
                </a:solidFill>
                <a:latin typeface="+mn-ea"/>
                <a:ea typeface="+mn-ea"/>
              </a:rPr>
              <a:t>Sw</a:t>
            </a:r>
            <a:r>
              <a:rPr lang="zh-CN" altLang="en-US" sz="2400" dirty="0">
                <a:solidFill>
                  <a:srgbClr val="0070C0"/>
                </a:solidFill>
                <a:latin typeface="+mn-ea"/>
                <a:ea typeface="+mn-ea"/>
              </a:rPr>
              <a:t>：</a:t>
            </a:r>
            <a:r>
              <a:rPr lang="zh-CN" altLang="en-US" sz="2400" dirty="0">
                <a:latin typeface="+mn-ea"/>
                <a:ea typeface="+mn-ea"/>
              </a:rPr>
              <a:t>根据有效地址将读出寄存器数据写到存储器中。</a:t>
            </a:r>
            <a:endParaRPr lang="en-US" altLang="zh-CN" sz="24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79" y="1963558"/>
            <a:ext cx="8229600" cy="4705802"/>
          </a:xfrm>
        </p:spPr>
        <p:txBody>
          <a:bodyPr>
            <a:noAutofit/>
          </a:bodyPr>
          <a:lstStyle/>
          <a:p>
            <a:pPr>
              <a:lnSpc>
                <a:spcPts val="3000"/>
              </a:lnSpc>
              <a:buFont typeface="Wingdings" panose="05000000000000000000" charset="0"/>
              <a:buChar char="Ø"/>
            </a:pPr>
            <a:r>
              <a:rPr altLang="en-US" sz="2400" b="1" dirty="0">
                <a:solidFill>
                  <a:srgbClr val="0000FF"/>
                </a:solidFill>
                <a:latin typeface="+mn-ea"/>
                <a:sym typeface="+mn-ea"/>
              </a:rPr>
              <a:t>除</a:t>
            </a:r>
            <a:r>
              <a:rPr altLang="en-US" sz="2400" b="1" dirty="0">
                <a:solidFill>
                  <a:srgbClr val="C00000"/>
                </a:solidFill>
                <a:latin typeface="+mn-ea"/>
                <a:sym typeface="+mn-ea"/>
              </a:rPr>
              <a:t>跳转指令</a:t>
            </a:r>
            <a:r>
              <a:rPr lang="zh-CN" altLang="en-US" sz="2400" b="1" dirty="0">
                <a:solidFill>
                  <a:srgbClr val="C00000"/>
                </a:solidFill>
                <a:latin typeface="+mn-ea"/>
                <a:sym typeface="+mn-ea"/>
              </a:rPr>
              <a:t>，</a:t>
            </a:r>
            <a:r>
              <a:rPr lang="zh-CN" altLang="en-US" sz="2400" b="1" dirty="0">
                <a:solidFill>
                  <a:srgbClr val="0000FF"/>
                </a:solidFill>
                <a:latin typeface="+mn-ea"/>
                <a:sym typeface="+mn-ea"/>
              </a:rPr>
              <a:t>其余</a:t>
            </a:r>
            <a:r>
              <a:rPr altLang="en-US" sz="2400" b="1" dirty="0">
                <a:solidFill>
                  <a:srgbClr val="0000FF"/>
                </a:solidFill>
                <a:latin typeface="+mn-ea"/>
                <a:sym typeface="+mn-ea"/>
              </a:rPr>
              <a:t>所有指令读取寄存器后，</a:t>
            </a:r>
            <a:r>
              <a:rPr lang="zh-CN" altLang="en-US" sz="2400" b="1" dirty="0">
                <a:solidFill>
                  <a:srgbClr val="0000FF"/>
                </a:solidFill>
                <a:latin typeface="+mn-ea"/>
                <a:sym typeface="+mn-ea"/>
              </a:rPr>
              <a:t>均使用</a:t>
            </a:r>
            <a:r>
              <a:rPr altLang="en-US" sz="2400" b="1" dirty="0">
                <a:solidFill>
                  <a:srgbClr val="0000FF"/>
                </a:solidFill>
                <a:latin typeface="+mn-ea"/>
                <a:sym typeface="+mn-ea"/>
              </a:rPr>
              <a:t>算术逻辑单元（</a:t>
            </a:r>
            <a:r>
              <a:rPr lang="en-US" altLang="zh-CN" sz="2400" b="1" dirty="0">
                <a:solidFill>
                  <a:srgbClr val="0000FF"/>
                </a:solidFill>
                <a:latin typeface="+mn-ea"/>
                <a:sym typeface="+mn-ea"/>
              </a:rPr>
              <a:t>ALU</a:t>
            </a:r>
            <a:r>
              <a:rPr altLang="en-US" sz="2400" b="1" dirty="0">
                <a:solidFill>
                  <a:srgbClr val="0000FF"/>
                </a:solidFill>
                <a:latin typeface="+mn-ea"/>
                <a:sym typeface="+mn-ea"/>
              </a:rPr>
              <a:t>）：</a:t>
            </a:r>
          </a:p>
          <a:p>
            <a:pPr marL="0" indent="0">
              <a:lnSpc>
                <a:spcPts val="3000"/>
              </a:lnSpc>
              <a:buFont typeface="Wingdings" panose="05000000000000000000" charset="0"/>
              <a:buNone/>
            </a:pPr>
            <a:r>
              <a:rPr altLang="en-US" sz="2400" b="1" dirty="0">
                <a:solidFill>
                  <a:srgbClr val="0000FF"/>
                </a:solidFill>
                <a:latin typeface="+mn-ea"/>
                <a:sym typeface="+mn-ea"/>
              </a:rPr>
              <a:t>     </a:t>
            </a:r>
            <a:r>
              <a:rPr lang="en-US" altLang="zh-CN" sz="2400" b="1" dirty="0">
                <a:solidFill>
                  <a:srgbClr val="C00000"/>
                </a:solidFill>
                <a:latin typeface="+mn-ea"/>
                <a:sym typeface="+mn-ea"/>
              </a:rPr>
              <a:t>load/store</a:t>
            </a:r>
            <a:r>
              <a:rPr altLang="en-US" sz="2400" b="1" dirty="0">
                <a:solidFill>
                  <a:srgbClr val="C00000"/>
                </a:solidFill>
                <a:latin typeface="+mn-ea"/>
                <a:sym typeface="+mn-ea"/>
              </a:rPr>
              <a:t>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计算地址，</a:t>
            </a:r>
            <a:r>
              <a:rPr altLang="en-US" sz="2400" b="1" dirty="0">
                <a:solidFill>
                  <a:srgbClr val="C00000"/>
                </a:solidFill>
                <a:latin typeface="+mn-ea"/>
                <a:sym typeface="+mn-ea"/>
              </a:rPr>
              <a:t>算术逻辑指令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执行运算，</a:t>
            </a:r>
            <a:r>
              <a:rPr altLang="en-US" sz="2400" b="1" dirty="0">
                <a:solidFill>
                  <a:srgbClr val="C00000"/>
                </a:solidFill>
                <a:latin typeface="+mn-ea"/>
                <a:sym typeface="+mn-ea"/>
              </a:rPr>
              <a:t>分支指令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进行比较。</a:t>
            </a:r>
          </a:p>
          <a:p>
            <a:pPr>
              <a:lnSpc>
                <a:spcPts val="3000"/>
              </a:lnSpc>
              <a:buFont typeface="Wingdings" panose="05000000000000000000" charset="0"/>
              <a:buChar char="Ø"/>
            </a:pPr>
            <a:r>
              <a:rPr altLang="en-US" sz="2400" b="1" dirty="0">
                <a:solidFill>
                  <a:srgbClr val="0000FF"/>
                </a:solidFill>
                <a:latin typeface="+mn-ea"/>
                <a:sym typeface="+mn-ea"/>
              </a:rPr>
              <a:t>在使用</a:t>
            </a:r>
            <a:r>
              <a:rPr lang="en-US" altLang="zh-CN" sz="2400" b="1" dirty="0">
                <a:solidFill>
                  <a:srgbClr val="0000FF"/>
                </a:solidFill>
                <a:latin typeface="+mn-ea"/>
                <a:sym typeface="+mn-ea"/>
              </a:rPr>
              <a:t>ALU</a:t>
            </a:r>
            <a:r>
              <a:rPr altLang="en-US" sz="2400" b="1" dirty="0">
                <a:solidFill>
                  <a:srgbClr val="0000FF"/>
                </a:solidFill>
                <a:latin typeface="+mn-ea"/>
                <a:sym typeface="+mn-ea"/>
              </a:rPr>
              <a:t>之后，完成不同指令所需的动作就有所不同：</a:t>
            </a:r>
            <a:r>
              <a:rPr lang="en-US" altLang="zh-CN" sz="2400" b="1" dirty="0">
                <a:solidFill>
                  <a:srgbClr val="0000FF"/>
                </a:solidFill>
                <a:latin typeface="+mn-ea"/>
                <a:sym typeface="+mn-ea"/>
              </a:rPr>
              <a:t>   </a:t>
            </a:r>
            <a:r>
              <a:rPr lang="en-US" altLang="zh-CN" sz="2400" b="1" dirty="0">
                <a:solidFill>
                  <a:srgbClr val="C00000"/>
                </a:solidFill>
                <a:latin typeface="+mn-ea"/>
                <a:sym typeface="+mn-ea"/>
              </a:rPr>
              <a:t> </a:t>
            </a:r>
            <a:endParaRPr altLang="en-US" sz="2400" b="1" dirty="0">
              <a:solidFill>
                <a:schemeClr val="tx1"/>
              </a:solidFill>
              <a:latin typeface="+mn-ea"/>
              <a:sym typeface="+mn-ea"/>
            </a:endParaRPr>
          </a:p>
          <a:p>
            <a:pPr>
              <a:lnSpc>
                <a:spcPts val="3000"/>
              </a:lnSpc>
              <a:buFont typeface="Arial" charset="0"/>
              <a:buChar char="•"/>
            </a:pPr>
            <a:r>
              <a:rPr lang="en-US" altLang="zh-CN" sz="2400" b="1" dirty="0">
                <a:solidFill>
                  <a:srgbClr val="C00000"/>
                </a:solidFill>
                <a:latin typeface="+mn-ea"/>
                <a:sym typeface="+mn-ea"/>
              </a:rPr>
              <a:t>load/store</a:t>
            </a:r>
            <a:r>
              <a:rPr lang="zh-CN" altLang="en-US" sz="2400" b="1" dirty="0">
                <a:solidFill>
                  <a:srgbClr val="C00000"/>
                </a:solidFill>
                <a:latin typeface="+mn-ea"/>
                <a:sym typeface="+mn-ea"/>
              </a:rPr>
              <a:t>指令</a:t>
            </a:r>
            <a:r>
              <a:rPr lang="zh-CN" altLang="en-US" sz="2400" b="1" dirty="0">
                <a:solidFill>
                  <a:schemeClr val="tx1"/>
                </a:solidFill>
                <a:latin typeface="+mn-ea"/>
                <a:sym typeface="+mn-ea"/>
              </a:rPr>
              <a:t>访问存储器读取数据和存储数据</a:t>
            </a:r>
            <a:r>
              <a:rPr altLang="en-US" sz="2400" b="1" dirty="0">
                <a:solidFill>
                  <a:schemeClr val="tx1"/>
                </a:solidFill>
                <a:latin typeface="+mn-ea"/>
                <a:sym typeface="+mn-ea"/>
              </a:rPr>
              <a:t>；</a:t>
            </a:r>
            <a:endParaRPr lang="en-US" altLang="en-US" sz="2400" b="1" dirty="0">
              <a:solidFill>
                <a:schemeClr val="tx1"/>
              </a:solidFill>
              <a:latin typeface="+mn-ea"/>
              <a:sym typeface="+mn-ea"/>
            </a:endParaRPr>
          </a:p>
          <a:p>
            <a:pPr>
              <a:lnSpc>
                <a:spcPts val="3000"/>
              </a:lnSpc>
              <a:buFont typeface="Arial" charset="0"/>
              <a:buChar char="•"/>
            </a:pPr>
            <a:r>
              <a:rPr lang="zh-CN" altLang="en-US" sz="2400" b="1" dirty="0">
                <a:solidFill>
                  <a:srgbClr val="C00000"/>
                </a:solidFill>
                <a:latin typeface="+mn-ea"/>
                <a:sym typeface="+mn-ea"/>
              </a:rPr>
              <a:t>算术逻辑指令</a:t>
            </a:r>
            <a:r>
              <a:rPr lang="zh-CN" altLang="en-US" sz="2400" b="1" dirty="0">
                <a:solidFill>
                  <a:schemeClr val="tx1"/>
                </a:solidFill>
                <a:latin typeface="+mn-ea"/>
                <a:sym typeface="+mn-ea"/>
              </a:rPr>
              <a:t>或</a:t>
            </a:r>
            <a:r>
              <a:rPr lang="en-US" altLang="zh-CN" sz="2400" b="1" dirty="0">
                <a:solidFill>
                  <a:srgbClr val="C00000"/>
                </a:solidFill>
                <a:latin typeface="+mn-ea"/>
                <a:sym typeface="+mn-ea"/>
              </a:rPr>
              <a:t>load</a:t>
            </a:r>
            <a:r>
              <a:rPr lang="zh-CN" altLang="en-US" sz="2400" b="1" dirty="0">
                <a:solidFill>
                  <a:srgbClr val="C00000"/>
                </a:solidFill>
                <a:latin typeface="+mn-ea"/>
                <a:sym typeface="+mn-ea"/>
              </a:rPr>
              <a:t>指令</a:t>
            </a:r>
            <a:r>
              <a:rPr lang="zh-CN" altLang="en-US" sz="2400" b="1" dirty="0">
                <a:solidFill>
                  <a:schemeClr val="tx1"/>
                </a:solidFill>
                <a:latin typeface="+mn-ea"/>
                <a:sym typeface="+mn-ea"/>
              </a:rPr>
              <a:t>将来自</a:t>
            </a:r>
            <a:r>
              <a:rPr lang="en-US" altLang="zh-CN" sz="2400" b="1" dirty="0">
                <a:solidFill>
                  <a:schemeClr val="tx1"/>
                </a:solidFill>
                <a:latin typeface="+mn-ea"/>
                <a:sym typeface="+mn-ea"/>
              </a:rPr>
              <a:t>ALU</a:t>
            </a:r>
            <a:r>
              <a:rPr lang="zh-CN" altLang="en-US" sz="2400" b="1" dirty="0">
                <a:solidFill>
                  <a:schemeClr val="tx1"/>
                </a:solidFill>
                <a:latin typeface="+mn-ea"/>
                <a:sym typeface="+mn-ea"/>
              </a:rPr>
              <a:t>或存储器的数据写入寄存器</a:t>
            </a:r>
            <a:endParaRPr lang="en-US" altLang="en-US" sz="2400" b="1" dirty="0">
              <a:solidFill>
                <a:schemeClr val="tx1"/>
              </a:solidFill>
              <a:latin typeface="+mn-ea"/>
              <a:sym typeface="+mn-ea"/>
            </a:endParaRPr>
          </a:p>
          <a:p>
            <a:pPr>
              <a:lnSpc>
                <a:spcPts val="3000"/>
              </a:lnSpc>
              <a:buFont typeface="Arial" charset="0"/>
              <a:buChar char="•"/>
            </a:pPr>
            <a:r>
              <a:rPr altLang="en-US" sz="2400" b="1" dirty="0">
                <a:solidFill>
                  <a:srgbClr val="C00000"/>
                </a:solidFill>
                <a:latin typeface="+mn-ea"/>
                <a:sym typeface="+mn-ea"/>
              </a:rPr>
              <a:t>分支指令</a:t>
            </a:r>
            <a:r>
              <a:rPr lang="zh-CN" altLang="en-US" sz="2400" b="1" dirty="0">
                <a:solidFill>
                  <a:schemeClr val="tx1"/>
                </a:solidFill>
                <a:latin typeface="+mn-ea"/>
                <a:sym typeface="+mn-ea"/>
              </a:rPr>
              <a:t>根据寄存器</a:t>
            </a:r>
            <a:r>
              <a:rPr altLang="en-US" sz="2400" b="1" dirty="0">
                <a:solidFill>
                  <a:schemeClr val="tx1"/>
                </a:solidFill>
                <a:latin typeface="+mn-ea"/>
                <a:sym typeface="+mn-ea"/>
              </a:rPr>
              <a:t>比较结果决定是否改变下一条指令地址，</a:t>
            </a:r>
            <a:r>
              <a:rPr lang="zh-CN" altLang="en-US" sz="2400" b="1" dirty="0">
                <a:solidFill>
                  <a:schemeClr val="tx1"/>
                </a:solidFill>
                <a:latin typeface="+mn-ea"/>
                <a:sym typeface="+mn-ea"/>
              </a:rPr>
              <a:t>条件成立则转移；否则</a:t>
            </a:r>
            <a:r>
              <a:rPr altLang="en-US" sz="2400" b="1" dirty="0">
                <a:solidFill>
                  <a:schemeClr val="tx1"/>
                </a:solidFill>
                <a:latin typeface="+mn-ea"/>
                <a:sym typeface="+mn-ea"/>
              </a:rPr>
              <a:t>下一条指令地址默认是当前指令地址</a:t>
            </a:r>
            <a:r>
              <a:rPr lang="en-US" altLang="zh-CN" sz="2400" b="1" dirty="0">
                <a:solidFill>
                  <a:schemeClr val="tx1"/>
                </a:solidFill>
                <a:latin typeface="+mn-ea"/>
                <a:sym typeface="+mn-ea"/>
              </a:rPr>
              <a:t>+4</a:t>
            </a:r>
            <a:r>
              <a:rPr lang="zh-CN" altLang="en-US" sz="2400" b="1" dirty="0">
                <a:solidFill>
                  <a:schemeClr val="tx1"/>
                </a:solidFill>
                <a:latin typeface="+mn-ea"/>
                <a:sym typeface="+mn-ea"/>
              </a:rPr>
              <a:t>。</a:t>
            </a:r>
            <a:endParaRPr lang="en-US" altLang="zh-CN" sz="2400" b="0" dirty="0">
              <a:solidFill>
                <a:schemeClr val="tx1"/>
              </a:solidFill>
              <a:latin typeface="华文中宋" panose="02010600040101010101" pitchFamily="2" charset="-122"/>
              <a:ea typeface="华文中宋" panose="02010600040101010101" pitchFamily="2" charset="-122"/>
              <a:sym typeface="+mn-ea"/>
            </a:endParaRPr>
          </a:p>
        </p:txBody>
      </p:sp>
      <p:sp>
        <p:nvSpPr>
          <p:cNvPr id="75" name="Text Box 12"/>
          <p:cNvSpPr txBox="1">
            <a:spLocks noChangeArrowheads="1"/>
          </p:cNvSpPr>
          <p:nvPr/>
        </p:nvSpPr>
        <p:spPr bwMode="auto">
          <a:xfrm>
            <a:off x="468050" y="981487"/>
            <a:ext cx="8328293" cy="95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dirty="0"/>
              <a:t>MIPS</a:t>
            </a:r>
            <a:r>
              <a:rPr altLang="en-US" dirty="0"/>
              <a:t>指令集的简洁规整使许多指令的执行类似，简化了实现过程，例如：</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15</a:t>
            </a:fld>
            <a:endParaRPr kumimoji="0"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MIPS</a:t>
            </a:r>
            <a:r>
              <a:rPr lang="zh-CN" altLang="en-US" sz="3200" b="1" dirty="0">
                <a:solidFill>
                  <a:srgbClr val="0000FF"/>
                </a:solidFill>
                <a:latin typeface="华文中宋" panose="02010600040101010101" pitchFamily="2" charset="-122"/>
                <a:ea typeface="华文中宋" panose="02010600040101010101" pitchFamily="2" charset="-122"/>
              </a:rPr>
              <a:t>指令子集需要的主要部件</a:t>
            </a:r>
          </a:p>
        </p:txBody>
      </p:sp>
      <p:sp>
        <p:nvSpPr>
          <p:cNvPr id="63" name="Text Box 12"/>
          <p:cNvSpPr txBox="1">
            <a:spLocks noChangeArrowheads="1"/>
          </p:cNvSpPr>
          <p:nvPr/>
        </p:nvSpPr>
        <p:spPr bwMode="auto">
          <a:xfrm>
            <a:off x="454461" y="836712"/>
            <a:ext cx="7920880" cy="453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Clr>
                <a:srgbClr val="C00000"/>
              </a:buClr>
              <a:buFont typeface="Wingdings" panose="05000000000000000000" pitchFamily="2" charset="2"/>
              <a:buChar char="n"/>
            </a:pPr>
            <a:r>
              <a:rPr lang="en-US" altLang="zh-CN" sz="3200" dirty="0">
                <a:solidFill>
                  <a:srgbClr val="C00000"/>
                </a:solidFill>
              </a:rPr>
              <a:t>PC</a:t>
            </a: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加法器</a:t>
            </a:r>
            <a:endParaRPr lang="en-US" altLang="zh-CN" sz="3200" dirty="0">
              <a:solidFill>
                <a:srgbClr val="C00000"/>
              </a:solidFill>
            </a:endParaRP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存储器</a:t>
            </a:r>
            <a:endParaRPr lang="en-US" altLang="zh-CN" sz="3200" dirty="0">
              <a:solidFill>
                <a:srgbClr val="C00000"/>
              </a:solidFill>
            </a:endParaRPr>
          </a:p>
          <a:p>
            <a:pPr marL="819150" indent="-457200" algn="l">
              <a:lnSpc>
                <a:spcPct val="120000"/>
              </a:lnSpc>
              <a:buFont typeface="Wingdings" pitchFamily="2" charset="2"/>
              <a:buChar char="Ø"/>
            </a:pPr>
            <a:r>
              <a:rPr lang="en-US" altLang="zh-CN" sz="2400" dirty="0"/>
              <a:t> </a:t>
            </a:r>
            <a:r>
              <a:rPr lang="zh-CN" altLang="en-US" sz="2400" b="0" dirty="0"/>
              <a:t>取出指令</a:t>
            </a:r>
            <a:endParaRPr lang="en-US" altLang="zh-CN" sz="2400" b="0" dirty="0"/>
          </a:p>
          <a:p>
            <a:pPr marL="514350" indent="-152400" algn="l">
              <a:lnSpc>
                <a:spcPct val="120000"/>
              </a:lnSpc>
              <a:buFont typeface="Wingdings" panose="05000000000000000000" pitchFamily="2" charset="2"/>
              <a:buChar char="Ø"/>
            </a:pPr>
            <a:r>
              <a:rPr lang="en-US" altLang="zh-CN" sz="2400" b="0" dirty="0"/>
              <a:t>    </a:t>
            </a:r>
            <a:r>
              <a:rPr lang="zh-CN" altLang="en-US" sz="2400" b="0" dirty="0"/>
              <a:t>读写操作数</a:t>
            </a:r>
            <a:endParaRPr lang="en-US" altLang="zh-CN" sz="2400" b="0" dirty="0"/>
          </a:p>
          <a:p>
            <a:pPr marL="457200" indent="-457200" algn="l">
              <a:lnSpc>
                <a:spcPct val="120000"/>
              </a:lnSpc>
              <a:buClr>
                <a:srgbClr val="C00000"/>
              </a:buClr>
              <a:buFont typeface="Wingdings" panose="05000000000000000000" pitchFamily="2" charset="2"/>
              <a:buChar char="n"/>
            </a:pPr>
            <a:r>
              <a:rPr lang="zh-CN" altLang="en-US" sz="3200" dirty="0"/>
              <a:t> </a:t>
            </a:r>
            <a:r>
              <a:rPr lang="zh-CN" altLang="en-US" sz="3200" dirty="0">
                <a:solidFill>
                  <a:srgbClr val="C00000"/>
                </a:solidFill>
              </a:rPr>
              <a:t>寄存器堆</a:t>
            </a:r>
            <a:r>
              <a:rPr lang="en-US" altLang="zh-CN" sz="3200" dirty="0">
                <a:solidFill>
                  <a:srgbClr val="C00000"/>
                </a:solidFill>
              </a:rPr>
              <a:t>(32</a:t>
            </a:r>
            <a:r>
              <a:rPr lang="zh-CN" altLang="en-US" sz="3200" dirty="0">
                <a:solidFill>
                  <a:srgbClr val="C00000"/>
                </a:solidFill>
              </a:rPr>
              <a:t>位</a:t>
            </a:r>
            <a:r>
              <a:rPr lang="en-US" altLang="zh-CN" sz="3200" dirty="0">
                <a:solidFill>
                  <a:srgbClr val="C00000"/>
                </a:solidFill>
              </a:rPr>
              <a:t>)</a:t>
            </a:r>
          </a:p>
          <a:p>
            <a:pPr marL="514350" indent="-152400" algn="l">
              <a:lnSpc>
                <a:spcPct val="120000"/>
              </a:lnSpc>
              <a:buFont typeface="Wingdings" panose="05000000000000000000" pitchFamily="2" charset="2"/>
              <a:buChar char="Ø"/>
            </a:pPr>
            <a:r>
              <a:rPr lang="zh-CN" altLang="en-US" sz="3200" b="0" dirty="0"/>
              <a:t> </a:t>
            </a:r>
            <a:r>
              <a:rPr lang="zh-CN" altLang="en-US" sz="2400" b="0" dirty="0"/>
              <a:t>读数据</a:t>
            </a:r>
            <a:r>
              <a:rPr lang="en-US" altLang="zh-CN" sz="2400" b="0" dirty="0"/>
              <a:t>(</a:t>
            </a:r>
            <a:r>
              <a:rPr lang="zh-CN" altLang="en-US" sz="2400" b="0" dirty="0"/>
              <a:t>根据指令中的</a:t>
            </a:r>
            <a:r>
              <a:rPr lang="en-US" altLang="zh-CN" sz="2400" b="0" dirty="0" err="1"/>
              <a:t>rs</a:t>
            </a:r>
            <a:r>
              <a:rPr lang="zh-CN" altLang="en-US" sz="2400" b="0" dirty="0"/>
              <a:t>或</a:t>
            </a:r>
            <a:r>
              <a:rPr lang="en-US" altLang="zh-CN" sz="2400" b="0" dirty="0" err="1"/>
              <a:t>rd</a:t>
            </a:r>
            <a:r>
              <a:rPr lang="en-US" altLang="zh-CN" sz="2400" b="0" dirty="0"/>
              <a:t>)</a:t>
            </a:r>
          </a:p>
          <a:p>
            <a:pPr marL="514350" indent="-152400" algn="l">
              <a:lnSpc>
                <a:spcPct val="120000"/>
              </a:lnSpc>
              <a:buFont typeface="Wingdings" panose="05000000000000000000" pitchFamily="2" charset="2"/>
              <a:buChar char="Ø"/>
            </a:pPr>
            <a:r>
              <a:rPr lang="en-US" altLang="zh-CN" sz="2400" b="0" dirty="0"/>
              <a:t> </a:t>
            </a:r>
            <a:r>
              <a:rPr lang="zh-CN" altLang="en-US" sz="2400" b="0" dirty="0"/>
              <a:t>写数据</a:t>
            </a:r>
            <a:r>
              <a:rPr lang="en-US" altLang="zh-CN" sz="2400" b="0" dirty="0"/>
              <a:t>(</a:t>
            </a:r>
            <a:r>
              <a:rPr lang="zh-CN" altLang="en-US" sz="2400" b="0" dirty="0"/>
              <a:t>根据指令中的</a:t>
            </a:r>
            <a:r>
              <a:rPr lang="en-US" altLang="zh-CN" sz="2400" b="0" dirty="0" err="1"/>
              <a:t>rd</a:t>
            </a:r>
            <a:r>
              <a:rPr lang="zh-CN" altLang="en-US" sz="2400" b="0" dirty="0"/>
              <a:t>或</a:t>
            </a:r>
            <a:r>
              <a:rPr lang="en-US" altLang="zh-CN" sz="2400" b="0" dirty="0" err="1"/>
              <a:t>rt</a:t>
            </a:r>
            <a:r>
              <a:rPr lang="en-US" altLang="zh-CN" sz="2400" b="0" dirty="0"/>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16</a:t>
            </a:fld>
            <a:endParaRPr kumimoji="0" lang="zh-CN" altLang="en-US" dirty="0"/>
          </a:p>
        </p:txBody>
      </p:sp>
      <p:sp>
        <p:nvSpPr>
          <p:cNvPr id="5" name="Text Box 12"/>
          <p:cNvSpPr txBox="1">
            <a:spLocks noChangeArrowheads="1"/>
          </p:cNvSpPr>
          <p:nvPr/>
        </p:nvSpPr>
        <p:spPr bwMode="auto">
          <a:xfrm>
            <a:off x="472717" y="4965372"/>
            <a:ext cx="7920880" cy="187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Clr>
                <a:srgbClr val="C00000"/>
              </a:buClr>
              <a:buFont typeface="Wingdings" panose="05000000000000000000" pitchFamily="2" charset="2"/>
              <a:buChar char="n"/>
            </a:pPr>
            <a:r>
              <a:rPr lang="en-US" altLang="zh-CN" sz="3200" dirty="0">
                <a:solidFill>
                  <a:srgbClr val="C00000"/>
                </a:solidFill>
              </a:rPr>
              <a:t>ALU</a:t>
            </a: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符号扩展部件</a:t>
            </a:r>
            <a:endParaRPr lang="en-US" altLang="zh-CN" sz="3200" dirty="0">
              <a:solidFill>
                <a:srgbClr val="C00000"/>
              </a:solidFill>
            </a:endParaRP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多路选择器</a:t>
            </a:r>
            <a:endParaRPr lang="en-US" altLang="zh-CN" sz="3200" dirty="0">
              <a:solidFill>
                <a:srgbClr val="C00000"/>
              </a:solidFill>
            </a:endParaRPr>
          </a:p>
        </p:txBody>
      </p:sp>
    </p:spTree>
    <p:extLst>
      <p:ext uri="{BB962C8B-B14F-4D97-AF65-F5344CB8AC3E}">
        <p14:creationId xmlns:p14="http://schemas.microsoft.com/office/powerpoint/2010/main" val="1626405361"/>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数据通路部件分类</a:t>
            </a:r>
          </a:p>
        </p:txBody>
      </p:sp>
      <p:sp>
        <p:nvSpPr>
          <p:cNvPr id="4" name="Text Box 12"/>
          <p:cNvSpPr txBox="1">
            <a:spLocks noChangeArrowheads="1"/>
          </p:cNvSpPr>
          <p:nvPr/>
        </p:nvSpPr>
        <p:spPr bwMode="auto">
          <a:xfrm>
            <a:off x="611505" y="909320"/>
            <a:ext cx="8227060" cy="602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10000"/>
              </a:lnSpc>
              <a:buClr>
                <a:srgbClr val="C00000"/>
              </a:buClr>
              <a:buFont typeface="Wingdings" panose="05000000000000000000" pitchFamily="2" charset="2"/>
              <a:buChar char="n"/>
            </a:pPr>
            <a:r>
              <a:rPr lang="zh-CN" altLang="en-US" sz="2400" dirty="0">
                <a:solidFill>
                  <a:srgbClr val="C00000"/>
                </a:solidFill>
              </a:rPr>
              <a:t>组合逻辑部件</a:t>
            </a:r>
            <a:r>
              <a:rPr lang="zh-CN" altLang="en-US" sz="2400" dirty="0"/>
              <a:t>（输出取决于当前的输入）</a:t>
            </a:r>
          </a:p>
          <a:p>
            <a:pPr marL="514350" indent="-152400" algn="l">
              <a:lnSpc>
                <a:spcPct val="110000"/>
              </a:lnSpc>
              <a:buFont typeface="Wingdings" panose="05000000000000000000" pitchFamily="2" charset="2"/>
              <a:buChar char="Ø"/>
            </a:pPr>
            <a:r>
              <a:rPr lang="zh-CN" altLang="en-US" sz="2400" b="0" dirty="0"/>
              <a:t> 加法器</a:t>
            </a:r>
          </a:p>
          <a:p>
            <a:pPr marL="514350" indent="-152400" algn="l">
              <a:lnSpc>
                <a:spcPct val="110000"/>
              </a:lnSpc>
              <a:buFont typeface="Wingdings" panose="05000000000000000000" pitchFamily="2" charset="2"/>
              <a:buChar char="Ø"/>
            </a:pPr>
            <a:r>
              <a:rPr lang="en-US" altLang="zh-CN" sz="2400" b="0" dirty="0"/>
              <a:t> ALU</a:t>
            </a:r>
          </a:p>
          <a:p>
            <a:pPr marL="514350" indent="-152400" algn="l">
              <a:lnSpc>
                <a:spcPct val="110000"/>
              </a:lnSpc>
              <a:buFont typeface="Wingdings" panose="05000000000000000000" pitchFamily="2" charset="2"/>
              <a:buChar char="Ø"/>
            </a:pPr>
            <a:r>
              <a:rPr lang="zh-CN" altLang="en-US" sz="2400" b="0" dirty="0"/>
              <a:t> 多路选择器</a:t>
            </a:r>
          </a:p>
          <a:p>
            <a:pPr marL="514350" indent="-152400" algn="l">
              <a:lnSpc>
                <a:spcPct val="110000"/>
              </a:lnSpc>
              <a:buFont typeface="Wingdings" panose="05000000000000000000" pitchFamily="2" charset="2"/>
              <a:buChar char="Ø"/>
            </a:pPr>
            <a:r>
              <a:rPr lang="en-US" altLang="zh-CN" sz="2400" b="0" dirty="0"/>
              <a:t> </a:t>
            </a:r>
            <a:r>
              <a:rPr lang="zh-CN" altLang="en-US" sz="2400" b="0" dirty="0"/>
              <a:t>符号扩展器</a:t>
            </a:r>
          </a:p>
          <a:p>
            <a:pPr marL="361950" indent="0" algn="l">
              <a:lnSpc>
                <a:spcPct val="110000"/>
              </a:lnSpc>
              <a:buFont typeface="Wingdings" panose="05000000000000000000" pitchFamily="2" charset="2"/>
              <a:buNone/>
            </a:pPr>
            <a:endParaRPr lang="en-US" altLang="zh-CN" sz="2200" b="0" dirty="0">
              <a:solidFill>
                <a:srgbClr val="0000FF"/>
              </a:solidFill>
            </a:endParaRPr>
          </a:p>
          <a:p>
            <a:pPr marL="361950" indent="0" algn="l">
              <a:lnSpc>
                <a:spcPct val="110000"/>
              </a:lnSpc>
              <a:buFont typeface="Wingdings" panose="05000000000000000000" pitchFamily="2" charset="2"/>
              <a:buNone/>
            </a:pPr>
            <a:r>
              <a:rPr lang="zh-CN" altLang="en-US" sz="1800" b="0" dirty="0">
                <a:solidFill>
                  <a:srgbClr val="0000FF"/>
                </a:solidFill>
              </a:rPr>
              <a:t>其组合逻辑部件输入为之前某时钟周期写入的数据，其输出可供之后某时钟周期使用</a:t>
            </a:r>
            <a:endParaRPr lang="zh-CN" altLang="en-US" sz="1800" b="0" dirty="0"/>
          </a:p>
          <a:p>
            <a:pPr marL="457200" indent="-457200" algn="l">
              <a:lnSpc>
                <a:spcPct val="110000"/>
              </a:lnSpc>
              <a:buClr>
                <a:srgbClr val="C00000"/>
              </a:buClr>
              <a:buFont typeface="Wingdings" panose="05000000000000000000" pitchFamily="2" charset="2"/>
              <a:buChar char="n"/>
            </a:pPr>
            <a:r>
              <a:rPr lang="zh-CN" altLang="en-US" sz="2400" dirty="0">
                <a:solidFill>
                  <a:srgbClr val="C00000"/>
                </a:solidFill>
              </a:rPr>
              <a:t>存储部件</a:t>
            </a:r>
            <a:r>
              <a:rPr lang="zh-CN" altLang="en-US" sz="2400" b="0" dirty="0"/>
              <a:t>（能存储数据值，带有内部存储功能，包含状态，重启后可以恢复状态单元的原值）</a:t>
            </a:r>
          </a:p>
          <a:p>
            <a:pPr marL="514350" indent="-152400" algn="l">
              <a:lnSpc>
                <a:spcPct val="110000"/>
              </a:lnSpc>
              <a:buFont typeface="Wingdings" panose="05000000000000000000" pitchFamily="2" charset="2"/>
              <a:buChar char="Ø"/>
            </a:pPr>
            <a:r>
              <a:rPr lang="zh-CN" altLang="en-US" sz="2400" b="0" dirty="0"/>
              <a:t> 指令存储器</a:t>
            </a:r>
          </a:p>
          <a:p>
            <a:pPr marL="514350" indent="-152400" algn="l">
              <a:lnSpc>
                <a:spcPct val="110000"/>
              </a:lnSpc>
              <a:buFont typeface="Wingdings" panose="05000000000000000000" pitchFamily="2" charset="2"/>
              <a:buChar char="Ø"/>
            </a:pPr>
            <a:r>
              <a:rPr lang="zh-CN" altLang="en-US" sz="2400" b="0" dirty="0"/>
              <a:t> 数据存储器</a:t>
            </a:r>
          </a:p>
          <a:p>
            <a:pPr marL="514350" indent="-152400" algn="l">
              <a:lnSpc>
                <a:spcPct val="110000"/>
              </a:lnSpc>
              <a:buFont typeface="Wingdings" panose="05000000000000000000" pitchFamily="2" charset="2"/>
              <a:buChar char="Ø"/>
            </a:pPr>
            <a:r>
              <a:rPr lang="en-US" altLang="zh-CN" sz="2400" b="0" dirty="0"/>
              <a:t> </a:t>
            </a:r>
            <a:r>
              <a:rPr lang="zh-CN" altLang="en-US" sz="2400" b="0" dirty="0"/>
              <a:t>寄存器堆</a:t>
            </a:r>
          </a:p>
          <a:p>
            <a:pPr marL="361950" indent="0" algn="l">
              <a:lnSpc>
                <a:spcPct val="110000"/>
              </a:lnSpc>
              <a:buFont typeface="Wingdings" panose="05000000000000000000" pitchFamily="2" charset="2"/>
              <a:buNone/>
            </a:pPr>
            <a:r>
              <a:rPr altLang="en-US" sz="2200" b="0" dirty="0">
                <a:solidFill>
                  <a:srgbClr val="FF0000"/>
                </a:solidFill>
                <a:sym typeface="+mn-ea"/>
              </a:rPr>
              <a:t>时钟</a:t>
            </a:r>
            <a:r>
              <a:rPr altLang="en-US" sz="2200" b="0" dirty="0">
                <a:solidFill>
                  <a:srgbClr val="0000FF"/>
                </a:solidFill>
                <a:sym typeface="+mn-ea"/>
              </a:rPr>
              <a:t>决定存储器和寄存器的状态单元何时被写入（状态单元随时可读）</a:t>
            </a:r>
            <a:endParaRPr lang="zh-CN" altLang="en-US" sz="24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17</a:t>
            </a:fld>
            <a:endParaRPr kumimoji="0" lang="zh-CN" altLang="en-US" dirty="0"/>
          </a:p>
        </p:txBody>
      </p:sp>
      <p:grpSp>
        <p:nvGrpSpPr>
          <p:cNvPr id="6" name="组合 5"/>
          <p:cNvGrpSpPr/>
          <p:nvPr/>
        </p:nvGrpSpPr>
        <p:grpSpPr>
          <a:xfrm>
            <a:off x="3413432" y="2269957"/>
            <a:ext cx="5425133" cy="830997"/>
            <a:chOff x="4312366" y="1710363"/>
            <a:chExt cx="5425133" cy="830997"/>
          </a:xfrm>
          <a:solidFill>
            <a:srgbClr val="FFFF00"/>
          </a:solidFill>
        </p:grpSpPr>
        <p:sp>
          <p:nvSpPr>
            <p:cNvPr id="3" name="TextBox 2"/>
            <p:cNvSpPr txBox="1"/>
            <p:nvPr/>
          </p:nvSpPr>
          <p:spPr>
            <a:xfrm>
              <a:off x="4312366" y="1895028"/>
              <a:ext cx="1518608" cy="461665"/>
            </a:xfrm>
            <a:prstGeom prst="rect">
              <a:avLst/>
            </a:prstGeom>
            <a:grpFill/>
          </p:spPr>
          <p:txBody>
            <a:bodyPr wrap="square" rtlCol="0">
              <a:spAutoFit/>
            </a:bodyPr>
            <a:lstStyle/>
            <a:p>
              <a:r>
                <a:rPr lang="zh-CN" altLang="en-US" sz="2400" b="1" dirty="0">
                  <a:solidFill>
                    <a:srgbClr val="0070C0"/>
                  </a:solidFill>
                </a:rPr>
                <a:t>存储部件</a:t>
              </a:r>
            </a:p>
          </p:txBody>
        </p:sp>
        <p:sp>
          <p:nvSpPr>
            <p:cNvPr id="5" name="右箭头 4"/>
            <p:cNvSpPr/>
            <p:nvPr/>
          </p:nvSpPr>
          <p:spPr>
            <a:xfrm>
              <a:off x="5716522" y="2010444"/>
              <a:ext cx="504056" cy="23083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270474" y="1887930"/>
              <a:ext cx="1467025" cy="461665"/>
            </a:xfrm>
            <a:prstGeom prst="rect">
              <a:avLst/>
            </a:prstGeom>
            <a:grpFill/>
          </p:spPr>
          <p:txBody>
            <a:bodyPr wrap="square" rtlCol="0">
              <a:spAutoFit/>
            </a:bodyPr>
            <a:lstStyle/>
            <a:p>
              <a:r>
                <a:rPr lang="zh-CN" altLang="en-US" sz="2400" b="1" dirty="0">
                  <a:solidFill>
                    <a:srgbClr val="0070C0"/>
                  </a:solidFill>
                </a:rPr>
                <a:t>存储部件</a:t>
              </a:r>
            </a:p>
          </p:txBody>
        </p:sp>
        <p:sp>
          <p:nvSpPr>
            <p:cNvPr id="8" name="右箭头 7"/>
            <p:cNvSpPr/>
            <p:nvPr/>
          </p:nvSpPr>
          <p:spPr>
            <a:xfrm>
              <a:off x="7733761" y="2010446"/>
              <a:ext cx="504056" cy="23083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220578" y="1710363"/>
              <a:ext cx="1447766" cy="830997"/>
            </a:xfrm>
            <a:prstGeom prst="rect">
              <a:avLst/>
            </a:prstGeom>
            <a:grpFill/>
          </p:spPr>
          <p:txBody>
            <a:bodyPr wrap="square" rtlCol="0">
              <a:spAutoFit/>
            </a:bodyPr>
            <a:lstStyle/>
            <a:p>
              <a:r>
                <a:rPr lang="zh-CN" altLang="en-US" sz="2400" b="1" dirty="0"/>
                <a:t>组合逻辑部件</a:t>
              </a:r>
            </a:p>
          </p:txBody>
        </p:sp>
      </p:grpSp>
    </p:spTree>
    <p:extLst>
      <p:ext uri="{BB962C8B-B14F-4D97-AF65-F5344CB8AC3E}">
        <p14:creationId xmlns:p14="http://schemas.microsoft.com/office/powerpoint/2010/main" val="2330439309"/>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18</a:t>
            </a:fld>
            <a:endParaRPr kumimoji="0" lang="zh-CN" altLang="en-US" dirty="0"/>
          </a:p>
        </p:txBody>
      </p:sp>
      <p:sp>
        <p:nvSpPr>
          <p:cNvPr id="6" name="内容占位符 4"/>
          <p:cNvSpPr>
            <a:spLocks noGrp="1"/>
          </p:cNvSpPr>
          <p:nvPr>
            <p:ph idx="1"/>
          </p:nvPr>
        </p:nvSpPr>
        <p:spPr>
          <a:xfrm>
            <a:off x="971600" y="1412776"/>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solidFill>
                  <a:srgbClr val="FF0000"/>
                </a:solidFill>
              </a:rPr>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Tree>
    <p:extLst>
      <p:ext uri="{BB962C8B-B14F-4D97-AF65-F5344CB8AC3E}">
        <p14:creationId xmlns:p14="http://schemas.microsoft.com/office/powerpoint/2010/main" val="7262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
        <p:nvSpPr>
          <p:cNvPr id="11" name="Text Box 12"/>
          <p:cNvSpPr txBox="1">
            <a:spLocks noChangeArrowheads="1"/>
          </p:cNvSpPr>
          <p:nvPr/>
        </p:nvSpPr>
        <p:spPr bwMode="auto">
          <a:xfrm>
            <a:off x="556114" y="951797"/>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时钟方法（</a:t>
            </a:r>
            <a:r>
              <a:rPr lang="en-US" altLang="zh-CN" b="0" dirty="0"/>
              <a:t>Clocking Methodology</a:t>
            </a:r>
            <a:r>
              <a:rPr lang="zh-CN" altLang="en-US" b="0" dirty="0"/>
              <a:t>）</a:t>
            </a:r>
          </a:p>
        </p:txBody>
      </p:sp>
      <p:sp>
        <p:nvSpPr>
          <p:cNvPr id="13" name="Text Box 12"/>
          <p:cNvSpPr txBox="1">
            <a:spLocks noChangeArrowheads="1"/>
          </p:cNvSpPr>
          <p:nvPr/>
        </p:nvSpPr>
        <p:spPr bwMode="auto">
          <a:xfrm>
            <a:off x="742635" y="168208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什么时候可以从存储单元中读数据</a:t>
            </a:r>
          </a:p>
        </p:txBody>
      </p:sp>
      <p:sp>
        <p:nvSpPr>
          <p:cNvPr id="12" name="Text Box 12"/>
          <p:cNvSpPr txBox="1">
            <a:spLocks noChangeArrowheads="1"/>
          </p:cNvSpPr>
          <p:nvPr/>
        </p:nvSpPr>
        <p:spPr bwMode="auto">
          <a:xfrm>
            <a:off x="776517" y="2213033"/>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什么时候可以将数据写入存储单元</a:t>
            </a:r>
          </a:p>
        </p:txBody>
      </p:sp>
      <p:sp>
        <p:nvSpPr>
          <p:cNvPr id="15" name="Text Box 12"/>
          <p:cNvSpPr txBox="1">
            <a:spLocks noChangeArrowheads="1"/>
          </p:cNvSpPr>
          <p:nvPr/>
        </p:nvSpPr>
        <p:spPr bwMode="auto">
          <a:xfrm>
            <a:off x="539552" y="2920614"/>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典型时钟方法</a:t>
            </a:r>
          </a:p>
        </p:txBody>
      </p:sp>
      <p:sp>
        <p:nvSpPr>
          <p:cNvPr id="16" name="Text Box 12"/>
          <p:cNvSpPr txBox="1">
            <a:spLocks noChangeArrowheads="1"/>
          </p:cNvSpPr>
          <p:nvPr/>
        </p:nvSpPr>
        <p:spPr bwMode="auto">
          <a:xfrm>
            <a:off x="855420" y="3613717"/>
            <a:ext cx="6956939"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电平触发（</a:t>
            </a:r>
            <a:r>
              <a:rPr lang="zh-CN" altLang="en-US" b="0" dirty="0">
                <a:solidFill>
                  <a:srgbClr val="C00000"/>
                </a:solidFill>
              </a:rPr>
              <a:t>高电平触发、低电平触发</a:t>
            </a:r>
            <a:r>
              <a:rPr lang="zh-CN" altLang="en-US" b="0" dirty="0"/>
              <a:t>）</a:t>
            </a:r>
          </a:p>
        </p:txBody>
      </p:sp>
      <p:sp>
        <p:nvSpPr>
          <p:cNvPr id="22" name="Text Box 12"/>
          <p:cNvSpPr txBox="1">
            <a:spLocks noChangeArrowheads="1"/>
          </p:cNvSpPr>
          <p:nvPr/>
        </p:nvSpPr>
        <p:spPr bwMode="auto">
          <a:xfrm>
            <a:off x="2306150" y="4300652"/>
            <a:ext cx="20517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dirty="0">
                <a:solidFill>
                  <a:srgbClr val="FF0000"/>
                </a:solidFill>
              </a:rPr>
              <a:t>高电平触发</a:t>
            </a:r>
          </a:p>
        </p:txBody>
      </p:sp>
      <p:grpSp>
        <p:nvGrpSpPr>
          <p:cNvPr id="35" name="组合 34"/>
          <p:cNvGrpSpPr/>
          <p:nvPr/>
        </p:nvGrpSpPr>
        <p:grpSpPr>
          <a:xfrm>
            <a:off x="1264783" y="4965103"/>
            <a:ext cx="6677183" cy="667050"/>
            <a:chOff x="1264783" y="4965103"/>
            <a:chExt cx="6677183" cy="667050"/>
          </a:xfrm>
        </p:grpSpPr>
        <p:cxnSp>
          <p:nvCxnSpPr>
            <p:cNvPr id="4" name="直接连接符 3"/>
            <p:cNvCxnSpPr/>
            <p:nvPr/>
          </p:nvCxnSpPr>
          <p:spPr>
            <a:xfrm>
              <a:off x="2056871" y="4965103"/>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045587" y="4965103"/>
              <a:ext cx="2572846" cy="189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64783" y="5624854"/>
              <a:ext cx="79208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18433" y="4984081"/>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49878" y="4984081"/>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149878" y="4965103"/>
              <a:ext cx="79208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594850" y="5605876"/>
              <a:ext cx="2572846" cy="189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 Box 12"/>
          <p:cNvSpPr txBox="1">
            <a:spLocks noChangeArrowheads="1"/>
          </p:cNvSpPr>
          <p:nvPr/>
        </p:nvSpPr>
        <p:spPr bwMode="auto">
          <a:xfrm>
            <a:off x="4855413" y="4300651"/>
            <a:ext cx="20517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dirty="0">
                <a:solidFill>
                  <a:srgbClr val="0000FF"/>
                </a:solidFill>
              </a:rPr>
              <a:t>低电平触发</a:t>
            </a:r>
          </a:p>
        </p:txBody>
      </p:sp>
      <p:cxnSp>
        <p:nvCxnSpPr>
          <p:cNvPr id="33" name="直接连接符 32"/>
          <p:cNvCxnSpPr/>
          <p:nvPr/>
        </p:nvCxnSpPr>
        <p:spPr>
          <a:xfrm flipV="1">
            <a:off x="2056871" y="4984081"/>
            <a:ext cx="2572846" cy="18978"/>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4594850" y="5613175"/>
            <a:ext cx="2572846" cy="18978"/>
          </a:xfrm>
          <a:prstGeom prst="line">
            <a:avLst/>
          </a:prstGeom>
          <a:ln w="1270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19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inVertical)">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750711" y="1267172"/>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1375" y="476672"/>
            <a:ext cx="2236510" cy="584775"/>
          </a:xfrm>
          <a:prstGeom prst="rect">
            <a:avLst/>
          </a:prstGeom>
          <a:noFill/>
        </p:spPr>
        <p:txBody>
          <a:bodyPr wrap="none" rtlCol="0">
            <a:spAutoFit/>
          </a:bodyPr>
          <a:lstStyle/>
          <a:p>
            <a:pPr algn="ct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课程内容：</a:t>
            </a:r>
            <a:endParaRPr lang="zh-CN"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4" name="TextBox 3"/>
          <p:cNvSpPr txBox="1"/>
          <p:nvPr/>
        </p:nvSpPr>
        <p:spPr>
          <a:xfrm>
            <a:off x="825783" y="1977221"/>
            <a:ext cx="7562641" cy="3970318"/>
          </a:xfrm>
          <a:prstGeom prst="rect">
            <a:avLst/>
          </a:prstGeom>
          <a:noFill/>
        </p:spPr>
        <p:txBody>
          <a:bodyPr wrap="square" rtlCol="0">
            <a:spAutoFit/>
          </a:bodyPr>
          <a:lstStyle/>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1</a:t>
            </a:r>
            <a:r>
              <a:rPr lang="zh-CN" altLang="en-US" sz="2800" b="1" dirty="0">
                <a:solidFill>
                  <a:schemeClr val="tx1"/>
                </a:solidFill>
                <a:latin typeface="华文中宋" panose="02010600040101010101" pitchFamily="2" charset="-122"/>
                <a:ea typeface="华文中宋" panose="02010600040101010101" pitchFamily="2" charset="-122"/>
              </a:rPr>
              <a:t>章  计算机概要与技术</a:t>
            </a: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2</a:t>
            </a:r>
            <a:r>
              <a:rPr lang="zh-CN" altLang="en-US" sz="2800" b="1" dirty="0">
                <a:solidFill>
                  <a:schemeClr val="tx1"/>
                </a:solidFill>
                <a:latin typeface="华文中宋" panose="02010600040101010101" pitchFamily="2" charset="-122"/>
                <a:ea typeface="华文中宋" panose="02010600040101010101" pitchFamily="2" charset="-122"/>
              </a:rPr>
              <a:t>章  </a:t>
            </a:r>
            <a:r>
              <a:rPr lang="zh-CN" altLang="en-US" sz="2800" b="1" dirty="0">
                <a:latin typeface="华文中宋" pitchFamily="2" charset="-122"/>
                <a:ea typeface="华文中宋" pitchFamily="2" charset="-122"/>
              </a:rPr>
              <a:t>指令系统原理与实例</a:t>
            </a:r>
            <a:endParaRPr lang="zh-CN" altLang="en-US" sz="2800" b="1" dirty="0">
              <a:solidFill>
                <a:schemeClr val="tx1"/>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3</a:t>
            </a:r>
            <a:r>
              <a:rPr lang="zh-CN" altLang="en-US" sz="2800" b="1" dirty="0">
                <a:solidFill>
                  <a:srgbClr val="FF0000"/>
                </a:solidFill>
                <a:latin typeface="华文中宋" panose="02010600040101010101" pitchFamily="2" charset="-122"/>
                <a:ea typeface="华文中宋" panose="02010600040101010101" pitchFamily="2" charset="-122"/>
              </a:rPr>
              <a:t>章  单周期</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处理器的设计</a:t>
            </a: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4</a:t>
            </a:r>
            <a:r>
              <a:rPr lang="zh-CN" altLang="en-US" sz="2800" b="1" dirty="0">
                <a:solidFill>
                  <a:schemeClr val="tx1"/>
                </a:solidFill>
                <a:latin typeface="华文中宋" panose="02010600040101010101" pitchFamily="2" charset="-122"/>
                <a:ea typeface="华文中宋" panose="02010600040101010101" pitchFamily="2" charset="-122"/>
              </a:rPr>
              <a:t>章  </a:t>
            </a:r>
            <a:r>
              <a:rPr lang="en-US" altLang="zh-CN" sz="2800" b="1" dirty="0">
                <a:latin typeface="华文中宋" pitchFamily="2" charset="-122"/>
                <a:ea typeface="华文中宋" pitchFamily="2" charset="-122"/>
              </a:rPr>
              <a:t>MIPS</a:t>
            </a:r>
            <a:r>
              <a:rPr lang="zh-CN" altLang="en-US" sz="2800" b="1" dirty="0">
                <a:latin typeface="华文中宋" pitchFamily="2" charset="-122"/>
                <a:ea typeface="华文中宋" pitchFamily="2" charset="-122"/>
              </a:rPr>
              <a:t>流水线及指令级并行技术</a:t>
            </a:r>
            <a:endParaRPr lang="zh-CN" altLang="en-US" sz="2800" b="1" dirty="0">
              <a:solidFill>
                <a:schemeClr val="tx1"/>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5</a:t>
            </a:r>
            <a:r>
              <a:rPr lang="zh-CN" altLang="en-US" sz="2800" b="1" dirty="0">
                <a:solidFill>
                  <a:schemeClr val="tx1"/>
                </a:solidFill>
                <a:latin typeface="华文中宋" panose="02010600040101010101" pitchFamily="2" charset="-122"/>
                <a:ea typeface="华文中宋" panose="02010600040101010101" pitchFamily="2" charset="-122"/>
              </a:rPr>
              <a:t>章  </a:t>
            </a:r>
            <a:r>
              <a:rPr lang="zh-CN" altLang="en-US" sz="2800" b="1" dirty="0">
                <a:latin typeface="华文中宋" pitchFamily="2" charset="-122"/>
                <a:ea typeface="华文中宋" pitchFamily="2" charset="-122"/>
              </a:rPr>
              <a:t>存储器层次结构设计</a:t>
            </a:r>
            <a:endParaRPr lang="en-US" altLang="zh-CN" sz="2800" b="1" dirty="0">
              <a:latin typeface="华文中宋" pitchFamily="2" charset="-122"/>
              <a:ea typeface="华文中宋" pitchFamily="2" charset="-122"/>
            </a:endParaRPr>
          </a:p>
          <a:p>
            <a:pPr>
              <a:lnSpc>
                <a:spcPct val="150000"/>
              </a:lnSpc>
            </a:pPr>
            <a:r>
              <a:rPr lang="zh-CN" altLang="en-US" sz="2800" b="1" dirty="0">
                <a:latin typeface="华文中宋" pitchFamily="2" charset="-122"/>
                <a:ea typeface="华文中宋" pitchFamily="2" charset="-122"/>
              </a:rPr>
              <a:t>第</a:t>
            </a:r>
            <a:r>
              <a:rPr lang="en-US" altLang="zh-CN" sz="2800" b="1" dirty="0">
                <a:latin typeface="华文中宋" pitchFamily="2" charset="-122"/>
                <a:ea typeface="华文中宋" pitchFamily="2" charset="-122"/>
              </a:rPr>
              <a:t>6</a:t>
            </a:r>
            <a:r>
              <a:rPr lang="zh-CN" altLang="en-US" sz="2800" b="1" dirty="0">
                <a:latin typeface="华文中宋" pitchFamily="2" charset="-122"/>
                <a:ea typeface="华文中宋" pitchFamily="2" charset="-122"/>
              </a:rPr>
              <a:t>章  多线程与多处理器</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5" name="灯片编号占位符 4"/>
          <p:cNvSpPr>
            <a:spLocks noGrp="1"/>
          </p:cNvSpPr>
          <p:nvPr>
            <p:ph type="sldNum" sz="quarter" idx="12"/>
          </p:nvPr>
        </p:nvSpPr>
        <p:spPr/>
        <p:txBody>
          <a:bodyPr/>
          <a:lstStyle/>
          <a:p>
            <a:fld id="{73820FCD-5F4C-4989-BE05-0A8208BCBC21}" type="slidenum">
              <a:rPr lang="en-US" altLang="zh-CN" smtClean="0"/>
              <a:t>2</a:t>
            </a:fld>
            <a:endParaRPr kumimoji="0"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2"/>
          <p:cNvSpPr txBox="1">
            <a:spLocks noChangeArrowheads="1"/>
          </p:cNvSpPr>
          <p:nvPr/>
        </p:nvSpPr>
        <p:spPr bwMode="auto">
          <a:xfrm>
            <a:off x="896563" y="134076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边沿触发（</a:t>
            </a:r>
            <a:r>
              <a:rPr lang="zh-CN" altLang="en-US" b="0" dirty="0">
                <a:solidFill>
                  <a:srgbClr val="C00000"/>
                </a:solidFill>
              </a:rPr>
              <a:t>上升沿、下降沿</a:t>
            </a:r>
            <a:r>
              <a:rPr lang="zh-CN" altLang="en-US" b="0" dirty="0"/>
              <a:t>）</a:t>
            </a:r>
          </a:p>
        </p:txBody>
      </p:sp>
      <p:cxnSp>
        <p:nvCxnSpPr>
          <p:cNvPr id="10" name="直接连接符 9"/>
          <p:cNvCxnSpPr/>
          <p:nvPr/>
        </p:nvCxnSpPr>
        <p:spPr>
          <a:xfrm>
            <a:off x="2051720" y="2871914"/>
            <a:ext cx="0" cy="1286654"/>
          </a:xfrm>
          <a:prstGeom prst="line">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051720" y="2852936"/>
            <a:ext cx="4464496" cy="189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048167" y="4130102"/>
            <a:ext cx="1003553" cy="110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16216" y="2871914"/>
            <a:ext cx="0" cy="1258188"/>
          </a:xfrm>
          <a:prstGeom prst="line">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518706" y="4145126"/>
            <a:ext cx="122164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2267744" y="1871713"/>
            <a:ext cx="1512168" cy="164352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220072" y="1871713"/>
            <a:ext cx="1080120" cy="162929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12"/>
          <p:cNvSpPr txBox="1">
            <a:spLocks noChangeArrowheads="1"/>
          </p:cNvSpPr>
          <p:nvPr/>
        </p:nvSpPr>
        <p:spPr bwMode="auto">
          <a:xfrm>
            <a:off x="1023563" y="4912008"/>
            <a:ext cx="662940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b="0" dirty="0"/>
              <a:t>在时钟跳变的边沿时改变</a:t>
            </a: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20</a:t>
            </a:fld>
            <a:endParaRPr kumimoji="0" lang="zh-CN" altLang="en-US" dirty="0"/>
          </a:p>
        </p:txBody>
      </p:sp>
      <p:sp>
        <p:nvSpPr>
          <p:cNvPr id="15"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496374" y="3157444"/>
            <a:ext cx="2424755" cy="1855192"/>
          </a:xfrm>
          <a:prstGeom prst="ellipse">
            <a:avLst/>
          </a:prstGeom>
          <a:solidFill>
            <a:schemeClr val="accent5">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 Box 12"/>
          <p:cNvSpPr txBox="1">
            <a:spLocks noChangeArrowheads="1"/>
          </p:cNvSpPr>
          <p:nvPr/>
        </p:nvSpPr>
        <p:spPr bwMode="auto">
          <a:xfrm>
            <a:off x="3913993" y="2674683"/>
            <a:ext cx="1624126"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1800" b="0" dirty="0"/>
              <a:t>组合控制</a:t>
            </a:r>
          </a:p>
        </p:txBody>
      </p:sp>
      <p:sp>
        <p:nvSpPr>
          <p:cNvPr id="11" name="Text Box 12"/>
          <p:cNvSpPr txBox="1">
            <a:spLocks noChangeArrowheads="1"/>
          </p:cNvSpPr>
          <p:nvPr/>
        </p:nvSpPr>
        <p:spPr bwMode="auto">
          <a:xfrm>
            <a:off x="181674" y="98072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操作时序</a:t>
            </a:r>
          </a:p>
        </p:txBody>
      </p:sp>
      <p:grpSp>
        <p:nvGrpSpPr>
          <p:cNvPr id="45" name="组合 44"/>
          <p:cNvGrpSpPr/>
          <p:nvPr/>
        </p:nvGrpSpPr>
        <p:grpSpPr>
          <a:xfrm>
            <a:off x="2537083" y="3268916"/>
            <a:ext cx="1376910" cy="1484062"/>
            <a:chOff x="1928961" y="3269457"/>
            <a:chExt cx="1376910" cy="1484062"/>
          </a:xfrm>
        </p:grpSpPr>
        <p:grpSp>
          <p:nvGrpSpPr>
            <p:cNvPr id="5" name="组合 4"/>
            <p:cNvGrpSpPr/>
            <p:nvPr/>
          </p:nvGrpSpPr>
          <p:grpSpPr>
            <a:xfrm>
              <a:off x="1928961" y="3269457"/>
              <a:ext cx="432048" cy="612202"/>
              <a:chOff x="2339752" y="3172501"/>
              <a:chExt cx="432048" cy="711091"/>
            </a:xfrm>
          </p:grpSpPr>
          <p:sp>
            <p:nvSpPr>
              <p:cNvPr id="3" name="矩形 2"/>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摘录 3"/>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a:stCxn id="3" idx="3"/>
            </p:cNvCxnSpPr>
            <p:nvPr/>
          </p:nvCxnSpPr>
          <p:spPr>
            <a:xfrm>
              <a:off x="2361009" y="3575558"/>
              <a:ext cx="944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8" name="组合 207"/>
            <p:cNvGrpSpPr/>
            <p:nvPr/>
          </p:nvGrpSpPr>
          <p:grpSpPr>
            <a:xfrm>
              <a:off x="1928961" y="4141317"/>
              <a:ext cx="432048" cy="612202"/>
              <a:chOff x="2339752" y="3172501"/>
              <a:chExt cx="432048" cy="711091"/>
            </a:xfrm>
          </p:grpSpPr>
          <p:sp>
            <p:nvSpPr>
              <p:cNvPr id="209" name="矩形 208"/>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流程图: 摘录 209"/>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1" name="直接连接符 210"/>
            <p:cNvCxnSpPr>
              <a:stCxn id="209" idx="3"/>
            </p:cNvCxnSpPr>
            <p:nvPr/>
          </p:nvCxnSpPr>
          <p:spPr>
            <a:xfrm>
              <a:off x="2361009" y="4447418"/>
              <a:ext cx="944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6" name="直接连接符 215"/>
          <p:cNvCxnSpPr/>
          <p:nvPr/>
        </p:nvCxnSpPr>
        <p:spPr>
          <a:xfrm flipV="1">
            <a:off x="1924809" y="5012636"/>
            <a:ext cx="4983505"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27794" y="4010948"/>
            <a:ext cx="0" cy="1009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753107" y="3855822"/>
            <a:ext cx="0" cy="15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227794" y="4010946"/>
            <a:ext cx="525313"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753107" y="4755052"/>
            <a:ext cx="0" cy="265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971442" y="3586930"/>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979292" y="4455007"/>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1219682" y="4831612"/>
            <a:ext cx="71606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Clock</a:t>
            </a:r>
            <a:endParaRPr lang="zh-CN" altLang="en-US" sz="1800" b="0" dirty="0"/>
          </a:p>
        </p:txBody>
      </p:sp>
      <p:cxnSp>
        <p:nvCxnSpPr>
          <p:cNvPr id="225" name="直接连接符 224"/>
          <p:cNvCxnSpPr/>
          <p:nvPr/>
        </p:nvCxnSpPr>
        <p:spPr>
          <a:xfrm>
            <a:off x="3428233" y="2780387"/>
            <a:ext cx="0" cy="230162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6" name="Text Box 12"/>
          <p:cNvSpPr txBox="1">
            <a:spLocks noChangeArrowheads="1"/>
          </p:cNvSpPr>
          <p:nvPr/>
        </p:nvSpPr>
        <p:spPr bwMode="auto">
          <a:xfrm>
            <a:off x="1256512" y="2780387"/>
            <a:ext cx="19425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zh-CN" altLang="en-US" sz="1800" b="0" dirty="0"/>
              <a:t>（寄存器）输出</a:t>
            </a:r>
          </a:p>
        </p:txBody>
      </p:sp>
      <p:cxnSp>
        <p:nvCxnSpPr>
          <p:cNvPr id="227" name="直接连接符 226"/>
          <p:cNvCxnSpPr/>
          <p:nvPr/>
        </p:nvCxnSpPr>
        <p:spPr>
          <a:xfrm>
            <a:off x="6188234" y="2854172"/>
            <a:ext cx="0" cy="230162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13993" y="3268917"/>
            <a:ext cx="3775986" cy="1751224"/>
            <a:chOff x="3305871" y="3269458"/>
            <a:chExt cx="3775986" cy="1751224"/>
          </a:xfrm>
        </p:grpSpPr>
        <p:grpSp>
          <p:nvGrpSpPr>
            <p:cNvPr id="87" name="Group 27"/>
            <p:cNvGrpSpPr/>
            <p:nvPr/>
          </p:nvGrpSpPr>
          <p:grpSpPr bwMode="auto">
            <a:xfrm>
              <a:off x="3305871" y="3269458"/>
              <a:ext cx="596552" cy="1484062"/>
              <a:chOff x="2400" y="2496"/>
              <a:chExt cx="288" cy="672"/>
            </a:xfrm>
          </p:grpSpPr>
          <p:sp>
            <p:nvSpPr>
              <p:cNvPr id="12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1" name="流程图: 终止 150"/>
            <p:cNvSpPr/>
            <p:nvPr/>
          </p:nvSpPr>
          <p:spPr>
            <a:xfrm rot="16200000" flipH="1">
              <a:off x="4463988" y="3982445"/>
              <a:ext cx="864096" cy="36004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6" name="直接连接符 15"/>
            <p:cNvCxnSpPr/>
            <p:nvPr/>
          </p:nvCxnSpPr>
          <p:spPr>
            <a:xfrm>
              <a:off x="3902423" y="4011489"/>
              <a:ext cx="8135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矩形 212"/>
            <p:cNvSpPr/>
            <p:nvPr/>
          </p:nvSpPr>
          <p:spPr>
            <a:xfrm>
              <a:off x="6084168" y="3856363"/>
              <a:ext cx="432048" cy="612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p:cNvCxnSpPr>
              <a:stCxn id="151" idx="2"/>
              <a:endCxn id="213" idx="1"/>
            </p:cNvCxnSpPr>
            <p:nvPr/>
          </p:nvCxnSpPr>
          <p:spPr>
            <a:xfrm flipV="1">
              <a:off x="5076056" y="4162464"/>
              <a:ext cx="100811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6300192" y="4488430"/>
              <a:ext cx="0" cy="532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6516216" y="4162465"/>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Text Box 12"/>
          <p:cNvSpPr txBox="1">
            <a:spLocks noChangeArrowheads="1"/>
          </p:cNvSpPr>
          <p:nvPr/>
        </p:nvSpPr>
        <p:spPr bwMode="auto">
          <a:xfrm>
            <a:off x="6435876" y="2980046"/>
            <a:ext cx="19425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1800" b="0" dirty="0"/>
              <a:t>（寄存器）输入</a:t>
            </a:r>
          </a:p>
        </p:txBody>
      </p:sp>
      <p:grpSp>
        <p:nvGrpSpPr>
          <p:cNvPr id="41" name="组合 40"/>
          <p:cNvGrpSpPr/>
          <p:nvPr/>
        </p:nvGrpSpPr>
        <p:grpSpPr>
          <a:xfrm>
            <a:off x="1847465" y="5300667"/>
            <a:ext cx="5842514" cy="504056"/>
            <a:chOff x="1239343" y="5301208"/>
            <a:chExt cx="5842514" cy="504056"/>
          </a:xfrm>
        </p:grpSpPr>
        <p:cxnSp>
          <p:nvCxnSpPr>
            <p:cNvPr id="231" name="直接连接符 230"/>
            <p:cNvCxnSpPr/>
            <p:nvPr/>
          </p:nvCxnSpPr>
          <p:spPr>
            <a:xfrm>
              <a:off x="1239343" y="5805264"/>
              <a:ext cx="4067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1646140"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1644923" y="5301208"/>
              <a:ext cx="21635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3808439"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3808439" y="5805264"/>
              <a:ext cx="21635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5971955"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5971955" y="5301208"/>
              <a:ext cx="11099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842689" y="3262955"/>
            <a:ext cx="2071304" cy="2541768"/>
            <a:chOff x="1234567" y="3263496"/>
            <a:chExt cx="2071304" cy="2541768"/>
          </a:xfrm>
        </p:grpSpPr>
        <p:grpSp>
          <p:nvGrpSpPr>
            <p:cNvPr id="43" name="组合 42"/>
            <p:cNvGrpSpPr/>
            <p:nvPr/>
          </p:nvGrpSpPr>
          <p:grpSpPr>
            <a:xfrm>
              <a:off x="1234567" y="5301208"/>
              <a:ext cx="702244" cy="504056"/>
              <a:chOff x="1442741" y="1772816"/>
              <a:chExt cx="702244" cy="504056"/>
            </a:xfrm>
          </p:grpSpPr>
          <p:cxnSp>
            <p:nvCxnSpPr>
              <p:cNvPr id="241" name="直接连接符 240"/>
              <p:cNvCxnSpPr/>
              <p:nvPr/>
            </p:nvCxnSpPr>
            <p:spPr>
              <a:xfrm>
                <a:off x="1442741" y="2276872"/>
                <a:ext cx="406797"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1849538" y="1772816"/>
                <a:ext cx="0" cy="50405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1848321" y="1772816"/>
                <a:ext cx="296664"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928961" y="3263496"/>
              <a:ext cx="1376910" cy="1484062"/>
              <a:chOff x="3119984" y="1408446"/>
              <a:chExt cx="1376910" cy="1484062"/>
            </a:xfrm>
          </p:grpSpPr>
          <p:grpSp>
            <p:nvGrpSpPr>
              <p:cNvPr id="256" name="组合 255"/>
              <p:cNvGrpSpPr/>
              <p:nvPr/>
            </p:nvGrpSpPr>
            <p:grpSpPr>
              <a:xfrm>
                <a:off x="3119984" y="1408446"/>
                <a:ext cx="432048" cy="612202"/>
                <a:chOff x="2339752" y="3172501"/>
                <a:chExt cx="432048" cy="711091"/>
              </a:xfrm>
              <a:solidFill>
                <a:srgbClr val="0000FF"/>
              </a:solidFill>
            </p:grpSpPr>
            <p:sp>
              <p:nvSpPr>
                <p:cNvPr id="262" name="矩形 261"/>
                <p:cNvSpPr/>
                <p:nvPr/>
              </p:nvSpPr>
              <p:spPr>
                <a:xfrm>
                  <a:off x="2339752" y="3172501"/>
                  <a:ext cx="432048" cy="71109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流程图: 摘录 262"/>
                <p:cNvSpPr/>
                <p:nvPr/>
              </p:nvSpPr>
              <p:spPr>
                <a:xfrm>
                  <a:off x="2447764" y="3668456"/>
                  <a:ext cx="216024" cy="215136"/>
                </a:xfrm>
                <a:prstGeom prst="flowChartExtra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a:stCxn id="262" idx="3"/>
              </p:cNvCxnSpPr>
              <p:nvPr/>
            </p:nvCxnSpPr>
            <p:spPr>
              <a:xfrm>
                <a:off x="3552032" y="1714547"/>
                <a:ext cx="94486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58" name="组合 257"/>
              <p:cNvGrpSpPr/>
              <p:nvPr/>
            </p:nvGrpSpPr>
            <p:grpSpPr>
              <a:xfrm>
                <a:off x="3119984" y="2280306"/>
                <a:ext cx="432048" cy="612202"/>
                <a:chOff x="2339752" y="3172501"/>
                <a:chExt cx="432048" cy="711091"/>
              </a:xfrm>
              <a:solidFill>
                <a:srgbClr val="0000FF"/>
              </a:solidFill>
            </p:grpSpPr>
            <p:sp>
              <p:nvSpPr>
                <p:cNvPr id="260" name="矩形 259"/>
                <p:cNvSpPr/>
                <p:nvPr/>
              </p:nvSpPr>
              <p:spPr>
                <a:xfrm>
                  <a:off x="2339752" y="3172501"/>
                  <a:ext cx="432048" cy="71109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流程图: 摘录 260"/>
                <p:cNvSpPr/>
                <p:nvPr/>
              </p:nvSpPr>
              <p:spPr>
                <a:xfrm>
                  <a:off x="2447764" y="3668456"/>
                  <a:ext cx="216024" cy="215136"/>
                </a:xfrm>
                <a:prstGeom prst="flowChartExtra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9" name="直接连接符 258"/>
              <p:cNvCxnSpPr>
                <a:stCxn id="260" idx="3"/>
              </p:cNvCxnSpPr>
              <p:nvPr/>
            </p:nvCxnSpPr>
            <p:spPr>
              <a:xfrm>
                <a:off x="3552032" y="2586407"/>
                <a:ext cx="94486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grpSp>
        <p:nvGrpSpPr>
          <p:cNvPr id="301" name="组合 300"/>
          <p:cNvGrpSpPr/>
          <p:nvPr/>
        </p:nvGrpSpPr>
        <p:grpSpPr>
          <a:xfrm>
            <a:off x="2521210" y="3586930"/>
            <a:ext cx="3778982" cy="2217793"/>
            <a:chOff x="1913088" y="3587471"/>
            <a:chExt cx="3778982" cy="2217793"/>
          </a:xfrm>
        </p:grpSpPr>
        <p:cxnSp>
          <p:nvCxnSpPr>
            <p:cNvPr id="264" name="直接连接符 263"/>
            <p:cNvCxnSpPr/>
            <p:nvPr/>
          </p:nvCxnSpPr>
          <p:spPr>
            <a:xfrm>
              <a:off x="3321326" y="3587471"/>
              <a:ext cx="581097" cy="41805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V="1">
              <a:off x="3321326" y="4011489"/>
              <a:ext cx="581097" cy="424018"/>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3902423" y="4005527"/>
              <a:ext cx="813593"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4719962" y="4022922"/>
              <a:ext cx="360040" cy="15097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5080002" y="4170506"/>
              <a:ext cx="504056"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1913088" y="5301208"/>
              <a:ext cx="1895351"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828393" y="5805264"/>
              <a:ext cx="1863677"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3819862" y="5300667"/>
              <a:ext cx="0" cy="504597"/>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302" name="组合 301"/>
          <p:cNvGrpSpPr/>
          <p:nvPr/>
        </p:nvGrpSpPr>
        <p:grpSpPr>
          <a:xfrm>
            <a:off x="6188234" y="3860507"/>
            <a:ext cx="1501745" cy="1944757"/>
            <a:chOff x="5580112" y="3861048"/>
            <a:chExt cx="1501745" cy="1944757"/>
          </a:xfrm>
        </p:grpSpPr>
        <p:sp>
          <p:nvSpPr>
            <p:cNvPr id="273" name="矩形 272"/>
            <p:cNvSpPr/>
            <p:nvPr/>
          </p:nvSpPr>
          <p:spPr>
            <a:xfrm>
              <a:off x="6084168" y="3861048"/>
              <a:ext cx="432048" cy="61220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8" name="直接连接符 287"/>
            <p:cNvCxnSpPr/>
            <p:nvPr/>
          </p:nvCxnSpPr>
          <p:spPr>
            <a:xfrm>
              <a:off x="5971955" y="5301208"/>
              <a:ext cx="0" cy="504597"/>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5971955" y="5301208"/>
              <a:ext cx="110990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5632017" y="5805805"/>
              <a:ext cx="339938"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5580112" y="4162464"/>
              <a:ext cx="504056"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03" name="Text Box 12"/>
          <p:cNvSpPr txBox="1">
            <a:spLocks noChangeArrowheads="1"/>
          </p:cNvSpPr>
          <p:nvPr/>
        </p:nvSpPr>
        <p:spPr bwMode="auto">
          <a:xfrm>
            <a:off x="843543" y="1731520"/>
            <a:ext cx="2543743" cy="71561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第</a:t>
            </a:r>
            <a:r>
              <a:rPr lang="en-US" altLang="zh-CN" sz="2000" b="0" dirty="0"/>
              <a:t>1</a:t>
            </a:r>
            <a:r>
              <a:rPr lang="zh-CN" altLang="en-US" sz="2000" b="0" dirty="0"/>
              <a:t>个时钟</a:t>
            </a:r>
            <a:endParaRPr lang="en-US" altLang="zh-CN" sz="2000" b="0" dirty="0"/>
          </a:p>
          <a:p>
            <a:r>
              <a:rPr lang="zh-CN" altLang="en-US" sz="2000" b="0" dirty="0"/>
              <a:t>上升沿输出变化</a:t>
            </a:r>
            <a:r>
              <a:rPr lang="en-US" altLang="zh-CN" sz="2000" b="0" dirty="0"/>
              <a:t> </a:t>
            </a:r>
            <a:endParaRPr lang="zh-CN" altLang="en-US" sz="2000" b="0" dirty="0"/>
          </a:p>
        </p:txBody>
      </p:sp>
      <p:sp>
        <p:nvSpPr>
          <p:cNvPr id="304" name="Text Box 12"/>
          <p:cNvSpPr txBox="1">
            <a:spLocks noChangeArrowheads="1"/>
          </p:cNvSpPr>
          <p:nvPr/>
        </p:nvSpPr>
        <p:spPr bwMode="auto">
          <a:xfrm>
            <a:off x="3913993" y="1885409"/>
            <a:ext cx="1757390"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组合逻辑处理</a:t>
            </a:r>
          </a:p>
        </p:txBody>
      </p:sp>
      <p:sp>
        <p:nvSpPr>
          <p:cNvPr id="305" name="Text Box 12"/>
          <p:cNvSpPr txBox="1">
            <a:spLocks noChangeArrowheads="1"/>
          </p:cNvSpPr>
          <p:nvPr/>
        </p:nvSpPr>
        <p:spPr bwMode="auto">
          <a:xfrm>
            <a:off x="6188234" y="1700808"/>
            <a:ext cx="2157494" cy="71561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第</a:t>
            </a:r>
            <a:r>
              <a:rPr lang="en-US" altLang="zh-CN" sz="2000" b="0" dirty="0"/>
              <a:t>2</a:t>
            </a:r>
            <a:r>
              <a:rPr lang="zh-CN" altLang="en-US" sz="2000" b="0" dirty="0"/>
              <a:t>个时钟</a:t>
            </a:r>
            <a:endParaRPr lang="en-US" altLang="zh-CN" sz="2000" b="0" dirty="0"/>
          </a:p>
          <a:p>
            <a:r>
              <a:rPr lang="zh-CN" altLang="en-US" sz="2000" b="0" dirty="0"/>
              <a:t>上升沿存储</a:t>
            </a:r>
            <a:r>
              <a:rPr lang="en-US" altLang="zh-CN" sz="2000" b="0" dirty="0"/>
              <a:t> </a:t>
            </a:r>
            <a:endParaRPr lang="zh-CN" altLang="en-US" sz="2000" b="0" dirty="0"/>
          </a:p>
        </p:txBody>
      </p:sp>
      <p:sp>
        <p:nvSpPr>
          <p:cNvPr id="306" name="右箭头 305"/>
          <p:cNvSpPr/>
          <p:nvPr/>
        </p:nvSpPr>
        <p:spPr>
          <a:xfrm>
            <a:off x="3387286" y="2001722"/>
            <a:ext cx="526707" cy="29152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右箭头 306"/>
          <p:cNvSpPr/>
          <p:nvPr/>
        </p:nvSpPr>
        <p:spPr>
          <a:xfrm>
            <a:off x="5684178" y="1943566"/>
            <a:ext cx="473902" cy="29152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Text Box 12"/>
          <p:cNvSpPr txBox="1">
            <a:spLocks noChangeArrowheads="1"/>
          </p:cNvSpPr>
          <p:nvPr/>
        </p:nvSpPr>
        <p:spPr bwMode="auto">
          <a:xfrm>
            <a:off x="0" y="5983605"/>
            <a:ext cx="8997315"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altLang="en-US" sz="2400" b="0" dirty="0">
                <a:solidFill>
                  <a:srgbClr val="FF0000"/>
                </a:solidFill>
              </a:rPr>
              <a:t>通过边沿触发可以在一个时钟周期内读出寄存器的值并使之经过一些组合逻辑</a:t>
            </a:r>
            <a:r>
              <a:rPr lang="zh-CN" altLang="en-US" sz="2400" b="0" dirty="0">
                <a:solidFill>
                  <a:srgbClr val="FF0000"/>
                </a:solidFill>
              </a:rPr>
              <a:t>处理</a:t>
            </a:r>
            <a:r>
              <a:rPr altLang="en-US" sz="2400" b="0" dirty="0">
                <a:solidFill>
                  <a:srgbClr val="FF0000"/>
                </a:solidFill>
              </a:rPr>
              <a:t>，</a:t>
            </a:r>
            <a:r>
              <a:rPr lang="zh-CN" altLang="en-US" sz="2400" b="0" dirty="0">
                <a:solidFill>
                  <a:srgbClr val="FF0000"/>
                </a:solidFill>
              </a:rPr>
              <a:t>处理后的结果</a:t>
            </a:r>
            <a:r>
              <a:rPr altLang="en-US" sz="2400" b="0" dirty="0">
                <a:solidFill>
                  <a:srgbClr val="FF0000"/>
                </a:solidFill>
              </a:rPr>
              <a:t>值写入寄存器</a:t>
            </a:r>
            <a:r>
              <a:rPr lang="en-US" altLang="en-US" sz="2400" b="0" dirty="0">
                <a:solidFill>
                  <a:srgbClr val="FF0000"/>
                </a:solidFill>
              </a:rPr>
              <a:t>/</a:t>
            </a:r>
            <a:r>
              <a:rPr lang="zh-CN" altLang="en-US" sz="2400" b="0" dirty="0">
                <a:solidFill>
                  <a:srgbClr val="FF0000"/>
                </a:solidFill>
              </a:rPr>
              <a:t>存储器</a:t>
            </a:r>
            <a:endParaRPr altLang="en-US" sz="2400" b="0" dirty="0">
              <a:solidFill>
                <a:srgbClr val="FF0000"/>
              </a:solidFill>
            </a:endParaRPr>
          </a:p>
        </p:txBody>
      </p:sp>
      <p:sp>
        <p:nvSpPr>
          <p:cNvPr id="86"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barn(inVertical)">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
                                        </p:tgtEl>
                                        <p:attrNameLst>
                                          <p:attrName>style.visibility</p:attrName>
                                        </p:attrNameLst>
                                      </p:cBhvr>
                                      <p:to>
                                        <p:strVal val="visible"/>
                                      </p:to>
                                    </p:set>
                                    <p:animEffect transition="in" filter="wipe(left)">
                                      <p:cBhvr>
                                        <p:cTn id="17" dur="500"/>
                                        <p:tgtEl>
                                          <p:spTgt spid="30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4"/>
                                        </p:tgtEl>
                                        <p:attrNameLst>
                                          <p:attrName>style.visibility</p:attrName>
                                        </p:attrNameLst>
                                      </p:cBhvr>
                                      <p:to>
                                        <p:strVal val="visible"/>
                                      </p:to>
                                    </p:set>
                                    <p:animEffect transition="in" filter="wipe(left)">
                                      <p:cBhvr>
                                        <p:cTn id="20" dur="500"/>
                                        <p:tgtEl>
                                          <p:spTgt spid="3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1"/>
                                        </p:tgtEl>
                                        <p:attrNameLst>
                                          <p:attrName>style.visibility</p:attrName>
                                        </p:attrNameLst>
                                      </p:cBhvr>
                                      <p:to>
                                        <p:strVal val="visible"/>
                                      </p:to>
                                    </p:set>
                                    <p:animEffect transition="in" filter="wipe(left)">
                                      <p:cBhvr>
                                        <p:cTn id="25" dur="500"/>
                                        <p:tgtEl>
                                          <p:spTgt spid="3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5"/>
                                        </p:tgtEl>
                                        <p:attrNameLst>
                                          <p:attrName>style.visibility</p:attrName>
                                        </p:attrNameLst>
                                      </p:cBhvr>
                                      <p:to>
                                        <p:strVal val="visible"/>
                                      </p:to>
                                    </p:set>
                                    <p:animEffect transition="in" filter="wipe(left)">
                                      <p:cBhvr>
                                        <p:cTn id="30" dur="500"/>
                                        <p:tgtEl>
                                          <p:spTgt spid="30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07"/>
                                        </p:tgtEl>
                                        <p:attrNameLst>
                                          <p:attrName>style.visibility</p:attrName>
                                        </p:attrNameLst>
                                      </p:cBhvr>
                                      <p:to>
                                        <p:strVal val="visible"/>
                                      </p:to>
                                    </p:set>
                                    <p:animEffect transition="in" filter="wipe(left)">
                                      <p:cBhvr>
                                        <p:cTn id="33" dur="500"/>
                                        <p:tgtEl>
                                          <p:spTgt spid="30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02"/>
                                        </p:tgtEl>
                                        <p:attrNameLst>
                                          <p:attrName>style.visibility</p:attrName>
                                        </p:attrNameLst>
                                      </p:cBhvr>
                                      <p:to>
                                        <p:strVal val="visible"/>
                                      </p:to>
                                    </p:set>
                                    <p:animEffect transition="in" filter="wipe(left)">
                                      <p:cBhvr>
                                        <p:cTn id="38"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4" grpId="0" animBg="1"/>
      <p:bldP spid="305" grpId="0" animBg="1"/>
      <p:bldP spid="306" grpId="0" animBg="1"/>
      <p:bldP spid="3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1472824" y="1989601"/>
            <a:ext cx="330285" cy="480844"/>
            <a:chOff x="2339752" y="3172501"/>
            <a:chExt cx="432048" cy="711091"/>
          </a:xfrm>
        </p:grpSpPr>
        <p:sp>
          <p:nvSpPr>
            <p:cNvPr id="142" name="矩形 141"/>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摘录 142"/>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7" name="直接连接符 136"/>
          <p:cNvCxnSpPr>
            <a:stCxn id="142" idx="3"/>
          </p:cNvCxnSpPr>
          <p:nvPr/>
        </p:nvCxnSpPr>
        <p:spPr>
          <a:xfrm>
            <a:off x="1803109" y="2230023"/>
            <a:ext cx="7223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a:off x="1472824" y="2674388"/>
            <a:ext cx="330285" cy="480844"/>
            <a:chOff x="2339752" y="3172501"/>
            <a:chExt cx="432048" cy="711091"/>
          </a:xfrm>
        </p:grpSpPr>
        <p:sp>
          <p:nvSpPr>
            <p:cNvPr id="140" name="矩形 139"/>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摘录 140"/>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9" name="直接连接符 138"/>
          <p:cNvCxnSpPr>
            <a:stCxn id="140" idx="3"/>
          </p:cNvCxnSpPr>
          <p:nvPr/>
        </p:nvCxnSpPr>
        <p:spPr>
          <a:xfrm>
            <a:off x="1803109" y="2914810"/>
            <a:ext cx="7223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04763" y="3359176"/>
            <a:ext cx="3809707"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236384" y="2572417"/>
            <a:ext cx="0" cy="792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37966" y="2450576"/>
            <a:ext cx="0" cy="1218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236384" y="2572416"/>
            <a:ext cx="401583"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1637966" y="3156861"/>
            <a:ext cx="0" cy="20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040412" y="2239379"/>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1046413" y="2921196"/>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Text Box 12"/>
          <p:cNvSpPr txBox="1">
            <a:spLocks noChangeArrowheads="1"/>
          </p:cNvSpPr>
          <p:nvPr/>
        </p:nvSpPr>
        <p:spPr bwMode="auto">
          <a:xfrm>
            <a:off x="220020" y="3176542"/>
            <a:ext cx="79310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Clock</a:t>
            </a:r>
            <a:endParaRPr lang="zh-CN" altLang="en-US" sz="1800" b="0" dirty="0"/>
          </a:p>
        </p:txBody>
      </p:sp>
      <p:cxnSp>
        <p:nvCxnSpPr>
          <p:cNvPr id="152" name="直接连接符 151"/>
          <p:cNvCxnSpPr/>
          <p:nvPr/>
        </p:nvCxnSpPr>
        <p:spPr>
          <a:xfrm>
            <a:off x="2154075" y="1886934"/>
            <a:ext cx="0" cy="15267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263995" y="1886934"/>
            <a:ext cx="0" cy="158468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56" name="Group 27"/>
          <p:cNvGrpSpPr/>
          <p:nvPr/>
        </p:nvGrpSpPr>
        <p:grpSpPr bwMode="auto">
          <a:xfrm>
            <a:off x="2525421" y="1989602"/>
            <a:ext cx="456042" cy="1165631"/>
            <a:chOff x="2400" y="2496"/>
            <a:chExt cx="288" cy="672"/>
          </a:xfrm>
        </p:grpSpPr>
        <p:sp>
          <p:nvSpPr>
            <p:cNvPr id="16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7" name="流程图: 终止 156"/>
          <p:cNvSpPr/>
          <p:nvPr/>
        </p:nvSpPr>
        <p:spPr>
          <a:xfrm rot="16200000" flipH="1">
            <a:off x="3401700" y="2553380"/>
            <a:ext cx="678689" cy="275237"/>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58" name="直接连接符 157"/>
          <p:cNvCxnSpPr/>
          <p:nvPr/>
        </p:nvCxnSpPr>
        <p:spPr>
          <a:xfrm>
            <a:off x="2981463" y="2572417"/>
            <a:ext cx="6219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4649328" y="2450576"/>
            <a:ext cx="330285" cy="48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a:stCxn id="157" idx="2"/>
            <a:endCxn id="159" idx="1"/>
          </p:cNvCxnSpPr>
          <p:nvPr/>
        </p:nvCxnSpPr>
        <p:spPr>
          <a:xfrm flipV="1">
            <a:off x="3878663" y="2690998"/>
            <a:ext cx="770665"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4814470" y="2947022"/>
            <a:ext cx="0" cy="418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4979613" y="2690999"/>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945636" y="3981307"/>
            <a:ext cx="31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1256618"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1255687" y="3585405"/>
            <a:ext cx="1653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2909616"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2909616" y="3981307"/>
            <a:ext cx="1653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4563545"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4563545" y="3585405"/>
            <a:ext cx="848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 Box 12"/>
          <p:cNvSpPr txBox="1">
            <a:spLocks noChangeArrowheads="1"/>
          </p:cNvSpPr>
          <p:nvPr/>
        </p:nvSpPr>
        <p:spPr bwMode="auto">
          <a:xfrm>
            <a:off x="395536" y="1102689"/>
            <a:ext cx="792088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时序的安排对硬件逻辑设计</a:t>
            </a:r>
            <a:endParaRPr lang="zh-CN" altLang="en-US" b="0" dirty="0">
              <a:solidFill>
                <a:srgbClr val="FF0000"/>
              </a:solidFill>
            </a:endParaRPr>
          </a:p>
        </p:txBody>
      </p:sp>
      <p:sp>
        <p:nvSpPr>
          <p:cNvPr id="84" name="Text Box 12"/>
          <p:cNvSpPr txBox="1">
            <a:spLocks noChangeArrowheads="1"/>
          </p:cNvSpPr>
          <p:nvPr/>
        </p:nvSpPr>
        <p:spPr bwMode="auto">
          <a:xfrm>
            <a:off x="5796136" y="2323154"/>
            <a:ext cx="220596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传播延时</a:t>
            </a:r>
            <a:r>
              <a:rPr lang="en-US" altLang="zh-CN" sz="2400" b="0" dirty="0"/>
              <a:t>—</a:t>
            </a:r>
            <a:endParaRPr lang="zh-CN" altLang="en-US" sz="2400" b="0" dirty="0">
              <a:solidFill>
                <a:srgbClr val="FF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8052657" y="2312749"/>
                <a:ext cx="5275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𝑝</m:t>
                          </m:r>
                        </m:sub>
                      </m:sSub>
                    </m:oMath>
                  </m:oMathPara>
                </a14:m>
                <a:endParaRPr lang="zh-CN" altLang="en-US" sz="2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052657" y="2312749"/>
                <a:ext cx="527517" cy="490199"/>
              </a:xfrm>
              <a:prstGeom prst="rect">
                <a:avLst/>
              </a:prstGeom>
              <a:blipFill rotWithShape="1">
                <a:blip r:embed="rId3"/>
                <a:stretch>
                  <a:fillRect b="-4938"/>
                </a:stretch>
              </a:blipFill>
            </p:spPr>
            <p:txBody>
              <a:bodyPr/>
              <a:lstStyle/>
              <a:p>
                <a:r>
                  <a:rPr lang="zh-CN" altLang="en-US">
                    <a:noFill/>
                  </a:rPr>
                  <a:t> </a:t>
                </a:r>
              </a:p>
            </p:txBody>
          </p:sp>
        </mc:Fallback>
      </mc:AlternateContent>
      <p:cxnSp>
        <p:nvCxnSpPr>
          <p:cNvPr id="86" name="直接连接符 85"/>
          <p:cNvCxnSpPr/>
          <p:nvPr/>
        </p:nvCxnSpPr>
        <p:spPr>
          <a:xfrm>
            <a:off x="1255687"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878664"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262619" y="4349471"/>
            <a:ext cx="2616044" cy="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2261662" y="4448871"/>
                <a:ext cx="5275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𝑝</m:t>
                          </m:r>
                        </m:sub>
                      </m:sSub>
                    </m:oMath>
                  </m:oMathPara>
                </a14:m>
                <a:endParaRPr lang="zh-CN" altLang="en-US" sz="2400" dirty="0">
                  <a:solidFill>
                    <a:srgbClr val="FF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2261662" y="4448871"/>
                <a:ext cx="527517" cy="490199"/>
              </a:xfrm>
              <a:prstGeom prst="rect">
                <a:avLst/>
              </a:prstGeom>
              <a:blipFill rotWithShape="1">
                <a:blip r:embed="rId4"/>
                <a:stretch>
                  <a:fillRect b="-6250"/>
                </a:stretch>
              </a:blipFill>
            </p:spPr>
            <p:txBody>
              <a:bodyPr/>
              <a:lstStyle/>
              <a:p>
                <a:r>
                  <a:rPr lang="zh-CN" altLang="en-US">
                    <a:noFill/>
                  </a:rPr>
                  <a:t> </a:t>
                </a:r>
                <a:endParaRPr lang="zh-CN" altLang="en-US">
                  <a:noFill/>
                </a:endParaRPr>
              </a:p>
            </p:txBody>
          </p:sp>
        </mc:Fallback>
      </mc:AlternateContent>
      <p:cxnSp>
        <p:nvCxnSpPr>
          <p:cNvPr id="92" name="直接连接符 91"/>
          <p:cNvCxnSpPr/>
          <p:nvPr/>
        </p:nvCxnSpPr>
        <p:spPr>
          <a:xfrm>
            <a:off x="4263995"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563545" y="4136221"/>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053219" y="4349471"/>
            <a:ext cx="174556"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4600411" y="4349471"/>
            <a:ext cx="379202"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3773265" y="4448871"/>
                <a:ext cx="497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𝑠</m:t>
                          </m:r>
                        </m:sub>
                      </m:sSub>
                    </m:oMath>
                  </m:oMathPara>
                </a14:m>
                <a:endParaRPr lang="zh-CN" altLang="en-US" sz="2400" dirty="0">
                  <a:solidFill>
                    <a:srgbClr val="FF0000"/>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3773265" y="4448871"/>
                <a:ext cx="497316" cy="461665"/>
              </a:xfrm>
              <a:prstGeom prst="rect">
                <a:avLst/>
              </a:prstGeom>
              <a:blipFill rotWithShape="1">
                <a:blip r:embed="rId5"/>
                <a:stretch>
                  <a:fillRect/>
                </a:stretch>
              </a:blipFill>
            </p:spPr>
            <p:txBody>
              <a:bodyPr/>
              <a:lstStyle/>
              <a:p>
                <a:r>
                  <a:rPr lang="zh-CN" altLang="en-US">
                    <a:noFill/>
                  </a:rPr>
                  <a:t> </a:t>
                </a:r>
              </a:p>
            </p:txBody>
          </p:sp>
        </mc:Fallback>
      </mc:AlternateContent>
      <p:sp>
        <p:nvSpPr>
          <p:cNvPr id="100" name="Text Box 12"/>
          <p:cNvSpPr txBox="1">
            <a:spLocks noChangeArrowheads="1"/>
          </p:cNvSpPr>
          <p:nvPr/>
        </p:nvSpPr>
        <p:spPr bwMode="auto">
          <a:xfrm>
            <a:off x="5777760" y="2887286"/>
            <a:ext cx="220596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建立延时</a:t>
            </a:r>
            <a:r>
              <a:rPr lang="en-US" altLang="zh-CN" sz="2400" b="0" dirty="0"/>
              <a:t>—</a:t>
            </a:r>
            <a:endParaRPr lang="zh-CN" altLang="en-US" sz="2400" b="0" dirty="0">
              <a:solidFill>
                <a:srgbClr val="FF0000"/>
              </a:solidFill>
            </a:endParaRPr>
          </a:p>
        </p:txBody>
      </p:sp>
      <mc:AlternateContent xmlns:mc="http://schemas.openxmlformats.org/markup-compatibility/2006" xmlns:a14="http://schemas.microsoft.com/office/drawing/2010/main">
        <mc:Choice Requires="a14">
          <p:sp>
            <p:nvSpPr>
              <p:cNvPr id="101" name="TextBox 100"/>
              <p:cNvSpPr txBox="1"/>
              <p:nvPr/>
            </p:nvSpPr>
            <p:spPr>
              <a:xfrm>
                <a:off x="8002101" y="2968743"/>
                <a:ext cx="497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𝑠</m:t>
                          </m:r>
                        </m:sub>
                      </m:sSub>
                    </m:oMath>
                  </m:oMathPara>
                </a14:m>
                <a:endParaRPr lang="zh-CN" altLang="en-US" sz="2400" dirty="0">
                  <a:solidFill>
                    <a:srgbClr val="FF0000"/>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8002101" y="2968743"/>
                <a:ext cx="497316" cy="46166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6033611" y="4136221"/>
                <a:ext cx="2232248" cy="4901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sSub>
                            <m:sSubPr>
                              <m:ctrlPr>
                                <a:rPr lang="en-US" altLang="zh-CN" sz="2400" i="1" smtClean="0">
                                  <a:solidFill>
                                    <a:srgbClr val="0000FF"/>
                                  </a:solidFill>
                                  <a:latin typeface="Cambria Math" panose="02040503050406030204" pitchFamily="18" charset="0"/>
                                </a:rPr>
                              </m:ctrlPr>
                            </m:sSubPr>
                            <m:e>
                              <m:r>
                                <a:rPr lang="en-US" altLang="zh-CN" sz="2400" b="0" i="1" smtClean="0">
                                  <a:solidFill>
                                    <a:srgbClr val="0000FF"/>
                                  </a:solidFill>
                                  <a:latin typeface="Cambria Math"/>
                                </a:rPr>
                                <m:t>𝑡</m:t>
                              </m:r>
                            </m:e>
                            <m:sub>
                              <m:r>
                                <a:rPr lang="en-US" altLang="zh-CN" sz="2400" b="0" i="1" smtClean="0">
                                  <a:solidFill>
                                    <a:srgbClr val="0000FF"/>
                                  </a:solidFill>
                                  <a:latin typeface="Cambria Math"/>
                                </a:rPr>
                                <m:t>𝐶𝑙𝑜𝑐𝑘</m:t>
                              </m:r>
                            </m:sub>
                          </m:sSub>
                          <m:r>
                            <a:rPr lang="en-US" altLang="zh-CN" sz="2400" i="1" smtClean="0">
                              <a:solidFill>
                                <a:srgbClr val="0000FF"/>
                              </a:solidFill>
                              <a:latin typeface="Cambria Math"/>
                              <a:ea typeface="Cambria Math"/>
                            </a:rPr>
                            <m:t>≥</m:t>
                          </m:r>
                          <m:r>
                            <a:rPr lang="en-US" altLang="zh-CN" sz="2400" i="1">
                              <a:solidFill>
                                <a:srgbClr val="0000FF"/>
                              </a:solidFill>
                              <a:latin typeface="Cambria Math"/>
                            </a:rPr>
                            <m:t>𝑡</m:t>
                          </m:r>
                        </m:e>
                        <m:sub>
                          <m:r>
                            <a:rPr lang="en-US" altLang="zh-CN" sz="2400" b="0" i="1" smtClean="0">
                              <a:solidFill>
                                <a:srgbClr val="0000FF"/>
                              </a:solidFill>
                              <a:latin typeface="Cambria Math"/>
                            </a:rPr>
                            <m:t>𝑝</m:t>
                          </m:r>
                        </m:sub>
                      </m:sSub>
                      <m:r>
                        <a:rPr lang="en-US" altLang="zh-CN" sz="2400" b="0" i="1" smtClean="0">
                          <a:solidFill>
                            <a:srgbClr val="0000FF"/>
                          </a:solidFill>
                          <a:latin typeface="Cambria Math"/>
                        </a:rPr>
                        <m:t>+</m:t>
                      </m:r>
                      <m:sSub>
                        <m:sSubPr>
                          <m:ctrlPr>
                            <a:rPr lang="en-US" altLang="zh-CN" sz="2400" i="1" smtClean="0">
                              <a:solidFill>
                                <a:srgbClr val="0000FF"/>
                              </a:solidFill>
                              <a:latin typeface="Cambria Math" panose="02040503050406030204" pitchFamily="18" charset="0"/>
                            </a:rPr>
                          </m:ctrlPr>
                        </m:sSubPr>
                        <m:e>
                          <m:r>
                            <a:rPr lang="en-US" altLang="zh-CN" sz="2400" b="0" i="1" smtClean="0">
                              <a:solidFill>
                                <a:srgbClr val="0000FF"/>
                              </a:solidFill>
                              <a:latin typeface="Cambria Math"/>
                            </a:rPr>
                            <m:t>𝑡</m:t>
                          </m:r>
                        </m:e>
                        <m:sub>
                          <m:r>
                            <a:rPr lang="en-US" altLang="zh-CN" sz="2400" b="0" i="1" smtClean="0">
                              <a:solidFill>
                                <a:srgbClr val="0000FF"/>
                              </a:solidFill>
                              <a:latin typeface="Cambria Math"/>
                            </a:rPr>
                            <m:t>𝑠</m:t>
                          </m:r>
                        </m:sub>
                      </m:sSub>
                    </m:oMath>
                  </m:oMathPara>
                </a14:m>
                <a:endParaRPr lang="zh-CN" altLang="en-US" sz="2400" dirty="0">
                  <a:solidFill>
                    <a:srgbClr val="0000FF"/>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6033611" y="4136221"/>
                <a:ext cx="2232248" cy="490199"/>
              </a:xfrm>
              <a:prstGeom prst="rect">
                <a:avLst/>
              </a:prstGeom>
              <a:blipFill rotWithShape="1">
                <a:blip r:embed="rId7"/>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703344" y="5085184"/>
                <a:ext cx="5074415" cy="622735"/>
              </a:xfrm>
              <a:prstGeom prst="rect">
                <a:avLst/>
              </a:prstGeom>
              <a:solidFill>
                <a:schemeClr val="accent3">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solidFill>
                                <a:srgbClr val="0000FF"/>
                              </a:solidFill>
                              <a:latin typeface="Cambria Math" panose="02040503050406030204" pitchFamily="18" charset="0"/>
                            </a:rPr>
                          </m:ctrlPr>
                        </m:sSubPr>
                        <m:e>
                          <m:sSub>
                            <m:sSubPr>
                              <m:ctrlPr>
                                <a:rPr lang="en-US" altLang="zh-CN" sz="320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𝐶𝑙𝑜𝑐𝑘</m:t>
                              </m:r>
                            </m:sub>
                          </m:sSub>
                          <m:r>
                            <a:rPr lang="en-US" altLang="zh-CN" sz="3200" b="0" i="1" smtClean="0">
                              <a:solidFill>
                                <a:srgbClr val="0000FF"/>
                              </a:solidFill>
                              <a:latin typeface="Cambria Math"/>
                              <a:ea typeface="Cambria Math"/>
                            </a:rPr>
                            <m:t>=</m:t>
                          </m:r>
                          <m:r>
                            <a:rPr lang="en-US" altLang="zh-CN" sz="3200" i="1">
                              <a:solidFill>
                                <a:srgbClr val="0000FF"/>
                              </a:solidFill>
                              <a:latin typeface="Cambria Math"/>
                            </a:rPr>
                            <m:t>𝑡</m:t>
                          </m:r>
                        </m:e>
                        <m:sub>
                          <m:r>
                            <a:rPr lang="en-US" altLang="zh-CN" sz="3200" b="0" i="1" smtClean="0">
                              <a:solidFill>
                                <a:srgbClr val="0000FF"/>
                              </a:solidFill>
                              <a:latin typeface="Cambria Math"/>
                            </a:rPr>
                            <m:t>𝑝</m:t>
                          </m:r>
                        </m:sub>
                      </m:sSub>
                      <m:r>
                        <a:rPr lang="en-US" altLang="zh-CN" sz="3200" b="0" i="1" smtClean="0">
                          <a:solidFill>
                            <a:srgbClr val="0000FF"/>
                          </a:solidFill>
                          <a:latin typeface="Cambria Math"/>
                        </a:rPr>
                        <m:t>+</m:t>
                      </m:r>
                      <m:sSub>
                        <m:sSubPr>
                          <m:ctrlPr>
                            <a:rPr lang="en-US" altLang="zh-CN" sz="3200" b="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𝑠𝑙𝑎𝑐𝑘</m:t>
                          </m:r>
                        </m:sub>
                      </m:sSub>
                      <m:r>
                        <a:rPr lang="en-US" altLang="zh-CN" sz="3200" b="0" i="1" smtClean="0">
                          <a:solidFill>
                            <a:srgbClr val="0000FF"/>
                          </a:solidFill>
                          <a:latin typeface="Cambria Math"/>
                        </a:rPr>
                        <m:t>+</m:t>
                      </m:r>
                      <m:sSub>
                        <m:sSubPr>
                          <m:ctrlPr>
                            <a:rPr lang="en-US" altLang="zh-CN" sz="320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𝑠</m:t>
                          </m:r>
                        </m:sub>
                      </m:sSub>
                    </m:oMath>
                  </m:oMathPara>
                </a14:m>
                <a:endParaRPr lang="zh-CN" altLang="en-US" sz="3200" dirty="0">
                  <a:solidFill>
                    <a:srgbClr val="0000FF"/>
                  </a:solidFill>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5123180" y="1628775"/>
                <a:ext cx="4047490" cy="481965"/>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58" name="流程图: 终止 57"/>
          <p:cNvSpPr/>
          <p:nvPr/>
        </p:nvSpPr>
        <p:spPr>
          <a:xfrm rot="16200000" flipH="1">
            <a:off x="2432653" y="2434797"/>
            <a:ext cx="678689" cy="275237"/>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ADD</a:t>
            </a:r>
            <a:endParaRPr lang="zh-CN" altLang="en-US" sz="1400" dirty="0">
              <a:solidFill>
                <a:schemeClr val="tx1"/>
              </a:solidFill>
            </a:endParaRPr>
          </a:p>
        </p:txBody>
      </p:sp>
      <p:sp>
        <p:nvSpPr>
          <p:cNvPr id="3" name="文本框 2"/>
          <p:cNvSpPr txBox="1"/>
          <p:nvPr/>
        </p:nvSpPr>
        <p:spPr>
          <a:xfrm>
            <a:off x="99458" y="5760720"/>
            <a:ext cx="8951595" cy="1097280"/>
          </a:xfrm>
          <a:prstGeom prst="rect">
            <a:avLst/>
          </a:prstGeom>
          <a:noFill/>
        </p:spPr>
        <p:txBody>
          <a:bodyPr wrap="square" rtlCol="0" anchor="t">
            <a:spAutoFit/>
          </a:bodyPr>
          <a:lstStyle/>
          <a:p>
            <a:r>
              <a:rPr lang="zh-CN" altLang="en-US" sz="2200" dirty="0">
                <a:latin typeface="华文中宋" panose="02010600040101010101" pitchFamily="2" charset="-122"/>
                <a:ea typeface="华文中宋" panose="02010600040101010101" pitchFamily="2" charset="-122"/>
              </a:rPr>
              <a:t>slack的意义是约束要求的延迟与实际延迟之间的差别，例如，时钟周期约束为10ns，布局布线之后某个路径的实际延迟是8ns，那么slack就是2ns。</a:t>
            </a:r>
          </a:p>
        </p:txBody>
      </p:sp>
      <p:sp>
        <p:nvSpPr>
          <p:cNvPr id="4" name="文本框 3"/>
          <p:cNvSpPr txBox="1"/>
          <p:nvPr/>
        </p:nvSpPr>
        <p:spPr>
          <a:xfrm>
            <a:off x="5482353" y="3442335"/>
            <a:ext cx="3568700" cy="707886"/>
          </a:xfrm>
          <a:prstGeom prst="rect">
            <a:avLst/>
          </a:prstGeom>
          <a:noFill/>
        </p:spPr>
        <p:txBody>
          <a:bodyPr wrap="square" rtlCol="0" anchor="t">
            <a:spAutoFit/>
          </a:bodyPr>
          <a:lstStyle/>
          <a:p>
            <a:r>
              <a:rPr sz="2000" dirty="0">
                <a:solidFill>
                  <a:srgbClr val="0000FF"/>
                </a:solidFill>
                <a:latin typeface="华文中宋" panose="02010600040101010101" pitchFamily="2" charset="-122"/>
                <a:ea typeface="华文中宋" panose="02010600040101010101" pitchFamily="2" charset="-122"/>
                <a:sym typeface="+mn-ea"/>
              </a:rPr>
              <a:t>建立延时</a:t>
            </a:r>
            <a:r>
              <a:rPr lang="en-US" altLang="zh-CN" sz="2000" dirty="0">
                <a:solidFill>
                  <a:srgbClr val="0000FF"/>
                </a:solidFill>
                <a:latin typeface="华文中宋" panose="02010600040101010101" pitchFamily="2" charset="-122"/>
                <a:ea typeface="华文中宋" panose="02010600040101010101" pitchFamily="2" charset="-122"/>
                <a:sym typeface="+mn-ea"/>
              </a:rPr>
              <a:t>ts</a:t>
            </a:r>
            <a:r>
              <a:rPr altLang="en-US" sz="2000" dirty="0">
                <a:solidFill>
                  <a:srgbClr val="0000FF"/>
                </a:solidFill>
                <a:latin typeface="华文中宋" panose="02010600040101010101" pitchFamily="2" charset="-122"/>
                <a:ea typeface="华文中宋" panose="02010600040101010101" pitchFamily="2" charset="-122"/>
                <a:sym typeface="+mn-ea"/>
              </a:rPr>
              <a:t>中的</a:t>
            </a:r>
            <a:r>
              <a:rPr lang="en-US" altLang="zh-CN" sz="2000" dirty="0">
                <a:solidFill>
                  <a:srgbClr val="0000FF"/>
                </a:solidFill>
                <a:latin typeface="华文中宋" panose="02010600040101010101" pitchFamily="2" charset="-122"/>
                <a:ea typeface="华文中宋" panose="02010600040101010101" pitchFamily="2" charset="-122"/>
                <a:sym typeface="+mn-ea"/>
              </a:rPr>
              <a:t>“</a:t>
            </a:r>
            <a:r>
              <a:rPr sz="2000" dirty="0">
                <a:solidFill>
                  <a:srgbClr val="0000FF"/>
                </a:solidFill>
                <a:latin typeface="华文中宋" panose="02010600040101010101" pitchFamily="2" charset="-122"/>
                <a:ea typeface="华文中宋" panose="02010600040101010101" pitchFamily="2" charset="-122"/>
                <a:sym typeface="+mn-ea"/>
              </a:rPr>
              <a:t>建立</a:t>
            </a:r>
            <a:r>
              <a:rPr lang="en-US" altLang="zh-CN" sz="2000" dirty="0">
                <a:solidFill>
                  <a:srgbClr val="0000FF"/>
                </a:solidFill>
                <a:latin typeface="华文中宋" panose="02010600040101010101" pitchFamily="2" charset="-122"/>
                <a:ea typeface="华文中宋" panose="02010600040101010101" pitchFamily="2" charset="-122"/>
                <a:sym typeface="+mn-ea"/>
              </a:rPr>
              <a:t>”</a:t>
            </a:r>
            <a:r>
              <a:rPr sz="2000" dirty="0">
                <a:solidFill>
                  <a:srgbClr val="0000FF"/>
                </a:solidFill>
                <a:latin typeface="华文中宋" panose="02010600040101010101" pitchFamily="2" charset="-122"/>
                <a:ea typeface="华文中宋" panose="02010600040101010101" pitchFamily="2" charset="-122"/>
                <a:sym typeface="+mn-ea"/>
              </a:rPr>
              <a:t>就是指从</a:t>
            </a:r>
            <a:r>
              <a:rPr lang="zh-CN" altLang="en-US" sz="2000" dirty="0">
                <a:solidFill>
                  <a:srgbClr val="0000FF"/>
                </a:solidFill>
                <a:latin typeface="华文中宋" panose="02010600040101010101" pitchFamily="2" charset="-122"/>
                <a:ea typeface="华文中宋" panose="02010600040101010101" pitchFamily="2" charset="-122"/>
                <a:sym typeface="+mn-ea"/>
              </a:rPr>
              <a:t>不确定</a:t>
            </a:r>
            <a:r>
              <a:rPr sz="2000" dirty="0">
                <a:solidFill>
                  <a:srgbClr val="0000FF"/>
                </a:solidFill>
                <a:latin typeface="华文中宋" panose="02010600040101010101" pitchFamily="2" charset="-122"/>
                <a:ea typeface="华文中宋" panose="02010600040101010101" pitchFamily="2" charset="-122"/>
                <a:sym typeface="+mn-ea"/>
              </a:rPr>
              <a:t>达到稳定的过程</a:t>
            </a:r>
            <a:endParaRPr lang="zh-CN" altLang="en-US" sz="2000" dirty="0">
              <a:solidFill>
                <a:srgbClr val="0000FF"/>
              </a:solidFill>
              <a:latin typeface="华文中宋" panose="02010600040101010101" pitchFamily="2" charset="-122"/>
              <a:ea typeface="华文中宋" panose="02010600040101010101" pitchFamily="2" charset="-122"/>
              <a:sym typeface="+mn-ea"/>
            </a:endParaRPr>
          </a:p>
        </p:txBody>
      </p:sp>
      <p:sp>
        <p:nvSpPr>
          <p:cNvPr id="6" name="Text Box 12"/>
          <p:cNvSpPr txBox="1">
            <a:spLocks noChangeArrowheads="1"/>
          </p:cNvSpPr>
          <p:nvPr/>
        </p:nvSpPr>
        <p:spPr bwMode="auto">
          <a:xfrm>
            <a:off x="5908318" y="4708237"/>
            <a:ext cx="3265805" cy="8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i="1" dirty="0">
                <a:solidFill>
                  <a:srgbClr val="FF0000"/>
                </a:solidFill>
              </a:rPr>
              <a:t>t</a:t>
            </a:r>
            <a:r>
              <a:rPr lang="en-US" altLang="zh-CN" sz="2400" i="1" baseline="-25000" dirty="0">
                <a:solidFill>
                  <a:srgbClr val="FF0000"/>
                </a:solidFill>
              </a:rPr>
              <a:t>slack  </a:t>
            </a:r>
            <a:r>
              <a:rPr altLang="en-US" sz="2400" b="0" dirty="0">
                <a:solidFill>
                  <a:schemeClr val="tx1"/>
                </a:solidFill>
              </a:rPr>
              <a:t>理解为时间冗余量</a:t>
            </a:r>
          </a:p>
        </p:txBody>
      </p:sp>
      <p:sp>
        <p:nvSpPr>
          <p:cNvPr id="7" name="灯片编号占位符 6"/>
          <p:cNvSpPr>
            <a:spLocks noGrp="1"/>
          </p:cNvSpPr>
          <p:nvPr>
            <p:ph type="sldNum" sz="quarter" idx="12"/>
          </p:nvPr>
        </p:nvSpPr>
        <p:spPr/>
        <p:txBody>
          <a:bodyPr/>
          <a:lstStyle/>
          <a:p>
            <a:fld id="{240D5ECE-8B49-45CD-BE81-EF81920D1969}" type="slidenum">
              <a:rPr lang="en-US" altLang="zh-CN" smtClean="0"/>
              <a:t>22</a:t>
            </a:fld>
            <a:endParaRPr kumimoji="0" lang="zh-CN" altLang="en-US" dirty="0"/>
          </a:p>
        </p:txBody>
      </p:sp>
      <p:sp>
        <p:nvSpPr>
          <p:cNvPr id="8" name="矩形 7"/>
          <p:cNvSpPr/>
          <p:nvPr/>
        </p:nvSpPr>
        <p:spPr>
          <a:xfrm>
            <a:off x="4254252" y="4532547"/>
            <a:ext cx="604653" cy="369332"/>
          </a:xfrm>
          <a:prstGeom prst="rect">
            <a:avLst/>
          </a:prstGeom>
        </p:spPr>
        <p:txBody>
          <a:bodyPr wrap="none">
            <a:spAutoFit/>
          </a:bodyPr>
          <a:lstStyle/>
          <a:p>
            <a:r>
              <a:rPr lang="en-US" altLang="zh-CN" i="1" dirty="0" err="1">
                <a:solidFill>
                  <a:srgbClr val="FF0000"/>
                </a:solidFill>
              </a:rPr>
              <a:t>t</a:t>
            </a:r>
            <a:r>
              <a:rPr lang="en-US" altLang="zh-CN" i="1" baseline="-25000" dirty="0" err="1">
                <a:solidFill>
                  <a:srgbClr val="FF0000"/>
                </a:solidFill>
              </a:rPr>
              <a:t>slack</a:t>
            </a:r>
            <a:r>
              <a:rPr lang="en-US" altLang="zh-CN" i="1" baseline="-25000" dirty="0">
                <a:solidFill>
                  <a:srgbClr val="FF0000"/>
                </a:solidFill>
              </a:rPr>
              <a:t> </a:t>
            </a:r>
            <a:endParaRPr lang="zh-CN" altLang="en-US" dirty="0"/>
          </a:p>
        </p:txBody>
      </p:sp>
      <p:sp>
        <p:nvSpPr>
          <p:cNvPr id="65"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83" name="Text Box 12"/>
          <p:cNvSpPr txBox="1">
            <a:spLocks noChangeArrowheads="1"/>
          </p:cNvSpPr>
          <p:nvPr/>
        </p:nvSpPr>
        <p:spPr bwMode="auto">
          <a:xfrm>
            <a:off x="395536" y="1219652"/>
            <a:ext cx="511256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32</a:t>
            </a:r>
            <a:r>
              <a:rPr lang="zh-CN" altLang="en-US" sz="3200" dirty="0">
                <a:latin typeface="+mn-ea"/>
                <a:ea typeface="+mn-ea"/>
              </a:rPr>
              <a:t>位运算器</a:t>
            </a:r>
            <a:r>
              <a:rPr lang="en-US" altLang="zh-CN" sz="3200" dirty="0">
                <a:latin typeface="+mn-ea"/>
                <a:ea typeface="+mn-ea"/>
              </a:rPr>
              <a:t>—</a:t>
            </a:r>
            <a:r>
              <a:rPr lang="en-US" altLang="zh-CN" sz="3200" dirty="0">
                <a:solidFill>
                  <a:srgbClr val="C00000"/>
                </a:solidFill>
                <a:ea typeface="+mn-ea"/>
              </a:rPr>
              <a:t>ALU</a:t>
            </a:r>
            <a:endParaRPr lang="zh-CN" altLang="en-US" sz="3200" dirty="0">
              <a:solidFill>
                <a:srgbClr val="C00000"/>
              </a:solidFill>
              <a:ea typeface="+mn-ea"/>
            </a:endParaRPr>
          </a:p>
        </p:txBody>
      </p:sp>
      <p:grpSp>
        <p:nvGrpSpPr>
          <p:cNvPr id="16" name="组合 15"/>
          <p:cNvGrpSpPr/>
          <p:nvPr/>
        </p:nvGrpSpPr>
        <p:grpSpPr>
          <a:xfrm>
            <a:off x="457476" y="2415542"/>
            <a:ext cx="5347886" cy="3006677"/>
            <a:chOff x="1347582" y="2180594"/>
            <a:chExt cx="5347886" cy="3006677"/>
          </a:xfrm>
        </p:grpSpPr>
        <p:grpSp>
          <p:nvGrpSpPr>
            <p:cNvPr id="8" name="Group 27"/>
            <p:cNvGrpSpPr/>
            <p:nvPr/>
          </p:nvGrpSpPr>
          <p:grpSpPr bwMode="auto">
            <a:xfrm>
              <a:off x="2951820" y="3027548"/>
              <a:ext cx="1077591" cy="2159723"/>
              <a:chOff x="2400" y="2496"/>
              <a:chExt cx="288" cy="672"/>
            </a:xfrm>
          </p:grpSpPr>
          <p:sp>
            <p:nvSpPr>
              <p:cNvPr id="9"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2868425" y="2180594"/>
              <a:ext cx="1460055"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20" name="Text Box 12"/>
            <p:cNvSpPr txBox="1">
              <a:spLocks noChangeArrowheads="1"/>
            </p:cNvSpPr>
            <p:nvPr/>
          </p:nvSpPr>
          <p:spPr bwMode="auto">
            <a:xfrm>
              <a:off x="3041619" y="3872715"/>
              <a:ext cx="98779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ALU</a:t>
              </a:r>
              <a:endParaRPr lang="zh-CN" altLang="en-US" sz="2400" dirty="0">
                <a:ea typeface="+mn-ea"/>
              </a:endParaRPr>
            </a:p>
          </p:txBody>
        </p:sp>
        <p:sp>
          <p:nvSpPr>
            <p:cNvPr id="21" name="Text Box 12"/>
            <p:cNvSpPr txBox="1">
              <a:spLocks noChangeArrowheads="1"/>
            </p:cNvSpPr>
            <p:nvPr/>
          </p:nvSpPr>
          <p:spPr bwMode="auto">
            <a:xfrm>
              <a:off x="1347582" y="3255651"/>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6" name="直接箭头连接符 5"/>
            <p:cNvCxnSpPr>
              <a:stCxn id="21" idx="3"/>
            </p:cNvCxnSpPr>
            <p:nvPr/>
          </p:nvCxnSpPr>
          <p:spPr>
            <a:xfrm>
              <a:off x="1851638" y="3490346"/>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386303" y="3328134"/>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Box 12"/>
            <p:cNvSpPr txBox="1">
              <a:spLocks noChangeArrowheads="1"/>
            </p:cNvSpPr>
            <p:nvPr/>
          </p:nvSpPr>
          <p:spPr bwMode="auto">
            <a:xfrm>
              <a:off x="1974861" y="3093915"/>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1" name="Text Box 12"/>
            <p:cNvSpPr txBox="1">
              <a:spLocks noChangeArrowheads="1"/>
            </p:cNvSpPr>
            <p:nvPr/>
          </p:nvSpPr>
          <p:spPr bwMode="auto">
            <a:xfrm>
              <a:off x="1347582" y="448911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32" name="直接箭头连接符 31"/>
            <p:cNvCxnSpPr>
              <a:stCxn id="31" idx="3"/>
            </p:cNvCxnSpPr>
            <p:nvPr/>
          </p:nvCxnSpPr>
          <p:spPr>
            <a:xfrm>
              <a:off x="1851638" y="4723813"/>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386303" y="4561601"/>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 Box 12"/>
            <p:cNvSpPr txBox="1">
              <a:spLocks noChangeArrowheads="1"/>
            </p:cNvSpPr>
            <p:nvPr/>
          </p:nvSpPr>
          <p:spPr bwMode="auto">
            <a:xfrm>
              <a:off x="1974861" y="4327382"/>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36" name="直接箭头连接符 35"/>
            <p:cNvCxnSpPr/>
            <p:nvPr/>
          </p:nvCxnSpPr>
          <p:spPr>
            <a:xfrm>
              <a:off x="4027735" y="412678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562400" y="396457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 Box 12"/>
            <p:cNvSpPr txBox="1">
              <a:spLocks noChangeArrowheads="1"/>
            </p:cNvSpPr>
            <p:nvPr/>
          </p:nvSpPr>
          <p:spPr bwMode="auto">
            <a:xfrm>
              <a:off x="4150958" y="373035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9" name="Text Box 12"/>
            <p:cNvSpPr txBox="1">
              <a:spLocks noChangeArrowheads="1"/>
            </p:cNvSpPr>
            <p:nvPr/>
          </p:nvSpPr>
          <p:spPr bwMode="auto">
            <a:xfrm>
              <a:off x="5171789" y="3900928"/>
              <a:ext cx="122642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ea typeface="+mn-ea"/>
                </a:rPr>
                <a:t>SUM</a:t>
              </a:r>
              <a:endParaRPr lang="zh-CN" altLang="en-US" sz="2400" dirty="0">
                <a:ea typeface="+mn-ea"/>
              </a:endParaRPr>
            </a:p>
          </p:txBody>
        </p:sp>
        <p:cxnSp>
          <p:nvCxnSpPr>
            <p:cNvPr id="26" name="直接箭头连接符 25"/>
            <p:cNvCxnSpPr/>
            <p:nvPr/>
          </p:nvCxnSpPr>
          <p:spPr>
            <a:xfrm>
              <a:off x="3598453" y="2555145"/>
              <a:ext cx="0" cy="772989"/>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5131208" y="4357684"/>
              <a:ext cx="1564260"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9" name="直接箭头连接符 48"/>
            <p:cNvCxnSpPr>
              <a:endCxn id="48" idx="1"/>
            </p:cNvCxnSpPr>
            <p:nvPr/>
          </p:nvCxnSpPr>
          <p:spPr>
            <a:xfrm>
              <a:off x="4027735" y="4561601"/>
              <a:ext cx="1103473"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09749" y="2703125"/>
              <a:ext cx="144016" cy="324423"/>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sp>
          <p:nvSpPr>
            <p:cNvPr id="40" name="Text Box 12"/>
            <p:cNvSpPr txBox="1">
              <a:spLocks noChangeArrowheads="1"/>
            </p:cNvSpPr>
            <p:nvPr/>
          </p:nvSpPr>
          <p:spPr bwMode="auto">
            <a:xfrm>
              <a:off x="3129180" y="2588428"/>
              <a:ext cx="46927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n</a:t>
              </a:r>
              <a:endParaRPr lang="zh-CN" altLang="en-US" sz="1800" b="0" dirty="0">
                <a:solidFill>
                  <a:srgbClr val="0000FF"/>
                </a:solidFill>
                <a:ea typeface="+mn-ea"/>
              </a:endParaRPr>
            </a:p>
          </p:txBody>
        </p:sp>
      </p:grpSp>
      <p:sp>
        <p:nvSpPr>
          <p:cNvPr id="41" name="Text Box 12"/>
          <p:cNvSpPr txBox="1">
            <a:spLocks noChangeArrowheads="1"/>
          </p:cNvSpPr>
          <p:nvPr/>
        </p:nvSpPr>
        <p:spPr bwMode="auto">
          <a:xfrm>
            <a:off x="4281683" y="1951372"/>
            <a:ext cx="4466781" cy="98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en-US" altLang="zh-CN" sz="2400" b="0" dirty="0"/>
              <a:t>n</a:t>
            </a:r>
            <a:r>
              <a:rPr lang="zh-CN" altLang="en-US" sz="2400" b="0" dirty="0"/>
              <a:t>与</a:t>
            </a:r>
            <a:r>
              <a:rPr lang="en-US" altLang="zh-CN" sz="2400" b="0" dirty="0"/>
              <a:t>ALU</a:t>
            </a:r>
            <a:r>
              <a:rPr lang="zh-CN" altLang="en-US" sz="2400" b="0" dirty="0"/>
              <a:t>能执行运算类型有关，若</a:t>
            </a:r>
            <a:r>
              <a:rPr lang="en-US" altLang="zh-CN" sz="2400" b="0" dirty="0"/>
              <a:t>ALU</a:t>
            </a:r>
            <a:r>
              <a:rPr lang="zh-CN" altLang="en-US" sz="2400" b="0" dirty="0"/>
              <a:t>能完成</a:t>
            </a:r>
            <a:r>
              <a:rPr lang="en-US" altLang="zh-CN" sz="2400" b="0" dirty="0"/>
              <a:t>m</a:t>
            </a:r>
            <a:r>
              <a:rPr lang="zh-CN" altLang="en-US" sz="2400" b="0" dirty="0"/>
              <a:t>种运算，则：</a:t>
            </a:r>
          </a:p>
        </p:txBody>
      </p:sp>
      <p:cxnSp>
        <p:nvCxnSpPr>
          <p:cNvPr id="18" name="直接箭头连接符 17"/>
          <p:cNvCxnSpPr>
            <a:stCxn id="41" idx="1"/>
          </p:cNvCxnSpPr>
          <p:nvPr/>
        </p:nvCxnSpPr>
        <p:spPr>
          <a:xfrm flipH="1">
            <a:off x="2951820" y="2445112"/>
            <a:ext cx="1329863" cy="5667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5189210" y="3435551"/>
                <a:ext cx="2623149" cy="52322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𝑛</m:t>
                      </m:r>
                      <m:r>
                        <a:rPr lang="en-US" altLang="zh-CN" sz="2800" b="0" i="1" smtClean="0">
                          <a:latin typeface="Cambria Math"/>
                        </a:rPr>
                        <m:t> ≥</m:t>
                      </m:r>
                      <m:sSub>
                        <m:sSubPr>
                          <m:ctrlPr>
                            <a:rPr lang="en-US" altLang="zh-CN" sz="2800" b="0" i="1" smtClean="0">
                              <a:latin typeface="Cambria Math" panose="02040503050406030204" pitchFamily="18" charset="0"/>
                              <a:ea typeface="Cambria Math"/>
                            </a:rPr>
                          </m:ctrlPr>
                        </m:sSubPr>
                        <m:e>
                          <m:r>
                            <a:rPr lang="en-US" altLang="zh-CN" sz="2800" b="0" i="1" smtClean="0">
                              <a:latin typeface="Cambria Math"/>
                              <a:ea typeface="Cambria Math"/>
                            </a:rPr>
                            <m:t>𝑙𝑜𝑔</m:t>
                          </m:r>
                        </m:e>
                        <m:sub>
                          <m:r>
                            <a:rPr lang="en-US" altLang="zh-CN" sz="2800" b="0" i="1" smtClean="0">
                              <a:latin typeface="Cambria Math"/>
                              <a:ea typeface="Cambria Math"/>
                            </a:rPr>
                            <m:t>2</m:t>
                          </m:r>
                        </m:sub>
                      </m:sSub>
                      <m:r>
                        <a:rPr lang="en-US" altLang="zh-CN" sz="2800" b="0" i="1" smtClean="0">
                          <a:latin typeface="Cambria Math"/>
                        </a:rPr>
                        <m:t>𝑚</m:t>
                      </m:r>
                    </m:oMath>
                  </m:oMathPara>
                </a14:m>
                <a:endParaRPr lang="zh-CN" alt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189210" y="3435551"/>
                <a:ext cx="2623149"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3" name="Text Box 12"/>
          <p:cNvSpPr txBox="1">
            <a:spLocks noChangeArrowheads="1"/>
          </p:cNvSpPr>
          <p:nvPr/>
        </p:nvSpPr>
        <p:spPr bwMode="auto">
          <a:xfrm>
            <a:off x="2241312" y="5372948"/>
            <a:ext cx="6930417" cy="1485052"/>
          </a:xfrm>
          <a:prstGeom prst="rect">
            <a:avLst/>
          </a:prstGeom>
          <a:solidFill>
            <a:schemeClr val="accent2">
              <a:lumMod val="40000"/>
              <a:lumOff val="60000"/>
            </a:schemeClr>
          </a:solid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en-US" altLang="zh-CN" sz="2400" b="0" dirty="0">
                <a:solidFill>
                  <a:srgbClr val="0000FF"/>
                </a:solidFill>
              </a:rPr>
              <a:t>ALU</a:t>
            </a:r>
            <a:r>
              <a:rPr altLang="en-US" sz="2400" b="0" dirty="0">
                <a:solidFill>
                  <a:srgbClr val="0000FF"/>
                </a:solidFill>
              </a:rPr>
              <a:t>的零检测输出信号</a:t>
            </a:r>
            <a:r>
              <a:rPr lang="en-US" altLang="zh-CN" sz="2400" b="0" dirty="0">
                <a:solidFill>
                  <a:srgbClr val="0000FF"/>
                </a:solidFill>
              </a:rPr>
              <a:t>Zero</a:t>
            </a:r>
            <a:r>
              <a:rPr lang="zh-CN" altLang="en-US" sz="2400" b="0" dirty="0">
                <a:solidFill>
                  <a:srgbClr val="0000FF"/>
                </a:solidFill>
              </a:rPr>
              <a:t>作为</a:t>
            </a:r>
            <a:r>
              <a:rPr altLang="en-US" sz="2400" b="0" dirty="0">
                <a:solidFill>
                  <a:srgbClr val="0000FF"/>
                </a:solidFill>
              </a:rPr>
              <a:t>分支指令</a:t>
            </a:r>
            <a:r>
              <a:rPr lang="zh-CN" altLang="en-US" sz="2400" b="0" dirty="0">
                <a:solidFill>
                  <a:srgbClr val="0000FF"/>
                </a:solidFill>
              </a:rPr>
              <a:t>的条件：</a:t>
            </a:r>
            <a:endParaRPr lang="en-US" altLang="zh-CN" sz="2400" b="0" dirty="0">
              <a:solidFill>
                <a:srgbClr val="0000FF"/>
              </a:solidFill>
            </a:endParaRPr>
          </a:p>
          <a:p>
            <a:pPr indent="271780" algn="l">
              <a:lnSpc>
                <a:spcPct val="125000"/>
              </a:lnSpc>
            </a:pPr>
            <a:r>
              <a:rPr lang="zh-CN" altLang="en-US" sz="2400" b="0" dirty="0">
                <a:solidFill>
                  <a:srgbClr val="0000FF"/>
                </a:solidFill>
              </a:rPr>
              <a:t>*  </a:t>
            </a:r>
            <a:r>
              <a:rPr lang="en-US" altLang="zh-CN" sz="2400" b="0" dirty="0">
                <a:solidFill>
                  <a:srgbClr val="0000FF"/>
                </a:solidFill>
              </a:rPr>
              <a:t>Zero</a:t>
            </a:r>
            <a:r>
              <a:rPr lang="zh-CN" altLang="en-US" sz="2400" b="0" dirty="0">
                <a:solidFill>
                  <a:srgbClr val="0000FF"/>
                </a:solidFill>
              </a:rPr>
              <a:t>为</a:t>
            </a:r>
            <a:r>
              <a:rPr lang="en-US" altLang="zh-CN" sz="2400" b="0" dirty="0">
                <a:solidFill>
                  <a:srgbClr val="0000FF"/>
                </a:solidFill>
              </a:rPr>
              <a:t>1</a:t>
            </a:r>
            <a:r>
              <a:rPr lang="zh-CN" altLang="en-US" sz="2400" b="0" dirty="0">
                <a:solidFill>
                  <a:srgbClr val="0000FF"/>
                </a:solidFill>
              </a:rPr>
              <a:t>表示运算结果为</a:t>
            </a:r>
            <a:r>
              <a:rPr lang="en-US" altLang="zh-CN" sz="2400" b="0" dirty="0">
                <a:solidFill>
                  <a:srgbClr val="0000FF"/>
                </a:solidFill>
              </a:rPr>
              <a:t>0</a:t>
            </a:r>
            <a:r>
              <a:rPr lang="zh-CN" altLang="en-US" sz="2400" b="0" dirty="0">
                <a:solidFill>
                  <a:srgbClr val="0000FF"/>
                </a:solidFill>
              </a:rPr>
              <a:t>；</a:t>
            </a:r>
            <a:endParaRPr lang="en-US" altLang="zh-CN" sz="2400" b="0" dirty="0">
              <a:solidFill>
                <a:srgbClr val="0000FF"/>
              </a:solidFill>
            </a:endParaRPr>
          </a:p>
          <a:p>
            <a:pPr indent="271780" algn="l">
              <a:lnSpc>
                <a:spcPct val="125000"/>
              </a:lnSpc>
            </a:pPr>
            <a:r>
              <a:rPr lang="zh-CN" altLang="en-US" sz="2400" b="0" dirty="0">
                <a:solidFill>
                  <a:srgbClr val="0000FF"/>
                </a:solidFill>
              </a:rPr>
              <a:t>* </a:t>
            </a:r>
            <a:r>
              <a:rPr lang="en-US" altLang="zh-CN" sz="2400" b="0" dirty="0">
                <a:solidFill>
                  <a:srgbClr val="0000FF"/>
                </a:solidFill>
              </a:rPr>
              <a:t>Zero</a:t>
            </a:r>
            <a:r>
              <a:rPr lang="zh-CN" altLang="en-US" sz="2400" b="0" dirty="0">
                <a:solidFill>
                  <a:srgbClr val="0000FF"/>
                </a:solidFill>
              </a:rPr>
              <a:t>为</a:t>
            </a:r>
            <a:r>
              <a:rPr lang="en-US" altLang="zh-CN" sz="2400" b="0" dirty="0">
                <a:solidFill>
                  <a:srgbClr val="0000FF"/>
                </a:solidFill>
              </a:rPr>
              <a:t>0</a:t>
            </a:r>
            <a:r>
              <a:rPr lang="zh-CN" altLang="en-US" sz="2400" b="0" dirty="0">
                <a:solidFill>
                  <a:srgbClr val="0000FF"/>
                </a:solidFill>
              </a:rPr>
              <a:t>表示结果不为</a:t>
            </a:r>
            <a:r>
              <a:rPr lang="en-US" altLang="zh-CN" sz="2400" b="0" dirty="0">
                <a:solidFill>
                  <a:srgbClr val="0000FF"/>
                </a:solidFill>
              </a:rPr>
              <a:t>0.</a:t>
            </a:r>
            <a:endParaRPr altLang="en-US" sz="2400" b="0" dirty="0">
              <a:solidFill>
                <a:srgbClr val="0000FF"/>
              </a:solidFill>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23</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83" name="Text Box 12"/>
          <p:cNvSpPr txBox="1">
            <a:spLocks noChangeArrowheads="1"/>
          </p:cNvSpPr>
          <p:nvPr/>
        </p:nvSpPr>
        <p:spPr bwMode="auto">
          <a:xfrm>
            <a:off x="395536" y="1219652"/>
            <a:ext cx="511256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32</a:t>
            </a:r>
            <a:r>
              <a:rPr lang="zh-CN" altLang="en-US" sz="3200" dirty="0">
                <a:latin typeface="+mn-ea"/>
                <a:ea typeface="+mn-ea"/>
              </a:rPr>
              <a:t>位</a:t>
            </a:r>
            <a:r>
              <a:rPr lang="en-US" altLang="zh-CN" sz="3200" dirty="0">
                <a:latin typeface="+mn-ea"/>
                <a:ea typeface="+mn-ea"/>
              </a:rPr>
              <a:t>2</a:t>
            </a:r>
            <a:r>
              <a:rPr lang="zh-CN" altLang="en-US" sz="3200" dirty="0">
                <a:latin typeface="+mn-ea"/>
                <a:ea typeface="+mn-ea"/>
              </a:rPr>
              <a:t>选</a:t>
            </a:r>
            <a:r>
              <a:rPr lang="en-US" altLang="zh-CN" sz="3200" dirty="0">
                <a:latin typeface="+mn-ea"/>
                <a:ea typeface="+mn-ea"/>
              </a:rPr>
              <a:t>1</a:t>
            </a:r>
            <a:r>
              <a:rPr lang="zh-CN" altLang="en-US" sz="3200" dirty="0">
                <a:latin typeface="+mn-ea"/>
                <a:ea typeface="+mn-ea"/>
              </a:rPr>
              <a:t>选择器</a:t>
            </a:r>
            <a:r>
              <a:rPr lang="en-US" altLang="zh-CN" sz="3200" dirty="0">
                <a:latin typeface="+mn-ea"/>
                <a:ea typeface="+mn-ea"/>
              </a:rPr>
              <a:t>—</a:t>
            </a:r>
            <a:r>
              <a:rPr lang="en-US" altLang="zh-CN" sz="3200" dirty="0">
                <a:solidFill>
                  <a:srgbClr val="C00000"/>
                </a:solidFill>
                <a:ea typeface="+mn-ea"/>
              </a:rPr>
              <a:t>MUX</a:t>
            </a:r>
            <a:endParaRPr lang="zh-CN" altLang="en-US" sz="3200" dirty="0">
              <a:solidFill>
                <a:srgbClr val="C00000"/>
              </a:solidFill>
              <a:ea typeface="+mn-ea"/>
            </a:endParaRPr>
          </a:p>
        </p:txBody>
      </p:sp>
      <p:grpSp>
        <p:nvGrpSpPr>
          <p:cNvPr id="7" name="组合 6"/>
          <p:cNvGrpSpPr/>
          <p:nvPr/>
        </p:nvGrpSpPr>
        <p:grpSpPr>
          <a:xfrm>
            <a:off x="611559" y="2352630"/>
            <a:ext cx="3817011" cy="2453363"/>
            <a:chOff x="2239561" y="2462077"/>
            <a:chExt cx="3817011" cy="2453363"/>
          </a:xfrm>
        </p:grpSpPr>
        <p:sp>
          <p:nvSpPr>
            <p:cNvPr id="42" name="流程图: 终止 41"/>
            <p:cNvSpPr/>
            <p:nvPr/>
          </p:nvSpPr>
          <p:spPr>
            <a:xfrm rot="16200000" flipH="1">
              <a:off x="3247967" y="3711073"/>
              <a:ext cx="1800200" cy="60853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MUX</a:t>
              </a:r>
              <a:endParaRPr lang="zh-CN" altLang="en-US" sz="2400" dirty="0">
                <a:solidFill>
                  <a:schemeClr val="tx1"/>
                </a:solidFill>
              </a:endParaRPr>
            </a:p>
          </p:txBody>
        </p:sp>
        <p:sp>
          <p:nvSpPr>
            <p:cNvPr id="43" name="Text Box 12"/>
            <p:cNvSpPr txBox="1">
              <a:spLocks noChangeArrowheads="1"/>
            </p:cNvSpPr>
            <p:nvPr/>
          </p:nvSpPr>
          <p:spPr bwMode="auto">
            <a:xfrm>
              <a:off x="2239561" y="3377949"/>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44" name="直接箭头连接符 43"/>
            <p:cNvCxnSpPr>
              <a:stCxn id="43" idx="3"/>
            </p:cNvCxnSpPr>
            <p:nvPr/>
          </p:nvCxnSpPr>
          <p:spPr>
            <a:xfrm>
              <a:off x="2743617" y="361264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3278282" y="345043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Box 12"/>
            <p:cNvSpPr txBox="1">
              <a:spLocks noChangeArrowheads="1"/>
            </p:cNvSpPr>
            <p:nvPr/>
          </p:nvSpPr>
          <p:spPr bwMode="auto">
            <a:xfrm>
              <a:off x="2866839" y="3232530"/>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47" name="Text Box 12"/>
            <p:cNvSpPr txBox="1">
              <a:spLocks noChangeArrowheads="1"/>
            </p:cNvSpPr>
            <p:nvPr/>
          </p:nvSpPr>
          <p:spPr bwMode="auto">
            <a:xfrm>
              <a:off x="2239561" y="4303282"/>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50" name="直接箭头连接符 49"/>
            <p:cNvCxnSpPr>
              <a:stCxn id="47" idx="3"/>
            </p:cNvCxnSpPr>
            <p:nvPr/>
          </p:nvCxnSpPr>
          <p:spPr>
            <a:xfrm>
              <a:off x="2743617" y="453797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3278282" y="437576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2866840" y="414154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54" name="直接箭头连接符 53"/>
            <p:cNvCxnSpPr/>
            <p:nvPr/>
          </p:nvCxnSpPr>
          <p:spPr>
            <a:xfrm>
              <a:off x="4452334" y="401572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986999" y="385351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 Box 12"/>
            <p:cNvSpPr txBox="1">
              <a:spLocks noChangeArrowheads="1"/>
            </p:cNvSpPr>
            <p:nvPr/>
          </p:nvSpPr>
          <p:spPr bwMode="auto">
            <a:xfrm>
              <a:off x="4575557" y="361929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7" name="Text Box 12"/>
            <p:cNvSpPr txBox="1">
              <a:spLocks noChangeArrowheads="1"/>
            </p:cNvSpPr>
            <p:nvPr/>
          </p:nvSpPr>
          <p:spPr bwMode="auto">
            <a:xfrm>
              <a:off x="5552516" y="376165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C</a:t>
              </a:r>
              <a:endParaRPr lang="zh-CN" altLang="en-US" sz="2400" dirty="0">
                <a:ea typeface="+mn-ea"/>
              </a:endParaRPr>
            </a:p>
          </p:txBody>
        </p:sp>
        <p:sp>
          <p:nvSpPr>
            <p:cNvPr id="58" name="Text Box 12"/>
            <p:cNvSpPr txBox="1">
              <a:spLocks noChangeArrowheads="1"/>
            </p:cNvSpPr>
            <p:nvPr/>
          </p:nvSpPr>
          <p:spPr bwMode="auto">
            <a:xfrm>
              <a:off x="4682113" y="2462077"/>
              <a:ext cx="111423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Select</a:t>
              </a:r>
              <a:endParaRPr lang="zh-CN" altLang="en-US" sz="2000" dirty="0">
                <a:solidFill>
                  <a:srgbClr val="0000FF"/>
                </a:solidFill>
                <a:ea typeface="+mn-ea"/>
              </a:endParaRPr>
            </a:p>
          </p:txBody>
        </p:sp>
        <p:cxnSp>
          <p:nvCxnSpPr>
            <p:cNvPr id="59" name="直接箭头连接符 48"/>
            <p:cNvCxnSpPr>
              <a:stCxn id="58" idx="1"/>
              <a:endCxn id="42" idx="1"/>
            </p:cNvCxnSpPr>
            <p:nvPr/>
          </p:nvCxnSpPr>
          <p:spPr>
            <a:xfrm rot="10800000" flipV="1">
              <a:off x="4148067" y="2665994"/>
              <a:ext cx="534046" cy="449246"/>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775598" y="2397682"/>
            <a:ext cx="3600400" cy="2543485"/>
            <a:chOff x="4775598" y="2397682"/>
            <a:chExt cx="3600400" cy="2543485"/>
          </a:xfrm>
        </p:grpSpPr>
        <p:sp>
          <p:nvSpPr>
            <p:cNvPr id="17" name="矩形 16"/>
            <p:cNvSpPr/>
            <p:nvPr/>
          </p:nvSpPr>
          <p:spPr>
            <a:xfrm>
              <a:off x="4775598" y="2397682"/>
              <a:ext cx="3600400" cy="25434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 Box 12"/>
            <p:cNvSpPr txBox="1">
              <a:spLocks noChangeArrowheads="1"/>
            </p:cNvSpPr>
            <p:nvPr/>
          </p:nvSpPr>
          <p:spPr bwMode="auto">
            <a:xfrm>
              <a:off x="4775598" y="4275048"/>
              <a:ext cx="3600400" cy="530945"/>
            </a:xfrm>
            <a:prstGeom prst="rect">
              <a:avLst/>
            </a:prstGeom>
            <a:no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b="0" dirty="0"/>
                <a:t>32</a:t>
              </a:r>
              <a:r>
                <a:rPr lang="zh-CN" altLang="en-US" b="0" dirty="0"/>
                <a:t>位</a:t>
              </a:r>
              <a:r>
                <a:rPr lang="en-US" altLang="zh-CN" b="0" dirty="0"/>
                <a:t>4</a:t>
              </a:r>
              <a:r>
                <a:rPr lang="zh-CN" altLang="en-US" b="0" dirty="0"/>
                <a:t>选</a:t>
              </a:r>
              <a:r>
                <a:rPr lang="en-US" altLang="zh-CN" b="0" dirty="0"/>
                <a:t>1</a:t>
              </a:r>
              <a:r>
                <a:rPr lang="zh-CN" altLang="en-US" b="0" dirty="0"/>
                <a:t>选择器？</a:t>
              </a:r>
            </a:p>
          </p:txBody>
        </p:sp>
        <p:pic>
          <p:nvPicPr>
            <p:cNvPr id="1027" name="Picture 3" descr="D:\教学\Computer Organization And Design\Picture\41b7a9b34705eb74e09720ec9b24686b.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01020" y="2636912"/>
              <a:ext cx="1515944" cy="1136958"/>
            </a:xfrm>
            <a:prstGeom prst="rect">
              <a:avLst/>
            </a:prstGeom>
            <a:noFill/>
            <a:extLst>
              <a:ext uri="{909E8E84-426E-40DD-AFC4-6F175D3DCCD1}">
                <a14:hiddenFill xmlns:a14="http://schemas.microsoft.com/office/drawing/2010/main">
                  <a:solidFill>
                    <a:srgbClr val="FFFFFF"/>
                  </a:solidFill>
                </a14:hiddenFill>
              </a:ext>
            </a:extLst>
          </p:spPr>
        </p:pic>
        <p:sp>
          <p:nvSpPr>
            <p:cNvPr id="61" name="Text Box 12"/>
            <p:cNvSpPr txBox="1">
              <a:spLocks noChangeArrowheads="1"/>
            </p:cNvSpPr>
            <p:nvPr/>
          </p:nvSpPr>
          <p:spPr bwMode="auto">
            <a:xfrm>
              <a:off x="6739764" y="3175101"/>
              <a:ext cx="1636234" cy="530945"/>
            </a:xfrm>
            <a:prstGeom prst="rect">
              <a:avLst/>
            </a:prstGeom>
            <a:no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b="0" dirty="0"/>
                <a:t>思考：</a:t>
              </a:r>
            </a:p>
          </p:txBody>
        </p:sp>
      </p:grpSp>
      <p:sp>
        <p:nvSpPr>
          <p:cNvPr id="3" name="灯片编号占位符 2"/>
          <p:cNvSpPr>
            <a:spLocks noGrp="1"/>
          </p:cNvSpPr>
          <p:nvPr>
            <p:ph type="sldNum" sz="quarter" idx="12"/>
          </p:nvPr>
        </p:nvSpPr>
        <p:spPr/>
        <p:txBody>
          <a:bodyPr/>
          <a:lstStyle/>
          <a:p>
            <a:fld id="{240D5ECE-8B49-45CD-BE81-EF81920D1969}" type="slidenum">
              <a:rPr lang="en-US" altLang="zh-CN" smtClean="0"/>
              <a:t>24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25" name="Text Box 12"/>
          <p:cNvSpPr txBox="1">
            <a:spLocks noChangeArrowheads="1"/>
          </p:cNvSpPr>
          <p:nvPr/>
        </p:nvSpPr>
        <p:spPr bwMode="auto">
          <a:xfrm>
            <a:off x="395536" y="1219652"/>
            <a:ext cx="669674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16-32</a:t>
            </a:r>
            <a:r>
              <a:rPr lang="zh-CN" altLang="en-US" sz="3200" dirty="0">
                <a:latin typeface="+mn-ea"/>
                <a:ea typeface="+mn-ea"/>
              </a:rPr>
              <a:t>符号扩展器</a:t>
            </a:r>
            <a:r>
              <a:rPr lang="en-US" altLang="zh-CN" sz="3200" dirty="0">
                <a:latin typeface="+mn-ea"/>
                <a:ea typeface="+mn-ea"/>
              </a:rPr>
              <a:t>—</a:t>
            </a:r>
            <a:r>
              <a:rPr lang="en-US" altLang="zh-CN" sz="3200" dirty="0">
                <a:solidFill>
                  <a:srgbClr val="C00000"/>
                </a:solidFill>
                <a:ea typeface="+mn-ea"/>
              </a:rPr>
              <a:t>EXTND</a:t>
            </a:r>
            <a:endParaRPr lang="zh-CN" altLang="en-US" sz="3200" dirty="0">
              <a:solidFill>
                <a:srgbClr val="C00000"/>
              </a:solidFill>
              <a:ea typeface="+mn-ea"/>
            </a:endParaRPr>
          </a:p>
        </p:txBody>
      </p:sp>
      <p:grpSp>
        <p:nvGrpSpPr>
          <p:cNvPr id="6" name="组合 5"/>
          <p:cNvGrpSpPr/>
          <p:nvPr/>
        </p:nvGrpSpPr>
        <p:grpSpPr>
          <a:xfrm>
            <a:off x="878069" y="2144552"/>
            <a:ext cx="3394845" cy="2005463"/>
            <a:chOff x="878069" y="2144552"/>
            <a:chExt cx="3394845" cy="2005463"/>
          </a:xfrm>
        </p:grpSpPr>
        <p:sp>
          <p:nvSpPr>
            <p:cNvPr id="3" name="流程图: 手动操作 2"/>
            <p:cNvSpPr/>
            <p:nvPr/>
          </p:nvSpPr>
          <p:spPr>
            <a:xfrm rot="16200000">
              <a:off x="1846448" y="2279220"/>
              <a:ext cx="1440160" cy="1170823"/>
            </a:xfrm>
            <a:prstGeom prst="flowChartManualOperat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 Box 12"/>
            <p:cNvSpPr txBox="1">
              <a:spLocks noChangeArrowheads="1"/>
            </p:cNvSpPr>
            <p:nvPr/>
          </p:nvSpPr>
          <p:spPr bwMode="auto">
            <a:xfrm>
              <a:off x="1981115" y="2629936"/>
              <a:ext cx="117082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t>EXTND</a:t>
              </a:r>
              <a:endParaRPr lang="zh-CN" altLang="en-US" sz="2400" dirty="0"/>
            </a:p>
          </p:txBody>
        </p:sp>
        <p:cxnSp>
          <p:nvCxnSpPr>
            <p:cNvPr id="29" name="直接箭头连接符 28"/>
            <p:cNvCxnSpPr/>
            <p:nvPr/>
          </p:nvCxnSpPr>
          <p:spPr>
            <a:xfrm>
              <a:off x="878069" y="2901272"/>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12734" y="2739060"/>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1001292" y="2504841"/>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16</a:t>
              </a:r>
              <a:endParaRPr lang="zh-CN" altLang="en-US" sz="1800" b="0" dirty="0">
                <a:ea typeface="+mn-ea"/>
              </a:endParaRPr>
            </a:p>
          </p:txBody>
        </p:sp>
        <p:cxnSp>
          <p:nvCxnSpPr>
            <p:cNvPr id="34" name="直接箭头连接符 33"/>
            <p:cNvCxnSpPr/>
            <p:nvPr/>
          </p:nvCxnSpPr>
          <p:spPr>
            <a:xfrm>
              <a:off x="3172732" y="2889595"/>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707397" y="2727383"/>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12"/>
            <p:cNvSpPr txBox="1">
              <a:spLocks noChangeArrowheads="1"/>
            </p:cNvSpPr>
            <p:nvPr/>
          </p:nvSpPr>
          <p:spPr bwMode="auto">
            <a:xfrm>
              <a:off x="3295955" y="2493164"/>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8" name="Text Box 12"/>
            <p:cNvSpPr txBox="1">
              <a:spLocks noChangeArrowheads="1"/>
            </p:cNvSpPr>
            <p:nvPr/>
          </p:nvSpPr>
          <p:spPr bwMode="auto">
            <a:xfrm>
              <a:off x="1257054" y="3619070"/>
              <a:ext cx="261894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b="0" dirty="0">
                  <a:ea typeface="+mn-ea"/>
                </a:rPr>
                <a:t>Sign extender</a:t>
              </a:r>
              <a:endParaRPr lang="zh-CN" altLang="en-US" b="0" dirty="0">
                <a:solidFill>
                  <a:srgbClr val="C00000"/>
                </a:solidFill>
                <a:ea typeface="+mn-ea"/>
              </a:endParaRPr>
            </a:p>
          </p:txBody>
        </p:sp>
      </p:grpSp>
      <p:grpSp>
        <p:nvGrpSpPr>
          <p:cNvPr id="9" name="组合 8"/>
          <p:cNvGrpSpPr/>
          <p:nvPr/>
        </p:nvGrpSpPr>
        <p:grpSpPr>
          <a:xfrm>
            <a:off x="4860032" y="2027976"/>
            <a:ext cx="4149240" cy="2010455"/>
            <a:chOff x="4860032" y="2027976"/>
            <a:chExt cx="4149240" cy="2010455"/>
          </a:xfrm>
        </p:grpSpPr>
        <p:sp>
          <p:nvSpPr>
            <p:cNvPr id="40" name="Text Box 12"/>
            <p:cNvSpPr txBox="1">
              <a:spLocks noChangeArrowheads="1"/>
            </p:cNvSpPr>
            <p:nvPr/>
          </p:nvSpPr>
          <p:spPr bwMode="auto">
            <a:xfrm>
              <a:off x="4860032" y="2027976"/>
              <a:ext cx="316835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b="0" dirty="0">
                  <a:solidFill>
                    <a:srgbClr val="C00000"/>
                  </a:solidFill>
                </a:rPr>
                <a:t>16-32</a:t>
              </a:r>
              <a:r>
                <a:rPr lang="zh-CN" altLang="en-US" b="0" dirty="0">
                  <a:solidFill>
                    <a:srgbClr val="C00000"/>
                  </a:solidFill>
                </a:rPr>
                <a:t>符号扩展方法：</a:t>
              </a:r>
            </a:p>
          </p:txBody>
        </p:sp>
        <p:sp>
          <p:nvSpPr>
            <p:cNvPr id="49" name="Text Box 12"/>
            <p:cNvSpPr txBox="1">
              <a:spLocks noChangeArrowheads="1"/>
            </p:cNvSpPr>
            <p:nvPr/>
          </p:nvSpPr>
          <p:spPr bwMode="auto">
            <a:xfrm>
              <a:off x="4860032" y="2730320"/>
              <a:ext cx="414924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342900" indent="-342900" algn="l">
                <a:buFont typeface="Wingdings" panose="05000000000000000000" pitchFamily="2" charset="2"/>
                <a:buChar char="Ø"/>
              </a:pPr>
              <a:r>
                <a:rPr lang="zh-CN" altLang="en-US" sz="2400" b="0" dirty="0"/>
                <a:t>设符号位为</a:t>
              </a:r>
              <a:r>
                <a:rPr lang="en-US" altLang="zh-CN" sz="2400" b="0" dirty="0"/>
                <a:t>S</a:t>
              </a:r>
              <a:r>
                <a:rPr lang="zh-CN" altLang="en-US" sz="2400" b="0" dirty="0"/>
                <a:t>，</a:t>
              </a:r>
              <a:r>
                <a:rPr lang="en-US" altLang="zh-CN" sz="2400" b="0" dirty="0"/>
                <a:t>S</a:t>
              </a:r>
              <a:r>
                <a:rPr lang="zh-CN" altLang="en-US" sz="2400" b="0" dirty="0"/>
                <a:t>∈｛</a:t>
              </a:r>
              <a:r>
                <a:rPr lang="en-US" altLang="zh-CN" sz="2400" b="0" dirty="0"/>
                <a:t>0</a:t>
              </a:r>
              <a:r>
                <a:rPr lang="zh-CN" altLang="en-US" sz="2400" b="0" dirty="0"/>
                <a:t>，</a:t>
              </a:r>
              <a:r>
                <a:rPr lang="en-US" altLang="zh-CN" sz="2400" b="0" dirty="0"/>
                <a:t>1</a:t>
              </a:r>
              <a:r>
                <a:rPr lang="zh-CN" altLang="en-US" sz="2400" b="0" dirty="0"/>
                <a:t>｝</a:t>
              </a:r>
            </a:p>
          </p:txBody>
        </p:sp>
        <p:sp>
          <p:nvSpPr>
            <p:cNvPr id="53" name="Text Box 12"/>
            <p:cNvSpPr txBox="1">
              <a:spLocks noChangeArrowheads="1"/>
            </p:cNvSpPr>
            <p:nvPr/>
          </p:nvSpPr>
          <p:spPr bwMode="auto">
            <a:xfrm>
              <a:off x="4860032" y="3199710"/>
              <a:ext cx="4149240"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342900" indent="-342900" algn="l">
                <a:buFont typeface="Wingdings" panose="05000000000000000000" pitchFamily="2" charset="2"/>
                <a:buChar char="Ø"/>
              </a:pPr>
              <a:r>
                <a:rPr lang="zh-CN" altLang="en-US" sz="2400" b="0" dirty="0"/>
                <a:t>在原数前加</a:t>
              </a:r>
              <a:r>
                <a:rPr lang="en-US" altLang="zh-CN" sz="2400" b="0" dirty="0"/>
                <a:t>16</a:t>
              </a:r>
              <a:r>
                <a:rPr lang="zh-CN" altLang="en-US" sz="2400" b="0" dirty="0"/>
                <a:t>个</a:t>
              </a:r>
              <a:r>
                <a:rPr lang="en-US" altLang="zh-CN" sz="2400" b="0" dirty="0"/>
                <a:t>S</a:t>
              </a:r>
              <a:r>
                <a:rPr lang="zh-CN" altLang="en-US" sz="2400" b="0" dirty="0"/>
                <a:t>，构成</a:t>
              </a:r>
              <a:r>
                <a:rPr lang="en-US" altLang="zh-CN" sz="2400" b="0" dirty="0"/>
                <a:t>32</a:t>
              </a:r>
              <a:r>
                <a:rPr lang="zh-CN" altLang="en-US" sz="2400" b="0" dirty="0"/>
                <a:t>位数</a:t>
              </a:r>
            </a:p>
          </p:txBody>
        </p:sp>
      </p:grpSp>
      <p:sp>
        <p:nvSpPr>
          <p:cNvPr id="62" name="Text Box 12"/>
          <p:cNvSpPr txBox="1">
            <a:spLocks noChangeArrowheads="1"/>
          </p:cNvSpPr>
          <p:nvPr/>
        </p:nvSpPr>
        <p:spPr bwMode="auto">
          <a:xfrm>
            <a:off x="423435" y="4110194"/>
            <a:ext cx="1667238"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b="0" dirty="0">
                <a:solidFill>
                  <a:srgbClr val="0000FF"/>
                </a:solidFill>
              </a:rPr>
              <a:t>例如：</a:t>
            </a:r>
          </a:p>
        </p:txBody>
      </p:sp>
      <p:sp>
        <p:nvSpPr>
          <p:cNvPr id="63" name="Text Box 12"/>
          <p:cNvSpPr txBox="1">
            <a:spLocks noChangeArrowheads="1"/>
          </p:cNvSpPr>
          <p:nvPr/>
        </p:nvSpPr>
        <p:spPr bwMode="auto">
          <a:xfrm>
            <a:off x="282372" y="4646543"/>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a:t>
            </a:r>
            <a:r>
              <a:rPr lang="en-US" altLang="zh-CN" sz="2400" b="0" dirty="0"/>
              <a:t>110010100001100</a:t>
            </a:r>
            <a:endParaRPr lang="zh-CN" altLang="en-US" sz="2400" b="0" dirty="0"/>
          </a:p>
        </p:txBody>
      </p:sp>
      <p:sp>
        <p:nvSpPr>
          <p:cNvPr id="64" name="Text Box 12"/>
          <p:cNvSpPr txBox="1">
            <a:spLocks noChangeArrowheads="1"/>
          </p:cNvSpPr>
          <p:nvPr/>
        </p:nvSpPr>
        <p:spPr bwMode="auto">
          <a:xfrm>
            <a:off x="282372" y="5166249"/>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a:t>
            </a:r>
            <a:r>
              <a:rPr lang="en-US" altLang="zh-CN" sz="2400" b="0" dirty="0"/>
              <a:t>110010100001100</a:t>
            </a:r>
            <a:endParaRPr lang="zh-CN" altLang="en-US" sz="2400" b="0" dirty="0"/>
          </a:p>
        </p:txBody>
      </p:sp>
      <p:sp>
        <p:nvSpPr>
          <p:cNvPr id="8" name="右箭头 7"/>
          <p:cNvSpPr/>
          <p:nvPr/>
        </p:nvSpPr>
        <p:spPr>
          <a:xfrm>
            <a:off x="3151940" y="4951812"/>
            <a:ext cx="473428" cy="371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 Box 12"/>
          <p:cNvSpPr txBox="1">
            <a:spLocks noChangeArrowheads="1"/>
          </p:cNvSpPr>
          <p:nvPr/>
        </p:nvSpPr>
        <p:spPr bwMode="auto">
          <a:xfrm>
            <a:off x="6084168" y="4616822"/>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a:t>
            </a:r>
            <a:r>
              <a:rPr lang="en-US" altLang="zh-CN" sz="2400" b="0" dirty="0"/>
              <a:t>110010100001100</a:t>
            </a:r>
            <a:endParaRPr lang="zh-CN" altLang="en-US" sz="2400" b="0" dirty="0"/>
          </a:p>
        </p:txBody>
      </p:sp>
      <p:sp>
        <p:nvSpPr>
          <p:cNvPr id="66" name="Text Box 12"/>
          <p:cNvSpPr txBox="1">
            <a:spLocks noChangeArrowheads="1"/>
          </p:cNvSpPr>
          <p:nvPr/>
        </p:nvSpPr>
        <p:spPr bwMode="auto">
          <a:xfrm>
            <a:off x="6084168" y="5115933"/>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a:t>
            </a:r>
            <a:r>
              <a:rPr lang="en-US" altLang="zh-CN" sz="2400" b="0" dirty="0"/>
              <a:t>110010100001100</a:t>
            </a:r>
            <a:endParaRPr lang="zh-CN" altLang="en-US" sz="2400" b="0" dirty="0"/>
          </a:p>
        </p:txBody>
      </p:sp>
      <p:sp>
        <p:nvSpPr>
          <p:cNvPr id="67" name="Text Box 12"/>
          <p:cNvSpPr txBox="1">
            <a:spLocks noChangeArrowheads="1"/>
          </p:cNvSpPr>
          <p:nvPr/>
        </p:nvSpPr>
        <p:spPr bwMode="auto">
          <a:xfrm>
            <a:off x="3455860" y="5108022"/>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1111111111111111</a:t>
            </a:r>
            <a:endParaRPr lang="zh-CN" altLang="en-US" sz="2400" b="0" dirty="0">
              <a:solidFill>
                <a:srgbClr val="FF0000"/>
              </a:solidFill>
            </a:endParaRPr>
          </a:p>
        </p:txBody>
      </p:sp>
      <p:sp>
        <p:nvSpPr>
          <p:cNvPr id="68" name="Text Box 12"/>
          <p:cNvSpPr txBox="1">
            <a:spLocks noChangeArrowheads="1"/>
          </p:cNvSpPr>
          <p:nvPr/>
        </p:nvSpPr>
        <p:spPr bwMode="auto">
          <a:xfrm>
            <a:off x="3452472" y="4629977"/>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0000000000000000</a:t>
            </a:r>
            <a:endParaRPr lang="zh-CN" altLang="en-US" sz="2400" b="0" dirty="0">
              <a:solidFill>
                <a:srgbClr val="FF0000"/>
              </a:solidFill>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25</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8" grpId="0" animBg="1"/>
      <p:bldP spid="65" grpId="0"/>
      <p:bldP spid="66" grpId="0"/>
      <p:bldP spid="67"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3200" b="1" dirty="0">
                <a:solidFill>
                  <a:srgbClr val="0000FF"/>
                </a:solidFill>
              </a:rPr>
              <a:t>数据通路中的</a:t>
            </a:r>
            <a:r>
              <a:rPr lang="zh-CN" altLang="en-US" sz="3200" b="1" dirty="0">
                <a:solidFill>
                  <a:srgbClr val="C00000"/>
                </a:solidFill>
              </a:rPr>
              <a:t>存储部件</a:t>
            </a:r>
            <a:r>
              <a:rPr lang="en-US" altLang="zh-CN" sz="2800" dirty="0">
                <a:solidFill>
                  <a:srgbClr val="0000FF"/>
                </a:solidFill>
              </a:rPr>
              <a:t>—</a:t>
            </a:r>
            <a:r>
              <a:rPr lang="zh-CN" altLang="en-US" sz="2800" dirty="0">
                <a:solidFill>
                  <a:srgbClr val="C00000"/>
                </a:solidFill>
              </a:rPr>
              <a:t>寄存器堆</a:t>
            </a:r>
            <a:r>
              <a:rPr lang="en-US" altLang="zh-CN" sz="2800" dirty="0">
                <a:solidFill>
                  <a:srgbClr val="C00000"/>
                </a:solidFill>
              </a:rPr>
              <a:t>(Register file)</a:t>
            </a:r>
            <a:endParaRPr lang="zh-CN" altLang="zh-CN" sz="2800" dirty="0">
              <a:solidFill>
                <a:srgbClr val="C00000"/>
              </a:solidFill>
            </a:endParaRPr>
          </a:p>
        </p:txBody>
      </p:sp>
      <p:sp>
        <p:nvSpPr>
          <p:cNvPr id="4" name="矩形 3"/>
          <p:cNvSpPr/>
          <p:nvPr/>
        </p:nvSpPr>
        <p:spPr>
          <a:xfrm>
            <a:off x="1662544" y="1942520"/>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 name="流程图: 合并 4"/>
          <p:cNvSpPr/>
          <p:nvPr/>
        </p:nvSpPr>
        <p:spPr>
          <a:xfrm flipV="1">
            <a:off x="2486187" y="348077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 Box 12"/>
          <p:cNvSpPr txBox="1">
            <a:spLocks noChangeArrowheads="1"/>
          </p:cNvSpPr>
          <p:nvPr/>
        </p:nvSpPr>
        <p:spPr bwMode="auto">
          <a:xfrm>
            <a:off x="1664287" y="194252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39" name="Text Box 12"/>
          <p:cNvSpPr txBox="1">
            <a:spLocks noChangeArrowheads="1"/>
          </p:cNvSpPr>
          <p:nvPr/>
        </p:nvSpPr>
        <p:spPr bwMode="auto">
          <a:xfrm>
            <a:off x="4211338" y="2264135"/>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A</a:t>
            </a:r>
            <a:endParaRPr lang="zh-CN" altLang="en-US" sz="2400" b="0" dirty="0"/>
          </a:p>
        </p:txBody>
      </p:sp>
      <p:cxnSp>
        <p:nvCxnSpPr>
          <p:cNvPr id="42" name="直接箭头连接符 41"/>
          <p:cNvCxnSpPr/>
          <p:nvPr/>
        </p:nvCxnSpPr>
        <p:spPr>
          <a:xfrm>
            <a:off x="746760" y="3266789"/>
            <a:ext cx="9101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1343" y="310457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12"/>
          <p:cNvSpPr txBox="1">
            <a:spLocks noChangeArrowheads="1"/>
          </p:cNvSpPr>
          <p:nvPr/>
        </p:nvSpPr>
        <p:spPr bwMode="auto">
          <a:xfrm>
            <a:off x="679901" y="287035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45" name="直接箭头连接符 44"/>
          <p:cNvCxnSpPr/>
          <p:nvPr/>
        </p:nvCxnSpPr>
        <p:spPr>
          <a:xfrm>
            <a:off x="3515852" y="2518204"/>
            <a:ext cx="83517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915180" y="235599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 Box 12"/>
          <p:cNvSpPr txBox="1">
            <a:spLocks noChangeArrowheads="1"/>
          </p:cNvSpPr>
          <p:nvPr/>
        </p:nvSpPr>
        <p:spPr bwMode="auto">
          <a:xfrm>
            <a:off x="3491258" y="212177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0" name="Text Box 12"/>
          <p:cNvSpPr txBox="1">
            <a:spLocks noChangeArrowheads="1"/>
          </p:cNvSpPr>
          <p:nvPr/>
        </p:nvSpPr>
        <p:spPr bwMode="auto">
          <a:xfrm>
            <a:off x="486835" y="3823706"/>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4" name="Text Box 12"/>
          <p:cNvSpPr txBox="1">
            <a:spLocks noChangeArrowheads="1"/>
          </p:cNvSpPr>
          <p:nvPr/>
        </p:nvSpPr>
        <p:spPr bwMode="auto">
          <a:xfrm>
            <a:off x="2280114"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897685"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664287" y="309352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7" name="直接箭头连接符 48"/>
          <p:cNvCxnSpPr>
            <a:stCxn id="50" idx="3"/>
            <a:endCxn id="5" idx="0"/>
          </p:cNvCxnSpPr>
          <p:nvPr/>
        </p:nvCxnSpPr>
        <p:spPr>
          <a:xfrm flipV="1">
            <a:off x="1419070" y="3780653"/>
            <a:ext cx="1246020" cy="277748"/>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4207013" y="3112730"/>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B</a:t>
            </a:r>
            <a:endParaRPr lang="zh-CN" altLang="en-US" sz="2400" b="0" dirty="0"/>
          </a:p>
        </p:txBody>
      </p:sp>
      <p:cxnSp>
        <p:nvCxnSpPr>
          <p:cNvPr id="33" name="直接箭头连接符 32"/>
          <p:cNvCxnSpPr/>
          <p:nvPr/>
        </p:nvCxnSpPr>
        <p:spPr>
          <a:xfrm>
            <a:off x="3511527" y="3366799"/>
            <a:ext cx="83950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910855" y="320458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Box 12"/>
          <p:cNvSpPr txBox="1">
            <a:spLocks noChangeArrowheads="1"/>
          </p:cNvSpPr>
          <p:nvPr/>
        </p:nvSpPr>
        <p:spPr bwMode="auto">
          <a:xfrm>
            <a:off x="3486933" y="297036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6" name="Text Box 12"/>
          <p:cNvSpPr txBox="1">
            <a:spLocks noChangeArrowheads="1"/>
          </p:cNvSpPr>
          <p:nvPr/>
        </p:nvSpPr>
        <p:spPr bwMode="auto">
          <a:xfrm>
            <a:off x="1879072" y="270673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49" name="直接箭头连接符 48"/>
          <p:cNvCxnSpPr/>
          <p:nvPr/>
        </p:nvCxnSpPr>
        <p:spPr>
          <a:xfrm>
            <a:off x="1967654" y="1255200"/>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H="1">
            <a:off x="1895646" y="1293586"/>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1499392" y="1455797"/>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59" name="直接箭头连接符 58"/>
          <p:cNvCxnSpPr/>
          <p:nvPr/>
        </p:nvCxnSpPr>
        <p:spPr>
          <a:xfrm>
            <a:off x="2598794" y="1267956"/>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a:off x="2526786" y="130634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12"/>
          <p:cNvSpPr txBox="1">
            <a:spLocks noChangeArrowheads="1"/>
          </p:cNvSpPr>
          <p:nvPr/>
        </p:nvSpPr>
        <p:spPr bwMode="auto">
          <a:xfrm>
            <a:off x="2130532" y="1468553"/>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62" name="直接箭头连接符 61"/>
          <p:cNvCxnSpPr/>
          <p:nvPr/>
        </p:nvCxnSpPr>
        <p:spPr>
          <a:xfrm>
            <a:off x="3229268" y="1255199"/>
            <a:ext cx="0" cy="694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a:off x="3157260" y="129358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 Box 12"/>
          <p:cNvSpPr txBox="1">
            <a:spLocks noChangeArrowheads="1"/>
          </p:cNvSpPr>
          <p:nvPr/>
        </p:nvSpPr>
        <p:spPr bwMode="auto">
          <a:xfrm>
            <a:off x="2761006" y="1455796"/>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sp>
        <p:nvSpPr>
          <p:cNvPr id="65" name="Text Box 12"/>
          <p:cNvSpPr txBox="1">
            <a:spLocks noChangeArrowheads="1"/>
          </p:cNvSpPr>
          <p:nvPr/>
        </p:nvSpPr>
        <p:spPr bwMode="auto">
          <a:xfrm>
            <a:off x="4893945" y="1204595"/>
            <a:ext cx="409067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altLang="en-US" b="0" dirty="0">
                <a:solidFill>
                  <a:srgbClr val="C00000"/>
                </a:solidFill>
              </a:rPr>
              <a:t>寄存器堆：</a:t>
            </a:r>
            <a:endParaRPr lang="zh-CN" altLang="en-US" b="0" dirty="0">
              <a:solidFill>
                <a:srgbClr val="C00000"/>
              </a:solidFill>
            </a:endParaRPr>
          </a:p>
        </p:txBody>
      </p:sp>
      <p:sp>
        <p:nvSpPr>
          <p:cNvPr id="66" name="Text Box 12"/>
          <p:cNvSpPr txBox="1">
            <a:spLocks noChangeArrowheads="1"/>
          </p:cNvSpPr>
          <p:nvPr/>
        </p:nvSpPr>
        <p:spPr bwMode="auto">
          <a:xfrm>
            <a:off x="5290299" y="1728461"/>
            <a:ext cx="3528392"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charset="0"/>
              <a:buChar char="Ø"/>
            </a:pPr>
            <a:r>
              <a:rPr altLang="en-US" sz="2400" b="0" dirty="0">
                <a:sym typeface="+mn-ea"/>
              </a:rPr>
              <a:t>是根据输入的寄存器号</a:t>
            </a:r>
            <a:r>
              <a:rPr lang="en-US" altLang="zh-CN" sz="2400" b="0" dirty="0">
                <a:sym typeface="+mn-ea"/>
              </a:rPr>
              <a:t>Ra</a:t>
            </a:r>
            <a:r>
              <a:rPr altLang="en-US" sz="2400" b="0" dirty="0">
                <a:sym typeface="+mn-ea"/>
              </a:rPr>
              <a:t>和</a:t>
            </a:r>
            <a:r>
              <a:rPr lang="en-US" altLang="zh-CN" sz="2400" b="0" dirty="0">
                <a:sym typeface="+mn-ea"/>
              </a:rPr>
              <a:t>Rb</a:t>
            </a:r>
            <a:r>
              <a:rPr altLang="en-US" sz="2400" b="0" dirty="0">
                <a:sym typeface="+mn-ea"/>
              </a:rPr>
              <a:t>输出相应的寄存器内容到</a:t>
            </a:r>
            <a:r>
              <a:rPr lang="en-US" altLang="zh-CN" sz="2400" b="0" dirty="0">
                <a:sym typeface="+mn-ea"/>
              </a:rPr>
              <a:t>A</a:t>
            </a:r>
            <a:r>
              <a:rPr altLang="en-US" sz="2400" b="0" dirty="0">
                <a:sym typeface="+mn-ea"/>
              </a:rPr>
              <a:t>和</a:t>
            </a:r>
            <a:r>
              <a:rPr lang="en-US" altLang="zh-CN" sz="2400" b="0" dirty="0">
                <a:sym typeface="+mn-ea"/>
              </a:rPr>
              <a:t>B</a:t>
            </a:r>
          </a:p>
        </p:txBody>
      </p:sp>
      <p:sp>
        <p:nvSpPr>
          <p:cNvPr id="68" name="Text Box 12"/>
          <p:cNvSpPr txBox="1">
            <a:spLocks noChangeArrowheads="1"/>
          </p:cNvSpPr>
          <p:nvPr/>
        </p:nvSpPr>
        <p:spPr bwMode="auto">
          <a:xfrm>
            <a:off x="953135" y="4579620"/>
            <a:ext cx="7777480" cy="52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4</a:t>
            </a:r>
            <a:r>
              <a:rPr altLang="en-US" b="0" dirty="0">
                <a:solidFill>
                  <a:srgbClr val="C00000"/>
                </a:solidFill>
              </a:rPr>
              <a:t>个输入（</a:t>
            </a:r>
            <a:r>
              <a:rPr lang="en-US" altLang="zh-CN" b="0" dirty="0">
                <a:solidFill>
                  <a:srgbClr val="C00000"/>
                </a:solidFill>
              </a:rPr>
              <a:t>3</a:t>
            </a:r>
            <a:r>
              <a:rPr altLang="en-US" b="0" dirty="0">
                <a:solidFill>
                  <a:srgbClr val="C00000"/>
                </a:solidFill>
              </a:rPr>
              <a:t>个寄存器号和</a:t>
            </a:r>
            <a:r>
              <a:rPr lang="en-US" altLang="zh-CN" b="0" dirty="0">
                <a:solidFill>
                  <a:srgbClr val="C00000"/>
                </a:solidFill>
              </a:rPr>
              <a:t>1</a:t>
            </a:r>
            <a:r>
              <a:rPr altLang="en-US" b="0" dirty="0">
                <a:solidFill>
                  <a:srgbClr val="C00000"/>
                </a:solidFill>
              </a:rPr>
              <a:t>个数据</a:t>
            </a:r>
            <a:r>
              <a:rPr altLang="en-US" b="0" dirty="0">
                <a:solidFill>
                  <a:srgbClr val="C00000"/>
                </a:solidFill>
                <a:sym typeface="+mn-ea"/>
              </a:rPr>
              <a:t>）</a:t>
            </a:r>
          </a:p>
        </p:txBody>
      </p:sp>
      <p:sp>
        <p:nvSpPr>
          <p:cNvPr id="69" name="Text Box 12"/>
          <p:cNvSpPr txBox="1">
            <a:spLocks noChangeArrowheads="1"/>
          </p:cNvSpPr>
          <p:nvPr/>
        </p:nvSpPr>
        <p:spPr bwMode="auto">
          <a:xfrm>
            <a:off x="487680" y="5116830"/>
            <a:ext cx="8497570"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输入的寄存器号是</a:t>
            </a:r>
            <a:r>
              <a:rPr lang="en-US" altLang="zh-CN" sz="2400" b="0" dirty="0"/>
              <a:t>5</a:t>
            </a:r>
            <a:r>
              <a:rPr altLang="en-US" sz="2400" b="0" dirty="0"/>
              <a:t>位，可指示</a:t>
            </a:r>
            <a:r>
              <a:rPr lang="en-US" altLang="zh-CN" sz="2400" b="0" dirty="0"/>
              <a:t>32</a:t>
            </a:r>
            <a:r>
              <a:rPr altLang="en-US" sz="2400" b="0" dirty="0"/>
              <a:t>个寄存器中的某一个（</a:t>
            </a:r>
            <a:r>
              <a:rPr lang="en-US" altLang="zh-CN" sz="2400" b="0" dirty="0"/>
              <a:t>32=2</a:t>
            </a:r>
            <a:r>
              <a:rPr lang="en-US" altLang="zh-CN" sz="2400" b="0" baseline="30000" dirty="0"/>
              <a:t>5</a:t>
            </a:r>
            <a:r>
              <a:rPr altLang="en-US" sz="2400" b="0" dirty="0"/>
              <a:t>）</a:t>
            </a:r>
            <a:r>
              <a:rPr lang="zh-CN" altLang="en-US" sz="2400" b="0" dirty="0"/>
              <a:t>。</a:t>
            </a:r>
            <a:r>
              <a:rPr altLang="en-US" sz="2400" b="0" dirty="0"/>
              <a:t>而一条数据输入总线和两条输出数据总线为</a:t>
            </a:r>
            <a:r>
              <a:rPr lang="en-US" altLang="zh-CN" sz="2400" b="0" dirty="0"/>
              <a:t>32</a:t>
            </a:r>
            <a:r>
              <a:rPr altLang="en-US" sz="2400" b="0" dirty="0"/>
              <a:t>位</a:t>
            </a:r>
          </a:p>
        </p:txBody>
      </p:sp>
      <p:cxnSp>
        <p:nvCxnSpPr>
          <p:cNvPr id="6" name="直接箭头连接符 5"/>
          <p:cNvCxnSpPr/>
          <p:nvPr/>
        </p:nvCxnSpPr>
        <p:spPr>
          <a:xfrm>
            <a:off x="746760" y="2498830"/>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1691680" y="234888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3" name="Text Box 12"/>
          <p:cNvSpPr txBox="1">
            <a:spLocks noChangeArrowheads="1"/>
          </p:cNvSpPr>
          <p:nvPr/>
        </p:nvSpPr>
        <p:spPr bwMode="auto">
          <a:xfrm>
            <a:off x="5202034" y="2931786"/>
            <a:ext cx="3528392"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charset="0"/>
              <a:buChar char="Ø"/>
            </a:pPr>
            <a:r>
              <a:rPr lang="zh-CN" altLang="en-US" sz="2400" b="0" dirty="0"/>
              <a:t>写操作由控制信号</a:t>
            </a:r>
            <a:r>
              <a:rPr lang="en-US" altLang="zh-CN" sz="2400" b="0" dirty="0"/>
              <a:t>Wn</a:t>
            </a:r>
            <a:r>
              <a:rPr lang="zh-CN" altLang="en-US" sz="2400" b="0" dirty="0"/>
              <a:t>控制，在写操作发生的时钟边沿，写控制信号必须是有效的</a:t>
            </a:r>
          </a:p>
        </p:txBody>
      </p:sp>
      <p:sp>
        <p:nvSpPr>
          <p:cNvPr id="7" name="Text Box 12"/>
          <p:cNvSpPr txBox="1">
            <a:spLocks noChangeArrowheads="1"/>
          </p:cNvSpPr>
          <p:nvPr/>
        </p:nvSpPr>
        <p:spPr bwMode="auto">
          <a:xfrm>
            <a:off x="953135" y="6153150"/>
            <a:ext cx="7777480" cy="52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2</a:t>
            </a:r>
            <a:r>
              <a:rPr altLang="en-US" b="0" dirty="0">
                <a:solidFill>
                  <a:srgbClr val="C00000"/>
                </a:solidFill>
              </a:rPr>
              <a:t>个输出</a:t>
            </a:r>
          </a:p>
        </p:txBody>
      </p:sp>
      <p:sp>
        <p:nvSpPr>
          <p:cNvPr id="8" name="灯片编号占位符 7"/>
          <p:cNvSpPr>
            <a:spLocks noGrp="1"/>
          </p:cNvSpPr>
          <p:nvPr>
            <p:ph type="sldNum" sz="quarter" idx="12"/>
          </p:nvPr>
        </p:nvSpPr>
        <p:spPr/>
        <p:txBody>
          <a:bodyPr/>
          <a:lstStyle/>
          <a:p>
            <a:fld id="{240D5ECE-8B49-45CD-BE81-EF81920D1969}" type="slidenum">
              <a:rPr lang="en-US" altLang="zh-CN" smtClean="0"/>
              <a:t>26</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down)">
                                      <p:cBhvr>
                                        <p:cTn id="15" dur="500"/>
                                        <p:tgtEl>
                                          <p:spTgt spid="6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down)">
                                      <p:cBhvr>
                                        <p:cTn id="18" dur="500"/>
                                        <p:tgtEl>
                                          <p:spTgt spid="6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68" grpId="0" bldLvl="0" animBg="1"/>
      <p:bldP spid="69" grpId="0" bldLvl="0" animBg="1"/>
      <p:bldP spid="3"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3200" b="1" dirty="0">
                <a:solidFill>
                  <a:srgbClr val="0000FF"/>
                </a:solidFill>
              </a:rPr>
              <a:t>数据通路中的</a:t>
            </a:r>
            <a:r>
              <a:rPr lang="zh-CN" altLang="en-US" sz="3200" b="1" dirty="0">
                <a:solidFill>
                  <a:srgbClr val="C00000"/>
                </a:solidFill>
              </a:rPr>
              <a:t>存储部件</a:t>
            </a:r>
            <a:r>
              <a:rPr lang="en-US" altLang="zh-CN" sz="2800" dirty="0">
                <a:solidFill>
                  <a:srgbClr val="0000FF"/>
                </a:solidFill>
              </a:rPr>
              <a:t>—</a:t>
            </a:r>
            <a:r>
              <a:rPr lang="zh-CN" altLang="en-US" sz="2800" dirty="0">
                <a:solidFill>
                  <a:srgbClr val="C00000"/>
                </a:solidFill>
              </a:rPr>
              <a:t>寄存器堆</a:t>
            </a:r>
            <a:r>
              <a:rPr lang="en-US" altLang="zh-CN" sz="2800" dirty="0">
                <a:solidFill>
                  <a:srgbClr val="C00000"/>
                </a:solidFill>
              </a:rPr>
              <a:t>(Register file)</a:t>
            </a:r>
            <a:endParaRPr lang="zh-CN" altLang="zh-CN" sz="2800" dirty="0">
              <a:solidFill>
                <a:srgbClr val="C00000"/>
              </a:solidFill>
            </a:endParaRPr>
          </a:p>
        </p:txBody>
      </p:sp>
      <p:sp>
        <p:nvSpPr>
          <p:cNvPr id="4" name="矩形 3"/>
          <p:cNvSpPr/>
          <p:nvPr/>
        </p:nvSpPr>
        <p:spPr>
          <a:xfrm>
            <a:off x="1662544" y="1942520"/>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 name="流程图: 合并 4"/>
          <p:cNvSpPr/>
          <p:nvPr/>
        </p:nvSpPr>
        <p:spPr>
          <a:xfrm flipV="1">
            <a:off x="2486187" y="348077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 Box 12"/>
          <p:cNvSpPr txBox="1">
            <a:spLocks noChangeArrowheads="1"/>
          </p:cNvSpPr>
          <p:nvPr/>
        </p:nvSpPr>
        <p:spPr bwMode="auto">
          <a:xfrm>
            <a:off x="1664287" y="194252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39" name="Text Box 12"/>
          <p:cNvSpPr txBox="1">
            <a:spLocks noChangeArrowheads="1"/>
          </p:cNvSpPr>
          <p:nvPr/>
        </p:nvSpPr>
        <p:spPr bwMode="auto">
          <a:xfrm>
            <a:off x="4211338" y="2264135"/>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A</a:t>
            </a:r>
            <a:endParaRPr lang="zh-CN" altLang="en-US" sz="2400" b="0" dirty="0"/>
          </a:p>
        </p:txBody>
      </p:sp>
      <p:cxnSp>
        <p:nvCxnSpPr>
          <p:cNvPr id="42" name="直接箭头连接符 41"/>
          <p:cNvCxnSpPr/>
          <p:nvPr/>
        </p:nvCxnSpPr>
        <p:spPr>
          <a:xfrm>
            <a:off x="746760" y="3266789"/>
            <a:ext cx="9101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1343" y="310457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12"/>
          <p:cNvSpPr txBox="1">
            <a:spLocks noChangeArrowheads="1"/>
          </p:cNvSpPr>
          <p:nvPr/>
        </p:nvSpPr>
        <p:spPr bwMode="auto">
          <a:xfrm>
            <a:off x="679901" y="287035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45" name="直接箭头连接符 44"/>
          <p:cNvCxnSpPr/>
          <p:nvPr/>
        </p:nvCxnSpPr>
        <p:spPr>
          <a:xfrm>
            <a:off x="3515852" y="2518204"/>
            <a:ext cx="83517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915180" y="235599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 Box 12"/>
          <p:cNvSpPr txBox="1">
            <a:spLocks noChangeArrowheads="1"/>
          </p:cNvSpPr>
          <p:nvPr/>
        </p:nvSpPr>
        <p:spPr bwMode="auto">
          <a:xfrm>
            <a:off x="3491258" y="212177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0" name="Text Box 12"/>
          <p:cNvSpPr txBox="1">
            <a:spLocks noChangeArrowheads="1"/>
          </p:cNvSpPr>
          <p:nvPr/>
        </p:nvSpPr>
        <p:spPr bwMode="auto">
          <a:xfrm>
            <a:off x="486835" y="3823706"/>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4" name="Text Box 12"/>
          <p:cNvSpPr txBox="1">
            <a:spLocks noChangeArrowheads="1"/>
          </p:cNvSpPr>
          <p:nvPr/>
        </p:nvSpPr>
        <p:spPr bwMode="auto">
          <a:xfrm>
            <a:off x="2280114"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897685"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664287" y="309352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7" name="直接箭头连接符 48"/>
          <p:cNvCxnSpPr>
            <a:stCxn id="50" idx="3"/>
            <a:endCxn id="5" idx="0"/>
          </p:cNvCxnSpPr>
          <p:nvPr/>
        </p:nvCxnSpPr>
        <p:spPr>
          <a:xfrm flipV="1">
            <a:off x="1419070" y="3780653"/>
            <a:ext cx="1246020" cy="277748"/>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4207013" y="3112730"/>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B</a:t>
            </a:r>
            <a:endParaRPr lang="zh-CN" altLang="en-US" sz="2400" b="0" dirty="0"/>
          </a:p>
        </p:txBody>
      </p:sp>
      <p:cxnSp>
        <p:nvCxnSpPr>
          <p:cNvPr id="33" name="直接箭头连接符 32"/>
          <p:cNvCxnSpPr/>
          <p:nvPr/>
        </p:nvCxnSpPr>
        <p:spPr>
          <a:xfrm>
            <a:off x="3511527" y="3366799"/>
            <a:ext cx="83950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910855" y="320458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Box 12"/>
          <p:cNvSpPr txBox="1">
            <a:spLocks noChangeArrowheads="1"/>
          </p:cNvSpPr>
          <p:nvPr/>
        </p:nvSpPr>
        <p:spPr bwMode="auto">
          <a:xfrm>
            <a:off x="3486933" y="297036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6" name="Text Box 12"/>
          <p:cNvSpPr txBox="1">
            <a:spLocks noChangeArrowheads="1"/>
          </p:cNvSpPr>
          <p:nvPr/>
        </p:nvSpPr>
        <p:spPr bwMode="auto">
          <a:xfrm>
            <a:off x="1879072" y="270673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49" name="直接箭头连接符 48"/>
          <p:cNvCxnSpPr/>
          <p:nvPr/>
        </p:nvCxnSpPr>
        <p:spPr>
          <a:xfrm>
            <a:off x="1967654" y="1255200"/>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H="1">
            <a:off x="1895646" y="1293586"/>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1499392" y="1455797"/>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59" name="直接箭头连接符 58"/>
          <p:cNvCxnSpPr/>
          <p:nvPr/>
        </p:nvCxnSpPr>
        <p:spPr>
          <a:xfrm>
            <a:off x="2598794" y="1267956"/>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a:off x="2526786" y="130634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12"/>
          <p:cNvSpPr txBox="1">
            <a:spLocks noChangeArrowheads="1"/>
          </p:cNvSpPr>
          <p:nvPr/>
        </p:nvSpPr>
        <p:spPr bwMode="auto">
          <a:xfrm>
            <a:off x="2130532" y="1468553"/>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62" name="直接箭头连接符 61"/>
          <p:cNvCxnSpPr/>
          <p:nvPr/>
        </p:nvCxnSpPr>
        <p:spPr>
          <a:xfrm>
            <a:off x="3229268" y="1255199"/>
            <a:ext cx="0" cy="694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a:off x="3157260" y="129358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 Box 12"/>
          <p:cNvSpPr txBox="1">
            <a:spLocks noChangeArrowheads="1"/>
          </p:cNvSpPr>
          <p:nvPr/>
        </p:nvSpPr>
        <p:spPr bwMode="auto">
          <a:xfrm>
            <a:off x="2761006" y="1455796"/>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sp>
        <p:nvSpPr>
          <p:cNvPr id="65" name="Text Box 12"/>
          <p:cNvSpPr txBox="1">
            <a:spLocks noChangeArrowheads="1"/>
          </p:cNvSpPr>
          <p:nvPr/>
        </p:nvSpPr>
        <p:spPr bwMode="auto">
          <a:xfrm>
            <a:off x="5292080" y="1563318"/>
            <a:ext cx="353558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2</a:t>
            </a:r>
            <a:r>
              <a:rPr lang="zh-CN" altLang="en-US" b="0" dirty="0">
                <a:solidFill>
                  <a:srgbClr val="C00000"/>
                </a:solidFill>
              </a:rPr>
              <a:t>个输出</a:t>
            </a:r>
            <a:r>
              <a:rPr lang="en-US" altLang="zh-CN" b="0" dirty="0">
                <a:solidFill>
                  <a:srgbClr val="C00000"/>
                </a:solidFill>
              </a:rPr>
              <a:t>(</a:t>
            </a:r>
            <a:r>
              <a:rPr lang="zh-CN" altLang="en-US" b="0" dirty="0">
                <a:solidFill>
                  <a:srgbClr val="FF0000"/>
                </a:solidFill>
              </a:rPr>
              <a:t>组合逻辑</a:t>
            </a:r>
            <a:r>
              <a:rPr lang="en-US" altLang="zh-CN" b="0" dirty="0"/>
              <a:t>)</a:t>
            </a:r>
            <a:endParaRPr lang="zh-CN" altLang="en-US" b="0" dirty="0"/>
          </a:p>
        </p:txBody>
      </p:sp>
      <p:sp>
        <p:nvSpPr>
          <p:cNvPr id="66" name="Text Box 12"/>
          <p:cNvSpPr txBox="1">
            <a:spLocks noChangeArrowheads="1"/>
          </p:cNvSpPr>
          <p:nvPr/>
        </p:nvSpPr>
        <p:spPr bwMode="auto">
          <a:xfrm>
            <a:off x="5290299" y="2158991"/>
            <a:ext cx="352839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b="0" dirty="0"/>
              <a:t>A</a:t>
            </a:r>
            <a:r>
              <a:rPr lang="zh-CN" altLang="en-US" sz="2400" b="0" dirty="0"/>
              <a:t>输出由</a:t>
            </a:r>
            <a:r>
              <a:rPr lang="en-US" altLang="zh-CN" sz="2400" b="0" dirty="0"/>
              <a:t>Ra</a:t>
            </a:r>
            <a:r>
              <a:rPr lang="zh-CN" altLang="en-US" sz="2400" b="0" dirty="0"/>
              <a:t>给出地址</a:t>
            </a:r>
          </a:p>
        </p:txBody>
      </p:sp>
      <p:sp>
        <p:nvSpPr>
          <p:cNvPr id="67" name="Text Box 12"/>
          <p:cNvSpPr txBox="1">
            <a:spLocks noChangeArrowheads="1"/>
          </p:cNvSpPr>
          <p:nvPr/>
        </p:nvSpPr>
        <p:spPr bwMode="auto">
          <a:xfrm>
            <a:off x="5291577" y="2771401"/>
            <a:ext cx="345510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b="0" dirty="0"/>
              <a:t>B</a:t>
            </a:r>
            <a:r>
              <a:rPr lang="zh-CN" altLang="en-US" sz="2400" b="0" dirty="0"/>
              <a:t>输出由</a:t>
            </a:r>
            <a:r>
              <a:rPr lang="en-US" altLang="zh-CN" sz="2400" b="0" dirty="0" err="1"/>
              <a:t>Rb</a:t>
            </a:r>
            <a:r>
              <a:rPr lang="zh-CN" altLang="en-US" sz="2400" b="0" dirty="0"/>
              <a:t>给出地址</a:t>
            </a:r>
          </a:p>
        </p:txBody>
      </p:sp>
      <p:sp>
        <p:nvSpPr>
          <p:cNvPr id="68" name="Text Box 12"/>
          <p:cNvSpPr txBox="1">
            <a:spLocks noChangeArrowheads="1"/>
          </p:cNvSpPr>
          <p:nvPr/>
        </p:nvSpPr>
        <p:spPr bwMode="auto">
          <a:xfrm>
            <a:off x="952951" y="4221088"/>
            <a:ext cx="5495679"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1</a:t>
            </a:r>
            <a:r>
              <a:rPr lang="zh-CN" altLang="en-US" b="0" dirty="0">
                <a:solidFill>
                  <a:srgbClr val="C00000"/>
                </a:solidFill>
              </a:rPr>
              <a:t>个写端口</a:t>
            </a:r>
            <a:r>
              <a:rPr lang="en-US" altLang="zh-CN" b="0" dirty="0">
                <a:solidFill>
                  <a:srgbClr val="C00000"/>
                </a:solidFill>
              </a:rPr>
              <a:t>(</a:t>
            </a:r>
            <a:r>
              <a:rPr lang="zh-CN" altLang="en-US" b="0" dirty="0">
                <a:solidFill>
                  <a:srgbClr val="C00000"/>
                </a:solidFill>
              </a:rPr>
              <a:t>时序逻辑</a:t>
            </a:r>
            <a:r>
              <a:rPr lang="en-US" altLang="zh-CN" b="0" dirty="0">
                <a:solidFill>
                  <a:srgbClr val="C00000"/>
                </a:solidFill>
              </a:rPr>
              <a:t>)</a:t>
            </a:r>
            <a:endParaRPr lang="zh-CN" altLang="en-US" b="0" dirty="0">
              <a:solidFill>
                <a:srgbClr val="C00000"/>
              </a:solidFill>
            </a:endParaRPr>
          </a:p>
        </p:txBody>
      </p:sp>
      <p:sp>
        <p:nvSpPr>
          <p:cNvPr id="69" name="Text Box 12"/>
          <p:cNvSpPr txBox="1">
            <a:spLocks noChangeArrowheads="1"/>
          </p:cNvSpPr>
          <p:nvPr/>
        </p:nvSpPr>
        <p:spPr bwMode="auto">
          <a:xfrm>
            <a:off x="952951" y="4797054"/>
            <a:ext cx="7476408"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写使能</a:t>
            </a:r>
            <a:r>
              <a:rPr lang="en-US" altLang="zh-CN" sz="2400" b="0" dirty="0" err="1">
                <a:solidFill>
                  <a:srgbClr val="FF0000"/>
                </a:solidFill>
              </a:rPr>
              <a:t>Wn</a:t>
            </a:r>
            <a:r>
              <a:rPr lang="en-US" altLang="zh-CN" sz="2400" b="0" dirty="0">
                <a:solidFill>
                  <a:srgbClr val="FF0000"/>
                </a:solidFill>
              </a:rPr>
              <a:t>=1</a:t>
            </a:r>
            <a:r>
              <a:rPr lang="zh-CN" altLang="en-US" sz="2400" b="0" dirty="0"/>
              <a:t>时，当时钟边沿到来时，将</a:t>
            </a:r>
            <a:r>
              <a:rPr lang="en-US" altLang="zh-CN" sz="2400" b="0" dirty="0"/>
              <a:t>Data</a:t>
            </a:r>
            <a:r>
              <a:rPr lang="zh-CN" altLang="en-US" sz="2400" b="0" dirty="0"/>
              <a:t>端口送来的数据写入</a:t>
            </a:r>
            <a:r>
              <a:rPr lang="en-US" altLang="zh-CN" sz="2400" b="0" dirty="0" err="1"/>
              <a:t>Rw</a:t>
            </a:r>
            <a:r>
              <a:rPr lang="zh-CN" altLang="en-US" sz="2400" b="0" dirty="0"/>
              <a:t>指定的寄存器。</a:t>
            </a:r>
          </a:p>
        </p:txBody>
      </p:sp>
      <p:cxnSp>
        <p:nvCxnSpPr>
          <p:cNvPr id="6" name="直接箭头连接符 5"/>
          <p:cNvCxnSpPr/>
          <p:nvPr/>
        </p:nvCxnSpPr>
        <p:spPr>
          <a:xfrm>
            <a:off x="746760" y="2498830"/>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1691680" y="234888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t>27</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left)">
                                      <p:cBhvr>
                                        <p:cTn id="13" dur="500"/>
                                        <p:tgtEl>
                                          <p:spTgt spid="6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down)">
                                      <p:cBhvr>
                                        <p:cTn id="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p:bldP spid="66" grpId="0" bldLvl="0" animBg="1"/>
      <p:bldP spid="67" grpId="0" bldLvl="0" animBg="1"/>
      <p:bldP spid="68" grpId="0" bldLvl="0"/>
      <p:bldP spid="69"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28</a:t>
            </a:fld>
            <a:endParaRPr kumimoji="0" lang="zh-CN" altLang="en-US" dirty="0"/>
          </a:p>
        </p:txBody>
      </p:sp>
      <p:sp>
        <p:nvSpPr>
          <p:cNvPr id="6"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solidFill>
                  <a:srgbClr val="FF0000"/>
                </a:solidFill>
              </a:rPr>
              <a:t>3.3  建立数据通路</a:t>
            </a:r>
            <a:endParaRPr lang="en-US" altLang="zh-CN" b="1" dirty="0">
              <a:solidFill>
                <a:srgbClr val="FF0000"/>
              </a:solidFill>
            </a:endParaRPr>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Tree>
    <p:extLst>
      <p:ext uri="{BB962C8B-B14F-4D97-AF65-F5344CB8AC3E}">
        <p14:creationId xmlns:p14="http://schemas.microsoft.com/office/powerpoint/2010/main" val="72624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sz="3200" b="1" dirty="0">
                <a:solidFill>
                  <a:srgbClr val="0000FF"/>
                </a:solidFill>
                <a:latin typeface="+mn-ea"/>
                <a:ea typeface="+mn-ea"/>
              </a:rPr>
              <a:t>3.3  </a:t>
            </a:r>
            <a:r>
              <a:rPr lang="zh-CN" altLang="en-US" sz="3200" b="1" dirty="0">
                <a:solidFill>
                  <a:srgbClr val="0000FF"/>
                </a:solidFill>
                <a:latin typeface="+mn-ea"/>
                <a:ea typeface="+mn-ea"/>
              </a:rPr>
              <a:t>建立数据通路</a:t>
            </a:r>
            <a:endParaRPr lang="zh-CN" altLang="zh-CN" sz="3200" b="1" dirty="0">
              <a:solidFill>
                <a:srgbClr val="0000FF"/>
              </a:solidFill>
              <a:latin typeface="+mn-ea"/>
              <a:ea typeface="+mn-ea"/>
            </a:endParaRPr>
          </a:p>
        </p:txBody>
      </p:sp>
      <p:sp>
        <p:nvSpPr>
          <p:cNvPr id="83" name="Text Box 12"/>
          <p:cNvSpPr txBox="1">
            <a:spLocks noChangeArrowheads="1"/>
          </p:cNvSpPr>
          <p:nvPr/>
        </p:nvSpPr>
        <p:spPr bwMode="auto">
          <a:xfrm>
            <a:off x="395536" y="1246199"/>
            <a:ext cx="79208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一条指令执行的过程：</a:t>
            </a:r>
            <a:endParaRPr lang="zh-CN" altLang="en-US" sz="3200" b="0" dirty="0">
              <a:solidFill>
                <a:srgbClr val="FF0000"/>
              </a:solidFill>
            </a:endParaRPr>
          </a:p>
        </p:txBody>
      </p:sp>
      <p:sp>
        <p:nvSpPr>
          <p:cNvPr id="58" name="Text Box 12"/>
          <p:cNvSpPr txBox="1">
            <a:spLocks noChangeArrowheads="1"/>
          </p:cNvSpPr>
          <p:nvPr/>
        </p:nvSpPr>
        <p:spPr bwMode="auto">
          <a:xfrm>
            <a:off x="830972" y="1961951"/>
            <a:ext cx="8133516"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从指令存储器中取指令，形成下一条指令的地址</a:t>
            </a:r>
          </a:p>
          <a:p>
            <a:pPr marL="457200" indent="-457200" algn="l">
              <a:buFont typeface="Wingdings" panose="05000000000000000000" pitchFamily="2" charset="2"/>
              <a:buChar char="Ø"/>
            </a:pPr>
            <a:endParaRPr lang="zh-CN" altLang="en-US" b="0" dirty="0">
              <a:solidFill>
                <a:srgbClr val="0000FF"/>
              </a:solidFill>
            </a:endParaRPr>
          </a:p>
        </p:txBody>
      </p:sp>
      <p:sp>
        <p:nvSpPr>
          <p:cNvPr id="59" name="Text Box 12"/>
          <p:cNvSpPr txBox="1">
            <a:spLocks noChangeArrowheads="1"/>
          </p:cNvSpPr>
          <p:nvPr/>
        </p:nvSpPr>
        <p:spPr bwMode="auto">
          <a:xfrm>
            <a:off x="810962" y="2620476"/>
            <a:ext cx="865758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分析指令，从寄存器堆读操作数（</a:t>
            </a:r>
            <a:r>
              <a:rPr lang="zh-CN" altLang="en-US" b="0" dirty="0">
                <a:solidFill>
                  <a:srgbClr val="C00000"/>
                </a:solidFill>
              </a:rPr>
              <a:t>除</a:t>
            </a:r>
            <a:r>
              <a:rPr lang="en-US" altLang="zh-CN" b="0" dirty="0">
                <a:solidFill>
                  <a:srgbClr val="C00000"/>
                </a:solidFill>
              </a:rPr>
              <a:t>J</a:t>
            </a:r>
            <a:r>
              <a:rPr lang="zh-CN" altLang="en-US" b="0" dirty="0">
                <a:solidFill>
                  <a:srgbClr val="C00000"/>
                </a:solidFill>
              </a:rPr>
              <a:t>指令外</a:t>
            </a:r>
            <a:r>
              <a:rPr lang="zh-CN" altLang="en-US" b="0" dirty="0">
                <a:solidFill>
                  <a:srgbClr val="0000FF"/>
                </a:solidFill>
              </a:rPr>
              <a:t>）</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29</a:t>
            </a:fld>
            <a:endParaRPr kumimoji="0" lang="zh-CN" altLang="en-US" dirty="0"/>
          </a:p>
        </p:txBody>
      </p:sp>
      <p:sp>
        <p:nvSpPr>
          <p:cNvPr id="9" name="Text Box 12"/>
          <p:cNvSpPr txBox="1">
            <a:spLocks noChangeArrowheads="1"/>
          </p:cNvSpPr>
          <p:nvPr/>
        </p:nvSpPr>
        <p:spPr bwMode="auto">
          <a:xfrm>
            <a:off x="845170" y="3360016"/>
            <a:ext cx="8119318" cy="3116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执行操作：</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R</a:t>
            </a:r>
            <a:r>
              <a:rPr lang="zh-CN" altLang="en-US" b="0" dirty="0">
                <a:solidFill>
                  <a:srgbClr val="0000FF"/>
                </a:solidFill>
              </a:rPr>
              <a:t>型：</a:t>
            </a:r>
            <a:r>
              <a:rPr lang="en-US" altLang="zh-CN" b="0" dirty="0">
                <a:solidFill>
                  <a:srgbClr val="0000FF"/>
                </a:solidFill>
              </a:rPr>
              <a:t>ALU</a:t>
            </a:r>
            <a:r>
              <a:rPr lang="zh-CN" altLang="en-US" b="0" dirty="0">
                <a:solidFill>
                  <a:srgbClr val="0000FF"/>
                </a:solidFill>
              </a:rPr>
              <a:t>运算，写结果到寄存器堆；</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LW/SW</a:t>
            </a:r>
            <a:r>
              <a:rPr lang="zh-CN" altLang="en-US" b="0" dirty="0">
                <a:solidFill>
                  <a:srgbClr val="0000FF"/>
                </a:solidFill>
              </a:rPr>
              <a:t>：</a:t>
            </a:r>
            <a:r>
              <a:rPr lang="en-US" altLang="zh-CN" b="0" dirty="0">
                <a:solidFill>
                  <a:srgbClr val="0000FF"/>
                </a:solidFill>
              </a:rPr>
              <a:t>ALU</a:t>
            </a:r>
            <a:r>
              <a:rPr lang="zh-CN" altLang="en-US" b="0" dirty="0">
                <a:solidFill>
                  <a:srgbClr val="0000FF"/>
                </a:solidFill>
              </a:rPr>
              <a:t>计算地址。</a:t>
            </a:r>
            <a:r>
              <a:rPr lang="en-US" altLang="zh-CN" b="0" dirty="0">
                <a:solidFill>
                  <a:srgbClr val="0000FF"/>
                </a:solidFill>
              </a:rPr>
              <a:t>LW</a:t>
            </a:r>
            <a:r>
              <a:rPr lang="zh-CN" altLang="en-US" b="0" dirty="0">
                <a:solidFill>
                  <a:srgbClr val="0000FF"/>
                </a:solidFill>
              </a:rPr>
              <a:t>读数据存储器，结果写寄存器堆；</a:t>
            </a:r>
            <a:r>
              <a:rPr lang="en-US" altLang="zh-CN" b="0" dirty="0">
                <a:solidFill>
                  <a:srgbClr val="0000FF"/>
                </a:solidFill>
              </a:rPr>
              <a:t>SW</a:t>
            </a:r>
            <a:r>
              <a:rPr lang="zh-CN" altLang="en-US" b="0" dirty="0">
                <a:solidFill>
                  <a:srgbClr val="0000FF"/>
                </a:solidFill>
              </a:rPr>
              <a:t>将寄存器数据写数据存储器；</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BEQ</a:t>
            </a:r>
            <a:r>
              <a:rPr lang="zh-CN" altLang="en-US" b="0" dirty="0">
                <a:solidFill>
                  <a:srgbClr val="0000FF"/>
                </a:solidFill>
              </a:rPr>
              <a:t>：</a:t>
            </a:r>
            <a:r>
              <a:rPr lang="en-US" altLang="zh-CN" b="0" dirty="0">
                <a:solidFill>
                  <a:srgbClr val="0000FF"/>
                </a:solidFill>
              </a:rPr>
              <a:t>ALU</a:t>
            </a:r>
            <a:r>
              <a:rPr lang="zh-CN" altLang="en-US" b="0" dirty="0">
                <a:solidFill>
                  <a:srgbClr val="0000FF"/>
                </a:solidFill>
              </a:rPr>
              <a:t>比较两个寄存器内容是否相等，根据</a:t>
            </a:r>
            <a:r>
              <a:rPr lang="en-US" altLang="zh-CN" b="0" dirty="0">
                <a:solidFill>
                  <a:srgbClr val="0000FF"/>
                </a:solidFill>
              </a:rPr>
              <a:t>Zero</a:t>
            </a:r>
            <a:r>
              <a:rPr lang="zh-CN" altLang="en-US" b="0" dirty="0">
                <a:solidFill>
                  <a:srgbClr val="0000FF"/>
                </a:solidFill>
              </a:rPr>
              <a:t>决定是否转移。</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zh-CN" altLang="en-US" b="0" dirty="0"/>
              <a:t>* </a:t>
            </a:r>
            <a:r>
              <a:rPr lang="en-US" altLang="zh-CN" b="0" dirty="0">
                <a:solidFill>
                  <a:srgbClr val="C00000"/>
                </a:solidFill>
              </a:rPr>
              <a:t>J</a:t>
            </a:r>
            <a:r>
              <a:rPr lang="zh-CN" altLang="en-US" b="0" dirty="0">
                <a:solidFill>
                  <a:srgbClr val="C00000"/>
                </a:solidFill>
              </a:rPr>
              <a:t>：拼接转移目标地址送</a:t>
            </a:r>
            <a:r>
              <a:rPr lang="en-US" altLang="zh-CN" b="0" dirty="0">
                <a:solidFill>
                  <a:srgbClr val="C00000"/>
                </a:solidFill>
              </a:rPr>
              <a:t>PC</a:t>
            </a:r>
            <a:r>
              <a:rPr lang="zh-CN" altLang="en-US" b="0" dirty="0">
                <a:solidFill>
                  <a:srgbClr val="C00000"/>
                </a:solidFill>
              </a:rPr>
              <a:t>。</a:t>
            </a:r>
            <a:r>
              <a:rPr lang="en-US" altLang="zh-CN" b="0" dirty="0">
                <a:solidFill>
                  <a:srgbClr val="C00000"/>
                </a:solidFill>
              </a:rPr>
              <a:t>J</a:t>
            </a:r>
            <a:r>
              <a:rPr lang="zh-CN" altLang="en-US" b="0" dirty="0">
                <a:solidFill>
                  <a:srgbClr val="C00000"/>
                </a:solidFill>
              </a:rPr>
              <a:t>指令后面介绍。</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0" y="1052736"/>
            <a:ext cx="8964488" cy="5472608"/>
          </a:xfrm>
        </p:spPr>
        <p:txBody>
          <a:bodyPr>
            <a:normAutofit fontScale="97500"/>
          </a:bodyPr>
          <a:lstStyle/>
          <a:p>
            <a:pPr marL="0" indent="0">
              <a:buNone/>
            </a:pPr>
            <a:r>
              <a:rPr altLang="en-US" sz="2800" dirty="0">
                <a:solidFill>
                  <a:srgbClr val="0000FF"/>
                </a:solidFill>
                <a:latin typeface="华文中宋" panose="02010600040101010101" pitchFamily="2" charset="-122"/>
                <a:ea typeface="华文中宋" panose="02010600040101010101" pitchFamily="2" charset="-122"/>
                <a:sym typeface="+mn-ea"/>
              </a:rPr>
              <a:t>CPU 执行</a:t>
            </a:r>
            <a:r>
              <a:rPr lang="zh-CN" altLang="en-US" sz="2800" dirty="0">
                <a:solidFill>
                  <a:srgbClr val="0000FF"/>
                </a:solidFill>
                <a:latin typeface="华文中宋" panose="02010600040101010101" pitchFamily="2" charset="-122"/>
                <a:ea typeface="华文中宋" panose="02010600040101010101" pitchFamily="2" charset="-122"/>
                <a:sym typeface="+mn-ea"/>
              </a:rPr>
              <a:t>时间</a:t>
            </a:r>
            <a:r>
              <a:rPr altLang="en-US" sz="2800" dirty="0">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r>
              <a:rPr altLang="en-US" sz="2800" dirty="0">
                <a:latin typeface="华文中宋" panose="02010600040101010101" pitchFamily="2" charset="-122"/>
                <a:ea typeface="华文中宋" panose="02010600040101010101" pitchFamily="2" charset="-122"/>
                <a:sym typeface="+mn-ea"/>
              </a:rPr>
              <a:t>          </a:t>
            </a:r>
            <a:r>
              <a:rPr altLang="en-US" sz="2700" dirty="0">
                <a:solidFill>
                  <a:srgbClr val="FF0000"/>
                </a:solidFill>
                <a:latin typeface="华文中宋" panose="02010600040101010101" pitchFamily="2" charset="-122"/>
                <a:ea typeface="华文中宋" panose="02010600040101010101" pitchFamily="2" charset="-122"/>
                <a:sym typeface="+mn-ea"/>
              </a:rPr>
              <a:t>程序执行时间 =I * CPI * T </a:t>
            </a:r>
            <a:r>
              <a:rPr altLang="en-US" sz="2700" dirty="0">
                <a:latin typeface="华文中宋" panose="02010600040101010101" pitchFamily="2" charset="-122"/>
                <a:ea typeface="华文中宋" panose="02010600040101010101" pitchFamily="2" charset="-122"/>
                <a:sym typeface="+mn-ea"/>
              </a:rPr>
              <a:t>，其中：</a:t>
            </a: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(1) 程序</a:t>
            </a:r>
            <a:r>
              <a:rPr lang="zh-CN" altLang="en-US" sz="2700" dirty="0">
                <a:latin typeface="华文中宋" panose="02010600040101010101" pitchFamily="2" charset="-122"/>
                <a:ea typeface="华文中宋" panose="02010600040101010101" pitchFamily="2" charset="-122"/>
                <a:sym typeface="+mn-ea"/>
              </a:rPr>
              <a:t>执行</a:t>
            </a:r>
            <a:r>
              <a:rPr altLang="en-US" sz="2700" dirty="0">
                <a:latin typeface="华文中宋" panose="02010600040101010101" pitchFamily="2" charset="-122"/>
                <a:ea typeface="华文中宋" panose="02010600040101010101" pitchFamily="2" charset="-122"/>
                <a:sym typeface="+mn-ea"/>
              </a:rPr>
              <a:t>指令数 I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指令集结构</a:t>
            </a:r>
            <a:r>
              <a:rPr lang="zh-CN" altLang="en-US" sz="2700" dirty="0">
                <a:latin typeface="华文中宋" panose="02010600040101010101" pitchFamily="2" charset="-122"/>
                <a:ea typeface="华文中宋" panose="02010600040101010101" pitchFamily="2" charset="-122"/>
                <a:sym typeface="+mn-ea"/>
              </a:rPr>
              <a:t>和</a:t>
            </a:r>
            <a:r>
              <a:rPr lang="zh-CN" altLang="en-US" sz="2700" dirty="0">
                <a:solidFill>
                  <a:srgbClr val="C00000"/>
                </a:solidFill>
                <a:latin typeface="华文中宋" panose="02010600040101010101" pitchFamily="2" charset="-122"/>
                <a:ea typeface="华文中宋" panose="02010600040101010101" pitchFamily="2" charset="-122"/>
                <a:sym typeface="+mn-ea"/>
              </a:rPr>
              <a:t>编译器</a:t>
            </a:r>
            <a:endParaRPr altLang="en-US" sz="2700" dirty="0">
              <a:solidFill>
                <a:srgbClr val="C00000"/>
              </a:solidFill>
              <a:latin typeface="华文中宋" panose="02010600040101010101" pitchFamily="2" charset="-122"/>
              <a:ea typeface="华文中宋" panose="02010600040101010101" pitchFamily="2" charset="-122"/>
              <a:sym typeface="+mn-ea"/>
            </a:endParaRP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(2) </a:t>
            </a:r>
            <a:r>
              <a:rPr lang="zh-CN" altLang="en-US" sz="2700" dirty="0">
                <a:latin typeface="华文中宋" panose="02010600040101010101" pitchFamily="2" charset="-122"/>
                <a:ea typeface="华文中宋" panose="02010600040101010101" pitchFamily="2" charset="-122"/>
                <a:sym typeface="+mn-ea"/>
              </a:rPr>
              <a:t>平均</a:t>
            </a:r>
            <a:r>
              <a:rPr altLang="en-US" sz="2700" dirty="0">
                <a:latin typeface="华文中宋" panose="02010600040101010101" pitchFamily="2" charset="-122"/>
                <a:ea typeface="华文中宋" panose="02010600040101010101" pitchFamily="2" charset="-122"/>
                <a:sym typeface="+mn-ea"/>
              </a:rPr>
              <a:t>每条指令执行周期数CPI</a:t>
            </a:r>
            <a:r>
              <a:rPr lang="en-US" altLang="en-US" sz="2700" dirty="0">
                <a:latin typeface="华文中宋" panose="02010600040101010101" pitchFamily="2" charset="-122"/>
                <a:ea typeface="华文中宋" panose="02010600040101010101" pitchFamily="2" charset="-122"/>
                <a:sym typeface="+mn-ea"/>
              </a:rPr>
              <a:t>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指令集结构</a:t>
            </a:r>
            <a:r>
              <a:rPr lang="zh-CN" altLang="en-US" sz="2700" dirty="0">
                <a:latin typeface="华文中宋" panose="02010600040101010101" pitchFamily="2" charset="-122"/>
                <a:ea typeface="华文中宋" panose="02010600040101010101" pitchFamily="2" charset="-122"/>
                <a:sym typeface="+mn-ea"/>
              </a:rPr>
              <a:t>和</a:t>
            </a:r>
            <a:r>
              <a:rPr lang="zh-CN" altLang="en-US" sz="2700" dirty="0">
                <a:solidFill>
                  <a:srgbClr val="FF0000"/>
                </a:solidFill>
                <a:latin typeface="华文中宋" panose="02010600040101010101" pitchFamily="2" charset="-122"/>
                <a:ea typeface="华文中宋" panose="02010600040101010101" pitchFamily="2" charset="-122"/>
                <a:sym typeface="+mn-ea"/>
              </a:rPr>
              <a:t>逻辑实现</a:t>
            </a:r>
            <a:r>
              <a:rPr altLang="en-US" sz="2700" dirty="0">
                <a:solidFill>
                  <a:srgbClr val="FF0000"/>
                </a:solidFill>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(3) 周期时间 T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逻辑实现</a:t>
            </a:r>
            <a:r>
              <a:rPr lang="zh-CN" altLang="en-US" sz="2700" dirty="0">
                <a:latin typeface="华文中宋" panose="02010600040101010101" pitchFamily="2" charset="-122"/>
                <a:ea typeface="华文中宋" panose="02010600040101010101" pitchFamily="2" charset="-122"/>
                <a:sym typeface="+mn-ea"/>
              </a:rPr>
              <a:t>与</a:t>
            </a:r>
            <a:r>
              <a:rPr lang="zh-CN" altLang="en-US" sz="2700" dirty="0">
                <a:solidFill>
                  <a:srgbClr val="C00000"/>
                </a:solidFill>
                <a:latin typeface="华文中宋" panose="02010600040101010101" pitchFamily="2" charset="-122"/>
                <a:ea typeface="华文中宋" panose="02010600040101010101" pitchFamily="2" charset="-122"/>
                <a:sym typeface="+mn-ea"/>
              </a:rPr>
              <a:t>物理实现</a:t>
            </a:r>
            <a:r>
              <a:rPr altLang="en-US" sz="2700" dirty="0">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endParaRPr altLang="en-US" sz="2700" dirty="0">
              <a:latin typeface="华文中宋" panose="02010600040101010101" pitchFamily="2" charset="-122"/>
              <a:ea typeface="华文中宋" panose="02010600040101010101" pitchFamily="2" charset="-122"/>
            </a:endParaRPr>
          </a:p>
          <a:p>
            <a:pPr>
              <a:lnSpc>
                <a:spcPts val="3200"/>
              </a:lnSpc>
              <a:buFont typeface="Wingdings" panose="05000000000000000000" charset="0"/>
              <a:buChar char="n"/>
            </a:pPr>
            <a:r>
              <a:rPr altLang="en-US" sz="2700" dirty="0">
                <a:latin typeface="华文中宋" panose="02010600040101010101" pitchFamily="2" charset="-122"/>
                <a:ea typeface="华文中宋" panose="02010600040101010101" pitchFamily="2" charset="-122"/>
              </a:rPr>
              <a:t>本章和下章</a:t>
            </a:r>
            <a:r>
              <a:rPr lang="zh-CN" altLang="en-US" sz="2700" dirty="0">
                <a:latin typeface="华文中宋" panose="02010600040101010101" pitchFamily="2" charset="-122"/>
                <a:ea typeface="华文中宋" panose="02010600040101010101" pitchFamily="2" charset="-122"/>
              </a:rPr>
              <a:t>介绍</a:t>
            </a:r>
            <a:r>
              <a:rPr lang="en-US" altLang="zh-CN" sz="2700" dirty="0">
                <a:solidFill>
                  <a:srgbClr val="0000FF"/>
                </a:solidFill>
                <a:latin typeface="华文中宋" panose="02010600040101010101" pitchFamily="2" charset="-122"/>
                <a:ea typeface="华文中宋" panose="02010600040101010101" pitchFamily="2" charset="-122"/>
              </a:rPr>
              <a:t>MIPS</a:t>
            </a:r>
            <a:r>
              <a:rPr altLang="en-US" sz="2700" dirty="0">
                <a:solidFill>
                  <a:srgbClr val="0000FF"/>
                </a:solidFill>
                <a:latin typeface="华文中宋" panose="02010600040101010101" pitchFamily="2" charset="-122"/>
                <a:ea typeface="华文中宋" panose="02010600040101010101" pitchFamily="2" charset="-122"/>
              </a:rPr>
              <a:t>指令</a:t>
            </a:r>
            <a:r>
              <a:rPr lang="zh-CN" altLang="en-US" sz="2700" dirty="0">
                <a:solidFill>
                  <a:srgbClr val="0000FF"/>
                </a:solidFill>
                <a:latin typeface="华文中宋" panose="02010600040101010101" pitchFamily="2" charset="-122"/>
                <a:ea typeface="华文中宋" panose="02010600040101010101" pitchFamily="2" charset="-122"/>
              </a:rPr>
              <a:t>子</a:t>
            </a:r>
            <a:r>
              <a:rPr altLang="en-US" sz="2700" dirty="0">
                <a:solidFill>
                  <a:srgbClr val="0000FF"/>
                </a:solidFill>
                <a:latin typeface="华文中宋" panose="02010600040101010101" pitchFamily="2" charset="-122"/>
                <a:ea typeface="华文中宋" panose="02010600040101010101" pitchFamily="2" charset="-122"/>
              </a:rPr>
              <a:t>集的</a:t>
            </a:r>
            <a:r>
              <a:rPr altLang="en-US" sz="2700" dirty="0">
                <a:solidFill>
                  <a:srgbClr val="C00000"/>
                </a:solidFill>
                <a:latin typeface="华文中宋" panose="02010600040101010101" pitchFamily="2" charset="-122"/>
                <a:ea typeface="华文中宋" panose="02010600040101010101" pitchFamily="2" charset="-122"/>
              </a:rPr>
              <a:t>两种</a:t>
            </a:r>
            <a:r>
              <a:rPr altLang="en-US" sz="2700" dirty="0">
                <a:solidFill>
                  <a:srgbClr val="0000FF"/>
                </a:solidFill>
                <a:latin typeface="华文中宋" panose="02010600040101010101" pitchFamily="2" charset="-122"/>
                <a:ea typeface="华文中宋" panose="02010600040101010101" pitchFamily="2" charset="-122"/>
              </a:rPr>
              <a:t>不同</a:t>
            </a:r>
            <a:r>
              <a:rPr lang="zh-CN" altLang="en-US" sz="2700" dirty="0">
                <a:solidFill>
                  <a:srgbClr val="0000FF"/>
                </a:solidFill>
                <a:latin typeface="华文中宋" panose="02010600040101010101" pitchFamily="2" charset="-122"/>
                <a:ea typeface="华文中宋" panose="02010600040101010101" pitchFamily="2" charset="-122"/>
              </a:rPr>
              <a:t>的逻辑</a:t>
            </a:r>
            <a:r>
              <a:rPr altLang="en-US" sz="2700" dirty="0">
                <a:solidFill>
                  <a:srgbClr val="0000FF"/>
                </a:solidFill>
                <a:latin typeface="华文中宋" panose="02010600040101010101" pitchFamily="2" charset="-122"/>
                <a:ea typeface="华文中宋" panose="02010600040101010101" pitchFamily="2" charset="-122"/>
              </a:rPr>
              <a:t>实现方式</a:t>
            </a:r>
            <a:r>
              <a:rPr lang="zh-CN" altLang="en-US" sz="2700" dirty="0">
                <a:solidFill>
                  <a:srgbClr val="0000FF"/>
                </a:solidFill>
                <a:latin typeface="华文中宋" panose="02010600040101010101" pitchFamily="2" charset="-122"/>
                <a:ea typeface="华文中宋" panose="02010600040101010101" pitchFamily="2" charset="-122"/>
              </a:rPr>
              <a:t>：</a:t>
            </a:r>
            <a:endParaRPr lang="en-US" altLang="zh-CN" sz="2700" dirty="0">
              <a:solidFill>
                <a:srgbClr val="0000FF"/>
              </a:solidFill>
              <a:latin typeface="华文中宋" panose="02010600040101010101" pitchFamily="2" charset="-122"/>
              <a:ea typeface="华文中宋" panose="02010600040101010101" pitchFamily="2" charset="-122"/>
            </a:endParaRPr>
          </a:p>
          <a:p>
            <a:pPr marL="0" indent="0">
              <a:lnSpc>
                <a:spcPts val="3200"/>
              </a:lnSpc>
              <a:buNone/>
            </a:pPr>
            <a:r>
              <a:rPr lang="en-US" altLang="en-US" sz="2700" dirty="0">
                <a:solidFill>
                  <a:srgbClr val="0000FF"/>
                </a:solidFill>
                <a:latin typeface="华文中宋" panose="02010600040101010101" pitchFamily="2" charset="-122"/>
                <a:ea typeface="华文中宋" panose="02010600040101010101" pitchFamily="2" charset="-122"/>
              </a:rPr>
              <a:t>   </a:t>
            </a:r>
            <a:r>
              <a:rPr lang="zh-CN" altLang="en-US" sz="2700" dirty="0">
                <a:solidFill>
                  <a:srgbClr val="0000FF"/>
                </a:solidFill>
                <a:latin typeface="华文中宋" panose="02010600040101010101" pitchFamily="2" charset="-122"/>
                <a:ea typeface="华文中宋" panose="02010600040101010101" pitchFamily="2" charset="-122"/>
              </a:rPr>
              <a:t>* </a:t>
            </a:r>
            <a:r>
              <a:rPr altLang="en-US" sz="2700" dirty="0">
                <a:solidFill>
                  <a:srgbClr val="0000FF"/>
                </a:solidFill>
                <a:latin typeface="华文中宋" panose="02010600040101010101" pitchFamily="2" charset="-122"/>
                <a:ea typeface="华文中宋" panose="02010600040101010101" pitchFamily="2" charset="-122"/>
              </a:rPr>
              <a:t>单周期</a:t>
            </a:r>
            <a:r>
              <a:rPr lang="en-US" altLang="en-US" sz="2700" dirty="0">
                <a:solidFill>
                  <a:srgbClr val="0000FF"/>
                </a:solidFill>
                <a:latin typeface="华文中宋" panose="02010600040101010101" pitchFamily="2" charset="-122"/>
                <a:ea typeface="华文中宋" panose="02010600040101010101" pitchFamily="2" charset="-122"/>
              </a:rPr>
              <a:t>CPU</a:t>
            </a:r>
          </a:p>
          <a:p>
            <a:pPr marL="0" indent="0">
              <a:lnSpc>
                <a:spcPts val="3200"/>
              </a:lnSpc>
              <a:buNone/>
            </a:pPr>
            <a:r>
              <a:rPr lang="zh-CN" altLang="en-US" sz="2700" dirty="0">
                <a:solidFill>
                  <a:srgbClr val="0000FF"/>
                </a:solidFill>
                <a:latin typeface="华文中宋" panose="02010600040101010101" pitchFamily="2" charset="-122"/>
                <a:ea typeface="华文中宋" panose="02010600040101010101" pitchFamily="2" charset="-122"/>
              </a:rPr>
              <a:t>   * </a:t>
            </a:r>
            <a:r>
              <a:rPr altLang="en-US" sz="2700" dirty="0">
                <a:solidFill>
                  <a:srgbClr val="0000FF"/>
                </a:solidFill>
                <a:latin typeface="华文中宋" panose="02010600040101010101" pitchFamily="2" charset="-122"/>
                <a:ea typeface="华文中宋" panose="02010600040101010101" pitchFamily="2" charset="-122"/>
              </a:rPr>
              <a:t>流水线</a:t>
            </a:r>
            <a:r>
              <a:rPr lang="en-US" altLang="en-US" sz="2700" dirty="0">
                <a:solidFill>
                  <a:srgbClr val="0000FF"/>
                </a:solidFill>
                <a:latin typeface="华文中宋" panose="02010600040101010101" pitchFamily="2" charset="-122"/>
                <a:ea typeface="华文中宋" panose="02010600040101010101" pitchFamily="2" charset="-122"/>
              </a:rPr>
              <a:t>CPU</a:t>
            </a:r>
            <a:endParaRPr altLang="en-US" sz="2700" dirty="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a:t>
            </a:fld>
            <a:endParaRPr kumimoji="0" lang="zh-CN" altLang="en-US" dirty="0"/>
          </a:p>
        </p:txBody>
      </p:sp>
      <p:sp>
        <p:nvSpPr>
          <p:cNvPr id="3" name="右大括号 2"/>
          <p:cNvSpPr/>
          <p:nvPr/>
        </p:nvSpPr>
        <p:spPr>
          <a:xfrm>
            <a:off x="2446242" y="4624720"/>
            <a:ext cx="216025"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2771800" y="4697405"/>
            <a:ext cx="3570208" cy="502702"/>
          </a:xfrm>
          <a:prstGeom prst="rect">
            <a:avLst/>
          </a:prstGeom>
        </p:spPr>
        <p:txBody>
          <a:bodyPr wrap="none">
            <a:spAutoFit/>
          </a:bodyPr>
          <a:lstStyle/>
          <a:p>
            <a:pPr>
              <a:lnSpc>
                <a:spcPts val="3200"/>
              </a:lnSpc>
            </a:pPr>
            <a:r>
              <a:rPr lang="zh-CN" altLang="en-US" sz="2400" dirty="0">
                <a:latin typeface="华文中宋" panose="02010600040101010101" pitchFamily="2" charset="-122"/>
                <a:ea typeface="华文中宋" panose="02010600040101010101" pitchFamily="2" charset="-122"/>
              </a:rPr>
              <a:t>构建</a:t>
            </a:r>
            <a:r>
              <a:rPr lang="zh-CN" altLang="en-US" sz="2400" dirty="0">
                <a:solidFill>
                  <a:srgbClr val="FF0000"/>
                </a:solidFill>
                <a:latin typeface="华文中宋" panose="02010600040101010101" pitchFamily="2" charset="-122"/>
                <a:ea typeface="华文中宋" panose="02010600040101010101" pitchFamily="2" charset="-122"/>
              </a:rPr>
              <a:t>数据通路</a:t>
            </a:r>
            <a:r>
              <a:rPr lang="zh-CN" altLang="en-US" sz="2400" dirty="0">
                <a:latin typeface="华文中宋" panose="02010600040101010101" pitchFamily="2" charset="-122"/>
                <a:ea typeface="华文中宋" panose="02010600040101010101" pitchFamily="2" charset="-122"/>
              </a:rPr>
              <a:t>和</a:t>
            </a:r>
            <a:r>
              <a:rPr lang="zh-CN" altLang="en-US" sz="2400" dirty="0">
                <a:solidFill>
                  <a:srgbClr val="FF0000"/>
                </a:solidFill>
                <a:latin typeface="华文中宋" panose="02010600040101010101" pitchFamily="2" charset="-122"/>
                <a:ea typeface="华文中宋" panose="02010600040101010101" pitchFamily="2" charset="-122"/>
              </a:rPr>
              <a:t>控制部件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椭圆 107"/>
          <p:cNvSpPr/>
          <p:nvPr/>
        </p:nvSpPr>
        <p:spPr>
          <a:xfrm>
            <a:off x="2360961" y="3525235"/>
            <a:ext cx="5955455" cy="2208021"/>
          </a:xfrm>
          <a:prstGeom prst="ellipse">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626572" y="1340768"/>
            <a:ext cx="4255542" cy="3540645"/>
          </a:xfrm>
          <a:prstGeom prst="rect">
            <a:avLst/>
          </a:prstGeom>
          <a:solidFill>
            <a:schemeClr val="accent4">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76200"/>
            <a:ext cx="9144000" cy="685800"/>
          </a:xfrm>
        </p:spPr>
        <p:txBody>
          <a:bodyPr>
            <a:normAutofit fontScale="90000"/>
          </a:bodyPr>
          <a:lstStyle/>
          <a:p>
            <a:pPr marL="0" indent="0"/>
            <a:r>
              <a:rPr lang="zh-CN" altLang="en-US" sz="2800" b="1" dirty="0">
                <a:solidFill>
                  <a:srgbClr val="0000FF"/>
                </a:solidFill>
                <a:latin typeface="+mn-ea"/>
                <a:ea typeface="+mn-ea"/>
              </a:rPr>
              <a:t>取指令（</a:t>
            </a:r>
            <a:r>
              <a:rPr lang="en-US" altLang="zh-CN" sz="2800" b="1" dirty="0">
                <a:solidFill>
                  <a:srgbClr val="0000FF"/>
                </a:solidFill>
                <a:latin typeface="+mn-ea"/>
                <a:ea typeface="+mn-ea"/>
              </a:rPr>
              <a:t>Instruction Fetch</a:t>
            </a:r>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 </a:t>
            </a:r>
            <a:r>
              <a:rPr lang="zh-CN" altLang="en-US" sz="2800" b="1" dirty="0">
                <a:solidFill>
                  <a:srgbClr val="0000FF"/>
                </a:solidFill>
                <a:latin typeface="+mn-ea"/>
                <a:ea typeface="+mn-ea"/>
              </a:rPr>
              <a:t>访存</a:t>
            </a:r>
            <a:r>
              <a:rPr lang="en-US" altLang="zh-CN" sz="2800" b="1" dirty="0">
                <a:solidFill>
                  <a:srgbClr val="0000FF"/>
                </a:solidFill>
                <a:latin typeface="+mn-ea"/>
                <a:ea typeface="+mn-ea"/>
              </a:rPr>
              <a:t>/</a:t>
            </a:r>
            <a:r>
              <a:rPr lang="zh-CN" altLang="en-US" sz="2800" b="1" dirty="0">
                <a:solidFill>
                  <a:srgbClr val="0000FF"/>
                </a:solidFill>
                <a:latin typeface="+mn-ea"/>
                <a:ea typeface="+mn-ea"/>
              </a:rPr>
              <a:t>运算</a:t>
            </a:r>
            <a:r>
              <a:rPr lang="en-US" altLang="zh-CN" sz="2800" b="1" dirty="0">
                <a:solidFill>
                  <a:srgbClr val="0000FF"/>
                </a:solidFill>
                <a:latin typeface="+mn-ea"/>
                <a:ea typeface="+mn-ea"/>
              </a:rPr>
              <a:t>/</a:t>
            </a:r>
            <a:r>
              <a:rPr lang="zh-CN" altLang="en-US" sz="2800" b="1" dirty="0">
                <a:solidFill>
                  <a:srgbClr val="0000FF"/>
                </a:solidFill>
                <a:latin typeface="+mn-ea"/>
                <a:ea typeface="+mn-ea"/>
              </a:rPr>
              <a:t>分支指令</a:t>
            </a:r>
            <a:endParaRPr lang="zh-CN" altLang="zh-CN" sz="2800" b="1" dirty="0">
              <a:solidFill>
                <a:srgbClr val="FF0000"/>
              </a:solidFill>
            </a:endParaRPr>
          </a:p>
        </p:txBody>
      </p:sp>
      <p:sp>
        <p:nvSpPr>
          <p:cNvPr id="18" name="Rectangle 13"/>
          <p:cNvSpPr>
            <a:spLocks noChangeArrowheads="1"/>
          </p:cNvSpPr>
          <p:nvPr/>
        </p:nvSpPr>
        <p:spPr bwMode="auto">
          <a:xfrm>
            <a:off x="5390588" y="1607386"/>
            <a:ext cx="3753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latin typeface="Helvetica" charset="0"/>
              </a:rPr>
              <a:t>Instruction &lt;- MEM[PC]</a:t>
            </a:r>
          </a:p>
        </p:txBody>
      </p:sp>
      <p:sp>
        <p:nvSpPr>
          <p:cNvPr id="5" name="Rectangle 5"/>
          <p:cNvSpPr>
            <a:spLocks noChangeArrowheads="1"/>
          </p:cNvSpPr>
          <p:nvPr/>
        </p:nvSpPr>
        <p:spPr bwMode="auto">
          <a:xfrm>
            <a:off x="3343010" y="3952955"/>
            <a:ext cx="1872208" cy="1353228"/>
          </a:xfrm>
          <a:prstGeom prst="rect">
            <a:avLst/>
          </a:prstGeom>
          <a:solidFill>
            <a:srgbClr val="FFFFFF"/>
          </a:solidFill>
          <a:ln w="38100">
            <a:solidFill>
              <a:srgbClr val="000000"/>
            </a:solidFill>
            <a:prstDash val="solid"/>
            <a:miter lim="800000"/>
          </a:ln>
        </p:spPr>
        <p:txBody>
          <a:bodyPr vert="horz" wrap="square" lIns="91440" tIns="45720" rIns="91440" bIns="45720" numCol="1" anchor="ctr" anchorCtr="1" compatLnSpc="1"/>
          <a:lstStyle/>
          <a:p>
            <a:pPr algn="ctr"/>
            <a:r>
              <a:rPr lang="zh-CN" altLang="en-US" b="1" dirty="0"/>
              <a:t>指令存储器</a:t>
            </a:r>
          </a:p>
        </p:txBody>
      </p:sp>
      <p:sp>
        <p:nvSpPr>
          <p:cNvPr id="52" name="Rectangle 5"/>
          <p:cNvSpPr>
            <a:spLocks noChangeArrowheads="1"/>
          </p:cNvSpPr>
          <p:nvPr/>
        </p:nvSpPr>
        <p:spPr bwMode="auto">
          <a:xfrm>
            <a:off x="764345" y="3996464"/>
            <a:ext cx="1276902" cy="487313"/>
          </a:xfrm>
          <a:prstGeom prst="rect">
            <a:avLst/>
          </a:prstGeom>
          <a:solidFill>
            <a:srgbClr val="FFFFFF"/>
          </a:solidFill>
          <a:ln w="38100">
            <a:solidFill>
              <a:srgbClr val="000000"/>
            </a:solidFill>
            <a:prstDash val="solid"/>
            <a:miter lim="800000"/>
          </a:ln>
        </p:spPr>
        <p:txBody>
          <a:bodyPr vert="horz" wrap="square" lIns="91440" tIns="45720" rIns="91440" bIns="45720" numCol="1" anchor="ctr" anchorCtr="1" compatLnSpc="1"/>
          <a:lstStyle/>
          <a:p>
            <a:pPr algn="ctr"/>
            <a:r>
              <a:rPr lang="en-US" altLang="zh-CN" dirty="0"/>
              <a:t>PC</a:t>
            </a:r>
          </a:p>
        </p:txBody>
      </p:sp>
      <p:sp>
        <p:nvSpPr>
          <p:cNvPr id="53" name="Rectangle 13"/>
          <p:cNvSpPr>
            <a:spLocks noChangeArrowheads="1"/>
          </p:cNvSpPr>
          <p:nvPr/>
        </p:nvSpPr>
        <p:spPr bwMode="auto">
          <a:xfrm>
            <a:off x="3326010" y="4055454"/>
            <a:ext cx="72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dirty="0">
                <a:solidFill>
                  <a:srgbClr val="C00000"/>
                </a:solidFill>
                <a:latin typeface="+mn-lt"/>
              </a:rPr>
              <a:t>ADDR</a:t>
            </a:r>
          </a:p>
        </p:txBody>
      </p:sp>
      <p:cxnSp>
        <p:nvCxnSpPr>
          <p:cNvPr id="48" name="直接箭头连接符 47"/>
          <p:cNvCxnSpPr>
            <a:stCxn id="52" idx="3"/>
            <a:endCxn id="53" idx="1"/>
          </p:cNvCxnSpPr>
          <p:nvPr/>
        </p:nvCxnSpPr>
        <p:spPr>
          <a:xfrm flipV="1">
            <a:off x="2041247" y="4240120"/>
            <a:ext cx="1284763"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13"/>
          <p:cNvSpPr>
            <a:spLocks noChangeArrowheads="1"/>
          </p:cNvSpPr>
          <p:nvPr/>
        </p:nvSpPr>
        <p:spPr bwMode="auto">
          <a:xfrm>
            <a:off x="4549010" y="4927580"/>
            <a:ext cx="666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dirty="0">
                <a:solidFill>
                  <a:srgbClr val="C00000"/>
                </a:solidFill>
                <a:latin typeface="+mn-lt"/>
              </a:rPr>
              <a:t>DATA</a:t>
            </a:r>
          </a:p>
        </p:txBody>
      </p:sp>
      <p:sp>
        <p:nvSpPr>
          <p:cNvPr id="57" name="Rectangle 13"/>
          <p:cNvSpPr>
            <a:spLocks noChangeArrowheads="1"/>
          </p:cNvSpPr>
          <p:nvPr/>
        </p:nvSpPr>
        <p:spPr bwMode="auto">
          <a:xfrm>
            <a:off x="6295338" y="4881413"/>
            <a:ext cx="20345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solidFill>
                  <a:srgbClr val="0000FF"/>
                </a:solidFill>
                <a:latin typeface="+mn-lt"/>
              </a:rPr>
              <a:t>32</a:t>
            </a:r>
            <a:r>
              <a:rPr lang="zh-CN" altLang="en-US" sz="2400" dirty="0">
                <a:solidFill>
                  <a:srgbClr val="0000FF"/>
                </a:solidFill>
                <a:latin typeface="+mn-lt"/>
              </a:rPr>
              <a:t>位指令编码</a:t>
            </a:r>
            <a:endParaRPr lang="en-US" altLang="zh-CN" sz="2400" dirty="0">
              <a:solidFill>
                <a:srgbClr val="0000FF"/>
              </a:solidFill>
              <a:latin typeface="+mn-lt"/>
            </a:endParaRPr>
          </a:p>
        </p:txBody>
      </p:sp>
      <p:cxnSp>
        <p:nvCxnSpPr>
          <p:cNvPr id="62" name="直接箭头连接符 61"/>
          <p:cNvCxnSpPr>
            <a:stCxn id="56" idx="3"/>
            <a:endCxn id="57" idx="1"/>
          </p:cNvCxnSpPr>
          <p:nvPr/>
        </p:nvCxnSpPr>
        <p:spPr>
          <a:xfrm>
            <a:off x="5215218" y="5112246"/>
            <a:ext cx="108012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347152" y="1925035"/>
            <a:ext cx="685800" cy="1600200"/>
            <a:chOff x="4426988" y="1772816"/>
            <a:chExt cx="685800" cy="1600200"/>
          </a:xfrm>
        </p:grpSpPr>
        <p:sp>
          <p:nvSpPr>
            <p:cNvPr id="27" name="Freeform 21"/>
            <p:cNvSpPr/>
            <p:nvPr/>
          </p:nvSpPr>
          <p:spPr bwMode="auto">
            <a:xfrm>
              <a:off x="4426988" y="1772816"/>
              <a:ext cx="685800" cy="1600200"/>
            </a:xfrm>
            <a:custGeom>
              <a:avLst/>
              <a:gdLst>
                <a:gd name="T0" fmla="*/ 0 w 432"/>
                <a:gd name="T1" fmla="*/ 0 h 1008"/>
                <a:gd name="T2" fmla="*/ 0 w 432"/>
                <a:gd name="T3" fmla="*/ 432 h 1008"/>
                <a:gd name="T4" fmla="*/ 72 w 432"/>
                <a:gd name="T5" fmla="*/ 504 h 1008"/>
                <a:gd name="T6" fmla="*/ 0 w 432"/>
                <a:gd name="T7" fmla="*/ 576 h 1008"/>
                <a:gd name="T8" fmla="*/ 0 w 432"/>
                <a:gd name="T9" fmla="*/ 1008 h 1008"/>
                <a:gd name="T10" fmla="*/ 432 w 432"/>
                <a:gd name="T11" fmla="*/ 792 h 1008"/>
                <a:gd name="T12" fmla="*/ 432 w 432"/>
                <a:gd name="T13" fmla="*/ 216 h 1008"/>
                <a:gd name="T14" fmla="*/ 0 w 432"/>
                <a:gd name="T15" fmla="*/ 0 h 10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1008">
                  <a:moveTo>
                    <a:pt x="0" y="0"/>
                  </a:moveTo>
                  <a:lnTo>
                    <a:pt x="0" y="432"/>
                  </a:lnTo>
                  <a:lnTo>
                    <a:pt x="72" y="504"/>
                  </a:lnTo>
                  <a:lnTo>
                    <a:pt x="0" y="576"/>
                  </a:lnTo>
                  <a:lnTo>
                    <a:pt x="0" y="1008"/>
                  </a:lnTo>
                  <a:lnTo>
                    <a:pt x="432" y="792"/>
                  </a:lnTo>
                  <a:lnTo>
                    <a:pt x="432" y="216"/>
                  </a:lnTo>
                  <a:lnTo>
                    <a:pt x="0" y="0"/>
                  </a:lnTo>
                  <a:close/>
                </a:path>
              </a:pathLst>
            </a:custGeom>
            <a:solidFill>
              <a:srgbClr val="FFFFFF"/>
            </a:solidFill>
            <a:ln w="38100">
              <a:solidFill>
                <a:srgbClr val="000000"/>
              </a:solidFill>
              <a:prstDash val="solid"/>
              <a:round/>
            </a:ln>
          </p:spPr>
          <p:txBody>
            <a:bodyPr vert="horz" wrap="square" lIns="91440" tIns="45720" rIns="91440" bIns="45720" numCol="1" anchor="t" anchorCtr="0" compatLnSpc="1"/>
            <a:lstStyle/>
            <a:p>
              <a:endParaRPr lang="zh-CN" altLang="en-US"/>
            </a:p>
          </p:txBody>
        </p:sp>
        <p:sp>
          <p:nvSpPr>
            <p:cNvPr id="63" name="Rectangle 13"/>
            <p:cNvSpPr>
              <a:spLocks noChangeArrowheads="1"/>
            </p:cNvSpPr>
            <p:nvPr/>
          </p:nvSpPr>
          <p:spPr bwMode="auto">
            <a:xfrm>
              <a:off x="4577305" y="2297335"/>
              <a:ext cx="492443" cy="5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vert270"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000" dirty="0">
                  <a:latin typeface="+mn-lt"/>
                </a:rPr>
                <a:t>ADD</a:t>
              </a:r>
            </a:p>
          </p:txBody>
        </p:sp>
      </p:grpSp>
      <p:grpSp>
        <p:nvGrpSpPr>
          <p:cNvPr id="90" name="组合 89"/>
          <p:cNvGrpSpPr/>
          <p:nvPr/>
        </p:nvGrpSpPr>
        <p:grpSpPr>
          <a:xfrm>
            <a:off x="2622930" y="2285075"/>
            <a:ext cx="724222" cy="1955045"/>
            <a:chOff x="2622930" y="2285075"/>
            <a:chExt cx="724222" cy="1955045"/>
          </a:xfrm>
        </p:grpSpPr>
        <p:cxnSp>
          <p:nvCxnSpPr>
            <p:cNvPr id="64" name="直接箭头连接符 63"/>
            <p:cNvCxnSpPr/>
            <p:nvPr/>
          </p:nvCxnSpPr>
          <p:spPr>
            <a:xfrm>
              <a:off x="2627072" y="3221179"/>
              <a:ext cx="7200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2622930" y="3221179"/>
              <a:ext cx="0" cy="1018941"/>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2627072" y="2285075"/>
              <a:ext cx="7200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Rectangle 13"/>
          <p:cNvSpPr>
            <a:spLocks noChangeArrowheads="1"/>
          </p:cNvSpPr>
          <p:nvPr/>
        </p:nvSpPr>
        <p:spPr bwMode="auto">
          <a:xfrm>
            <a:off x="2190882" y="206905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latin typeface="+mn-lt"/>
              </a:rPr>
              <a:t>4</a:t>
            </a:r>
          </a:p>
        </p:txBody>
      </p:sp>
      <p:grpSp>
        <p:nvGrpSpPr>
          <p:cNvPr id="99" name="组合 98"/>
          <p:cNvGrpSpPr/>
          <p:nvPr/>
        </p:nvGrpSpPr>
        <p:grpSpPr>
          <a:xfrm>
            <a:off x="1402796" y="1564994"/>
            <a:ext cx="3307196" cy="2431469"/>
            <a:chOff x="1402796" y="1564994"/>
            <a:chExt cx="3307196" cy="2431469"/>
          </a:xfrm>
        </p:grpSpPr>
        <p:cxnSp>
          <p:nvCxnSpPr>
            <p:cNvPr id="71" name="直接箭头连接符 70"/>
            <p:cNvCxnSpPr>
              <a:endCxn id="52" idx="0"/>
            </p:cNvCxnSpPr>
            <p:nvPr/>
          </p:nvCxnSpPr>
          <p:spPr>
            <a:xfrm rot="10800000" flipV="1">
              <a:off x="1402796" y="1564994"/>
              <a:ext cx="3307196" cy="243146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4032952" y="2727355"/>
              <a:ext cx="677040" cy="19385"/>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4703508" y="1564994"/>
              <a:ext cx="0" cy="1162361"/>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82" name="Rectangle 13"/>
          <p:cNvSpPr>
            <a:spLocks noChangeArrowheads="1"/>
          </p:cNvSpPr>
          <p:nvPr/>
        </p:nvSpPr>
        <p:spPr bwMode="auto">
          <a:xfrm>
            <a:off x="5540357" y="2534948"/>
            <a:ext cx="2013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nchor="ctr">
            <a:spAutoFit/>
          </a:bodyPr>
          <a:lstStyle/>
          <a:p>
            <a:r>
              <a:rPr lang="en-US" altLang="zh-CN" sz="2400" dirty="0">
                <a:latin typeface="Helvetica" charset="0"/>
                <a:ea typeface="MS PGothic" panose="020B0600070205080204" pitchFamily="1" charset="-128"/>
              </a:rPr>
              <a:t>PC &lt;- PC + 4</a:t>
            </a:r>
          </a:p>
        </p:txBody>
      </p:sp>
      <p:grpSp>
        <p:nvGrpSpPr>
          <p:cNvPr id="89" name="组合 88"/>
          <p:cNvGrpSpPr/>
          <p:nvPr/>
        </p:nvGrpSpPr>
        <p:grpSpPr>
          <a:xfrm>
            <a:off x="2041247" y="4240120"/>
            <a:ext cx="4254091" cy="872126"/>
            <a:chOff x="2041247" y="4240120"/>
            <a:chExt cx="4254091" cy="872126"/>
          </a:xfrm>
        </p:grpSpPr>
        <p:cxnSp>
          <p:nvCxnSpPr>
            <p:cNvPr id="85" name="直接箭头连接符 84"/>
            <p:cNvCxnSpPr>
              <a:endCxn id="53" idx="1"/>
            </p:cNvCxnSpPr>
            <p:nvPr/>
          </p:nvCxnSpPr>
          <p:spPr>
            <a:xfrm flipV="1">
              <a:off x="2041247" y="4240120"/>
              <a:ext cx="1284763" cy="9694"/>
            </a:xfrm>
            <a:prstGeom prst="straightConnector1">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57" idx="1"/>
            </p:cNvCxnSpPr>
            <p:nvPr/>
          </p:nvCxnSpPr>
          <p:spPr>
            <a:xfrm>
              <a:off x="5215218" y="5112245"/>
              <a:ext cx="1080120" cy="1"/>
            </a:xfrm>
            <a:prstGeom prst="straightConnector1">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623642" y="2276872"/>
            <a:ext cx="724222" cy="1955045"/>
            <a:chOff x="2622930" y="2285075"/>
            <a:chExt cx="724222" cy="1955045"/>
          </a:xfrm>
        </p:grpSpPr>
        <p:cxnSp>
          <p:nvCxnSpPr>
            <p:cNvPr id="92" name="直接箭头连接符 91"/>
            <p:cNvCxnSpPr/>
            <p:nvPr/>
          </p:nvCxnSpPr>
          <p:spPr>
            <a:xfrm>
              <a:off x="2627072" y="3221179"/>
              <a:ext cx="720080" cy="0"/>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2622930" y="3221179"/>
              <a:ext cx="0" cy="1018941"/>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627072" y="2285075"/>
              <a:ext cx="720080" cy="0"/>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05" name="直接箭头连接符 70"/>
          <p:cNvCxnSpPr/>
          <p:nvPr/>
        </p:nvCxnSpPr>
        <p:spPr>
          <a:xfrm rot="10800000" flipV="1">
            <a:off x="1402796" y="1564994"/>
            <a:ext cx="3307196" cy="2431469"/>
          </a:xfrm>
          <a:prstGeom prst="bentConnector2">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032952" y="2727355"/>
            <a:ext cx="677040" cy="19385"/>
          </a:xfrm>
          <a:prstGeom prst="straightConnector1">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703508" y="1564994"/>
            <a:ext cx="0" cy="1162361"/>
          </a:xfrm>
          <a:prstGeom prst="straightConnector1">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sp>
        <p:nvSpPr>
          <p:cNvPr id="120" name="右弧形箭头 119"/>
          <p:cNvSpPr/>
          <p:nvPr/>
        </p:nvSpPr>
        <p:spPr>
          <a:xfrm>
            <a:off x="8028384" y="2146174"/>
            <a:ext cx="288032" cy="2023477"/>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上弧形箭头 122"/>
          <p:cNvSpPr/>
          <p:nvPr/>
        </p:nvSpPr>
        <p:spPr>
          <a:xfrm flipH="1">
            <a:off x="4882113" y="2401678"/>
            <a:ext cx="1284833" cy="25807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Text Box 12"/>
          <p:cNvSpPr txBox="1">
            <a:spLocks noChangeArrowheads="1"/>
          </p:cNvSpPr>
          <p:nvPr/>
        </p:nvSpPr>
        <p:spPr bwMode="auto">
          <a:xfrm>
            <a:off x="953135" y="5944870"/>
            <a:ext cx="7649845" cy="5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程序计数器</a:t>
            </a:r>
            <a:r>
              <a:rPr lang="en-US" altLang="zh-CN" sz="2400" b="0" dirty="0"/>
              <a:t>PC</a:t>
            </a:r>
            <a:r>
              <a:rPr altLang="en-US" sz="2400" b="0" dirty="0"/>
              <a:t>：是保存当前运行的指令地址的寄存器</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30</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125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left)">
                                      <p:cBhvr>
                                        <p:cTn id="16" dur="500"/>
                                        <p:tgtEl>
                                          <p:spTgt spid="106"/>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down)">
                                      <p:cBhvr>
                                        <p:cTn id="20" dur="500"/>
                                        <p:tgtEl>
                                          <p:spTgt spid="107"/>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wipe(right)">
                                      <p:cBhvr>
                                        <p:cTn id="24" dur="500"/>
                                        <p:tgtEl>
                                          <p:spTgt spid="10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wipe(down)">
                                      <p:cBhvr>
                                        <p:cTn id="29" dur="500"/>
                                        <p:tgtEl>
                                          <p:spTgt spid="1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wipe(down)">
                                      <p:cBhvr>
                                        <p:cTn id="32" dur="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barn(inVertical)">
                                      <p:cBhvr>
                                        <p:cTn id="37" dur="500"/>
                                        <p:tgtEl>
                                          <p:spTgt spid="11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barn(inVertical)">
                                      <p:cBhvr>
                                        <p:cTn id="40" dur="500"/>
                                        <p:tgtEl>
                                          <p:spTgt spid="1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down)">
                                      <p:cBhvr>
                                        <p:cTn id="4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1" grpId="0" animBg="1"/>
      <p:bldP spid="120" grpId="0" animBg="1"/>
      <p:bldP spid="123" grpId="0" animBg="1"/>
      <p:bldP spid="6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接箭头连接符 48"/>
          <p:cNvCxnSpPr/>
          <p:nvPr/>
        </p:nvCxnSpPr>
        <p:spPr>
          <a:xfrm flipV="1">
            <a:off x="2121195" y="5115721"/>
            <a:ext cx="1246020" cy="277748"/>
          </a:xfrm>
          <a:prstGeom prst="bentConnector2">
            <a:avLst/>
          </a:prstGeom>
          <a:ln w="127000">
            <a:solidFill>
              <a:srgbClr val="FF0000">
                <a:alpha val="80000"/>
              </a:srgbClr>
            </a:solidFill>
            <a:tailEnd type="none" w="lg" len="lg"/>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2671232" y="2345170"/>
            <a:ext cx="2388703" cy="934347"/>
            <a:chOff x="5126943" y="2564508"/>
            <a:chExt cx="2388703" cy="934347"/>
          </a:xfrm>
        </p:grpSpPr>
        <p:cxnSp>
          <p:nvCxnSpPr>
            <p:cNvPr id="94" name="直接箭头连接符 33"/>
            <p:cNvCxnSpPr/>
            <p:nvPr/>
          </p:nvCxnSpPr>
          <p:spPr>
            <a:xfrm rot="5400000">
              <a:off x="4992684" y="2698767"/>
              <a:ext cx="929027" cy="660509"/>
            </a:xfrm>
            <a:prstGeom prst="bentConnector3">
              <a:avLst>
                <a:gd name="adj1" fmla="val 26059"/>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36"/>
            <p:cNvCxnSpPr/>
            <p:nvPr/>
          </p:nvCxnSpPr>
          <p:spPr>
            <a:xfrm rot="5400000">
              <a:off x="5729986" y="2577292"/>
              <a:ext cx="934347" cy="908779"/>
            </a:xfrm>
            <a:prstGeom prst="bentConnector3">
              <a:avLst>
                <a:gd name="adj1" fmla="val 46033"/>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39"/>
            <p:cNvCxnSpPr/>
            <p:nvPr/>
          </p:nvCxnSpPr>
          <p:spPr>
            <a:xfrm rot="5400000">
              <a:off x="6470820" y="2454029"/>
              <a:ext cx="934347" cy="1155305"/>
            </a:xfrm>
            <a:prstGeom prst="bentConnector3">
              <a:avLst>
                <a:gd name="adj1" fmla="val 67193"/>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R</a:t>
            </a:r>
            <a:r>
              <a:rPr lang="zh-CN" altLang="en-US" sz="2800" b="1" dirty="0">
                <a:solidFill>
                  <a:srgbClr val="FF0000"/>
                </a:solidFill>
                <a:latin typeface="+mn-ea"/>
                <a:ea typeface="+mn-ea"/>
              </a:rPr>
              <a:t>型指令（已经取到指令）</a:t>
            </a:r>
            <a:endParaRPr lang="zh-CN" altLang="zh-CN" sz="2800" b="1"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1" name="TextBox 10"/>
              <p:cNvSpPr txBox="1"/>
              <p:nvPr/>
            </p:nvSpPr>
            <p:spPr>
              <a:xfrm>
                <a:off x="1052376" y="1124744"/>
                <a:ext cx="31411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𝑎𝑑𝑑</m:t>
                      </m:r>
                      <m:r>
                        <a:rPr lang="en-US" altLang="zh-CN" sz="2800" b="0" i="1" smtClean="0">
                          <a:solidFill>
                            <a:schemeClr val="tx1"/>
                          </a:solidFill>
                          <a:latin typeface="Cambria Math"/>
                        </a:rPr>
                        <m:t>  </m:t>
                      </m:r>
                      <m:r>
                        <a:rPr lang="en-US" altLang="zh-CN" sz="2800" b="0" i="1" smtClean="0">
                          <a:solidFill>
                            <a:schemeClr val="tx1"/>
                          </a:solidFill>
                          <a:latin typeface="Cambria Math"/>
                        </a:rPr>
                        <m:t>𝑟𝑑</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 </m:t>
                      </m:r>
                      <m:r>
                        <a:rPr lang="en-US" altLang="zh-CN" sz="2800" b="0" i="1" smtClean="0">
                          <a:solidFill>
                            <a:schemeClr val="tx1"/>
                          </a:solidFill>
                          <a:latin typeface="Cambria Math"/>
                        </a:rPr>
                        <m:t>𝑟𝑠</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52376" y="1124744"/>
                <a:ext cx="3141116"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88024" y="1124744"/>
                <a:ext cx="37206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𝑟𝑑</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𝑟𝑡</m:t>
                      </m:r>
                      <m:r>
                        <a:rPr lang="en-US" altLang="zh-CN" sz="2800" b="0" i="1" smtClean="0">
                          <a:solidFill>
                            <a:srgbClr val="0000FF"/>
                          </a:solidFill>
                          <a:latin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88024" y="1124744"/>
                <a:ext cx="3720699"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3" name="Rectangle 5"/>
          <p:cNvSpPr>
            <a:spLocks noChangeArrowheads="1"/>
          </p:cNvSpPr>
          <p:nvPr/>
        </p:nvSpPr>
        <p:spPr bwMode="auto">
          <a:xfrm>
            <a:off x="1112525" y="198884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6" name="Rectangle 5"/>
          <p:cNvSpPr>
            <a:spLocks noChangeArrowheads="1"/>
          </p:cNvSpPr>
          <p:nvPr/>
        </p:nvSpPr>
        <p:spPr bwMode="auto">
          <a:xfrm>
            <a:off x="2903956"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7" name="Rectangle 5"/>
          <p:cNvSpPr>
            <a:spLocks noChangeArrowheads="1"/>
          </p:cNvSpPr>
          <p:nvPr/>
        </p:nvSpPr>
        <p:spPr bwMode="auto">
          <a:xfrm>
            <a:off x="376805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8" name="Rectangle 5"/>
          <p:cNvSpPr>
            <a:spLocks noChangeArrowheads="1"/>
          </p:cNvSpPr>
          <p:nvPr/>
        </p:nvSpPr>
        <p:spPr bwMode="auto">
          <a:xfrm>
            <a:off x="4632150"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9" name="Rectangle 5"/>
          <p:cNvSpPr>
            <a:spLocks noChangeArrowheads="1"/>
          </p:cNvSpPr>
          <p:nvPr/>
        </p:nvSpPr>
        <p:spPr bwMode="auto">
          <a:xfrm>
            <a:off x="5496247" y="199045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10" name="Rectangle 5"/>
          <p:cNvSpPr>
            <a:spLocks noChangeArrowheads="1"/>
          </p:cNvSpPr>
          <p:nvPr/>
        </p:nvSpPr>
        <p:spPr bwMode="auto">
          <a:xfrm>
            <a:off x="664837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14" name="矩形 13"/>
          <p:cNvSpPr/>
          <p:nvPr/>
        </p:nvSpPr>
        <p:spPr>
          <a:xfrm>
            <a:off x="2364669" y="3279517"/>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3188312" y="4817773"/>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366412" y="327951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4217977" y="3855201"/>
            <a:ext cx="100209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1188960" y="5160703"/>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5" name="Text Box 12"/>
          <p:cNvSpPr txBox="1">
            <a:spLocks noChangeArrowheads="1"/>
          </p:cNvSpPr>
          <p:nvPr/>
        </p:nvSpPr>
        <p:spPr bwMode="auto">
          <a:xfrm>
            <a:off x="2982239" y="32848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599810" y="32848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366412" y="417755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8" name="直接箭头连接符 48"/>
          <p:cNvCxnSpPr>
            <a:stCxn id="24" idx="3"/>
            <a:endCxn id="15" idx="0"/>
          </p:cNvCxnSpPr>
          <p:nvPr/>
        </p:nvCxnSpPr>
        <p:spPr>
          <a:xfrm flipV="1">
            <a:off x="2121195" y="5117650"/>
            <a:ext cx="1246020" cy="27774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13652" y="4703796"/>
            <a:ext cx="100642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 Box 12"/>
          <p:cNvSpPr txBox="1">
            <a:spLocks noChangeArrowheads="1"/>
          </p:cNvSpPr>
          <p:nvPr/>
        </p:nvSpPr>
        <p:spPr bwMode="auto">
          <a:xfrm>
            <a:off x="2565606" y="4043730"/>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541238" y="2484749"/>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2"/>
            <a:endCxn id="25" idx="0"/>
          </p:cNvCxnSpPr>
          <p:nvPr/>
        </p:nvCxnSpPr>
        <p:spPr>
          <a:xfrm rot="5400000">
            <a:off x="3278540" y="2363274"/>
            <a:ext cx="934347" cy="908779"/>
          </a:xfrm>
          <a:prstGeom prst="bentConnector3">
            <a:avLst>
              <a:gd name="adj1" fmla="val 4603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2"/>
            <a:endCxn id="26" idx="0"/>
          </p:cNvCxnSpPr>
          <p:nvPr/>
        </p:nvCxnSpPr>
        <p:spPr>
          <a:xfrm rot="5400000">
            <a:off x="4019374" y="2240011"/>
            <a:ext cx="934347" cy="1155305"/>
          </a:xfrm>
          <a:prstGeom prst="bentConnector3">
            <a:avLst>
              <a:gd name="adj1" fmla="val 671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5220072" y="3473922"/>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370985" y="4134668"/>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7348297" y="3813495"/>
            <a:ext cx="1148293"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p:nvPr/>
        </p:nvCxnSpPr>
        <p:spPr>
          <a:xfrm>
            <a:off x="6125548" y="4043730"/>
            <a:ext cx="110347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27" idx="1"/>
          </p:cNvCxnSpPr>
          <p:nvPr/>
        </p:nvCxnSpPr>
        <p:spPr>
          <a:xfrm flipH="1">
            <a:off x="2366412" y="4319334"/>
            <a:ext cx="3759136" cy="12105"/>
          </a:xfrm>
          <a:prstGeom prst="bentConnector5">
            <a:avLst>
              <a:gd name="adj1" fmla="val -14299"/>
              <a:gd name="adj2" fmla="val 11682478"/>
              <a:gd name="adj3" fmla="val 13500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 Box 12"/>
          <p:cNvSpPr txBox="1">
            <a:spLocks noChangeArrowheads="1"/>
          </p:cNvSpPr>
          <p:nvPr/>
        </p:nvSpPr>
        <p:spPr bwMode="auto">
          <a:xfrm>
            <a:off x="7229021" y="2980543"/>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02" name="直接箭头连接符 101"/>
          <p:cNvCxnSpPr>
            <a:stCxn id="99" idx="1"/>
          </p:cNvCxnSpPr>
          <p:nvPr/>
        </p:nvCxnSpPr>
        <p:spPr>
          <a:xfrm rot="10800000" flipV="1">
            <a:off x="5748267" y="3184459"/>
            <a:ext cx="1480755" cy="465369"/>
          </a:xfrm>
          <a:prstGeom prst="bentConnector3">
            <a:avLst>
              <a:gd name="adj1" fmla="val 992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4213652" y="3855201"/>
            <a:ext cx="1006420" cy="848595"/>
            <a:chOff x="7578430" y="4269055"/>
            <a:chExt cx="1006420" cy="848595"/>
          </a:xfrm>
        </p:grpSpPr>
        <p:cxnSp>
          <p:nvCxnSpPr>
            <p:cNvPr id="104" name="直接箭头连接符 103"/>
            <p:cNvCxnSpPr/>
            <p:nvPr/>
          </p:nvCxnSpPr>
          <p:spPr>
            <a:xfrm>
              <a:off x="7582755" y="4269055"/>
              <a:ext cx="1002095" cy="0"/>
            </a:xfrm>
            <a:prstGeom prst="straightConnector1">
              <a:avLst/>
            </a:prstGeom>
            <a:ln w="127000">
              <a:solidFill>
                <a:srgbClr val="C00000">
                  <a:alpha val="47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7578430" y="5117650"/>
              <a:ext cx="1006420" cy="0"/>
            </a:xfrm>
            <a:prstGeom prst="straightConnector1">
              <a:avLst/>
            </a:prstGeom>
            <a:ln w="127000">
              <a:solidFill>
                <a:srgbClr val="C00000">
                  <a:alpha val="47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10" name="直接连接符 109"/>
          <p:cNvCxnSpPr/>
          <p:nvPr/>
        </p:nvCxnSpPr>
        <p:spPr>
          <a:xfrm>
            <a:off x="6125548" y="4337030"/>
            <a:ext cx="503607"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6677284" y="4319334"/>
            <a:ext cx="0" cy="1404767"/>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052376" y="5724101"/>
            <a:ext cx="5665417"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1043608" y="4337030"/>
            <a:ext cx="8768" cy="1387071"/>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12043" y="4348259"/>
            <a:ext cx="1354369"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144766" y="4046784"/>
            <a:ext cx="1084255" cy="0"/>
          </a:xfrm>
          <a:prstGeom prst="line">
            <a:avLst/>
          </a:prstGeom>
          <a:ln w="127000">
            <a:solidFill>
              <a:schemeClr val="bg1">
                <a:lumMod val="50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0" idx="2"/>
            <a:endCxn id="99" idx="0"/>
          </p:cNvCxnSpPr>
          <p:nvPr/>
        </p:nvCxnSpPr>
        <p:spPr>
          <a:xfrm rot="16200000" flipH="1">
            <a:off x="7083612" y="2347300"/>
            <a:ext cx="630053" cy="636432"/>
          </a:xfrm>
          <a:prstGeom prst="bentConnector3">
            <a:avLst>
              <a:gd name="adj1" fmla="val 50000"/>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5"/>
          <p:cNvCxnSpPr>
            <a:stCxn id="3" idx="0"/>
            <a:endCxn id="99" idx="3"/>
          </p:cNvCxnSpPr>
          <p:nvPr/>
        </p:nvCxnSpPr>
        <p:spPr>
          <a:xfrm rot="16200000" flipH="1">
            <a:off x="4508654" y="-511573"/>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3" name="Text Box 12"/>
          <p:cNvSpPr txBox="1">
            <a:spLocks noChangeArrowheads="1"/>
          </p:cNvSpPr>
          <p:nvPr/>
        </p:nvSpPr>
        <p:spPr bwMode="auto">
          <a:xfrm>
            <a:off x="5748266" y="276370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cxnSp>
        <p:nvCxnSpPr>
          <p:cNvPr id="57" name="直接箭头连接符 56"/>
          <p:cNvCxnSpPr/>
          <p:nvPr/>
        </p:nvCxnSpPr>
        <p:spPr>
          <a:xfrm>
            <a:off x="1456312" y="3827258"/>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8" name="Text Box 12"/>
          <p:cNvSpPr txBox="1">
            <a:spLocks noChangeArrowheads="1"/>
          </p:cNvSpPr>
          <p:nvPr/>
        </p:nvSpPr>
        <p:spPr bwMode="auto">
          <a:xfrm>
            <a:off x="2401232" y="367730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cxnSp>
        <p:nvCxnSpPr>
          <p:cNvPr id="59" name="直接箭头连接符 101"/>
          <p:cNvCxnSpPr/>
          <p:nvPr/>
        </p:nvCxnSpPr>
        <p:spPr>
          <a:xfrm rot="10800000" flipV="1">
            <a:off x="5748267" y="3200720"/>
            <a:ext cx="1480755" cy="465369"/>
          </a:xfrm>
          <a:prstGeom prst="bentConnector3">
            <a:avLst>
              <a:gd name="adj1" fmla="val 99235"/>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40D5ECE-8B49-45CD-BE81-EF81920D1969}" type="slidenum">
              <a:rPr lang="en-US" altLang="zh-CN" smtClean="0"/>
              <a:t>31</a:t>
            </a:fld>
            <a:endParaRPr kumimoji="0" lang="zh-CN" altLang="en-US" dirty="0"/>
          </a:p>
        </p:txBody>
      </p:sp>
      <p:sp>
        <p:nvSpPr>
          <p:cNvPr id="13" name="TextBox 12"/>
          <p:cNvSpPr txBox="1"/>
          <p:nvPr/>
        </p:nvSpPr>
        <p:spPr>
          <a:xfrm>
            <a:off x="4345077" y="3431907"/>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righ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left)">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wipe(left)">
                                      <p:cBhvr>
                                        <p:cTn id="27" dur="500"/>
                                        <p:tgtEl>
                                          <p:spTgt spid="122"/>
                                        </p:tgtEl>
                                      </p:cBhvr>
                                    </p:animEffect>
                                  </p:childTnLst>
                                </p:cTn>
                              </p:par>
                              <p:par>
                                <p:cTn id="28" presetID="22" presetClass="entr" presetSubtype="8" fill="hold" nodeType="with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wipe(left)">
                                      <p:cBhvr>
                                        <p:cTn id="30" dur="500"/>
                                        <p:tgtEl>
                                          <p:spTgt spid="1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up)">
                                      <p:cBhvr>
                                        <p:cTn id="35" dur="500"/>
                                        <p:tgtEl>
                                          <p:spTgt spid="112"/>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right)">
                                      <p:cBhvr>
                                        <p:cTn id="39" dur="500"/>
                                        <p:tgtEl>
                                          <p:spTgt spid="114"/>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left)">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接箭头连接符 136"/>
          <p:cNvCxnSpPr/>
          <p:nvPr/>
        </p:nvCxnSpPr>
        <p:spPr>
          <a:xfrm>
            <a:off x="3928203" y="3674725"/>
            <a:ext cx="1002095" cy="0"/>
          </a:xfrm>
          <a:prstGeom prst="straightConnector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0" y="4834532"/>
            <a:ext cx="9144000" cy="1599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C00000"/>
              </a:solidFill>
            </a:endParaRPr>
          </a:p>
        </p:txBody>
      </p:sp>
      <p:grpSp>
        <p:nvGrpSpPr>
          <p:cNvPr id="132" name="组合 131"/>
          <p:cNvGrpSpPr/>
          <p:nvPr/>
        </p:nvGrpSpPr>
        <p:grpSpPr>
          <a:xfrm>
            <a:off x="2385722" y="2170014"/>
            <a:ext cx="3114711" cy="3248474"/>
            <a:chOff x="2538122" y="2322413"/>
            <a:chExt cx="3114711" cy="3248474"/>
          </a:xfrm>
        </p:grpSpPr>
        <p:cxnSp>
          <p:nvCxnSpPr>
            <p:cNvPr id="129" name="直接箭头连接符 33"/>
            <p:cNvCxnSpPr/>
            <p:nvPr/>
          </p:nvCxnSpPr>
          <p:spPr>
            <a:xfrm rot="5400000">
              <a:off x="2403863" y="2456673"/>
              <a:ext cx="929027" cy="660509"/>
            </a:xfrm>
            <a:prstGeom prst="bentConnector3">
              <a:avLst>
                <a:gd name="adj1" fmla="val 26059"/>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36"/>
            <p:cNvCxnSpPr/>
            <p:nvPr/>
          </p:nvCxnSpPr>
          <p:spPr>
            <a:xfrm rot="5400000">
              <a:off x="3449950" y="2643983"/>
              <a:ext cx="934347" cy="291208"/>
            </a:xfrm>
            <a:prstGeom prst="bentConnector3">
              <a:avLst>
                <a:gd name="adj1" fmla="val 44710"/>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39"/>
            <p:cNvCxnSpPr/>
            <p:nvPr/>
          </p:nvCxnSpPr>
          <p:spPr>
            <a:xfrm rot="5400000">
              <a:off x="3060259" y="2978313"/>
              <a:ext cx="3248473" cy="1936675"/>
            </a:xfrm>
            <a:prstGeom prst="bentConnector4">
              <a:avLst>
                <a:gd name="adj1" fmla="val 19426"/>
                <a:gd name="adj2" fmla="val 195387"/>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Load</a:t>
            </a:r>
            <a:r>
              <a:rPr lang="zh-CN" altLang="en-US" sz="2800" b="1" dirty="0">
                <a:solidFill>
                  <a:srgbClr val="FF0000"/>
                </a:solidFill>
                <a:latin typeface="+mn-ea"/>
                <a:ea typeface="+mn-ea"/>
              </a:rPr>
              <a:t>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p:sp>
        <p:nvSpPr>
          <p:cNvPr id="3" name="Rectangle 5"/>
          <p:cNvSpPr>
            <a:spLocks noChangeArrowheads="1"/>
          </p:cNvSpPr>
          <p:nvPr/>
        </p:nvSpPr>
        <p:spPr bwMode="auto">
          <a:xfrm>
            <a:off x="822750" y="1808364"/>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6" name="Rectangle 5"/>
          <p:cNvSpPr>
            <a:spLocks noChangeArrowheads="1"/>
          </p:cNvSpPr>
          <p:nvPr/>
        </p:nvSpPr>
        <p:spPr bwMode="auto">
          <a:xfrm>
            <a:off x="2614181"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7" name="Rectangle 5"/>
          <p:cNvSpPr>
            <a:spLocks noChangeArrowheads="1"/>
          </p:cNvSpPr>
          <p:nvPr/>
        </p:nvSpPr>
        <p:spPr bwMode="auto">
          <a:xfrm>
            <a:off x="3478278"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8" name="Rectangle 5"/>
          <p:cNvSpPr>
            <a:spLocks noChangeArrowheads="1"/>
          </p:cNvSpPr>
          <p:nvPr/>
        </p:nvSpPr>
        <p:spPr bwMode="auto">
          <a:xfrm>
            <a:off x="4342374" y="1809974"/>
            <a:ext cx="2834123" cy="34872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mc:AlternateContent xmlns:mc="http://schemas.openxmlformats.org/markup-compatibility/2006" xmlns:a14="http://schemas.microsoft.com/office/drawing/2010/main">
        <mc:Choice Requires="a14">
          <p:sp>
            <p:nvSpPr>
              <p:cNvPr id="11" name="TextBox 10"/>
              <p:cNvSpPr txBox="1"/>
              <p:nvPr/>
            </p:nvSpPr>
            <p:spPr>
              <a:xfrm>
                <a:off x="734648" y="980728"/>
                <a:ext cx="32914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𝑙𝑤</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m:t>
                      </m:r>
                      <m:r>
                        <a:rPr lang="en-US" altLang="zh-CN" sz="2800" b="0" i="1" smtClean="0">
                          <a:solidFill>
                            <a:schemeClr val="tx1"/>
                          </a:solidFill>
                          <a:latin typeface="Cambria Math"/>
                        </a:rPr>
                        <m:t>𝑟𝑠</m:t>
                      </m:r>
                      <m:r>
                        <a:rPr lang="en-US" altLang="zh-CN" sz="2800" b="0" i="1" smtClean="0">
                          <a:solidFill>
                            <a:schemeClr val="tx1"/>
                          </a:solidFill>
                          <a:latin typeface="Cambria Math"/>
                        </a:rPr>
                        <m:t>)</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4648" y="980728"/>
                <a:ext cx="3291477"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70296" y="980728"/>
                <a:ext cx="45525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𝑟𝑡</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𝑀</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𝑜𝑓𝑓𝑠𝑒𝑡</m:t>
                      </m:r>
                      <m:r>
                        <a:rPr lang="en-US" altLang="zh-CN" sz="2800" b="0" i="1" smtClean="0">
                          <a:solidFill>
                            <a:srgbClr val="0000FF"/>
                          </a:solidFill>
                          <a:latin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70296" y="980728"/>
                <a:ext cx="4552528"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4" name="矩形 13"/>
          <p:cNvSpPr/>
          <p:nvPr/>
        </p:nvSpPr>
        <p:spPr>
          <a:xfrm>
            <a:off x="2074894" y="3099041"/>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2898537" y="4641291"/>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076637" y="309904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3928202" y="3674725"/>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2000828" y="5904767"/>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5" name="Text Box 12"/>
          <p:cNvSpPr txBox="1">
            <a:spLocks noChangeArrowheads="1"/>
          </p:cNvSpPr>
          <p:nvPr/>
        </p:nvSpPr>
        <p:spPr bwMode="auto">
          <a:xfrm>
            <a:off x="2692464"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310035"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076637" y="370936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33" name="Text Box 12"/>
          <p:cNvSpPr txBox="1">
            <a:spLocks noChangeArrowheads="1"/>
          </p:cNvSpPr>
          <p:nvPr/>
        </p:nvSpPr>
        <p:spPr bwMode="auto">
          <a:xfrm>
            <a:off x="2240744" y="3863254"/>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251463" y="2304273"/>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2"/>
            <a:endCxn id="26" idx="0"/>
          </p:cNvCxnSpPr>
          <p:nvPr/>
        </p:nvCxnSpPr>
        <p:spPr>
          <a:xfrm rot="5400000">
            <a:off x="3297550" y="2491583"/>
            <a:ext cx="934347" cy="291208"/>
          </a:xfrm>
          <a:prstGeom prst="bentConnector3">
            <a:avLst>
              <a:gd name="adj1" fmla="val 4471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3" idx="2"/>
          </p:cNvCxnSpPr>
          <p:nvPr/>
        </p:nvCxnSpPr>
        <p:spPr>
          <a:xfrm rot="5400000">
            <a:off x="2907860" y="2825914"/>
            <a:ext cx="3248470" cy="1936676"/>
          </a:xfrm>
          <a:prstGeom prst="bentConnector4">
            <a:avLst>
              <a:gd name="adj1" fmla="val 20017"/>
              <a:gd name="adj2" fmla="val 19565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4930297" y="3293446"/>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081210" y="3954192"/>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6012160" y="3030895"/>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a:endCxn id="68" idx="2"/>
          </p:cNvCxnSpPr>
          <p:nvPr/>
        </p:nvCxnSpPr>
        <p:spPr>
          <a:xfrm flipV="1">
            <a:off x="5835773" y="3438729"/>
            <a:ext cx="609764" cy="38087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71" idx="1"/>
          </p:cNvCxnSpPr>
          <p:nvPr/>
        </p:nvCxnSpPr>
        <p:spPr>
          <a:xfrm>
            <a:off x="5835773" y="4138858"/>
            <a:ext cx="964639" cy="10538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梯形 22"/>
          <p:cNvSpPr/>
          <p:nvPr/>
        </p:nvSpPr>
        <p:spPr>
          <a:xfrm rot="5400000">
            <a:off x="3531501" y="523626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23" idx="0"/>
          </p:cNvCxnSpPr>
          <p:nvPr/>
        </p:nvCxnSpPr>
        <p:spPr>
          <a:xfrm rot="10800000" flipV="1">
            <a:off x="3928203" y="4523321"/>
            <a:ext cx="1002095" cy="895165"/>
          </a:xfrm>
          <a:prstGeom prst="bentConnector3">
            <a:avLst>
              <a:gd name="adj1" fmla="val 3027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00412" y="3709366"/>
            <a:ext cx="1623547" cy="15992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1" name="Text Box 12"/>
          <p:cNvSpPr txBox="1">
            <a:spLocks noChangeArrowheads="1"/>
          </p:cNvSpPr>
          <p:nvPr/>
        </p:nvSpPr>
        <p:spPr bwMode="auto">
          <a:xfrm>
            <a:off x="6800412" y="405570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79" name="直接箭头连接符 78"/>
          <p:cNvCxnSpPr>
            <a:endCxn id="80" idx="1"/>
          </p:cNvCxnSpPr>
          <p:nvPr/>
        </p:nvCxnSpPr>
        <p:spPr>
          <a:xfrm>
            <a:off x="3928202" y="4523322"/>
            <a:ext cx="2856634" cy="557120"/>
          </a:xfrm>
          <a:prstGeom prst="bentConnector3">
            <a:avLst>
              <a:gd name="adj1" fmla="val 1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12"/>
          <p:cNvSpPr txBox="1">
            <a:spLocks noChangeArrowheads="1"/>
          </p:cNvSpPr>
          <p:nvPr/>
        </p:nvSpPr>
        <p:spPr bwMode="auto">
          <a:xfrm>
            <a:off x="6784836" y="489191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sp>
        <p:nvSpPr>
          <p:cNvPr id="93" name="Text Box 12"/>
          <p:cNvSpPr txBox="1">
            <a:spLocks noChangeArrowheads="1"/>
          </p:cNvSpPr>
          <p:nvPr/>
        </p:nvSpPr>
        <p:spPr bwMode="auto">
          <a:xfrm>
            <a:off x="7754417" y="4826951"/>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94" name="Text Box 12"/>
          <p:cNvSpPr txBox="1">
            <a:spLocks noChangeArrowheads="1"/>
          </p:cNvSpPr>
          <p:nvPr/>
        </p:nvSpPr>
        <p:spPr bwMode="auto">
          <a:xfrm>
            <a:off x="7176498" y="3721267"/>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95" name="Text Box 12"/>
          <p:cNvSpPr txBox="1">
            <a:spLocks noChangeArrowheads="1"/>
          </p:cNvSpPr>
          <p:nvPr/>
        </p:nvSpPr>
        <p:spPr bwMode="auto">
          <a:xfrm>
            <a:off x="7220521" y="493156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96" name="直接箭头连接符 39"/>
          <p:cNvCxnSpPr>
            <a:stCxn id="93" idx="3"/>
            <a:endCxn id="27" idx="1"/>
          </p:cNvCxnSpPr>
          <p:nvPr/>
        </p:nvCxnSpPr>
        <p:spPr>
          <a:xfrm flipH="1" flipV="1">
            <a:off x="2076637" y="3863255"/>
            <a:ext cx="6352729" cy="1152225"/>
          </a:xfrm>
          <a:prstGeom prst="bentConnector5">
            <a:avLst>
              <a:gd name="adj1" fmla="val -3598"/>
              <a:gd name="adj2" fmla="val -70754"/>
              <a:gd name="adj3" fmla="val 110795"/>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7612164" y="3375754"/>
            <a:ext cx="21" cy="3281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660748" y="5308625"/>
            <a:ext cx="0" cy="3243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流程图: 合并 116"/>
          <p:cNvSpPr/>
          <p:nvPr/>
        </p:nvSpPr>
        <p:spPr>
          <a:xfrm rot="5400000" flipV="1">
            <a:off x="6736967" y="449621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48"/>
          <p:cNvCxnSpPr>
            <a:stCxn id="24" idx="3"/>
            <a:endCxn id="117" idx="0"/>
          </p:cNvCxnSpPr>
          <p:nvPr/>
        </p:nvCxnSpPr>
        <p:spPr>
          <a:xfrm flipV="1">
            <a:off x="2768260" y="4571183"/>
            <a:ext cx="4032153" cy="1522113"/>
          </a:xfrm>
          <a:prstGeom prst="bentConnector3">
            <a:avLst>
              <a:gd name="adj1" fmla="val 889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105831" y="4931568"/>
            <a:ext cx="0" cy="116172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57"/>
          <p:cNvCxnSpPr/>
          <p:nvPr/>
        </p:nvCxnSpPr>
        <p:spPr>
          <a:xfrm rot="10800000" flipV="1">
            <a:off x="3924954" y="4519341"/>
            <a:ext cx="1002095" cy="895165"/>
          </a:xfrm>
          <a:prstGeom prst="bentConnector3">
            <a:avLst>
              <a:gd name="adj1" fmla="val 3027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2766419" y="4581128"/>
            <a:ext cx="4032153" cy="1522113"/>
            <a:chOff x="2920660" y="4723583"/>
            <a:chExt cx="4032153" cy="1522113"/>
          </a:xfrm>
        </p:grpSpPr>
        <p:cxnSp>
          <p:nvCxnSpPr>
            <p:cNvPr id="134" name="直接箭头连接符 48"/>
            <p:cNvCxnSpPr/>
            <p:nvPr/>
          </p:nvCxnSpPr>
          <p:spPr>
            <a:xfrm flipV="1">
              <a:off x="2920660" y="4723583"/>
              <a:ext cx="4032153" cy="1522113"/>
            </a:xfrm>
            <a:prstGeom prst="bentConnector3">
              <a:avLst>
                <a:gd name="adj1" fmla="val 88920"/>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258231" y="5083968"/>
              <a:ext cx="0" cy="1161728"/>
            </a:xfrm>
            <a:prstGeom prst="straightConnector1">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38" name="直接箭头连接符 36"/>
          <p:cNvCxnSpPr/>
          <p:nvPr/>
        </p:nvCxnSpPr>
        <p:spPr>
          <a:xfrm>
            <a:off x="5835774" y="4154678"/>
            <a:ext cx="964639" cy="105380"/>
          </a:xfrm>
          <a:prstGeom prst="bentConnector3">
            <a:avLst>
              <a:gd name="adj1" fmla="val 50000"/>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39"/>
          <p:cNvCxnSpPr/>
          <p:nvPr/>
        </p:nvCxnSpPr>
        <p:spPr>
          <a:xfrm flipH="1" flipV="1">
            <a:off x="2076637" y="3863255"/>
            <a:ext cx="6352729" cy="1152225"/>
          </a:xfrm>
          <a:prstGeom prst="bentConnector5">
            <a:avLst>
              <a:gd name="adj1" fmla="val -3598"/>
              <a:gd name="adj2" fmla="val -70754"/>
              <a:gd name="adj3" fmla="val 1107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12"/>
          <p:cNvSpPr txBox="1">
            <a:spLocks noChangeArrowheads="1"/>
          </p:cNvSpPr>
          <p:nvPr/>
        </p:nvSpPr>
        <p:spPr bwMode="auto">
          <a:xfrm>
            <a:off x="6878914" y="2788757"/>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64" name="直接箭头连接符 125"/>
          <p:cNvCxnSpPr>
            <a:endCxn id="62" idx="3"/>
          </p:cNvCxnSpPr>
          <p:nvPr/>
        </p:nvCxnSpPr>
        <p:spPr>
          <a:xfrm rot="16200000" flipH="1">
            <a:off x="4158547" y="-70335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101"/>
          <p:cNvCxnSpPr/>
          <p:nvPr/>
        </p:nvCxnSpPr>
        <p:spPr>
          <a:xfrm rot="10800000" flipV="1">
            <a:off x="5394628" y="2973360"/>
            <a:ext cx="1480755" cy="465369"/>
          </a:xfrm>
          <a:prstGeom prst="bentConnector3">
            <a:avLst>
              <a:gd name="adj1" fmla="val 96662"/>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a:off x="5451015" y="2992674"/>
            <a:ext cx="1424368" cy="0"/>
          </a:xfrm>
          <a:prstGeom prst="straightConnector1">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40D5ECE-8B49-45CD-BE81-EF81920D1969}" type="slidenum">
              <a:rPr lang="en-US" altLang="zh-CN" smtClean="0"/>
              <a:t>32</a:t>
            </a:fld>
            <a:endParaRPr kumimoji="0" lang="zh-CN" altLang="en-US" dirty="0"/>
          </a:p>
        </p:txBody>
      </p:sp>
      <p:cxnSp>
        <p:nvCxnSpPr>
          <p:cNvPr id="83" name="直接箭头连接符 82"/>
          <p:cNvCxnSpPr/>
          <p:nvPr/>
        </p:nvCxnSpPr>
        <p:spPr>
          <a:xfrm>
            <a:off x="1166537" y="3525704"/>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4" name="Text Box 12"/>
          <p:cNvSpPr txBox="1">
            <a:spLocks noChangeArrowheads="1"/>
          </p:cNvSpPr>
          <p:nvPr/>
        </p:nvSpPr>
        <p:spPr bwMode="auto">
          <a:xfrm>
            <a:off x="2111457" y="3375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85" name="TextBox 84"/>
          <p:cNvSpPr txBox="1"/>
          <p:nvPr/>
        </p:nvSpPr>
        <p:spPr>
          <a:xfrm>
            <a:off x="4051028" y="3307475"/>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
        <p:nvSpPr>
          <p:cNvPr id="5" name="TextBox 4"/>
          <p:cNvSpPr txBox="1"/>
          <p:nvPr/>
        </p:nvSpPr>
        <p:spPr>
          <a:xfrm>
            <a:off x="1970255" y="5070788"/>
            <a:ext cx="900569" cy="369332"/>
          </a:xfrm>
          <a:prstGeom prst="rect">
            <a:avLst/>
          </a:prstGeom>
          <a:noFill/>
        </p:spPr>
        <p:txBody>
          <a:bodyPr wrap="square" rtlCol="0">
            <a:spAutoFit/>
          </a:bodyPr>
          <a:lstStyle/>
          <a:p>
            <a:r>
              <a:rPr lang="en-US" altLang="zh-CN" b="1" dirty="0"/>
              <a:t>16</a:t>
            </a:r>
            <a:r>
              <a:rPr lang="zh-CN" altLang="en-US" b="1" dirty="0"/>
              <a:t>位</a:t>
            </a:r>
          </a:p>
        </p:txBody>
      </p:sp>
      <p:sp>
        <p:nvSpPr>
          <p:cNvPr id="86" name="TextBox 85"/>
          <p:cNvSpPr txBox="1"/>
          <p:nvPr/>
        </p:nvSpPr>
        <p:spPr>
          <a:xfrm>
            <a:off x="3910328" y="5084304"/>
            <a:ext cx="900569" cy="369332"/>
          </a:xfrm>
          <a:prstGeom prst="rect">
            <a:avLst/>
          </a:prstGeom>
          <a:noFill/>
        </p:spPr>
        <p:txBody>
          <a:bodyPr wrap="square" rtlCol="0">
            <a:spAutoFit/>
          </a:bodyPr>
          <a:lstStyle/>
          <a:p>
            <a:r>
              <a:rPr lang="en-US" altLang="zh-CN" b="1" dirty="0"/>
              <a:t>32</a:t>
            </a:r>
            <a:r>
              <a:rPr lang="zh-CN" altLang="en-US" b="1" dirty="0"/>
              <a:t>位</a:t>
            </a:r>
          </a:p>
        </p:txBody>
      </p:sp>
      <p:sp>
        <p:nvSpPr>
          <p:cNvPr id="87" name="椭圆 86"/>
          <p:cNvSpPr/>
          <p:nvPr/>
        </p:nvSpPr>
        <p:spPr>
          <a:xfrm>
            <a:off x="3619118" y="1628800"/>
            <a:ext cx="572600" cy="766063"/>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up)">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righ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0" nodeType="clickEffect">
                                  <p:stCondLst>
                                    <p:cond delay="0"/>
                                  </p:stCondLst>
                                  <p:childTnLst>
                                    <p:animClr clrSpc="rgb" dir="cw">
                                      <p:cBhvr override="childStyle">
                                        <p:cTn id="21" dur="250" fill="hold"/>
                                        <p:tgtEl>
                                          <p:spTgt spid="23"/>
                                        </p:tgtEl>
                                        <p:attrNameLst>
                                          <p:attrName>style.color</p:attrName>
                                        </p:attrNameLst>
                                      </p:cBhvr>
                                      <p:to>
                                        <a:schemeClr val="accent2"/>
                                      </p:to>
                                    </p:animClr>
                                    <p:animClr clrSpc="rgb" dir="cw">
                                      <p:cBhvr>
                                        <p:cTn id="22" dur="250" fill="hold"/>
                                        <p:tgtEl>
                                          <p:spTgt spid="23"/>
                                        </p:tgtEl>
                                        <p:attrNameLst>
                                          <p:attrName>fillcolor</p:attrName>
                                        </p:attrNameLst>
                                      </p:cBhvr>
                                      <p:to>
                                        <a:schemeClr val="accent2"/>
                                      </p:to>
                                    </p:animClr>
                                    <p:set>
                                      <p:cBhvr>
                                        <p:cTn id="23" dur="250" fill="hold"/>
                                        <p:tgtEl>
                                          <p:spTgt spid="23"/>
                                        </p:tgtEl>
                                        <p:attrNameLst>
                                          <p:attrName>fill.type</p:attrName>
                                        </p:attrNameLst>
                                      </p:cBhvr>
                                      <p:to>
                                        <p:strVal val="solid"/>
                                      </p:to>
                                    </p:set>
                                    <p:set>
                                      <p:cBhvr>
                                        <p:cTn id="24" dur="250" fill="hold"/>
                                        <p:tgtEl>
                                          <p:spTgt spid="2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wipe(left)">
                                      <p:cBhvr>
                                        <p:cTn id="29" dur="500"/>
                                        <p:tgtEl>
                                          <p:spTgt spid="133"/>
                                        </p:tgtEl>
                                      </p:cBhvr>
                                    </p:animEffect>
                                  </p:childTnLst>
                                </p:cTn>
                              </p:par>
                              <p:par>
                                <p:cTn id="30" presetID="22" presetClass="entr" presetSubtype="8"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left)">
                                      <p:cBhvr>
                                        <p:cTn id="32" dur="500"/>
                                        <p:tgtEl>
                                          <p:spTgt spid="1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wipe(left)">
                                      <p:cBhvr>
                                        <p:cTn id="37" dur="5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wipe(down)">
                                      <p:cBhvr>
                                        <p:cTn id="4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接箭头连接符 136"/>
          <p:cNvCxnSpPr/>
          <p:nvPr/>
        </p:nvCxnSpPr>
        <p:spPr>
          <a:xfrm>
            <a:off x="3928203" y="3674725"/>
            <a:ext cx="1002095" cy="0"/>
          </a:xfrm>
          <a:prstGeom prst="straightConnector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0" y="4834532"/>
            <a:ext cx="9144000" cy="1599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C00000"/>
              </a:solidFill>
            </a:endParaRPr>
          </a:p>
        </p:txBody>
      </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Store</a:t>
            </a:r>
            <a:r>
              <a:rPr lang="zh-CN" altLang="en-US" sz="2800" b="1" dirty="0">
                <a:solidFill>
                  <a:srgbClr val="FF0000"/>
                </a:solidFill>
                <a:latin typeface="+mn-ea"/>
                <a:ea typeface="+mn-ea"/>
              </a:rPr>
              <a:t>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p:sp>
        <p:nvSpPr>
          <p:cNvPr id="3" name="Rectangle 5"/>
          <p:cNvSpPr>
            <a:spLocks noChangeArrowheads="1"/>
          </p:cNvSpPr>
          <p:nvPr/>
        </p:nvSpPr>
        <p:spPr bwMode="auto">
          <a:xfrm>
            <a:off x="822750" y="1808364"/>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6" name="Rectangle 5"/>
          <p:cNvSpPr>
            <a:spLocks noChangeArrowheads="1"/>
          </p:cNvSpPr>
          <p:nvPr/>
        </p:nvSpPr>
        <p:spPr bwMode="auto">
          <a:xfrm>
            <a:off x="2614181"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7" name="Rectangle 5"/>
          <p:cNvSpPr>
            <a:spLocks noChangeArrowheads="1"/>
          </p:cNvSpPr>
          <p:nvPr/>
        </p:nvSpPr>
        <p:spPr bwMode="auto">
          <a:xfrm>
            <a:off x="3478278"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8" name="Rectangle 5"/>
          <p:cNvSpPr>
            <a:spLocks noChangeArrowheads="1"/>
          </p:cNvSpPr>
          <p:nvPr/>
        </p:nvSpPr>
        <p:spPr bwMode="auto">
          <a:xfrm>
            <a:off x="4342375" y="1809974"/>
            <a:ext cx="2316114"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mc:AlternateContent xmlns:mc="http://schemas.openxmlformats.org/markup-compatibility/2006" xmlns:a14="http://schemas.microsoft.com/office/drawing/2010/main">
        <mc:Choice Requires="a14">
          <p:sp>
            <p:nvSpPr>
              <p:cNvPr id="11" name="TextBox 10"/>
              <p:cNvSpPr txBox="1"/>
              <p:nvPr/>
            </p:nvSpPr>
            <p:spPr>
              <a:xfrm>
                <a:off x="734648" y="980728"/>
                <a:ext cx="33427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𝑠𝑤</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m:t>
                      </m:r>
                      <m:r>
                        <a:rPr lang="en-US" altLang="zh-CN" sz="2800" b="0" i="1" smtClean="0">
                          <a:solidFill>
                            <a:schemeClr val="tx1"/>
                          </a:solidFill>
                          <a:latin typeface="Cambria Math"/>
                        </a:rPr>
                        <m:t>𝑟𝑠</m:t>
                      </m:r>
                      <m:r>
                        <a:rPr lang="en-US" altLang="zh-CN" sz="2800" b="0" i="1" smtClean="0">
                          <a:solidFill>
                            <a:schemeClr val="tx1"/>
                          </a:solidFill>
                          <a:latin typeface="Cambria Math"/>
                        </a:rPr>
                        <m:t>)</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4648" y="980728"/>
                <a:ext cx="3342775"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70296" y="980728"/>
                <a:ext cx="44825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ea typeface="Cambria Math"/>
                        </a:rPr>
                        <m:t>𝑀</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𝑜𝑓𝑓𝑠𝑒𝑡</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𝑟𝑡</m:t>
                      </m:r>
                      <m:r>
                        <a:rPr lang="en-US" altLang="zh-CN" sz="2800" b="0" i="1" smtClean="0">
                          <a:solidFill>
                            <a:srgbClr val="0000FF"/>
                          </a:solidFill>
                          <a:latin typeface="Cambria Math"/>
                          <a:ea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70296" y="980728"/>
                <a:ext cx="4482574"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4" name="矩形 13"/>
          <p:cNvSpPr/>
          <p:nvPr/>
        </p:nvSpPr>
        <p:spPr>
          <a:xfrm>
            <a:off x="2074894" y="3099041"/>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2898537" y="4641291"/>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076637" y="309904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3928202" y="3674725"/>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2000828" y="5904767"/>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5" name="Text Box 12"/>
          <p:cNvSpPr txBox="1">
            <a:spLocks noChangeArrowheads="1"/>
          </p:cNvSpPr>
          <p:nvPr/>
        </p:nvSpPr>
        <p:spPr bwMode="auto">
          <a:xfrm>
            <a:off x="2692464"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310035"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076637" y="370936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33" name="Text Box 12"/>
          <p:cNvSpPr txBox="1">
            <a:spLocks noChangeArrowheads="1"/>
          </p:cNvSpPr>
          <p:nvPr/>
        </p:nvSpPr>
        <p:spPr bwMode="auto">
          <a:xfrm>
            <a:off x="2240744" y="3863254"/>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251463" y="2304273"/>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2"/>
            <a:endCxn id="23" idx="2"/>
          </p:cNvCxnSpPr>
          <p:nvPr/>
        </p:nvCxnSpPr>
        <p:spPr>
          <a:xfrm rot="5400000">
            <a:off x="2907859" y="2825913"/>
            <a:ext cx="3248473" cy="1936675"/>
          </a:xfrm>
          <a:prstGeom prst="bentConnector4">
            <a:avLst>
              <a:gd name="adj1" fmla="val 19426"/>
              <a:gd name="adj2" fmla="val 19538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4930297" y="3293446"/>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081210" y="3954192"/>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6012160" y="3030895"/>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a:endCxn id="68" idx="2"/>
          </p:cNvCxnSpPr>
          <p:nvPr/>
        </p:nvCxnSpPr>
        <p:spPr>
          <a:xfrm flipV="1">
            <a:off x="5835773" y="3438729"/>
            <a:ext cx="609764" cy="38087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71" idx="1"/>
          </p:cNvCxnSpPr>
          <p:nvPr/>
        </p:nvCxnSpPr>
        <p:spPr>
          <a:xfrm>
            <a:off x="5835773" y="4138858"/>
            <a:ext cx="964639" cy="10538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梯形 22"/>
          <p:cNvSpPr/>
          <p:nvPr/>
        </p:nvSpPr>
        <p:spPr>
          <a:xfrm rot="5400000">
            <a:off x="3531501" y="523626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23" idx="0"/>
          </p:cNvCxnSpPr>
          <p:nvPr/>
        </p:nvCxnSpPr>
        <p:spPr>
          <a:xfrm rot="10800000" flipV="1">
            <a:off x="3928203" y="4523321"/>
            <a:ext cx="1002095" cy="895165"/>
          </a:xfrm>
          <a:prstGeom prst="bentConnector3">
            <a:avLst>
              <a:gd name="adj1" fmla="val 3027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00412" y="3709366"/>
            <a:ext cx="1623547" cy="15992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1" name="Text Box 12"/>
          <p:cNvSpPr txBox="1">
            <a:spLocks noChangeArrowheads="1"/>
          </p:cNvSpPr>
          <p:nvPr/>
        </p:nvSpPr>
        <p:spPr bwMode="auto">
          <a:xfrm>
            <a:off x="6800412" y="405570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79" name="直接箭头连接符 78"/>
          <p:cNvCxnSpPr>
            <a:endCxn id="80" idx="1"/>
          </p:cNvCxnSpPr>
          <p:nvPr/>
        </p:nvCxnSpPr>
        <p:spPr>
          <a:xfrm>
            <a:off x="3928202" y="4523322"/>
            <a:ext cx="2856634" cy="557120"/>
          </a:xfrm>
          <a:prstGeom prst="bentConnector3">
            <a:avLst>
              <a:gd name="adj1" fmla="val 1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12"/>
          <p:cNvSpPr txBox="1">
            <a:spLocks noChangeArrowheads="1"/>
          </p:cNvSpPr>
          <p:nvPr/>
        </p:nvSpPr>
        <p:spPr bwMode="auto">
          <a:xfrm>
            <a:off x="6784836" y="489191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85" name="直接箭头连接符 36"/>
          <p:cNvCxnSpPr>
            <a:stCxn id="7" idx="2"/>
            <a:endCxn id="14" idx="0"/>
          </p:cNvCxnSpPr>
          <p:nvPr/>
        </p:nvCxnSpPr>
        <p:spPr>
          <a:xfrm rot="5400000">
            <a:off x="2991425" y="2180138"/>
            <a:ext cx="929027" cy="908779"/>
          </a:xfrm>
          <a:prstGeom prst="bentConnector3">
            <a:avLst>
              <a:gd name="adj1" fmla="val 44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 Box 12"/>
          <p:cNvSpPr txBox="1">
            <a:spLocks noChangeArrowheads="1"/>
          </p:cNvSpPr>
          <p:nvPr/>
        </p:nvSpPr>
        <p:spPr bwMode="auto">
          <a:xfrm>
            <a:off x="7754417" y="4826951"/>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94" name="Text Box 12"/>
          <p:cNvSpPr txBox="1">
            <a:spLocks noChangeArrowheads="1"/>
          </p:cNvSpPr>
          <p:nvPr/>
        </p:nvSpPr>
        <p:spPr bwMode="auto">
          <a:xfrm>
            <a:off x="7176498" y="3721267"/>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95" name="Text Box 12"/>
          <p:cNvSpPr txBox="1">
            <a:spLocks noChangeArrowheads="1"/>
          </p:cNvSpPr>
          <p:nvPr/>
        </p:nvSpPr>
        <p:spPr bwMode="auto">
          <a:xfrm>
            <a:off x="7220521" y="493156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102" name="直接箭头连接符 101"/>
          <p:cNvCxnSpPr/>
          <p:nvPr/>
        </p:nvCxnSpPr>
        <p:spPr>
          <a:xfrm flipH="1">
            <a:off x="7612164" y="3406818"/>
            <a:ext cx="21" cy="297076"/>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660748" y="5308625"/>
            <a:ext cx="0" cy="3243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流程图: 合并 116"/>
          <p:cNvSpPr/>
          <p:nvPr/>
        </p:nvSpPr>
        <p:spPr>
          <a:xfrm rot="5400000" flipV="1">
            <a:off x="6736967" y="449621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48"/>
          <p:cNvCxnSpPr>
            <a:stCxn id="24" idx="3"/>
            <a:endCxn id="117" idx="0"/>
          </p:cNvCxnSpPr>
          <p:nvPr/>
        </p:nvCxnSpPr>
        <p:spPr>
          <a:xfrm flipV="1">
            <a:off x="2768260" y="4571183"/>
            <a:ext cx="4032153" cy="1522113"/>
          </a:xfrm>
          <a:prstGeom prst="bentConnector3">
            <a:avLst>
              <a:gd name="adj1" fmla="val 889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105831" y="4931568"/>
            <a:ext cx="0" cy="116172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57"/>
          <p:cNvCxnSpPr/>
          <p:nvPr/>
        </p:nvCxnSpPr>
        <p:spPr>
          <a:xfrm rot="10800000" flipV="1">
            <a:off x="3924954" y="4519341"/>
            <a:ext cx="1002095" cy="895165"/>
          </a:xfrm>
          <a:prstGeom prst="bentConnector3">
            <a:avLst>
              <a:gd name="adj1" fmla="val 3027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2766419" y="4581128"/>
            <a:ext cx="4032153" cy="1522113"/>
            <a:chOff x="2920660" y="4723583"/>
            <a:chExt cx="4032153" cy="1522113"/>
          </a:xfrm>
        </p:grpSpPr>
        <p:cxnSp>
          <p:nvCxnSpPr>
            <p:cNvPr id="134" name="直接箭头连接符 48"/>
            <p:cNvCxnSpPr/>
            <p:nvPr/>
          </p:nvCxnSpPr>
          <p:spPr>
            <a:xfrm flipV="1">
              <a:off x="2920660" y="4723583"/>
              <a:ext cx="4032153" cy="1522113"/>
            </a:xfrm>
            <a:prstGeom prst="bentConnector3">
              <a:avLst>
                <a:gd name="adj1" fmla="val 88920"/>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258231" y="5083968"/>
              <a:ext cx="0" cy="1161728"/>
            </a:xfrm>
            <a:prstGeom prst="straightConnector1">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38" name="直接箭头连接符 36"/>
          <p:cNvCxnSpPr/>
          <p:nvPr/>
        </p:nvCxnSpPr>
        <p:spPr>
          <a:xfrm>
            <a:off x="5835774" y="4154678"/>
            <a:ext cx="964639" cy="105380"/>
          </a:xfrm>
          <a:prstGeom prst="bentConnector3">
            <a:avLst>
              <a:gd name="adj1" fmla="val 50000"/>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39"/>
          <p:cNvCxnSpPr/>
          <p:nvPr/>
        </p:nvCxnSpPr>
        <p:spPr>
          <a:xfrm flipH="1" flipV="1">
            <a:off x="2076637" y="3863255"/>
            <a:ext cx="6352729" cy="1152225"/>
          </a:xfrm>
          <a:prstGeom prst="bentConnector5">
            <a:avLst>
              <a:gd name="adj1" fmla="val -3598"/>
              <a:gd name="adj2" fmla="val -70754"/>
              <a:gd name="adj3" fmla="val 1107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363958" y="2166034"/>
            <a:ext cx="3114711" cy="3248473"/>
            <a:chOff x="2538122" y="2322414"/>
            <a:chExt cx="3114711" cy="3248473"/>
          </a:xfrm>
        </p:grpSpPr>
        <p:cxnSp>
          <p:nvCxnSpPr>
            <p:cNvPr id="62" name="直接箭头连接符 33"/>
            <p:cNvCxnSpPr/>
            <p:nvPr/>
          </p:nvCxnSpPr>
          <p:spPr>
            <a:xfrm rot="5400000">
              <a:off x="2403863" y="2456673"/>
              <a:ext cx="929027" cy="660509"/>
            </a:xfrm>
            <a:prstGeom prst="bentConnector3">
              <a:avLst>
                <a:gd name="adj1" fmla="val 26059"/>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箭头连接符 39"/>
            <p:cNvCxnSpPr/>
            <p:nvPr/>
          </p:nvCxnSpPr>
          <p:spPr>
            <a:xfrm rot="5400000">
              <a:off x="3060259" y="2978313"/>
              <a:ext cx="3248473" cy="1936675"/>
            </a:xfrm>
            <a:prstGeom prst="bentConnector4">
              <a:avLst>
                <a:gd name="adj1" fmla="val 19426"/>
                <a:gd name="adj2" fmla="val 195387"/>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36"/>
            <p:cNvCxnSpPr/>
            <p:nvPr/>
          </p:nvCxnSpPr>
          <p:spPr>
            <a:xfrm rot="5400000">
              <a:off x="3143825" y="2332538"/>
              <a:ext cx="929027" cy="908779"/>
            </a:xfrm>
            <a:prstGeom prst="bentConnector3">
              <a:avLst>
                <a:gd name="adj1" fmla="val 44680"/>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66" name="直接箭头连接符 78"/>
          <p:cNvCxnSpPr/>
          <p:nvPr/>
        </p:nvCxnSpPr>
        <p:spPr>
          <a:xfrm>
            <a:off x="3910326" y="4528313"/>
            <a:ext cx="2856634" cy="557120"/>
          </a:xfrm>
          <a:prstGeom prst="bentConnector3">
            <a:avLst>
              <a:gd name="adj1" fmla="val 14097"/>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 Box 12"/>
          <p:cNvSpPr txBox="1">
            <a:spLocks noChangeArrowheads="1"/>
          </p:cNvSpPr>
          <p:nvPr/>
        </p:nvSpPr>
        <p:spPr bwMode="auto">
          <a:xfrm>
            <a:off x="6878914" y="2788757"/>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82" name="直接箭头连接符 125"/>
          <p:cNvCxnSpPr>
            <a:endCxn id="67" idx="3"/>
          </p:cNvCxnSpPr>
          <p:nvPr/>
        </p:nvCxnSpPr>
        <p:spPr>
          <a:xfrm rot="16200000" flipH="1">
            <a:off x="4158547" y="-70335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101"/>
          <p:cNvCxnSpPr/>
          <p:nvPr/>
        </p:nvCxnSpPr>
        <p:spPr>
          <a:xfrm rot="10800000" flipV="1">
            <a:off x="5394628" y="2973360"/>
            <a:ext cx="1480755" cy="465369"/>
          </a:xfrm>
          <a:prstGeom prst="bentConnector3">
            <a:avLst>
              <a:gd name="adj1" fmla="val 96662"/>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5451015" y="2992674"/>
            <a:ext cx="1424368" cy="0"/>
          </a:xfrm>
          <a:prstGeom prst="straightConnector1">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240D5ECE-8B49-45CD-BE81-EF81920D1969}" type="slidenum">
              <a:rPr lang="en-US" altLang="zh-CN" smtClean="0"/>
              <a:t>33</a:t>
            </a:fld>
            <a:endParaRPr kumimoji="0" lang="zh-CN" altLang="en-US" dirty="0"/>
          </a:p>
        </p:txBody>
      </p:sp>
      <p:sp>
        <p:nvSpPr>
          <p:cNvPr id="86" name="TextBox 85"/>
          <p:cNvSpPr txBox="1"/>
          <p:nvPr/>
        </p:nvSpPr>
        <p:spPr>
          <a:xfrm>
            <a:off x="4004744" y="3292991"/>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
        <p:nvSpPr>
          <p:cNvPr id="9" name="椭圆 8"/>
          <p:cNvSpPr/>
          <p:nvPr/>
        </p:nvSpPr>
        <p:spPr>
          <a:xfrm>
            <a:off x="3619118" y="1628800"/>
            <a:ext cx="572600" cy="766063"/>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righ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0" nodeType="clickEffect">
                                  <p:stCondLst>
                                    <p:cond delay="0"/>
                                  </p:stCondLst>
                                  <p:childTnLst>
                                    <p:animClr clrSpc="rgb" dir="cw">
                                      <p:cBhvr override="childStyle">
                                        <p:cTn id="21" dur="250" fill="hold"/>
                                        <p:tgtEl>
                                          <p:spTgt spid="23"/>
                                        </p:tgtEl>
                                        <p:attrNameLst>
                                          <p:attrName>style.color</p:attrName>
                                        </p:attrNameLst>
                                      </p:cBhvr>
                                      <p:to>
                                        <a:schemeClr val="accent2"/>
                                      </p:to>
                                    </p:animClr>
                                    <p:animClr clrSpc="rgb" dir="cw">
                                      <p:cBhvr>
                                        <p:cTn id="22" dur="250" fill="hold"/>
                                        <p:tgtEl>
                                          <p:spTgt spid="23"/>
                                        </p:tgtEl>
                                        <p:attrNameLst>
                                          <p:attrName>fillcolor</p:attrName>
                                        </p:attrNameLst>
                                      </p:cBhvr>
                                      <p:to>
                                        <a:schemeClr val="accent2"/>
                                      </p:to>
                                    </p:animClr>
                                    <p:set>
                                      <p:cBhvr>
                                        <p:cTn id="23" dur="250" fill="hold"/>
                                        <p:tgtEl>
                                          <p:spTgt spid="23"/>
                                        </p:tgtEl>
                                        <p:attrNameLst>
                                          <p:attrName>fill.type</p:attrName>
                                        </p:attrNameLst>
                                      </p:cBhvr>
                                      <p:to>
                                        <p:strVal val="solid"/>
                                      </p:to>
                                    </p:set>
                                    <p:set>
                                      <p:cBhvr>
                                        <p:cTn id="24" dur="250" fill="hold"/>
                                        <p:tgtEl>
                                          <p:spTgt spid="2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wipe(left)">
                                      <p:cBhvr>
                                        <p:cTn id="29" dur="500"/>
                                        <p:tgtEl>
                                          <p:spTgt spid="133"/>
                                        </p:tgtEl>
                                      </p:cBhvr>
                                    </p:animEffect>
                                  </p:childTnLst>
                                </p:cTn>
                              </p:par>
                              <p:par>
                                <p:cTn id="30" presetID="22" presetClass="entr" presetSubtype="8"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left)">
                                      <p:cBhvr>
                                        <p:cTn id="32" dur="500"/>
                                        <p:tgtEl>
                                          <p:spTgt spid="137"/>
                                        </p:tgtEl>
                                      </p:cBhvr>
                                    </p:animEffect>
                                  </p:childTnLst>
                                </p:cTn>
                              </p:par>
                              <p:par>
                                <p:cTn id="33" presetID="22" presetClass="entr" presetSubtype="8"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left)">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36"/>
                                        </p:tgtEl>
                                        <p:attrNameLst>
                                          <p:attrName>style.visibility</p:attrName>
                                        </p:attrNameLst>
                                      </p:cBhvr>
                                      <p:to>
                                        <p:strVal val="visible"/>
                                      </p:to>
                                    </p:set>
                                    <p:animEffect transition="in" filter="wipe(down)">
                                      <p:cBhvr>
                                        <p:cTn id="4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分支指令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1" name="TextBox 10"/>
              <p:cNvSpPr txBox="1"/>
              <p:nvPr/>
            </p:nvSpPr>
            <p:spPr>
              <a:xfrm>
                <a:off x="1259632" y="2156714"/>
                <a:ext cx="4824536" cy="584775"/>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chemeClr val="tx1"/>
                          </a:solidFill>
                          <a:latin typeface="Cambria Math"/>
                        </a:rPr>
                        <m:t>𝑏𝑒𝑞</m:t>
                      </m:r>
                      <m:r>
                        <a:rPr lang="en-US" altLang="zh-CN" sz="3200" b="0" i="1" smtClean="0">
                          <a:solidFill>
                            <a:schemeClr val="tx1"/>
                          </a:solidFill>
                          <a:latin typeface="Cambria Math"/>
                        </a:rPr>
                        <m:t>  </m:t>
                      </m:r>
                      <m:r>
                        <a:rPr lang="en-US" altLang="zh-CN" sz="3200" b="0" i="1" smtClean="0">
                          <a:solidFill>
                            <a:schemeClr val="tx1"/>
                          </a:solidFill>
                          <a:latin typeface="Cambria Math"/>
                        </a:rPr>
                        <m:t>𝑟𝑠</m:t>
                      </m:r>
                      <m:r>
                        <a:rPr lang="en-US" altLang="zh-CN" sz="3200" b="0" i="1" smtClean="0">
                          <a:solidFill>
                            <a:schemeClr val="tx1"/>
                          </a:solidFill>
                          <a:latin typeface="Cambria Math"/>
                        </a:rPr>
                        <m:t> </m:t>
                      </m:r>
                      <m:r>
                        <a:rPr lang="zh-CN" altLang="en-US" sz="3200" b="0" i="1" smtClean="0">
                          <a:solidFill>
                            <a:schemeClr val="tx1"/>
                          </a:solidFill>
                          <a:latin typeface="Cambria Math"/>
                        </a:rPr>
                        <m:t>，</m:t>
                      </m:r>
                      <m:r>
                        <a:rPr lang="en-US" altLang="zh-CN" sz="3200" b="0" i="1" smtClean="0">
                          <a:solidFill>
                            <a:schemeClr val="tx1"/>
                          </a:solidFill>
                          <a:latin typeface="Cambria Math"/>
                        </a:rPr>
                        <m:t>𝑟𝑡</m:t>
                      </m:r>
                      <m:r>
                        <a:rPr lang="en-US" altLang="zh-CN" sz="3200" b="0" i="1" smtClean="0">
                          <a:solidFill>
                            <a:schemeClr val="tx1"/>
                          </a:solidFill>
                          <a:latin typeface="Cambria Math"/>
                        </a:rPr>
                        <m:t> </m:t>
                      </m:r>
                      <m:r>
                        <a:rPr lang="zh-CN" altLang="en-US" sz="3200" b="0" i="1" smtClean="0">
                          <a:solidFill>
                            <a:schemeClr val="tx1"/>
                          </a:solidFill>
                          <a:latin typeface="Cambria Math"/>
                        </a:rPr>
                        <m:t>，</m:t>
                      </m:r>
                      <m:r>
                        <a:rPr lang="en-US" altLang="zh-CN" sz="3200" b="0" i="1" smtClean="0">
                          <a:solidFill>
                            <a:schemeClr val="tx1"/>
                          </a:solidFill>
                          <a:latin typeface="Cambria Math"/>
                        </a:rPr>
                        <m:t>𝑜𝑓𝑓𝑠𝑒𝑡</m:t>
                      </m:r>
                    </m:oMath>
                  </m:oMathPara>
                </a14:m>
                <a:endParaRPr lang="zh-CN" altLang="en-US" sz="32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59632" y="2156714"/>
                <a:ext cx="4824536" cy="584775"/>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65" name="Text Box 12"/>
          <p:cNvSpPr txBox="1">
            <a:spLocks noChangeArrowheads="1"/>
          </p:cNvSpPr>
          <p:nvPr/>
        </p:nvSpPr>
        <p:spPr bwMode="auto">
          <a:xfrm>
            <a:off x="395536" y="1246199"/>
            <a:ext cx="79208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分支指令：</a:t>
            </a:r>
            <a:r>
              <a:rPr lang="en-US" altLang="zh-CN" sz="3200" b="0" dirty="0" err="1"/>
              <a:t>beq</a:t>
            </a:r>
            <a:endParaRPr lang="zh-CN" altLang="en-US" sz="3200" b="0" dirty="0"/>
          </a:p>
        </p:txBody>
      </p:sp>
      <mc:AlternateContent xmlns:mc="http://schemas.openxmlformats.org/markup-compatibility/2006" xmlns:a14="http://schemas.microsoft.com/office/drawing/2010/main">
        <mc:Choice Requires="a14">
          <p:sp>
            <p:nvSpPr>
              <p:cNvPr id="67" name="TextBox 66"/>
              <p:cNvSpPr txBox="1"/>
              <p:nvPr/>
            </p:nvSpPr>
            <p:spPr>
              <a:xfrm>
                <a:off x="1259632" y="3861046"/>
                <a:ext cx="5616624"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a:rPr>
                        <m:t>𝑖𝑓</m:t>
                      </m:r>
                      <m:r>
                        <a:rPr lang="en-US" altLang="zh-CN" sz="2800" b="0" i="1" smtClean="0">
                          <a:solidFill>
                            <a:schemeClr val="tx1"/>
                          </a:solidFill>
                          <a:latin typeface="Cambria Math"/>
                        </a:rPr>
                        <m:t> </m:t>
                      </m:r>
                      <m:r>
                        <a:rPr lang="en-US" altLang="zh-CN" sz="2800" b="0" i="1" smtClean="0">
                          <a:solidFill>
                            <a:schemeClr val="tx1"/>
                          </a:solidFill>
                          <a:latin typeface="Cambria Math"/>
                        </a:rPr>
                        <m:t>𝑅</m:t>
                      </m:r>
                      <m:d>
                        <m:dPr>
                          <m:begChr m:val="["/>
                          <m:endChr m:val="]"/>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a:rPr>
                            <m:t>𝑟𝑠</m:t>
                          </m:r>
                        </m:e>
                      </m:d>
                      <m:r>
                        <a:rPr lang="en-US" altLang="zh-CN" sz="2800" b="0" i="1" smtClean="0">
                          <a:solidFill>
                            <a:schemeClr val="tx1"/>
                          </a:solidFill>
                          <a:latin typeface="Cambria Math"/>
                        </a:rPr>
                        <m:t>==</m:t>
                      </m:r>
                      <m:r>
                        <a:rPr lang="en-US" altLang="zh-CN" sz="2800" b="0" i="1" smtClean="0">
                          <a:solidFill>
                            <a:schemeClr val="tx1"/>
                          </a:solidFill>
                          <a:latin typeface="Cambria Math"/>
                        </a:rPr>
                        <m:t>𝑅</m:t>
                      </m:r>
                      <m:d>
                        <m:dPr>
                          <m:begChr m:val="["/>
                          <m:endChr m:val="]"/>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a:rPr>
                            <m:t>𝑟𝑡</m:t>
                          </m:r>
                        </m:e>
                      </m:d>
                      <m:r>
                        <a:rPr lang="en-US" altLang="zh-CN" sz="2800" b="0" i="1" smtClean="0">
                          <a:solidFill>
                            <a:schemeClr val="tx1"/>
                          </a:solidFill>
                          <a:latin typeface="Cambria Math"/>
                        </a:rPr>
                        <m:t>  </m:t>
                      </m:r>
                      <m:r>
                        <a:rPr lang="en-US" altLang="zh-CN" sz="2800" b="0" i="1" smtClean="0">
                          <a:solidFill>
                            <a:schemeClr val="tx1"/>
                          </a:solidFill>
                          <a:latin typeface="Cambria Math"/>
                        </a:rPr>
                        <m:t>𝑡h𝑒𝑛</m:t>
                      </m:r>
                    </m:oMath>
                  </m:oMathPara>
                </a14:m>
                <a:endParaRPr lang="zh-CN" altLang="en-US" sz="2800"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59632" y="3861046"/>
                <a:ext cx="5616624"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82" name="Text Box 12"/>
          <p:cNvSpPr txBox="1">
            <a:spLocks noChangeArrowheads="1"/>
          </p:cNvSpPr>
          <p:nvPr/>
        </p:nvSpPr>
        <p:spPr bwMode="auto">
          <a:xfrm>
            <a:off x="1156135" y="2996952"/>
            <a:ext cx="547260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3200" b="0" dirty="0"/>
              <a:t>功能：</a:t>
            </a:r>
          </a:p>
        </p:txBody>
      </p:sp>
      <mc:AlternateContent xmlns:mc="http://schemas.openxmlformats.org/markup-compatibility/2006" xmlns:a14="http://schemas.microsoft.com/office/drawing/2010/main">
        <mc:Choice Requires="a14">
          <p:sp>
            <p:nvSpPr>
              <p:cNvPr id="83" name="TextBox 82"/>
              <p:cNvSpPr txBox="1"/>
              <p:nvPr/>
            </p:nvSpPr>
            <p:spPr>
              <a:xfrm>
                <a:off x="1691680" y="4581128"/>
                <a:ext cx="7128792"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a:rPr>
                        <m:t>𝑃𝐶</m:t>
                      </m:r>
                      <m:r>
                        <a:rPr lang="en-US" altLang="zh-CN" sz="2800" b="0" i="1" smtClean="0">
                          <a:solidFill>
                            <a:schemeClr val="tx1"/>
                          </a:solidFill>
                          <a:latin typeface="Cambria Math"/>
                        </a:rPr>
                        <m:t>=</m:t>
                      </m:r>
                      <m:r>
                        <a:rPr lang="en-US" altLang="zh-CN" sz="2800" b="0" i="1" smtClean="0">
                          <a:solidFill>
                            <a:schemeClr val="tx1"/>
                          </a:solidFill>
                          <a:latin typeface="Cambria Math"/>
                        </a:rPr>
                        <m:t>𝑃𝐶</m:t>
                      </m:r>
                      <m:r>
                        <a:rPr lang="en-US" altLang="zh-CN" sz="2800" b="0" i="1" smtClean="0">
                          <a:solidFill>
                            <a:schemeClr val="tx1"/>
                          </a:solidFill>
                          <a:latin typeface="Cambria Math"/>
                        </a:rPr>
                        <m:t>+4+</m:t>
                      </m:r>
                      <m:r>
                        <a:rPr lang="en-US" altLang="zh-CN" sz="2800" b="0" i="1" smtClean="0">
                          <a:solidFill>
                            <a:schemeClr val="tx1"/>
                          </a:solidFill>
                          <a:latin typeface="Cambria Math"/>
                        </a:rPr>
                        <m:t>𝑠𝑖𝑔𝑛</m:t>
                      </m:r>
                      <m:r>
                        <a:rPr lang="en-US" altLang="zh-CN" sz="2800" b="0" i="1" smtClean="0">
                          <a:solidFill>
                            <a:schemeClr val="tx1"/>
                          </a:solidFill>
                          <a:latin typeface="Cambria Math"/>
                        </a:rPr>
                        <m:t>_</m:t>
                      </m:r>
                      <m:r>
                        <a:rPr lang="en-US" altLang="zh-CN" sz="2800" b="0" i="1" smtClean="0">
                          <a:solidFill>
                            <a:schemeClr val="tx1"/>
                          </a:solidFill>
                          <a:latin typeface="Cambria Math"/>
                        </a:rPr>
                        <m:t>𝑒𝑥𝑡𝑒𝑛𝑑</m:t>
                      </m:r>
                      <m:r>
                        <a:rPr lang="en-US" altLang="zh-CN"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)≪2</m:t>
                      </m:r>
                    </m:oMath>
                  </m:oMathPara>
                </a14:m>
                <a:endParaRPr lang="zh-CN" altLang="en-US" sz="2800" dirty="0">
                  <a:solidFill>
                    <a:schemeClr val="tx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691680" y="4581128"/>
                <a:ext cx="7128792" cy="523220"/>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flipV="1">
            <a:off x="4211955" y="5226685"/>
            <a:ext cx="4020185" cy="25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3955415" y="5294630"/>
            <a:ext cx="507619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50000"/>
              </a:lnSpc>
            </a:pPr>
            <a:r>
              <a:rPr altLang="en-US" sz="2400" dirty="0">
                <a:solidFill>
                  <a:srgbClr val="0000FF"/>
                </a:solidFill>
              </a:rPr>
              <a:t>左移两位（后面加</a:t>
            </a:r>
            <a:r>
              <a:rPr lang="en-US" altLang="zh-CN" sz="2400" dirty="0">
                <a:solidFill>
                  <a:srgbClr val="0000FF"/>
                </a:solidFill>
              </a:rPr>
              <a:t>2</a:t>
            </a:r>
            <a:r>
              <a:rPr altLang="en-US" sz="2400" dirty="0">
                <a:solidFill>
                  <a:srgbClr val="0000FF"/>
                </a:solidFill>
              </a:rPr>
              <a:t>个</a:t>
            </a:r>
            <a:r>
              <a:rPr lang="en-US" altLang="zh-CN" sz="2400" dirty="0">
                <a:solidFill>
                  <a:srgbClr val="0000FF"/>
                </a:solidFill>
              </a:rPr>
              <a:t>0</a:t>
            </a:r>
            <a:r>
              <a:rPr altLang="en-US" sz="2400" dirty="0">
                <a:solidFill>
                  <a:srgbClr val="0000FF"/>
                </a:solidFill>
              </a:rPr>
              <a:t>）等价于乘</a:t>
            </a:r>
            <a:r>
              <a:rPr lang="en-US" altLang="zh-CN" sz="2400" dirty="0">
                <a:solidFill>
                  <a:srgbClr val="0000FF"/>
                </a:solidFill>
              </a:rPr>
              <a:t>4</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34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接箭头连接符 92"/>
          <p:cNvCxnSpPr>
            <a:stCxn id="68" idx="1"/>
          </p:cNvCxnSpPr>
          <p:nvPr/>
        </p:nvCxnSpPr>
        <p:spPr>
          <a:xfrm>
            <a:off x="5796338" y="4939765"/>
            <a:ext cx="1152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分支指令</a:t>
            </a:r>
            <a:endParaRPr lang="zh-CN" altLang="zh-CN" sz="2800" b="1" dirty="0">
              <a:solidFill>
                <a:srgbClr val="FF0000"/>
              </a:solidFill>
              <a:latin typeface="+mn-ea"/>
              <a:ea typeface="+mn-ea"/>
            </a:endParaRPr>
          </a:p>
        </p:txBody>
      </p:sp>
      <p:sp>
        <p:nvSpPr>
          <p:cNvPr id="10" name="Rectangle 5"/>
          <p:cNvSpPr>
            <a:spLocks noChangeArrowheads="1"/>
          </p:cNvSpPr>
          <p:nvPr/>
        </p:nvSpPr>
        <p:spPr bwMode="auto">
          <a:xfrm>
            <a:off x="341363" y="1440085"/>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2" name="Rectangle 5"/>
          <p:cNvSpPr>
            <a:spLocks noChangeArrowheads="1"/>
          </p:cNvSpPr>
          <p:nvPr/>
        </p:nvSpPr>
        <p:spPr bwMode="auto">
          <a:xfrm>
            <a:off x="2132794" y="1441695"/>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3" name="Rectangle 5"/>
          <p:cNvSpPr>
            <a:spLocks noChangeArrowheads="1"/>
          </p:cNvSpPr>
          <p:nvPr/>
        </p:nvSpPr>
        <p:spPr bwMode="auto">
          <a:xfrm>
            <a:off x="2996891" y="1441695"/>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4" name="Rectangle 5"/>
          <p:cNvSpPr>
            <a:spLocks noChangeArrowheads="1"/>
          </p:cNvSpPr>
          <p:nvPr/>
        </p:nvSpPr>
        <p:spPr bwMode="auto">
          <a:xfrm>
            <a:off x="3860988" y="1441695"/>
            <a:ext cx="2316114"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15" name="矩形 14"/>
          <p:cNvSpPr/>
          <p:nvPr/>
        </p:nvSpPr>
        <p:spPr>
          <a:xfrm>
            <a:off x="1593507" y="2730762"/>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6" name="流程图: 合并 15"/>
          <p:cNvSpPr/>
          <p:nvPr/>
        </p:nvSpPr>
        <p:spPr>
          <a:xfrm flipV="1">
            <a:off x="2362421" y="4267089"/>
            <a:ext cx="279090"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 Box 12"/>
          <p:cNvSpPr txBox="1">
            <a:spLocks noChangeArrowheads="1"/>
          </p:cNvSpPr>
          <p:nvPr/>
        </p:nvSpPr>
        <p:spPr bwMode="auto">
          <a:xfrm>
            <a:off x="1595250" y="273076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19" name="Text Box 12"/>
          <p:cNvSpPr txBox="1">
            <a:spLocks noChangeArrowheads="1"/>
          </p:cNvSpPr>
          <p:nvPr/>
        </p:nvSpPr>
        <p:spPr bwMode="auto">
          <a:xfrm>
            <a:off x="1535846" y="4764922"/>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0" name="Text Box 12"/>
          <p:cNvSpPr txBox="1">
            <a:spLocks noChangeArrowheads="1"/>
          </p:cNvSpPr>
          <p:nvPr/>
        </p:nvSpPr>
        <p:spPr bwMode="auto">
          <a:xfrm>
            <a:off x="2211077" y="273608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1" name="Text Box 12"/>
          <p:cNvSpPr txBox="1">
            <a:spLocks noChangeArrowheads="1"/>
          </p:cNvSpPr>
          <p:nvPr/>
        </p:nvSpPr>
        <p:spPr bwMode="auto">
          <a:xfrm>
            <a:off x="2828648" y="273608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2" name="Text Box 12"/>
          <p:cNvSpPr txBox="1">
            <a:spLocks noChangeArrowheads="1"/>
          </p:cNvSpPr>
          <p:nvPr/>
        </p:nvSpPr>
        <p:spPr bwMode="auto">
          <a:xfrm>
            <a:off x="1595250" y="334108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23" name="Text Box 12"/>
          <p:cNvSpPr txBox="1">
            <a:spLocks noChangeArrowheads="1"/>
          </p:cNvSpPr>
          <p:nvPr/>
        </p:nvSpPr>
        <p:spPr bwMode="auto">
          <a:xfrm>
            <a:off x="1893713" y="341277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24" name="直接箭头连接符 33"/>
          <p:cNvCxnSpPr>
            <a:stCxn id="12" idx="2"/>
            <a:endCxn id="17" idx="0"/>
          </p:cNvCxnSpPr>
          <p:nvPr/>
        </p:nvCxnSpPr>
        <p:spPr>
          <a:xfrm rot="5400000">
            <a:off x="1770076" y="1935994"/>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39"/>
          <p:cNvCxnSpPr>
            <a:stCxn id="14" idx="2"/>
            <a:endCxn id="39" idx="2"/>
          </p:cNvCxnSpPr>
          <p:nvPr/>
        </p:nvCxnSpPr>
        <p:spPr>
          <a:xfrm rot="5400000">
            <a:off x="2275025" y="2591207"/>
            <a:ext cx="3533492" cy="1954549"/>
          </a:xfrm>
          <a:prstGeom prst="bentConnector4">
            <a:avLst>
              <a:gd name="adj1" fmla="val 17696"/>
              <a:gd name="adj2" fmla="val 21601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7"/>
          <p:cNvGrpSpPr/>
          <p:nvPr/>
        </p:nvGrpSpPr>
        <p:grpSpPr bwMode="auto">
          <a:xfrm>
            <a:off x="4448910" y="2925167"/>
            <a:ext cx="905476" cy="1641799"/>
            <a:chOff x="2400" y="2496"/>
            <a:chExt cx="288" cy="672"/>
          </a:xfrm>
        </p:grpSpPr>
        <p:sp>
          <p:nvSpPr>
            <p:cNvPr id="28"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 name="Text Box 12"/>
          <p:cNvSpPr txBox="1">
            <a:spLocks noChangeArrowheads="1"/>
          </p:cNvSpPr>
          <p:nvPr/>
        </p:nvSpPr>
        <p:spPr bwMode="auto">
          <a:xfrm>
            <a:off x="4599823" y="3585913"/>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36" name="Text Box 12"/>
          <p:cNvSpPr txBox="1">
            <a:spLocks noChangeArrowheads="1"/>
          </p:cNvSpPr>
          <p:nvPr/>
        </p:nvSpPr>
        <p:spPr bwMode="auto">
          <a:xfrm>
            <a:off x="6154766" y="3308660"/>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sp>
        <p:nvSpPr>
          <p:cNvPr id="39" name="梯形 38"/>
          <p:cNvSpPr/>
          <p:nvPr/>
        </p:nvSpPr>
        <p:spPr>
          <a:xfrm rot="5400000">
            <a:off x="3032240" y="515300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57"/>
          <p:cNvCxnSpPr>
            <a:stCxn id="68" idx="3"/>
            <a:endCxn id="39" idx="0"/>
          </p:cNvCxnSpPr>
          <p:nvPr/>
        </p:nvCxnSpPr>
        <p:spPr>
          <a:xfrm rot="10800000" flipV="1">
            <a:off x="3428942" y="4939765"/>
            <a:ext cx="1590105" cy="395462"/>
          </a:xfrm>
          <a:prstGeom prst="bentConnector3">
            <a:avLst>
              <a:gd name="adj1" fmla="val 50000"/>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36"/>
          <p:cNvCxnSpPr>
            <a:stCxn id="13" idx="2"/>
            <a:endCxn id="15" idx="0"/>
          </p:cNvCxnSpPr>
          <p:nvPr/>
        </p:nvCxnSpPr>
        <p:spPr>
          <a:xfrm rot="5400000">
            <a:off x="2510038" y="1811859"/>
            <a:ext cx="929027" cy="908779"/>
          </a:xfrm>
          <a:prstGeom prst="bentConnector3">
            <a:avLst>
              <a:gd name="adj1" fmla="val 44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969628" y="2644136"/>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9" idx="3"/>
            <a:endCxn id="15" idx="2"/>
          </p:cNvCxnSpPr>
          <p:nvPr/>
        </p:nvCxnSpPr>
        <p:spPr>
          <a:xfrm flipV="1">
            <a:off x="2303278" y="4566966"/>
            <a:ext cx="216883" cy="386485"/>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流程图: 终止 67"/>
          <p:cNvSpPr/>
          <p:nvPr/>
        </p:nvSpPr>
        <p:spPr>
          <a:xfrm flipH="1">
            <a:off x="5019046" y="4758782"/>
            <a:ext cx="777292" cy="36196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&lt;&lt;2</a:t>
            </a:r>
            <a:endParaRPr lang="zh-CN" altLang="en-US" sz="2000" dirty="0">
              <a:solidFill>
                <a:schemeClr val="tx1"/>
              </a:solidFill>
            </a:endParaRPr>
          </a:p>
        </p:txBody>
      </p:sp>
      <p:cxnSp>
        <p:nvCxnSpPr>
          <p:cNvPr id="18" name="直接箭头连接符 17"/>
          <p:cNvCxnSpPr/>
          <p:nvPr/>
        </p:nvCxnSpPr>
        <p:spPr>
          <a:xfrm>
            <a:off x="3446815" y="3306446"/>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3434513" y="3310812"/>
            <a:ext cx="1002095" cy="905545"/>
            <a:chOff x="3591108" y="3077216"/>
            <a:chExt cx="1002095" cy="905545"/>
          </a:xfrm>
        </p:grpSpPr>
        <p:cxnSp>
          <p:nvCxnSpPr>
            <p:cNvPr id="8" name="直接箭头连接符 7"/>
            <p:cNvCxnSpPr/>
            <p:nvPr/>
          </p:nvCxnSpPr>
          <p:spPr>
            <a:xfrm>
              <a:off x="3591108" y="3982761"/>
              <a:ext cx="1002095" cy="0"/>
            </a:xfrm>
            <a:prstGeom prst="straightConnector1">
              <a:avLst/>
            </a:prstGeom>
            <a:ln w="127000">
              <a:solidFill>
                <a:srgbClr val="0000FF">
                  <a:alpha val="50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3591108" y="3077216"/>
              <a:ext cx="1002095" cy="0"/>
            </a:xfrm>
            <a:prstGeom prst="straightConnector1">
              <a:avLst/>
            </a:prstGeom>
            <a:ln w="127000">
              <a:solidFill>
                <a:srgbClr val="0000FF">
                  <a:alpha val="50000"/>
                </a:srgb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a:off x="3448507" y="4211037"/>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354386" y="3472578"/>
            <a:ext cx="800380" cy="11987"/>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4" name="Group 27"/>
          <p:cNvGrpSpPr/>
          <p:nvPr/>
        </p:nvGrpSpPr>
        <p:grpSpPr bwMode="auto">
          <a:xfrm>
            <a:off x="6948673" y="3955245"/>
            <a:ext cx="475687" cy="1193698"/>
            <a:chOff x="2400" y="2496"/>
            <a:chExt cx="288" cy="672"/>
          </a:xfrm>
        </p:grpSpPr>
        <p:sp>
          <p:nvSpPr>
            <p:cNvPr id="85"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6" name="Text Box 12"/>
          <p:cNvSpPr txBox="1">
            <a:spLocks noChangeArrowheads="1"/>
          </p:cNvSpPr>
          <p:nvPr/>
        </p:nvSpPr>
        <p:spPr bwMode="auto">
          <a:xfrm rot="16200000">
            <a:off x="6840816" y="4323551"/>
            <a:ext cx="73136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ADD</a:t>
            </a:r>
            <a:endParaRPr lang="zh-CN" altLang="en-US" sz="2000" dirty="0">
              <a:solidFill>
                <a:srgbClr val="0000FF"/>
              </a:solidFill>
              <a:ea typeface="+mn-ea"/>
            </a:endParaRPr>
          </a:p>
        </p:txBody>
      </p:sp>
      <p:cxnSp>
        <p:nvCxnSpPr>
          <p:cNvPr id="100" name="直接箭头连接符 99"/>
          <p:cNvCxnSpPr/>
          <p:nvPr/>
        </p:nvCxnSpPr>
        <p:spPr>
          <a:xfrm>
            <a:off x="6034829" y="4215152"/>
            <a:ext cx="913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7424360" y="4566966"/>
            <a:ext cx="677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 Box 12"/>
          <p:cNvSpPr txBox="1">
            <a:spLocks noChangeArrowheads="1"/>
          </p:cNvSpPr>
          <p:nvPr/>
        </p:nvSpPr>
        <p:spPr bwMode="auto">
          <a:xfrm>
            <a:off x="5797534" y="3807318"/>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PC+4</a:t>
            </a:r>
            <a:endParaRPr lang="zh-CN" altLang="en-US" sz="2000" dirty="0">
              <a:ea typeface="+mn-ea"/>
            </a:endParaRPr>
          </a:p>
        </p:txBody>
      </p:sp>
      <p:grpSp>
        <p:nvGrpSpPr>
          <p:cNvPr id="108" name="组合 107"/>
          <p:cNvGrpSpPr/>
          <p:nvPr/>
        </p:nvGrpSpPr>
        <p:grpSpPr>
          <a:xfrm>
            <a:off x="1904335" y="1807055"/>
            <a:ext cx="1524606" cy="929027"/>
            <a:chOff x="6042355" y="1992345"/>
            <a:chExt cx="1524606" cy="929027"/>
          </a:xfrm>
        </p:grpSpPr>
        <p:cxnSp>
          <p:nvCxnSpPr>
            <p:cNvPr id="106" name="直接箭头连接符 33"/>
            <p:cNvCxnSpPr/>
            <p:nvPr/>
          </p:nvCxnSpPr>
          <p:spPr>
            <a:xfrm rot="5400000">
              <a:off x="5908096" y="2126604"/>
              <a:ext cx="929027" cy="660509"/>
            </a:xfrm>
            <a:prstGeom prst="bentConnector3">
              <a:avLst>
                <a:gd name="adj1" fmla="val 26059"/>
              </a:avLst>
            </a:prstGeom>
            <a:ln w="1016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36"/>
            <p:cNvCxnSpPr/>
            <p:nvPr/>
          </p:nvCxnSpPr>
          <p:spPr>
            <a:xfrm rot="5400000">
              <a:off x="6648058" y="2002469"/>
              <a:ext cx="929027" cy="908779"/>
            </a:xfrm>
            <a:prstGeom prst="bentConnector3">
              <a:avLst>
                <a:gd name="adj1" fmla="val 44680"/>
              </a:avLst>
            </a:prstGeom>
            <a:ln w="1016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09" name="直接箭头连接符 53"/>
          <p:cNvCxnSpPr>
            <a:stCxn id="17" idx="0"/>
          </p:cNvCxnSpPr>
          <p:nvPr/>
        </p:nvCxnSpPr>
        <p:spPr>
          <a:xfrm rot="16200000" flipH="1">
            <a:off x="2377687" y="2257409"/>
            <a:ext cx="577898" cy="1524605"/>
          </a:xfrm>
          <a:prstGeom prst="bentConnector4">
            <a:avLst>
              <a:gd name="adj1" fmla="val 101566"/>
              <a:gd name="adj2" fmla="val 60136"/>
            </a:avLst>
          </a:prstGeom>
          <a:ln w="63500">
            <a:solidFill>
              <a:schemeClr val="accent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53"/>
          <p:cNvCxnSpPr>
            <a:stCxn id="20" idx="0"/>
          </p:cNvCxnSpPr>
          <p:nvPr/>
        </p:nvCxnSpPr>
        <p:spPr>
          <a:xfrm rot="16200000" flipH="1">
            <a:off x="2250077" y="3006166"/>
            <a:ext cx="1466822" cy="926654"/>
          </a:xfrm>
          <a:prstGeom prst="bentConnector3">
            <a:avLst>
              <a:gd name="adj1" fmla="val 99826"/>
            </a:avLst>
          </a:prstGeom>
          <a:ln w="635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354386" y="3465002"/>
            <a:ext cx="800380" cy="11987"/>
          </a:xfrm>
          <a:prstGeom prst="straightConnector1">
            <a:avLst/>
          </a:prstGeom>
          <a:ln w="127000">
            <a:solidFill>
              <a:srgbClr val="FF0000">
                <a:alpha val="49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直接箭头连接符 39"/>
          <p:cNvCxnSpPr/>
          <p:nvPr/>
        </p:nvCxnSpPr>
        <p:spPr>
          <a:xfrm rot="5400000">
            <a:off x="2275026" y="2608639"/>
            <a:ext cx="3533492" cy="1954549"/>
          </a:xfrm>
          <a:prstGeom prst="bentConnector4">
            <a:avLst>
              <a:gd name="adj1" fmla="val 17696"/>
              <a:gd name="adj2" fmla="val 216010"/>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箭头连接符 57"/>
          <p:cNvCxnSpPr/>
          <p:nvPr/>
        </p:nvCxnSpPr>
        <p:spPr>
          <a:xfrm rot="10800000" flipV="1">
            <a:off x="3413004" y="4941747"/>
            <a:ext cx="1590105" cy="395462"/>
          </a:xfrm>
          <a:prstGeom prst="bentConnector3">
            <a:avLst>
              <a:gd name="adj1" fmla="val 50000"/>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5797344" y="4231087"/>
            <a:ext cx="1152335" cy="724613"/>
            <a:chOff x="6091339" y="4331550"/>
            <a:chExt cx="1152335" cy="724613"/>
          </a:xfrm>
        </p:grpSpPr>
        <p:cxnSp>
          <p:nvCxnSpPr>
            <p:cNvPr id="122" name="直接箭头连接符 121"/>
            <p:cNvCxnSpPr/>
            <p:nvPr/>
          </p:nvCxnSpPr>
          <p:spPr>
            <a:xfrm>
              <a:off x="6091339" y="5056163"/>
              <a:ext cx="1152335"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6329830" y="4331550"/>
              <a:ext cx="913844"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25" name="直接箭头连接符 124"/>
          <p:cNvCxnSpPr/>
          <p:nvPr/>
        </p:nvCxnSpPr>
        <p:spPr>
          <a:xfrm>
            <a:off x="7424360" y="4576566"/>
            <a:ext cx="677447"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6154766" y="1216919"/>
            <a:ext cx="2928653" cy="2215805"/>
            <a:chOff x="6035835" y="1268760"/>
            <a:chExt cx="2928653" cy="2215805"/>
          </a:xfrm>
        </p:grpSpPr>
        <p:sp>
          <p:nvSpPr>
            <p:cNvPr id="147" name="椭圆 146"/>
            <p:cNvSpPr/>
            <p:nvPr/>
          </p:nvSpPr>
          <p:spPr>
            <a:xfrm>
              <a:off x="6035835" y="1268760"/>
              <a:ext cx="2928653" cy="221580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27"/>
            <p:cNvGrpSpPr/>
            <p:nvPr/>
          </p:nvGrpSpPr>
          <p:grpSpPr bwMode="auto">
            <a:xfrm>
              <a:off x="7316038" y="1871452"/>
              <a:ext cx="475687" cy="1193698"/>
              <a:chOff x="2400" y="2496"/>
              <a:chExt cx="288" cy="672"/>
            </a:xfrm>
          </p:grpSpPr>
          <p:sp>
            <p:nvSpPr>
              <p:cNvPr id="128"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Text Box 12"/>
            <p:cNvSpPr txBox="1">
              <a:spLocks noChangeArrowheads="1"/>
            </p:cNvSpPr>
            <p:nvPr/>
          </p:nvSpPr>
          <p:spPr bwMode="auto">
            <a:xfrm rot="16200000">
              <a:off x="7208181" y="2239758"/>
              <a:ext cx="73136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ADD</a:t>
              </a:r>
              <a:endParaRPr lang="zh-CN" altLang="en-US" sz="2000" dirty="0">
                <a:solidFill>
                  <a:srgbClr val="0000FF"/>
                </a:solidFill>
                <a:ea typeface="+mn-ea"/>
              </a:endParaRPr>
            </a:p>
          </p:txBody>
        </p:sp>
        <p:cxnSp>
          <p:nvCxnSpPr>
            <p:cNvPr id="136" name="直接箭头连接符 135"/>
            <p:cNvCxnSpPr/>
            <p:nvPr/>
          </p:nvCxnSpPr>
          <p:spPr>
            <a:xfrm>
              <a:off x="6739870" y="2131359"/>
              <a:ext cx="576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7791725" y="2483173"/>
              <a:ext cx="677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 Box 12"/>
            <p:cNvSpPr txBox="1">
              <a:spLocks noChangeArrowheads="1"/>
            </p:cNvSpPr>
            <p:nvPr/>
          </p:nvSpPr>
          <p:spPr bwMode="auto">
            <a:xfrm>
              <a:off x="7874635" y="2009270"/>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PC+4</a:t>
              </a:r>
              <a:endParaRPr lang="zh-CN" altLang="en-US" sz="2000" dirty="0">
                <a:ea typeface="+mn-ea"/>
              </a:endParaRPr>
            </a:p>
          </p:txBody>
        </p:sp>
        <p:sp>
          <p:nvSpPr>
            <p:cNvPr id="144" name="Text Box 12"/>
            <p:cNvSpPr txBox="1">
              <a:spLocks noChangeArrowheads="1"/>
            </p:cNvSpPr>
            <p:nvPr/>
          </p:nvSpPr>
          <p:spPr bwMode="auto">
            <a:xfrm>
              <a:off x="6261101" y="1969349"/>
              <a:ext cx="4066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dirty="0">
                  <a:ea typeface="+mn-ea"/>
                </a:rPr>
                <a:t>PC</a:t>
              </a:r>
              <a:endParaRPr lang="zh-CN" altLang="en-US" sz="2000" dirty="0">
                <a:ea typeface="+mn-ea"/>
              </a:endParaRPr>
            </a:p>
          </p:txBody>
        </p:sp>
        <p:cxnSp>
          <p:nvCxnSpPr>
            <p:cNvPr id="145" name="直接箭头连接符 144"/>
            <p:cNvCxnSpPr/>
            <p:nvPr/>
          </p:nvCxnSpPr>
          <p:spPr>
            <a:xfrm>
              <a:off x="6739870" y="2826172"/>
              <a:ext cx="576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 Box 12"/>
            <p:cNvSpPr txBox="1">
              <a:spLocks noChangeArrowheads="1"/>
            </p:cNvSpPr>
            <p:nvPr/>
          </p:nvSpPr>
          <p:spPr bwMode="auto">
            <a:xfrm>
              <a:off x="6321170" y="2664162"/>
              <a:ext cx="346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dirty="0">
                  <a:ea typeface="+mn-ea"/>
                </a:rPr>
                <a:t>4</a:t>
              </a:r>
              <a:endParaRPr lang="zh-CN" altLang="en-US" sz="2000" dirty="0">
                <a:ea typeface="+mn-ea"/>
              </a:endParaRPr>
            </a:p>
          </p:txBody>
        </p:sp>
      </p:grpSp>
      <p:cxnSp>
        <p:nvCxnSpPr>
          <p:cNvPr id="43" name="直接连接符 42"/>
          <p:cNvCxnSpPr/>
          <p:nvPr/>
        </p:nvCxnSpPr>
        <p:spPr>
          <a:xfrm flipH="1">
            <a:off x="2454688" y="518547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Box 12"/>
          <p:cNvSpPr txBox="1">
            <a:spLocks noChangeArrowheads="1"/>
          </p:cNvSpPr>
          <p:nvPr/>
        </p:nvSpPr>
        <p:spPr bwMode="auto">
          <a:xfrm>
            <a:off x="2121519" y="493888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16</a:t>
            </a:r>
            <a:r>
              <a:rPr lang="zh-CN" altLang="en-US" sz="2000" dirty="0">
                <a:ea typeface="+mn-ea"/>
              </a:rPr>
              <a:t>位</a:t>
            </a:r>
          </a:p>
        </p:txBody>
      </p:sp>
      <p:sp>
        <p:nvSpPr>
          <p:cNvPr id="4" name="Text Box 12"/>
          <p:cNvSpPr txBox="1">
            <a:spLocks noChangeArrowheads="1"/>
          </p:cNvSpPr>
          <p:nvPr/>
        </p:nvSpPr>
        <p:spPr bwMode="auto">
          <a:xfrm>
            <a:off x="3396599" y="492237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5" name="直接连接符 4"/>
          <p:cNvCxnSpPr/>
          <p:nvPr/>
        </p:nvCxnSpPr>
        <p:spPr>
          <a:xfrm flipH="1">
            <a:off x="3729768" y="524071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3"/>
          <p:cNvSpPr txBox="1">
            <a:spLocks noChangeArrowheads="1"/>
          </p:cNvSpPr>
          <p:nvPr/>
        </p:nvSpPr>
        <p:spPr bwMode="auto">
          <a:xfrm>
            <a:off x="178435" y="5509895"/>
            <a:ext cx="8904605" cy="12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50000"/>
              </a:lnSpc>
            </a:pPr>
            <a:r>
              <a:rPr lang="en-US" altLang="zh-CN" sz="2400" dirty="0">
                <a:solidFill>
                  <a:schemeClr val="tx1"/>
                </a:solidFill>
              </a:rPr>
              <a:t>ALU</a:t>
            </a:r>
            <a:r>
              <a:rPr altLang="en-US" sz="2400" dirty="0">
                <a:solidFill>
                  <a:schemeClr val="tx1"/>
                </a:solidFill>
              </a:rPr>
              <a:t>输出信号</a:t>
            </a:r>
            <a:r>
              <a:rPr lang="en-US" altLang="zh-CN" sz="2400" dirty="0">
                <a:solidFill>
                  <a:schemeClr val="tx1"/>
                </a:solidFill>
              </a:rPr>
              <a:t>Zero</a:t>
            </a:r>
            <a:r>
              <a:rPr altLang="en-US" sz="2400" dirty="0">
                <a:sym typeface="+mn-ea"/>
              </a:rPr>
              <a:t>是否为</a:t>
            </a:r>
            <a:r>
              <a:rPr lang="en-US" altLang="zh-CN" sz="2400" dirty="0">
                <a:sym typeface="+mn-ea"/>
              </a:rPr>
              <a:t>0</a:t>
            </a:r>
            <a:r>
              <a:rPr altLang="en-US" sz="2400" dirty="0">
                <a:solidFill>
                  <a:schemeClr val="tx1"/>
                </a:solidFill>
              </a:rPr>
              <a:t>：把两个寄存器数作为输入，</a:t>
            </a:r>
            <a:r>
              <a:rPr lang="en-US" altLang="en-US" sz="2400" dirty="0">
                <a:solidFill>
                  <a:schemeClr val="tx1"/>
                </a:solidFill>
              </a:rPr>
              <a:t>O</a:t>
            </a:r>
            <a:r>
              <a:rPr lang="en-US" altLang="zh-CN" sz="2400" dirty="0">
                <a:solidFill>
                  <a:schemeClr val="tx1"/>
                </a:solidFill>
              </a:rPr>
              <a:t>p</a:t>
            </a:r>
            <a:r>
              <a:rPr lang="zh-CN" altLang="en-US" sz="2400" dirty="0">
                <a:solidFill>
                  <a:schemeClr val="tx1"/>
                </a:solidFill>
              </a:rPr>
              <a:t>译码输出控制</a:t>
            </a:r>
            <a:r>
              <a:rPr lang="en-US" altLang="zh-CN" sz="2400" dirty="0">
                <a:solidFill>
                  <a:schemeClr val="tx1"/>
                </a:solidFill>
              </a:rPr>
              <a:t>ALU</a:t>
            </a:r>
            <a:r>
              <a:rPr lang="zh-CN" altLang="en-US" sz="2400" dirty="0">
                <a:solidFill>
                  <a:schemeClr val="tx1"/>
                </a:solidFill>
              </a:rPr>
              <a:t>做</a:t>
            </a:r>
            <a:r>
              <a:rPr altLang="en-US" sz="2400" dirty="0">
                <a:solidFill>
                  <a:schemeClr val="tx1"/>
                </a:solidFill>
              </a:rPr>
              <a:t>减法。</a:t>
            </a:r>
            <a:r>
              <a:rPr lang="en-US" altLang="zh-CN" sz="2400" dirty="0">
                <a:solidFill>
                  <a:schemeClr val="tx1"/>
                </a:solidFill>
              </a:rPr>
              <a:t>Zero</a:t>
            </a:r>
            <a:r>
              <a:rPr lang="zh-CN" altLang="en-US" sz="2400" dirty="0">
                <a:solidFill>
                  <a:schemeClr val="tx1"/>
                </a:solidFill>
              </a:rPr>
              <a:t>为</a:t>
            </a:r>
            <a:r>
              <a:rPr lang="en-US" altLang="zh-CN" sz="2400" dirty="0">
                <a:solidFill>
                  <a:schemeClr val="tx1"/>
                </a:solidFill>
              </a:rPr>
              <a:t>1</a:t>
            </a:r>
            <a:r>
              <a:rPr altLang="en-US" sz="2400" dirty="0">
                <a:solidFill>
                  <a:schemeClr val="tx1"/>
                </a:solidFill>
              </a:rPr>
              <a:t>，则两个操作数相等</a:t>
            </a:r>
            <a:r>
              <a:rPr lang="zh-CN" altLang="en-US" sz="2400" dirty="0">
                <a:solidFill>
                  <a:schemeClr val="tx1"/>
                </a:solidFill>
              </a:rPr>
              <a:t>；否则，不等。</a:t>
            </a:r>
            <a:endParaRPr altLang="en-US" sz="2400" dirty="0">
              <a:solidFill>
                <a:schemeClr val="tx1"/>
              </a:solidFill>
            </a:endParaRPr>
          </a:p>
        </p:txBody>
      </p:sp>
      <p:sp>
        <p:nvSpPr>
          <p:cNvPr id="11" name="TextBox 10"/>
          <p:cNvSpPr txBox="1">
            <a:spLocks noRot="1" noChangeAspect="1" noMove="1" noResize="1" noEditPoints="1" noAdjustHandles="1" noChangeArrowheads="1" noChangeShapeType="1" noTextEdit="1"/>
          </p:cNvSpPr>
          <p:nvPr/>
        </p:nvSpPr>
        <p:spPr>
          <a:xfrm>
            <a:off x="3914567" y="75819"/>
            <a:ext cx="4824536" cy="584775"/>
          </a:xfrm>
          <a:prstGeom prst="rect">
            <a:avLst/>
          </a:prstGeom>
          <a:blipFill rotWithShape="1">
            <a:blip r:embed="rId3"/>
            <a:stretch>
              <a:fillRect/>
            </a:stretch>
          </a:blipFill>
        </p:spPr>
        <p:txBody>
          <a:bodyPr/>
          <a:lstStyle/>
          <a:p>
            <a:r>
              <a:rPr lang="zh-CN" altLang="en-US">
                <a:noFill/>
              </a:rPr>
              <a:t> </a:t>
            </a:r>
          </a:p>
        </p:txBody>
      </p:sp>
      <p:sp>
        <p:nvSpPr>
          <p:cNvPr id="92" name="TextBox 91"/>
          <p:cNvSpPr txBox="1"/>
          <p:nvPr/>
        </p:nvSpPr>
        <p:spPr>
          <a:xfrm>
            <a:off x="3525967" y="2920098"/>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up)">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wipe(left)">
                                      <p:cBhvr>
                                        <p:cTn id="12" dur="500"/>
                                        <p:tgtEl>
                                          <p:spTgt spid="10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wipe(left)">
                                      <p:cBhvr>
                                        <p:cTn id="16" dur="500"/>
                                        <p:tgtEl>
                                          <p:spTgt spid="1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left)">
                                      <p:cBhvr>
                                        <p:cTn id="26" dur="500"/>
                                        <p:tgtEl>
                                          <p:spTgt spid="1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wipe(up)">
                                      <p:cBhvr>
                                        <p:cTn id="31" dur="500"/>
                                        <p:tgtEl>
                                          <p:spTgt spid="12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39"/>
                                        </p:tgtEl>
                                        <p:attrNameLst>
                                          <p:attrName>fillcolor</p:attrName>
                                        </p:attrNameLst>
                                      </p:cBhvr>
                                      <p:to>
                                        <a:schemeClr val="accent2"/>
                                      </p:to>
                                    </p:animClr>
                                    <p:set>
                                      <p:cBhvr>
                                        <p:cTn id="36" dur="2000" fill="hold"/>
                                        <p:tgtEl>
                                          <p:spTgt spid="39"/>
                                        </p:tgtEl>
                                        <p:attrNameLst>
                                          <p:attrName>fill.type</p:attrName>
                                        </p:attrNameLst>
                                      </p:cBhvr>
                                      <p:to>
                                        <p:strVal val="solid"/>
                                      </p:to>
                                    </p:set>
                                    <p:set>
                                      <p:cBhvr>
                                        <p:cTn id="37" dur="2000" fill="hold"/>
                                        <p:tgtEl>
                                          <p:spTgt spid="3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wipe(left)">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wipe(left)">
                                      <p:cBhvr>
                                        <p:cTn id="47" dur="500"/>
                                        <p:tgtEl>
                                          <p:spTgt spid="1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left)">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48"/>
                                        </p:tgtEl>
                                        <p:attrNameLst>
                                          <p:attrName>style.visibility</p:attrName>
                                        </p:attrNameLst>
                                      </p:cBhvr>
                                      <p:to>
                                        <p:strVal val="visible"/>
                                      </p:to>
                                    </p:set>
                                    <p:animEffect transition="in" filter="wheel(1)">
                                      <p:cBhvr>
                                        <p:cTn id="57" dur="2000"/>
                                        <p:tgtEl>
                                          <p:spTgt spid="14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合并</a:t>
            </a:r>
            <a:endParaRPr lang="zh-CN" altLang="zh-CN" sz="2800" b="1" dirty="0">
              <a:solidFill>
                <a:srgbClr val="FF0000"/>
              </a:solidFill>
              <a:latin typeface="+mn-ea"/>
              <a:ea typeface="+mn-ea"/>
            </a:endParaRPr>
          </a:p>
        </p:txBody>
      </p:sp>
      <p:pic>
        <p:nvPicPr>
          <p:cNvPr id="1026" name="Picture 2" descr="D:\教学\Computer Organization And Design\Picture\40eaa24bb035855093fa637a528d718b.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1645" y="1168966"/>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12"/>
          <p:cNvSpPr txBox="1">
            <a:spLocks noChangeArrowheads="1"/>
          </p:cNvSpPr>
          <p:nvPr/>
        </p:nvSpPr>
        <p:spPr bwMode="auto">
          <a:xfrm>
            <a:off x="1763688" y="1010441"/>
            <a:ext cx="6624736" cy="108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3200" b="0" dirty="0">
                <a:solidFill>
                  <a:srgbClr val="FF0000"/>
                </a:solidFill>
              </a:rPr>
              <a:t>目标</a:t>
            </a:r>
            <a:r>
              <a:rPr lang="zh-CN" altLang="en-US" sz="3200" b="0" dirty="0"/>
              <a:t>：把各种功能的数据路径合并</a:t>
            </a:r>
          </a:p>
          <a:p>
            <a:pPr algn="l"/>
            <a:r>
              <a:rPr lang="zh-CN" altLang="en-US" sz="3200" b="0" dirty="0"/>
              <a:t>              </a:t>
            </a:r>
            <a:r>
              <a:rPr lang="zh-CN" altLang="en-US" b="0" dirty="0">
                <a:solidFill>
                  <a:srgbClr val="0000FF"/>
                </a:solidFill>
              </a:rPr>
              <a:t>每个时钟周期执行一条指令</a:t>
            </a:r>
          </a:p>
        </p:txBody>
      </p:sp>
      <p:sp>
        <p:nvSpPr>
          <p:cNvPr id="67" name="Text Box 12"/>
          <p:cNvSpPr txBox="1">
            <a:spLocks noChangeArrowheads="1"/>
          </p:cNvSpPr>
          <p:nvPr/>
        </p:nvSpPr>
        <p:spPr bwMode="auto">
          <a:xfrm>
            <a:off x="1835696" y="2226937"/>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b="0" dirty="0"/>
              <a:t>取指令</a:t>
            </a:r>
          </a:p>
        </p:txBody>
      </p:sp>
      <p:sp>
        <p:nvSpPr>
          <p:cNvPr id="69" name="Text Box 12"/>
          <p:cNvSpPr txBox="1">
            <a:spLocks noChangeArrowheads="1"/>
          </p:cNvSpPr>
          <p:nvPr/>
        </p:nvSpPr>
        <p:spPr bwMode="auto">
          <a:xfrm>
            <a:off x="1840838" y="2819437"/>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3200" b="0" dirty="0"/>
              <a:t>R</a:t>
            </a:r>
            <a:r>
              <a:rPr lang="zh-CN" altLang="en-US" sz="3200" b="0" dirty="0"/>
              <a:t>型指令</a:t>
            </a:r>
          </a:p>
        </p:txBody>
      </p:sp>
      <p:sp>
        <p:nvSpPr>
          <p:cNvPr id="70" name="Text Box 12"/>
          <p:cNvSpPr txBox="1">
            <a:spLocks noChangeArrowheads="1"/>
          </p:cNvSpPr>
          <p:nvPr/>
        </p:nvSpPr>
        <p:spPr bwMode="auto">
          <a:xfrm>
            <a:off x="1840838" y="3415903"/>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3200" b="0" dirty="0"/>
              <a:t>Load/Store</a:t>
            </a:r>
            <a:r>
              <a:rPr lang="zh-CN" altLang="en-US" sz="3200" b="0" dirty="0"/>
              <a:t>指令</a:t>
            </a:r>
          </a:p>
        </p:txBody>
      </p:sp>
      <p:sp>
        <p:nvSpPr>
          <p:cNvPr id="71" name="Text Box 12"/>
          <p:cNvSpPr txBox="1">
            <a:spLocks noChangeArrowheads="1"/>
          </p:cNvSpPr>
          <p:nvPr/>
        </p:nvSpPr>
        <p:spPr bwMode="auto">
          <a:xfrm>
            <a:off x="1857838" y="4008403"/>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b="0" dirty="0"/>
              <a:t>分支指令</a:t>
            </a:r>
          </a:p>
        </p:txBody>
      </p:sp>
      <p:sp>
        <p:nvSpPr>
          <p:cNvPr id="72" name="Text Box 12"/>
          <p:cNvSpPr txBox="1">
            <a:spLocks noChangeArrowheads="1"/>
          </p:cNvSpPr>
          <p:nvPr/>
        </p:nvSpPr>
        <p:spPr bwMode="auto">
          <a:xfrm>
            <a:off x="885825" y="4725670"/>
            <a:ext cx="795401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基本方法：</a:t>
            </a:r>
            <a:r>
              <a:rPr lang="zh-CN" altLang="en-US" sz="3200" b="0" dirty="0">
                <a:solidFill>
                  <a:srgbClr val="C00000"/>
                </a:solidFill>
              </a:rPr>
              <a:t>使用多路选择器和控制信号。</a:t>
            </a:r>
          </a:p>
        </p:txBody>
      </p:sp>
      <p:grpSp>
        <p:nvGrpSpPr>
          <p:cNvPr id="4" name="组合 3"/>
          <p:cNvGrpSpPr/>
          <p:nvPr/>
        </p:nvGrpSpPr>
        <p:grpSpPr>
          <a:xfrm>
            <a:off x="5232538" y="2346241"/>
            <a:ext cx="3528392" cy="2351817"/>
            <a:chOff x="5076056" y="2249086"/>
            <a:chExt cx="3528392" cy="2351817"/>
          </a:xfrm>
        </p:grpSpPr>
        <p:sp>
          <p:nvSpPr>
            <p:cNvPr id="3" name="矩形 2"/>
            <p:cNvSpPr/>
            <p:nvPr/>
          </p:nvSpPr>
          <p:spPr>
            <a:xfrm>
              <a:off x="5076056" y="2249086"/>
              <a:ext cx="3528392" cy="23518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5430900" y="2507291"/>
              <a:ext cx="2957524" cy="1797362"/>
              <a:chOff x="2239561" y="2462077"/>
              <a:chExt cx="3817011" cy="2453363"/>
            </a:xfrm>
          </p:grpSpPr>
          <p:sp>
            <p:nvSpPr>
              <p:cNvPr id="74" name="流程图: 终止 73"/>
              <p:cNvSpPr/>
              <p:nvPr/>
            </p:nvSpPr>
            <p:spPr>
              <a:xfrm rot="16200000" flipH="1">
                <a:off x="3247967" y="3711073"/>
                <a:ext cx="1800200" cy="60853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MUX</a:t>
                </a:r>
                <a:endParaRPr lang="zh-CN" altLang="en-US" sz="2400" dirty="0">
                  <a:solidFill>
                    <a:schemeClr val="tx1"/>
                  </a:solidFill>
                </a:endParaRPr>
              </a:p>
            </p:txBody>
          </p:sp>
          <p:sp>
            <p:nvSpPr>
              <p:cNvPr id="75" name="Text Box 12"/>
              <p:cNvSpPr txBox="1">
                <a:spLocks noChangeArrowheads="1"/>
              </p:cNvSpPr>
              <p:nvPr/>
            </p:nvSpPr>
            <p:spPr bwMode="auto">
              <a:xfrm>
                <a:off x="2239561" y="3377949"/>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76" name="直接箭头连接符 75"/>
              <p:cNvCxnSpPr>
                <a:stCxn id="75" idx="3"/>
              </p:cNvCxnSpPr>
              <p:nvPr/>
            </p:nvCxnSpPr>
            <p:spPr>
              <a:xfrm>
                <a:off x="2743617" y="361264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3278282" y="345043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 Box 12"/>
              <p:cNvSpPr txBox="1">
                <a:spLocks noChangeArrowheads="1"/>
              </p:cNvSpPr>
              <p:nvPr/>
            </p:nvSpPr>
            <p:spPr bwMode="auto">
              <a:xfrm>
                <a:off x="2866839" y="3232530"/>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79" name="Text Box 12"/>
              <p:cNvSpPr txBox="1">
                <a:spLocks noChangeArrowheads="1"/>
              </p:cNvSpPr>
              <p:nvPr/>
            </p:nvSpPr>
            <p:spPr bwMode="auto">
              <a:xfrm>
                <a:off x="2239561" y="4303282"/>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80" name="直接箭头连接符 79"/>
              <p:cNvCxnSpPr>
                <a:stCxn id="79" idx="3"/>
              </p:cNvCxnSpPr>
              <p:nvPr/>
            </p:nvCxnSpPr>
            <p:spPr>
              <a:xfrm>
                <a:off x="2743617" y="453797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278282" y="437576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 Box 12"/>
              <p:cNvSpPr txBox="1">
                <a:spLocks noChangeArrowheads="1"/>
              </p:cNvSpPr>
              <p:nvPr/>
            </p:nvSpPr>
            <p:spPr bwMode="auto">
              <a:xfrm>
                <a:off x="2866840" y="414154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83" name="直接箭头连接符 82"/>
              <p:cNvCxnSpPr/>
              <p:nvPr/>
            </p:nvCxnSpPr>
            <p:spPr>
              <a:xfrm>
                <a:off x="4452334" y="401572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4986999" y="385351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 Box 12"/>
              <p:cNvSpPr txBox="1">
                <a:spLocks noChangeArrowheads="1"/>
              </p:cNvSpPr>
              <p:nvPr/>
            </p:nvSpPr>
            <p:spPr bwMode="auto">
              <a:xfrm>
                <a:off x="4575557" y="361929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86" name="Text Box 12"/>
              <p:cNvSpPr txBox="1">
                <a:spLocks noChangeArrowheads="1"/>
              </p:cNvSpPr>
              <p:nvPr/>
            </p:nvSpPr>
            <p:spPr bwMode="auto">
              <a:xfrm>
                <a:off x="5552516" y="376165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C</a:t>
                </a:r>
                <a:endParaRPr lang="zh-CN" altLang="en-US" sz="2400" dirty="0">
                  <a:ea typeface="+mn-ea"/>
                </a:endParaRPr>
              </a:p>
            </p:txBody>
          </p:sp>
          <p:sp>
            <p:nvSpPr>
              <p:cNvPr id="87" name="Text Box 12"/>
              <p:cNvSpPr txBox="1">
                <a:spLocks noChangeArrowheads="1"/>
              </p:cNvSpPr>
              <p:nvPr/>
            </p:nvSpPr>
            <p:spPr bwMode="auto">
              <a:xfrm>
                <a:off x="4682113" y="2462077"/>
                <a:ext cx="111423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Select</a:t>
                </a:r>
                <a:endParaRPr lang="zh-CN" altLang="en-US" sz="2000" dirty="0">
                  <a:solidFill>
                    <a:srgbClr val="0000FF"/>
                  </a:solidFill>
                  <a:ea typeface="+mn-ea"/>
                </a:endParaRPr>
              </a:p>
            </p:txBody>
          </p:sp>
          <p:cxnSp>
            <p:nvCxnSpPr>
              <p:cNvPr id="88" name="直接箭头连接符 48"/>
              <p:cNvCxnSpPr>
                <a:stCxn id="87" idx="1"/>
                <a:endCxn id="74" idx="1"/>
              </p:cNvCxnSpPr>
              <p:nvPr/>
            </p:nvCxnSpPr>
            <p:spPr>
              <a:xfrm rot="10800000" flipV="1">
                <a:off x="4148067" y="2665994"/>
                <a:ext cx="534046" cy="449246"/>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5" name="Text Box 12"/>
          <p:cNvSpPr txBox="1">
            <a:spLocks noChangeArrowheads="1"/>
          </p:cNvSpPr>
          <p:nvPr/>
        </p:nvSpPr>
        <p:spPr bwMode="auto">
          <a:xfrm>
            <a:off x="1388745" y="5318125"/>
            <a:ext cx="7155815" cy="138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在</a:t>
            </a:r>
            <a:r>
              <a:rPr lang="en-US" altLang="zh-CN" b="0" dirty="0"/>
              <a:t>ALU</a:t>
            </a:r>
            <a:r>
              <a:rPr altLang="en-US" b="0" dirty="0"/>
              <a:t>的输入和寄存器堆的输入数据处各加入一个多选器（见后图）</a:t>
            </a:r>
          </a:p>
          <a:p>
            <a:pPr marL="457200" indent="-457200" algn="l">
              <a:buFont typeface="Wingdings" panose="05000000000000000000" pitchFamily="2" charset="2"/>
              <a:buChar char="Ø"/>
            </a:pPr>
            <a:r>
              <a:rPr lang="en-US" altLang="zh-CN" b="0" dirty="0"/>
              <a:t>......</a:t>
            </a:r>
          </a:p>
        </p:txBody>
      </p:sp>
      <p:sp>
        <p:nvSpPr>
          <p:cNvPr id="6" name="灯片编号占位符 5"/>
          <p:cNvSpPr>
            <a:spLocks noGrp="1"/>
          </p:cNvSpPr>
          <p:nvPr>
            <p:ph type="sldNum" sz="quarter" idx="12"/>
          </p:nvPr>
        </p:nvSpPr>
        <p:spPr/>
        <p:txBody>
          <a:bodyPr/>
          <a:lstStyle/>
          <a:p>
            <a:fld id="{240D5ECE-8B49-45CD-BE81-EF81920D1969}" type="slidenum">
              <a:rPr lang="en-US" altLang="zh-CN" smtClean="0"/>
              <a:t>36</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指令合并</a:t>
            </a:r>
            <a:r>
              <a:rPr lang="en-US" altLang="zh-CN" sz="2800" b="1" dirty="0">
                <a:solidFill>
                  <a:srgbClr val="0000FF"/>
                </a:solidFill>
                <a:latin typeface="+mn-ea"/>
                <a:ea typeface="+mn-ea"/>
              </a:rPr>
              <a:t>---ALU</a:t>
            </a:r>
            <a:r>
              <a:rPr lang="zh-CN" altLang="en-US" sz="2800" b="1" dirty="0">
                <a:solidFill>
                  <a:srgbClr val="0000FF"/>
                </a:solidFill>
                <a:latin typeface="+mn-ea"/>
                <a:ea typeface="+mn-ea"/>
              </a:rPr>
              <a:t>输入</a:t>
            </a:r>
            <a:endParaRPr lang="zh-CN" altLang="zh-CN" sz="2800" b="1" dirty="0">
              <a:solidFill>
                <a:srgbClr val="0000FF"/>
              </a:solidFill>
              <a:latin typeface="+mn-ea"/>
              <a:ea typeface="+mn-ea"/>
            </a:endParaRPr>
          </a:p>
        </p:txBody>
      </p:sp>
      <p:sp>
        <p:nvSpPr>
          <p:cNvPr id="28" name="Text Box 12"/>
          <p:cNvSpPr txBox="1">
            <a:spLocks noChangeArrowheads="1"/>
          </p:cNvSpPr>
          <p:nvPr/>
        </p:nvSpPr>
        <p:spPr bwMode="auto">
          <a:xfrm>
            <a:off x="672088" y="954237"/>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a:t>
            </a:r>
            <a:r>
              <a:rPr lang="en-US" altLang="zh-CN" b="0" dirty="0"/>
              <a:t>ALU</a:t>
            </a:r>
            <a:r>
              <a:rPr lang="zh-CN" altLang="en-US" b="0" dirty="0"/>
              <a:t>的输入</a:t>
            </a:r>
          </a:p>
        </p:txBody>
      </p:sp>
      <p:sp>
        <p:nvSpPr>
          <p:cNvPr id="29" name="Text Box 12"/>
          <p:cNvSpPr txBox="1">
            <a:spLocks noChangeArrowheads="1"/>
          </p:cNvSpPr>
          <p:nvPr/>
        </p:nvSpPr>
        <p:spPr bwMode="auto">
          <a:xfrm>
            <a:off x="1116553" y="1485182"/>
            <a:ext cx="662473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solidFill>
                  <a:srgbClr val="C00000"/>
                </a:solidFill>
              </a:rPr>
              <a:t>寄存器堆的</a:t>
            </a:r>
            <a:r>
              <a:rPr lang="en-US" altLang="zh-CN" sz="2400" b="0" dirty="0">
                <a:solidFill>
                  <a:srgbClr val="C00000"/>
                </a:solidFill>
              </a:rPr>
              <a:t>B</a:t>
            </a:r>
            <a:r>
              <a:rPr lang="zh-CN" altLang="en-US" sz="2400" b="0" dirty="0">
                <a:solidFill>
                  <a:srgbClr val="C00000"/>
                </a:solidFill>
              </a:rPr>
              <a:t>输出</a:t>
            </a:r>
            <a:r>
              <a:rPr lang="en-US" altLang="zh-CN" sz="2400" b="0" dirty="0">
                <a:solidFill>
                  <a:srgbClr val="C00000"/>
                </a:solidFill>
              </a:rPr>
              <a:t>(R</a:t>
            </a:r>
            <a:r>
              <a:rPr lang="zh-CN" altLang="en-US" sz="2400" b="0" dirty="0">
                <a:solidFill>
                  <a:srgbClr val="C00000"/>
                </a:solidFill>
              </a:rPr>
              <a:t>型指令</a:t>
            </a:r>
            <a:r>
              <a:rPr lang="en-US" altLang="zh-CN" sz="2400" b="0" dirty="0">
                <a:solidFill>
                  <a:srgbClr val="C00000"/>
                </a:solidFill>
              </a:rPr>
              <a:t>)</a:t>
            </a:r>
            <a:endParaRPr lang="zh-CN" altLang="en-US" sz="2400" b="0" dirty="0">
              <a:solidFill>
                <a:srgbClr val="C00000"/>
              </a:solidFill>
            </a:endParaRPr>
          </a:p>
        </p:txBody>
      </p:sp>
      <p:sp>
        <p:nvSpPr>
          <p:cNvPr id="5" name="Text Box 12"/>
          <p:cNvSpPr txBox="1">
            <a:spLocks noChangeArrowheads="1"/>
          </p:cNvSpPr>
          <p:nvPr/>
        </p:nvSpPr>
        <p:spPr bwMode="auto">
          <a:xfrm>
            <a:off x="1116553" y="2027879"/>
            <a:ext cx="662473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符号扩展输出</a:t>
            </a:r>
            <a:r>
              <a:rPr lang="en-US" altLang="zh-CN" sz="2400" b="0" dirty="0"/>
              <a:t>(Load/Store</a:t>
            </a:r>
            <a:r>
              <a:rPr lang="zh-CN" altLang="en-US" sz="2400" b="0" dirty="0"/>
              <a:t>型指令</a:t>
            </a:r>
            <a:r>
              <a:rPr lang="en-US" altLang="zh-CN" sz="2400" b="0" dirty="0"/>
              <a:t>)</a:t>
            </a:r>
            <a:endParaRPr lang="zh-CN" altLang="en-US" sz="2400" b="0" dirty="0"/>
          </a:p>
        </p:txBody>
      </p:sp>
      <p:pic>
        <p:nvPicPr>
          <p:cNvPr id="129" name="图片 128"/>
          <p:cNvPicPr>
            <a:picLocks noChangeAspect="1"/>
          </p:cNvPicPr>
          <p:nvPr/>
        </p:nvPicPr>
        <p:blipFill>
          <a:blip r:embed="rId3"/>
          <a:stretch>
            <a:fillRect/>
          </a:stretch>
        </p:blipFill>
        <p:spPr>
          <a:xfrm>
            <a:off x="395536" y="2800995"/>
            <a:ext cx="4889751" cy="1924149"/>
          </a:xfrm>
          <a:prstGeom prst="rect">
            <a:avLst/>
          </a:prstGeom>
        </p:spPr>
      </p:pic>
      <p:pic>
        <p:nvPicPr>
          <p:cNvPr id="130" name="图片 129"/>
          <p:cNvPicPr>
            <a:picLocks noChangeAspect="1"/>
          </p:cNvPicPr>
          <p:nvPr/>
        </p:nvPicPr>
        <p:blipFill>
          <a:blip r:embed="rId4"/>
          <a:stretch>
            <a:fillRect/>
          </a:stretch>
        </p:blipFill>
        <p:spPr>
          <a:xfrm>
            <a:off x="4114542" y="4293096"/>
            <a:ext cx="5029458" cy="2425825"/>
          </a:xfrm>
          <a:prstGeom prst="rect">
            <a:avLst/>
          </a:prstGeom>
        </p:spPr>
      </p:pic>
      <p:sp>
        <p:nvSpPr>
          <p:cNvPr id="131" name="椭圆 130"/>
          <p:cNvSpPr/>
          <p:nvPr/>
        </p:nvSpPr>
        <p:spPr>
          <a:xfrm>
            <a:off x="6156176" y="5479890"/>
            <a:ext cx="864096" cy="469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2411760" y="3750399"/>
            <a:ext cx="936104" cy="542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37</a:t>
            </a:fld>
            <a:endParaRPr kumimoji="0" lang="zh-CN" altLang="en-US" dirty="0"/>
          </a:p>
        </p:txBody>
      </p:sp>
      <p:sp>
        <p:nvSpPr>
          <p:cNvPr id="11" name="TextBox 10"/>
          <p:cNvSpPr txBox="1"/>
          <p:nvPr/>
        </p:nvSpPr>
        <p:spPr>
          <a:xfrm>
            <a:off x="2599968" y="3729628"/>
            <a:ext cx="373948" cy="307777"/>
          </a:xfrm>
          <a:prstGeom prst="rect">
            <a:avLst/>
          </a:prstGeom>
          <a:noFill/>
        </p:spPr>
        <p:txBody>
          <a:bodyPr wrap="square" rtlCol="0">
            <a:spAutoFit/>
          </a:bodyPr>
          <a:lstStyle/>
          <a:p>
            <a:r>
              <a:rPr lang="en-US" altLang="zh-CN" sz="1400" b="1" dirty="0"/>
              <a:t>B</a:t>
            </a:r>
            <a:endParaRPr lang="zh-CN" altLang="en-US" sz="1400" b="1" dirty="0"/>
          </a:p>
        </p:txBody>
      </p:sp>
      <p:sp>
        <p:nvSpPr>
          <p:cNvPr id="12" name="TextBox 11"/>
          <p:cNvSpPr txBox="1"/>
          <p:nvPr/>
        </p:nvSpPr>
        <p:spPr>
          <a:xfrm>
            <a:off x="2599968" y="3212976"/>
            <a:ext cx="373948" cy="307777"/>
          </a:xfrm>
          <a:prstGeom prst="rect">
            <a:avLst/>
          </a:prstGeom>
          <a:noFill/>
        </p:spPr>
        <p:txBody>
          <a:bodyPr wrap="square" rtlCol="0">
            <a:spAutoFit/>
          </a:bodyPr>
          <a:lstStyle/>
          <a:p>
            <a:r>
              <a:rPr lang="en-US" altLang="zh-CN" sz="1400" b="1" dirty="0"/>
              <a:t>A</a:t>
            </a:r>
            <a:endParaRPr lang="zh-CN" altLang="en-US" sz="1400"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a:t>
            </a:r>
            <a:r>
              <a:rPr lang="en-US" altLang="zh-CN" sz="2800" b="1" dirty="0">
                <a:solidFill>
                  <a:srgbClr val="0000FF"/>
                </a:solidFill>
              </a:rPr>
              <a:t> --- </a:t>
            </a:r>
            <a:r>
              <a:rPr lang="en-US" altLang="zh-CN" sz="2800" b="1" dirty="0">
                <a:solidFill>
                  <a:srgbClr val="FF0000"/>
                </a:solidFill>
              </a:rPr>
              <a:t>ALU</a:t>
            </a:r>
            <a:r>
              <a:rPr lang="zh-CN" altLang="en-US" sz="2800" b="1" dirty="0">
                <a:solidFill>
                  <a:srgbClr val="FF0000"/>
                </a:solidFill>
              </a:rPr>
              <a:t>输入</a:t>
            </a:r>
            <a:r>
              <a:rPr lang="zh-CN" altLang="en-US" sz="2800" b="1" dirty="0">
                <a:solidFill>
                  <a:srgbClr val="0000FF"/>
                </a:solidFill>
              </a:rPr>
              <a:t>合并处理</a:t>
            </a:r>
            <a:endParaRPr lang="zh-CN" altLang="zh-CN" sz="2800" b="1" dirty="0">
              <a:solidFill>
                <a:srgbClr val="0000FF"/>
              </a:solidFill>
            </a:endParaRPr>
          </a:p>
        </p:txBody>
      </p:sp>
      <p:sp>
        <p:nvSpPr>
          <p:cNvPr id="111" name="矩形 110"/>
          <p:cNvSpPr/>
          <p:nvPr/>
        </p:nvSpPr>
        <p:spPr>
          <a:xfrm>
            <a:off x="1531447" y="1230562"/>
            <a:ext cx="1671085" cy="1613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112" name="直接箭头连接符 111"/>
          <p:cNvCxnSpPr/>
          <p:nvPr/>
        </p:nvCxnSpPr>
        <p:spPr>
          <a:xfrm>
            <a:off x="3202532" y="1656697"/>
            <a:ext cx="2672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12"/>
          <p:cNvSpPr txBox="1">
            <a:spLocks noChangeArrowheads="1"/>
          </p:cNvSpPr>
          <p:nvPr/>
        </p:nvSpPr>
        <p:spPr bwMode="auto">
          <a:xfrm>
            <a:off x="1596589" y="1744056"/>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solidFill>
                  <a:srgbClr val="C00000"/>
                </a:solidFill>
              </a:rPr>
              <a:t>32 32-bit</a:t>
            </a:r>
          </a:p>
          <a:p>
            <a:r>
              <a:rPr lang="en-US" altLang="zh-CN" sz="2000" b="0" dirty="0">
                <a:solidFill>
                  <a:srgbClr val="C00000"/>
                </a:solidFill>
              </a:rPr>
              <a:t>Registers</a:t>
            </a:r>
            <a:endParaRPr lang="zh-CN" altLang="en-US" sz="2000" b="0" dirty="0">
              <a:solidFill>
                <a:srgbClr val="C00000"/>
              </a:solidFill>
            </a:endParaRPr>
          </a:p>
        </p:txBody>
      </p:sp>
      <p:sp>
        <p:nvSpPr>
          <p:cNvPr id="117" name="Text Box 12"/>
          <p:cNvSpPr txBox="1">
            <a:spLocks noChangeArrowheads="1"/>
          </p:cNvSpPr>
          <p:nvPr/>
        </p:nvSpPr>
        <p:spPr bwMode="auto">
          <a:xfrm>
            <a:off x="6145267" y="2034807"/>
            <a:ext cx="792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dirty="0">
                <a:ea typeface="+mn-ea"/>
              </a:rPr>
              <a:t>ALU</a:t>
            </a:r>
            <a:endParaRPr lang="zh-CN" altLang="en-US" dirty="0">
              <a:ea typeface="+mn-ea"/>
            </a:endParaRPr>
          </a:p>
        </p:txBody>
      </p:sp>
      <p:grpSp>
        <p:nvGrpSpPr>
          <p:cNvPr id="45" name="Group 27"/>
          <p:cNvGrpSpPr/>
          <p:nvPr/>
        </p:nvGrpSpPr>
        <p:grpSpPr bwMode="auto">
          <a:xfrm>
            <a:off x="5875009" y="1211532"/>
            <a:ext cx="1085325" cy="2077437"/>
            <a:chOff x="2400" y="2496"/>
            <a:chExt cx="288" cy="672"/>
          </a:xfrm>
        </p:grpSpPr>
        <p:sp>
          <p:nvSpPr>
            <p:cNvPr id="46"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60" name="直接箭头连接符 59"/>
          <p:cNvCxnSpPr>
            <a:stCxn id="61" idx="2"/>
          </p:cNvCxnSpPr>
          <p:nvPr/>
        </p:nvCxnSpPr>
        <p:spPr>
          <a:xfrm flipV="1">
            <a:off x="4487383" y="2856504"/>
            <a:ext cx="1387626" cy="5660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流程图: 终止 60"/>
          <p:cNvSpPr/>
          <p:nvPr/>
        </p:nvSpPr>
        <p:spPr>
          <a:xfrm rot="16200000" flipH="1">
            <a:off x="3661437" y="3175365"/>
            <a:ext cx="1157507" cy="494385"/>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MUX</a:t>
            </a:r>
            <a:endParaRPr lang="zh-CN" altLang="en-US" sz="2400" b="1" dirty="0">
              <a:solidFill>
                <a:schemeClr val="tx1"/>
              </a:solidFill>
            </a:endParaRPr>
          </a:p>
        </p:txBody>
      </p:sp>
      <p:cxnSp>
        <p:nvCxnSpPr>
          <p:cNvPr id="62" name="直接箭头连接符 59"/>
          <p:cNvCxnSpPr/>
          <p:nvPr/>
        </p:nvCxnSpPr>
        <p:spPr>
          <a:xfrm>
            <a:off x="3202532" y="2398639"/>
            <a:ext cx="813083" cy="76126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06457" y="3680588"/>
            <a:ext cx="30865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梯形 124"/>
          <p:cNvSpPr/>
          <p:nvPr/>
        </p:nvSpPr>
        <p:spPr>
          <a:xfrm rot="5400000">
            <a:off x="1888006" y="3519358"/>
            <a:ext cx="593518" cy="364445"/>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p:cNvCxnSpPr>
            <a:stCxn id="66" idx="1"/>
            <a:endCxn id="61" idx="3"/>
          </p:cNvCxnSpPr>
          <p:nvPr/>
        </p:nvCxnSpPr>
        <p:spPr>
          <a:xfrm rot="10800000">
            <a:off x="4240191" y="4001312"/>
            <a:ext cx="1149648" cy="36957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 Box 12"/>
          <p:cNvSpPr txBox="1">
            <a:spLocks noChangeArrowheads="1"/>
          </p:cNvSpPr>
          <p:nvPr/>
        </p:nvSpPr>
        <p:spPr bwMode="auto">
          <a:xfrm>
            <a:off x="5389839" y="4186222"/>
            <a:ext cx="13492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rPr>
              <a:t>ALUSrc</a:t>
            </a:r>
            <a:endParaRPr lang="zh-CN" altLang="en-US" sz="2400" dirty="0">
              <a:solidFill>
                <a:srgbClr val="0000FF"/>
              </a:solidFill>
            </a:endParaRPr>
          </a:p>
        </p:txBody>
      </p:sp>
      <p:sp>
        <p:nvSpPr>
          <p:cNvPr id="69" name="矩形 68"/>
          <p:cNvSpPr/>
          <p:nvPr/>
        </p:nvSpPr>
        <p:spPr>
          <a:xfrm>
            <a:off x="7408680" y="3736618"/>
            <a:ext cx="1368152" cy="1472253"/>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cxnSp>
        <p:nvCxnSpPr>
          <p:cNvPr id="70" name="直接箭头连接符 59"/>
          <p:cNvCxnSpPr/>
          <p:nvPr/>
        </p:nvCxnSpPr>
        <p:spPr>
          <a:xfrm>
            <a:off x="3609073" y="3139531"/>
            <a:ext cx="3799607" cy="1729629"/>
          </a:xfrm>
          <a:prstGeom prst="bentConnector3">
            <a:avLst>
              <a:gd name="adj1" fmla="val -621"/>
            </a:avLst>
          </a:prstGeom>
          <a:ln w="38100">
            <a:solidFill>
              <a:schemeClr val="tx1"/>
            </a:solidFill>
            <a:headEnd type="oval" w="lg" len="lg"/>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38</a:t>
            </a:fld>
            <a:endParaRPr kumimoji="0" lang="zh-CN" altLang="en-US" dirty="0"/>
          </a:p>
        </p:txBody>
      </p:sp>
      <p:sp>
        <p:nvSpPr>
          <p:cNvPr id="4" name="TextBox 3"/>
          <p:cNvSpPr txBox="1"/>
          <p:nvPr/>
        </p:nvSpPr>
        <p:spPr>
          <a:xfrm>
            <a:off x="4257149" y="5208871"/>
            <a:ext cx="2265380" cy="1200329"/>
          </a:xfrm>
          <a:prstGeom prst="rect">
            <a:avLst/>
          </a:prstGeom>
          <a:noFill/>
        </p:spPr>
        <p:txBody>
          <a:bodyPr wrap="square" rtlCol="0">
            <a:spAutoFit/>
          </a:bodyPr>
          <a:lstStyle/>
          <a:p>
            <a:r>
              <a:rPr lang="en-US" altLang="zh-CN" sz="2400" b="1" dirty="0" err="1">
                <a:solidFill>
                  <a:srgbClr val="0000FF"/>
                </a:solidFill>
              </a:rPr>
              <a:t>ALUSrc</a:t>
            </a:r>
            <a:endParaRPr lang="en-US" altLang="zh-CN" sz="2400" b="1" dirty="0">
              <a:solidFill>
                <a:srgbClr val="0000FF"/>
              </a:solidFill>
            </a:endParaRPr>
          </a:p>
          <a:p>
            <a:r>
              <a:rPr lang="en-US" altLang="zh-CN" sz="2400" b="1" dirty="0">
                <a:solidFill>
                  <a:srgbClr val="C00000"/>
                </a:solidFill>
              </a:rPr>
              <a:t>0</a:t>
            </a:r>
            <a:r>
              <a:rPr lang="zh-CN" altLang="en-US" sz="2400" b="1" dirty="0">
                <a:solidFill>
                  <a:srgbClr val="C00000"/>
                </a:solidFill>
              </a:rPr>
              <a:t>：</a:t>
            </a:r>
            <a:r>
              <a:rPr lang="en-US" altLang="zh-CN" sz="2400" b="1" dirty="0">
                <a:solidFill>
                  <a:srgbClr val="C00000"/>
                </a:solidFill>
              </a:rPr>
              <a:t>R</a:t>
            </a:r>
          </a:p>
          <a:p>
            <a:r>
              <a:rPr lang="en-US" altLang="zh-CN" sz="2400" b="1" dirty="0">
                <a:solidFill>
                  <a:srgbClr val="0000FF"/>
                </a:solidFill>
              </a:rPr>
              <a:t>1</a:t>
            </a:r>
            <a:r>
              <a:rPr lang="zh-CN" altLang="en-US" sz="2400" b="1" dirty="0">
                <a:solidFill>
                  <a:srgbClr val="0000FF"/>
                </a:solidFill>
              </a:rPr>
              <a:t>：扩展立即数</a:t>
            </a:r>
          </a:p>
        </p:txBody>
      </p:sp>
      <p:sp>
        <p:nvSpPr>
          <p:cNvPr id="26" name="Text Box 12"/>
          <p:cNvSpPr txBox="1">
            <a:spLocks noChangeArrowheads="1"/>
          </p:cNvSpPr>
          <p:nvPr/>
        </p:nvSpPr>
        <p:spPr bwMode="auto">
          <a:xfrm>
            <a:off x="4361513" y="301615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27" name="直接连接符 26"/>
          <p:cNvCxnSpPr/>
          <p:nvPr/>
        </p:nvCxnSpPr>
        <p:spPr>
          <a:xfrm flipH="1">
            <a:off x="4820552" y="333449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125"/>
                                        </p:tgtEl>
                                        <p:attrNameLst>
                                          <p:attrName>style.color</p:attrName>
                                        </p:attrNameLst>
                                      </p:cBhvr>
                                      <p:to>
                                        <a:schemeClr val="accent2"/>
                                      </p:to>
                                    </p:animClr>
                                    <p:animClr clrSpc="rgb" dir="cw">
                                      <p:cBhvr>
                                        <p:cTn id="7" dur="250" fill="hold"/>
                                        <p:tgtEl>
                                          <p:spTgt spid="125"/>
                                        </p:tgtEl>
                                        <p:attrNameLst>
                                          <p:attrName>fillcolor</p:attrName>
                                        </p:attrNameLst>
                                      </p:cBhvr>
                                      <p:to>
                                        <a:schemeClr val="accent2"/>
                                      </p:to>
                                    </p:animClr>
                                    <p:set>
                                      <p:cBhvr>
                                        <p:cTn id="8" dur="250" fill="hold"/>
                                        <p:tgtEl>
                                          <p:spTgt spid="125"/>
                                        </p:tgtEl>
                                        <p:attrNameLst>
                                          <p:attrName>fill.type</p:attrName>
                                        </p:attrNameLst>
                                      </p:cBhvr>
                                      <p:to>
                                        <p:strVal val="solid"/>
                                      </p:to>
                                    </p:set>
                                    <p:set>
                                      <p:cBhvr>
                                        <p:cTn id="9" dur="250" fill="hold"/>
                                        <p:tgtEl>
                                          <p:spTgt spid="1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8707820" cy="685800"/>
          </a:xfrm>
        </p:spPr>
        <p:txBody>
          <a:bodyPr>
            <a:normAutofit/>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70C0"/>
                </a:solidFill>
                <a:latin typeface="+mn-ea"/>
                <a:ea typeface="+mn-ea"/>
              </a:rPr>
              <a:t>---</a:t>
            </a:r>
            <a:r>
              <a:rPr lang="zh-CN" altLang="en-US" sz="2800" b="1" dirty="0">
                <a:solidFill>
                  <a:srgbClr val="0070C0"/>
                </a:solidFill>
                <a:latin typeface="+mn-ea"/>
                <a:ea typeface="+mn-ea"/>
              </a:rPr>
              <a:t>寄存器堆数据输入</a:t>
            </a:r>
            <a:endParaRPr lang="zh-CN" altLang="zh-CN" sz="2800" b="1" dirty="0">
              <a:solidFill>
                <a:srgbClr val="0070C0"/>
              </a:solidFill>
              <a:latin typeface="+mn-ea"/>
              <a:ea typeface="+mn-ea"/>
            </a:endParaRPr>
          </a:p>
        </p:txBody>
      </p:sp>
      <p:sp>
        <p:nvSpPr>
          <p:cNvPr id="6" name="Text Box 12"/>
          <p:cNvSpPr txBox="1">
            <a:spLocks noChangeArrowheads="1"/>
          </p:cNvSpPr>
          <p:nvPr/>
        </p:nvSpPr>
        <p:spPr bwMode="auto">
          <a:xfrm>
            <a:off x="395536" y="908720"/>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选择寄存器堆</a:t>
            </a:r>
            <a:r>
              <a:rPr lang="en-US" altLang="zh-CN" b="0" dirty="0"/>
              <a:t>Data</a:t>
            </a:r>
            <a:r>
              <a:rPr lang="zh-CN" altLang="en-US" b="0" dirty="0"/>
              <a:t>的输入</a:t>
            </a:r>
          </a:p>
        </p:txBody>
      </p:sp>
      <p:sp>
        <p:nvSpPr>
          <p:cNvPr id="7" name="Text Box 12"/>
          <p:cNvSpPr txBox="1">
            <a:spLocks noChangeArrowheads="1"/>
          </p:cNvSpPr>
          <p:nvPr/>
        </p:nvSpPr>
        <p:spPr bwMode="auto">
          <a:xfrm>
            <a:off x="831969" y="1457102"/>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b="0" dirty="0">
                <a:solidFill>
                  <a:srgbClr val="C00000"/>
                </a:solidFill>
              </a:rPr>
              <a:t>ALU</a:t>
            </a:r>
            <a:r>
              <a:rPr lang="zh-CN" altLang="en-US" b="0" dirty="0">
                <a:solidFill>
                  <a:srgbClr val="C00000"/>
                </a:solidFill>
              </a:rPr>
              <a:t>的输出</a:t>
            </a:r>
            <a:r>
              <a:rPr lang="en-US" altLang="zh-CN" b="0" dirty="0">
                <a:solidFill>
                  <a:srgbClr val="C00000"/>
                </a:solidFill>
              </a:rPr>
              <a:t>(R</a:t>
            </a:r>
            <a:r>
              <a:rPr lang="zh-CN" altLang="en-US" b="0" dirty="0">
                <a:solidFill>
                  <a:srgbClr val="C00000"/>
                </a:solidFill>
              </a:rPr>
              <a:t>型指令</a:t>
            </a:r>
            <a:r>
              <a:rPr lang="en-US" altLang="zh-CN" b="0" dirty="0">
                <a:solidFill>
                  <a:srgbClr val="C00000"/>
                </a:solidFill>
              </a:rPr>
              <a:t>)</a:t>
            </a:r>
            <a:endParaRPr lang="zh-CN" altLang="en-US" b="0" dirty="0">
              <a:solidFill>
                <a:srgbClr val="C00000"/>
              </a:solidFill>
            </a:endParaRPr>
          </a:p>
        </p:txBody>
      </p:sp>
      <p:sp>
        <p:nvSpPr>
          <p:cNvPr id="8" name="Text Box 12"/>
          <p:cNvSpPr txBox="1">
            <a:spLocks noChangeArrowheads="1"/>
          </p:cNvSpPr>
          <p:nvPr/>
        </p:nvSpPr>
        <p:spPr bwMode="auto">
          <a:xfrm>
            <a:off x="831969" y="1999799"/>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存储器的输出</a:t>
            </a:r>
            <a:r>
              <a:rPr lang="en-US" altLang="zh-CN" b="0"/>
              <a:t>(Load</a:t>
            </a:r>
            <a:r>
              <a:rPr lang="zh-CN" altLang="en-US" b="0"/>
              <a:t>指令</a:t>
            </a:r>
            <a:r>
              <a:rPr lang="en-US" altLang="zh-CN" b="0" dirty="0"/>
              <a:t>)</a:t>
            </a:r>
            <a:endParaRPr lang="zh-CN" altLang="en-US" b="0" dirty="0"/>
          </a:p>
        </p:txBody>
      </p:sp>
      <p:pic>
        <p:nvPicPr>
          <p:cNvPr id="12" name="图片 11"/>
          <p:cNvPicPr>
            <a:picLocks noChangeAspect="1"/>
          </p:cNvPicPr>
          <p:nvPr/>
        </p:nvPicPr>
        <p:blipFill>
          <a:blip r:embed="rId3"/>
          <a:stretch>
            <a:fillRect/>
          </a:stretch>
        </p:blipFill>
        <p:spPr>
          <a:xfrm>
            <a:off x="251520" y="2788324"/>
            <a:ext cx="4889751" cy="1924149"/>
          </a:xfrm>
          <a:prstGeom prst="rect">
            <a:avLst/>
          </a:prstGeom>
        </p:spPr>
      </p:pic>
      <p:pic>
        <p:nvPicPr>
          <p:cNvPr id="13" name="图片 12"/>
          <p:cNvPicPr>
            <a:picLocks noChangeAspect="1"/>
          </p:cNvPicPr>
          <p:nvPr/>
        </p:nvPicPr>
        <p:blipFill>
          <a:blip r:embed="rId4"/>
          <a:stretch>
            <a:fillRect/>
          </a:stretch>
        </p:blipFill>
        <p:spPr>
          <a:xfrm>
            <a:off x="4007038" y="4315543"/>
            <a:ext cx="5029458" cy="2425825"/>
          </a:xfrm>
          <a:prstGeom prst="rect">
            <a:avLst/>
          </a:prstGeom>
        </p:spPr>
      </p:pic>
      <p:sp>
        <p:nvSpPr>
          <p:cNvPr id="14" name="椭圆 13"/>
          <p:cNvSpPr/>
          <p:nvPr/>
        </p:nvSpPr>
        <p:spPr>
          <a:xfrm>
            <a:off x="323528" y="3606383"/>
            <a:ext cx="936104" cy="3986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11960" y="5157192"/>
            <a:ext cx="72008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39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5"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rgbClr val="FF0000"/>
                </a:solidFill>
              </a:rPr>
              <a:t>3.1  基本</a:t>
            </a:r>
            <a:r>
              <a:rPr lang="en-US" altLang="zh-CN" b="1" dirty="0">
                <a:solidFill>
                  <a:srgbClr val="FF0000"/>
                </a:solidFill>
              </a:rPr>
              <a:t>CPU</a:t>
            </a:r>
            <a:r>
              <a:rPr lang="zh-CN" altLang="en-US" b="1" dirty="0">
                <a:solidFill>
                  <a:srgbClr val="FF0000"/>
                </a:solidFill>
              </a:rPr>
              <a:t>设计方法与指令集选取</a:t>
            </a:r>
            <a:endParaRPr lang="en-US" altLang="zh-CN" b="1" dirty="0">
              <a:solidFill>
                <a:srgbClr val="FF0000"/>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a:t>
            </a:fld>
            <a:endParaRPr kumimoji="0"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9324528" cy="685800"/>
          </a:xfrm>
        </p:spPr>
        <p:txBody>
          <a:bodyPr>
            <a:noAutofit/>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a:t>
            </a:r>
            <a:r>
              <a:rPr lang="en-US" altLang="zh-CN" sz="2800" b="1" dirty="0">
                <a:solidFill>
                  <a:srgbClr val="0000FF"/>
                </a:solidFill>
              </a:rPr>
              <a:t>---- </a:t>
            </a:r>
            <a:r>
              <a:rPr lang="zh-CN" altLang="en-US" sz="2400" b="1" dirty="0">
                <a:solidFill>
                  <a:srgbClr val="0000FF"/>
                </a:solidFill>
              </a:rPr>
              <a:t>寄存器堆数据输入合并处理</a:t>
            </a:r>
            <a:endParaRPr lang="zh-CN" altLang="zh-CN" sz="2400" b="1" dirty="0">
              <a:solidFill>
                <a:srgbClr val="0000FF"/>
              </a:solidFill>
            </a:endParaRPr>
          </a:p>
        </p:txBody>
      </p:sp>
      <p:sp>
        <p:nvSpPr>
          <p:cNvPr id="41" name="Text Box 12"/>
          <p:cNvSpPr txBox="1">
            <a:spLocks noChangeArrowheads="1"/>
          </p:cNvSpPr>
          <p:nvPr/>
        </p:nvSpPr>
        <p:spPr bwMode="auto">
          <a:xfrm>
            <a:off x="1769452" y="2326086"/>
            <a:ext cx="792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dirty="0">
                <a:ea typeface="+mn-ea"/>
              </a:rPr>
              <a:t>ALU</a:t>
            </a:r>
            <a:endParaRPr lang="zh-CN" altLang="en-US" dirty="0">
              <a:ea typeface="+mn-ea"/>
            </a:endParaRPr>
          </a:p>
        </p:txBody>
      </p:sp>
      <p:grpSp>
        <p:nvGrpSpPr>
          <p:cNvPr id="42" name="Group 27"/>
          <p:cNvGrpSpPr/>
          <p:nvPr/>
        </p:nvGrpSpPr>
        <p:grpSpPr bwMode="auto">
          <a:xfrm>
            <a:off x="1476215" y="1428617"/>
            <a:ext cx="1085325" cy="2077437"/>
            <a:chOff x="2400" y="2496"/>
            <a:chExt cx="288" cy="672"/>
          </a:xfrm>
        </p:grpSpPr>
        <p:sp>
          <p:nvSpPr>
            <p:cNvPr id="4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50" name="直接箭头连接符 59"/>
          <p:cNvCxnSpPr/>
          <p:nvPr/>
        </p:nvCxnSpPr>
        <p:spPr>
          <a:xfrm>
            <a:off x="2561541" y="2541528"/>
            <a:ext cx="3450619" cy="2183616"/>
          </a:xfrm>
          <a:prstGeom prst="bentConnector3">
            <a:avLst>
              <a:gd name="adj1" fmla="val 2030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745327" y="2556986"/>
            <a:ext cx="1584176"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Memory</a:t>
            </a:r>
            <a:endParaRPr lang="zh-CN" altLang="en-US" sz="2400" b="1" dirty="0">
              <a:solidFill>
                <a:srgbClr val="C00000"/>
              </a:solidFill>
            </a:endParaRPr>
          </a:p>
        </p:txBody>
      </p:sp>
      <p:sp>
        <p:nvSpPr>
          <p:cNvPr id="52" name="流程图: 终止 51"/>
          <p:cNvSpPr/>
          <p:nvPr/>
        </p:nvSpPr>
        <p:spPr>
          <a:xfrm rot="16200000" flipH="1">
            <a:off x="6285790" y="3109423"/>
            <a:ext cx="1312441" cy="494385"/>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MUX</a:t>
            </a:r>
            <a:endParaRPr lang="zh-CN" altLang="en-US" sz="2400" b="1" dirty="0">
              <a:solidFill>
                <a:schemeClr val="tx1"/>
              </a:solidFill>
            </a:endParaRPr>
          </a:p>
        </p:txBody>
      </p:sp>
      <p:cxnSp>
        <p:nvCxnSpPr>
          <p:cNvPr id="53" name="直接箭头连接符 52"/>
          <p:cNvCxnSpPr/>
          <p:nvPr/>
        </p:nvCxnSpPr>
        <p:spPr>
          <a:xfrm>
            <a:off x="5329503" y="3060889"/>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6012159" y="3661991"/>
            <a:ext cx="6826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3661991"/>
            <a:ext cx="0" cy="1063153"/>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Text Box 12"/>
          <p:cNvSpPr txBox="1">
            <a:spLocks noChangeArrowheads="1"/>
          </p:cNvSpPr>
          <p:nvPr/>
        </p:nvSpPr>
        <p:spPr bwMode="auto">
          <a:xfrm>
            <a:off x="5035738" y="1651199"/>
            <a:ext cx="13492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rPr>
              <a:t>M2Reg</a:t>
            </a:r>
            <a:endParaRPr lang="zh-CN" altLang="en-US" sz="2400" dirty="0">
              <a:solidFill>
                <a:srgbClr val="0000FF"/>
              </a:solidFill>
            </a:endParaRPr>
          </a:p>
        </p:txBody>
      </p:sp>
      <p:cxnSp>
        <p:nvCxnSpPr>
          <p:cNvPr id="68" name="直接箭头连接符 114"/>
          <p:cNvCxnSpPr>
            <a:stCxn id="67" idx="3"/>
            <a:endCxn id="52" idx="1"/>
          </p:cNvCxnSpPr>
          <p:nvPr/>
        </p:nvCxnSpPr>
        <p:spPr>
          <a:xfrm>
            <a:off x="6385004" y="1835865"/>
            <a:ext cx="557007" cy="8645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189203" y="3356615"/>
            <a:ext cx="6826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40</a:t>
            </a:fld>
            <a:endParaRPr kumimoji="0" lang="zh-CN" altLang="en-US" dirty="0"/>
          </a:p>
        </p:txBody>
      </p:sp>
      <p:sp>
        <p:nvSpPr>
          <p:cNvPr id="22" name="TextBox 21"/>
          <p:cNvSpPr txBox="1"/>
          <p:nvPr/>
        </p:nvSpPr>
        <p:spPr>
          <a:xfrm>
            <a:off x="3574492" y="5208871"/>
            <a:ext cx="3614711" cy="1200329"/>
          </a:xfrm>
          <a:prstGeom prst="rect">
            <a:avLst/>
          </a:prstGeom>
          <a:noFill/>
        </p:spPr>
        <p:txBody>
          <a:bodyPr wrap="square" rtlCol="0">
            <a:spAutoFit/>
          </a:bodyPr>
          <a:lstStyle/>
          <a:p>
            <a:r>
              <a:rPr lang="en-US" altLang="zh-CN" sz="2400" b="1" dirty="0" err="1">
                <a:solidFill>
                  <a:srgbClr val="0000FF"/>
                </a:solidFill>
              </a:rPr>
              <a:t>MemtoReg</a:t>
            </a:r>
            <a:r>
              <a:rPr lang="zh-CN" altLang="en-US" sz="2400" b="1" dirty="0">
                <a:solidFill>
                  <a:srgbClr val="0000FF"/>
                </a:solidFill>
              </a:rPr>
              <a:t>（</a:t>
            </a:r>
            <a:r>
              <a:rPr lang="en-US" altLang="zh-CN" sz="2400" b="1" dirty="0">
                <a:solidFill>
                  <a:srgbClr val="0000FF"/>
                </a:solidFill>
              </a:rPr>
              <a:t>M2Reg</a:t>
            </a:r>
            <a:r>
              <a:rPr lang="zh-CN" altLang="en-US" sz="2400" b="1" dirty="0">
                <a:solidFill>
                  <a:srgbClr val="0000FF"/>
                </a:solidFill>
              </a:rPr>
              <a:t>）</a:t>
            </a:r>
            <a:endParaRPr lang="en-US" altLang="zh-CN" sz="2400" b="1" dirty="0">
              <a:solidFill>
                <a:srgbClr val="0000FF"/>
              </a:solidFill>
            </a:endParaRPr>
          </a:p>
          <a:p>
            <a:r>
              <a:rPr lang="en-US" altLang="zh-CN" sz="2400" b="1" dirty="0">
                <a:solidFill>
                  <a:srgbClr val="C00000"/>
                </a:solidFill>
              </a:rPr>
              <a:t>0</a:t>
            </a:r>
            <a:r>
              <a:rPr lang="zh-CN" altLang="en-US" sz="2400" b="1" dirty="0">
                <a:solidFill>
                  <a:srgbClr val="C00000"/>
                </a:solidFill>
              </a:rPr>
              <a:t>：</a:t>
            </a:r>
            <a:r>
              <a:rPr lang="en-US" altLang="zh-CN" sz="2400" b="1" dirty="0">
                <a:solidFill>
                  <a:srgbClr val="C00000"/>
                </a:solidFill>
              </a:rPr>
              <a:t>ALU</a:t>
            </a:r>
            <a:r>
              <a:rPr lang="zh-CN" altLang="en-US" sz="2400" b="1" dirty="0">
                <a:solidFill>
                  <a:srgbClr val="C00000"/>
                </a:solidFill>
              </a:rPr>
              <a:t>输出（</a:t>
            </a:r>
            <a:r>
              <a:rPr lang="en-US" altLang="zh-CN" sz="2400" b="1" dirty="0">
                <a:solidFill>
                  <a:srgbClr val="C00000"/>
                </a:solidFill>
              </a:rPr>
              <a:t>R</a:t>
            </a:r>
            <a:r>
              <a:rPr lang="zh-CN" altLang="en-US" sz="2400" b="1" dirty="0">
                <a:solidFill>
                  <a:srgbClr val="C00000"/>
                </a:solidFill>
              </a:rPr>
              <a:t>型）</a:t>
            </a:r>
            <a:endParaRPr lang="en-US" altLang="zh-CN" sz="2400" b="1" dirty="0">
              <a:solidFill>
                <a:srgbClr val="C00000"/>
              </a:solidFill>
            </a:endParaRPr>
          </a:p>
          <a:p>
            <a:r>
              <a:rPr lang="en-US" altLang="zh-CN" sz="2400" b="1" dirty="0">
                <a:solidFill>
                  <a:srgbClr val="0000FF"/>
                </a:solidFill>
              </a:rPr>
              <a:t>1</a:t>
            </a:r>
            <a:r>
              <a:rPr lang="zh-CN" altLang="en-US" sz="2400" b="1" dirty="0">
                <a:solidFill>
                  <a:srgbClr val="0000FF"/>
                </a:solidFill>
              </a:rPr>
              <a:t>：</a:t>
            </a:r>
            <a:r>
              <a:rPr lang="en-US" altLang="zh-CN" sz="2400" b="1" dirty="0" err="1">
                <a:solidFill>
                  <a:srgbClr val="0000FF"/>
                </a:solidFill>
              </a:rPr>
              <a:t>Mem</a:t>
            </a:r>
            <a:r>
              <a:rPr lang="zh-CN" altLang="en-US" sz="2400" b="1" dirty="0">
                <a:solidFill>
                  <a:srgbClr val="0000FF"/>
                </a:solidFill>
              </a:rPr>
              <a:t>读出数据（</a:t>
            </a:r>
            <a:r>
              <a:rPr lang="en-US" altLang="zh-CN" sz="2400" b="1" dirty="0">
                <a:solidFill>
                  <a:srgbClr val="0000FF"/>
                </a:solidFill>
              </a:rPr>
              <a:t>load</a:t>
            </a:r>
            <a:r>
              <a:rPr lang="zh-CN" altLang="en-US" sz="2400" b="1" dirty="0">
                <a:solidFill>
                  <a:srgbClr val="0000FF"/>
                </a:solidFill>
              </a:rPr>
              <a:t>）</a:t>
            </a:r>
          </a:p>
        </p:txBody>
      </p:sp>
      <p:sp>
        <p:nvSpPr>
          <p:cNvPr id="23" name="Text Box 12"/>
          <p:cNvSpPr txBox="1">
            <a:spLocks noChangeArrowheads="1"/>
          </p:cNvSpPr>
          <p:nvPr/>
        </p:nvSpPr>
        <p:spPr bwMode="auto">
          <a:xfrm>
            <a:off x="7097154" y="2885284"/>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24" name="直接连接符 23"/>
          <p:cNvCxnSpPr/>
          <p:nvPr/>
        </p:nvCxnSpPr>
        <p:spPr>
          <a:xfrm flipH="1">
            <a:off x="7338275" y="3203623"/>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8707820" cy="685800"/>
          </a:xfrm>
        </p:spPr>
        <p:txBody>
          <a:bodyPr>
            <a:normAutofit/>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800" b="1" dirty="0">
                <a:solidFill>
                  <a:srgbClr val="0000FF"/>
                </a:solidFill>
                <a:latin typeface="+mn-ea"/>
                <a:ea typeface="+mn-ea"/>
              </a:rPr>
              <a:t>选择地址</a:t>
            </a:r>
            <a:r>
              <a:rPr lang="en-US" altLang="zh-CN" sz="2800" b="1" dirty="0" err="1">
                <a:solidFill>
                  <a:srgbClr val="0000FF"/>
                </a:solidFill>
                <a:latin typeface="+mn-ea"/>
                <a:ea typeface="+mn-ea"/>
              </a:rPr>
              <a:t>Rw</a:t>
            </a:r>
            <a:r>
              <a:rPr lang="zh-CN" altLang="en-US" sz="2800" b="1" dirty="0">
                <a:solidFill>
                  <a:srgbClr val="0000FF"/>
                </a:solidFill>
                <a:latin typeface="+mn-ea"/>
                <a:ea typeface="+mn-ea"/>
              </a:rPr>
              <a:t>的输入</a:t>
            </a:r>
            <a:endParaRPr lang="zh-CN" altLang="zh-CN" sz="2800" b="1" dirty="0">
              <a:solidFill>
                <a:srgbClr val="0000FF"/>
              </a:solidFill>
              <a:latin typeface="+mn-ea"/>
              <a:ea typeface="+mn-ea"/>
            </a:endParaRPr>
          </a:p>
        </p:txBody>
      </p:sp>
      <p:sp>
        <p:nvSpPr>
          <p:cNvPr id="9" name="Text Box 12"/>
          <p:cNvSpPr txBox="1">
            <a:spLocks noChangeArrowheads="1"/>
          </p:cNvSpPr>
          <p:nvPr/>
        </p:nvSpPr>
        <p:spPr bwMode="auto">
          <a:xfrm>
            <a:off x="676851" y="908720"/>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选择寄存器堆</a:t>
            </a:r>
            <a:r>
              <a:rPr lang="en-US" altLang="zh-CN" b="0" dirty="0" err="1"/>
              <a:t>Rw</a:t>
            </a:r>
            <a:r>
              <a:rPr lang="zh-CN" altLang="en-US" b="0" dirty="0"/>
              <a:t>的输入</a:t>
            </a:r>
          </a:p>
        </p:txBody>
      </p:sp>
      <p:sp>
        <p:nvSpPr>
          <p:cNvPr id="10" name="Text Box 12"/>
          <p:cNvSpPr txBox="1">
            <a:spLocks noChangeArrowheads="1"/>
          </p:cNvSpPr>
          <p:nvPr/>
        </p:nvSpPr>
        <p:spPr bwMode="auto">
          <a:xfrm>
            <a:off x="1106827" y="1421161"/>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C00000"/>
                </a:solidFill>
              </a:rPr>
              <a:t>指令的</a:t>
            </a:r>
            <a:r>
              <a:rPr lang="en-US" altLang="zh-CN" b="0" dirty="0" err="1">
                <a:solidFill>
                  <a:srgbClr val="C00000"/>
                </a:solidFill>
              </a:rPr>
              <a:t>rd</a:t>
            </a:r>
            <a:r>
              <a:rPr lang="zh-CN" altLang="en-US" b="0" dirty="0">
                <a:solidFill>
                  <a:srgbClr val="C00000"/>
                </a:solidFill>
              </a:rPr>
              <a:t>字段</a:t>
            </a:r>
            <a:r>
              <a:rPr lang="en-US" altLang="zh-CN" b="0" dirty="0">
                <a:solidFill>
                  <a:srgbClr val="C00000"/>
                </a:solidFill>
              </a:rPr>
              <a:t>(R</a:t>
            </a:r>
            <a:r>
              <a:rPr lang="zh-CN" altLang="en-US" b="0" dirty="0">
                <a:solidFill>
                  <a:srgbClr val="C00000"/>
                </a:solidFill>
              </a:rPr>
              <a:t>型指令</a:t>
            </a:r>
            <a:r>
              <a:rPr lang="en-US" altLang="zh-CN" b="0" dirty="0">
                <a:solidFill>
                  <a:srgbClr val="C00000"/>
                </a:solidFill>
              </a:rPr>
              <a:t>)</a:t>
            </a:r>
            <a:endParaRPr lang="zh-CN" altLang="en-US" b="0" dirty="0">
              <a:solidFill>
                <a:srgbClr val="C00000"/>
              </a:solidFill>
            </a:endParaRPr>
          </a:p>
        </p:txBody>
      </p:sp>
      <p:sp>
        <p:nvSpPr>
          <p:cNvPr id="11" name="Text Box 12"/>
          <p:cNvSpPr txBox="1">
            <a:spLocks noChangeArrowheads="1"/>
          </p:cNvSpPr>
          <p:nvPr/>
        </p:nvSpPr>
        <p:spPr bwMode="auto">
          <a:xfrm>
            <a:off x="1123449" y="1952106"/>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指令的</a:t>
            </a:r>
            <a:r>
              <a:rPr lang="en-US" altLang="zh-CN" b="0" dirty="0" err="1"/>
              <a:t>rt</a:t>
            </a:r>
            <a:r>
              <a:rPr lang="zh-CN" altLang="en-US" b="0" dirty="0"/>
              <a:t>字段</a:t>
            </a:r>
            <a:r>
              <a:rPr lang="en-US" altLang="zh-CN" b="0" dirty="0"/>
              <a:t>(Load</a:t>
            </a:r>
            <a:r>
              <a:rPr lang="zh-CN" altLang="en-US" b="0" dirty="0"/>
              <a:t>指令</a:t>
            </a:r>
            <a:r>
              <a:rPr lang="en-US" altLang="zh-CN" b="0" dirty="0"/>
              <a:t>)</a:t>
            </a:r>
            <a:endParaRPr lang="zh-CN" altLang="en-US" b="0" dirty="0"/>
          </a:p>
        </p:txBody>
      </p:sp>
      <p:sp>
        <p:nvSpPr>
          <p:cNvPr id="12" name="矩形 11"/>
          <p:cNvSpPr/>
          <p:nvPr/>
        </p:nvSpPr>
        <p:spPr>
          <a:xfrm>
            <a:off x="1062508" y="4293096"/>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3" name="流程图: 合并 12"/>
          <p:cNvSpPr/>
          <p:nvPr/>
        </p:nvSpPr>
        <p:spPr>
          <a:xfrm flipV="1">
            <a:off x="1886151" y="583534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 Box 12"/>
          <p:cNvSpPr txBox="1">
            <a:spLocks noChangeArrowheads="1"/>
          </p:cNvSpPr>
          <p:nvPr/>
        </p:nvSpPr>
        <p:spPr bwMode="auto">
          <a:xfrm>
            <a:off x="1064251" y="429309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15" name="Text Box 12"/>
          <p:cNvSpPr txBox="1">
            <a:spLocks noChangeArrowheads="1"/>
          </p:cNvSpPr>
          <p:nvPr/>
        </p:nvSpPr>
        <p:spPr bwMode="auto">
          <a:xfrm>
            <a:off x="1680078" y="429841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6" name="Text Box 12"/>
          <p:cNvSpPr txBox="1">
            <a:spLocks noChangeArrowheads="1"/>
          </p:cNvSpPr>
          <p:nvPr/>
        </p:nvSpPr>
        <p:spPr bwMode="auto">
          <a:xfrm>
            <a:off x="2297649" y="429841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7" name="Text Box 12"/>
          <p:cNvSpPr txBox="1">
            <a:spLocks noChangeArrowheads="1"/>
          </p:cNvSpPr>
          <p:nvPr/>
        </p:nvSpPr>
        <p:spPr bwMode="auto">
          <a:xfrm>
            <a:off x="1064251" y="490342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18" name="Text Box 12"/>
          <p:cNvSpPr txBox="1">
            <a:spLocks noChangeArrowheads="1"/>
          </p:cNvSpPr>
          <p:nvPr/>
        </p:nvSpPr>
        <p:spPr bwMode="auto">
          <a:xfrm>
            <a:off x="1228358" y="5057309"/>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sp>
        <p:nvSpPr>
          <p:cNvPr id="19" name="Rectangle 5"/>
          <p:cNvSpPr>
            <a:spLocks noChangeArrowheads="1"/>
          </p:cNvSpPr>
          <p:nvPr/>
        </p:nvSpPr>
        <p:spPr bwMode="auto">
          <a:xfrm>
            <a:off x="611560" y="2996952"/>
            <a:ext cx="999343" cy="36165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20" name="Rectangle 5"/>
          <p:cNvSpPr>
            <a:spLocks noChangeArrowheads="1"/>
          </p:cNvSpPr>
          <p:nvPr/>
        </p:nvSpPr>
        <p:spPr bwMode="auto">
          <a:xfrm>
            <a:off x="1610903"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21" name="Rectangle 5"/>
          <p:cNvSpPr>
            <a:spLocks noChangeArrowheads="1"/>
          </p:cNvSpPr>
          <p:nvPr/>
        </p:nvSpPr>
        <p:spPr bwMode="auto">
          <a:xfrm>
            <a:off x="2475000"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22" name="Rectangle 5"/>
          <p:cNvSpPr>
            <a:spLocks noChangeArrowheads="1"/>
          </p:cNvSpPr>
          <p:nvPr/>
        </p:nvSpPr>
        <p:spPr bwMode="auto">
          <a:xfrm>
            <a:off x="3339097"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23" name="Rectangle 5"/>
          <p:cNvSpPr>
            <a:spLocks noChangeArrowheads="1"/>
          </p:cNvSpPr>
          <p:nvPr/>
        </p:nvSpPr>
        <p:spPr bwMode="auto">
          <a:xfrm>
            <a:off x="4203194" y="299856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24" name="Rectangle 5"/>
          <p:cNvSpPr>
            <a:spLocks noChangeArrowheads="1"/>
          </p:cNvSpPr>
          <p:nvPr/>
        </p:nvSpPr>
        <p:spPr bwMode="auto">
          <a:xfrm>
            <a:off x="5355320"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cxnSp>
        <p:nvCxnSpPr>
          <p:cNvPr id="25" name="直接箭头连接符 39"/>
          <p:cNvCxnSpPr/>
          <p:nvPr/>
        </p:nvCxnSpPr>
        <p:spPr>
          <a:xfrm rot="5400000">
            <a:off x="2738263" y="3248269"/>
            <a:ext cx="934347" cy="1155305"/>
          </a:xfrm>
          <a:prstGeom prst="bentConnector3">
            <a:avLst>
              <a:gd name="adj1" fmla="val 671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3131840" y="4653136"/>
            <a:ext cx="999343" cy="36165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31" name="Rectangle 5"/>
          <p:cNvSpPr>
            <a:spLocks noChangeArrowheads="1"/>
          </p:cNvSpPr>
          <p:nvPr/>
        </p:nvSpPr>
        <p:spPr bwMode="auto">
          <a:xfrm>
            <a:off x="4131183" y="4654746"/>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32" name="Rectangle 5"/>
          <p:cNvSpPr>
            <a:spLocks noChangeArrowheads="1"/>
          </p:cNvSpPr>
          <p:nvPr/>
        </p:nvSpPr>
        <p:spPr bwMode="auto">
          <a:xfrm>
            <a:off x="4995280" y="4654746"/>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33" name="Rectangle 5"/>
          <p:cNvSpPr>
            <a:spLocks noChangeArrowheads="1"/>
          </p:cNvSpPr>
          <p:nvPr/>
        </p:nvSpPr>
        <p:spPr bwMode="auto">
          <a:xfrm>
            <a:off x="5859376" y="4654746"/>
            <a:ext cx="2834123" cy="34872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cxnSp>
        <p:nvCxnSpPr>
          <p:cNvPr id="34" name="直接箭头连接符 39"/>
          <p:cNvCxnSpPr>
            <a:stCxn id="32" idx="0"/>
            <a:endCxn id="16" idx="3"/>
          </p:cNvCxnSpPr>
          <p:nvPr/>
        </p:nvCxnSpPr>
        <p:spPr>
          <a:xfrm rot="16200000" flipV="1">
            <a:off x="4070353" y="3297769"/>
            <a:ext cx="202441" cy="251151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2915816" y="3789040"/>
            <a:ext cx="93610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41</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en-US" altLang="zh-CN" sz="2800" b="1" dirty="0">
                <a:solidFill>
                  <a:srgbClr val="0000FF"/>
                </a:solidFill>
                <a:latin typeface="+mn-ea"/>
                <a:ea typeface="+mn-ea"/>
              </a:rPr>
              <a:t>---</a:t>
            </a:r>
            <a:r>
              <a:rPr lang="zh-CN" altLang="en-US" sz="2800" b="1" dirty="0">
                <a:solidFill>
                  <a:srgbClr val="0000FF"/>
                </a:solidFill>
                <a:latin typeface="+mn-ea"/>
                <a:ea typeface="+mn-ea"/>
              </a:rPr>
              <a:t>选择地址</a:t>
            </a:r>
            <a:r>
              <a:rPr lang="en-US" altLang="zh-CN" sz="2800" b="1" dirty="0" err="1">
                <a:solidFill>
                  <a:srgbClr val="0000FF"/>
                </a:solidFill>
                <a:latin typeface="+mn-ea"/>
                <a:ea typeface="+mn-ea"/>
              </a:rPr>
              <a:t>Rw</a:t>
            </a:r>
            <a:r>
              <a:rPr lang="zh-CN" altLang="en-US" sz="2800" b="1" dirty="0">
                <a:solidFill>
                  <a:srgbClr val="0000FF"/>
                </a:solidFill>
                <a:latin typeface="+mn-ea"/>
                <a:ea typeface="+mn-ea"/>
              </a:rPr>
              <a:t>合并处理</a:t>
            </a:r>
            <a:endParaRPr lang="zh-CN" altLang="zh-CN" sz="2800" b="1" dirty="0">
              <a:solidFill>
                <a:srgbClr val="0000FF"/>
              </a:solidFill>
              <a:latin typeface="+mn-ea"/>
              <a:ea typeface="+mn-ea"/>
            </a:endParaRPr>
          </a:p>
        </p:txBody>
      </p:sp>
      <p:sp>
        <p:nvSpPr>
          <p:cNvPr id="31" name="Rectangle 5"/>
          <p:cNvSpPr>
            <a:spLocks noChangeArrowheads="1"/>
          </p:cNvSpPr>
          <p:nvPr/>
        </p:nvSpPr>
        <p:spPr bwMode="auto">
          <a:xfrm>
            <a:off x="346405" y="1359357"/>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33" name="Rectangle 5"/>
          <p:cNvSpPr>
            <a:spLocks noChangeArrowheads="1"/>
          </p:cNvSpPr>
          <p:nvPr/>
        </p:nvSpPr>
        <p:spPr bwMode="auto">
          <a:xfrm>
            <a:off x="2137836" y="136096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34" name="Rectangle 5"/>
          <p:cNvSpPr>
            <a:spLocks noChangeArrowheads="1"/>
          </p:cNvSpPr>
          <p:nvPr/>
        </p:nvSpPr>
        <p:spPr bwMode="auto">
          <a:xfrm>
            <a:off x="3001933" y="136096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36" name="Rectangle 5"/>
          <p:cNvSpPr>
            <a:spLocks noChangeArrowheads="1"/>
          </p:cNvSpPr>
          <p:nvPr/>
        </p:nvSpPr>
        <p:spPr bwMode="auto">
          <a:xfrm>
            <a:off x="3866030" y="1360967"/>
            <a:ext cx="287814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39" name="Rectangle 5"/>
          <p:cNvSpPr>
            <a:spLocks noChangeArrowheads="1"/>
          </p:cNvSpPr>
          <p:nvPr/>
        </p:nvSpPr>
        <p:spPr bwMode="auto">
          <a:xfrm>
            <a:off x="346404" y="182955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40" name="Rectangle 5"/>
          <p:cNvSpPr>
            <a:spLocks noChangeArrowheads="1"/>
          </p:cNvSpPr>
          <p:nvPr/>
        </p:nvSpPr>
        <p:spPr bwMode="auto">
          <a:xfrm>
            <a:off x="2137835"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41" name="Rectangle 5"/>
          <p:cNvSpPr>
            <a:spLocks noChangeArrowheads="1"/>
          </p:cNvSpPr>
          <p:nvPr/>
        </p:nvSpPr>
        <p:spPr bwMode="auto">
          <a:xfrm>
            <a:off x="3001932"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42" name="Rectangle 5"/>
          <p:cNvSpPr>
            <a:spLocks noChangeArrowheads="1"/>
          </p:cNvSpPr>
          <p:nvPr/>
        </p:nvSpPr>
        <p:spPr bwMode="auto">
          <a:xfrm>
            <a:off x="3866029"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43" name="Rectangle 5"/>
          <p:cNvSpPr>
            <a:spLocks noChangeArrowheads="1"/>
          </p:cNvSpPr>
          <p:nvPr/>
        </p:nvSpPr>
        <p:spPr bwMode="auto">
          <a:xfrm>
            <a:off x="4730126" y="183116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44" name="Rectangle 5"/>
          <p:cNvSpPr>
            <a:spLocks noChangeArrowheads="1"/>
          </p:cNvSpPr>
          <p:nvPr/>
        </p:nvSpPr>
        <p:spPr bwMode="auto">
          <a:xfrm>
            <a:off x="5882252"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53" name="Rectangle 5"/>
          <p:cNvSpPr>
            <a:spLocks noChangeArrowheads="1"/>
          </p:cNvSpPr>
          <p:nvPr/>
        </p:nvSpPr>
        <p:spPr bwMode="auto">
          <a:xfrm>
            <a:off x="3863766" y="1311450"/>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b="1" dirty="0"/>
          </a:p>
        </p:txBody>
      </p:sp>
      <p:cxnSp>
        <p:nvCxnSpPr>
          <p:cNvPr id="54" name="直接箭头连接符 53"/>
          <p:cNvCxnSpPr/>
          <p:nvPr/>
        </p:nvCxnSpPr>
        <p:spPr>
          <a:xfrm flipH="1">
            <a:off x="4735168" y="1306292"/>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sp>
        <p:nvSpPr>
          <p:cNvPr id="55" name="Text Box 12"/>
          <p:cNvSpPr txBox="1">
            <a:spLocks noChangeArrowheads="1"/>
          </p:cNvSpPr>
          <p:nvPr/>
        </p:nvSpPr>
        <p:spPr bwMode="auto">
          <a:xfrm>
            <a:off x="6805723" y="1792210"/>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R</a:t>
            </a:r>
            <a:r>
              <a:rPr lang="zh-CN" altLang="en-US" sz="2400" b="0" dirty="0"/>
              <a:t>型指令</a:t>
            </a:r>
          </a:p>
        </p:txBody>
      </p:sp>
      <p:sp>
        <p:nvSpPr>
          <p:cNvPr id="56" name="Text Box 12"/>
          <p:cNvSpPr txBox="1">
            <a:spLocks noChangeArrowheads="1"/>
          </p:cNvSpPr>
          <p:nvPr/>
        </p:nvSpPr>
        <p:spPr bwMode="auto">
          <a:xfrm>
            <a:off x="6789135" y="1306292"/>
            <a:ext cx="145527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Load</a:t>
            </a:r>
            <a:r>
              <a:rPr lang="zh-CN" altLang="en-US" sz="2400" b="0" dirty="0"/>
              <a:t>指令</a:t>
            </a:r>
          </a:p>
        </p:txBody>
      </p:sp>
      <p:sp>
        <p:nvSpPr>
          <p:cNvPr id="58" name="矩形 57"/>
          <p:cNvSpPr/>
          <p:nvPr/>
        </p:nvSpPr>
        <p:spPr>
          <a:xfrm>
            <a:off x="1210224" y="3925717"/>
            <a:ext cx="2576007" cy="1590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59" name="Text Box 12"/>
          <p:cNvSpPr txBox="1">
            <a:spLocks noChangeArrowheads="1"/>
          </p:cNvSpPr>
          <p:nvPr/>
        </p:nvSpPr>
        <p:spPr bwMode="auto">
          <a:xfrm>
            <a:off x="1211968" y="392571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t>Ra</a:t>
            </a:r>
            <a:endParaRPr lang="zh-CN" altLang="en-US" sz="2000" dirty="0"/>
          </a:p>
        </p:txBody>
      </p:sp>
      <p:sp>
        <p:nvSpPr>
          <p:cNvPr id="60" name="Text Box 12"/>
          <p:cNvSpPr txBox="1">
            <a:spLocks noChangeArrowheads="1"/>
          </p:cNvSpPr>
          <p:nvPr/>
        </p:nvSpPr>
        <p:spPr bwMode="auto">
          <a:xfrm>
            <a:off x="2162471" y="39310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err="1"/>
              <a:t>Rb</a:t>
            </a:r>
            <a:endParaRPr lang="zh-CN" altLang="en-US" sz="2000" dirty="0"/>
          </a:p>
        </p:txBody>
      </p:sp>
      <p:sp>
        <p:nvSpPr>
          <p:cNvPr id="61" name="Text Box 12"/>
          <p:cNvSpPr txBox="1">
            <a:spLocks noChangeArrowheads="1"/>
          </p:cNvSpPr>
          <p:nvPr/>
        </p:nvSpPr>
        <p:spPr bwMode="auto">
          <a:xfrm>
            <a:off x="3120596" y="39310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err="1"/>
              <a:t>Rw</a:t>
            </a:r>
            <a:endParaRPr lang="zh-CN" altLang="en-US" sz="2000" dirty="0"/>
          </a:p>
        </p:txBody>
      </p:sp>
      <p:sp>
        <p:nvSpPr>
          <p:cNvPr id="62" name="Text Box 12"/>
          <p:cNvSpPr txBox="1">
            <a:spLocks noChangeArrowheads="1"/>
          </p:cNvSpPr>
          <p:nvPr/>
        </p:nvSpPr>
        <p:spPr bwMode="auto">
          <a:xfrm>
            <a:off x="1683139" y="4507792"/>
            <a:ext cx="1733932"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C00000"/>
                </a:solidFill>
              </a:rPr>
              <a:t>32 32-bit </a:t>
            </a:r>
          </a:p>
          <a:p>
            <a:r>
              <a:rPr lang="en-US" altLang="zh-CN" sz="2400" dirty="0">
                <a:solidFill>
                  <a:srgbClr val="C00000"/>
                </a:solidFill>
              </a:rPr>
              <a:t>Registers</a:t>
            </a:r>
            <a:endParaRPr lang="zh-CN" altLang="en-US" sz="2400" dirty="0">
              <a:solidFill>
                <a:srgbClr val="C00000"/>
              </a:solidFill>
            </a:endParaRPr>
          </a:p>
        </p:txBody>
      </p:sp>
      <p:cxnSp>
        <p:nvCxnSpPr>
          <p:cNvPr id="63" name="肘形连接符 62"/>
          <p:cNvCxnSpPr>
            <a:endCxn id="59" idx="0"/>
          </p:cNvCxnSpPr>
          <p:nvPr/>
        </p:nvCxnSpPr>
        <p:spPr>
          <a:xfrm rot="5400000">
            <a:off x="1063145" y="2649110"/>
            <a:ext cx="1734514" cy="81870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endCxn id="58" idx="0"/>
          </p:cNvCxnSpPr>
          <p:nvPr/>
        </p:nvCxnSpPr>
        <p:spPr>
          <a:xfrm rot="5400000">
            <a:off x="1784687" y="2434547"/>
            <a:ext cx="2204711" cy="77762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流程图: 终止 64"/>
          <p:cNvSpPr/>
          <p:nvPr/>
        </p:nvSpPr>
        <p:spPr>
          <a:xfrm flipH="1">
            <a:off x="4089114" y="3061045"/>
            <a:ext cx="1304393" cy="439963"/>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MUX</a:t>
            </a:r>
            <a:endParaRPr lang="zh-CN" altLang="en-US" sz="2000" b="1" dirty="0">
              <a:solidFill>
                <a:schemeClr val="tx1"/>
              </a:solidFill>
            </a:endParaRPr>
          </a:p>
        </p:txBody>
      </p:sp>
      <p:cxnSp>
        <p:nvCxnSpPr>
          <p:cNvPr id="14" name="直接连接符 13"/>
          <p:cNvCxnSpPr/>
          <p:nvPr/>
        </p:nvCxnSpPr>
        <p:spPr>
          <a:xfrm>
            <a:off x="3275857" y="2626161"/>
            <a:ext cx="1152127" cy="10751"/>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27984" y="2636910"/>
            <a:ext cx="0" cy="424135"/>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42" idx="2"/>
          </p:cNvCxnSpPr>
          <p:nvPr/>
        </p:nvCxnSpPr>
        <p:spPr>
          <a:xfrm rot="16200000" flipH="1">
            <a:off x="4252108" y="2237172"/>
            <a:ext cx="869919" cy="777978"/>
          </a:xfrm>
          <a:prstGeom prst="bentConnector3">
            <a:avLst>
              <a:gd name="adj1" fmla="val 3576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65" idx="2"/>
            <a:endCxn id="61" idx="0"/>
          </p:cNvCxnSpPr>
          <p:nvPr/>
        </p:nvCxnSpPr>
        <p:spPr>
          <a:xfrm rot="5400000">
            <a:off x="3870481" y="3060207"/>
            <a:ext cx="430029" cy="131163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 Box 12"/>
          <p:cNvSpPr txBox="1">
            <a:spLocks noChangeArrowheads="1"/>
          </p:cNvSpPr>
          <p:nvPr/>
        </p:nvSpPr>
        <p:spPr bwMode="auto">
          <a:xfrm>
            <a:off x="6289512" y="3096360"/>
            <a:ext cx="1018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rPr>
              <a:t>RegDst</a:t>
            </a:r>
            <a:endParaRPr lang="zh-CN" altLang="en-US" sz="2400" dirty="0">
              <a:solidFill>
                <a:srgbClr val="0000FF"/>
              </a:solidFill>
            </a:endParaRPr>
          </a:p>
        </p:txBody>
      </p:sp>
      <p:cxnSp>
        <p:nvCxnSpPr>
          <p:cNvPr id="68" name="直接连接符 67"/>
          <p:cNvCxnSpPr>
            <a:stCxn id="81" idx="1"/>
            <a:endCxn id="65" idx="1"/>
          </p:cNvCxnSpPr>
          <p:nvPr/>
        </p:nvCxnSpPr>
        <p:spPr>
          <a:xfrm flipH="1">
            <a:off x="5393507" y="3281026"/>
            <a:ext cx="896005" cy="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42</a:t>
            </a:fld>
            <a:endParaRPr kumimoji="0" lang="zh-CN" altLang="en-US" dirty="0"/>
          </a:p>
        </p:txBody>
      </p:sp>
      <p:sp>
        <p:nvSpPr>
          <p:cNvPr id="32" name="TextBox 31"/>
          <p:cNvSpPr txBox="1"/>
          <p:nvPr/>
        </p:nvSpPr>
        <p:spPr>
          <a:xfrm>
            <a:off x="4936820" y="4079605"/>
            <a:ext cx="3614711" cy="1200329"/>
          </a:xfrm>
          <a:prstGeom prst="rect">
            <a:avLst/>
          </a:prstGeom>
          <a:noFill/>
        </p:spPr>
        <p:txBody>
          <a:bodyPr wrap="square" rtlCol="0">
            <a:spAutoFit/>
          </a:bodyPr>
          <a:lstStyle/>
          <a:p>
            <a:r>
              <a:rPr lang="en-US" altLang="zh-CN" sz="2400" b="1" dirty="0" err="1">
                <a:solidFill>
                  <a:srgbClr val="0000FF"/>
                </a:solidFill>
              </a:rPr>
              <a:t>RegDst</a:t>
            </a:r>
            <a:endParaRPr lang="en-US" altLang="zh-CN" sz="2400" b="1" dirty="0">
              <a:solidFill>
                <a:srgbClr val="0000FF"/>
              </a:solidFill>
            </a:endParaRPr>
          </a:p>
          <a:p>
            <a:r>
              <a:rPr lang="en-US" altLang="zh-CN" sz="2400" b="1" dirty="0">
                <a:solidFill>
                  <a:srgbClr val="0000FF"/>
                </a:solidFill>
              </a:rPr>
              <a:t>0</a:t>
            </a:r>
            <a:r>
              <a:rPr lang="zh-CN" altLang="en-US" sz="2400" b="1" dirty="0">
                <a:solidFill>
                  <a:srgbClr val="0000FF"/>
                </a:solidFill>
              </a:rPr>
              <a:t>：</a:t>
            </a:r>
            <a:r>
              <a:rPr lang="en-US" altLang="zh-CN" sz="2400" b="1" dirty="0" err="1">
                <a:solidFill>
                  <a:srgbClr val="0000FF"/>
                </a:solidFill>
              </a:rPr>
              <a:t>rt</a:t>
            </a:r>
            <a:r>
              <a:rPr lang="en-US" altLang="zh-CN" sz="2400" b="1" dirty="0">
                <a:solidFill>
                  <a:srgbClr val="0000FF"/>
                </a:solidFill>
              </a:rPr>
              <a:t>—</a:t>
            </a:r>
            <a:r>
              <a:rPr lang="en-US" altLang="zh-CN" sz="2400" b="1" dirty="0" err="1">
                <a:solidFill>
                  <a:srgbClr val="0000FF"/>
                </a:solidFill>
              </a:rPr>
              <a:t>lw</a:t>
            </a:r>
            <a:r>
              <a:rPr lang="zh-CN" altLang="en-US" sz="2400" b="1" dirty="0">
                <a:solidFill>
                  <a:srgbClr val="0000FF"/>
                </a:solidFill>
              </a:rPr>
              <a:t>指令</a:t>
            </a:r>
            <a:endParaRPr lang="en-US" altLang="zh-CN" sz="2400" b="1" dirty="0">
              <a:solidFill>
                <a:srgbClr val="0000FF"/>
              </a:solidFill>
            </a:endParaRPr>
          </a:p>
          <a:p>
            <a:r>
              <a:rPr lang="en-US" altLang="zh-CN" sz="2400" b="1" dirty="0">
                <a:solidFill>
                  <a:srgbClr val="C00000"/>
                </a:solidFill>
              </a:rPr>
              <a:t>1</a:t>
            </a:r>
            <a:r>
              <a:rPr lang="zh-CN" altLang="en-US" sz="2400" b="1" dirty="0">
                <a:solidFill>
                  <a:srgbClr val="C00000"/>
                </a:solidFill>
              </a:rPr>
              <a:t>：</a:t>
            </a:r>
            <a:r>
              <a:rPr lang="en-US" altLang="zh-CN" sz="2400" b="1" dirty="0" err="1">
                <a:solidFill>
                  <a:srgbClr val="C00000"/>
                </a:solidFill>
              </a:rPr>
              <a:t>rd</a:t>
            </a:r>
            <a:r>
              <a:rPr lang="en-US" altLang="zh-CN" sz="2400" b="1" dirty="0">
                <a:solidFill>
                  <a:srgbClr val="C00000"/>
                </a:solidFill>
              </a:rPr>
              <a:t>—R</a:t>
            </a:r>
            <a:r>
              <a:rPr lang="zh-CN" altLang="en-US" sz="2400" b="1" dirty="0">
                <a:solidFill>
                  <a:srgbClr val="C00000"/>
                </a:solidFill>
              </a:rPr>
              <a:t>型指令</a:t>
            </a:r>
          </a:p>
        </p:txBody>
      </p:sp>
      <p:sp>
        <p:nvSpPr>
          <p:cNvPr id="38" name="矩形 37"/>
          <p:cNvSpPr/>
          <p:nvPr/>
        </p:nvSpPr>
        <p:spPr>
          <a:xfrm>
            <a:off x="2919219" y="1024628"/>
            <a:ext cx="10723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400" dirty="0">
                <a:solidFill>
                  <a:srgbClr val="C00000"/>
                </a:solidFill>
              </a:rPr>
              <a:t>20……16</a:t>
            </a:r>
            <a:endParaRPr lang="zh-CN" altLang="en-US" sz="1400" dirty="0">
              <a:solidFill>
                <a:srgbClr val="C00000"/>
              </a:solidFill>
            </a:endParaRPr>
          </a:p>
        </p:txBody>
      </p:sp>
      <p:sp>
        <p:nvSpPr>
          <p:cNvPr id="45" name="矩形 44"/>
          <p:cNvSpPr/>
          <p:nvPr/>
        </p:nvSpPr>
        <p:spPr>
          <a:xfrm>
            <a:off x="3766011" y="2107659"/>
            <a:ext cx="1059605" cy="3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400" dirty="0">
                <a:solidFill>
                  <a:srgbClr val="C00000"/>
                </a:solidFill>
              </a:rPr>
              <a:t>15……11</a:t>
            </a:r>
            <a:endParaRPr lang="zh-CN" altLang="en-US" sz="1400" dirty="0">
              <a:solidFill>
                <a:srgbClr val="C00000"/>
              </a:solidFill>
            </a:endParaRPr>
          </a:p>
        </p:txBody>
      </p:sp>
      <p:sp>
        <p:nvSpPr>
          <p:cNvPr id="35" name="Text Box 12"/>
          <p:cNvSpPr txBox="1">
            <a:spLocks noChangeArrowheads="1"/>
          </p:cNvSpPr>
          <p:nvPr/>
        </p:nvSpPr>
        <p:spPr bwMode="auto">
          <a:xfrm>
            <a:off x="3296391" y="3255439"/>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5</a:t>
            </a:r>
            <a:r>
              <a:rPr lang="zh-CN" altLang="en-US" sz="2000" dirty="0">
                <a:ea typeface="+mn-ea"/>
              </a:rPr>
              <a:t>位</a:t>
            </a:r>
            <a:endParaRPr lang="en-US" altLang="zh-CN" sz="2000" dirty="0">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指令在</a:t>
            </a:r>
            <a:r>
              <a:rPr lang="en-US" altLang="zh-CN" sz="2800" b="1" dirty="0">
                <a:solidFill>
                  <a:srgbClr val="FF0000"/>
                </a:solidFill>
              </a:rPr>
              <a:t>ALU</a:t>
            </a:r>
            <a:r>
              <a:rPr lang="zh-CN" altLang="en-US" sz="2800" b="1" dirty="0">
                <a:solidFill>
                  <a:srgbClr val="FF0000"/>
                </a:solidFill>
              </a:rPr>
              <a:t>控制码</a:t>
            </a:r>
            <a:r>
              <a:rPr lang="zh-CN" altLang="en-US" sz="2800" b="1" dirty="0">
                <a:solidFill>
                  <a:srgbClr val="0000FF"/>
                </a:solidFill>
              </a:rPr>
              <a:t>上的</a:t>
            </a:r>
            <a:r>
              <a:rPr lang="zh-CN" altLang="en-US" sz="2800" b="1" dirty="0">
                <a:solidFill>
                  <a:srgbClr val="FF0000"/>
                </a:solidFill>
              </a:rPr>
              <a:t>区别</a:t>
            </a:r>
            <a:endParaRPr lang="zh-CN" altLang="zh-CN" sz="2800" b="1" dirty="0">
              <a:solidFill>
                <a:srgbClr val="FF0000"/>
              </a:solidFill>
            </a:endParaRPr>
          </a:p>
        </p:txBody>
      </p:sp>
      <p:sp>
        <p:nvSpPr>
          <p:cNvPr id="95" name="Rectangle 5"/>
          <p:cNvSpPr>
            <a:spLocks noChangeArrowheads="1"/>
          </p:cNvSpPr>
          <p:nvPr/>
        </p:nvSpPr>
        <p:spPr bwMode="auto">
          <a:xfrm>
            <a:off x="1080164" y="157266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96" name="Rectangle 5"/>
          <p:cNvSpPr>
            <a:spLocks noChangeArrowheads="1"/>
          </p:cNvSpPr>
          <p:nvPr/>
        </p:nvSpPr>
        <p:spPr bwMode="auto">
          <a:xfrm>
            <a:off x="2871595"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97" name="Rectangle 5"/>
          <p:cNvSpPr>
            <a:spLocks noChangeArrowheads="1"/>
          </p:cNvSpPr>
          <p:nvPr/>
        </p:nvSpPr>
        <p:spPr bwMode="auto">
          <a:xfrm>
            <a:off x="3735692"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98" name="Rectangle 5"/>
          <p:cNvSpPr>
            <a:spLocks noChangeArrowheads="1"/>
          </p:cNvSpPr>
          <p:nvPr/>
        </p:nvSpPr>
        <p:spPr bwMode="auto">
          <a:xfrm>
            <a:off x="4599789"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99" name="Rectangle 5"/>
          <p:cNvSpPr>
            <a:spLocks noChangeArrowheads="1"/>
          </p:cNvSpPr>
          <p:nvPr/>
        </p:nvSpPr>
        <p:spPr bwMode="auto">
          <a:xfrm>
            <a:off x="5463886" y="157427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101" name="Rectangle 5"/>
          <p:cNvSpPr>
            <a:spLocks noChangeArrowheads="1"/>
          </p:cNvSpPr>
          <p:nvPr/>
        </p:nvSpPr>
        <p:spPr bwMode="auto">
          <a:xfrm>
            <a:off x="6616012"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131" name="Text Box 12"/>
          <p:cNvSpPr txBox="1">
            <a:spLocks noChangeArrowheads="1"/>
          </p:cNvSpPr>
          <p:nvPr/>
        </p:nvSpPr>
        <p:spPr bwMode="auto">
          <a:xfrm>
            <a:off x="7196660" y="2564363"/>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45" name="直接箭头连接符 125"/>
          <p:cNvCxnSpPr>
            <a:stCxn id="101" idx="2"/>
            <a:endCxn id="131" idx="0"/>
          </p:cNvCxnSpPr>
          <p:nvPr/>
        </p:nvCxnSpPr>
        <p:spPr>
          <a:xfrm rot="16200000" flipH="1">
            <a:off x="7051251" y="1931120"/>
            <a:ext cx="630053" cy="636432"/>
          </a:xfrm>
          <a:prstGeom prst="bentConnector3">
            <a:avLst>
              <a:gd name="adj1" fmla="val 50000"/>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25"/>
          <p:cNvCxnSpPr>
            <a:stCxn id="95" idx="0"/>
            <a:endCxn id="131" idx="3"/>
          </p:cNvCxnSpPr>
          <p:nvPr/>
        </p:nvCxnSpPr>
        <p:spPr>
          <a:xfrm rot="16200000" flipH="1">
            <a:off x="4476293" y="-927753"/>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8" name="Text Box 12"/>
          <p:cNvSpPr txBox="1">
            <a:spLocks noChangeArrowheads="1"/>
          </p:cNvSpPr>
          <p:nvPr/>
        </p:nvSpPr>
        <p:spPr bwMode="auto">
          <a:xfrm>
            <a:off x="5715905" y="234752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154" name="Title 8"/>
          <p:cNvSpPr txBox="1"/>
          <p:nvPr/>
        </p:nvSpPr>
        <p:spPr>
          <a:xfrm>
            <a:off x="156441" y="1410584"/>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R</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160" name="Rectangle 5"/>
          <p:cNvSpPr>
            <a:spLocks noChangeArrowheads="1"/>
          </p:cNvSpPr>
          <p:nvPr/>
        </p:nvSpPr>
        <p:spPr bwMode="auto">
          <a:xfrm>
            <a:off x="979681" y="407707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62" name="Rectangle 5"/>
          <p:cNvSpPr>
            <a:spLocks noChangeArrowheads="1"/>
          </p:cNvSpPr>
          <p:nvPr/>
        </p:nvSpPr>
        <p:spPr bwMode="auto">
          <a:xfrm>
            <a:off x="2771112" y="407868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63" name="Rectangle 5"/>
          <p:cNvSpPr>
            <a:spLocks noChangeArrowheads="1"/>
          </p:cNvSpPr>
          <p:nvPr/>
        </p:nvSpPr>
        <p:spPr bwMode="auto">
          <a:xfrm>
            <a:off x="3635209" y="407868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64" name="Rectangle 5"/>
          <p:cNvSpPr>
            <a:spLocks noChangeArrowheads="1"/>
          </p:cNvSpPr>
          <p:nvPr/>
        </p:nvSpPr>
        <p:spPr bwMode="auto">
          <a:xfrm>
            <a:off x="4499305" y="4078682"/>
            <a:ext cx="2980803" cy="36003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178" name="Text Box 12"/>
          <p:cNvSpPr txBox="1">
            <a:spLocks noChangeArrowheads="1"/>
          </p:cNvSpPr>
          <p:nvPr/>
        </p:nvSpPr>
        <p:spPr bwMode="auto">
          <a:xfrm>
            <a:off x="7035845" y="5057465"/>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82" name="直接箭头连接符 125"/>
          <p:cNvCxnSpPr>
            <a:endCxn id="178" idx="3"/>
          </p:cNvCxnSpPr>
          <p:nvPr/>
        </p:nvCxnSpPr>
        <p:spPr>
          <a:xfrm rot="16200000" flipH="1">
            <a:off x="4315478" y="156534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a:off x="5657363" y="5261382"/>
            <a:ext cx="1374951"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H="1">
            <a:off x="5715905" y="2774490"/>
            <a:ext cx="1455607"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91" name="Text Box 12"/>
          <p:cNvSpPr txBox="1">
            <a:spLocks noChangeArrowheads="1"/>
          </p:cNvSpPr>
          <p:nvPr/>
        </p:nvSpPr>
        <p:spPr bwMode="auto">
          <a:xfrm>
            <a:off x="5715905" y="467047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192" name="Title 8"/>
          <p:cNvSpPr txBox="1"/>
          <p:nvPr/>
        </p:nvSpPr>
        <p:spPr>
          <a:xfrm>
            <a:off x="156439" y="2972197"/>
            <a:ext cx="314720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Load/Store</a:t>
            </a:r>
            <a:r>
              <a:rPr lang="zh-CN" altLang="en-US" sz="2800" b="1" dirty="0">
                <a:solidFill>
                  <a:schemeClr val="tx1"/>
                </a:solidFill>
                <a:latin typeface="华文中宋" panose="02010600040101010101" pitchFamily="2" charset="-122"/>
                <a:ea typeface="华文中宋" panose="02010600040101010101" pitchFamily="2" charset="-122"/>
              </a:rPr>
              <a:t>指令</a:t>
            </a:r>
          </a:p>
        </p:txBody>
      </p:sp>
      <p:sp>
        <p:nvSpPr>
          <p:cNvPr id="193" name="Title 8"/>
          <p:cNvSpPr txBox="1"/>
          <p:nvPr/>
        </p:nvSpPr>
        <p:spPr>
          <a:xfrm>
            <a:off x="1080164" y="2096384"/>
            <a:ext cx="1791432" cy="467979"/>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000000</a:t>
            </a:r>
            <a:endParaRPr lang="zh-CN" altLang="en-US" sz="2400" b="1" dirty="0">
              <a:solidFill>
                <a:schemeClr val="tx1"/>
              </a:solidFill>
              <a:latin typeface="华文中宋" panose="02010600040101010101" pitchFamily="2" charset="-122"/>
              <a:ea typeface="华文中宋" panose="02010600040101010101" pitchFamily="2" charset="-122"/>
            </a:endParaRPr>
          </a:p>
        </p:txBody>
      </p:sp>
      <p:sp>
        <p:nvSpPr>
          <p:cNvPr id="194" name="Title 8"/>
          <p:cNvSpPr txBox="1"/>
          <p:nvPr/>
        </p:nvSpPr>
        <p:spPr>
          <a:xfrm>
            <a:off x="979681" y="4589486"/>
            <a:ext cx="1791432" cy="875813"/>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100011</a:t>
            </a:r>
          </a:p>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101011</a:t>
            </a:r>
            <a:endParaRPr lang="zh-CN" altLang="en-US" sz="2400" b="1" dirty="0">
              <a:solidFill>
                <a:schemeClr val="tx1"/>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43</a:t>
            </a:fld>
            <a:endParaRPr kumimoji="0" lang="zh-CN" altLang="en-US" dirty="0"/>
          </a:p>
        </p:txBody>
      </p:sp>
      <p:sp>
        <p:nvSpPr>
          <p:cNvPr id="4" name="TextBox 3"/>
          <p:cNvSpPr txBox="1"/>
          <p:nvPr/>
        </p:nvSpPr>
        <p:spPr>
          <a:xfrm>
            <a:off x="5101689" y="2330373"/>
            <a:ext cx="802617" cy="461665"/>
          </a:xfrm>
          <a:prstGeom prst="rect">
            <a:avLst/>
          </a:prstGeom>
          <a:noFill/>
        </p:spPr>
        <p:txBody>
          <a:bodyPr wrap="square" rtlCol="0">
            <a:spAutoFit/>
          </a:bodyPr>
          <a:lstStyle/>
          <a:p>
            <a:r>
              <a:rPr lang="en-US" altLang="zh-CN" sz="2400" b="1" dirty="0"/>
              <a:t>ALU</a:t>
            </a:r>
            <a:endParaRPr lang="zh-CN" altLang="en-US" sz="2400" b="1" dirty="0"/>
          </a:p>
        </p:txBody>
      </p:sp>
      <p:sp>
        <p:nvSpPr>
          <p:cNvPr id="28" name="TextBox 27"/>
          <p:cNvSpPr txBox="1"/>
          <p:nvPr/>
        </p:nvSpPr>
        <p:spPr>
          <a:xfrm>
            <a:off x="5101689" y="4654595"/>
            <a:ext cx="802617" cy="461665"/>
          </a:xfrm>
          <a:prstGeom prst="rect">
            <a:avLst/>
          </a:prstGeom>
          <a:noFill/>
        </p:spPr>
        <p:txBody>
          <a:bodyPr wrap="square" rtlCol="0">
            <a:spAutoFit/>
          </a:bodyPr>
          <a:lstStyle/>
          <a:p>
            <a:r>
              <a:rPr lang="en-US" altLang="zh-CN" sz="2400" b="1" dirty="0"/>
              <a:t>ALU</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0000FF"/>
                </a:solidFill>
              </a:rPr>
              <a:t>R</a:t>
            </a:r>
            <a:r>
              <a:rPr lang="zh-CN" altLang="en-US" sz="2800" b="1" dirty="0">
                <a:solidFill>
                  <a:srgbClr val="0000FF"/>
                </a:solidFill>
              </a:rPr>
              <a:t>型指令与</a:t>
            </a:r>
            <a:r>
              <a:rPr lang="en-US" altLang="zh-CN" sz="2800" b="1" dirty="0">
                <a:solidFill>
                  <a:srgbClr val="0000FF"/>
                </a:solidFill>
              </a:rPr>
              <a:t>Load/Store</a:t>
            </a:r>
            <a:r>
              <a:rPr lang="zh-CN" altLang="en-US" sz="2800" b="1" dirty="0">
                <a:solidFill>
                  <a:srgbClr val="0000FF"/>
                </a:solidFill>
              </a:rPr>
              <a:t>指令在</a:t>
            </a:r>
            <a:r>
              <a:rPr lang="en-US" altLang="zh-CN" sz="2800" b="1" dirty="0">
                <a:solidFill>
                  <a:srgbClr val="0000FF"/>
                </a:solidFill>
              </a:rPr>
              <a:t>ALU</a:t>
            </a:r>
            <a:r>
              <a:rPr lang="zh-CN" altLang="en-US" sz="2800" b="1" dirty="0">
                <a:solidFill>
                  <a:srgbClr val="0000FF"/>
                </a:solidFill>
              </a:rPr>
              <a:t>控制码上的区别</a:t>
            </a:r>
            <a:endParaRPr lang="zh-CN" altLang="zh-CN" sz="2800" b="1" dirty="0">
              <a:solidFill>
                <a:srgbClr val="0000FF"/>
              </a:solidFill>
            </a:endParaRPr>
          </a:p>
        </p:txBody>
      </p:sp>
      <p:sp>
        <p:nvSpPr>
          <p:cNvPr id="95" name="Rectangle 5"/>
          <p:cNvSpPr>
            <a:spLocks noChangeArrowheads="1"/>
          </p:cNvSpPr>
          <p:nvPr/>
        </p:nvSpPr>
        <p:spPr bwMode="auto">
          <a:xfrm>
            <a:off x="822636" y="1349129"/>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96" name="Rectangle 5"/>
          <p:cNvSpPr>
            <a:spLocks noChangeArrowheads="1"/>
          </p:cNvSpPr>
          <p:nvPr/>
        </p:nvSpPr>
        <p:spPr bwMode="auto">
          <a:xfrm>
            <a:off x="2614067"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97" name="Rectangle 5"/>
          <p:cNvSpPr>
            <a:spLocks noChangeArrowheads="1"/>
          </p:cNvSpPr>
          <p:nvPr/>
        </p:nvSpPr>
        <p:spPr bwMode="auto">
          <a:xfrm>
            <a:off x="3478164"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98" name="Rectangle 5"/>
          <p:cNvSpPr>
            <a:spLocks noChangeArrowheads="1"/>
          </p:cNvSpPr>
          <p:nvPr/>
        </p:nvSpPr>
        <p:spPr bwMode="auto">
          <a:xfrm>
            <a:off x="4342261"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99" name="Rectangle 5"/>
          <p:cNvSpPr>
            <a:spLocks noChangeArrowheads="1"/>
          </p:cNvSpPr>
          <p:nvPr/>
        </p:nvSpPr>
        <p:spPr bwMode="auto">
          <a:xfrm>
            <a:off x="5206358" y="1350739"/>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101" name="Rectangle 5"/>
          <p:cNvSpPr>
            <a:spLocks noChangeArrowheads="1"/>
          </p:cNvSpPr>
          <p:nvPr/>
        </p:nvSpPr>
        <p:spPr bwMode="auto">
          <a:xfrm>
            <a:off x="6358484"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131" name="Text Box 12"/>
          <p:cNvSpPr txBox="1">
            <a:spLocks noChangeArrowheads="1"/>
          </p:cNvSpPr>
          <p:nvPr/>
        </p:nvSpPr>
        <p:spPr bwMode="auto">
          <a:xfrm>
            <a:off x="7458041" y="2727818"/>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46" name="直接箭头连接符 125"/>
          <p:cNvCxnSpPr>
            <a:stCxn id="95" idx="0"/>
            <a:endCxn id="131" idx="3"/>
          </p:cNvCxnSpPr>
          <p:nvPr/>
        </p:nvCxnSpPr>
        <p:spPr>
          <a:xfrm rot="16200000" flipH="1">
            <a:off x="4284726" y="-1217245"/>
            <a:ext cx="1582606" cy="6715355"/>
          </a:xfrm>
          <a:prstGeom prst="bentConnector4">
            <a:avLst>
              <a:gd name="adj1" fmla="val -14445"/>
              <a:gd name="adj2" fmla="val 103404"/>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8" name="Text Box 12"/>
          <p:cNvSpPr txBox="1">
            <a:spLocks noChangeArrowheads="1"/>
          </p:cNvSpPr>
          <p:nvPr/>
        </p:nvSpPr>
        <p:spPr bwMode="auto">
          <a:xfrm>
            <a:off x="6001502" y="2327910"/>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cxnSp>
        <p:nvCxnSpPr>
          <p:cNvPr id="187" name="直接箭头连接符 186"/>
          <p:cNvCxnSpPr/>
          <p:nvPr/>
        </p:nvCxnSpPr>
        <p:spPr>
          <a:xfrm flipH="1">
            <a:off x="5977286" y="2937945"/>
            <a:ext cx="1455607"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 Box 12"/>
          <p:cNvSpPr txBox="1">
            <a:spLocks noChangeArrowheads="1"/>
          </p:cNvSpPr>
          <p:nvPr/>
        </p:nvSpPr>
        <p:spPr bwMode="auto">
          <a:xfrm>
            <a:off x="846428" y="2525406"/>
            <a:ext cx="6624736" cy="368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20000"/>
              </a:lnSpc>
            </a:pPr>
            <a:r>
              <a:rPr lang="en-US" altLang="zh-CN" dirty="0"/>
              <a:t>If </a:t>
            </a:r>
            <a:r>
              <a:rPr lang="en-US" altLang="zh-CN" dirty="0">
                <a:solidFill>
                  <a:srgbClr val="FF0000"/>
                </a:solidFill>
              </a:rPr>
              <a:t>Op</a:t>
            </a:r>
            <a:r>
              <a:rPr lang="en-US" altLang="zh-CN" dirty="0"/>
              <a:t>=000000 then</a:t>
            </a:r>
          </a:p>
          <a:p>
            <a:pPr algn="l">
              <a:lnSpc>
                <a:spcPct val="120000"/>
              </a:lnSpc>
            </a:pPr>
            <a:r>
              <a:rPr lang="en-US" altLang="zh-CN" dirty="0">
                <a:solidFill>
                  <a:srgbClr val="0000FF"/>
                </a:solidFill>
              </a:rPr>
              <a:t>      Operation</a:t>
            </a:r>
            <a:r>
              <a:rPr lang="en-US" altLang="zh-CN" dirty="0"/>
              <a:t> = </a:t>
            </a:r>
            <a:r>
              <a:rPr lang="zh-CN" altLang="en-US" dirty="0"/>
              <a:t>分析</a:t>
            </a:r>
            <a:r>
              <a:rPr lang="en-US" altLang="zh-CN" dirty="0" err="1">
                <a:solidFill>
                  <a:srgbClr val="FF0000"/>
                </a:solidFill>
              </a:rPr>
              <a:t>func</a:t>
            </a:r>
            <a:endParaRPr lang="en-US" altLang="zh-CN" dirty="0">
              <a:solidFill>
                <a:srgbClr val="FF0000"/>
              </a:solidFill>
            </a:endParaRPr>
          </a:p>
          <a:p>
            <a:pPr algn="l">
              <a:lnSpc>
                <a:spcPct val="120000"/>
              </a:lnSpc>
            </a:pPr>
            <a:r>
              <a:rPr lang="en-US" altLang="zh-CN" dirty="0"/>
              <a:t>Else if Op = 100011 then</a:t>
            </a:r>
          </a:p>
          <a:p>
            <a:pPr algn="l">
              <a:lnSpc>
                <a:spcPct val="120000"/>
              </a:lnSpc>
            </a:pPr>
            <a:r>
              <a:rPr lang="en-US" altLang="zh-CN" dirty="0"/>
              <a:t>      </a:t>
            </a:r>
            <a:r>
              <a:rPr lang="en-US" altLang="zh-CN" dirty="0">
                <a:solidFill>
                  <a:srgbClr val="0000FF"/>
                </a:solidFill>
              </a:rPr>
              <a:t>Operation</a:t>
            </a:r>
            <a:r>
              <a:rPr lang="en-US" altLang="zh-CN" dirty="0"/>
              <a:t> = Load</a:t>
            </a:r>
          </a:p>
          <a:p>
            <a:pPr algn="l">
              <a:lnSpc>
                <a:spcPct val="120000"/>
              </a:lnSpc>
            </a:pPr>
            <a:r>
              <a:rPr lang="en-US" altLang="zh-CN" dirty="0"/>
              <a:t>Else if Op = 101011 then</a:t>
            </a:r>
          </a:p>
          <a:p>
            <a:pPr algn="l">
              <a:lnSpc>
                <a:spcPct val="120000"/>
              </a:lnSpc>
            </a:pPr>
            <a:r>
              <a:rPr lang="en-US" altLang="zh-CN" dirty="0"/>
              <a:t>      </a:t>
            </a:r>
            <a:r>
              <a:rPr lang="en-US" altLang="zh-CN" dirty="0">
                <a:solidFill>
                  <a:srgbClr val="0000FF"/>
                </a:solidFill>
              </a:rPr>
              <a:t>Operation</a:t>
            </a:r>
            <a:r>
              <a:rPr lang="en-US" altLang="zh-CN" dirty="0"/>
              <a:t> = Store</a:t>
            </a:r>
          </a:p>
          <a:p>
            <a:pPr algn="l">
              <a:lnSpc>
                <a:spcPct val="120000"/>
              </a:lnSpc>
            </a:pPr>
            <a:r>
              <a:rPr lang="en-US" altLang="zh-CN" dirty="0"/>
              <a:t>End if </a:t>
            </a:r>
            <a:endParaRPr lang="zh-CN" altLang="en-US" dirty="0"/>
          </a:p>
        </p:txBody>
      </p:sp>
      <p:sp>
        <p:nvSpPr>
          <p:cNvPr id="15" name="Rectangle 5"/>
          <p:cNvSpPr>
            <a:spLocks noChangeArrowheads="1"/>
          </p:cNvSpPr>
          <p:nvPr/>
        </p:nvSpPr>
        <p:spPr bwMode="auto">
          <a:xfrm>
            <a:off x="822637" y="1778783"/>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6" name="Rectangle 5"/>
          <p:cNvSpPr>
            <a:spLocks noChangeArrowheads="1"/>
          </p:cNvSpPr>
          <p:nvPr/>
        </p:nvSpPr>
        <p:spPr bwMode="auto">
          <a:xfrm>
            <a:off x="2614068" y="1780393"/>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7" name="Rectangle 5"/>
          <p:cNvSpPr>
            <a:spLocks noChangeArrowheads="1"/>
          </p:cNvSpPr>
          <p:nvPr/>
        </p:nvSpPr>
        <p:spPr bwMode="auto">
          <a:xfrm>
            <a:off x="3478165" y="1780393"/>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8" name="Rectangle 5"/>
          <p:cNvSpPr>
            <a:spLocks noChangeArrowheads="1"/>
          </p:cNvSpPr>
          <p:nvPr/>
        </p:nvSpPr>
        <p:spPr bwMode="auto">
          <a:xfrm>
            <a:off x="4342261" y="1780393"/>
            <a:ext cx="2980803" cy="36003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cxnSp>
        <p:nvCxnSpPr>
          <p:cNvPr id="22" name="直接箭头连接符 21"/>
          <p:cNvCxnSpPr/>
          <p:nvPr/>
        </p:nvCxnSpPr>
        <p:spPr>
          <a:xfrm flipH="1">
            <a:off x="6358484" y="1526213"/>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145" name="直接箭头连接符 125"/>
          <p:cNvCxnSpPr>
            <a:stCxn id="101" idx="3"/>
            <a:endCxn id="131" idx="0"/>
          </p:cNvCxnSpPr>
          <p:nvPr/>
        </p:nvCxnSpPr>
        <p:spPr>
          <a:xfrm>
            <a:off x="7222581" y="1530759"/>
            <a:ext cx="723293" cy="1197059"/>
          </a:xfrm>
          <a:prstGeom prst="bentConnector2">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矩形 189"/>
          <p:cNvSpPr/>
          <p:nvPr/>
        </p:nvSpPr>
        <p:spPr>
          <a:xfrm>
            <a:off x="12476" y="5592053"/>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7732660" y="3541744"/>
            <a:ext cx="1204019" cy="1623501"/>
          </a:xfrm>
          <a:prstGeom prst="ellipse">
            <a:avLst/>
          </a:prstGeom>
          <a:solidFill>
            <a:schemeClr val="accent1">
              <a:lumMod val="40000"/>
              <a:lumOff val="6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3025537" y="3541745"/>
            <a:ext cx="1404857" cy="1623501"/>
          </a:xfrm>
          <a:prstGeom prst="ellipse">
            <a:avLst/>
          </a:prstGeom>
          <a:solidFill>
            <a:schemeClr val="accent4">
              <a:lumMod val="20000"/>
              <a:lumOff val="8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指令合并</a:t>
            </a:r>
            <a:endParaRPr lang="zh-CN" altLang="zh-CN" sz="2800" b="1" dirty="0">
              <a:solidFill>
                <a:srgbClr val="0000FF"/>
              </a:solidFill>
              <a:latin typeface="+mn-ea"/>
              <a:ea typeface="+mn-ea"/>
            </a:endParaRPr>
          </a:p>
        </p:txBody>
      </p:sp>
      <p:cxnSp>
        <p:nvCxnSpPr>
          <p:cNvPr id="134" name="直接箭头连接符 133"/>
          <p:cNvCxnSpPr/>
          <p:nvPr/>
        </p:nvCxnSpPr>
        <p:spPr>
          <a:xfrm>
            <a:off x="7160159" y="4456441"/>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225054" y="4035596"/>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5" name="Rectangle 5"/>
          <p:cNvSpPr>
            <a:spLocks noChangeArrowheads="1"/>
          </p:cNvSpPr>
          <p:nvPr/>
        </p:nvSpPr>
        <p:spPr bwMode="auto">
          <a:xfrm>
            <a:off x="247391" y="1453867"/>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6" name="Rectangle 5"/>
          <p:cNvSpPr>
            <a:spLocks noChangeArrowheads="1"/>
          </p:cNvSpPr>
          <p:nvPr/>
        </p:nvSpPr>
        <p:spPr bwMode="auto">
          <a:xfrm>
            <a:off x="2038822" y="145547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7" name="Rectangle 5"/>
          <p:cNvSpPr>
            <a:spLocks noChangeArrowheads="1"/>
          </p:cNvSpPr>
          <p:nvPr/>
        </p:nvSpPr>
        <p:spPr bwMode="auto">
          <a:xfrm>
            <a:off x="2902919" y="145547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8" name="Rectangle 5"/>
          <p:cNvSpPr>
            <a:spLocks noChangeArrowheads="1"/>
          </p:cNvSpPr>
          <p:nvPr/>
        </p:nvSpPr>
        <p:spPr bwMode="auto">
          <a:xfrm>
            <a:off x="3767016" y="1455477"/>
            <a:ext cx="287814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offset/immediate</a:t>
            </a:r>
          </a:p>
        </p:txBody>
      </p:sp>
      <p:sp>
        <p:nvSpPr>
          <p:cNvPr id="19" name="矩形 18"/>
          <p:cNvSpPr/>
          <p:nvPr/>
        </p:nvSpPr>
        <p:spPr>
          <a:xfrm>
            <a:off x="1318538" y="3171434"/>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流程图: 合并 19"/>
          <p:cNvSpPr/>
          <p:nvPr/>
        </p:nvSpPr>
        <p:spPr>
          <a:xfrm flipV="1">
            <a:off x="2027988" y="4758995"/>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12"/>
          <p:cNvSpPr txBox="1">
            <a:spLocks noChangeArrowheads="1"/>
          </p:cNvSpPr>
          <p:nvPr/>
        </p:nvSpPr>
        <p:spPr bwMode="auto">
          <a:xfrm>
            <a:off x="1320281" y="317143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2" name="直接箭头连接符 21"/>
          <p:cNvCxnSpPr/>
          <p:nvPr/>
        </p:nvCxnSpPr>
        <p:spPr>
          <a:xfrm>
            <a:off x="2974241" y="3692281"/>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2"/>
          <p:cNvSpPr txBox="1">
            <a:spLocks noChangeArrowheads="1"/>
          </p:cNvSpPr>
          <p:nvPr/>
        </p:nvSpPr>
        <p:spPr bwMode="auto">
          <a:xfrm>
            <a:off x="1140140" y="5621446"/>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4" name="Text Box 12"/>
          <p:cNvSpPr txBox="1">
            <a:spLocks noChangeArrowheads="1"/>
          </p:cNvSpPr>
          <p:nvPr/>
        </p:nvSpPr>
        <p:spPr bwMode="auto">
          <a:xfrm>
            <a:off x="1833097" y="3176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407021" y="3176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320281" y="3860107"/>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27" name="Text Box 12"/>
          <p:cNvSpPr txBox="1">
            <a:spLocks noChangeArrowheads="1"/>
          </p:cNvSpPr>
          <p:nvPr/>
        </p:nvSpPr>
        <p:spPr bwMode="auto">
          <a:xfrm>
            <a:off x="1484388" y="3935647"/>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0" name="直接箭头连接符 33"/>
          <p:cNvCxnSpPr>
            <a:stCxn id="16" idx="2"/>
            <a:endCxn id="21" idx="0"/>
          </p:cNvCxnSpPr>
          <p:nvPr/>
        </p:nvCxnSpPr>
        <p:spPr>
          <a:xfrm rot="5400000">
            <a:off x="1372160" y="2072722"/>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6"/>
          <p:cNvCxnSpPr>
            <a:stCxn id="17" idx="2"/>
            <a:endCxn id="24" idx="0"/>
          </p:cNvCxnSpPr>
          <p:nvPr/>
        </p:nvCxnSpPr>
        <p:spPr>
          <a:xfrm rot="5400000">
            <a:off x="2057957" y="1899742"/>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9"/>
          <p:cNvCxnSpPr>
            <a:stCxn id="18" idx="2"/>
            <a:endCxn id="45" idx="2"/>
          </p:cNvCxnSpPr>
          <p:nvPr/>
        </p:nvCxnSpPr>
        <p:spPr>
          <a:xfrm rot="5400000">
            <a:off x="2112218" y="2313096"/>
            <a:ext cx="3591451" cy="2596293"/>
          </a:xfrm>
          <a:prstGeom prst="bentConnector4">
            <a:avLst>
              <a:gd name="adj1" fmla="val 29228"/>
              <a:gd name="adj2" fmla="val 1763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27"/>
          <p:cNvGrpSpPr/>
          <p:nvPr/>
        </p:nvGrpSpPr>
        <p:grpSpPr bwMode="auto">
          <a:xfrm>
            <a:off x="4354938" y="3365839"/>
            <a:ext cx="905476" cy="1641799"/>
            <a:chOff x="2400" y="2496"/>
            <a:chExt cx="288" cy="672"/>
          </a:xfrm>
        </p:grpSpPr>
        <p:sp>
          <p:nvSpPr>
            <p:cNvPr id="3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a:off x="4505851" y="4026585"/>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42" name="Text Box 12"/>
          <p:cNvSpPr txBox="1">
            <a:spLocks noChangeArrowheads="1"/>
          </p:cNvSpPr>
          <p:nvPr/>
        </p:nvSpPr>
        <p:spPr bwMode="auto">
          <a:xfrm>
            <a:off x="5436801" y="3176754"/>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3" name="直接箭头连接符 68"/>
          <p:cNvCxnSpPr>
            <a:endCxn id="42" idx="2"/>
          </p:cNvCxnSpPr>
          <p:nvPr/>
        </p:nvCxnSpPr>
        <p:spPr>
          <a:xfrm flipV="1">
            <a:off x="5260414" y="3584588"/>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36"/>
          <p:cNvCxnSpPr>
            <a:stCxn id="41" idx="3"/>
            <a:endCxn id="48" idx="1"/>
          </p:cNvCxnSpPr>
          <p:nvPr/>
        </p:nvCxnSpPr>
        <p:spPr>
          <a:xfrm>
            <a:off x="5260414" y="4211251"/>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梯形 44"/>
          <p:cNvSpPr/>
          <p:nvPr/>
        </p:nvSpPr>
        <p:spPr>
          <a:xfrm rot="5400000">
            <a:off x="2577540" y="5224745"/>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 Box 12"/>
          <p:cNvSpPr txBox="1">
            <a:spLocks noChangeArrowheads="1"/>
          </p:cNvSpPr>
          <p:nvPr/>
        </p:nvSpPr>
        <p:spPr bwMode="auto">
          <a:xfrm>
            <a:off x="6225053" y="438193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49" name="直接箭头连接符 78"/>
          <p:cNvCxnSpPr>
            <a:endCxn id="50" idx="1"/>
          </p:cNvCxnSpPr>
          <p:nvPr/>
        </p:nvCxnSpPr>
        <p:spPr>
          <a:xfrm>
            <a:off x="3175441" y="4456441"/>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2"/>
          <p:cNvSpPr txBox="1">
            <a:spLocks noChangeArrowheads="1"/>
          </p:cNvSpPr>
          <p:nvPr/>
        </p:nvSpPr>
        <p:spPr bwMode="auto">
          <a:xfrm>
            <a:off x="6209477" y="521814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51" name="直接箭头连接符 36"/>
          <p:cNvCxnSpPr>
            <a:stCxn id="207" idx="2"/>
            <a:endCxn id="25" idx="0"/>
          </p:cNvCxnSpPr>
          <p:nvPr/>
        </p:nvCxnSpPr>
        <p:spPr>
          <a:xfrm rot="5400000">
            <a:off x="3026615" y="2182966"/>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7030795" y="4281122"/>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53" name="Text Box 12"/>
          <p:cNvSpPr txBox="1">
            <a:spLocks noChangeArrowheads="1"/>
          </p:cNvSpPr>
          <p:nvPr/>
        </p:nvSpPr>
        <p:spPr bwMode="auto">
          <a:xfrm>
            <a:off x="6288471" y="4035596"/>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54" name="Text Box 12"/>
          <p:cNvSpPr txBox="1">
            <a:spLocks noChangeArrowheads="1"/>
          </p:cNvSpPr>
          <p:nvPr/>
        </p:nvSpPr>
        <p:spPr bwMode="auto">
          <a:xfrm>
            <a:off x="6933911" y="4035596"/>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56" name="直接箭头连接符 55"/>
          <p:cNvCxnSpPr/>
          <p:nvPr/>
        </p:nvCxnSpPr>
        <p:spPr>
          <a:xfrm>
            <a:off x="6616552" y="3717653"/>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81" idx="1"/>
          </p:cNvCxnSpPr>
          <p:nvPr/>
        </p:nvCxnSpPr>
        <p:spPr>
          <a:xfrm rot="10800000" flipV="1">
            <a:off x="4869306" y="3084808"/>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流程图: 合并 58"/>
          <p:cNvSpPr/>
          <p:nvPr/>
        </p:nvSpPr>
        <p:spPr>
          <a:xfrm rot="5400000" flipV="1">
            <a:off x="6161608" y="482244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48"/>
          <p:cNvCxnSpPr>
            <a:stCxn id="23" idx="3"/>
            <a:endCxn id="59" idx="0"/>
          </p:cNvCxnSpPr>
          <p:nvPr/>
        </p:nvCxnSpPr>
        <p:spPr>
          <a:xfrm flipV="1">
            <a:off x="1907572" y="4897413"/>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154081" y="5003961"/>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47391" y="973912"/>
            <a:ext cx="6399945" cy="361650"/>
            <a:chOff x="1112525" y="1988840"/>
            <a:chExt cx="6399945" cy="361650"/>
          </a:xfrm>
        </p:grpSpPr>
        <p:sp>
          <p:nvSpPr>
            <p:cNvPr id="68" name="Rectangle 5"/>
            <p:cNvSpPr>
              <a:spLocks noChangeArrowheads="1"/>
            </p:cNvSpPr>
            <p:nvPr/>
          </p:nvSpPr>
          <p:spPr bwMode="auto">
            <a:xfrm>
              <a:off x="1112525" y="198884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69" name="Rectangle 5"/>
            <p:cNvSpPr>
              <a:spLocks noChangeArrowheads="1"/>
            </p:cNvSpPr>
            <p:nvPr/>
          </p:nvSpPr>
          <p:spPr bwMode="auto">
            <a:xfrm>
              <a:off x="2903956"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70" name="Rectangle 5"/>
            <p:cNvSpPr>
              <a:spLocks noChangeArrowheads="1"/>
            </p:cNvSpPr>
            <p:nvPr/>
          </p:nvSpPr>
          <p:spPr bwMode="auto">
            <a:xfrm>
              <a:off x="376805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71" name="Rectangle 5"/>
            <p:cNvSpPr>
              <a:spLocks noChangeArrowheads="1"/>
            </p:cNvSpPr>
            <p:nvPr/>
          </p:nvSpPr>
          <p:spPr bwMode="auto">
            <a:xfrm>
              <a:off x="4632150"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72" name="Rectangle 5"/>
            <p:cNvSpPr>
              <a:spLocks noChangeArrowheads="1"/>
            </p:cNvSpPr>
            <p:nvPr/>
          </p:nvSpPr>
          <p:spPr bwMode="auto">
            <a:xfrm>
              <a:off x="5496247" y="199045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73" name="Rectangle 5"/>
            <p:cNvSpPr>
              <a:spLocks noChangeArrowheads="1"/>
            </p:cNvSpPr>
            <p:nvPr/>
          </p:nvSpPr>
          <p:spPr bwMode="auto">
            <a:xfrm>
              <a:off x="664837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grpSp>
      <p:sp>
        <p:nvSpPr>
          <p:cNvPr id="77" name="Rectangle 5"/>
          <p:cNvSpPr>
            <a:spLocks noChangeArrowheads="1"/>
          </p:cNvSpPr>
          <p:nvPr/>
        </p:nvSpPr>
        <p:spPr bwMode="auto">
          <a:xfrm>
            <a:off x="3764752" y="1405960"/>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cxnSp>
        <p:nvCxnSpPr>
          <p:cNvPr id="81" name="直接箭头连接符 80"/>
          <p:cNvCxnSpPr/>
          <p:nvPr/>
        </p:nvCxnSpPr>
        <p:spPr>
          <a:xfrm flipH="1">
            <a:off x="4636154" y="1400802"/>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sp>
        <p:nvSpPr>
          <p:cNvPr id="86" name="流程图: 终止 85"/>
          <p:cNvSpPr/>
          <p:nvPr/>
        </p:nvSpPr>
        <p:spPr>
          <a:xfrm rot="16200000" flipH="1">
            <a:off x="3550846" y="4493907"/>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00" name="直接箭头连接符 99"/>
          <p:cNvCxnSpPr/>
          <p:nvPr/>
        </p:nvCxnSpPr>
        <p:spPr>
          <a:xfrm>
            <a:off x="2989623" y="4456441"/>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203618" y="4824191"/>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45" idx="0"/>
          </p:cNvCxnSpPr>
          <p:nvPr/>
        </p:nvCxnSpPr>
        <p:spPr>
          <a:xfrm flipV="1">
            <a:off x="2974241" y="4831731"/>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051185" y="4640601"/>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流程图: 终止 131"/>
          <p:cNvSpPr/>
          <p:nvPr/>
        </p:nvSpPr>
        <p:spPr>
          <a:xfrm rot="16200000" flipH="1">
            <a:off x="7948348" y="4425157"/>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37" name="直接箭头连接符 136"/>
          <p:cNvCxnSpPr/>
          <p:nvPr/>
        </p:nvCxnSpPr>
        <p:spPr>
          <a:xfrm>
            <a:off x="7854007" y="4747485"/>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5742734" y="4517817"/>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7854007" y="4747485"/>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5742731" y="5812676"/>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8455643" y="4570467"/>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8763890" y="4569665"/>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a:off x="967471" y="6118801"/>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967471" y="3943784"/>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967471" y="3947497"/>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7218362" y="3742418"/>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3911446" y="3998606"/>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8308948" y="3916088"/>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79" name="Text Box 12"/>
          <p:cNvSpPr txBox="1">
            <a:spLocks noChangeArrowheads="1"/>
          </p:cNvSpPr>
          <p:nvPr/>
        </p:nvSpPr>
        <p:spPr bwMode="auto">
          <a:xfrm>
            <a:off x="3091168" y="3686612"/>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180" name="Text Box 12"/>
          <p:cNvSpPr txBox="1">
            <a:spLocks noChangeArrowheads="1"/>
          </p:cNvSpPr>
          <p:nvPr/>
        </p:nvSpPr>
        <p:spPr bwMode="auto">
          <a:xfrm>
            <a:off x="7743218" y="3553890"/>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181" name="Text Box 12"/>
          <p:cNvSpPr txBox="1">
            <a:spLocks noChangeArrowheads="1"/>
          </p:cNvSpPr>
          <p:nvPr/>
        </p:nvSpPr>
        <p:spPr bwMode="auto">
          <a:xfrm>
            <a:off x="6225054" y="2880891"/>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185" name="Text Box 12"/>
          <p:cNvSpPr txBox="1">
            <a:spLocks noChangeArrowheads="1"/>
          </p:cNvSpPr>
          <p:nvPr/>
        </p:nvSpPr>
        <p:spPr bwMode="auto">
          <a:xfrm>
            <a:off x="6706710" y="936570"/>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R</a:t>
            </a:r>
            <a:r>
              <a:rPr lang="zh-CN" altLang="en-US" sz="2400" b="0" dirty="0"/>
              <a:t>型指令</a:t>
            </a:r>
          </a:p>
        </p:txBody>
      </p:sp>
      <p:sp>
        <p:nvSpPr>
          <p:cNvPr id="186" name="Text Box 12"/>
          <p:cNvSpPr txBox="1">
            <a:spLocks noChangeArrowheads="1"/>
          </p:cNvSpPr>
          <p:nvPr/>
        </p:nvSpPr>
        <p:spPr bwMode="auto">
          <a:xfrm>
            <a:off x="6690121" y="1400802"/>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Load/Store</a:t>
            </a:r>
            <a:r>
              <a:rPr lang="zh-CN" altLang="en-US" sz="2400" b="0" dirty="0"/>
              <a:t>指令</a:t>
            </a:r>
          </a:p>
        </p:txBody>
      </p:sp>
      <p:sp>
        <p:nvSpPr>
          <p:cNvPr id="207" name="流程图: 终止 206"/>
          <p:cNvSpPr/>
          <p:nvPr/>
        </p:nvSpPr>
        <p:spPr>
          <a:xfrm flipH="1">
            <a:off x="3552956" y="2200086"/>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14" name="直接箭头连接符 213"/>
          <p:cNvCxnSpPr>
            <a:stCxn id="71" idx="2"/>
          </p:cNvCxnSpPr>
          <p:nvPr/>
        </p:nvCxnSpPr>
        <p:spPr>
          <a:xfrm flipH="1">
            <a:off x="4192567" y="1335562"/>
            <a:ext cx="6498" cy="864523"/>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a:off x="3868203" y="1998582"/>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p:nvPr/>
        </p:nvCxnSpPr>
        <p:spPr>
          <a:xfrm>
            <a:off x="3351452" y="2011941"/>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接箭头连接符 222"/>
          <p:cNvCxnSpPr/>
          <p:nvPr/>
        </p:nvCxnSpPr>
        <p:spPr>
          <a:xfrm rot="5400000">
            <a:off x="4639224" y="2170460"/>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4427365" y="2304946"/>
            <a:ext cx="86471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45</a:t>
            </a:fld>
            <a:endParaRPr kumimoji="0" lang="zh-CN" altLang="en-US" dirty="0"/>
          </a:p>
        </p:txBody>
      </p:sp>
      <p:sp>
        <p:nvSpPr>
          <p:cNvPr id="90" name="椭圆 89"/>
          <p:cNvSpPr/>
          <p:nvPr/>
        </p:nvSpPr>
        <p:spPr>
          <a:xfrm>
            <a:off x="3203848" y="1628800"/>
            <a:ext cx="1404857" cy="1204933"/>
          </a:xfrm>
          <a:prstGeom prst="ellipse">
            <a:avLst/>
          </a:prstGeom>
          <a:solidFill>
            <a:schemeClr val="accent4">
              <a:lumMod val="20000"/>
              <a:lumOff val="8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箭头连接符 88"/>
          <p:cNvCxnSpPr/>
          <p:nvPr/>
        </p:nvCxnSpPr>
        <p:spPr>
          <a:xfrm flipV="1">
            <a:off x="865231" y="358458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1" name="Text Box 12"/>
          <p:cNvSpPr txBox="1">
            <a:spLocks noChangeArrowheads="1"/>
          </p:cNvSpPr>
          <p:nvPr/>
        </p:nvSpPr>
        <p:spPr bwMode="auto">
          <a:xfrm>
            <a:off x="1315629" y="343463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heel(1)">
                                      <p:cBhvr>
                                        <p:cTn id="7" dur="2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heel(1)">
                                      <p:cBhvr>
                                        <p:cTn id="12" dur="2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wheel(1)">
                                      <p:cBhvr>
                                        <p:cTn id="17"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88" grpId="0" animBg="1"/>
      <p:bldP spid="9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矩形 189"/>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箭头连接符 133"/>
          <p:cNvCxnSpPr/>
          <p:nvPr/>
        </p:nvCxnSpPr>
        <p:spPr>
          <a:xfrm>
            <a:off x="7160159" y="4150316"/>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5"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6"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7"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9" name="矩形 18"/>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流程图: 合并 19"/>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2" name="直接箭头连接符 21"/>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4"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27"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0" name="直接箭头连接符 33"/>
          <p:cNvCxnSpPr>
            <a:stCxn id="16" idx="2"/>
            <a:endCxn id="21"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6"/>
          <p:cNvCxnSpPr>
            <a:stCxn id="17" idx="2"/>
            <a:endCxn id="24"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9"/>
          <p:cNvCxnSpPr>
            <a:stCxn id="72" idx="2"/>
            <a:endCxn id="45"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27"/>
          <p:cNvGrpSpPr/>
          <p:nvPr/>
        </p:nvGrpSpPr>
        <p:grpSpPr bwMode="auto">
          <a:xfrm>
            <a:off x="4354938" y="3059714"/>
            <a:ext cx="905476" cy="1641799"/>
            <a:chOff x="2400" y="2496"/>
            <a:chExt cx="288" cy="672"/>
          </a:xfrm>
        </p:grpSpPr>
        <p:sp>
          <p:nvSpPr>
            <p:cNvPr id="3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42"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3" name="直接箭头连接符 68"/>
          <p:cNvCxnSpPr>
            <a:endCxn id="42"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36"/>
          <p:cNvCxnSpPr>
            <a:stCxn id="41" idx="3"/>
            <a:endCxn id="4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梯形 44"/>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49" name="直接箭头连接符 78"/>
          <p:cNvCxnSpPr>
            <a:endCxn id="50"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51" name="直接箭头连接符 36"/>
          <p:cNvCxnSpPr>
            <a:stCxn id="207" idx="2"/>
            <a:endCxn id="25"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7030795" y="3974997"/>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53"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54"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56" name="直接箭头连接符 55"/>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8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流程图: 合并 58"/>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48"/>
          <p:cNvCxnSpPr>
            <a:stCxn id="23" idx="3"/>
            <a:endCxn id="59"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72"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73"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77"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86" name="流程图: 终止 85"/>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00" name="直接箭头连接符 99"/>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45"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流程图: 终止 131"/>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37" name="直接箭头连接符 13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7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18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18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07" name="流程图: 终止 206"/>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14" name="直接箭头连接符 213"/>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1452" y="1692457"/>
            <a:ext cx="516751" cy="201504"/>
            <a:chOff x="3351452" y="1692457"/>
            <a:chExt cx="516751" cy="201504"/>
          </a:xfrm>
        </p:grpSpPr>
        <p:cxnSp>
          <p:nvCxnSpPr>
            <p:cNvPr id="216" name="直接箭头连接符 215"/>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23" name="直接箭头连接符 222"/>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4283968" y="1998821"/>
            <a:ext cx="93467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sp>
        <p:nvSpPr>
          <p:cNvPr id="88" name="标题 1"/>
          <p:cNvSpPr>
            <a:spLocks noGrp="1"/>
          </p:cNvSpPr>
          <p:nvPr>
            <p:ph type="title"/>
          </p:nvPr>
        </p:nvSpPr>
        <p:spPr>
          <a:xfrm>
            <a:off x="82458" y="0"/>
            <a:ext cx="8403020" cy="685800"/>
          </a:xfrm>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800" b="1" dirty="0">
                <a:solidFill>
                  <a:srgbClr val="FF0000"/>
                </a:solidFill>
                <a:latin typeface="+mn-ea"/>
                <a:ea typeface="+mn-ea"/>
              </a:rPr>
              <a:t>执行</a:t>
            </a:r>
            <a:r>
              <a:rPr lang="en-US" altLang="zh-CN" sz="2800" b="1" dirty="0">
                <a:solidFill>
                  <a:srgbClr val="FF0000"/>
                </a:solidFill>
                <a:latin typeface="+mn-ea"/>
                <a:ea typeface="+mn-ea"/>
              </a:rPr>
              <a:t>R</a:t>
            </a:r>
            <a:r>
              <a:rPr lang="zh-CN" altLang="en-US" sz="2800" b="1" dirty="0">
                <a:solidFill>
                  <a:srgbClr val="FF0000"/>
                </a:solidFill>
                <a:latin typeface="+mn-ea"/>
                <a:ea typeface="+mn-ea"/>
              </a:rPr>
              <a:t>型指令</a:t>
            </a:r>
            <a:endParaRPr lang="zh-CN" altLang="zh-CN" sz="2800" b="1" dirty="0">
              <a:solidFill>
                <a:srgbClr val="0000FF"/>
              </a:solidFill>
              <a:latin typeface="+mn-ea"/>
              <a:ea typeface="+mn-ea"/>
            </a:endParaRPr>
          </a:p>
        </p:txBody>
      </p:sp>
      <p:cxnSp>
        <p:nvCxnSpPr>
          <p:cNvPr id="98"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箭头连接符 36"/>
          <p:cNvCxnSpPr/>
          <p:nvPr/>
        </p:nvCxnSpPr>
        <p:spPr>
          <a:xfrm rot="5400000">
            <a:off x="2070467" y="1588232"/>
            <a:ext cx="1361237" cy="1192787"/>
          </a:xfrm>
          <a:prstGeom prst="bentConnector3">
            <a:avLst>
              <a:gd name="adj1" fmla="val 34568"/>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4205077" y="1485569"/>
            <a:ext cx="0" cy="403006"/>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207" idx="2"/>
          </p:cNvCxnSpPr>
          <p:nvPr/>
        </p:nvCxnSpPr>
        <p:spPr>
          <a:xfrm flipH="1">
            <a:off x="4020402" y="1893961"/>
            <a:ext cx="172165" cy="293389"/>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3003206" y="4134657"/>
            <a:ext cx="77739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endCxn id="86" idx="2"/>
          </p:cNvCxnSpPr>
          <p:nvPr/>
        </p:nvCxnSpPr>
        <p:spPr>
          <a:xfrm>
            <a:off x="3787388" y="4163525"/>
            <a:ext cx="270753" cy="170952"/>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7" name="直接箭头连接符 36"/>
          <p:cNvCxnSpPr/>
          <p:nvPr/>
        </p:nvCxnSpPr>
        <p:spPr>
          <a:xfrm>
            <a:off x="5269935" y="3903739"/>
            <a:ext cx="482317" cy="12700"/>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863528" y="4439973"/>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flipV="1">
            <a:off x="5722868" y="3910870"/>
            <a:ext cx="2" cy="1592979"/>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7863528" y="4439973"/>
            <a:ext cx="0" cy="106519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5752252" y="5505164"/>
            <a:ext cx="213737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133"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135"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cxnSp>
        <p:nvCxnSpPr>
          <p:cNvPr id="136" name="直接箭头连接符 135"/>
          <p:cNvCxnSpPr/>
          <p:nvPr/>
        </p:nvCxnSpPr>
        <p:spPr>
          <a:xfrm flipV="1">
            <a:off x="8171775" y="4264343"/>
            <a:ext cx="287909" cy="18852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865231" y="3274524"/>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1" name="Text Box 12"/>
          <p:cNvSpPr txBox="1">
            <a:spLocks noChangeArrowheads="1"/>
          </p:cNvSpPr>
          <p:nvPr/>
        </p:nvSpPr>
        <p:spPr bwMode="auto">
          <a:xfrm>
            <a:off x="1315629" y="312457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mc:AlternateContent xmlns:mc="http://schemas.openxmlformats.org/markup-compatibility/2006" xmlns:a14="http://schemas.microsoft.com/office/drawing/2010/main">
        <mc:Choice Requires="a14">
          <p:sp>
            <p:nvSpPr>
              <p:cNvPr id="102" name="TextBox 101"/>
              <p:cNvSpPr txBox="1"/>
              <p:nvPr/>
            </p:nvSpPr>
            <p:spPr>
              <a:xfrm>
                <a:off x="6050070" y="1728345"/>
                <a:ext cx="2906565"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a:rPr>
                        <m:t>𝒂𝒅𝒅</m:t>
                      </m:r>
                      <m:r>
                        <a:rPr lang="en-US" altLang="zh-CN" sz="2400" b="1" i="1" smtClean="0">
                          <a:solidFill>
                            <a:schemeClr val="tx1"/>
                          </a:solidFill>
                          <a:latin typeface="Cambria Math"/>
                        </a:rPr>
                        <m:t>   </m:t>
                      </m:r>
                      <m:r>
                        <a:rPr lang="en-US" altLang="zh-CN" sz="2400" b="1" i="1" smtClean="0">
                          <a:solidFill>
                            <a:schemeClr val="tx1"/>
                          </a:solidFill>
                          <a:latin typeface="Cambria Math"/>
                        </a:rPr>
                        <m:t>𝒓𝒅</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𝒓𝒔</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oMath>
                  </m:oMathPara>
                </a14:m>
                <a:endParaRPr lang="zh-CN" altLang="en-US" sz="2400" b="1" dirty="0">
                  <a:solidFill>
                    <a:schemeClr val="tx1"/>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6050070" y="1728345"/>
                <a:ext cx="2906565" cy="46166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fad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down)">
                                      <p:cBhvr>
                                        <p:cTn id="26" dur="500"/>
                                        <p:tgtEl>
                                          <p:spTgt spid="111"/>
                                        </p:tgtEl>
                                      </p:cBhvr>
                                    </p:animEffect>
                                  </p:childTnLst>
                                </p:cTn>
                              </p:par>
                              <p:par>
                                <p:cTn id="27" presetID="22" presetClass="entr" presetSubtype="4"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ipe(down)">
                                      <p:cBhvr>
                                        <p:cTn id="29" dur="500"/>
                                        <p:tgtEl>
                                          <p:spTgt spid="1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wipe(left)">
                                      <p:cBhvr>
                                        <p:cTn id="34" dur="500"/>
                                        <p:tgtEl>
                                          <p:spTgt spid="1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wipe(left)">
                                      <p:cBhvr>
                                        <p:cTn id="38" dur="500"/>
                                        <p:tgtEl>
                                          <p:spTgt spid="1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fade">
                                      <p:cBhvr>
                                        <p:cTn id="46" dur="500"/>
                                        <p:tgtEl>
                                          <p:spTgt spid="129"/>
                                        </p:tgtEl>
                                      </p:cBhvr>
                                    </p:animEffect>
                                  </p:childTnLst>
                                </p:cTn>
                              </p:par>
                              <p:par>
                                <p:cTn id="47" presetID="10" presetClass="entr" presetSubtype="0" fill="hold" nodeType="withEffect">
                                  <p:stCondLst>
                                    <p:cond delay="0"/>
                                  </p:stCondLst>
                                  <p:childTnLst>
                                    <p:set>
                                      <p:cBhvr>
                                        <p:cTn id="48" dur="1" fill="hold">
                                          <p:stCondLst>
                                            <p:cond delay="0"/>
                                          </p:stCondLst>
                                        </p:cTn>
                                        <p:tgtEl>
                                          <p:spTgt spid="131"/>
                                        </p:tgtEl>
                                        <p:attrNameLst>
                                          <p:attrName>style.visibility</p:attrName>
                                        </p:attrNameLst>
                                      </p:cBhvr>
                                      <p:to>
                                        <p:strVal val="visible"/>
                                      </p:to>
                                    </p:set>
                                    <p:animEffect transition="in" filter="fade">
                                      <p:cBhvr>
                                        <p:cTn id="49" dur="500"/>
                                        <p:tgtEl>
                                          <p:spTgt spid="131"/>
                                        </p:tgtEl>
                                      </p:cBhvr>
                                    </p:animEffect>
                                  </p:childTnLst>
                                </p:cTn>
                              </p:par>
                              <p:par>
                                <p:cTn id="50" presetID="10" presetClass="entr" presetSubtype="0" fill="hold" nodeType="with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22" presetClass="entr" presetSubtype="8"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wipe(left)">
                                      <p:cBhvr>
                                        <p:cTn id="55" dur="500"/>
                                        <p:tgtEl>
                                          <p:spTgt spid="136"/>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wipe(up)">
                                      <p:cBhvr>
                                        <p:cTn id="59" dur="500"/>
                                        <p:tgtEl>
                                          <p:spTgt spid="139"/>
                                        </p:tgtEl>
                                      </p:cBhvr>
                                    </p:animEffect>
                                  </p:childTnLst>
                                </p:cTn>
                              </p:par>
                            </p:childTnLst>
                          </p:cTn>
                        </p:par>
                        <p:par>
                          <p:cTn id="60" fill="hold">
                            <p:stCondLst>
                              <p:cond delay="1000"/>
                            </p:stCondLst>
                            <p:childTnLst>
                              <p:par>
                                <p:cTn id="61" presetID="22" presetClass="entr" presetSubtype="2"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wipe(right)">
                                      <p:cBhvr>
                                        <p:cTn id="63" dur="500"/>
                                        <p:tgtEl>
                                          <p:spTgt spid="140"/>
                                        </p:tgtEl>
                                      </p:cBhvr>
                                    </p:animEffect>
                                  </p:childTnLst>
                                </p:cTn>
                              </p:par>
                            </p:childTnLst>
                          </p:cTn>
                        </p:par>
                        <p:par>
                          <p:cTn id="64" fill="hold">
                            <p:stCondLst>
                              <p:cond delay="1500"/>
                            </p:stCondLst>
                            <p:childTnLst>
                              <p:par>
                                <p:cTn id="65" presetID="22" presetClass="entr" presetSubtype="4" fill="hold" nodeType="afterEffect">
                                  <p:stCondLst>
                                    <p:cond delay="0"/>
                                  </p:stCondLst>
                                  <p:childTnLst>
                                    <p:set>
                                      <p:cBhvr>
                                        <p:cTn id="66" dur="1" fill="hold">
                                          <p:stCondLst>
                                            <p:cond delay="0"/>
                                          </p:stCondLst>
                                        </p:cTn>
                                        <p:tgtEl>
                                          <p:spTgt spid="141"/>
                                        </p:tgtEl>
                                        <p:attrNameLst>
                                          <p:attrName>style.visibility</p:attrName>
                                        </p:attrNameLst>
                                      </p:cBhvr>
                                      <p:to>
                                        <p:strVal val="visible"/>
                                      </p:to>
                                    </p:set>
                                    <p:animEffect transition="in" filter="wipe(down)">
                                      <p:cBhvr>
                                        <p:cTn id="67" dur="500"/>
                                        <p:tgtEl>
                                          <p:spTgt spid="141"/>
                                        </p:tgtEl>
                                      </p:cBhvr>
                                    </p:animEffect>
                                  </p:childTnLst>
                                </p:cTn>
                              </p:par>
                            </p:childTnLst>
                          </p:cTn>
                        </p:par>
                        <p:par>
                          <p:cTn id="68" fill="hold">
                            <p:stCondLst>
                              <p:cond delay="2000"/>
                            </p:stCondLst>
                            <p:childTnLst>
                              <p:par>
                                <p:cTn id="69" presetID="22" presetClass="entr" presetSubtype="8" fill="hold" nodeType="afterEffect">
                                  <p:stCondLst>
                                    <p:cond delay="0"/>
                                  </p:stCondLst>
                                  <p:childTnLst>
                                    <p:set>
                                      <p:cBhvr>
                                        <p:cTn id="70" dur="1" fill="hold">
                                          <p:stCondLst>
                                            <p:cond delay="0"/>
                                          </p:stCondLst>
                                        </p:cTn>
                                        <p:tgtEl>
                                          <p:spTgt spid="142"/>
                                        </p:tgtEl>
                                        <p:attrNameLst>
                                          <p:attrName>style.visibility</p:attrName>
                                        </p:attrNameLst>
                                      </p:cBhvr>
                                      <p:to>
                                        <p:strVal val="visible"/>
                                      </p:to>
                                    </p:set>
                                    <p:animEffect transition="in" filter="wipe(left)">
                                      <p:cBhvr>
                                        <p:cTn id="71" dur="500"/>
                                        <p:tgtEl>
                                          <p:spTgt spid="142"/>
                                        </p:tgtEl>
                                      </p:cBhvr>
                                    </p:animEffect>
                                  </p:childTnLst>
                                </p:cTn>
                              </p:par>
                            </p:childTnLst>
                          </p:cTn>
                        </p:par>
                        <p:par>
                          <p:cTn id="72" fill="hold">
                            <p:stCondLst>
                              <p:cond delay="2500"/>
                            </p:stCondLst>
                            <p:childTnLst>
                              <p:par>
                                <p:cTn id="73" presetID="22" presetClass="entr" presetSubtype="8" fill="hold" nodeType="afterEffect">
                                  <p:stCondLst>
                                    <p:cond delay="0"/>
                                  </p:stCondLst>
                                  <p:childTnLst>
                                    <p:set>
                                      <p:cBhvr>
                                        <p:cTn id="74" dur="1" fill="hold">
                                          <p:stCondLst>
                                            <p:cond delay="0"/>
                                          </p:stCondLst>
                                        </p:cTn>
                                        <p:tgtEl>
                                          <p:spTgt spid="138"/>
                                        </p:tgtEl>
                                        <p:attrNameLst>
                                          <p:attrName>style.visibility</p:attrName>
                                        </p:attrNameLst>
                                      </p:cBhvr>
                                      <p:to>
                                        <p:strVal val="visible"/>
                                      </p:to>
                                    </p:set>
                                    <p:animEffect transition="in" filter="wipe(left)">
                                      <p:cBhvr>
                                        <p:cTn id="75" dur="500"/>
                                        <p:tgtEl>
                                          <p:spTgt spid="138"/>
                                        </p:tgtEl>
                                      </p:cBhvr>
                                    </p:animEffect>
                                  </p:childTnLst>
                                </p:cTn>
                              </p:par>
                              <p:par>
                                <p:cTn id="76" presetID="10" presetClass="entr" presetSubtype="0" fill="hold" nodeType="with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fade">
                                      <p:cBhvr>
                                        <p:cTn id="7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51" y="2332"/>
            <a:ext cx="8839200" cy="685800"/>
          </a:xfrm>
        </p:spPr>
        <p:txBody>
          <a:bodyPr>
            <a:noAutofit/>
          </a:bodyPr>
          <a:lstStyle/>
          <a:p>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400" b="1" dirty="0">
                <a:solidFill>
                  <a:srgbClr val="FF0000"/>
                </a:solidFill>
                <a:latin typeface="+mn-ea"/>
                <a:ea typeface="+mn-ea"/>
              </a:rPr>
              <a:t>执行</a:t>
            </a:r>
            <a:r>
              <a:rPr lang="en-US" altLang="zh-CN" sz="2400" b="1" dirty="0" err="1">
                <a:solidFill>
                  <a:schemeClr val="tx1"/>
                </a:solidFill>
                <a:latin typeface="+mn-ea"/>
                <a:ea typeface="+mn-ea"/>
              </a:rPr>
              <a:t>lw</a:t>
            </a:r>
            <a:r>
              <a:rPr lang="en-US" altLang="zh-CN" sz="2400" b="1" dirty="0">
                <a:solidFill>
                  <a:schemeClr val="tx1"/>
                </a:solidFill>
                <a:latin typeface="+mn-ea"/>
                <a:ea typeface="+mn-ea"/>
              </a:rPr>
              <a:t> </a:t>
            </a:r>
            <a:r>
              <a:rPr lang="en-US" altLang="zh-CN" sz="2400" b="1" dirty="0" err="1">
                <a:solidFill>
                  <a:schemeClr val="tx1"/>
                </a:solidFill>
                <a:latin typeface="+mn-ea"/>
                <a:ea typeface="+mn-ea"/>
              </a:rPr>
              <a:t>rt</a:t>
            </a:r>
            <a:r>
              <a:rPr lang="zh-CN" altLang="en-US" sz="2400" b="1" dirty="0">
                <a:solidFill>
                  <a:schemeClr val="tx1"/>
                </a:solidFill>
                <a:latin typeface="+mn-ea"/>
                <a:ea typeface="+mn-ea"/>
              </a:rPr>
              <a:t>，</a:t>
            </a:r>
            <a:r>
              <a:rPr lang="en-US" altLang="zh-CN" sz="2400" b="1" dirty="0">
                <a:solidFill>
                  <a:schemeClr val="tx1"/>
                </a:solidFill>
                <a:latin typeface="+mn-ea"/>
                <a:ea typeface="+mn-ea"/>
              </a:rPr>
              <a:t>offset</a:t>
            </a:r>
            <a:r>
              <a:rPr lang="zh-CN" altLang="en-US" sz="2400" b="1" dirty="0">
                <a:solidFill>
                  <a:schemeClr val="tx1"/>
                </a:solidFill>
                <a:latin typeface="+mn-ea"/>
                <a:ea typeface="+mn-ea"/>
              </a:rPr>
              <a:t>（</a:t>
            </a:r>
            <a:r>
              <a:rPr lang="en-US" altLang="zh-CN" sz="2400" b="1" dirty="0" err="1">
                <a:solidFill>
                  <a:schemeClr val="tx1"/>
                </a:solidFill>
                <a:latin typeface="+mn-ea"/>
                <a:ea typeface="+mn-ea"/>
              </a:rPr>
              <a:t>rs</a:t>
            </a:r>
            <a:r>
              <a:rPr lang="zh-CN" altLang="en-US" sz="2400" b="1" dirty="0">
                <a:solidFill>
                  <a:schemeClr val="tx1"/>
                </a:solidFill>
                <a:latin typeface="+mn-ea"/>
                <a:ea typeface="+mn-ea"/>
              </a:rPr>
              <a:t>）</a:t>
            </a:r>
            <a:endParaRPr lang="zh-CN" altLang="zh-CN" sz="2400" b="1" dirty="0">
              <a:solidFill>
                <a:schemeClr val="tx1"/>
              </a:solidFill>
              <a:latin typeface="+mn-ea"/>
              <a:ea typeface="+mn-ea"/>
            </a:endParaRPr>
          </a:p>
        </p:txBody>
      </p:sp>
      <p:sp>
        <p:nvSpPr>
          <p:cNvPr id="104" name="矩形 103"/>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箭头连接符 104"/>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07"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08"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09"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10" name="矩形 109"/>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1" name="流程图: 合并 110"/>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14" name="直接箭头连接符 113"/>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16"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19"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20"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21"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22" name="直接箭头连接符 33"/>
          <p:cNvCxnSpPr>
            <a:stCxn id="108" idx="2"/>
            <a:endCxn id="112"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36"/>
          <p:cNvCxnSpPr>
            <a:stCxn id="109" idx="2"/>
            <a:endCxn id="116"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39"/>
          <p:cNvCxnSpPr>
            <a:stCxn id="248" idx="2"/>
            <a:endCxn id="207"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4" name="Group 27"/>
          <p:cNvGrpSpPr/>
          <p:nvPr/>
        </p:nvGrpSpPr>
        <p:grpSpPr bwMode="auto">
          <a:xfrm>
            <a:off x="4354938" y="3059714"/>
            <a:ext cx="905476" cy="1641799"/>
            <a:chOff x="2400" y="2496"/>
            <a:chExt cx="288" cy="672"/>
          </a:xfrm>
        </p:grpSpPr>
        <p:sp>
          <p:nvSpPr>
            <p:cNvPr id="15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3"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3"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204"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205" name="直接箭头连接符 68"/>
          <p:cNvCxnSpPr>
            <a:endCxn id="204"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6" name="直接箭头连接符 36"/>
          <p:cNvCxnSpPr>
            <a:stCxn id="203" idx="3"/>
            <a:endCxn id="20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 name="梯形 206"/>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209" name="直接箭头连接符 78"/>
          <p:cNvCxnSpPr>
            <a:endCxn id="210"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211" name="直接箭头连接符 36"/>
          <p:cNvCxnSpPr>
            <a:stCxn id="272" idx="2"/>
            <a:endCxn id="119"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215"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216"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227" name="直接箭头连接符 226"/>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8" name="直接箭头连接符 57"/>
          <p:cNvCxnSpPr>
            <a:stCxn id="27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9" name="流程图: 合并 228"/>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箭头连接符 48"/>
          <p:cNvCxnSpPr>
            <a:stCxn id="115" idx="3"/>
            <a:endCxn id="229"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7"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248"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249"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250"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251" name="流程图: 终止 250"/>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2" name="直接箭头连接符 251"/>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115"/>
          <p:cNvCxnSpPr>
            <a:stCxn id="207"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流程图: 终止 255"/>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7" name="直接箭头连接符 25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8" name="直接箭头连接符 267"/>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6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27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27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72" name="流程图: 终止 271"/>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73" name="直接箭头连接符 272"/>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274" name="组合 273"/>
          <p:cNvGrpSpPr/>
          <p:nvPr/>
        </p:nvGrpSpPr>
        <p:grpSpPr>
          <a:xfrm>
            <a:off x="3351452" y="1692457"/>
            <a:ext cx="516751" cy="201504"/>
            <a:chOff x="3351452" y="1692457"/>
            <a:chExt cx="516751" cy="201504"/>
          </a:xfrm>
        </p:grpSpPr>
        <p:cxnSp>
          <p:nvCxnSpPr>
            <p:cNvPr id="275" name="直接箭头连接符 274"/>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直接箭头连接符 275"/>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77" name="直接箭头连接符 276"/>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8" name="Text Box 12"/>
          <p:cNvSpPr txBox="1">
            <a:spLocks noChangeArrowheads="1"/>
          </p:cNvSpPr>
          <p:nvPr/>
        </p:nvSpPr>
        <p:spPr bwMode="auto">
          <a:xfrm>
            <a:off x="4355976" y="1998821"/>
            <a:ext cx="87460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283"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84" name="直接箭头连接符 36"/>
          <p:cNvCxnSpPr/>
          <p:nvPr/>
        </p:nvCxnSpPr>
        <p:spPr>
          <a:xfrm rot="16200000" flipH="1">
            <a:off x="3249270" y="1602218"/>
            <a:ext cx="196427" cy="1"/>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286" name="组合 285"/>
          <p:cNvGrpSpPr/>
          <p:nvPr/>
        </p:nvGrpSpPr>
        <p:grpSpPr>
          <a:xfrm>
            <a:off x="3363962" y="1687072"/>
            <a:ext cx="516751" cy="201504"/>
            <a:chOff x="3351452" y="1692457"/>
            <a:chExt cx="516751" cy="201504"/>
          </a:xfrm>
        </p:grpSpPr>
        <p:cxnSp>
          <p:nvCxnSpPr>
            <p:cNvPr id="287" name="直接箭头连接符 286"/>
            <p:cNvCxnSpPr/>
            <p:nvPr/>
          </p:nvCxnSpPr>
          <p:spPr>
            <a:xfrm>
              <a:off x="3868203" y="1692457"/>
              <a:ext cx="0" cy="201504"/>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a:off x="3351452" y="1705816"/>
              <a:ext cx="516751" cy="0"/>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89" name="直接箭头连接符 288"/>
          <p:cNvCxnSpPr>
            <a:endCxn id="272" idx="2"/>
          </p:cNvCxnSpPr>
          <p:nvPr/>
        </p:nvCxnSpPr>
        <p:spPr>
          <a:xfrm>
            <a:off x="3868203" y="1888576"/>
            <a:ext cx="152199" cy="298774"/>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0"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291" name="Rectangle 5"/>
          <p:cNvSpPr>
            <a:spLocks noChangeArrowheads="1"/>
          </p:cNvSpPr>
          <p:nvPr/>
        </p:nvSpPr>
        <p:spPr bwMode="auto">
          <a:xfrm>
            <a:off x="3771187" y="1158168"/>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292"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8"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9" name="直接箭头连接符 298"/>
          <p:cNvCxnSpPr>
            <a:endCxn id="251"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02"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307"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308"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cxnSp>
        <p:nvCxnSpPr>
          <p:cNvPr id="309" name="直接箭头连接符 308"/>
          <p:cNvCxnSpPr/>
          <p:nvPr/>
        </p:nvCxnSpPr>
        <p:spPr>
          <a:xfrm>
            <a:off x="8162254" y="4134657"/>
            <a:ext cx="297430" cy="12968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0" name="直接箭头连接符 309"/>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1" name="直接箭头连接符 310"/>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2" name="直接箭头连接符 311"/>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3" name="直接箭头连接符 312"/>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4" name="直接箭头连接符 313"/>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7676663" y="4134656"/>
            <a:ext cx="526981" cy="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865231" y="330117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3" name="Text Box 12"/>
          <p:cNvSpPr txBox="1">
            <a:spLocks noChangeArrowheads="1"/>
          </p:cNvSpPr>
          <p:nvPr/>
        </p:nvSpPr>
        <p:spPr bwMode="auto">
          <a:xfrm>
            <a:off x="1315629" y="315122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25" name="Text Box 12"/>
          <p:cNvSpPr txBox="1">
            <a:spLocks noChangeArrowheads="1"/>
          </p:cNvSpPr>
          <p:nvPr/>
        </p:nvSpPr>
        <p:spPr bwMode="auto">
          <a:xfrm>
            <a:off x="1236445" y="588972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26" name="Text Box 12"/>
          <p:cNvSpPr txBox="1">
            <a:spLocks noChangeArrowheads="1"/>
          </p:cNvSpPr>
          <p:nvPr/>
        </p:nvSpPr>
        <p:spPr bwMode="auto">
          <a:xfrm>
            <a:off x="5210260" y="5889726"/>
            <a:ext cx="36014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MemRead</a:t>
            </a:r>
            <a:r>
              <a:rPr lang="en-US" altLang="zh-CN" sz="2400" dirty="0">
                <a:solidFill>
                  <a:srgbClr val="0000FF"/>
                </a:solidFill>
                <a:ea typeface="+mn-ea"/>
              </a:rPr>
              <a:t>=1    M2reg = 1</a:t>
            </a:r>
            <a:endParaRPr lang="zh-CN" altLang="en-US" sz="2400" dirty="0">
              <a:solidFill>
                <a:srgbClr val="0000FF"/>
              </a:solidFill>
              <a:ea typeface="+mn-ea"/>
            </a:endParaRPr>
          </a:p>
        </p:txBody>
      </p:sp>
      <p:sp>
        <p:nvSpPr>
          <p:cNvPr id="127" name="Text Box 12"/>
          <p:cNvSpPr txBox="1">
            <a:spLocks noChangeArrowheads="1"/>
          </p:cNvSpPr>
          <p:nvPr/>
        </p:nvSpPr>
        <p:spPr bwMode="auto">
          <a:xfrm>
            <a:off x="-248414" y="590237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a:t>
            </a:r>
            <a:endParaRPr lang="zh-CN" altLang="en-US" sz="2400" dirty="0">
              <a:solidFill>
                <a:srgbClr val="0000FF"/>
              </a:solidFill>
              <a:ea typeface="+mn-ea"/>
            </a:endParaRPr>
          </a:p>
        </p:txBody>
      </p:sp>
      <p:sp>
        <p:nvSpPr>
          <p:cNvPr id="129" name="Text Box 12"/>
          <p:cNvSpPr txBox="1">
            <a:spLocks noChangeArrowheads="1"/>
          </p:cNvSpPr>
          <p:nvPr/>
        </p:nvSpPr>
        <p:spPr bwMode="auto">
          <a:xfrm>
            <a:off x="322889" y="631483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30" name="Text Box 12"/>
          <p:cNvSpPr txBox="1">
            <a:spLocks noChangeArrowheads="1"/>
          </p:cNvSpPr>
          <p:nvPr/>
        </p:nvSpPr>
        <p:spPr bwMode="auto">
          <a:xfrm>
            <a:off x="3028407"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p:sp>
        <p:nvSpPr>
          <p:cNvPr id="113" name="Text Box 12"/>
          <p:cNvSpPr txBox="1">
            <a:spLocks noChangeArrowheads="1"/>
          </p:cNvSpPr>
          <p:nvPr/>
        </p:nvSpPr>
        <p:spPr bwMode="auto">
          <a:xfrm>
            <a:off x="2617102" y="6327230"/>
            <a:ext cx="200820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17" name="TextBox 116"/>
              <p:cNvSpPr txBox="1"/>
              <p:nvPr/>
            </p:nvSpPr>
            <p:spPr>
              <a:xfrm>
                <a:off x="5283986" y="1692457"/>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rPr>
                        <m:t>𝑅</m:t>
                      </m:r>
                      <m:r>
                        <a:rPr lang="en-US" altLang="zh-CN" sz="2400" b="0" i="1" smtClean="0">
                          <a:solidFill>
                            <a:srgbClr val="0000FF"/>
                          </a:solidFill>
                          <a:latin typeface="Cambria Math"/>
                        </a:rPr>
                        <m:t>[</m:t>
                      </m:r>
                      <m:r>
                        <a:rPr lang="en-US" altLang="zh-CN" sz="2400" b="0" i="1" smtClean="0">
                          <a:solidFill>
                            <a:srgbClr val="0000FF"/>
                          </a:solidFill>
                          <a:latin typeface="Cambria Math"/>
                        </a:rPr>
                        <m:t>𝑟𝑡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oMath>
                  </m:oMathPara>
                </a14:m>
                <a:endParaRPr lang="zh-CN" altLang="en-US" sz="2400" dirty="0">
                  <a:solidFill>
                    <a:srgbClr val="0000FF"/>
                  </a:solidFill>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5283986" y="1692457"/>
                <a:ext cx="3868751" cy="461665"/>
              </a:xfrm>
              <a:prstGeom prst="rect">
                <a:avLst/>
              </a:prstGeom>
              <a:blipFill rotWithShape="1">
                <a:blip r:embed="rId3"/>
                <a:stretch>
                  <a:fillRect b="-1866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par>
                                <p:cTn id="8" presetID="10" presetClass="entr" presetSubtype="0" fill="hold" nodeType="withEffect">
                                  <p:stCondLst>
                                    <p:cond delay="0"/>
                                  </p:stCondLst>
                                  <p:childTnLst>
                                    <p:set>
                                      <p:cBhvr>
                                        <p:cTn id="9" dur="1" fill="hold">
                                          <p:stCondLst>
                                            <p:cond delay="0"/>
                                          </p:stCondLst>
                                        </p:cTn>
                                        <p:tgtEl>
                                          <p:spTgt spid="284"/>
                                        </p:tgtEl>
                                        <p:attrNameLst>
                                          <p:attrName>style.visibility</p:attrName>
                                        </p:attrNameLst>
                                      </p:cBhvr>
                                      <p:to>
                                        <p:strVal val="visible"/>
                                      </p:to>
                                    </p:set>
                                    <p:animEffect transition="in" filter="fade">
                                      <p:cBhvr>
                                        <p:cTn id="10" dur="500"/>
                                        <p:tgtEl>
                                          <p:spTgt spid="284"/>
                                        </p:tgtEl>
                                      </p:cBhvr>
                                    </p:animEffect>
                                  </p:childTnLst>
                                </p:cTn>
                              </p:par>
                              <p:par>
                                <p:cTn id="11" presetID="10" presetClass="entr" presetSubtype="0" fill="hold" nodeType="withEffect">
                                  <p:stCondLst>
                                    <p:cond delay="0"/>
                                  </p:stCondLst>
                                  <p:childTnLst>
                                    <p:set>
                                      <p:cBhvr>
                                        <p:cTn id="12" dur="1" fill="hold">
                                          <p:stCondLst>
                                            <p:cond delay="0"/>
                                          </p:stCondLst>
                                        </p:cTn>
                                        <p:tgtEl>
                                          <p:spTgt spid="286"/>
                                        </p:tgtEl>
                                        <p:attrNameLst>
                                          <p:attrName>style.visibility</p:attrName>
                                        </p:attrNameLst>
                                      </p:cBhvr>
                                      <p:to>
                                        <p:strVal val="visible"/>
                                      </p:to>
                                    </p:set>
                                    <p:animEffect transition="in" filter="fade">
                                      <p:cBhvr>
                                        <p:cTn id="13" dur="500"/>
                                        <p:tgtEl>
                                          <p:spTgt spid="286"/>
                                        </p:tgtEl>
                                      </p:cBhvr>
                                    </p:animEffect>
                                  </p:childTnLst>
                                </p:cTn>
                              </p:par>
                              <p:par>
                                <p:cTn id="14" presetID="10" presetClass="entr" presetSubtype="0" fill="hold" nodeType="withEffect">
                                  <p:stCondLst>
                                    <p:cond delay="0"/>
                                  </p:stCondLst>
                                  <p:childTnLst>
                                    <p:set>
                                      <p:cBhvr>
                                        <p:cTn id="15" dur="1" fill="hold">
                                          <p:stCondLst>
                                            <p:cond delay="0"/>
                                          </p:stCondLst>
                                        </p:cTn>
                                        <p:tgtEl>
                                          <p:spTgt spid="292"/>
                                        </p:tgtEl>
                                        <p:attrNameLst>
                                          <p:attrName>style.visibility</p:attrName>
                                        </p:attrNameLst>
                                      </p:cBhvr>
                                      <p:to>
                                        <p:strVal val="visible"/>
                                      </p:to>
                                    </p:set>
                                    <p:animEffect transition="in" filter="fade">
                                      <p:cBhvr>
                                        <p:cTn id="16" dur="500"/>
                                        <p:tgtEl>
                                          <p:spTgt spid="292"/>
                                        </p:tgtEl>
                                      </p:cBhvr>
                                    </p:animEffect>
                                  </p:childTnLst>
                                </p:cTn>
                              </p:par>
                              <p:par>
                                <p:cTn id="17" presetID="1" presetClass="emph" presetSubtype="2" fill="hold" nodeType="withEffect">
                                  <p:stCondLst>
                                    <p:cond delay="0"/>
                                  </p:stCondLst>
                                  <p:childTnLst>
                                    <p:animClr clrSpc="rgb" dir="cw">
                                      <p:cBhvr>
                                        <p:cTn id="18" dur="2000" fill="hold"/>
                                        <p:tgtEl>
                                          <p:spTgt spid="207"/>
                                        </p:tgtEl>
                                        <p:attrNameLst>
                                          <p:attrName>fillcolor</p:attrName>
                                        </p:attrNameLst>
                                      </p:cBhvr>
                                      <p:to>
                                        <a:schemeClr val="accent2"/>
                                      </p:to>
                                    </p:animClr>
                                    <p:set>
                                      <p:cBhvr>
                                        <p:cTn id="19" dur="2000" fill="hold"/>
                                        <p:tgtEl>
                                          <p:spTgt spid="207"/>
                                        </p:tgtEl>
                                        <p:attrNameLst>
                                          <p:attrName>fill.type</p:attrName>
                                        </p:attrNameLst>
                                      </p:cBhvr>
                                      <p:to>
                                        <p:strVal val="solid"/>
                                      </p:to>
                                    </p:set>
                                    <p:set>
                                      <p:cBhvr>
                                        <p:cTn id="20" dur="2000" fill="hold"/>
                                        <p:tgtEl>
                                          <p:spTgt spid="20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9"/>
                                        </p:tgtEl>
                                        <p:attrNameLst>
                                          <p:attrName>style.visibility</p:attrName>
                                        </p:attrNameLst>
                                      </p:cBhvr>
                                      <p:to>
                                        <p:strVal val="visible"/>
                                      </p:to>
                                    </p:set>
                                    <p:animEffect transition="in" filter="fade">
                                      <p:cBhvr>
                                        <p:cTn id="25" dur="500"/>
                                        <p:tgtEl>
                                          <p:spTgt spid="289"/>
                                        </p:tgtEl>
                                      </p:cBhvr>
                                    </p:animEffect>
                                  </p:childTnLst>
                                </p:cTn>
                              </p:par>
                              <p:par>
                                <p:cTn id="26" presetID="10" presetClass="entr" presetSubtype="0" fill="hold" nodeType="withEffect">
                                  <p:stCondLst>
                                    <p:cond delay="0"/>
                                  </p:stCondLst>
                                  <p:childTnLst>
                                    <p:set>
                                      <p:cBhvr>
                                        <p:cTn id="27" dur="1" fill="hold">
                                          <p:stCondLst>
                                            <p:cond delay="0"/>
                                          </p:stCondLst>
                                        </p:cTn>
                                        <p:tgtEl>
                                          <p:spTgt spid="290"/>
                                        </p:tgtEl>
                                        <p:attrNameLst>
                                          <p:attrName>style.visibility</p:attrName>
                                        </p:attrNameLst>
                                      </p:cBhvr>
                                      <p:to>
                                        <p:strVal val="visible"/>
                                      </p:to>
                                    </p:set>
                                    <p:animEffect transition="in" filter="fade">
                                      <p:cBhvr>
                                        <p:cTn id="28" dur="500"/>
                                        <p:tgtEl>
                                          <p:spTgt spid="2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fade">
                                      <p:cBhvr>
                                        <p:cTn id="33" dur="500"/>
                                        <p:tgtEl>
                                          <p:spTgt spid="298"/>
                                        </p:tgtEl>
                                      </p:cBhvr>
                                    </p:animEffect>
                                  </p:childTnLst>
                                </p:cTn>
                              </p:par>
                              <p:par>
                                <p:cTn id="34" presetID="10" presetClass="entr" presetSubtype="0" fill="hold" nodeType="withEffect">
                                  <p:stCondLst>
                                    <p:cond delay="0"/>
                                  </p:stCondLst>
                                  <p:childTnLst>
                                    <p:set>
                                      <p:cBhvr>
                                        <p:cTn id="35" dur="1" fill="hold">
                                          <p:stCondLst>
                                            <p:cond delay="0"/>
                                          </p:stCondLst>
                                        </p:cTn>
                                        <p:tgtEl>
                                          <p:spTgt spid="297"/>
                                        </p:tgtEl>
                                        <p:attrNameLst>
                                          <p:attrName>style.visibility</p:attrName>
                                        </p:attrNameLst>
                                      </p:cBhvr>
                                      <p:to>
                                        <p:strVal val="visible"/>
                                      </p:to>
                                    </p:set>
                                    <p:animEffect transition="in" filter="fade">
                                      <p:cBhvr>
                                        <p:cTn id="36" dur="500"/>
                                        <p:tgtEl>
                                          <p:spTgt spid="2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99"/>
                                        </p:tgtEl>
                                        <p:attrNameLst>
                                          <p:attrName>style.visibility</p:attrName>
                                        </p:attrNameLst>
                                      </p:cBhvr>
                                      <p:to>
                                        <p:strVal val="visible"/>
                                      </p:to>
                                    </p:set>
                                    <p:animEffect transition="in" filter="wipe(left)">
                                      <p:cBhvr>
                                        <p:cTn id="41" dur="500"/>
                                        <p:tgtEl>
                                          <p:spTgt spid="299"/>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00"/>
                                        </p:tgtEl>
                                        <p:attrNameLst>
                                          <p:attrName>style.visibility</p:attrName>
                                        </p:attrNameLst>
                                      </p:cBhvr>
                                      <p:to>
                                        <p:strVal val="visible"/>
                                      </p:to>
                                    </p:set>
                                    <p:animEffect transition="in" filter="wipe(left)">
                                      <p:cBhvr>
                                        <p:cTn id="45" dur="500"/>
                                        <p:tgtEl>
                                          <p:spTgt spid="30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4"/>
                                        </p:tgtEl>
                                        <p:attrNameLst>
                                          <p:attrName>style.visibility</p:attrName>
                                        </p:attrNameLst>
                                      </p:cBhvr>
                                      <p:to>
                                        <p:strVal val="visible"/>
                                      </p:to>
                                    </p:set>
                                    <p:animEffect transition="in" filter="fade">
                                      <p:cBhvr>
                                        <p:cTn id="50" dur="500"/>
                                        <p:tgtEl>
                                          <p:spTgt spid="2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2"/>
                                        </p:tgtEl>
                                        <p:attrNameLst>
                                          <p:attrName>style.visibility</p:attrName>
                                        </p:attrNameLst>
                                      </p:cBhvr>
                                      <p:to>
                                        <p:strVal val="visible"/>
                                      </p:to>
                                    </p:set>
                                    <p:animEffect transition="in" filter="fade">
                                      <p:cBhvr>
                                        <p:cTn id="55" dur="500"/>
                                        <p:tgtEl>
                                          <p:spTgt spid="3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15"/>
                                        </p:tgtEl>
                                        <p:attrNameLst>
                                          <p:attrName>style.visibility</p:attrName>
                                        </p:attrNameLst>
                                      </p:cBhvr>
                                      <p:to>
                                        <p:strVal val="visible"/>
                                      </p:to>
                                    </p:set>
                                    <p:animEffect transition="in" filter="wipe(left)">
                                      <p:cBhvr>
                                        <p:cTn id="60" dur="500"/>
                                        <p:tgtEl>
                                          <p:spTgt spid="3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9"/>
                                        </p:tgtEl>
                                        <p:attrNameLst>
                                          <p:attrName>style.visibility</p:attrName>
                                        </p:attrNameLst>
                                      </p:cBhvr>
                                      <p:to>
                                        <p:strVal val="visible"/>
                                      </p:to>
                                    </p:set>
                                    <p:animEffect transition="in" filter="wipe(left)">
                                      <p:cBhvr>
                                        <p:cTn id="65" dur="500"/>
                                        <p:tgtEl>
                                          <p:spTgt spid="30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10"/>
                                        </p:tgtEl>
                                        <p:attrNameLst>
                                          <p:attrName>style.visibility</p:attrName>
                                        </p:attrNameLst>
                                      </p:cBhvr>
                                      <p:to>
                                        <p:strVal val="visible"/>
                                      </p:to>
                                    </p:set>
                                    <p:animEffect transition="in" filter="wipe(left)">
                                      <p:cBhvr>
                                        <p:cTn id="69" dur="500"/>
                                        <p:tgtEl>
                                          <p:spTgt spid="310"/>
                                        </p:tgtEl>
                                      </p:cBhvr>
                                    </p:animEffect>
                                  </p:childTnLst>
                                </p:cTn>
                              </p:par>
                            </p:childTnLst>
                          </p:cTn>
                        </p:par>
                        <p:par>
                          <p:cTn id="70" fill="hold">
                            <p:stCondLst>
                              <p:cond delay="1000"/>
                            </p:stCondLst>
                            <p:childTnLst>
                              <p:par>
                                <p:cTn id="71" presetID="22" presetClass="entr" presetSubtype="1" fill="hold" nodeType="afterEffect">
                                  <p:stCondLst>
                                    <p:cond delay="0"/>
                                  </p:stCondLst>
                                  <p:childTnLst>
                                    <p:set>
                                      <p:cBhvr>
                                        <p:cTn id="72" dur="1" fill="hold">
                                          <p:stCondLst>
                                            <p:cond delay="0"/>
                                          </p:stCondLst>
                                        </p:cTn>
                                        <p:tgtEl>
                                          <p:spTgt spid="311"/>
                                        </p:tgtEl>
                                        <p:attrNameLst>
                                          <p:attrName>style.visibility</p:attrName>
                                        </p:attrNameLst>
                                      </p:cBhvr>
                                      <p:to>
                                        <p:strVal val="visible"/>
                                      </p:to>
                                    </p:set>
                                    <p:animEffect transition="in" filter="wipe(up)">
                                      <p:cBhvr>
                                        <p:cTn id="73" dur="500"/>
                                        <p:tgtEl>
                                          <p:spTgt spid="311"/>
                                        </p:tgtEl>
                                      </p:cBhvr>
                                    </p:animEffect>
                                  </p:childTnLst>
                                </p:cTn>
                              </p:par>
                            </p:childTnLst>
                          </p:cTn>
                        </p:par>
                        <p:par>
                          <p:cTn id="74" fill="hold">
                            <p:stCondLst>
                              <p:cond delay="1500"/>
                            </p:stCondLst>
                            <p:childTnLst>
                              <p:par>
                                <p:cTn id="75" presetID="22" presetClass="entr" presetSubtype="2" fill="hold" nodeType="afterEffect">
                                  <p:stCondLst>
                                    <p:cond delay="0"/>
                                  </p:stCondLst>
                                  <p:childTnLst>
                                    <p:set>
                                      <p:cBhvr>
                                        <p:cTn id="76" dur="1" fill="hold">
                                          <p:stCondLst>
                                            <p:cond delay="0"/>
                                          </p:stCondLst>
                                        </p:cTn>
                                        <p:tgtEl>
                                          <p:spTgt spid="312"/>
                                        </p:tgtEl>
                                        <p:attrNameLst>
                                          <p:attrName>style.visibility</p:attrName>
                                        </p:attrNameLst>
                                      </p:cBhvr>
                                      <p:to>
                                        <p:strVal val="visible"/>
                                      </p:to>
                                    </p:set>
                                    <p:animEffect transition="in" filter="wipe(right)">
                                      <p:cBhvr>
                                        <p:cTn id="77" dur="500"/>
                                        <p:tgtEl>
                                          <p:spTgt spid="312"/>
                                        </p:tgtEl>
                                      </p:cBhvr>
                                    </p:animEffect>
                                  </p:childTnLst>
                                </p:cTn>
                              </p:par>
                            </p:childTnLst>
                          </p:cTn>
                        </p:par>
                        <p:par>
                          <p:cTn id="78" fill="hold">
                            <p:stCondLst>
                              <p:cond delay="2000"/>
                            </p:stCondLst>
                            <p:childTnLst>
                              <p:par>
                                <p:cTn id="79" presetID="22" presetClass="entr" presetSubtype="4" fill="hold" nodeType="afterEffect">
                                  <p:stCondLst>
                                    <p:cond delay="0"/>
                                  </p:stCondLst>
                                  <p:childTnLst>
                                    <p:set>
                                      <p:cBhvr>
                                        <p:cTn id="80" dur="1" fill="hold">
                                          <p:stCondLst>
                                            <p:cond delay="0"/>
                                          </p:stCondLst>
                                        </p:cTn>
                                        <p:tgtEl>
                                          <p:spTgt spid="313"/>
                                        </p:tgtEl>
                                        <p:attrNameLst>
                                          <p:attrName>style.visibility</p:attrName>
                                        </p:attrNameLst>
                                      </p:cBhvr>
                                      <p:to>
                                        <p:strVal val="visible"/>
                                      </p:to>
                                    </p:set>
                                    <p:animEffect transition="in" filter="wipe(down)">
                                      <p:cBhvr>
                                        <p:cTn id="81" dur="500"/>
                                        <p:tgtEl>
                                          <p:spTgt spid="313"/>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314"/>
                                        </p:tgtEl>
                                        <p:attrNameLst>
                                          <p:attrName>style.visibility</p:attrName>
                                        </p:attrNameLst>
                                      </p:cBhvr>
                                      <p:to>
                                        <p:strVal val="visible"/>
                                      </p:to>
                                    </p:set>
                                    <p:animEffect transition="in" filter="wipe(left)">
                                      <p:cBhvr>
                                        <p:cTn id="85"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12476" y="5592053"/>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标题 1"/>
              <p:cNvSpPr txBox="1"/>
              <p:nvPr/>
            </p:nvSpPr>
            <p:spPr>
              <a:xfrm>
                <a:off x="25673" y="53882"/>
                <a:ext cx="8960356"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b="1" dirty="0">
                    <a:solidFill>
                      <a:srgbClr val="FF0000"/>
                    </a:solidFill>
                    <a:latin typeface="+mn-ea"/>
                    <a:ea typeface="+mn-ea"/>
                  </a:rPr>
                  <a:t>R</a:t>
                </a:r>
                <a:r>
                  <a:rPr lang="zh-CN" altLang="en-US" b="1" dirty="0">
                    <a:solidFill>
                      <a:srgbClr val="FF0000"/>
                    </a:solidFill>
                    <a:latin typeface="+mn-ea"/>
                    <a:ea typeface="+mn-ea"/>
                  </a:rPr>
                  <a:t>型</a:t>
                </a:r>
                <a:r>
                  <a:rPr lang="zh-CN" altLang="en-US" b="1" dirty="0">
                    <a:solidFill>
                      <a:srgbClr val="0000FF"/>
                    </a:solidFill>
                    <a:latin typeface="+mn-ea"/>
                    <a:ea typeface="+mn-ea"/>
                  </a:rPr>
                  <a:t>指令与</a:t>
                </a:r>
                <a:r>
                  <a:rPr lang="en-US" altLang="zh-CN" b="1" dirty="0">
                    <a:solidFill>
                      <a:srgbClr val="FF0000"/>
                    </a:solidFill>
                    <a:latin typeface="+mn-ea"/>
                    <a:ea typeface="+mn-ea"/>
                  </a:rPr>
                  <a:t>Load/Store</a:t>
                </a:r>
                <a:r>
                  <a:rPr lang="zh-CN" altLang="en-US" b="1" dirty="0">
                    <a:solidFill>
                      <a:srgbClr val="0000FF"/>
                    </a:solidFill>
                    <a:latin typeface="+mn-ea"/>
                    <a:ea typeface="+mn-ea"/>
                  </a:rPr>
                  <a:t>指令合并</a:t>
                </a:r>
                <a:r>
                  <a:rPr lang="en-US" altLang="zh-CN" sz="2800" b="1" dirty="0">
                    <a:solidFill>
                      <a:srgbClr val="FF0000"/>
                    </a:solidFill>
                    <a:latin typeface="+mn-ea"/>
                    <a:ea typeface="+mn-ea"/>
                  </a:rPr>
                  <a:t>---</a:t>
                </a:r>
                <a:r>
                  <a:rPr lang="zh-CN" altLang="en-US" sz="2600" b="1" dirty="0">
                    <a:solidFill>
                      <a:srgbClr val="FF0000"/>
                    </a:solidFill>
                    <a:latin typeface="+mn-ea"/>
                    <a:ea typeface="+mn-ea"/>
                  </a:rPr>
                  <a:t>执行</a:t>
                </a:r>
                <a14:m>
                  <m:oMath xmlns:m="http://schemas.openxmlformats.org/officeDocument/2006/math">
                    <m:r>
                      <a:rPr lang="en-US" altLang="zh-CN" sz="2600" b="1" i="1">
                        <a:solidFill>
                          <a:schemeClr val="tx1"/>
                        </a:solidFill>
                        <a:latin typeface="Cambria Math"/>
                      </a:rPr>
                      <m:t>𝒔𝒘</m:t>
                    </m:r>
                    <m:r>
                      <a:rPr lang="en-US" altLang="zh-CN" sz="2600" b="1" i="1">
                        <a:solidFill>
                          <a:schemeClr val="tx1"/>
                        </a:solidFill>
                        <a:latin typeface="Cambria Math"/>
                      </a:rPr>
                      <m:t>  </m:t>
                    </m:r>
                    <m:r>
                      <a:rPr lang="en-US" altLang="zh-CN" sz="2600" b="1" i="1">
                        <a:solidFill>
                          <a:schemeClr val="tx1"/>
                        </a:solidFill>
                        <a:latin typeface="Cambria Math"/>
                      </a:rPr>
                      <m:t>𝒓𝒕</m:t>
                    </m:r>
                    <m:r>
                      <a:rPr lang="en-US" altLang="zh-CN" sz="2600" b="1" i="1">
                        <a:solidFill>
                          <a:schemeClr val="tx1"/>
                        </a:solidFill>
                        <a:latin typeface="Cambria Math"/>
                      </a:rPr>
                      <m:t> </m:t>
                    </m:r>
                    <m:r>
                      <a:rPr lang="zh-CN" altLang="en-US" sz="2600" b="1" i="1">
                        <a:solidFill>
                          <a:schemeClr val="tx1"/>
                        </a:solidFill>
                        <a:latin typeface="Cambria Math"/>
                      </a:rPr>
                      <m:t>，</m:t>
                    </m:r>
                    <m:r>
                      <a:rPr lang="en-US" altLang="zh-CN" sz="2600" b="1" i="1">
                        <a:solidFill>
                          <a:schemeClr val="tx1"/>
                        </a:solidFill>
                        <a:latin typeface="Cambria Math"/>
                      </a:rPr>
                      <m:t>𝒐𝒇𝒇𝒔𝒆𝒕</m:t>
                    </m:r>
                    <m:r>
                      <a:rPr lang="en-US" altLang="zh-CN" sz="2600" b="1" i="1">
                        <a:solidFill>
                          <a:schemeClr val="tx1"/>
                        </a:solidFill>
                        <a:latin typeface="Cambria Math"/>
                      </a:rPr>
                      <m:t>(</m:t>
                    </m:r>
                    <m:r>
                      <a:rPr lang="en-US" altLang="zh-CN" sz="2600" b="1" i="1">
                        <a:solidFill>
                          <a:schemeClr val="tx1"/>
                        </a:solidFill>
                        <a:latin typeface="Cambria Math"/>
                      </a:rPr>
                      <m:t>𝒓𝒔</m:t>
                    </m:r>
                    <m:r>
                      <a:rPr lang="en-US" altLang="zh-CN" sz="2600" b="1" i="1">
                        <a:solidFill>
                          <a:schemeClr val="tx1"/>
                        </a:solidFill>
                        <a:latin typeface="Cambria Math"/>
                      </a:rPr>
                      <m:t>)</m:t>
                    </m:r>
                  </m:oMath>
                </a14:m>
                <a:endParaRPr lang="zh-CN" altLang="en-US" sz="2800" b="1" dirty="0">
                  <a:solidFill>
                    <a:srgbClr val="0000FF"/>
                  </a:solidFill>
                  <a:latin typeface="+mn-ea"/>
                  <a:ea typeface="+mn-ea"/>
                </a:endParaRPr>
              </a:p>
            </p:txBody>
          </p:sp>
        </mc:Choice>
        <mc:Fallback xmlns="">
          <p:sp>
            <p:nvSpPr>
              <p:cNvPr id="105" name="标题 1"/>
              <p:cNvSpPr txBox="1">
                <a:spLocks noRot="1" noChangeAspect="1" noMove="1" noResize="1" noEditPoints="1" noAdjustHandles="1" noChangeArrowheads="1" noChangeShapeType="1" noTextEdit="1"/>
              </p:cNvSpPr>
              <p:nvPr/>
            </p:nvSpPr>
            <p:spPr>
              <a:xfrm>
                <a:off x="25673" y="53882"/>
                <a:ext cx="8960356" cy="685800"/>
              </a:xfrm>
              <a:prstGeom prst="rect">
                <a:avLst/>
              </a:prstGeom>
              <a:blipFill rotWithShape="1">
                <a:blip r:embed="rId3"/>
                <a:stretch>
                  <a:fillRect l="-1361" b="-12500"/>
                </a:stretch>
              </a:blipFill>
            </p:spPr>
            <p:txBody>
              <a:bodyPr/>
              <a:lstStyle/>
              <a:p>
                <a:r>
                  <a:rPr lang="zh-CN" altLang="en-US">
                    <a:noFill/>
                  </a:rPr>
                  <a:t> </a:t>
                </a:r>
              </a:p>
            </p:txBody>
          </p:sp>
        </mc:Fallback>
      </mc:AlternateContent>
      <p:sp>
        <p:nvSpPr>
          <p:cNvPr id="106" name="矩形 105"/>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09"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10"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11"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12" name="矩形 111"/>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4" name="流程图: 合并 113"/>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16" name="直接箭头连接符 115"/>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20"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21"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22"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54"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55" name="直接箭头连接符 33"/>
          <p:cNvCxnSpPr>
            <a:stCxn id="110" idx="2"/>
            <a:endCxn id="115"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36"/>
          <p:cNvCxnSpPr>
            <a:stCxn id="111" idx="2"/>
            <a:endCxn id="120"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39"/>
          <p:cNvCxnSpPr>
            <a:stCxn id="246" idx="2"/>
            <a:endCxn id="227"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7"/>
          <p:cNvGrpSpPr/>
          <p:nvPr/>
        </p:nvGrpSpPr>
        <p:grpSpPr bwMode="auto">
          <a:xfrm>
            <a:off x="4354938" y="3059714"/>
            <a:ext cx="905476" cy="1641799"/>
            <a:chOff x="2400" y="2496"/>
            <a:chExt cx="288" cy="672"/>
          </a:xfrm>
        </p:grpSpPr>
        <p:sp>
          <p:nvSpPr>
            <p:cNvPr id="20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1"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212"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215" name="直接箭头连接符 68"/>
          <p:cNvCxnSpPr>
            <a:endCxn id="212"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6" name="直接箭头连接符 36"/>
          <p:cNvCxnSpPr>
            <a:stCxn id="211" idx="3"/>
            <a:endCxn id="22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梯形 226"/>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229" name="直接箭头连接符 78"/>
          <p:cNvCxnSpPr>
            <a:endCxn id="235"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236" name="直接箭头连接符 36"/>
          <p:cNvCxnSpPr>
            <a:stCxn id="270" idx="2"/>
            <a:endCxn id="121"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238"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239"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240" name="直接箭头连接符 239"/>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1" name="直接箭头连接符 57"/>
          <p:cNvCxnSpPr>
            <a:stCxn id="269"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2" name="流程图: 合并 241"/>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3" name="直接箭头连接符 48"/>
          <p:cNvCxnSpPr>
            <a:stCxn id="119" idx="3"/>
            <a:endCxn id="242"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5"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6"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7"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solidFill>
                <a:srgbClr val="FF0000"/>
              </a:solidFill>
            </a:endParaRPr>
          </a:p>
        </p:txBody>
      </p:sp>
      <p:sp>
        <p:nvSpPr>
          <p:cNvPr id="248"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9" name="流程图: 终止 248"/>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0" name="直接箭头连接符 249"/>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115"/>
          <p:cNvCxnSpPr>
            <a:stCxn id="227"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流程图: 终止 253"/>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5" name="直接箭头连接符 254"/>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67"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268"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269"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70" name="流程图: 终止 269"/>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71" name="直接箭头连接符 270"/>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接箭头连接符 274"/>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6" name="Text Box 12"/>
          <p:cNvSpPr txBox="1">
            <a:spLocks noChangeArrowheads="1"/>
          </p:cNvSpPr>
          <p:nvPr/>
        </p:nvSpPr>
        <p:spPr bwMode="auto">
          <a:xfrm>
            <a:off x="4315514" y="2043831"/>
            <a:ext cx="904558"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281"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289" name="Rectangle 5"/>
          <p:cNvSpPr>
            <a:spLocks noChangeArrowheads="1"/>
          </p:cNvSpPr>
          <p:nvPr/>
        </p:nvSpPr>
        <p:spPr bwMode="auto">
          <a:xfrm>
            <a:off x="3764752" y="1147742"/>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290"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2" name="直接箭头连接符 291"/>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3" name="直接箭头连接符 78"/>
          <p:cNvCxnSpPr/>
          <p:nvPr/>
        </p:nvCxnSpPr>
        <p:spPr>
          <a:xfrm>
            <a:off x="3189024" y="4134657"/>
            <a:ext cx="3034036" cy="950231"/>
          </a:xfrm>
          <a:prstGeom prst="bentConnector3">
            <a:avLst>
              <a:gd name="adj1" fmla="val 968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p:nvPr/>
        </p:nvCxnSpPr>
        <p:spPr>
          <a:xfrm>
            <a:off x="3003206" y="4134657"/>
            <a:ext cx="77739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5" name="直接箭头连接符 294"/>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6"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a:endCxn id="249"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00"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305"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sp>
        <p:nvSpPr>
          <p:cNvPr id="306"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cxnSp>
        <p:nvCxnSpPr>
          <p:cNvPr id="117" name="直接箭头连接符 116"/>
          <p:cNvCxnSpPr/>
          <p:nvPr/>
        </p:nvCxnSpPr>
        <p:spPr>
          <a:xfrm flipV="1">
            <a:off x="865231" y="3290685"/>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8" name="Text Box 12"/>
          <p:cNvSpPr txBox="1">
            <a:spLocks noChangeArrowheads="1"/>
          </p:cNvSpPr>
          <p:nvPr/>
        </p:nvSpPr>
        <p:spPr bwMode="auto">
          <a:xfrm>
            <a:off x="1315629" y="3140735"/>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23" name="Text Box 12"/>
          <p:cNvSpPr txBox="1">
            <a:spLocks noChangeArrowheads="1"/>
          </p:cNvSpPr>
          <p:nvPr/>
        </p:nvSpPr>
        <p:spPr bwMode="auto">
          <a:xfrm>
            <a:off x="3277049" y="587707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24" name="Text Box 12"/>
          <p:cNvSpPr txBox="1">
            <a:spLocks noChangeArrowheads="1"/>
          </p:cNvSpPr>
          <p:nvPr/>
        </p:nvSpPr>
        <p:spPr bwMode="auto">
          <a:xfrm>
            <a:off x="767452" y="6363235"/>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=1     M2reg = 0/1</a:t>
            </a:r>
            <a:endParaRPr lang="zh-CN" altLang="en-US" sz="2400" dirty="0">
              <a:solidFill>
                <a:srgbClr val="0000FF"/>
              </a:solidFill>
              <a:ea typeface="+mn-ea"/>
            </a:endParaRPr>
          </a:p>
        </p:txBody>
      </p:sp>
      <p:sp>
        <p:nvSpPr>
          <p:cNvPr id="125" name="Text Box 12"/>
          <p:cNvSpPr txBox="1">
            <a:spLocks noChangeArrowheads="1"/>
          </p:cNvSpPr>
          <p:nvPr/>
        </p:nvSpPr>
        <p:spPr bwMode="auto">
          <a:xfrm>
            <a:off x="1057378" y="588218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26" name="Text Box 12"/>
          <p:cNvSpPr txBox="1">
            <a:spLocks noChangeArrowheads="1"/>
          </p:cNvSpPr>
          <p:nvPr/>
        </p:nvSpPr>
        <p:spPr bwMode="auto">
          <a:xfrm>
            <a:off x="5310815" y="6336451"/>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cxnSp>
        <p:nvCxnSpPr>
          <p:cNvPr id="128" name="直接箭头连接符 36"/>
          <p:cNvCxnSpPr/>
          <p:nvPr/>
        </p:nvCxnSpPr>
        <p:spPr>
          <a:xfrm rot="5400000">
            <a:off x="2074440" y="1618450"/>
            <a:ext cx="1361237" cy="1192787"/>
          </a:xfrm>
          <a:prstGeom prst="bentConnector3">
            <a:avLst>
              <a:gd name="adj1" fmla="val 34568"/>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99" name="Text Box 12"/>
          <p:cNvSpPr txBox="1">
            <a:spLocks noChangeArrowheads="1"/>
          </p:cNvSpPr>
          <p:nvPr/>
        </p:nvSpPr>
        <p:spPr bwMode="auto">
          <a:xfrm>
            <a:off x="5340938" y="5877078"/>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01" name="TextBox 100"/>
              <p:cNvSpPr txBox="1"/>
              <p:nvPr/>
            </p:nvSpPr>
            <p:spPr>
              <a:xfrm>
                <a:off x="5260414" y="1604911"/>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𝑟𝑡</m:t>
                      </m:r>
                      <m:r>
                        <a:rPr lang="en-US" altLang="zh-CN" sz="2400" b="0" i="1" smtClean="0">
                          <a:solidFill>
                            <a:srgbClr val="0000FF"/>
                          </a:solidFill>
                          <a:latin typeface="Cambria Math"/>
                          <a:ea typeface="Cambria Math"/>
                        </a:rPr>
                        <m:t>]</m:t>
                      </m:r>
                    </m:oMath>
                  </m:oMathPara>
                </a14:m>
                <a:endParaRPr lang="zh-CN" altLang="en-US" sz="2400" dirty="0">
                  <a:solidFill>
                    <a:srgbClr val="0000FF"/>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5260414" y="1604911"/>
                <a:ext cx="3868751" cy="461665"/>
              </a:xfrm>
              <a:prstGeom prst="rect">
                <a:avLst/>
              </a:prstGeom>
              <a:blipFill rotWithShape="1">
                <a:blip r:embed="rId4"/>
                <a:stretch>
                  <a:fillRect b="-1710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up)">
                                      <p:cBhvr>
                                        <p:cTn id="7" dur="500"/>
                                        <p:tgtEl>
                                          <p:spTgt spid="290"/>
                                        </p:tgtEl>
                                      </p:cBhvr>
                                    </p:animEffect>
                                  </p:childTnLst>
                                </p:cTn>
                              </p:par>
                              <p:par>
                                <p:cTn id="8" presetID="1" presetClass="emph" presetSubtype="2" fill="hold" nodeType="withEffect">
                                  <p:stCondLst>
                                    <p:cond delay="0"/>
                                  </p:stCondLst>
                                  <p:childTnLst>
                                    <p:animClr clrSpc="rgb" dir="cw">
                                      <p:cBhvr>
                                        <p:cTn id="9" dur="2000" fill="hold"/>
                                        <p:tgtEl>
                                          <p:spTgt spid="227"/>
                                        </p:tgtEl>
                                        <p:attrNameLst>
                                          <p:attrName>fillcolor</p:attrName>
                                        </p:attrNameLst>
                                      </p:cBhvr>
                                      <p:to>
                                        <a:schemeClr val="accent2"/>
                                      </p:to>
                                    </p:animClr>
                                    <p:set>
                                      <p:cBhvr>
                                        <p:cTn id="10" dur="2000" fill="hold"/>
                                        <p:tgtEl>
                                          <p:spTgt spid="227"/>
                                        </p:tgtEl>
                                        <p:attrNameLst>
                                          <p:attrName>fill.type</p:attrName>
                                        </p:attrNameLst>
                                      </p:cBhvr>
                                      <p:to>
                                        <p:strVal val="solid"/>
                                      </p:to>
                                    </p:set>
                                    <p:set>
                                      <p:cBhvr>
                                        <p:cTn id="11" dur="2000" fill="hold"/>
                                        <p:tgtEl>
                                          <p:spTgt spid="227"/>
                                        </p:tgtEl>
                                        <p:attrNameLst>
                                          <p:attrName>fill.on</p:attrName>
                                        </p:attrNameLst>
                                      </p:cBhvr>
                                      <p:to>
                                        <p:strVal val="true"/>
                                      </p:to>
                                    </p:set>
                                  </p:childTnLst>
                                </p:cTn>
                              </p:par>
                              <p:par>
                                <p:cTn id="12" presetID="10" presetClass="entr" presetSubtype="0" fill="hold" nodeType="withEffect">
                                  <p:stCondLst>
                                    <p:cond delay="0"/>
                                  </p:stCondLst>
                                  <p:childTnLst>
                                    <p:set>
                                      <p:cBhvr>
                                        <p:cTn id="13" dur="1" fill="hold">
                                          <p:stCondLst>
                                            <p:cond delay="0"/>
                                          </p:stCondLst>
                                        </p:cTn>
                                        <p:tgtEl>
                                          <p:spTgt spid="281"/>
                                        </p:tgtEl>
                                        <p:attrNameLst>
                                          <p:attrName>style.visibility</p:attrName>
                                        </p:attrNameLst>
                                      </p:cBhvr>
                                      <p:to>
                                        <p:strVal val="visible"/>
                                      </p:to>
                                    </p:set>
                                    <p:animEffect transition="in" filter="fade">
                                      <p:cBhvr>
                                        <p:cTn id="14" dur="500"/>
                                        <p:tgtEl>
                                          <p:spTgt spid="281"/>
                                        </p:tgtEl>
                                      </p:cBhvr>
                                    </p:animEffec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6"/>
                                        </p:tgtEl>
                                        <p:attrNameLst>
                                          <p:attrName>style.visibility</p:attrName>
                                        </p:attrNameLst>
                                      </p:cBhvr>
                                      <p:to>
                                        <p:strVal val="visible"/>
                                      </p:to>
                                    </p:set>
                                    <p:animEffect transition="in" filter="fade">
                                      <p:cBhvr>
                                        <p:cTn id="21" dur="500"/>
                                        <p:tgtEl>
                                          <p:spTgt spid="296"/>
                                        </p:tgtEl>
                                      </p:cBhvr>
                                    </p:animEffect>
                                  </p:childTnLst>
                                </p:cTn>
                              </p:par>
                              <p:par>
                                <p:cTn id="22" presetID="10"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animEffect transition="in" filter="fade">
                                      <p:cBhvr>
                                        <p:cTn id="24" dur="500"/>
                                        <p:tgtEl>
                                          <p:spTgt spid="29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97"/>
                                        </p:tgtEl>
                                        <p:attrNameLst>
                                          <p:attrName>style.visibility</p:attrName>
                                        </p:attrNameLst>
                                      </p:cBhvr>
                                      <p:to>
                                        <p:strVal val="visible"/>
                                      </p:to>
                                    </p:set>
                                    <p:animEffect transition="in" filter="wipe(left)">
                                      <p:cBhvr>
                                        <p:cTn id="29" dur="500"/>
                                        <p:tgtEl>
                                          <p:spTgt spid="29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wipe(left)">
                                      <p:cBhvr>
                                        <p:cTn id="33" dur="500"/>
                                        <p:tgtEl>
                                          <p:spTgt spid="29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fade">
                                      <p:cBhvr>
                                        <p:cTn id="38" dur="500"/>
                                        <p:tgtEl>
                                          <p:spTgt spid="292"/>
                                        </p:tgtEl>
                                      </p:cBhvr>
                                    </p:animEffect>
                                  </p:childTnLst>
                                </p:cTn>
                              </p:par>
                              <p:par>
                                <p:cTn id="39" presetID="10" presetClass="entr" presetSubtype="0" fill="hold" nodeType="withEffect">
                                  <p:stCondLst>
                                    <p:cond delay="0"/>
                                  </p:stCondLst>
                                  <p:childTnLst>
                                    <p:set>
                                      <p:cBhvr>
                                        <p:cTn id="40" dur="1" fill="hold">
                                          <p:stCondLst>
                                            <p:cond delay="0"/>
                                          </p:stCondLst>
                                        </p:cTn>
                                        <p:tgtEl>
                                          <p:spTgt spid="294"/>
                                        </p:tgtEl>
                                        <p:attrNameLst>
                                          <p:attrName>style.visibility</p:attrName>
                                        </p:attrNameLst>
                                      </p:cBhvr>
                                      <p:to>
                                        <p:strVal val="visible"/>
                                      </p:to>
                                    </p:set>
                                    <p:animEffect transition="in" filter="fade">
                                      <p:cBhvr>
                                        <p:cTn id="41" dur="500"/>
                                        <p:tgtEl>
                                          <p:spTgt spid="294"/>
                                        </p:tgtEl>
                                      </p:cBhvr>
                                    </p:animEffect>
                                  </p:childTnLst>
                                </p:cTn>
                              </p:par>
                              <p:par>
                                <p:cTn id="42" presetID="10" presetClass="entr" presetSubtype="0" fill="hold" nodeType="withEffect">
                                  <p:stCondLst>
                                    <p:cond delay="0"/>
                                  </p:stCondLst>
                                  <p:childTnLst>
                                    <p:set>
                                      <p:cBhvr>
                                        <p:cTn id="43" dur="1" fill="hold">
                                          <p:stCondLst>
                                            <p:cond delay="0"/>
                                          </p:stCondLst>
                                        </p:cTn>
                                        <p:tgtEl>
                                          <p:spTgt spid="293"/>
                                        </p:tgtEl>
                                        <p:attrNameLst>
                                          <p:attrName>style.visibility</p:attrName>
                                        </p:attrNameLst>
                                      </p:cBhvr>
                                      <p:to>
                                        <p:strVal val="visible"/>
                                      </p:to>
                                    </p:set>
                                    <p:animEffect transition="in" filter="fade">
                                      <p:cBhvr>
                                        <p:cTn id="44" dur="500"/>
                                        <p:tgtEl>
                                          <p:spTgt spid="29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矩形 396"/>
          <p:cNvSpPr/>
          <p:nvPr/>
        </p:nvSpPr>
        <p:spPr>
          <a:xfrm>
            <a:off x="6723666" y="3822715"/>
            <a:ext cx="1067439" cy="134535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C00000"/>
              </a:solidFill>
            </a:endParaRPr>
          </a:p>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177334" y="304054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105" name="标题 1"/>
          <p:cNvSpPr txBox="1"/>
          <p:nvPr/>
        </p:nvSpPr>
        <p:spPr>
          <a:xfrm>
            <a:off x="436180" y="76200"/>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latin typeface="+mn-ea"/>
                <a:ea typeface="+mn-ea"/>
              </a:rPr>
              <a:t>单周期执行 </a:t>
            </a:r>
            <a:r>
              <a:rPr lang="en-US" altLang="zh-CN" sz="2800" b="1" dirty="0">
                <a:solidFill>
                  <a:srgbClr val="0000FF"/>
                </a:solidFill>
                <a:latin typeface="+mn-ea"/>
                <a:ea typeface="+mn-ea"/>
              </a:rPr>
              <a:t> - </a:t>
            </a:r>
            <a:r>
              <a:rPr lang="zh-CN" altLang="en-US" sz="2800" b="1" dirty="0">
                <a:solidFill>
                  <a:srgbClr val="0000FF"/>
                </a:solidFill>
                <a:latin typeface="+mn-ea"/>
                <a:ea typeface="+mn-ea"/>
              </a:rPr>
              <a:t>数据通路</a:t>
            </a:r>
          </a:p>
        </p:txBody>
      </p:sp>
      <p:sp>
        <p:nvSpPr>
          <p:cNvPr id="349" name="矩形 348"/>
          <p:cNvSpPr/>
          <p:nvPr/>
        </p:nvSpPr>
        <p:spPr>
          <a:xfrm>
            <a:off x="3426935" y="313820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26935" y="314225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070755" y="262177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30795" y="227898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23897" y="292071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14771" y="243138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053476" y="309110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09729" y="243138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29163" y="227557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09810" y="227898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03196" y="227557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25507" y="318569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03584" y="411421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872054" y="499382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45387" y="3557880"/>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08789" y="473898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879561" y="414630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545387" y="414630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788442" y="488038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08789" y="4153758"/>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287049" y="4165499"/>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044038" y="4353028"/>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04081" y="233770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076128" y="246603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345587" y="158012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5956752" y="246603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6948981" y="179571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21274" y="210768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22717" y="180622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29163" y="180622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5956753" y="148310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22717" y="148310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5964413" y="148310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448190" y="356758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448190" y="3775400"/>
            <a:ext cx="4996346" cy="724323"/>
          </a:xfrm>
          <a:prstGeom prst="bentConnector5">
            <a:avLst>
              <a:gd name="adj1" fmla="val -4575"/>
              <a:gd name="adj2" fmla="val -162348"/>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2986737" y="500426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2986737" y="227898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053476" y="128260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177334" y="309533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04627" y="210768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656636" y="278245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37075" y="214536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26835" y="279105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739772" y="214818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37075" y="155136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371120" y="135684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cxnSp>
        <p:nvCxnSpPr>
          <p:cNvPr id="491" name="直接箭头连接符 400"/>
          <p:cNvCxnSpPr>
            <a:stCxn id="425" idx="2"/>
            <a:endCxn id="476" idx="0"/>
          </p:cNvCxnSpPr>
          <p:nvPr/>
        </p:nvCxnSpPr>
        <p:spPr>
          <a:xfrm flipH="1">
            <a:off x="926835" y="1942410"/>
            <a:ext cx="6501624" cy="165270"/>
          </a:xfrm>
          <a:prstGeom prst="bentConnector4">
            <a:avLst>
              <a:gd name="adj1" fmla="val -3516"/>
              <a:gd name="adj2" fmla="val -488804"/>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8" name="矩形 497"/>
          <p:cNvSpPr/>
          <p:nvPr/>
        </p:nvSpPr>
        <p:spPr>
          <a:xfrm>
            <a:off x="2864062" y="185895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04081" y="426372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273581" y="392072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791106" y="4381244"/>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451456" y="4381244"/>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31381" y="4650945"/>
            <a:ext cx="1940" cy="87843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31381" y="46509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96" idx="1"/>
          </p:cNvCxnSpPr>
          <p:nvPr/>
        </p:nvCxnSpPr>
        <p:spPr>
          <a:xfrm flipV="1">
            <a:off x="6291283" y="3295910"/>
            <a:ext cx="447122" cy="353647"/>
          </a:xfrm>
          <a:prstGeom prst="bentConnector3">
            <a:avLst>
              <a:gd name="adj1" fmla="val 50000"/>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361632" y="2681964"/>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03196" y="516005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3995313" y="44232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9" idx="1"/>
          </p:cNvCxnSpPr>
          <p:nvPr/>
        </p:nvCxnSpPr>
        <p:spPr>
          <a:xfrm rot="10800000" flipV="1">
            <a:off x="5964416" y="2889778"/>
            <a:ext cx="397217" cy="460285"/>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738405" y="308809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250811" y="452535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249627" y="459771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281765" y="227519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585299" y="248554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297841" y="3952294"/>
            <a:ext cx="1" cy="29362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7945175" y="3641658"/>
            <a:ext cx="70533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31840" y="251447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25366" y="249289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445397" y="214949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372689" y="235193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29163" y="333270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26649" y="348758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4545001" y="2791057"/>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958210" y="2561610"/>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3" name="直接箭头连接符 112"/>
          <p:cNvCxnSpPr/>
          <p:nvPr/>
        </p:nvCxnSpPr>
        <p:spPr>
          <a:xfrm>
            <a:off x="4731875" y="4365104"/>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723666" y="3873744"/>
            <a:ext cx="106743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0" rtlCol="0" anchor="ctr">
            <a:spAutoFit/>
          </a:bodyPr>
          <a:lstStyle/>
          <a:p>
            <a:pPr algn="ctr"/>
            <a:r>
              <a:rPr lang="en-US" altLang="zh-CN" sz="1600" dirty="0">
                <a:solidFill>
                  <a:schemeClr val="tx1"/>
                </a:solidFill>
              </a:rPr>
              <a:t>We   Re</a:t>
            </a:r>
            <a:endParaRPr lang="zh-CN" altLang="en-US" sz="1600" dirty="0">
              <a:solidFill>
                <a:schemeClr val="tx1"/>
              </a:solidFill>
            </a:endParaRPr>
          </a:p>
        </p:txBody>
      </p:sp>
      <p:cxnSp>
        <p:nvCxnSpPr>
          <p:cNvPr id="118" name="直接箭头连接符 117"/>
          <p:cNvCxnSpPr/>
          <p:nvPr/>
        </p:nvCxnSpPr>
        <p:spPr>
          <a:xfrm>
            <a:off x="7524190"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7080487"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750711" y="119675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
        <p:nvSpPr>
          <p:cNvPr id="22" name="TextBox 21"/>
          <p:cNvSpPr txBox="1"/>
          <p:nvPr/>
        </p:nvSpPr>
        <p:spPr>
          <a:xfrm>
            <a:off x="669506" y="224841"/>
            <a:ext cx="6893234"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华文中宋" panose="02010600040101010101" pitchFamily="2" charset="-122"/>
                <a:ea typeface="华文中宋" panose="02010600040101010101" pitchFamily="2" charset="-122"/>
              </a:rPr>
              <a:t>3.1  </a:t>
            </a: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基本</a:t>
            </a:r>
            <a:r>
              <a:rPr lang="en-US" altLang="zh-CN" sz="3200" b="1" dirty="0">
                <a:solidFill>
                  <a:schemeClr val="tx1">
                    <a:lumMod val="75000"/>
                    <a:lumOff val="25000"/>
                  </a:schemeClr>
                </a:solidFill>
                <a:latin typeface="华文中宋" panose="02010600040101010101" pitchFamily="2" charset="-122"/>
                <a:ea typeface="华文中宋" panose="02010600040101010101" pitchFamily="2" charset="-122"/>
              </a:rPr>
              <a:t>CPU</a:t>
            </a: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设计方法与指令集选取</a:t>
            </a:r>
            <a:endParaRPr altLang="en-US"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pic>
        <p:nvPicPr>
          <p:cNvPr id="3076"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788218" y="2041553"/>
            <a:ext cx="4440585" cy="2309256"/>
          </a:xfrm>
          <a:prstGeom prst="rect">
            <a:avLst/>
          </a:prstGeom>
          <a:noFill/>
          <a:ln>
            <a:noFill/>
          </a:ln>
          <a:effectLst>
            <a:glow rad="127000">
              <a:schemeClr val="accent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9" descr="D:\教学\Computer Organization And Design\Picture\CPU.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547926" y="2546749"/>
            <a:ext cx="1811148" cy="12988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教学\Computer Organization And Design\Picture\dd6bf5517704a4bc20d34249a0b6343a.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569366" y="4711195"/>
            <a:ext cx="1269501" cy="1261830"/>
          </a:xfrm>
          <a:prstGeom prst="rect">
            <a:avLst/>
          </a:prstGeom>
          <a:noFill/>
          <a:extLst>
            <a:ext uri="{909E8E84-426E-40DD-AFC4-6F175D3DCCD1}">
              <a14:hiddenFill xmlns:a14="http://schemas.microsoft.com/office/drawing/2010/main">
                <a:solidFill>
                  <a:srgbClr val="FFFFFF"/>
                </a:solidFill>
              </a14:hiddenFill>
            </a:ext>
          </a:extLst>
        </p:spPr>
      </p:pic>
      <p:sp>
        <p:nvSpPr>
          <p:cNvPr id="2" name="椭圆形标注 1"/>
          <p:cNvSpPr/>
          <p:nvPr/>
        </p:nvSpPr>
        <p:spPr>
          <a:xfrm>
            <a:off x="3483271" y="4869160"/>
            <a:ext cx="4745531" cy="897819"/>
          </a:xfrm>
          <a:prstGeom prst="wedgeEllipseCallout">
            <a:avLst>
              <a:gd name="adj1" fmla="val -65247"/>
              <a:gd name="adj2" fmla="val 265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Cooper Black" panose="0208090404030B020404" pitchFamily="18" charset="0"/>
              </a:rPr>
              <a:t> Oh, easy!</a:t>
            </a:r>
            <a:endParaRPr lang="zh-CN" altLang="en-US" sz="3600" dirty="0">
              <a:latin typeface="Cooper Black" panose="0208090404030B020404" pitchFamily="18" charset="0"/>
            </a:endParaRPr>
          </a:p>
        </p:txBody>
      </p:sp>
      <p:sp>
        <p:nvSpPr>
          <p:cNvPr id="13" name="TextBox 12"/>
          <p:cNvSpPr txBox="1"/>
          <p:nvPr/>
        </p:nvSpPr>
        <p:spPr>
          <a:xfrm>
            <a:off x="899592" y="1340768"/>
            <a:ext cx="6433064" cy="584775"/>
          </a:xfrm>
          <a:prstGeom prst="rect">
            <a:avLst/>
          </a:prstGeom>
          <a:noFill/>
        </p:spPr>
        <p:txBody>
          <a:bodyPr wrap="square" rtlCol="0">
            <a:spAutoFit/>
          </a:bodyPr>
          <a:lstStyle/>
          <a:p>
            <a:r>
              <a:rPr lang="en-US" altLang="zh-CN" sz="3200" b="1" dirty="0">
                <a:solidFill>
                  <a:srgbClr val="C00000"/>
                </a:solidFill>
                <a:ea typeface="Dotum" panose="020B0600000101010101" pitchFamily="34" charset="-127"/>
              </a:rPr>
              <a:t>Single  cycle  CPU  design </a:t>
            </a:r>
            <a:endParaRPr lang="zh-CN" sz="3200" b="1" dirty="0">
              <a:solidFill>
                <a:srgbClr val="C00000"/>
              </a:solidFill>
              <a:ea typeface="Dotum" panose="020B0600000101010101" pitchFamily="34" charset="-127"/>
            </a:endParaRPr>
          </a:p>
        </p:txBody>
      </p:sp>
      <p:sp>
        <p:nvSpPr>
          <p:cNvPr id="3" name="灯片编号占位符 2"/>
          <p:cNvSpPr>
            <a:spLocks noGrp="1"/>
          </p:cNvSpPr>
          <p:nvPr>
            <p:ph type="sldNum" sz="quarter" idx="12"/>
          </p:nvPr>
        </p:nvSpPr>
        <p:spPr/>
        <p:txBody>
          <a:bodyPr/>
          <a:lstStyle/>
          <a:p>
            <a:fld id="{73820FCD-5F4C-4989-BE05-0A8208BCBC21}" type="slidenum">
              <a:rPr lang="en-US" altLang="zh-CN" smtClean="0"/>
              <a:t>5</a:t>
            </a:fld>
            <a:endParaRPr kumimoji="0"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9" y="76200"/>
                <a:ext cx="4105320"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𝑎𝑑𝑑</m:t>
                      </m:r>
                      <m:r>
                        <a:rPr lang="en-US" altLang="zh-CN" sz="3600" b="0" i="1" smtClean="0">
                          <a:solidFill>
                            <a:srgbClr val="FF0000"/>
                          </a:solidFill>
                          <a:latin typeface="Cambria Math"/>
                        </a:rPr>
                        <m:t>  </m:t>
                      </m:r>
                      <m:r>
                        <a:rPr lang="en-US" altLang="zh-CN" sz="3600" b="0" i="1" smtClean="0">
                          <a:solidFill>
                            <a:srgbClr val="FF0000"/>
                          </a:solidFill>
                          <a:latin typeface="Cambria Math"/>
                        </a:rPr>
                        <m:t>𝑟𝑑</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𝑟𝑠</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9" y="76200"/>
                <a:ext cx="4105320"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6" name="直接箭头连接符 135"/>
          <p:cNvCxnSpPr/>
          <p:nvPr/>
        </p:nvCxnSpPr>
        <p:spPr>
          <a:xfrm>
            <a:off x="4490336" y="2249276"/>
            <a:ext cx="0" cy="36004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989175" y="2427958"/>
            <a:ext cx="30496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4271361" y="2413633"/>
            <a:ext cx="0" cy="19038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368381" y="2618346"/>
            <a:ext cx="121956" cy="520475"/>
            <a:chOff x="4368381" y="2618346"/>
            <a:chExt cx="121956" cy="520475"/>
          </a:xfrm>
        </p:grpSpPr>
        <p:cxnSp>
          <p:nvCxnSpPr>
            <p:cNvPr id="143" name="直接箭头连接符 142"/>
            <p:cNvCxnSpPr>
              <a:endCxn id="352" idx="2"/>
            </p:cNvCxnSpPr>
            <p:nvPr/>
          </p:nvCxnSpPr>
          <p:spPr>
            <a:xfrm flipH="1">
              <a:off x="4368381" y="2618346"/>
              <a:ext cx="121956" cy="298941"/>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4370201" y="2899166"/>
              <a:ext cx="0" cy="2396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45"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6017063" y="1484692"/>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009853" y="1484692"/>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6983027" y="1456176"/>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a:off x="6978545" y="1802791"/>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a:off x="7190897" y="1806723"/>
            <a:ext cx="297872"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4789366" y="4393345"/>
            <a:ext cx="37881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4939871" y="4125330"/>
            <a:ext cx="0" cy="8579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4932363" y="4985315"/>
            <a:ext cx="18367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6333891" y="3917290"/>
            <a:ext cx="1659740" cy="1608664"/>
            <a:chOff x="6486291" y="4069690"/>
            <a:chExt cx="1659740" cy="1608664"/>
          </a:xfrm>
        </p:grpSpPr>
        <p:cxnSp>
          <p:nvCxnSpPr>
            <p:cNvPr id="182" name="直接箭头连接符 400"/>
            <p:cNvCxnSpPr/>
            <p:nvPr/>
          </p:nvCxnSpPr>
          <p:spPr>
            <a:xfrm>
              <a:off x="6486291" y="4069690"/>
              <a:ext cx="1659740" cy="1608664"/>
            </a:xfrm>
            <a:prstGeom prst="bentConnector3">
              <a:avLst>
                <a:gd name="adj1" fmla="val 11286"/>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6664166" y="4357602"/>
              <a:ext cx="27529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85" name="直接箭头连接符 184"/>
          <p:cNvCxnSpPr/>
          <p:nvPr/>
        </p:nvCxnSpPr>
        <p:spPr>
          <a:xfrm>
            <a:off x="7993631" y="4393345"/>
            <a:ext cx="0" cy="113260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a:off x="7980583" y="4393345"/>
            <a:ext cx="21976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398" idx="2"/>
          </p:cNvCxnSpPr>
          <p:nvPr/>
        </p:nvCxnSpPr>
        <p:spPr>
          <a:xfrm flipV="1">
            <a:off x="8211456" y="4268528"/>
            <a:ext cx="293390" cy="12481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504846" y="4260299"/>
            <a:ext cx="243618"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V="1">
            <a:off x="8748464" y="4265502"/>
            <a:ext cx="0" cy="146775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3275856" y="5697949"/>
            <a:ext cx="548738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3275856" y="3770284"/>
            <a:ext cx="0" cy="196065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3275856" y="3770284"/>
            <a:ext cx="21138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67" name="Text Box 12"/>
          <p:cNvSpPr txBox="1">
            <a:spLocks noChangeArrowheads="1"/>
          </p:cNvSpPr>
          <p:nvPr/>
        </p:nvSpPr>
        <p:spPr bwMode="auto">
          <a:xfrm>
            <a:off x="1558875" y="585361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68" name="Text Box 12"/>
          <p:cNvSpPr txBox="1">
            <a:spLocks noChangeArrowheads="1"/>
          </p:cNvSpPr>
          <p:nvPr/>
        </p:nvSpPr>
        <p:spPr bwMode="auto">
          <a:xfrm>
            <a:off x="5724128" y="580931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ea typeface="+mn-ea"/>
              </a:rPr>
              <a:t>M2reg = 0</a:t>
            </a:r>
            <a:endParaRPr lang="zh-CN" altLang="en-US" sz="2400" dirty="0">
              <a:solidFill>
                <a:srgbClr val="0000FF"/>
              </a:solidFill>
              <a:ea typeface="+mn-ea"/>
            </a:endParaRPr>
          </a:p>
        </p:txBody>
      </p:sp>
      <p:sp>
        <p:nvSpPr>
          <p:cNvPr id="169" name="Text Box 12"/>
          <p:cNvSpPr txBox="1">
            <a:spLocks noChangeArrowheads="1"/>
          </p:cNvSpPr>
          <p:nvPr/>
        </p:nvSpPr>
        <p:spPr bwMode="auto">
          <a:xfrm>
            <a:off x="-55633" y="586159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1</a:t>
            </a:r>
            <a:endParaRPr lang="zh-CN" altLang="en-US" sz="2400" dirty="0">
              <a:solidFill>
                <a:srgbClr val="0000FF"/>
              </a:solidFill>
              <a:ea typeface="+mn-ea"/>
            </a:endParaRPr>
          </a:p>
        </p:txBody>
      </p:sp>
      <p:sp>
        <p:nvSpPr>
          <p:cNvPr id="171" name="Text Box 12"/>
          <p:cNvSpPr txBox="1">
            <a:spLocks noChangeArrowheads="1"/>
          </p:cNvSpPr>
          <p:nvPr/>
        </p:nvSpPr>
        <p:spPr bwMode="auto">
          <a:xfrm>
            <a:off x="617448"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79" name="Text Box 12"/>
          <p:cNvSpPr txBox="1">
            <a:spLocks noChangeArrowheads="1"/>
          </p:cNvSpPr>
          <p:nvPr/>
        </p:nvSpPr>
        <p:spPr bwMode="auto">
          <a:xfrm>
            <a:off x="2833612" y="6278702"/>
            <a:ext cx="22073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p:sp>
        <p:nvSpPr>
          <p:cNvPr id="180" name="Text Box 12"/>
          <p:cNvSpPr txBox="1">
            <a:spLocks noChangeArrowheads="1"/>
          </p:cNvSpPr>
          <p:nvPr/>
        </p:nvSpPr>
        <p:spPr bwMode="auto">
          <a:xfrm>
            <a:off x="5429202"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87" name="Text Box 12"/>
          <p:cNvSpPr txBox="1">
            <a:spLocks noChangeArrowheads="1"/>
          </p:cNvSpPr>
          <p:nvPr/>
        </p:nvSpPr>
        <p:spPr bwMode="auto">
          <a:xfrm>
            <a:off x="3487245" y="5859342"/>
            <a:ext cx="263597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Operation=add</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8"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wipe(left)">
                                      <p:cBhvr>
                                        <p:cTn id="10" dur="500"/>
                                        <p:tgtEl>
                                          <p:spTgt spid="12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5"/>
                                        </p:tgtEl>
                                        <p:attrNameLst>
                                          <p:attrName>style.visibility</p:attrName>
                                        </p:attrNameLst>
                                      </p:cBhvr>
                                      <p:to>
                                        <p:strVal val="visible"/>
                                      </p:to>
                                    </p:set>
                                    <p:animEffect transition="in" filter="wipe(down)">
                                      <p:cBhvr>
                                        <p:cTn id="14" dur="500"/>
                                        <p:tgtEl>
                                          <p:spTgt spid="12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wipe(left)">
                                      <p:cBhvr>
                                        <p:cTn id="18" dur="500"/>
                                        <p:tgtEl>
                                          <p:spTgt spid="152"/>
                                        </p:tgtEl>
                                      </p:cBhvr>
                                    </p:animEffect>
                                  </p:childTnLst>
                                </p:cTn>
                              </p:par>
                              <p:par>
                                <p:cTn id="19" presetID="22" presetClass="entr" presetSubtype="8"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wipe(down)">
                                      <p:cBhvr>
                                        <p:cTn id="26" dur="500"/>
                                        <p:tgtEl>
                                          <p:spTgt spid="1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wipe(up)">
                                      <p:cBhvr>
                                        <p:cTn id="31" dur="500"/>
                                        <p:tgtEl>
                                          <p:spTgt spid="136"/>
                                        </p:tgtEl>
                                      </p:cBhvr>
                                    </p:animEffect>
                                  </p:childTnLst>
                                </p:cTn>
                              </p:par>
                              <p:par>
                                <p:cTn id="32" presetID="22" presetClass="entr" presetSubtype="1" fill="hold" nodeType="with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wipe(up)">
                                      <p:cBhvr>
                                        <p:cTn id="34" dur="500"/>
                                        <p:tgtEl>
                                          <p:spTgt spid="137"/>
                                        </p:tgtEl>
                                      </p:cBhvr>
                                    </p:animEffect>
                                  </p:childTnLst>
                                </p:cTn>
                              </p:par>
                              <p:par>
                                <p:cTn id="35" presetID="22" presetClass="entr" presetSubtype="1" fill="hold" nodeType="with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wipe(up)">
                                      <p:cBhvr>
                                        <p:cTn id="37" dur="500"/>
                                        <p:tgtEl>
                                          <p:spTgt spid="138"/>
                                        </p:tgtEl>
                                      </p:cBhvr>
                                    </p:animEffect>
                                  </p:childTnLst>
                                </p:cTn>
                              </p:par>
                              <p:par>
                                <p:cTn id="38" presetID="22" presetClass="entr" presetSubtype="1" fill="hold"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wipe(up)">
                                      <p:cBhvr>
                                        <p:cTn id="40" dur="500"/>
                                        <p:tgtEl>
                                          <p:spTgt spid="139"/>
                                        </p:tgtEl>
                                      </p:cBhvr>
                                    </p:animEffect>
                                  </p:childTnLst>
                                </p:cTn>
                              </p:par>
                              <p:par>
                                <p:cTn id="41" presetID="22" presetClass="entr" presetSubtype="8" fill="hold"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wipe(left)">
                                      <p:cBhvr>
                                        <p:cTn id="43" dur="500"/>
                                        <p:tgtEl>
                                          <p:spTgt spid="14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wipe(left)">
                                      <p:cBhvr>
                                        <p:cTn id="47" dur="500"/>
                                        <p:tgtEl>
                                          <p:spTgt spid="141"/>
                                        </p:tgtEl>
                                      </p:cBhvr>
                                    </p:animEffect>
                                  </p:childTnLst>
                                </p:cTn>
                              </p:par>
                              <p:par>
                                <p:cTn id="48" presetID="22" presetClass="entr" presetSubtype="1"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wipe(up)">
                                      <p:cBhvr>
                                        <p:cTn id="50" dur="500"/>
                                        <p:tgtEl>
                                          <p:spTgt spid="1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72"/>
                                        </p:tgtEl>
                                        <p:attrNameLst>
                                          <p:attrName>style.visibility</p:attrName>
                                        </p:attrNameLst>
                                      </p:cBhvr>
                                      <p:to>
                                        <p:strVal val="visible"/>
                                      </p:to>
                                    </p:set>
                                    <p:animEffect transition="in" filter="wipe(left)">
                                      <p:cBhvr>
                                        <p:cTn id="60" dur="500"/>
                                        <p:tgtEl>
                                          <p:spTgt spid="172"/>
                                        </p:tgtEl>
                                      </p:cBhvr>
                                    </p:animEffect>
                                  </p:childTnLst>
                                </p:cTn>
                              </p:par>
                              <p:par>
                                <p:cTn id="61" presetID="22" presetClass="entr" presetSubtype="8" fill="hold" nodeType="with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wipe(left)">
                                      <p:cBhvr>
                                        <p:cTn id="63" dur="500"/>
                                        <p:tgtEl>
                                          <p:spTgt spid="145"/>
                                        </p:tgtEl>
                                      </p:cBhvr>
                                    </p:animEffect>
                                  </p:childTnLst>
                                </p:cTn>
                              </p:par>
                              <p:par>
                                <p:cTn id="64" presetID="22" presetClass="entr" presetSubtype="4" fill="hold"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wipe(down)">
                                      <p:cBhvr>
                                        <p:cTn id="66" dur="500"/>
                                        <p:tgtEl>
                                          <p:spTgt spid="146"/>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wipe(down)">
                                      <p:cBhvr>
                                        <p:cTn id="70" dur="500"/>
                                        <p:tgtEl>
                                          <p:spTgt spid="147"/>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148"/>
                                        </p:tgtEl>
                                        <p:attrNameLst>
                                          <p:attrName>style.visibility</p:attrName>
                                        </p:attrNameLst>
                                      </p:cBhvr>
                                      <p:to>
                                        <p:strVal val="visible"/>
                                      </p:to>
                                    </p:set>
                                    <p:animEffect transition="in" filter="wipe(left)">
                                      <p:cBhvr>
                                        <p:cTn id="74" dur="500"/>
                                        <p:tgtEl>
                                          <p:spTgt spid="148"/>
                                        </p:tgtEl>
                                      </p:cBhvr>
                                    </p:animEffect>
                                  </p:childTnLst>
                                </p:cTn>
                              </p:par>
                            </p:childTnLst>
                          </p:cTn>
                        </p:par>
                        <p:par>
                          <p:cTn id="75" fill="hold">
                            <p:stCondLst>
                              <p:cond delay="1500"/>
                            </p:stCondLst>
                            <p:childTnLst>
                              <p:par>
                                <p:cTn id="76" presetID="22" presetClass="entr" presetSubtype="1" fill="hold" nodeType="afterEffect">
                                  <p:stCondLst>
                                    <p:cond delay="0"/>
                                  </p:stCondLst>
                                  <p:childTnLst>
                                    <p:set>
                                      <p:cBhvr>
                                        <p:cTn id="77" dur="1" fill="hold">
                                          <p:stCondLst>
                                            <p:cond delay="0"/>
                                          </p:stCondLst>
                                        </p:cTn>
                                        <p:tgtEl>
                                          <p:spTgt spid="149"/>
                                        </p:tgtEl>
                                        <p:attrNameLst>
                                          <p:attrName>style.visibility</p:attrName>
                                        </p:attrNameLst>
                                      </p:cBhvr>
                                      <p:to>
                                        <p:strVal val="visible"/>
                                      </p:to>
                                    </p:set>
                                    <p:animEffect transition="in" filter="wipe(up)">
                                      <p:cBhvr>
                                        <p:cTn id="78" dur="500"/>
                                        <p:tgtEl>
                                          <p:spTgt spid="149"/>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wipe(left)">
                                      <p:cBhvr>
                                        <p:cTn id="82" dur="500"/>
                                        <p:tgtEl>
                                          <p:spTgt spid="15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53"/>
                                        </p:tgtEl>
                                        <p:attrNameLst>
                                          <p:attrName>style.visibility</p:attrName>
                                        </p:attrNameLst>
                                      </p:cBhvr>
                                      <p:to>
                                        <p:strVal val="visible"/>
                                      </p:to>
                                    </p:set>
                                    <p:animEffect transition="in" filter="wipe(left)">
                                      <p:cBhvr>
                                        <p:cTn id="87" dur="500"/>
                                        <p:tgtEl>
                                          <p:spTgt spid="153"/>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154"/>
                                        </p:tgtEl>
                                        <p:attrNameLst>
                                          <p:attrName>style.visibility</p:attrName>
                                        </p:attrNameLst>
                                      </p:cBhvr>
                                      <p:to>
                                        <p:strVal val="visible"/>
                                      </p:to>
                                    </p:set>
                                    <p:animEffect transition="in" filter="wipe(left)">
                                      <p:cBhvr>
                                        <p:cTn id="91" dur="500"/>
                                        <p:tgtEl>
                                          <p:spTgt spid="15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55"/>
                                        </p:tgtEl>
                                        <p:attrNameLst>
                                          <p:attrName>style.visibility</p:attrName>
                                        </p:attrNameLst>
                                      </p:cBhvr>
                                      <p:to>
                                        <p:strVal val="visible"/>
                                      </p:to>
                                    </p:set>
                                    <p:animEffect transition="in" filter="wipe(left)">
                                      <p:cBhvr>
                                        <p:cTn id="96" dur="500"/>
                                        <p:tgtEl>
                                          <p:spTgt spid="155"/>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500"/>
                                        <p:tgtEl>
                                          <p:spTgt spid="162"/>
                                        </p:tgtEl>
                                      </p:cBhvr>
                                    </p:animEffect>
                                  </p:childTnLst>
                                </p:cTn>
                              </p:par>
                            </p:childTnLst>
                          </p:cTn>
                        </p:par>
                        <p:par>
                          <p:cTn id="101" fill="hold">
                            <p:stCondLst>
                              <p:cond delay="1000"/>
                            </p:stCondLst>
                            <p:childTnLst>
                              <p:par>
                                <p:cTn id="102" presetID="22" presetClass="entr" presetSubtype="4" fill="hold" nodeType="afterEffect">
                                  <p:stCondLst>
                                    <p:cond delay="0"/>
                                  </p:stCondLst>
                                  <p:childTnLst>
                                    <p:set>
                                      <p:cBhvr>
                                        <p:cTn id="103" dur="1" fill="hold">
                                          <p:stCondLst>
                                            <p:cond delay="0"/>
                                          </p:stCondLst>
                                        </p:cTn>
                                        <p:tgtEl>
                                          <p:spTgt spid="164"/>
                                        </p:tgtEl>
                                        <p:attrNameLst>
                                          <p:attrName>style.visibility</p:attrName>
                                        </p:attrNameLst>
                                      </p:cBhvr>
                                      <p:to>
                                        <p:strVal val="visible"/>
                                      </p:to>
                                    </p:set>
                                    <p:animEffect transition="in" filter="wipe(down)">
                                      <p:cBhvr>
                                        <p:cTn id="104" dur="500"/>
                                        <p:tgtEl>
                                          <p:spTgt spid="164"/>
                                        </p:tgtEl>
                                      </p:cBhvr>
                                    </p:animEffect>
                                  </p:childTnLst>
                                </p:cTn>
                              </p:par>
                            </p:childTnLst>
                          </p:cTn>
                        </p:par>
                        <p:par>
                          <p:cTn id="105" fill="hold">
                            <p:stCondLst>
                              <p:cond delay="1500"/>
                            </p:stCondLst>
                            <p:childTnLst>
                              <p:par>
                                <p:cTn id="106" presetID="22" presetClass="entr" presetSubtype="2" fill="hold" nodeType="afterEffect">
                                  <p:stCondLst>
                                    <p:cond delay="0"/>
                                  </p:stCondLst>
                                  <p:childTnLst>
                                    <p:set>
                                      <p:cBhvr>
                                        <p:cTn id="107" dur="1" fill="hold">
                                          <p:stCondLst>
                                            <p:cond delay="0"/>
                                          </p:stCondLst>
                                        </p:cTn>
                                        <p:tgtEl>
                                          <p:spTgt spid="165"/>
                                        </p:tgtEl>
                                        <p:attrNameLst>
                                          <p:attrName>style.visibility</p:attrName>
                                        </p:attrNameLst>
                                      </p:cBhvr>
                                      <p:to>
                                        <p:strVal val="visible"/>
                                      </p:to>
                                    </p:set>
                                    <p:animEffect transition="in" filter="wipe(right)">
                                      <p:cBhvr>
                                        <p:cTn id="108" dur="500"/>
                                        <p:tgtEl>
                                          <p:spTgt spid="165"/>
                                        </p:tgtEl>
                                      </p:cBhvr>
                                    </p:animEffect>
                                  </p:childTnLst>
                                </p:cTn>
                              </p:par>
                            </p:childTnLst>
                          </p:cTn>
                        </p:par>
                        <p:par>
                          <p:cTn id="109" fill="hold">
                            <p:stCondLst>
                              <p:cond delay="2000"/>
                            </p:stCondLst>
                            <p:childTnLst>
                              <p:par>
                                <p:cTn id="110" presetID="22" presetClass="entr" presetSubtype="1" fill="hold" nodeType="after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up)">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74"/>
                                        </p:tgtEl>
                                        <p:attrNameLst>
                                          <p:attrName>style.visibility</p:attrName>
                                        </p:attrNameLst>
                                      </p:cBhvr>
                                      <p:to>
                                        <p:strVal val="visible"/>
                                      </p:to>
                                    </p:set>
                                    <p:animEffect transition="in" filter="wipe(left)">
                                      <p:cBhvr>
                                        <p:cTn id="117" dur="500"/>
                                        <p:tgtEl>
                                          <p:spTgt spid="174"/>
                                        </p:tgtEl>
                                      </p:cBhvr>
                                    </p:animEffect>
                                  </p:childTnLst>
                                </p:cTn>
                              </p:par>
                              <p:par>
                                <p:cTn id="118" presetID="22" presetClass="entr" presetSubtype="8" fill="hold" nodeType="withEffect">
                                  <p:stCondLst>
                                    <p:cond delay="0"/>
                                  </p:stCondLst>
                                  <p:childTnLst>
                                    <p:set>
                                      <p:cBhvr>
                                        <p:cTn id="119" dur="1" fill="hold">
                                          <p:stCondLst>
                                            <p:cond delay="0"/>
                                          </p:stCondLst>
                                        </p:cTn>
                                        <p:tgtEl>
                                          <p:spTgt spid="173"/>
                                        </p:tgtEl>
                                        <p:attrNameLst>
                                          <p:attrName>style.visibility</p:attrName>
                                        </p:attrNameLst>
                                      </p:cBhvr>
                                      <p:to>
                                        <p:strVal val="visible"/>
                                      </p:to>
                                    </p:set>
                                    <p:animEffect transition="in" filter="wipe(left)">
                                      <p:cBhvr>
                                        <p:cTn id="120" dur="500"/>
                                        <p:tgtEl>
                                          <p:spTgt spid="173"/>
                                        </p:tgtEl>
                                      </p:cBhvr>
                                    </p:animEffect>
                                  </p:childTnLst>
                                </p:cTn>
                              </p:par>
                            </p:childTnLst>
                          </p:cTn>
                        </p:par>
                        <p:par>
                          <p:cTn id="121" fill="hold">
                            <p:stCondLst>
                              <p:cond delay="500"/>
                            </p:stCondLst>
                            <p:childTnLst>
                              <p:par>
                                <p:cTn id="122" presetID="22" presetClass="entr" presetSubtype="1" fill="hold" nodeType="afterEffect">
                                  <p:stCondLst>
                                    <p:cond delay="0"/>
                                  </p:stCondLst>
                                  <p:childTnLst>
                                    <p:set>
                                      <p:cBhvr>
                                        <p:cTn id="123" dur="1" fill="hold">
                                          <p:stCondLst>
                                            <p:cond delay="0"/>
                                          </p:stCondLst>
                                        </p:cTn>
                                        <p:tgtEl>
                                          <p:spTgt spid="175"/>
                                        </p:tgtEl>
                                        <p:attrNameLst>
                                          <p:attrName>style.visibility</p:attrName>
                                        </p:attrNameLst>
                                      </p:cBhvr>
                                      <p:to>
                                        <p:strVal val="visible"/>
                                      </p:to>
                                    </p:set>
                                    <p:animEffect transition="in" filter="wipe(up)">
                                      <p:cBhvr>
                                        <p:cTn id="124" dur="500"/>
                                        <p:tgtEl>
                                          <p:spTgt spid="175"/>
                                        </p:tgtEl>
                                      </p:cBhvr>
                                    </p:animEffect>
                                  </p:childTnLst>
                                </p:cTn>
                              </p:par>
                            </p:childTnLst>
                          </p:cTn>
                        </p:par>
                        <p:par>
                          <p:cTn id="125" fill="hold">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176"/>
                                        </p:tgtEl>
                                        <p:attrNameLst>
                                          <p:attrName>style.visibility</p:attrName>
                                        </p:attrNameLst>
                                      </p:cBhvr>
                                      <p:to>
                                        <p:strVal val="visible"/>
                                      </p:to>
                                    </p:set>
                                    <p:animEffect transition="in" filter="wipe(left)">
                                      <p:cBhvr>
                                        <p:cTn id="128" dur="500"/>
                                        <p:tgtEl>
                                          <p:spTgt spid="17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177"/>
                                        </p:tgtEl>
                                        <p:attrNameLst>
                                          <p:attrName>style.visibility</p:attrName>
                                        </p:attrNameLst>
                                      </p:cBhvr>
                                      <p:to>
                                        <p:strVal val="visible"/>
                                      </p:to>
                                    </p:set>
                                    <p:animEffect transition="in" filter="wipe(left)">
                                      <p:cBhvr>
                                        <p:cTn id="133" dur="500"/>
                                        <p:tgtEl>
                                          <p:spTgt spid="177"/>
                                        </p:tgtEl>
                                      </p:cBhvr>
                                    </p:animEffect>
                                  </p:childTnLst>
                                </p:cTn>
                              </p:par>
                            </p:childTnLst>
                          </p:cTn>
                        </p:par>
                        <p:par>
                          <p:cTn id="134" fill="hold">
                            <p:stCondLst>
                              <p:cond delay="500"/>
                            </p:stCondLst>
                            <p:childTnLst>
                              <p:par>
                                <p:cTn id="135" presetID="22" presetClass="entr" presetSubtype="8" fill="hold" nodeType="afterEffect">
                                  <p:stCondLst>
                                    <p:cond delay="0"/>
                                  </p:stCondLst>
                                  <p:childTnLst>
                                    <p:set>
                                      <p:cBhvr>
                                        <p:cTn id="136" dur="1" fill="hold">
                                          <p:stCondLst>
                                            <p:cond delay="0"/>
                                          </p:stCondLst>
                                        </p:cTn>
                                        <p:tgtEl>
                                          <p:spTgt spid="181"/>
                                        </p:tgtEl>
                                        <p:attrNameLst>
                                          <p:attrName>style.visibility</p:attrName>
                                        </p:attrNameLst>
                                      </p:cBhvr>
                                      <p:to>
                                        <p:strVal val="visible"/>
                                      </p:to>
                                    </p:set>
                                    <p:animEffect transition="in" filter="wipe(left)">
                                      <p:cBhvr>
                                        <p:cTn id="137" dur="500"/>
                                        <p:tgtEl>
                                          <p:spTgt spid="18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wipe(left)">
                                      <p:cBhvr>
                                        <p:cTn id="142" dur="500"/>
                                        <p:tgtEl>
                                          <p:spTgt spid="28"/>
                                        </p:tgtEl>
                                      </p:cBhvr>
                                    </p:animEffect>
                                  </p:childTnLst>
                                </p:cTn>
                              </p:par>
                            </p:childTnLst>
                          </p:cTn>
                        </p:par>
                        <p:par>
                          <p:cTn id="143" fill="hold">
                            <p:stCondLst>
                              <p:cond delay="500"/>
                            </p:stCondLst>
                            <p:childTnLst>
                              <p:par>
                                <p:cTn id="144" presetID="22" presetClass="entr" presetSubtype="4" fill="hold" nodeType="afterEffect">
                                  <p:stCondLst>
                                    <p:cond delay="0"/>
                                  </p:stCondLst>
                                  <p:childTnLst>
                                    <p:set>
                                      <p:cBhvr>
                                        <p:cTn id="145" dur="1" fill="hold">
                                          <p:stCondLst>
                                            <p:cond delay="0"/>
                                          </p:stCondLst>
                                        </p:cTn>
                                        <p:tgtEl>
                                          <p:spTgt spid="185"/>
                                        </p:tgtEl>
                                        <p:attrNameLst>
                                          <p:attrName>style.visibility</p:attrName>
                                        </p:attrNameLst>
                                      </p:cBhvr>
                                      <p:to>
                                        <p:strVal val="visible"/>
                                      </p:to>
                                    </p:set>
                                    <p:animEffect transition="in" filter="wipe(down)">
                                      <p:cBhvr>
                                        <p:cTn id="146" dur="500"/>
                                        <p:tgtEl>
                                          <p:spTgt spid="185"/>
                                        </p:tgtEl>
                                      </p:cBhvr>
                                    </p:animEffec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wipe(left)">
                                      <p:cBhvr>
                                        <p:cTn id="150" dur="500"/>
                                        <p:tgtEl>
                                          <p:spTgt spid="18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89"/>
                                        </p:tgtEl>
                                        <p:attrNameLst>
                                          <p:attrName>style.visibility</p:attrName>
                                        </p:attrNameLst>
                                      </p:cBhvr>
                                      <p:to>
                                        <p:strVal val="visible"/>
                                      </p:to>
                                    </p:set>
                                    <p:animEffect transition="in" filter="wipe(left)">
                                      <p:cBhvr>
                                        <p:cTn id="155" dur="500"/>
                                        <p:tgtEl>
                                          <p:spTgt spid="189"/>
                                        </p:tgtEl>
                                      </p:cBhvr>
                                    </p:animEffect>
                                  </p:childTnLst>
                                </p:cTn>
                              </p:par>
                            </p:childTnLst>
                          </p:cTn>
                        </p:par>
                        <p:par>
                          <p:cTn id="156" fill="hold">
                            <p:stCondLst>
                              <p:cond delay="500"/>
                            </p:stCondLst>
                            <p:childTnLst>
                              <p:par>
                                <p:cTn id="157" presetID="22" presetClass="entr" presetSubtype="8" fill="hold" nodeType="afterEffect">
                                  <p:stCondLst>
                                    <p:cond delay="0"/>
                                  </p:stCondLst>
                                  <p:childTnLst>
                                    <p:set>
                                      <p:cBhvr>
                                        <p:cTn id="158" dur="1" fill="hold">
                                          <p:stCondLst>
                                            <p:cond delay="0"/>
                                          </p:stCondLst>
                                        </p:cTn>
                                        <p:tgtEl>
                                          <p:spTgt spid="192"/>
                                        </p:tgtEl>
                                        <p:attrNameLst>
                                          <p:attrName>style.visibility</p:attrName>
                                        </p:attrNameLst>
                                      </p:cBhvr>
                                      <p:to>
                                        <p:strVal val="visible"/>
                                      </p:to>
                                    </p:set>
                                    <p:animEffect transition="in" filter="wipe(left)">
                                      <p:cBhvr>
                                        <p:cTn id="159" dur="500"/>
                                        <p:tgtEl>
                                          <p:spTgt spid="192"/>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194"/>
                                        </p:tgtEl>
                                        <p:attrNameLst>
                                          <p:attrName>style.visibility</p:attrName>
                                        </p:attrNameLst>
                                      </p:cBhvr>
                                      <p:to>
                                        <p:strVal val="visible"/>
                                      </p:to>
                                    </p:set>
                                    <p:animEffect transition="in" filter="wipe(up)">
                                      <p:cBhvr>
                                        <p:cTn id="163" dur="500"/>
                                        <p:tgtEl>
                                          <p:spTgt spid="194"/>
                                        </p:tgtEl>
                                      </p:cBhvr>
                                    </p:animEffect>
                                  </p:childTnLst>
                                </p:cTn>
                              </p:par>
                            </p:childTnLst>
                          </p:cTn>
                        </p:par>
                        <p:par>
                          <p:cTn id="164" fill="hold">
                            <p:stCondLst>
                              <p:cond delay="1500"/>
                            </p:stCondLst>
                            <p:childTnLst>
                              <p:par>
                                <p:cTn id="165" presetID="22" presetClass="entr" presetSubtype="2" fill="hold" nodeType="afterEffect">
                                  <p:stCondLst>
                                    <p:cond delay="0"/>
                                  </p:stCondLst>
                                  <p:childTnLst>
                                    <p:set>
                                      <p:cBhvr>
                                        <p:cTn id="166" dur="1" fill="hold">
                                          <p:stCondLst>
                                            <p:cond delay="0"/>
                                          </p:stCondLst>
                                        </p:cTn>
                                        <p:tgtEl>
                                          <p:spTgt spid="197"/>
                                        </p:tgtEl>
                                        <p:attrNameLst>
                                          <p:attrName>style.visibility</p:attrName>
                                        </p:attrNameLst>
                                      </p:cBhvr>
                                      <p:to>
                                        <p:strVal val="visible"/>
                                      </p:to>
                                    </p:set>
                                    <p:animEffect transition="in" filter="wipe(right)">
                                      <p:cBhvr>
                                        <p:cTn id="167" dur="500"/>
                                        <p:tgtEl>
                                          <p:spTgt spid="197"/>
                                        </p:tgtEl>
                                      </p:cBhvr>
                                    </p:animEffect>
                                  </p:childTnLst>
                                </p:cTn>
                              </p:par>
                            </p:childTnLst>
                          </p:cTn>
                        </p:par>
                        <p:par>
                          <p:cTn id="168" fill="hold">
                            <p:stCondLst>
                              <p:cond delay="2000"/>
                            </p:stCondLst>
                            <p:childTnLst>
                              <p:par>
                                <p:cTn id="169" presetID="22" presetClass="entr" presetSubtype="4" fill="hold" nodeType="afterEffect">
                                  <p:stCondLst>
                                    <p:cond delay="0"/>
                                  </p:stCondLst>
                                  <p:childTnLst>
                                    <p:set>
                                      <p:cBhvr>
                                        <p:cTn id="170" dur="1" fill="hold">
                                          <p:stCondLst>
                                            <p:cond delay="0"/>
                                          </p:stCondLst>
                                        </p:cTn>
                                        <p:tgtEl>
                                          <p:spTgt spid="199"/>
                                        </p:tgtEl>
                                        <p:attrNameLst>
                                          <p:attrName>style.visibility</p:attrName>
                                        </p:attrNameLst>
                                      </p:cBhvr>
                                      <p:to>
                                        <p:strVal val="visible"/>
                                      </p:to>
                                    </p:set>
                                    <p:animEffect transition="in" filter="wipe(down)">
                                      <p:cBhvr>
                                        <p:cTn id="171" dur="500"/>
                                        <p:tgtEl>
                                          <p:spTgt spid="199"/>
                                        </p:tgtEl>
                                      </p:cBhvr>
                                    </p:animEffect>
                                  </p:childTnLst>
                                </p:cTn>
                              </p:par>
                            </p:childTnLst>
                          </p:cTn>
                        </p:par>
                        <p:par>
                          <p:cTn id="172" fill="hold">
                            <p:stCondLst>
                              <p:cond delay="2500"/>
                            </p:stCondLst>
                            <p:childTnLst>
                              <p:par>
                                <p:cTn id="173" presetID="22" presetClass="entr" presetSubtype="8" fill="hold" nodeType="afterEffect">
                                  <p:stCondLst>
                                    <p:cond delay="0"/>
                                  </p:stCondLst>
                                  <p:childTnLst>
                                    <p:set>
                                      <p:cBhvr>
                                        <p:cTn id="174" dur="1" fill="hold">
                                          <p:stCondLst>
                                            <p:cond delay="0"/>
                                          </p:stCondLst>
                                        </p:cTn>
                                        <p:tgtEl>
                                          <p:spTgt spid="201"/>
                                        </p:tgtEl>
                                        <p:attrNameLst>
                                          <p:attrName>style.visibility</p:attrName>
                                        </p:attrNameLst>
                                      </p:cBhvr>
                                      <p:to>
                                        <p:strVal val="visible"/>
                                      </p:to>
                                    </p:set>
                                    <p:animEffect transition="in" filter="wipe(left)">
                                      <p:cBhvr>
                                        <p:cTn id="175"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5"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flipV="1">
            <a:off x="7195380" y="1938980"/>
            <a:ext cx="293389" cy="1475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TextBox 167"/>
              <p:cNvSpPr txBox="1"/>
              <p:nvPr/>
            </p:nvSpPr>
            <p:spPr>
              <a:xfrm>
                <a:off x="503671" y="5125181"/>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503671" y="5125181"/>
                <a:ext cx="2071314" cy="646331"/>
              </a:xfrm>
              <a:prstGeom prst="rect">
                <a:avLst/>
              </a:prstGeom>
              <a:blipFill rotWithShape="1">
                <a:blip r:embed="rId4"/>
                <a:stretch>
                  <a:fillRect/>
                </a:stretch>
              </a:blipFill>
            </p:spPr>
            <p:txBody>
              <a:bodyPr/>
              <a:lstStyle/>
              <a:p>
                <a:r>
                  <a:rPr lang="zh-CN" altLang="en-US">
                    <a:noFill/>
                  </a:rPr>
                  <a:t> </a:t>
                </a:r>
              </a:p>
            </p:txBody>
          </p:sp>
        </mc:Fallback>
      </mc:AlternateContent>
      <p:sp>
        <p:nvSpPr>
          <p:cNvPr id="142" name="矩形 141"/>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43" name="Text Box 12"/>
          <p:cNvSpPr txBox="1">
            <a:spLocks noChangeArrowheads="1"/>
          </p:cNvSpPr>
          <p:nvPr/>
        </p:nvSpPr>
        <p:spPr bwMode="auto">
          <a:xfrm>
            <a:off x="3129779" y="589384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4" name="Text Box 12"/>
          <p:cNvSpPr txBox="1">
            <a:spLocks noChangeArrowheads="1"/>
          </p:cNvSpPr>
          <p:nvPr/>
        </p:nvSpPr>
        <p:spPr bwMode="auto">
          <a:xfrm>
            <a:off x="1043568" y="638000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7" name="Text Box 12"/>
          <p:cNvSpPr txBox="1">
            <a:spLocks noChangeArrowheads="1"/>
          </p:cNvSpPr>
          <p:nvPr/>
        </p:nvSpPr>
        <p:spPr bwMode="auto">
          <a:xfrm>
            <a:off x="1333494"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48" name="Text Box 12"/>
          <p:cNvSpPr txBox="1">
            <a:spLocks noChangeArrowheads="1"/>
          </p:cNvSpPr>
          <p:nvPr/>
        </p:nvSpPr>
        <p:spPr bwMode="auto">
          <a:xfrm>
            <a:off x="5586931" y="635321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50" name="Text Box 12"/>
          <p:cNvSpPr txBox="1">
            <a:spLocks noChangeArrowheads="1"/>
          </p:cNvSpPr>
          <p:nvPr/>
        </p:nvSpPr>
        <p:spPr bwMode="auto">
          <a:xfrm>
            <a:off x="7177469"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1</a:t>
            </a:r>
            <a:endParaRPr lang="zh-CN" altLang="en-US" sz="2400" dirty="0">
              <a:solidFill>
                <a:srgbClr val="0000FF"/>
              </a:solidFill>
              <a:ea typeface="+mn-ea"/>
            </a:endParaRPr>
          </a:p>
        </p:txBody>
      </p:sp>
      <p:sp>
        <p:nvSpPr>
          <p:cNvPr id="151" name="Text Box 12"/>
          <p:cNvSpPr txBox="1">
            <a:spLocks noChangeArrowheads="1"/>
          </p:cNvSpPr>
          <p:nvPr/>
        </p:nvSpPr>
        <p:spPr bwMode="auto">
          <a:xfrm>
            <a:off x="4871502"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449739" cy="3932"/>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a:off x="7195380" y="1806723"/>
            <a:ext cx="293389"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TextBox 167"/>
              <p:cNvSpPr txBox="1"/>
              <p:nvPr/>
            </p:nvSpPr>
            <p:spPr>
              <a:xfrm>
                <a:off x="518275" y="5018122"/>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518275" y="5018122"/>
                <a:ext cx="2071314" cy="646331"/>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3" name="组合 2"/>
          <p:cNvGrpSpPr/>
          <p:nvPr/>
        </p:nvGrpSpPr>
        <p:grpSpPr>
          <a:xfrm>
            <a:off x="5997467" y="1483607"/>
            <a:ext cx="1178316" cy="323116"/>
            <a:chOff x="4181619" y="1353411"/>
            <a:chExt cx="1178316" cy="323116"/>
          </a:xfrm>
        </p:grpSpPr>
        <p:cxnSp>
          <p:nvCxnSpPr>
            <p:cNvPr id="142" name="直接箭头连接符 141"/>
            <p:cNvCxnSpPr/>
            <p:nvPr/>
          </p:nvCxnSpPr>
          <p:spPr>
            <a:xfrm>
              <a:off x="5147583" y="1676527"/>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4181619"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5147583"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4189279" y="1353411"/>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240D5ECE-8B49-45CD-BE81-EF81920D1969}" type="slidenum">
              <a:rPr lang="en-US" altLang="zh-CN" smtClean="0"/>
              <a:t>52</a:t>
            </a:fld>
            <a:endParaRPr kumimoji="0" lang="zh-CN" altLang="en-US" dirty="0"/>
          </a:p>
        </p:txBody>
      </p:sp>
      <p:sp>
        <p:nvSpPr>
          <p:cNvPr id="145" name="Text Box 12"/>
          <p:cNvSpPr txBox="1">
            <a:spLocks noChangeArrowheads="1"/>
          </p:cNvSpPr>
          <p:nvPr/>
        </p:nvSpPr>
        <p:spPr bwMode="auto">
          <a:xfrm>
            <a:off x="3553165" y="589384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8" name="Text Box 12"/>
          <p:cNvSpPr txBox="1">
            <a:spLocks noChangeArrowheads="1"/>
          </p:cNvSpPr>
          <p:nvPr/>
        </p:nvSpPr>
        <p:spPr bwMode="auto">
          <a:xfrm>
            <a:off x="1043568" y="638000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9" name="Text Box 12"/>
          <p:cNvSpPr txBox="1">
            <a:spLocks noChangeArrowheads="1"/>
          </p:cNvSpPr>
          <p:nvPr/>
        </p:nvSpPr>
        <p:spPr bwMode="auto">
          <a:xfrm>
            <a:off x="1333494"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50" name="Text Box 12"/>
          <p:cNvSpPr txBox="1">
            <a:spLocks noChangeArrowheads="1"/>
          </p:cNvSpPr>
          <p:nvPr/>
        </p:nvSpPr>
        <p:spPr bwMode="auto">
          <a:xfrm>
            <a:off x="5586931" y="635321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53" name="Text Box 12"/>
          <p:cNvSpPr txBox="1">
            <a:spLocks noChangeArrowheads="1"/>
          </p:cNvSpPr>
          <p:nvPr/>
        </p:nvSpPr>
        <p:spPr bwMode="auto">
          <a:xfrm>
            <a:off x="7410551"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54" name="Text Box 12"/>
          <p:cNvSpPr txBox="1">
            <a:spLocks noChangeArrowheads="1"/>
          </p:cNvSpPr>
          <p:nvPr/>
        </p:nvSpPr>
        <p:spPr bwMode="auto">
          <a:xfrm>
            <a:off x="5250172" y="5898949"/>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par>
                                <p:cTn id="11" presetID="10"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500"/>
                                        <p:tgtEl>
                                          <p:spTgt spid="125"/>
                                        </p:tgtEl>
                                      </p:cBhvr>
                                    </p:animEffect>
                                  </p:childTnLst>
                                </p:cTn>
                              </p:par>
                              <p:par>
                                <p:cTn id="14" presetID="10" presetClass="entr" presetSubtype="0" fill="hold"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500"/>
                                        <p:tgtEl>
                                          <p:spTgt spid="15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in" filter="fade">
                                      <p:cBhvr>
                                        <p:cTn id="24" dur="500"/>
                                        <p:tgtEl>
                                          <p:spTgt spid="146"/>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fade">
                                      <p:cBhvr>
                                        <p:cTn id="32" dur="500"/>
                                        <p:tgtEl>
                                          <p:spTgt spid="128"/>
                                        </p:tgtEl>
                                      </p:cBhvr>
                                    </p:animEffect>
                                  </p:childTnLst>
                                </p:cTn>
                              </p:par>
                              <p:par>
                                <p:cTn id="33" presetID="10" presetClass="entr" presetSubtype="0" fill="hold" nodeType="withEffect">
                                  <p:stCondLst>
                                    <p:cond delay="0"/>
                                  </p:stCondLst>
                                  <p:childTnLst>
                                    <p:set>
                                      <p:cBhvr>
                                        <p:cTn id="34" dur="1" fill="hold">
                                          <p:stCondLst>
                                            <p:cond delay="0"/>
                                          </p:stCondLst>
                                        </p:cTn>
                                        <p:tgtEl>
                                          <p:spTgt spid="138"/>
                                        </p:tgtEl>
                                        <p:attrNameLst>
                                          <p:attrName>style.visibility</p:attrName>
                                        </p:attrNameLst>
                                      </p:cBhvr>
                                      <p:to>
                                        <p:strVal val="visible"/>
                                      </p:to>
                                    </p:set>
                                    <p:animEffect transition="in" filter="fade">
                                      <p:cBhvr>
                                        <p:cTn id="35" dur="500"/>
                                        <p:tgtEl>
                                          <p:spTgt spid="138"/>
                                        </p:tgtEl>
                                      </p:cBhvr>
                                    </p:animEffect>
                                  </p:childTnLst>
                                </p:cTn>
                              </p:par>
                              <p:par>
                                <p:cTn id="36" presetID="10" presetClass="entr" presetSubtype="0" fill="hold" nodeType="with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nodeType="with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nodeType="withEffect">
                                  <p:stCondLst>
                                    <p:cond delay="0"/>
                                  </p:stCondLst>
                                  <p:childTnLst>
                                    <p:set>
                                      <p:cBhvr>
                                        <p:cTn id="48" dur="1" fill="hold">
                                          <p:stCondLst>
                                            <p:cond delay="0"/>
                                          </p:stCondLst>
                                        </p:cTn>
                                        <p:tgtEl>
                                          <p:spTgt spid="177"/>
                                        </p:tgtEl>
                                        <p:attrNameLst>
                                          <p:attrName>style.visibility</p:attrName>
                                        </p:attrNameLst>
                                      </p:cBhvr>
                                      <p:to>
                                        <p:strVal val="visible"/>
                                      </p:to>
                                    </p:set>
                                    <p:animEffect transition="in" filter="fade">
                                      <p:cBhvr>
                                        <p:cTn id="49" dur="500"/>
                                        <p:tgtEl>
                                          <p:spTgt spid="177"/>
                                        </p:tgtEl>
                                      </p:cBhvr>
                                    </p:animEffect>
                                  </p:childTnLst>
                                </p:cTn>
                              </p:par>
                              <p:par>
                                <p:cTn id="50" presetID="10" presetClass="entr" presetSubtype="0" fill="hold" nodeType="with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fade">
                                      <p:cBhvr>
                                        <p:cTn id="52" dur="500"/>
                                        <p:tgtEl>
                                          <p:spTgt spid="1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fade">
                                      <p:cBhvr>
                                        <p:cTn id="57" dur="500"/>
                                        <p:tgtEl>
                                          <p:spTgt spid="1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5"/>
                                        </p:tgtEl>
                                        <p:attrNameLst>
                                          <p:attrName>style.visibility</p:attrName>
                                        </p:attrNameLst>
                                      </p:cBhvr>
                                      <p:to>
                                        <p:strVal val="visible"/>
                                      </p:to>
                                    </p:set>
                                    <p:animEffect transition="in" filter="fade">
                                      <p:cBhvr>
                                        <p:cTn id="62" dur="500"/>
                                        <p:tgtEl>
                                          <p:spTgt spid="155"/>
                                        </p:tgtEl>
                                      </p:cBhvr>
                                    </p:animEffect>
                                  </p:childTnLst>
                                </p:cTn>
                              </p:par>
                              <p:par>
                                <p:cTn id="63" presetID="10" presetClass="entr" presetSubtype="0" fill="hold" nodeType="withEffect">
                                  <p:stCondLst>
                                    <p:cond delay="0"/>
                                  </p:stCondLst>
                                  <p:childTnLst>
                                    <p:set>
                                      <p:cBhvr>
                                        <p:cTn id="64" dur="1" fill="hold">
                                          <p:stCondLst>
                                            <p:cond delay="0"/>
                                          </p:stCondLst>
                                        </p:cTn>
                                        <p:tgtEl>
                                          <p:spTgt spid="162"/>
                                        </p:tgtEl>
                                        <p:attrNameLst>
                                          <p:attrName>style.visibility</p:attrName>
                                        </p:attrNameLst>
                                      </p:cBhvr>
                                      <p:to>
                                        <p:strVal val="visible"/>
                                      </p:to>
                                    </p:set>
                                    <p:animEffect transition="in" filter="fade">
                                      <p:cBhvr>
                                        <p:cTn id="65" dur="500"/>
                                        <p:tgtEl>
                                          <p:spTgt spid="162"/>
                                        </p:tgtEl>
                                      </p:cBhvr>
                                    </p:animEffect>
                                  </p:childTnLst>
                                </p:cTn>
                              </p:par>
                              <p:par>
                                <p:cTn id="66" presetID="10" presetClass="entr" presetSubtype="0" fill="hold" nodeType="withEffect">
                                  <p:stCondLst>
                                    <p:cond delay="0"/>
                                  </p:stCondLst>
                                  <p:childTnLst>
                                    <p:set>
                                      <p:cBhvr>
                                        <p:cTn id="67" dur="1" fill="hold">
                                          <p:stCondLst>
                                            <p:cond delay="0"/>
                                          </p:stCondLst>
                                        </p:cTn>
                                        <p:tgtEl>
                                          <p:spTgt spid="164"/>
                                        </p:tgtEl>
                                        <p:attrNameLst>
                                          <p:attrName>style.visibility</p:attrName>
                                        </p:attrNameLst>
                                      </p:cBhvr>
                                      <p:to>
                                        <p:strVal val="visible"/>
                                      </p:to>
                                    </p:set>
                                    <p:animEffect transition="in" filter="fade">
                                      <p:cBhvr>
                                        <p:cTn id="68" dur="500"/>
                                        <p:tgtEl>
                                          <p:spTgt spid="164"/>
                                        </p:tgtEl>
                                      </p:cBhvr>
                                    </p:animEffect>
                                  </p:childTnLst>
                                </p:cTn>
                              </p:par>
                              <p:par>
                                <p:cTn id="69" presetID="10" presetClass="entr" presetSubtype="0" fill="hold" nodeType="withEffect">
                                  <p:stCondLst>
                                    <p:cond delay="0"/>
                                  </p:stCondLst>
                                  <p:childTnLst>
                                    <p:set>
                                      <p:cBhvr>
                                        <p:cTn id="70" dur="1" fill="hold">
                                          <p:stCondLst>
                                            <p:cond delay="0"/>
                                          </p:stCondLst>
                                        </p:cTn>
                                        <p:tgtEl>
                                          <p:spTgt spid="165"/>
                                        </p:tgtEl>
                                        <p:attrNameLst>
                                          <p:attrName>style.visibility</p:attrName>
                                        </p:attrNameLst>
                                      </p:cBhvr>
                                      <p:to>
                                        <p:strVal val="visible"/>
                                      </p:to>
                                    </p:set>
                                    <p:animEffect transition="in" filter="fade">
                                      <p:cBhvr>
                                        <p:cTn id="71" dur="500"/>
                                        <p:tgtEl>
                                          <p:spTgt spid="165"/>
                                        </p:tgtEl>
                                      </p:cBhvr>
                                    </p:animEffect>
                                  </p:childTnLst>
                                </p:cTn>
                              </p:par>
                              <p:par>
                                <p:cTn id="72" presetID="10" presetClass="entr" presetSubtype="0" fill="hold"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fade">
                                      <p:cBhvr>
                                        <p:cTn id="74"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矩形 396"/>
          <p:cNvSpPr/>
          <p:nvPr/>
        </p:nvSpPr>
        <p:spPr>
          <a:xfrm>
            <a:off x="6723666" y="3822715"/>
            <a:ext cx="1067439" cy="134535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C00000"/>
              </a:solidFill>
            </a:endParaRPr>
          </a:p>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177334" y="304054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105" name="标题 1"/>
          <p:cNvSpPr txBox="1"/>
          <p:nvPr/>
        </p:nvSpPr>
        <p:spPr>
          <a:xfrm>
            <a:off x="436180" y="76200"/>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latin typeface="+mn-ea"/>
                <a:ea typeface="+mn-ea"/>
              </a:rPr>
              <a:t>单周期执行 </a:t>
            </a:r>
            <a:r>
              <a:rPr lang="en-US" altLang="zh-CN" sz="2800" b="1" dirty="0">
                <a:solidFill>
                  <a:srgbClr val="0000FF"/>
                </a:solidFill>
                <a:latin typeface="+mn-ea"/>
                <a:ea typeface="+mn-ea"/>
              </a:rPr>
              <a:t> - </a:t>
            </a:r>
            <a:r>
              <a:rPr lang="zh-CN" altLang="en-US" sz="2800" b="1" dirty="0">
                <a:solidFill>
                  <a:srgbClr val="0000FF"/>
                </a:solidFill>
                <a:latin typeface="+mn-ea"/>
                <a:ea typeface="+mn-ea"/>
              </a:rPr>
              <a:t>数据通路</a:t>
            </a:r>
          </a:p>
        </p:txBody>
      </p:sp>
      <p:sp>
        <p:nvSpPr>
          <p:cNvPr id="349" name="矩形 348"/>
          <p:cNvSpPr/>
          <p:nvPr/>
        </p:nvSpPr>
        <p:spPr>
          <a:xfrm>
            <a:off x="3426935" y="313820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26935" y="314225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070755" y="262177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30795" y="227898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23897" y="292071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14771" y="243138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053476" y="309110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09729" y="243138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29163" y="227557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09810" y="227898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03196" y="227557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25507" y="318569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03584" y="411421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872054" y="499382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45387" y="3557880"/>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08789" y="473898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879561" y="414630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545387" y="414630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788442" y="488038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08789" y="4153758"/>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287049" y="4165499"/>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044038" y="4353028"/>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04081" y="233770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076128" y="246603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345587" y="158012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5956752" y="246603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6948981" y="179571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21274" y="210768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22717" y="180622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29163" y="180622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5956753" y="148310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22717" y="148310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5964413" y="148310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448190" y="356758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448190" y="3775400"/>
            <a:ext cx="4996346" cy="724323"/>
          </a:xfrm>
          <a:prstGeom prst="bentConnector5">
            <a:avLst>
              <a:gd name="adj1" fmla="val -4575"/>
              <a:gd name="adj2" fmla="val -162348"/>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2986737" y="500426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2986737" y="227898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053476" y="128260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177334" y="309533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04627" y="210768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656636" y="278245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37075" y="214536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26835" y="279105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739772" y="214818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37075" y="155136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371120" y="135684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cxnSp>
        <p:nvCxnSpPr>
          <p:cNvPr id="491" name="直接箭头连接符 400"/>
          <p:cNvCxnSpPr>
            <a:stCxn id="425" idx="2"/>
            <a:endCxn id="476" idx="0"/>
          </p:cNvCxnSpPr>
          <p:nvPr/>
        </p:nvCxnSpPr>
        <p:spPr>
          <a:xfrm flipH="1">
            <a:off x="926835" y="1942410"/>
            <a:ext cx="6501624" cy="165270"/>
          </a:xfrm>
          <a:prstGeom prst="bentConnector4">
            <a:avLst>
              <a:gd name="adj1" fmla="val -3516"/>
              <a:gd name="adj2" fmla="val -488804"/>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8" name="矩形 497"/>
          <p:cNvSpPr/>
          <p:nvPr/>
        </p:nvSpPr>
        <p:spPr>
          <a:xfrm>
            <a:off x="2864062" y="185895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04081" y="426372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273581" y="392072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791106" y="4381244"/>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451456" y="4381244"/>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31381" y="4650945"/>
            <a:ext cx="1940" cy="87843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31381" y="46509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96" idx="1"/>
          </p:cNvCxnSpPr>
          <p:nvPr/>
        </p:nvCxnSpPr>
        <p:spPr>
          <a:xfrm flipV="1">
            <a:off x="6291283" y="3295910"/>
            <a:ext cx="447122" cy="353647"/>
          </a:xfrm>
          <a:prstGeom prst="bentConnector3">
            <a:avLst>
              <a:gd name="adj1" fmla="val 50000"/>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361632" y="2681964"/>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03196" y="516005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3995313" y="44232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9" idx="1"/>
          </p:cNvCxnSpPr>
          <p:nvPr/>
        </p:nvCxnSpPr>
        <p:spPr>
          <a:xfrm rot="10800000" flipV="1">
            <a:off x="5964416" y="2889778"/>
            <a:ext cx="397217" cy="460285"/>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738405" y="308809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250811" y="452535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249627" y="459771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281765" y="227519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585299" y="248554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297841" y="3952294"/>
            <a:ext cx="1" cy="29362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7945175" y="3641658"/>
            <a:ext cx="70533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31840" y="251447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25366" y="249289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445397" y="214949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372689" y="235193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29163" y="333270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26649" y="348758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4545001" y="2791057"/>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958210" y="2561610"/>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3" name="直接箭头连接符 112"/>
          <p:cNvCxnSpPr/>
          <p:nvPr/>
        </p:nvCxnSpPr>
        <p:spPr>
          <a:xfrm>
            <a:off x="4731875" y="4365104"/>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723666" y="3873744"/>
            <a:ext cx="106743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0" rtlCol="0" anchor="ctr">
            <a:spAutoFit/>
          </a:bodyPr>
          <a:lstStyle/>
          <a:p>
            <a:pPr algn="ctr"/>
            <a:r>
              <a:rPr lang="en-US" altLang="zh-CN" sz="1600" dirty="0">
                <a:solidFill>
                  <a:schemeClr val="tx1"/>
                </a:solidFill>
              </a:rPr>
              <a:t>We   Re</a:t>
            </a:r>
            <a:endParaRPr lang="zh-CN" altLang="en-US" sz="1600" dirty="0">
              <a:solidFill>
                <a:schemeClr val="tx1"/>
              </a:solidFill>
            </a:endParaRPr>
          </a:p>
        </p:txBody>
      </p:sp>
      <p:cxnSp>
        <p:nvCxnSpPr>
          <p:cNvPr id="118" name="直接箭头连接符 117"/>
          <p:cNvCxnSpPr/>
          <p:nvPr/>
        </p:nvCxnSpPr>
        <p:spPr>
          <a:xfrm>
            <a:off x="7524190"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7080487"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53</a:t>
            </a:fld>
            <a:endParaRPr kumimoji="0" lang="zh-CN" altLang="en-US" dirty="0"/>
          </a:p>
        </p:txBody>
      </p:sp>
    </p:spTree>
    <p:extLst>
      <p:ext uri="{BB962C8B-B14F-4D97-AF65-F5344CB8AC3E}">
        <p14:creationId xmlns:p14="http://schemas.microsoft.com/office/powerpoint/2010/main" val="32664243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426343" y="980728"/>
            <a:ext cx="8580204" cy="522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sz="3200" b="0" dirty="0"/>
              <a:t>需要产生的控制信号</a:t>
            </a:r>
            <a:endParaRPr lang="en-US" altLang="zh-CN" sz="3200" b="0" dirty="0"/>
          </a:p>
          <a:p>
            <a:pPr marL="894080" indent="-446405" algn="l">
              <a:lnSpc>
                <a:spcPct val="130000"/>
              </a:lnSpc>
              <a:buFont typeface="Wingdings" panose="05000000000000000000" pitchFamily="2" charset="2"/>
              <a:buChar char="Ø"/>
            </a:pPr>
            <a:r>
              <a:rPr lang="en-US" altLang="zh-CN" b="0" dirty="0" err="1">
                <a:solidFill>
                  <a:srgbClr val="0000FF"/>
                </a:solidFill>
              </a:rPr>
              <a:t>Regwrite</a:t>
            </a:r>
            <a:r>
              <a:rPr lang="zh-CN" altLang="en-US" b="0" dirty="0"/>
              <a:t>：寄存器堆写信号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RegDst</a:t>
            </a:r>
            <a:r>
              <a:rPr lang="zh-CN" altLang="en-US" b="0" dirty="0"/>
              <a:t>：目的寄存器选择信号</a:t>
            </a:r>
            <a:endParaRPr lang="en-US" altLang="zh-CN" b="0" dirty="0"/>
          </a:p>
          <a:p>
            <a:pPr marL="894080" indent="-446405" algn="l">
              <a:lnSpc>
                <a:spcPct val="130000"/>
              </a:lnSpc>
              <a:buFont typeface="Wingdings" panose="05000000000000000000" pitchFamily="2" charset="2"/>
              <a:buChar char="Ø"/>
            </a:pPr>
            <a:r>
              <a:rPr lang="en-US" altLang="zh-CN" b="0" dirty="0">
                <a:solidFill>
                  <a:srgbClr val="0000FF"/>
                </a:solidFill>
              </a:rPr>
              <a:t>M2reg</a:t>
            </a:r>
            <a:r>
              <a:rPr lang="zh-CN" altLang="en-US" b="0" dirty="0"/>
              <a:t>：存储器内容输出到寄存器堆选择信号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MemRead</a:t>
            </a:r>
            <a:r>
              <a:rPr lang="zh-CN" altLang="en-US" b="0" dirty="0"/>
              <a:t>：存储器读信号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MemWrite</a:t>
            </a:r>
            <a:r>
              <a:rPr lang="zh-CN" altLang="en-US" b="0" dirty="0"/>
              <a:t>：存储器写信号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ALUSrc</a:t>
            </a:r>
            <a:r>
              <a:rPr lang="zh-CN" altLang="en-US" b="0" dirty="0"/>
              <a:t>：</a:t>
            </a:r>
            <a:r>
              <a:rPr lang="en-US" altLang="zh-CN" b="0" dirty="0"/>
              <a:t>ALU</a:t>
            </a:r>
            <a:r>
              <a:rPr lang="zh-CN" altLang="en-US" b="0" dirty="0"/>
              <a:t>源操作数选择</a:t>
            </a:r>
            <a:endParaRPr lang="en-US" altLang="zh-CN" b="0" dirty="0"/>
          </a:p>
          <a:p>
            <a:pPr marL="894080" indent="-446405" algn="l">
              <a:lnSpc>
                <a:spcPct val="130000"/>
              </a:lnSpc>
              <a:buFont typeface="Wingdings" panose="05000000000000000000" pitchFamily="2" charset="2"/>
              <a:buChar char="Ø"/>
            </a:pPr>
            <a:r>
              <a:rPr lang="en-US" altLang="zh-CN" b="0" dirty="0">
                <a:solidFill>
                  <a:srgbClr val="0000FF"/>
                </a:solidFill>
              </a:rPr>
              <a:t>Operation</a:t>
            </a:r>
            <a:r>
              <a:rPr lang="zh-CN" altLang="en-US" b="0" dirty="0"/>
              <a:t>：</a:t>
            </a:r>
            <a:r>
              <a:rPr lang="en-US" altLang="zh-CN" b="0" dirty="0"/>
              <a:t>ALU</a:t>
            </a:r>
            <a:r>
              <a:rPr lang="zh-CN" altLang="en-US" b="0" dirty="0"/>
              <a:t>操作码</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PCSrc</a:t>
            </a:r>
            <a:r>
              <a:rPr lang="zh-CN" altLang="en-US" b="0" dirty="0"/>
              <a:t>：</a:t>
            </a:r>
            <a:r>
              <a:rPr lang="en-US" altLang="zh-CN" b="0" dirty="0"/>
              <a:t>PC</a:t>
            </a:r>
            <a:r>
              <a:rPr lang="zh-CN" altLang="en-US" b="0" dirty="0"/>
              <a:t>源的选择</a:t>
            </a:r>
            <a:endParaRPr lang="en-US" altLang="zh-CN"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54</a:t>
            </a:fld>
            <a:endParaRPr kumimoji="0" lang="zh-CN" altLang="en-US" dirty="0"/>
          </a:p>
        </p:txBody>
      </p:sp>
      <p:sp>
        <p:nvSpPr>
          <p:cNvPr id="5" name="标题 1"/>
          <p:cNvSpPr txBox="1"/>
          <p:nvPr/>
        </p:nvSpPr>
        <p:spPr>
          <a:xfrm>
            <a:off x="436180" y="76200"/>
            <a:ext cx="7160156"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分析每条指令执行需要的控制信号</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t>55</a:t>
            </a:fld>
            <a:endParaRPr kumimoji="0" lang="zh-CN" altLang="en-US" dirty="0"/>
          </a:p>
        </p:txBody>
      </p:sp>
      <p:sp>
        <p:nvSpPr>
          <p:cNvPr id="5"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solidFill>
                  <a:srgbClr val="FF0000"/>
                </a:solidFill>
              </a:rPr>
              <a:t>3.4   </a:t>
            </a:r>
            <a:r>
              <a:rPr lang="zh-CN" altLang="en-US" b="1" dirty="0">
                <a:solidFill>
                  <a:srgbClr val="FF0000"/>
                </a:solidFill>
              </a:rPr>
              <a:t>控制部件设计</a:t>
            </a:r>
          </a:p>
          <a:p>
            <a:pPr>
              <a:lnSpc>
                <a:spcPct val="160000"/>
              </a:lnSpc>
            </a:pPr>
            <a:r>
              <a:rPr lang="zh-CN" altLang="en-US" b="1" dirty="0"/>
              <a:t>3.</a:t>
            </a:r>
            <a:r>
              <a:rPr lang="en-US" altLang="zh-CN" b="1" dirty="0"/>
              <a:t>5</a:t>
            </a:r>
            <a:r>
              <a:rPr lang="zh-CN" altLang="en-US" b="1" dirty="0"/>
              <a:t>  中断机制</a:t>
            </a:r>
          </a:p>
        </p:txBody>
      </p:sp>
      <p:sp>
        <p:nvSpPr>
          <p:cNvPr id="6" name="标题 3"/>
          <p:cNvSpPr>
            <a:spLocks noGrp="1"/>
          </p:cNvSpPr>
          <p:nvPr>
            <p:ph type="title"/>
          </p:nvPr>
        </p:nvSpPr>
        <p:spPr>
          <a:xfrm>
            <a:off x="436180" y="76200"/>
            <a:ext cx="8403020" cy="685800"/>
          </a:xfrm>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Tree>
    <p:extLst>
      <p:ext uri="{BB962C8B-B14F-4D97-AF65-F5344CB8AC3E}">
        <p14:creationId xmlns:p14="http://schemas.microsoft.com/office/powerpoint/2010/main" val="1053682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9552" y="1412776"/>
            <a:ext cx="8077200" cy="4232275"/>
          </a:xfrm>
          <a:prstGeom prst="rect">
            <a:avLst/>
          </a:prstGeom>
        </p:spPr>
      </p:pic>
      <p:sp>
        <p:nvSpPr>
          <p:cNvPr id="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3.4  </a:t>
            </a:r>
            <a:r>
              <a:rPr lang="zh-CN" altLang="en-US" sz="3200" b="1" dirty="0">
                <a:solidFill>
                  <a:srgbClr val="0000FF"/>
                </a:solidFill>
              </a:rPr>
              <a:t>控制部件设计</a:t>
            </a:r>
          </a:p>
        </p:txBody>
      </p:sp>
      <p:sp>
        <p:nvSpPr>
          <p:cNvPr id="76" name="矩形 75"/>
          <p:cNvSpPr/>
          <p:nvPr/>
        </p:nvSpPr>
        <p:spPr>
          <a:xfrm>
            <a:off x="6660232" y="3356992"/>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56</a:t>
            </a:fld>
            <a:endParaRPr kumimoji="0" lang="zh-CN" altLang="en-US" dirty="0"/>
          </a:p>
        </p:txBody>
      </p:sp>
      <p:sp>
        <p:nvSpPr>
          <p:cNvPr id="8" name="TextBox 7"/>
          <p:cNvSpPr txBox="1"/>
          <p:nvPr/>
        </p:nvSpPr>
        <p:spPr>
          <a:xfrm>
            <a:off x="7178058" y="2953624"/>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
        <p:nvSpPr>
          <p:cNvPr id="3" name="TextBox 2"/>
          <p:cNvSpPr txBox="1"/>
          <p:nvPr/>
        </p:nvSpPr>
        <p:spPr>
          <a:xfrm>
            <a:off x="683568" y="5918656"/>
            <a:ext cx="4392488" cy="461665"/>
          </a:xfrm>
          <a:prstGeom prst="rect">
            <a:avLst/>
          </a:prstGeom>
          <a:noFill/>
        </p:spPr>
        <p:txBody>
          <a:bodyPr wrap="square" rtlCol="0">
            <a:spAutoFit/>
          </a:bodyPr>
          <a:lstStyle/>
          <a:p>
            <a:r>
              <a:rPr lang="en-US" altLang="zh-CN" sz="2400" b="1" dirty="0" err="1"/>
              <a:t>PCSrc</a:t>
            </a:r>
            <a:r>
              <a:rPr lang="en-US" altLang="zh-CN" sz="2400" b="1" dirty="0"/>
              <a:t> = </a:t>
            </a:r>
            <a:r>
              <a:rPr lang="en-US" altLang="zh-CN" sz="2400" b="1" dirty="0">
                <a:solidFill>
                  <a:srgbClr val="0000FF"/>
                </a:solidFill>
              </a:rPr>
              <a:t>Branch</a:t>
            </a:r>
            <a:r>
              <a:rPr lang="en-US" altLang="zh-CN" sz="2400" b="1" dirty="0"/>
              <a:t> and </a:t>
            </a:r>
            <a:r>
              <a:rPr lang="en-US" altLang="zh-CN" sz="2400" b="1" dirty="0">
                <a:solidFill>
                  <a:srgbClr val="0000FF"/>
                </a:solidFill>
              </a:rPr>
              <a:t>Zero</a:t>
            </a:r>
            <a:endParaRPr lang="zh-CN" altLang="en-US" sz="2400" b="1" dirty="0">
              <a:solidFill>
                <a:srgbClr val="0000FF"/>
              </a:solidFill>
            </a:endParaRPr>
          </a:p>
        </p:txBody>
      </p:sp>
      <p:sp>
        <p:nvSpPr>
          <p:cNvPr id="6" name="左大括号 5"/>
          <p:cNvSpPr/>
          <p:nvPr/>
        </p:nvSpPr>
        <p:spPr>
          <a:xfrm>
            <a:off x="3923928" y="5846853"/>
            <a:ext cx="288032" cy="6052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7" name="TextBox 6"/>
          <p:cNvSpPr txBox="1"/>
          <p:nvPr/>
        </p:nvSpPr>
        <p:spPr>
          <a:xfrm>
            <a:off x="4211960" y="5687823"/>
            <a:ext cx="4024430" cy="923330"/>
          </a:xfrm>
          <a:prstGeom prst="rect">
            <a:avLst/>
          </a:prstGeom>
          <a:noFill/>
        </p:spPr>
        <p:txBody>
          <a:bodyPr wrap="square" rtlCol="0">
            <a:spAutoFit/>
          </a:bodyPr>
          <a:lstStyle/>
          <a:p>
            <a:r>
              <a:rPr lang="en-US" altLang="zh-CN" b="1" dirty="0"/>
              <a:t>0</a:t>
            </a:r>
            <a:r>
              <a:rPr lang="zh-CN" altLang="en-US" b="1" dirty="0"/>
              <a:t>：非</a:t>
            </a:r>
            <a:r>
              <a:rPr lang="en-US" altLang="zh-CN" b="1" dirty="0"/>
              <a:t>Branch</a:t>
            </a:r>
            <a:r>
              <a:rPr lang="zh-CN" altLang="en-US" b="1" dirty="0"/>
              <a:t>指令，</a:t>
            </a:r>
            <a:r>
              <a:rPr lang="en-US" altLang="zh-CN" b="1" dirty="0"/>
              <a:t>Branch</a:t>
            </a:r>
            <a:r>
              <a:rPr lang="zh-CN" altLang="en-US" b="1" dirty="0"/>
              <a:t>指令</a:t>
            </a:r>
            <a:r>
              <a:rPr lang="en-US" altLang="zh-CN" b="1" dirty="0"/>
              <a:t>Zero</a:t>
            </a:r>
            <a:r>
              <a:rPr lang="zh-CN" altLang="en-US" b="1" dirty="0"/>
              <a:t>为</a:t>
            </a:r>
            <a:r>
              <a:rPr lang="en-US" altLang="zh-CN" b="1" dirty="0"/>
              <a:t>0</a:t>
            </a:r>
          </a:p>
          <a:p>
            <a:endParaRPr lang="en-US" altLang="zh-CN" b="1" dirty="0"/>
          </a:p>
          <a:p>
            <a:r>
              <a:rPr lang="en-US" altLang="zh-CN" b="1" dirty="0"/>
              <a:t>1</a:t>
            </a:r>
            <a:r>
              <a:rPr lang="zh-CN" altLang="en-US" b="1" dirty="0"/>
              <a:t>：</a:t>
            </a:r>
            <a:r>
              <a:rPr lang="en-US" altLang="zh-CN" b="1" dirty="0"/>
              <a:t>Branch</a:t>
            </a:r>
            <a:r>
              <a:rPr lang="zh-CN" altLang="en-US" b="1" dirty="0"/>
              <a:t>指令，</a:t>
            </a:r>
            <a:r>
              <a:rPr lang="en-US" altLang="zh-CN" b="1" dirty="0"/>
              <a:t>Zero</a:t>
            </a:r>
            <a:r>
              <a:rPr lang="zh-CN" altLang="en-US" b="1" dirty="0"/>
              <a:t>为</a:t>
            </a:r>
            <a:r>
              <a:rPr lang="en-US" altLang="zh-CN" b="1" dirty="0"/>
              <a:t>1</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a:t>
            </a:r>
          </a:p>
        </p:txBody>
      </p:sp>
      <p:sp>
        <p:nvSpPr>
          <p:cNvPr id="5" name="Rectangle 5"/>
          <p:cNvSpPr>
            <a:spLocks noChangeArrowheads="1"/>
          </p:cNvSpPr>
          <p:nvPr/>
        </p:nvSpPr>
        <p:spPr bwMode="auto">
          <a:xfrm>
            <a:off x="539552" y="2543944"/>
            <a:ext cx="2133600" cy="304800"/>
          </a:xfrm>
          <a:prstGeom prst="rect">
            <a:avLst/>
          </a:prstGeom>
          <a:solidFill>
            <a:schemeClr val="accent1">
              <a:lumMod val="40000"/>
              <a:lumOff val="60000"/>
            </a:schemeClr>
          </a:solidFill>
          <a:ln w="38100">
            <a:solidFill>
              <a:schemeClr val="tx1"/>
            </a:solidFill>
            <a:miter lim="800000"/>
          </a:ln>
        </p:spPr>
        <p:txBody>
          <a:bodyPr wrap="none" anchor="ctr"/>
          <a:lstStyle/>
          <a:p>
            <a:pPr algn="ctr"/>
            <a:r>
              <a:rPr lang="en-US" altLang="zh-CN" sz="1800" b="1" dirty="0">
                <a:latin typeface="Helvetica" charset="0"/>
              </a:rPr>
              <a:t>Operation</a:t>
            </a:r>
          </a:p>
        </p:txBody>
      </p:sp>
      <p:sp>
        <p:nvSpPr>
          <p:cNvPr id="6" name="Rectangle 6"/>
          <p:cNvSpPr>
            <a:spLocks noChangeArrowheads="1"/>
          </p:cNvSpPr>
          <p:nvPr/>
        </p:nvSpPr>
        <p:spPr bwMode="auto">
          <a:xfrm>
            <a:off x="2673152" y="2543944"/>
            <a:ext cx="2514600" cy="304800"/>
          </a:xfrm>
          <a:prstGeom prst="rect">
            <a:avLst/>
          </a:prstGeom>
          <a:solidFill>
            <a:schemeClr val="accent2">
              <a:lumMod val="40000"/>
              <a:lumOff val="60000"/>
            </a:schemeClr>
          </a:solidFill>
          <a:ln w="38100">
            <a:solidFill>
              <a:schemeClr val="tx1"/>
            </a:solidFill>
            <a:miter lim="800000"/>
          </a:ln>
        </p:spPr>
        <p:txBody>
          <a:bodyPr wrap="none" anchor="ctr"/>
          <a:lstStyle/>
          <a:p>
            <a:pPr algn="ctr"/>
            <a:r>
              <a:rPr lang="en-US" altLang="zh-CN" b="1" dirty="0">
                <a:latin typeface="Helvetica" charset="0"/>
              </a:rPr>
              <a:t>ALU</a:t>
            </a:r>
            <a:r>
              <a:rPr lang="zh-CN" altLang="en-US" b="1" dirty="0">
                <a:latin typeface="Helvetica" charset="0"/>
              </a:rPr>
              <a:t>功能</a:t>
            </a:r>
            <a:endParaRPr lang="en-US" altLang="zh-CN" sz="1800" b="1" dirty="0">
              <a:latin typeface="Helvetica" charset="0"/>
            </a:endParaRPr>
          </a:p>
        </p:txBody>
      </p:sp>
      <p:sp>
        <p:nvSpPr>
          <p:cNvPr id="7" name="Rectangle 7"/>
          <p:cNvSpPr>
            <a:spLocks noChangeArrowheads="1"/>
          </p:cNvSpPr>
          <p:nvPr/>
        </p:nvSpPr>
        <p:spPr bwMode="auto">
          <a:xfrm>
            <a:off x="539552" y="28487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0000</a:t>
            </a:r>
          </a:p>
        </p:txBody>
      </p:sp>
      <p:sp>
        <p:nvSpPr>
          <p:cNvPr id="8" name="Rectangle 8"/>
          <p:cNvSpPr>
            <a:spLocks noChangeArrowheads="1"/>
          </p:cNvSpPr>
          <p:nvPr/>
        </p:nvSpPr>
        <p:spPr bwMode="auto">
          <a:xfrm>
            <a:off x="2673152" y="28487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sz="1800" b="1" dirty="0">
              <a:latin typeface="Helvetica" charset="0"/>
            </a:endParaRPr>
          </a:p>
        </p:txBody>
      </p:sp>
      <p:sp>
        <p:nvSpPr>
          <p:cNvPr id="9" name="Rectangle 9"/>
          <p:cNvSpPr>
            <a:spLocks noChangeArrowheads="1"/>
          </p:cNvSpPr>
          <p:nvPr/>
        </p:nvSpPr>
        <p:spPr bwMode="auto">
          <a:xfrm>
            <a:off x="539552" y="31535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0001</a:t>
            </a:r>
          </a:p>
        </p:txBody>
      </p:sp>
      <p:sp>
        <p:nvSpPr>
          <p:cNvPr id="10" name="Rectangle 10"/>
          <p:cNvSpPr>
            <a:spLocks noChangeArrowheads="1"/>
          </p:cNvSpPr>
          <p:nvPr/>
        </p:nvSpPr>
        <p:spPr bwMode="auto">
          <a:xfrm>
            <a:off x="2673152" y="31535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sz="1800" b="1" dirty="0">
              <a:latin typeface="Helvetica" charset="0"/>
            </a:endParaRPr>
          </a:p>
        </p:txBody>
      </p:sp>
      <p:sp>
        <p:nvSpPr>
          <p:cNvPr id="11" name="Rectangle 11"/>
          <p:cNvSpPr>
            <a:spLocks noChangeArrowheads="1"/>
          </p:cNvSpPr>
          <p:nvPr/>
        </p:nvSpPr>
        <p:spPr bwMode="auto">
          <a:xfrm>
            <a:off x="539552" y="34583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0010</a:t>
            </a:r>
          </a:p>
        </p:txBody>
      </p:sp>
      <p:sp>
        <p:nvSpPr>
          <p:cNvPr id="12" name="Rectangle 12"/>
          <p:cNvSpPr>
            <a:spLocks noChangeArrowheads="1"/>
          </p:cNvSpPr>
          <p:nvPr/>
        </p:nvSpPr>
        <p:spPr bwMode="auto">
          <a:xfrm>
            <a:off x="2673152" y="34583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sz="1800" b="1" dirty="0">
              <a:latin typeface="Helvetica" charset="0"/>
            </a:endParaRPr>
          </a:p>
        </p:txBody>
      </p:sp>
      <p:sp>
        <p:nvSpPr>
          <p:cNvPr id="13" name="Rectangle 13"/>
          <p:cNvSpPr>
            <a:spLocks noChangeArrowheads="1"/>
          </p:cNvSpPr>
          <p:nvPr/>
        </p:nvSpPr>
        <p:spPr bwMode="auto">
          <a:xfrm>
            <a:off x="539552" y="37631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0110</a:t>
            </a:r>
          </a:p>
        </p:txBody>
      </p:sp>
      <p:sp>
        <p:nvSpPr>
          <p:cNvPr id="14" name="Rectangle 14"/>
          <p:cNvSpPr>
            <a:spLocks noChangeArrowheads="1"/>
          </p:cNvSpPr>
          <p:nvPr/>
        </p:nvSpPr>
        <p:spPr bwMode="auto">
          <a:xfrm>
            <a:off x="2673152" y="37631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sz="1800" b="1" dirty="0">
              <a:latin typeface="Helvetica" charset="0"/>
            </a:endParaRPr>
          </a:p>
        </p:txBody>
      </p:sp>
      <p:sp>
        <p:nvSpPr>
          <p:cNvPr id="15" name="Rectangle 15"/>
          <p:cNvSpPr>
            <a:spLocks noChangeArrowheads="1"/>
          </p:cNvSpPr>
          <p:nvPr/>
        </p:nvSpPr>
        <p:spPr bwMode="auto">
          <a:xfrm>
            <a:off x="539552" y="40679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0111</a:t>
            </a:r>
          </a:p>
        </p:txBody>
      </p:sp>
      <p:sp>
        <p:nvSpPr>
          <p:cNvPr id="16" name="Rectangle 16"/>
          <p:cNvSpPr>
            <a:spLocks noChangeArrowheads="1"/>
          </p:cNvSpPr>
          <p:nvPr/>
        </p:nvSpPr>
        <p:spPr bwMode="auto">
          <a:xfrm>
            <a:off x="2673152" y="40679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dirty="0">
                <a:latin typeface="Helvetica" charset="0"/>
              </a:rPr>
              <a:t>小于则置</a:t>
            </a:r>
            <a:r>
              <a:rPr lang="en-US" altLang="zh-CN" sz="1800" b="1" dirty="0">
                <a:latin typeface="Helvetica" charset="0"/>
              </a:rPr>
              <a:t>1</a:t>
            </a:r>
          </a:p>
        </p:txBody>
      </p:sp>
      <p:pic>
        <p:nvPicPr>
          <p:cNvPr id="19" name="Picture 2" descr="D:\教学\Computer Organization And Design\Picture\Think_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12930" y="5301208"/>
            <a:ext cx="1386844" cy="1259536"/>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
          <p:cNvSpPr txBox="1"/>
          <p:nvPr/>
        </p:nvSpPr>
        <p:spPr>
          <a:xfrm>
            <a:off x="2411760" y="5588076"/>
            <a:ext cx="46805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chemeClr val="tx1"/>
                </a:solidFill>
              </a:rPr>
              <a:t>Operation</a:t>
            </a:r>
            <a:r>
              <a:rPr lang="zh-CN" altLang="en-US" sz="2800" b="1" dirty="0">
                <a:solidFill>
                  <a:schemeClr val="tx1"/>
                </a:solidFill>
              </a:rPr>
              <a:t>字段如何生成</a:t>
            </a:r>
            <a:r>
              <a:rPr lang="en-US" altLang="zh-CN" sz="2800" b="1" dirty="0">
                <a:solidFill>
                  <a:schemeClr val="tx1"/>
                </a:solidFill>
              </a:rPr>
              <a:t>?</a:t>
            </a:r>
            <a:endParaRPr lang="zh-CN" altLang="en-US" sz="2800" b="1" dirty="0">
              <a:solidFill>
                <a:schemeClr val="tx1"/>
              </a:solidFill>
            </a:endParaRPr>
          </a:p>
        </p:txBody>
      </p:sp>
      <p:sp>
        <p:nvSpPr>
          <p:cNvPr id="2" name="标题 1"/>
          <p:cNvSpPr txBox="1"/>
          <p:nvPr/>
        </p:nvSpPr>
        <p:spPr>
          <a:xfrm>
            <a:off x="540385" y="1050925"/>
            <a:ext cx="833183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chemeClr val="tx1"/>
                </a:solidFill>
              </a:rPr>
              <a:t>ALU</a:t>
            </a:r>
            <a:r>
              <a:rPr altLang="en-US" sz="2800" b="1" dirty="0">
                <a:solidFill>
                  <a:schemeClr val="tx1"/>
                </a:solidFill>
              </a:rPr>
              <a:t>在</a:t>
            </a:r>
            <a:r>
              <a:rPr lang="en-US" altLang="zh-CN" sz="2800" b="1" dirty="0">
                <a:solidFill>
                  <a:schemeClr val="tx1"/>
                </a:solidFill>
              </a:rPr>
              <a:t>4</a:t>
            </a:r>
            <a:r>
              <a:rPr altLang="en-US" sz="2800" b="1" dirty="0">
                <a:solidFill>
                  <a:schemeClr val="tx1"/>
                </a:solidFill>
              </a:rPr>
              <a:t>位控制信号上</a:t>
            </a:r>
            <a:r>
              <a:rPr altLang="en-US" sz="2800" b="1" dirty="0">
                <a:solidFill>
                  <a:srgbClr val="FF0000"/>
                </a:solidFill>
              </a:rPr>
              <a:t>定义</a:t>
            </a:r>
            <a:r>
              <a:rPr altLang="en-US" sz="2800" b="1" dirty="0">
                <a:solidFill>
                  <a:schemeClr val="tx1"/>
                </a:solidFill>
              </a:rPr>
              <a:t>了</a:t>
            </a:r>
            <a:r>
              <a:rPr lang="en-US" altLang="zh-CN" sz="2800" b="1" dirty="0">
                <a:solidFill>
                  <a:schemeClr val="tx1"/>
                </a:solidFill>
              </a:rPr>
              <a:t>5</a:t>
            </a:r>
            <a:r>
              <a:rPr altLang="en-US" sz="2800" b="1" dirty="0">
                <a:solidFill>
                  <a:schemeClr val="tx1"/>
                </a:solidFill>
              </a:rPr>
              <a:t>种有效的输入组合</a:t>
            </a:r>
          </a:p>
        </p:txBody>
      </p:sp>
      <p:sp>
        <p:nvSpPr>
          <p:cNvPr id="21" name="灯片编号占位符 20"/>
          <p:cNvSpPr>
            <a:spLocks noGrp="1"/>
          </p:cNvSpPr>
          <p:nvPr>
            <p:ph type="sldNum" sz="quarter" idx="12"/>
          </p:nvPr>
        </p:nvSpPr>
        <p:spPr/>
        <p:txBody>
          <a:bodyPr/>
          <a:lstStyle/>
          <a:p>
            <a:fld id="{240D5ECE-8B49-45CD-BE81-EF81920D1969}" type="slidenum">
              <a:rPr lang="en-US" altLang="zh-CN" smtClean="0"/>
              <a:t>57</a:t>
            </a:fld>
            <a:endParaRPr kumimoji="0" lang="zh-CN" altLang="en-US" dirty="0"/>
          </a:p>
        </p:txBody>
      </p:sp>
      <p:grpSp>
        <p:nvGrpSpPr>
          <p:cNvPr id="18" name="组合 17"/>
          <p:cNvGrpSpPr/>
          <p:nvPr/>
        </p:nvGrpSpPr>
        <p:grpSpPr>
          <a:xfrm>
            <a:off x="5867400" y="2514600"/>
            <a:ext cx="2743200" cy="2108200"/>
            <a:chOff x="5867400" y="2514600"/>
            <a:chExt cx="2743200" cy="2108200"/>
          </a:xfrm>
        </p:grpSpPr>
        <p:pic>
          <p:nvPicPr>
            <p:cNvPr id="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514600"/>
              <a:ext cx="27432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 name="TextBox 3"/>
            <p:cNvSpPr txBox="1"/>
            <p:nvPr/>
          </p:nvSpPr>
          <p:spPr>
            <a:xfrm>
              <a:off x="7092280" y="2696344"/>
              <a:ext cx="720080" cy="338554"/>
            </a:xfrm>
            <a:prstGeom prst="rect">
              <a:avLst/>
            </a:prstGeom>
            <a:noFill/>
          </p:spPr>
          <p:txBody>
            <a:bodyPr wrap="square" rtlCol="0">
              <a:spAutoFit/>
            </a:bodyPr>
            <a:lstStyle/>
            <a:p>
              <a:r>
                <a:rPr lang="en-US" altLang="zh-CN" sz="1600" b="1" dirty="0"/>
                <a:t>4</a:t>
              </a:r>
              <a:r>
                <a:rPr lang="zh-CN" altLang="en-US" sz="1600" b="1" dirty="0"/>
                <a:t>位</a:t>
              </a:r>
            </a:p>
          </p:txBody>
        </p:sp>
        <p:sp>
          <p:nvSpPr>
            <p:cNvPr id="17" name="TextBox 16"/>
            <p:cNvSpPr txBox="1"/>
            <p:nvPr/>
          </p:nvSpPr>
          <p:spPr>
            <a:xfrm>
              <a:off x="7879770" y="3982988"/>
              <a:ext cx="648072" cy="369332"/>
            </a:xfrm>
            <a:prstGeom prst="rect">
              <a:avLst/>
            </a:prstGeom>
            <a:noFill/>
          </p:spPr>
          <p:txBody>
            <a:bodyPr wrap="square" rtlCol="0">
              <a:spAutoFit/>
            </a:bodyPr>
            <a:lstStyle/>
            <a:p>
              <a:r>
                <a:rPr lang="en-US" altLang="zh-CN" b="1" dirty="0"/>
                <a:t>Zero</a:t>
              </a:r>
              <a:endParaRPr lang="zh-CN" altLang="en-US" b="1" dirty="0"/>
            </a:p>
          </p:txBody>
        </p:sp>
      </p:gr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的功能编码</a:t>
            </a:r>
          </a:p>
        </p:txBody>
      </p:sp>
      <p:sp>
        <p:nvSpPr>
          <p:cNvPr id="59" name="Text Box 12"/>
          <p:cNvSpPr txBox="1">
            <a:spLocks noChangeArrowheads="1"/>
          </p:cNvSpPr>
          <p:nvPr/>
        </p:nvSpPr>
        <p:spPr bwMode="auto">
          <a:xfrm>
            <a:off x="84455" y="765175"/>
            <a:ext cx="8985250" cy="190055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sz="2400" b="0" dirty="0"/>
              <a:t>第一列是操作类型即</a:t>
            </a:r>
            <a:r>
              <a:rPr lang="zh-CN" altLang="en-US" sz="2400" b="0" u="sng" dirty="0">
                <a:solidFill>
                  <a:srgbClr val="FF0000"/>
                </a:solidFill>
              </a:rPr>
              <a:t>基本操作码</a:t>
            </a:r>
            <a:r>
              <a:rPr lang="en-US" altLang="zh-CN" sz="2400" b="0" u="sng" dirty="0">
                <a:solidFill>
                  <a:srgbClr val="FF0000"/>
                </a:solidFill>
              </a:rPr>
              <a:t>OP</a:t>
            </a:r>
            <a:r>
              <a:rPr lang="zh-CN" altLang="en-US" sz="2400" b="0" dirty="0"/>
              <a:t>，其决定了</a:t>
            </a:r>
            <a:r>
              <a:rPr lang="en-US" altLang="zh-CN" sz="2400" b="0" dirty="0">
                <a:solidFill>
                  <a:srgbClr val="FF0000"/>
                </a:solidFill>
              </a:rPr>
              <a:t>ALUOp</a:t>
            </a:r>
            <a:r>
              <a:rPr lang="zh-CN" altLang="en-US" sz="2400" b="0" dirty="0"/>
              <a:t>：</a:t>
            </a:r>
          </a:p>
          <a:p>
            <a:pPr marL="894080" indent="-446405" algn="l">
              <a:lnSpc>
                <a:spcPct val="130000"/>
              </a:lnSpc>
              <a:buFont typeface="Wingdings" panose="05000000000000000000" pitchFamily="2" charset="2"/>
              <a:buChar char="Ø"/>
            </a:pPr>
            <a:r>
              <a:rPr altLang="en-US" sz="2200" b="0" dirty="0">
                <a:solidFill>
                  <a:srgbClr val="0000FF"/>
                </a:solidFill>
              </a:rPr>
              <a:t>当</a:t>
            </a:r>
            <a:r>
              <a:rPr lang="en-US" altLang="zh-CN" sz="2200" b="0" dirty="0">
                <a:solidFill>
                  <a:srgbClr val="C00000"/>
                </a:solidFill>
              </a:rPr>
              <a:t>ALUOp</a:t>
            </a:r>
            <a:r>
              <a:rPr altLang="en-US" sz="2200" b="0" dirty="0">
                <a:solidFill>
                  <a:srgbClr val="C00000"/>
                </a:solidFill>
              </a:rPr>
              <a:t>为</a:t>
            </a:r>
            <a:r>
              <a:rPr lang="en-US" altLang="zh-CN" sz="2200" b="0" dirty="0">
                <a:solidFill>
                  <a:srgbClr val="C00000"/>
                </a:solidFill>
              </a:rPr>
              <a:t>00</a:t>
            </a:r>
            <a:r>
              <a:rPr altLang="en-US" sz="2200" b="0" dirty="0">
                <a:solidFill>
                  <a:srgbClr val="C00000"/>
                </a:solidFill>
              </a:rPr>
              <a:t>或</a:t>
            </a:r>
            <a:r>
              <a:rPr lang="en-US" altLang="zh-CN" sz="2200" b="0" dirty="0">
                <a:solidFill>
                  <a:srgbClr val="C00000"/>
                </a:solidFill>
              </a:rPr>
              <a:t>01</a:t>
            </a:r>
            <a:r>
              <a:rPr altLang="en-US" sz="2200" b="0" dirty="0">
                <a:solidFill>
                  <a:srgbClr val="0000FF"/>
                </a:solidFill>
              </a:rPr>
              <a:t>时，输出（</a:t>
            </a:r>
            <a:r>
              <a:rPr lang="en-US" altLang="zh-CN" sz="2200" b="0" dirty="0">
                <a:solidFill>
                  <a:srgbClr val="0000FF"/>
                </a:solidFill>
                <a:sym typeface="+mn-ea"/>
              </a:rPr>
              <a:t>ALU</a:t>
            </a:r>
            <a:r>
              <a:rPr altLang="en-US" sz="2200" b="0" dirty="0">
                <a:solidFill>
                  <a:srgbClr val="0000FF"/>
                </a:solidFill>
                <a:sym typeface="+mn-ea"/>
              </a:rPr>
              <a:t>控制信号</a:t>
            </a:r>
            <a:r>
              <a:rPr altLang="en-US" sz="2200" b="0" dirty="0">
                <a:solidFill>
                  <a:srgbClr val="0000FF"/>
                </a:solidFill>
              </a:rPr>
              <a:t>）不依赖于</a:t>
            </a:r>
            <a:r>
              <a:rPr lang="en-US" altLang="zh-CN" sz="2200" b="0" dirty="0">
                <a:solidFill>
                  <a:srgbClr val="0000FF"/>
                </a:solidFill>
              </a:rPr>
              <a:t>funct</a:t>
            </a:r>
            <a:r>
              <a:rPr altLang="en-US" sz="2200" b="0" dirty="0">
                <a:solidFill>
                  <a:srgbClr val="0000FF"/>
                </a:solidFill>
              </a:rPr>
              <a:t>字段，所以功能字段记为</a:t>
            </a:r>
            <a:r>
              <a:rPr lang="en-US" altLang="zh-CN" sz="2200" b="0" dirty="0">
                <a:solidFill>
                  <a:srgbClr val="0000FF"/>
                </a:solidFill>
              </a:rPr>
              <a:t>xxxxxx</a:t>
            </a:r>
          </a:p>
          <a:p>
            <a:pPr marL="894080" indent="-446405" algn="l">
              <a:lnSpc>
                <a:spcPct val="130000"/>
              </a:lnSpc>
              <a:buFont typeface="Wingdings" panose="05000000000000000000" pitchFamily="2" charset="2"/>
              <a:buChar char="Ø"/>
            </a:pPr>
            <a:r>
              <a:rPr altLang="en-US" sz="2200" b="0" dirty="0" err="1">
                <a:solidFill>
                  <a:srgbClr val="0000FF"/>
                </a:solidFill>
              </a:rPr>
              <a:t>当</a:t>
            </a:r>
            <a:r>
              <a:rPr lang="en-US" altLang="zh-CN" sz="2200" b="0" dirty="0">
                <a:solidFill>
                  <a:srgbClr val="C00000"/>
                </a:solidFill>
                <a:sym typeface="+mn-ea"/>
              </a:rPr>
              <a:t>ALUOp</a:t>
            </a:r>
            <a:r>
              <a:rPr altLang="en-US" sz="2200" b="0" dirty="0">
                <a:solidFill>
                  <a:srgbClr val="C00000"/>
                </a:solidFill>
                <a:sym typeface="+mn-ea"/>
              </a:rPr>
              <a:t>为</a:t>
            </a:r>
            <a:r>
              <a:rPr lang="en-US" altLang="zh-CN" sz="2200" b="0" dirty="0">
                <a:solidFill>
                  <a:srgbClr val="C00000"/>
                </a:solidFill>
                <a:sym typeface="+mn-ea"/>
              </a:rPr>
              <a:t>10</a:t>
            </a:r>
            <a:r>
              <a:rPr altLang="en-US" sz="2200" b="0" dirty="0">
                <a:solidFill>
                  <a:srgbClr val="0000FF"/>
                </a:solidFill>
                <a:sym typeface="+mn-ea"/>
              </a:rPr>
              <a:t>时，</a:t>
            </a:r>
            <a:r>
              <a:rPr lang="en-US" altLang="zh-CN" sz="2200" b="0" dirty="0">
                <a:solidFill>
                  <a:srgbClr val="C00000"/>
                </a:solidFill>
                <a:sym typeface="+mn-ea"/>
              </a:rPr>
              <a:t>f</a:t>
            </a:r>
            <a:r>
              <a:rPr lang="en-US" altLang="zh-CN" sz="2200" b="0" dirty="0" err="1">
                <a:solidFill>
                  <a:srgbClr val="C00000"/>
                </a:solidFill>
              </a:rPr>
              <a:t>unct</a:t>
            </a:r>
            <a:r>
              <a:rPr altLang="en-US" sz="2200" b="0" dirty="0" err="1">
                <a:solidFill>
                  <a:srgbClr val="0000FF"/>
                </a:solidFill>
              </a:rPr>
              <a:t>用于设置</a:t>
            </a:r>
            <a:r>
              <a:rPr lang="en-US" altLang="zh-CN" sz="2200" b="0" dirty="0" err="1">
                <a:solidFill>
                  <a:srgbClr val="0000FF"/>
                </a:solidFill>
              </a:rPr>
              <a:t>ALU</a:t>
            </a:r>
            <a:r>
              <a:rPr altLang="en-US" sz="2200" b="0" dirty="0" err="1">
                <a:solidFill>
                  <a:srgbClr val="0000FF"/>
                </a:solidFill>
              </a:rPr>
              <a:t>控制信号</a:t>
            </a:r>
          </a:p>
        </p:txBody>
      </p:sp>
      <p:sp>
        <p:nvSpPr>
          <p:cNvPr id="77" name="矩形 76"/>
          <p:cNvSpPr/>
          <p:nvPr/>
        </p:nvSpPr>
        <p:spPr>
          <a:xfrm>
            <a:off x="6494693" y="194712"/>
            <a:ext cx="196573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X</a:t>
            </a:r>
            <a:r>
              <a:rPr lang="zh-CN" altLang="en-US" sz="2400" b="1" dirty="0">
                <a:solidFill>
                  <a:srgbClr val="C00000"/>
                </a:solidFill>
              </a:rPr>
              <a:t>表示无关项</a:t>
            </a:r>
          </a:p>
        </p:txBody>
      </p:sp>
      <p:grpSp>
        <p:nvGrpSpPr>
          <p:cNvPr id="175" name="组合 174"/>
          <p:cNvGrpSpPr/>
          <p:nvPr/>
        </p:nvGrpSpPr>
        <p:grpSpPr>
          <a:xfrm>
            <a:off x="689830" y="2611883"/>
            <a:ext cx="6753081" cy="4174799"/>
            <a:chOff x="502236" y="1550521"/>
            <a:chExt cx="6753081" cy="4174799"/>
          </a:xfrm>
        </p:grpSpPr>
        <p:sp>
          <p:nvSpPr>
            <p:cNvPr id="176" name="Rectangle 5"/>
            <p:cNvSpPr>
              <a:spLocks noChangeArrowheads="1"/>
            </p:cNvSpPr>
            <p:nvPr/>
          </p:nvSpPr>
          <p:spPr bwMode="auto">
            <a:xfrm>
              <a:off x="2152941" y="1553781"/>
              <a:ext cx="1650705" cy="523135"/>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a:t>
              </a:r>
              <a:endParaRPr lang="en-US" altLang="zh-CN" b="1" dirty="0">
                <a:latin typeface="Helvetica" charset="0"/>
              </a:endParaRPr>
            </a:p>
          </p:txBody>
        </p:sp>
        <p:sp>
          <p:nvSpPr>
            <p:cNvPr id="177" name="Rectangle 7"/>
            <p:cNvSpPr>
              <a:spLocks noChangeArrowheads="1"/>
            </p:cNvSpPr>
            <p:nvPr/>
          </p:nvSpPr>
          <p:spPr bwMode="auto">
            <a:xfrm>
              <a:off x="2152941"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lw</a:t>
              </a:r>
            </a:p>
          </p:txBody>
        </p:sp>
        <p:sp>
          <p:nvSpPr>
            <p:cNvPr id="178" name="Rectangle 9"/>
            <p:cNvSpPr>
              <a:spLocks noChangeArrowheads="1"/>
            </p:cNvSpPr>
            <p:nvPr/>
          </p:nvSpPr>
          <p:spPr bwMode="auto">
            <a:xfrm>
              <a:off x="2152941"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sw</a:t>
              </a:r>
            </a:p>
          </p:txBody>
        </p:sp>
        <p:sp>
          <p:nvSpPr>
            <p:cNvPr id="179" name="Rectangle 11"/>
            <p:cNvSpPr>
              <a:spLocks noChangeArrowheads="1"/>
            </p:cNvSpPr>
            <p:nvPr/>
          </p:nvSpPr>
          <p:spPr bwMode="auto">
            <a:xfrm>
              <a:off x="2152941"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beq</a:t>
              </a:r>
            </a:p>
          </p:txBody>
        </p:sp>
        <p:sp>
          <p:nvSpPr>
            <p:cNvPr id="180" name="Rectangle 13"/>
            <p:cNvSpPr>
              <a:spLocks noChangeArrowheads="1"/>
            </p:cNvSpPr>
            <p:nvPr/>
          </p:nvSpPr>
          <p:spPr bwMode="auto">
            <a:xfrm>
              <a:off x="2152941"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add</a:t>
              </a:r>
            </a:p>
          </p:txBody>
        </p:sp>
        <p:sp>
          <p:nvSpPr>
            <p:cNvPr id="181" name="Rectangle 15"/>
            <p:cNvSpPr>
              <a:spLocks noChangeArrowheads="1"/>
            </p:cNvSpPr>
            <p:nvPr/>
          </p:nvSpPr>
          <p:spPr bwMode="auto">
            <a:xfrm>
              <a:off x="2152941"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sub</a:t>
              </a:r>
            </a:p>
          </p:txBody>
        </p:sp>
        <p:sp>
          <p:nvSpPr>
            <p:cNvPr id="182" name="Rectangle 17"/>
            <p:cNvSpPr>
              <a:spLocks noChangeArrowheads="1"/>
            </p:cNvSpPr>
            <p:nvPr/>
          </p:nvSpPr>
          <p:spPr bwMode="auto">
            <a:xfrm>
              <a:off x="2152941"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and</a:t>
              </a:r>
            </a:p>
          </p:txBody>
        </p:sp>
        <p:sp>
          <p:nvSpPr>
            <p:cNvPr id="183" name="Rectangle 18"/>
            <p:cNvSpPr>
              <a:spLocks noChangeArrowheads="1"/>
            </p:cNvSpPr>
            <p:nvPr/>
          </p:nvSpPr>
          <p:spPr bwMode="auto">
            <a:xfrm>
              <a:off x="2152941"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or</a:t>
              </a:r>
            </a:p>
          </p:txBody>
        </p:sp>
        <p:sp>
          <p:nvSpPr>
            <p:cNvPr id="184" name="Rectangle 19"/>
            <p:cNvSpPr>
              <a:spLocks noChangeArrowheads="1"/>
            </p:cNvSpPr>
            <p:nvPr/>
          </p:nvSpPr>
          <p:spPr bwMode="auto">
            <a:xfrm>
              <a:off x="2152941"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slt</a:t>
              </a:r>
            </a:p>
          </p:txBody>
        </p:sp>
        <p:sp>
          <p:nvSpPr>
            <p:cNvPr id="185" name="Rectangle 23"/>
            <p:cNvSpPr>
              <a:spLocks noChangeArrowheads="1"/>
            </p:cNvSpPr>
            <p:nvPr/>
          </p:nvSpPr>
          <p:spPr bwMode="auto">
            <a:xfrm>
              <a:off x="5954167" y="1550521"/>
              <a:ext cx="1301150" cy="518945"/>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ALU</a:t>
              </a:r>
            </a:p>
            <a:p>
              <a:pPr algn="ctr"/>
              <a:r>
                <a:rPr lang="en-US" altLang="zh-CN" b="1" dirty="0">
                  <a:latin typeface="Helvetica" charset="0"/>
                </a:rPr>
                <a:t>Operation</a:t>
              </a:r>
            </a:p>
          </p:txBody>
        </p:sp>
        <p:sp>
          <p:nvSpPr>
            <p:cNvPr id="186" name="Rectangle 24"/>
            <p:cNvSpPr>
              <a:spLocks noChangeArrowheads="1"/>
            </p:cNvSpPr>
            <p:nvPr/>
          </p:nvSpPr>
          <p:spPr bwMode="auto">
            <a:xfrm>
              <a:off x="5954167" y="2069466"/>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87" name="Rectangle 25"/>
            <p:cNvSpPr>
              <a:spLocks noChangeArrowheads="1"/>
            </p:cNvSpPr>
            <p:nvPr/>
          </p:nvSpPr>
          <p:spPr bwMode="auto">
            <a:xfrm>
              <a:off x="5989462" y="2525516"/>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88" name="Rectangle 26"/>
            <p:cNvSpPr>
              <a:spLocks noChangeArrowheads="1"/>
            </p:cNvSpPr>
            <p:nvPr/>
          </p:nvSpPr>
          <p:spPr bwMode="auto">
            <a:xfrm>
              <a:off x="5989462" y="2981567"/>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189" name="Rectangle 27"/>
            <p:cNvSpPr>
              <a:spLocks noChangeArrowheads="1"/>
            </p:cNvSpPr>
            <p:nvPr/>
          </p:nvSpPr>
          <p:spPr bwMode="auto">
            <a:xfrm>
              <a:off x="5954167" y="3437617"/>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90" name="Rectangle 28"/>
            <p:cNvSpPr>
              <a:spLocks noChangeArrowheads="1"/>
            </p:cNvSpPr>
            <p:nvPr/>
          </p:nvSpPr>
          <p:spPr bwMode="auto">
            <a:xfrm>
              <a:off x="5954167" y="389366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191" name="Rectangle 29"/>
            <p:cNvSpPr>
              <a:spLocks noChangeArrowheads="1"/>
            </p:cNvSpPr>
            <p:nvPr/>
          </p:nvSpPr>
          <p:spPr bwMode="auto">
            <a:xfrm>
              <a:off x="5954167" y="434971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0000</a:t>
              </a:r>
            </a:p>
          </p:txBody>
        </p:sp>
        <p:sp>
          <p:nvSpPr>
            <p:cNvPr id="192" name="Rectangle 30"/>
            <p:cNvSpPr>
              <a:spLocks noChangeArrowheads="1"/>
            </p:cNvSpPr>
            <p:nvPr/>
          </p:nvSpPr>
          <p:spPr bwMode="auto">
            <a:xfrm>
              <a:off x="5954167" y="480576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0001</a:t>
              </a:r>
            </a:p>
          </p:txBody>
        </p:sp>
        <p:sp>
          <p:nvSpPr>
            <p:cNvPr id="193" name="Rectangle 31"/>
            <p:cNvSpPr>
              <a:spLocks noChangeArrowheads="1"/>
            </p:cNvSpPr>
            <p:nvPr/>
          </p:nvSpPr>
          <p:spPr bwMode="auto">
            <a:xfrm>
              <a:off x="5954167" y="526181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0111</a:t>
              </a:r>
            </a:p>
          </p:txBody>
        </p:sp>
        <p:sp>
          <p:nvSpPr>
            <p:cNvPr id="194" name="Rectangle 41"/>
            <p:cNvSpPr>
              <a:spLocks noChangeArrowheads="1"/>
            </p:cNvSpPr>
            <p:nvPr/>
          </p:nvSpPr>
          <p:spPr bwMode="auto">
            <a:xfrm>
              <a:off x="502236" y="1553783"/>
              <a:ext cx="1650705" cy="52313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指令类型</a:t>
              </a:r>
              <a:endParaRPr lang="en-US" altLang="zh-CN" b="1" dirty="0">
                <a:latin typeface="Helvetica" charset="0"/>
              </a:endParaRPr>
            </a:p>
          </p:txBody>
        </p:sp>
        <p:sp>
          <p:nvSpPr>
            <p:cNvPr id="195" name="Rectangle 42"/>
            <p:cNvSpPr>
              <a:spLocks noChangeArrowheads="1"/>
            </p:cNvSpPr>
            <p:nvPr/>
          </p:nvSpPr>
          <p:spPr bwMode="auto">
            <a:xfrm>
              <a:off x="502236"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196" name="Rectangle 43"/>
            <p:cNvSpPr>
              <a:spLocks noChangeArrowheads="1"/>
            </p:cNvSpPr>
            <p:nvPr/>
          </p:nvSpPr>
          <p:spPr bwMode="auto">
            <a:xfrm>
              <a:off x="502236"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197" name="Rectangle 44"/>
            <p:cNvSpPr>
              <a:spLocks noChangeArrowheads="1"/>
            </p:cNvSpPr>
            <p:nvPr/>
          </p:nvSpPr>
          <p:spPr bwMode="auto">
            <a:xfrm>
              <a:off x="502236"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分支</a:t>
              </a:r>
              <a:endParaRPr lang="en-US" altLang="zh-CN" b="1" dirty="0">
                <a:latin typeface="Helvetica" charset="0"/>
              </a:endParaRPr>
            </a:p>
          </p:txBody>
        </p:sp>
        <p:sp>
          <p:nvSpPr>
            <p:cNvPr id="198" name="Rectangle 45"/>
            <p:cNvSpPr>
              <a:spLocks noChangeArrowheads="1"/>
            </p:cNvSpPr>
            <p:nvPr/>
          </p:nvSpPr>
          <p:spPr bwMode="auto">
            <a:xfrm>
              <a:off x="502236"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99" name="Rectangle 46"/>
            <p:cNvSpPr>
              <a:spLocks noChangeArrowheads="1"/>
            </p:cNvSpPr>
            <p:nvPr/>
          </p:nvSpPr>
          <p:spPr bwMode="auto">
            <a:xfrm>
              <a:off x="502236"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0" name="Rectangle 47"/>
            <p:cNvSpPr>
              <a:spLocks noChangeArrowheads="1"/>
            </p:cNvSpPr>
            <p:nvPr/>
          </p:nvSpPr>
          <p:spPr bwMode="auto">
            <a:xfrm>
              <a:off x="502236"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1" name="Rectangle 48"/>
            <p:cNvSpPr>
              <a:spLocks noChangeArrowheads="1"/>
            </p:cNvSpPr>
            <p:nvPr/>
          </p:nvSpPr>
          <p:spPr bwMode="auto">
            <a:xfrm>
              <a:off x="502236"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2" name="Rectangle 49"/>
            <p:cNvSpPr>
              <a:spLocks noChangeArrowheads="1"/>
            </p:cNvSpPr>
            <p:nvPr/>
          </p:nvSpPr>
          <p:spPr bwMode="auto">
            <a:xfrm>
              <a:off x="502236"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grpSp>
      <p:sp>
        <p:nvSpPr>
          <p:cNvPr id="203" name="Rectangle 6"/>
          <p:cNvSpPr>
            <a:spLocks noChangeArrowheads="1"/>
          </p:cNvSpPr>
          <p:nvPr/>
        </p:nvSpPr>
        <p:spPr bwMode="auto">
          <a:xfrm>
            <a:off x="7430152" y="2611884"/>
            <a:ext cx="1404864" cy="51894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功能</a:t>
            </a:r>
            <a:endParaRPr lang="en-US" altLang="zh-CN" b="1" dirty="0">
              <a:latin typeface="Helvetica" charset="0"/>
            </a:endParaRPr>
          </a:p>
        </p:txBody>
      </p:sp>
      <p:sp>
        <p:nvSpPr>
          <p:cNvPr id="204" name="Rectangle 8"/>
          <p:cNvSpPr>
            <a:spLocks noChangeArrowheads="1"/>
          </p:cNvSpPr>
          <p:nvPr/>
        </p:nvSpPr>
        <p:spPr bwMode="auto">
          <a:xfrm>
            <a:off x="7430152" y="3130827"/>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5" name="Rectangle 10"/>
          <p:cNvSpPr>
            <a:spLocks noChangeArrowheads="1"/>
          </p:cNvSpPr>
          <p:nvPr/>
        </p:nvSpPr>
        <p:spPr bwMode="auto">
          <a:xfrm>
            <a:off x="7430152" y="3586877"/>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6" name="Rectangle 12"/>
          <p:cNvSpPr>
            <a:spLocks noChangeArrowheads="1"/>
          </p:cNvSpPr>
          <p:nvPr/>
        </p:nvSpPr>
        <p:spPr bwMode="auto">
          <a:xfrm>
            <a:off x="7430152" y="4042928"/>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207" name="Rectangle 14"/>
          <p:cNvSpPr>
            <a:spLocks noChangeArrowheads="1"/>
          </p:cNvSpPr>
          <p:nvPr/>
        </p:nvSpPr>
        <p:spPr bwMode="auto">
          <a:xfrm>
            <a:off x="7430152" y="4498978"/>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8" name="Rectangle 16"/>
          <p:cNvSpPr>
            <a:spLocks noChangeArrowheads="1"/>
          </p:cNvSpPr>
          <p:nvPr/>
        </p:nvSpPr>
        <p:spPr bwMode="auto">
          <a:xfrm>
            <a:off x="7430152" y="495502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209" name="Rectangle 20"/>
          <p:cNvSpPr>
            <a:spLocks noChangeArrowheads="1"/>
          </p:cNvSpPr>
          <p:nvPr/>
        </p:nvSpPr>
        <p:spPr bwMode="auto">
          <a:xfrm>
            <a:off x="7430152" y="541107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b="1" dirty="0">
              <a:latin typeface="Helvetica" charset="0"/>
            </a:endParaRPr>
          </a:p>
        </p:txBody>
      </p:sp>
      <p:sp>
        <p:nvSpPr>
          <p:cNvPr id="210" name="Rectangle 21"/>
          <p:cNvSpPr>
            <a:spLocks noChangeArrowheads="1"/>
          </p:cNvSpPr>
          <p:nvPr/>
        </p:nvSpPr>
        <p:spPr bwMode="auto">
          <a:xfrm>
            <a:off x="7430152" y="586713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b="1" dirty="0">
              <a:latin typeface="Helvetica" charset="0"/>
            </a:endParaRPr>
          </a:p>
        </p:txBody>
      </p:sp>
      <p:sp>
        <p:nvSpPr>
          <p:cNvPr id="211" name="Rectangle 22"/>
          <p:cNvSpPr>
            <a:spLocks noChangeArrowheads="1"/>
          </p:cNvSpPr>
          <p:nvPr/>
        </p:nvSpPr>
        <p:spPr bwMode="auto">
          <a:xfrm>
            <a:off x="7430152" y="632318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设置低位</a:t>
            </a:r>
            <a:endParaRPr lang="en-US" altLang="zh-CN" b="1" dirty="0">
              <a:latin typeface="Helvetica" charset="0"/>
            </a:endParaRPr>
          </a:p>
        </p:txBody>
      </p:sp>
      <p:grpSp>
        <p:nvGrpSpPr>
          <p:cNvPr id="212" name="组合 211"/>
          <p:cNvGrpSpPr/>
          <p:nvPr/>
        </p:nvGrpSpPr>
        <p:grpSpPr>
          <a:xfrm>
            <a:off x="3991240" y="2611884"/>
            <a:ext cx="888062" cy="4182253"/>
            <a:chOff x="3803646" y="1550522"/>
            <a:chExt cx="888062" cy="4182253"/>
          </a:xfrm>
        </p:grpSpPr>
        <p:sp>
          <p:nvSpPr>
            <p:cNvPr id="213" name="Rectangle 51"/>
            <p:cNvSpPr>
              <a:spLocks noChangeArrowheads="1"/>
            </p:cNvSpPr>
            <p:nvPr/>
          </p:nvSpPr>
          <p:spPr bwMode="auto">
            <a:xfrm>
              <a:off x="3803646" y="1550522"/>
              <a:ext cx="888062" cy="533848"/>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Helvetica" charset="0"/>
                </a:rPr>
                <a:t>ALUOp</a:t>
              </a:r>
              <a:endParaRPr lang="en-US" altLang="zh-CN" b="1" dirty="0">
                <a:latin typeface="Helvetica" charset="0"/>
              </a:endParaRPr>
            </a:p>
          </p:txBody>
        </p:sp>
        <p:sp>
          <p:nvSpPr>
            <p:cNvPr id="214" name="Rectangle 52"/>
            <p:cNvSpPr>
              <a:spLocks noChangeArrowheads="1"/>
            </p:cNvSpPr>
            <p:nvPr/>
          </p:nvSpPr>
          <p:spPr bwMode="auto">
            <a:xfrm>
              <a:off x="3803646" y="2069465"/>
              <a:ext cx="888062" cy="478410"/>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215" name="Rectangle 53"/>
            <p:cNvSpPr>
              <a:spLocks noChangeArrowheads="1"/>
            </p:cNvSpPr>
            <p:nvPr/>
          </p:nvSpPr>
          <p:spPr bwMode="auto">
            <a:xfrm>
              <a:off x="3803646" y="2535200"/>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216" name="Rectangle 54"/>
            <p:cNvSpPr>
              <a:spLocks noChangeArrowheads="1"/>
            </p:cNvSpPr>
            <p:nvPr/>
          </p:nvSpPr>
          <p:spPr bwMode="auto">
            <a:xfrm>
              <a:off x="3803646" y="2986471"/>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01</a:t>
              </a:r>
            </a:p>
          </p:txBody>
        </p:sp>
        <p:sp>
          <p:nvSpPr>
            <p:cNvPr id="217" name="Rectangle 55"/>
            <p:cNvSpPr>
              <a:spLocks noChangeArrowheads="1"/>
            </p:cNvSpPr>
            <p:nvPr/>
          </p:nvSpPr>
          <p:spPr bwMode="auto">
            <a:xfrm>
              <a:off x="3803646" y="3449976"/>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18" name="Rectangle 56"/>
            <p:cNvSpPr>
              <a:spLocks noChangeArrowheads="1"/>
            </p:cNvSpPr>
            <p:nvPr/>
          </p:nvSpPr>
          <p:spPr bwMode="auto">
            <a:xfrm>
              <a:off x="3803646" y="3893667"/>
              <a:ext cx="888062" cy="483320"/>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19" name="Rectangle 57"/>
            <p:cNvSpPr>
              <a:spLocks noChangeArrowheads="1"/>
            </p:cNvSpPr>
            <p:nvPr/>
          </p:nvSpPr>
          <p:spPr bwMode="auto">
            <a:xfrm>
              <a:off x="3803646" y="4357169"/>
              <a:ext cx="888062" cy="448597"/>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20" name="Rectangle 58"/>
            <p:cNvSpPr>
              <a:spLocks noChangeArrowheads="1"/>
            </p:cNvSpPr>
            <p:nvPr/>
          </p:nvSpPr>
          <p:spPr bwMode="auto">
            <a:xfrm>
              <a:off x="3803646" y="4805766"/>
              <a:ext cx="88806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21" name="Rectangle 59"/>
            <p:cNvSpPr>
              <a:spLocks noChangeArrowheads="1"/>
            </p:cNvSpPr>
            <p:nvPr/>
          </p:nvSpPr>
          <p:spPr bwMode="auto">
            <a:xfrm>
              <a:off x="3803646" y="5269270"/>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grpSp>
      <p:sp>
        <p:nvSpPr>
          <p:cNvPr id="222" name="Rectangle 32"/>
          <p:cNvSpPr>
            <a:spLocks noChangeArrowheads="1"/>
          </p:cNvSpPr>
          <p:nvPr/>
        </p:nvSpPr>
        <p:spPr bwMode="auto">
          <a:xfrm>
            <a:off x="4860032" y="2611883"/>
            <a:ext cx="1317024" cy="518943"/>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Monotype.com" charset="0"/>
              </a:rPr>
              <a:t>funct</a:t>
            </a:r>
            <a:endParaRPr lang="en-US" altLang="zh-CN" b="1" dirty="0">
              <a:latin typeface="Monotype.com" charset="0"/>
            </a:endParaRPr>
          </a:p>
        </p:txBody>
      </p:sp>
      <p:sp>
        <p:nvSpPr>
          <p:cNvPr id="223" name="Rectangle 33"/>
          <p:cNvSpPr>
            <a:spLocks noChangeArrowheads="1"/>
          </p:cNvSpPr>
          <p:nvPr/>
        </p:nvSpPr>
        <p:spPr bwMode="auto">
          <a:xfrm>
            <a:off x="4860032" y="3130826"/>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4" name="Rectangle 34"/>
          <p:cNvSpPr>
            <a:spLocks noChangeArrowheads="1"/>
          </p:cNvSpPr>
          <p:nvPr/>
        </p:nvSpPr>
        <p:spPr bwMode="auto">
          <a:xfrm>
            <a:off x="4860032" y="3586876"/>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5" name="Rectangle 35"/>
          <p:cNvSpPr>
            <a:spLocks noChangeArrowheads="1"/>
          </p:cNvSpPr>
          <p:nvPr/>
        </p:nvSpPr>
        <p:spPr bwMode="auto">
          <a:xfrm>
            <a:off x="4860032" y="4042927"/>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6" name="Rectangle 36"/>
          <p:cNvSpPr>
            <a:spLocks noChangeArrowheads="1"/>
          </p:cNvSpPr>
          <p:nvPr/>
        </p:nvSpPr>
        <p:spPr bwMode="auto">
          <a:xfrm>
            <a:off x="4860032" y="4498977"/>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100000</a:t>
            </a:r>
          </a:p>
        </p:txBody>
      </p:sp>
      <p:sp>
        <p:nvSpPr>
          <p:cNvPr id="227" name="Rectangle 37"/>
          <p:cNvSpPr>
            <a:spLocks noChangeArrowheads="1"/>
          </p:cNvSpPr>
          <p:nvPr/>
        </p:nvSpPr>
        <p:spPr bwMode="auto">
          <a:xfrm>
            <a:off x="4860032" y="495502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100010</a:t>
            </a:r>
          </a:p>
        </p:txBody>
      </p:sp>
      <p:sp>
        <p:nvSpPr>
          <p:cNvPr id="228" name="Rectangle 38"/>
          <p:cNvSpPr>
            <a:spLocks noChangeArrowheads="1"/>
          </p:cNvSpPr>
          <p:nvPr/>
        </p:nvSpPr>
        <p:spPr bwMode="auto">
          <a:xfrm>
            <a:off x="4860032" y="541107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100100</a:t>
            </a:r>
          </a:p>
        </p:txBody>
      </p:sp>
      <p:sp>
        <p:nvSpPr>
          <p:cNvPr id="229" name="Rectangle 39"/>
          <p:cNvSpPr>
            <a:spLocks noChangeArrowheads="1"/>
          </p:cNvSpPr>
          <p:nvPr/>
        </p:nvSpPr>
        <p:spPr bwMode="auto">
          <a:xfrm>
            <a:off x="4860032" y="586712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100101</a:t>
            </a:r>
          </a:p>
        </p:txBody>
      </p:sp>
      <p:sp>
        <p:nvSpPr>
          <p:cNvPr id="230" name="Rectangle 40"/>
          <p:cNvSpPr>
            <a:spLocks noChangeArrowheads="1"/>
          </p:cNvSpPr>
          <p:nvPr/>
        </p:nvSpPr>
        <p:spPr bwMode="auto">
          <a:xfrm>
            <a:off x="4860032" y="632317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101010</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p:bldP spid="7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的功能编码</a:t>
            </a:r>
          </a:p>
        </p:txBody>
      </p:sp>
      <p:sp>
        <p:nvSpPr>
          <p:cNvPr id="59" name="Text Box 12"/>
          <p:cNvSpPr txBox="1">
            <a:spLocks noChangeArrowheads="1"/>
          </p:cNvSpPr>
          <p:nvPr/>
        </p:nvSpPr>
        <p:spPr bwMode="auto">
          <a:xfrm>
            <a:off x="539552" y="836712"/>
            <a:ext cx="4320480" cy="18605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en-US" altLang="zh-CN" sz="3200" b="0" dirty="0"/>
              <a:t>ALU</a:t>
            </a:r>
            <a:r>
              <a:rPr lang="zh-CN" altLang="en-US" sz="3200" b="0" dirty="0"/>
              <a:t>的使用依赖于：</a:t>
            </a:r>
            <a:endParaRPr lang="en-US" altLang="zh-CN" sz="3200" b="0" dirty="0"/>
          </a:p>
          <a:p>
            <a:pPr marL="894080" indent="-446405" algn="l">
              <a:lnSpc>
                <a:spcPct val="130000"/>
              </a:lnSpc>
              <a:buFont typeface="Wingdings" panose="05000000000000000000" pitchFamily="2" charset="2"/>
              <a:buChar char="Ø"/>
            </a:pPr>
            <a:r>
              <a:rPr lang="zh-CN" altLang="en-US" b="0" dirty="0">
                <a:solidFill>
                  <a:srgbClr val="0000FF"/>
                </a:solidFill>
              </a:rPr>
              <a:t>指令类型</a:t>
            </a:r>
            <a:r>
              <a:rPr lang="en-US" altLang="zh-CN" b="0" dirty="0">
                <a:solidFill>
                  <a:srgbClr val="0000FF"/>
                </a:solidFill>
              </a:rPr>
              <a:t>(</a:t>
            </a:r>
            <a:r>
              <a:rPr lang="en-US" altLang="zh-CN" b="0" dirty="0" err="1">
                <a:solidFill>
                  <a:srgbClr val="0000FF"/>
                </a:solidFill>
              </a:rPr>
              <a:t>ALUop</a:t>
            </a:r>
            <a:r>
              <a:rPr lang="zh-CN" altLang="en-US" b="0" dirty="0">
                <a:solidFill>
                  <a:srgbClr val="0000FF"/>
                </a:solidFill>
              </a:rPr>
              <a:t>字段</a:t>
            </a:r>
            <a:r>
              <a:rPr lang="en-US" altLang="zh-CN" b="0" dirty="0">
                <a:solidFill>
                  <a:srgbClr val="0000FF"/>
                </a:solidFill>
              </a:rPr>
              <a:t>)</a:t>
            </a:r>
          </a:p>
          <a:p>
            <a:pPr marL="894080" indent="-446405" algn="l">
              <a:lnSpc>
                <a:spcPct val="130000"/>
              </a:lnSpc>
              <a:buFont typeface="Wingdings" panose="05000000000000000000" pitchFamily="2" charset="2"/>
              <a:buChar char="Ø"/>
            </a:pPr>
            <a:r>
              <a:rPr lang="en-US" altLang="zh-CN" b="0" dirty="0" err="1">
                <a:solidFill>
                  <a:srgbClr val="0000FF"/>
                </a:solidFill>
              </a:rPr>
              <a:t>funct</a:t>
            </a:r>
            <a:r>
              <a:rPr lang="zh-CN" altLang="en-US" b="0" dirty="0">
                <a:solidFill>
                  <a:srgbClr val="0000FF"/>
                </a:solidFill>
              </a:rPr>
              <a:t>字段</a:t>
            </a:r>
            <a:r>
              <a:rPr lang="en-US" altLang="zh-CN" b="0" dirty="0">
                <a:solidFill>
                  <a:srgbClr val="0000FF"/>
                </a:solidFill>
              </a:rPr>
              <a:t>(R</a:t>
            </a:r>
            <a:r>
              <a:rPr lang="zh-CN" altLang="en-US" b="0" dirty="0">
                <a:solidFill>
                  <a:srgbClr val="0000FF"/>
                </a:solidFill>
              </a:rPr>
              <a:t>型指令</a:t>
            </a:r>
            <a:r>
              <a:rPr lang="en-US" altLang="zh-CN" b="0" dirty="0">
                <a:solidFill>
                  <a:srgbClr val="0000FF"/>
                </a:solidFill>
              </a:rPr>
              <a:t>)</a:t>
            </a:r>
            <a:endParaRPr lang="en-US" altLang="zh-CN" b="0" dirty="0"/>
          </a:p>
        </p:txBody>
      </p:sp>
      <p:sp>
        <p:nvSpPr>
          <p:cNvPr id="2" name="矩形 1"/>
          <p:cNvSpPr/>
          <p:nvPr/>
        </p:nvSpPr>
        <p:spPr>
          <a:xfrm>
            <a:off x="6933783" y="1492631"/>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a:t>
            </a:r>
          </a:p>
        </p:txBody>
      </p:sp>
      <p:cxnSp>
        <p:nvCxnSpPr>
          <p:cNvPr id="61" name="直接箭头连接符 60"/>
          <p:cNvCxnSpPr>
            <a:stCxn id="2" idx="3"/>
          </p:cNvCxnSpPr>
          <p:nvPr/>
        </p:nvCxnSpPr>
        <p:spPr>
          <a:xfrm flipV="1">
            <a:off x="7581855" y="1981556"/>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884368" y="1837540"/>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668344" y="147750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sp>
        <p:nvSpPr>
          <p:cNvPr id="67" name="矩形 66"/>
          <p:cNvSpPr/>
          <p:nvPr/>
        </p:nvSpPr>
        <p:spPr>
          <a:xfrm>
            <a:off x="8460432" y="1693524"/>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cxnSp>
        <p:nvCxnSpPr>
          <p:cNvPr id="68" name="直接箭头连接符 67"/>
          <p:cNvCxnSpPr/>
          <p:nvPr/>
        </p:nvCxnSpPr>
        <p:spPr>
          <a:xfrm flipV="1">
            <a:off x="5997679" y="169352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6300192" y="1549508"/>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084168" y="1052736"/>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cxnSp>
        <p:nvCxnSpPr>
          <p:cNvPr id="71" name="直接箭头连接符 70"/>
          <p:cNvCxnSpPr/>
          <p:nvPr/>
        </p:nvCxnSpPr>
        <p:spPr>
          <a:xfrm flipV="1">
            <a:off x="5997679" y="2341596"/>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300192" y="2197580"/>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084168" y="183754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74" name="矩形 73"/>
          <p:cNvSpPr/>
          <p:nvPr/>
        </p:nvSpPr>
        <p:spPr>
          <a:xfrm>
            <a:off x="5054533" y="1405492"/>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  OP</a:t>
            </a:r>
            <a:endParaRPr lang="zh-CN" altLang="en-US" b="1" dirty="0">
              <a:solidFill>
                <a:schemeClr val="tx1"/>
              </a:solidFill>
            </a:endParaRPr>
          </a:p>
        </p:txBody>
      </p:sp>
      <p:sp>
        <p:nvSpPr>
          <p:cNvPr id="75" name="矩形 74"/>
          <p:cNvSpPr/>
          <p:nvPr/>
        </p:nvSpPr>
        <p:spPr>
          <a:xfrm>
            <a:off x="5198549" y="2125572"/>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76" name="矩形 75"/>
          <p:cNvSpPr/>
          <p:nvPr/>
        </p:nvSpPr>
        <p:spPr>
          <a:xfrm>
            <a:off x="6731000" y="908685"/>
            <a:ext cx="120904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函数映射关系？</a:t>
            </a:r>
          </a:p>
        </p:txBody>
      </p:sp>
      <p:sp>
        <p:nvSpPr>
          <p:cNvPr id="60" name="矩形 59"/>
          <p:cNvSpPr/>
          <p:nvPr/>
        </p:nvSpPr>
        <p:spPr>
          <a:xfrm>
            <a:off x="8027670" y="2251282"/>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grpSp>
        <p:nvGrpSpPr>
          <p:cNvPr id="77" name="组合 76"/>
          <p:cNvGrpSpPr/>
          <p:nvPr/>
        </p:nvGrpSpPr>
        <p:grpSpPr>
          <a:xfrm>
            <a:off x="502236" y="2644535"/>
            <a:ext cx="6753081" cy="4174799"/>
            <a:chOff x="502236" y="1550521"/>
            <a:chExt cx="6753081" cy="4174799"/>
          </a:xfrm>
        </p:grpSpPr>
        <p:sp>
          <p:nvSpPr>
            <p:cNvPr id="78" name="Rectangle 5"/>
            <p:cNvSpPr>
              <a:spLocks noChangeArrowheads="1"/>
            </p:cNvSpPr>
            <p:nvPr/>
          </p:nvSpPr>
          <p:spPr bwMode="auto">
            <a:xfrm>
              <a:off x="2152941" y="1553781"/>
              <a:ext cx="1650705" cy="523135"/>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a:t>
              </a:r>
              <a:endParaRPr lang="en-US" altLang="zh-CN" b="1" dirty="0">
                <a:latin typeface="Helvetica" charset="0"/>
              </a:endParaRPr>
            </a:p>
          </p:txBody>
        </p:sp>
        <p:sp>
          <p:nvSpPr>
            <p:cNvPr id="79" name="Rectangle 7"/>
            <p:cNvSpPr>
              <a:spLocks noChangeArrowheads="1"/>
            </p:cNvSpPr>
            <p:nvPr/>
          </p:nvSpPr>
          <p:spPr bwMode="auto">
            <a:xfrm>
              <a:off x="2152941"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lw</a:t>
              </a:r>
            </a:p>
          </p:txBody>
        </p:sp>
        <p:sp>
          <p:nvSpPr>
            <p:cNvPr id="80" name="Rectangle 9"/>
            <p:cNvSpPr>
              <a:spLocks noChangeArrowheads="1"/>
            </p:cNvSpPr>
            <p:nvPr/>
          </p:nvSpPr>
          <p:spPr bwMode="auto">
            <a:xfrm>
              <a:off x="2152941"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sw</a:t>
              </a:r>
            </a:p>
          </p:txBody>
        </p:sp>
        <p:sp>
          <p:nvSpPr>
            <p:cNvPr id="81" name="Rectangle 11"/>
            <p:cNvSpPr>
              <a:spLocks noChangeArrowheads="1"/>
            </p:cNvSpPr>
            <p:nvPr/>
          </p:nvSpPr>
          <p:spPr bwMode="auto">
            <a:xfrm>
              <a:off x="2152941"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beq</a:t>
              </a:r>
            </a:p>
          </p:txBody>
        </p:sp>
        <p:sp>
          <p:nvSpPr>
            <p:cNvPr id="82" name="Rectangle 13"/>
            <p:cNvSpPr>
              <a:spLocks noChangeArrowheads="1"/>
            </p:cNvSpPr>
            <p:nvPr/>
          </p:nvSpPr>
          <p:spPr bwMode="auto">
            <a:xfrm>
              <a:off x="2152941"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add</a:t>
              </a:r>
            </a:p>
          </p:txBody>
        </p:sp>
        <p:sp>
          <p:nvSpPr>
            <p:cNvPr id="83" name="Rectangle 15"/>
            <p:cNvSpPr>
              <a:spLocks noChangeArrowheads="1"/>
            </p:cNvSpPr>
            <p:nvPr/>
          </p:nvSpPr>
          <p:spPr bwMode="auto">
            <a:xfrm>
              <a:off x="2152941"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sub</a:t>
              </a:r>
            </a:p>
          </p:txBody>
        </p:sp>
        <p:sp>
          <p:nvSpPr>
            <p:cNvPr id="84" name="Rectangle 17"/>
            <p:cNvSpPr>
              <a:spLocks noChangeArrowheads="1"/>
            </p:cNvSpPr>
            <p:nvPr/>
          </p:nvSpPr>
          <p:spPr bwMode="auto">
            <a:xfrm>
              <a:off x="2152941"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and</a:t>
              </a:r>
            </a:p>
          </p:txBody>
        </p:sp>
        <p:sp>
          <p:nvSpPr>
            <p:cNvPr id="85" name="Rectangle 18"/>
            <p:cNvSpPr>
              <a:spLocks noChangeArrowheads="1"/>
            </p:cNvSpPr>
            <p:nvPr/>
          </p:nvSpPr>
          <p:spPr bwMode="auto">
            <a:xfrm>
              <a:off x="2152941"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or</a:t>
              </a:r>
            </a:p>
          </p:txBody>
        </p:sp>
        <p:sp>
          <p:nvSpPr>
            <p:cNvPr id="86" name="Rectangle 19"/>
            <p:cNvSpPr>
              <a:spLocks noChangeArrowheads="1"/>
            </p:cNvSpPr>
            <p:nvPr/>
          </p:nvSpPr>
          <p:spPr bwMode="auto">
            <a:xfrm>
              <a:off x="2152941"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slt</a:t>
              </a:r>
            </a:p>
          </p:txBody>
        </p:sp>
        <p:sp>
          <p:nvSpPr>
            <p:cNvPr id="87" name="Rectangle 23"/>
            <p:cNvSpPr>
              <a:spLocks noChangeArrowheads="1"/>
            </p:cNvSpPr>
            <p:nvPr/>
          </p:nvSpPr>
          <p:spPr bwMode="auto">
            <a:xfrm>
              <a:off x="5954167" y="1550521"/>
              <a:ext cx="1301150" cy="518945"/>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ALU</a:t>
              </a:r>
            </a:p>
            <a:p>
              <a:pPr algn="ctr"/>
              <a:r>
                <a:rPr lang="en-US" altLang="zh-CN" b="1" dirty="0">
                  <a:latin typeface="Helvetica" charset="0"/>
                </a:rPr>
                <a:t>Operation</a:t>
              </a:r>
            </a:p>
          </p:txBody>
        </p:sp>
        <p:sp>
          <p:nvSpPr>
            <p:cNvPr id="88" name="Rectangle 24"/>
            <p:cNvSpPr>
              <a:spLocks noChangeArrowheads="1"/>
            </p:cNvSpPr>
            <p:nvPr/>
          </p:nvSpPr>
          <p:spPr bwMode="auto">
            <a:xfrm>
              <a:off x="5954167" y="2069466"/>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89" name="Rectangle 25"/>
            <p:cNvSpPr>
              <a:spLocks noChangeArrowheads="1"/>
            </p:cNvSpPr>
            <p:nvPr/>
          </p:nvSpPr>
          <p:spPr bwMode="auto">
            <a:xfrm>
              <a:off x="5989462" y="2525516"/>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90" name="Rectangle 26"/>
            <p:cNvSpPr>
              <a:spLocks noChangeArrowheads="1"/>
            </p:cNvSpPr>
            <p:nvPr/>
          </p:nvSpPr>
          <p:spPr bwMode="auto">
            <a:xfrm>
              <a:off x="5989462" y="2981567"/>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91" name="Rectangle 27"/>
            <p:cNvSpPr>
              <a:spLocks noChangeArrowheads="1"/>
            </p:cNvSpPr>
            <p:nvPr/>
          </p:nvSpPr>
          <p:spPr bwMode="auto">
            <a:xfrm>
              <a:off x="5954167" y="3437617"/>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92" name="Rectangle 28"/>
            <p:cNvSpPr>
              <a:spLocks noChangeArrowheads="1"/>
            </p:cNvSpPr>
            <p:nvPr/>
          </p:nvSpPr>
          <p:spPr bwMode="auto">
            <a:xfrm>
              <a:off x="5954167" y="389366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93" name="Rectangle 29"/>
            <p:cNvSpPr>
              <a:spLocks noChangeArrowheads="1"/>
            </p:cNvSpPr>
            <p:nvPr/>
          </p:nvSpPr>
          <p:spPr bwMode="auto">
            <a:xfrm>
              <a:off x="5954167" y="434971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0000</a:t>
              </a:r>
            </a:p>
          </p:txBody>
        </p:sp>
        <p:sp>
          <p:nvSpPr>
            <p:cNvPr id="94" name="Rectangle 30"/>
            <p:cNvSpPr>
              <a:spLocks noChangeArrowheads="1"/>
            </p:cNvSpPr>
            <p:nvPr/>
          </p:nvSpPr>
          <p:spPr bwMode="auto">
            <a:xfrm>
              <a:off x="5954167" y="480576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0001</a:t>
              </a:r>
            </a:p>
          </p:txBody>
        </p:sp>
        <p:sp>
          <p:nvSpPr>
            <p:cNvPr id="95" name="Rectangle 31"/>
            <p:cNvSpPr>
              <a:spLocks noChangeArrowheads="1"/>
            </p:cNvSpPr>
            <p:nvPr/>
          </p:nvSpPr>
          <p:spPr bwMode="auto">
            <a:xfrm>
              <a:off x="5954167" y="526181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0111</a:t>
              </a:r>
            </a:p>
          </p:txBody>
        </p:sp>
        <p:sp>
          <p:nvSpPr>
            <p:cNvPr id="96" name="Rectangle 41"/>
            <p:cNvSpPr>
              <a:spLocks noChangeArrowheads="1"/>
            </p:cNvSpPr>
            <p:nvPr/>
          </p:nvSpPr>
          <p:spPr bwMode="auto">
            <a:xfrm>
              <a:off x="502236" y="1553783"/>
              <a:ext cx="1650705" cy="52313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指令类型</a:t>
              </a:r>
              <a:endParaRPr lang="en-US" altLang="zh-CN" b="1" dirty="0">
                <a:latin typeface="Helvetica" charset="0"/>
              </a:endParaRPr>
            </a:p>
          </p:txBody>
        </p:sp>
        <p:sp>
          <p:nvSpPr>
            <p:cNvPr id="97" name="Rectangle 42"/>
            <p:cNvSpPr>
              <a:spLocks noChangeArrowheads="1"/>
            </p:cNvSpPr>
            <p:nvPr/>
          </p:nvSpPr>
          <p:spPr bwMode="auto">
            <a:xfrm>
              <a:off x="502236"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98" name="Rectangle 43"/>
            <p:cNvSpPr>
              <a:spLocks noChangeArrowheads="1"/>
            </p:cNvSpPr>
            <p:nvPr/>
          </p:nvSpPr>
          <p:spPr bwMode="auto">
            <a:xfrm>
              <a:off x="502236"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99" name="Rectangle 44"/>
            <p:cNvSpPr>
              <a:spLocks noChangeArrowheads="1"/>
            </p:cNvSpPr>
            <p:nvPr/>
          </p:nvSpPr>
          <p:spPr bwMode="auto">
            <a:xfrm>
              <a:off x="502236"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分支</a:t>
              </a:r>
              <a:endParaRPr lang="en-US" altLang="zh-CN" b="1" dirty="0">
                <a:latin typeface="Helvetica" charset="0"/>
              </a:endParaRPr>
            </a:p>
          </p:txBody>
        </p:sp>
        <p:sp>
          <p:nvSpPr>
            <p:cNvPr id="100" name="Rectangle 45"/>
            <p:cNvSpPr>
              <a:spLocks noChangeArrowheads="1"/>
            </p:cNvSpPr>
            <p:nvPr/>
          </p:nvSpPr>
          <p:spPr bwMode="auto">
            <a:xfrm>
              <a:off x="502236"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1" name="Rectangle 46"/>
            <p:cNvSpPr>
              <a:spLocks noChangeArrowheads="1"/>
            </p:cNvSpPr>
            <p:nvPr/>
          </p:nvSpPr>
          <p:spPr bwMode="auto">
            <a:xfrm>
              <a:off x="502236"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2" name="Rectangle 47"/>
            <p:cNvSpPr>
              <a:spLocks noChangeArrowheads="1"/>
            </p:cNvSpPr>
            <p:nvPr/>
          </p:nvSpPr>
          <p:spPr bwMode="auto">
            <a:xfrm>
              <a:off x="502236"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3" name="Rectangle 48"/>
            <p:cNvSpPr>
              <a:spLocks noChangeArrowheads="1"/>
            </p:cNvSpPr>
            <p:nvPr/>
          </p:nvSpPr>
          <p:spPr bwMode="auto">
            <a:xfrm>
              <a:off x="502236"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4" name="Rectangle 49"/>
            <p:cNvSpPr>
              <a:spLocks noChangeArrowheads="1"/>
            </p:cNvSpPr>
            <p:nvPr/>
          </p:nvSpPr>
          <p:spPr bwMode="auto">
            <a:xfrm>
              <a:off x="502236"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grpSp>
      <p:sp>
        <p:nvSpPr>
          <p:cNvPr id="105" name="Rectangle 6"/>
          <p:cNvSpPr>
            <a:spLocks noChangeArrowheads="1"/>
          </p:cNvSpPr>
          <p:nvPr/>
        </p:nvSpPr>
        <p:spPr bwMode="auto">
          <a:xfrm>
            <a:off x="7242558" y="2644536"/>
            <a:ext cx="1404864" cy="51894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功能</a:t>
            </a:r>
            <a:endParaRPr lang="en-US" altLang="zh-CN" b="1" dirty="0">
              <a:latin typeface="Helvetica" charset="0"/>
            </a:endParaRPr>
          </a:p>
        </p:txBody>
      </p:sp>
      <p:sp>
        <p:nvSpPr>
          <p:cNvPr id="106" name="Rectangle 8"/>
          <p:cNvSpPr>
            <a:spLocks noChangeArrowheads="1"/>
          </p:cNvSpPr>
          <p:nvPr/>
        </p:nvSpPr>
        <p:spPr bwMode="auto">
          <a:xfrm>
            <a:off x="7242558" y="316347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07" name="Rectangle 10"/>
          <p:cNvSpPr>
            <a:spLocks noChangeArrowheads="1"/>
          </p:cNvSpPr>
          <p:nvPr/>
        </p:nvSpPr>
        <p:spPr bwMode="auto">
          <a:xfrm>
            <a:off x="7242558" y="361952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08" name="Rectangle 12"/>
          <p:cNvSpPr>
            <a:spLocks noChangeArrowheads="1"/>
          </p:cNvSpPr>
          <p:nvPr/>
        </p:nvSpPr>
        <p:spPr bwMode="auto">
          <a:xfrm>
            <a:off x="7242558" y="407558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109" name="Rectangle 14"/>
          <p:cNvSpPr>
            <a:spLocks noChangeArrowheads="1"/>
          </p:cNvSpPr>
          <p:nvPr/>
        </p:nvSpPr>
        <p:spPr bwMode="auto">
          <a:xfrm>
            <a:off x="7242558" y="453163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10" name="Rectangle 16"/>
          <p:cNvSpPr>
            <a:spLocks noChangeArrowheads="1"/>
          </p:cNvSpPr>
          <p:nvPr/>
        </p:nvSpPr>
        <p:spPr bwMode="auto">
          <a:xfrm>
            <a:off x="7242558" y="4987681"/>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111" name="Rectangle 20"/>
          <p:cNvSpPr>
            <a:spLocks noChangeArrowheads="1"/>
          </p:cNvSpPr>
          <p:nvPr/>
        </p:nvSpPr>
        <p:spPr bwMode="auto">
          <a:xfrm>
            <a:off x="7242558" y="5443731"/>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b="1" dirty="0">
              <a:latin typeface="Helvetica" charset="0"/>
            </a:endParaRPr>
          </a:p>
        </p:txBody>
      </p:sp>
      <p:sp>
        <p:nvSpPr>
          <p:cNvPr id="112" name="Rectangle 21"/>
          <p:cNvSpPr>
            <a:spLocks noChangeArrowheads="1"/>
          </p:cNvSpPr>
          <p:nvPr/>
        </p:nvSpPr>
        <p:spPr bwMode="auto">
          <a:xfrm>
            <a:off x="7242558" y="5899782"/>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b="1" dirty="0">
              <a:latin typeface="Helvetica" charset="0"/>
            </a:endParaRPr>
          </a:p>
        </p:txBody>
      </p:sp>
      <p:sp>
        <p:nvSpPr>
          <p:cNvPr id="113" name="Rectangle 22"/>
          <p:cNvSpPr>
            <a:spLocks noChangeArrowheads="1"/>
          </p:cNvSpPr>
          <p:nvPr/>
        </p:nvSpPr>
        <p:spPr bwMode="auto">
          <a:xfrm>
            <a:off x="7242558" y="6355832"/>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设置低位</a:t>
            </a:r>
            <a:endParaRPr lang="en-US" altLang="zh-CN" b="1" dirty="0">
              <a:latin typeface="Helvetica" charset="0"/>
            </a:endParaRPr>
          </a:p>
        </p:txBody>
      </p:sp>
      <p:grpSp>
        <p:nvGrpSpPr>
          <p:cNvPr id="114" name="组合 113"/>
          <p:cNvGrpSpPr/>
          <p:nvPr/>
        </p:nvGrpSpPr>
        <p:grpSpPr>
          <a:xfrm>
            <a:off x="3803646" y="2644536"/>
            <a:ext cx="888062" cy="4182253"/>
            <a:chOff x="3803646" y="1550522"/>
            <a:chExt cx="888062" cy="4182253"/>
          </a:xfrm>
        </p:grpSpPr>
        <p:sp>
          <p:nvSpPr>
            <p:cNvPr id="115" name="Rectangle 51"/>
            <p:cNvSpPr>
              <a:spLocks noChangeArrowheads="1"/>
            </p:cNvSpPr>
            <p:nvPr/>
          </p:nvSpPr>
          <p:spPr bwMode="auto">
            <a:xfrm>
              <a:off x="3803646" y="1550522"/>
              <a:ext cx="888062" cy="533848"/>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Helvetica" charset="0"/>
                </a:rPr>
                <a:t>ALUOp</a:t>
              </a:r>
              <a:endParaRPr lang="en-US" altLang="zh-CN" b="1" dirty="0">
                <a:latin typeface="Helvetica" charset="0"/>
              </a:endParaRPr>
            </a:p>
          </p:txBody>
        </p:sp>
        <p:sp>
          <p:nvSpPr>
            <p:cNvPr id="116" name="Rectangle 52"/>
            <p:cNvSpPr>
              <a:spLocks noChangeArrowheads="1"/>
            </p:cNvSpPr>
            <p:nvPr/>
          </p:nvSpPr>
          <p:spPr bwMode="auto">
            <a:xfrm>
              <a:off x="3803646" y="2069465"/>
              <a:ext cx="888062" cy="478410"/>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117" name="Rectangle 53"/>
            <p:cNvSpPr>
              <a:spLocks noChangeArrowheads="1"/>
            </p:cNvSpPr>
            <p:nvPr/>
          </p:nvSpPr>
          <p:spPr bwMode="auto">
            <a:xfrm>
              <a:off x="3803646" y="2535200"/>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118" name="Rectangle 54"/>
            <p:cNvSpPr>
              <a:spLocks noChangeArrowheads="1"/>
            </p:cNvSpPr>
            <p:nvPr/>
          </p:nvSpPr>
          <p:spPr bwMode="auto">
            <a:xfrm>
              <a:off x="3803646" y="2986471"/>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01</a:t>
              </a:r>
            </a:p>
          </p:txBody>
        </p:sp>
        <p:sp>
          <p:nvSpPr>
            <p:cNvPr id="119" name="Rectangle 55"/>
            <p:cNvSpPr>
              <a:spLocks noChangeArrowheads="1"/>
            </p:cNvSpPr>
            <p:nvPr/>
          </p:nvSpPr>
          <p:spPr bwMode="auto">
            <a:xfrm>
              <a:off x="3803646" y="3449976"/>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0" name="Rectangle 56"/>
            <p:cNvSpPr>
              <a:spLocks noChangeArrowheads="1"/>
            </p:cNvSpPr>
            <p:nvPr/>
          </p:nvSpPr>
          <p:spPr bwMode="auto">
            <a:xfrm>
              <a:off x="3803646" y="3893667"/>
              <a:ext cx="888062" cy="483320"/>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1" name="Rectangle 57"/>
            <p:cNvSpPr>
              <a:spLocks noChangeArrowheads="1"/>
            </p:cNvSpPr>
            <p:nvPr/>
          </p:nvSpPr>
          <p:spPr bwMode="auto">
            <a:xfrm>
              <a:off x="3803646" y="4357169"/>
              <a:ext cx="888062" cy="448597"/>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2" name="Rectangle 58"/>
            <p:cNvSpPr>
              <a:spLocks noChangeArrowheads="1"/>
            </p:cNvSpPr>
            <p:nvPr/>
          </p:nvSpPr>
          <p:spPr bwMode="auto">
            <a:xfrm>
              <a:off x="3803646" y="4805766"/>
              <a:ext cx="88806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3" name="Rectangle 59"/>
            <p:cNvSpPr>
              <a:spLocks noChangeArrowheads="1"/>
            </p:cNvSpPr>
            <p:nvPr/>
          </p:nvSpPr>
          <p:spPr bwMode="auto">
            <a:xfrm>
              <a:off x="3803646" y="5269270"/>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grpSp>
      <p:sp>
        <p:nvSpPr>
          <p:cNvPr id="124" name="Rectangle 32"/>
          <p:cNvSpPr>
            <a:spLocks noChangeArrowheads="1"/>
          </p:cNvSpPr>
          <p:nvPr/>
        </p:nvSpPr>
        <p:spPr bwMode="auto">
          <a:xfrm>
            <a:off x="4672438" y="2644535"/>
            <a:ext cx="1317024" cy="518943"/>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Monotype.com" charset="0"/>
              </a:rPr>
              <a:t>funct</a:t>
            </a:r>
            <a:endParaRPr lang="en-US" altLang="zh-CN" b="1" dirty="0">
              <a:latin typeface="Monotype.com" charset="0"/>
            </a:endParaRPr>
          </a:p>
        </p:txBody>
      </p:sp>
      <p:sp>
        <p:nvSpPr>
          <p:cNvPr id="125" name="Rectangle 33"/>
          <p:cNvSpPr>
            <a:spLocks noChangeArrowheads="1"/>
          </p:cNvSpPr>
          <p:nvPr/>
        </p:nvSpPr>
        <p:spPr bwMode="auto">
          <a:xfrm>
            <a:off x="4672438" y="316347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6" name="Rectangle 34"/>
          <p:cNvSpPr>
            <a:spLocks noChangeArrowheads="1"/>
          </p:cNvSpPr>
          <p:nvPr/>
        </p:nvSpPr>
        <p:spPr bwMode="auto">
          <a:xfrm>
            <a:off x="4672438" y="361952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7" name="Rectangle 35"/>
          <p:cNvSpPr>
            <a:spLocks noChangeArrowheads="1"/>
          </p:cNvSpPr>
          <p:nvPr/>
        </p:nvSpPr>
        <p:spPr bwMode="auto">
          <a:xfrm>
            <a:off x="4672438" y="407557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8" name="Rectangle 36"/>
          <p:cNvSpPr>
            <a:spLocks noChangeArrowheads="1"/>
          </p:cNvSpPr>
          <p:nvPr/>
        </p:nvSpPr>
        <p:spPr bwMode="auto">
          <a:xfrm>
            <a:off x="4672438" y="453162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100000</a:t>
            </a:r>
          </a:p>
        </p:txBody>
      </p:sp>
      <p:sp>
        <p:nvSpPr>
          <p:cNvPr id="129" name="Rectangle 37"/>
          <p:cNvSpPr>
            <a:spLocks noChangeArrowheads="1"/>
          </p:cNvSpPr>
          <p:nvPr/>
        </p:nvSpPr>
        <p:spPr bwMode="auto">
          <a:xfrm>
            <a:off x="4672438" y="4987680"/>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100010</a:t>
            </a:r>
          </a:p>
        </p:txBody>
      </p:sp>
      <p:sp>
        <p:nvSpPr>
          <p:cNvPr id="130" name="Rectangle 38"/>
          <p:cNvSpPr>
            <a:spLocks noChangeArrowheads="1"/>
          </p:cNvSpPr>
          <p:nvPr/>
        </p:nvSpPr>
        <p:spPr bwMode="auto">
          <a:xfrm>
            <a:off x="4672438" y="5443730"/>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100100</a:t>
            </a:r>
          </a:p>
        </p:txBody>
      </p:sp>
      <p:sp>
        <p:nvSpPr>
          <p:cNvPr id="131" name="Rectangle 39"/>
          <p:cNvSpPr>
            <a:spLocks noChangeArrowheads="1"/>
          </p:cNvSpPr>
          <p:nvPr/>
        </p:nvSpPr>
        <p:spPr bwMode="auto">
          <a:xfrm>
            <a:off x="4672438" y="5899781"/>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100101</a:t>
            </a:r>
          </a:p>
        </p:txBody>
      </p:sp>
      <p:sp>
        <p:nvSpPr>
          <p:cNvPr id="132" name="Rectangle 40"/>
          <p:cNvSpPr>
            <a:spLocks noChangeArrowheads="1"/>
          </p:cNvSpPr>
          <p:nvPr/>
        </p:nvSpPr>
        <p:spPr bwMode="auto">
          <a:xfrm>
            <a:off x="4672438" y="6355831"/>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101010</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6"/>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2" grpId="0" animBg="1"/>
      <p:bldP spid="66" grpId="0"/>
      <p:bldP spid="67" grpId="0"/>
      <p:bldP spid="70" grpId="0"/>
      <p:bldP spid="73" grpId="0"/>
      <p:bldP spid="74" grpId="0"/>
      <p:bldP spid="75" grpId="0"/>
      <p:bldP spid="76" grpId="0" bldLvl="0" animBg="1"/>
      <p:bldP spid="6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67544" y="1052736"/>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22" name="TextBox 21"/>
          <p:cNvSpPr txBox="1"/>
          <p:nvPr/>
        </p:nvSpPr>
        <p:spPr>
          <a:xfrm>
            <a:off x="467544" y="251051"/>
            <a:ext cx="7680554" cy="584775"/>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复习：计算机</a:t>
            </a:r>
            <a:r>
              <a:rPr lang="en-US" altLang="zh-CN" sz="3200" b="1" dirty="0">
                <a:latin typeface="华文中宋" panose="02010600040101010101" pitchFamily="2" charset="-122"/>
                <a:ea typeface="华文中宋" panose="02010600040101010101" pitchFamily="2" charset="-122"/>
              </a:rPr>
              <a:t>5</a:t>
            </a:r>
            <a:r>
              <a:rPr lang="zh-CN" altLang="en-US" sz="3200" b="1" dirty="0">
                <a:latin typeface="华文中宋" panose="02010600040101010101" pitchFamily="2" charset="-122"/>
                <a:ea typeface="华文中宋" panose="02010600040101010101" pitchFamily="2" charset="-122"/>
              </a:rPr>
              <a:t>大组成部件</a:t>
            </a:r>
            <a:endParaRPr lang="zh-CN" sz="3200" b="1" dirty="0">
              <a:latin typeface="华文中宋" panose="02010600040101010101" pitchFamily="2" charset="-122"/>
              <a:ea typeface="华文中宋" panose="02010600040101010101" pitchFamily="2" charset="-122"/>
            </a:endParaRPr>
          </a:p>
        </p:txBody>
      </p:sp>
      <p:grpSp>
        <p:nvGrpSpPr>
          <p:cNvPr id="6" name="Group 41"/>
          <p:cNvGrpSpPr/>
          <p:nvPr/>
        </p:nvGrpSpPr>
        <p:grpSpPr bwMode="auto">
          <a:xfrm>
            <a:off x="1807897" y="1564854"/>
            <a:ext cx="2062163" cy="3733800"/>
            <a:chOff x="1824" y="1296"/>
            <a:chExt cx="1299" cy="2400"/>
          </a:xfrm>
        </p:grpSpPr>
        <p:sp>
          <p:nvSpPr>
            <p:cNvPr id="7" name="Rectangle 7"/>
            <p:cNvSpPr>
              <a:spLocks noChangeArrowheads="1"/>
            </p:cNvSpPr>
            <p:nvPr/>
          </p:nvSpPr>
          <p:spPr bwMode="auto">
            <a:xfrm>
              <a:off x="1824" y="1296"/>
              <a:ext cx="1299" cy="2400"/>
            </a:xfrm>
            <a:prstGeom prst="rect">
              <a:avLst/>
            </a:prstGeom>
            <a:solidFill>
              <a:schemeClr val="bg1"/>
            </a:solidFill>
            <a:ln w="50800">
              <a:solidFill>
                <a:schemeClr val="tx1"/>
              </a:solidFill>
              <a:miter lim="800000"/>
            </a:ln>
          </p:spPr>
          <p:txBody>
            <a:bodyPr wrap="none"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endParaRPr lang="zh-CN" altLang="zh-CN"/>
            </a:p>
          </p:txBody>
        </p:sp>
        <p:sp>
          <p:nvSpPr>
            <p:cNvPr id="8" name="Rectangle 12"/>
            <p:cNvSpPr>
              <a:spLocks noChangeArrowheads="1"/>
            </p:cNvSpPr>
            <p:nvPr/>
          </p:nvSpPr>
          <p:spPr bwMode="auto">
            <a:xfrm>
              <a:off x="2071" y="1351"/>
              <a:ext cx="81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b="1" dirty="0">
                  <a:solidFill>
                    <a:srgbClr val="FF0000"/>
                  </a:solidFill>
                  <a:latin typeface="Helvetica" charset="0"/>
                </a:rPr>
                <a:t>CPU</a:t>
              </a:r>
              <a:r>
                <a:rPr lang="en-US" altLang="zh-CN" sz="1800" b="1" dirty="0">
                  <a:latin typeface="Helvetica" charset="0"/>
                </a:rPr>
                <a:t> or </a:t>
              </a:r>
              <a:r>
                <a:rPr lang="en-US" altLang="zh-CN" sz="1800" b="1" dirty="0">
                  <a:solidFill>
                    <a:srgbClr val="FF0000"/>
                  </a:solidFill>
                  <a:latin typeface="Helvetica" charset="0"/>
                </a:rPr>
                <a:t>Processor</a:t>
              </a:r>
            </a:p>
          </p:txBody>
        </p:sp>
      </p:grpSp>
      <p:grpSp>
        <p:nvGrpSpPr>
          <p:cNvPr id="9" name="Group 45"/>
          <p:cNvGrpSpPr/>
          <p:nvPr/>
        </p:nvGrpSpPr>
        <p:grpSpPr bwMode="auto">
          <a:xfrm>
            <a:off x="1960297" y="2326854"/>
            <a:ext cx="1676400" cy="2514600"/>
            <a:chOff x="1536" y="1872"/>
            <a:chExt cx="1056" cy="1584"/>
          </a:xfrm>
        </p:grpSpPr>
        <p:sp>
          <p:nvSpPr>
            <p:cNvPr id="12" name="Rectangle 13"/>
            <p:cNvSpPr>
              <a:spLocks noChangeArrowheads="1"/>
            </p:cNvSpPr>
            <p:nvPr/>
          </p:nvSpPr>
          <p:spPr bwMode="auto">
            <a:xfrm>
              <a:off x="1536" y="1872"/>
              <a:ext cx="1056" cy="672"/>
            </a:xfrm>
            <a:prstGeom prst="rect">
              <a:avLst/>
            </a:prstGeom>
            <a:solidFill>
              <a:srgbClr val="FFFF00"/>
            </a:solidFill>
            <a:ln w="381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Control</a:t>
              </a:r>
              <a:endParaRPr lang="en-US" altLang="zh-CN" sz="1200" b="1">
                <a:latin typeface="Helvetica" charset="0"/>
              </a:endParaRPr>
            </a:p>
          </p:txBody>
        </p:sp>
        <p:sp>
          <p:nvSpPr>
            <p:cNvPr id="14" name="Rectangle 14"/>
            <p:cNvSpPr>
              <a:spLocks noChangeArrowheads="1"/>
            </p:cNvSpPr>
            <p:nvPr/>
          </p:nvSpPr>
          <p:spPr bwMode="auto">
            <a:xfrm>
              <a:off x="1536" y="2736"/>
              <a:ext cx="1055" cy="720"/>
            </a:xfrm>
            <a:prstGeom prst="rect">
              <a:avLst/>
            </a:prstGeom>
            <a:solidFill>
              <a:srgbClr val="FFFF00"/>
            </a:solidFill>
            <a:ln w="381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Datapath</a:t>
              </a:r>
              <a:endParaRPr lang="en-US" altLang="zh-CN" sz="1200" b="1">
                <a:latin typeface="Helvetica" charset="0"/>
              </a:endParaRPr>
            </a:p>
          </p:txBody>
        </p:sp>
        <p:sp>
          <p:nvSpPr>
            <p:cNvPr id="15" name="Line 15"/>
            <p:cNvSpPr>
              <a:spLocks noChangeShapeType="1"/>
            </p:cNvSpPr>
            <p:nvPr/>
          </p:nvSpPr>
          <p:spPr bwMode="auto">
            <a:xfrm>
              <a:off x="1728" y="2549"/>
              <a:ext cx="0" cy="183"/>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1872" y="2549"/>
              <a:ext cx="0" cy="183"/>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2016"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2160"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2304"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a:off x="2448"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44"/>
          <p:cNvGrpSpPr/>
          <p:nvPr/>
        </p:nvGrpSpPr>
        <p:grpSpPr bwMode="auto">
          <a:xfrm>
            <a:off x="3965310" y="2661817"/>
            <a:ext cx="2871787" cy="1493837"/>
            <a:chOff x="2799" y="2083"/>
            <a:chExt cx="1809" cy="941"/>
          </a:xfrm>
        </p:grpSpPr>
        <p:sp>
          <p:nvSpPr>
            <p:cNvPr id="23" name="Line 10"/>
            <p:cNvSpPr>
              <a:spLocks noChangeShapeType="1"/>
            </p:cNvSpPr>
            <p:nvPr/>
          </p:nvSpPr>
          <p:spPr bwMode="auto">
            <a:xfrm>
              <a:off x="4305" y="2325"/>
              <a:ext cx="303"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1"/>
            <p:cNvSpPr>
              <a:spLocks noChangeArrowheads="1"/>
            </p:cNvSpPr>
            <p:nvPr/>
          </p:nvSpPr>
          <p:spPr bwMode="auto">
            <a:xfrm>
              <a:off x="3551" y="2083"/>
              <a:ext cx="625" cy="484"/>
            </a:xfrm>
            <a:prstGeom prst="rect">
              <a:avLst/>
            </a:prstGeom>
            <a:solidFill>
              <a:schemeClr val="bg1"/>
            </a:solidFill>
            <a:ln w="508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Output</a:t>
              </a:r>
              <a:endParaRPr lang="en-US" altLang="zh-CN" sz="1600" b="1">
                <a:latin typeface="Helvetica" charset="0"/>
              </a:endParaRPr>
            </a:p>
          </p:txBody>
        </p:sp>
        <p:sp>
          <p:nvSpPr>
            <p:cNvPr id="25" name="Line 23"/>
            <p:cNvSpPr>
              <a:spLocks noChangeShapeType="1"/>
            </p:cNvSpPr>
            <p:nvPr/>
          </p:nvSpPr>
          <p:spPr bwMode="auto">
            <a:xfrm>
              <a:off x="3201" y="2325"/>
              <a:ext cx="255"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3216" y="2332"/>
              <a:ext cx="0" cy="687"/>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flipH="1">
              <a:off x="2799" y="3024"/>
              <a:ext cx="431"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 name="Group 43"/>
          <p:cNvGrpSpPr/>
          <p:nvPr/>
        </p:nvGrpSpPr>
        <p:grpSpPr bwMode="auto">
          <a:xfrm>
            <a:off x="3965310" y="1583904"/>
            <a:ext cx="2795587" cy="2114550"/>
            <a:chOff x="2799" y="1404"/>
            <a:chExt cx="1761" cy="1332"/>
          </a:xfrm>
        </p:grpSpPr>
        <p:sp>
          <p:nvSpPr>
            <p:cNvPr id="29" name="Rectangle 9"/>
            <p:cNvSpPr>
              <a:spLocks noChangeArrowheads="1"/>
            </p:cNvSpPr>
            <p:nvPr/>
          </p:nvSpPr>
          <p:spPr bwMode="auto">
            <a:xfrm>
              <a:off x="3551" y="1404"/>
              <a:ext cx="625" cy="484"/>
            </a:xfrm>
            <a:prstGeom prst="rect">
              <a:avLst/>
            </a:prstGeom>
            <a:solidFill>
              <a:schemeClr val="bg1"/>
            </a:solidFill>
            <a:ln w="508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Input</a:t>
              </a:r>
              <a:endParaRPr lang="en-US" altLang="zh-CN" sz="1600" b="1">
                <a:latin typeface="Helvetica" charset="0"/>
              </a:endParaRPr>
            </a:p>
          </p:txBody>
        </p:sp>
        <p:sp>
          <p:nvSpPr>
            <p:cNvPr id="30" name="Line 22"/>
            <p:cNvSpPr>
              <a:spLocks noChangeShapeType="1"/>
            </p:cNvSpPr>
            <p:nvPr/>
          </p:nvSpPr>
          <p:spPr bwMode="auto">
            <a:xfrm>
              <a:off x="4257" y="1646"/>
              <a:ext cx="303" cy="0"/>
            </a:xfrm>
            <a:prstGeom prst="line">
              <a:avLst/>
            </a:prstGeom>
            <a:noFill/>
            <a:ln w="508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6"/>
            <p:cNvSpPr>
              <a:spLocks noChangeShapeType="1"/>
            </p:cNvSpPr>
            <p:nvPr/>
          </p:nvSpPr>
          <p:spPr bwMode="auto">
            <a:xfrm flipH="1">
              <a:off x="2799" y="2736"/>
              <a:ext cx="287"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7"/>
            <p:cNvSpPr>
              <a:spLocks noChangeShapeType="1"/>
            </p:cNvSpPr>
            <p:nvPr/>
          </p:nvSpPr>
          <p:spPr bwMode="auto">
            <a:xfrm>
              <a:off x="3072" y="1649"/>
              <a:ext cx="0" cy="107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8"/>
            <p:cNvSpPr>
              <a:spLocks noChangeShapeType="1"/>
            </p:cNvSpPr>
            <p:nvPr/>
          </p:nvSpPr>
          <p:spPr bwMode="auto">
            <a:xfrm flipH="1">
              <a:off x="3059" y="1646"/>
              <a:ext cx="431"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42"/>
          <p:cNvGrpSpPr/>
          <p:nvPr/>
        </p:nvGrpSpPr>
        <p:grpSpPr bwMode="auto">
          <a:xfrm>
            <a:off x="3968485" y="3695279"/>
            <a:ext cx="2492375" cy="1530350"/>
            <a:chOff x="2801" y="2734"/>
            <a:chExt cx="1570" cy="964"/>
          </a:xfrm>
        </p:grpSpPr>
        <p:sp>
          <p:nvSpPr>
            <p:cNvPr id="35" name="Rectangle 8"/>
            <p:cNvSpPr>
              <a:spLocks noChangeArrowheads="1"/>
            </p:cNvSpPr>
            <p:nvPr/>
          </p:nvSpPr>
          <p:spPr bwMode="auto">
            <a:xfrm>
              <a:off x="3359" y="2734"/>
              <a:ext cx="1012" cy="964"/>
            </a:xfrm>
            <a:prstGeom prst="rect">
              <a:avLst/>
            </a:prstGeom>
            <a:solidFill>
              <a:schemeClr val="bg1"/>
            </a:solidFill>
            <a:ln w="50800">
              <a:solidFill>
                <a:schemeClr val="tx1"/>
              </a:solidFill>
              <a:miter lim="800000"/>
            </a:ln>
          </p:spPr>
          <p:txBody>
            <a:bodyPr wrap="none"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endParaRPr lang="zh-CN" altLang="zh-CN"/>
            </a:p>
          </p:txBody>
        </p:sp>
        <p:sp>
          <p:nvSpPr>
            <p:cNvPr id="36" name="Line 11"/>
            <p:cNvSpPr>
              <a:spLocks noChangeShapeType="1"/>
            </p:cNvSpPr>
            <p:nvPr/>
          </p:nvSpPr>
          <p:spPr bwMode="auto">
            <a:xfrm>
              <a:off x="2801" y="3552"/>
              <a:ext cx="49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2801" y="3312"/>
              <a:ext cx="495"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30"/>
            <p:cNvSpPr>
              <a:spLocks noChangeArrowheads="1"/>
            </p:cNvSpPr>
            <p:nvPr/>
          </p:nvSpPr>
          <p:spPr bwMode="auto">
            <a:xfrm>
              <a:off x="3361" y="2785"/>
              <a:ext cx="10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Memory</a:t>
              </a:r>
            </a:p>
          </p:txBody>
        </p:sp>
        <p:sp>
          <p:nvSpPr>
            <p:cNvPr id="39" name="Rectangle 34"/>
            <p:cNvSpPr>
              <a:spLocks noChangeArrowheads="1"/>
            </p:cNvSpPr>
            <p:nvPr/>
          </p:nvSpPr>
          <p:spPr bwMode="auto">
            <a:xfrm>
              <a:off x="3505" y="3033"/>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0" name="Rectangle 35"/>
            <p:cNvSpPr>
              <a:spLocks noChangeArrowheads="1"/>
            </p:cNvSpPr>
            <p:nvPr/>
          </p:nvSpPr>
          <p:spPr bwMode="auto">
            <a:xfrm>
              <a:off x="3505" y="3121"/>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0010100101010001</a:t>
              </a:r>
            </a:p>
          </p:txBody>
        </p:sp>
        <p:sp>
          <p:nvSpPr>
            <p:cNvPr id="41" name="Rectangle 36"/>
            <p:cNvSpPr>
              <a:spLocks noChangeArrowheads="1"/>
            </p:cNvSpPr>
            <p:nvPr/>
          </p:nvSpPr>
          <p:spPr bwMode="auto">
            <a:xfrm>
              <a:off x="3505" y="3217"/>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1111011101100110</a:t>
              </a:r>
            </a:p>
          </p:txBody>
        </p:sp>
        <p:sp>
          <p:nvSpPr>
            <p:cNvPr id="42" name="Rectangle 37"/>
            <p:cNvSpPr>
              <a:spLocks noChangeArrowheads="1"/>
            </p:cNvSpPr>
            <p:nvPr/>
          </p:nvSpPr>
          <p:spPr bwMode="auto">
            <a:xfrm>
              <a:off x="3505" y="3313"/>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3" name="Rectangle 38"/>
            <p:cNvSpPr>
              <a:spLocks noChangeArrowheads="1"/>
            </p:cNvSpPr>
            <p:nvPr/>
          </p:nvSpPr>
          <p:spPr bwMode="auto">
            <a:xfrm>
              <a:off x="3505" y="3409"/>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4" name="Rectangle 39"/>
            <p:cNvSpPr>
              <a:spLocks noChangeArrowheads="1"/>
            </p:cNvSpPr>
            <p:nvPr/>
          </p:nvSpPr>
          <p:spPr bwMode="auto">
            <a:xfrm>
              <a:off x="3505" y="3505"/>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grpSp>
      <p:sp>
        <p:nvSpPr>
          <p:cNvPr id="2" name="灯片编号占位符 1"/>
          <p:cNvSpPr>
            <a:spLocks noGrp="1"/>
          </p:cNvSpPr>
          <p:nvPr>
            <p:ph type="sldNum" sz="quarter" idx="12"/>
          </p:nvPr>
        </p:nvSpPr>
        <p:spPr/>
        <p:txBody>
          <a:bodyPr/>
          <a:lstStyle/>
          <a:p>
            <a:fld id="{73820FCD-5F4C-4989-BE05-0A8208BCBC21}" type="slidenum">
              <a:rPr lang="en-US" altLang="zh-CN" smtClean="0"/>
              <a:t>6</a:t>
            </a:fld>
            <a:endParaRPr kumimoji="0"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2/3*#ppt_w"/>
                                          </p:val>
                                        </p:tav>
                                        <p:tav tm="100000">
                                          <p:val>
                                            <p:strVal val="#ppt_w"/>
                                          </p:val>
                                        </p:tav>
                                      </p:tavLst>
                                    </p:anim>
                                    <p:anim calcmode="lin" valueType="num">
                                      <p:cBhvr>
                                        <p:cTn id="8" dur="500" fill="hold"/>
                                        <p:tgtEl>
                                          <p:spTgt spid="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strVal val="2/3*#ppt_w"/>
                                          </p:val>
                                        </p:tav>
                                        <p:tav tm="100000">
                                          <p:val>
                                            <p:strVal val="#ppt_w"/>
                                          </p:val>
                                        </p:tav>
                                      </p:tavLst>
                                    </p:anim>
                                    <p:anim calcmode="lin" valueType="num">
                                      <p:cBhvr>
                                        <p:cTn id="14" dur="500" fill="hold"/>
                                        <p:tgtEl>
                                          <p:spTgt spid="9"/>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strVal val="2/3*#ppt_w"/>
                                          </p:val>
                                        </p:tav>
                                        <p:tav tm="100000">
                                          <p:val>
                                            <p:strVal val="#ppt_w"/>
                                          </p:val>
                                        </p:tav>
                                      </p:tavLst>
                                    </p:anim>
                                    <p:anim calcmode="lin" valueType="num">
                                      <p:cBhvr>
                                        <p:cTn id="20" dur="500" fill="hold"/>
                                        <p:tgtEl>
                                          <p:spTgt spid="34"/>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strVal val="2/3*#ppt_w"/>
                                          </p:val>
                                        </p:tav>
                                        <p:tav tm="100000">
                                          <p:val>
                                            <p:strVal val="#ppt_w"/>
                                          </p:val>
                                        </p:tav>
                                      </p:tavLst>
                                    </p:anim>
                                    <p:anim calcmode="lin" valueType="num">
                                      <p:cBhvr>
                                        <p:cTn id="26"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strVal val="2/3*#ppt_w"/>
                                          </p:val>
                                        </p:tav>
                                        <p:tav tm="100000">
                                          <p:val>
                                            <p:strVal val="#ppt_w"/>
                                          </p:val>
                                        </p:tav>
                                      </p:tavLst>
                                    </p:anim>
                                    <p:anim calcmode="lin" valueType="num">
                                      <p:cBhvr>
                                        <p:cTn id="32" dur="500" fill="hold"/>
                                        <p:tgtEl>
                                          <p:spTgt spid="2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15860" y="59055"/>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控制真值表（</a:t>
            </a:r>
            <a:r>
              <a:rPr lang="en-US" altLang="zh-CN" sz="3200" b="1" dirty="0">
                <a:solidFill>
                  <a:srgbClr val="0000FF"/>
                </a:solidFill>
              </a:rPr>
              <a:t>ALUOp</a:t>
            </a:r>
            <a:r>
              <a:rPr altLang="en-US" sz="3200" b="1" dirty="0">
                <a:solidFill>
                  <a:srgbClr val="0000FF"/>
                </a:solidFill>
              </a:rPr>
              <a:t>和</a:t>
            </a:r>
            <a:r>
              <a:rPr lang="en-US" altLang="zh-CN" sz="3200" b="1" dirty="0">
                <a:solidFill>
                  <a:srgbClr val="0000FF"/>
                </a:solidFill>
              </a:rPr>
              <a:t>funct</a:t>
            </a:r>
            <a:r>
              <a:rPr altLang="en-US" sz="3200" b="1" dirty="0">
                <a:solidFill>
                  <a:srgbClr val="0000FF"/>
                </a:solidFill>
              </a:rPr>
              <a:t>字段组合</a:t>
            </a:r>
            <a:r>
              <a:rPr lang="zh-CN" altLang="en-US" sz="3200" b="1" dirty="0">
                <a:solidFill>
                  <a:srgbClr val="0000FF"/>
                </a:solidFill>
              </a:rPr>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60</a:t>
            </a:fld>
            <a:endParaRPr kumimoji="0" lang="zh-CN" altLang="en-US" dirty="0"/>
          </a:p>
        </p:txBody>
      </p:sp>
      <p:sp>
        <p:nvSpPr>
          <p:cNvPr id="79" name="Text Box 12"/>
          <p:cNvSpPr txBox="1">
            <a:spLocks noChangeArrowheads="1"/>
          </p:cNvSpPr>
          <p:nvPr/>
        </p:nvSpPr>
        <p:spPr bwMode="auto">
          <a:xfrm>
            <a:off x="72223" y="801727"/>
            <a:ext cx="8999557" cy="266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b="0" dirty="0"/>
              <a:t>把</a:t>
            </a:r>
            <a:r>
              <a:rPr lang="en-US" altLang="zh-CN" b="0" dirty="0"/>
              <a:t>2</a:t>
            </a:r>
            <a:r>
              <a:rPr lang="zh-CN" altLang="en-US" b="0" dirty="0"/>
              <a:t>位</a:t>
            </a:r>
            <a:r>
              <a:rPr lang="en-US" altLang="zh-CN" b="0" dirty="0" err="1"/>
              <a:t>ALUOp</a:t>
            </a:r>
            <a:r>
              <a:rPr lang="zh-CN" altLang="en-US" b="0" dirty="0"/>
              <a:t>和</a:t>
            </a:r>
            <a:r>
              <a:rPr lang="en-US" altLang="zh-CN" b="0" dirty="0"/>
              <a:t>6</a:t>
            </a:r>
            <a:r>
              <a:rPr lang="zh-CN" altLang="en-US" b="0" dirty="0"/>
              <a:t>位</a:t>
            </a:r>
            <a:r>
              <a:rPr lang="en-US" altLang="zh-CN" b="0" dirty="0" err="1"/>
              <a:t>funct</a:t>
            </a:r>
            <a:r>
              <a:rPr lang="zh-CN" altLang="en-US" b="0" dirty="0"/>
              <a:t>映射为</a:t>
            </a:r>
            <a:r>
              <a:rPr lang="en-US" altLang="zh-CN" b="0" dirty="0"/>
              <a:t>4</a:t>
            </a:r>
            <a:r>
              <a:rPr lang="zh-CN" altLang="en-US" b="0" dirty="0"/>
              <a:t>位</a:t>
            </a:r>
            <a:r>
              <a:rPr lang="en-US" altLang="zh-CN" b="0" dirty="0"/>
              <a:t>ALU</a:t>
            </a:r>
            <a:r>
              <a:rPr lang="zh-CN" altLang="en-US" b="0" dirty="0"/>
              <a:t>控制信号：</a:t>
            </a:r>
          </a:p>
          <a:p>
            <a:pPr marL="894080" indent="-446405" algn="l">
              <a:lnSpc>
                <a:spcPct val="130000"/>
              </a:lnSpc>
              <a:buFont typeface="Wingdings" panose="05000000000000000000" pitchFamily="2" charset="2"/>
              <a:buChar char="Ø"/>
            </a:pPr>
            <a:r>
              <a:rPr lang="en-US" altLang="zh-CN" sz="2000" b="0" dirty="0" err="1">
                <a:solidFill>
                  <a:srgbClr val="0000FF"/>
                </a:solidFill>
              </a:rPr>
              <a:t>funct</a:t>
            </a:r>
            <a:r>
              <a:rPr lang="zh-CN" altLang="en-US" sz="2000" b="0" dirty="0">
                <a:solidFill>
                  <a:srgbClr val="0000FF"/>
                </a:solidFill>
              </a:rPr>
              <a:t>的</a:t>
            </a:r>
            <a:r>
              <a:rPr lang="en-US" altLang="zh-CN" sz="2000" b="0" dirty="0">
                <a:solidFill>
                  <a:srgbClr val="0000FF"/>
                </a:solidFill>
              </a:rPr>
              <a:t>64</a:t>
            </a:r>
            <a:r>
              <a:rPr lang="zh-CN" altLang="en-US" sz="2000" b="0" dirty="0">
                <a:solidFill>
                  <a:srgbClr val="0000FF"/>
                </a:solidFill>
              </a:rPr>
              <a:t>（</a:t>
            </a:r>
            <a:r>
              <a:rPr lang="en-US" altLang="zh-CN" sz="2000" b="0" dirty="0">
                <a:solidFill>
                  <a:srgbClr val="0000FF"/>
                </a:solidFill>
              </a:rPr>
              <a:t>2</a:t>
            </a:r>
            <a:r>
              <a:rPr lang="en-US" altLang="zh-CN" sz="2000" b="0" baseline="30000" dirty="0">
                <a:solidFill>
                  <a:srgbClr val="0000FF"/>
                </a:solidFill>
              </a:rPr>
              <a:t>6</a:t>
            </a:r>
            <a:r>
              <a:rPr lang="zh-CN" altLang="en-US" sz="2000" b="0" dirty="0">
                <a:solidFill>
                  <a:srgbClr val="0000FF"/>
                </a:solidFill>
              </a:rPr>
              <a:t>）种取值中只有很小一部分有意义，并且只有当</a:t>
            </a:r>
            <a:r>
              <a:rPr lang="en-US" altLang="zh-CN" sz="2000" b="0" dirty="0" err="1">
                <a:solidFill>
                  <a:srgbClr val="0000FF"/>
                </a:solidFill>
              </a:rPr>
              <a:t>ALUOp</a:t>
            </a:r>
            <a:r>
              <a:rPr lang="zh-CN" altLang="en-US" sz="2000" b="0" dirty="0">
                <a:solidFill>
                  <a:srgbClr val="0000FF"/>
                </a:solidFill>
              </a:rPr>
              <a:t>为</a:t>
            </a:r>
            <a:r>
              <a:rPr lang="en-US" altLang="zh-CN" sz="2000" b="0" dirty="0">
                <a:solidFill>
                  <a:srgbClr val="0000FF"/>
                </a:solidFill>
              </a:rPr>
              <a:t>10</a:t>
            </a:r>
            <a:r>
              <a:rPr lang="zh-CN" altLang="en-US" sz="2000" b="0" dirty="0">
                <a:solidFill>
                  <a:srgbClr val="0000FF"/>
                </a:solidFill>
              </a:rPr>
              <a:t>时才使用</a:t>
            </a:r>
          </a:p>
          <a:p>
            <a:pPr marL="894080" indent="-446405" algn="l">
              <a:lnSpc>
                <a:spcPct val="130000"/>
              </a:lnSpc>
              <a:buFont typeface="Wingdings" panose="05000000000000000000" pitchFamily="2" charset="2"/>
              <a:buChar char="Ø"/>
            </a:pPr>
            <a:r>
              <a:rPr lang="zh-CN" altLang="en-US" sz="2000" b="0" dirty="0">
                <a:solidFill>
                  <a:srgbClr val="0000FF"/>
                </a:solidFill>
              </a:rPr>
              <a:t>由于完整的真值表很大（</a:t>
            </a:r>
            <a:r>
              <a:rPr lang="en-US" altLang="zh-CN" sz="2000" b="0" dirty="0">
                <a:solidFill>
                  <a:srgbClr val="0000FF"/>
                </a:solidFill>
              </a:rPr>
              <a:t>2</a:t>
            </a:r>
            <a:r>
              <a:rPr lang="en-US" altLang="zh-CN" sz="2000" b="0" baseline="30000" dirty="0">
                <a:solidFill>
                  <a:srgbClr val="0000FF"/>
                </a:solidFill>
              </a:rPr>
              <a:t>8</a:t>
            </a:r>
            <a:r>
              <a:rPr lang="en-US" altLang="zh-CN" sz="2000" b="0" dirty="0">
                <a:solidFill>
                  <a:srgbClr val="0000FF"/>
                </a:solidFill>
              </a:rPr>
              <a:t>=256</a:t>
            </a:r>
            <a:r>
              <a:rPr lang="zh-CN" altLang="en-US" sz="2000" b="0" dirty="0">
                <a:solidFill>
                  <a:srgbClr val="0000FF"/>
                </a:solidFill>
              </a:rPr>
              <a:t>项），不关心所有的输入组合，只列出使</a:t>
            </a:r>
            <a:r>
              <a:rPr lang="en-US" altLang="zh-CN" sz="2000" b="0" dirty="0">
                <a:solidFill>
                  <a:srgbClr val="FF0000"/>
                </a:solidFill>
              </a:rPr>
              <a:t>ALU</a:t>
            </a:r>
            <a:r>
              <a:rPr lang="zh-CN" altLang="en-US" sz="2000" b="0" dirty="0">
                <a:solidFill>
                  <a:srgbClr val="FF0000"/>
                </a:solidFill>
              </a:rPr>
              <a:t>控制信号</a:t>
            </a:r>
            <a:r>
              <a:rPr lang="en-US" altLang="zh-CN" sz="2000" b="0" dirty="0">
                <a:solidFill>
                  <a:srgbClr val="FF0000"/>
                </a:solidFill>
              </a:rPr>
              <a:t>Operation</a:t>
            </a:r>
            <a:r>
              <a:rPr lang="zh-CN" altLang="en-US" sz="2000" b="0" dirty="0">
                <a:solidFill>
                  <a:srgbClr val="0000FF"/>
                </a:solidFill>
              </a:rPr>
              <a:t>有效的部分</a:t>
            </a:r>
            <a:endParaRPr lang="en-US" altLang="zh-CN" sz="2000" b="0" dirty="0">
              <a:solidFill>
                <a:srgbClr val="0000FF"/>
              </a:solidFill>
            </a:endParaRPr>
          </a:p>
          <a:p>
            <a:pPr marL="894080" indent="-446405" algn="l">
              <a:lnSpc>
                <a:spcPct val="130000"/>
              </a:lnSpc>
              <a:buFont typeface="Wingdings" panose="05000000000000000000" pitchFamily="2" charset="2"/>
              <a:buChar char="Ø"/>
            </a:pPr>
            <a:r>
              <a:rPr lang="zh-CN" altLang="en-US" sz="2000" b="0" dirty="0">
                <a:solidFill>
                  <a:srgbClr val="0000FF"/>
                </a:solidFill>
              </a:rPr>
              <a:t>忽略</a:t>
            </a:r>
            <a:r>
              <a:rPr lang="en-US" altLang="zh-CN" sz="2000" b="0" dirty="0">
                <a:solidFill>
                  <a:srgbClr val="0000FF"/>
                </a:solidFill>
              </a:rPr>
              <a:t>F5</a:t>
            </a:r>
            <a:r>
              <a:rPr lang="zh-CN" altLang="en-US" sz="2000" b="0" dirty="0">
                <a:solidFill>
                  <a:srgbClr val="0000FF"/>
                </a:solidFill>
              </a:rPr>
              <a:t>、</a:t>
            </a:r>
            <a:r>
              <a:rPr lang="en-US" altLang="zh-CN" sz="2000" b="0" dirty="0">
                <a:solidFill>
                  <a:srgbClr val="0000FF"/>
                </a:solidFill>
              </a:rPr>
              <a:t>F4(</a:t>
            </a:r>
            <a:r>
              <a:rPr lang="zh-CN" altLang="en-US" sz="2000" b="0" dirty="0">
                <a:solidFill>
                  <a:srgbClr val="0000FF"/>
                </a:solidFill>
              </a:rPr>
              <a:t>它们永远为“</a:t>
            </a:r>
            <a:r>
              <a:rPr lang="en-US" altLang="zh-CN" sz="2000" b="0" dirty="0">
                <a:solidFill>
                  <a:srgbClr val="C00000"/>
                </a:solidFill>
              </a:rPr>
              <a:t>10</a:t>
            </a:r>
            <a:r>
              <a:rPr lang="zh-CN" altLang="en-US" sz="2000" b="0" dirty="0">
                <a:solidFill>
                  <a:srgbClr val="0000FF"/>
                </a:solidFill>
              </a:rPr>
              <a:t>”</a:t>
            </a:r>
            <a:r>
              <a:rPr lang="en-US" altLang="zh-CN" sz="2000" b="0" dirty="0">
                <a:solidFill>
                  <a:srgbClr val="0000FF"/>
                </a:solidFill>
              </a:rPr>
              <a:t>)</a:t>
            </a:r>
          </a:p>
        </p:txBody>
      </p:sp>
      <p:grpSp>
        <p:nvGrpSpPr>
          <p:cNvPr id="80" name="Group 4"/>
          <p:cNvGrpSpPr/>
          <p:nvPr/>
        </p:nvGrpSpPr>
        <p:grpSpPr bwMode="auto">
          <a:xfrm>
            <a:off x="611562" y="3542585"/>
            <a:ext cx="7200800" cy="3204062"/>
            <a:chOff x="864" y="1872"/>
            <a:chExt cx="3840" cy="1536"/>
          </a:xfrm>
        </p:grpSpPr>
        <p:sp>
          <p:nvSpPr>
            <p:cNvPr id="81" name="Rectangle 5"/>
            <p:cNvSpPr>
              <a:spLocks noChangeArrowheads="1"/>
            </p:cNvSpPr>
            <p:nvPr/>
          </p:nvSpPr>
          <p:spPr bwMode="auto">
            <a:xfrm>
              <a:off x="3936" y="1872"/>
              <a:ext cx="768" cy="192"/>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Operation</a:t>
              </a:r>
            </a:p>
          </p:txBody>
        </p:sp>
        <p:sp>
          <p:nvSpPr>
            <p:cNvPr id="82" name="Rectangle 6"/>
            <p:cNvSpPr>
              <a:spLocks noChangeArrowheads="1"/>
            </p:cNvSpPr>
            <p:nvPr/>
          </p:nvSpPr>
          <p:spPr bwMode="auto">
            <a:xfrm>
              <a:off x="3936" y="2064"/>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0010</a:t>
              </a:r>
            </a:p>
          </p:txBody>
        </p:sp>
        <p:sp>
          <p:nvSpPr>
            <p:cNvPr id="83" name="Rectangle 7"/>
            <p:cNvSpPr>
              <a:spLocks noChangeArrowheads="1"/>
            </p:cNvSpPr>
            <p:nvPr/>
          </p:nvSpPr>
          <p:spPr bwMode="auto">
            <a:xfrm>
              <a:off x="3936" y="2256"/>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0110</a:t>
              </a:r>
            </a:p>
          </p:txBody>
        </p:sp>
        <p:sp>
          <p:nvSpPr>
            <p:cNvPr id="84" name="Rectangle 8"/>
            <p:cNvSpPr>
              <a:spLocks noChangeArrowheads="1"/>
            </p:cNvSpPr>
            <p:nvPr/>
          </p:nvSpPr>
          <p:spPr bwMode="auto">
            <a:xfrm>
              <a:off x="3936" y="2448"/>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0010</a:t>
              </a:r>
            </a:p>
          </p:txBody>
        </p:sp>
        <p:sp>
          <p:nvSpPr>
            <p:cNvPr id="85" name="Rectangle 9"/>
            <p:cNvSpPr>
              <a:spLocks noChangeArrowheads="1"/>
            </p:cNvSpPr>
            <p:nvPr/>
          </p:nvSpPr>
          <p:spPr bwMode="auto">
            <a:xfrm>
              <a:off x="3936" y="2640"/>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0110</a:t>
              </a:r>
            </a:p>
          </p:txBody>
        </p:sp>
        <p:sp>
          <p:nvSpPr>
            <p:cNvPr id="86" name="Rectangle 10"/>
            <p:cNvSpPr>
              <a:spLocks noChangeArrowheads="1"/>
            </p:cNvSpPr>
            <p:nvPr/>
          </p:nvSpPr>
          <p:spPr bwMode="auto">
            <a:xfrm>
              <a:off x="3936" y="2832"/>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0000</a:t>
              </a:r>
            </a:p>
          </p:txBody>
        </p:sp>
        <p:sp>
          <p:nvSpPr>
            <p:cNvPr id="87" name="Rectangle 11"/>
            <p:cNvSpPr>
              <a:spLocks noChangeArrowheads="1"/>
            </p:cNvSpPr>
            <p:nvPr/>
          </p:nvSpPr>
          <p:spPr bwMode="auto">
            <a:xfrm>
              <a:off x="3936" y="3024"/>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0001</a:t>
              </a:r>
            </a:p>
          </p:txBody>
        </p:sp>
        <p:sp>
          <p:nvSpPr>
            <p:cNvPr id="88" name="Rectangle 12"/>
            <p:cNvSpPr>
              <a:spLocks noChangeArrowheads="1"/>
            </p:cNvSpPr>
            <p:nvPr/>
          </p:nvSpPr>
          <p:spPr bwMode="auto">
            <a:xfrm>
              <a:off x="3936" y="3216"/>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0111</a:t>
              </a:r>
            </a:p>
          </p:txBody>
        </p:sp>
        <p:sp>
          <p:nvSpPr>
            <p:cNvPr id="89" name="Rectangle 13"/>
            <p:cNvSpPr>
              <a:spLocks noChangeArrowheads="1"/>
            </p:cNvSpPr>
            <p:nvPr/>
          </p:nvSpPr>
          <p:spPr bwMode="auto">
            <a:xfrm>
              <a:off x="864" y="1872"/>
              <a:ext cx="528"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ALUOp1</a:t>
              </a:r>
            </a:p>
          </p:txBody>
        </p:sp>
        <p:sp>
          <p:nvSpPr>
            <p:cNvPr id="90" name="Rectangle 14"/>
            <p:cNvSpPr>
              <a:spLocks noChangeArrowheads="1"/>
            </p:cNvSpPr>
            <p:nvPr/>
          </p:nvSpPr>
          <p:spPr bwMode="auto">
            <a:xfrm>
              <a:off x="864" y="206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91" name="Rectangle 15"/>
            <p:cNvSpPr>
              <a:spLocks noChangeArrowheads="1"/>
            </p:cNvSpPr>
            <p:nvPr/>
          </p:nvSpPr>
          <p:spPr bwMode="auto">
            <a:xfrm>
              <a:off x="864" y="225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92" name="Rectangle 16"/>
            <p:cNvSpPr>
              <a:spLocks noChangeArrowheads="1"/>
            </p:cNvSpPr>
            <p:nvPr/>
          </p:nvSpPr>
          <p:spPr bwMode="auto">
            <a:xfrm>
              <a:off x="864" y="2448"/>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3" name="Rectangle 17"/>
            <p:cNvSpPr>
              <a:spLocks noChangeArrowheads="1"/>
            </p:cNvSpPr>
            <p:nvPr/>
          </p:nvSpPr>
          <p:spPr bwMode="auto">
            <a:xfrm>
              <a:off x="864" y="2640"/>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4" name="Rectangle 18"/>
            <p:cNvSpPr>
              <a:spLocks noChangeArrowheads="1"/>
            </p:cNvSpPr>
            <p:nvPr/>
          </p:nvSpPr>
          <p:spPr bwMode="auto">
            <a:xfrm>
              <a:off x="864" y="2832"/>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5" name="Rectangle 19"/>
            <p:cNvSpPr>
              <a:spLocks noChangeArrowheads="1"/>
            </p:cNvSpPr>
            <p:nvPr/>
          </p:nvSpPr>
          <p:spPr bwMode="auto">
            <a:xfrm>
              <a:off x="864" y="302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6" name="Rectangle 20"/>
            <p:cNvSpPr>
              <a:spLocks noChangeArrowheads="1"/>
            </p:cNvSpPr>
            <p:nvPr/>
          </p:nvSpPr>
          <p:spPr bwMode="auto">
            <a:xfrm>
              <a:off x="864" y="321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7" name="Rectangle 21"/>
            <p:cNvSpPr>
              <a:spLocks noChangeArrowheads="1"/>
            </p:cNvSpPr>
            <p:nvPr/>
          </p:nvSpPr>
          <p:spPr bwMode="auto">
            <a:xfrm>
              <a:off x="1392" y="1872"/>
              <a:ext cx="528"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ALUOp0</a:t>
              </a:r>
            </a:p>
          </p:txBody>
        </p:sp>
        <p:sp>
          <p:nvSpPr>
            <p:cNvPr id="98" name="Rectangle 22"/>
            <p:cNvSpPr>
              <a:spLocks noChangeArrowheads="1"/>
            </p:cNvSpPr>
            <p:nvPr/>
          </p:nvSpPr>
          <p:spPr bwMode="auto">
            <a:xfrm>
              <a:off x="1392" y="206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99" name="Rectangle 23"/>
            <p:cNvSpPr>
              <a:spLocks noChangeArrowheads="1"/>
            </p:cNvSpPr>
            <p:nvPr/>
          </p:nvSpPr>
          <p:spPr bwMode="auto">
            <a:xfrm>
              <a:off x="1392" y="225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00" name="Rectangle 24"/>
            <p:cNvSpPr>
              <a:spLocks noChangeArrowheads="1"/>
            </p:cNvSpPr>
            <p:nvPr/>
          </p:nvSpPr>
          <p:spPr bwMode="auto">
            <a:xfrm>
              <a:off x="1392" y="2448"/>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1" name="Rectangle 25"/>
            <p:cNvSpPr>
              <a:spLocks noChangeArrowheads="1"/>
            </p:cNvSpPr>
            <p:nvPr/>
          </p:nvSpPr>
          <p:spPr bwMode="auto">
            <a:xfrm>
              <a:off x="1392" y="2640"/>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2" name="Rectangle 26"/>
            <p:cNvSpPr>
              <a:spLocks noChangeArrowheads="1"/>
            </p:cNvSpPr>
            <p:nvPr/>
          </p:nvSpPr>
          <p:spPr bwMode="auto">
            <a:xfrm>
              <a:off x="1392" y="2832"/>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3" name="Rectangle 27"/>
            <p:cNvSpPr>
              <a:spLocks noChangeArrowheads="1"/>
            </p:cNvSpPr>
            <p:nvPr/>
          </p:nvSpPr>
          <p:spPr bwMode="auto">
            <a:xfrm>
              <a:off x="1392" y="302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4" name="Rectangle 28"/>
            <p:cNvSpPr>
              <a:spLocks noChangeArrowheads="1"/>
            </p:cNvSpPr>
            <p:nvPr/>
          </p:nvSpPr>
          <p:spPr bwMode="auto">
            <a:xfrm>
              <a:off x="1392" y="321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5" name="Rectangle 29"/>
            <p:cNvSpPr>
              <a:spLocks noChangeArrowheads="1"/>
            </p:cNvSpPr>
            <p:nvPr/>
          </p:nvSpPr>
          <p:spPr bwMode="auto">
            <a:xfrm>
              <a:off x="1920"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a:latin typeface="Helvetica" charset="0"/>
                </a:rPr>
                <a:t>F5</a:t>
              </a:r>
            </a:p>
          </p:txBody>
        </p:sp>
        <p:sp>
          <p:nvSpPr>
            <p:cNvPr id="106" name="Rectangle 30"/>
            <p:cNvSpPr>
              <a:spLocks noChangeArrowheads="1"/>
            </p:cNvSpPr>
            <p:nvPr/>
          </p:nvSpPr>
          <p:spPr bwMode="auto">
            <a:xfrm>
              <a:off x="1920"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07" name="Rectangle 31"/>
            <p:cNvSpPr>
              <a:spLocks noChangeArrowheads="1"/>
            </p:cNvSpPr>
            <p:nvPr/>
          </p:nvSpPr>
          <p:spPr bwMode="auto">
            <a:xfrm>
              <a:off x="1920"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08" name="Rectangle 32"/>
            <p:cNvSpPr>
              <a:spLocks noChangeArrowheads="1"/>
            </p:cNvSpPr>
            <p:nvPr/>
          </p:nvSpPr>
          <p:spPr bwMode="auto">
            <a:xfrm>
              <a:off x="2256"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F4</a:t>
              </a:r>
            </a:p>
          </p:txBody>
        </p:sp>
        <p:sp>
          <p:nvSpPr>
            <p:cNvPr id="109" name="Rectangle 33"/>
            <p:cNvSpPr>
              <a:spLocks noChangeArrowheads="1"/>
            </p:cNvSpPr>
            <p:nvPr/>
          </p:nvSpPr>
          <p:spPr bwMode="auto">
            <a:xfrm>
              <a:off x="2256"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0" name="Rectangle 34"/>
            <p:cNvSpPr>
              <a:spLocks noChangeArrowheads="1"/>
            </p:cNvSpPr>
            <p:nvPr/>
          </p:nvSpPr>
          <p:spPr bwMode="auto">
            <a:xfrm>
              <a:off x="2592"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F3</a:t>
              </a:r>
            </a:p>
          </p:txBody>
        </p:sp>
        <p:sp>
          <p:nvSpPr>
            <p:cNvPr id="111" name="Rectangle 35"/>
            <p:cNvSpPr>
              <a:spLocks noChangeArrowheads="1"/>
            </p:cNvSpPr>
            <p:nvPr/>
          </p:nvSpPr>
          <p:spPr bwMode="auto">
            <a:xfrm>
              <a:off x="2592"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2" name="Rectangle 36"/>
            <p:cNvSpPr>
              <a:spLocks noChangeArrowheads="1"/>
            </p:cNvSpPr>
            <p:nvPr/>
          </p:nvSpPr>
          <p:spPr bwMode="auto">
            <a:xfrm>
              <a:off x="2592"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3" name="Rectangle 37"/>
            <p:cNvSpPr>
              <a:spLocks noChangeArrowheads="1"/>
            </p:cNvSpPr>
            <p:nvPr/>
          </p:nvSpPr>
          <p:spPr bwMode="auto">
            <a:xfrm>
              <a:off x="2592"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4" name="Rectangle 38"/>
            <p:cNvSpPr>
              <a:spLocks noChangeArrowheads="1"/>
            </p:cNvSpPr>
            <p:nvPr/>
          </p:nvSpPr>
          <p:spPr bwMode="auto">
            <a:xfrm>
              <a:off x="2592"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5" name="Rectangle 39"/>
            <p:cNvSpPr>
              <a:spLocks noChangeArrowheads="1"/>
            </p:cNvSpPr>
            <p:nvPr/>
          </p:nvSpPr>
          <p:spPr bwMode="auto">
            <a:xfrm>
              <a:off x="2592"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16" name="Rectangle 40"/>
            <p:cNvSpPr>
              <a:spLocks noChangeArrowheads="1"/>
            </p:cNvSpPr>
            <p:nvPr/>
          </p:nvSpPr>
          <p:spPr bwMode="auto">
            <a:xfrm>
              <a:off x="2592"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17" name="Rectangle 41"/>
            <p:cNvSpPr>
              <a:spLocks noChangeArrowheads="1"/>
            </p:cNvSpPr>
            <p:nvPr/>
          </p:nvSpPr>
          <p:spPr bwMode="auto">
            <a:xfrm>
              <a:off x="2928"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F2</a:t>
              </a:r>
            </a:p>
          </p:txBody>
        </p:sp>
        <p:sp>
          <p:nvSpPr>
            <p:cNvPr id="118" name="Rectangle 42"/>
            <p:cNvSpPr>
              <a:spLocks noChangeArrowheads="1"/>
            </p:cNvSpPr>
            <p:nvPr/>
          </p:nvSpPr>
          <p:spPr bwMode="auto">
            <a:xfrm>
              <a:off x="2928"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9" name="Rectangle 43"/>
            <p:cNvSpPr>
              <a:spLocks noChangeArrowheads="1"/>
            </p:cNvSpPr>
            <p:nvPr/>
          </p:nvSpPr>
          <p:spPr bwMode="auto">
            <a:xfrm>
              <a:off x="2928"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0" name="Rectangle 44"/>
            <p:cNvSpPr>
              <a:spLocks noChangeArrowheads="1"/>
            </p:cNvSpPr>
            <p:nvPr/>
          </p:nvSpPr>
          <p:spPr bwMode="auto">
            <a:xfrm>
              <a:off x="2928"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1" name="Rectangle 45"/>
            <p:cNvSpPr>
              <a:spLocks noChangeArrowheads="1"/>
            </p:cNvSpPr>
            <p:nvPr/>
          </p:nvSpPr>
          <p:spPr bwMode="auto">
            <a:xfrm>
              <a:off x="2928"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2" name="Rectangle 46"/>
            <p:cNvSpPr>
              <a:spLocks noChangeArrowheads="1"/>
            </p:cNvSpPr>
            <p:nvPr/>
          </p:nvSpPr>
          <p:spPr bwMode="auto">
            <a:xfrm>
              <a:off x="2928"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3" name="Rectangle 47"/>
            <p:cNvSpPr>
              <a:spLocks noChangeArrowheads="1"/>
            </p:cNvSpPr>
            <p:nvPr/>
          </p:nvSpPr>
          <p:spPr bwMode="auto">
            <a:xfrm>
              <a:off x="2928"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4" name="Rectangle 48"/>
            <p:cNvSpPr>
              <a:spLocks noChangeArrowheads="1"/>
            </p:cNvSpPr>
            <p:nvPr/>
          </p:nvSpPr>
          <p:spPr bwMode="auto">
            <a:xfrm>
              <a:off x="3264"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F1</a:t>
              </a:r>
            </a:p>
          </p:txBody>
        </p:sp>
        <p:sp>
          <p:nvSpPr>
            <p:cNvPr id="125" name="Rectangle 49"/>
            <p:cNvSpPr>
              <a:spLocks noChangeArrowheads="1"/>
            </p:cNvSpPr>
            <p:nvPr/>
          </p:nvSpPr>
          <p:spPr bwMode="auto">
            <a:xfrm>
              <a:off x="3264"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26" name="Rectangle 50"/>
            <p:cNvSpPr>
              <a:spLocks noChangeArrowheads="1"/>
            </p:cNvSpPr>
            <p:nvPr/>
          </p:nvSpPr>
          <p:spPr bwMode="auto">
            <a:xfrm>
              <a:off x="3264"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7" name="Rectangle 51"/>
            <p:cNvSpPr>
              <a:spLocks noChangeArrowheads="1"/>
            </p:cNvSpPr>
            <p:nvPr/>
          </p:nvSpPr>
          <p:spPr bwMode="auto">
            <a:xfrm>
              <a:off x="3264"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8" name="Rectangle 52"/>
            <p:cNvSpPr>
              <a:spLocks noChangeArrowheads="1"/>
            </p:cNvSpPr>
            <p:nvPr/>
          </p:nvSpPr>
          <p:spPr bwMode="auto">
            <a:xfrm>
              <a:off x="3264"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9" name="Rectangle 53"/>
            <p:cNvSpPr>
              <a:spLocks noChangeArrowheads="1"/>
            </p:cNvSpPr>
            <p:nvPr/>
          </p:nvSpPr>
          <p:spPr bwMode="auto">
            <a:xfrm>
              <a:off x="3264"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0" name="Rectangle 54"/>
            <p:cNvSpPr>
              <a:spLocks noChangeArrowheads="1"/>
            </p:cNvSpPr>
            <p:nvPr/>
          </p:nvSpPr>
          <p:spPr bwMode="auto">
            <a:xfrm>
              <a:off x="3264"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31" name="Rectangle 55"/>
            <p:cNvSpPr>
              <a:spLocks noChangeArrowheads="1"/>
            </p:cNvSpPr>
            <p:nvPr/>
          </p:nvSpPr>
          <p:spPr bwMode="auto">
            <a:xfrm>
              <a:off x="3600"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a:latin typeface="Helvetica" charset="0"/>
                </a:rPr>
                <a:t>F0</a:t>
              </a:r>
            </a:p>
          </p:txBody>
        </p:sp>
        <p:sp>
          <p:nvSpPr>
            <p:cNvPr id="132" name="Rectangle 56"/>
            <p:cNvSpPr>
              <a:spLocks noChangeArrowheads="1"/>
            </p:cNvSpPr>
            <p:nvPr/>
          </p:nvSpPr>
          <p:spPr bwMode="auto">
            <a:xfrm>
              <a:off x="3600"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33" name="Rectangle 57"/>
            <p:cNvSpPr>
              <a:spLocks noChangeArrowheads="1"/>
            </p:cNvSpPr>
            <p:nvPr/>
          </p:nvSpPr>
          <p:spPr bwMode="auto">
            <a:xfrm>
              <a:off x="3600"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4" name="Rectangle 58"/>
            <p:cNvSpPr>
              <a:spLocks noChangeArrowheads="1"/>
            </p:cNvSpPr>
            <p:nvPr/>
          </p:nvSpPr>
          <p:spPr bwMode="auto">
            <a:xfrm>
              <a:off x="3600"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5" name="Rectangle 59"/>
            <p:cNvSpPr>
              <a:spLocks noChangeArrowheads="1"/>
            </p:cNvSpPr>
            <p:nvPr/>
          </p:nvSpPr>
          <p:spPr bwMode="auto">
            <a:xfrm>
              <a:off x="3600"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6" name="Rectangle 60"/>
            <p:cNvSpPr>
              <a:spLocks noChangeArrowheads="1"/>
            </p:cNvSpPr>
            <p:nvPr/>
          </p:nvSpPr>
          <p:spPr bwMode="auto">
            <a:xfrm>
              <a:off x="3600"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37" name="Rectangle 61"/>
            <p:cNvSpPr>
              <a:spLocks noChangeArrowheads="1"/>
            </p:cNvSpPr>
            <p:nvPr/>
          </p:nvSpPr>
          <p:spPr bwMode="auto">
            <a:xfrm>
              <a:off x="3600"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8" name="Rectangle 62"/>
            <p:cNvSpPr>
              <a:spLocks noChangeArrowheads="1"/>
            </p:cNvSpPr>
            <p:nvPr/>
          </p:nvSpPr>
          <p:spPr bwMode="auto">
            <a:xfrm>
              <a:off x="2256"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39" name="Rectangle 63"/>
            <p:cNvSpPr>
              <a:spLocks noChangeArrowheads="1"/>
            </p:cNvSpPr>
            <p:nvPr/>
          </p:nvSpPr>
          <p:spPr bwMode="auto">
            <a:xfrm>
              <a:off x="2592"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0" name="Rectangle 64"/>
            <p:cNvSpPr>
              <a:spLocks noChangeArrowheads="1"/>
            </p:cNvSpPr>
            <p:nvPr/>
          </p:nvSpPr>
          <p:spPr bwMode="auto">
            <a:xfrm>
              <a:off x="2928"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1" name="Rectangle 65"/>
            <p:cNvSpPr>
              <a:spLocks noChangeArrowheads="1"/>
            </p:cNvSpPr>
            <p:nvPr/>
          </p:nvSpPr>
          <p:spPr bwMode="auto">
            <a:xfrm>
              <a:off x="3264"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2" name="Rectangle 66"/>
            <p:cNvSpPr>
              <a:spLocks noChangeArrowheads="1"/>
            </p:cNvSpPr>
            <p:nvPr/>
          </p:nvSpPr>
          <p:spPr bwMode="auto">
            <a:xfrm>
              <a:off x="3600"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3" name="Rectangle 67"/>
            <p:cNvSpPr>
              <a:spLocks noChangeArrowheads="1"/>
            </p:cNvSpPr>
            <p:nvPr/>
          </p:nvSpPr>
          <p:spPr bwMode="auto">
            <a:xfrm>
              <a:off x="1920"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4" name="Rectangle 68"/>
            <p:cNvSpPr>
              <a:spLocks noChangeArrowheads="1"/>
            </p:cNvSpPr>
            <p:nvPr/>
          </p:nvSpPr>
          <p:spPr bwMode="auto">
            <a:xfrm>
              <a:off x="2256"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6" name="Rectangle 69"/>
            <p:cNvSpPr>
              <a:spLocks noChangeArrowheads="1"/>
            </p:cNvSpPr>
            <p:nvPr/>
          </p:nvSpPr>
          <p:spPr bwMode="auto">
            <a:xfrm>
              <a:off x="1920"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7" name="Rectangle 70"/>
            <p:cNvSpPr>
              <a:spLocks noChangeArrowheads="1"/>
            </p:cNvSpPr>
            <p:nvPr/>
          </p:nvSpPr>
          <p:spPr bwMode="auto">
            <a:xfrm>
              <a:off x="2256"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8" name="Rectangle 71"/>
            <p:cNvSpPr>
              <a:spLocks noChangeArrowheads="1"/>
            </p:cNvSpPr>
            <p:nvPr/>
          </p:nvSpPr>
          <p:spPr bwMode="auto">
            <a:xfrm>
              <a:off x="1920"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9" name="Rectangle 72"/>
            <p:cNvSpPr>
              <a:spLocks noChangeArrowheads="1"/>
            </p:cNvSpPr>
            <p:nvPr/>
          </p:nvSpPr>
          <p:spPr bwMode="auto">
            <a:xfrm>
              <a:off x="2256"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0" name="Rectangle 73"/>
            <p:cNvSpPr>
              <a:spLocks noChangeArrowheads="1"/>
            </p:cNvSpPr>
            <p:nvPr/>
          </p:nvSpPr>
          <p:spPr bwMode="auto">
            <a:xfrm>
              <a:off x="1920"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1" name="Rectangle 74"/>
            <p:cNvSpPr>
              <a:spLocks noChangeArrowheads="1"/>
            </p:cNvSpPr>
            <p:nvPr/>
          </p:nvSpPr>
          <p:spPr bwMode="auto">
            <a:xfrm>
              <a:off x="2256"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2" name="Rectangle 75"/>
            <p:cNvSpPr>
              <a:spLocks noChangeArrowheads="1"/>
            </p:cNvSpPr>
            <p:nvPr/>
          </p:nvSpPr>
          <p:spPr bwMode="auto">
            <a:xfrm>
              <a:off x="1920"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3" name="Rectangle 76"/>
            <p:cNvSpPr>
              <a:spLocks noChangeArrowheads="1"/>
            </p:cNvSpPr>
            <p:nvPr/>
          </p:nvSpPr>
          <p:spPr bwMode="auto">
            <a:xfrm>
              <a:off x="2256"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grpSp>
      <p:sp>
        <p:nvSpPr>
          <p:cNvPr id="154" name="矩形 153"/>
          <p:cNvSpPr/>
          <p:nvPr/>
        </p:nvSpPr>
        <p:spPr>
          <a:xfrm>
            <a:off x="6768246" y="2780928"/>
            <a:ext cx="208823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X</a:t>
            </a:r>
            <a:r>
              <a:rPr lang="zh-CN" altLang="en-US" sz="2400" b="1" dirty="0">
                <a:solidFill>
                  <a:srgbClr val="C00000"/>
                </a:solidFill>
              </a:rPr>
              <a:t>表示无关项</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控制器的实现</a:t>
            </a:r>
          </a:p>
        </p:txBody>
      </p:sp>
      <p:sp>
        <p:nvSpPr>
          <p:cNvPr id="69" name="矩形 68"/>
          <p:cNvSpPr/>
          <p:nvPr/>
        </p:nvSpPr>
        <p:spPr>
          <a:xfrm>
            <a:off x="394273" y="836965"/>
            <a:ext cx="7544298" cy="503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800"/>
              </a:lnSpc>
            </a:pPr>
            <a:r>
              <a:rPr lang="zh-CN" altLang="en-US" sz="2400" b="1" dirty="0">
                <a:solidFill>
                  <a:schemeClr val="tx1"/>
                </a:solidFill>
              </a:rPr>
              <a:t>真值表建好后，可以优化并转化成</a:t>
            </a:r>
            <a:r>
              <a:rPr lang="zh-CN" altLang="en-US" sz="2400" b="1" dirty="0">
                <a:solidFill>
                  <a:srgbClr val="FF0000"/>
                </a:solidFill>
              </a:rPr>
              <a:t>门电路</a:t>
            </a:r>
            <a:r>
              <a:rPr lang="zh-CN" altLang="en-US" sz="2400" b="1" dirty="0">
                <a:solidFill>
                  <a:schemeClr val="tx1"/>
                </a:solidFill>
              </a:rPr>
              <a:t>。</a:t>
            </a:r>
          </a:p>
        </p:txBody>
      </p:sp>
      <p:sp>
        <p:nvSpPr>
          <p:cNvPr id="2" name="矩形 1"/>
          <p:cNvSpPr/>
          <p:nvPr/>
        </p:nvSpPr>
        <p:spPr>
          <a:xfrm>
            <a:off x="6933783" y="1355899"/>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a:t>
            </a:r>
          </a:p>
        </p:txBody>
      </p:sp>
      <p:cxnSp>
        <p:nvCxnSpPr>
          <p:cNvPr id="3" name="直接箭头连接符 2"/>
          <p:cNvCxnSpPr>
            <a:stCxn id="2" idx="3"/>
          </p:cNvCxnSpPr>
          <p:nvPr/>
        </p:nvCxnSpPr>
        <p:spPr>
          <a:xfrm flipV="1">
            <a:off x="7581855" y="184482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884368" y="1700808"/>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68344" y="1340768"/>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11" name="直接箭头连接符 10"/>
          <p:cNvCxnSpPr/>
          <p:nvPr/>
        </p:nvCxnSpPr>
        <p:spPr>
          <a:xfrm flipV="1">
            <a:off x="5997679" y="1556792"/>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300192" y="1412776"/>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084168" y="1052736"/>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cxnSp>
        <p:nvCxnSpPr>
          <p:cNvPr id="13" name="直接箭头连接符 12"/>
          <p:cNvCxnSpPr/>
          <p:nvPr/>
        </p:nvCxnSpPr>
        <p:spPr>
          <a:xfrm flipV="1">
            <a:off x="5997679" y="220486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084168" y="1700808"/>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15" name="矩形 14"/>
          <p:cNvSpPr/>
          <p:nvPr/>
        </p:nvSpPr>
        <p:spPr>
          <a:xfrm>
            <a:off x="5054533" y="1268760"/>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  OP</a:t>
            </a:r>
            <a:endParaRPr lang="zh-CN" altLang="en-US" b="1" dirty="0">
              <a:solidFill>
                <a:schemeClr val="tx1"/>
              </a:solidFill>
            </a:endParaRPr>
          </a:p>
        </p:txBody>
      </p:sp>
      <p:sp>
        <p:nvSpPr>
          <p:cNvPr id="16" name="矩形 15"/>
          <p:cNvSpPr/>
          <p:nvPr/>
        </p:nvSpPr>
        <p:spPr>
          <a:xfrm>
            <a:off x="5126794" y="1917085"/>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67" name="矩形 66"/>
          <p:cNvSpPr/>
          <p:nvPr/>
        </p:nvSpPr>
        <p:spPr>
          <a:xfrm>
            <a:off x="8460432" y="1556792"/>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sp>
        <p:nvSpPr>
          <p:cNvPr id="17" name="矩形 16"/>
          <p:cNvSpPr/>
          <p:nvPr/>
        </p:nvSpPr>
        <p:spPr>
          <a:xfrm>
            <a:off x="8027670" y="2114550"/>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sp>
        <p:nvSpPr>
          <p:cNvPr id="18" name="灯片编号占位符 17"/>
          <p:cNvSpPr>
            <a:spLocks noGrp="1"/>
          </p:cNvSpPr>
          <p:nvPr>
            <p:ph type="sldNum" sz="quarter" idx="12"/>
          </p:nvPr>
        </p:nvSpPr>
        <p:spPr/>
        <p:txBody>
          <a:bodyPr/>
          <a:lstStyle/>
          <a:p>
            <a:fld id="{240D5ECE-8B49-45CD-BE81-EF81920D1969}" type="slidenum">
              <a:rPr lang="en-US" altLang="zh-CN" smtClean="0"/>
              <a:t>61</a:t>
            </a:fld>
            <a:endParaRPr kumimoji="0" lang="zh-CN" altLang="en-US" dirty="0"/>
          </a:p>
        </p:txBody>
      </p:sp>
      <p:sp>
        <p:nvSpPr>
          <p:cNvPr id="81" name="流程图: 延期 80"/>
          <p:cNvSpPr/>
          <p:nvPr/>
        </p:nvSpPr>
        <p:spPr>
          <a:xfrm>
            <a:off x="4558884" y="5517231"/>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TextBox 81"/>
              <p:cNvSpPr txBox="1"/>
              <p:nvPr/>
            </p:nvSpPr>
            <p:spPr>
              <a:xfrm>
                <a:off x="687496" y="4835455"/>
                <a:ext cx="1128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m:t>
                      </m:r>
                      <m:r>
                        <a:rPr lang="en-US" altLang="zh-CN" b="1" i="1" smtClean="0">
                          <a:latin typeface="Cambria Math"/>
                        </a:rPr>
                        <m:t>𝟓</m:t>
                      </m:r>
                      <m:r>
                        <a:rPr lang="en-US" altLang="zh-CN" b="1" i="1" smtClean="0">
                          <a:latin typeface="Cambria Math"/>
                        </a:rPr>
                        <m:t>−</m:t>
                      </m:r>
                      <m:r>
                        <a:rPr lang="en-US" altLang="zh-CN" b="1" i="1" smtClean="0">
                          <a:latin typeface="Cambria Math"/>
                        </a:rPr>
                        <m:t>𝟎</m:t>
                      </m:r>
                      <m:r>
                        <a:rPr lang="en-US" altLang="zh-CN" b="1" i="1" smtClean="0">
                          <a:latin typeface="Cambria Math"/>
                        </a:rPr>
                        <m:t>)</m:t>
                      </m:r>
                    </m:oMath>
                  </m:oMathPara>
                </a14:m>
                <a:endParaRPr lang="zh-CN" altLang="en-US" b="1" dirty="0"/>
              </a:p>
            </p:txBody>
          </p:sp>
        </mc:Choice>
        <mc:Fallback xmlns="">
          <p:sp>
            <p:nvSpPr>
              <p:cNvPr id="82" name="TextBox 81"/>
              <p:cNvSpPr txBox="1">
                <a:spLocks noRot="1" noChangeAspect="1" noMove="1" noResize="1" noEditPoints="1" noAdjustHandles="1" noChangeArrowheads="1" noChangeShapeType="1" noTextEdit="1"/>
              </p:cNvSpPr>
              <p:nvPr/>
            </p:nvSpPr>
            <p:spPr>
              <a:xfrm>
                <a:off x="687496" y="4835455"/>
                <a:ext cx="1128835" cy="369332"/>
              </a:xfrm>
              <a:prstGeom prst="rect">
                <a:avLst/>
              </a:prstGeom>
              <a:blipFill rotWithShape="1">
                <a:blip r:embed="rId3"/>
                <a:stretch>
                  <a:fillRect b="-11475"/>
                </a:stretch>
              </a:blipFill>
            </p:spPr>
            <p:txBody>
              <a:bodyPr/>
              <a:lstStyle/>
              <a:p>
                <a:r>
                  <a:rPr lang="zh-CN" altLang="en-US">
                    <a:noFill/>
                  </a:rPr>
                  <a:t> </a:t>
                </a:r>
              </a:p>
            </p:txBody>
          </p:sp>
        </mc:Fallback>
      </mc:AlternateContent>
      <p:grpSp>
        <p:nvGrpSpPr>
          <p:cNvPr id="84" name="组合 83"/>
          <p:cNvGrpSpPr/>
          <p:nvPr/>
        </p:nvGrpSpPr>
        <p:grpSpPr>
          <a:xfrm>
            <a:off x="5083418" y="4869159"/>
            <a:ext cx="1220702" cy="576064"/>
            <a:chOff x="2555776" y="3429000"/>
            <a:chExt cx="1080120" cy="432048"/>
          </a:xfrm>
        </p:grpSpPr>
        <p:sp>
          <p:nvSpPr>
            <p:cNvPr id="86" name="弧形 85"/>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弧形 86"/>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 name="组合 89"/>
          <p:cNvGrpSpPr/>
          <p:nvPr/>
        </p:nvGrpSpPr>
        <p:grpSpPr>
          <a:xfrm>
            <a:off x="5051266" y="4104842"/>
            <a:ext cx="1220702" cy="576064"/>
            <a:chOff x="2555776" y="3429000"/>
            <a:chExt cx="1080120" cy="432048"/>
          </a:xfrm>
        </p:grpSpPr>
        <p:sp>
          <p:nvSpPr>
            <p:cNvPr id="91" name="弧形 90"/>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弧形 94"/>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96" name="直接连接符 95"/>
          <p:cNvCxnSpPr/>
          <p:nvPr/>
        </p:nvCxnSpPr>
        <p:spPr>
          <a:xfrm>
            <a:off x="5124522" y="4533147"/>
            <a:ext cx="64807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p:cNvCxnSpPr/>
          <p:nvPr/>
        </p:nvCxnSpPr>
        <p:spPr>
          <a:xfrm>
            <a:off x="3192000" y="4424630"/>
            <a:ext cx="0" cy="1366805"/>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p:cNvCxnSpPr/>
          <p:nvPr/>
        </p:nvCxnSpPr>
        <p:spPr>
          <a:xfrm>
            <a:off x="3924422" y="5959087"/>
            <a:ext cx="64807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p:cNvCxnSpPr/>
          <p:nvPr/>
        </p:nvCxnSpPr>
        <p:spPr>
          <a:xfrm>
            <a:off x="5159522" y="5791435"/>
            <a:ext cx="1504638"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p:cNvCxnSpPr/>
          <p:nvPr/>
        </p:nvCxnSpPr>
        <p:spPr>
          <a:xfrm>
            <a:off x="2200657" y="6093295"/>
            <a:ext cx="1223143"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105" name="组合 104"/>
          <p:cNvGrpSpPr/>
          <p:nvPr/>
        </p:nvGrpSpPr>
        <p:grpSpPr>
          <a:xfrm>
            <a:off x="2703720" y="5661248"/>
            <a:ext cx="1220702" cy="576064"/>
            <a:chOff x="2555776" y="3429000"/>
            <a:chExt cx="1080120" cy="432048"/>
          </a:xfrm>
        </p:grpSpPr>
        <p:sp>
          <p:nvSpPr>
            <p:cNvPr id="106" name="弧形 105"/>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弧形 107"/>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0" name="TextBox 109"/>
              <p:cNvSpPr txBox="1"/>
              <p:nvPr/>
            </p:nvSpPr>
            <p:spPr>
              <a:xfrm>
                <a:off x="2214957" y="5723963"/>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𝟎</m:t>
                      </m:r>
                    </m:oMath>
                  </m:oMathPara>
                </a14:m>
                <a:endParaRPr lang="zh-CN" altLang="en-US" b="1"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214957" y="5723963"/>
                <a:ext cx="522899" cy="369332"/>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111" name="直接连接符 110"/>
          <p:cNvCxnSpPr/>
          <p:nvPr/>
        </p:nvCxnSpPr>
        <p:spPr>
          <a:xfrm>
            <a:off x="2214957" y="4692368"/>
            <a:ext cx="2357537"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5" name="TextBox 114"/>
              <p:cNvSpPr txBox="1"/>
              <p:nvPr/>
            </p:nvSpPr>
            <p:spPr>
              <a:xfrm>
                <a:off x="2198747" y="4408270"/>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𝟏</m:t>
                      </m:r>
                    </m:oMath>
                  </m:oMathPara>
                </a14:m>
                <a:endParaRPr lang="zh-CN" alt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2198747" y="4408270"/>
                <a:ext cx="522899" cy="36933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116" name="直接连接符 115"/>
          <p:cNvCxnSpPr/>
          <p:nvPr/>
        </p:nvCxnSpPr>
        <p:spPr>
          <a:xfrm>
            <a:off x="2237055" y="5322605"/>
            <a:ext cx="1296144"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7" name="TextBox 116"/>
              <p:cNvSpPr txBox="1"/>
              <p:nvPr/>
            </p:nvSpPr>
            <p:spPr>
              <a:xfrm>
                <a:off x="2196466" y="4972525"/>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0" smtClean="0">
                          <a:latin typeface="Cambria Math"/>
                        </a:rPr>
                        <m:t>𝟐</m:t>
                      </m:r>
                    </m:oMath>
                  </m:oMathPara>
                </a14:m>
                <a:endParaRPr lang="zh-CN" altLang="en-US" b="1" dirty="0"/>
              </a:p>
            </p:txBody>
          </p:sp>
        </mc:Choice>
        <mc:Fallback xmlns="">
          <p:sp>
            <p:nvSpPr>
              <p:cNvPr id="117" name="TextBox 116"/>
              <p:cNvSpPr txBox="1">
                <a:spLocks noRot="1" noChangeAspect="1" noMove="1" noResize="1" noEditPoints="1" noAdjustHandles="1" noChangeArrowheads="1" noChangeShapeType="1" noTextEdit="1"/>
              </p:cNvSpPr>
              <p:nvPr/>
            </p:nvSpPr>
            <p:spPr>
              <a:xfrm>
                <a:off x="2196466" y="4972525"/>
                <a:ext cx="522899" cy="369332"/>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18" name="直接连接符 117"/>
          <p:cNvCxnSpPr/>
          <p:nvPr/>
        </p:nvCxnSpPr>
        <p:spPr>
          <a:xfrm>
            <a:off x="2200657" y="4437112"/>
            <a:ext cx="100811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9" name="TextBox 118"/>
              <p:cNvSpPr txBox="1"/>
              <p:nvPr/>
            </p:nvSpPr>
            <p:spPr>
              <a:xfrm>
                <a:off x="2200657" y="4076955"/>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𝟑</m:t>
                      </m:r>
                    </m:oMath>
                  </m:oMathPara>
                </a14:m>
                <a:endParaRPr lang="zh-CN" altLang="en-US" b="1"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200657" y="4076955"/>
                <a:ext cx="522899" cy="369332"/>
              </a:xfrm>
              <a:prstGeom prst="rect">
                <a:avLst/>
              </a:prstGeom>
              <a:blipFill rotWithShape="1">
                <a:blip r:embed="rId7"/>
                <a:stretch>
                  <a:fillRect/>
                </a:stretch>
              </a:blipFill>
            </p:spPr>
            <p:txBody>
              <a:bodyPr/>
              <a:lstStyle/>
              <a:p>
                <a:r>
                  <a:rPr lang="zh-CN" altLang="en-US">
                    <a:noFill/>
                  </a:rPr>
                  <a:t> </a:t>
                </a:r>
              </a:p>
            </p:txBody>
          </p:sp>
        </mc:Fallback>
      </mc:AlternateContent>
      <p:cxnSp>
        <p:nvCxnSpPr>
          <p:cNvPr id="121" name="直接连接符 120"/>
          <p:cNvCxnSpPr/>
          <p:nvPr/>
        </p:nvCxnSpPr>
        <p:spPr>
          <a:xfrm>
            <a:off x="3192000" y="5791435"/>
            <a:ext cx="23180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直接连接符 121"/>
          <p:cNvCxnSpPr/>
          <p:nvPr/>
        </p:nvCxnSpPr>
        <p:spPr>
          <a:xfrm>
            <a:off x="4248458" y="5661247"/>
            <a:ext cx="310426"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3" name="直接连接符 122"/>
          <p:cNvCxnSpPr/>
          <p:nvPr/>
        </p:nvCxnSpPr>
        <p:spPr>
          <a:xfrm>
            <a:off x="4256450" y="2796873"/>
            <a:ext cx="0" cy="2847775"/>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直接连接符 124"/>
          <p:cNvCxnSpPr/>
          <p:nvPr/>
        </p:nvCxnSpPr>
        <p:spPr>
          <a:xfrm>
            <a:off x="4256450" y="4392874"/>
            <a:ext cx="339800"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cxnSp>
        <p:nvCxnSpPr>
          <p:cNvPr id="126" name="直接连接符 125"/>
          <p:cNvCxnSpPr/>
          <p:nvPr/>
        </p:nvCxnSpPr>
        <p:spPr>
          <a:xfrm>
            <a:off x="4256450" y="5020121"/>
            <a:ext cx="1516144"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7" name="流程图: 延期 126"/>
          <p:cNvSpPr/>
          <p:nvPr/>
        </p:nvSpPr>
        <p:spPr>
          <a:xfrm>
            <a:off x="4572494" y="4248742"/>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连接符 127"/>
          <p:cNvCxnSpPr/>
          <p:nvPr/>
        </p:nvCxnSpPr>
        <p:spPr>
          <a:xfrm>
            <a:off x="5296008" y="4236971"/>
            <a:ext cx="476586"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p:nvPr/>
        </p:nvCxnSpPr>
        <p:spPr>
          <a:xfrm>
            <a:off x="5296008" y="3428999"/>
            <a:ext cx="0" cy="807972"/>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30" name="流程图: 延期 129"/>
          <p:cNvSpPr/>
          <p:nvPr/>
        </p:nvSpPr>
        <p:spPr>
          <a:xfrm>
            <a:off x="5688222" y="3284983"/>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5584040" y="3645023"/>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p:cNvCxnSpPr/>
          <p:nvPr/>
        </p:nvCxnSpPr>
        <p:spPr>
          <a:xfrm>
            <a:off x="5296008" y="3689514"/>
            <a:ext cx="288032" cy="0"/>
          </a:xfrm>
          <a:prstGeom prst="line">
            <a:avLst/>
          </a:prstGeom>
          <a:solidFill>
            <a:schemeClr val="bg1"/>
          </a:solidFill>
          <a:ln>
            <a:solidFill>
              <a:schemeClr val="tx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3" name="直接连接符 132"/>
          <p:cNvCxnSpPr/>
          <p:nvPr/>
        </p:nvCxnSpPr>
        <p:spPr>
          <a:xfrm>
            <a:off x="4727583" y="3428999"/>
            <a:ext cx="962567"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4" name="直接连接符 133"/>
          <p:cNvCxnSpPr/>
          <p:nvPr/>
        </p:nvCxnSpPr>
        <p:spPr>
          <a:xfrm>
            <a:off x="4248458" y="2809146"/>
            <a:ext cx="471486"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4719944" y="2796873"/>
            <a:ext cx="0" cy="632126"/>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36" name="TextBox 135"/>
              <p:cNvSpPr txBox="1"/>
              <p:nvPr/>
            </p:nvSpPr>
            <p:spPr>
              <a:xfrm>
                <a:off x="4727583" y="2852629"/>
                <a:ext cx="1136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r>
                        <a:rPr lang="en-US" altLang="zh-CN" b="1" i="1" smtClean="0">
                          <a:latin typeface="Cambria Math"/>
                        </a:rPr>
                        <m:t>𝟎</m:t>
                      </m:r>
                    </m:oMath>
                  </m:oMathPara>
                </a14:m>
                <a:endParaRPr lang="zh-CN" altLang="en-US" b="1" dirty="0"/>
              </a:p>
            </p:txBody>
          </p:sp>
        </mc:Choice>
        <mc:Fallback xmlns="">
          <p:sp>
            <p:nvSpPr>
              <p:cNvPr id="136" name="TextBox 135"/>
              <p:cNvSpPr txBox="1">
                <a:spLocks noRot="1" noChangeAspect="1" noMove="1" noResize="1" noEditPoints="1" noAdjustHandles="1" noChangeArrowheads="1" noChangeShapeType="1" noTextEdit="1"/>
              </p:cNvSpPr>
              <p:nvPr/>
            </p:nvSpPr>
            <p:spPr>
              <a:xfrm>
                <a:off x="4727583" y="2852629"/>
                <a:ext cx="1136850" cy="369332"/>
              </a:xfrm>
              <a:prstGeom prst="rect">
                <a:avLst/>
              </a:prstGeom>
              <a:blipFill rotWithShape="1">
                <a:blip r:embed="rId8"/>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3142050" y="2852629"/>
                <a:ext cx="1136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r>
                        <a:rPr lang="en-US" altLang="zh-CN" b="1" i="1" smtClean="0">
                          <a:latin typeface="Cambria Math"/>
                        </a:rPr>
                        <m:t>𝟏</m:t>
                      </m:r>
                    </m:oMath>
                  </m:oMathPara>
                </a14:m>
                <a:endParaRPr lang="zh-CN" altLang="en-US" b="1" dirty="0"/>
              </a:p>
            </p:txBody>
          </p:sp>
        </mc:Choice>
        <mc:Fallback xmlns="">
          <p:sp>
            <p:nvSpPr>
              <p:cNvPr id="137" name="TextBox 136"/>
              <p:cNvSpPr txBox="1">
                <a:spLocks noRot="1" noChangeAspect="1" noMove="1" noResize="1" noEditPoints="1" noAdjustHandles="1" noChangeArrowheads="1" noChangeShapeType="1" noTextEdit="1"/>
              </p:cNvSpPr>
              <p:nvPr/>
            </p:nvSpPr>
            <p:spPr>
              <a:xfrm>
                <a:off x="3142050" y="2852629"/>
                <a:ext cx="1136850" cy="369332"/>
              </a:xfrm>
              <a:prstGeom prst="rect">
                <a:avLst/>
              </a:prstGeom>
              <a:blipFill rotWithShape="1">
                <a:blip r:embed="rId9"/>
                <a:stretch>
                  <a:fillRect b="-11475"/>
                </a:stretch>
              </a:blipFill>
            </p:spPr>
            <p:txBody>
              <a:bodyPr/>
              <a:lstStyle/>
              <a:p>
                <a:r>
                  <a:rPr lang="zh-CN" altLang="en-US">
                    <a:noFill/>
                  </a:rPr>
                  <a:t> </a:t>
                </a:r>
              </a:p>
            </p:txBody>
          </p:sp>
        </mc:Fallback>
      </mc:AlternateContent>
      <p:cxnSp>
        <p:nvCxnSpPr>
          <p:cNvPr id="138" name="直接连接符 137"/>
          <p:cNvCxnSpPr/>
          <p:nvPr/>
        </p:nvCxnSpPr>
        <p:spPr>
          <a:xfrm>
            <a:off x="2200657" y="4446287"/>
            <a:ext cx="0" cy="1647008"/>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9" name="矩形 138"/>
          <p:cNvSpPr/>
          <p:nvPr/>
        </p:nvSpPr>
        <p:spPr>
          <a:xfrm>
            <a:off x="1936346" y="2568536"/>
            <a:ext cx="5087853" cy="3956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p:cNvCxnSpPr/>
          <p:nvPr/>
        </p:nvCxnSpPr>
        <p:spPr>
          <a:xfrm>
            <a:off x="6664160" y="3580077"/>
            <a:ext cx="0" cy="2211358"/>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直接箭头连接符 140"/>
          <p:cNvCxnSpPr/>
          <p:nvPr/>
        </p:nvCxnSpPr>
        <p:spPr>
          <a:xfrm>
            <a:off x="715329" y="5241617"/>
            <a:ext cx="1248850" cy="0"/>
          </a:xfrm>
          <a:prstGeom prst="straightConnector1">
            <a:avLst/>
          </a:prstGeom>
          <a:solidFill>
            <a:schemeClr val="bg1"/>
          </a:solidFill>
          <a:ln w="635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p:nvPr/>
        </p:nvCxnSpPr>
        <p:spPr>
          <a:xfrm>
            <a:off x="1936346" y="5241617"/>
            <a:ext cx="264311"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43" name="TextBox 142"/>
              <p:cNvSpPr txBox="1"/>
              <p:nvPr/>
            </p:nvSpPr>
            <p:spPr>
              <a:xfrm>
                <a:off x="2709273" y="1977930"/>
                <a:ext cx="998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oMath>
                  </m:oMathPara>
                </a14:m>
                <a:endParaRPr lang="zh-CN" altLang="en-US" b="1"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709273" y="1977930"/>
                <a:ext cx="998991" cy="369332"/>
              </a:xfrm>
              <a:prstGeom prst="rect">
                <a:avLst/>
              </a:prstGeom>
              <a:blipFill rotWithShape="1">
                <a:blip r:embed="rId10"/>
                <a:stretch>
                  <a:fillRect b="-11475"/>
                </a:stretch>
              </a:blipFill>
            </p:spPr>
            <p:txBody>
              <a:bodyPr/>
              <a:lstStyle/>
              <a:p>
                <a:r>
                  <a:rPr lang="zh-CN" altLang="en-US">
                    <a:noFill/>
                  </a:rPr>
                  <a:t> </a:t>
                </a:r>
              </a:p>
            </p:txBody>
          </p:sp>
        </mc:Fallback>
      </mc:AlternateContent>
      <p:cxnSp>
        <p:nvCxnSpPr>
          <p:cNvPr id="146" name="直接箭头连接符 145"/>
          <p:cNvCxnSpPr/>
          <p:nvPr/>
        </p:nvCxnSpPr>
        <p:spPr>
          <a:xfrm>
            <a:off x="4475780" y="2127383"/>
            <a:ext cx="0" cy="439759"/>
          </a:xfrm>
          <a:prstGeom prst="straightConnector1">
            <a:avLst/>
          </a:prstGeom>
          <a:solidFill>
            <a:schemeClr val="bg1"/>
          </a:solidFill>
          <a:ln w="635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a:stCxn id="139" idx="0"/>
          </p:cNvCxnSpPr>
          <p:nvPr/>
        </p:nvCxnSpPr>
        <p:spPr>
          <a:xfrm flipH="1">
            <a:off x="4475781" y="2568536"/>
            <a:ext cx="4492" cy="24061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直接连接符 147"/>
          <p:cNvCxnSpPr/>
          <p:nvPr/>
        </p:nvCxnSpPr>
        <p:spPr>
          <a:xfrm>
            <a:off x="3757997" y="2147188"/>
            <a:ext cx="717783"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p:cNvCxnSpPr/>
          <p:nvPr/>
        </p:nvCxnSpPr>
        <p:spPr>
          <a:xfrm>
            <a:off x="6288860" y="5157191"/>
            <a:ext cx="37530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p:cNvCxnSpPr/>
          <p:nvPr/>
        </p:nvCxnSpPr>
        <p:spPr>
          <a:xfrm>
            <a:off x="6271968" y="4413764"/>
            <a:ext cx="39219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p:cNvCxnSpPr/>
          <p:nvPr/>
        </p:nvCxnSpPr>
        <p:spPr>
          <a:xfrm>
            <a:off x="6304120" y="3580077"/>
            <a:ext cx="36004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直接连接符 154"/>
          <p:cNvCxnSpPr/>
          <p:nvPr/>
        </p:nvCxnSpPr>
        <p:spPr>
          <a:xfrm>
            <a:off x="6664160" y="4656643"/>
            <a:ext cx="2084304" cy="0"/>
          </a:xfrm>
          <a:prstGeom prst="line">
            <a:avLst/>
          </a:prstGeom>
          <a:solidFill>
            <a:schemeClr val="bg1"/>
          </a:solidFill>
          <a:ln w="635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56" name="TextBox 155"/>
              <p:cNvSpPr txBox="1"/>
              <p:nvPr/>
            </p:nvSpPr>
            <p:spPr>
              <a:xfrm>
                <a:off x="7236296" y="4208208"/>
                <a:ext cx="1404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𝑶𝒑𝒆𝒓𝒂𝒕𝒊𝒐𝒏</m:t>
                      </m:r>
                    </m:oMath>
                  </m:oMathPara>
                </a14:m>
                <a:endParaRPr lang="zh-CN" altLang="en-US" b="1" dirty="0"/>
              </a:p>
            </p:txBody>
          </p:sp>
        </mc:Choice>
        <mc:Fallback xmlns="">
          <p:sp>
            <p:nvSpPr>
              <p:cNvPr id="156" name="TextBox 155"/>
              <p:cNvSpPr txBox="1">
                <a:spLocks noRot="1" noChangeAspect="1" noMove="1" noResize="1" noEditPoints="1" noAdjustHandles="1" noChangeArrowheads="1" noChangeShapeType="1" noTextEdit="1"/>
              </p:cNvSpPr>
              <p:nvPr/>
            </p:nvSpPr>
            <p:spPr>
              <a:xfrm>
                <a:off x="7236296" y="4208208"/>
                <a:ext cx="1404551" cy="369332"/>
              </a:xfrm>
              <a:prstGeom prst="rect">
                <a:avLst/>
              </a:prstGeom>
              <a:blipFill rotWithShape="1">
                <a:blip r:embed="rId11"/>
                <a:stretch>
                  <a:fillRect b="-11475"/>
                </a:stretch>
              </a:blipFill>
            </p:spPr>
            <p:txBody>
              <a:bodyPr/>
              <a:lstStyle/>
              <a:p>
                <a:r>
                  <a:rPr lang="zh-CN" altLang="en-US">
                    <a:noFill/>
                  </a:rPr>
                  <a:t> </a:t>
                </a:r>
              </a:p>
            </p:txBody>
          </p:sp>
        </mc:Fallback>
      </mc:AlternateContent>
      <p:sp>
        <p:nvSpPr>
          <p:cNvPr id="158" name="椭圆 157"/>
          <p:cNvSpPr/>
          <p:nvPr/>
        </p:nvSpPr>
        <p:spPr>
          <a:xfrm>
            <a:off x="5728103" y="4992141"/>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连接符 158"/>
          <p:cNvCxnSpPr/>
          <p:nvPr/>
        </p:nvCxnSpPr>
        <p:spPr>
          <a:xfrm flipH="1">
            <a:off x="3809828" y="3689514"/>
            <a:ext cx="446622"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7" name="直接连接符 166"/>
          <p:cNvCxnSpPr/>
          <p:nvPr/>
        </p:nvCxnSpPr>
        <p:spPr>
          <a:xfrm flipH="1">
            <a:off x="3801253" y="3418580"/>
            <a:ext cx="918692"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68" name="流程图: 延期 167"/>
          <p:cNvSpPr/>
          <p:nvPr/>
        </p:nvSpPr>
        <p:spPr>
          <a:xfrm flipH="1">
            <a:off x="3524172" y="3274886"/>
            <a:ext cx="535094"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050970" y="3365023"/>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p:cNvCxnSpPr/>
          <p:nvPr/>
        </p:nvCxnSpPr>
        <p:spPr>
          <a:xfrm>
            <a:off x="3275856" y="3559187"/>
            <a:ext cx="248316"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71" name="直接连接符 170"/>
          <p:cNvCxnSpPr/>
          <p:nvPr/>
        </p:nvCxnSpPr>
        <p:spPr>
          <a:xfrm>
            <a:off x="3290506" y="3559187"/>
            <a:ext cx="0" cy="1598004"/>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直接连接符 171"/>
          <p:cNvCxnSpPr/>
          <p:nvPr/>
        </p:nvCxnSpPr>
        <p:spPr>
          <a:xfrm>
            <a:off x="3284883" y="5164226"/>
            <a:ext cx="248316"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73" name="流程图: 延期 172"/>
          <p:cNvSpPr/>
          <p:nvPr/>
        </p:nvSpPr>
        <p:spPr>
          <a:xfrm>
            <a:off x="3533199" y="5055784"/>
            <a:ext cx="503064" cy="399936"/>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3454885" y="5278114"/>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4050970" y="5269791"/>
            <a:ext cx="1746368"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 name="TextBox 3"/>
          <p:cNvSpPr txBox="1"/>
          <p:nvPr/>
        </p:nvSpPr>
        <p:spPr>
          <a:xfrm>
            <a:off x="3924422" y="1745218"/>
            <a:ext cx="559779" cy="369332"/>
          </a:xfrm>
          <a:prstGeom prst="rect">
            <a:avLst/>
          </a:prstGeom>
          <a:noFill/>
        </p:spPr>
        <p:txBody>
          <a:bodyPr wrap="square" rtlCol="0">
            <a:spAutoFit/>
          </a:bodyPr>
          <a:lstStyle/>
          <a:p>
            <a:r>
              <a:rPr lang="en-US" altLang="zh-CN" b="1" dirty="0"/>
              <a:t>2</a:t>
            </a:r>
            <a:r>
              <a:rPr lang="zh-CN" altLang="en-US" b="1" dirty="0"/>
              <a:t>位</a:t>
            </a:r>
          </a:p>
        </p:txBody>
      </p:sp>
      <p:sp>
        <p:nvSpPr>
          <p:cNvPr id="5" name="TextBox 4"/>
          <p:cNvSpPr txBox="1"/>
          <p:nvPr/>
        </p:nvSpPr>
        <p:spPr>
          <a:xfrm>
            <a:off x="307932" y="1574965"/>
            <a:ext cx="2063643" cy="1015663"/>
          </a:xfrm>
          <a:prstGeom prst="rect">
            <a:avLst/>
          </a:prstGeom>
          <a:noFill/>
        </p:spPr>
        <p:txBody>
          <a:bodyPr wrap="square" rtlCol="0">
            <a:spAutoFit/>
          </a:bodyPr>
          <a:lstStyle/>
          <a:p>
            <a:r>
              <a:rPr lang="zh-CN" altLang="en-US" sz="2000" b="1" dirty="0"/>
              <a:t>例：</a:t>
            </a:r>
            <a:r>
              <a:rPr lang="en-US" altLang="zh-CN" sz="2000" b="1" dirty="0" err="1">
                <a:solidFill>
                  <a:srgbClr val="C00000"/>
                </a:solidFill>
              </a:rPr>
              <a:t>ALUop</a:t>
            </a:r>
            <a:r>
              <a:rPr lang="en-US" altLang="zh-CN" sz="2000" b="1" dirty="0">
                <a:solidFill>
                  <a:srgbClr val="C00000"/>
                </a:solidFill>
              </a:rPr>
              <a:t>  00</a:t>
            </a:r>
          </a:p>
          <a:p>
            <a:r>
              <a:rPr lang="en-US" altLang="zh-CN" sz="2000" b="1" dirty="0">
                <a:solidFill>
                  <a:srgbClr val="C00000"/>
                </a:solidFill>
              </a:rPr>
              <a:t>F3-F0 XXXX</a:t>
            </a:r>
          </a:p>
          <a:p>
            <a:r>
              <a:rPr lang="zh-CN" altLang="en-US" sz="2000" b="1" dirty="0"/>
              <a:t>输出  </a:t>
            </a:r>
            <a:r>
              <a:rPr lang="en-US" altLang="zh-CN" sz="2000" b="1" dirty="0"/>
              <a:t>0010</a:t>
            </a:r>
            <a:endParaRPr lang="zh-CN" altLang="en-US" sz="2000" b="1" dirty="0"/>
          </a:p>
        </p:txBody>
      </p:sp>
      <p:sp>
        <p:nvSpPr>
          <p:cNvPr id="88" name="TextBox 87"/>
          <p:cNvSpPr txBox="1"/>
          <p:nvPr/>
        </p:nvSpPr>
        <p:spPr>
          <a:xfrm>
            <a:off x="151314" y="3037123"/>
            <a:ext cx="2063643" cy="1015663"/>
          </a:xfrm>
          <a:prstGeom prst="rect">
            <a:avLst/>
          </a:prstGeom>
          <a:noFill/>
        </p:spPr>
        <p:txBody>
          <a:bodyPr wrap="square" rtlCol="0">
            <a:spAutoFit/>
          </a:bodyPr>
          <a:lstStyle/>
          <a:p>
            <a:r>
              <a:rPr lang="zh-CN" altLang="en-US" sz="2000" b="1" dirty="0"/>
              <a:t>例：</a:t>
            </a:r>
            <a:r>
              <a:rPr lang="en-US" altLang="zh-CN" sz="2000" b="1" dirty="0" err="1">
                <a:solidFill>
                  <a:srgbClr val="C00000"/>
                </a:solidFill>
              </a:rPr>
              <a:t>ALUop</a:t>
            </a:r>
            <a:r>
              <a:rPr lang="en-US" altLang="zh-CN" sz="2000" b="1" dirty="0">
                <a:solidFill>
                  <a:srgbClr val="C00000"/>
                </a:solidFill>
              </a:rPr>
              <a:t>  10</a:t>
            </a:r>
          </a:p>
          <a:p>
            <a:r>
              <a:rPr lang="en-US" altLang="zh-CN" sz="2000" b="1" dirty="0">
                <a:solidFill>
                  <a:srgbClr val="C00000"/>
                </a:solidFill>
              </a:rPr>
              <a:t>F3-F0 1010</a:t>
            </a:r>
          </a:p>
          <a:p>
            <a:r>
              <a:rPr lang="zh-CN" altLang="en-US" sz="2000" b="1" dirty="0"/>
              <a:t>输出  </a:t>
            </a:r>
            <a:r>
              <a:rPr lang="en-US" altLang="zh-CN" sz="2000" b="1" dirty="0"/>
              <a:t>0111</a:t>
            </a:r>
            <a:endParaRPr lang="zh-CN" altLang="en-US" sz="2000" b="1" dirty="0"/>
          </a:p>
        </p:txBody>
      </p:sp>
      <p:sp>
        <p:nvSpPr>
          <p:cNvPr id="6" name="TextBox 5"/>
          <p:cNvSpPr txBox="1"/>
          <p:nvPr/>
        </p:nvSpPr>
        <p:spPr>
          <a:xfrm>
            <a:off x="7581855" y="4777602"/>
            <a:ext cx="734561" cy="379589"/>
          </a:xfrm>
          <a:prstGeom prst="rect">
            <a:avLst/>
          </a:prstGeom>
          <a:noFill/>
        </p:spPr>
        <p:txBody>
          <a:bodyPr wrap="square" rtlCol="0">
            <a:spAutoFit/>
          </a:bodyPr>
          <a:lstStyle/>
          <a:p>
            <a:r>
              <a:rPr lang="en-US" altLang="zh-CN" b="1" dirty="0"/>
              <a:t>4</a:t>
            </a:r>
            <a:r>
              <a:rPr lang="zh-CN" altLang="en-US" b="1" dirty="0"/>
              <a:t>位</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2" grpId="0" bldLvl="0" animBg="1"/>
      <p:bldP spid="10" grpId="0" bldLvl="0" animBg="1"/>
      <p:bldP spid="70" grpId="0" bldLvl="0" animBg="1"/>
      <p:bldP spid="73" grpId="0" bldLvl="0" animBg="1"/>
      <p:bldP spid="15" grpId="0" bldLvl="0" animBg="1"/>
      <p:bldP spid="16" grpId="0" bldLvl="0" animBg="1"/>
      <p:bldP spid="67" grpId="0" bldLvl="0" animBg="1"/>
      <p:bldP spid="17" grpId="0" bldLvl="0" animBg="1"/>
      <p:bldP spid="5" grpId="0"/>
      <p:bldP spid="8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748464" cy="4525963"/>
          </a:xfrm>
        </p:spPr>
        <p:txBody>
          <a:bodyPr/>
          <a:lstStyle/>
          <a:p>
            <a:r>
              <a:rPr lang="zh-CN" altLang="en-US" sz="2800" dirty="0">
                <a:latin typeface="华文中宋" panose="02010600040101010101" pitchFamily="2" charset="-122"/>
                <a:ea typeface="华文中宋" panose="02010600040101010101" pitchFamily="2" charset="-122"/>
              </a:rPr>
              <a:t>前面已经描述了如何使用</a:t>
            </a:r>
            <a:r>
              <a:rPr lang="en-US" altLang="zh-CN" sz="2800" dirty="0" err="1">
                <a:latin typeface="华文中宋" panose="02010600040101010101" pitchFamily="2" charset="-122"/>
                <a:ea typeface="华文中宋" panose="02010600040101010101" pitchFamily="2" charset="-122"/>
              </a:rPr>
              <a:t>funct</a:t>
            </a:r>
            <a:r>
              <a:rPr altLang="en-US" sz="2800" dirty="0">
                <a:latin typeface="华文中宋" panose="02010600040101010101" pitchFamily="2" charset="-122"/>
                <a:ea typeface="华文中宋" panose="02010600040101010101" pitchFamily="2" charset="-122"/>
              </a:rPr>
              <a:t>和</a:t>
            </a:r>
            <a:r>
              <a:rPr lang="en-US" altLang="zh-CN" sz="2800" dirty="0" err="1">
                <a:latin typeface="华文中宋" panose="02010600040101010101" pitchFamily="2" charset="-122"/>
                <a:ea typeface="华文中宋" panose="02010600040101010101" pitchFamily="2" charset="-122"/>
              </a:rPr>
              <a:t>ALUOp</a:t>
            </a:r>
            <a:r>
              <a:rPr altLang="en-US" sz="2800" dirty="0">
                <a:latin typeface="华文中宋" panose="02010600040101010101" pitchFamily="2" charset="-122"/>
                <a:ea typeface="华文中宋" panose="02010600040101010101" pitchFamily="2" charset="-122"/>
              </a:rPr>
              <a:t>作为输入来进行</a:t>
            </a:r>
            <a:r>
              <a:rPr lang="en-US" altLang="zh-CN" sz="2800" dirty="0">
                <a:solidFill>
                  <a:srgbClr val="FF0000"/>
                </a:solidFill>
                <a:latin typeface="华文中宋" panose="02010600040101010101" pitchFamily="2" charset="-122"/>
                <a:ea typeface="华文中宋" panose="02010600040101010101" pitchFamily="2" charset="-122"/>
              </a:rPr>
              <a:t>ALU</a:t>
            </a:r>
            <a:r>
              <a:rPr altLang="en-US" sz="2800" dirty="0">
                <a:solidFill>
                  <a:srgbClr val="FF0000"/>
                </a:solidFill>
                <a:latin typeface="华文中宋" panose="02010600040101010101" pitchFamily="2" charset="-122"/>
                <a:ea typeface="华文中宋" panose="02010600040101010101" pitchFamily="2" charset="-122"/>
              </a:rPr>
              <a:t>控制器的设计</a:t>
            </a:r>
          </a:p>
          <a:p>
            <a:r>
              <a:rPr altLang="en-US" sz="2800" dirty="0">
                <a:latin typeface="华文中宋" panose="02010600040101010101" pitchFamily="2" charset="-122"/>
                <a:ea typeface="华文中宋" panose="02010600040101010101" pitchFamily="2" charset="-122"/>
              </a:rPr>
              <a:t>下面来设计</a:t>
            </a:r>
            <a:r>
              <a:rPr lang="zh-CN" altLang="en-US" sz="2800" dirty="0">
                <a:latin typeface="华文中宋" panose="02010600040101010101" pitchFamily="2" charset="-122"/>
                <a:ea typeface="华文中宋" panose="02010600040101010101" pitchFamily="2" charset="-122"/>
              </a:rPr>
              <a:t>产生其他控制信号和</a:t>
            </a:r>
            <a:r>
              <a:rPr lang="en-US" altLang="zh-CN" sz="2800" dirty="0" err="1">
                <a:solidFill>
                  <a:srgbClr val="0000FF"/>
                </a:solidFill>
                <a:latin typeface="华文中宋" panose="02010600040101010101" pitchFamily="2" charset="-122"/>
                <a:ea typeface="华文中宋" panose="02010600040101010101" pitchFamily="2" charset="-122"/>
              </a:rPr>
              <a:t>ALUOp</a:t>
            </a:r>
            <a:r>
              <a:rPr lang="zh-CN" altLang="en-US" sz="2800" dirty="0">
                <a:solidFill>
                  <a:schemeClr val="tx1"/>
                </a:solidFill>
                <a:latin typeface="华文中宋" panose="02010600040101010101" pitchFamily="2" charset="-122"/>
                <a:ea typeface="华文中宋" panose="02010600040101010101" pitchFamily="2" charset="-122"/>
              </a:rPr>
              <a:t>的主控单元。</a:t>
            </a:r>
            <a:endParaRPr altLang="en-US" sz="2800" dirty="0">
              <a:solidFill>
                <a:schemeClr val="tx1"/>
              </a:solidFill>
              <a:latin typeface="华文中宋" panose="02010600040101010101" pitchFamily="2" charset="-122"/>
              <a:ea typeface="华文中宋" panose="02010600040101010101" pitchFamily="2" charset="-122"/>
            </a:endParaRPr>
          </a:p>
        </p:txBody>
      </p:sp>
      <p:sp>
        <p:nvSpPr>
          <p:cNvPr id="4" name="TextBox 3"/>
          <p:cNvSpPr txBox="1"/>
          <p:nvPr/>
        </p:nvSpPr>
        <p:spPr>
          <a:xfrm>
            <a:off x="251520" y="54743"/>
            <a:ext cx="6048950" cy="584775"/>
          </a:xfrm>
          <a:prstGeom prst="rect">
            <a:avLst/>
          </a:prstGeom>
          <a:noFill/>
        </p:spPr>
        <p:txBody>
          <a:bodyPr wrap="square" rtlCol="0">
            <a:spAutoFit/>
          </a:bodyPr>
          <a:lstStyle/>
          <a:p>
            <a:r>
              <a:rPr lang="zh-CN" altLang="en-US" sz="3200" b="1" dirty="0"/>
              <a:t>控制部件与数据通路框图</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83568" y="2536998"/>
            <a:ext cx="8077200" cy="4232275"/>
          </a:xfrm>
          <a:prstGeom prst="rect">
            <a:avLst/>
          </a:prstGeom>
        </p:spPr>
      </p:pic>
      <p:sp>
        <p:nvSpPr>
          <p:cNvPr id="8" name="矩形 7"/>
          <p:cNvSpPr/>
          <p:nvPr/>
        </p:nvSpPr>
        <p:spPr>
          <a:xfrm>
            <a:off x="6804248" y="4481214"/>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9" name="TextBox 8"/>
          <p:cNvSpPr txBox="1"/>
          <p:nvPr/>
        </p:nvSpPr>
        <p:spPr>
          <a:xfrm>
            <a:off x="7322074" y="4077846"/>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t>63</a:t>
            </a:fld>
            <a:endParaRPr kumimoji="0" lang="zh-CN" altLang="en-US" dirty="0"/>
          </a:p>
        </p:txBody>
      </p:sp>
      <p:sp>
        <p:nvSpPr>
          <p:cNvPr id="6" name="Rectangle 131"/>
          <p:cNvSpPr>
            <a:spLocks noChangeArrowheads="1"/>
          </p:cNvSpPr>
          <p:nvPr/>
        </p:nvSpPr>
        <p:spPr bwMode="auto">
          <a:xfrm>
            <a:off x="2227491" y="4025399"/>
            <a:ext cx="987425" cy="13335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 name="Rectangle 132"/>
          <p:cNvSpPr>
            <a:spLocks noChangeArrowheads="1"/>
          </p:cNvSpPr>
          <p:nvPr/>
        </p:nvSpPr>
        <p:spPr bwMode="auto">
          <a:xfrm>
            <a:off x="2221141" y="4468311"/>
            <a:ext cx="993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Main</a:t>
            </a:r>
          </a:p>
          <a:p>
            <a:pPr algn="ctr"/>
            <a:r>
              <a:rPr lang="en-US" altLang="zh-CN" sz="1800">
                <a:ea typeface="宋体" panose="02010600030101010101" pitchFamily="2" charset="-122"/>
              </a:rPr>
              <a:t>Control</a:t>
            </a:r>
          </a:p>
        </p:txBody>
      </p:sp>
      <p:sp>
        <p:nvSpPr>
          <p:cNvPr id="8" name="Line 133"/>
          <p:cNvSpPr>
            <a:spLocks noChangeShapeType="1"/>
          </p:cNvSpPr>
          <p:nvPr/>
        </p:nvSpPr>
        <p:spPr bwMode="auto">
          <a:xfrm>
            <a:off x="1290866" y="4731836"/>
            <a:ext cx="9096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34"/>
          <p:cNvSpPr>
            <a:spLocks noChangeShapeType="1"/>
          </p:cNvSpPr>
          <p:nvPr/>
        </p:nvSpPr>
        <p:spPr bwMode="auto">
          <a:xfrm flipH="1">
            <a:off x="1662341" y="4577849"/>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35"/>
          <p:cNvSpPr>
            <a:spLocks noChangeArrowheads="1"/>
          </p:cNvSpPr>
          <p:nvPr/>
        </p:nvSpPr>
        <p:spPr bwMode="auto">
          <a:xfrm>
            <a:off x="1186091" y="4411161"/>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1" name="Rectangle 136"/>
          <p:cNvSpPr>
            <a:spLocks noChangeArrowheads="1"/>
          </p:cNvSpPr>
          <p:nvPr/>
        </p:nvSpPr>
        <p:spPr bwMode="auto">
          <a:xfrm>
            <a:off x="1419453" y="4731836"/>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p>
        </p:txBody>
      </p:sp>
      <p:sp>
        <p:nvSpPr>
          <p:cNvPr id="15" name="Line 140"/>
          <p:cNvSpPr>
            <a:spLocks noChangeShapeType="1"/>
          </p:cNvSpPr>
          <p:nvPr/>
        </p:nvSpPr>
        <p:spPr bwMode="auto">
          <a:xfrm flipV="1">
            <a:off x="3214916" y="5159555"/>
            <a:ext cx="24904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1"/>
          <p:cNvSpPr>
            <a:spLocks noChangeShapeType="1"/>
          </p:cNvSpPr>
          <p:nvPr/>
        </p:nvSpPr>
        <p:spPr bwMode="auto">
          <a:xfrm flipH="1">
            <a:off x="4084866" y="4978580"/>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43"/>
          <p:cNvSpPr>
            <a:spLocks noChangeArrowheads="1"/>
          </p:cNvSpPr>
          <p:nvPr/>
        </p:nvSpPr>
        <p:spPr bwMode="auto">
          <a:xfrm>
            <a:off x="4138841" y="5094467"/>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21" name="Rectangle 146"/>
          <p:cNvSpPr>
            <a:spLocks noChangeArrowheads="1"/>
          </p:cNvSpPr>
          <p:nvPr/>
        </p:nvSpPr>
        <p:spPr bwMode="auto">
          <a:xfrm>
            <a:off x="4446816" y="4743857"/>
            <a:ext cx="930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ALUop</a:t>
            </a:r>
            <a:endParaRPr lang="en-US" altLang="zh-CN" sz="1800" dirty="0">
              <a:ea typeface="宋体" panose="02010600030101010101" pitchFamily="2" charset="-122"/>
            </a:endParaRPr>
          </a:p>
        </p:txBody>
      </p:sp>
      <p:sp>
        <p:nvSpPr>
          <p:cNvPr id="27" name="Line 152"/>
          <p:cNvSpPr>
            <a:spLocks noChangeShapeType="1"/>
          </p:cNvSpPr>
          <p:nvPr/>
        </p:nvSpPr>
        <p:spPr bwMode="auto">
          <a:xfrm>
            <a:off x="3240316" y="4252411"/>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153"/>
          <p:cNvSpPr>
            <a:spLocks noChangeArrowheads="1"/>
          </p:cNvSpPr>
          <p:nvPr/>
        </p:nvSpPr>
        <p:spPr bwMode="auto">
          <a:xfrm>
            <a:off x="3291116" y="3931736"/>
            <a:ext cx="11916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RegWrite</a:t>
            </a:r>
            <a:endParaRPr lang="en-US" altLang="zh-CN" sz="1800" dirty="0">
              <a:ea typeface="宋体" panose="02010600030101010101" pitchFamily="2" charset="-122"/>
            </a:endParaRPr>
          </a:p>
        </p:txBody>
      </p:sp>
      <p:sp>
        <p:nvSpPr>
          <p:cNvPr id="29" name="Line 154"/>
          <p:cNvSpPr>
            <a:spLocks noChangeShapeType="1"/>
          </p:cNvSpPr>
          <p:nvPr/>
        </p:nvSpPr>
        <p:spPr bwMode="auto">
          <a:xfrm>
            <a:off x="3240316" y="4571499"/>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55"/>
          <p:cNvSpPr>
            <a:spLocks noChangeArrowheads="1"/>
          </p:cNvSpPr>
          <p:nvPr/>
        </p:nvSpPr>
        <p:spPr bwMode="auto">
          <a:xfrm>
            <a:off x="3291116" y="4252411"/>
            <a:ext cx="99065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RegDst</a:t>
            </a:r>
            <a:endParaRPr lang="en-US" altLang="zh-CN" sz="1800" dirty="0">
              <a:ea typeface="宋体" panose="02010600030101010101" pitchFamily="2" charset="-122"/>
            </a:endParaRPr>
          </a:p>
        </p:txBody>
      </p:sp>
      <p:sp>
        <p:nvSpPr>
          <p:cNvPr id="31" name="Rectangle 156"/>
          <p:cNvSpPr>
            <a:spLocks noChangeArrowheads="1"/>
          </p:cNvSpPr>
          <p:nvPr/>
        </p:nvSpPr>
        <p:spPr bwMode="auto">
          <a:xfrm>
            <a:off x="3638985" y="4592930"/>
            <a:ext cx="28533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32" name="Rectangle 157"/>
          <p:cNvSpPr>
            <a:spLocks noChangeArrowheads="1"/>
          </p:cNvSpPr>
          <p:nvPr/>
        </p:nvSpPr>
        <p:spPr bwMode="auto">
          <a:xfrm>
            <a:off x="2234634" y="4025399"/>
            <a:ext cx="973137" cy="1333500"/>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标题 39"/>
          <p:cNvSpPr>
            <a:spLocks noGrp="1"/>
          </p:cNvSpPr>
          <p:nvPr>
            <p:ph type="title"/>
          </p:nvPr>
        </p:nvSpPr>
        <p:spPr/>
        <p:txBody>
          <a:bodyPr/>
          <a:lstStyle/>
          <a:p>
            <a:r>
              <a:rPr lang="zh-CN" altLang="en-US" b="1" dirty="0"/>
              <a:t>控制部件</a:t>
            </a:r>
            <a:r>
              <a:rPr lang="en-US" altLang="zh-CN" b="1" dirty="0"/>
              <a:t>Control Unite </a:t>
            </a:r>
            <a:r>
              <a:rPr lang="zh-CN" altLang="en-US" b="1" dirty="0"/>
              <a:t>的结构图</a:t>
            </a:r>
          </a:p>
        </p:txBody>
      </p:sp>
      <p:sp>
        <p:nvSpPr>
          <p:cNvPr id="41" name="矩形 40"/>
          <p:cNvSpPr/>
          <p:nvPr/>
        </p:nvSpPr>
        <p:spPr>
          <a:xfrm>
            <a:off x="5682232" y="4885824"/>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p>
          <a:p>
            <a:pPr algn="ctr"/>
            <a:r>
              <a:rPr lang="zh-CN" altLang="en-US" b="1" dirty="0">
                <a:solidFill>
                  <a:schemeClr val="tx1"/>
                </a:solidFill>
              </a:rPr>
              <a:t>控制</a:t>
            </a:r>
          </a:p>
        </p:txBody>
      </p:sp>
      <p:cxnSp>
        <p:nvCxnSpPr>
          <p:cNvPr id="42" name="直接箭头连接符 41"/>
          <p:cNvCxnSpPr>
            <a:stCxn id="41" idx="3"/>
          </p:cNvCxnSpPr>
          <p:nvPr/>
        </p:nvCxnSpPr>
        <p:spPr>
          <a:xfrm flipV="1">
            <a:off x="6330304" y="5374749"/>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632817" y="5230733"/>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416793" y="4870693"/>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48" name="直接箭头连接符 47"/>
          <p:cNvCxnSpPr/>
          <p:nvPr/>
        </p:nvCxnSpPr>
        <p:spPr>
          <a:xfrm>
            <a:off x="4746128" y="5734789"/>
            <a:ext cx="9505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832617" y="5230733"/>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51" name="矩形 50"/>
          <p:cNvSpPr/>
          <p:nvPr/>
        </p:nvSpPr>
        <p:spPr>
          <a:xfrm>
            <a:off x="3875243" y="5447010"/>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52" name="矩形 51"/>
          <p:cNvSpPr/>
          <p:nvPr/>
        </p:nvSpPr>
        <p:spPr>
          <a:xfrm>
            <a:off x="7208881" y="5086717"/>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sp>
        <p:nvSpPr>
          <p:cNvPr id="53" name="矩形 52"/>
          <p:cNvSpPr/>
          <p:nvPr/>
        </p:nvSpPr>
        <p:spPr>
          <a:xfrm>
            <a:off x="6776119" y="5644475"/>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pic>
        <p:nvPicPr>
          <p:cNvPr id="3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2749"/>
          <a:stretch/>
        </p:blipFill>
        <p:spPr>
          <a:xfrm>
            <a:off x="674648" y="1124744"/>
            <a:ext cx="8139109" cy="2173627"/>
          </a:xfrm>
          <a:prstGeom prst="rect">
            <a:avLst/>
          </a:prstGeom>
        </p:spPr>
      </p:pic>
      <p:sp>
        <p:nvSpPr>
          <p:cNvPr id="34" name="矩形 33"/>
          <p:cNvSpPr/>
          <p:nvPr/>
        </p:nvSpPr>
        <p:spPr>
          <a:xfrm>
            <a:off x="6848841" y="2852936"/>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35" name="TextBox 34"/>
          <p:cNvSpPr txBox="1"/>
          <p:nvPr/>
        </p:nvSpPr>
        <p:spPr>
          <a:xfrm>
            <a:off x="7280889" y="2449786"/>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Tree>
    <p:extLst>
      <p:ext uri="{BB962C8B-B14F-4D97-AF65-F5344CB8AC3E}">
        <p14:creationId xmlns:p14="http://schemas.microsoft.com/office/powerpoint/2010/main" val="196968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4" grpId="0" bldLvl="0"/>
      <p:bldP spid="49" grpId="0" bldLvl="0"/>
      <p:bldP spid="51" grpId="0" bldLvl="0"/>
      <p:bldP spid="52" grpId="0" bldLvl="0"/>
      <p:bldP spid="53" grpId="0"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4077832" y="2145169"/>
            <a:ext cx="3327400" cy="422275"/>
          </a:xfrm>
          <a:solidFill>
            <a:srgbClr val="FFFF00"/>
          </a:solidFill>
        </p:spPr>
        <p:txBody>
          <a:bodyPr wrap="none">
            <a:noAutofit/>
          </a:bodyPr>
          <a:lstStyle/>
          <a:p>
            <a:r>
              <a:rPr lang="zh-CN" altLang="en-US" sz="2400" b="1" dirty="0">
                <a:solidFill>
                  <a:srgbClr val="FF0000"/>
                </a:solidFill>
                <a:ea typeface="宋体" panose="02010600030101010101" pitchFamily="2" charset="-122"/>
              </a:rPr>
              <a:t>主控制单元的真值表</a:t>
            </a:r>
          </a:p>
        </p:txBody>
      </p:sp>
      <p:sp>
        <p:nvSpPr>
          <p:cNvPr id="123907" name="Rectangle 3"/>
          <p:cNvSpPr>
            <a:spLocks noChangeArrowheads="1"/>
          </p:cNvSpPr>
          <p:nvPr/>
        </p:nvSpPr>
        <p:spPr bwMode="auto">
          <a:xfrm>
            <a:off x="4162424" y="2929731"/>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3910" name="Rectangle 6"/>
          <p:cNvSpPr>
            <a:spLocks noChangeArrowheads="1"/>
          </p:cNvSpPr>
          <p:nvPr/>
        </p:nvSpPr>
        <p:spPr bwMode="auto">
          <a:xfrm>
            <a:off x="6186260" y="2921793"/>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sw</a:t>
            </a:r>
          </a:p>
        </p:txBody>
      </p:sp>
      <p:sp>
        <p:nvSpPr>
          <p:cNvPr id="123911" name="Rectangle 7"/>
          <p:cNvSpPr>
            <a:spLocks noChangeArrowheads="1"/>
          </p:cNvSpPr>
          <p:nvPr/>
        </p:nvSpPr>
        <p:spPr bwMode="auto">
          <a:xfrm>
            <a:off x="6940547" y="2863055"/>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3913" name="Rectangle 9"/>
          <p:cNvSpPr>
            <a:spLocks noChangeArrowheads="1"/>
          </p:cNvSpPr>
          <p:nvPr/>
        </p:nvSpPr>
        <p:spPr bwMode="auto">
          <a:xfrm>
            <a:off x="2219324" y="3234531"/>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RegDst</a:t>
            </a:r>
          </a:p>
        </p:txBody>
      </p:sp>
      <p:sp>
        <p:nvSpPr>
          <p:cNvPr id="123914" name="Rectangle 10"/>
          <p:cNvSpPr>
            <a:spLocks noChangeArrowheads="1"/>
          </p:cNvSpPr>
          <p:nvPr/>
        </p:nvSpPr>
        <p:spPr bwMode="auto">
          <a:xfrm>
            <a:off x="2219324" y="3539331"/>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ALUSrc</a:t>
            </a:r>
          </a:p>
        </p:txBody>
      </p:sp>
      <p:sp>
        <p:nvSpPr>
          <p:cNvPr id="123915" name="Rectangle 11"/>
          <p:cNvSpPr>
            <a:spLocks noChangeArrowheads="1"/>
          </p:cNvSpPr>
          <p:nvPr/>
        </p:nvSpPr>
        <p:spPr bwMode="auto">
          <a:xfrm>
            <a:off x="2219324" y="3844131"/>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MemtoReg</a:t>
            </a:r>
            <a:endParaRPr lang="en-US" altLang="zh-CN" sz="1800" dirty="0">
              <a:ea typeface="宋体" panose="02010600030101010101" pitchFamily="2" charset="-122"/>
            </a:endParaRPr>
          </a:p>
        </p:txBody>
      </p:sp>
      <p:sp>
        <p:nvSpPr>
          <p:cNvPr id="123916" name="Rectangle 12"/>
          <p:cNvSpPr>
            <a:spLocks noChangeArrowheads="1"/>
          </p:cNvSpPr>
          <p:nvPr/>
        </p:nvSpPr>
        <p:spPr bwMode="auto">
          <a:xfrm>
            <a:off x="2219324" y="4148931"/>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RegWrite</a:t>
            </a:r>
          </a:p>
        </p:txBody>
      </p:sp>
      <p:sp>
        <p:nvSpPr>
          <p:cNvPr id="123917" name="Rectangle 13"/>
          <p:cNvSpPr>
            <a:spLocks noChangeArrowheads="1"/>
          </p:cNvSpPr>
          <p:nvPr/>
        </p:nvSpPr>
        <p:spPr bwMode="auto">
          <a:xfrm>
            <a:off x="2219324" y="4453731"/>
            <a:ext cx="1273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MemWrite</a:t>
            </a:r>
            <a:endParaRPr lang="en-US" altLang="zh-CN" sz="1800" dirty="0">
              <a:ea typeface="宋体" panose="02010600030101010101" pitchFamily="2" charset="-122"/>
            </a:endParaRPr>
          </a:p>
        </p:txBody>
      </p:sp>
      <p:sp>
        <p:nvSpPr>
          <p:cNvPr id="123918" name="Rectangle 14"/>
          <p:cNvSpPr>
            <a:spLocks noChangeArrowheads="1"/>
          </p:cNvSpPr>
          <p:nvPr/>
        </p:nvSpPr>
        <p:spPr bwMode="auto">
          <a:xfrm>
            <a:off x="2273383" y="5055393"/>
            <a:ext cx="968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Branch</a:t>
            </a:r>
          </a:p>
        </p:txBody>
      </p:sp>
      <p:sp>
        <p:nvSpPr>
          <p:cNvPr id="123919" name="Rectangle 15"/>
          <p:cNvSpPr>
            <a:spLocks noChangeArrowheads="1"/>
          </p:cNvSpPr>
          <p:nvPr/>
        </p:nvSpPr>
        <p:spPr bwMode="auto">
          <a:xfrm>
            <a:off x="2224350" y="4742973"/>
            <a:ext cx="12727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MemRead</a:t>
            </a:r>
            <a:endParaRPr lang="en-US" altLang="zh-CN" sz="1800" dirty="0">
              <a:ea typeface="宋体" panose="02010600030101010101" pitchFamily="2" charset="-122"/>
            </a:endParaRPr>
          </a:p>
        </p:txBody>
      </p:sp>
      <p:sp>
        <p:nvSpPr>
          <p:cNvPr id="123921" name="Rectangle 17"/>
          <p:cNvSpPr>
            <a:spLocks noChangeArrowheads="1"/>
          </p:cNvSpPr>
          <p:nvPr/>
        </p:nvSpPr>
        <p:spPr bwMode="auto">
          <a:xfrm>
            <a:off x="2219324" y="5672931"/>
            <a:ext cx="1006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ea typeface="宋体" panose="02010600030101010101" pitchFamily="2" charset="-122"/>
              </a:rPr>
              <a:t>ALU</a:t>
            </a:r>
            <a:r>
              <a:rPr lang="zh-CN" altLang="en-US">
                <a:solidFill>
                  <a:srgbClr val="0000FF"/>
                </a:solidFill>
                <a:ea typeface="宋体" panose="02010600030101010101" pitchFamily="2" charset="-122"/>
              </a:rPr>
              <a:t>运算</a:t>
            </a:r>
          </a:p>
        </p:txBody>
      </p:sp>
      <p:sp>
        <p:nvSpPr>
          <p:cNvPr id="123922" name="Line 18"/>
          <p:cNvSpPr>
            <a:spLocks noChangeShapeType="1"/>
          </p:cNvSpPr>
          <p:nvPr/>
        </p:nvSpPr>
        <p:spPr bwMode="auto">
          <a:xfrm>
            <a:off x="2246311" y="3539330"/>
            <a:ext cx="5448300" cy="52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3" name="Line 19"/>
          <p:cNvSpPr>
            <a:spLocks noChangeShapeType="1"/>
          </p:cNvSpPr>
          <p:nvPr/>
        </p:nvSpPr>
        <p:spPr bwMode="auto">
          <a:xfrm flipV="1">
            <a:off x="2246311" y="38361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4" name="Line 20"/>
          <p:cNvSpPr>
            <a:spLocks noChangeShapeType="1"/>
          </p:cNvSpPr>
          <p:nvPr/>
        </p:nvSpPr>
        <p:spPr bwMode="auto">
          <a:xfrm flipV="1">
            <a:off x="2246311" y="41409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5" name="Line 21"/>
          <p:cNvSpPr>
            <a:spLocks noChangeShapeType="1"/>
          </p:cNvSpPr>
          <p:nvPr/>
        </p:nvSpPr>
        <p:spPr bwMode="auto">
          <a:xfrm flipV="1">
            <a:off x="2246311" y="44457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22"/>
          <p:cNvSpPr>
            <a:spLocks noChangeShapeType="1"/>
          </p:cNvSpPr>
          <p:nvPr/>
        </p:nvSpPr>
        <p:spPr bwMode="auto">
          <a:xfrm flipV="1">
            <a:off x="2246311" y="4752181"/>
            <a:ext cx="5448300" cy="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23"/>
          <p:cNvSpPr>
            <a:spLocks noChangeShapeType="1"/>
          </p:cNvSpPr>
          <p:nvPr/>
        </p:nvSpPr>
        <p:spPr bwMode="auto">
          <a:xfrm flipV="1">
            <a:off x="2246311" y="50553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8" name="Line 24"/>
          <p:cNvSpPr>
            <a:spLocks noChangeShapeType="1"/>
          </p:cNvSpPr>
          <p:nvPr/>
        </p:nvSpPr>
        <p:spPr bwMode="auto">
          <a:xfrm>
            <a:off x="2246311" y="5368131"/>
            <a:ext cx="54117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0" name="Line 26"/>
          <p:cNvSpPr>
            <a:spLocks noChangeShapeType="1"/>
          </p:cNvSpPr>
          <p:nvPr/>
        </p:nvSpPr>
        <p:spPr bwMode="auto">
          <a:xfrm>
            <a:off x="2246311" y="3234531"/>
            <a:ext cx="544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1" name="Line 27"/>
          <p:cNvSpPr>
            <a:spLocks noChangeShapeType="1"/>
          </p:cNvSpPr>
          <p:nvPr/>
        </p:nvSpPr>
        <p:spPr bwMode="auto">
          <a:xfrm>
            <a:off x="2246311" y="5977730"/>
            <a:ext cx="5448300" cy="15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2" name="Line 28"/>
          <p:cNvSpPr>
            <a:spLocks noChangeShapeType="1"/>
          </p:cNvSpPr>
          <p:nvPr/>
        </p:nvSpPr>
        <p:spPr bwMode="auto">
          <a:xfrm flipV="1">
            <a:off x="3973511" y="2917031"/>
            <a:ext cx="1270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3" name="Line 29"/>
          <p:cNvSpPr>
            <a:spLocks noChangeShapeType="1"/>
          </p:cNvSpPr>
          <p:nvPr/>
        </p:nvSpPr>
        <p:spPr bwMode="auto">
          <a:xfrm flipV="1">
            <a:off x="2246311" y="29217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Line 30"/>
          <p:cNvSpPr>
            <a:spLocks noChangeShapeType="1"/>
          </p:cNvSpPr>
          <p:nvPr/>
        </p:nvSpPr>
        <p:spPr bwMode="auto">
          <a:xfrm flipV="1">
            <a:off x="5097461" y="2917031"/>
            <a:ext cx="635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5" name="Line 31"/>
          <p:cNvSpPr>
            <a:spLocks noChangeShapeType="1"/>
          </p:cNvSpPr>
          <p:nvPr/>
        </p:nvSpPr>
        <p:spPr bwMode="auto">
          <a:xfrm flipV="1">
            <a:off x="6005511" y="2917031"/>
            <a:ext cx="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6" name="Line 32"/>
          <p:cNvSpPr>
            <a:spLocks noChangeShapeType="1"/>
          </p:cNvSpPr>
          <p:nvPr/>
        </p:nvSpPr>
        <p:spPr bwMode="auto">
          <a:xfrm flipH="1" flipV="1">
            <a:off x="6856410" y="2904331"/>
            <a:ext cx="145" cy="3683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Line 33"/>
          <p:cNvSpPr>
            <a:spLocks noChangeShapeType="1"/>
          </p:cNvSpPr>
          <p:nvPr/>
        </p:nvSpPr>
        <p:spPr bwMode="auto">
          <a:xfrm flipV="1">
            <a:off x="7658099" y="2917031"/>
            <a:ext cx="36512"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0" name="Line 36"/>
          <p:cNvSpPr>
            <a:spLocks noChangeShapeType="1"/>
          </p:cNvSpPr>
          <p:nvPr/>
        </p:nvSpPr>
        <p:spPr bwMode="auto">
          <a:xfrm flipH="1" flipV="1">
            <a:off x="2233611" y="2917031"/>
            <a:ext cx="7144"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5" name="Line 91"/>
          <p:cNvSpPr>
            <a:spLocks noChangeShapeType="1"/>
          </p:cNvSpPr>
          <p:nvPr/>
        </p:nvSpPr>
        <p:spPr bwMode="auto">
          <a:xfrm>
            <a:off x="3998911" y="2624931"/>
            <a:ext cx="36774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6" name="Rectangle 92"/>
          <p:cNvSpPr>
            <a:spLocks noChangeArrowheads="1"/>
          </p:cNvSpPr>
          <p:nvPr/>
        </p:nvSpPr>
        <p:spPr bwMode="auto">
          <a:xfrm>
            <a:off x="3582986" y="2566193"/>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op</a:t>
            </a:r>
          </a:p>
        </p:txBody>
      </p:sp>
      <p:sp>
        <p:nvSpPr>
          <p:cNvPr id="123997" name="Rectangle 93"/>
          <p:cNvSpPr>
            <a:spLocks noChangeArrowheads="1"/>
          </p:cNvSpPr>
          <p:nvPr/>
        </p:nvSpPr>
        <p:spPr bwMode="auto">
          <a:xfrm>
            <a:off x="4162424" y="2624931"/>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00</a:t>
            </a:r>
            <a:r>
              <a:rPr lang="zh-CN" altLang="en-US" b="0" dirty="0">
                <a:latin typeface="Times New Roman" panose="02020603050405020304" pitchFamily="18" charset="0"/>
                <a:ea typeface="宋体" panose="02010600030101010101" pitchFamily="2" charset="-122"/>
              </a:rPr>
              <a:t> </a:t>
            </a:r>
            <a:r>
              <a:rPr lang="zh-CN" altLang="en-US" sz="1800" dirty="0">
                <a:ea typeface="宋体" panose="02010600030101010101" pitchFamily="2" charset="-122"/>
              </a:rPr>
              <a:t>0000</a:t>
            </a:r>
          </a:p>
        </p:txBody>
      </p:sp>
      <p:sp>
        <p:nvSpPr>
          <p:cNvPr id="123998" name="Rectangle 94"/>
          <p:cNvSpPr>
            <a:spLocks noChangeArrowheads="1"/>
          </p:cNvSpPr>
          <p:nvPr/>
        </p:nvSpPr>
        <p:spPr bwMode="auto">
          <a:xfrm>
            <a:off x="5051424" y="2624931"/>
            <a:ext cx="9907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r>
              <a:rPr lang="zh-CN" altLang="en-US" sz="1800" dirty="0">
                <a:ea typeface="宋体" panose="02010600030101010101" pitchFamily="2" charset="-122"/>
              </a:rPr>
              <a:t>0</a:t>
            </a:r>
            <a:r>
              <a:rPr lang="zh-CN" altLang="en-US" b="0" dirty="0">
                <a:latin typeface="Times New Roman" panose="02020603050405020304" pitchFamily="18" charset="0"/>
                <a:ea typeface="宋体" panose="02010600030101010101" pitchFamily="2" charset="-122"/>
              </a:rPr>
              <a:t> </a:t>
            </a:r>
            <a:r>
              <a:rPr lang="en-US" altLang="zh-CN" sz="1800" dirty="0">
                <a:ea typeface="宋体" panose="02010600030101010101" pitchFamily="2" charset="-122"/>
              </a:rPr>
              <a:t>001</a:t>
            </a:r>
            <a:r>
              <a:rPr lang="zh-CN" altLang="en-US" sz="1800" dirty="0">
                <a:ea typeface="宋体" panose="02010600030101010101" pitchFamily="2" charset="-122"/>
              </a:rPr>
              <a:t>1</a:t>
            </a:r>
          </a:p>
        </p:txBody>
      </p:sp>
      <p:sp>
        <p:nvSpPr>
          <p:cNvPr id="123999" name="Rectangle 95"/>
          <p:cNvSpPr>
            <a:spLocks noChangeArrowheads="1"/>
          </p:cNvSpPr>
          <p:nvPr/>
        </p:nvSpPr>
        <p:spPr bwMode="auto">
          <a:xfrm>
            <a:off x="5953124" y="2612231"/>
            <a:ext cx="9394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10</a:t>
            </a:r>
            <a:r>
              <a:rPr lang="en-US" altLang="zh-CN" sz="1800" dirty="0">
                <a:ea typeface="宋体" panose="02010600030101010101" pitchFamily="2" charset="-122"/>
              </a:rPr>
              <a:t>1</a:t>
            </a:r>
            <a:r>
              <a:rPr lang="zh-CN" altLang="en-US" sz="1800" dirty="0">
                <a:ea typeface="宋体" panose="02010600030101010101" pitchFamily="2" charset="-122"/>
              </a:rPr>
              <a:t>011</a:t>
            </a:r>
          </a:p>
        </p:txBody>
      </p:sp>
      <p:sp>
        <p:nvSpPr>
          <p:cNvPr id="124000" name="Rectangle 96"/>
          <p:cNvSpPr>
            <a:spLocks noChangeArrowheads="1"/>
          </p:cNvSpPr>
          <p:nvPr/>
        </p:nvSpPr>
        <p:spPr bwMode="auto">
          <a:xfrm>
            <a:off x="6791324" y="2624931"/>
            <a:ext cx="10034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r>
              <a:rPr lang="zh-CN" altLang="en-US" sz="1800" dirty="0">
                <a:ea typeface="宋体" panose="02010600030101010101" pitchFamily="2" charset="-122"/>
              </a:rPr>
              <a:t>0</a:t>
            </a:r>
            <a:r>
              <a:rPr lang="zh-CN" altLang="en-US" b="0" dirty="0">
                <a:latin typeface="Times New Roman" panose="02020603050405020304" pitchFamily="18" charset="0"/>
                <a:ea typeface="宋体" panose="02010600030101010101" pitchFamily="2" charset="-122"/>
              </a:rPr>
              <a:t> </a:t>
            </a:r>
            <a:r>
              <a:rPr lang="en-US" altLang="zh-CN" sz="1800" dirty="0">
                <a:ea typeface="宋体" panose="02010600030101010101" pitchFamily="2" charset="-122"/>
              </a:rPr>
              <a:t>0100</a:t>
            </a:r>
            <a:endParaRPr lang="zh-CN" altLang="en-US" sz="1800" dirty="0">
              <a:ea typeface="宋体" panose="02010600030101010101" pitchFamily="2" charset="-122"/>
            </a:endParaRPr>
          </a:p>
        </p:txBody>
      </p:sp>
      <p:sp>
        <p:nvSpPr>
          <p:cNvPr id="124003" name="Line 99"/>
          <p:cNvSpPr>
            <a:spLocks noChangeShapeType="1"/>
          </p:cNvSpPr>
          <p:nvPr/>
        </p:nvSpPr>
        <p:spPr bwMode="auto">
          <a:xfrm flipV="1">
            <a:off x="60055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4" name="Line 100"/>
          <p:cNvSpPr>
            <a:spLocks noChangeShapeType="1"/>
          </p:cNvSpPr>
          <p:nvPr/>
        </p:nvSpPr>
        <p:spPr bwMode="auto">
          <a:xfrm flipV="1">
            <a:off x="6856411" y="25995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5" name="Line 101"/>
          <p:cNvSpPr>
            <a:spLocks noChangeShapeType="1"/>
          </p:cNvSpPr>
          <p:nvPr/>
        </p:nvSpPr>
        <p:spPr bwMode="auto">
          <a:xfrm flipV="1">
            <a:off x="76946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8" name="Line 104"/>
          <p:cNvSpPr>
            <a:spLocks noChangeShapeType="1"/>
          </p:cNvSpPr>
          <p:nvPr/>
        </p:nvSpPr>
        <p:spPr bwMode="auto">
          <a:xfrm flipV="1">
            <a:off x="39862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9" name="Line 105"/>
          <p:cNvSpPr>
            <a:spLocks noChangeShapeType="1"/>
          </p:cNvSpPr>
          <p:nvPr/>
        </p:nvSpPr>
        <p:spPr bwMode="auto">
          <a:xfrm flipV="1">
            <a:off x="51038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0" name="Rectangle 106"/>
          <p:cNvSpPr>
            <a:spLocks noChangeArrowheads="1"/>
          </p:cNvSpPr>
          <p:nvPr/>
        </p:nvSpPr>
        <p:spPr bwMode="auto">
          <a:xfrm>
            <a:off x="2219324" y="5977731"/>
            <a:ext cx="126477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solidFill>
                  <a:srgbClr val="A50021"/>
                </a:solidFill>
                <a:ea typeface="宋体" panose="02010600030101010101" pitchFamily="2" charset="-122"/>
              </a:rPr>
              <a:t>ALUop</a:t>
            </a:r>
            <a:r>
              <a:rPr lang="en-US" altLang="zh-CN" dirty="0">
                <a:solidFill>
                  <a:srgbClr val="A50021"/>
                </a:solidFill>
                <a:ea typeface="宋体" panose="02010600030101010101" pitchFamily="2" charset="-122"/>
              </a:rPr>
              <a:t> &lt;1&gt;</a:t>
            </a:r>
          </a:p>
        </p:txBody>
      </p:sp>
      <p:sp>
        <p:nvSpPr>
          <p:cNvPr id="124011" name="Line 107"/>
          <p:cNvSpPr>
            <a:spLocks noChangeShapeType="1"/>
          </p:cNvSpPr>
          <p:nvPr/>
        </p:nvSpPr>
        <p:spPr bwMode="auto">
          <a:xfrm>
            <a:off x="2246311" y="6282530"/>
            <a:ext cx="5430044" cy="52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8" name="Rectangle 114"/>
          <p:cNvSpPr>
            <a:spLocks noChangeArrowheads="1"/>
          </p:cNvSpPr>
          <p:nvPr/>
        </p:nvSpPr>
        <p:spPr bwMode="auto">
          <a:xfrm>
            <a:off x="2219324" y="6282531"/>
            <a:ext cx="125835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solidFill>
                  <a:srgbClr val="A50021"/>
                </a:solidFill>
                <a:ea typeface="宋体" panose="02010600030101010101" pitchFamily="2" charset="-122"/>
              </a:rPr>
              <a:t>ALUop</a:t>
            </a:r>
            <a:r>
              <a:rPr lang="en-US" altLang="zh-CN" dirty="0">
                <a:solidFill>
                  <a:srgbClr val="339933"/>
                </a:solidFill>
                <a:latin typeface="Times New Roman" panose="02020603050405020304" pitchFamily="18" charset="0"/>
                <a:ea typeface="宋体" panose="02010600030101010101" pitchFamily="2" charset="-122"/>
              </a:rPr>
              <a:t> </a:t>
            </a:r>
            <a:r>
              <a:rPr lang="en-US" altLang="zh-CN" dirty="0">
                <a:solidFill>
                  <a:srgbClr val="A50021"/>
                </a:solidFill>
                <a:ea typeface="宋体" panose="02010600030101010101" pitchFamily="2" charset="-122"/>
              </a:rPr>
              <a:t>&lt;0&gt;</a:t>
            </a:r>
          </a:p>
        </p:txBody>
      </p:sp>
      <p:sp>
        <p:nvSpPr>
          <p:cNvPr id="124019" name="Line 115"/>
          <p:cNvSpPr>
            <a:spLocks noChangeShapeType="1"/>
          </p:cNvSpPr>
          <p:nvPr/>
        </p:nvSpPr>
        <p:spPr bwMode="auto">
          <a:xfrm>
            <a:off x="2246311" y="6587331"/>
            <a:ext cx="54117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835" name="Group 163"/>
          <p:cNvGrpSpPr>
            <a:grpSpLocks/>
          </p:cNvGrpSpPr>
          <p:nvPr/>
        </p:nvGrpSpPr>
        <p:grpSpPr bwMode="auto">
          <a:xfrm>
            <a:off x="1331911" y="2326484"/>
            <a:ext cx="2246314" cy="442913"/>
            <a:chOff x="56" y="1148"/>
            <a:chExt cx="1415" cy="279"/>
          </a:xfrm>
        </p:grpSpPr>
        <p:sp>
          <p:nvSpPr>
            <p:cNvPr id="124079" name="Text Box 158"/>
            <p:cNvSpPr txBox="1">
              <a:spLocks noChangeArrowheads="1"/>
            </p:cNvSpPr>
            <p:nvPr/>
          </p:nvSpPr>
          <p:spPr bwMode="auto">
            <a:xfrm>
              <a:off x="56" y="1148"/>
              <a:ext cx="1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dirty="0">
                  <a:solidFill>
                    <a:schemeClr val="accent2"/>
                  </a:solidFill>
                  <a:latin typeface="Times New Roman" panose="02020603050405020304" pitchFamily="18" charset="0"/>
                  <a:ea typeface="黑体" panose="02010609060101010101" pitchFamily="49" charset="-122"/>
                </a:rPr>
                <a:t>主控单元的输入</a:t>
              </a:r>
            </a:p>
          </p:txBody>
        </p:sp>
        <p:sp>
          <p:nvSpPr>
            <p:cNvPr id="124080" name="Line 159"/>
            <p:cNvSpPr>
              <a:spLocks noChangeShapeType="1"/>
            </p:cNvSpPr>
            <p:nvPr/>
          </p:nvSpPr>
          <p:spPr bwMode="auto">
            <a:xfrm>
              <a:off x="1027" y="1320"/>
              <a:ext cx="444" cy="107"/>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4834" name="Group 162"/>
          <p:cNvGrpSpPr>
            <a:grpSpLocks/>
          </p:cNvGrpSpPr>
          <p:nvPr/>
        </p:nvGrpSpPr>
        <p:grpSpPr bwMode="auto">
          <a:xfrm>
            <a:off x="1266824" y="2607470"/>
            <a:ext cx="2044700" cy="750888"/>
            <a:chOff x="147" y="1365"/>
            <a:chExt cx="1288" cy="473"/>
          </a:xfrm>
        </p:grpSpPr>
        <p:sp>
          <p:nvSpPr>
            <p:cNvPr id="124077" name="Text Box 160"/>
            <p:cNvSpPr txBox="1">
              <a:spLocks noChangeArrowheads="1"/>
            </p:cNvSpPr>
            <p:nvPr/>
          </p:nvSpPr>
          <p:spPr bwMode="auto">
            <a:xfrm>
              <a:off x="147" y="1365"/>
              <a:ext cx="1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dirty="0">
                  <a:solidFill>
                    <a:schemeClr val="accent2"/>
                  </a:solidFill>
                  <a:latin typeface="Times New Roman" panose="02020603050405020304" pitchFamily="18" charset="0"/>
                  <a:ea typeface="黑体" panose="02010609060101010101" pitchFamily="49" charset="-122"/>
                </a:rPr>
                <a:t>主控单元的输出</a:t>
              </a:r>
              <a:endParaRPr lang="en-US" altLang="zh-CN" dirty="0">
                <a:solidFill>
                  <a:schemeClr val="accent2"/>
                </a:solidFill>
                <a:latin typeface="Times New Roman" panose="02020603050405020304" pitchFamily="18" charset="0"/>
                <a:ea typeface="黑体" panose="02010609060101010101" pitchFamily="49" charset="-122"/>
              </a:endParaRPr>
            </a:p>
          </p:txBody>
        </p:sp>
        <p:sp>
          <p:nvSpPr>
            <p:cNvPr id="124078" name="Line 161"/>
            <p:cNvSpPr>
              <a:spLocks noChangeShapeType="1"/>
            </p:cNvSpPr>
            <p:nvPr/>
          </p:nvSpPr>
          <p:spPr bwMode="auto">
            <a:xfrm>
              <a:off x="948" y="1500"/>
              <a:ext cx="64" cy="33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41" name="Rectangle 37"/>
          <p:cNvSpPr>
            <a:spLocks noChangeArrowheads="1"/>
          </p:cNvSpPr>
          <p:nvPr/>
        </p:nvSpPr>
        <p:spPr bwMode="auto">
          <a:xfrm>
            <a:off x="4391024" y="3234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42" name="Rectangle 38"/>
          <p:cNvSpPr>
            <a:spLocks noChangeArrowheads="1"/>
          </p:cNvSpPr>
          <p:nvPr/>
        </p:nvSpPr>
        <p:spPr bwMode="auto">
          <a:xfrm>
            <a:off x="4391024" y="3539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3" name="Rectangle 39"/>
          <p:cNvSpPr>
            <a:spLocks noChangeArrowheads="1"/>
          </p:cNvSpPr>
          <p:nvPr/>
        </p:nvSpPr>
        <p:spPr bwMode="auto">
          <a:xfrm>
            <a:off x="4391024" y="38441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4" name="Rectangle 40"/>
          <p:cNvSpPr>
            <a:spLocks noChangeArrowheads="1"/>
          </p:cNvSpPr>
          <p:nvPr/>
        </p:nvSpPr>
        <p:spPr bwMode="auto">
          <a:xfrm>
            <a:off x="4391024" y="41489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45" name="Rectangle 41"/>
          <p:cNvSpPr>
            <a:spLocks noChangeArrowheads="1"/>
          </p:cNvSpPr>
          <p:nvPr/>
        </p:nvSpPr>
        <p:spPr bwMode="auto">
          <a:xfrm>
            <a:off x="4391024" y="44537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6" name="Rectangle 42"/>
          <p:cNvSpPr>
            <a:spLocks noChangeArrowheads="1"/>
          </p:cNvSpPr>
          <p:nvPr/>
        </p:nvSpPr>
        <p:spPr bwMode="auto">
          <a:xfrm>
            <a:off x="4391024" y="4758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7" name="Rectangle 43"/>
          <p:cNvSpPr>
            <a:spLocks noChangeArrowheads="1"/>
          </p:cNvSpPr>
          <p:nvPr/>
        </p:nvSpPr>
        <p:spPr bwMode="auto">
          <a:xfrm>
            <a:off x="4391024" y="5063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9" name="Rectangle 45"/>
          <p:cNvSpPr>
            <a:spLocks noChangeArrowheads="1"/>
          </p:cNvSpPr>
          <p:nvPr/>
        </p:nvSpPr>
        <p:spPr bwMode="auto">
          <a:xfrm>
            <a:off x="4010716" y="566340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ea typeface="宋体" panose="02010600030101010101" pitchFamily="2" charset="-122"/>
              </a:rPr>
              <a:t>R-type</a:t>
            </a:r>
            <a:r>
              <a:rPr lang="en-US" altLang="zh-CN" b="0" dirty="0">
                <a:solidFill>
                  <a:srgbClr val="0000FF"/>
                </a:solidFill>
                <a:latin typeface="Times New Roman" panose="02020603050405020304" pitchFamily="18" charset="0"/>
                <a:ea typeface="宋体" panose="02010600030101010101" pitchFamily="2" charset="-122"/>
              </a:rPr>
              <a:t>”</a:t>
            </a:r>
          </a:p>
        </p:txBody>
      </p:sp>
      <p:sp>
        <p:nvSpPr>
          <p:cNvPr id="123967" name="Rectangle 63"/>
          <p:cNvSpPr>
            <a:spLocks noChangeArrowheads="1"/>
          </p:cNvSpPr>
          <p:nvPr/>
        </p:nvSpPr>
        <p:spPr bwMode="auto">
          <a:xfrm>
            <a:off x="6130924" y="5615326"/>
            <a:ext cx="5802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Add</a:t>
            </a:r>
          </a:p>
        </p:txBody>
      </p:sp>
      <p:sp>
        <p:nvSpPr>
          <p:cNvPr id="123968" name="Rectangle 64"/>
          <p:cNvSpPr>
            <a:spLocks noChangeArrowheads="1"/>
          </p:cNvSpPr>
          <p:nvPr/>
        </p:nvSpPr>
        <p:spPr bwMode="auto">
          <a:xfrm>
            <a:off x="6262460" y="3226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69" name="Rectangle 65"/>
          <p:cNvSpPr>
            <a:spLocks noChangeArrowheads="1"/>
          </p:cNvSpPr>
          <p:nvPr/>
        </p:nvSpPr>
        <p:spPr bwMode="auto">
          <a:xfrm>
            <a:off x="6262460" y="35313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70" name="Rectangle 66"/>
          <p:cNvSpPr>
            <a:spLocks noChangeArrowheads="1"/>
          </p:cNvSpPr>
          <p:nvPr/>
        </p:nvSpPr>
        <p:spPr bwMode="auto">
          <a:xfrm>
            <a:off x="6262460" y="38361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71" name="Rectangle 67"/>
          <p:cNvSpPr>
            <a:spLocks noChangeArrowheads="1"/>
          </p:cNvSpPr>
          <p:nvPr/>
        </p:nvSpPr>
        <p:spPr bwMode="auto">
          <a:xfrm>
            <a:off x="6262460" y="41409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2" name="Rectangle 68"/>
          <p:cNvSpPr>
            <a:spLocks noChangeArrowheads="1"/>
          </p:cNvSpPr>
          <p:nvPr/>
        </p:nvSpPr>
        <p:spPr bwMode="auto">
          <a:xfrm>
            <a:off x="6262460" y="44457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73" name="Rectangle 69"/>
          <p:cNvSpPr>
            <a:spLocks noChangeArrowheads="1"/>
          </p:cNvSpPr>
          <p:nvPr/>
        </p:nvSpPr>
        <p:spPr bwMode="auto">
          <a:xfrm>
            <a:off x="6262460" y="4750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4" name="Rectangle 70"/>
          <p:cNvSpPr>
            <a:spLocks noChangeArrowheads="1"/>
          </p:cNvSpPr>
          <p:nvPr/>
        </p:nvSpPr>
        <p:spPr bwMode="auto">
          <a:xfrm>
            <a:off x="6262460" y="50553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6" name="Rectangle 72"/>
          <p:cNvSpPr>
            <a:spLocks noChangeArrowheads="1"/>
          </p:cNvSpPr>
          <p:nvPr/>
        </p:nvSpPr>
        <p:spPr bwMode="auto">
          <a:xfrm>
            <a:off x="5210173" y="5625079"/>
            <a:ext cx="5802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Add</a:t>
            </a:r>
          </a:p>
        </p:txBody>
      </p:sp>
      <p:sp>
        <p:nvSpPr>
          <p:cNvPr id="123977" name="Rectangle 73"/>
          <p:cNvSpPr>
            <a:spLocks noChangeArrowheads="1"/>
          </p:cNvSpPr>
          <p:nvPr/>
        </p:nvSpPr>
        <p:spPr bwMode="auto">
          <a:xfrm>
            <a:off x="7038973" y="3234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78" name="Rectangle 74"/>
          <p:cNvSpPr>
            <a:spLocks noChangeArrowheads="1"/>
          </p:cNvSpPr>
          <p:nvPr/>
        </p:nvSpPr>
        <p:spPr bwMode="auto">
          <a:xfrm>
            <a:off x="7038973" y="3539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9" name="Rectangle 75"/>
          <p:cNvSpPr>
            <a:spLocks noChangeArrowheads="1"/>
          </p:cNvSpPr>
          <p:nvPr/>
        </p:nvSpPr>
        <p:spPr bwMode="auto">
          <a:xfrm>
            <a:off x="7038973" y="38441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80" name="Rectangle 76"/>
          <p:cNvSpPr>
            <a:spLocks noChangeArrowheads="1"/>
          </p:cNvSpPr>
          <p:nvPr/>
        </p:nvSpPr>
        <p:spPr bwMode="auto">
          <a:xfrm>
            <a:off x="7038973" y="41489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81" name="Rectangle 77"/>
          <p:cNvSpPr>
            <a:spLocks noChangeArrowheads="1"/>
          </p:cNvSpPr>
          <p:nvPr/>
        </p:nvSpPr>
        <p:spPr bwMode="auto">
          <a:xfrm>
            <a:off x="7038973" y="44537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82" name="Rectangle 78"/>
          <p:cNvSpPr>
            <a:spLocks noChangeArrowheads="1"/>
          </p:cNvSpPr>
          <p:nvPr/>
        </p:nvSpPr>
        <p:spPr bwMode="auto">
          <a:xfrm>
            <a:off x="7038973" y="47585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123983" name="Rectangle 79"/>
          <p:cNvSpPr>
            <a:spLocks noChangeArrowheads="1"/>
          </p:cNvSpPr>
          <p:nvPr/>
        </p:nvSpPr>
        <p:spPr bwMode="auto">
          <a:xfrm>
            <a:off x="7038973" y="50633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123985" name="Rectangle 81"/>
          <p:cNvSpPr>
            <a:spLocks noChangeArrowheads="1"/>
          </p:cNvSpPr>
          <p:nvPr/>
        </p:nvSpPr>
        <p:spPr bwMode="auto">
          <a:xfrm>
            <a:off x="6890540" y="5625078"/>
            <a:ext cx="5690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Sub</a:t>
            </a:r>
          </a:p>
        </p:txBody>
      </p:sp>
      <p:sp>
        <p:nvSpPr>
          <p:cNvPr id="124012" name="Rectangle 108"/>
          <p:cNvSpPr>
            <a:spLocks noChangeArrowheads="1"/>
          </p:cNvSpPr>
          <p:nvPr/>
        </p:nvSpPr>
        <p:spPr bwMode="auto">
          <a:xfrm>
            <a:off x="4433886" y="59777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p>
        </p:txBody>
      </p:sp>
      <p:sp>
        <p:nvSpPr>
          <p:cNvPr id="124015" name="Rectangle 111"/>
          <p:cNvSpPr>
            <a:spLocks noChangeArrowheads="1"/>
          </p:cNvSpPr>
          <p:nvPr/>
        </p:nvSpPr>
        <p:spPr bwMode="auto">
          <a:xfrm>
            <a:off x="6262460" y="59697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4016" name="Rectangle 112"/>
          <p:cNvSpPr>
            <a:spLocks noChangeArrowheads="1"/>
          </p:cNvSpPr>
          <p:nvPr/>
        </p:nvSpPr>
        <p:spPr bwMode="auto">
          <a:xfrm>
            <a:off x="7080248" y="5993606"/>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p>
        </p:txBody>
      </p:sp>
      <p:sp>
        <p:nvSpPr>
          <p:cNvPr id="124020" name="Rectangle 116"/>
          <p:cNvSpPr>
            <a:spLocks noChangeArrowheads="1"/>
          </p:cNvSpPr>
          <p:nvPr/>
        </p:nvSpPr>
        <p:spPr bwMode="auto">
          <a:xfrm>
            <a:off x="4433886" y="62825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p>
        </p:txBody>
      </p:sp>
      <p:sp>
        <p:nvSpPr>
          <p:cNvPr id="124023" name="Rectangle 119"/>
          <p:cNvSpPr>
            <a:spLocks noChangeArrowheads="1"/>
          </p:cNvSpPr>
          <p:nvPr/>
        </p:nvSpPr>
        <p:spPr bwMode="auto">
          <a:xfrm>
            <a:off x="6262460" y="6274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4024" name="Rectangle 120"/>
          <p:cNvSpPr>
            <a:spLocks noChangeArrowheads="1"/>
          </p:cNvSpPr>
          <p:nvPr/>
        </p:nvSpPr>
        <p:spPr bwMode="auto">
          <a:xfrm>
            <a:off x="7080248" y="6298406"/>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p>
        </p:txBody>
      </p:sp>
      <p:sp>
        <p:nvSpPr>
          <p:cNvPr id="124061" name="Rectangle 165"/>
          <p:cNvSpPr>
            <a:spLocks noChangeArrowheads="1"/>
          </p:cNvSpPr>
          <p:nvPr/>
        </p:nvSpPr>
        <p:spPr bwMode="auto">
          <a:xfrm>
            <a:off x="3986211" y="2934493"/>
            <a:ext cx="3714750" cy="3670300"/>
          </a:xfrm>
          <a:prstGeom prst="rect">
            <a:avLst/>
          </a:prstGeom>
          <a:solidFill>
            <a:srgbClr val="FF8398">
              <a:alpha val="23921"/>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5" name="Rectangle 5"/>
          <p:cNvSpPr>
            <a:spLocks noChangeArrowheads="1"/>
          </p:cNvSpPr>
          <p:nvPr/>
        </p:nvSpPr>
        <p:spPr bwMode="auto">
          <a:xfrm>
            <a:off x="5348286" y="2934948"/>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lw</a:t>
            </a:r>
          </a:p>
        </p:txBody>
      </p:sp>
      <p:sp>
        <p:nvSpPr>
          <p:cNvPr id="206" name="Rectangle 55"/>
          <p:cNvSpPr>
            <a:spLocks noChangeArrowheads="1"/>
          </p:cNvSpPr>
          <p:nvPr/>
        </p:nvSpPr>
        <p:spPr bwMode="auto">
          <a:xfrm>
            <a:off x="5424486" y="32397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07" name="Rectangle 56"/>
          <p:cNvSpPr>
            <a:spLocks noChangeArrowheads="1"/>
          </p:cNvSpPr>
          <p:nvPr/>
        </p:nvSpPr>
        <p:spPr bwMode="auto">
          <a:xfrm>
            <a:off x="5424486" y="35445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08" name="Rectangle 57"/>
          <p:cNvSpPr>
            <a:spLocks noChangeArrowheads="1"/>
          </p:cNvSpPr>
          <p:nvPr/>
        </p:nvSpPr>
        <p:spPr bwMode="auto">
          <a:xfrm>
            <a:off x="5424486" y="38493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09" name="Rectangle 58"/>
          <p:cNvSpPr>
            <a:spLocks noChangeArrowheads="1"/>
          </p:cNvSpPr>
          <p:nvPr/>
        </p:nvSpPr>
        <p:spPr bwMode="auto">
          <a:xfrm>
            <a:off x="5424486" y="41541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10" name="Rectangle 59"/>
          <p:cNvSpPr>
            <a:spLocks noChangeArrowheads="1"/>
          </p:cNvSpPr>
          <p:nvPr/>
        </p:nvSpPr>
        <p:spPr bwMode="auto">
          <a:xfrm>
            <a:off x="5424486" y="44589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11" name="Rectangle 60"/>
          <p:cNvSpPr>
            <a:spLocks noChangeArrowheads="1"/>
          </p:cNvSpPr>
          <p:nvPr/>
        </p:nvSpPr>
        <p:spPr bwMode="auto">
          <a:xfrm>
            <a:off x="5424486" y="4763748"/>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212" name="Rectangle 61"/>
          <p:cNvSpPr>
            <a:spLocks noChangeArrowheads="1"/>
          </p:cNvSpPr>
          <p:nvPr/>
        </p:nvSpPr>
        <p:spPr bwMode="auto">
          <a:xfrm>
            <a:off x="5424486" y="5068548"/>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213" name="Rectangle 110"/>
          <p:cNvSpPr>
            <a:spLocks noChangeArrowheads="1"/>
          </p:cNvSpPr>
          <p:nvPr/>
        </p:nvSpPr>
        <p:spPr bwMode="auto">
          <a:xfrm>
            <a:off x="5424486" y="59829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14" name="Rectangle 118"/>
          <p:cNvSpPr>
            <a:spLocks noChangeArrowheads="1"/>
          </p:cNvSpPr>
          <p:nvPr/>
        </p:nvSpPr>
        <p:spPr bwMode="auto">
          <a:xfrm>
            <a:off x="5424486" y="62877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grpSp>
        <p:nvGrpSpPr>
          <p:cNvPr id="2" name="组合 1"/>
          <p:cNvGrpSpPr/>
          <p:nvPr/>
        </p:nvGrpSpPr>
        <p:grpSpPr>
          <a:xfrm>
            <a:off x="985055" y="-13038"/>
            <a:ext cx="6670862" cy="2019330"/>
            <a:chOff x="2266261" y="356864"/>
            <a:chExt cx="6670862" cy="2019330"/>
          </a:xfrm>
        </p:grpSpPr>
        <p:sp>
          <p:nvSpPr>
            <p:cNvPr id="151" name="Rectangle 131"/>
            <p:cNvSpPr>
              <a:spLocks noChangeArrowheads="1"/>
            </p:cNvSpPr>
            <p:nvPr/>
          </p:nvSpPr>
          <p:spPr bwMode="auto">
            <a:xfrm>
              <a:off x="3307661" y="450527"/>
              <a:ext cx="987425" cy="13335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 name="Rectangle 132"/>
            <p:cNvSpPr>
              <a:spLocks noChangeArrowheads="1"/>
            </p:cNvSpPr>
            <p:nvPr/>
          </p:nvSpPr>
          <p:spPr bwMode="auto">
            <a:xfrm>
              <a:off x="3301311" y="893439"/>
              <a:ext cx="993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Main</a:t>
              </a:r>
            </a:p>
            <a:p>
              <a:pPr algn="ctr"/>
              <a:r>
                <a:rPr lang="en-US" altLang="zh-CN" sz="1800">
                  <a:ea typeface="宋体" panose="02010600030101010101" pitchFamily="2" charset="-122"/>
                </a:rPr>
                <a:t>Control</a:t>
              </a:r>
            </a:p>
          </p:txBody>
        </p:sp>
        <p:sp>
          <p:nvSpPr>
            <p:cNvPr id="153" name="Line 133"/>
            <p:cNvSpPr>
              <a:spLocks noChangeShapeType="1"/>
            </p:cNvSpPr>
            <p:nvPr/>
          </p:nvSpPr>
          <p:spPr bwMode="auto">
            <a:xfrm>
              <a:off x="2371036" y="1156964"/>
              <a:ext cx="9096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34"/>
            <p:cNvSpPr>
              <a:spLocks noChangeShapeType="1"/>
            </p:cNvSpPr>
            <p:nvPr/>
          </p:nvSpPr>
          <p:spPr bwMode="auto">
            <a:xfrm flipH="1">
              <a:off x="2742511" y="1002977"/>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135"/>
            <p:cNvSpPr>
              <a:spLocks noChangeArrowheads="1"/>
            </p:cNvSpPr>
            <p:nvPr/>
          </p:nvSpPr>
          <p:spPr bwMode="auto">
            <a:xfrm>
              <a:off x="2266261" y="836289"/>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56" name="Rectangle 136"/>
            <p:cNvSpPr>
              <a:spLocks noChangeArrowheads="1"/>
            </p:cNvSpPr>
            <p:nvPr/>
          </p:nvSpPr>
          <p:spPr bwMode="auto">
            <a:xfrm>
              <a:off x="2499623" y="1156964"/>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p>
          </p:txBody>
        </p:sp>
        <p:sp>
          <p:nvSpPr>
            <p:cNvPr id="157" name="Line 140"/>
            <p:cNvSpPr>
              <a:spLocks noChangeShapeType="1"/>
            </p:cNvSpPr>
            <p:nvPr/>
          </p:nvSpPr>
          <p:spPr bwMode="auto">
            <a:xfrm flipV="1">
              <a:off x="4295086" y="1584683"/>
              <a:ext cx="24904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41"/>
            <p:cNvSpPr>
              <a:spLocks noChangeShapeType="1"/>
            </p:cNvSpPr>
            <p:nvPr/>
          </p:nvSpPr>
          <p:spPr bwMode="auto">
            <a:xfrm flipH="1">
              <a:off x="5165036" y="1403708"/>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Rectangle 143"/>
            <p:cNvSpPr>
              <a:spLocks noChangeArrowheads="1"/>
            </p:cNvSpPr>
            <p:nvPr/>
          </p:nvSpPr>
          <p:spPr bwMode="auto">
            <a:xfrm>
              <a:off x="5219011" y="1519595"/>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160" name="Rectangle 146"/>
            <p:cNvSpPr>
              <a:spLocks noChangeArrowheads="1"/>
            </p:cNvSpPr>
            <p:nvPr/>
          </p:nvSpPr>
          <p:spPr bwMode="auto">
            <a:xfrm>
              <a:off x="5526986" y="1168985"/>
              <a:ext cx="930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ALUop</a:t>
              </a:r>
              <a:endParaRPr lang="en-US" altLang="zh-CN" sz="1800" dirty="0">
                <a:ea typeface="宋体" panose="02010600030101010101" pitchFamily="2" charset="-122"/>
              </a:endParaRPr>
            </a:p>
          </p:txBody>
        </p:sp>
        <p:sp>
          <p:nvSpPr>
            <p:cNvPr id="161" name="Line 152"/>
            <p:cNvSpPr>
              <a:spLocks noChangeShapeType="1"/>
            </p:cNvSpPr>
            <p:nvPr/>
          </p:nvSpPr>
          <p:spPr bwMode="auto">
            <a:xfrm>
              <a:off x="4320486" y="677539"/>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153"/>
            <p:cNvSpPr>
              <a:spLocks noChangeArrowheads="1"/>
            </p:cNvSpPr>
            <p:nvPr/>
          </p:nvSpPr>
          <p:spPr bwMode="auto">
            <a:xfrm>
              <a:off x="4371286" y="356864"/>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RegDst</a:t>
              </a:r>
            </a:p>
          </p:txBody>
        </p:sp>
        <p:sp>
          <p:nvSpPr>
            <p:cNvPr id="163" name="Line 154"/>
            <p:cNvSpPr>
              <a:spLocks noChangeShapeType="1"/>
            </p:cNvSpPr>
            <p:nvPr/>
          </p:nvSpPr>
          <p:spPr bwMode="auto">
            <a:xfrm>
              <a:off x="4320486" y="996627"/>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Rectangle 155"/>
            <p:cNvSpPr>
              <a:spLocks noChangeArrowheads="1"/>
            </p:cNvSpPr>
            <p:nvPr/>
          </p:nvSpPr>
          <p:spPr bwMode="auto">
            <a:xfrm>
              <a:off x="4371286" y="677539"/>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ALUSrc</a:t>
              </a:r>
            </a:p>
          </p:txBody>
        </p:sp>
        <p:sp>
          <p:nvSpPr>
            <p:cNvPr id="165" name="Rectangle 156"/>
            <p:cNvSpPr>
              <a:spLocks noChangeArrowheads="1"/>
            </p:cNvSpPr>
            <p:nvPr/>
          </p:nvSpPr>
          <p:spPr bwMode="auto">
            <a:xfrm>
              <a:off x="4719155" y="1018058"/>
              <a:ext cx="28533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66" name="Rectangle 157"/>
            <p:cNvSpPr>
              <a:spLocks noChangeArrowheads="1"/>
            </p:cNvSpPr>
            <p:nvPr/>
          </p:nvSpPr>
          <p:spPr bwMode="auto">
            <a:xfrm>
              <a:off x="3314804" y="450527"/>
              <a:ext cx="973137" cy="1333500"/>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7" name="矩形 166"/>
            <p:cNvSpPr/>
            <p:nvPr/>
          </p:nvSpPr>
          <p:spPr>
            <a:xfrm>
              <a:off x="6762402" y="1310952"/>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p>
            <a:p>
              <a:pPr algn="ctr"/>
              <a:r>
                <a:rPr lang="zh-CN" altLang="en-US" b="1" dirty="0">
                  <a:solidFill>
                    <a:schemeClr val="tx1"/>
                  </a:solidFill>
                </a:rPr>
                <a:t>控制</a:t>
              </a:r>
            </a:p>
          </p:txBody>
        </p:sp>
        <p:cxnSp>
          <p:nvCxnSpPr>
            <p:cNvPr id="168" name="直接箭头连接符 167"/>
            <p:cNvCxnSpPr>
              <a:stCxn id="167" idx="3"/>
            </p:cNvCxnSpPr>
            <p:nvPr/>
          </p:nvCxnSpPr>
          <p:spPr>
            <a:xfrm flipV="1">
              <a:off x="7410474" y="1799877"/>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7712987" y="1655861"/>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矩形 169"/>
            <p:cNvSpPr/>
            <p:nvPr/>
          </p:nvSpPr>
          <p:spPr>
            <a:xfrm>
              <a:off x="7496963" y="1295821"/>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171" name="直接箭头连接符 170"/>
            <p:cNvCxnSpPr/>
            <p:nvPr/>
          </p:nvCxnSpPr>
          <p:spPr>
            <a:xfrm>
              <a:off x="5826298" y="2159917"/>
              <a:ext cx="9505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p:cNvSpPr/>
            <p:nvPr/>
          </p:nvSpPr>
          <p:spPr>
            <a:xfrm>
              <a:off x="5912787" y="1655861"/>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173" name="矩形 172"/>
            <p:cNvSpPr/>
            <p:nvPr/>
          </p:nvSpPr>
          <p:spPr>
            <a:xfrm>
              <a:off x="4955413" y="1872138"/>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174" name="矩形 173"/>
            <p:cNvSpPr/>
            <p:nvPr/>
          </p:nvSpPr>
          <p:spPr>
            <a:xfrm>
              <a:off x="8289051" y="1511845"/>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grpSp>
      <p:sp>
        <p:nvSpPr>
          <p:cNvPr id="175" name="矩形 174"/>
          <p:cNvSpPr/>
          <p:nvPr/>
        </p:nvSpPr>
        <p:spPr>
          <a:xfrm>
            <a:off x="7566772" y="1165908"/>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spTree>
    <p:extLst>
      <p:ext uri="{BB962C8B-B14F-4D97-AF65-F5344CB8AC3E}">
        <p14:creationId xmlns:p14="http://schemas.microsoft.com/office/powerpoint/2010/main" val="7337905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4" name="矩形 3"/>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5" name="矩形 4"/>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6" name="矩形 5"/>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7" name="矩形 6"/>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8" name="流程图: 终止 7"/>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9" name="直接箭头连接符 8"/>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3" name="直接连接符 12"/>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685817" y="3182266"/>
            <a:ext cx="655282" cy="1372042"/>
            <a:chOff x="6725030" y="3412397"/>
            <a:chExt cx="655282" cy="1372042"/>
          </a:xfrm>
        </p:grpSpPr>
        <p:grpSp>
          <p:nvGrpSpPr>
            <p:cNvPr id="18" name="Group 27"/>
            <p:cNvGrpSpPr/>
            <p:nvPr/>
          </p:nvGrpSpPr>
          <p:grpSpPr bwMode="auto">
            <a:xfrm>
              <a:off x="6732240" y="3412397"/>
              <a:ext cx="648072" cy="1372042"/>
              <a:chOff x="2400" y="2496"/>
              <a:chExt cx="288" cy="672"/>
            </a:xfrm>
          </p:grpSpPr>
          <p:sp>
            <p:nvSpPr>
              <p:cNvPr id="2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7" name="流程图: 终止 26"/>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28" name="直接箭头连接符 27"/>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1" name="直接箭头连接符 30"/>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梯形 32"/>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4" name="矩形 33"/>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5" name="矩形 34"/>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6" name="流程图: 终止 35"/>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7" name="流程图: 终止 36"/>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38" name="直接箭头连接符 400"/>
          <p:cNvCxnSpPr>
            <a:stCxn id="33" idx="0"/>
            <a:endCxn id="37"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405897" y="1576697"/>
            <a:ext cx="475687" cy="1055106"/>
            <a:chOff x="6910454" y="2157870"/>
            <a:chExt cx="475687" cy="1055106"/>
          </a:xfrm>
        </p:grpSpPr>
        <p:grpSp>
          <p:nvGrpSpPr>
            <p:cNvPr id="40" name="Group 27"/>
            <p:cNvGrpSpPr/>
            <p:nvPr/>
          </p:nvGrpSpPr>
          <p:grpSpPr bwMode="auto">
            <a:xfrm>
              <a:off x="6910454" y="2157870"/>
              <a:ext cx="475687" cy="1055106"/>
              <a:chOff x="2400" y="2496"/>
              <a:chExt cx="288" cy="672"/>
            </a:xfrm>
          </p:grpSpPr>
          <p:sp>
            <p:nvSpPr>
              <p:cNvPr id="4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9" name="直接箭头连接符 48"/>
          <p:cNvCxnSpPr>
            <a:stCxn id="37"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流程图: 终止 49"/>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1" name="直接箭头连接符 50"/>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58" name="直接箭头连接符 400"/>
          <p:cNvCxnSpPr>
            <a:stCxn id="36" idx="2"/>
            <a:endCxn id="5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113786" y="1279170"/>
            <a:ext cx="475687" cy="1055106"/>
            <a:chOff x="6910454" y="2157870"/>
            <a:chExt cx="475687" cy="1055106"/>
          </a:xfrm>
        </p:grpSpPr>
        <p:grpSp>
          <p:nvGrpSpPr>
            <p:cNvPr id="62" name="Group 27"/>
            <p:cNvGrpSpPr/>
            <p:nvPr/>
          </p:nvGrpSpPr>
          <p:grpSpPr bwMode="auto">
            <a:xfrm>
              <a:off x="6910454" y="2157870"/>
              <a:ext cx="475687" cy="1055106"/>
              <a:chOff x="2400" y="2496"/>
              <a:chExt cx="288" cy="672"/>
            </a:xfrm>
          </p:grpSpPr>
          <p:sp>
            <p:nvSpPr>
              <p:cNvPr id="6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1" name="矩形 70"/>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2" name="矩形 71"/>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3" name="直接箭头连接符 400"/>
          <p:cNvCxnSpPr>
            <a:stCxn id="72" idx="2"/>
            <a:endCxn id="71"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79" name="矩形 78"/>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0" name="直接箭头连接符 7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88"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89" name="直接箭头连接符 88"/>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2" name="直接箭头连接符 91"/>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4" name="直接箭头连接符 105"/>
          <p:cNvCxnSpPr>
            <a:stCxn id="95" idx="1"/>
            <a:endCxn id="50"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6" name="直接箭头连接符 95"/>
          <p:cNvCxnSpPr>
            <a:stCxn id="97" idx="2"/>
            <a:endCxn id="36"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98" name="组合 97"/>
          <p:cNvGrpSpPr/>
          <p:nvPr/>
        </p:nvGrpSpPr>
        <p:grpSpPr>
          <a:xfrm>
            <a:off x="3192150" y="2511049"/>
            <a:ext cx="470570" cy="415629"/>
            <a:chOff x="3129063" y="2514479"/>
            <a:chExt cx="470570" cy="415629"/>
          </a:xfrm>
        </p:grpSpPr>
        <p:sp>
          <p:nvSpPr>
            <p:cNvPr id="99" name="矩形 98"/>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0" name="直接连接符 99"/>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3585676" y="2489466"/>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矩形 103"/>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5" name="直接连接符 104"/>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07" name="直接连接符 10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3479979" y="76200"/>
                <a:ext cx="4105320"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𝑎𝑑𝑑</m:t>
                      </m:r>
                      <m:r>
                        <a:rPr lang="en-US" altLang="zh-CN" sz="3600" b="0" i="1" smtClean="0">
                          <a:solidFill>
                            <a:srgbClr val="FF0000"/>
                          </a:solidFill>
                          <a:latin typeface="Cambria Math"/>
                        </a:rPr>
                        <m:t>  </m:t>
                      </m:r>
                      <m:r>
                        <a:rPr lang="en-US" altLang="zh-CN" sz="3600" b="0" i="1" smtClean="0">
                          <a:solidFill>
                            <a:srgbClr val="FF0000"/>
                          </a:solidFill>
                          <a:latin typeface="Cambria Math"/>
                        </a:rPr>
                        <m:t>𝑟𝑑</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𝑟𝑠</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𝑟𝑡</m:t>
                      </m:r>
                    </m:oMath>
                  </m:oMathPara>
                </a14:m>
                <a:endParaRPr lang="zh-CN" altLang="en-US" sz="3600" dirty="0">
                  <a:solidFill>
                    <a:srgbClr val="FF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3479979" y="76200"/>
                <a:ext cx="4105320" cy="646331"/>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109"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6" name="直接箭头连接符 115"/>
          <p:cNvCxnSpPr/>
          <p:nvPr/>
        </p:nvCxnSpPr>
        <p:spPr>
          <a:xfrm>
            <a:off x="4490336" y="2249276"/>
            <a:ext cx="0" cy="36004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989175" y="2427958"/>
            <a:ext cx="30496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4271361" y="2413633"/>
            <a:ext cx="0" cy="19038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123" name="组合 122"/>
          <p:cNvGrpSpPr/>
          <p:nvPr/>
        </p:nvGrpSpPr>
        <p:grpSpPr>
          <a:xfrm>
            <a:off x="4368381" y="2618346"/>
            <a:ext cx="121956" cy="520475"/>
            <a:chOff x="4368381" y="2618346"/>
            <a:chExt cx="121956" cy="520475"/>
          </a:xfrm>
        </p:grpSpPr>
        <p:cxnSp>
          <p:nvCxnSpPr>
            <p:cNvPr id="124" name="直接箭头连接符 123"/>
            <p:cNvCxnSpPr>
              <a:endCxn id="8" idx="2"/>
            </p:cNvCxnSpPr>
            <p:nvPr/>
          </p:nvCxnSpPr>
          <p:spPr>
            <a:xfrm flipH="1">
              <a:off x="4368381" y="2618346"/>
              <a:ext cx="121956" cy="298941"/>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4370201" y="2899166"/>
              <a:ext cx="0" cy="2396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27" name="直接箭头连接符 126"/>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6017063" y="1484692"/>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6009853" y="1484692"/>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6983027" y="1456176"/>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6978545" y="1802791"/>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endCxn id="50" idx="2"/>
          </p:cNvCxnSpPr>
          <p:nvPr/>
        </p:nvCxnSpPr>
        <p:spPr>
          <a:xfrm>
            <a:off x="7190897" y="1806723"/>
            <a:ext cx="297872"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27"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400"/>
          <p:cNvCxnSpPr/>
          <p:nvPr/>
        </p:nvCxnSpPr>
        <p:spPr>
          <a:xfrm>
            <a:off x="6333891" y="3917290"/>
            <a:ext cx="1659740" cy="1608664"/>
          </a:xfrm>
          <a:prstGeom prst="bentConnector3">
            <a:avLst>
              <a:gd name="adj1" fmla="val 11286"/>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7993631" y="4393345"/>
            <a:ext cx="0" cy="113260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7980583" y="4393345"/>
            <a:ext cx="21976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endCxn id="36" idx="2"/>
          </p:cNvCxnSpPr>
          <p:nvPr/>
        </p:nvCxnSpPr>
        <p:spPr>
          <a:xfrm flipV="1">
            <a:off x="8211456" y="4268528"/>
            <a:ext cx="293390" cy="12481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504846" y="4260299"/>
            <a:ext cx="243618"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8748464" y="4265502"/>
            <a:ext cx="0" cy="146775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3275856" y="5697949"/>
            <a:ext cx="548738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3275856" y="3770284"/>
            <a:ext cx="0" cy="196065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3275856" y="3770284"/>
            <a:ext cx="21138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sp>
        <p:nvSpPr>
          <p:cNvPr id="163" name="矩形 162"/>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64" name="Text Box 12"/>
          <p:cNvSpPr txBox="1">
            <a:spLocks noChangeArrowheads="1"/>
          </p:cNvSpPr>
          <p:nvPr/>
        </p:nvSpPr>
        <p:spPr bwMode="auto">
          <a:xfrm>
            <a:off x="1558875" y="585361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65" name="Text Box 12"/>
          <p:cNvSpPr txBox="1">
            <a:spLocks noChangeArrowheads="1"/>
          </p:cNvSpPr>
          <p:nvPr/>
        </p:nvSpPr>
        <p:spPr bwMode="auto">
          <a:xfrm>
            <a:off x="5724128" y="580931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ea typeface="+mn-ea"/>
              </a:rPr>
              <a:t>M2reg = 0</a:t>
            </a:r>
            <a:endParaRPr lang="zh-CN" altLang="en-US" sz="2400" dirty="0">
              <a:solidFill>
                <a:srgbClr val="0000FF"/>
              </a:solidFill>
              <a:ea typeface="+mn-ea"/>
            </a:endParaRPr>
          </a:p>
        </p:txBody>
      </p:sp>
      <p:sp>
        <p:nvSpPr>
          <p:cNvPr id="166" name="Text Box 12"/>
          <p:cNvSpPr txBox="1">
            <a:spLocks noChangeArrowheads="1"/>
          </p:cNvSpPr>
          <p:nvPr/>
        </p:nvSpPr>
        <p:spPr bwMode="auto">
          <a:xfrm>
            <a:off x="-55633" y="586159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1</a:t>
            </a:r>
            <a:endParaRPr lang="zh-CN" altLang="en-US" sz="2400" dirty="0">
              <a:solidFill>
                <a:srgbClr val="0000FF"/>
              </a:solidFill>
              <a:ea typeface="+mn-ea"/>
            </a:endParaRPr>
          </a:p>
        </p:txBody>
      </p:sp>
      <p:sp>
        <p:nvSpPr>
          <p:cNvPr id="167" name="Text Box 12"/>
          <p:cNvSpPr txBox="1">
            <a:spLocks noChangeArrowheads="1"/>
          </p:cNvSpPr>
          <p:nvPr/>
        </p:nvSpPr>
        <p:spPr bwMode="auto">
          <a:xfrm>
            <a:off x="617448"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68" name="Text Box 12"/>
          <p:cNvSpPr txBox="1">
            <a:spLocks noChangeArrowheads="1"/>
          </p:cNvSpPr>
          <p:nvPr/>
        </p:nvSpPr>
        <p:spPr bwMode="auto">
          <a:xfrm>
            <a:off x="2833612" y="6278702"/>
            <a:ext cx="22073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p:sp>
        <p:nvSpPr>
          <p:cNvPr id="169" name="Text Box 12"/>
          <p:cNvSpPr txBox="1">
            <a:spLocks noChangeArrowheads="1"/>
          </p:cNvSpPr>
          <p:nvPr/>
        </p:nvSpPr>
        <p:spPr bwMode="auto">
          <a:xfrm>
            <a:off x="5250395" y="6302715"/>
            <a:ext cx="418335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branch and Zero =0</a:t>
            </a:r>
            <a:endParaRPr lang="zh-CN" altLang="en-US" sz="2400" dirty="0">
              <a:solidFill>
                <a:srgbClr val="0000FF"/>
              </a:solidFill>
              <a:ea typeface="+mn-ea"/>
            </a:endParaRPr>
          </a:p>
        </p:txBody>
      </p:sp>
      <p:sp>
        <p:nvSpPr>
          <p:cNvPr id="170" name="Text Box 12"/>
          <p:cNvSpPr txBox="1">
            <a:spLocks noChangeArrowheads="1"/>
          </p:cNvSpPr>
          <p:nvPr/>
        </p:nvSpPr>
        <p:spPr bwMode="auto">
          <a:xfrm>
            <a:off x="3487245" y="5859342"/>
            <a:ext cx="263597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Operation=add</a:t>
            </a:r>
            <a:endParaRPr lang="zh-CN" altLang="en-US" sz="2400" dirty="0">
              <a:solidFill>
                <a:srgbClr val="0000FF"/>
              </a:solidFill>
              <a:ea typeface="+mn-ea"/>
            </a:endParaRPr>
          </a:p>
        </p:txBody>
      </p:sp>
    </p:spTree>
    <p:extLst>
      <p:ext uri="{BB962C8B-B14F-4D97-AF65-F5344CB8AC3E}">
        <p14:creationId xmlns:p14="http://schemas.microsoft.com/office/powerpoint/2010/main" val="3811532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t>66</a:t>
            </a:fld>
            <a:endParaRPr kumimoji="0" lang="zh-CN" altLang="en-US"/>
          </a:p>
        </p:txBody>
      </p:sp>
      <p:sp>
        <p:nvSpPr>
          <p:cNvPr id="3" name="标题 1"/>
          <p:cNvSpPr txBox="1">
            <a:spLocks/>
          </p:cNvSpPr>
          <p:nvPr/>
        </p:nvSpPr>
        <p:spPr>
          <a:xfrm>
            <a:off x="86250" y="2332"/>
            <a:ext cx="9238277" cy="685800"/>
          </a:xfrm>
          <a:prstGeom prst="rect">
            <a:avLst/>
          </a:prstGeom>
        </p:spPr>
        <p:txBody>
          <a:bodyPr>
            <a:noAutofit/>
          </a:bodyPr>
          <a:lstStyle>
            <a:lvl1pPr algn="ctr"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400" b="1" dirty="0">
                <a:solidFill>
                  <a:srgbClr val="FF0000"/>
                </a:solidFill>
                <a:latin typeface="+mn-ea"/>
                <a:ea typeface="+mn-ea"/>
              </a:rPr>
              <a:t>执行</a:t>
            </a:r>
            <a:r>
              <a:rPr lang="en-US" altLang="zh-CN" sz="2400" b="1" dirty="0" err="1">
                <a:latin typeface="+mn-ea"/>
                <a:ea typeface="+mn-ea"/>
              </a:rPr>
              <a:t>lw</a:t>
            </a:r>
            <a:r>
              <a:rPr lang="en-US" altLang="zh-CN" sz="2400" b="1" dirty="0">
                <a:latin typeface="+mn-ea"/>
                <a:ea typeface="+mn-ea"/>
              </a:rPr>
              <a:t> </a:t>
            </a:r>
            <a:r>
              <a:rPr lang="en-US" altLang="zh-CN" sz="2400" b="1" dirty="0" err="1">
                <a:latin typeface="+mn-ea"/>
                <a:ea typeface="+mn-ea"/>
              </a:rPr>
              <a:t>rt</a:t>
            </a:r>
            <a:r>
              <a:rPr lang="en-US" altLang="en-US" sz="2400" b="1" dirty="0" err="1">
                <a:latin typeface="+mn-ea"/>
                <a:ea typeface="+mn-ea"/>
              </a:rPr>
              <a:t>，</a:t>
            </a:r>
            <a:r>
              <a:rPr lang="en-US" altLang="zh-CN" sz="2400" b="1" dirty="0" err="1">
                <a:latin typeface="+mn-ea"/>
                <a:ea typeface="+mn-ea"/>
              </a:rPr>
              <a:t>offset</a:t>
            </a:r>
            <a:r>
              <a:rPr lang="en-US" altLang="en-US" sz="2400" b="1" dirty="0" err="1">
                <a:latin typeface="+mn-ea"/>
                <a:ea typeface="+mn-ea"/>
              </a:rPr>
              <a:t>（</a:t>
            </a:r>
            <a:r>
              <a:rPr lang="en-US" altLang="zh-CN" sz="2400" b="1" dirty="0" err="1">
                <a:latin typeface="+mn-ea"/>
                <a:ea typeface="+mn-ea"/>
              </a:rPr>
              <a:t>rs</a:t>
            </a:r>
            <a:r>
              <a:rPr lang="en-US" altLang="en-US" sz="2400" b="1" dirty="0">
                <a:latin typeface="+mn-ea"/>
                <a:ea typeface="+mn-ea"/>
              </a:rPr>
              <a:t>）</a:t>
            </a:r>
            <a:endParaRPr lang="en-US" altLang="zh-CN" sz="2400" b="1" dirty="0">
              <a:latin typeface="+mn-ea"/>
              <a:ea typeface="+mn-ea"/>
            </a:endParaRPr>
          </a:p>
        </p:txBody>
      </p:sp>
      <p:sp>
        <p:nvSpPr>
          <p:cNvPr id="4" name="矩形 3"/>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8"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9"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0" name="矩形 9"/>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 name="流程图: 合并 10"/>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3" name="直接箭头连接符 12"/>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5"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6"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7"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8"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9" name="直接箭头连接符 33"/>
          <p:cNvCxnSpPr>
            <a:stCxn id="8" idx="2"/>
            <a:endCxn id="12"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6"/>
          <p:cNvCxnSpPr>
            <a:stCxn id="9" idx="2"/>
            <a:endCxn id="15"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39"/>
          <p:cNvCxnSpPr>
            <a:stCxn id="48" idx="2"/>
            <a:endCxn id="34"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7"/>
          <p:cNvGrpSpPr/>
          <p:nvPr/>
        </p:nvGrpSpPr>
        <p:grpSpPr bwMode="auto">
          <a:xfrm>
            <a:off x="4354938" y="3059714"/>
            <a:ext cx="905476" cy="1641799"/>
            <a:chOff x="2400" y="2496"/>
            <a:chExt cx="288" cy="672"/>
          </a:xfrm>
        </p:grpSpPr>
        <p:sp>
          <p:nvSpPr>
            <p:cNvPr id="2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31"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32" name="直接箭头连接符 68"/>
          <p:cNvCxnSpPr>
            <a:endCxn id="31"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6"/>
          <p:cNvCxnSpPr>
            <a:stCxn id="30" idx="3"/>
            <a:endCxn id="35"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梯形 33"/>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36" name="直接箭头连接符 78"/>
          <p:cNvCxnSpPr>
            <a:endCxn id="37"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38" name="直接箭头连接符 36"/>
          <p:cNvCxnSpPr>
            <a:stCxn id="72" idx="2"/>
            <a:endCxn id="16"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40"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41"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42" name="直接箭头连接符 41"/>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接箭头连接符 57"/>
          <p:cNvCxnSpPr>
            <a:stCxn id="7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流程图: 合并 43"/>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8"/>
          <p:cNvCxnSpPr>
            <a:stCxn id="14" idx="3"/>
            <a:endCxn id="44"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48"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49"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50"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51" name="流程图: 终止 50"/>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52" name="直接箭头连接符 51"/>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115"/>
          <p:cNvCxnSpPr>
            <a:stCxn id="34"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流程图: 终止 55"/>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57" name="直接箭头连接符 5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7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7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72" name="流程图: 终止 71"/>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73" name="直接箭头连接符 72"/>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351452" y="1692457"/>
            <a:ext cx="516751" cy="201504"/>
            <a:chOff x="3351452" y="1692457"/>
            <a:chExt cx="516751" cy="201504"/>
          </a:xfrm>
        </p:grpSpPr>
        <p:cxnSp>
          <p:nvCxnSpPr>
            <p:cNvPr id="75" name="直接箭头连接符 74"/>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77" name="直接箭头连接符 76"/>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 Box 12"/>
          <p:cNvSpPr txBox="1">
            <a:spLocks noChangeArrowheads="1"/>
          </p:cNvSpPr>
          <p:nvPr/>
        </p:nvSpPr>
        <p:spPr bwMode="auto">
          <a:xfrm>
            <a:off x="4355976" y="1998821"/>
            <a:ext cx="87460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79"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36"/>
          <p:cNvCxnSpPr/>
          <p:nvPr/>
        </p:nvCxnSpPr>
        <p:spPr>
          <a:xfrm rot="16200000" flipH="1">
            <a:off x="3249270" y="1602218"/>
            <a:ext cx="196427" cy="1"/>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3363962" y="1687072"/>
            <a:ext cx="516751" cy="201504"/>
            <a:chOff x="3351452" y="1692457"/>
            <a:chExt cx="516751" cy="201504"/>
          </a:xfrm>
        </p:grpSpPr>
        <p:cxnSp>
          <p:nvCxnSpPr>
            <p:cNvPr id="82" name="直接箭头连接符 81"/>
            <p:cNvCxnSpPr/>
            <p:nvPr/>
          </p:nvCxnSpPr>
          <p:spPr>
            <a:xfrm>
              <a:off x="3868203" y="1692457"/>
              <a:ext cx="0" cy="201504"/>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3351452" y="1705816"/>
              <a:ext cx="516751" cy="0"/>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endCxn id="72" idx="2"/>
          </p:cNvCxnSpPr>
          <p:nvPr/>
        </p:nvCxnSpPr>
        <p:spPr>
          <a:xfrm>
            <a:off x="3868203" y="1888576"/>
            <a:ext cx="152199" cy="298774"/>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86" name="Rectangle 5"/>
          <p:cNvSpPr>
            <a:spLocks noChangeArrowheads="1"/>
          </p:cNvSpPr>
          <p:nvPr/>
        </p:nvSpPr>
        <p:spPr bwMode="auto">
          <a:xfrm>
            <a:off x="3771187" y="1158168"/>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87"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51"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94"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95"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cxnSp>
        <p:nvCxnSpPr>
          <p:cNvPr id="96" name="直接箭头连接符 95"/>
          <p:cNvCxnSpPr/>
          <p:nvPr/>
        </p:nvCxnSpPr>
        <p:spPr>
          <a:xfrm>
            <a:off x="8162254" y="4134657"/>
            <a:ext cx="297430" cy="12968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7676663" y="4134656"/>
            <a:ext cx="526981" cy="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865231" y="330117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12"/>
          <p:cNvSpPr txBox="1">
            <a:spLocks noChangeArrowheads="1"/>
          </p:cNvSpPr>
          <p:nvPr/>
        </p:nvSpPr>
        <p:spPr bwMode="auto">
          <a:xfrm>
            <a:off x="1315629" y="315122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05" name="Text Box 12"/>
          <p:cNvSpPr txBox="1">
            <a:spLocks noChangeArrowheads="1"/>
          </p:cNvSpPr>
          <p:nvPr/>
        </p:nvSpPr>
        <p:spPr bwMode="auto">
          <a:xfrm>
            <a:off x="1236445" y="588972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06" name="Text Box 12"/>
          <p:cNvSpPr txBox="1">
            <a:spLocks noChangeArrowheads="1"/>
          </p:cNvSpPr>
          <p:nvPr/>
        </p:nvSpPr>
        <p:spPr bwMode="auto">
          <a:xfrm>
            <a:off x="5210260" y="5889726"/>
            <a:ext cx="36014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MemRead</a:t>
            </a:r>
            <a:r>
              <a:rPr lang="en-US" altLang="zh-CN" sz="2400" dirty="0">
                <a:solidFill>
                  <a:srgbClr val="0000FF"/>
                </a:solidFill>
                <a:ea typeface="+mn-ea"/>
              </a:rPr>
              <a:t>=1    M2reg = 1</a:t>
            </a:r>
            <a:endParaRPr lang="zh-CN" altLang="en-US" sz="2400" dirty="0">
              <a:solidFill>
                <a:srgbClr val="0000FF"/>
              </a:solidFill>
              <a:ea typeface="+mn-ea"/>
            </a:endParaRPr>
          </a:p>
        </p:txBody>
      </p:sp>
      <p:sp>
        <p:nvSpPr>
          <p:cNvPr id="107" name="Text Box 12"/>
          <p:cNvSpPr txBox="1">
            <a:spLocks noChangeArrowheads="1"/>
          </p:cNvSpPr>
          <p:nvPr/>
        </p:nvSpPr>
        <p:spPr bwMode="auto">
          <a:xfrm>
            <a:off x="-248414" y="590237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a:t>
            </a:r>
            <a:endParaRPr lang="zh-CN" altLang="en-US" sz="2400" dirty="0">
              <a:solidFill>
                <a:srgbClr val="0000FF"/>
              </a:solidFill>
              <a:ea typeface="+mn-ea"/>
            </a:endParaRPr>
          </a:p>
        </p:txBody>
      </p:sp>
      <p:sp>
        <p:nvSpPr>
          <p:cNvPr id="108" name="Text Box 12"/>
          <p:cNvSpPr txBox="1">
            <a:spLocks noChangeArrowheads="1"/>
          </p:cNvSpPr>
          <p:nvPr/>
        </p:nvSpPr>
        <p:spPr bwMode="auto">
          <a:xfrm>
            <a:off x="322889" y="631483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09" name="Text Box 12"/>
          <p:cNvSpPr txBox="1">
            <a:spLocks noChangeArrowheads="1"/>
          </p:cNvSpPr>
          <p:nvPr/>
        </p:nvSpPr>
        <p:spPr bwMode="auto">
          <a:xfrm>
            <a:off x="3028407"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p:sp>
        <p:nvSpPr>
          <p:cNvPr id="110" name="Text Box 12"/>
          <p:cNvSpPr txBox="1">
            <a:spLocks noChangeArrowheads="1"/>
          </p:cNvSpPr>
          <p:nvPr/>
        </p:nvSpPr>
        <p:spPr bwMode="auto">
          <a:xfrm>
            <a:off x="2617102" y="6327230"/>
            <a:ext cx="200820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11" name="TextBox 110"/>
              <p:cNvSpPr txBox="1"/>
              <p:nvPr/>
            </p:nvSpPr>
            <p:spPr>
              <a:xfrm>
                <a:off x="5283986" y="1692457"/>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rPr>
                        <m:t>𝑅</m:t>
                      </m:r>
                      <m:r>
                        <a:rPr lang="en-US" altLang="zh-CN" sz="2400" b="0" i="1" smtClean="0">
                          <a:solidFill>
                            <a:srgbClr val="0000FF"/>
                          </a:solidFill>
                          <a:latin typeface="Cambria Math"/>
                        </a:rPr>
                        <m:t>[</m:t>
                      </m:r>
                      <m:r>
                        <a:rPr lang="en-US" altLang="zh-CN" sz="2400" b="0" i="1" smtClean="0">
                          <a:solidFill>
                            <a:srgbClr val="0000FF"/>
                          </a:solidFill>
                          <a:latin typeface="Cambria Math"/>
                        </a:rPr>
                        <m:t>𝑟𝑡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oMath>
                  </m:oMathPara>
                </a14:m>
                <a:endParaRPr lang="zh-CN" altLang="en-US" sz="2400" dirty="0">
                  <a:solidFill>
                    <a:srgbClr val="0000FF"/>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5283986" y="1692457"/>
                <a:ext cx="3868751" cy="461665"/>
              </a:xfrm>
              <a:prstGeom prst="rect">
                <a:avLst/>
              </a:prstGeom>
              <a:blipFill rotWithShape="1">
                <a:blip r:embed="rId2"/>
                <a:stretch>
                  <a:fillRect b="-1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1705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4" name="矩形 3"/>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5" name="矩形 4"/>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6" name="矩形 5"/>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7" name="矩形 6"/>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8" name="流程图: 终止 7"/>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9" name="直接箭头连接符 8"/>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3" name="直接连接符 12"/>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685817" y="3182266"/>
            <a:ext cx="655282" cy="1372042"/>
            <a:chOff x="6725030" y="3412397"/>
            <a:chExt cx="655282" cy="1372042"/>
          </a:xfrm>
        </p:grpSpPr>
        <p:grpSp>
          <p:nvGrpSpPr>
            <p:cNvPr id="18" name="Group 27"/>
            <p:cNvGrpSpPr/>
            <p:nvPr/>
          </p:nvGrpSpPr>
          <p:grpSpPr bwMode="auto">
            <a:xfrm>
              <a:off x="6732240" y="3412397"/>
              <a:ext cx="648072" cy="1372042"/>
              <a:chOff x="2400" y="2496"/>
              <a:chExt cx="288" cy="672"/>
            </a:xfrm>
          </p:grpSpPr>
          <p:sp>
            <p:nvSpPr>
              <p:cNvPr id="2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7" name="流程图: 终止 26"/>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28" name="直接箭头连接符 27"/>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1" name="直接箭头连接符 30"/>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梯形 32"/>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4" name="矩形 33"/>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5" name="矩形 34"/>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6" name="流程图: 终止 35"/>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7" name="流程图: 终止 36"/>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38" name="直接箭头连接符 400"/>
          <p:cNvCxnSpPr>
            <a:stCxn id="33" idx="0"/>
            <a:endCxn id="37"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405897" y="1576697"/>
            <a:ext cx="475687" cy="1055106"/>
            <a:chOff x="6910454" y="2157870"/>
            <a:chExt cx="475687" cy="1055106"/>
          </a:xfrm>
        </p:grpSpPr>
        <p:grpSp>
          <p:nvGrpSpPr>
            <p:cNvPr id="40" name="Group 27"/>
            <p:cNvGrpSpPr/>
            <p:nvPr/>
          </p:nvGrpSpPr>
          <p:grpSpPr bwMode="auto">
            <a:xfrm>
              <a:off x="6910454" y="2157870"/>
              <a:ext cx="475687" cy="1055106"/>
              <a:chOff x="2400" y="2496"/>
              <a:chExt cx="288" cy="672"/>
            </a:xfrm>
          </p:grpSpPr>
          <p:sp>
            <p:nvSpPr>
              <p:cNvPr id="4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9" name="直接箭头连接符 48"/>
          <p:cNvCxnSpPr>
            <a:stCxn id="37"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流程图: 终止 49"/>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1" name="直接箭头连接符 50"/>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58" name="直接箭头连接符 400"/>
          <p:cNvCxnSpPr>
            <a:stCxn id="36" idx="2"/>
            <a:endCxn id="5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113786" y="1279170"/>
            <a:ext cx="475687" cy="1055106"/>
            <a:chOff x="6910454" y="2157870"/>
            <a:chExt cx="475687" cy="1055106"/>
          </a:xfrm>
        </p:grpSpPr>
        <p:grpSp>
          <p:nvGrpSpPr>
            <p:cNvPr id="62" name="Group 27"/>
            <p:cNvGrpSpPr/>
            <p:nvPr/>
          </p:nvGrpSpPr>
          <p:grpSpPr bwMode="auto">
            <a:xfrm>
              <a:off x="6910454" y="2157870"/>
              <a:ext cx="475687" cy="1055106"/>
              <a:chOff x="2400" y="2496"/>
              <a:chExt cx="288" cy="672"/>
            </a:xfrm>
          </p:grpSpPr>
          <p:sp>
            <p:nvSpPr>
              <p:cNvPr id="6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1" name="矩形 70"/>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2" name="矩形 71"/>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3" name="直接箭头连接符 400"/>
          <p:cNvCxnSpPr>
            <a:stCxn id="72" idx="2"/>
            <a:endCxn id="71"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79" name="矩形 78"/>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0" name="直接箭头连接符 7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88"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89" name="直接箭头连接符 88"/>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2" name="直接箭头连接符 91"/>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4" name="直接箭头连接符 105"/>
          <p:cNvCxnSpPr>
            <a:stCxn id="95" idx="1"/>
            <a:endCxn id="50"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6" name="直接箭头连接符 95"/>
          <p:cNvCxnSpPr>
            <a:stCxn id="97" idx="2"/>
            <a:endCxn id="36"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98" name="组合 97"/>
          <p:cNvGrpSpPr/>
          <p:nvPr/>
        </p:nvGrpSpPr>
        <p:grpSpPr>
          <a:xfrm>
            <a:off x="3192150" y="2511049"/>
            <a:ext cx="470570" cy="415629"/>
            <a:chOff x="3129063" y="2514479"/>
            <a:chExt cx="470570" cy="415629"/>
          </a:xfrm>
        </p:grpSpPr>
        <p:sp>
          <p:nvSpPr>
            <p:cNvPr id="99" name="矩形 98"/>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0" name="直接连接符 99"/>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3585676" y="2489466"/>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矩形 103"/>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5" name="直接连接符 104"/>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07" name="直接连接符 10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109"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6" name="直接箭头连接符 115"/>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endCxn id="50" idx="2"/>
          </p:cNvCxnSpPr>
          <p:nvPr/>
        </p:nvCxnSpPr>
        <p:spPr>
          <a:xfrm flipV="1">
            <a:off x="7195380" y="1938980"/>
            <a:ext cx="293389" cy="1475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endCxn id="27"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TextBox 139"/>
              <p:cNvSpPr txBox="1"/>
              <p:nvPr/>
            </p:nvSpPr>
            <p:spPr>
              <a:xfrm>
                <a:off x="503671" y="5125181"/>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40" name="TextBox 139"/>
              <p:cNvSpPr txBox="1">
                <a:spLocks noRot="1" noChangeAspect="1" noMove="1" noResize="1" noEditPoints="1" noAdjustHandles="1" noChangeArrowheads="1" noChangeShapeType="1" noTextEdit="1"/>
              </p:cNvSpPr>
              <p:nvPr/>
            </p:nvSpPr>
            <p:spPr>
              <a:xfrm>
                <a:off x="503671" y="5125181"/>
                <a:ext cx="2071314" cy="646331"/>
              </a:xfrm>
              <a:prstGeom prst="rect">
                <a:avLst/>
              </a:prstGeom>
              <a:blipFill rotWithShape="1">
                <a:blip r:embed="rId3"/>
                <a:stretch>
                  <a:fillRect/>
                </a:stretch>
              </a:blipFill>
            </p:spPr>
            <p:txBody>
              <a:bodyPr/>
              <a:lstStyle/>
              <a:p>
                <a:r>
                  <a:rPr lang="zh-CN" altLang="en-US">
                    <a:noFill/>
                  </a:rPr>
                  <a:t> </a:t>
                </a:r>
              </a:p>
            </p:txBody>
          </p:sp>
        </mc:Fallback>
      </mc:AlternateContent>
      <p:sp>
        <p:nvSpPr>
          <p:cNvPr id="141" name="矩形 140"/>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42" name="Text Box 12"/>
          <p:cNvSpPr txBox="1">
            <a:spLocks noChangeArrowheads="1"/>
          </p:cNvSpPr>
          <p:nvPr/>
        </p:nvSpPr>
        <p:spPr bwMode="auto">
          <a:xfrm>
            <a:off x="2261953" y="591447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3" name="Text Box 12"/>
          <p:cNvSpPr txBox="1">
            <a:spLocks noChangeArrowheads="1"/>
          </p:cNvSpPr>
          <p:nvPr/>
        </p:nvSpPr>
        <p:spPr bwMode="auto">
          <a:xfrm>
            <a:off x="175742" y="640063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4" name="Text Box 12"/>
          <p:cNvSpPr txBox="1">
            <a:spLocks noChangeArrowheads="1"/>
          </p:cNvSpPr>
          <p:nvPr/>
        </p:nvSpPr>
        <p:spPr bwMode="auto">
          <a:xfrm>
            <a:off x="465668" y="591957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45" name="Text Box 12"/>
          <p:cNvSpPr txBox="1">
            <a:spLocks noChangeArrowheads="1"/>
          </p:cNvSpPr>
          <p:nvPr/>
        </p:nvSpPr>
        <p:spPr bwMode="auto">
          <a:xfrm>
            <a:off x="6377603" y="589955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47" name="Text Box 12"/>
          <p:cNvSpPr txBox="1">
            <a:spLocks noChangeArrowheads="1"/>
          </p:cNvSpPr>
          <p:nvPr/>
        </p:nvSpPr>
        <p:spPr bwMode="auto">
          <a:xfrm>
            <a:off x="4003676" y="589384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
        <p:nvSpPr>
          <p:cNvPr id="148" name="Text Box 12"/>
          <p:cNvSpPr txBox="1">
            <a:spLocks noChangeArrowheads="1"/>
          </p:cNvSpPr>
          <p:nvPr/>
        </p:nvSpPr>
        <p:spPr bwMode="auto">
          <a:xfrm>
            <a:off x="4750065" y="6363235"/>
            <a:ext cx="418335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branch and Zero =1</a:t>
            </a:r>
            <a:endParaRPr lang="zh-CN" altLang="en-US" sz="2400" dirty="0">
              <a:solidFill>
                <a:srgbClr val="0000FF"/>
              </a:solidFill>
              <a:ea typeface="+mn-ea"/>
            </a:endParaRPr>
          </a:p>
        </p:txBody>
      </p:sp>
    </p:spTree>
    <p:extLst>
      <p:ext uri="{BB962C8B-B14F-4D97-AF65-F5344CB8AC3E}">
        <p14:creationId xmlns:p14="http://schemas.microsoft.com/office/powerpoint/2010/main" val="551189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00100" y="228600"/>
            <a:ext cx="7997825" cy="422275"/>
          </a:xfrm>
          <a:noFill/>
        </p:spPr>
        <p:txBody>
          <a:bodyPr>
            <a:normAutofit fontScale="90000"/>
          </a:bodyPr>
          <a:lstStyle/>
          <a:p>
            <a:r>
              <a:rPr lang="zh-CN" altLang="en-US" b="1">
                <a:solidFill>
                  <a:srgbClr val="FF0000"/>
                </a:solidFill>
                <a:ea typeface="宋体" panose="02010600030101010101" pitchFamily="2" charset="-122"/>
              </a:rPr>
              <a:t>考察每个控制信号的逻辑方程（如：</a:t>
            </a:r>
            <a:r>
              <a:rPr lang="en-US" altLang="zh-CN" b="1">
                <a:solidFill>
                  <a:srgbClr val="FF0000"/>
                </a:solidFill>
                <a:ea typeface="宋体" panose="02010600030101010101" pitchFamily="2" charset="-122"/>
              </a:rPr>
              <a:t>RegWrite</a:t>
            </a:r>
            <a:r>
              <a:rPr lang="zh-CN" altLang="en-US" b="1">
                <a:solidFill>
                  <a:srgbClr val="FF0000"/>
                </a:solidFill>
                <a:ea typeface="宋体" panose="02010600030101010101" pitchFamily="2" charset="-122"/>
              </a:rPr>
              <a:t>）</a:t>
            </a:r>
          </a:p>
        </p:txBody>
      </p:sp>
      <p:sp>
        <p:nvSpPr>
          <p:cNvPr id="125955" name="Rectangle 3"/>
          <p:cNvSpPr>
            <a:spLocks noChangeArrowheads="1"/>
          </p:cNvSpPr>
          <p:nvPr/>
        </p:nvSpPr>
        <p:spPr bwMode="auto">
          <a:xfrm>
            <a:off x="2627313" y="1219200"/>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5957" name="Rectangle 5"/>
          <p:cNvSpPr>
            <a:spLocks noChangeArrowheads="1"/>
          </p:cNvSpPr>
          <p:nvPr/>
        </p:nvSpPr>
        <p:spPr bwMode="auto">
          <a:xfrm>
            <a:off x="3876676" y="12192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lw</a:t>
            </a:r>
          </a:p>
        </p:txBody>
      </p:sp>
      <p:sp>
        <p:nvSpPr>
          <p:cNvPr id="125958" name="Rectangle 6"/>
          <p:cNvSpPr>
            <a:spLocks noChangeArrowheads="1"/>
          </p:cNvSpPr>
          <p:nvPr/>
        </p:nvSpPr>
        <p:spPr bwMode="auto">
          <a:xfrm>
            <a:off x="4867276" y="1219200"/>
            <a:ext cx="4873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sw</a:t>
            </a:r>
          </a:p>
        </p:txBody>
      </p:sp>
      <p:sp>
        <p:nvSpPr>
          <p:cNvPr id="125959" name="Rectangle 7"/>
          <p:cNvSpPr>
            <a:spLocks noChangeArrowheads="1"/>
          </p:cNvSpPr>
          <p:nvPr/>
        </p:nvSpPr>
        <p:spPr bwMode="auto">
          <a:xfrm>
            <a:off x="5719763" y="1219200"/>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beq</a:t>
            </a:r>
          </a:p>
        </p:txBody>
      </p:sp>
      <p:sp>
        <p:nvSpPr>
          <p:cNvPr id="125960" name="Rectangle 8"/>
          <p:cNvSpPr>
            <a:spLocks noChangeArrowheads="1"/>
          </p:cNvSpPr>
          <p:nvPr/>
        </p:nvSpPr>
        <p:spPr bwMode="auto">
          <a:xfrm>
            <a:off x="6640513" y="1219200"/>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jump</a:t>
            </a:r>
          </a:p>
        </p:txBody>
      </p:sp>
      <p:sp>
        <p:nvSpPr>
          <p:cNvPr id="125961" name="Rectangle 9"/>
          <p:cNvSpPr>
            <a:spLocks noChangeArrowheads="1"/>
          </p:cNvSpPr>
          <p:nvPr/>
        </p:nvSpPr>
        <p:spPr bwMode="auto">
          <a:xfrm>
            <a:off x="569913" y="1524000"/>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RegWrite</a:t>
            </a:r>
          </a:p>
        </p:txBody>
      </p:sp>
      <p:sp>
        <p:nvSpPr>
          <p:cNvPr id="125962" name="Line 10"/>
          <p:cNvSpPr>
            <a:spLocks noChangeShapeType="1"/>
          </p:cNvSpPr>
          <p:nvPr/>
        </p:nvSpPr>
        <p:spPr bwMode="auto">
          <a:xfrm>
            <a:off x="600075" y="18288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3" name="Line 11"/>
          <p:cNvSpPr>
            <a:spLocks noChangeShapeType="1"/>
          </p:cNvSpPr>
          <p:nvPr/>
        </p:nvSpPr>
        <p:spPr bwMode="auto">
          <a:xfrm>
            <a:off x="600075" y="15240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Line 12"/>
          <p:cNvSpPr>
            <a:spLocks noChangeShapeType="1"/>
          </p:cNvSpPr>
          <p:nvPr/>
        </p:nvSpPr>
        <p:spPr bwMode="auto">
          <a:xfrm>
            <a:off x="600075" y="12192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Rectangle 13"/>
          <p:cNvSpPr>
            <a:spLocks noChangeArrowheads="1"/>
          </p:cNvSpPr>
          <p:nvPr/>
        </p:nvSpPr>
        <p:spPr bwMode="auto">
          <a:xfrm>
            <a:off x="2879725"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5967" name="Rectangle 15"/>
          <p:cNvSpPr>
            <a:spLocks noChangeArrowheads="1"/>
          </p:cNvSpPr>
          <p:nvPr/>
        </p:nvSpPr>
        <p:spPr bwMode="auto">
          <a:xfrm>
            <a:off x="3960813"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5968" name="Rectangle 16"/>
          <p:cNvSpPr>
            <a:spLocks noChangeArrowheads="1"/>
          </p:cNvSpPr>
          <p:nvPr/>
        </p:nvSpPr>
        <p:spPr bwMode="auto">
          <a:xfrm>
            <a:off x="4951413"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69" name="Rectangle 17"/>
          <p:cNvSpPr>
            <a:spLocks noChangeArrowheads="1"/>
          </p:cNvSpPr>
          <p:nvPr/>
        </p:nvSpPr>
        <p:spPr bwMode="auto">
          <a:xfrm>
            <a:off x="5803901"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70" name="Rectangle 18"/>
          <p:cNvSpPr>
            <a:spLocks noChangeArrowheads="1"/>
          </p:cNvSpPr>
          <p:nvPr/>
        </p:nvSpPr>
        <p:spPr bwMode="auto">
          <a:xfrm>
            <a:off x="6808788"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71" name="Line 19"/>
          <p:cNvSpPr>
            <a:spLocks noChangeShapeType="1"/>
          </p:cNvSpPr>
          <p:nvPr/>
        </p:nvSpPr>
        <p:spPr bwMode="auto">
          <a:xfrm flipV="1">
            <a:off x="2530476" y="901700"/>
            <a:ext cx="4872038"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2" name="Rectangle 20"/>
          <p:cNvSpPr>
            <a:spLocks noChangeArrowheads="1"/>
          </p:cNvSpPr>
          <p:nvPr/>
        </p:nvSpPr>
        <p:spPr bwMode="auto">
          <a:xfrm>
            <a:off x="2081213" y="914400"/>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25973" name="Rectangle 21"/>
          <p:cNvSpPr>
            <a:spLocks noChangeArrowheads="1"/>
          </p:cNvSpPr>
          <p:nvPr/>
        </p:nvSpPr>
        <p:spPr bwMode="auto">
          <a:xfrm>
            <a:off x="2627313" y="9144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0000</a:t>
            </a:r>
          </a:p>
        </p:txBody>
      </p:sp>
      <p:sp>
        <p:nvSpPr>
          <p:cNvPr id="125975" name="Rectangle 23"/>
          <p:cNvSpPr>
            <a:spLocks noChangeArrowheads="1"/>
          </p:cNvSpPr>
          <p:nvPr/>
        </p:nvSpPr>
        <p:spPr bwMode="auto">
          <a:xfrm>
            <a:off x="3632201" y="914400"/>
            <a:ext cx="12906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0011</a:t>
            </a:r>
          </a:p>
        </p:txBody>
      </p:sp>
      <p:sp>
        <p:nvSpPr>
          <p:cNvPr id="125976" name="Rectangle 24"/>
          <p:cNvSpPr>
            <a:spLocks noChangeArrowheads="1"/>
          </p:cNvSpPr>
          <p:nvPr/>
        </p:nvSpPr>
        <p:spPr bwMode="auto">
          <a:xfrm>
            <a:off x="4611688" y="914400"/>
            <a:ext cx="1006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10 1011</a:t>
            </a:r>
          </a:p>
        </p:txBody>
      </p:sp>
      <p:sp>
        <p:nvSpPr>
          <p:cNvPr id="125977" name="Rectangle 25"/>
          <p:cNvSpPr>
            <a:spLocks noChangeArrowheads="1"/>
          </p:cNvSpPr>
          <p:nvPr/>
        </p:nvSpPr>
        <p:spPr bwMode="auto">
          <a:xfrm>
            <a:off x="5551488" y="914400"/>
            <a:ext cx="1006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00 0100</a:t>
            </a:r>
          </a:p>
        </p:txBody>
      </p:sp>
      <p:sp>
        <p:nvSpPr>
          <p:cNvPr id="125978" name="Rectangle 26"/>
          <p:cNvSpPr>
            <a:spLocks noChangeArrowheads="1"/>
          </p:cNvSpPr>
          <p:nvPr/>
        </p:nvSpPr>
        <p:spPr bwMode="auto">
          <a:xfrm>
            <a:off x="6492876" y="9144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0010</a:t>
            </a:r>
          </a:p>
        </p:txBody>
      </p:sp>
      <p:sp>
        <p:nvSpPr>
          <p:cNvPr id="125979" name="Line 27"/>
          <p:cNvSpPr>
            <a:spLocks noChangeShapeType="1"/>
          </p:cNvSpPr>
          <p:nvPr/>
        </p:nvSpPr>
        <p:spPr bwMode="auto">
          <a:xfrm flipV="1">
            <a:off x="363061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Line 28"/>
          <p:cNvSpPr>
            <a:spLocks noChangeShapeType="1"/>
          </p:cNvSpPr>
          <p:nvPr/>
        </p:nvSpPr>
        <p:spPr bwMode="auto">
          <a:xfrm flipV="1">
            <a:off x="462756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Line 29"/>
          <p:cNvSpPr>
            <a:spLocks noChangeShapeType="1"/>
          </p:cNvSpPr>
          <p:nvPr/>
        </p:nvSpPr>
        <p:spPr bwMode="auto">
          <a:xfrm flipV="1">
            <a:off x="559276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Line 30"/>
          <p:cNvSpPr>
            <a:spLocks noChangeShapeType="1"/>
          </p:cNvSpPr>
          <p:nvPr/>
        </p:nvSpPr>
        <p:spPr bwMode="auto">
          <a:xfrm flipV="1">
            <a:off x="6546851"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Line 31"/>
          <p:cNvSpPr>
            <a:spLocks noChangeShapeType="1"/>
          </p:cNvSpPr>
          <p:nvPr/>
        </p:nvSpPr>
        <p:spPr bwMode="auto">
          <a:xfrm flipV="1">
            <a:off x="7437438"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Line 32"/>
          <p:cNvSpPr>
            <a:spLocks noChangeShapeType="1"/>
          </p:cNvSpPr>
          <p:nvPr/>
        </p:nvSpPr>
        <p:spPr bwMode="auto">
          <a:xfrm flipV="1">
            <a:off x="2516188"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Line 33"/>
          <p:cNvSpPr>
            <a:spLocks noChangeShapeType="1"/>
          </p:cNvSpPr>
          <p:nvPr/>
        </p:nvSpPr>
        <p:spPr bwMode="auto">
          <a:xfrm flipV="1">
            <a:off x="3619500"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6" name="Line 34"/>
          <p:cNvSpPr>
            <a:spLocks noChangeShapeType="1"/>
          </p:cNvSpPr>
          <p:nvPr/>
        </p:nvSpPr>
        <p:spPr bwMode="auto">
          <a:xfrm flipV="1">
            <a:off x="58578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7" name="Line 35"/>
          <p:cNvSpPr>
            <a:spLocks noChangeShapeType="1"/>
          </p:cNvSpPr>
          <p:nvPr/>
        </p:nvSpPr>
        <p:spPr bwMode="auto">
          <a:xfrm flipV="1">
            <a:off x="251618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8" name="Line 36"/>
          <p:cNvSpPr>
            <a:spLocks noChangeShapeType="1"/>
          </p:cNvSpPr>
          <p:nvPr/>
        </p:nvSpPr>
        <p:spPr bwMode="auto">
          <a:xfrm flipV="1">
            <a:off x="3619500"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9" name="Line 37"/>
          <p:cNvSpPr>
            <a:spLocks noChangeShapeType="1"/>
          </p:cNvSpPr>
          <p:nvPr/>
        </p:nvSpPr>
        <p:spPr bwMode="auto">
          <a:xfrm flipV="1">
            <a:off x="363061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0" name="Line 38"/>
          <p:cNvSpPr>
            <a:spLocks noChangeShapeType="1"/>
          </p:cNvSpPr>
          <p:nvPr/>
        </p:nvSpPr>
        <p:spPr bwMode="auto">
          <a:xfrm flipV="1">
            <a:off x="462756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1" name="Line 39"/>
          <p:cNvSpPr>
            <a:spLocks noChangeShapeType="1"/>
          </p:cNvSpPr>
          <p:nvPr/>
        </p:nvSpPr>
        <p:spPr bwMode="auto">
          <a:xfrm flipV="1">
            <a:off x="559276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2" name="Line 40"/>
          <p:cNvSpPr>
            <a:spLocks noChangeShapeType="1"/>
          </p:cNvSpPr>
          <p:nvPr/>
        </p:nvSpPr>
        <p:spPr bwMode="auto">
          <a:xfrm flipV="1">
            <a:off x="6546851"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3" name="Line 41"/>
          <p:cNvSpPr>
            <a:spLocks noChangeShapeType="1"/>
          </p:cNvSpPr>
          <p:nvPr/>
        </p:nvSpPr>
        <p:spPr bwMode="auto">
          <a:xfrm flipV="1">
            <a:off x="743743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2" name="Rectangle 42"/>
          <p:cNvSpPr>
            <a:spLocks noGrp="1" noChangeArrowheads="1"/>
          </p:cNvSpPr>
          <p:nvPr>
            <p:ph type="body" idx="1"/>
          </p:nvPr>
        </p:nvSpPr>
        <p:spPr>
          <a:xfrm>
            <a:off x="419100" y="2057400"/>
            <a:ext cx="8496300" cy="1811338"/>
          </a:xfrm>
          <a:noFill/>
        </p:spPr>
        <p:txBody>
          <a:bodyPr>
            <a:normAutofit fontScale="77500" lnSpcReduction="20000"/>
          </a:bodyPr>
          <a:lstStyle/>
          <a:p>
            <a:r>
              <a:rPr lang="en-US" altLang="zh-CN" dirty="0" err="1">
                <a:ea typeface="宋体" panose="02010600030101010101" pitchFamily="2" charset="-122"/>
              </a:rPr>
              <a:t>RegWrite</a:t>
            </a:r>
            <a:r>
              <a:rPr lang="en-US" altLang="zh-CN" dirty="0">
                <a:ea typeface="宋体" panose="02010600030101010101" pitchFamily="2" charset="-122"/>
              </a:rPr>
              <a:t>  =  R-type  +  </a:t>
            </a:r>
            <a:r>
              <a:rPr lang="en-US" altLang="zh-CN" dirty="0" err="1">
                <a:ea typeface="宋体" panose="02010600030101010101" pitchFamily="2" charset="-122"/>
              </a:rPr>
              <a:t>lw</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!op&lt;5&gt; &amp; !op&lt;4&gt; &amp; !op&lt;3&gt; &amp; !op&lt;2&gt; &amp; !op&lt;1&gt; &amp; !op&lt;0&gt;	(R-type)</a:t>
            </a:r>
          </a:p>
          <a:p>
            <a:pPr lvl="1">
              <a:buFontTx/>
              <a:buNone/>
            </a:pPr>
            <a:r>
              <a:rPr lang="en-US" altLang="zh-CN" dirty="0">
                <a:ea typeface="宋体" panose="02010600030101010101" pitchFamily="2" charset="-122"/>
              </a:rPr>
              <a:t>   </a:t>
            </a:r>
          </a:p>
          <a:p>
            <a:pPr lvl="1">
              <a:buFontTx/>
              <a:buNone/>
            </a:pPr>
            <a:r>
              <a:rPr lang="en-US" altLang="zh-CN" dirty="0">
                <a:ea typeface="宋体" panose="02010600030101010101" pitchFamily="2" charset="-122"/>
              </a:rPr>
              <a:t>   +  op&lt;5&gt; &amp; !op&lt;4&gt; &amp; !op&lt;3&gt; &amp; !op&lt;2&gt; &amp; op&lt;1&gt; &amp; op&lt;0&gt;	(</a:t>
            </a:r>
            <a:r>
              <a:rPr lang="en-US" altLang="zh-CN" dirty="0" err="1">
                <a:ea typeface="宋体" panose="02010600030101010101" pitchFamily="2" charset="-122"/>
              </a:rPr>
              <a:t>lw</a:t>
            </a:r>
            <a:r>
              <a:rPr lang="en-US" altLang="zh-CN" dirty="0">
                <a:ea typeface="宋体" panose="02010600030101010101" pitchFamily="2" charset="-122"/>
              </a:rPr>
              <a:t>)</a:t>
            </a:r>
          </a:p>
          <a:p>
            <a:pPr lvl="1">
              <a:buFontTx/>
              <a:buNone/>
            </a:pPr>
            <a:endParaRPr lang="zh-CN" altLang="en-US" dirty="0">
              <a:ea typeface="宋体" panose="02010600030101010101" pitchFamily="2" charset="-122"/>
            </a:endParaRPr>
          </a:p>
        </p:txBody>
      </p:sp>
      <p:sp>
        <p:nvSpPr>
          <p:cNvPr id="126022" name="Oval 44"/>
          <p:cNvSpPr>
            <a:spLocks noChangeArrowheads="1"/>
          </p:cNvSpPr>
          <p:nvPr/>
        </p:nvSpPr>
        <p:spPr bwMode="auto">
          <a:xfrm>
            <a:off x="17160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3" name="Line 45"/>
          <p:cNvSpPr>
            <a:spLocks noChangeShapeType="1"/>
          </p:cNvSpPr>
          <p:nvPr/>
        </p:nvSpPr>
        <p:spPr bwMode="auto">
          <a:xfrm flipV="1">
            <a:off x="1779589" y="3814762"/>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4" name="Oval 46"/>
          <p:cNvSpPr>
            <a:spLocks noChangeArrowheads="1"/>
          </p:cNvSpPr>
          <p:nvPr/>
        </p:nvSpPr>
        <p:spPr bwMode="auto">
          <a:xfrm>
            <a:off x="18684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5" name="Line 47"/>
          <p:cNvSpPr>
            <a:spLocks noChangeShapeType="1"/>
          </p:cNvSpPr>
          <p:nvPr/>
        </p:nvSpPr>
        <p:spPr bwMode="auto">
          <a:xfrm flipV="1">
            <a:off x="1931989" y="3890962"/>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6" name="Oval 48"/>
          <p:cNvSpPr>
            <a:spLocks noChangeArrowheads="1"/>
          </p:cNvSpPr>
          <p:nvPr/>
        </p:nvSpPr>
        <p:spPr bwMode="auto">
          <a:xfrm>
            <a:off x="20208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7" name="Line 49"/>
          <p:cNvSpPr>
            <a:spLocks noChangeShapeType="1"/>
          </p:cNvSpPr>
          <p:nvPr/>
        </p:nvSpPr>
        <p:spPr bwMode="auto">
          <a:xfrm flipV="1">
            <a:off x="2084389" y="3967162"/>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8" name="Oval 50"/>
          <p:cNvSpPr>
            <a:spLocks noChangeArrowheads="1"/>
          </p:cNvSpPr>
          <p:nvPr/>
        </p:nvSpPr>
        <p:spPr bwMode="auto">
          <a:xfrm>
            <a:off x="21732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9" name="Line 51"/>
          <p:cNvSpPr>
            <a:spLocks noChangeShapeType="1"/>
          </p:cNvSpPr>
          <p:nvPr/>
        </p:nvSpPr>
        <p:spPr bwMode="auto">
          <a:xfrm flipV="1">
            <a:off x="2236789" y="4043362"/>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0" name="Oval 52"/>
          <p:cNvSpPr>
            <a:spLocks noChangeArrowheads="1"/>
          </p:cNvSpPr>
          <p:nvPr/>
        </p:nvSpPr>
        <p:spPr bwMode="auto">
          <a:xfrm>
            <a:off x="23256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31" name="Line 53"/>
          <p:cNvSpPr>
            <a:spLocks noChangeShapeType="1"/>
          </p:cNvSpPr>
          <p:nvPr/>
        </p:nvSpPr>
        <p:spPr bwMode="auto">
          <a:xfrm flipV="1">
            <a:off x="2389189" y="4119562"/>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2" name="Oval 54"/>
          <p:cNvSpPr>
            <a:spLocks noChangeArrowheads="1"/>
          </p:cNvSpPr>
          <p:nvPr/>
        </p:nvSpPr>
        <p:spPr bwMode="auto">
          <a:xfrm>
            <a:off x="24780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33" name="Line 55"/>
          <p:cNvSpPr>
            <a:spLocks noChangeShapeType="1"/>
          </p:cNvSpPr>
          <p:nvPr/>
        </p:nvSpPr>
        <p:spPr bwMode="auto">
          <a:xfrm flipV="1">
            <a:off x="2541589" y="4195762"/>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4" name="Line 56"/>
          <p:cNvSpPr>
            <a:spLocks noChangeShapeType="1"/>
          </p:cNvSpPr>
          <p:nvPr/>
        </p:nvSpPr>
        <p:spPr bwMode="auto">
          <a:xfrm>
            <a:off x="1716089" y="4513262"/>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5" name="Line 57"/>
          <p:cNvSpPr>
            <a:spLocks noChangeShapeType="1"/>
          </p:cNvSpPr>
          <p:nvPr/>
        </p:nvSpPr>
        <p:spPr bwMode="auto">
          <a:xfrm>
            <a:off x="1703389" y="452596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6" name="Line 58"/>
          <p:cNvSpPr>
            <a:spLocks noChangeShapeType="1"/>
          </p:cNvSpPr>
          <p:nvPr/>
        </p:nvSpPr>
        <p:spPr bwMode="auto">
          <a:xfrm>
            <a:off x="2617789" y="452596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7" name="Arc 59"/>
          <p:cNvSpPr>
            <a:spLocks/>
          </p:cNvSpPr>
          <p:nvPr/>
        </p:nvSpPr>
        <p:spPr bwMode="auto">
          <a:xfrm>
            <a:off x="2160589" y="4818062"/>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8" name="Arc 60"/>
          <p:cNvSpPr>
            <a:spLocks/>
          </p:cNvSpPr>
          <p:nvPr/>
        </p:nvSpPr>
        <p:spPr bwMode="auto">
          <a:xfrm>
            <a:off x="1717676" y="4818062"/>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9" name="Line 61"/>
          <p:cNvSpPr>
            <a:spLocks noChangeShapeType="1"/>
          </p:cNvSpPr>
          <p:nvPr/>
        </p:nvSpPr>
        <p:spPr bwMode="auto">
          <a:xfrm flipV="1">
            <a:off x="2160589" y="5186362"/>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4" name="Line 76"/>
          <p:cNvSpPr>
            <a:spLocks noChangeShapeType="1"/>
          </p:cNvSpPr>
          <p:nvPr/>
        </p:nvSpPr>
        <p:spPr bwMode="auto">
          <a:xfrm flipV="1">
            <a:off x="2819401" y="3797300"/>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5" name="Oval 77"/>
          <p:cNvSpPr>
            <a:spLocks noChangeArrowheads="1"/>
          </p:cNvSpPr>
          <p:nvPr/>
        </p:nvSpPr>
        <p:spPr bwMode="auto">
          <a:xfrm>
            <a:off x="2908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56" name="Line 78"/>
          <p:cNvSpPr>
            <a:spLocks noChangeShapeType="1"/>
          </p:cNvSpPr>
          <p:nvPr/>
        </p:nvSpPr>
        <p:spPr bwMode="auto">
          <a:xfrm flipV="1">
            <a:off x="29718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7" name="Oval 79"/>
          <p:cNvSpPr>
            <a:spLocks noChangeArrowheads="1"/>
          </p:cNvSpPr>
          <p:nvPr/>
        </p:nvSpPr>
        <p:spPr bwMode="auto">
          <a:xfrm>
            <a:off x="30607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58" name="Line 80"/>
          <p:cNvSpPr>
            <a:spLocks noChangeShapeType="1"/>
          </p:cNvSpPr>
          <p:nvPr/>
        </p:nvSpPr>
        <p:spPr bwMode="auto">
          <a:xfrm flipV="1">
            <a:off x="31242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9" name="Oval 81"/>
          <p:cNvSpPr>
            <a:spLocks noChangeArrowheads="1"/>
          </p:cNvSpPr>
          <p:nvPr/>
        </p:nvSpPr>
        <p:spPr bwMode="auto">
          <a:xfrm>
            <a:off x="3213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60" name="Line 82"/>
          <p:cNvSpPr>
            <a:spLocks noChangeShapeType="1"/>
          </p:cNvSpPr>
          <p:nvPr/>
        </p:nvSpPr>
        <p:spPr bwMode="auto">
          <a:xfrm flipV="1">
            <a:off x="32766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1" name="Line 83"/>
          <p:cNvSpPr>
            <a:spLocks noChangeShapeType="1"/>
          </p:cNvSpPr>
          <p:nvPr/>
        </p:nvSpPr>
        <p:spPr bwMode="auto">
          <a:xfrm flipV="1">
            <a:off x="34290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2" name="Line 84"/>
          <p:cNvSpPr>
            <a:spLocks noChangeShapeType="1"/>
          </p:cNvSpPr>
          <p:nvPr/>
        </p:nvSpPr>
        <p:spPr bwMode="auto">
          <a:xfrm flipV="1">
            <a:off x="3581401" y="41783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3" name="Line 85"/>
          <p:cNvSpPr>
            <a:spLocks noChangeShapeType="1"/>
          </p:cNvSpPr>
          <p:nvPr/>
        </p:nvSpPr>
        <p:spPr bwMode="auto">
          <a:xfrm>
            <a:off x="27559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4" name="Line 86"/>
          <p:cNvSpPr>
            <a:spLocks noChangeShapeType="1"/>
          </p:cNvSpPr>
          <p:nvPr/>
        </p:nvSpPr>
        <p:spPr bwMode="auto">
          <a:xfrm>
            <a:off x="27432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5" name="Line 87"/>
          <p:cNvSpPr>
            <a:spLocks noChangeShapeType="1"/>
          </p:cNvSpPr>
          <p:nvPr/>
        </p:nvSpPr>
        <p:spPr bwMode="auto">
          <a:xfrm>
            <a:off x="36576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6" name="Arc 88"/>
          <p:cNvSpPr>
            <a:spLocks/>
          </p:cNvSpPr>
          <p:nvPr/>
        </p:nvSpPr>
        <p:spPr bwMode="auto">
          <a:xfrm>
            <a:off x="32004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7" name="Arc 89"/>
          <p:cNvSpPr>
            <a:spLocks/>
          </p:cNvSpPr>
          <p:nvPr/>
        </p:nvSpPr>
        <p:spPr bwMode="auto">
          <a:xfrm>
            <a:off x="27574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8" name="Line 90"/>
          <p:cNvSpPr>
            <a:spLocks noChangeShapeType="1"/>
          </p:cNvSpPr>
          <p:nvPr/>
        </p:nvSpPr>
        <p:spPr bwMode="auto">
          <a:xfrm flipV="1">
            <a:off x="32004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9" name="Line 91"/>
          <p:cNvSpPr>
            <a:spLocks noChangeShapeType="1"/>
          </p:cNvSpPr>
          <p:nvPr/>
        </p:nvSpPr>
        <p:spPr bwMode="auto">
          <a:xfrm flipV="1">
            <a:off x="3886201" y="3797300"/>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0" name="Oval 92"/>
          <p:cNvSpPr>
            <a:spLocks noChangeArrowheads="1"/>
          </p:cNvSpPr>
          <p:nvPr/>
        </p:nvSpPr>
        <p:spPr bwMode="auto">
          <a:xfrm>
            <a:off x="3975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71" name="Line 93"/>
          <p:cNvSpPr>
            <a:spLocks noChangeShapeType="1"/>
          </p:cNvSpPr>
          <p:nvPr/>
        </p:nvSpPr>
        <p:spPr bwMode="auto">
          <a:xfrm flipV="1">
            <a:off x="40386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2" name="Line 94"/>
          <p:cNvSpPr>
            <a:spLocks noChangeShapeType="1"/>
          </p:cNvSpPr>
          <p:nvPr/>
        </p:nvSpPr>
        <p:spPr bwMode="auto">
          <a:xfrm flipV="1">
            <a:off x="4191001" y="39497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3" name="Oval 95"/>
          <p:cNvSpPr>
            <a:spLocks noChangeArrowheads="1"/>
          </p:cNvSpPr>
          <p:nvPr/>
        </p:nvSpPr>
        <p:spPr bwMode="auto">
          <a:xfrm>
            <a:off x="42799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74" name="Line 96"/>
          <p:cNvSpPr>
            <a:spLocks noChangeShapeType="1"/>
          </p:cNvSpPr>
          <p:nvPr/>
        </p:nvSpPr>
        <p:spPr bwMode="auto">
          <a:xfrm flipV="1">
            <a:off x="43434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5" name="Line 97"/>
          <p:cNvSpPr>
            <a:spLocks noChangeShapeType="1"/>
          </p:cNvSpPr>
          <p:nvPr/>
        </p:nvSpPr>
        <p:spPr bwMode="auto">
          <a:xfrm flipV="1">
            <a:off x="44958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6" name="Line 98"/>
          <p:cNvSpPr>
            <a:spLocks noChangeShapeType="1"/>
          </p:cNvSpPr>
          <p:nvPr/>
        </p:nvSpPr>
        <p:spPr bwMode="auto">
          <a:xfrm flipV="1">
            <a:off x="4648201" y="41783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7" name="Line 99"/>
          <p:cNvSpPr>
            <a:spLocks noChangeShapeType="1"/>
          </p:cNvSpPr>
          <p:nvPr/>
        </p:nvSpPr>
        <p:spPr bwMode="auto">
          <a:xfrm>
            <a:off x="38227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8" name="Line 100"/>
          <p:cNvSpPr>
            <a:spLocks noChangeShapeType="1"/>
          </p:cNvSpPr>
          <p:nvPr/>
        </p:nvSpPr>
        <p:spPr bwMode="auto">
          <a:xfrm>
            <a:off x="38100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9" name="Line 101"/>
          <p:cNvSpPr>
            <a:spLocks noChangeShapeType="1"/>
          </p:cNvSpPr>
          <p:nvPr/>
        </p:nvSpPr>
        <p:spPr bwMode="auto">
          <a:xfrm>
            <a:off x="47244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0" name="Arc 102"/>
          <p:cNvSpPr>
            <a:spLocks/>
          </p:cNvSpPr>
          <p:nvPr/>
        </p:nvSpPr>
        <p:spPr bwMode="auto">
          <a:xfrm>
            <a:off x="42672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1" name="Arc 103"/>
          <p:cNvSpPr>
            <a:spLocks/>
          </p:cNvSpPr>
          <p:nvPr/>
        </p:nvSpPr>
        <p:spPr bwMode="auto">
          <a:xfrm>
            <a:off x="38242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2" name="Line 104"/>
          <p:cNvSpPr>
            <a:spLocks noChangeShapeType="1"/>
          </p:cNvSpPr>
          <p:nvPr/>
        </p:nvSpPr>
        <p:spPr bwMode="auto">
          <a:xfrm flipV="1">
            <a:off x="42672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3" name="Oval 105"/>
          <p:cNvSpPr>
            <a:spLocks noChangeArrowheads="1"/>
          </p:cNvSpPr>
          <p:nvPr/>
        </p:nvSpPr>
        <p:spPr bwMode="auto">
          <a:xfrm>
            <a:off x="4889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4" name="Line 106"/>
          <p:cNvSpPr>
            <a:spLocks noChangeShapeType="1"/>
          </p:cNvSpPr>
          <p:nvPr/>
        </p:nvSpPr>
        <p:spPr bwMode="auto">
          <a:xfrm flipV="1">
            <a:off x="4953001" y="37973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5" name="Oval 107"/>
          <p:cNvSpPr>
            <a:spLocks noChangeArrowheads="1"/>
          </p:cNvSpPr>
          <p:nvPr/>
        </p:nvSpPr>
        <p:spPr bwMode="auto">
          <a:xfrm>
            <a:off x="50419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6" name="Line 108"/>
          <p:cNvSpPr>
            <a:spLocks noChangeShapeType="1"/>
          </p:cNvSpPr>
          <p:nvPr/>
        </p:nvSpPr>
        <p:spPr bwMode="auto">
          <a:xfrm flipV="1">
            <a:off x="51054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7" name="Oval 109"/>
          <p:cNvSpPr>
            <a:spLocks noChangeArrowheads="1"/>
          </p:cNvSpPr>
          <p:nvPr/>
        </p:nvSpPr>
        <p:spPr bwMode="auto">
          <a:xfrm>
            <a:off x="5194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8" name="Line 110"/>
          <p:cNvSpPr>
            <a:spLocks noChangeShapeType="1"/>
          </p:cNvSpPr>
          <p:nvPr/>
        </p:nvSpPr>
        <p:spPr bwMode="auto">
          <a:xfrm flipV="1">
            <a:off x="52578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9" name="Line 111"/>
          <p:cNvSpPr>
            <a:spLocks noChangeShapeType="1"/>
          </p:cNvSpPr>
          <p:nvPr/>
        </p:nvSpPr>
        <p:spPr bwMode="auto">
          <a:xfrm flipV="1">
            <a:off x="5410201" y="40259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0" name="Oval 112"/>
          <p:cNvSpPr>
            <a:spLocks noChangeArrowheads="1"/>
          </p:cNvSpPr>
          <p:nvPr/>
        </p:nvSpPr>
        <p:spPr bwMode="auto">
          <a:xfrm>
            <a:off x="5499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91" name="Line 113"/>
          <p:cNvSpPr>
            <a:spLocks noChangeShapeType="1"/>
          </p:cNvSpPr>
          <p:nvPr/>
        </p:nvSpPr>
        <p:spPr bwMode="auto">
          <a:xfrm flipV="1">
            <a:off x="5562601" y="4102100"/>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2" name="Oval 114"/>
          <p:cNvSpPr>
            <a:spLocks noChangeArrowheads="1"/>
          </p:cNvSpPr>
          <p:nvPr/>
        </p:nvSpPr>
        <p:spPr bwMode="auto">
          <a:xfrm>
            <a:off x="5651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93" name="Line 115"/>
          <p:cNvSpPr>
            <a:spLocks noChangeShapeType="1"/>
          </p:cNvSpPr>
          <p:nvPr/>
        </p:nvSpPr>
        <p:spPr bwMode="auto">
          <a:xfrm flipV="1">
            <a:off x="5715001" y="41783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4" name="Line 116"/>
          <p:cNvSpPr>
            <a:spLocks noChangeShapeType="1"/>
          </p:cNvSpPr>
          <p:nvPr/>
        </p:nvSpPr>
        <p:spPr bwMode="auto">
          <a:xfrm>
            <a:off x="48895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5" name="Line 117"/>
          <p:cNvSpPr>
            <a:spLocks noChangeShapeType="1"/>
          </p:cNvSpPr>
          <p:nvPr/>
        </p:nvSpPr>
        <p:spPr bwMode="auto">
          <a:xfrm>
            <a:off x="48768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6" name="Line 118"/>
          <p:cNvSpPr>
            <a:spLocks noChangeShapeType="1"/>
          </p:cNvSpPr>
          <p:nvPr/>
        </p:nvSpPr>
        <p:spPr bwMode="auto">
          <a:xfrm>
            <a:off x="57912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7" name="Arc 119"/>
          <p:cNvSpPr>
            <a:spLocks/>
          </p:cNvSpPr>
          <p:nvPr/>
        </p:nvSpPr>
        <p:spPr bwMode="auto">
          <a:xfrm>
            <a:off x="53340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8" name="Arc 120"/>
          <p:cNvSpPr>
            <a:spLocks/>
          </p:cNvSpPr>
          <p:nvPr/>
        </p:nvSpPr>
        <p:spPr bwMode="auto">
          <a:xfrm>
            <a:off x="48910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9" name="Line 121"/>
          <p:cNvSpPr>
            <a:spLocks noChangeShapeType="1"/>
          </p:cNvSpPr>
          <p:nvPr/>
        </p:nvSpPr>
        <p:spPr bwMode="auto">
          <a:xfrm flipV="1">
            <a:off x="53340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0" name="Oval 122"/>
          <p:cNvSpPr>
            <a:spLocks noChangeArrowheads="1"/>
          </p:cNvSpPr>
          <p:nvPr/>
        </p:nvSpPr>
        <p:spPr bwMode="auto">
          <a:xfrm>
            <a:off x="5956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1" name="Line 123"/>
          <p:cNvSpPr>
            <a:spLocks noChangeShapeType="1"/>
          </p:cNvSpPr>
          <p:nvPr/>
        </p:nvSpPr>
        <p:spPr bwMode="auto">
          <a:xfrm flipV="1">
            <a:off x="6019801" y="37973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2" name="Oval 124"/>
          <p:cNvSpPr>
            <a:spLocks noChangeArrowheads="1"/>
          </p:cNvSpPr>
          <p:nvPr/>
        </p:nvSpPr>
        <p:spPr bwMode="auto">
          <a:xfrm>
            <a:off x="61087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3" name="Line 125"/>
          <p:cNvSpPr>
            <a:spLocks noChangeShapeType="1"/>
          </p:cNvSpPr>
          <p:nvPr/>
        </p:nvSpPr>
        <p:spPr bwMode="auto">
          <a:xfrm flipV="1">
            <a:off x="61722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4" name="Oval 126"/>
          <p:cNvSpPr>
            <a:spLocks noChangeArrowheads="1"/>
          </p:cNvSpPr>
          <p:nvPr/>
        </p:nvSpPr>
        <p:spPr bwMode="auto">
          <a:xfrm>
            <a:off x="6261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5" name="Line 127"/>
          <p:cNvSpPr>
            <a:spLocks noChangeShapeType="1"/>
          </p:cNvSpPr>
          <p:nvPr/>
        </p:nvSpPr>
        <p:spPr bwMode="auto">
          <a:xfrm flipV="1">
            <a:off x="63246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6" name="Oval 128"/>
          <p:cNvSpPr>
            <a:spLocks noChangeArrowheads="1"/>
          </p:cNvSpPr>
          <p:nvPr/>
        </p:nvSpPr>
        <p:spPr bwMode="auto">
          <a:xfrm>
            <a:off x="6413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7" name="Line 129"/>
          <p:cNvSpPr>
            <a:spLocks noChangeShapeType="1"/>
          </p:cNvSpPr>
          <p:nvPr/>
        </p:nvSpPr>
        <p:spPr bwMode="auto">
          <a:xfrm flipV="1">
            <a:off x="64770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8" name="Line 130"/>
          <p:cNvSpPr>
            <a:spLocks noChangeShapeType="1"/>
          </p:cNvSpPr>
          <p:nvPr/>
        </p:nvSpPr>
        <p:spPr bwMode="auto">
          <a:xfrm flipV="1">
            <a:off x="66294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9" name="Oval 131"/>
          <p:cNvSpPr>
            <a:spLocks noChangeArrowheads="1"/>
          </p:cNvSpPr>
          <p:nvPr/>
        </p:nvSpPr>
        <p:spPr bwMode="auto">
          <a:xfrm>
            <a:off x="6718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10" name="Line 132"/>
          <p:cNvSpPr>
            <a:spLocks noChangeShapeType="1"/>
          </p:cNvSpPr>
          <p:nvPr/>
        </p:nvSpPr>
        <p:spPr bwMode="auto">
          <a:xfrm flipV="1">
            <a:off x="6781801" y="41783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1" name="Line 133"/>
          <p:cNvSpPr>
            <a:spLocks noChangeShapeType="1"/>
          </p:cNvSpPr>
          <p:nvPr/>
        </p:nvSpPr>
        <p:spPr bwMode="auto">
          <a:xfrm>
            <a:off x="59563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2" name="Line 134"/>
          <p:cNvSpPr>
            <a:spLocks noChangeShapeType="1"/>
          </p:cNvSpPr>
          <p:nvPr/>
        </p:nvSpPr>
        <p:spPr bwMode="auto">
          <a:xfrm>
            <a:off x="59436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3" name="Line 135"/>
          <p:cNvSpPr>
            <a:spLocks noChangeShapeType="1"/>
          </p:cNvSpPr>
          <p:nvPr/>
        </p:nvSpPr>
        <p:spPr bwMode="auto">
          <a:xfrm>
            <a:off x="68580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4" name="Arc 136"/>
          <p:cNvSpPr>
            <a:spLocks/>
          </p:cNvSpPr>
          <p:nvPr/>
        </p:nvSpPr>
        <p:spPr bwMode="auto">
          <a:xfrm>
            <a:off x="64008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5" name="Arc 137"/>
          <p:cNvSpPr>
            <a:spLocks/>
          </p:cNvSpPr>
          <p:nvPr/>
        </p:nvSpPr>
        <p:spPr bwMode="auto">
          <a:xfrm>
            <a:off x="59578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6" name="Line 138"/>
          <p:cNvSpPr>
            <a:spLocks noChangeShapeType="1"/>
          </p:cNvSpPr>
          <p:nvPr/>
        </p:nvSpPr>
        <p:spPr bwMode="auto">
          <a:xfrm flipV="1">
            <a:off x="64008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8" name="Rectangle 140"/>
          <p:cNvSpPr>
            <a:spLocks noChangeArrowheads="1"/>
          </p:cNvSpPr>
          <p:nvPr/>
        </p:nvSpPr>
        <p:spPr bwMode="auto">
          <a:xfrm>
            <a:off x="6615113" y="3886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op&lt;0</a:t>
            </a:r>
            <a:r>
              <a:rPr lang="en-US" altLang="zh-CN" b="0">
                <a:latin typeface="Times New Roman" panose="02020603050405020304" pitchFamily="18" charset="0"/>
                <a:ea typeface="宋体" panose="02010600030101010101" pitchFamily="2" charset="-122"/>
              </a:rPr>
              <a:t>&gt;</a:t>
            </a:r>
          </a:p>
        </p:txBody>
      </p:sp>
      <p:sp>
        <p:nvSpPr>
          <p:cNvPr id="126119" name="Rectangle 141"/>
          <p:cNvSpPr>
            <a:spLocks noChangeArrowheads="1"/>
          </p:cNvSpPr>
          <p:nvPr/>
        </p:nvSpPr>
        <p:spPr bwMode="auto">
          <a:xfrm>
            <a:off x="58531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20" name="Rectangle 142"/>
          <p:cNvSpPr>
            <a:spLocks noChangeArrowheads="1"/>
          </p:cNvSpPr>
          <p:nvPr/>
        </p:nvSpPr>
        <p:spPr bwMode="auto">
          <a:xfrm>
            <a:off x="63865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1" name="Rectangle 143"/>
          <p:cNvSpPr>
            <a:spLocks noChangeArrowheads="1"/>
          </p:cNvSpPr>
          <p:nvPr/>
        </p:nvSpPr>
        <p:spPr bwMode="auto">
          <a:xfrm>
            <a:off x="65389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2" name="Rectangle 144"/>
          <p:cNvSpPr>
            <a:spLocks noChangeArrowheads="1"/>
          </p:cNvSpPr>
          <p:nvPr/>
        </p:nvSpPr>
        <p:spPr bwMode="auto">
          <a:xfrm>
            <a:off x="1536701" y="3522662"/>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23" name="Rectangle 145"/>
          <p:cNvSpPr>
            <a:spLocks noChangeArrowheads="1"/>
          </p:cNvSpPr>
          <p:nvPr/>
        </p:nvSpPr>
        <p:spPr bwMode="auto">
          <a:xfrm>
            <a:off x="2070101" y="3462337"/>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4" name="Rectangle 146"/>
          <p:cNvSpPr>
            <a:spLocks noChangeArrowheads="1"/>
          </p:cNvSpPr>
          <p:nvPr/>
        </p:nvSpPr>
        <p:spPr bwMode="auto">
          <a:xfrm>
            <a:off x="2222501" y="3538537"/>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5" name="Rectangle 147"/>
          <p:cNvSpPr>
            <a:spLocks noChangeArrowheads="1"/>
          </p:cNvSpPr>
          <p:nvPr/>
        </p:nvSpPr>
        <p:spPr bwMode="auto">
          <a:xfrm>
            <a:off x="2298701" y="3903662"/>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0" name="Rectangle 152"/>
          <p:cNvSpPr>
            <a:spLocks noChangeArrowheads="1"/>
          </p:cNvSpPr>
          <p:nvPr/>
        </p:nvSpPr>
        <p:spPr bwMode="auto">
          <a:xfrm>
            <a:off x="25765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1" name="Rectangle 153"/>
          <p:cNvSpPr>
            <a:spLocks noChangeArrowheads="1"/>
          </p:cNvSpPr>
          <p:nvPr/>
        </p:nvSpPr>
        <p:spPr bwMode="auto">
          <a:xfrm>
            <a:off x="31099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2" name="Rectangle 154"/>
          <p:cNvSpPr>
            <a:spLocks noChangeArrowheads="1"/>
          </p:cNvSpPr>
          <p:nvPr/>
        </p:nvSpPr>
        <p:spPr bwMode="auto">
          <a:xfrm>
            <a:off x="32623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3" name="Rectangle 155"/>
          <p:cNvSpPr>
            <a:spLocks noChangeArrowheads="1"/>
          </p:cNvSpPr>
          <p:nvPr/>
        </p:nvSpPr>
        <p:spPr bwMode="auto">
          <a:xfrm>
            <a:off x="33385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4" name="Rectangle 156"/>
          <p:cNvSpPr>
            <a:spLocks noChangeArrowheads="1"/>
          </p:cNvSpPr>
          <p:nvPr/>
        </p:nvSpPr>
        <p:spPr bwMode="auto">
          <a:xfrm>
            <a:off x="36433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5" name="Rectangle 157"/>
          <p:cNvSpPr>
            <a:spLocks noChangeArrowheads="1"/>
          </p:cNvSpPr>
          <p:nvPr/>
        </p:nvSpPr>
        <p:spPr bwMode="auto">
          <a:xfrm>
            <a:off x="41767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6" name="Rectangle 158"/>
          <p:cNvSpPr>
            <a:spLocks noChangeArrowheads="1"/>
          </p:cNvSpPr>
          <p:nvPr/>
        </p:nvSpPr>
        <p:spPr bwMode="auto">
          <a:xfrm>
            <a:off x="43291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7" name="Rectangle 159"/>
          <p:cNvSpPr>
            <a:spLocks noChangeArrowheads="1"/>
          </p:cNvSpPr>
          <p:nvPr/>
        </p:nvSpPr>
        <p:spPr bwMode="auto">
          <a:xfrm>
            <a:off x="44053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8" name="Rectangle 160"/>
          <p:cNvSpPr>
            <a:spLocks noChangeArrowheads="1"/>
          </p:cNvSpPr>
          <p:nvPr/>
        </p:nvSpPr>
        <p:spPr bwMode="auto">
          <a:xfrm>
            <a:off x="47101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9" name="Rectangle 161"/>
          <p:cNvSpPr>
            <a:spLocks noChangeArrowheads="1"/>
          </p:cNvSpPr>
          <p:nvPr/>
        </p:nvSpPr>
        <p:spPr bwMode="auto">
          <a:xfrm>
            <a:off x="52435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40" name="Rectangle 162"/>
          <p:cNvSpPr>
            <a:spLocks noChangeArrowheads="1"/>
          </p:cNvSpPr>
          <p:nvPr/>
        </p:nvSpPr>
        <p:spPr bwMode="auto">
          <a:xfrm>
            <a:off x="53959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41" name="Rectangle 163"/>
          <p:cNvSpPr>
            <a:spLocks noChangeArrowheads="1"/>
          </p:cNvSpPr>
          <p:nvPr/>
        </p:nvSpPr>
        <p:spPr bwMode="auto">
          <a:xfrm>
            <a:off x="54721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42" name="Rectangle 164"/>
          <p:cNvSpPr>
            <a:spLocks noChangeArrowheads="1"/>
          </p:cNvSpPr>
          <p:nvPr/>
        </p:nvSpPr>
        <p:spPr bwMode="auto">
          <a:xfrm>
            <a:off x="1384301" y="5199062"/>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6144" name="Rectangle 166"/>
          <p:cNvSpPr>
            <a:spLocks noChangeArrowheads="1"/>
          </p:cNvSpPr>
          <p:nvPr/>
        </p:nvSpPr>
        <p:spPr bwMode="auto">
          <a:xfrm>
            <a:off x="2790826" y="51816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lw</a:t>
            </a:r>
            <a:endParaRPr lang="en-US" altLang="zh-CN" sz="1800" dirty="0">
              <a:ea typeface="宋体" panose="02010600030101010101" pitchFamily="2" charset="-122"/>
            </a:endParaRPr>
          </a:p>
        </p:txBody>
      </p:sp>
      <p:sp>
        <p:nvSpPr>
          <p:cNvPr id="126145" name="Rectangle 167"/>
          <p:cNvSpPr>
            <a:spLocks noChangeArrowheads="1"/>
          </p:cNvSpPr>
          <p:nvPr/>
        </p:nvSpPr>
        <p:spPr bwMode="auto">
          <a:xfrm>
            <a:off x="3788003" y="51816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sw</a:t>
            </a:r>
            <a:endParaRPr lang="en-US" altLang="zh-CN" sz="1800" dirty="0">
              <a:ea typeface="宋体" panose="02010600030101010101" pitchFamily="2" charset="-122"/>
            </a:endParaRPr>
          </a:p>
        </p:txBody>
      </p:sp>
      <p:sp>
        <p:nvSpPr>
          <p:cNvPr id="126146" name="Rectangle 168"/>
          <p:cNvSpPr>
            <a:spLocks noChangeArrowheads="1"/>
          </p:cNvSpPr>
          <p:nvPr/>
        </p:nvSpPr>
        <p:spPr bwMode="auto">
          <a:xfrm>
            <a:off x="4773612" y="5165271"/>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6147" name="Rectangle 169"/>
          <p:cNvSpPr>
            <a:spLocks noChangeArrowheads="1"/>
          </p:cNvSpPr>
          <p:nvPr/>
        </p:nvSpPr>
        <p:spPr bwMode="auto">
          <a:xfrm>
            <a:off x="5776913" y="5181600"/>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jump</a:t>
            </a:r>
          </a:p>
        </p:txBody>
      </p:sp>
      <p:sp>
        <p:nvSpPr>
          <p:cNvPr id="125996" name="Arc 170"/>
          <p:cNvSpPr>
            <a:spLocks/>
          </p:cNvSpPr>
          <p:nvPr/>
        </p:nvSpPr>
        <p:spPr bwMode="auto">
          <a:xfrm>
            <a:off x="6781800" y="5500688"/>
            <a:ext cx="749300" cy="292100"/>
          </a:xfrm>
          <a:custGeom>
            <a:avLst/>
            <a:gdLst>
              <a:gd name="T0" fmla="*/ 0 w 21600"/>
              <a:gd name="T1" fmla="*/ 0 h 21600"/>
              <a:gd name="T2" fmla="*/ 7493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7" name="Arc 171"/>
          <p:cNvSpPr>
            <a:spLocks/>
          </p:cNvSpPr>
          <p:nvPr/>
        </p:nvSpPr>
        <p:spPr bwMode="auto">
          <a:xfrm rot="10800000">
            <a:off x="6796088" y="5805488"/>
            <a:ext cx="749300" cy="292100"/>
          </a:xfrm>
          <a:custGeom>
            <a:avLst/>
            <a:gdLst>
              <a:gd name="T0" fmla="*/ 0 w 21600"/>
              <a:gd name="T1" fmla="*/ 292100 h 21600"/>
              <a:gd name="T2" fmla="*/ 747704 w 21600"/>
              <a:gd name="T3" fmla="*/ 0 h 21600"/>
              <a:gd name="T4" fmla="*/ 74930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88"/>
                  <a:pt x="9642" y="25"/>
                  <a:pt x="21554" y="0"/>
                </a:cubicBezTo>
              </a:path>
              <a:path w="21600" h="21600" stroke="0" extrusionOk="0">
                <a:moveTo>
                  <a:pt x="0" y="21599"/>
                </a:moveTo>
                <a:cubicBezTo>
                  <a:pt x="0" y="9688"/>
                  <a:pt x="9642" y="25"/>
                  <a:pt x="2155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8" name="Arc 172"/>
          <p:cNvSpPr>
            <a:spLocks/>
          </p:cNvSpPr>
          <p:nvPr/>
        </p:nvSpPr>
        <p:spPr bwMode="auto">
          <a:xfrm>
            <a:off x="6781800" y="5500688"/>
            <a:ext cx="215900" cy="292100"/>
          </a:xfrm>
          <a:custGeom>
            <a:avLst/>
            <a:gdLst>
              <a:gd name="T0" fmla="*/ 0 w 21600"/>
              <a:gd name="T1" fmla="*/ 0 h 21600"/>
              <a:gd name="T2" fmla="*/ 2159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9" name="Arc 173"/>
          <p:cNvSpPr>
            <a:spLocks/>
          </p:cNvSpPr>
          <p:nvPr/>
        </p:nvSpPr>
        <p:spPr bwMode="auto">
          <a:xfrm rot="10800000">
            <a:off x="6796088" y="5805488"/>
            <a:ext cx="215900" cy="292100"/>
          </a:xfrm>
          <a:custGeom>
            <a:avLst/>
            <a:gdLst>
              <a:gd name="T0" fmla="*/ 0 w 21600"/>
              <a:gd name="T1" fmla="*/ 292100 h 21599"/>
              <a:gd name="T2" fmla="*/ 214311 w 21600"/>
              <a:gd name="T3" fmla="*/ 0 h 21599"/>
              <a:gd name="T4" fmla="*/ 215900 w 21600"/>
              <a:gd name="T5" fmla="*/ 2921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31"/>
                  <a:pt x="9574" y="86"/>
                  <a:pt x="21440" y="-1"/>
                </a:cubicBezTo>
              </a:path>
              <a:path w="21600" h="21599" stroke="0" extrusionOk="0">
                <a:moveTo>
                  <a:pt x="0" y="21598"/>
                </a:moveTo>
                <a:cubicBezTo>
                  <a:pt x="0" y="9731"/>
                  <a:pt x="9574" y="86"/>
                  <a:pt x="21440" y="-1"/>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1" name="Line 175"/>
          <p:cNvSpPr>
            <a:spLocks noChangeShapeType="1"/>
          </p:cNvSpPr>
          <p:nvPr/>
        </p:nvSpPr>
        <p:spPr bwMode="auto">
          <a:xfrm flipH="1">
            <a:off x="6540500" y="6019800"/>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3" name="Line 177"/>
          <p:cNvSpPr>
            <a:spLocks noChangeShapeType="1"/>
          </p:cNvSpPr>
          <p:nvPr/>
        </p:nvSpPr>
        <p:spPr bwMode="auto">
          <a:xfrm>
            <a:off x="64008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4" name="Line 178"/>
          <p:cNvSpPr>
            <a:spLocks noChangeShapeType="1"/>
          </p:cNvSpPr>
          <p:nvPr/>
        </p:nvSpPr>
        <p:spPr bwMode="auto">
          <a:xfrm>
            <a:off x="53340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5" name="Line 179"/>
          <p:cNvSpPr>
            <a:spLocks noChangeShapeType="1"/>
          </p:cNvSpPr>
          <p:nvPr/>
        </p:nvSpPr>
        <p:spPr bwMode="auto">
          <a:xfrm>
            <a:off x="42672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6" name="Line 180"/>
          <p:cNvSpPr>
            <a:spLocks noChangeShapeType="1"/>
          </p:cNvSpPr>
          <p:nvPr/>
        </p:nvSpPr>
        <p:spPr bwMode="auto">
          <a:xfrm>
            <a:off x="32004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8" name="Line 182"/>
          <p:cNvSpPr>
            <a:spLocks noChangeShapeType="1"/>
          </p:cNvSpPr>
          <p:nvPr/>
        </p:nvSpPr>
        <p:spPr bwMode="auto">
          <a:xfrm>
            <a:off x="2160588" y="5364162"/>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9" name="Line 183"/>
          <p:cNvSpPr>
            <a:spLocks noChangeShapeType="1"/>
          </p:cNvSpPr>
          <p:nvPr/>
        </p:nvSpPr>
        <p:spPr bwMode="auto">
          <a:xfrm flipH="1">
            <a:off x="2173288" y="5562599"/>
            <a:ext cx="4392611" cy="39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1" name="Line 185"/>
          <p:cNvSpPr>
            <a:spLocks noChangeShapeType="1"/>
          </p:cNvSpPr>
          <p:nvPr/>
        </p:nvSpPr>
        <p:spPr bwMode="auto">
          <a:xfrm flipH="1">
            <a:off x="3187700" y="6019800"/>
            <a:ext cx="337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2" name="Line 186"/>
          <p:cNvSpPr>
            <a:spLocks noChangeShapeType="1"/>
          </p:cNvSpPr>
          <p:nvPr/>
        </p:nvSpPr>
        <p:spPr bwMode="auto">
          <a:xfrm flipH="1">
            <a:off x="6540500" y="5562600"/>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3" name="Line 187"/>
          <p:cNvSpPr>
            <a:spLocks noChangeShapeType="1"/>
          </p:cNvSpPr>
          <p:nvPr/>
        </p:nvSpPr>
        <p:spPr bwMode="auto">
          <a:xfrm>
            <a:off x="7537450" y="5791200"/>
            <a:ext cx="111453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4" name="Rectangle 188"/>
          <p:cNvSpPr>
            <a:spLocks noChangeArrowheads="1"/>
          </p:cNvSpPr>
          <p:nvPr/>
        </p:nvSpPr>
        <p:spPr bwMode="auto">
          <a:xfrm>
            <a:off x="7529513" y="5384800"/>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RegWrite</a:t>
            </a:r>
          </a:p>
        </p:txBody>
      </p:sp>
      <p:sp>
        <p:nvSpPr>
          <p:cNvPr id="126015" name="Oval 189"/>
          <p:cNvSpPr>
            <a:spLocks noChangeArrowheads="1"/>
          </p:cNvSpPr>
          <p:nvPr/>
        </p:nvSpPr>
        <p:spPr bwMode="auto">
          <a:xfrm>
            <a:off x="2090738" y="551021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17" name="Oval 191"/>
          <p:cNvSpPr>
            <a:spLocks noChangeArrowheads="1"/>
          </p:cNvSpPr>
          <p:nvPr/>
        </p:nvSpPr>
        <p:spPr bwMode="auto">
          <a:xfrm>
            <a:off x="3130550" y="594995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86915" name="Group 195"/>
          <p:cNvGrpSpPr>
            <a:grpSpLocks/>
          </p:cNvGrpSpPr>
          <p:nvPr/>
        </p:nvGrpSpPr>
        <p:grpSpPr bwMode="auto">
          <a:xfrm>
            <a:off x="1536700" y="4208463"/>
            <a:ext cx="7288213" cy="1025525"/>
            <a:chOff x="968" y="2651"/>
            <a:chExt cx="4591" cy="814"/>
          </a:xfrm>
        </p:grpSpPr>
        <p:sp>
          <p:nvSpPr>
            <p:cNvPr id="126019" name="Rectangle 192"/>
            <p:cNvSpPr>
              <a:spLocks noChangeArrowheads="1"/>
            </p:cNvSpPr>
            <p:nvPr/>
          </p:nvSpPr>
          <p:spPr bwMode="auto">
            <a:xfrm>
              <a:off x="968" y="2651"/>
              <a:ext cx="3448" cy="814"/>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0" name="Line 193"/>
            <p:cNvSpPr>
              <a:spLocks noChangeShapeType="1"/>
            </p:cNvSpPr>
            <p:nvPr/>
          </p:nvSpPr>
          <p:spPr bwMode="auto">
            <a:xfrm flipH="1">
              <a:off x="4425" y="3017"/>
              <a:ext cx="229" cy="2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21" name="Text Box 194"/>
            <p:cNvSpPr txBox="1">
              <a:spLocks noChangeArrowheads="1"/>
            </p:cNvSpPr>
            <p:nvPr/>
          </p:nvSpPr>
          <p:spPr bwMode="auto">
            <a:xfrm>
              <a:off x="4663" y="289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latin typeface="Times New Roman" panose="02020603050405020304" pitchFamily="18" charset="0"/>
                  <a:ea typeface="黑体" panose="02010609060101010101" pitchFamily="49" charset="-122"/>
                </a:rPr>
                <a:t>指令译码器</a:t>
              </a:r>
            </a:p>
          </p:txBody>
        </p:sp>
      </p:grpSp>
      <p:sp>
        <p:nvSpPr>
          <p:cNvPr id="2" name="灯片编号占位符 1"/>
          <p:cNvSpPr>
            <a:spLocks noGrp="1"/>
          </p:cNvSpPr>
          <p:nvPr>
            <p:ph type="sldNum" sz="quarter" idx="4294967295"/>
          </p:nvPr>
        </p:nvSpPr>
        <p:spPr>
          <a:xfrm>
            <a:off x="7086600" y="6492875"/>
            <a:ext cx="2057400" cy="365125"/>
          </a:xfrm>
          <a:prstGeom prst="rect">
            <a:avLst/>
          </a:prstGeom>
        </p:spPr>
        <p:txBody>
          <a:bodyPr/>
          <a:lstStyle/>
          <a:p>
            <a:fld id="{70802E8F-0752-4B92-8D61-85EF13D2DB20}" type="slidenum">
              <a:rPr lang="zh-CN" altLang="en-US" smtClean="0"/>
              <a:t>68</a:t>
            </a:fld>
            <a:endParaRPr lang="zh-CN" altLang="en-US"/>
          </a:p>
        </p:txBody>
      </p:sp>
    </p:spTree>
    <p:extLst>
      <p:ext uri="{BB962C8B-B14F-4D97-AF65-F5344CB8AC3E}">
        <p14:creationId xmlns:p14="http://schemas.microsoft.com/office/powerpoint/2010/main" val="531136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915"/>
                                        </p:tgtEl>
                                        <p:attrNameLst>
                                          <p:attrName>style.visibility</p:attrName>
                                        </p:attrNameLst>
                                      </p:cBhvr>
                                      <p:to>
                                        <p:strVal val="visible"/>
                                      </p:to>
                                    </p:set>
                                    <p:animEffect transition="in" filter="blinds(horizontal)">
                                      <p:cBhvr>
                                        <p:cTn id="7" dur="500"/>
                                        <p:tgtEl>
                                          <p:spTgt spid="286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2">
                                            <p:txEl>
                                              <p:pRg st="1" end="1"/>
                                            </p:txEl>
                                          </p:spTgt>
                                        </p:tgtEl>
                                        <p:attrNameLst>
                                          <p:attrName>style.visibility</p:attrName>
                                        </p:attrNameLst>
                                      </p:cBhvr>
                                      <p:to>
                                        <p:strVal val="visible"/>
                                      </p:to>
                                    </p:set>
                                    <p:animEffect transition="in" filter="blinds(horizontal)">
                                      <p:cBhvr>
                                        <p:cTn id="12" dur="500"/>
                                        <p:tgtEl>
                                          <p:spTgt spid="28676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62">
                                            <p:txEl>
                                              <p:pRg st="2" end="2"/>
                                            </p:txEl>
                                          </p:spTgt>
                                        </p:tgtEl>
                                        <p:attrNameLst>
                                          <p:attrName>style.visibility</p:attrName>
                                        </p:attrNameLst>
                                      </p:cBhvr>
                                      <p:to>
                                        <p:strVal val="visible"/>
                                      </p:to>
                                    </p:set>
                                    <p:animEffect transition="in" filter="blinds(horizontal)">
                                      <p:cBhvr>
                                        <p:cTn id="15" dur="500"/>
                                        <p:tgtEl>
                                          <p:spTgt spid="28676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62">
                                            <p:txEl>
                                              <p:pRg st="3" end="3"/>
                                            </p:txEl>
                                          </p:spTgt>
                                        </p:tgtEl>
                                        <p:attrNameLst>
                                          <p:attrName>style.visibility</p:attrName>
                                        </p:attrNameLst>
                                      </p:cBhvr>
                                      <p:to>
                                        <p:strVal val="visible"/>
                                      </p:to>
                                    </p:set>
                                    <p:animEffect transition="in" filter="blinds(horizontal)">
                                      <p:cBhvr>
                                        <p:cTn id="18" dur="500"/>
                                        <p:tgtEl>
                                          <p:spTgt spid="2867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93738" y="207963"/>
            <a:ext cx="4178300" cy="422275"/>
          </a:xfrm>
          <a:noFill/>
        </p:spPr>
        <p:txBody>
          <a:bodyPr wrap="none">
            <a:normAutofit fontScale="90000"/>
          </a:bodyPr>
          <a:lstStyle/>
          <a:p>
            <a:r>
              <a:rPr lang="en-US" altLang="zh-CN" b="1">
                <a:solidFill>
                  <a:srgbClr val="FF0000"/>
                </a:solidFill>
                <a:ea typeface="宋体" panose="02010600030101010101" pitchFamily="2" charset="-122"/>
              </a:rPr>
              <a:t>Main Control</a:t>
            </a:r>
            <a:r>
              <a:rPr lang="zh-CN" altLang="en-US" b="1">
                <a:solidFill>
                  <a:srgbClr val="FF0000"/>
                </a:solidFill>
                <a:ea typeface="宋体" panose="02010600030101010101" pitchFamily="2" charset="-122"/>
              </a:rPr>
              <a:t>的</a:t>
            </a:r>
            <a:r>
              <a:rPr lang="en-US" altLang="zh-CN" b="1">
                <a:solidFill>
                  <a:srgbClr val="FF0000"/>
                </a:solidFill>
                <a:ea typeface="宋体" panose="02010600030101010101" pitchFamily="2" charset="-122"/>
              </a:rPr>
              <a:t>PLA</a:t>
            </a:r>
            <a:r>
              <a:rPr lang="zh-CN" altLang="en-US" b="1">
                <a:solidFill>
                  <a:srgbClr val="FF0000"/>
                </a:solidFill>
                <a:ea typeface="宋体" panose="02010600030101010101" pitchFamily="2" charset="-122"/>
              </a:rPr>
              <a:t>实现 </a:t>
            </a:r>
          </a:p>
        </p:txBody>
      </p:sp>
      <p:sp>
        <p:nvSpPr>
          <p:cNvPr id="128003" name="Oval 3"/>
          <p:cNvSpPr>
            <a:spLocks noChangeArrowheads="1"/>
          </p:cNvSpPr>
          <p:nvPr/>
        </p:nvSpPr>
        <p:spPr bwMode="auto">
          <a:xfrm>
            <a:off x="14117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4" name="Line 4"/>
          <p:cNvSpPr>
            <a:spLocks noChangeShapeType="1"/>
          </p:cNvSpPr>
          <p:nvPr/>
        </p:nvSpPr>
        <p:spPr bwMode="auto">
          <a:xfrm flipV="1">
            <a:off x="1475241" y="1326448"/>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Oval 5"/>
          <p:cNvSpPr>
            <a:spLocks noChangeArrowheads="1"/>
          </p:cNvSpPr>
          <p:nvPr/>
        </p:nvSpPr>
        <p:spPr bwMode="auto">
          <a:xfrm>
            <a:off x="15641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6" name="Line 6"/>
          <p:cNvSpPr>
            <a:spLocks noChangeShapeType="1"/>
          </p:cNvSpPr>
          <p:nvPr/>
        </p:nvSpPr>
        <p:spPr bwMode="auto">
          <a:xfrm flipV="1">
            <a:off x="1627641" y="1402648"/>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7" name="Oval 7"/>
          <p:cNvSpPr>
            <a:spLocks noChangeArrowheads="1"/>
          </p:cNvSpPr>
          <p:nvPr/>
        </p:nvSpPr>
        <p:spPr bwMode="auto">
          <a:xfrm>
            <a:off x="17165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8" name="Line 8"/>
          <p:cNvSpPr>
            <a:spLocks noChangeShapeType="1"/>
          </p:cNvSpPr>
          <p:nvPr/>
        </p:nvSpPr>
        <p:spPr bwMode="auto">
          <a:xfrm flipV="1">
            <a:off x="1780041" y="1478848"/>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9" name="Oval 9"/>
          <p:cNvSpPr>
            <a:spLocks noChangeArrowheads="1"/>
          </p:cNvSpPr>
          <p:nvPr/>
        </p:nvSpPr>
        <p:spPr bwMode="auto">
          <a:xfrm>
            <a:off x="18689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0" name="Line 10"/>
          <p:cNvSpPr>
            <a:spLocks noChangeShapeType="1"/>
          </p:cNvSpPr>
          <p:nvPr/>
        </p:nvSpPr>
        <p:spPr bwMode="auto">
          <a:xfrm flipV="1">
            <a:off x="1932441" y="1555048"/>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1" name="Oval 11"/>
          <p:cNvSpPr>
            <a:spLocks noChangeArrowheads="1"/>
          </p:cNvSpPr>
          <p:nvPr/>
        </p:nvSpPr>
        <p:spPr bwMode="auto">
          <a:xfrm>
            <a:off x="20213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2" name="Line 12"/>
          <p:cNvSpPr>
            <a:spLocks noChangeShapeType="1"/>
          </p:cNvSpPr>
          <p:nvPr/>
        </p:nvSpPr>
        <p:spPr bwMode="auto">
          <a:xfrm flipV="1">
            <a:off x="2084841" y="163124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Oval 13"/>
          <p:cNvSpPr>
            <a:spLocks noChangeArrowheads="1"/>
          </p:cNvSpPr>
          <p:nvPr/>
        </p:nvSpPr>
        <p:spPr bwMode="auto">
          <a:xfrm>
            <a:off x="21737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4" name="Line 14"/>
          <p:cNvSpPr>
            <a:spLocks noChangeShapeType="1"/>
          </p:cNvSpPr>
          <p:nvPr/>
        </p:nvSpPr>
        <p:spPr bwMode="auto">
          <a:xfrm flipV="1">
            <a:off x="2237241" y="1707448"/>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5" name="Line 15"/>
          <p:cNvSpPr>
            <a:spLocks noChangeShapeType="1"/>
          </p:cNvSpPr>
          <p:nvPr/>
        </p:nvSpPr>
        <p:spPr bwMode="auto">
          <a:xfrm>
            <a:off x="1411741" y="2024948"/>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6" name="Line 16"/>
          <p:cNvSpPr>
            <a:spLocks noChangeShapeType="1"/>
          </p:cNvSpPr>
          <p:nvPr/>
        </p:nvSpPr>
        <p:spPr bwMode="auto">
          <a:xfrm>
            <a:off x="1399041" y="203764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7" name="Line 17"/>
          <p:cNvSpPr>
            <a:spLocks noChangeShapeType="1"/>
          </p:cNvSpPr>
          <p:nvPr/>
        </p:nvSpPr>
        <p:spPr bwMode="auto">
          <a:xfrm>
            <a:off x="2313441" y="203764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8" name="Arc 18"/>
          <p:cNvSpPr>
            <a:spLocks/>
          </p:cNvSpPr>
          <p:nvPr/>
        </p:nvSpPr>
        <p:spPr bwMode="auto">
          <a:xfrm>
            <a:off x="1856241" y="2315461"/>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9" name="Arc 19"/>
          <p:cNvSpPr>
            <a:spLocks/>
          </p:cNvSpPr>
          <p:nvPr/>
        </p:nvSpPr>
        <p:spPr bwMode="auto">
          <a:xfrm>
            <a:off x="1400629" y="2258311"/>
            <a:ext cx="457200" cy="439737"/>
          </a:xfrm>
          <a:custGeom>
            <a:avLst/>
            <a:gdLst>
              <a:gd name="T0" fmla="*/ 457200 w 21600"/>
              <a:gd name="T1" fmla="*/ 439737 h 21600"/>
              <a:gd name="T2" fmla="*/ 0 w 21600"/>
              <a:gd name="T3" fmla="*/ 0 h 21600"/>
              <a:gd name="T4" fmla="*/ 4572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0" name="Line 20"/>
          <p:cNvSpPr>
            <a:spLocks noChangeShapeType="1"/>
          </p:cNvSpPr>
          <p:nvPr/>
        </p:nvSpPr>
        <p:spPr bwMode="auto">
          <a:xfrm flipV="1">
            <a:off x="1857829" y="2681379"/>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5" name="Line 35"/>
          <p:cNvSpPr>
            <a:spLocks noChangeShapeType="1"/>
          </p:cNvSpPr>
          <p:nvPr/>
        </p:nvSpPr>
        <p:spPr bwMode="auto">
          <a:xfrm flipV="1">
            <a:off x="2489200" y="1337734"/>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6" name="Oval 36"/>
          <p:cNvSpPr>
            <a:spLocks noChangeArrowheads="1"/>
          </p:cNvSpPr>
          <p:nvPr/>
        </p:nvSpPr>
        <p:spPr bwMode="auto">
          <a:xfrm>
            <a:off x="2578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37" name="Line 37"/>
          <p:cNvSpPr>
            <a:spLocks noChangeShapeType="1"/>
          </p:cNvSpPr>
          <p:nvPr/>
        </p:nvSpPr>
        <p:spPr bwMode="auto">
          <a:xfrm flipV="1">
            <a:off x="26416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8" name="Oval 38"/>
          <p:cNvSpPr>
            <a:spLocks noChangeArrowheads="1"/>
          </p:cNvSpPr>
          <p:nvPr/>
        </p:nvSpPr>
        <p:spPr bwMode="auto">
          <a:xfrm>
            <a:off x="27305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39" name="Line 39"/>
          <p:cNvSpPr>
            <a:spLocks noChangeShapeType="1"/>
          </p:cNvSpPr>
          <p:nvPr/>
        </p:nvSpPr>
        <p:spPr bwMode="auto">
          <a:xfrm flipV="1">
            <a:off x="27940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0" name="Oval 40"/>
          <p:cNvSpPr>
            <a:spLocks noChangeArrowheads="1"/>
          </p:cNvSpPr>
          <p:nvPr/>
        </p:nvSpPr>
        <p:spPr bwMode="auto">
          <a:xfrm>
            <a:off x="2882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41" name="Line 41"/>
          <p:cNvSpPr>
            <a:spLocks noChangeShapeType="1"/>
          </p:cNvSpPr>
          <p:nvPr/>
        </p:nvSpPr>
        <p:spPr bwMode="auto">
          <a:xfrm flipV="1">
            <a:off x="29464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2" name="Line 42"/>
          <p:cNvSpPr>
            <a:spLocks noChangeShapeType="1"/>
          </p:cNvSpPr>
          <p:nvPr/>
        </p:nvSpPr>
        <p:spPr bwMode="auto">
          <a:xfrm flipV="1">
            <a:off x="30988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3" name="Line 43"/>
          <p:cNvSpPr>
            <a:spLocks noChangeShapeType="1"/>
          </p:cNvSpPr>
          <p:nvPr/>
        </p:nvSpPr>
        <p:spPr bwMode="auto">
          <a:xfrm flipV="1">
            <a:off x="3251200" y="17187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4" name="Line 44"/>
          <p:cNvSpPr>
            <a:spLocks noChangeShapeType="1"/>
          </p:cNvSpPr>
          <p:nvPr/>
        </p:nvSpPr>
        <p:spPr bwMode="auto">
          <a:xfrm>
            <a:off x="24257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5" name="Line 45"/>
          <p:cNvSpPr>
            <a:spLocks noChangeShapeType="1"/>
          </p:cNvSpPr>
          <p:nvPr/>
        </p:nvSpPr>
        <p:spPr bwMode="auto">
          <a:xfrm>
            <a:off x="24130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6" name="Line 46"/>
          <p:cNvSpPr>
            <a:spLocks noChangeShapeType="1"/>
          </p:cNvSpPr>
          <p:nvPr/>
        </p:nvSpPr>
        <p:spPr bwMode="auto">
          <a:xfrm>
            <a:off x="33274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7" name="Arc 47"/>
          <p:cNvSpPr>
            <a:spLocks/>
          </p:cNvSpPr>
          <p:nvPr/>
        </p:nvSpPr>
        <p:spPr bwMode="auto">
          <a:xfrm>
            <a:off x="2870200" y="2299759"/>
            <a:ext cx="444500" cy="409575"/>
          </a:xfrm>
          <a:custGeom>
            <a:avLst/>
            <a:gdLst>
              <a:gd name="T0" fmla="*/ 444500 w 21600"/>
              <a:gd name="T1" fmla="*/ 0 h 21600"/>
              <a:gd name="T2" fmla="*/ 0 w 21600"/>
              <a:gd name="T3" fmla="*/ 40957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8" name="Arc 48"/>
          <p:cNvSpPr>
            <a:spLocks/>
          </p:cNvSpPr>
          <p:nvPr/>
        </p:nvSpPr>
        <p:spPr bwMode="auto">
          <a:xfrm>
            <a:off x="2413000" y="2312459"/>
            <a:ext cx="458788" cy="396875"/>
          </a:xfrm>
          <a:custGeom>
            <a:avLst/>
            <a:gdLst>
              <a:gd name="T0" fmla="*/ 458788 w 21600"/>
              <a:gd name="T1" fmla="*/ 3968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9" name="Line 49"/>
          <p:cNvSpPr>
            <a:spLocks noChangeShapeType="1"/>
          </p:cNvSpPr>
          <p:nvPr/>
        </p:nvSpPr>
        <p:spPr bwMode="auto">
          <a:xfrm flipV="1">
            <a:off x="28702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0" name="Line 50"/>
          <p:cNvSpPr>
            <a:spLocks noChangeShapeType="1"/>
          </p:cNvSpPr>
          <p:nvPr/>
        </p:nvSpPr>
        <p:spPr bwMode="auto">
          <a:xfrm flipV="1">
            <a:off x="3556000" y="1337734"/>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1" name="Oval 51"/>
          <p:cNvSpPr>
            <a:spLocks noChangeArrowheads="1"/>
          </p:cNvSpPr>
          <p:nvPr/>
        </p:nvSpPr>
        <p:spPr bwMode="auto">
          <a:xfrm>
            <a:off x="3644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52" name="Line 52"/>
          <p:cNvSpPr>
            <a:spLocks noChangeShapeType="1"/>
          </p:cNvSpPr>
          <p:nvPr/>
        </p:nvSpPr>
        <p:spPr bwMode="auto">
          <a:xfrm flipV="1">
            <a:off x="37084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3" name="Line 53"/>
          <p:cNvSpPr>
            <a:spLocks noChangeShapeType="1"/>
          </p:cNvSpPr>
          <p:nvPr/>
        </p:nvSpPr>
        <p:spPr bwMode="auto">
          <a:xfrm flipV="1">
            <a:off x="3860800" y="14901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4" name="Oval 54"/>
          <p:cNvSpPr>
            <a:spLocks noChangeArrowheads="1"/>
          </p:cNvSpPr>
          <p:nvPr/>
        </p:nvSpPr>
        <p:spPr bwMode="auto">
          <a:xfrm>
            <a:off x="39497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55" name="Line 55"/>
          <p:cNvSpPr>
            <a:spLocks noChangeShapeType="1"/>
          </p:cNvSpPr>
          <p:nvPr/>
        </p:nvSpPr>
        <p:spPr bwMode="auto">
          <a:xfrm flipV="1">
            <a:off x="40132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6" name="Line 56"/>
          <p:cNvSpPr>
            <a:spLocks noChangeShapeType="1"/>
          </p:cNvSpPr>
          <p:nvPr/>
        </p:nvSpPr>
        <p:spPr bwMode="auto">
          <a:xfrm flipV="1">
            <a:off x="41656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7" name="Line 57"/>
          <p:cNvSpPr>
            <a:spLocks noChangeShapeType="1"/>
          </p:cNvSpPr>
          <p:nvPr/>
        </p:nvSpPr>
        <p:spPr bwMode="auto">
          <a:xfrm flipV="1">
            <a:off x="4318000" y="17187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8" name="Line 58"/>
          <p:cNvSpPr>
            <a:spLocks noChangeShapeType="1"/>
          </p:cNvSpPr>
          <p:nvPr/>
        </p:nvSpPr>
        <p:spPr bwMode="auto">
          <a:xfrm>
            <a:off x="34925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9" name="Line 59"/>
          <p:cNvSpPr>
            <a:spLocks noChangeShapeType="1"/>
          </p:cNvSpPr>
          <p:nvPr/>
        </p:nvSpPr>
        <p:spPr bwMode="auto">
          <a:xfrm>
            <a:off x="34798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0" name="Line 60"/>
          <p:cNvSpPr>
            <a:spLocks noChangeShapeType="1"/>
          </p:cNvSpPr>
          <p:nvPr/>
        </p:nvSpPr>
        <p:spPr bwMode="auto">
          <a:xfrm>
            <a:off x="43942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1" name="Arc 61"/>
          <p:cNvSpPr>
            <a:spLocks/>
          </p:cNvSpPr>
          <p:nvPr/>
        </p:nvSpPr>
        <p:spPr bwMode="auto">
          <a:xfrm>
            <a:off x="3937000" y="2314047"/>
            <a:ext cx="444500" cy="395287"/>
          </a:xfrm>
          <a:custGeom>
            <a:avLst/>
            <a:gdLst>
              <a:gd name="T0" fmla="*/ 444500 w 21600"/>
              <a:gd name="T1" fmla="*/ 0 h 21600"/>
              <a:gd name="T2" fmla="*/ 0 w 21600"/>
              <a:gd name="T3" fmla="*/ 3952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2" name="Arc 62"/>
          <p:cNvSpPr>
            <a:spLocks/>
          </p:cNvSpPr>
          <p:nvPr/>
        </p:nvSpPr>
        <p:spPr bwMode="auto">
          <a:xfrm>
            <a:off x="3479800" y="2299759"/>
            <a:ext cx="458788" cy="409575"/>
          </a:xfrm>
          <a:custGeom>
            <a:avLst/>
            <a:gdLst>
              <a:gd name="T0" fmla="*/ 458788 w 21600"/>
              <a:gd name="T1" fmla="*/ 4095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3" name="Line 63"/>
          <p:cNvSpPr>
            <a:spLocks noChangeShapeType="1"/>
          </p:cNvSpPr>
          <p:nvPr/>
        </p:nvSpPr>
        <p:spPr bwMode="auto">
          <a:xfrm flipV="1">
            <a:off x="39370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4" name="Oval 64"/>
          <p:cNvSpPr>
            <a:spLocks noChangeArrowheads="1"/>
          </p:cNvSpPr>
          <p:nvPr/>
        </p:nvSpPr>
        <p:spPr bwMode="auto">
          <a:xfrm>
            <a:off x="4559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5" name="Line 65"/>
          <p:cNvSpPr>
            <a:spLocks noChangeShapeType="1"/>
          </p:cNvSpPr>
          <p:nvPr/>
        </p:nvSpPr>
        <p:spPr bwMode="auto">
          <a:xfrm flipV="1">
            <a:off x="4622800" y="13377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6" name="Oval 66"/>
          <p:cNvSpPr>
            <a:spLocks noChangeArrowheads="1"/>
          </p:cNvSpPr>
          <p:nvPr/>
        </p:nvSpPr>
        <p:spPr bwMode="auto">
          <a:xfrm>
            <a:off x="47117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7" name="Line 67"/>
          <p:cNvSpPr>
            <a:spLocks noChangeShapeType="1"/>
          </p:cNvSpPr>
          <p:nvPr/>
        </p:nvSpPr>
        <p:spPr bwMode="auto">
          <a:xfrm flipV="1">
            <a:off x="47752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8" name="Oval 68"/>
          <p:cNvSpPr>
            <a:spLocks noChangeArrowheads="1"/>
          </p:cNvSpPr>
          <p:nvPr/>
        </p:nvSpPr>
        <p:spPr bwMode="auto">
          <a:xfrm>
            <a:off x="4864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9" name="Line 69"/>
          <p:cNvSpPr>
            <a:spLocks noChangeShapeType="1"/>
          </p:cNvSpPr>
          <p:nvPr/>
        </p:nvSpPr>
        <p:spPr bwMode="auto">
          <a:xfrm flipV="1">
            <a:off x="49276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0" name="Line 70"/>
          <p:cNvSpPr>
            <a:spLocks noChangeShapeType="1"/>
          </p:cNvSpPr>
          <p:nvPr/>
        </p:nvSpPr>
        <p:spPr bwMode="auto">
          <a:xfrm flipV="1">
            <a:off x="5080000" y="15663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1" name="Oval 71"/>
          <p:cNvSpPr>
            <a:spLocks noChangeArrowheads="1"/>
          </p:cNvSpPr>
          <p:nvPr/>
        </p:nvSpPr>
        <p:spPr bwMode="auto">
          <a:xfrm>
            <a:off x="5168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72" name="Line 72"/>
          <p:cNvSpPr>
            <a:spLocks noChangeShapeType="1"/>
          </p:cNvSpPr>
          <p:nvPr/>
        </p:nvSpPr>
        <p:spPr bwMode="auto">
          <a:xfrm flipV="1">
            <a:off x="5232400" y="1642534"/>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3" name="Oval 73"/>
          <p:cNvSpPr>
            <a:spLocks noChangeArrowheads="1"/>
          </p:cNvSpPr>
          <p:nvPr/>
        </p:nvSpPr>
        <p:spPr bwMode="auto">
          <a:xfrm>
            <a:off x="5321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74" name="Line 74"/>
          <p:cNvSpPr>
            <a:spLocks noChangeShapeType="1"/>
          </p:cNvSpPr>
          <p:nvPr/>
        </p:nvSpPr>
        <p:spPr bwMode="auto">
          <a:xfrm flipV="1">
            <a:off x="5384800" y="17187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5" name="Line 75"/>
          <p:cNvSpPr>
            <a:spLocks noChangeShapeType="1"/>
          </p:cNvSpPr>
          <p:nvPr/>
        </p:nvSpPr>
        <p:spPr bwMode="auto">
          <a:xfrm>
            <a:off x="45593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6" name="Line 76"/>
          <p:cNvSpPr>
            <a:spLocks noChangeShapeType="1"/>
          </p:cNvSpPr>
          <p:nvPr/>
        </p:nvSpPr>
        <p:spPr bwMode="auto">
          <a:xfrm>
            <a:off x="45466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7" name="Line 77"/>
          <p:cNvSpPr>
            <a:spLocks noChangeShapeType="1"/>
          </p:cNvSpPr>
          <p:nvPr/>
        </p:nvSpPr>
        <p:spPr bwMode="auto">
          <a:xfrm>
            <a:off x="54610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8" name="Arc 78"/>
          <p:cNvSpPr>
            <a:spLocks/>
          </p:cNvSpPr>
          <p:nvPr/>
        </p:nvSpPr>
        <p:spPr bwMode="auto">
          <a:xfrm>
            <a:off x="5003800" y="2326747"/>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9" name="Arc 79"/>
          <p:cNvSpPr>
            <a:spLocks/>
          </p:cNvSpPr>
          <p:nvPr/>
        </p:nvSpPr>
        <p:spPr bwMode="auto">
          <a:xfrm>
            <a:off x="4546600" y="2312459"/>
            <a:ext cx="458788" cy="396875"/>
          </a:xfrm>
          <a:custGeom>
            <a:avLst/>
            <a:gdLst>
              <a:gd name="T0" fmla="*/ 458788 w 21600"/>
              <a:gd name="T1" fmla="*/ 3968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0" name="Line 80"/>
          <p:cNvSpPr>
            <a:spLocks noChangeShapeType="1"/>
          </p:cNvSpPr>
          <p:nvPr/>
        </p:nvSpPr>
        <p:spPr bwMode="auto">
          <a:xfrm flipV="1">
            <a:off x="50038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1" name="Oval 81"/>
          <p:cNvSpPr>
            <a:spLocks noChangeArrowheads="1"/>
          </p:cNvSpPr>
          <p:nvPr/>
        </p:nvSpPr>
        <p:spPr bwMode="auto">
          <a:xfrm>
            <a:off x="5626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2" name="Line 82"/>
          <p:cNvSpPr>
            <a:spLocks noChangeShapeType="1"/>
          </p:cNvSpPr>
          <p:nvPr/>
        </p:nvSpPr>
        <p:spPr bwMode="auto">
          <a:xfrm flipV="1">
            <a:off x="5689600" y="13377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3" name="Oval 83"/>
          <p:cNvSpPr>
            <a:spLocks noChangeArrowheads="1"/>
          </p:cNvSpPr>
          <p:nvPr/>
        </p:nvSpPr>
        <p:spPr bwMode="auto">
          <a:xfrm>
            <a:off x="57785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4" name="Line 84"/>
          <p:cNvSpPr>
            <a:spLocks noChangeShapeType="1"/>
          </p:cNvSpPr>
          <p:nvPr/>
        </p:nvSpPr>
        <p:spPr bwMode="auto">
          <a:xfrm flipV="1">
            <a:off x="58420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5" name="Oval 85"/>
          <p:cNvSpPr>
            <a:spLocks noChangeArrowheads="1"/>
          </p:cNvSpPr>
          <p:nvPr/>
        </p:nvSpPr>
        <p:spPr bwMode="auto">
          <a:xfrm>
            <a:off x="5930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6" name="Line 86"/>
          <p:cNvSpPr>
            <a:spLocks noChangeShapeType="1"/>
          </p:cNvSpPr>
          <p:nvPr/>
        </p:nvSpPr>
        <p:spPr bwMode="auto">
          <a:xfrm flipV="1">
            <a:off x="59944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7" name="Oval 87"/>
          <p:cNvSpPr>
            <a:spLocks noChangeArrowheads="1"/>
          </p:cNvSpPr>
          <p:nvPr/>
        </p:nvSpPr>
        <p:spPr bwMode="auto">
          <a:xfrm>
            <a:off x="6083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8" name="Line 88"/>
          <p:cNvSpPr>
            <a:spLocks noChangeShapeType="1"/>
          </p:cNvSpPr>
          <p:nvPr/>
        </p:nvSpPr>
        <p:spPr bwMode="auto">
          <a:xfrm flipV="1">
            <a:off x="61468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9" name="Line 89"/>
          <p:cNvSpPr>
            <a:spLocks noChangeShapeType="1"/>
          </p:cNvSpPr>
          <p:nvPr/>
        </p:nvSpPr>
        <p:spPr bwMode="auto">
          <a:xfrm flipV="1">
            <a:off x="62992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0" name="Oval 90"/>
          <p:cNvSpPr>
            <a:spLocks noChangeArrowheads="1"/>
          </p:cNvSpPr>
          <p:nvPr/>
        </p:nvSpPr>
        <p:spPr bwMode="auto">
          <a:xfrm>
            <a:off x="6388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91" name="Line 91"/>
          <p:cNvSpPr>
            <a:spLocks noChangeShapeType="1"/>
          </p:cNvSpPr>
          <p:nvPr/>
        </p:nvSpPr>
        <p:spPr bwMode="auto">
          <a:xfrm flipV="1">
            <a:off x="6451600" y="17187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2" name="Line 92"/>
          <p:cNvSpPr>
            <a:spLocks noChangeShapeType="1"/>
          </p:cNvSpPr>
          <p:nvPr/>
        </p:nvSpPr>
        <p:spPr bwMode="auto">
          <a:xfrm>
            <a:off x="56261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3" name="Line 93"/>
          <p:cNvSpPr>
            <a:spLocks noChangeShapeType="1"/>
          </p:cNvSpPr>
          <p:nvPr/>
        </p:nvSpPr>
        <p:spPr bwMode="auto">
          <a:xfrm>
            <a:off x="56134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4" name="Line 94"/>
          <p:cNvSpPr>
            <a:spLocks noChangeShapeType="1"/>
          </p:cNvSpPr>
          <p:nvPr/>
        </p:nvSpPr>
        <p:spPr bwMode="auto">
          <a:xfrm>
            <a:off x="65278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5" name="Arc 95"/>
          <p:cNvSpPr>
            <a:spLocks/>
          </p:cNvSpPr>
          <p:nvPr/>
        </p:nvSpPr>
        <p:spPr bwMode="auto">
          <a:xfrm>
            <a:off x="6070600" y="2326747"/>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6" name="Arc 96"/>
          <p:cNvSpPr>
            <a:spLocks/>
          </p:cNvSpPr>
          <p:nvPr/>
        </p:nvSpPr>
        <p:spPr bwMode="auto">
          <a:xfrm>
            <a:off x="5614988" y="2312459"/>
            <a:ext cx="457200" cy="396875"/>
          </a:xfrm>
          <a:custGeom>
            <a:avLst/>
            <a:gdLst>
              <a:gd name="T0" fmla="*/ 457200 w 21600"/>
              <a:gd name="T1" fmla="*/ 396875 h 21600"/>
              <a:gd name="T2" fmla="*/ 0 w 21600"/>
              <a:gd name="T3" fmla="*/ 0 h 21600"/>
              <a:gd name="T4" fmla="*/ 4572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7" name="Line 97"/>
          <p:cNvSpPr>
            <a:spLocks noChangeShapeType="1"/>
          </p:cNvSpPr>
          <p:nvPr/>
        </p:nvSpPr>
        <p:spPr bwMode="auto">
          <a:xfrm flipV="1">
            <a:off x="60706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9" name="Rectangle 99"/>
          <p:cNvSpPr>
            <a:spLocks noChangeArrowheads="1"/>
          </p:cNvSpPr>
          <p:nvPr/>
        </p:nvSpPr>
        <p:spPr bwMode="auto">
          <a:xfrm>
            <a:off x="6284913" y="1426634"/>
            <a:ext cx="854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op&lt;0&gt;</a:t>
            </a:r>
          </a:p>
        </p:txBody>
      </p:sp>
      <p:sp>
        <p:nvSpPr>
          <p:cNvPr id="128100" name="Rectangle 100"/>
          <p:cNvSpPr>
            <a:spLocks noChangeArrowheads="1"/>
          </p:cNvSpPr>
          <p:nvPr/>
        </p:nvSpPr>
        <p:spPr bwMode="auto">
          <a:xfrm>
            <a:off x="55229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01" name="Rectangle 101"/>
          <p:cNvSpPr>
            <a:spLocks noChangeArrowheads="1"/>
          </p:cNvSpPr>
          <p:nvPr/>
        </p:nvSpPr>
        <p:spPr bwMode="auto">
          <a:xfrm>
            <a:off x="60563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2" name="Rectangle 102"/>
          <p:cNvSpPr>
            <a:spLocks noChangeArrowheads="1"/>
          </p:cNvSpPr>
          <p:nvPr/>
        </p:nvSpPr>
        <p:spPr bwMode="auto">
          <a:xfrm>
            <a:off x="62087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3" name="Rectangle 103"/>
          <p:cNvSpPr>
            <a:spLocks noChangeArrowheads="1"/>
          </p:cNvSpPr>
          <p:nvPr/>
        </p:nvSpPr>
        <p:spPr bwMode="auto">
          <a:xfrm>
            <a:off x="1232354" y="1034348"/>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04" name="Rectangle 104"/>
          <p:cNvSpPr>
            <a:spLocks noChangeArrowheads="1"/>
          </p:cNvSpPr>
          <p:nvPr/>
        </p:nvSpPr>
        <p:spPr bwMode="auto">
          <a:xfrm>
            <a:off x="1765754" y="974023"/>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5" name="Rectangle 105"/>
          <p:cNvSpPr>
            <a:spLocks noChangeArrowheads="1"/>
          </p:cNvSpPr>
          <p:nvPr/>
        </p:nvSpPr>
        <p:spPr bwMode="auto">
          <a:xfrm>
            <a:off x="1918154" y="1050223"/>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6" name="Rectangle 106"/>
          <p:cNvSpPr>
            <a:spLocks noChangeArrowheads="1"/>
          </p:cNvSpPr>
          <p:nvPr/>
        </p:nvSpPr>
        <p:spPr bwMode="auto">
          <a:xfrm>
            <a:off x="1994354" y="1415348"/>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1" name="Rectangle 111"/>
          <p:cNvSpPr>
            <a:spLocks noChangeArrowheads="1"/>
          </p:cNvSpPr>
          <p:nvPr/>
        </p:nvSpPr>
        <p:spPr bwMode="auto">
          <a:xfrm>
            <a:off x="22463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12" name="Rectangle 112"/>
          <p:cNvSpPr>
            <a:spLocks noChangeArrowheads="1"/>
          </p:cNvSpPr>
          <p:nvPr/>
        </p:nvSpPr>
        <p:spPr bwMode="auto">
          <a:xfrm>
            <a:off x="27797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3" name="Rectangle 113"/>
          <p:cNvSpPr>
            <a:spLocks noChangeArrowheads="1"/>
          </p:cNvSpPr>
          <p:nvPr/>
        </p:nvSpPr>
        <p:spPr bwMode="auto">
          <a:xfrm>
            <a:off x="29321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4" name="Rectangle 114"/>
          <p:cNvSpPr>
            <a:spLocks noChangeArrowheads="1"/>
          </p:cNvSpPr>
          <p:nvPr/>
        </p:nvSpPr>
        <p:spPr bwMode="auto">
          <a:xfrm>
            <a:off x="30083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5" name="Rectangle 115"/>
          <p:cNvSpPr>
            <a:spLocks noChangeArrowheads="1"/>
          </p:cNvSpPr>
          <p:nvPr/>
        </p:nvSpPr>
        <p:spPr bwMode="auto">
          <a:xfrm>
            <a:off x="33131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16" name="Rectangle 116"/>
          <p:cNvSpPr>
            <a:spLocks noChangeArrowheads="1"/>
          </p:cNvSpPr>
          <p:nvPr/>
        </p:nvSpPr>
        <p:spPr bwMode="auto">
          <a:xfrm>
            <a:off x="38465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7" name="Rectangle 117"/>
          <p:cNvSpPr>
            <a:spLocks noChangeArrowheads="1"/>
          </p:cNvSpPr>
          <p:nvPr/>
        </p:nvSpPr>
        <p:spPr bwMode="auto">
          <a:xfrm>
            <a:off x="39989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8" name="Rectangle 118"/>
          <p:cNvSpPr>
            <a:spLocks noChangeArrowheads="1"/>
          </p:cNvSpPr>
          <p:nvPr/>
        </p:nvSpPr>
        <p:spPr bwMode="auto">
          <a:xfrm>
            <a:off x="40751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9" name="Rectangle 119"/>
          <p:cNvSpPr>
            <a:spLocks noChangeArrowheads="1"/>
          </p:cNvSpPr>
          <p:nvPr/>
        </p:nvSpPr>
        <p:spPr bwMode="auto">
          <a:xfrm>
            <a:off x="43799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20" name="Rectangle 120"/>
          <p:cNvSpPr>
            <a:spLocks noChangeArrowheads="1"/>
          </p:cNvSpPr>
          <p:nvPr/>
        </p:nvSpPr>
        <p:spPr bwMode="auto">
          <a:xfrm>
            <a:off x="49133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21" name="Rectangle 121"/>
          <p:cNvSpPr>
            <a:spLocks noChangeArrowheads="1"/>
          </p:cNvSpPr>
          <p:nvPr/>
        </p:nvSpPr>
        <p:spPr bwMode="auto">
          <a:xfrm>
            <a:off x="50657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22" name="Rectangle 122"/>
          <p:cNvSpPr>
            <a:spLocks noChangeArrowheads="1"/>
          </p:cNvSpPr>
          <p:nvPr/>
        </p:nvSpPr>
        <p:spPr bwMode="auto">
          <a:xfrm>
            <a:off x="51419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23" name="Rectangle 123"/>
          <p:cNvSpPr>
            <a:spLocks noChangeArrowheads="1"/>
          </p:cNvSpPr>
          <p:nvPr/>
        </p:nvSpPr>
        <p:spPr bwMode="auto">
          <a:xfrm>
            <a:off x="904649" y="2677410"/>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R-type</a:t>
            </a:r>
          </a:p>
        </p:txBody>
      </p:sp>
      <p:sp>
        <p:nvSpPr>
          <p:cNvPr id="128125" name="Rectangle 125"/>
          <p:cNvSpPr>
            <a:spLocks noChangeArrowheads="1"/>
          </p:cNvSpPr>
          <p:nvPr/>
        </p:nvSpPr>
        <p:spPr bwMode="auto">
          <a:xfrm>
            <a:off x="2476500" y="2705842"/>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lw</a:t>
            </a:r>
            <a:endParaRPr lang="en-US" altLang="zh-CN" sz="1800" dirty="0">
              <a:ea typeface="宋体" panose="02010600030101010101" pitchFamily="2" charset="-122"/>
            </a:endParaRPr>
          </a:p>
        </p:txBody>
      </p:sp>
      <p:sp>
        <p:nvSpPr>
          <p:cNvPr id="128126" name="Rectangle 126"/>
          <p:cNvSpPr>
            <a:spLocks noChangeArrowheads="1"/>
          </p:cNvSpPr>
          <p:nvPr/>
        </p:nvSpPr>
        <p:spPr bwMode="auto">
          <a:xfrm>
            <a:off x="3495675" y="2722034"/>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sw</a:t>
            </a:r>
            <a:endParaRPr lang="en-US" altLang="zh-CN" sz="1800" dirty="0">
              <a:ea typeface="宋体" panose="02010600030101010101" pitchFamily="2" charset="-122"/>
            </a:endParaRPr>
          </a:p>
        </p:txBody>
      </p:sp>
      <p:sp>
        <p:nvSpPr>
          <p:cNvPr id="128127" name="Rectangle 127"/>
          <p:cNvSpPr>
            <a:spLocks noChangeArrowheads="1"/>
          </p:cNvSpPr>
          <p:nvPr/>
        </p:nvSpPr>
        <p:spPr bwMode="auto">
          <a:xfrm>
            <a:off x="4471035" y="2722034"/>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8128" name="Rectangle 128"/>
          <p:cNvSpPr>
            <a:spLocks noChangeArrowheads="1"/>
          </p:cNvSpPr>
          <p:nvPr/>
        </p:nvSpPr>
        <p:spPr bwMode="auto">
          <a:xfrm>
            <a:off x="5419725" y="2722034"/>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jump</a:t>
            </a:r>
          </a:p>
        </p:txBody>
      </p:sp>
      <p:sp>
        <p:nvSpPr>
          <p:cNvPr id="128129" name="Arc 129"/>
          <p:cNvSpPr>
            <a:spLocks/>
          </p:cNvSpPr>
          <p:nvPr/>
        </p:nvSpPr>
        <p:spPr bwMode="auto">
          <a:xfrm>
            <a:off x="6604000" y="2952222"/>
            <a:ext cx="520700" cy="228600"/>
          </a:xfrm>
          <a:custGeom>
            <a:avLst/>
            <a:gdLst>
              <a:gd name="T0" fmla="*/ 0 w 21600"/>
              <a:gd name="T1" fmla="*/ 0 h 21600"/>
              <a:gd name="T2" fmla="*/ 520700 w 21600"/>
              <a:gd name="T3" fmla="*/ 228600 h 21600"/>
              <a:gd name="T4" fmla="*/ 0 w 21600"/>
              <a:gd name="T5" fmla="*/ 228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0" name="Arc 130"/>
          <p:cNvSpPr>
            <a:spLocks/>
          </p:cNvSpPr>
          <p:nvPr/>
        </p:nvSpPr>
        <p:spPr bwMode="auto">
          <a:xfrm>
            <a:off x="6570663" y="2964922"/>
            <a:ext cx="96837" cy="215900"/>
          </a:xfrm>
          <a:custGeom>
            <a:avLst/>
            <a:gdLst>
              <a:gd name="T0" fmla="*/ 0 w 21600"/>
              <a:gd name="T1" fmla="*/ 0 h 21600"/>
              <a:gd name="T2" fmla="*/ 96837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2" name="Line 132"/>
          <p:cNvSpPr>
            <a:spLocks noChangeShapeType="1"/>
          </p:cNvSpPr>
          <p:nvPr/>
        </p:nvSpPr>
        <p:spPr bwMode="auto">
          <a:xfrm flipH="1">
            <a:off x="6210300" y="3331634"/>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3" name="Line 133"/>
          <p:cNvSpPr>
            <a:spLocks noChangeShapeType="1"/>
          </p:cNvSpPr>
          <p:nvPr/>
        </p:nvSpPr>
        <p:spPr bwMode="auto">
          <a:xfrm>
            <a:off x="7150100" y="3179234"/>
            <a:ext cx="244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4" name="Line 134"/>
          <p:cNvSpPr>
            <a:spLocks noChangeShapeType="1"/>
          </p:cNvSpPr>
          <p:nvPr/>
        </p:nvSpPr>
        <p:spPr bwMode="auto">
          <a:xfrm flipH="1">
            <a:off x="6057900" y="2810934"/>
            <a:ext cx="1270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5" name="Line 135"/>
          <p:cNvSpPr>
            <a:spLocks noChangeShapeType="1"/>
          </p:cNvSpPr>
          <p:nvPr/>
        </p:nvSpPr>
        <p:spPr bwMode="auto">
          <a:xfrm>
            <a:off x="5003800" y="2810934"/>
            <a:ext cx="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6" name="Line 136"/>
          <p:cNvSpPr>
            <a:spLocks noChangeShapeType="1"/>
          </p:cNvSpPr>
          <p:nvPr/>
        </p:nvSpPr>
        <p:spPr bwMode="auto">
          <a:xfrm flipH="1">
            <a:off x="3924300" y="2810934"/>
            <a:ext cx="1270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7" name="Line 137"/>
          <p:cNvSpPr>
            <a:spLocks noChangeShapeType="1"/>
          </p:cNvSpPr>
          <p:nvPr/>
        </p:nvSpPr>
        <p:spPr bwMode="auto">
          <a:xfrm flipH="1">
            <a:off x="2813050" y="2810934"/>
            <a:ext cx="5715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9" name="Line 139"/>
          <p:cNvSpPr>
            <a:spLocks noChangeShapeType="1"/>
          </p:cNvSpPr>
          <p:nvPr/>
        </p:nvSpPr>
        <p:spPr bwMode="auto">
          <a:xfrm>
            <a:off x="1856240" y="2799648"/>
            <a:ext cx="10433" cy="39415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0" name="Line 140"/>
          <p:cNvSpPr>
            <a:spLocks noChangeShapeType="1"/>
          </p:cNvSpPr>
          <p:nvPr/>
        </p:nvSpPr>
        <p:spPr bwMode="auto">
          <a:xfrm flipH="1">
            <a:off x="1866674" y="3026834"/>
            <a:ext cx="4369026" cy="141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2" name="Line 142"/>
          <p:cNvSpPr>
            <a:spLocks noChangeShapeType="1"/>
          </p:cNvSpPr>
          <p:nvPr/>
        </p:nvSpPr>
        <p:spPr bwMode="auto">
          <a:xfrm flipH="1">
            <a:off x="2857500" y="3331634"/>
            <a:ext cx="337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3" name="Line 143"/>
          <p:cNvSpPr>
            <a:spLocks noChangeShapeType="1"/>
          </p:cNvSpPr>
          <p:nvPr/>
        </p:nvSpPr>
        <p:spPr bwMode="auto">
          <a:xfrm flipH="1">
            <a:off x="6210300" y="3026834"/>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4" name="Line 144"/>
          <p:cNvSpPr>
            <a:spLocks noChangeShapeType="1"/>
          </p:cNvSpPr>
          <p:nvPr/>
        </p:nvSpPr>
        <p:spPr bwMode="auto">
          <a:xfrm>
            <a:off x="7378700" y="3179234"/>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5" name="Rectangle 145"/>
          <p:cNvSpPr>
            <a:spLocks noChangeArrowheads="1"/>
          </p:cNvSpPr>
          <p:nvPr/>
        </p:nvSpPr>
        <p:spPr bwMode="auto">
          <a:xfrm>
            <a:off x="7199313" y="2874434"/>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RegWrite</a:t>
            </a:r>
          </a:p>
        </p:txBody>
      </p:sp>
      <p:sp>
        <p:nvSpPr>
          <p:cNvPr id="128146" name="Oval 146"/>
          <p:cNvSpPr>
            <a:spLocks noChangeArrowheads="1"/>
          </p:cNvSpPr>
          <p:nvPr/>
        </p:nvSpPr>
        <p:spPr bwMode="auto">
          <a:xfrm>
            <a:off x="1796824" y="295222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48" name="Oval 148"/>
          <p:cNvSpPr>
            <a:spLocks noChangeArrowheads="1"/>
          </p:cNvSpPr>
          <p:nvPr/>
        </p:nvSpPr>
        <p:spPr bwMode="auto">
          <a:xfrm>
            <a:off x="2800350" y="32617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49" name="Arc 149"/>
          <p:cNvSpPr>
            <a:spLocks/>
          </p:cNvSpPr>
          <p:nvPr/>
        </p:nvSpPr>
        <p:spPr bwMode="auto">
          <a:xfrm rot="10800000">
            <a:off x="6618288" y="3193522"/>
            <a:ext cx="520700" cy="215900"/>
          </a:xfrm>
          <a:custGeom>
            <a:avLst/>
            <a:gdLst>
              <a:gd name="T0" fmla="*/ 0 w 21600"/>
              <a:gd name="T1" fmla="*/ 215900 h 21600"/>
              <a:gd name="T2" fmla="*/ 519109 w 21600"/>
              <a:gd name="T3" fmla="*/ 0 h 21600"/>
              <a:gd name="T4" fmla="*/ 5207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0" name="Arc 150"/>
          <p:cNvSpPr>
            <a:spLocks/>
          </p:cNvSpPr>
          <p:nvPr/>
        </p:nvSpPr>
        <p:spPr bwMode="auto">
          <a:xfrm rot="10800000">
            <a:off x="6542088" y="3193522"/>
            <a:ext cx="139700" cy="215900"/>
          </a:xfrm>
          <a:custGeom>
            <a:avLst/>
            <a:gdLst>
              <a:gd name="T0" fmla="*/ 0 w 21600"/>
              <a:gd name="T1" fmla="*/ 215900 h 21599"/>
              <a:gd name="T2" fmla="*/ 138115 w 21600"/>
              <a:gd name="T3" fmla="*/ 0 h 21599"/>
              <a:gd name="T4" fmla="*/ 139700 w 21600"/>
              <a:gd name="T5" fmla="*/ 2159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1" name="Arc 151"/>
          <p:cNvSpPr>
            <a:spLocks/>
          </p:cNvSpPr>
          <p:nvPr/>
        </p:nvSpPr>
        <p:spPr bwMode="auto">
          <a:xfrm>
            <a:off x="6618288" y="3574522"/>
            <a:ext cx="520700" cy="215900"/>
          </a:xfrm>
          <a:custGeom>
            <a:avLst/>
            <a:gdLst>
              <a:gd name="T0" fmla="*/ 0 w 21600"/>
              <a:gd name="T1" fmla="*/ 0 h 21600"/>
              <a:gd name="T2" fmla="*/ 5207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2" name="Arc 152"/>
          <p:cNvSpPr>
            <a:spLocks/>
          </p:cNvSpPr>
          <p:nvPr/>
        </p:nvSpPr>
        <p:spPr bwMode="auto">
          <a:xfrm>
            <a:off x="6542088" y="3574522"/>
            <a:ext cx="139700" cy="215900"/>
          </a:xfrm>
          <a:custGeom>
            <a:avLst/>
            <a:gdLst>
              <a:gd name="T0" fmla="*/ 0 w 21600"/>
              <a:gd name="T1" fmla="*/ 0 h 21600"/>
              <a:gd name="T2" fmla="*/ 1397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3" name="Line 153"/>
          <p:cNvSpPr>
            <a:spLocks noChangeShapeType="1"/>
          </p:cNvSpPr>
          <p:nvPr/>
        </p:nvSpPr>
        <p:spPr bwMode="auto">
          <a:xfrm flipH="1">
            <a:off x="6237288" y="3698801"/>
            <a:ext cx="430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4" name="Line 154"/>
          <p:cNvSpPr>
            <a:spLocks noChangeShapeType="1"/>
          </p:cNvSpPr>
          <p:nvPr/>
        </p:nvSpPr>
        <p:spPr bwMode="auto">
          <a:xfrm>
            <a:off x="7164388" y="3788834"/>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6" name="Arc 156"/>
          <p:cNvSpPr>
            <a:spLocks/>
          </p:cNvSpPr>
          <p:nvPr/>
        </p:nvSpPr>
        <p:spPr bwMode="auto">
          <a:xfrm rot="10800000">
            <a:off x="6632575" y="3803122"/>
            <a:ext cx="520700" cy="215900"/>
          </a:xfrm>
          <a:custGeom>
            <a:avLst/>
            <a:gdLst>
              <a:gd name="T0" fmla="*/ 0 w 21600"/>
              <a:gd name="T1" fmla="*/ 215900 h 21600"/>
              <a:gd name="T2" fmla="*/ 519109 w 21600"/>
              <a:gd name="T3" fmla="*/ 0 h 21600"/>
              <a:gd name="T4" fmla="*/ 5207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7" name="Arc 157"/>
          <p:cNvSpPr>
            <a:spLocks/>
          </p:cNvSpPr>
          <p:nvPr/>
        </p:nvSpPr>
        <p:spPr bwMode="auto">
          <a:xfrm rot="10800000">
            <a:off x="6556375" y="3803122"/>
            <a:ext cx="139700" cy="215900"/>
          </a:xfrm>
          <a:custGeom>
            <a:avLst/>
            <a:gdLst>
              <a:gd name="T0" fmla="*/ 0 w 21600"/>
              <a:gd name="T1" fmla="*/ 215900 h 21599"/>
              <a:gd name="T2" fmla="*/ 138115 w 21600"/>
              <a:gd name="T3" fmla="*/ 0 h 21599"/>
              <a:gd name="T4" fmla="*/ 139700 w 21600"/>
              <a:gd name="T5" fmla="*/ 2159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9" name="Line 166"/>
          <p:cNvSpPr>
            <a:spLocks noChangeShapeType="1"/>
          </p:cNvSpPr>
          <p:nvPr/>
        </p:nvSpPr>
        <p:spPr bwMode="auto">
          <a:xfrm flipH="1">
            <a:off x="2857500" y="4474634"/>
            <a:ext cx="543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0" name="Line 167"/>
          <p:cNvSpPr>
            <a:spLocks noChangeShapeType="1"/>
          </p:cNvSpPr>
          <p:nvPr/>
        </p:nvSpPr>
        <p:spPr bwMode="auto">
          <a:xfrm>
            <a:off x="7378700" y="3788834"/>
            <a:ext cx="8524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1" name="Rectangle 168"/>
          <p:cNvSpPr>
            <a:spLocks noChangeArrowheads="1"/>
          </p:cNvSpPr>
          <p:nvPr/>
        </p:nvSpPr>
        <p:spPr bwMode="auto">
          <a:xfrm>
            <a:off x="7123113" y="3484034"/>
            <a:ext cx="10795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ALUSrc</a:t>
            </a:r>
          </a:p>
        </p:txBody>
      </p:sp>
      <p:sp>
        <p:nvSpPr>
          <p:cNvPr id="128162" name="Rectangle 169"/>
          <p:cNvSpPr>
            <a:spLocks noChangeArrowheads="1"/>
          </p:cNvSpPr>
          <p:nvPr/>
        </p:nvSpPr>
        <p:spPr bwMode="auto">
          <a:xfrm>
            <a:off x="6970713" y="4169834"/>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MemtoReg</a:t>
            </a:r>
          </a:p>
        </p:txBody>
      </p:sp>
      <p:sp>
        <p:nvSpPr>
          <p:cNvPr id="128163" name="Line 170"/>
          <p:cNvSpPr>
            <a:spLocks noChangeShapeType="1"/>
          </p:cNvSpPr>
          <p:nvPr/>
        </p:nvSpPr>
        <p:spPr bwMode="auto">
          <a:xfrm flipH="1">
            <a:off x="3924300" y="4779434"/>
            <a:ext cx="436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4" name="Rectangle 171"/>
          <p:cNvSpPr>
            <a:spLocks noChangeArrowheads="1"/>
          </p:cNvSpPr>
          <p:nvPr/>
        </p:nvSpPr>
        <p:spPr bwMode="auto">
          <a:xfrm>
            <a:off x="6970713" y="4474634"/>
            <a:ext cx="1273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MemWrite</a:t>
            </a:r>
          </a:p>
        </p:txBody>
      </p:sp>
      <p:sp>
        <p:nvSpPr>
          <p:cNvPr id="128165" name="Line 172"/>
          <p:cNvSpPr>
            <a:spLocks noChangeShapeType="1"/>
          </p:cNvSpPr>
          <p:nvPr/>
        </p:nvSpPr>
        <p:spPr bwMode="auto">
          <a:xfrm flipH="1">
            <a:off x="4976586" y="5371075"/>
            <a:ext cx="3302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6" name="Rectangle 173"/>
          <p:cNvSpPr>
            <a:spLocks noChangeArrowheads="1"/>
          </p:cNvSpPr>
          <p:nvPr/>
        </p:nvSpPr>
        <p:spPr bwMode="auto">
          <a:xfrm>
            <a:off x="7260999" y="5077387"/>
            <a:ext cx="968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1"/>
                </a:solidFill>
                <a:ea typeface="宋体" panose="02010600030101010101" pitchFamily="2" charset="-122"/>
              </a:rPr>
              <a:t>Branch</a:t>
            </a:r>
          </a:p>
        </p:txBody>
      </p:sp>
      <p:sp>
        <p:nvSpPr>
          <p:cNvPr id="128167" name="Line 174"/>
          <p:cNvSpPr>
            <a:spLocks noChangeShapeType="1"/>
          </p:cNvSpPr>
          <p:nvPr/>
        </p:nvSpPr>
        <p:spPr bwMode="auto">
          <a:xfrm flipH="1">
            <a:off x="6043386" y="5675875"/>
            <a:ext cx="2235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8" name="Rectangle 175"/>
          <p:cNvSpPr>
            <a:spLocks noChangeArrowheads="1"/>
          </p:cNvSpPr>
          <p:nvPr/>
        </p:nvSpPr>
        <p:spPr bwMode="auto">
          <a:xfrm>
            <a:off x="7337199" y="5371075"/>
            <a:ext cx="790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Jump</a:t>
            </a:r>
          </a:p>
        </p:txBody>
      </p:sp>
      <p:sp>
        <p:nvSpPr>
          <p:cNvPr id="128169" name="Line 176"/>
          <p:cNvSpPr>
            <a:spLocks noChangeShapeType="1"/>
          </p:cNvSpPr>
          <p:nvPr/>
        </p:nvSpPr>
        <p:spPr bwMode="auto">
          <a:xfrm flipH="1">
            <a:off x="1866674" y="4142847"/>
            <a:ext cx="6510564"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70" name="Rectangle 177"/>
          <p:cNvSpPr>
            <a:spLocks noChangeArrowheads="1"/>
          </p:cNvSpPr>
          <p:nvPr/>
        </p:nvSpPr>
        <p:spPr bwMode="auto">
          <a:xfrm>
            <a:off x="7199313" y="3865034"/>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RegDst</a:t>
            </a:r>
          </a:p>
        </p:txBody>
      </p:sp>
      <p:sp>
        <p:nvSpPr>
          <p:cNvPr id="128173" name="Line 180"/>
          <p:cNvSpPr>
            <a:spLocks noChangeShapeType="1"/>
          </p:cNvSpPr>
          <p:nvPr/>
        </p:nvSpPr>
        <p:spPr bwMode="auto">
          <a:xfrm flipH="1">
            <a:off x="1868941" y="6021763"/>
            <a:ext cx="642642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74" name="Rectangle 181"/>
          <p:cNvSpPr>
            <a:spLocks noChangeArrowheads="1"/>
          </p:cNvSpPr>
          <p:nvPr/>
        </p:nvSpPr>
        <p:spPr bwMode="auto">
          <a:xfrm>
            <a:off x="6972980" y="5716963"/>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rgbClr val="0000FF"/>
                </a:solidFill>
                <a:ea typeface="宋体" panose="02010600030101010101" pitchFamily="2" charset="-122"/>
              </a:rPr>
              <a:t>ALUop</a:t>
            </a:r>
            <a:r>
              <a:rPr lang="en-US" altLang="zh-CN" sz="1800" dirty="0">
                <a:solidFill>
                  <a:srgbClr val="0000FF"/>
                </a:solidFill>
                <a:ea typeface="宋体" panose="02010600030101010101" pitchFamily="2" charset="-122"/>
              </a:rPr>
              <a:t>&lt;1&gt;</a:t>
            </a:r>
          </a:p>
        </p:txBody>
      </p:sp>
      <p:sp>
        <p:nvSpPr>
          <p:cNvPr id="128176" name="Rectangle 183"/>
          <p:cNvSpPr>
            <a:spLocks noChangeArrowheads="1"/>
          </p:cNvSpPr>
          <p:nvPr/>
        </p:nvSpPr>
        <p:spPr bwMode="auto">
          <a:xfrm>
            <a:off x="6972980" y="6021763"/>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rgbClr val="0000FF"/>
                </a:solidFill>
                <a:ea typeface="宋体" panose="02010600030101010101" pitchFamily="2" charset="-122"/>
              </a:rPr>
              <a:t>ALUop</a:t>
            </a:r>
            <a:r>
              <a:rPr lang="en-US" altLang="zh-CN" sz="1800" dirty="0">
                <a:solidFill>
                  <a:srgbClr val="0000FF"/>
                </a:solidFill>
                <a:ea typeface="宋体" panose="02010600030101010101" pitchFamily="2" charset="-122"/>
              </a:rPr>
              <a:t>&lt;0&gt;</a:t>
            </a:r>
          </a:p>
        </p:txBody>
      </p:sp>
      <p:sp>
        <p:nvSpPr>
          <p:cNvPr id="128177" name="Line 184"/>
          <p:cNvSpPr>
            <a:spLocks noChangeShapeType="1"/>
          </p:cNvSpPr>
          <p:nvPr/>
        </p:nvSpPr>
        <p:spPr bwMode="auto">
          <a:xfrm flipH="1">
            <a:off x="4944155" y="6395890"/>
            <a:ext cx="3302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0" name="Line 187"/>
          <p:cNvSpPr>
            <a:spLocks noChangeShapeType="1"/>
          </p:cNvSpPr>
          <p:nvPr/>
        </p:nvSpPr>
        <p:spPr bwMode="auto">
          <a:xfrm flipH="1">
            <a:off x="2903538" y="3698801"/>
            <a:ext cx="345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1" name="Line 188"/>
          <p:cNvSpPr>
            <a:spLocks noChangeShapeType="1"/>
          </p:cNvSpPr>
          <p:nvPr/>
        </p:nvSpPr>
        <p:spPr bwMode="auto">
          <a:xfrm flipH="1">
            <a:off x="3924300" y="3941234"/>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3" name="Oval 190"/>
          <p:cNvSpPr>
            <a:spLocks noChangeArrowheads="1"/>
          </p:cNvSpPr>
          <p:nvPr/>
        </p:nvSpPr>
        <p:spPr bwMode="auto">
          <a:xfrm>
            <a:off x="2799398" y="3628951"/>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4" name="Oval 191"/>
          <p:cNvSpPr>
            <a:spLocks noChangeArrowheads="1"/>
          </p:cNvSpPr>
          <p:nvPr/>
        </p:nvSpPr>
        <p:spPr bwMode="auto">
          <a:xfrm>
            <a:off x="3867150" y="38713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5" name="Oval 192"/>
          <p:cNvSpPr>
            <a:spLocks noChangeArrowheads="1"/>
          </p:cNvSpPr>
          <p:nvPr/>
        </p:nvSpPr>
        <p:spPr bwMode="auto">
          <a:xfrm>
            <a:off x="1786391" y="4088698"/>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6" name="Oval 193"/>
          <p:cNvSpPr>
            <a:spLocks noChangeArrowheads="1"/>
          </p:cNvSpPr>
          <p:nvPr/>
        </p:nvSpPr>
        <p:spPr bwMode="auto">
          <a:xfrm>
            <a:off x="2778761" y="44047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7" name="Oval 194"/>
          <p:cNvSpPr>
            <a:spLocks noChangeArrowheads="1"/>
          </p:cNvSpPr>
          <p:nvPr/>
        </p:nvSpPr>
        <p:spPr bwMode="auto">
          <a:xfrm>
            <a:off x="3867150" y="47095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8" name="Oval 195"/>
          <p:cNvSpPr>
            <a:spLocks noChangeArrowheads="1"/>
          </p:cNvSpPr>
          <p:nvPr/>
        </p:nvSpPr>
        <p:spPr bwMode="auto">
          <a:xfrm>
            <a:off x="4919436" y="5301225"/>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9" name="Oval 196"/>
          <p:cNvSpPr>
            <a:spLocks noChangeArrowheads="1"/>
          </p:cNvSpPr>
          <p:nvPr/>
        </p:nvSpPr>
        <p:spPr bwMode="auto">
          <a:xfrm>
            <a:off x="5986236" y="5606025"/>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96" name="Oval 203"/>
          <p:cNvSpPr>
            <a:spLocks noChangeArrowheads="1"/>
          </p:cNvSpPr>
          <p:nvPr/>
        </p:nvSpPr>
        <p:spPr bwMode="auto">
          <a:xfrm>
            <a:off x="4946695" y="6327487"/>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88972" name="Group 204"/>
          <p:cNvGrpSpPr>
            <a:grpSpLocks/>
          </p:cNvGrpSpPr>
          <p:nvPr/>
        </p:nvGrpSpPr>
        <p:grpSpPr bwMode="auto">
          <a:xfrm>
            <a:off x="904649" y="1012297"/>
            <a:ext cx="7904389" cy="1758205"/>
            <a:chOff x="192" y="2651"/>
            <a:chExt cx="5367" cy="795"/>
          </a:xfrm>
        </p:grpSpPr>
        <p:sp>
          <p:nvSpPr>
            <p:cNvPr id="128198" name="Rectangle 205"/>
            <p:cNvSpPr>
              <a:spLocks noChangeArrowheads="1"/>
            </p:cNvSpPr>
            <p:nvPr/>
          </p:nvSpPr>
          <p:spPr bwMode="auto">
            <a:xfrm>
              <a:off x="192" y="2651"/>
              <a:ext cx="4224" cy="795"/>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99" name="Line 206"/>
            <p:cNvSpPr>
              <a:spLocks noChangeShapeType="1"/>
            </p:cNvSpPr>
            <p:nvPr/>
          </p:nvSpPr>
          <p:spPr bwMode="auto">
            <a:xfrm flipH="1">
              <a:off x="4425" y="3017"/>
              <a:ext cx="229" cy="2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200" name="Text Box 207"/>
            <p:cNvSpPr txBox="1">
              <a:spLocks noChangeArrowheads="1"/>
            </p:cNvSpPr>
            <p:nvPr/>
          </p:nvSpPr>
          <p:spPr bwMode="auto">
            <a:xfrm>
              <a:off x="4663" y="2898"/>
              <a:ext cx="896"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ea typeface="黑体" panose="02010609060101010101" pitchFamily="49" charset="-122"/>
                </a:rPr>
                <a:t>指令译码器</a:t>
              </a:r>
            </a:p>
          </p:txBody>
        </p:sp>
      </p:grpSp>
      <p:sp>
        <p:nvSpPr>
          <p:cNvPr id="213" name="Oval 202"/>
          <p:cNvSpPr>
            <a:spLocks noChangeArrowheads="1"/>
          </p:cNvSpPr>
          <p:nvPr/>
        </p:nvSpPr>
        <p:spPr bwMode="auto">
          <a:xfrm>
            <a:off x="1801358" y="594403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4" name="Line 166"/>
          <p:cNvSpPr>
            <a:spLocks noChangeShapeType="1"/>
          </p:cNvSpPr>
          <p:nvPr/>
        </p:nvSpPr>
        <p:spPr bwMode="auto">
          <a:xfrm flipH="1">
            <a:off x="2848611" y="5090282"/>
            <a:ext cx="543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Rectangle 169"/>
          <p:cNvSpPr>
            <a:spLocks noChangeArrowheads="1"/>
          </p:cNvSpPr>
          <p:nvPr/>
        </p:nvSpPr>
        <p:spPr bwMode="auto">
          <a:xfrm>
            <a:off x="6961824" y="4785482"/>
            <a:ext cx="12727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chemeClr val="accent1"/>
                </a:solidFill>
                <a:ea typeface="宋体" panose="02010600030101010101" pitchFamily="2" charset="-122"/>
              </a:rPr>
              <a:t>MemRead</a:t>
            </a:r>
            <a:endParaRPr lang="en-US" altLang="zh-CN" sz="1800" dirty="0">
              <a:solidFill>
                <a:schemeClr val="accent1"/>
              </a:solidFill>
              <a:ea typeface="宋体" panose="02010600030101010101" pitchFamily="2" charset="-122"/>
            </a:endParaRPr>
          </a:p>
        </p:txBody>
      </p:sp>
      <p:sp>
        <p:nvSpPr>
          <p:cNvPr id="216" name="Oval 193"/>
          <p:cNvSpPr>
            <a:spLocks noChangeArrowheads="1"/>
          </p:cNvSpPr>
          <p:nvPr/>
        </p:nvSpPr>
        <p:spPr bwMode="auto">
          <a:xfrm>
            <a:off x="2769872" y="502043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8707457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8972"/>
                                        </p:tgtEl>
                                        <p:attrNameLst>
                                          <p:attrName>style.visibility</p:attrName>
                                        </p:attrNameLst>
                                      </p:cBhvr>
                                      <p:to>
                                        <p:strVal val="visible"/>
                                      </p:to>
                                    </p:set>
                                    <p:animEffect transition="in" filter="blinds(horizontal)">
                                      <p:cBhvr>
                                        <p:cTn id="7" dur="500"/>
                                        <p:tgtEl>
                                          <p:spTgt spid="28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rPr>
              <a:t>3.1.1  </a:t>
            </a:r>
            <a:r>
              <a:rPr lang="zh-CN" altLang="en-US" sz="3200" b="1" dirty="0">
                <a:solidFill>
                  <a:srgbClr val="0000FF"/>
                </a:solidFill>
              </a:rPr>
              <a:t>基本</a:t>
            </a:r>
            <a:r>
              <a:rPr lang="en-US" altLang="zh-CN" sz="3200" b="1" dirty="0">
                <a:solidFill>
                  <a:srgbClr val="0000FF"/>
                </a:solidFill>
              </a:rPr>
              <a:t> CPU</a:t>
            </a:r>
            <a:r>
              <a:rPr lang="zh-CN" altLang="en-US" sz="3200" b="1" dirty="0">
                <a:solidFill>
                  <a:srgbClr val="0000FF"/>
                </a:solidFill>
              </a:rPr>
              <a:t>设计方法简述</a:t>
            </a:r>
            <a:endParaRPr lang="zh-CN" sz="3200" b="1" dirty="0">
              <a:solidFill>
                <a:schemeClr val="tx1"/>
              </a:solidFill>
              <a:latin typeface="华文中宋" panose="02010600040101010101" pitchFamily="2" charset="-122"/>
              <a:ea typeface="华文中宋" panose="02010600040101010101" pitchFamily="2" charset="-122"/>
            </a:endParaRPr>
          </a:p>
        </p:txBody>
      </p:sp>
      <p:sp>
        <p:nvSpPr>
          <p:cNvPr id="5" name="Text Box 12"/>
          <p:cNvSpPr txBox="1">
            <a:spLocks noChangeArrowheads="1"/>
          </p:cNvSpPr>
          <p:nvPr/>
        </p:nvSpPr>
        <p:spPr bwMode="auto">
          <a:xfrm>
            <a:off x="611560" y="1142974"/>
            <a:ext cx="6629400" cy="187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Font typeface="Wingdings" panose="05000000000000000000" pitchFamily="2" charset="2"/>
              <a:buChar char="n"/>
            </a:pPr>
            <a:r>
              <a:rPr lang="en-US" altLang="zh-CN" sz="3200" dirty="0"/>
              <a:t>CPU</a:t>
            </a:r>
            <a:r>
              <a:rPr lang="zh-CN" altLang="en-US" sz="3200" dirty="0"/>
              <a:t>的设计：实现指令集</a:t>
            </a:r>
            <a:endParaRPr lang="en-US" altLang="zh-CN" sz="3200" dirty="0"/>
          </a:p>
          <a:p>
            <a:pPr marL="514350" indent="-152400" algn="l">
              <a:lnSpc>
                <a:spcPct val="120000"/>
              </a:lnSpc>
              <a:buFont typeface="Wingdings" panose="05000000000000000000" pitchFamily="2" charset="2"/>
              <a:buChar char="Ø"/>
            </a:pPr>
            <a:r>
              <a:rPr lang="en-US" altLang="zh-CN" sz="3200" dirty="0"/>
              <a:t> </a:t>
            </a:r>
            <a:r>
              <a:rPr lang="zh-CN" altLang="en-US" sz="3200" b="0" dirty="0"/>
              <a:t>从存储器中取出指令</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执行指令规定的操作</a:t>
            </a:r>
            <a:endParaRPr lang="en-US" altLang="zh-CN" sz="3200" b="0" dirty="0"/>
          </a:p>
        </p:txBody>
      </p:sp>
      <p:sp>
        <p:nvSpPr>
          <p:cNvPr id="6" name="Text Box 12"/>
          <p:cNvSpPr txBox="1">
            <a:spLocks noChangeArrowheads="1"/>
          </p:cNvSpPr>
          <p:nvPr/>
        </p:nvSpPr>
        <p:spPr bwMode="auto">
          <a:xfrm>
            <a:off x="611560" y="3151816"/>
            <a:ext cx="6629400" cy="246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Font typeface="Wingdings" panose="05000000000000000000" pitchFamily="2" charset="2"/>
              <a:buChar char="n"/>
            </a:pPr>
            <a:r>
              <a:rPr lang="zh-CN" altLang="en-US" sz="3200" dirty="0"/>
              <a:t>实际设计时需要考虑的因素</a:t>
            </a:r>
            <a:endParaRPr lang="en-US" altLang="zh-CN" sz="3200" dirty="0"/>
          </a:p>
          <a:p>
            <a:pPr marL="514350" indent="-152400" algn="l">
              <a:lnSpc>
                <a:spcPct val="120000"/>
              </a:lnSpc>
              <a:buFont typeface="Wingdings" panose="05000000000000000000" pitchFamily="2" charset="2"/>
              <a:buChar char="Ø"/>
            </a:pPr>
            <a:r>
              <a:rPr lang="en-US" altLang="zh-CN" sz="3200" dirty="0"/>
              <a:t> </a:t>
            </a:r>
            <a:r>
              <a:rPr lang="zh-CN" altLang="en-US" sz="3200" b="0" dirty="0"/>
              <a:t>代价</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速度</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功耗</a:t>
            </a:r>
            <a:endParaRPr lang="en-US" altLang="zh-CN" sz="32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7</a:t>
            </a:fld>
            <a:endParaRPr kumimoji="0" lang="zh-CN" altLang="en-US" dirty="0"/>
          </a:p>
        </p:txBody>
      </p:sp>
    </p:spTree>
    <p:extLst>
      <p:ext uri="{BB962C8B-B14F-4D97-AF65-F5344CB8AC3E}">
        <p14:creationId xmlns:p14="http://schemas.microsoft.com/office/powerpoint/2010/main" val="1450537603"/>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3" name="图片 304132" descr="f04-17-P374493"/>
          <p:cNvPicPr>
            <a:picLocks noChangeAspect="1"/>
          </p:cNvPicPr>
          <p:nvPr/>
        </p:nvPicPr>
        <p:blipFill>
          <a:blip r:embed="rId3"/>
          <a:stretch>
            <a:fillRect/>
          </a:stretch>
        </p:blipFill>
        <p:spPr>
          <a:xfrm>
            <a:off x="899592" y="980728"/>
            <a:ext cx="7561014" cy="5744557"/>
          </a:xfrm>
          <a:prstGeom prst="rect">
            <a:avLst/>
          </a:prstGeom>
          <a:noFill/>
          <a:ln w="9525">
            <a:noFill/>
          </a:ln>
        </p:spPr>
      </p:pic>
      <p:sp>
        <p:nvSpPr>
          <p:cNvPr id="304132" name="标题 304131"/>
          <p:cNvSpPr>
            <a:spLocks noGrp="1"/>
          </p:cNvSpPr>
          <p:nvPr>
            <p:ph type="title"/>
          </p:nvPr>
        </p:nvSpPr>
        <p:spPr>
          <a:xfrm>
            <a:off x="436180" y="-50165"/>
            <a:ext cx="8403020" cy="883920"/>
          </a:xfrm>
        </p:spPr>
        <p:txBody>
          <a:bodyPr anchor="b">
            <a:spAutoFit/>
          </a:bodyPr>
          <a:lstStyle/>
          <a:p>
            <a:r>
              <a:rPr altLang="zh-CN" sz="2800" dirty="0">
                <a:solidFill>
                  <a:srgbClr val="FF0000"/>
                </a:solidFill>
                <a:latin typeface="华文中宋" panose="02010600040101010101" pitchFamily="2" charset="-122"/>
                <a:ea typeface="华文中宋" panose="02010600040101010101" pitchFamily="2" charset="-122"/>
              </a:rPr>
              <a:t>增加了</a:t>
            </a:r>
            <a:r>
              <a:rPr altLang="zh-CN" sz="2800" dirty="0">
                <a:solidFill>
                  <a:srgbClr val="C00000"/>
                </a:solidFill>
                <a:latin typeface="华文中宋" panose="02010600040101010101" pitchFamily="2" charset="-122"/>
                <a:ea typeface="华文中宋" panose="02010600040101010101" pitchFamily="2" charset="-122"/>
              </a:rPr>
              <a:t>控制信号</a:t>
            </a:r>
            <a:r>
              <a:rPr altLang="zh-CN" sz="2800" dirty="0">
                <a:solidFill>
                  <a:srgbClr val="FF0000"/>
                </a:solidFill>
                <a:latin typeface="华文中宋" panose="02010600040101010101" pitchFamily="2" charset="-122"/>
                <a:ea typeface="华文中宋" panose="02010600040101010101" pitchFamily="2" charset="-122"/>
              </a:rPr>
              <a:t>的数据通路：</a:t>
            </a:r>
            <a:r>
              <a:rPr lang="en-US" altLang="zh-CN" sz="2400" dirty="0">
                <a:solidFill>
                  <a:srgbClr val="0000FF"/>
                </a:solidFill>
                <a:latin typeface="华文中宋" panose="02010600040101010101" pitchFamily="2" charset="-122"/>
                <a:ea typeface="华文中宋" panose="02010600040101010101" pitchFamily="2" charset="-122"/>
              </a:rPr>
              <a:t>7</a:t>
            </a:r>
            <a:r>
              <a:rPr altLang="en-US" sz="2400" dirty="0">
                <a:solidFill>
                  <a:srgbClr val="0000FF"/>
                </a:solidFill>
                <a:latin typeface="华文中宋" panose="02010600040101010101" pitchFamily="2" charset="-122"/>
                <a:ea typeface="华文中宋" panose="02010600040101010101" pitchFamily="2" charset="-122"/>
              </a:rPr>
              <a:t>个</a:t>
            </a:r>
            <a:r>
              <a:rPr lang="en-US" altLang="zh-CN" sz="2400" dirty="0">
                <a:solidFill>
                  <a:srgbClr val="0000FF"/>
                </a:solidFill>
                <a:latin typeface="华文中宋" panose="02010600040101010101" pitchFamily="2" charset="-122"/>
                <a:ea typeface="华文中宋" panose="02010600040101010101" pitchFamily="2" charset="-122"/>
              </a:rPr>
              <a:t>1</a:t>
            </a:r>
            <a:r>
              <a:rPr altLang="en-US" sz="2400" dirty="0">
                <a:solidFill>
                  <a:srgbClr val="0000FF"/>
                </a:solidFill>
                <a:latin typeface="华文中宋" panose="02010600040101010101" pitchFamily="2" charset="-122"/>
                <a:ea typeface="华文中宋" panose="02010600040101010101" pitchFamily="2" charset="-122"/>
              </a:rPr>
              <a:t>位控制信号和</a:t>
            </a:r>
            <a:r>
              <a:rPr lang="en-US" altLang="zh-CN" sz="2400" dirty="0">
                <a:solidFill>
                  <a:srgbClr val="0000FF"/>
                </a:solidFill>
                <a:latin typeface="华文中宋" panose="02010600040101010101" pitchFamily="2" charset="-122"/>
                <a:ea typeface="华文中宋" panose="02010600040101010101" pitchFamily="2" charset="-122"/>
              </a:rPr>
              <a:t>2</a:t>
            </a:r>
            <a:r>
              <a:rPr altLang="en-US" sz="2400" dirty="0">
                <a:solidFill>
                  <a:srgbClr val="0000FF"/>
                </a:solidFill>
                <a:latin typeface="华文中宋" panose="02010600040101010101" pitchFamily="2" charset="-122"/>
                <a:ea typeface="华文中宋" panose="02010600040101010101" pitchFamily="2" charset="-122"/>
              </a:rPr>
              <a:t>位</a:t>
            </a:r>
            <a:r>
              <a:rPr lang="en-US" altLang="zh-CN" sz="2400" dirty="0" err="1">
                <a:solidFill>
                  <a:srgbClr val="0000FF"/>
                </a:solidFill>
                <a:latin typeface="华文中宋" panose="02010600040101010101" pitchFamily="2" charset="-122"/>
                <a:ea typeface="华文中宋" panose="02010600040101010101" pitchFamily="2" charset="-122"/>
              </a:rPr>
              <a:t>ALUOp</a:t>
            </a:r>
            <a:r>
              <a:rPr altLang="en-US" sz="2400" dirty="0">
                <a:solidFill>
                  <a:srgbClr val="0000FF"/>
                </a:solidFill>
                <a:latin typeface="华文中宋" panose="02010600040101010101" pitchFamily="2" charset="-122"/>
                <a:ea typeface="华文中宋" panose="02010600040101010101" pitchFamily="2" charset="-122"/>
              </a:rPr>
              <a:t>控制信号（</a:t>
            </a:r>
            <a:r>
              <a:rPr lang="en-US" altLang="zh-CN" sz="2400" dirty="0" err="1">
                <a:solidFill>
                  <a:srgbClr val="0000FF"/>
                </a:solidFill>
                <a:latin typeface="华文中宋" panose="02010600040101010101" pitchFamily="2" charset="-122"/>
                <a:ea typeface="华文中宋" panose="02010600040101010101" pitchFamily="2" charset="-122"/>
              </a:rPr>
              <a:t>ALUOp</a:t>
            </a:r>
            <a:r>
              <a:rPr altLang="en-US" sz="2400" dirty="0">
                <a:solidFill>
                  <a:srgbClr val="0000FF"/>
                </a:solidFill>
                <a:latin typeface="华文中宋" panose="02010600040101010101" pitchFamily="2" charset="-122"/>
                <a:ea typeface="华文中宋" panose="02010600040101010101" pitchFamily="2" charset="-122"/>
              </a:rPr>
              <a:t>和</a:t>
            </a:r>
            <a:r>
              <a:rPr lang="en-US" altLang="zh-CN" sz="2400" dirty="0" err="1">
                <a:solidFill>
                  <a:srgbClr val="0000FF"/>
                </a:solidFill>
                <a:latin typeface="华文中宋" panose="02010600040101010101" pitchFamily="2" charset="-122"/>
                <a:ea typeface="华文中宋" panose="02010600040101010101" pitchFamily="2" charset="-122"/>
              </a:rPr>
              <a:t>funct</a:t>
            </a:r>
            <a:r>
              <a:rPr altLang="en-US" sz="2400" dirty="0">
                <a:solidFill>
                  <a:srgbClr val="0000FF"/>
                </a:solidFill>
                <a:latin typeface="华文中宋" panose="02010600040101010101" pitchFamily="2" charset="-122"/>
                <a:ea typeface="华文中宋" panose="02010600040101010101" pitchFamily="2" charset="-122"/>
              </a:rPr>
              <a:t>）</a:t>
            </a:r>
            <a:r>
              <a:rPr lang="en-US" altLang="zh-CN" sz="2400" dirty="0">
                <a:solidFill>
                  <a:srgbClr val="0000FF"/>
                </a:solidFill>
                <a:latin typeface="华文中宋" panose="02010600040101010101" pitchFamily="2" charset="-122"/>
                <a:ea typeface="华文中宋" panose="02010600040101010101" pitchFamily="2" charset="-122"/>
              </a:rPr>
              <a:t>---</a:t>
            </a:r>
            <a:r>
              <a:rPr lang="zh-CN" altLang="en-US" sz="2400" dirty="0">
                <a:solidFill>
                  <a:srgbClr val="FF0000"/>
                </a:solidFill>
                <a:latin typeface="华文中宋" panose="02010600040101010101" pitchFamily="2" charset="-122"/>
                <a:ea typeface="华文中宋" panose="02010600040101010101" pitchFamily="2" charset="-122"/>
              </a:rPr>
              <a:t>单周期</a:t>
            </a:r>
            <a:r>
              <a:rPr lang="en-US" altLang="zh-CN" sz="2400" dirty="0">
                <a:solidFill>
                  <a:srgbClr val="FF0000"/>
                </a:solidFill>
                <a:latin typeface="华文中宋" panose="02010600040101010101" pitchFamily="2" charset="-122"/>
                <a:ea typeface="华文中宋" panose="02010600040101010101" pitchFamily="2" charset="-122"/>
              </a:rPr>
              <a:t>CPU</a:t>
            </a:r>
            <a:endParaRPr altLang="en-US" sz="2400"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0" y="6008733"/>
            <a:ext cx="3423920" cy="71655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r>
              <a:rPr lang="zh-CN" altLang="en-US" b="1" dirty="0">
                <a:solidFill>
                  <a:srgbClr val="FF0000"/>
                </a:solidFill>
              </a:rPr>
              <a:t>存储部件</a:t>
            </a:r>
            <a:r>
              <a:rPr lang="zh-CN" altLang="en-US" b="1" dirty="0">
                <a:solidFill>
                  <a:schemeClr val="tx1"/>
                </a:solidFill>
              </a:rPr>
              <a:t>都有一个默认输入</a:t>
            </a:r>
            <a:r>
              <a:rPr lang="en-US" altLang="zh-CN" b="1" dirty="0">
                <a:solidFill>
                  <a:srgbClr val="FF0000"/>
                </a:solidFill>
              </a:rPr>
              <a:t>----</a:t>
            </a:r>
            <a:r>
              <a:rPr altLang="en-US" b="1" dirty="0">
                <a:solidFill>
                  <a:srgbClr val="FF0000"/>
                </a:solidFill>
              </a:rPr>
              <a:t>时钟信号，</a:t>
            </a:r>
            <a:r>
              <a:rPr altLang="en-US" b="1" dirty="0">
                <a:solidFill>
                  <a:schemeClr val="tx1"/>
                </a:solidFill>
              </a:rPr>
              <a:t>且用于写控制中</a:t>
            </a:r>
          </a:p>
        </p:txBody>
      </p:sp>
      <p:sp>
        <p:nvSpPr>
          <p:cNvPr id="3" name="矩形 2"/>
          <p:cNvSpPr/>
          <p:nvPr/>
        </p:nvSpPr>
        <p:spPr>
          <a:xfrm>
            <a:off x="7740352" y="1124744"/>
            <a:ext cx="1224136" cy="15841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r>
              <a:rPr altLang="en-US" b="1" dirty="0">
                <a:solidFill>
                  <a:srgbClr val="0000FF"/>
                </a:solidFill>
              </a:rPr>
              <a:t>蓝色线</a:t>
            </a:r>
            <a:r>
              <a:rPr altLang="en-US" b="1" dirty="0">
                <a:solidFill>
                  <a:srgbClr val="C00000"/>
                </a:solidFill>
              </a:rPr>
              <a:t>为控制信号</a:t>
            </a:r>
          </a:p>
          <a:p>
            <a:pPr algn="ctr">
              <a:lnSpc>
                <a:spcPts val="2600"/>
              </a:lnSpc>
            </a:pPr>
            <a:r>
              <a:rPr altLang="en-US" b="1" dirty="0">
                <a:solidFill>
                  <a:schemeClr val="tx1"/>
                </a:solidFill>
              </a:rPr>
              <a:t>黑色线</a:t>
            </a:r>
            <a:r>
              <a:rPr altLang="en-US" b="1" dirty="0">
                <a:solidFill>
                  <a:srgbClr val="C00000"/>
                </a:solidFill>
              </a:rPr>
              <a:t>为数据流向</a:t>
            </a:r>
          </a:p>
        </p:txBody>
      </p:sp>
      <p:sp>
        <p:nvSpPr>
          <p:cNvPr id="4" name="灯片编号占位符 3"/>
          <p:cNvSpPr>
            <a:spLocks noGrp="1"/>
          </p:cNvSpPr>
          <p:nvPr>
            <p:ph type="sldNum" sz="quarter" idx="12"/>
          </p:nvPr>
        </p:nvSpPr>
        <p:spPr/>
        <p:txBody>
          <a:bodyPr/>
          <a:lstStyle/>
          <a:p>
            <a:fld id="{240D5ECE-8B49-45CD-BE81-EF81920D1969}" type="slidenum">
              <a:rPr lang="en-US" altLang="zh-CN" smtClean="0"/>
              <a:t>70</a:t>
            </a:fld>
            <a:endParaRPr kumimoji="0" lang="zh-CN" altLang="en-US" dirty="0"/>
          </a:p>
        </p:txBody>
      </p:sp>
      <p:sp>
        <p:nvSpPr>
          <p:cNvPr id="5" name="TextBox 4"/>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华文中宋" panose="02010600040101010101" pitchFamily="2" charset="-122"/>
                <a:ea typeface="华文中宋" panose="02010600040101010101" pitchFamily="2" charset="-122"/>
              </a:rPr>
              <a:t>控制单元</a:t>
            </a:r>
            <a:r>
              <a:rPr lang="en-US" altLang="zh-CN" dirty="0">
                <a:solidFill>
                  <a:srgbClr val="0000FF"/>
                </a:solidFill>
                <a:latin typeface="华文中宋" panose="02010600040101010101" pitchFamily="2" charset="-122"/>
                <a:ea typeface="华文中宋" panose="02010600040101010101" pitchFamily="2" charset="-122"/>
              </a:rPr>
              <a:t>Control</a:t>
            </a:r>
          </a:p>
        </p:txBody>
      </p:sp>
      <p:sp>
        <p:nvSpPr>
          <p:cNvPr id="3" name="内容占位符 2"/>
          <p:cNvSpPr>
            <a:spLocks noGrp="1"/>
          </p:cNvSpPr>
          <p:nvPr>
            <p:ph idx="1"/>
          </p:nvPr>
        </p:nvSpPr>
        <p:spPr>
          <a:xfrm>
            <a:off x="234757" y="1063171"/>
            <a:ext cx="8784976" cy="1236980"/>
          </a:xfrm>
        </p:spPr>
        <p:txBody>
          <a:bodyPr>
            <a:normAutofit fontScale="87500"/>
          </a:bodyPr>
          <a:lstStyle/>
          <a:p>
            <a:pPr>
              <a:buFont typeface="Wingdings" panose="05000000000000000000" charset="0"/>
              <a:buChar char="n"/>
            </a:pPr>
            <a:r>
              <a:rPr lang="zh-CN" altLang="en-US" dirty="0">
                <a:solidFill>
                  <a:srgbClr val="C00000"/>
                </a:solidFill>
                <a:latin typeface="华文中宋" panose="02010600040101010101" pitchFamily="2" charset="-122"/>
                <a:ea typeface="华文中宋" panose="02010600040101010101" pitchFamily="2" charset="-122"/>
              </a:rPr>
              <a:t>控制单元</a:t>
            </a:r>
            <a:r>
              <a:rPr lang="en-US" altLang="zh-CN" dirty="0">
                <a:solidFill>
                  <a:srgbClr val="C00000"/>
                </a:solidFill>
                <a:latin typeface="华文中宋" panose="02010600040101010101" pitchFamily="2" charset="-122"/>
                <a:ea typeface="华文中宋" panose="02010600040101010101" pitchFamily="2" charset="-122"/>
              </a:rPr>
              <a:t>Control</a:t>
            </a:r>
            <a:r>
              <a:rPr lang="zh-CN" altLang="en-US" b="1" dirty="0">
                <a:solidFill>
                  <a:srgbClr val="FF0000"/>
                </a:solidFill>
                <a:latin typeface="华文中宋" panose="02010600040101010101" pitchFamily="2" charset="-122"/>
                <a:ea typeface="华文中宋" panose="02010600040101010101" pitchFamily="2" charset="-122"/>
              </a:rPr>
              <a:t>输入</a:t>
            </a:r>
            <a:r>
              <a:rPr lang="zh-CN" altLang="en-US" dirty="0">
                <a:latin typeface="华文中宋" panose="02010600040101010101" pitchFamily="2" charset="-122"/>
                <a:ea typeface="华文中宋" panose="02010600040101010101" pitchFamily="2" charset="-122"/>
              </a:rPr>
              <a:t>为指令的</a:t>
            </a:r>
            <a:r>
              <a:rPr lang="en-US" altLang="zh-CN" dirty="0">
                <a:latin typeface="华文中宋" panose="02010600040101010101" pitchFamily="2" charset="-122"/>
                <a:ea typeface="华文中宋" panose="02010600040101010101" pitchFamily="2" charset="-122"/>
              </a:rPr>
              <a:t>6</a:t>
            </a:r>
            <a:r>
              <a:rPr altLang="en-US" dirty="0">
                <a:latin typeface="华文中宋" panose="02010600040101010101" pitchFamily="2" charset="-122"/>
                <a:ea typeface="华文中宋" panose="02010600040101010101" pitchFamily="2" charset="-122"/>
              </a:rPr>
              <a:t>位操作码（</a:t>
            </a:r>
            <a:r>
              <a:rPr lang="en-US" altLang="zh-CN" dirty="0">
                <a:latin typeface="华文中宋" panose="02010600040101010101" pitchFamily="2" charset="-122"/>
                <a:ea typeface="华文中宋" panose="02010600040101010101" pitchFamily="2" charset="-122"/>
              </a:rPr>
              <a:t>[31-26]</a:t>
            </a:r>
            <a:r>
              <a:rPr altLang="en-US" dirty="0">
                <a:latin typeface="华文中宋" panose="02010600040101010101" pitchFamily="2" charset="-122"/>
                <a:ea typeface="华文中宋" panose="02010600040101010101" pitchFamily="2" charset="-122"/>
              </a:rPr>
              <a:t>）</a:t>
            </a:r>
          </a:p>
          <a:p>
            <a:pPr>
              <a:buFont typeface="Wingdings" panose="05000000000000000000" charset="0"/>
              <a:buChar char="n"/>
            </a:pPr>
            <a:r>
              <a:rPr altLang="zh-CN" dirty="0">
                <a:solidFill>
                  <a:srgbClr val="C00000"/>
                </a:solidFill>
                <a:latin typeface="华文中宋" panose="02010600040101010101" pitchFamily="2" charset="-122"/>
                <a:ea typeface="华文中宋" panose="02010600040101010101" pitchFamily="2" charset="-122"/>
              </a:rPr>
              <a:t>控制单元</a:t>
            </a:r>
            <a:r>
              <a:rPr lang="en-US" altLang="zh-CN" dirty="0">
                <a:solidFill>
                  <a:srgbClr val="C00000"/>
                </a:solidFill>
                <a:latin typeface="华文中宋" panose="02010600040101010101" pitchFamily="2" charset="-122"/>
                <a:ea typeface="华文中宋" panose="02010600040101010101" pitchFamily="2" charset="-122"/>
              </a:rPr>
              <a:t>Control</a:t>
            </a:r>
            <a:r>
              <a:rPr altLang="zh-CN" b="1" dirty="0">
                <a:solidFill>
                  <a:srgbClr val="FF0000"/>
                </a:solidFill>
                <a:latin typeface="华文中宋" panose="02010600040101010101" pitchFamily="2" charset="-122"/>
                <a:ea typeface="华文中宋" panose="02010600040101010101" pitchFamily="2" charset="-122"/>
              </a:rPr>
              <a:t>输出</a:t>
            </a:r>
            <a:r>
              <a:rPr altLang="zh-CN" dirty="0">
                <a:latin typeface="华文中宋" panose="02010600040101010101" pitchFamily="2" charset="-122"/>
                <a:ea typeface="华文中宋" panose="02010600040101010101" pitchFamily="2" charset="-122"/>
              </a:rPr>
              <a:t>包括：</a:t>
            </a:r>
          </a:p>
        </p:txBody>
      </p:sp>
      <p:sp>
        <p:nvSpPr>
          <p:cNvPr id="8" name="Text Box 12"/>
          <p:cNvSpPr txBox="1">
            <a:spLocks noChangeArrowheads="1"/>
          </p:cNvSpPr>
          <p:nvPr/>
        </p:nvSpPr>
        <p:spPr bwMode="auto">
          <a:xfrm>
            <a:off x="831850" y="2358390"/>
            <a:ext cx="8132638" cy="234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ts val="3500"/>
              </a:lnSpc>
              <a:buFont typeface="Wingdings" panose="05000000000000000000" pitchFamily="2" charset="2"/>
              <a:buChar char="Ø"/>
            </a:pPr>
            <a:r>
              <a:rPr lang="en-US" altLang="zh-CN" sz="2400" dirty="0">
                <a:latin typeface="+mn-ea"/>
                <a:ea typeface="+mn-ea"/>
              </a:rPr>
              <a:t>3</a:t>
            </a:r>
            <a:r>
              <a:rPr altLang="en-US" sz="2400" dirty="0">
                <a:latin typeface="+mn-ea"/>
                <a:ea typeface="+mn-ea"/>
              </a:rPr>
              <a:t>个控制多选器的</a:t>
            </a:r>
            <a:r>
              <a:rPr lang="en-US" altLang="zh-CN" sz="2400" dirty="0">
                <a:latin typeface="+mn-ea"/>
                <a:ea typeface="+mn-ea"/>
              </a:rPr>
              <a:t>1</a:t>
            </a:r>
            <a:r>
              <a:rPr altLang="en-US" sz="2400" dirty="0">
                <a:latin typeface="+mn-ea"/>
                <a:ea typeface="+mn-ea"/>
              </a:rPr>
              <a:t>位信号（</a:t>
            </a:r>
            <a:r>
              <a:rPr lang="en-US" altLang="zh-CN" sz="2400" dirty="0">
                <a:latin typeface="+mn-ea"/>
                <a:ea typeface="+mn-ea"/>
              </a:rPr>
              <a:t>RegDst</a:t>
            </a:r>
            <a:r>
              <a:rPr altLang="en-US" sz="2400" dirty="0">
                <a:latin typeface="+mn-ea"/>
                <a:ea typeface="+mn-ea"/>
              </a:rPr>
              <a:t>、</a:t>
            </a:r>
            <a:r>
              <a:rPr lang="en-US" altLang="zh-CN" sz="2400" dirty="0">
                <a:latin typeface="+mn-ea"/>
                <a:ea typeface="+mn-ea"/>
              </a:rPr>
              <a:t>ALUSrc</a:t>
            </a:r>
            <a:r>
              <a:rPr altLang="zh-CN" sz="2400" dirty="0">
                <a:latin typeface="+mn-ea"/>
                <a:ea typeface="+mn-ea"/>
              </a:rPr>
              <a:t>和</a:t>
            </a:r>
            <a:r>
              <a:rPr lang="en-US" altLang="zh-CN" sz="2400" dirty="0">
                <a:latin typeface="+mn-ea"/>
                <a:ea typeface="+mn-ea"/>
              </a:rPr>
              <a:t>MemtoReg</a:t>
            </a:r>
            <a:r>
              <a:rPr altLang="en-US"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1</a:t>
            </a:r>
            <a:r>
              <a:rPr altLang="en-US" sz="2400" dirty="0">
                <a:latin typeface="+mn-ea"/>
                <a:ea typeface="+mn-ea"/>
              </a:rPr>
              <a:t>个控制寄存器堆（</a:t>
            </a:r>
            <a:r>
              <a:rPr lang="en-US" altLang="zh-CN" sz="2400" dirty="0">
                <a:latin typeface="+mn-ea"/>
                <a:ea typeface="+mn-ea"/>
              </a:rPr>
              <a:t>RegWrite</a:t>
            </a:r>
            <a:r>
              <a:rPr altLang="en-US" sz="2400" dirty="0">
                <a:latin typeface="+mn-ea"/>
                <a:ea typeface="+mn-ea"/>
              </a:rPr>
              <a:t>）和存储器</a:t>
            </a:r>
            <a:r>
              <a:rPr lang="en-US" altLang="zh-CN" sz="2400" dirty="0">
                <a:latin typeface="+mn-ea"/>
                <a:ea typeface="+mn-ea"/>
                <a:sym typeface="+mn-ea"/>
              </a:rPr>
              <a:t>1</a:t>
            </a:r>
            <a:r>
              <a:rPr altLang="zh-CN" sz="2400" dirty="0">
                <a:latin typeface="+mn-ea"/>
                <a:ea typeface="+mn-ea"/>
                <a:sym typeface="+mn-ea"/>
              </a:rPr>
              <a:t>个</a:t>
            </a:r>
            <a:r>
              <a:rPr altLang="en-US" sz="2400" dirty="0">
                <a:latin typeface="+mn-ea"/>
                <a:ea typeface="+mn-ea"/>
              </a:rPr>
              <a:t>读信号</a:t>
            </a:r>
            <a:r>
              <a:rPr altLang="zh-CN" sz="2400" dirty="0">
                <a:latin typeface="+mn-ea"/>
                <a:ea typeface="+mn-ea"/>
              </a:rPr>
              <a:t>和</a:t>
            </a:r>
            <a:r>
              <a:rPr lang="en-US" altLang="zh-CN" sz="2400" dirty="0">
                <a:latin typeface="+mn-ea"/>
                <a:ea typeface="+mn-ea"/>
              </a:rPr>
              <a:t>1</a:t>
            </a:r>
            <a:r>
              <a:rPr altLang="en-US" sz="2400" dirty="0">
                <a:latin typeface="+mn-ea"/>
                <a:ea typeface="+mn-ea"/>
              </a:rPr>
              <a:t>个写信号（</a:t>
            </a:r>
            <a:r>
              <a:rPr lang="en-US" altLang="zh-CN" sz="2400" dirty="0">
                <a:latin typeface="+mn-ea"/>
                <a:ea typeface="+mn-ea"/>
              </a:rPr>
              <a:t>MemRead</a:t>
            </a:r>
            <a:r>
              <a:rPr altLang="zh-CN" sz="2400" dirty="0">
                <a:latin typeface="+mn-ea"/>
                <a:ea typeface="+mn-ea"/>
              </a:rPr>
              <a:t>和</a:t>
            </a:r>
            <a:r>
              <a:rPr lang="en-US" altLang="zh-CN" sz="2400" dirty="0">
                <a:latin typeface="+mn-ea"/>
                <a:ea typeface="+mn-ea"/>
              </a:rPr>
              <a:t>MemWrite</a:t>
            </a:r>
            <a:r>
              <a:rPr altLang="en-US"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1</a:t>
            </a:r>
            <a:r>
              <a:rPr altLang="zh-CN" sz="2400" dirty="0">
                <a:latin typeface="+mn-ea"/>
                <a:ea typeface="+mn-ea"/>
              </a:rPr>
              <a:t>个决定是否可以转移的信号（</a:t>
            </a:r>
            <a:r>
              <a:rPr lang="en-US" altLang="zh-CN" sz="2400" dirty="0">
                <a:latin typeface="+mn-ea"/>
                <a:ea typeface="+mn-ea"/>
              </a:rPr>
              <a:t>Branch</a:t>
            </a:r>
            <a:r>
              <a:rPr altLang="zh-CN"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ALU</a:t>
            </a:r>
            <a:r>
              <a:rPr altLang="en-US" sz="2400" dirty="0">
                <a:latin typeface="+mn-ea"/>
                <a:ea typeface="+mn-ea"/>
              </a:rPr>
              <a:t>的</a:t>
            </a:r>
            <a:r>
              <a:rPr lang="en-US" altLang="zh-CN" sz="2400" dirty="0">
                <a:solidFill>
                  <a:srgbClr val="C00000"/>
                </a:solidFill>
                <a:latin typeface="+mn-ea"/>
                <a:ea typeface="+mn-ea"/>
              </a:rPr>
              <a:t>2</a:t>
            </a:r>
            <a:r>
              <a:rPr altLang="en-US" sz="2400" dirty="0">
                <a:solidFill>
                  <a:srgbClr val="C00000"/>
                </a:solidFill>
                <a:latin typeface="+mn-ea"/>
                <a:ea typeface="+mn-ea"/>
              </a:rPr>
              <a:t>位</a:t>
            </a:r>
            <a:r>
              <a:rPr altLang="en-US" sz="2400" dirty="0">
                <a:latin typeface="+mn-ea"/>
                <a:ea typeface="+mn-ea"/>
              </a:rPr>
              <a:t>控制信号（</a:t>
            </a:r>
            <a:r>
              <a:rPr lang="en-US" altLang="zh-CN" sz="2400" dirty="0">
                <a:latin typeface="+mn-ea"/>
                <a:ea typeface="+mn-ea"/>
              </a:rPr>
              <a:t>ALUOp</a:t>
            </a:r>
            <a:r>
              <a:rPr altLang="en-US" sz="2400" dirty="0">
                <a:latin typeface="+mn-ea"/>
                <a:ea typeface="+mn-ea"/>
              </a:rPr>
              <a:t>）</a:t>
            </a:r>
          </a:p>
        </p:txBody>
      </p:sp>
      <p:sp>
        <p:nvSpPr>
          <p:cNvPr id="4" name="内容占位符 2"/>
          <p:cNvSpPr>
            <a:spLocks noGrp="1"/>
          </p:cNvSpPr>
          <p:nvPr/>
        </p:nvSpPr>
        <p:spPr>
          <a:xfrm>
            <a:off x="323528" y="4773137"/>
            <a:ext cx="8640960" cy="1724025"/>
          </a:xfrm>
          <a:prstGeom prst="rect">
            <a:avLst/>
          </a:prstGeom>
        </p:spPr>
        <p:txBody>
          <a:bodyPr vert="horz" lIns="91440" tIns="45720" rIns="91440" bIns="45720" rtlCol="0">
            <a:normAutofit fontScale="975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n"/>
            </a:pPr>
            <a:r>
              <a:rPr altLang="zh-CN" sz="2800" dirty="0">
                <a:solidFill>
                  <a:srgbClr val="0000FF"/>
                </a:solidFill>
                <a:latin typeface="华文中宋" panose="02010600040101010101" pitchFamily="2" charset="-122"/>
                <a:ea typeface="华文中宋" panose="02010600040101010101" pitchFamily="2" charset="-122"/>
              </a:rPr>
              <a:t>分支控制信号</a:t>
            </a:r>
            <a:r>
              <a:rPr lang="en-US" altLang="zh-CN" sz="2800" dirty="0">
                <a:solidFill>
                  <a:srgbClr val="0000FF"/>
                </a:solidFill>
                <a:latin typeface="华文中宋" panose="02010600040101010101" pitchFamily="2" charset="-122"/>
                <a:ea typeface="华文中宋" panose="02010600040101010101" pitchFamily="2" charset="-122"/>
              </a:rPr>
              <a:t>Branch</a:t>
            </a:r>
            <a:r>
              <a:rPr altLang="en-US" sz="2800" dirty="0">
                <a:solidFill>
                  <a:srgbClr val="0000FF"/>
                </a:solidFill>
                <a:latin typeface="华文中宋" panose="02010600040101010101" pitchFamily="2" charset="-122"/>
                <a:ea typeface="华文中宋" panose="02010600040101010101" pitchFamily="2" charset="-122"/>
              </a:rPr>
              <a:t>和</a:t>
            </a:r>
            <a:r>
              <a:rPr lang="en-US" altLang="zh-CN" sz="2800" dirty="0">
                <a:solidFill>
                  <a:srgbClr val="0000FF"/>
                </a:solidFill>
                <a:latin typeface="华文中宋" panose="02010600040101010101" pitchFamily="2" charset="-122"/>
                <a:ea typeface="华文中宋" panose="02010600040101010101" pitchFamily="2" charset="-122"/>
              </a:rPr>
              <a:t>ALU</a:t>
            </a:r>
            <a:r>
              <a:rPr altLang="en-US" sz="2800" dirty="0">
                <a:solidFill>
                  <a:srgbClr val="0000FF"/>
                </a:solidFill>
                <a:latin typeface="华文中宋" panose="02010600040101010101" pitchFamily="2" charset="-122"/>
                <a:ea typeface="华文中宋" panose="02010600040101010101" pitchFamily="2" charset="-122"/>
              </a:rPr>
              <a:t>的零输出</a:t>
            </a:r>
            <a:r>
              <a:rPr lang="en-US" altLang="zh-CN" sz="2800" dirty="0">
                <a:solidFill>
                  <a:srgbClr val="0000FF"/>
                </a:solidFill>
                <a:latin typeface="华文中宋" panose="02010600040101010101" pitchFamily="2" charset="-122"/>
                <a:ea typeface="华文中宋" panose="02010600040101010101" pitchFamily="2" charset="-122"/>
              </a:rPr>
              <a:t>Zero</a:t>
            </a:r>
            <a:r>
              <a:rPr altLang="en-US" sz="2800" dirty="0">
                <a:solidFill>
                  <a:srgbClr val="0000FF"/>
                </a:solidFill>
                <a:latin typeface="华文中宋" panose="02010600040101010101" pitchFamily="2" charset="-122"/>
                <a:ea typeface="华文中宋" panose="02010600040101010101" pitchFamily="2" charset="-122"/>
              </a:rPr>
              <a:t>一起送入一个</a:t>
            </a:r>
            <a:r>
              <a:rPr altLang="en-US" sz="2800" dirty="0">
                <a:solidFill>
                  <a:srgbClr val="C00000"/>
                </a:solidFill>
                <a:latin typeface="华文中宋" panose="02010600040101010101" pitchFamily="2" charset="-122"/>
                <a:ea typeface="华文中宋" panose="02010600040101010101" pitchFamily="2" charset="-122"/>
              </a:rPr>
              <a:t>与门</a:t>
            </a:r>
            <a:r>
              <a:rPr altLang="en-US" sz="2800" dirty="0">
                <a:solidFill>
                  <a:srgbClr val="0000FF"/>
                </a:solidFill>
                <a:latin typeface="华文中宋" panose="02010600040101010101" pitchFamily="2" charset="-122"/>
                <a:ea typeface="华文中宋" panose="02010600040101010101" pitchFamily="2" charset="-122"/>
              </a:rPr>
              <a:t>，其输出</a:t>
            </a:r>
            <a:r>
              <a:rPr lang="en-US" altLang="zh-CN" sz="2800" dirty="0" err="1">
                <a:solidFill>
                  <a:srgbClr val="0000FF"/>
                </a:solidFill>
                <a:latin typeface="华文中宋" panose="02010600040101010101" pitchFamily="2" charset="-122"/>
                <a:ea typeface="华文中宋" panose="02010600040101010101" pitchFamily="2" charset="-122"/>
                <a:sym typeface="+mn-ea"/>
              </a:rPr>
              <a:t>PCSrc</a:t>
            </a:r>
            <a:r>
              <a:rPr altLang="en-US" sz="2800" dirty="0">
                <a:solidFill>
                  <a:srgbClr val="0000FF"/>
                </a:solidFill>
                <a:latin typeface="华文中宋" panose="02010600040101010101" pitchFamily="2" charset="-122"/>
                <a:ea typeface="华文中宋" panose="02010600040101010101" pitchFamily="2" charset="-122"/>
              </a:rPr>
              <a:t>控制下一个</a:t>
            </a:r>
            <a:r>
              <a:rPr lang="en-US" altLang="zh-CN" sz="2800" dirty="0">
                <a:solidFill>
                  <a:srgbClr val="0000FF"/>
                </a:solidFill>
                <a:latin typeface="华文中宋" panose="02010600040101010101" pitchFamily="2" charset="-122"/>
                <a:ea typeface="华文中宋" panose="02010600040101010101" pitchFamily="2" charset="-122"/>
              </a:rPr>
              <a:t>PC</a:t>
            </a:r>
            <a:r>
              <a:rPr altLang="en-US" sz="2800" dirty="0">
                <a:solidFill>
                  <a:srgbClr val="0000FF"/>
                </a:solidFill>
                <a:latin typeface="华文中宋" panose="02010600040101010101" pitchFamily="2" charset="-122"/>
                <a:ea typeface="华文中宋" panose="02010600040101010101" pitchFamily="2" charset="-122"/>
              </a:rPr>
              <a:t>的选择</a:t>
            </a:r>
          </a:p>
          <a:p>
            <a:pPr marL="0" indent="0">
              <a:buFont typeface="Wingdings" panose="05000000000000000000" charset="0"/>
              <a:buNone/>
            </a:pPr>
            <a:r>
              <a:rPr altLang="en-US" sz="2500" dirty="0">
                <a:solidFill>
                  <a:srgbClr val="FF0000"/>
                </a:solidFill>
                <a:latin typeface="华文中宋" panose="02010600040101010101" pitchFamily="2" charset="-122"/>
                <a:ea typeface="华文中宋" panose="02010600040101010101" pitchFamily="2" charset="-122"/>
              </a:rPr>
              <a:t>注意：</a:t>
            </a:r>
            <a:r>
              <a:rPr lang="en-US" altLang="zh-CN" sz="2500" dirty="0" err="1">
                <a:solidFill>
                  <a:schemeClr val="tx1"/>
                </a:solidFill>
                <a:latin typeface="华文中宋" panose="02010600040101010101" pitchFamily="2" charset="-122"/>
                <a:ea typeface="华文中宋" panose="02010600040101010101" pitchFamily="2" charset="-122"/>
              </a:rPr>
              <a:t>PCSrc</a:t>
            </a:r>
            <a:r>
              <a:rPr altLang="en-US" sz="2500" dirty="0">
                <a:solidFill>
                  <a:schemeClr val="tx1"/>
                </a:solidFill>
                <a:latin typeface="华文中宋" panose="02010600040101010101" pitchFamily="2" charset="-122"/>
                <a:ea typeface="华文中宋" panose="02010600040101010101" pitchFamily="2" charset="-122"/>
              </a:rPr>
              <a:t>是一个间接信号，而不是从控制单元直接得来，所以在上图中没有标出这个信号</a:t>
            </a:r>
          </a:p>
        </p:txBody>
      </p:sp>
      <p:sp>
        <p:nvSpPr>
          <p:cNvPr id="5" name="灯片编号占位符 4"/>
          <p:cNvSpPr>
            <a:spLocks noGrp="1"/>
          </p:cNvSpPr>
          <p:nvPr>
            <p:ph type="sldNum" sz="quarter" idx="12"/>
          </p:nvPr>
        </p:nvSpPr>
        <p:spPr/>
        <p:txBody>
          <a:bodyPr/>
          <a:lstStyle/>
          <a:p>
            <a:fld id="{240D5ECE-8B49-45CD-BE81-EF81920D1969}" type="slidenum">
              <a:rPr lang="en-US" altLang="zh-CN" smtClean="0"/>
              <a:t>71</a:t>
            </a:fld>
            <a:endParaRPr kumimoji="0"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0000FF"/>
                </a:solidFill>
                <a:latin typeface="华文中宋" panose="02010600040101010101" pitchFamily="2" charset="-122"/>
                <a:ea typeface="华文中宋" panose="02010600040101010101" pitchFamily="2" charset="-122"/>
              </a:rPr>
              <a:t>数据通路的操作</a:t>
            </a:r>
          </a:p>
        </p:txBody>
      </p:sp>
      <p:sp>
        <p:nvSpPr>
          <p:cNvPr id="3" name="内容占位符 2"/>
          <p:cNvSpPr>
            <a:spLocks noGrp="1"/>
          </p:cNvSpPr>
          <p:nvPr>
            <p:ph idx="1"/>
          </p:nvPr>
        </p:nvSpPr>
        <p:spPr>
          <a:xfrm>
            <a:off x="254256" y="1916832"/>
            <a:ext cx="8229600" cy="3041625"/>
          </a:xfrm>
        </p:spPr>
        <p:txBody>
          <a:bodyPr>
            <a:normAutofit fontScale="92500" lnSpcReduction="10000"/>
          </a:bodyPr>
          <a:lstStyle/>
          <a:p>
            <a:pPr>
              <a:lnSpc>
                <a:spcPct val="150000"/>
              </a:lnSpc>
            </a:pPr>
            <a:r>
              <a:rPr lang="zh-CN" altLang="en-US" sz="2800" dirty="0">
                <a:solidFill>
                  <a:srgbClr val="FF0000"/>
                </a:solidFill>
                <a:latin typeface="华文中宋" panose="02010600040101010101" pitchFamily="2" charset="-122"/>
                <a:ea typeface="华文中宋" panose="02010600040101010101" pitchFamily="2" charset="-122"/>
              </a:rPr>
              <a:t>下面分析每条指令是如何使用数据通路？</a:t>
            </a:r>
          </a:p>
          <a:p>
            <a:pPr>
              <a:lnSpc>
                <a:spcPct val="150000"/>
              </a:lnSpc>
            </a:pPr>
            <a:endParaRPr lang="zh-CN" altLang="en-US" sz="2800"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dirty="0">
                <a:latin typeface="华文中宋" panose="02010600040101010101" pitchFamily="2" charset="-122"/>
                <a:ea typeface="华文中宋" panose="02010600040101010101" pitchFamily="2" charset="-122"/>
              </a:rPr>
              <a:t>接下来的图说明了</a:t>
            </a:r>
            <a:r>
              <a:rPr lang="en-US" altLang="zh-CN" sz="2800" dirty="0">
                <a:solidFill>
                  <a:srgbClr val="FF0000"/>
                </a:solidFill>
                <a:latin typeface="华文中宋" panose="02010600040101010101" pitchFamily="2" charset="-122"/>
                <a:ea typeface="华文中宋" panose="02010600040101010101" pitchFamily="2" charset="-122"/>
              </a:rPr>
              <a:t>3</a:t>
            </a:r>
            <a:r>
              <a:rPr altLang="en-US" sz="2800" dirty="0">
                <a:solidFill>
                  <a:srgbClr val="FF0000"/>
                </a:solidFill>
                <a:latin typeface="华文中宋" panose="02010600040101010101" pitchFamily="2" charset="-122"/>
                <a:ea typeface="华文中宋" panose="02010600040101010101" pitchFamily="2" charset="-122"/>
              </a:rPr>
              <a:t>种类型</a:t>
            </a:r>
            <a:r>
              <a:rPr altLang="en-US" sz="2800" dirty="0">
                <a:latin typeface="华文中宋" panose="02010600040101010101" pitchFamily="2" charset="-122"/>
                <a:ea typeface="华文中宋" panose="02010600040101010101" pitchFamily="2" charset="-122"/>
              </a:rPr>
              <a:t>的指令在</a:t>
            </a:r>
            <a:r>
              <a:rPr altLang="en-US" sz="2800" dirty="0">
                <a:solidFill>
                  <a:srgbClr val="C00000"/>
                </a:solidFill>
                <a:latin typeface="华文中宋" panose="02010600040101010101" pitchFamily="2" charset="-122"/>
                <a:ea typeface="华文中宋" panose="02010600040101010101" pitchFamily="2" charset="-122"/>
              </a:rPr>
              <a:t>数据通路上的执行过程</a:t>
            </a:r>
            <a:r>
              <a:rPr altLang="en-US" sz="2800" dirty="0">
                <a:latin typeface="华文中宋" panose="02010600040101010101" pitchFamily="2" charset="-122"/>
                <a:ea typeface="华文中宋" panose="02010600040101010101" pitchFamily="2" charset="-122"/>
              </a:rPr>
              <a:t>（在下图中，</a:t>
            </a:r>
            <a:r>
              <a:rPr altLang="en-US" sz="2800" dirty="0">
                <a:solidFill>
                  <a:srgbClr val="0000FF"/>
                </a:solidFill>
                <a:latin typeface="华文中宋" panose="02010600040101010101" pitchFamily="2" charset="-122"/>
                <a:ea typeface="华文中宋" panose="02010600040101010101" pitchFamily="2" charset="-122"/>
              </a:rPr>
              <a:t>有效的控制信号和数据通路部件已经着重标出</a:t>
            </a:r>
            <a:r>
              <a:rPr altLang="en-US" sz="2800" dirty="0">
                <a:latin typeface="华文中宋" panose="02010600040101010101" pitchFamily="2" charset="-122"/>
                <a:ea typeface="华文中宋" panose="02010600040101010101" pitchFamily="2" charset="-122"/>
              </a:rPr>
              <a:t>）</a:t>
            </a:r>
          </a:p>
          <a:p>
            <a:pPr marL="0" indent="0">
              <a:lnSpc>
                <a:spcPts val="3600"/>
              </a:lnSpc>
              <a:buNone/>
            </a:pPr>
            <a:endParaRPr altLang="en-US" sz="2400" dirty="0">
              <a:latin typeface="华文中宋" panose="02010600040101010101" pitchFamily="2" charset="-122"/>
              <a:ea typeface="华文中宋" panose="02010600040101010101" pitchFamily="2" charset="-122"/>
            </a:endParaRPr>
          </a:p>
        </p:txBody>
      </p:sp>
      <p:pic>
        <p:nvPicPr>
          <p:cNvPr id="5" name="Picture 8" descr="D:\教学\Computer Organization And Design\Picture\Think_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96850" y="179211"/>
            <a:ext cx="1387006" cy="125968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240D5ECE-8B49-45CD-BE81-EF81920D1969}" type="slidenum">
              <a:rPr lang="en-US" altLang="zh-CN" smtClean="0"/>
              <a:t>72</a:t>
            </a:fld>
            <a:endParaRPr kumimoji="0"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5" y="1169670"/>
            <a:ext cx="8928546" cy="963186"/>
          </a:xfrm>
        </p:spPr>
        <p:txBody>
          <a:bodyPr/>
          <a:lstStyle/>
          <a:p>
            <a:r>
              <a:rPr lang="zh-CN" altLang="en-US" dirty="0">
                <a:latin typeface="华文中宋" panose="02010600040101010101" pitchFamily="2" charset="-122"/>
                <a:ea typeface="华文中宋" panose="02010600040101010101" pitchFamily="2" charset="-122"/>
              </a:rPr>
              <a:t>在一个时钟周期内执行，分为</a:t>
            </a:r>
            <a:r>
              <a:rPr lang="en-US" altLang="zh-CN" dirty="0">
                <a:latin typeface="华文中宋" panose="02010600040101010101" pitchFamily="2" charset="-122"/>
                <a:ea typeface="华文中宋" panose="02010600040101010101" pitchFamily="2" charset="-122"/>
              </a:rPr>
              <a:t>4</a:t>
            </a:r>
            <a:r>
              <a:rPr altLang="en-US" dirty="0">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0" y="133053"/>
            <a:ext cx="2339752" cy="523220"/>
          </a:xfrm>
        </p:spPr>
        <p:txBody>
          <a:bodyPr wrap="square" anchor="b">
            <a:spAutoFit/>
          </a:bodyPr>
          <a:lstStyle/>
          <a:p>
            <a:r>
              <a:rPr lang="en-US" altLang="zh-CN" sz="2800" b="1" dirty="0">
                <a:solidFill>
                  <a:srgbClr val="FF0000"/>
                </a:solidFill>
                <a:latin typeface="+mn-ea"/>
                <a:ea typeface="+mn-ea"/>
              </a:rPr>
              <a:t>R-Type </a:t>
            </a:r>
            <a:r>
              <a:rPr altLang="en-US" sz="2800" b="1" dirty="0">
                <a:solidFill>
                  <a:srgbClr val="FF0000"/>
                </a:solidFill>
                <a:latin typeface="+mn-ea"/>
                <a:ea typeface="+mn-ea"/>
              </a:rPr>
              <a:t>指令</a:t>
            </a:r>
          </a:p>
        </p:txBody>
      </p:sp>
      <p:grpSp>
        <p:nvGrpSpPr>
          <p:cNvPr id="302084" name="组合 302083"/>
          <p:cNvGrpSpPr/>
          <p:nvPr/>
        </p:nvGrpSpPr>
        <p:grpSpPr>
          <a:xfrm>
            <a:off x="2193290" y="51435"/>
            <a:ext cx="6913563" cy="773113"/>
            <a:chOff x="703" y="981"/>
            <a:chExt cx="4355" cy="487"/>
          </a:xfrm>
        </p:grpSpPr>
        <p:sp>
          <p:nvSpPr>
            <p:cNvPr id="302085" name="文本框 302084"/>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0</a:t>
              </a:r>
              <a:endParaRPr lang="en-US" altLang="zh-CN" sz="2000">
                <a:latin typeface="Arial" panose="020B0604020202020204" pitchFamily="34" charset="0"/>
                <a:ea typeface="Times New Roman" panose="02020603050405020304" charset="0"/>
              </a:endParaRPr>
            </a:p>
          </p:txBody>
        </p:sp>
        <p:sp>
          <p:nvSpPr>
            <p:cNvPr id="302086" name="文本框 302085"/>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087" name="文本框 302086"/>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088" name="文本框 302087"/>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rd</a:t>
              </a:r>
              <a:endParaRPr lang="en-US" altLang="zh-CN" sz="2000">
                <a:latin typeface="Arial" panose="020B0604020202020204" pitchFamily="34" charset="0"/>
                <a:ea typeface="Times New Roman" panose="02020603050405020304" charset="0"/>
              </a:endParaRPr>
            </a:p>
          </p:txBody>
        </p:sp>
        <p:sp>
          <p:nvSpPr>
            <p:cNvPr id="302089" name="文本框 302088"/>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shamt</a:t>
              </a:r>
              <a:endParaRPr lang="en-US" altLang="zh-CN" sz="2000">
                <a:latin typeface="Arial" panose="020B0604020202020204" pitchFamily="34" charset="0"/>
                <a:ea typeface="Times New Roman" panose="02020603050405020304" charset="0"/>
              </a:endParaRPr>
            </a:p>
          </p:txBody>
        </p:sp>
        <p:sp>
          <p:nvSpPr>
            <p:cNvPr id="302090" name="文本框 302089"/>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funct</a:t>
              </a:r>
              <a:endParaRPr lang="en-US" altLang="zh-CN" sz="2000">
                <a:latin typeface="Arial" panose="020B0604020202020204" pitchFamily="34" charset="0"/>
                <a:ea typeface="Times New Roman" panose="02020603050405020304" charset="0"/>
              </a:endParaRPr>
            </a:p>
          </p:txBody>
        </p:sp>
        <p:sp>
          <p:nvSpPr>
            <p:cNvPr id="302091" name="文本框 302090"/>
            <p:cNvSpPr txBox="1"/>
            <p:nvPr/>
          </p:nvSpPr>
          <p:spPr>
            <a:xfrm>
              <a:off x="879"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092" name="文本框 302091"/>
            <p:cNvSpPr txBox="1"/>
            <p:nvPr/>
          </p:nvSpPr>
          <p:spPr>
            <a:xfrm>
              <a:off x="4488" y="1256"/>
              <a:ext cx="294"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5:0</a:t>
              </a:r>
              <a:endParaRPr lang="en-US" altLang="zh-CN" sz="1600">
                <a:latin typeface="Arial" panose="020B0604020202020204" pitchFamily="34" charset="0"/>
                <a:ea typeface="Times New Roman" panose="02020603050405020304" charset="0"/>
              </a:endParaRPr>
            </a:p>
          </p:txBody>
        </p:sp>
        <p:sp>
          <p:nvSpPr>
            <p:cNvPr id="302093" name="文本框 302092"/>
            <p:cNvSpPr txBox="1"/>
            <p:nvPr/>
          </p:nvSpPr>
          <p:spPr>
            <a:xfrm>
              <a:off x="165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094" name="文本框 302093"/>
            <p:cNvSpPr txBox="1"/>
            <p:nvPr/>
          </p:nvSpPr>
          <p:spPr>
            <a:xfrm>
              <a:off x="23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095" name="文本框 302094"/>
            <p:cNvSpPr txBox="1"/>
            <p:nvPr/>
          </p:nvSpPr>
          <p:spPr>
            <a:xfrm>
              <a:off x="301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15:11</a:t>
              </a:r>
              <a:endParaRPr lang="en-US" altLang="zh-CN" sz="1600">
                <a:latin typeface="Arial" panose="020B0604020202020204" pitchFamily="34" charset="0"/>
                <a:ea typeface="Times New Roman" panose="02020603050405020304" charset="0"/>
              </a:endParaRPr>
            </a:p>
          </p:txBody>
        </p:sp>
        <p:sp>
          <p:nvSpPr>
            <p:cNvPr id="302096" name="文本框 302095"/>
            <p:cNvSpPr txBox="1"/>
            <p:nvPr/>
          </p:nvSpPr>
          <p:spPr>
            <a:xfrm>
              <a:off x="3727"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10:6</a:t>
              </a:r>
              <a:endParaRPr lang="en-US" altLang="zh-CN" sz="1600">
                <a:latin typeface="Arial" panose="020B0604020202020204" pitchFamily="34" charset="0"/>
                <a:ea typeface="Times New Roman" panose="02020603050405020304" charset="0"/>
              </a:endParaRPr>
            </a:p>
          </p:txBody>
        </p:sp>
      </p:grpSp>
      <p:sp>
        <p:nvSpPr>
          <p:cNvPr id="8" name="Text Box 12"/>
          <p:cNvSpPr txBox="1">
            <a:spLocks noChangeArrowheads="1"/>
          </p:cNvSpPr>
          <p:nvPr/>
        </p:nvSpPr>
        <p:spPr bwMode="auto">
          <a:xfrm>
            <a:off x="594420" y="1838647"/>
            <a:ext cx="8280920" cy="501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ts val="35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a:lnSpc>
                <a:spcPts val="3500"/>
              </a:lnSpc>
              <a:buClrTx/>
              <a:buFont typeface="+mj-lt"/>
              <a:buAutoNum type="arabicPeriod"/>
            </a:pPr>
            <a:endParaRPr altLang="en-US" b="0" dirty="0"/>
          </a:p>
          <a:p>
            <a:pPr marL="514350" indent="-514350" algn="l">
              <a:lnSpc>
                <a:spcPts val="3500"/>
              </a:lnSpc>
              <a:buClrTx/>
              <a:buFont typeface="+mj-lt"/>
              <a:buAutoNum type="arabicPeriod"/>
            </a:pPr>
            <a:r>
              <a:rPr altLang="en-US" b="0" dirty="0">
                <a:solidFill>
                  <a:srgbClr val="0000FF"/>
                </a:solidFill>
              </a:rPr>
              <a:t>从寄存器堆中读出寄存器</a:t>
            </a:r>
            <a:r>
              <a:rPr lang="en-US" altLang="en-US" b="0" dirty="0">
                <a:solidFill>
                  <a:srgbClr val="FF0000"/>
                </a:solidFill>
              </a:rPr>
              <a:t> </a:t>
            </a:r>
            <a:r>
              <a:rPr lang="en-US" altLang="zh-CN" b="0" dirty="0" err="1">
                <a:solidFill>
                  <a:srgbClr val="FF0000"/>
                </a:solidFill>
              </a:rPr>
              <a:t>rs</a:t>
            </a:r>
            <a:r>
              <a:rPr lang="en-US" altLang="zh-CN" b="0" dirty="0">
                <a:solidFill>
                  <a:srgbClr val="FF0000"/>
                </a:solidFill>
              </a:rPr>
              <a:t> </a:t>
            </a:r>
            <a:r>
              <a:rPr altLang="zh-CN" b="0" dirty="0">
                <a:solidFill>
                  <a:srgbClr val="0000FF"/>
                </a:solidFill>
              </a:rPr>
              <a:t>和</a:t>
            </a:r>
            <a:r>
              <a:rPr lang="en-US" altLang="zh-CN" b="0" dirty="0">
                <a:solidFill>
                  <a:srgbClr val="FF0000"/>
                </a:solidFill>
              </a:rPr>
              <a:t> </a:t>
            </a:r>
            <a:r>
              <a:rPr lang="en-US" altLang="zh-CN" b="0" dirty="0" err="1">
                <a:solidFill>
                  <a:srgbClr val="FF0000"/>
                </a:solidFill>
              </a:rPr>
              <a:t>rt</a:t>
            </a:r>
            <a:r>
              <a:rPr lang="en-US" altLang="zh-CN" b="0" dirty="0">
                <a:solidFill>
                  <a:srgbClr val="FF0000"/>
                </a:solidFill>
              </a:rPr>
              <a:t> </a:t>
            </a:r>
            <a:r>
              <a:rPr lang="zh-CN" altLang="en-US" b="0" dirty="0">
                <a:solidFill>
                  <a:srgbClr val="FF0000"/>
                </a:solidFill>
              </a:rPr>
              <a:t>的值</a:t>
            </a:r>
            <a:r>
              <a:rPr altLang="zh-CN" b="0" dirty="0">
                <a:solidFill>
                  <a:srgbClr val="0000FF"/>
                </a:solidFill>
              </a:rPr>
              <a:t>。同时，主控制单元</a:t>
            </a:r>
            <a:r>
              <a:rPr lang="zh-CN" altLang="en-US" b="0" dirty="0">
                <a:solidFill>
                  <a:srgbClr val="0000FF"/>
                </a:solidFill>
              </a:rPr>
              <a:t>根据操作码产生</a:t>
            </a:r>
            <a:r>
              <a:rPr altLang="zh-CN" b="0" dirty="0">
                <a:solidFill>
                  <a:srgbClr val="0000FF"/>
                </a:solidFill>
              </a:rPr>
              <a:t>各控制信号</a:t>
            </a:r>
          </a:p>
          <a:p>
            <a:pPr marL="514350" indent="-514350" algn="l">
              <a:lnSpc>
                <a:spcPts val="3500"/>
              </a:lnSpc>
              <a:buClrTx/>
              <a:buFont typeface="+mj-lt"/>
              <a:buAutoNum type="arabicPeriod"/>
            </a:pPr>
            <a:endParaRPr altLang="zh-CN" b="0" dirty="0"/>
          </a:p>
          <a:p>
            <a:pPr marL="514350" indent="-514350" algn="l">
              <a:lnSpc>
                <a:spcPts val="3500"/>
              </a:lnSpc>
              <a:buClrTx/>
              <a:buFont typeface="+mj-lt"/>
              <a:buAutoNum type="arabicPeriod"/>
            </a:pPr>
            <a:r>
              <a:rPr lang="en-US" altLang="zh-CN" b="0" dirty="0">
                <a:solidFill>
                  <a:srgbClr val="C00000"/>
                </a:solidFill>
              </a:rPr>
              <a:t>ALU</a:t>
            </a:r>
            <a:r>
              <a:rPr altLang="en-US" b="0" dirty="0">
                <a:solidFill>
                  <a:srgbClr val="C00000"/>
                </a:solidFill>
              </a:rPr>
              <a:t>根据</a:t>
            </a:r>
            <a:r>
              <a:rPr lang="en-US" altLang="zh-CN" b="0" dirty="0">
                <a:solidFill>
                  <a:srgbClr val="C00000"/>
                </a:solidFill>
              </a:rPr>
              <a:t>funct</a:t>
            </a:r>
            <a:r>
              <a:rPr altLang="en-US" b="0" dirty="0">
                <a:solidFill>
                  <a:srgbClr val="C00000"/>
                </a:solidFill>
              </a:rPr>
              <a:t>字段（指令的</a:t>
            </a:r>
            <a:r>
              <a:rPr lang="en-US" altLang="zh-CN" b="0" dirty="0">
                <a:solidFill>
                  <a:srgbClr val="FF0000"/>
                </a:solidFill>
              </a:rPr>
              <a:t>5:0</a:t>
            </a:r>
            <a:r>
              <a:rPr altLang="zh-CN" b="0" dirty="0">
                <a:solidFill>
                  <a:srgbClr val="FF0000"/>
                </a:solidFill>
              </a:rPr>
              <a:t>位</a:t>
            </a:r>
            <a:r>
              <a:rPr altLang="en-US" b="0" dirty="0">
                <a:solidFill>
                  <a:srgbClr val="C00000"/>
                </a:solidFill>
              </a:rPr>
              <a:t>）确定</a:t>
            </a:r>
            <a:r>
              <a:rPr lang="en-US" altLang="zh-CN" b="0" dirty="0">
                <a:solidFill>
                  <a:srgbClr val="C00000"/>
                </a:solidFill>
              </a:rPr>
              <a:t>ALU</a:t>
            </a:r>
            <a:r>
              <a:rPr altLang="en-US" b="0" dirty="0">
                <a:solidFill>
                  <a:srgbClr val="C00000"/>
                </a:solidFill>
              </a:rPr>
              <a:t>的功能，对从寄存</a:t>
            </a:r>
            <a:r>
              <a:rPr lang="en-US" altLang="zh-CN" b="0" dirty="0" err="1">
                <a:solidFill>
                  <a:srgbClr val="FF0000"/>
                </a:solidFill>
              </a:rPr>
              <a:t>rs</a:t>
            </a:r>
            <a:r>
              <a:rPr lang="en-US" altLang="zh-CN" b="0" dirty="0">
                <a:solidFill>
                  <a:srgbClr val="FF0000"/>
                </a:solidFill>
              </a:rPr>
              <a:t> </a:t>
            </a:r>
            <a:r>
              <a:rPr lang="zh-CN" altLang="en-US" b="0" dirty="0">
                <a:solidFill>
                  <a:srgbClr val="0000FF"/>
                </a:solidFill>
              </a:rPr>
              <a:t>和</a:t>
            </a:r>
            <a:r>
              <a:rPr lang="zh-CN" altLang="en-US" b="0" dirty="0">
                <a:solidFill>
                  <a:srgbClr val="FF0000"/>
                </a:solidFill>
              </a:rPr>
              <a:t> </a:t>
            </a:r>
            <a:r>
              <a:rPr lang="en-US" altLang="zh-CN" b="0" dirty="0" err="1">
                <a:solidFill>
                  <a:srgbClr val="FF0000"/>
                </a:solidFill>
              </a:rPr>
              <a:t>rt</a:t>
            </a:r>
            <a:r>
              <a:rPr lang="en-US" altLang="zh-CN" b="0" dirty="0">
                <a:solidFill>
                  <a:srgbClr val="FF0000"/>
                </a:solidFill>
              </a:rPr>
              <a:t> </a:t>
            </a:r>
            <a:r>
              <a:rPr lang="zh-CN" altLang="en-US" b="0" dirty="0">
                <a:solidFill>
                  <a:srgbClr val="FF0000"/>
                </a:solidFill>
              </a:rPr>
              <a:t>的值</a:t>
            </a:r>
            <a:r>
              <a:rPr altLang="en-US" b="0" dirty="0">
                <a:solidFill>
                  <a:srgbClr val="C00000"/>
                </a:solidFill>
              </a:rPr>
              <a:t>进行操作</a:t>
            </a:r>
          </a:p>
          <a:p>
            <a:pPr marL="514350" indent="-514350" algn="l">
              <a:lnSpc>
                <a:spcPts val="3500"/>
              </a:lnSpc>
              <a:buClrTx/>
              <a:buFont typeface="+mj-lt"/>
              <a:buAutoNum type="arabicPeriod"/>
            </a:pPr>
            <a:endParaRPr altLang="en-US" b="0" dirty="0"/>
          </a:p>
          <a:p>
            <a:pPr marL="514350" indent="-514350" algn="l">
              <a:lnSpc>
                <a:spcPts val="3500"/>
              </a:lnSpc>
              <a:buClrTx/>
              <a:buFont typeface="+mj-lt"/>
              <a:buAutoNum type="arabicPeriod"/>
            </a:pPr>
            <a:r>
              <a:rPr altLang="en-US" b="0" dirty="0">
                <a:solidFill>
                  <a:srgbClr val="0000FF"/>
                </a:solidFill>
              </a:rPr>
              <a:t>将</a:t>
            </a:r>
            <a:r>
              <a:rPr lang="en-US" altLang="zh-CN" b="0" dirty="0">
                <a:solidFill>
                  <a:srgbClr val="0000FF"/>
                </a:solidFill>
              </a:rPr>
              <a:t>ALU</a:t>
            </a:r>
            <a:r>
              <a:rPr altLang="en-US" b="0" dirty="0">
                <a:solidFill>
                  <a:srgbClr val="0000FF"/>
                </a:solidFill>
              </a:rPr>
              <a:t>的结果写入寄存器堆，根据指令的</a:t>
            </a:r>
            <a:r>
              <a:rPr lang="en-US" altLang="zh-CN" b="0" dirty="0">
                <a:solidFill>
                  <a:srgbClr val="FF0000"/>
                </a:solidFill>
              </a:rPr>
              <a:t>15:11</a:t>
            </a:r>
            <a:r>
              <a:rPr altLang="zh-CN" b="0" dirty="0">
                <a:solidFill>
                  <a:srgbClr val="FF0000"/>
                </a:solidFill>
              </a:rPr>
              <a:t>位</a:t>
            </a:r>
            <a:r>
              <a:rPr altLang="zh-CN" b="0" dirty="0">
                <a:solidFill>
                  <a:srgbClr val="0000FF"/>
                </a:solidFill>
              </a:rPr>
              <a:t>选择目标寄存器</a:t>
            </a:r>
            <a:r>
              <a:rPr lang="en-US" altLang="zh-CN" b="0" dirty="0">
                <a:solidFill>
                  <a:srgbClr val="0000FF"/>
                </a:solidFill>
              </a:rPr>
              <a:t>$rd</a:t>
            </a:r>
            <a:r>
              <a:rPr altLang="zh-CN" b="0" dirty="0">
                <a:solidFill>
                  <a:srgbClr val="0000FF"/>
                </a:solidFill>
              </a:rPr>
              <a:t>。</a:t>
            </a:r>
          </a:p>
          <a:p>
            <a:pPr indent="0" algn="l">
              <a:buFont typeface="Wingdings" panose="05000000000000000000" pitchFamily="2" charset="2"/>
              <a:buNone/>
            </a:pPr>
            <a:endParaRPr altLang="en-US"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73</a:t>
            </a:fld>
            <a:endParaRPr kumimoji="0"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4" name="图片 309253" descr="f04-19-P374493"/>
          <p:cNvPicPr>
            <a:picLocks noChangeAspect="1"/>
          </p:cNvPicPr>
          <p:nvPr/>
        </p:nvPicPr>
        <p:blipFill>
          <a:blip r:embed="rId3"/>
          <a:stretch>
            <a:fillRect/>
          </a:stretch>
        </p:blipFill>
        <p:spPr>
          <a:xfrm>
            <a:off x="899592" y="980728"/>
            <a:ext cx="7505744" cy="5832648"/>
          </a:xfrm>
          <a:prstGeom prst="rect">
            <a:avLst/>
          </a:prstGeom>
          <a:noFill/>
          <a:ln w="9525">
            <a:noFill/>
          </a:ln>
        </p:spPr>
      </p:pic>
      <p:grpSp>
        <p:nvGrpSpPr>
          <p:cNvPr id="302084" name="组合 302083"/>
          <p:cNvGrpSpPr/>
          <p:nvPr/>
        </p:nvGrpSpPr>
        <p:grpSpPr>
          <a:xfrm>
            <a:off x="2193290" y="51435"/>
            <a:ext cx="6913563" cy="773113"/>
            <a:chOff x="703" y="981"/>
            <a:chExt cx="4355" cy="487"/>
          </a:xfrm>
        </p:grpSpPr>
        <p:sp>
          <p:nvSpPr>
            <p:cNvPr id="302085" name="文本框 302084"/>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0</a:t>
              </a:r>
              <a:endParaRPr lang="en-US" altLang="zh-CN" sz="2000">
                <a:latin typeface="Arial" panose="020B0604020202020204" pitchFamily="34" charset="0"/>
                <a:ea typeface="Times New Roman" panose="02020603050405020304" charset="0"/>
              </a:endParaRPr>
            </a:p>
          </p:txBody>
        </p:sp>
        <p:sp>
          <p:nvSpPr>
            <p:cNvPr id="302086" name="文本框 302085"/>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087" name="文本框 302086"/>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088" name="文本框 302087"/>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rd</a:t>
              </a:r>
              <a:endParaRPr lang="en-US" altLang="zh-CN" sz="2000">
                <a:latin typeface="Arial" panose="020B0604020202020204" pitchFamily="34" charset="0"/>
                <a:ea typeface="Times New Roman" panose="02020603050405020304" charset="0"/>
              </a:endParaRPr>
            </a:p>
          </p:txBody>
        </p:sp>
        <p:sp>
          <p:nvSpPr>
            <p:cNvPr id="302089" name="文本框 302088"/>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shamt</a:t>
              </a:r>
              <a:endParaRPr lang="en-US" altLang="zh-CN" sz="2000">
                <a:latin typeface="Arial" panose="020B0604020202020204" pitchFamily="34" charset="0"/>
                <a:ea typeface="Times New Roman" panose="02020603050405020304" charset="0"/>
              </a:endParaRPr>
            </a:p>
          </p:txBody>
        </p:sp>
        <p:sp>
          <p:nvSpPr>
            <p:cNvPr id="302090" name="文本框 302089"/>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funct</a:t>
              </a:r>
              <a:endParaRPr lang="en-US" altLang="zh-CN" sz="2000">
                <a:latin typeface="Arial" panose="020B0604020202020204" pitchFamily="34" charset="0"/>
                <a:ea typeface="Times New Roman" panose="02020603050405020304" charset="0"/>
              </a:endParaRPr>
            </a:p>
          </p:txBody>
        </p:sp>
        <p:sp>
          <p:nvSpPr>
            <p:cNvPr id="302091" name="文本框 302090"/>
            <p:cNvSpPr txBox="1"/>
            <p:nvPr/>
          </p:nvSpPr>
          <p:spPr>
            <a:xfrm>
              <a:off x="879"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092" name="文本框 302091"/>
            <p:cNvSpPr txBox="1"/>
            <p:nvPr/>
          </p:nvSpPr>
          <p:spPr>
            <a:xfrm>
              <a:off x="4488" y="1256"/>
              <a:ext cx="294"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5:0</a:t>
              </a:r>
              <a:endParaRPr lang="en-US" altLang="zh-CN" sz="1600">
                <a:latin typeface="Arial" panose="020B0604020202020204" pitchFamily="34" charset="0"/>
                <a:ea typeface="Times New Roman" panose="02020603050405020304" charset="0"/>
              </a:endParaRPr>
            </a:p>
          </p:txBody>
        </p:sp>
        <p:sp>
          <p:nvSpPr>
            <p:cNvPr id="302093" name="文本框 302092"/>
            <p:cNvSpPr txBox="1"/>
            <p:nvPr/>
          </p:nvSpPr>
          <p:spPr>
            <a:xfrm>
              <a:off x="165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094" name="文本框 302093"/>
            <p:cNvSpPr txBox="1"/>
            <p:nvPr/>
          </p:nvSpPr>
          <p:spPr>
            <a:xfrm>
              <a:off x="23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095" name="文本框 302094"/>
            <p:cNvSpPr txBox="1"/>
            <p:nvPr/>
          </p:nvSpPr>
          <p:spPr>
            <a:xfrm>
              <a:off x="301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15:11</a:t>
              </a:r>
              <a:endParaRPr lang="en-US" altLang="zh-CN" sz="1600">
                <a:latin typeface="Arial" panose="020B0604020202020204" pitchFamily="34" charset="0"/>
                <a:ea typeface="Times New Roman" panose="02020603050405020304" charset="0"/>
              </a:endParaRPr>
            </a:p>
          </p:txBody>
        </p:sp>
        <p:sp>
          <p:nvSpPr>
            <p:cNvPr id="302096" name="文本框 302095"/>
            <p:cNvSpPr txBox="1"/>
            <p:nvPr/>
          </p:nvSpPr>
          <p:spPr>
            <a:xfrm>
              <a:off x="3727"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10:6</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74</a:t>
            </a:fld>
            <a:endParaRPr kumimoji="0" lang="zh-CN" altLang="en-US" dirty="0"/>
          </a:p>
        </p:txBody>
      </p:sp>
      <p:sp>
        <p:nvSpPr>
          <p:cNvPr id="20" name="标题 309251"/>
          <p:cNvSpPr>
            <a:spLocks noGrp="1"/>
          </p:cNvSpPr>
          <p:nvPr>
            <p:ph type="title"/>
          </p:nvPr>
        </p:nvSpPr>
        <p:spPr>
          <a:xfrm>
            <a:off x="0" y="133053"/>
            <a:ext cx="2339752" cy="523220"/>
          </a:xfrm>
        </p:spPr>
        <p:txBody>
          <a:bodyPr wrap="square" anchor="b">
            <a:spAutoFit/>
          </a:bodyPr>
          <a:lstStyle/>
          <a:p>
            <a:r>
              <a:rPr lang="en-US" altLang="zh-CN" sz="2800" b="1" dirty="0">
                <a:solidFill>
                  <a:srgbClr val="FF0000"/>
                </a:solidFill>
                <a:latin typeface="+mn-ea"/>
                <a:ea typeface="+mn-ea"/>
              </a:rPr>
              <a:t>R-Type </a:t>
            </a:r>
            <a:r>
              <a:rPr altLang="en-US" sz="2800" b="1" dirty="0">
                <a:solidFill>
                  <a:srgbClr val="FF0000"/>
                </a:solidFill>
                <a:latin typeface="+mn-ea"/>
                <a:ea typeface="+mn-ea"/>
              </a:rPr>
              <a:t>指令</a:t>
            </a:r>
          </a:p>
        </p:txBody>
      </p:sp>
      <p:sp>
        <p:nvSpPr>
          <p:cNvPr id="4" name="TextBox 3"/>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1" name="TextBox 20"/>
          <p:cNvSpPr txBox="1"/>
          <p:nvPr/>
        </p:nvSpPr>
        <p:spPr>
          <a:xfrm>
            <a:off x="4554538" y="256490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2" name="TextBox 21"/>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3" name="TextBox 22"/>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4" name="TextBox 23"/>
          <p:cNvSpPr txBox="1"/>
          <p:nvPr/>
        </p:nvSpPr>
        <p:spPr>
          <a:xfrm>
            <a:off x="4616802" y="3068960"/>
            <a:ext cx="513294" cy="261610"/>
          </a:xfrm>
          <a:prstGeom prst="rect">
            <a:avLst/>
          </a:prstGeom>
          <a:noFill/>
        </p:spPr>
        <p:txBody>
          <a:bodyPr wrap="square" rtlCol="0">
            <a:spAutoFit/>
          </a:bodyPr>
          <a:lstStyle/>
          <a:p>
            <a:r>
              <a:rPr lang="en-US" altLang="zh-CN" sz="1100" b="1" dirty="0">
                <a:solidFill>
                  <a:srgbClr val="FF0000"/>
                </a:solidFill>
              </a:rPr>
              <a:t>= 10</a:t>
            </a:r>
            <a:endParaRPr lang="zh-CN" altLang="en-US" sz="1100" b="1" dirty="0">
              <a:solidFill>
                <a:srgbClr val="FF0000"/>
              </a:solidFill>
            </a:endParaRPr>
          </a:p>
        </p:txBody>
      </p:sp>
      <p:sp>
        <p:nvSpPr>
          <p:cNvPr id="25" name="TextBox 24"/>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6" name="TextBox 25"/>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7" name="TextBox 26"/>
          <p:cNvSpPr txBox="1"/>
          <p:nvPr/>
        </p:nvSpPr>
        <p:spPr>
          <a:xfrm>
            <a:off x="4698862" y="3519671"/>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8" name="TextBox 27"/>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45" y="1169670"/>
            <a:ext cx="8650605" cy="4526280"/>
          </a:xfrm>
        </p:spPr>
        <p:txBody>
          <a:bodyPr/>
          <a:lstStyle/>
          <a:p>
            <a:r>
              <a:rPr lang="zh-CN" altLang="en-US">
                <a:latin typeface="华文中宋" panose="02010600040101010101" pitchFamily="2" charset="-122"/>
                <a:ea typeface="华文中宋" panose="02010600040101010101" pitchFamily="2" charset="-122"/>
              </a:rPr>
              <a:t>在一个时钟周期内执行，分为</a:t>
            </a:r>
            <a:r>
              <a:rPr lang="en-US" altLang="zh-CN">
                <a:latin typeface="华文中宋" panose="02010600040101010101" pitchFamily="2" charset="-122"/>
                <a:ea typeface="华文中宋" panose="02010600040101010101" pitchFamily="2" charset="-122"/>
              </a:rPr>
              <a:t>5</a:t>
            </a:r>
            <a:r>
              <a:rPr altLang="en-US">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149160" y="209550"/>
            <a:ext cx="8403020" cy="552450"/>
          </a:xfrm>
        </p:spPr>
        <p:txBody>
          <a:bodyPr anchor="b">
            <a:spAutoFit/>
          </a:bodyPr>
          <a:lstStyle/>
          <a:p>
            <a:r>
              <a:rPr lang="en-US" altLang="zh-CN" b="1" dirty="0">
                <a:solidFill>
                  <a:srgbClr val="FF0000"/>
                </a:solidFill>
                <a:sym typeface="+mn-ea"/>
              </a:rPr>
              <a:t>Load</a:t>
            </a:r>
            <a:r>
              <a:rPr altLang="en-US" b="1" dirty="0">
                <a:solidFill>
                  <a:srgbClr val="FF0000"/>
                </a:solidFill>
                <a:sym typeface="+mn-ea"/>
              </a:rPr>
              <a:t>指令</a:t>
            </a:r>
            <a:endParaRPr altLang="en-US" b="1" dirty="0">
              <a:solidFill>
                <a:srgbClr val="FF0000"/>
              </a:solidFill>
            </a:endParaRPr>
          </a:p>
        </p:txBody>
      </p:sp>
      <p:sp>
        <p:nvSpPr>
          <p:cNvPr id="8" name="Text Box 12"/>
          <p:cNvSpPr txBox="1">
            <a:spLocks noChangeArrowheads="1"/>
          </p:cNvSpPr>
          <p:nvPr/>
        </p:nvSpPr>
        <p:spPr bwMode="auto">
          <a:xfrm>
            <a:off x="831850" y="1999615"/>
            <a:ext cx="7855585" cy="548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fontAlgn="auto">
              <a:lnSpc>
                <a:spcPct val="1500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fontAlgn="auto">
              <a:lnSpc>
                <a:spcPct val="150000"/>
              </a:lnSpc>
              <a:buClrTx/>
              <a:buFont typeface="+mj-lt"/>
              <a:buAutoNum type="arabicPeriod"/>
            </a:pPr>
            <a:r>
              <a:rPr altLang="en-US" b="0" dirty="0">
                <a:solidFill>
                  <a:srgbClr val="0000FF"/>
                </a:solidFill>
              </a:rPr>
              <a:t>从寄存器堆中读出寄存器</a:t>
            </a:r>
            <a:r>
              <a:rPr lang="en-US" altLang="en-US" b="0" dirty="0">
                <a:solidFill>
                  <a:srgbClr val="0000FF"/>
                </a:solidFill>
              </a:rPr>
              <a:t> </a:t>
            </a:r>
            <a:r>
              <a:rPr lang="en-US" altLang="zh-CN" b="0" dirty="0" err="1">
                <a:solidFill>
                  <a:srgbClr val="0000FF"/>
                </a:solidFill>
              </a:rPr>
              <a:t>rs</a:t>
            </a:r>
            <a:r>
              <a:rPr lang="en-US" altLang="zh-CN" b="0" dirty="0">
                <a:solidFill>
                  <a:srgbClr val="0000FF"/>
                </a:solidFill>
              </a:rPr>
              <a:t> </a:t>
            </a:r>
            <a:r>
              <a:rPr lang="zh-CN" altLang="en-US" b="0" dirty="0">
                <a:solidFill>
                  <a:srgbClr val="0000FF"/>
                </a:solidFill>
              </a:rPr>
              <a:t>的值</a:t>
            </a:r>
            <a:endParaRPr lang="en-US" altLang="zh-CN" b="0" dirty="0">
              <a:solidFill>
                <a:srgbClr val="0000FF"/>
              </a:solidFill>
            </a:endParaRPr>
          </a:p>
          <a:p>
            <a:pPr marL="514350" indent="-514350" algn="l" fontAlgn="auto">
              <a:lnSpc>
                <a:spcPct val="150000"/>
              </a:lnSpc>
              <a:buClrTx/>
              <a:buFont typeface="+mj-lt"/>
              <a:buAutoNum type="arabicPeriod"/>
            </a:pPr>
            <a:r>
              <a:rPr lang="en-US" altLang="zh-CN" b="0" dirty="0">
                <a:solidFill>
                  <a:srgbClr val="C00000"/>
                </a:solidFill>
              </a:rPr>
              <a:t>ALU</a:t>
            </a:r>
            <a:r>
              <a:rPr altLang="en-US" b="0" dirty="0">
                <a:solidFill>
                  <a:srgbClr val="C00000"/>
                </a:solidFill>
              </a:rPr>
              <a:t>将</a:t>
            </a:r>
            <a:r>
              <a:rPr lang="en-US" altLang="zh-CN" b="0" dirty="0" err="1">
                <a:solidFill>
                  <a:srgbClr val="C00000"/>
                </a:solidFill>
              </a:rPr>
              <a:t>rs</a:t>
            </a:r>
            <a:r>
              <a:rPr lang="en-US" altLang="zh-CN" b="0" dirty="0">
                <a:solidFill>
                  <a:srgbClr val="C00000"/>
                </a:solidFill>
              </a:rPr>
              <a:t> </a:t>
            </a:r>
            <a:r>
              <a:rPr lang="zh-CN" altLang="en-US" b="0" dirty="0">
                <a:solidFill>
                  <a:srgbClr val="C00000"/>
                </a:solidFill>
              </a:rPr>
              <a:t>中的</a:t>
            </a:r>
            <a:r>
              <a:rPr altLang="en-US" b="0" dirty="0">
                <a:solidFill>
                  <a:srgbClr val="C00000"/>
                </a:solidFill>
              </a:rPr>
              <a:t>值与符号扩展后的指令低</a:t>
            </a:r>
            <a:r>
              <a:rPr lang="en-US" altLang="zh-CN" b="0" dirty="0">
                <a:solidFill>
                  <a:srgbClr val="C00000"/>
                </a:solidFill>
              </a:rPr>
              <a:t>16</a:t>
            </a:r>
            <a:r>
              <a:rPr altLang="en-US" b="0" dirty="0">
                <a:solidFill>
                  <a:srgbClr val="C00000"/>
                </a:solidFill>
              </a:rPr>
              <a:t>位值（</a:t>
            </a:r>
            <a:r>
              <a:rPr lang="en-US" altLang="zh-CN" b="0" dirty="0">
                <a:solidFill>
                  <a:srgbClr val="C00000"/>
                </a:solidFill>
              </a:rPr>
              <a:t>address</a:t>
            </a:r>
            <a:r>
              <a:rPr altLang="en-US" b="0" dirty="0">
                <a:solidFill>
                  <a:srgbClr val="C00000"/>
                </a:solidFill>
              </a:rPr>
              <a:t>）相加</a:t>
            </a:r>
          </a:p>
          <a:p>
            <a:pPr marL="514350" indent="-514350" algn="l" fontAlgn="auto">
              <a:lnSpc>
                <a:spcPct val="150000"/>
              </a:lnSpc>
              <a:buClrTx/>
              <a:buFont typeface="+mj-lt"/>
              <a:buAutoNum type="arabicPeriod"/>
            </a:pPr>
            <a:r>
              <a:rPr altLang="en-US" b="0" dirty="0">
                <a:solidFill>
                  <a:srgbClr val="0000FF"/>
                </a:solidFill>
              </a:rPr>
              <a:t>将</a:t>
            </a:r>
            <a:r>
              <a:rPr lang="en-US" altLang="zh-CN" b="0" dirty="0">
                <a:solidFill>
                  <a:srgbClr val="0000FF"/>
                </a:solidFill>
              </a:rPr>
              <a:t>ALU</a:t>
            </a:r>
            <a:r>
              <a:rPr altLang="en-US" b="0" dirty="0">
                <a:solidFill>
                  <a:srgbClr val="0000FF"/>
                </a:solidFill>
              </a:rPr>
              <a:t>的结果作为数据存储器的地址</a:t>
            </a:r>
            <a:r>
              <a:rPr lang="zh-CN" altLang="en-US" b="0" dirty="0">
                <a:solidFill>
                  <a:srgbClr val="0000FF"/>
                </a:solidFill>
              </a:rPr>
              <a:t>读出数据</a:t>
            </a:r>
            <a:endParaRPr altLang="en-US" b="0" dirty="0">
              <a:solidFill>
                <a:srgbClr val="0000FF"/>
              </a:solidFill>
            </a:endParaRPr>
          </a:p>
          <a:p>
            <a:pPr marL="514350" indent="-514350" algn="l" fontAlgn="auto">
              <a:lnSpc>
                <a:spcPct val="150000"/>
              </a:lnSpc>
              <a:buClrTx/>
              <a:buFont typeface="+mj-lt"/>
              <a:buAutoNum type="arabicPeriod"/>
            </a:pPr>
            <a:r>
              <a:rPr altLang="en-US" b="0" dirty="0">
                <a:solidFill>
                  <a:srgbClr val="C00000"/>
                </a:solidFill>
              </a:rPr>
              <a:t>存储单元的数据写入寄存器堆，目标寄存器由指令的</a:t>
            </a:r>
            <a:r>
              <a:rPr lang="en-US" altLang="zh-CN" b="0" dirty="0">
                <a:solidFill>
                  <a:srgbClr val="C00000"/>
                </a:solidFill>
              </a:rPr>
              <a:t>20</a:t>
            </a:r>
            <a:r>
              <a:rPr altLang="en-US" b="0" dirty="0">
                <a:solidFill>
                  <a:srgbClr val="C00000"/>
                </a:solidFill>
              </a:rPr>
              <a:t>：</a:t>
            </a:r>
            <a:r>
              <a:rPr lang="en-US" altLang="zh-CN" b="0" dirty="0">
                <a:solidFill>
                  <a:srgbClr val="C00000"/>
                </a:solidFill>
              </a:rPr>
              <a:t>16</a:t>
            </a:r>
            <a:r>
              <a:rPr altLang="en-US" b="0" dirty="0">
                <a:solidFill>
                  <a:srgbClr val="C00000"/>
                </a:solidFill>
              </a:rPr>
              <a:t>位（</a:t>
            </a:r>
            <a:r>
              <a:rPr lang="en-US" altLang="en-US" b="0" dirty="0">
                <a:solidFill>
                  <a:srgbClr val="C00000"/>
                </a:solidFill>
              </a:rPr>
              <a:t> </a:t>
            </a:r>
            <a:r>
              <a:rPr lang="en-US" altLang="zh-CN" b="0" dirty="0" err="1">
                <a:solidFill>
                  <a:srgbClr val="C00000"/>
                </a:solidFill>
              </a:rPr>
              <a:t>rt</a:t>
            </a:r>
            <a:r>
              <a:rPr altLang="en-US" b="0" dirty="0">
                <a:solidFill>
                  <a:srgbClr val="C00000"/>
                </a:solidFill>
              </a:rPr>
              <a:t>）指出</a:t>
            </a:r>
            <a:endParaRPr altLang="en-US" b="0" dirty="0"/>
          </a:p>
          <a:p>
            <a:pPr indent="0" algn="l">
              <a:buClrTx/>
              <a:buFont typeface="+mj-lt"/>
              <a:buNone/>
            </a:pPr>
            <a:endParaRPr altLang="zh-CN" b="0" dirty="0">
              <a:solidFill>
                <a:srgbClr val="0000FF"/>
              </a:solidFill>
            </a:endParaRPr>
          </a:p>
          <a:p>
            <a:pPr indent="0" algn="l">
              <a:buFont typeface="Wingdings" panose="05000000000000000000" pitchFamily="2" charset="2"/>
              <a:buNone/>
            </a:pPr>
            <a:endParaRPr altLang="en-US" b="0" dirty="0"/>
          </a:p>
        </p:txBody>
      </p:sp>
      <p:grpSp>
        <p:nvGrpSpPr>
          <p:cNvPr id="2" name="组合 1"/>
          <p:cNvGrpSpPr/>
          <p:nvPr/>
        </p:nvGrpSpPr>
        <p:grpSpPr>
          <a:xfrm>
            <a:off x="2121535" y="126683"/>
            <a:ext cx="6913563" cy="773112"/>
            <a:chOff x="884" y="981"/>
            <a:chExt cx="4355" cy="487"/>
          </a:xfrm>
        </p:grpSpPr>
        <p:sp>
          <p:nvSpPr>
            <p:cNvPr id="4" name="文本框 3"/>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dirty="0">
                  <a:latin typeface="Arial" panose="020B0604020202020204" pitchFamily="34" charset="0"/>
                  <a:ea typeface="Times New Roman" panose="02020603050405020304" charset="0"/>
                </a:rPr>
                <a:t>35</a:t>
              </a:r>
              <a:endParaRPr lang="en-US" altLang="zh-CN" sz="2000" dirty="0">
                <a:latin typeface="Arial" panose="020B0604020202020204" pitchFamily="34" charset="0"/>
                <a:ea typeface="Times New Roman" panose="02020603050405020304" charset="0"/>
              </a:endParaRPr>
            </a:p>
          </p:txBody>
        </p:sp>
        <p:sp>
          <p:nvSpPr>
            <p:cNvPr id="5" name="文本框 4"/>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6" name="文本框 5"/>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7" name="文本框 6"/>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9" name="文本框 8"/>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10" name="文本框 9"/>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11" name="文本框 10"/>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12" name="文本框 11"/>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13" name="灯片编号占位符 12"/>
          <p:cNvSpPr>
            <a:spLocks noGrp="1"/>
          </p:cNvSpPr>
          <p:nvPr>
            <p:ph type="sldNum" sz="quarter" idx="12"/>
          </p:nvPr>
        </p:nvSpPr>
        <p:spPr/>
        <p:txBody>
          <a:bodyPr/>
          <a:lstStyle/>
          <a:p>
            <a:fld id="{240D5ECE-8B49-45CD-BE81-EF81920D1969}" type="slidenum">
              <a:rPr lang="en-US" altLang="zh-CN" smtClean="0"/>
              <a:t>75</a:t>
            </a:fld>
            <a:endParaRPr kumimoji="0"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6" name="图片 312325" descr="f04-20-P374493"/>
          <p:cNvPicPr>
            <a:picLocks noChangeAspect="1"/>
          </p:cNvPicPr>
          <p:nvPr/>
        </p:nvPicPr>
        <p:blipFill>
          <a:blip r:embed="rId3"/>
          <a:stretch>
            <a:fillRect/>
          </a:stretch>
        </p:blipFill>
        <p:spPr>
          <a:xfrm>
            <a:off x="899592" y="993870"/>
            <a:ext cx="7488832" cy="5819506"/>
          </a:xfrm>
          <a:prstGeom prst="rect">
            <a:avLst/>
          </a:prstGeom>
          <a:noFill/>
          <a:ln w="9525">
            <a:noFill/>
          </a:ln>
        </p:spPr>
      </p:pic>
      <p:sp>
        <p:nvSpPr>
          <p:cNvPr id="312324" name="标题 312323"/>
          <p:cNvSpPr>
            <a:spLocks noGrp="1"/>
          </p:cNvSpPr>
          <p:nvPr>
            <p:ph type="title"/>
          </p:nvPr>
        </p:nvSpPr>
        <p:spPr>
          <a:xfrm>
            <a:off x="220915" y="209550"/>
            <a:ext cx="8403020" cy="552450"/>
          </a:xfrm>
        </p:spPr>
        <p:txBody>
          <a:bodyPr anchor="b">
            <a:spAutoFit/>
          </a:bodyPr>
          <a:lstStyle/>
          <a:p>
            <a:r>
              <a:rPr lang="en-US" altLang="zh-CN" b="1" dirty="0">
                <a:solidFill>
                  <a:srgbClr val="FF0000"/>
                </a:solidFill>
              </a:rPr>
              <a:t>Load</a:t>
            </a:r>
            <a:r>
              <a:rPr altLang="en-US" b="1" dirty="0">
                <a:solidFill>
                  <a:srgbClr val="FF0000"/>
                </a:solidFill>
              </a:rPr>
              <a:t>指令</a:t>
            </a:r>
          </a:p>
        </p:txBody>
      </p:sp>
      <p:grpSp>
        <p:nvGrpSpPr>
          <p:cNvPr id="302097" name="组合 302096"/>
          <p:cNvGrpSpPr/>
          <p:nvPr/>
        </p:nvGrpSpPr>
        <p:grpSpPr>
          <a:xfrm>
            <a:off x="2121535" y="54928"/>
            <a:ext cx="6913563" cy="773112"/>
            <a:chOff x="884" y="981"/>
            <a:chExt cx="4355" cy="487"/>
          </a:xfrm>
        </p:grpSpPr>
        <p:sp>
          <p:nvSpPr>
            <p:cNvPr id="302098" name="文本框 302097"/>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dirty="0">
                  <a:latin typeface="Arial" panose="020B0604020202020204" pitchFamily="34" charset="0"/>
                  <a:ea typeface="Times New Roman" panose="02020603050405020304" charset="0"/>
                </a:rPr>
                <a:t>35</a:t>
              </a:r>
              <a:endParaRPr lang="en-US" altLang="zh-CN" sz="2000" dirty="0">
                <a:latin typeface="Arial" panose="020B0604020202020204" pitchFamily="34" charset="0"/>
                <a:ea typeface="Times New Roman" panose="02020603050405020304" charset="0"/>
              </a:endParaRPr>
            </a:p>
          </p:txBody>
        </p:sp>
        <p:sp>
          <p:nvSpPr>
            <p:cNvPr id="302099" name="文本框 302098"/>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0" name="文本框 302099"/>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01" name="文本框 302100"/>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02" name="文本框 302101"/>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03" name="文本框 302102"/>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04" name="文本框 302103"/>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05" name="文本框 302104"/>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76</a:t>
            </a:fld>
            <a:endParaRPr kumimoji="0" lang="zh-CN" altLang="en-US" dirty="0"/>
          </a:p>
        </p:txBody>
      </p:sp>
      <p:sp>
        <p:nvSpPr>
          <p:cNvPr id="15" name="TextBox 14"/>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554538" y="256490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7" name="TextBox 16"/>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8" name="TextBox 17"/>
          <p:cNvSpPr txBox="1"/>
          <p:nvPr/>
        </p:nvSpPr>
        <p:spPr>
          <a:xfrm>
            <a:off x="4797925" y="2852936"/>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9" name="TextBox 18"/>
          <p:cNvSpPr txBox="1"/>
          <p:nvPr/>
        </p:nvSpPr>
        <p:spPr>
          <a:xfrm>
            <a:off x="4616802" y="3068960"/>
            <a:ext cx="513294" cy="261610"/>
          </a:xfrm>
          <a:prstGeom prst="rect">
            <a:avLst/>
          </a:prstGeom>
          <a:noFill/>
        </p:spPr>
        <p:txBody>
          <a:bodyPr wrap="square" rtlCol="0">
            <a:spAutoFit/>
          </a:bodyPr>
          <a:lstStyle/>
          <a:p>
            <a:r>
              <a:rPr lang="en-US" altLang="zh-CN" sz="1100" b="1" dirty="0">
                <a:solidFill>
                  <a:srgbClr val="FF0000"/>
                </a:solidFill>
              </a:rPr>
              <a:t>= 00</a:t>
            </a:r>
            <a:endParaRPr lang="zh-CN" altLang="en-US" sz="1100" b="1" dirty="0">
              <a:solidFill>
                <a:srgbClr val="FF0000"/>
              </a:solidFill>
            </a:endParaRPr>
          </a:p>
        </p:txBody>
      </p:sp>
      <p:sp>
        <p:nvSpPr>
          <p:cNvPr id="20" name="TextBox 19"/>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2" name="TextBox 21"/>
          <p:cNvSpPr txBox="1"/>
          <p:nvPr/>
        </p:nvSpPr>
        <p:spPr>
          <a:xfrm>
            <a:off x="4698862" y="3519671"/>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3" name="TextBox 22"/>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45" y="1026160"/>
            <a:ext cx="8650605" cy="4526280"/>
          </a:xfrm>
        </p:spPr>
        <p:txBody>
          <a:bodyPr/>
          <a:lstStyle/>
          <a:p>
            <a:r>
              <a:rPr lang="zh-CN" altLang="en-US" sz="3000">
                <a:latin typeface="华文中宋" panose="02010600040101010101" pitchFamily="2" charset="-122"/>
                <a:ea typeface="华文中宋" panose="02010600040101010101" pitchFamily="2" charset="-122"/>
              </a:rPr>
              <a:t>其操作类似</a:t>
            </a:r>
            <a:r>
              <a:rPr lang="en-US" altLang="zh-CN" sz="3000">
                <a:latin typeface="华文中宋" panose="02010600040101010101" pitchFamily="2" charset="-122"/>
                <a:ea typeface="华文中宋" panose="02010600040101010101" pitchFamily="2" charset="-122"/>
              </a:rPr>
              <a:t>R</a:t>
            </a:r>
            <a:r>
              <a:rPr altLang="en-US" sz="3000">
                <a:latin typeface="华文中宋" panose="02010600040101010101" pitchFamily="2" charset="-122"/>
                <a:ea typeface="华文中宋" panose="02010600040101010101" pitchFamily="2" charset="-122"/>
              </a:rPr>
              <a:t>型指令，但</a:t>
            </a:r>
            <a:r>
              <a:rPr lang="en-US" altLang="zh-CN" sz="3000">
                <a:latin typeface="华文中宋" panose="02010600040101010101" pitchFamily="2" charset="-122"/>
                <a:ea typeface="华文中宋" panose="02010600040101010101" pitchFamily="2" charset="-122"/>
              </a:rPr>
              <a:t>ALU</a:t>
            </a:r>
            <a:r>
              <a:rPr altLang="en-US" sz="3000">
                <a:latin typeface="华文中宋" panose="02010600040101010101" pitchFamily="2" charset="-122"/>
                <a:ea typeface="华文中宋" panose="02010600040101010101" pitchFamily="2" charset="-122"/>
              </a:rPr>
              <a:t>的零输出</a:t>
            </a:r>
            <a:r>
              <a:rPr lang="en-US" altLang="zh-CN" sz="3000">
                <a:latin typeface="华文中宋" panose="02010600040101010101" pitchFamily="2" charset="-122"/>
                <a:ea typeface="华文中宋" panose="02010600040101010101" pitchFamily="2" charset="-122"/>
              </a:rPr>
              <a:t>Zero</a:t>
            </a:r>
            <a:r>
              <a:rPr altLang="zh-CN" sz="3000">
                <a:latin typeface="华文中宋" panose="02010600040101010101" pitchFamily="2" charset="-122"/>
                <a:ea typeface="华文中宋" panose="02010600040101010101" pitchFamily="2" charset="-122"/>
              </a:rPr>
              <a:t>用于决定</a:t>
            </a:r>
            <a:r>
              <a:rPr lang="en-US" altLang="zh-CN" sz="3000">
                <a:latin typeface="华文中宋" panose="02010600040101010101" pitchFamily="2" charset="-122"/>
                <a:ea typeface="华文中宋" panose="02010600040101010101" pitchFamily="2" charset="-122"/>
              </a:rPr>
              <a:t>PC</a:t>
            </a:r>
            <a:r>
              <a:rPr altLang="en-US" sz="3000">
                <a:latin typeface="华文中宋" panose="02010600040101010101" pitchFamily="2" charset="-122"/>
                <a:ea typeface="华文中宋" panose="02010600040101010101" pitchFamily="2" charset="-122"/>
              </a:rPr>
              <a:t>自增还是置为分支目标地址。</a:t>
            </a:r>
            <a:r>
              <a:rPr lang="zh-CN" altLang="en-US" sz="3000">
                <a:latin typeface="华文中宋" panose="02010600040101010101" pitchFamily="2" charset="-122"/>
                <a:ea typeface="华文中宋" panose="02010600040101010101" pitchFamily="2" charset="-122"/>
              </a:rPr>
              <a:t>分为</a:t>
            </a:r>
            <a:r>
              <a:rPr lang="en-US" altLang="zh-CN" sz="3000">
                <a:latin typeface="华文中宋" panose="02010600040101010101" pitchFamily="2" charset="-122"/>
                <a:ea typeface="华文中宋" panose="02010600040101010101" pitchFamily="2" charset="-122"/>
              </a:rPr>
              <a:t>4</a:t>
            </a:r>
            <a:r>
              <a:rPr altLang="en-US" sz="3000">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149160" y="209550"/>
            <a:ext cx="2694648" cy="552450"/>
          </a:xfrm>
        </p:spPr>
        <p:txBody>
          <a:bodyPr wrap="square" anchor="b">
            <a:spAutoFit/>
          </a:bodyPr>
          <a:lstStyle/>
          <a:p>
            <a:r>
              <a:rPr lang="en-US" altLang="zh-CN" b="1" dirty="0" err="1">
                <a:solidFill>
                  <a:srgbClr val="FF0000"/>
                </a:solidFill>
                <a:sym typeface="+mn-ea"/>
              </a:rPr>
              <a:t>beq</a:t>
            </a:r>
            <a:r>
              <a:rPr altLang="en-US" b="1" dirty="0">
                <a:solidFill>
                  <a:srgbClr val="FF0000"/>
                </a:solidFill>
                <a:sym typeface="+mn-ea"/>
              </a:rPr>
              <a:t>指令</a:t>
            </a:r>
          </a:p>
        </p:txBody>
      </p:sp>
      <p:sp>
        <p:nvSpPr>
          <p:cNvPr id="8" name="Text Box 12"/>
          <p:cNvSpPr txBox="1">
            <a:spLocks noChangeArrowheads="1"/>
          </p:cNvSpPr>
          <p:nvPr/>
        </p:nvSpPr>
        <p:spPr bwMode="auto">
          <a:xfrm>
            <a:off x="688340" y="2430145"/>
            <a:ext cx="8204200" cy="462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fontAlgn="auto">
              <a:lnSpc>
                <a:spcPct val="1500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fontAlgn="auto">
              <a:lnSpc>
                <a:spcPct val="150000"/>
              </a:lnSpc>
              <a:buClrTx/>
              <a:buFont typeface="+mj-lt"/>
              <a:buAutoNum type="arabicPeriod"/>
            </a:pPr>
            <a:r>
              <a:rPr altLang="en-US" b="0" dirty="0">
                <a:solidFill>
                  <a:srgbClr val="0000FF"/>
                </a:solidFill>
              </a:rPr>
              <a:t>从寄存器堆中读出寄存器</a:t>
            </a:r>
            <a:r>
              <a:rPr altLang="en-US" b="0" dirty="0">
                <a:solidFill>
                  <a:srgbClr val="FF0000"/>
                </a:solidFill>
              </a:rPr>
              <a:t> </a:t>
            </a:r>
            <a:r>
              <a:rPr lang="en-US" altLang="zh-CN" b="0" dirty="0" err="1">
                <a:solidFill>
                  <a:srgbClr val="FF0000"/>
                </a:solidFill>
              </a:rPr>
              <a:t>rs</a:t>
            </a:r>
            <a:r>
              <a:rPr lang="en-US" altLang="zh-CN" b="0" dirty="0">
                <a:solidFill>
                  <a:srgbClr val="FF0000"/>
                </a:solidFill>
              </a:rPr>
              <a:t> </a:t>
            </a:r>
            <a:r>
              <a:rPr altLang="zh-CN" b="0" dirty="0">
                <a:solidFill>
                  <a:srgbClr val="0000FF"/>
                </a:solidFill>
              </a:rPr>
              <a:t>和</a:t>
            </a:r>
            <a:r>
              <a:rPr lang="en-US" altLang="zh-CN" b="0" dirty="0">
                <a:solidFill>
                  <a:srgbClr val="0000FF"/>
                </a:solidFill>
              </a:rPr>
              <a:t> </a:t>
            </a:r>
            <a:r>
              <a:rPr lang="en-US" altLang="zh-CN" b="0" dirty="0" err="1">
                <a:solidFill>
                  <a:srgbClr val="FF0000"/>
                </a:solidFill>
              </a:rPr>
              <a:t>rt</a:t>
            </a:r>
            <a:r>
              <a:rPr altLang="zh-CN" b="0" dirty="0">
                <a:solidFill>
                  <a:srgbClr val="FF0000"/>
                </a:solidFill>
              </a:rPr>
              <a:t>的值</a:t>
            </a:r>
          </a:p>
          <a:p>
            <a:pPr marL="514350" indent="-514350" algn="l" fontAlgn="auto">
              <a:lnSpc>
                <a:spcPct val="150000"/>
              </a:lnSpc>
              <a:buClrTx/>
              <a:buFont typeface="+mj-lt"/>
              <a:buAutoNum type="arabicPeriod"/>
            </a:pPr>
            <a:r>
              <a:rPr lang="en-US" altLang="zh-CN" b="0" dirty="0">
                <a:solidFill>
                  <a:srgbClr val="C00000"/>
                </a:solidFill>
              </a:rPr>
              <a:t>ALU</a:t>
            </a:r>
            <a:r>
              <a:rPr altLang="en-US" b="0" dirty="0">
                <a:solidFill>
                  <a:srgbClr val="C00000"/>
                </a:solidFill>
              </a:rPr>
              <a:t>将</a:t>
            </a:r>
            <a:r>
              <a:rPr lang="en-US" altLang="zh-CN" b="0" dirty="0" err="1">
                <a:solidFill>
                  <a:srgbClr val="FF0000"/>
                </a:solidFill>
              </a:rPr>
              <a:t>rs</a:t>
            </a:r>
            <a:r>
              <a:rPr lang="en-US" altLang="zh-CN" b="0" dirty="0">
                <a:solidFill>
                  <a:srgbClr val="FF0000"/>
                </a:solidFill>
              </a:rPr>
              <a:t> </a:t>
            </a:r>
            <a:r>
              <a:rPr lang="zh-CN" altLang="en-US" b="0" dirty="0">
                <a:solidFill>
                  <a:srgbClr val="0000FF"/>
                </a:solidFill>
              </a:rPr>
              <a:t>和 </a:t>
            </a:r>
            <a:r>
              <a:rPr lang="en-US" altLang="zh-CN" b="0" dirty="0" err="1">
                <a:solidFill>
                  <a:srgbClr val="FF0000"/>
                </a:solidFill>
              </a:rPr>
              <a:t>rt</a:t>
            </a:r>
            <a:r>
              <a:rPr lang="zh-CN" altLang="en-US" b="0" dirty="0">
                <a:solidFill>
                  <a:srgbClr val="FF0000"/>
                </a:solidFill>
              </a:rPr>
              <a:t> </a:t>
            </a:r>
            <a:r>
              <a:rPr lang="zh-CN" altLang="en-US" b="0" dirty="0">
                <a:solidFill>
                  <a:srgbClr val="C00000"/>
                </a:solidFill>
              </a:rPr>
              <a:t>中的</a:t>
            </a:r>
            <a:r>
              <a:rPr altLang="en-US" b="0" dirty="0">
                <a:solidFill>
                  <a:srgbClr val="C00000"/>
                </a:solidFill>
              </a:rPr>
              <a:t>两数相减。</a:t>
            </a:r>
            <a:r>
              <a:rPr lang="en-US" altLang="zh-CN" b="0" dirty="0">
                <a:solidFill>
                  <a:srgbClr val="C00000"/>
                </a:solidFill>
              </a:rPr>
              <a:t>PC+4</a:t>
            </a:r>
            <a:r>
              <a:rPr altLang="en-US" b="0" dirty="0">
                <a:solidFill>
                  <a:srgbClr val="C00000"/>
                </a:solidFill>
              </a:rPr>
              <a:t>的值与符号扩展并左移</a:t>
            </a:r>
            <a:r>
              <a:rPr lang="en-US" altLang="zh-CN" b="0" dirty="0">
                <a:solidFill>
                  <a:srgbClr val="C00000"/>
                </a:solidFill>
              </a:rPr>
              <a:t>2</a:t>
            </a:r>
            <a:r>
              <a:rPr altLang="en-US" b="0" dirty="0">
                <a:solidFill>
                  <a:srgbClr val="C00000"/>
                </a:solidFill>
              </a:rPr>
              <a:t>位后的指令低</a:t>
            </a:r>
            <a:r>
              <a:rPr lang="en-US" altLang="zh-CN" b="0" dirty="0">
                <a:solidFill>
                  <a:srgbClr val="C00000"/>
                </a:solidFill>
              </a:rPr>
              <a:t>16</a:t>
            </a:r>
            <a:r>
              <a:rPr altLang="en-US" b="0" dirty="0">
                <a:solidFill>
                  <a:srgbClr val="C00000"/>
                </a:solidFill>
              </a:rPr>
              <a:t>位（</a:t>
            </a:r>
            <a:r>
              <a:rPr lang="en-US" altLang="zh-CN" b="0" dirty="0">
                <a:solidFill>
                  <a:srgbClr val="C00000"/>
                </a:solidFill>
              </a:rPr>
              <a:t>address</a:t>
            </a:r>
            <a:r>
              <a:rPr altLang="en-US" b="0" dirty="0">
                <a:solidFill>
                  <a:srgbClr val="C00000"/>
                </a:solidFill>
              </a:rPr>
              <a:t>）相加，结果</a:t>
            </a:r>
            <a:r>
              <a:rPr lang="zh-CN" altLang="en-US" b="0" dirty="0">
                <a:solidFill>
                  <a:srgbClr val="C00000"/>
                </a:solidFill>
              </a:rPr>
              <a:t>为转移时的</a:t>
            </a:r>
            <a:r>
              <a:rPr altLang="en-US" b="0" dirty="0">
                <a:solidFill>
                  <a:srgbClr val="C00000"/>
                </a:solidFill>
              </a:rPr>
              <a:t>目标地址</a:t>
            </a:r>
          </a:p>
          <a:p>
            <a:pPr marL="514350" indent="-514350" algn="l" fontAlgn="auto">
              <a:lnSpc>
                <a:spcPct val="150000"/>
              </a:lnSpc>
              <a:buClrTx/>
              <a:buFont typeface="+mj-lt"/>
              <a:buAutoNum type="arabicPeriod"/>
            </a:pPr>
            <a:r>
              <a:rPr altLang="en-US" b="0" dirty="0">
                <a:solidFill>
                  <a:srgbClr val="0000FF"/>
                </a:solidFill>
              </a:rPr>
              <a:t>根据</a:t>
            </a:r>
            <a:r>
              <a:rPr lang="en-US" altLang="zh-CN" b="0" dirty="0">
                <a:solidFill>
                  <a:srgbClr val="0000FF"/>
                </a:solidFill>
              </a:rPr>
              <a:t>ALU</a:t>
            </a:r>
            <a:r>
              <a:rPr altLang="en-US" b="0" dirty="0">
                <a:solidFill>
                  <a:srgbClr val="0000FF"/>
                </a:solidFill>
              </a:rPr>
              <a:t>的零输出</a:t>
            </a:r>
            <a:r>
              <a:rPr lang="en-US" altLang="zh-CN" b="0" dirty="0">
                <a:solidFill>
                  <a:srgbClr val="0000FF"/>
                </a:solidFill>
              </a:rPr>
              <a:t>Zero</a:t>
            </a:r>
            <a:r>
              <a:rPr altLang="en-US" b="0" dirty="0">
                <a:solidFill>
                  <a:srgbClr val="0000FF"/>
                </a:solidFill>
              </a:rPr>
              <a:t>决定哪个加法器的结果存入</a:t>
            </a:r>
            <a:r>
              <a:rPr lang="en-US" altLang="zh-CN" b="0" dirty="0">
                <a:solidFill>
                  <a:srgbClr val="0000FF"/>
                </a:solidFill>
              </a:rPr>
              <a:t>PC</a:t>
            </a:r>
            <a:r>
              <a:rPr altLang="en-US" b="0" dirty="0">
                <a:solidFill>
                  <a:srgbClr val="0000FF"/>
                </a:solidFill>
              </a:rPr>
              <a:t>中</a:t>
            </a:r>
            <a:endParaRPr altLang="en-US" b="0" dirty="0"/>
          </a:p>
        </p:txBody>
      </p:sp>
      <p:grpSp>
        <p:nvGrpSpPr>
          <p:cNvPr id="302106" name="组合 302105"/>
          <p:cNvGrpSpPr/>
          <p:nvPr/>
        </p:nvGrpSpPr>
        <p:grpSpPr>
          <a:xfrm>
            <a:off x="2049780" y="106363"/>
            <a:ext cx="6913563" cy="773112"/>
            <a:chOff x="884" y="981"/>
            <a:chExt cx="4355" cy="487"/>
          </a:xfrm>
        </p:grpSpPr>
        <p:sp>
          <p:nvSpPr>
            <p:cNvPr id="302107" name="文本框 302106"/>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4</a:t>
              </a:r>
              <a:endParaRPr lang="en-US" altLang="zh-CN" sz="2000">
                <a:latin typeface="Arial" panose="020B0604020202020204" pitchFamily="34" charset="0"/>
                <a:ea typeface="Times New Roman" panose="02020603050405020304" charset="0"/>
              </a:endParaRPr>
            </a:p>
          </p:txBody>
        </p:sp>
        <p:sp>
          <p:nvSpPr>
            <p:cNvPr id="302108" name="文本框 302107"/>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9" name="文本框 302108"/>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10" name="文本框 302109"/>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11" name="文本框 302110"/>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12" name="文本框 302111"/>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13" name="文本框 302112"/>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14" name="文本框 302113"/>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2" name="灯片编号占位符 1"/>
          <p:cNvSpPr>
            <a:spLocks noGrp="1"/>
          </p:cNvSpPr>
          <p:nvPr>
            <p:ph type="sldNum" sz="quarter" idx="12"/>
          </p:nvPr>
        </p:nvSpPr>
        <p:spPr/>
        <p:txBody>
          <a:bodyPr/>
          <a:lstStyle/>
          <a:p>
            <a:fld id="{240D5ECE-8B49-45CD-BE81-EF81920D1969}" type="slidenum">
              <a:rPr lang="en-US" altLang="zh-CN" smtClean="0"/>
              <a:t>77</a:t>
            </a:fld>
            <a:endParaRPr kumimoji="0"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图片 315397" descr="f04-21-P374493"/>
          <p:cNvPicPr>
            <a:picLocks noChangeAspect="1"/>
          </p:cNvPicPr>
          <p:nvPr/>
        </p:nvPicPr>
        <p:blipFill>
          <a:blip r:embed="rId3"/>
          <a:stretch>
            <a:fillRect/>
          </a:stretch>
        </p:blipFill>
        <p:spPr>
          <a:xfrm>
            <a:off x="899592" y="974179"/>
            <a:ext cx="7421508" cy="5767189"/>
          </a:xfrm>
          <a:prstGeom prst="rect">
            <a:avLst/>
          </a:prstGeom>
          <a:noFill/>
          <a:ln w="9525">
            <a:noFill/>
          </a:ln>
        </p:spPr>
      </p:pic>
      <p:sp>
        <p:nvSpPr>
          <p:cNvPr id="315396" name="标题 315395"/>
          <p:cNvSpPr>
            <a:spLocks noGrp="1"/>
          </p:cNvSpPr>
          <p:nvPr>
            <p:ph type="title"/>
          </p:nvPr>
        </p:nvSpPr>
        <p:spPr>
          <a:xfrm>
            <a:off x="436180" y="177225"/>
            <a:ext cx="8403020" cy="584775"/>
          </a:xfrm>
        </p:spPr>
        <p:txBody>
          <a:bodyPr anchor="b">
            <a:spAutoFit/>
          </a:bodyPr>
          <a:lstStyle/>
          <a:p>
            <a:r>
              <a:rPr lang="en-US" altLang="zh-CN" sz="3200" b="1" dirty="0">
                <a:solidFill>
                  <a:srgbClr val="0000FF"/>
                </a:solidFill>
              </a:rPr>
              <a:t>Branch-on-Equal Instruction</a:t>
            </a:r>
            <a:r>
              <a:rPr altLang="en-US" sz="3200" b="1" dirty="0">
                <a:solidFill>
                  <a:srgbClr val="0000FF"/>
                </a:solidFill>
              </a:rPr>
              <a:t>相等则分支指令</a:t>
            </a:r>
            <a:r>
              <a:rPr lang="en-US" altLang="zh-CN" sz="3200" b="1" dirty="0" err="1">
                <a:solidFill>
                  <a:srgbClr val="FF0000"/>
                </a:solidFill>
              </a:rPr>
              <a:t>beq</a:t>
            </a:r>
            <a:endParaRPr lang="en-US" altLang="zh-CN" sz="3200" b="1" dirty="0">
              <a:solidFill>
                <a:srgbClr val="FF0000"/>
              </a:solidFill>
            </a:endParaRPr>
          </a:p>
        </p:txBody>
      </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78</a:t>
            </a:fld>
            <a:endParaRPr kumimoji="0" lang="zh-CN" altLang="en-US" dirty="0"/>
          </a:p>
        </p:txBody>
      </p:sp>
      <p:sp>
        <p:nvSpPr>
          <p:cNvPr id="6" name="TextBox 5"/>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7" name="TextBox 6"/>
          <p:cNvSpPr txBox="1"/>
          <p:nvPr/>
        </p:nvSpPr>
        <p:spPr>
          <a:xfrm>
            <a:off x="4554538" y="250395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8" name="TextBox 7"/>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9" name="TextBox 8"/>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0" name="TextBox 9"/>
          <p:cNvSpPr txBox="1"/>
          <p:nvPr/>
        </p:nvSpPr>
        <p:spPr>
          <a:xfrm>
            <a:off x="4616802" y="2997081"/>
            <a:ext cx="513294" cy="261610"/>
          </a:xfrm>
          <a:prstGeom prst="rect">
            <a:avLst/>
          </a:prstGeom>
          <a:noFill/>
        </p:spPr>
        <p:txBody>
          <a:bodyPr wrap="square" rtlCol="0">
            <a:spAutoFit/>
          </a:bodyPr>
          <a:lstStyle/>
          <a:p>
            <a:r>
              <a:rPr lang="en-US" altLang="zh-CN" sz="1100" b="1" dirty="0">
                <a:solidFill>
                  <a:srgbClr val="FF0000"/>
                </a:solidFill>
              </a:rPr>
              <a:t>= 01</a:t>
            </a:r>
            <a:endParaRPr lang="zh-CN" altLang="en-US" sz="1100" b="1" dirty="0">
              <a:solidFill>
                <a:srgbClr val="FF0000"/>
              </a:solidFill>
            </a:endParaRPr>
          </a:p>
        </p:txBody>
      </p:sp>
      <p:sp>
        <p:nvSpPr>
          <p:cNvPr id="11" name="TextBox 10"/>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2" name="TextBox 11"/>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3" name="TextBox 12"/>
          <p:cNvSpPr txBox="1"/>
          <p:nvPr/>
        </p:nvSpPr>
        <p:spPr>
          <a:xfrm>
            <a:off x="4629849" y="3519671"/>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4" name="椭圆 13"/>
          <p:cNvSpPr/>
          <p:nvPr/>
        </p:nvSpPr>
        <p:spPr>
          <a:xfrm>
            <a:off x="4005228" y="3250451"/>
            <a:ext cx="1098620" cy="14922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92218" y="3552071"/>
            <a:ext cx="1098620" cy="16496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图片 315397" descr="f04-21-P374493"/>
          <p:cNvPicPr>
            <a:picLocks noChangeAspect="1"/>
          </p:cNvPicPr>
          <p:nvPr/>
        </p:nvPicPr>
        <p:blipFill>
          <a:blip r:embed="rId3"/>
          <a:stretch>
            <a:fillRect/>
          </a:stretch>
        </p:blipFill>
        <p:spPr>
          <a:xfrm>
            <a:off x="899592" y="974179"/>
            <a:ext cx="7421508" cy="5767189"/>
          </a:xfrm>
          <a:prstGeom prst="rect">
            <a:avLst/>
          </a:prstGeom>
          <a:noFill/>
          <a:ln w="9525">
            <a:noFill/>
          </a:ln>
        </p:spPr>
      </p:pic>
      <p:sp>
        <p:nvSpPr>
          <p:cNvPr id="315396" name="标题 315395"/>
          <p:cNvSpPr>
            <a:spLocks noGrp="1"/>
          </p:cNvSpPr>
          <p:nvPr>
            <p:ph type="title"/>
          </p:nvPr>
        </p:nvSpPr>
        <p:spPr>
          <a:xfrm>
            <a:off x="5650" y="209550"/>
            <a:ext cx="8403020" cy="552450"/>
          </a:xfrm>
        </p:spPr>
        <p:txBody>
          <a:bodyPr anchor="b">
            <a:spAutoFit/>
          </a:bodyPr>
          <a:lstStyle/>
          <a:p>
            <a:r>
              <a:rPr lang="en-US" altLang="zh-CN" dirty="0" err="1">
                <a:solidFill>
                  <a:srgbClr val="FF0000"/>
                </a:solidFill>
              </a:rPr>
              <a:t>beq</a:t>
            </a:r>
            <a:r>
              <a:rPr altLang="en-US" dirty="0">
                <a:solidFill>
                  <a:srgbClr val="FF0000"/>
                </a:solidFill>
              </a:rPr>
              <a:t>指令</a:t>
            </a:r>
          </a:p>
        </p:txBody>
      </p:sp>
      <p:grpSp>
        <p:nvGrpSpPr>
          <p:cNvPr id="302106" name="组合 302105"/>
          <p:cNvGrpSpPr/>
          <p:nvPr/>
        </p:nvGrpSpPr>
        <p:grpSpPr>
          <a:xfrm>
            <a:off x="2049780" y="34608"/>
            <a:ext cx="6913563" cy="773112"/>
            <a:chOff x="884" y="981"/>
            <a:chExt cx="4355" cy="487"/>
          </a:xfrm>
        </p:grpSpPr>
        <p:sp>
          <p:nvSpPr>
            <p:cNvPr id="302107" name="文本框 302106"/>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4</a:t>
              </a:r>
              <a:endParaRPr lang="en-US" altLang="zh-CN" sz="2000">
                <a:latin typeface="Arial" panose="020B0604020202020204" pitchFamily="34" charset="0"/>
                <a:ea typeface="Times New Roman" panose="02020603050405020304" charset="0"/>
              </a:endParaRPr>
            </a:p>
          </p:txBody>
        </p:sp>
        <p:sp>
          <p:nvSpPr>
            <p:cNvPr id="302108" name="文本框 302107"/>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9" name="文本框 302108"/>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10" name="文本框 302109"/>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11" name="文本框 302110"/>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12" name="文本框 302111"/>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13" name="文本框 302112"/>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14" name="文本框 302113"/>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79</a:t>
            </a:fld>
            <a:endParaRPr kumimoji="0" lang="zh-CN" altLang="en-US" dirty="0"/>
          </a:p>
        </p:txBody>
      </p:sp>
      <p:sp>
        <p:nvSpPr>
          <p:cNvPr id="15" name="TextBox 14"/>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16" name="TextBox 15"/>
          <p:cNvSpPr txBox="1"/>
          <p:nvPr/>
        </p:nvSpPr>
        <p:spPr>
          <a:xfrm>
            <a:off x="4554538" y="250395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7" name="TextBox 16"/>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8" name="TextBox 17"/>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9" name="TextBox 18"/>
          <p:cNvSpPr txBox="1"/>
          <p:nvPr/>
        </p:nvSpPr>
        <p:spPr>
          <a:xfrm>
            <a:off x="4616802" y="2997081"/>
            <a:ext cx="513294" cy="261610"/>
          </a:xfrm>
          <a:prstGeom prst="rect">
            <a:avLst/>
          </a:prstGeom>
          <a:noFill/>
        </p:spPr>
        <p:txBody>
          <a:bodyPr wrap="square" rtlCol="0">
            <a:spAutoFit/>
          </a:bodyPr>
          <a:lstStyle/>
          <a:p>
            <a:r>
              <a:rPr lang="en-US" altLang="zh-CN" sz="1100" b="1" dirty="0">
                <a:solidFill>
                  <a:srgbClr val="FF0000"/>
                </a:solidFill>
              </a:rPr>
              <a:t>= 01</a:t>
            </a:r>
            <a:endParaRPr lang="zh-CN" altLang="en-US" sz="1100" b="1" dirty="0">
              <a:solidFill>
                <a:srgbClr val="FF0000"/>
              </a:solidFill>
            </a:endParaRPr>
          </a:p>
        </p:txBody>
      </p:sp>
      <p:sp>
        <p:nvSpPr>
          <p:cNvPr id="20" name="TextBox 19"/>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2" name="TextBox 21"/>
          <p:cNvSpPr txBox="1"/>
          <p:nvPr/>
        </p:nvSpPr>
        <p:spPr>
          <a:xfrm>
            <a:off x="4629849" y="3519671"/>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3" name="椭圆 22"/>
          <p:cNvSpPr/>
          <p:nvPr/>
        </p:nvSpPr>
        <p:spPr>
          <a:xfrm>
            <a:off x="3995936" y="3521572"/>
            <a:ext cx="104612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005228" y="3250451"/>
            <a:ext cx="1098620" cy="14922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996430" y="2521568"/>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基本</a:t>
            </a:r>
            <a:r>
              <a:rPr lang="en-US" altLang="zh-CN" sz="3200" b="1" dirty="0">
                <a:solidFill>
                  <a:srgbClr val="0000FF"/>
                </a:solidFill>
                <a:latin typeface="华文中宋" panose="02010600040101010101" pitchFamily="2" charset="-122"/>
                <a:ea typeface="华文中宋" panose="02010600040101010101" pitchFamily="2" charset="-122"/>
              </a:rPr>
              <a:t>CPU</a:t>
            </a:r>
            <a:r>
              <a:rPr lang="zh-CN" altLang="en-US" sz="3200" b="1" dirty="0">
                <a:solidFill>
                  <a:srgbClr val="0000FF"/>
                </a:solidFill>
                <a:latin typeface="华文中宋" panose="02010600040101010101" pitchFamily="2" charset="-122"/>
                <a:ea typeface="华文中宋" panose="02010600040101010101" pitchFamily="2" charset="-122"/>
              </a:rPr>
              <a:t>设计步骤：</a:t>
            </a:r>
          </a:p>
        </p:txBody>
      </p:sp>
      <p:sp>
        <p:nvSpPr>
          <p:cNvPr id="5" name="Text Box 12"/>
          <p:cNvSpPr txBox="1">
            <a:spLocks noChangeArrowheads="1"/>
          </p:cNvSpPr>
          <p:nvPr/>
        </p:nvSpPr>
        <p:spPr bwMode="auto">
          <a:xfrm>
            <a:off x="8621" y="1653097"/>
            <a:ext cx="9144000" cy="453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ct val="150000"/>
              </a:lnSpc>
              <a:buFont typeface="+mj-lt"/>
              <a:buAutoNum type="arabicPeriod"/>
            </a:pPr>
            <a:r>
              <a:rPr lang="zh-CN" altLang="en-US" sz="3200" b="0" dirty="0"/>
              <a:t>分析设计指令集；</a:t>
            </a:r>
            <a:endParaRPr lang="en-US" altLang="zh-CN" sz="3200" b="0" dirty="0"/>
          </a:p>
          <a:p>
            <a:pPr marL="514350" indent="-514350" algn="l">
              <a:lnSpc>
                <a:spcPct val="150000"/>
              </a:lnSpc>
              <a:buFont typeface="+mj-lt"/>
              <a:buAutoNum type="arabicPeriod"/>
            </a:pPr>
            <a:r>
              <a:rPr lang="zh-CN" altLang="en-US" sz="3200" b="0" dirty="0"/>
              <a:t>建立数据通路（</a:t>
            </a:r>
            <a:r>
              <a:rPr lang="zh-CN" altLang="en-US" b="0" dirty="0"/>
              <a:t>如存储部件，</a:t>
            </a:r>
            <a:r>
              <a:rPr lang="en-US" altLang="zh-CN" b="0" dirty="0"/>
              <a:t>ALU</a:t>
            </a:r>
            <a:r>
              <a:rPr lang="zh-CN" altLang="en-US" b="0" dirty="0"/>
              <a:t>，多路选择器</a:t>
            </a:r>
            <a:r>
              <a:rPr lang="zh-CN" altLang="en-US" sz="3200" b="0" dirty="0"/>
              <a:t>）；</a:t>
            </a:r>
            <a:endParaRPr lang="en-US" altLang="zh-CN" sz="3200" b="0" dirty="0"/>
          </a:p>
          <a:p>
            <a:pPr marL="514350" indent="-514350" algn="l">
              <a:lnSpc>
                <a:spcPct val="150000"/>
              </a:lnSpc>
              <a:buFont typeface="+mj-lt"/>
              <a:buAutoNum type="arabicPeriod"/>
            </a:pPr>
            <a:r>
              <a:rPr lang="zh-CN" altLang="en-US" sz="3200" b="0" dirty="0"/>
              <a:t>分析出所有指令需要的控制信号，建立控制信号真值表；</a:t>
            </a:r>
            <a:endParaRPr lang="en-US" altLang="zh-CN" sz="3200" b="0" dirty="0"/>
          </a:p>
          <a:p>
            <a:pPr marL="514350" indent="-514350" algn="l">
              <a:lnSpc>
                <a:spcPct val="150000"/>
              </a:lnSpc>
              <a:buFont typeface="+mj-lt"/>
              <a:buAutoNum type="arabicPeriod"/>
            </a:pPr>
            <a:r>
              <a:rPr lang="zh-CN" altLang="en-US" sz="3200" b="0" dirty="0"/>
              <a:t>用逻辑电路实现控制信号真值表，形成产生控制信号的控制部件。</a:t>
            </a:r>
            <a:endParaRPr lang="en-US" altLang="zh-CN" sz="32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a:t>
            </a:fld>
            <a:endParaRPr kumimoji="0" lang="zh-CN" altLang="en-US" dirty="0"/>
          </a:p>
        </p:txBody>
      </p:sp>
    </p:spTree>
    <p:extLst>
      <p:ext uri="{BB962C8B-B14F-4D97-AF65-F5344CB8AC3E}">
        <p14:creationId xmlns:p14="http://schemas.microsoft.com/office/powerpoint/2010/main" val="3997759184"/>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标题 318465"/>
          <p:cNvSpPr>
            <a:spLocks noGrp="1"/>
          </p:cNvSpPr>
          <p:nvPr>
            <p:ph type="title"/>
          </p:nvPr>
        </p:nvSpPr>
        <p:spPr>
          <a:xfrm>
            <a:off x="436180" y="209550"/>
            <a:ext cx="8403020" cy="552450"/>
          </a:xfrm>
        </p:spPr>
        <p:txBody>
          <a:bodyPr anchor="b">
            <a:spAutoFit/>
          </a:bodyPr>
          <a:lstStyle/>
          <a:p>
            <a:r>
              <a:rPr lang="en-US" altLang="zh-CN" b="1" dirty="0">
                <a:solidFill>
                  <a:srgbClr val="FF0000"/>
                </a:solidFill>
              </a:rPr>
              <a:t>Implementing Jumps</a:t>
            </a:r>
            <a:r>
              <a:rPr altLang="en-US" b="1" dirty="0">
                <a:solidFill>
                  <a:srgbClr val="FF0000"/>
                </a:solidFill>
              </a:rPr>
              <a:t>跳转的实现</a:t>
            </a:r>
          </a:p>
        </p:txBody>
      </p:sp>
      <p:sp>
        <p:nvSpPr>
          <p:cNvPr id="318467" name="文本占位符 318466"/>
          <p:cNvSpPr>
            <a:spLocks noGrp="1"/>
          </p:cNvSpPr>
          <p:nvPr>
            <p:ph type="body" idx="1"/>
          </p:nvPr>
        </p:nvSpPr>
        <p:spPr>
          <a:xfrm>
            <a:off x="684530" y="1990725"/>
            <a:ext cx="8270875" cy="4867275"/>
          </a:xfrm>
        </p:spPr>
        <p:txBody>
          <a:bodyPr>
            <a:normAutofit/>
          </a:bodyPr>
          <a:lstStyle/>
          <a:p>
            <a:pPr marL="0" indent="0">
              <a:buNone/>
            </a:pPr>
            <a:endParaRPr lang="en-US" altLang="zh-CN" sz="2800" dirty="0">
              <a:latin typeface="华文中宋" panose="02010600040101010101" pitchFamily="2" charset="-122"/>
              <a:ea typeface="华文中宋" panose="02010600040101010101" pitchFamily="2" charset="-122"/>
            </a:endParaRPr>
          </a:p>
          <a:p>
            <a:pPr>
              <a:lnSpc>
                <a:spcPts val="3400"/>
              </a:lnSpc>
              <a:buFont typeface="Wingdings" panose="05000000000000000000" charset="0"/>
              <a:buChar char="n"/>
            </a:pPr>
            <a:r>
              <a:rPr altLang="en-US" sz="2400" dirty="0">
                <a:solidFill>
                  <a:srgbClr val="C00000"/>
                </a:solidFill>
                <a:latin typeface="华文中宋" panose="02010600040101010101" pitchFamily="2" charset="-122"/>
                <a:ea typeface="华文中宋" panose="02010600040101010101" pitchFamily="2" charset="-122"/>
              </a:rPr>
              <a:t>跳转地址</a:t>
            </a:r>
            <a:r>
              <a:rPr altLang="en-US" sz="2400" dirty="0">
                <a:latin typeface="华文中宋" panose="02010600040101010101" pitchFamily="2" charset="-122"/>
                <a:ea typeface="华文中宋" panose="02010600040101010101" pitchFamily="2" charset="-122"/>
              </a:rPr>
              <a:t>由下面</a:t>
            </a:r>
            <a:r>
              <a:rPr lang="en-US" altLang="en-US" sz="2400" dirty="0">
                <a:latin typeface="华文中宋" panose="02010600040101010101" pitchFamily="2" charset="-122"/>
                <a:ea typeface="华文中宋" panose="02010600040101010101" pitchFamily="2" charset="-122"/>
              </a:rPr>
              <a:t>2</a:t>
            </a:r>
            <a:r>
              <a:rPr altLang="en-US" sz="2400" dirty="0">
                <a:latin typeface="华文中宋" panose="02010600040101010101" pitchFamily="2" charset="-122"/>
                <a:ea typeface="华文中宋" panose="02010600040101010101" pitchFamily="2" charset="-122"/>
              </a:rPr>
              <a:t>个部分拼接：</a:t>
            </a:r>
          </a:p>
          <a:p>
            <a:pPr marL="971550" lvl="1" indent="-514350">
              <a:lnSpc>
                <a:spcPts val="3400"/>
              </a:lnSpc>
              <a:buFont typeface="Wingdings" panose="05000000000000000000" charset="0"/>
              <a:buChar char="Ø"/>
            </a:pPr>
            <a:r>
              <a:rPr altLang="en-US" sz="2400" dirty="0">
                <a:solidFill>
                  <a:srgbClr val="FF0000"/>
                </a:solidFill>
                <a:latin typeface="华文中宋" panose="02010600040101010101" pitchFamily="2" charset="-122"/>
                <a:ea typeface="华文中宋" panose="02010600040101010101" pitchFamily="2" charset="-122"/>
              </a:rPr>
              <a:t>高</a:t>
            </a:r>
            <a:r>
              <a:rPr lang="en-US" altLang="zh-CN" sz="2400" dirty="0">
                <a:solidFill>
                  <a:srgbClr val="FF0000"/>
                </a:solidFill>
                <a:latin typeface="华文中宋" panose="02010600040101010101" pitchFamily="2" charset="-122"/>
                <a:ea typeface="华文中宋" panose="02010600040101010101" pitchFamily="2" charset="-122"/>
              </a:rPr>
              <a:t>4</a:t>
            </a:r>
            <a:r>
              <a:rPr altLang="en-US" sz="2400" dirty="0">
                <a:solidFill>
                  <a:srgbClr val="FF0000"/>
                </a:solidFill>
                <a:latin typeface="华文中宋" panose="02010600040101010101" pitchFamily="2" charset="-122"/>
                <a:ea typeface="华文中宋" panose="02010600040101010101" pitchFamily="2" charset="-122"/>
              </a:rPr>
              <a:t>位</a:t>
            </a:r>
            <a:r>
              <a:rPr altLang="en-US" sz="2400" dirty="0">
                <a:latin typeface="华文中宋" panose="02010600040101010101" pitchFamily="2" charset="-122"/>
                <a:ea typeface="华文中宋" panose="02010600040101010101" pitchFamily="2" charset="-122"/>
              </a:rPr>
              <a:t>来自跳转指令的</a:t>
            </a:r>
            <a:r>
              <a:rPr lang="en-US" altLang="zh-CN" sz="2400" dirty="0">
                <a:latin typeface="华文中宋" panose="02010600040101010101" pitchFamily="2" charset="-122"/>
                <a:ea typeface="华文中宋" panose="02010600040101010101" pitchFamily="2" charset="-122"/>
              </a:rPr>
              <a:t>PC+4</a:t>
            </a:r>
            <a:r>
              <a:rPr altLang="en-US" sz="2400" dirty="0">
                <a:latin typeface="华文中宋" panose="02010600040101010101" pitchFamily="2" charset="-122"/>
                <a:ea typeface="华文中宋" panose="02010600040101010101" pitchFamily="2" charset="-122"/>
              </a:rPr>
              <a:t>：</a:t>
            </a:r>
          </a:p>
          <a:p>
            <a:pPr marL="914400" lvl="1" indent="-457200">
              <a:lnSpc>
                <a:spcPts val="3400"/>
              </a:lnSpc>
              <a:buFont typeface="Wingdings" panose="05000000000000000000" charset="0"/>
              <a:buChar char="Ø"/>
            </a:pPr>
            <a:r>
              <a:rPr altLang="en-US" sz="2400" dirty="0">
                <a:solidFill>
                  <a:srgbClr val="FF0000"/>
                </a:solidFill>
                <a:latin typeface="华文中宋" panose="02010600040101010101" pitchFamily="2" charset="-122"/>
                <a:ea typeface="华文中宋" panose="02010600040101010101" pitchFamily="2" charset="-122"/>
              </a:rPr>
              <a:t>低</a:t>
            </a:r>
            <a:r>
              <a:rPr lang="en-US" altLang="zh-CN" sz="2400" dirty="0">
                <a:solidFill>
                  <a:srgbClr val="FF0000"/>
                </a:solidFill>
                <a:latin typeface="华文中宋" panose="02010600040101010101" pitchFamily="2" charset="-122"/>
                <a:ea typeface="华文中宋" panose="02010600040101010101" pitchFamily="2" charset="-122"/>
              </a:rPr>
              <a:t>28</a:t>
            </a:r>
            <a:r>
              <a:rPr altLang="en-US" sz="2400" dirty="0">
                <a:solidFill>
                  <a:srgbClr val="FF0000"/>
                </a:solidFill>
                <a:latin typeface="华文中宋" panose="02010600040101010101" pitchFamily="2" charset="-122"/>
                <a:ea typeface="华文中宋" panose="02010600040101010101" pitchFamily="2" charset="-122"/>
              </a:rPr>
              <a:t>位</a:t>
            </a:r>
            <a:r>
              <a:rPr altLang="en-US" sz="2400" dirty="0">
                <a:latin typeface="华文中宋" panose="02010600040101010101" pitchFamily="2" charset="-122"/>
                <a:ea typeface="华文中宋" panose="02010600040101010101" pitchFamily="2" charset="-122"/>
              </a:rPr>
              <a:t>来自指令的</a:t>
            </a:r>
            <a:r>
              <a:rPr lang="en-US" altLang="zh-CN" sz="2400" dirty="0">
                <a:latin typeface="华文中宋" panose="02010600040101010101" pitchFamily="2" charset="-122"/>
                <a:ea typeface="华文中宋" panose="02010600040101010101" pitchFamily="2" charset="-122"/>
              </a:rPr>
              <a:t>26</a:t>
            </a:r>
            <a:r>
              <a:rPr altLang="en-US" sz="2400" dirty="0">
                <a:latin typeface="华文中宋" panose="02010600040101010101" pitchFamily="2" charset="-122"/>
                <a:ea typeface="华文中宋" panose="02010600040101010101" pitchFamily="2" charset="-122"/>
              </a:rPr>
              <a:t>位</a:t>
            </a:r>
            <a:r>
              <a:rPr lang="en-US" altLang="zh-CN" sz="2400" dirty="0">
                <a:latin typeface="华文中宋" panose="02010600040101010101" pitchFamily="2" charset="-122"/>
                <a:ea typeface="华文中宋" panose="02010600040101010101" pitchFamily="2" charset="-122"/>
              </a:rPr>
              <a:t>address</a:t>
            </a:r>
            <a:r>
              <a:rPr lang="zh-CN" altLang="en-US" sz="2400" dirty="0">
                <a:latin typeface="华文中宋" panose="02010600040101010101" pitchFamily="2" charset="-122"/>
                <a:ea typeface="华文中宋" panose="02010600040101010101" pitchFamily="2" charset="-122"/>
              </a:rPr>
              <a:t>左移</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位（</a:t>
            </a:r>
            <a:r>
              <a:rPr lang="zh-CN" altLang="en-US" sz="2400" dirty="0">
                <a:solidFill>
                  <a:srgbClr val="FF0000"/>
                </a:solidFill>
                <a:latin typeface="华文中宋" panose="02010600040101010101" pitchFamily="2" charset="-122"/>
                <a:ea typeface="华文中宋" panose="02010600040101010101" pitchFamily="2" charset="-122"/>
              </a:rPr>
              <a:t>最低</a:t>
            </a:r>
            <a:r>
              <a:rPr lang="en-US" altLang="zh-CN" sz="2400" dirty="0">
                <a:solidFill>
                  <a:srgbClr val="FF0000"/>
                </a:solidFill>
                <a:latin typeface="华文中宋" panose="02010600040101010101" pitchFamily="2" charset="-122"/>
                <a:ea typeface="华文中宋" panose="02010600040101010101" pitchFamily="2" charset="-122"/>
              </a:rPr>
              <a:t>2</a:t>
            </a:r>
            <a:r>
              <a:rPr lang="zh-CN" altLang="en-US" sz="2400" dirty="0">
                <a:solidFill>
                  <a:srgbClr val="FF0000"/>
                </a:solidFill>
                <a:latin typeface="华文中宋" panose="02010600040101010101" pitchFamily="2" charset="-122"/>
                <a:ea typeface="华文中宋" panose="02010600040101010101" pitchFamily="2" charset="-122"/>
              </a:rPr>
              <a:t>位</a:t>
            </a:r>
            <a:r>
              <a:rPr lang="zh-CN" altLang="en-US" sz="2400" dirty="0">
                <a:latin typeface="华文中宋" panose="02010600040101010101" pitchFamily="2" charset="-122"/>
                <a:ea typeface="华文中宋" panose="02010600040101010101" pitchFamily="2" charset="-122"/>
              </a:rPr>
              <a:t>恒为</a:t>
            </a:r>
            <a:r>
              <a:rPr lang="en-US" altLang="zh-CN" sz="2400" dirty="0">
                <a:latin typeface="华文中宋" panose="02010600040101010101" pitchFamily="2" charset="-122"/>
                <a:ea typeface="华文中宋" panose="02010600040101010101" pitchFamily="2" charset="-122"/>
              </a:rPr>
              <a:t>00</a:t>
            </a:r>
            <a:r>
              <a:rPr lang="en-US" altLang="zh-CN" sz="2400" baseline="-250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 </a:t>
            </a:r>
          </a:p>
          <a:p>
            <a:pPr>
              <a:lnSpc>
                <a:spcPts val="3400"/>
              </a:lnSpc>
              <a:buFont typeface="Wingdings" panose="05000000000000000000" charset="0"/>
              <a:buChar char="n"/>
            </a:pPr>
            <a:r>
              <a:rPr altLang="en-US" sz="2400" dirty="0">
                <a:latin typeface="华文中宋" panose="02010600040101010101" pitchFamily="2" charset="-122"/>
                <a:ea typeface="华文中宋" panose="02010600040101010101" pitchFamily="2" charset="-122"/>
              </a:rPr>
              <a:t>增加一个</a:t>
            </a:r>
            <a:r>
              <a:rPr altLang="en-US" sz="2400" dirty="0">
                <a:solidFill>
                  <a:srgbClr val="FF0000"/>
                </a:solidFill>
                <a:latin typeface="华文中宋" panose="02010600040101010101" pitchFamily="2" charset="-122"/>
                <a:ea typeface="华文中宋" panose="02010600040101010101" pitchFamily="2" charset="-122"/>
              </a:rPr>
              <a:t>多路器</a:t>
            </a:r>
            <a:r>
              <a:rPr altLang="en-US" sz="2400" dirty="0">
                <a:latin typeface="华文中宋" panose="02010600040101010101" pitchFamily="2" charset="-122"/>
                <a:ea typeface="华文中宋" panose="02010600040101010101" pitchFamily="2" charset="-122"/>
              </a:rPr>
              <a:t>（用于选择分支目标、跳转目标地址和下一指令地址这三个之一），</a:t>
            </a:r>
          </a:p>
          <a:p>
            <a:pPr>
              <a:lnSpc>
                <a:spcPts val="3400"/>
              </a:lnSpc>
              <a:buFont typeface="Wingdings" panose="05000000000000000000" charset="0"/>
              <a:buChar char="n"/>
            </a:pPr>
            <a:r>
              <a:rPr altLang="en-US" sz="2400" dirty="0">
                <a:latin typeface="华文中宋" panose="02010600040101010101" pitchFamily="2" charset="-122"/>
                <a:ea typeface="华文中宋" panose="02010600040101010101" pitchFamily="2" charset="-122"/>
              </a:rPr>
              <a:t>这个多路器需要一个</a:t>
            </a:r>
            <a:r>
              <a:rPr altLang="en-US" sz="2400" dirty="0">
                <a:solidFill>
                  <a:srgbClr val="FF0000"/>
                </a:solidFill>
                <a:latin typeface="华文中宋" panose="02010600040101010101" pitchFamily="2" charset="-122"/>
                <a:ea typeface="华文中宋" panose="02010600040101010101" pitchFamily="2" charset="-122"/>
              </a:rPr>
              <a:t>控制信号</a:t>
            </a:r>
            <a:r>
              <a:rPr lang="en-US" altLang="zh-CN" sz="2400" dirty="0">
                <a:solidFill>
                  <a:srgbClr val="FF0000"/>
                </a:solidFill>
                <a:latin typeface="华文中宋" panose="02010600040101010101" pitchFamily="2" charset="-122"/>
                <a:ea typeface="华文中宋" panose="02010600040101010101" pitchFamily="2" charset="-122"/>
              </a:rPr>
              <a:t>Jump</a:t>
            </a:r>
            <a:r>
              <a:rPr altLang="en-US" sz="2400" dirty="0">
                <a:latin typeface="华文中宋" panose="02010600040101010101" pitchFamily="2" charset="-122"/>
                <a:ea typeface="华文中宋" panose="02010600040101010101" pitchFamily="2" charset="-122"/>
              </a:rPr>
              <a:t>（只有当</a:t>
            </a:r>
            <a:r>
              <a:rPr altLang="en-US" sz="2400" dirty="0">
                <a:solidFill>
                  <a:srgbClr val="FF0000"/>
                </a:solidFill>
                <a:latin typeface="华文中宋" panose="02010600040101010101" pitchFamily="2" charset="-122"/>
                <a:ea typeface="华文中宋" panose="02010600040101010101" pitchFamily="2" charset="-122"/>
              </a:rPr>
              <a:t>操作码为</a:t>
            </a:r>
            <a:r>
              <a:rPr lang="en-US" altLang="zh-CN" sz="2400" dirty="0">
                <a:solidFill>
                  <a:srgbClr val="FF0000"/>
                </a:solidFill>
                <a:latin typeface="华文中宋" panose="02010600040101010101" pitchFamily="2" charset="-122"/>
                <a:ea typeface="华文中宋" panose="02010600040101010101" pitchFamily="2" charset="-122"/>
              </a:rPr>
              <a:t>2</a:t>
            </a:r>
            <a:r>
              <a:rPr altLang="en-US" sz="2400" dirty="0">
                <a:latin typeface="华文中宋" panose="02010600040101010101" pitchFamily="2" charset="-122"/>
                <a:ea typeface="华文中宋" panose="02010600040101010101" pitchFamily="2" charset="-122"/>
              </a:rPr>
              <a:t>，即指令为跳转指令时，该控制信号才</a:t>
            </a:r>
            <a:r>
              <a:rPr altLang="en-US" sz="2400" dirty="0">
                <a:solidFill>
                  <a:srgbClr val="FF0000"/>
                </a:solidFill>
                <a:latin typeface="华文中宋" panose="02010600040101010101" pitchFamily="2" charset="-122"/>
                <a:ea typeface="华文中宋" panose="02010600040101010101" pitchFamily="2" charset="-122"/>
              </a:rPr>
              <a:t>有效</a:t>
            </a:r>
            <a:r>
              <a:rPr altLang="en-US" sz="2400" dirty="0">
                <a:latin typeface="华文中宋" panose="02010600040101010101" pitchFamily="2" charset="-122"/>
                <a:ea typeface="华文中宋" panose="02010600040101010101" pitchFamily="2" charset="-122"/>
              </a:rPr>
              <a:t>）</a:t>
            </a:r>
          </a:p>
        </p:txBody>
      </p:sp>
      <p:grpSp>
        <p:nvGrpSpPr>
          <p:cNvPr id="318478" name="组合 318477"/>
          <p:cNvGrpSpPr/>
          <p:nvPr/>
        </p:nvGrpSpPr>
        <p:grpSpPr>
          <a:xfrm>
            <a:off x="1835150" y="1412875"/>
            <a:ext cx="6913563" cy="773113"/>
            <a:chOff x="1156" y="890"/>
            <a:chExt cx="4355" cy="487"/>
          </a:xfrm>
        </p:grpSpPr>
        <p:sp>
          <p:nvSpPr>
            <p:cNvPr id="318469" name="文本框 318468"/>
            <p:cNvSpPr txBox="1"/>
            <p:nvPr/>
          </p:nvSpPr>
          <p:spPr>
            <a:xfrm>
              <a:off x="1156" y="890"/>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2</a:t>
              </a:r>
              <a:endParaRPr lang="en-US" altLang="zh-CN" sz="2000">
                <a:latin typeface="Arial" panose="020B0604020202020204" pitchFamily="34" charset="0"/>
                <a:ea typeface="Times New Roman" panose="02020603050405020304" charset="0"/>
              </a:endParaRPr>
            </a:p>
          </p:txBody>
        </p:sp>
        <p:sp>
          <p:nvSpPr>
            <p:cNvPr id="318472" name="文本框 318471"/>
            <p:cNvSpPr txBox="1"/>
            <p:nvPr/>
          </p:nvSpPr>
          <p:spPr>
            <a:xfrm>
              <a:off x="1973" y="890"/>
              <a:ext cx="353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18473" name="文本框 318472"/>
            <p:cNvSpPr txBox="1"/>
            <p:nvPr/>
          </p:nvSpPr>
          <p:spPr>
            <a:xfrm>
              <a:off x="1332" y="1165"/>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18476" name="文本框 318475"/>
            <p:cNvSpPr txBox="1"/>
            <p:nvPr/>
          </p:nvSpPr>
          <p:spPr>
            <a:xfrm>
              <a:off x="3560" y="1165"/>
              <a:ext cx="411" cy="212"/>
            </a:xfrm>
            <a:prstGeom prst="rect">
              <a:avLst/>
            </a:prstGeom>
            <a:noFill/>
            <a:ln w="9525">
              <a:noFill/>
            </a:ln>
          </p:spPr>
          <p:txBody>
            <a:bodyPr>
              <a:spAutoFit/>
            </a:bodyPr>
            <a:lstStyle/>
            <a:p>
              <a:pPr lvl="0" algn="ctr">
                <a:buClr>
                  <a:srgbClr val="000000"/>
                </a:buClr>
              </a:pPr>
              <a:r>
                <a:rPr lang="en-US" altLang="x-none" sz="1600">
                  <a:latin typeface="Arial" panose="020B0604020202020204" pitchFamily="34" charset="0"/>
                  <a:ea typeface="Times New Roman" panose="02020603050405020304" charset="0"/>
                </a:rPr>
                <a:t>25:0</a:t>
              </a:r>
              <a:endParaRPr lang="en-US" altLang="zh-CN" sz="1600">
                <a:latin typeface="Arial" panose="020B0604020202020204" pitchFamily="34" charset="0"/>
                <a:ea typeface="Times New Roman" panose="02020603050405020304" charset="0"/>
              </a:endParaRPr>
            </a:p>
          </p:txBody>
        </p:sp>
      </p:grpSp>
      <p:sp>
        <p:nvSpPr>
          <p:cNvPr id="318477" name="文本框 318476"/>
          <p:cNvSpPr txBox="1"/>
          <p:nvPr/>
        </p:nvSpPr>
        <p:spPr>
          <a:xfrm>
            <a:off x="811213" y="1489075"/>
            <a:ext cx="742950" cy="366713"/>
          </a:xfrm>
          <a:prstGeom prst="rect">
            <a:avLst/>
          </a:prstGeom>
          <a:noFill/>
          <a:ln w="9525">
            <a:noFill/>
          </a:ln>
        </p:spPr>
        <p:txBody>
          <a:bodyPr wrap="none" anchor="t">
            <a:spAutoFit/>
          </a:bodyPr>
          <a:lstStyle/>
          <a:p>
            <a:pPr lvl="0" algn="l">
              <a:buClr>
                <a:srgbClr val="000000"/>
              </a:buClr>
            </a:pPr>
            <a:r>
              <a:rPr lang="en-US" altLang="x-none" sz="1800">
                <a:latin typeface="Arial" panose="020B0604020202020204" pitchFamily="34" charset="0"/>
                <a:ea typeface="Times New Roman" panose="02020603050405020304" charset="0"/>
              </a:rPr>
              <a:t>Jump</a:t>
            </a:r>
            <a:endParaRPr lang="en-US" altLang="zh-CN" sz="1800">
              <a:latin typeface="Arial" panose="020B0604020202020204" pitchFamily="34" charset="0"/>
              <a:ea typeface="Times New Roman" panose="0202060305040502030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80</a:t>
            </a:fld>
            <a:endParaRPr kumimoji="0" lang="zh-CN" altLang="en-US" dirty="0"/>
          </a:p>
        </p:txBody>
      </p:sp>
      <p:sp>
        <p:nvSpPr>
          <p:cNvPr id="3" name="TextBox 2"/>
          <p:cNvSpPr txBox="1"/>
          <p:nvPr/>
        </p:nvSpPr>
        <p:spPr>
          <a:xfrm>
            <a:off x="1931307" y="1027410"/>
            <a:ext cx="1296988" cy="461665"/>
          </a:xfrm>
          <a:prstGeom prst="rect">
            <a:avLst/>
          </a:prstGeom>
          <a:noFill/>
        </p:spPr>
        <p:txBody>
          <a:bodyPr wrap="square" rtlCol="0">
            <a:spAutoFit/>
          </a:bodyPr>
          <a:lstStyle/>
          <a:p>
            <a:r>
              <a:rPr lang="en-US" altLang="zh-CN" sz="2400" dirty="0"/>
              <a:t>00 0010</a:t>
            </a:r>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图片 320517" descr="f04-24-P374493"/>
          <p:cNvPicPr>
            <a:picLocks noChangeAspect="1"/>
          </p:cNvPicPr>
          <p:nvPr/>
        </p:nvPicPr>
        <p:blipFill>
          <a:blip r:embed="rId3"/>
          <a:stretch>
            <a:fillRect/>
          </a:stretch>
        </p:blipFill>
        <p:spPr>
          <a:xfrm>
            <a:off x="971600" y="975592"/>
            <a:ext cx="7345560" cy="5765776"/>
          </a:xfrm>
          <a:prstGeom prst="rect">
            <a:avLst/>
          </a:prstGeom>
          <a:noFill/>
          <a:ln w="9525">
            <a:noFill/>
          </a:ln>
        </p:spPr>
      </p:pic>
      <p:sp>
        <p:nvSpPr>
          <p:cNvPr id="320516" name="标题 320515"/>
          <p:cNvSpPr>
            <a:spLocks noGrp="1"/>
          </p:cNvSpPr>
          <p:nvPr>
            <p:ph type="title"/>
          </p:nvPr>
        </p:nvSpPr>
        <p:spPr>
          <a:xfrm>
            <a:off x="436180" y="208915"/>
            <a:ext cx="8403020" cy="553085"/>
          </a:xfrm>
        </p:spPr>
        <p:txBody>
          <a:bodyPr anchor="b">
            <a:spAutoFit/>
          </a:bodyPr>
          <a:lstStyle/>
          <a:p>
            <a:r>
              <a:rPr lang="en-US" altLang="zh-CN" b="1" dirty="0" err="1"/>
              <a:t>Datapath</a:t>
            </a:r>
            <a:r>
              <a:rPr lang="en-US" altLang="zh-CN" b="1" dirty="0"/>
              <a:t> With Jumps Added</a:t>
            </a:r>
            <a:r>
              <a:rPr altLang="en-US" b="1" dirty="0"/>
              <a:t>（</a:t>
            </a:r>
            <a:r>
              <a:rPr lang="en-US" altLang="zh-CN" b="1" dirty="0">
                <a:solidFill>
                  <a:srgbClr val="FF0000"/>
                </a:solidFill>
              </a:rPr>
              <a:t>Jump</a:t>
            </a:r>
            <a:r>
              <a:rPr altLang="en-US" b="1" dirty="0">
                <a:solidFill>
                  <a:srgbClr val="FF0000"/>
                </a:solidFill>
              </a:rPr>
              <a:t>控制信号</a:t>
            </a:r>
            <a:r>
              <a:rPr altLang="en-US" b="1" dirty="0"/>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81</a:t>
            </a:fld>
            <a:endParaRPr kumimoji="0" lang="zh-CN" altLang="en-US" dirty="0"/>
          </a:p>
        </p:txBody>
      </p:sp>
      <p:sp>
        <p:nvSpPr>
          <p:cNvPr id="13" name="TextBox 12"/>
          <p:cNvSpPr txBox="1"/>
          <p:nvPr/>
        </p:nvSpPr>
        <p:spPr>
          <a:xfrm>
            <a:off x="4542741" y="243520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4" name="TextBox 13"/>
          <p:cNvSpPr txBox="1"/>
          <p:nvPr/>
        </p:nvSpPr>
        <p:spPr>
          <a:xfrm>
            <a:off x="4542741" y="257058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5" name="TextBox 14"/>
          <p:cNvSpPr txBox="1"/>
          <p:nvPr/>
        </p:nvSpPr>
        <p:spPr>
          <a:xfrm>
            <a:off x="4867196" y="276233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867196" y="291956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7" name="TextBox 16"/>
          <p:cNvSpPr txBox="1"/>
          <p:nvPr/>
        </p:nvSpPr>
        <p:spPr>
          <a:xfrm>
            <a:off x="4705486" y="3063711"/>
            <a:ext cx="513294" cy="261610"/>
          </a:xfrm>
          <a:prstGeom prst="rect">
            <a:avLst/>
          </a:prstGeom>
          <a:noFill/>
        </p:spPr>
        <p:txBody>
          <a:bodyPr wrap="square" rtlCol="0">
            <a:spAutoFit/>
          </a:bodyPr>
          <a:lstStyle/>
          <a:p>
            <a:r>
              <a:rPr lang="en-US" altLang="zh-CN" sz="1100" b="1" dirty="0">
                <a:solidFill>
                  <a:srgbClr val="FF0000"/>
                </a:solidFill>
              </a:rPr>
              <a:t>= xx</a:t>
            </a:r>
            <a:endParaRPr lang="zh-CN" altLang="en-US" sz="1100" b="1" dirty="0">
              <a:solidFill>
                <a:srgbClr val="FF0000"/>
              </a:solidFill>
            </a:endParaRPr>
          </a:p>
        </p:txBody>
      </p:sp>
      <p:sp>
        <p:nvSpPr>
          <p:cNvPr id="18" name="TextBox 17"/>
          <p:cNvSpPr txBox="1"/>
          <p:nvPr/>
        </p:nvSpPr>
        <p:spPr>
          <a:xfrm>
            <a:off x="4786341" y="320718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9" name="TextBox 18"/>
          <p:cNvSpPr txBox="1"/>
          <p:nvPr/>
        </p:nvSpPr>
        <p:spPr>
          <a:xfrm>
            <a:off x="4642396" y="3353091"/>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20" name="TextBox 19"/>
          <p:cNvSpPr txBox="1"/>
          <p:nvPr/>
        </p:nvSpPr>
        <p:spPr>
          <a:xfrm>
            <a:off x="4691404" y="358436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596290" y="2267744"/>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3" name="椭圆 2"/>
          <p:cNvSpPr/>
          <p:nvPr/>
        </p:nvSpPr>
        <p:spPr>
          <a:xfrm>
            <a:off x="4067944" y="3584365"/>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67943" y="3235653"/>
            <a:ext cx="1069981"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901149" y="2631534"/>
            <a:ext cx="756490" cy="261610"/>
          </a:xfrm>
          <a:prstGeom prst="rect">
            <a:avLst/>
          </a:prstGeom>
          <a:noFill/>
        </p:spPr>
        <p:txBody>
          <a:bodyPr wrap="square" rtlCol="0">
            <a:spAutoFit/>
          </a:bodyPr>
          <a:lstStyle/>
          <a:p>
            <a:r>
              <a:rPr lang="en-US" altLang="zh-CN" sz="1100" dirty="0" err="1"/>
              <a:t>PCSrc</a:t>
            </a:r>
            <a:endParaRPr lang="zh-CN" altLang="en-US" dirty="0"/>
          </a:p>
        </p:txBody>
      </p:sp>
      <p:sp>
        <p:nvSpPr>
          <p:cNvPr id="24" name="椭圆 23"/>
          <p:cNvSpPr/>
          <p:nvPr/>
        </p:nvSpPr>
        <p:spPr>
          <a:xfrm>
            <a:off x="4018936" y="2449442"/>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图片 320517" descr="f04-24-P374493"/>
          <p:cNvPicPr>
            <a:picLocks noChangeAspect="1"/>
          </p:cNvPicPr>
          <p:nvPr/>
        </p:nvPicPr>
        <p:blipFill>
          <a:blip r:embed="rId3"/>
          <a:stretch>
            <a:fillRect/>
          </a:stretch>
        </p:blipFill>
        <p:spPr>
          <a:xfrm>
            <a:off x="971600" y="975592"/>
            <a:ext cx="7345560" cy="5765776"/>
          </a:xfrm>
          <a:prstGeom prst="rect">
            <a:avLst/>
          </a:prstGeom>
          <a:noFill/>
          <a:ln w="9525">
            <a:noFill/>
          </a:ln>
        </p:spPr>
      </p:pic>
      <p:sp>
        <p:nvSpPr>
          <p:cNvPr id="2" name="灯片编号占位符 1"/>
          <p:cNvSpPr>
            <a:spLocks noGrp="1"/>
          </p:cNvSpPr>
          <p:nvPr>
            <p:ph type="sldNum" sz="quarter" idx="12"/>
          </p:nvPr>
        </p:nvSpPr>
        <p:spPr/>
        <p:txBody>
          <a:bodyPr/>
          <a:lstStyle/>
          <a:p>
            <a:fld id="{240D5ECE-8B49-45CD-BE81-EF81920D1969}" type="slidenum">
              <a:rPr lang="en-US" altLang="zh-CN" smtClean="0"/>
              <a:t>82</a:t>
            </a:fld>
            <a:endParaRPr kumimoji="0" lang="zh-CN" altLang="en-US" dirty="0"/>
          </a:p>
        </p:txBody>
      </p:sp>
      <p:sp>
        <p:nvSpPr>
          <p:cNvPr id="13" name="TextBox 12"/>
          <p:cNvSpPr txBox="1"/>
          <p:nvPr/>
        </p:nvSpPr>
        <p:spPr>
          <a:xfrm>
            <a:off x="4542741" y="243520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4" name="TextBox 13"/>
          <p:cNvSpPr txBox="1"/>
          <p:nvPr/>
        </p:nvSpPr>
        <p:spPr>
          <a:xfrm>
            <a:off x="4542741" y="257058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5" name="TextBox 14"/>
          <p:cNvSpPr txBox="1"/>
          <p:nvPr/>
        </p:nvSpPr>
        <p:spPr>
          <a:xfrm>
            <a:off x="4867196" y="276233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867196" y="291956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7" name="TextBox 16"/>
          <p:cNvSpPr txBox="1"/>
          <p:nvPr/>
        </p:nvSpPr>
        <p:spPr>
          <a:xfrm>
            <a:off x="4705486" y="3063711"/>
            <a:ext cx="513294" cy="261610"/>
          </a:xfrm>
          <a:prstGeom prst="rect">
            <a:avLst/>
          </a:prstGeom>
          <a:noFill/>
        </p:spPr>
        <p:txBody>
          <a:bodyPr wrap="square" rtlCol="0">
            <a:spAutoFit/>
          </a:bodyPr>
          <a:lstStyle/>
          <a:p>
            <a:r>
              <a:rPr lang="en-US" altLang="zh-CN" sz="1100" b="1" dirty="0">
                <a:solidFill>
                  <a:srgbClr val="FF0000"/>
                </a:solidFill>
              </a:rPr>
              <a:t>= xx</a:t>
            </a:r>
            <a:endParaRPr lang="zh-CN" altLang="en-US" sz="1100" b="1" dirty="0">
              <a:solidFill>
                <a:srgbClr val="FF0000"/>
              </a:solidFill>
            </a:endParaRPr>
          </a:p>
        </p:txBody>
      </p:sp>
      <p:sp>
        <p:nvSpPr>
          <p:cNvPr id="18" name="TextBox 17"/>
          <p:cNvSpPr txBox="1"/>
          <p:nvPr/>
        </p:nvSpPr>
        <p:spPr>
          <a:xfrm>
            <a:off x="4786341" y="320718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9" name="TextBox 18"/>
          <p:cNvSpPr txBox="1"/>
          <p:nvPr/>
        </p:nvSpPr>
        <p:spPr>
          <a:xfrm>
            <a:off x="4642396" y="3353091"/>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20" name="TextBox 19"/>
          <p:cNvSpPr txBox="1"/>
          <p:nvPr/>
        </p:nvSpPr>
        <p:spPr>
          <a:xfrm>
            <a:off x="4691404" y="358436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596290" y="2267744"/>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3" name="椭圆 2"/>
          <p:cNvSpPr/>
          <p:nvPr/>
        </p:nvSpPr>
        <p:spPr>
          <a:xfrm>
            <a:off x="4067944" y="3584365"/>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67943" y="3235653"/>
            <a:ext cx="1069981"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901149" y="2631534"/>
            <a:ext cx="756490" cy="261610"/>
          </a:xfrm>
          <a:prstGeom prst="rect">
            <a:avLst/>
          </a:prstGeom>
          <a:noFill/>
        </p:spPr>
        <p:txBody>
          <a:bodyPr wrap="square" rtlCol="0">
            <a:spAutoFit/>
          </a:bodyPr>
          <a:lstStyle/>
          <a:p>
            <a:r>
              <a:rPr lang="en-US" altLang="zh-CN" sz="1100" dirty="0" err="1"/>
              <a:t>PCSrc</a:t>
            </a:r>
            <a:endParaRPr lang="zh-CN" altLang="en-US" dirty="0"/>
          </a:p>
        </p:txBody>
      </p:sp>
      <p:grpSp>
        <p:nvGrpSpPr>
          <p:cNvPr id="30" name="组合 29"/>
          <p:cNvGrpSpPr/>
          <p:nvPr/>
        </p:nvGrpSpPr>
        <p:grpSpPr>
          <a:xfrm>
            <a:off x="1835150" y="75860"/>
            <a:ext cx="6913563" cy="773113"/>
            <a:chOff x="1156" y="890"/>
            <a:chExt cx="4355" cy="487"/>
          </a:xfrm>
        </p:grpSpPr>
        <p:sp>
          <p:nvSpPr>
            <p:cNvPr id="31" name="文本框 318468"/>
            <p:cNvSpPr txBox="1"/>
            <p:nvPr/>
          </p:nvSpPr>
          <p:spPr>
            <a:xfrm>
              <a:off x="1156" y="890"/>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2</a:t>
              </a:r>
              <a:endParaRPr lang="en-US" altLang="zh-CN" sz="2000">
                <a:latin typeface="Arial" panose="020B0604020202020204" pitchFamily="34" charset="0"/>
                <a:ea typeface="Times New Roman" panose="02020603050405020304" charset="0"/>
              </a:endParaRPr>
            </a:p>
          </p:txBody>
        </p:sp>
        <p:sp>
          <p:nvSpPr>
            <p:cNvPr id="32" name="文本框 318471"/>
            <p:cNvSpPr txBox="1"/>
            <p:nvPr/>
          </p:nvSpPr>
          <p:spPr>
            <a:xfrm>
              <a:off x="1973" y="890"/>
              <a:ext cx="353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3" name="文本框 318472"/>
            <p:cNvSpPr txBox="1"/>
            <p:nvPr/>
          </p:nvSpPr>
          <p:spPr>
            <a:xfrm>
              <a:off x="1332" y="1165"/>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4" name="文本框 318475"/>
            <p:cNvSpPr txBox="1"/>
            <p:nvPr/>
          </p:nvSpPr>
          <p:spPr>
            <a:xfrm>
              <a:off x="3560" y="1165"/>
              <a:ext cx="411" cy="212"/>
            </a:xfrm>
            <a:prstGeom prst="rect">
              <a:avLst/>
            </a:prstGeom>
            <a:noFill/>
            <a:ln w="9525">
              <a:noFill/>
            </a:ln>
          </p:spPr>
          <p:txBody>
            <a:bodyPr>
              <a:spAutoFit/>
            </a:bodyPr>
            <a:lstStyle/>
            <a:p>
              <a:pPr lvl="0" algn="ctr">
                <a:buClr>
                  <a:srgbClr val="000000"/>
                </a:buClr>
              </a:pPr>
              <a:r>
                <a:rPr lang="en-US" altLang="x-none" sz="1600">
                  <a:latin typeface="Arial" panose="020B0604020202020204" pitchFamily="34" charset="0"/>
                  <a:ea typeface="Times New Roman" panose="02020603050405020304" charset="0"/>
                </a:rPr>
                <a:t>25:0</a:t>
              </a:r>
              <a:endParaRPr lang="en-US" altLang="zh-CN" sz="1600">
                <a:latin typeface="Arial" panose="020B0604020202020204" pitchFamily="34" charset="0"/>
                <a:ea typeface="Times New Roman" panose="02020603050405020304" charset="0"/>
              </a:endParaRPr>
            </a:p>
          </p:txBody>
        </p:sp>
      </p:grpSp>
      <p:sp>
        <p:nvSpPr>
          <p:cNvPr id="35" name="文本框 318476"/>
          <p:cNvSpPr txBox="1"/>
          <p:nvPr/>
        </p:nvSpPr>
        <p:spPr>
          <a:xfrm>
            <a:off x="811213" y="152060"/>
            <a:ext cx="742950" cy="366713"/>
          </a:xfrm>
          <a:prstGeom prst="rect">
            <a:avLst/>
          </a:prstGeom>
          <a:noFill/>
          <a:ln w="9525">
            <a:noFill/>
          </a:ln>
        </p:spPr>
        <p:txBody>
          <a:bodyPr wrap="none" anchor="t">
            <a:spAutoFit/>
          </a:bodyPr>
          <a:lstStyle/>
          <a:p>
            <a:pPr lvl="0" algn="l">
              <a:buClr>
                <a:srgbClr val="000000"/>
              </a:buClr>
            </a:pPr>
            <a:r>
              <a:rPr lang="en-US" altLang="x-none" sz="1800">
                <a:latin typeface="Arial" panose="020B0604020202020204" pitchFamily="34" charset="0"/>
                <a:ea typeface="Times New Roman" panose="02020603050405020304" charset="0"/>
              </a:rPr>
              <a:t>Jump</a:t>
            </a:r>
            <a:endParaRPr lang="en-US" altLang="zh-CN" sz="1800">
              <a:latin typeface="Arial" panose="020B0604020202020204" pitchFamily="34" charset="0"/>
              <a:ea typeface="Times New Roman" panose="02020603050405020304" charset="0"/>
            </a:endParaRPr>
          </a:p>
        </p:txBody>
      </p:sp>
    </p:spTree>
    <p:extLst>
      <p:ext uri="{BB962C8B-B14F-4D97-AF65-F5344CB8AC3E}">
        <p14:creationId xmlns:p14="http://schemas.microsoft.com/office/powerpoint/2010/main" val="23672809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FF"/>
                </a:solidFill>
                <a:latin typeface="华文中宋" panose="02010600040101010101" pitchFamily="2" charset="-122"/>
                <a:ea typeface="华文中宋" panose="02010600040101010101" pitchFamily="2" charset="-122"/>
              </a:rPr>
              <a:t>MIPS</a:t>
            </a:r>
            <a:r>
              <a:rPr altLang="en-US">
                <a:solidFill>
                  <a:srgbClr val="0000FF"/>
                </a:solidFill>
                <a:latin typeface="华文中宋" panose="02010600040101010101" pitchFamily="2" charset="-122"/>
                <a:ea typeface="华文中宋" panose="02010600040101010101" pitchFamily="2" charset="-122"/>
              </a:rPr>
              <a:t>核心指令集中绝大多数指令的单周期实现</a:t>
            </a:r>
          </a:p>
        </p:txBody>
      </p:sp>
      <p:sp>
        <p:nvSpPr>
          <p:cNvPr id="3" name="内容占位符 2"/>
          <p:cNvSpPr>
            <a:spLocks noGrp="1"/>
          </p:cNvSpPr>
          <p:nvPr>
            <p:ph idx="1"/>
          </p:nvPr>
        </p:nvSpPr>
        <p:spPr/>
        <p:txBody>
          <a:bodyPr/>
          <a:lstStyle/>
          <a:p>
            <a:r>
              <a:rPr lang="zh-CN" altLang="en-US">
                <a:solidFill>
                  <a:srgbClr val="C00000"/>
                </a:solidFill>
                <a:latin typeface="华文中宋" panose="02010600040101010101" pitchFamily="2" charset="-122"/>
                <a:ea typeface="华文中宋" panose="02010600040101010101" pitchFamily="2" charset="-122"/>
              </a:rPr>
              <a:t>单周期实现</a:t>
            </a:r>
            <a:r>
              <a:rPr lang="zh-CN" altLang="en-US">
                <a:latin typeface="华文中宋" panose="02010600040101010101" pitchFamily="2" charset="-122"/>
                <a:ea typeface="华文中宋" panose="02010600040101010101" pitchFamily="2" charset="-122"/>
              </a:rPr>
              <a:t>：也称为单时钟周期实现，即一个时钟周期执行一条指令的实现机制</a:t>
            </a:r>
          </a:p>
          <a:p>
            <a:endParaRPr lang="zh-CN" altLang="en-US">
              <a:latin typeface="华文中宋" panose="02010600040101010101" pitchFamily="2" charset="-122"/>
              <a:ea typeface="华文中宋" panose="02010600040101010101" pitchFamily="2" charset="-122"/>
            </a:endParaRPr>
          </a:p>
          <a:p>
            <a:r>
              <a:rPr lang="zh-CN" altLang="en-US">
                <a:latin typeface="华文中宋" panose="02010600040101010101" pitchFamily="2" charset="-122"/>
                <a:ea typeface="华文中宋" panose="02010600040101010101" pitchFamily="2" charset="-122"/>
              </a:rPr>
              <a:t>虽然单周期设计可以正确工作，但现代设计中并不采用这种方式，因为它的效率太低了。</a:t>
            </a:r>
          </a:p>
          <a:p>
            <a:endParaRPr lang="zh-CN" altLang="en-US">
              <a:latin typeface="华文中宋" panose="02010600040101010101" pitchFamily="2" charset="-122"/>
              <a:ea typeface="华文中宋" panose="02010600040101010101" pitchFamily="2" charset="-122"/>
            </a:endParaRPr>
          </a:p>
          <a:p>
            <a:r>
              <a:rPr lang="zh-CN" altLang="en-US">
                <a:latin typeface="华文中宋" panose="02010600040101010101" pitchFamily="2" charset="-122"/>
                <a:ea typeface="华文中宋" panose="02010600040101010101" pitchFamily="2" charset="-122"/>
              </a:rPr>
              <a:t>问题：为什么不使用单周期实现方式？</a:t>
            </a:r>
          </a:p>
        </p:txBody>
      </p:sp>
      <p:pic>
        <p:nvPicPr>
          <p:cNvPr id="6" name="Picture 2" descr="D:\教学\Computer Organization And Design\Picture\Think_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85380" y="5149855"/>
            <a:ext cx="864096" cy="7847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240D5ECE-8B49-45CD-BE81-EF81920D1969}" type="slidenum">
              <a:rPr lang="en-US" altLang="zh-CN" smtClean="0"/>
              <a:t>83</a:t>
            </a:fld>
            <a:endParaRPr kumimoji="0"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标题 306177"/>
          <p:cNvSpPr>
            <a:spLocks noGrp="1"/>
          </p:cNvSpPr>
          <p:nvPr>
            <p:ph type="title"/>
          </p:nvPr>
        </p:nvSpPr>
        <p:spPr>
          <a:xfrm>
            <a:off x="436180" y="213360"/>
            <a:ext cx="8403020" cy="548640"/>
          </a:xfrm>
        </p:spPr>
        <p:txBody>
          <a:bodyPr anchor="b">
            <a:spAutoFit/>
          </a:bodyPr>
          <a:lstStyle/>
          <a:p>
            <a:r>
              <a:rPr lang="en-US" altLang="x-none">
                <a:solidFill>
                  <a:srgbClr val="0000FF"/>
                </a:solidFill>
                <a:latin typeface="华文中宋" panose="02010600040101010101" pitchFamily="2" charset="-122"/>
                <a:ea typeface="华文中宋" panose="02010600040101010101" pitchFamily="2" charset="-122"/>
              </a:rPr>
              <a:t>Performance Issues</a:t>
            </a:r>
            <a:r>
              <a:rPr altLang="en-US">
                <a:solidFill>
                  <a:srgbClr val="0000FF"/>
                </a:solidFill>
                <a:latin typeface="华文中宋" panose="02010600040101010101" pitchFamily="2" charset="-122"/>
                <a:ea typeface="华文中宋" panose="02010600040101010101" pitchFamily="2" charset="-122"/>
              </a:rPr>
              <a:t>单周期实现方式的性能问题</a:t>
            </a:r>
          </a:p>
        </p:txBody>
      </p:sp>
      <p:sp>
        <p:nvSpPr>
          <p:cNvPr id="306179" name="文本占位符 306178"/>
          <p:cNvSpPr>
            <a:spLocks noGrp="1"/>
          </p:cNvSpPr>
          <p:nvPr>
            <p:ph type="body" idx="1"/>
          </p:nvPr>
        </p:nvSpPr>
        <p:spPr>
          <a:xfrm>
            <a:off x="457200" y="1340485"/>
            <a:ext cx="8488680" cy="5256867"/>
          </a:xfrm>
        </p:spPr>
        <p:txBody>
          <a:bodyPr>
            <a:normAutofit/>
          </a:bodyPr>
          <a:lstStyle/>
          <a:p>
            <a:pPr>
              <a:spcAft>
                <a:spcPts val="600"/>
              </a:spcAft>
              <a:buFont typeface="Wingdings" panose="05000000000000000000" charset="0"/>
              <a:buChar char="n"/>
            </a:pPr>
            <a:r>
              <a:rPr lang="zh-CN" altLang="en-US" dirty="0">
                <a:solidFill>
                  <a:srgbClr val="FF0000"/>
                </a:solidFill>
                <a:latin typeface="华文中宋" panose="02010600040101010101" pitchFamily="2" charset="-122"/>
                <a:ea typeface="华文中宋" panose="02010600040101010101" pitchFamily="2" charset="-122"/>
              </a:rPr>
              <a:t>最长的延迟决定了时钟周期的长度</a:t>
            </a:r>
            <a:r>
              <a:rPr lang="zh-CN" altLang="en-US" dirty="0">
                <a:latin typeface="华文中宋" panose="02010600040101010101" pitchFamily="2" charset="-122"/>
                <a:ea typeface="华文中宋" panose="02010600040101010101" pitchFamily="2" charset="-122"/>
              </a:rPr>
              <a:t>（因为在单周期设计中，时钟周期对所有指令等长）</a:t>
            </a:r>
            <a:endParaRPr lang="en-US" altLang="zh-CN" dirty="0">
              <a:latin typeface="华文中宋" panose="02010600040101010101" pitchFamily="2" charset="-122"/>
              <a:ea typeface="华文中宋" panose="02010600040101010101" pitchFamily="2" charset="-122"/>
            </a:endParaRP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关键路径：</a:t>
            </a:r>
            <a:r>
              <a:rPr lang="en-US" altLang="x-none" dirty="0">
                <a:latin typeface="华文中宋" panose="02010600040101010101" pitchFamily="2" charset="-122"/>
                <a:ea typeface="华文中宋" panose="02010600040101010101" pitchFamily="2" charset="-122"/>
              </a:rPr>
              <a:t>load</a:t>
            </a:r>
            <a:r>
              <a:rPr lang="zh-CN" altLang="en-US" dirty="0">
                <a:latin typeface="华文中宋" panose="02010600040101010101" pitchFamily="2" charset="-122"/>
                <a:ea typeface="华文中宋" panose="02010600040101010101" pitchFamily="2" charset="-122"/>
              </a:rPr>
              <a:t>指令（</a:t>
            </a:r>
            <a:r>
              <a:rPr lang="zh-CN" altLang="en-US" dirty="0">
                <a:solidFill>
                  <a:srgbClr val="FF0000"/>
                </a:solidFill>
                <a:latin typeface="华文中宋" panose="02010600040101010101" pitchFamily="2" charset="-122"/>
                <a:ea typeface="华文中宋" panose="02010600040101010101" pitchFamily="2" charset="-122"/>
              </a:rPr>
              <a:t>执行时间最长的指令</a:t>
            </a:r>
            <a:r>
              <a:rPr lang="zh-CN" altLang="en-US" dirty="0">
                <a:latin typeface="华文中宋" panose="02010600040101010101" pitchFamily="2" charset="-122"/>
                <a:ea typeface="华文中宋" panose="02010600040101010101" pitchFamily="2" charset="-122"/>
              </a:rPr>
              <a:t>）</a:t>
            </a:r>
            <a:endParaRPr lang="en-US" altLang="x-none" dirty="0">
              <a:latin typeface="华文中宋" panose="02010600040101010101" pitchFamily="2" charset="-122"/>
              <a:ea typeface="华文中宋" panose="02010600040101010101" pitchFamily="2" charset="-122"/>
            </a:endParaRPr>
          </a:p>
          <a:p>
            <a:pPr marL="914400" lvl="1" indent="-457200">
              <a:spcAft>
                <a:spcPts val="600"/>
              </a:spcAft>
              <a:buFont typeface="Wingdings" panose="05000000000000000000" charset="0"/>
              <a:buChar char="Ø"/>
            </a:pPr>
            <a:r>
              <a:rPr altLang="en-US" dirty="0">
                <a:latin typeface="华文中宋" panose="02010600040101010101" pitchFamily="2" charset="-122"/>
                <a:ea typeface="华文中宋" panose="02010600040101010101" pitchFamily="2" charset="-122"/>
              </a:rPr>
              <a:t>使用了</a:t>
            </a:r>
            <a:r>
              <a:rPr lang="en-US" altLang="zh-CN" dirty="0">
                <a:latin typeface="华文中宋" panose="02010600040101010101" pitchFamily="2" charset="-122"/>
                <a:ea typeface="华文中宋" panose="02010600040101010101" pitchFamily="2" charset="-122"/>
              </a:rPr>
              <a:t>5</a:t>
            </a:r>
            <a:r>
              <a:rPr altLang="en-US" dirty="0">
                <a:latin typeface="华文中宋" panose="02010600040101010101" pitchFamily="2" charset="-122"/>
                <a:ea typeface="华文中宋" panose="02010600040101010101" pitchFamily="2" charset="-122"/>
              </a:rPr>
              <a:t>个功能单元</a:t>
            </a:r>
          </a:p>
          <a:p>
            <a:pPr marL="914400" lvl="1" indent="-457200">
              <a:spcAft>
                <a:spcPts val="600"/>
              </a:spcAft>
              <a:buFont typeface="Wingdings" panose="05000000000000000000" charset="0"/>
              <a:buChar char="Ø"/>
            </a:pPr>
            <a:r>
              <a:rPr altLang="en-US" dirty="0">
                <a:latin typeface="华文中宋" panose="02010600040101010101" pitchFamily="2" charset="-122"/>
                <a:ea typeface="华文中宋" panose="02010600040101010101" pitchFamily="2" charset="-122"/>
              </a:rPr>
              <a:t>指令存储器</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 </a:t>
            </a:r>
            <a:r>
              <a:rPr altLang="en-US" dirty="0">
                <a:latin typeface="华文中宋" panose="02010600040101010101" pitchFamily="2" charset="-122"/>
                <a:ea typeface="华文中宋" panose="02010600040101010101" pitchFamily="2" charset="-122"/>
                <a:sym typeface="Symbol" panose="05050102010706020507" pitchFamily="18" charset="2"/>
              </a:rPr>
              <a:t>寄存器堆</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ALU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t>
            </a:r>
            <a:r>
              <a:rPr altLang="en-US" dirty="0">
                <a:latin typeface="华文中宋" panose="02010600040101010101" pitchFamily="2" charset="-122"/>
                <a:ea typeface="华文中宋" panose="02010600040101010101" pitchFamily="2" charset="-122"/>
              </a:rPr>
              <a:t>数据存储器</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t>
            </a:r>
            <a:r>
              <a:rPr altLang="en-US" dirty="0">
                <a:latin typeface="华文中宋" panose="02010600040101010101" pitchFamily="2" charset="-122"/>
                <a:ea typeface="华文中宋" panose="02010600040101010101" pitchFamily="2" charset="-122"/>
              </a:rPr>
              <a:t>寄存器堆</a:t>
            </a: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使用单周期设计对于小指令集可以接受，但如果还要包括</a:t>
            </a:r>
            <a:r>
              <a:rPr lang="zh-CN" altLang="en-US" dirty="0">
                <a:solidFill>
                  <a:srgbClr val="FF0000"/>
                </a:solidFill>
                <a:latin typeface="华文中宋" panose="02010600040101010101" pitchFamily="2" charset="-122"/>
                <a:ea typeface="华文中宋" panose="02010600040101010101" pitchFamily="2" charset="-122"/>
              </a:rPr>
              <a:t>浮点或更复杂指令的指令集，单周期无法胜任。</a:t>
            </a:r>
          </a:p>
          <a:p>
            <a:pPr marL="0" indent="0">
              <a:spcAft>
                <a:spcPts val="600"/>
              </a:spcAft>
              <a:buFont typeface="Wingdings" panose="05000000000000000000" charset="0"/>
              <a:buNone/>
            </a:pP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84</a:t>
            </a:fld>
            <a:endParaRPr kumimoji="0"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标题 306177"/>
          <p:cNvSpPr>
            <a:spLocks noGrp="1"/>
          </p:cNvSpPr>
          <p:nvPr>
            <p:ph type="title"/>
          </p:nvPr>
        </p:nvSpPr>
        <p:spPr>
          <a:xfrm>
            <a:off x="436180" y="213360"/>
            <a:ext cx="8403020" cy="548640"/>
          </a:xfrm>
        </p:spPr>
        <p:txBody>
          <a:bodyPr anchor="b">
            <a:spAutoFit/>
          </a:bodyPr>
          <a:lstStyle/>
          <a:p>
            <a:r>
              <a:rPr lang="en-US" altLang="x-none">
                <a:solidFill>
                  <a:srgbClr val="0000FF"/>
                </a:solidFill>
                <a:latin typeface="华文中宋" panose="02010600040101010101" pitchFamily="2" charset="-122"/>
                <a:ea typeface="华文中宋" panose="02010600040101010101" pitchFamily="2" charset="-122"/>
              </a:rPr>
              <a:t>Performance Issues</a:t>
            </a:r>
            <a:r>
              <a:rPr altLang="en-US">
                <a:solidFill>
                  <a:srgbClr val="0000FF"/>
                </a:solidFill>
                <a:latin typeface="华文中宋" panose="02010600040101010101" pitchFamily="2" charset="-122"/>
                <a:ea typeface="华文中宋" panose="02010600040101010101" pitchFamily="2" charset="-122"/>
              </a:rPr>
              <a:t>单周期实现方式的性能问题</a:t>
            </a:r>
          </a:p>
        </p:txBody>
      </p:sp>
      <p:sp>
        <p:nvSpPr>
          <p:cNvPr id="306179" name="文本占位符 306178"/>
          <p:cNvSpPr>
            <a:spLocks noGrp="1"/>
          </p:cNvSpPr>
          <p:nvPr>
            <p:ph type="body" idx="1"/>
          </p:nvPr>
        </p:nvSpPr>
        <p:spPr>
          <a:xfrm>
            <a:off x="457200" y="1412240"/>
            <a:ext cx="8382000" cy="5868035"/>
          </a:xfrm>
        </p:spPr>
        <p:txBody>
          <a:bodyPr>
            <a:normAutofit/>
          </a:bodyPr>
          <a:lstStyle/>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单周期实现方式违背了设计原则</a:t>
            </a:r>
            <a:endParaRPr lang="en-US" altLang="zh-CN" dirty="0">
              <a:latin typeface="华文中宋" panose="02010600040101010101" pitchFamily="2" charset="-122"/>
              <a:ea typeface="华文中宋" panose="02010600040101010101" pitchFamily="2" charset="-122"/>
            </a:endParaRPr>
          </a:p>
          <a:p>
            <a:pPr marL="0" indent="0">
              <a:spcAft>
                <a:spcPts val="600"/>
              </a:spcAft>
              <a:buNone/>
            </a:pPr>
            <a:r>
              <a:rPr lang="en-US" altLang="x-none"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lang="zh-CN" altLang="en-US" sz="2800" dirty="0">
                <a:solidFill>
                  <a:srgbClr val="FF0000"/>
                </a:solidFill>
                <a:latin typeface="华文中宋" panose="02010600040101010101" pitchFamily="2" charset="-122"/>
                <a:ea typeface="华文中宋" panose="02010600040101010101" pitchFamily="2" charset="-122"/>
              </a:rPr>
              <a:t>加快最常见情况的速度</a:t>
            </a:r>
          </a:p>
          <a:p>
            <a:pPr marL="0" indent="0">
              <a:spcAft>
                <a:spcPts val="600"/>
              </a:spcAft>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altLang="en-US" sz="2800" dirty="0">
                <a:latin typeface="华文中宋" panose="02010600040101010101" pitchFamily="2" charset="-122"/>
                <a:ea typeface="华文中宋" panose="02010600040101010101" pitchFamily="2" charset="-122"/>
              </a:rPr>
              <a:t>因为时钟周期必须满足所有指令中最坏的情况，</a:t>
            </a:r>
          </a:p>
          <a:p>
            <a:pPr marL="0" indent="0">
              <a:spcAft>
                <a:spcPts val="600"/>
              </a:spcAft>
              <a:buNone/>
            </a:pPr>
            <a:r>
              <a:rPr altLang="en-US" sz="2800" dirty="0">
                <a:latin typeface="华文中宋" panose="02010600040101010101" pitchFamily="2" charset="-122"/>
                <a:ea typeface="华文中宋" panose="02010600040101010101" pitchFamily="2" charset="-122"/>
              </a:rPr>
              <a:t>       所以不能使用那些缩短常用指令执行时间而不</a:t>
            </a:r>
          </a:p>
          <a:p>
            <a:pPr marL="0" indent="0">
              <a:spcAft>
                <a:spcPts val="600"/>
              </a:spcAft>
              <a:buNone/>
            </a:pPr>
            <a:r>
              <a:rPr altLang="en-US" sz="2800" dirty="0">
                <a:latin typeface="华文中宋" panose="02010600040101010101" pitchFamily="2" charset="-122"/>
                <a:ea typeface="华文中宋" panose="02010600040101010101" pitchFamily="2" charset="-122"/>
              </a:rPr>
              <a:t>       改善最坏情况的实现技术</a:t>
            </a: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可通过</a:t>
            </a:r>
            <a:r>
              <a:rPr lang="zh-CN" altLang="en-US" dirty="0">
                <a:solidFill>
                  <a:srgbClr val="0000FF"/>
                </a:solidFill>
                <a:latin typeface="华文中宋" panose="02010600040101010101" pitchFamily="2" charset="-122"/>
                <a:ea typeface="华文中宋" panose="02010600040101010101" pitchFamily="2" charset="-122"/>
              </a:rPr>
              <a:t>流水线</a:t>
            </a:r>
            <a:r>
              <a:rPr lang="zh-CN" altLang="en-US" dirty="0">
                <a:latin typeface="华文中宋" panose="02010600040101010101" pitchFamily="2" charset="-122"/>
                <a:ea typeface="华文中宋" panose="02010600040101010101" pitchFamily="2" charset="-122"/>
              </a:rPr>
              <a:t>技术改进性能</a:t>
            </a:r>
          </a:p>
          <a:p>
            <a:pPr marL="0" indent="0">
              <a:spcAft>
                <a:spcPts val="600"/>
              </a:spcAft>
              <a:buFont typeface="Wingdings" panose="05000000000000000000" charset="0"/>
              <a:buNone/>
            </a:pPr>
            <a:r>
              <a:rPr lang="en-US" altLang="x-none" sz="2800" dirty="0">
                <a:latin typeface="华文中宋" panose="02010600040101010101" pitchFamily="2" charset="-122"/>
                <a:ea typeface="华文中宋" panose="02010600040101010101" pitchFamily="2" charset="-122"/>
              </a:rPr>
              <a:t>   - </a:t>
            </a:r>
            <a:r>
              <a:rPr altLang="en-US" sz="2800" dirty="0">
                <a:latin typeface="华文中宋" panose="02010600040101010101" pitchFamily="2" charset="-122"/>
                <a:ea typeface="华文中宋" panose="02010600040101010101" pitchFamily="2" charset="-122"/>
              </a:rPr>
              <a:t>与单周期类似的数据通路，但效率更高</a:t>
            </a:r>
          </a:p>
          <a:p>
            <a:pPr marL="0" indent="0">
              <a:spcAft>
                <a:spcPts val="600"/>
              </a:spcAft>
              <a:buFont typeface="Wingdings" panose="05000000000000000000" charset="0"/>
              <a:buNone/>
            </a:pPr>
            <a:r>
              <a:rPr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altLang="en-US" sz="2800" dirty="0">
                <a:latin typeface="华文中宋" panose="02010600040101010101" pitchFamily="2" charset="-122"/>
                <a:ea typeface="华文中宋" panose="02010600040101010101" pitchFamily="2" charset="-122"/>
              </a:rPr>
              <a:t>流水线是通过重叠多条指令的执行来提高效率的</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85</a:t>
            </a:fld>
            <a:endParaRPr kumimoji="0"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习题</a:t>
            </a:r>
          </a:p>
        </p:txBody>
      </p:sp>
      <p:graphicFrame>
        <p:nvGraphicFramePr>
          <p:cNvPr id="4" name="表格 3"/>
          <p:cNvGraphicFramePr>
            <a:graphicFrameLocks noGrp="1"/>
          </p:cNvGraphicFramePr>
          <p:nvPr/>
        </p:nvGraphicFramePr>
        <p:xfrm>
          <a:off x="2555776" y="948328"/>
          <a:ext cx="4392488" cy="1112520"/>
        </p:xfrm>
        <a:graphic>
          <a:graphicData uri="http://schemas.openxmlformats.org/drawingml/2006/table">
            <a:tbl>
              <a:tblPr firstRow="1" bandRow="1">
                <a:tableStyleId>{5C22544A-7EE6-4342-B048-85BDC9FD1C3A}</a:tableStyleId>
              </a:tblPr>
              <a:tblGrid>
                <a:gridCol w="1275874">
                  <a:extLst>
                    <a:ext uri="{9D8B030D-6E8A-4147-A177-3AD203B41FA5}">
                      <a16:colId xmlns:a16="http://schemas.microsoft.com/office/drawing/2014/main" val="20000"/>
                    </a:ext>
                  </a:extLst>
                </a:gridCol>
                <a:gridCol w="3116614">
                  <a:extLst>
                    <a:ext uri="{9D8B030D-6E8A-4147-A177-3AD203B41FA5}">
                      <a16:colId xmlns:a16="http://schemas.microsoft.com/office/drawing/2014/main" val="20001"/>
                    </a:ext>
                  </a:extLst>
                </a:gridCol>
              </a:tblGrid>
              <a:tr h="370840">
                <a:tc>
                  <a:txBody>
                    <a:bodyPr/>
                    <a:lstStyle/>
                    <a:p>
                      <a:pPr algn="ctr"/>
                      <a:endParaRPr lang="zh-CN" altLang="en-US" dirty="0"/>
                    </a:p>
                  </a:txBody>
                  <a:tcPr/>
                </a:tc>
                <a:tc>
                  <a:txBody>
                    <a:bodyPr/>
                    <a:lstStyle/>
                    <a:p>
                      <a:pPr algn="ctr"/>
                      <a:r>
                        <a:rPr lang="zh-CN" altLang="en-US" dirty="0"/>
                        <a:t>指令</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add </a:t>
                      </a:r>
                      <a:r>
                        <a:rPr lang="en-US" altLang="zh-CN" dirty="0" err="1"/>
                        <a:t>rd</a:t>
                      </a:r>
                      <a:r>
                        <a:rPr lang="en-US" altLang="zh-CN" dirty="0"/>
                        <a:t>,</a:t>
                      </a:r>
                      <a:r>
                        <a:rPr lang="en-US" altLang="zh-CN" baseline="0" dirty="0"/>
                        <a:t> </a:t>
                      </a:r>
                      <a:r>
                        <a:rPr lang="en-US" altLang="zh-CN" baseline="0" dirty="0" err="1"/>
                        <a:t>rs</a:t>
                      </a:r>
                      <a:r>
                        <a:rPr lang="en-US" altLang="zh-CN" baseline="0" dirty="0"/>
                        <a:t>, </a:t>
                      </a:r>
                      <a:r>
                        <a:rPr lang="en-US" altLang="zh-CN" baseline="0" dirty="0" err="1"/>
                        <a:t>rt</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err="1"/>
                        <a:t>lw</a:t>
                      </a:r>
                      <a:r>
                        <a:rPr lang="en-US" altLang="zh-CN" dirty="0"/>
                        <a:t> </a:t>
                      </a:r>
                      <a:r>
                        <a:rPr lang="en-US" altLang="zh-CN" dirty="0" err="1"/>
                        <a:t>rt</a:t>
                      </a:r>
                      <a:r>
                        <a:rPr lang="en-US" altLang="zh-CN" dirty="0"/>
                        <a:t>, offs(</a:t>
                      </a:r>
                      <a:r>
                        <a:rPr lang="en-US" altLang="zh-CN" dirty="0" err="1"/>
                        <a:t>rs</a:t>
                      </a:r>
                      <a:r>
                        <a:rPr lang="en-US" altLang="zh-CN" dirty="0"/>
                        <a:t>)</a:t>
                      </a:r>
                      <a:endParaRPr lang="zh-CN" altLang="en-US" dirty="0"/>
                    </a:p>
                  </a:txBody>
                  <a:tcPr/>
                </a:tc>
                <a:extLst>
                  <a:ext uri="{0D108BD9-81ED-4DB2-BD59-A6C34878D82A}">
                    <a16:rowId xmlns:a16="http://schemas.microsoft.com/office/drawing/2014/main" val="10002"/>
                  </a:ext>
                </a:extLst>
              </a:tr>
            </a:tbl>
          </a:graphicData>
        </a:graphic>
      </p:graphicFrame>
      <p:sp>
        <p:nvSpPr>
          <p:cNvPr id="6" name="矩形 5"/>
          <p:cNvSpPr/>
          <p:nvPr/>
        </p:nvSpPr>
        <p:spPr>
          <a:xfrm>
            <a:off x="6917648" y="5079461"/>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7" name="矩形 6"/>
          <p:cNvSpPr/>
          <p:nvPr/>
        </p:nvSpPr>
        <p:spPr>
          <a:xfrm>
            <a:off x="1371316" y="4138859"/>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8" name="矩形 7"/>
          <p:cNvSpPr/>
          <p:nvPr/>
        </p:nvSpPr>
        <p:spPr>
          <a:xfrm>
            <a:off x="3620917" y="4236521"/>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9" name="矩形 8"/>
          <p:cNvSpPr/>
          <p:nvPr/>
        </p:nvSpPr>
        <p:spPr>
          <a:xfrm>
            <a:off x="3620917" y="4240567"/>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10" name="流程图: 终止 9"/>
          <p:cNvSpPr/>
          <p:nvPr/>
        </p:nvSpPr>
        <p:spPr>
          <a:xfrm flipH="1">
            <a:off x="4264737" y="3720092"/>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1" name="直接箭头连接符 10"/>
          <p:cNvCxnSpPr/>
          <p:nvPr/>
        </p:nvCxnSpPr>
        <p:spPr>
          <a:xfrm>
            <a:off x="4624777" y="3377304"/>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517879" y="4019033"/>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408753" y="3529704"/>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47458" y="4189423"/>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5" name="直接连接符 14"/>
          <p:cNvCxnSpPr/>
          <p:nvPr/>
        </p:nvCxnSpPr>
        <p:spPr>
          <a:xfrm>
            <a:off x="4103711" y="3529704"/>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362"/>
          <p:cNvCxnSpPr/>
          <p:nvPr/>
        </p:nvCxnSpPr>
        <p:spPr>
          <a:xfrm flipV="1">
            <a:off x="2723145" y="3373894"/>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103792" y="3377304"/>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697178" y="3373894"/>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819489" y="4284012"/>
            <a:ext cx="655282" cy="1372042"/>
            <a:chOff x="6725030" y="3412397"/>
            <a:chExt cx="655282" cy="1372042"/>
          </a:xfrm>
        </p:grpSpPr>
        <p:grpSp>
          <p:nvGrpSpPr>
            <p:cNvPr id="20" name="Group 27"/>
            <p:cNvGrpSpPr/>
            <p:nvPr/>
          </p:nvGrpSpPr>
          <p:grpSpPr bwMode="auto">
            <a:xfrm>
              <a:off x="6732240" y="3412397"/>
              <a:ext cx="648072" cy="1372042"/>
              <a:chOff x="2400" y="2496"/>
              <a:chExt cx="288" cy="672"/>
            </a:xfrm>
          </p:grpSpPr>
          <p:sp>
            <p:nvSpPr>
              <p:cNvPr id="2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9" name="流程图: 终止 28"/>
          <p:cNvSpPr/>
          <p:nvPr/>
        </p:nvSpPr>
        <p:spPr>
          <a:xfrm rot="16200000" flipH="1">
            <a:off x="5197566" y="5212529"/>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0" name="直接箭头连接符 29"/>
          <p:cNvCxnSpPr/>
          <p:nvPr/>
        </p:nvCxnSpPr>
        <p:spPr>
          <a:xfrm>
            <a:off x="5066036" y="6092142"/>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733533" y="4585898"/>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902771" y="5837300"/>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3" name="直接箭头连接符 32"/>
          <p:cNvCxnSpPr/>
          <p:nvPr/>
        </p:nvCxnSpPr>
        <p:spPr>
          <a:xfrm>
            <a:off x="5073543" y="5244625"/>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739369" y="5244625"/>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梯形 34"/>
          <p:cNvSpPr/>
          <p:nvPr/>
        </p:nvSpPr>
        <p:spPr>
          <a:xfrm rot="5400000">
            <a:off x="3982424" y="5978698"/>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6" name="矩形 35"/>
          <p:cNvSpPr/>
          <p:nvPr/>
        </p:nvSpPr>
        <p:spPr>
          <a:xfrm>
            <a:off x="6902771" y="5079462"/>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7" name="矩形 36"/>
          <p:cNvSpPr/>
          <p:nvPr/>
        </p:nvSpPr>
        <p:spPr>
          <a:xfrm>
            <a:off x="7481031" y="5091203"/>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8" name="流程图: 终止 37"/>
          <p:cNvSpPr/>
          <p:nvPr/>
        </p:nvSpPr>
        <p:spPr>
          <a:xfrm rot="16200000" flipH="1">
            <a:off x="8238020" y="5223579"/>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9" name="流程图: 终止 38"/>
          <p:cNvSpPr/>
          <p:nvPr/>
        </p:nvSpPr>
        <p:spPr>
          <a:xfrm flipH="1">
            <a:off x="5598063" y="3436022"/>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 name="直接箭头连接符 400"/>
          <p:cNvCxnSpPr>
            <a:stCxn id="35" idx="0"/>
            <a:endCxn id="39" idx="3"/>
          </p:cNvCxnSpPr>
          <p:nvPr/>
        </p:nvCxnSpPr>
        <p:spPr>
          <a:xfrm flipV="1">
            <a:off x="4270110" y="3564348"/>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539569" y="2678443"/>
            <a:ext cx="475687" cy="1055106"/>
            <a:chOff x="6910454" y="2157870"/>
            <a:chExt cx="475687" cy="1055106"/>
          </a:xfrm>
        </p:grpSpPr>
        <p:grpSp>
          <p:nvGrpSpPr>
            <p:cNvPr id="42" name="Group 27"/>
            <p:cNvGrpSpPr/>
            <p:nvPr/>
          </p:nvGrpSpPr>
          <p:grpSpPr bwMode="auto">
            <a:xfrm>
              <a:off x="6910454" y="2157870"/>
              <a:ext cx="475687" cy="1055106"/>
              <a:chOff x="2400" y="2496"/>
              <a:chExt cx="288" cy="672"/>
            </a:xfrm>
          </p:grpSpPr>
          <p:sp>
            <p:nvSpPr>
              <p:cNvPr id="4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51" name="直接箭头连接符 50"/>
          <p:cNvCxnSpPr>
            <a:stCxn id="39" idx="1"/>
          </p:cNvCxnSpPr>
          <p:nvPr/>
        </p:nvCxnSpPr>
        <p:spPr>
          <a:xfrm>
            <a:off x="6150734" y="3564348"/>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流程图: 终止 51"/>
          <p:cNvSpPr/>
          <p:nvPr/>
        </p:nvSpPr>
        <p:spPr>
          <a:xfrm rot="16200000" flipH="1">
            <a:off x="7142963" y="2894031"/>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3" name="直接箭头连接符 52"/>
          <p:cNvCxnSpPr/>
          <p:nvPr/>
        </p:nvCxnSpPr>
        <p:spPr>
          <a:xfrm>
            <a:off x="7015256" y="3205997"/>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116699" y="2904537"/>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723145" y="2904537"/>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150735" y="2581421"/>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116699" y="2581421"/>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158395" y="2581421"/>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3642172" y="4665901"/>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60" name="直接箭头连接符 400"/>
          <p:cNvCxnSpPr>
            <a:stCxn id="38" idx="2"/>
            <a:endCxn id="59" idx="1"/>
          </p:cNvCxnSpPr>
          <p:nvPr/>
        </p:nvCxnSpPr>
        <p:spPr>
          <a:xfrm flipH="1" flipV="1">
            <a:off x="3642172" y="4873716"/>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180719" y="6102580"/>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3180719" y="3377304"/>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247458" y="2380916"/>
            <a:ext cx="475687" cy="1055106"/>
            <a:chOff x="6910454" y="2157870"/>
            <a:chExt cx="475687" cy="1055106"/>
          </a:xfrm>
        </p:grpSpPr>
        <p:grpSp>
          <p:nvGrpSpPr>
            <p:cNvPr id="64" name="Group 27"/>
            <p:cNvGrpSpPr/>
            <p:nvPr/>
          </p:nvGrpSpPr>
          <p:grpSpPr bwMode="auto">
            <a:xfrm>
              <a:off x="6910454" y="2157870"/>
              <a:ext cx="475687" cy="1055106"/>
              <a:chOff x="2400" y="2496"/>
              <a:chExt cx="288" cy="672"/>
            </a:xfrm>
          </p:grpSpPr>
          <p:sp>
            <p:nvSpPr>
              <p:cNvPr id="66"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3" name="矩形 72"/>
          <p:cNvSpPr/>
          <p:nvPr/>
        </p:nvSpPr>
        <p:spPr>
          <a:xfrm>
            <a:off x="1371316" y="419365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4" name="矩形 73"/>
          <p:cNvSpPr/>
          <p:nvPr/>
        </p:nvSpPr>
        <p:spPr>
          <a:xfrm>
            <a:off x="598609" y="3205996"/>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5" name="直接箭头连接符 400"/>
          <p:cNvCxnSpPr>
            <a:stCxn id="74" idx="2"/>
            <a:endCxn id="73" idx="1"/>
          </p:cNvCxnSpPr>
          <p:nvPr/>
        </p:nvCxnSpPr>
        <p:spPr>
          <a:xfrm rot="16200000" flipH="1">
            <a:off x="850618" y="3880771"/>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931057" y="3243678"/>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120817" y="3889373"/>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1933754" y="3246505"/>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1931057" y="2649677"/>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1565102" y="2455157"/>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81" name="矩形 80"/>
          <p:cNvSpPr/>
          <p:nvPr/>
        </p:nvSpPr>
        <p:spPr>
          <a:xfrm>
            <a:off x="3058044" y="2957266"/>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2" name="直接箭头连接符 81"/>
          <p:cNvCxnSpPr/>
          <p:nvPr/>
        </p:nvCxnSpPr>
        <p:spPr>
          <a:xfrm>
            <a:off x="5598063" y="5362045"/>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400"/>
          <p:cNvCxnSpPr/>
          <p:nvPr/>
        </p:nvCxnSpPr>
        <p:spPr>
          <a:xfrm>
            <a:off x="6467563" y="5019036"/>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85087" y="5287276"/>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645438" y="5306948"/>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8127303" y="5495091"/>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125364" y="5495091"/>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485265" y="4747873"/>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574227" y="3919463"/>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697178" y="6258368"/>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189295" y="552158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37348" y="5538858"/>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cxnSp>
        <p:nvCxnSpPr>
          <p:cNvPr id="93" name="直接箭头连接符 94"/>
          <p:cNvCxnSpPr/>
          <p:nvPr/>
        </p:nvCxnSpPr>
        <p:spPr>
          <a:xfrm rot="10800000" flipV="1">
            <a:off x="6158396" y="4167781"/>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7135635" y="4600704"/>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5" name="直接箭头连接符 94"/>
          <p:cNvCxnSpPr/>
          <p:nvPr/>
        </p:nvCxnSpPr>
        <p:spPr>
          <a:xfrm flipV="1">
            <a:off x="5444793" y="5623670"/>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5443609" y="5696029"/>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7" name="直接箭头连接符 105"/>
          <p:cNvCxnSpPr>
            <a:stCxn id="98" idx="1"/>
            <a:endCxn id="52" idx="3"/>
          </p:cNvCxnSpPr>
          <p:nvPr/>
        </p:nvCxnSpPr>
        <p:spPr>
          <a:xfrm rot="10800000">
            <a:off x="7475747" y="3373509"/>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7779281" y="3583857"/>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9" name="直接箭头连接符 98"/>
          <p:cNvCxnSpPr>
            <a:stCxn id="100" idx="2"/>
            <a:endCxn id="38" idx="1"/>
          </p:cNvCxnSpPr>
          <p:nvPr/>
        </p:nvCxnSpPr>
        <p:spPr>
          <a:xfrm>
            <a:off x="8487618" y="4811514"/>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8165107" y="4500878"/>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01" name="组合 100"/>
          <p:cNvGrpSpPr/>
          <p:nvPr/>
        </p:nvGrpSpPr>
        <p:grpSpPr>
          <a:xfrm>
            <a:off x="3325822" y="3612795"/>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719348" y="3591212"/>
            <a:ext cx="470570" cy="415629"/>
            <a:chOff x="3129063" y="2514479"/>
            <a:chExt cx="470570" cy="415629"/>
          </a:xfrm>
        </p:grpSpPr>
        <p:sp>
          <p:nvSpPr>
            <p:cNvPr id="105" name="矩形 10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6" name="直接连接符 105"/>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矩形 106"/>
          <p:cNvSpPr/>
          <p:nvPr/>
        </p:nvSpPr>
        <p:spPr>
          <a:xfrm>
            <a:off x="4639379" y="3247815"/>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8" name="直接连接符 107"/>
          <p:cNvCxnSpPr/>
          <p:nvPr/>
        </p:nvCxnSpPr>
        <p:spPr>
          <a:xfrm>
            <a:off x="4566671" y="3450248"/>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2723145" y="4431016"/>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10" name="直接连接符 109"/>
          <p:cNvCxnSpPr/>
          <p:nvPr/>
        </p:nvCxnSpPr>
        <p:spPr>
          <a:xfrm>
            <a:off x="3120631" y="4585898"/>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400"/>
          <p:cNvCxnSpPr/>
          <p:nvPr/>
        </p:nvCxnSpPr>
        <p:spPr>
          <a:xfrm rot="16200000" flipH="1">
            <a:off x="841739" y="3887490"/>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924874" y="3247815"/>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1111937" y="3894493"/>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1929961" y="3226694"/>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5" name="直接连接符 362"/>
          <p:cNvCxnSpPr/>
          <p:nvPr/>
        </p:nvCxnSpPr>
        <p:spPr>
          <a:xfrm flipV="1">
            <a:off x="2723260" y="3373894"/>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H="1">
            <a:off x="4753799" y="3840508"/>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167008" y="3611061"/>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8" name="直接箭头连接符 117"/>
          <p:cNvCxnSpPr/>
          <p:nvPr/>
        </p:nvCxnSpPr>
        <p:spPr>
          <a:xfrm>
            <a:off x="4103792" y="3368087"/>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3697178" y="3350517"/>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2708657" y="2904537"/>
            <a:ext cx="3449739" cy="3932"/>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1925256" y="2649677"/>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endCxn id="52" idx="2"/>
          </p:cNvCxnSpPr>
          <p:nvPr/>
        </p:nvCxnSpPr>
        <p:spPr>
          <a:xfrm>
            <a:off x="7329052" y="2908469"/>
            <a:ext cx="293389"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7627514" y="3058428"/>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132532" y="2226494"/>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901545" y="2226492"/>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132532" y="2226490"/>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7627514" y="3058428"/>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132532" y="2204868"/>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901545" y="2204866"/>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1132532" y="2204864"/>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4939303" y="5495091"/>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4733533" y="4585898"/>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733533" y="5244625"/>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endCxn id="29" idx="2"/>
          </p:cNvCxnSpPr>
          <p:nvPr/>
        </p:nvCxnSpPr>
        <p:spPr>
          <a:xfrm>
            <a:off x="5301855" y="5244625"/>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5566982" y="5359223"/>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6474771" y="4739942"/>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a:off x="6131139" y="2585353"/>
            <a:ext cx="1178316" cy="323116"/>
            <a:chOff x="4181619" y="1353411"/>
            <a:chExt cx="1178316" cy="323116"/>
          </a:xfrm>
        </p:grpSpPr>
        <p:cxnSp>
          <p:nvCxnSpPr>
            <p:cNvPr id="139" name="直接箭头连接符 138"/>
            <p:cNvCxnSpPr/>
            <p:nvPr/>
          </p:nvCxnSpPr>
          <p:spPr>
            <a:xfrm>
              <a:off x="5147583" y="1676527"/>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4181619"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5147583"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4189279" y="1353411"/>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143" name="标题 1"/>
          <p:cNvSpPr txBox="1"/>
          <p:nvPr/>
        </p:nvSpPr>
        <p:spPr>
          <a:xfrm>
            <a:off x="467544" y="980728"/>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86</a:t>
            </a:fld>
            <a:endParaRPr kumimoji="0"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522890" y="1124744"/>
            <a:ext cx="8229600" cy="1296144"/>
          </a:xfrm>
        </p:spPr>
        <p:txBody>
          <a:bodyPr>
            <a:normAutofit fontScale="92500" lnSpcReduction="20000"/>
          </a:bodyPr>
          <a:lstStyle/>
          <a:p>
            <a:pPr marL="514350" indent="-514350">
              <a:buAutoNum type="arabicPeriod"/>
            </a:pPr>
            <a:r>
              <a:rPr lang="zh-CN" altLang="en-US" sz="2800" dirty="0">
                <a:latin typeface="华文中宋" panose="02010600040101010101" pitchFamily="2" charset="-122"/>
                <a:ea typeface="华文中宋" panose="02010600040101010101" pitchFamily="2" charset="-122"/>
              </a:rPr>
              <a:t>对上述指令，图中的哪些控制信号会被产生？</a:t>
            </a:r>
            <a:endParaRPr lang="en-US" altLang="zh-CN" sz="2800" dirty="0">
              <a:latin typeface="华文中宋" panose="02010600040101010101" pitchFamily="2" charset="-122"/>
              <a:ea typeface="华文中宋" panose="02010600040101010101" pitchFamily="2" charset="-122"/>
            </a:endParaRPr>
          </a:p>
          <a:p>
            <a:pPr marL="0" indent="0">
              <a:buNone/>
            </a:pPr>
            <a:r>
              <a:rPr lang="en-US" altLang="zh-CN" sz="2800" dirty="0" err="1">
                <a:latin typeface="华文中宋" panose="02010600040101010101" pitchFamily="2" charset="-122"/>
                <a:ea typeface="华文中宋" panose="02010600040101010101" pitchFamily="2" charset="-122"/>
              </a:rPr>
              <a:t>RegDst</a:t>
            </a:r>
            <a:r>
              <a:rPr lang="zh-CN" altLang="en-US" sz="2800" dirty="0">
                <a:latin typeface="华文中宋" panose="02010600040101010101" pitchFamily="2" charset="-122"/>
                <a:ea typeface="华文中宋" panose="02010600040101010101" pitchFamily="2" charset="-122"/>
              </a:rPr>
              <a:t>，</a:t>
            </a:r>
            <a:r>
              <a:rPr lang="en-US" altLang="zh-CN" sz="2800">
                <a:latin typeface="华文中宋" panose="02010600040101010101" pitchFamily="2" charset="-122"/>
                <a:ea typeface="华文中宋" panose="02010600040101010101" pitchFamily="2" charset="-122"/>
              </a:rPr>
              <a:t>RegWR</a:t>
            </a:r>
            <a:endParaRPr lang="en-US" altLang="zh-CN" sz="2800" dirty="0">
              <a:latin typeface="华文中宋" panose="02010600040101010101" pitchFamily="2" charset="-122"/>
              <a:ea typeface="华文中宋" panose="02010600040101010101" pitchFamily="2" charset="-122"/>
            </a:endParaRPr>
          </a:p>
          <a:p>
            <a:pPr marL="514350" indent="-514350">
              <a:buAutoNum type="arabicPeriod"/>
            </a:pPr>
            <a:r>
              <a:rPr lang="zh-CN" altLang="en-US" sz="2800" dirty="0">
                <a:latin typeface="华文中宋" panose="02010600040101010101" pitchFamily="2" charset="-122"/>
                <a:ea typeface="华文中宋" panose="02010600040101010101" pitchFamily="2" charset="-122"/>
              </a:rPr>
              <a:t>对上述指令，图中的哪些功能单元会被用到？</a:t>
            </a:r>
            <a:endParaRPr lang="en-US" altLang="zh-CN" sz="2800" dirty="0">
              <a:latin typeface="华文中宋" panose="02010600040101010101" pitchFamily="2" charset="-122"/>
              <a:ea typeface="华文中宋" panose="02010600040101010101" pitchFamily="2" charset="-122"/>
            </a:endParaRPr>
          </a:p>
        </p:txBody>
      </p:sp>
      <p:sp>
        <p:nvSpPr>
          <p:cNvPr id="4" name="标题 1"/>
          <p:cNvSpPr txBox="1"/>
          <p:nvPr/>
        </p:nvSpPr>
        <p:spPr>
          <a:xfrm>
            <a:off x="395536" y="2311152"/>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5" name="内容占位符 2"/>
          <p:cNvSpPr txBox="1"/>
          <p:nvPr/>
        </p:nvSpPr>
        <p:spPr>
          <a:xfrm>
            <a:off x="1238944" y="2348880"/>
            <a:ext cx="7513546"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800"/>
              </a:lnSpc>
              <a:buNone/>
            </a:pPr>
            <a:r>
              <a:rPr lang="zh-CN" altLang="en-US" sz="2800" dirty="0">
                <a:latin typeface="华文中宋" panose="02010600040101010101" pitchFamily="2" charset="-122"/>
                <a:ea typeface="华文中宋" panose="02010600040101010101" pitchFamily="2" charset="-122"/>
              </a:rPr>
              <a:t>不同单元有不同的延迟时间，对一条指令而言，关键路径上各单元的延迟时间决定了该指令的最小延迟。假设各单元的延迟时间如下表所示：</a:t>
            </a:r>
          </a:p>
        </p:txBody>
      </p:sp>
      <p:graphicFrame>
        <p:nvGraphicFramePr>
          <p:cNvPr id="6" name="表格 5"/>
          <p:cNvGraphicFramePr>
            <a:graphicFrameLocks noGrp="1"/>
          </p:cNvGraphicFramePr>
          <p:nvPr/>
        </p:nvGraphicFramePr>
        <p:xfrm>
          <a:off x="683568" y="4005064"/>
          <a:ext cx="7795593" cy="1381760"/>
        </p:xfrm>
        <a:graphic>
          <a:graphicData uri="http://schemas.openxmlformats.org/drawingml/2006/table">
            <a:tbl>
              <a:tblPr firstRow="1" bandRow="1">
                <a:tableStyleId>{5C22544A-7EE6-4342-B048-85BDC9FD1C3A}</a:tableStyleId>
              </a:tblPr>
              <a:tblGrid>
                <a:gridCol w="611419">
                  <a:extLst>
                    <a:ext uri="{9D8B030D-6E8A-4147-A177-3AD203B41FA5}">
                      <a16:colId xmlns:a16="http://schemas.microsoft.com/office/drawing/2014/main" val="20000"/>
                    </a:ext>
                  </a:extLst>
                </a:gridCol>
                <a:gridCol w="1404805">
                  <a:extLst>
                    <a:ext uri="{9D8B030D-6E8A-4147-A177-3AD203B41FA5}">
                      <a16:colId xmlns:a16="http://schemas.microsoft.com/office/drawing/2014/main" val="20001"/>
                    </a:ext>
                  </a:extLst>
                </a:gridCol>
                <a:gridCol w="1040871">
                  <a:extLst>
                    <a:ext uri="{9D8B030D-6E8A-4147-A177-3AD203B41FA5}">
                      <a16:colId xmlns:a16="http://schemas.microsoft.com/office/drawing/2014/main" val="20002"/>
                    </a:ext>
                  </a:extLst>
                </a:gridCol>
                <a:gridCol w="1146411">
                  <a:extLst>
                    <a:ext uri="{9D8B030D-6E8A-4147-A177-3AD203B41FA5}">
                      <a16:colId xmlns:a16="http://schemas.microsoft.com/office/drawing/2014/main" val="20003"/>
                    </a:ext>
                  </a:extLst>
                </a:gridCol>
                <a:gridCol w="909062">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810817">
                  <a:extLst>
                    <a:ext uri="{9D8B030D-6E8A-4147-A177-3AD203B41FA5}">
                      <a16:colId xmlns:a16="http://schemas.microsoft.com/office/drawing/2014/main" val="20007"/>
                    </a:ext>
                  </a:extLst>
                </a:gridCol>
              </a:tblGrid>
              <a:tr h="535672">
                <a:tc>
                  <a:txBody>
                    <a:bodyPr/>
                    <a:lstStyle/>
                    <a:p>
                      <a:pPr algn="ctr"/>
                      <a:endParaRPr lang="zh-CN" altLang="en-US" dirty="0"/>
                    </a:p>
                  </a:txBody>
                  <a:tcPr/>
                </a:tc>
                <a:tc>
                  <a:txBody>
                    <a:bodyPr/>
                    <a:lstStyle/>
                    <a:p>
                      <a:pPr algn="ctr"/>
                      <a:r>
                        <a:rPr lang="zh-CN" altLang="en-US" dirty="0"/>
                        <a:t>指令存储器</a:t>
                      </a:r>
                    </a:p>
                  </a:txBody>
                  <a:tcPr/>
                </a:tc>
                <a:tc>
                  <a:txBody>
                    <a:bodyPr/>
                    <a:lstStyle/>
                    <a:p>
                      <a:pPr algn="ctr"/>
                      <a:r>
                        <a:rPr lang="zh-CN" altLang="en-US" dirty="0"/>
                        <a:t>加</a:t>
                      </a:r>
                    </a:p>
                  </a:txBody>
                  <a:tcPr/>
                </a:tc>
                <a:tc>
                  <a:txBody>
                    <a:bodyPr/>
                    <a:lstStyle/>
                    <a:p>
                      <a:pPr algn="ctr"/>
                      <a:r>
                        <a:rPr lang="zh-CN" altLang="en-US" dirty="0"/>
                        <a:t>多选器</a:t>
                      </a:r>
                    </a:p>
                  </a:txBody>
                  <a:tcPr/>
                </a:tc>
                <a:tc>
                  <a:txBody>
                    <a:bodyPr/>
                    <a:lstStyle/>
                    <a:p>
                      <a:pPr algn="ctr"/>
                      <a:r>
                        <a:rPr lang="en-US" altLang="zh-CN" dirty="0"/>
                        <a:t>ALU</a:t>
                      </a:r>
                      <a:endParaRPr lang="zh-CN" altLang="en-US" dirty="0"/>
                    </a:p>
                  </a:txBody>
                  <a:tcPr/>
                </a:tc>
                <a:tc>
                  <a:txBody>
                    <a:bodyPr/>
                    <a:lstStyle/>
                    <a:p>
                      <a:pPr algn="ctr"/>
                      <a:r>
                        <a:rPr lang="zh-CN" altLang="en-US" dirty="0"/>
                        <a:t>寄存器堆</a:t>
                      </a:r>
                    </a:p>
                  </a:txBody>
                  <a:tcPr/>
                </a:tc>
                <a:tc>
                  <a:txBody>
                    <a:bodyPr/>
                    <a:lstStyle/>
                    <a:p>
                      <a:pPr algn="ctr"/>
                      <a:r>
                        <a:rPr lang="zh-CN" altLang="en-US" dirty="0"/>
                        <a:t>数据存储器</a:t>
                      </a:r>
                    </a:p>
                  </a:txBody>
                  <a:tcPr/>
                </a:tc>
                <a:tc>
                  <a:txBody>
                    <a:bodyPr/>
                    <a:lstStyle/>
                    <a:p>
                      <a:pPr algn="ctr"/>
                      <a:r>
                        <a:rPr lang="zh-CN" altLang="en-US" dirty="0"/>
                        <a:t>控制</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400ps</a:t>
                      </a:r>
                      <a:endParaRPr lang="zh-CN" altLang="en-US" dirty="0"/>
                    </a:p>
                  </a:txBody>
                  <a:tcPr/>
                </a:tc>
                <a:tc>
                  <a:txBody>
                    <a:bodyPr/>
                    <a:lstStyle/>
                    <a:p>
                      <a:pPr algn="ctr"/>
                      <a:r>
                        <a:rPr lang="en-US" altLang="zh-CN" dirty="0"/>
                        <a:t>100ps</a:t>
                      </a:r>
                      <a:endParaRPr lang="zh-CN" altLang="en-US" dirty="0"/>
                    </a:p>
                  </a:txBody>
                  <a:tcPr/>
                </a:tc>
                <a:tc>
                  <a:txBody>
                    <a:bodyPr/>
                    <a:lstStyle/>
                    <a:p>
                      <a:pPr algn="ctr"/>
                      <a:r>
                        <a:rPr lang="en-US" altLang="zh-CN" dirty="0"/>
                        <a:t>30ps</a:t>
                      </a:r>
                      <a:endParaRPr lang="zh-CN" altLang="en-US" dirty="0"/>
                    </a:p>
                  </a:txBody>
                  <a:tcPr/>
                </a:tc>
                <a:tc>
                  <a:txBody>
                    <a:bodyPr/>
                    <a:lstStyle/>
                    <a:p>
                      <a:pPr algn="ctr"/>
                      <a:r>
                        <a:rPr lang="en-US" altLang="zh-CN" dirty="0"/>
                        <a:t>120ps</a:t>
                      </a:r>
                      <a:endParaRPr lang="zh-CN" altLang="en-US" dirty="0"/>
                    </a:p>
                  </a:txBody>
                  <a:tcPr/>
                </a:tc>
                <a:tc>
                  <a:txBody>
                    <a:bodyPr/>
                    <a:lstStyle/>
                    <a:p>
                      <a:pPr algn="ctr"/>
                      <a:r>
                        <a:rPr lang="en-US" altLang="zh-CN" dirty="0"/>
                        <a:t>200ps</a:t>
                      </a:r>
                      <a:endParaRPr lang="zh-CN" altLang="en-US" dirty="0"/>
                    </a:p>
                  </a:txBody>
                  <a:tcPr/>
                </a:tc>
                <a:tc>
                  <a:txBody>
                    <a:bodyPr/>
                    <a:lstStyle/>
                    <a:p>
                      <a:pPr algn="ctr"/>
                      <a:r>
                        <a:rPr lang="en-US" altLang="zh-CN" dirty="0"/>
                        <a:t>350ps</a:t>
                      </a:r>
                      <a:endParaRPr lang="zh-CN" altLang="en-US" dirty="0"/>
                    </a:p>
                  </a:txBody>
                  <a:tcPr/>
                </a:tc>
                <a:tc>
                  <a:txBody>
                    <a:bodyPr/>
                    <a:lstStyle/>
                    <a:p>
                      <a:pPr algn="ctr"/>
                      <a:r>
                        <a:rPr lang="en-US" altLang="zh-CN" dirty="0"/>
                        <a:t>100ps</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a:t>500ps</a:t>
                      </a:r>
                      <a:endParaRPr lang="zh-CN" altLang="en-US" dirty="0"/>
                    </a:p>
                  </a:txBody>
                  <a:tcPr/>
                </a:tc>
                <a:tc>
                  <a:txBody>
                    <a:bodyPr/>
                    <a:lstStyle/>
                    <a:p>
                      <a:pPr algn="ctr"/>
                      <a:r>
                        <a:rPr lang="en-US" altLang="zh-CN" dirty="0"/>
                        <a:t>150ps</a:t>
                      </a:r>
                    </a:p>
                  </a:txBody>
                  <a:tcPr/>
                </a:tc>
                <a:tc>
                  <a:txBody>
                    <a:bodyPr/>
                    <a:lstStyle/>
                    <a:p>
                      <a:pPr algn="ctr"/>
                      <a:r>
                        <a:rPr lang="en-US" altLang="zh-CN" dirty="0"/>
                        <a:t>100ps</a:t>
                      </a:r>
                      <a:endParaRPr lang="zh-CN" altLang="en-US" dirty="0"/>
                    </a:p>
                  </a:txBody>
                  <a:tcPr/>
                </a:tc>
                <a:tc>
                  <a:txBody>
                    <a:bodyPr/>
                    <a:lstStyle/>
                    <a:p>
                      <a:pPr algn="ctr"/>
                      <a:r>
                        <a:rPr lang="en-US" altLang="zh-CN" dirty="0"/>
                        <a:t>180ps</a:t>
                      </a:r>
                      <a:endParaRPr lang="zh-CN" altLang="en-US" dirty="0"/>
                    </a:p>
                  </a:txBody>
                  <a:tcPr/>
                </a:tc>
                <a:tc>
                  <a:txBody>
                    <a:bodyPr/>
                    <a:lstStyle/>
                    <a:p>
                      <a:pPr algn="ctr"/>
                      <a:r>
                        <a:rPr lang="en-US" altLang="zh-CN" dirty="0"/>
                        <a:t>220ps</a:t>
                      </a:r>
                      <a:endParaRPr lang="zh-CN" altLang="en-US" dirty="0"/>
                    </a:p>
                  </a:txBody>
                  <a:tcPr/>
                </a:tc>
                <a:tc>
                  <a:txBody>
                    <a:bodyPr/>
                    <a:lstStyle/>
                    <a:p>
                      <a:pPr algn="ctr"/>
                      <a:r>
                        <a:rPr lang="en-US" altLang="zh-CN" dirty="0"/>
                        <a:t>1000ps</a:t>
                      </a:r>
                      <a:endParaRPr lang="zh-CN" altLang="en-US" dirty="0"/>
                    </a:p>
                  </a:txBody>
                  <a:tcPr/>
                </a:tc>
                <a:tc>
                  <a:txBody>
                    <a:bodyPr/>
                    <a:lstStyle/>
                    <a:p>
                      <a:pPr algn="ctr"/>
                      <a:r>
                        <a:rPr lang="en-US" altLang="zh-CN" dirty="0"/>
                        <a:t>65ps</a:t>
                      </a:r>
                      <a:endParaRPr lang="zh-CN" altLang="en-US" dirty="0"/>
                    </a:p>
                  </a:txBody>
                  <a:tcPr/>
                </a:tc>
                <a:extLst>
                  <a:ext uri="{0D108BD9-81ED-4DB2-BD59-A6C34878D82A}">
                    <a16:rowId xmlns:a16="http://schemas.microsoft.com/office/drawing/2014/main" val="10002"/>
                  </a:ext>
                </a:extLst>
              </a:tr>
            </a:tbl>
          </a:graphicData>
        </a:graphic>
      </p:graphicFrame>
      <p:sp>
        <p:nvSpPr>
          <p:cNvPr id="7" name="内容占位符 2"/>
          <p:cNvSpPr txBox="1"/>
          <p:nvPr/>
        </p:nvSpPr>
        <p:spPr>
          <a:xfrm>
            <a:off x="395536" y="5589240"/>
            <a:ext cx="8229600"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a:latin typeface="华文中宋" panose="02010600040101010101" pitchFamily="2" charset="-122"/>
                <a:ea typeface="华文中宋" panose="02010600040101010101" pitchFamily="2" charset="-122"/>
              </a:rPr>
              <a:t>对</a:t>
            </a:r>
            <a:r>
              <a:rPr lang="en-US" altLang="zh-CN" sz="2800" dirty="0">
                <a:latin typeface="华文中宋" panose="02010600040101010101" pitchFamily="2" charset="-122"/>
                <a:ea typeface="华文中宋" panose="02010600040101010101" pitchFamily="2" charset="-122"/>
              </a:rPr>
              <a:t>MIPS</a:t>
            </a:r>
            <a:r>
              <a:rPr lang="zh-CN" altLang="en-US" sz="2800" dirty="0">
                <a:latin typeface="华文中宋" panose="02010600040101010101" pitchFamily="2" charset="-122"/>
                <a:ea typeface="华文中宋" panose="02010600040101010101" pitchFamily="2" charset="-122"/>
              </a:rPr>
              <a:t>的</a:t>
            </a:r>
            <a:r>
              <a:rPr lang="en-US" altLang="zh-CN" sz="2800" dirty="0">
                <a:latin typeface="华文中宋" panose="02010600040101010101" pitchFamily="2" charset="-122"/>
                <a:ea typeface="华文中宋" panose="02010600040101010101" pitchFamily="2" charset="-122"/>
              </a:rPr>
              <a:t>AND</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LD</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BEQ</a:t>
            </a:r>
            <a:r>
              <a:rPr lang="zh-CN" altLang="en-US" sz="2800" dirty="0">
                <a:latin typeface="华文中宋" panose="02010600040101010101" pitchFamily="2" charset="-122"/>
                <a:ea typeface="华文中宋" panose="02010600040101010101" pitchFamily="2" charset="-122"/>
              </a:rPr>
              <a:t>指令的关键路径延迟分别是多少？（只用上表中</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行参数）</a:t>
            </a:r>
          </a:p>
        </p:txBody>
      </p:sp>
      <p:sp>
        <p:nvSpPr>
          <p:cNvPr id="8" name="灯片编号占位符 7"/>
          <p:cNvSpPr>
            <a:spLocks noGrp="1"/>
          </p:cNvSpPr>
          <p:nvPr>
            <p:ph type="sldNum" sz="quarter" idx="12"/>
          </p:nvPr>
        </p:nvSpPr>
        <p:spPr/>
        <p:txBody>
          <a:bodyPr/>
          <a:lstStyle/>
          <a:p>
            <a:fld id="{240D5ECE-8B49-45CD-BE81-EF81920D1969}" type="slidenum">
              <a:rPr lang="en-US" altLang="zh-CN" smtClean="0"/>
              <a:t>87</a:t>
            </a:fld>
            <a:endParaRPr kumimoji="0"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a:t>
            </a:r>
            <a:r>
              <a:rPr lang="en-US" altLang="zh-CN" dirty="0"/>
              <a:t>2</a:t>
            </a:r>
            <a:endParaRPr lang="zh-CN" altLang="en-US" dirty="0"/>
          </a:p>
        </p:txBody>
      </p:sp>
      <p:pic>
        <p:nvPicPr>
          <p:cNvPr id="4" name="Picture 6" descr="f04-02-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3568" y="836712"/>
            <a:ext cx="7488832" cy="5630516"/>
          </a:xfrm>
        </p:spPr>
      </p:pic>
      <p:sp>
        <p:nvSpPr>
          <p:cNvPr id="5" name="矩形 4"/>
          <p:cNvSpPr/>
          <p:nvPr/>
        </p:nvSpPr>
        <p:spPr>
          <a:xfrm>
            <a:off x="1079313" y="328498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400</a:t>
            </a:r>
            <a:endParaRPr lang="zh-CN" altLang="en-US" dirty="0">
              <a:solidFill>
                <a:schemeClr val="accent6">
                  <a:lumMod val="75000"/>
                </a:schemeClr>
              </a:solidFill>
            </a:endParaRPr>
          </a:p>
        </p:txBody>
      </p:sp>
      <p:sp>
        <p:nvSpPr>
          <p:cNvPr id="6" name="矩形 5"/>
          <p:cNvSpPr/>
          <p:nvPr/>
        </p:nvSpPr>
        <p:spPr>
          <a:xfrm>
            <a:off x="2051720" y="220486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7" name="矩形 6"/>
          <p:cNvSpPr/>
          <p:nvPr/>
        </p:nvSpPr>
        <p:spPr>
          <a:xfrm>
            <a:off x="3203848" y="2016311"/>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8" name="矩形 7"/>
          <p:cNvSpPr/>
          <p:nvPr/>
        </p:nvSpPr>
        <p:spPr>
          <a:xfrm>
            <a:off x="2087425" y="1052736"/>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9" name="矩形 8"/>
          <p:cNvSpPr/>
          <p:nvPr/>
        </p:nvSpPr>
        <p:spPr>
          <a:xfrm>
            <a:off x="4751721" y="2304343"/>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10" name="矩形 9"/>
          <p:cNvSpPr/>
          <p:nvPr/>
        </p:nvSpPr>
        <p:spPr>
          <a:xfrm>
            <a:off x="4716016" y="3888519"/>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11" name="矩形 10"/>
          <p:cNvSpPr/>
          <p:nvPr/>
        </p:nvSpPr>
        <p:spPr>
          <a:xfrm>
            <a:off x="5220072" y="364502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120</a:t>
            </a:r>
            <a:endParaRPr lang="zh-CN" altLang="en-US" dirty="0">
              <a:solidFill>
                <a:schemeClr val="accent6">
                  <a:lumMod val="75000"/>
                </a:schemeClr>
              </a:solidFill>
            </a:endParaRPr>
          </a:p>
        </p:txBody>
      </p:sp>
      <p:sp>
        <p:nvSpPr>
          <p:cNvPr id="12" name="矩形 11"/>
          <p:cNvSpPr/>
          <p:nvPr/>
        </p:nvSpPr>
        <p:spPr>
          <a:xfrm>
            <a:off x="4031641" y="3312455"/>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200</a:t>
            </a:r>
            <a:endParaRPr lang="zh-CN" altLang="en-US" dirty="0">
              <a:solidFill>
                <a:schemeClr val="accent6">
                  <a:lumMod val="75000"/>
                </a:schemeClr>
              </a:solidFill>
            </a:endParaRPr>
          </a:p>
        </p:txBody>
      </p:sp>
      <p:sp>
        <p:nvSpPr>
          <p:cNvPr id="13" name="矩形 12"/>
          <p:cNvSpPr/>
          <p:nvPr/>
        </p:nvSpPr>
        <p:spPr>
          <a:xfrm>
            <a:off x="6119873" y="364502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350</a:t>
            </a:r>
            <a:endParaRPr lang="zh-CN" altLang="en-US" dirty="0">
              <a:solidFill>
                <a:schemeClr val="accent6">
                  <a:lumMod val="75000"/>
                </a:schemeClr>
              </a:solidFill>
            </a:endParaRPr>
          </a:p>
        </p:txBody>
      </p:sp>
      <p:sp>
        <p:nvSpPr>
          <p:cNvPr id="14" name="矩形 13"/>
          <p:cNvSpPr/>
          <p:nvPr/>
        </p:nvSpPr>
        <p:spPr>
          <a:xfrm>
            <a:off x="3203848" y="6021288"/>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88</a:t>
            </a:fld>
            <a:endParaRPr kumimoji="0"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4" name="标题 1"/>
          <p:cNvSpPr txBox="1"/>
          <p:nvPr/>
        </p:nvSpPr>
        <p:spPr>
          <a:xfrm>
            <a:off x="395536" y="980728"/>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p:txBody>
      </p:sp>
      <p:sp>
        <p:nvSpPr>
          <p:cNvPr id="5" name="内容占位符 2"/>
          <p:cNvSpPr txBox="1"/>
          <p:nvPr/>
        </p:nvSpPr>
        <p:spPr>
          <a:xfrm>
            <a:off x="1238944" y="1018456"/>
            <a:ext cx="7513546" cy="64807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800"/>
              </a:lnSpc>
              <a:buNone/>
            </a:pPr>
            <a:r>
              <a:rPr lang="zh-CN" altLang="en-US" sz="2800" dirty="0">
                <a:latin typeface="华文中宋" panose="02010600040101010101" pitchFamily="2" charset="-122"/>
                <a:ea typeface="华文中宋" panose="02010600040101010101" pitchFamily="2" charset="-122"/>
              </a:rPr>
              <a:t>假设各单元的延迟时间如下表所示（只用表中</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行参数）：</a:t>
            </a:r>
          </a:p>
        </p:txBody>
      </p:sp>
      <p:graphicFrame>
        <p:nvGraphicFramePr>
          <p:cNvPr id="6" name="表格 5"/>
          <p:cNvGraphicFramePr>
            <a:graphicFrameLocks noGrp="1"/>
          </p:cNvGraphicFramePr>
          <p:nvPr/>
        </p:nvGraphicFramePr>
        <p:xfrm>
          <a:off x="520825" y="1772816"/>
          <a:ext cx="8155631" cy="1381760"/>
        </p:xfrm>
        <a:graphic>
          <a:graphicData uri="http://schemas.openxmlformats.org/drawingml/2006/table">
            <a:tbl>
              <a:tblPr firstRow="1" bandRow="1">
                <a:tableStyleId>{5C22544A-7EE6-4342-B048-85BDC9FD1C3A}</a:tableStyleId>
              </a:tblPr>
              <a:tblGrid>
                <a:gridCol w="579395">
                  <a:extLst>
                    <a:ext uri="{9D8B030D-6E8A-4147-A177-3AD203B41FA5}">
                      <a16:colId xmlns:a16="http://schemas.microsoft.com/office/drawing/2014/main" val="20000"/>
                    </a:ext>
                  </a:extLst>
                </a:gridCol>
                <a:gridCol w="1331225">
                  <a:extLst>
                    <a:ext uri="{9D8B030D-6E8A-4147-A177-3AD203B41FA5}">
                      <a16:colId xmlns:a16="http://schemas.microsoft.com/office/drawing/2014/main" val="20001"/>
                    </a:ext>
                  </a:extLst>
                </a:gridCol>
                <a:gridCol w="986353">
                  <a:extLst>
                    <a:ext uri="{9D8B030D-6E8A-4147-A177-3AD203B41FA5}">
                      <a16:colId xmlns:a16="http://schemas.microsoft.com/office/drawing/2014/main" val="20002"/>
                    </a:ext>
                  </a:extLst>
                </a:gridCol>
                <a:gridCol w="1086366">
                  <a:extLst>
                    <a:ext uri="{9D8B030D-6E8A-4147-A177-3AD203B41FA5}">
                      <a16:colId xmlns:a16="http://schemas.microsoft.com/office/drawing/2014/main" val="20003"/>
                    </a:ext>
                  </a:extLst>
                </a:gridCol>
                <a:gridCol w="861448">
                  <a:extLst>
                    <a:ext uri="{9D8B030D-6E8A-4147-A177-3AD203B41FA5}">
                      <a16:colId xmlns:a16="http://schemas.microsoft.com/office/drawing/2014/main" val="20004"/>
                    </a:ext>
                  </a:extLst>
                </a:gridCol>
                <a:gridCol w="887074">
                  <a:extLst>
                    <a:ext uri="{9D8B030D-6E8A-4147-A177-3AD203B41FA5}">
                      <a16:colId xmlns:a16="http://schemas.microsoft.com/office/drawing/2014/main" val="20005"/>
                    </a:ext>
                  </a:extLst>
                </a:gridCol>
                <a:gridCol w="887074">
                  <a:extLst>
                    <a:ext uri="{9D8B030D-6E8A-4147-A177-3AD203B41FA5}">
                      <a16:colId xmlns:a16="http://schemas.microsoft.com/office/drawing/2014/main" val="20006"/>
                    </a:ext>
                  </a:extLst>
                </a:gridCol>
                <a:gridCol w="768348">
                  <a:extLst>
                    <a:ext uri="{9D8B030D-6E8A-4147-A177-3AD203B41FA5}">
                      <a16:colId xmlns:a16="http://schemas.microsoft.com/office/drawing/2014/main" val="20007"/>
                    </a:ext>
                  </a:extLst>
                </a:gridCol>
                <a:gridCol w="768348">
                  <a:extLst>
                    <a:ext uri="{9D8B030D-6E8A-4147-A177-3AD203B41FA5}">
                      <a16:colId xmlns:a16="http://schemas.microsoft.com/office/drawing/2014/main" val="20008"/>
                    </a:ext>
                  </a:extLst>
                </a:gridCol>
              </a:tblGrid>
              <a:tr h="535672">
                <a:tc>
                  <a:txBody>
                    <a:bodyPr/>
                    <a:lstStyle/>
                    <a:p>
                      <a:pPr algn="ctr"/>
                      <a:endParaRPr lang="zh-CN" altLang="en-US" dirty="0"/>
                    </a:p>
                  </a:txBody>
                  <a:tcPr/>
                </a:tc>
                <a:tc>
                  <a:txBody>
                    <a:bodyPr/>
                    <a:lstStyle/>
                    <a:p>
                      <a:pPr algn="ctr"/>
                      <a:r>
                        <a:rPr lang="zh-CN" altLang="en-US" dirty="0"/>
                        <a:t>指令存储器</a:t>
                      </a:r>
                    </a:p>
                  </a:txBody>
                  <a:tcPr/>
                </a:tc>
                <a:tc>
                  <a:txBody>
                    <a:bodyPr/>
                    <a:lstStyle/>
                    <a:p>
                      <a:pPr algn="ctr"/>
                      <a:r>
                        <a:rPr lang="zh-CN" altLang="en-US" dirty="0"/>
                        <a:t>加</a:t>
                      </a:r>
                    </a:p>
                  </a:txBody>
                  <a:tcPr/>
                </a:tc>
                <a:tc>
                  <a:txBody>
                    <a:bodyPr/>
                    <a:lstStyle/>
                    <a:p>
                      <a:pPr algn="ctr"/>
                      <a:r>
                        <a:rPr lang="zh-CN" altLang="en-US" dirty="0"/>
                        <a:t>多选器</a:t>
                      </a:r>
                    </a:p>
                  </a:txBody>
                  <a:tcPr/>
                </a:tc>
                <a:tc>
                  <a:txBody>
                    <a:bodyPr/>
                    <a:lstStyle/>
                    <a:p>
                      <a:pPr algn="ctr"/>
                      <a:r>
                        <a:rPr lang="en-US" altLang="zh-CN" dirty="0"/>
                        <a:t>ALU</a:t>
                      </a:r>
                      <a:endParaRPr lang="zh-CN" altLang="en-US" dirty="0"/>
                    </a:p>
                  </a:txBody>
                  <a:tcPr/>
                </a:tc>
                <a:tc>
                  <a:txBody>
                    <a:bodyPr/>
                    <a:lstStyle/>
                    <a:p>
                      <a:pPr algn="ctr"/>
                      <a:r>
                        <a:rPr lang="zh-CN" altLang="en-US" dirty="0"/>
                        <a:t>寄存器堆</a:t>
                      </a:r>
                    </a:p>
                  </a:txBody>
                  <a:tcPr/>
                </a:tc>
                <a:tc>
                  <a:txBody>
                    <a:bodyPr/>
                    <a:lstStyle/>
                    <a:p>
                      <a:pPr algn="ctr"/>
                      <a:r>
                        <a:rPr lang="zh-CN" altLang="en-US" dirty="0"/>
                        <a:t>数据存储器</a:t>
                      </a:r>
                    </a:p>
                  </a:txBody>
                  <a:tcPr/>
                </a:tc>
                <a:tc>
                  <a:txBody>
                    <a:bodyPr/>
                    <a:lstStyle/>
                    <a:p>
                      <a:pPr algn="ctr"/>
                      <a:r>
                        <a:rPr lang="zh-CN" altLang="en-US" dirty="0"/>
                        <a:t>符号扩展</a:t>
                      </a:r>
                    </a:p>
                  </a:txBody>
                  <a:tcPr/>
                </a:tc>
                <a:tc>
                  <a:txBody>
                    <a:bodyPr/>
                    <a:lstStyle/>
                    <a:p>
                      <a:pPr algn="ctr"/>
                      <a:r>
                        <a:rPr lang="zh-CN" altLang="en-US" dirty="0"/>
                        <a:t>左移两位</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400ps</a:t>
                      </a:r>
                      <a:endParaRPr lang="zh-CN" altLang="en-US" dirty="0"/>
                    </a:p>
                  </a:txBody>
                  <a:tcPr/>
                </a:tc>
                <a:tc>
                  <a:txBody>
                    <a:bodyPr/>
                    <a:lstStyle/>
                    <a:p>
                      <a:pPr algn="ctr"/>
                      <a:r>
                        <a:rPr lang="en-US" altLang="zh-CN" dirty="0"/>
                        <a:t>100ps</a:t>
                      </a:r>
                      <a:endParaRPr lang="zh-CN" altLang="en-US" dirty="0"/>
                    </a:p>
                  </a:txBody>
                  <a:tcPr/>
                </a:tc>
                <a:tc>
                  <a:txBody>
                    <a:bodyPr/>
                    <a:lstStyle/>
                    <a:p>
                      <a:pPr algn="ctr"/>
                      <a:r>
                        <a:rPr lang="en-US" altLang="zh-CN" dirty="0"/>
                        <a:t>30ps</a:t>
                      </a:r>
                      <a:endParaRPr lang="zh-CN" altLang="en-US" dirty="0"/>
                    </a:p>
                  </a:txBody>
                  <a:tcPr/>
                </a:tc>
                <a:tc>
                  <a:txBody>
                    <a:bodyPr/>
                    <a:lstStyle/>
                    <a:p>
                      <a:pPr algn="ctr"/>
                      <a:r>
                        <a:rPr lang="en-US" altLang="zh-CN" dirty="0"/>
                        <a:t>120ps</a:t>
                      </a:r>
                      <a:endParaRPr lang="zh-CN" altLang="en-US" dirty="0"/>
                    </a:p>
                  </a:txBody>
                  <a:tcPr/>
                </a:tc>
                <a:tc>
                  <a:txBody>
                    <a:bodyPr/>
                    <a:lstStyle/>
                    <a:p>
                      <a:pPr algn="ctr"/>
                      <a:r>
                        <a:rPr lang="en-US" altLang="zh-CN" dirty="0"/>
                        <a:t>200ps</a:t>
                      </a:r>
                      <a:endParaRPr lang="zh-CN" altLang="en-US" dirty="0"/>
                    </a:p>
                  </a:txBody>
                  <a:tcPr/>
                </a:tc>
                <a:tc>
                  <a:txBody>
                    <a:bodyPr/>
                    <a:lstStyle/>
                    <a:p>
                      <a:pPr algn="ctr"/>
                      <a:r>
                        <a:rPr lang="en-US" altLang="zh-CN" dirty="0"/>
                        <a:t>350ps</a:t>
                      </a:r>
                      <a:endParaRPr lang="zh-CN" altLang="en-US" dirty="0"/>
                    </a:p>
                  </a:txBody>
                  <a:tcPr/>
                </a:tc>
                <a:tc>
                  <a:txBody>
                    <a:bodyPr/>
                    <a:lstStyle/>
                    <a:p>
                      <a:pPr algn="ctr"/>
                      <a:r>
                        <a:rPr lang="en-US" altLang="zh-CN" dirty="0"/>
                        <a:t>20ps</a:t>
                      </a:r>
                      <a:endParaRPr lang="zh-CN" altLang="en-US" dirty="0"/>
                    </a:p>
                  </a:txBody>
                  <a:tcPr/>
                </a:tc>
                <a:tc>
                  <a:txBody>
                    <a:bodyPr/>
                    <a:lstStyle/>
                    <a:p>
                      <a:pPr algn="ctr"/>
                      <a:r>
                        <a:rPr lang="en-US" altLang="zh-CN" dirty="0"/>
                        <a:t>0ps</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a:t>500ps</a:t>
                      </a:r>
                      <a:endParaRPr lang="zh-CN" altLang="en-US" dirty="0"/>
                    </a:p>
                  </a:txBody>
                  <a:tcPr/>
                </a:tc>
                <a:tc>
                  <a:txBody>
                    <a:bodyPr/>
                    <a:lstStyle/>
                    <a:p>
                      <a:pPr algn="ctr"/>
                      <a:r>
                        <a:rPr lang="en-US" altLang="zh-CN" dirty="0"/>
                        <a:t>150ps</a:t>
                      </a:r>
                    </a:p>
                  </a:txBody>
                  <a:tcPr/>
                </a:tc>
                <a:tc>
                  <a:txBody>
                    <a:bodyPr/>
                    <a:lstStyle/>
                    <a:p>
                      <a:pPr algn="ctr"/>
                      <a:r>
                        <a:rPr lang="en-US" altLang="zh-CN" dirty="0"/>
                        <a:t>100ps</a:t>
                      </a:r>
                      <a:endParaRPr lang="zh-CN" altLang="en-US" dirty="0"/>
                    </a:p>
                  </a:txBody>
                  <a:tcPr/>
                </a:tc>
                <a:tc>
                  <a:txBody>
                    <a:bodyPr/>
                    <a:lstStyle/>
                    <a:p>
                      <a:pPr algn="ctr"/>
                      <a:r>
                        <a:rPr lang="en-US" altLang="zh-CN" dirty="0"/>
                        <a:t>180ps</a:t>
                      </a:r>
                      <a:endParaRPr lang="zh-CN" altLang="en-US" dirty="0"/>
                    </a:p>
                  </a:txBody>
                  <a:tcPr/>
                </a:tc>
                <a:tc>
                  <a:txBody>
                    <a:bodyPr/>
                    <a:lstStyle/>
                    <a:p>
                      <a:pPr algn="ctr"/>
                      <a:r>
                        <a:rPr lang="en-US" altLang="zh-CN" dirty="0"/>
                        <a:t>220ps</a:t>
                      </a:r>
                      <a:endParaRPr lang="zh-CN" altLang="en-US" dirty="0"/>
                    </a:p>
                  </a:txBody>
                  <a:tcPr/>
                </a:tc>
                <a:tc>
                  <a:txBody>
                    <a:bodyPr/>
                    <a:lstStyle/>
                    <a:p>
                      <a:pPr algn="ctr"/>
                      <a:r>
                        <a:rPr lang="en-US" altLang="zh-CN" dirty="0"/>
                        <a:t>1000ps</a:t>
                      </a:r>
                      <a:endParaRPr lang="zh-CN" altLang="en-US" dirty="0"/>
                    </a:p>
                  </a:txBody>
                  <a:tcPr/>
                </a:tc>
                <a:tc>
                  <a:txBody>
                    <a:bodyPr/>
                    <a:lstStyle/>
                    <a:p>
                      <a:pPr algn="ctr"/>
                      <a:r>
                        <a:rPr lang="en-US" altLang="zh-CN" dirty="0"/>
                        <a:t>90ps</a:t>
                      </a:r>
                      <a:endParaRPr lang="zh-CN" altLang="en-US" dirty="0"/>
                    </a:p>
                  </a:txBody>
                  <a:tcPr/>
                </a:tc>
                <a:tc>
                  <a:txBody>
                    <a:bodyPr/>
                    <a:lstStyle/>
                    <a:p>
                      <a:pPr algn="ctr"/>
                      <a:r>
                        <a:rPr lang="en-US" altLang="zh-CN" dirty="0"/>
                        <a:t>20ps</a:t>
                      </a:r>
                      <a:endParaRPr lang="zh-CN" altLang="en-US" dirty="0"/>
                    </a:p>
                  </a:txBody>
                  <a:tcPr/>
                </a:tc>
                <a:extLst>
                  <a:ext uri="{0D108BD9-81ED-4DB2-BD59-A6C34878D82A}">
                    <a16:rowId xmlns:a16="http://schemas.microsoft.com/office/drawing/2014/main" val="10002"/>
                  </a:ext>
                </a:extLst>
              </a:tr>
            </a:tbl>
          </a:graphicData>
        </a:graphic>
      </p:graphicFrame>
      <p:sp>
        <p:nvSpPr>
          <p:cNvPr id="7" name="内容占位符 2"/>
          <p:cNvSpPr txBox="1"/>
          <p:nvPr/>
        </p:nvSpPr>
        <p:spPr>
          <a:xfrm>
            <a:off x="436180" y="3356992"/>
            <a:ext cx="8229600"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如果仅需支持</a:t>
            </a:r>
            <a:r>
              <a:rPr lang="en-US" altLang="zh-CN" sz="2800" dirty="0">
                <a:latin typeface="华文中宋" panose="02010600040101010101" pitchFamily="2" charset="-122"/>
                <a:ea typeface="华文中宋" panose="02010600040101010101" pitchFamily="2" charset="-122"/>
              </a:rPr>
              <a:t>ALU</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add</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and</a:t>
            </a:r>
            <a:r>
              <a:rPr lang="zh-CN" altLang="en-US" sz="2800" dirty="0">
                <a:latin typeface="华文中宋" panose="02010600040101010101" pitchFamily="2" charset="-122"/>
                <a:ea typeface="华文中宋" panose="02010600040101010101" pitchFamily="2" charset="-122"/>
              </a:rPr>
              <a:t>等），处理器的时钟周期是多少？</a:t>
            </a:r>
            <a:endParaRPr lang="en-US" altLang="zh-CN" sz="2800" dirty="0">
              <a:latin typeface="华文中宋" panose="02010600040101010101" pitchFamily="2" charset="-122"/>
              <a:ea typeface="华文中宋" panose="02010600040101010101" pitchFamily="2" charset="-122"/>
            </a:endParaRPr>
          </a:p>
          <a:p>
            <a:pPr marL="0" indent="0">
              <a:buNone/>
            </a:pP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如果仅需支持</a:t>
            </a:r>
            <a:r>
              <a:rPr lang="en-US" altLang="zh-CN" sz="2800" dirty="0" err="1">
                <a:latin typeface="华文中宋" panose="02010600040101010101" pitchFamily="2" charset="-122"/>
                <a:ea typeface="华文中宋" panose="02010600040101010101" pitchFamily="2" charset="-122"/>
              </a:rPr>
              <a:t>lw</a:t>
            </a:r>
            <a:r>
              <a:rPr lang="zh-CN" altLang="en-US" sz="2800" dirty="0">
                <a:latin typeface="华文中宋" panose="02010600040101010101" pitchFamily="2" charset="-122"/>
                <a:ea typeface="华文中宋" panose="02010600040101010101" pitchFamily="2" charset="-122"/>
              </a:rPr>
              <a:t>指令，时钟周期多少？</a:t>
            </a:r>
            <a:endParaRPr lang="en-US" altLang="zh-CN" sz="2800" dirty="0">
              <a:latin typeface="华文中宋" panose="02010600040101010101" pitchFamily="2" charset="-122"/>
              <a:ea typeface="华文中宋" panose="02010600040101010101" pitchFamily="2" charset="-122"/>
            </a:endParaRPr>
          </a:p>
          <a:p>
            <a:pPr marL="0" indent="0">
              <a:buNone/>
            </a:pP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如果必须支持</a:t>
            </a:r>
            <a:r>
              <a:rPr lang="en-US" altLang="zh-CN" sz="2800" dirty="0">
                <a:latin typeface="华文中宋" panose="02010600040101010101" pitchFamily="2" charset="-122"/>
                <a:ea typeface="华文中宋" panose="02010600040101010101" pitchFamily="2" charset="-122"/>
              </a:rPr>
              <a:t>add</a:t>
            </a:r>
            <a:r>
              <a:rPr lang="zh-CN" altLang="en-US" sz="2800" dirty="0">
                <a:latin typeface="华文中宋" panose="02010600040101010101" pitchFamily="2" charset="-122"/>
                <a:ea typeface="华文中宋" panose="02010600040101010101" pitchFamily="2" charset="-122"/>
              </a:rPr>
              <a:t>，</a:t>
            </a:r>
            <a:r>
              <a:rPr lang="en-US" altLang="zh-CN" sz="2800" dirty="0" err="1">
                <a:latin typeface="华文中宋" panose="02010600040101010101" pitchFamily="2" charset="-122"/>
                <a:ea typeface="华文中宋" panose="02010600040101010101" pitchFamily="2" charset="-122"/>
              </a:rPr>
              <a:t>beq</a:t>
            </a:r>
            <a:r>
              <a:rPr lang="zh-CN" altLang="en-US" sz="2800" dirty="0">
                <a:latin typeface="华文中宋" panose="02010600040101010101" pitchFamily="2" charset="-122"/>
                <a:ea typeface="华文中宋" panose="02010600040101010101" pitchFamily="2" charset="-122"/>
              </a:rPr>
              <a:t>，</a:t>
            </a:r>
            <a:r>
              <a:rPr lang="en-US" altLang="zh-CN" sz="2800" dirty="0" err="1">
                <a:latin typeface="华文中宋" panose="02010600040101010101" pitchFamily="2" charset="-122"/>
                <a:ea typeface="华文中宋" panose="02010600040101010101" pitchFamily="2" charset="-122"/>
              </a:rPr>
              <a:t>lw</a:t>
            </a:r>
            <a:r>
              <a:rPr lang="zh-CN" altLang="en-US" sz="2800" dirty="0">
                <a:latin typeface="华文中宋" panose="02010600040101010101" pitchFamily="2" charset="-122"/>
                <a:ea typeface="华文中宋" panose="02010600040101010101" pitchFamily="2" charset="-122"/>
              </a:rPr>
              <a:t>和</a:t>
            </a:r>
            <a:r>
              <a:rPr lang="en-US" altLang="zh-CN" sz="2800" dirty="0" err="1">
                <a:latin typeface="华文中宋" panose="02010600040101010101" pitchFamily="2" charset="-122"/>
                <a:ea typeface="华文中宋" panose="02010600040101010101" pitchFamily="2" charset="-122"/>
              </a:rPr>
              <a:t>sw</a:t>
            </a:r>
            <a:r>
              <a:rPr lang="zh-CN" altLang="en-US" sz="2800" dirty="0">
                <a:latin typeface="华文中宋" panose="02010600040101010101" pitchFamily="2" charset="-122"/>
                <a:ea typeface="华文中宋" panose="02010600040101010101" pitchFamily="2" charset="-122"/>
              </a:rPr>
              <a:t>指令，时钟周期是多少？</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89</a:t>
            </a:fld>
            <a:endParaRPr kumimoji="0"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sz="3200" b="1" dirty="0">
                <a:solidFill>
                  <a:srgbClr val="0000FF"/>
                </a:solidFill>
                <a:latin typeface="华文中宋" panose="02010600040101010101" pitchFamily="2" charset="-122"/>
                <a:ea typeface="华文中宋" panose="02010600040101010101" pitchFamily="2" charset="-122"/>
              </a:rPr>
              <a:t>3.1.2  </a:t>
            </a:r>
            <a:r>
              <a:rPr lang="zh-CN" altLang="en-US" sz="3200" b="1" dirty="0">
                <a:solidFill>
                  <a:srgbClr val="FF0000"/>
                </a:solidFill>
                <a:latin typeface="华文中宋" panose="02010600040101010101" pitchFamily="2" charset="-122"/>
                <a:ea typeface="华文中宋" panose="02010600040101010101" pitchFamily="2" charset="-122"/>
              </a:rPr>
              <a:t>基本</a:t>
            </a:r>
            <a:r>
              <a:rPr lang="en-US" altLang="zh-CN" sz="3200" b="1" dirty="0">
                <a:solidFill>
                  <a:srgbClr val="FF0000"/>
                </a:solidFill>
                <a:latin typeface="华文中宋" panose="02010600040101010101" pitchFamily="2" charset="-122"/>
                <a:ea typeface="华文中宋" panose="02010600040101010101" pitchFamily="2" charset="-122"/>
              </a:rPr>
              <a:t>MIPS</a:t>
            </a:r>
            <a:r>
              <a:rPr lang="zh-CN" altLang="en-US" sz="3200" b="1" dirty="0">
                <a:solidFill>
                  <a:srgbClr val="FF0000"/>
                </a:solidFill>
                <a:latin typeface="华文中宋" panose="02010600040101010101" pitchFamily="2" charset="-122"/>
                <a:ea typeface="华文中宋" panose="02010600040101010101" pitchFamily="2" charset="-122"/>
              </a:rPr>
              <a:t>指令子集（</a:t>
            </a:r>
            <a:r>
              <a:rPr lang="en-US" altLang="zh-CN" sz="3200" b="1" dirty="0">
                <a:solidFill>
                  <a:srgbClr val="FF0000"/>
                </a:solidFill>
                <a:latin typeface="华文中宋" panose="02010600040101010101" pitchFamily="2" charset="-122"/>
                <a:ea typeface="华文中宋" panose="02010600040101010101" pitchFamily="2" charset="-122"/>
              </a:rPr>
              <a:t>32</a:t>
            </a:r>
            <a:r>
              <a:rPr lang="zh-CN" altLang="en-US" sz="3200" b="1" dirty="0">
                <a:solidFill>
                  <a:srgbClr val="FF0000"/>
                </a:solidFill>
                <a:latin typeface="华文中宋" panose="02010600040101010101" pitchFamily="2" charset="-122"/>
                <a:ea typeface="华文中宋" panose="02010600040101010101" pitchFamily="2" charset="-122"/>
              </a:rPr>
              <a:t>位）</a:t>
            </a:r>
            <a:endParaRPr lang="zh-CN" altLang="zh-CN" sz="3200" b="1" dirty="0">
              <a:solidFill>
                <a:srgbClr val="FF0000"/>
              </a:solidFill>
              <a:latin typeface="华文中宋" panose="02010600040101010101" pitchFamily="2" charset="-122"/>
              <a:ea typeface="华文中宋" panose="02010600040101010101" pitchFamily="2" charset="-122"/>
            </a:endParaRPr>
          </a:p>
        </p:txBody>
      </p:sp>
      <p:sp>
        <p:nvSpPr>
          <p:cNvPr id="11" name="Text Box 12"/>
          <p:cNvSpPr txBox="1">
            <a:spLocks noChangeArrowheads="1"/>
          </p:cNvSpPr>
          <p:nvPr/>
        </p:nvSpPr>
        <p:spPr bwMode="auto">
          <a:xfrm>
            <a:off x="293687" y="1244183"/>
            <a:ext cx="86055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要实现的</a:t>
            </a:r>
            <a:r>
              <a:rPr lang="en-US" altLang="zh-CN" b="0" dirty="0"/>
              <a:t>MIPS</a:t>
            </a:r>
            <a:r>
              <a:rPr lang="zh-CN" altLang="en-US" b="0" dirty="0"/>
              <a:t>的指令子集（</a:t>
            </a:r>
            <a:r>
              <a:rPr lang="en-US" altLang="zh-CN" b="0" dirty="0"/>
              <a:t>9</a:t>
            </a:r>
            <a:r>
              <a:rPr lang="zh-CN" altLang="en-US" b="0" dirty="0"/>
              <a:t>种指令）</a:t>
            </a:r>
          </a:p>
        </p:txBody>
      </p:sp>
      <p:sp>
        <p:nvSpPr>
          <p:cNvPr id="13" name="Text Box 12"/>
          <p:cNvSpPr txBox="1">
            <a:spLocks noChangeArrowheads="1"/>
          </p:cNvSpPr>
          <p:nvPr/>
        </p:nvSpPr>
        <p:spPr bwMode="auto">
          <a:xfrm>
            <a:off x="798081" y="2016775"/>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存储器访问指令</a:t>
            </a:r>
            <a:r>
              <a:rPr lang="zh-CN" altLang="en-US" b="0" i="1" dirty="0"/>
              <a:t>（</a:t>
            </a:r>
            <a:r>
              <a:rPr lang="en-US" altLang="zh-CN" b="0" i="1" dirty="0">
                <a:latin typeface="+mn-ea"/>
                <a:ea typeface="+mn-ea"/>
              </a:rPr>
              <a:t>I</a:t>
            </a:r>
            <a:r>
              <a:rPr lang="zh-CN" altLang="en-US" b="0" i="1" dirty="0">
                <a:latin typeface="+mn-ea"/>
                <a:ea typeface="+mn-ea"/>
              </a:rPr>
              <a:t>型指令</a:t>
            </a:r>
            <a:r>
              <a:rPr lang="zh-CN" altLang="en-US" b="0" i="1" dirty="0"/>
              <a:t>）</a:t>
            </a:r>
          </a:p>
        </p:txBody>
      </p:sp>
      <p:sp>
        <p:nvSpPr>
          <p:cNvPr id="14" name="Text Box 12"/>
          <p:cNvSpPr txBox="1">
            <a:spLocks noChangeArrowheads="1"/>
          </p:cNvSpPr>
          <p:nvPr/>
        </p:nvSpPr>
        <p:spPr bwMode="auto">
          <a:xfrm>
            <a:off x="1422978" y="2556610"/>
            <a:ext cx="178087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Arial" panose="020B0604020202020204" pitchFamily="34" charset="0"/>
              <a:buChar char="•"/>
            </a:pPr>
            <a:r>
              <a:rPr lang="zh-CN" altLang="en-US" b="0" dirty="0"/>
              <a:t>取字：</a:t>
            </a:r>
          </a:p>
        </p:txBody>
      </p:sp>
      <mc:AlternateContent xmlns:mc="http://schemas.openxmlformats.org/markup-compatibility/2006" xmlns:a14="http://schemas.microsoft.com/office/drawing/2010/main">
        <mc:Choice Requires="a14">
          <p:sp>
            <p:nvSpPr>
              <p:cNvPr id="3" name="TextBox 2"/>
              <p:cNvSpPr txBox="1"/>
              <p:nvPr/>
            </p:nvSpPr>
            <p:spPr>
              <a:xfrm>
                <a:off x="3483552" y="2591249"/>
                <a:ext cx="27916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𝑙𝑤</m:t>
                      </m:r>
                      <m:r>
                        <a:rPr lang="en-US" altLang="zh-CN" sz="2400" b="0" i="1" smtClean="0">
                          <a:solidFill>
                            <a:srgbClr val="FF0000"/>
                          </a:solidFill>
                          <a:latin typeface="Cambria Math"/>
                        </a:rPr>
                        <m:t>  </m:t>
                      </m:r>
                      <m:r>
                        <a:rPr lang="en-US" altLang="zh-CN" sz="2400" b="0" i="1" smtClean="0">
                          <a:solidFill>
                            <a:srgbClr val="FF0000"/>
                          </a:solidFill>
                          <a:latin typeface="Cambria Math"/>
                        </a:rPr>
                        <m:t>𝑟𝑡</m:t>
                      </m:r>
                      <m:r>
                        <a:rPr lang="en-US" altLang="zh-CN" sz="2400" b="0" i="1" smtClean="0">
                          <a:solidFill>
                            <a:srgbClr val="FF0000"/>
                          </a:solidFill>
                          <a:latin typeface="Cambria Math"/>
                        </a:rPr>
                        <m:t> , </m:t>
                      </m:r>
                      <m:r>
                        <m:rPr>
                          <m:sty m:val="p"/>
                        </m:rPr>
                        <a:rPr lang="en-US" altLang="zh-CN" sz="2400" i="1">
                          <a:solidFill>
                            <a:srgbClr val="FF0000"/>
                          </a:solidFill>
                          <a:latin typeface="Cambria Math"/>
                        </a:rPr>
                        <m:t>offset</m:t>
                      </m:r>
                      <m:r>
                        <a:rPr lang="zh-CN" altLang="en-US" sz="2400" i="1" smtClean="0">
                          <a:solidFill>
                            <a:srgbClr val="FF0000"/>
                          </a:solidFill>
                          <a:latin typeface="Cambria Math"/>
                        </a:rPr>
                        <m:t>（</m:t>
                      </m:r>
                      <m:r>
                        <m:rPr>
                          <m:sty m:val="p"/>
                        </m:rPr>
                        <a:rPr lang="en-US" altLang="zh-CN" sz="2400" i="1">
                          <a:solidFill>
                            <a:srgbClr val="FF0000"/>
                          </a:solidFill>
                          <a:latin typeface="Cambria Math"/>
                        </a:rPr>
                        <m:t>rs</m:t>
                      </m:r>
                      <m:r>
                        <a:rPr lang="zh-CN" altLang="en-US" sz="2400" i="1" smtClean="0">
                          <a:solidFill>
                            <a:srgbClr val="FF0000"/>
                          </a:solidFill>
                          <a:latin typeface="Cambria Math"/>
                        </a:rPr>
                        <m:t>）</m:t>
                      </m:r>
                    </m:oMath>
                  </m:oMathPara>
                </a14:m>
                <a:endParaRPr lang="zh-CN" altLang="en-US" sz="24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483552" y="2591249"/>
                <a:ext cx="2791662" cy="461665"/>
              </a:xfrm>
              <a:prstGeom prst="rect">
                <a:avLst/>
              </a:prstGeom>
              <a:blipFill rotWithShape="1">
                <a:blip r:embed="rId4"/>
                <a:stretch>
                  <a:fillRect b="-1316"/>
                </a:stretch>
              </a:blipFill>
            </p:spPr>
            <p:txBody>
              <a:bodyPr/>
              <a:lstStyle/>
              <a:p>
                <a:r>
                  <a:rPr lang="zh-CN" altLang="en-US">
                    <a:noFill/>
                  </a:rPr>
                  <a:t> </a:t>
                </a:r>
              </a:p>
            </p:txBody>
          </p:sp>
        </mc:Fallback>
      </mc:AlternateContent>
      <p:sp>
        <p:nvSpPr>
          <p:cNvPr id="19" name="Text Box 12"/>
          <p:cNvSpPr txBox="1">
            <a:spLocks noChangeArrowheads="1"/>
          </p:cNvSpPr>
          <p:nvPr/>
        </p:nvSpPr>
        <p:spPr bwMode="auto">
          <a:xfrm>
            <a:off x="1422978" y="3092469"/>
            <a:ext cx="178087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Arial" panose="020B0604020202020204" pitchFamily="34" charset="0"/>
              <a:buChar char="•"/>
            </a:pPr>
            <a:r>
              <a:rPr lang="zh-CN" altLang="en-US" b="0" dirty="0"/>
              <a:t>存字：</a:t>
            </a:r>
          </a:p>
        </p:txBody>
      </p:sp>
      <mc:AlternateContent xmlns:mc="http://schemas.openxmlformats.org/markup-compatibility/2006" xmlns:a14="http://schemas.microsoft.com/office/drawing/2010/main">
        <mc:Choice Requires="a14">
          <p:sp>
            <p:nvSpPr>
              <p:cNvPr id="20" name="TextBox 19"/>
              <p:cNvSpPr txBox="1"/>
              <p:nvPr/>
            </p:nvSpPr>
            <p:spPr>
              <a:xfrm>
                <a:off x="3483552" y="3127108"/>
                <a:ext cx="2745175" cy="461665"/>
              </a:xfrm>
              <a:prstGeom prst="rect">
                <a:avLst/>
              </a:prstGeom>
              <a:noFill/>
            </p:spPr>
            <p:txBody>
              <a:bodyPr wrap="none" rtlCol="0">
                <a:spAutoFit/>
              </a:bodyPr>
              <a:lstStyle/>
              <a:p>
                <a:r>
                  <a:rPr lang="en-US" altLang="zh-CN" sz="2400" b="0" dirty="0">
                    <a:solidFill>
                      <a:srgbClr val="FF0000"/>
                    </a:solidFill>
                  </a:rPr>
                  <a:t>s</a:t>
                </a:r>
                <a14:m>
                  <m:oMath xmlns:m="http://schemas.openxmlformats.org/officeDocument/2006/math">
                    <m:r>
                      <a:rPr lang="en-US" altLang="zh-CN" sz="2400" b="0" i="1" smtClean="0">
                        <a:solidFill>
                          <a:srgbClr val="FF0000"/>
                        </a:solidFill>
                        <a:latin typeface="Cambria Math"/>
                      </a:rPr>
                      <m:t>𝑤</m:t>
                    </m:r>
                    <m:r>
                      <a:rPr lang="en-US" altLang="zh-CN" sz="2400" b="0" i="1" smtClean="0">
                        <a:solidFill>
                          <a:srgbClr val="FF0000"/>
                        </a:solidFill>
                        <a:latin typeface="Cambria Math"/>
                      </a:rPr>
                      <m:t>  </m:t>
                    </m:r>
                    <m:r>
                      <a:rPr lang="en-US" altLang="zh-CN" sz="2400" b="0" i="1" smtClean="0">
                        <a:solidFill>
                          <a:srgbClr val="FF0000"/>
                        </a:solidFill>
                        <a:latin typeface="Cambria Math"/>
                      </a:rPr>
                      <m:t>𝑟𝑡</m:t>
                    </m:r>
                    <m:r>
                      <a:rPr lang="en-US" altLang="zh-CN" sz="2400" b="0" i="1" smtClean="0">
                        <a:solidFill>
                          <a:srgbClr val="FF0000"/>
                        </a:solidFill>
                        <a:latin typeface="Cambria Math"/>
                      </a:rPr>
                      <m:t> , </m:t>
                    </m:r>
                    <m:r>
                      <m:rPr>
                        <m:sty m:val="p"/>
                      </m:rPr>
                      <a:rPr lang="en-US" altLang="zh-CN" sz="2400" i="1">
                        <a:solidFill>
                          <a:srgbClr val="FF0000"/>
                        </a:solidFill>
                        <a:latin typeface="Cambria Math"/>
                      </a:rPr>
                      <m:t>offset</m:t>
                    </m:r>
                    <m:r>
                      <a:rPr lang="zh-CN" altLang="en-US" sz="2400" i="1" smtClean="0">
                        <a:solidFill>
                          <a:srgbClr val="FF0000"/>
                        </a:solidFill>
                        <a:latin typeface="Cambria Math"/>
                      </a:rPr>
                      <m:t>（</m:t>
                    </m:r>
                    <m:r>
                      <m:rPr>
                        <m:sty m:val="p"/>
                      </m:rPr>
                      <a:rPr lang="en-US" altLang="zh-CN" sz="2400" i="1">
                        <a:solidFill>
                          <a:srgbClr val="FF0000"/>
                        </a:solidFill>
                        <a:latin typeface="Cambria Math"/>
                      </a:rPr>
                      <m:t>rs</m:t>
                    </m:r>
                    <m:r>
                      <a:rPr lang="zh-CN" altLang="en-US" sz="2400" i="1" smtClean="0">
                        <a:solidFill>
                          <a:srgbClr val="FF0000"/>
                        </a:solidFill>
                        <a:latin typeface="Cambria Math"/>
                      </a:rPr>
                      <m:t>）</m:t>
                    </m:r>
                  </m:oMath>
                </a14:m>
                <a:endParaRPr lang="zh-CN" altLang="en-US" sz="2400"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483552" y="3127108"/>
                <a:ext cx="2745175" cy="461665"/>
              </a:xfrm>
              <a:prstGeom prst="rect">
                <a:avLst/>
              </a:prstGeom>
              <a:blipFill rotWithShape="1">
                <a:blip r:embed="rId5"/>
                <a:stretch>
                  <a:fillRect l="-3326" t="-10526" r="-222" b="-28947"/>
                </a:stretch>
              </a:blipFill>
            </p:spPr>
            <p:txBody>
              <a:bodyPr/>
              <a:lstStyle/>
              <a:p>
                <a:r>
                  <a:rPr lang="zh-CN" altLang="en-US">
                    <a:noFill/>
                  </a:rPr>
                  <a:t> </a:t>
                </a:r>
              </a:p>
            </p:txBody>
          </p:sp>
        </mc:Fallback>
      </mc:AlternateContent>
      <p:sp>
        <p:nvSpPr>
          <p:cNvPr id="21" name="Text Box 12"/>
          <p:cNvSpPr txBox="1">
            <a:spLocks noChangeArrowheads="1"/>
          </p:cNvSpPr>
          <p:nvPr/>
        </p:nvSpPr>
        <p:spPr bwMode="auto">
          <a:xfrm>
            <a:off x="798081" y="3646889"/>
            <a:ext cx="5828951"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算术逻辑指令</a:t>
            </a:r>
            <a:r>
              <a:rPr lang="zh-CN" altLang="en-US" b="0" i="1" dirty="0"/>
              <a:t>（</a:t>
            </a:r>
            <a:r>
              <a:rPr lang="en-US" altLang="zh-CN" b="0" i="1" dirty="0">
                <a:latin typeface="+mn-ea"/>
                <a:ea typeface="+mn-ea"/>
              </a:rPr>
              <a:t>R</a:t>
            </a:r>
            <a:r>
              <a:rPr lang="zh-CN" altLang="en-US" b="0" i="1" dirty="0">
                <a:latin typeface="+mn-ea"/>
                <a:ea typeface="+mn-ea"/>
              </a:rPr>
              <a:t>型指令）</a:t>
            </a:r>
          </a:p>
        </p:txBody>
      </p:sp>
      <mc:AlternateContent xmlns:mc="http://schemas.openxmlformats.org/markup-compatibility/2006" xmlns:a14="http://schemas.microsoft.com/office/drawing/2010/main">
        <mc:Choice Requires="a14">
          <p:sp>
            <p:nvSpPr>
              <p:cNvPr id="22" name="TextBox 21"/>
              <p:cNvSpPr txBox="1"/>
              <p:nvPr/>
            </p:nvSpPr>
            <p:spPr>
              <a:xfrm>
                <a:off x="2261408" y="4235951"/>
                <a:ext cx="370274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𝑎𝑑𝑑</m:t>
                      </m:r>
                      <m:r>
                        <a:rPr lang="zh-CN" altLang="en-US" sz="2400" b="0" i="1" smtClean="0">
                          <a:solidFill>
                            <a:srgbClr val="FF0000"/>
                          </a:solidFill>
                          <a:latin typeface="Cambria Math"/>
                        </a:rPr>
                        <m:t>、</m:t>
                      </m:r>
                      <m:r>
                        <a:rPr lang="en-US" altLang="zh-CN" sz="2400" b="0" i="1" smtClean="0">
                          <a:solidFill>
                            <a:srgbClr val="FF0000"/>
                          </a:solidFill>
                          <a:latin typeface="Cambria Math"/>
                        </a:rPr>
                        <m:t>𝑠𝑢𝑏</m:t>
                      </m:r>
                      <m:r>
                        <a:rPr lang="zh-CN" altLang="en-US" sz="2400" b="0" i="1" smtClean="0">
                          <a:solidFill>
                            <a:srgbClr val="FF0000"/>
                          </a:solidFill>
                          <a:latin typeface="Cambria Math"/>
                        </a:rPr>
                        <m:t>、</m:t>
                      </m:r>
                      <m:r>
                        <a:rPr lang="en-US" altLang="zh-CN" sz="2400" b="0" i="1" smtClean="0">
                          <a:solidFill>
                            <a:srgbClr val="FF0000"/>
                          </a:solidFill>
                          <a:latin typeface="Cambria Math"/>
                        </a:rPr>
                        <m:t>𝑎𝑛𝑑</m:t>
                      </m:r>
                      <m:r>
                        <a:rPr lang="zh-CN" altLang="en-US" sz="2400" b="0" i="1" smtClean="0">
                          <a:solidFill>
                            <a:srgbClr val="FF0000"/>
                          </a:solidFill>
                          <a:latin typeface="Cambria Math"/>
                        </a:rPr>
                        <m:t>、</m:t>
                      </m:r>
                      <m:r>
                        <a:rPr lang="en-US" altLang="zh-CN" sz="2400" b="0" i="1" smtClean="0">
                          <a:solidFill>
                            <a:srgbClr val="FF0000"/>
                          </a:solidFill>
                          <a:latin typeface="Cambria Math"/>
                        </a:rPr>
                        <m:t>𝑜𝑟</m:t>
                      </m:r>
                      <m:r>
                        <a:rPr lang="zh-CN" altLang="en-US" sz="2400" b="0" i="1" smtClean="0">
                          <a:solidFill>
                            <a:srgbClr val="FF0000"/>
                          </a:solidFill>
                          <a:latin typeface="Cambria Math"/>
                        </a:rPr>
                        <m:t>、</m:t>
                      </m:r>
                      <m:r>
                        <a:rPr lang="en-US" altLang="zh-CN" sz="2400" b="0" i="1" smtClean="0">
                          <a:solidFill>
                            <a:srgbClr val="FF0000"/>
                          </a:solidFill>
                          <a:latin typeface="Cambria Math"/>
                        </a:rPr>
                        <m:t>𝑠𝑙𝑡</m:t>
                      </m:r>
                    </m:oMath>
                  </m:oMathPara>
                </a14:m>
                <a:endParaRPr lang="zh-CN" altLang="en-US" sz="2400" dirty="0">
                  <a:solidFill>
                    <a:srgbClr val="FF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261408" y="4235951"/>
                <a:ext cx="3702744" cy="461665"/>
              </a:xfrm>
              <a:prstGeom prst="rect">
                <a:avLst/>
              </a:prstGeom>
              <a:blipFill rotWithShape="1">
                <a:blip r:embed="rId6"/>
                <a:stretch>
                  <a:fillRect/>
                </a:stretch>
              </a:blipFill>
            </p:spPr>
            <p:txBody>
              <a:bodyPr/>
              <a:lstStyle/>
              <a:p>
                <a:r>
                  <a:rPr lang="zh-CN" altLang="en-US">
                    <a:noFill/>
                  </a:rPr>
                  <a:t> </a:t>
                </a:r>
              </a:p>
            </p:txBody>
          </p:sp>
        </mc:Fallback>
      </mc:AlternateContent>
      <p:sp>
        <p:nvSpPr>
          <p:cNvPr id="23" name="Text Box 12"/>
          <p:cNvSpPr txBox="1">
            <a:spLocks noChangeArrowheads="1"/>
          </p:cNvSpPr>
          <p:nvPr/>
        </p:nvSpPr>
        <p:spPr bwMode="auto">
          <a:xfrm>
            <a:off x="798079" y="4970680"/>
            <a:ext cx="463801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分支与跳转指令：</a:t>
            </a:r>
          </a:p>
        </p:txBody>
      </p:sp>
      <mc:AlternateContent xmlns:mc="http://schemas.openxmlformats.org/markup-compatibility/2006" xmlns:a14="http://schemas.microsoft.com/office/drawing/2010/main">
        <mc:Choice Requires="a14">
          <p:sp>
            <p:nvSpPr>
              <p:cNvPr id="24" name="TextBox 23"/>
              <p:cNvSpPr txBox="1"/>
              <p:nvPr/>
            </p:nvSpPr>
            <p:spPr>
              <a:xfrm>
                <a:off x="4274750" y="4970680"/>
                <a:ext cx="44678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𝑏𝑒𝑞</m:t>
                      </m:r>
                      <m:r>
                        <a:rPr lang="zh-CN" altLang="en-US" sz="2400" i="1">
                          <a:solidFill>
                            <a:srgbClr val="FF0000"/>
                          </a:solidFill>
                          <a:latin typeface="Cambria Math"/>
                        </a:rPr>
                        <m:t>（</m:t>
                      </m:r>
                      <m:r>
                        <a:rPr lang="en-US" altLang="zh-CN" sz="2400" b="0" i="1" smtClean="0">
                          <a:solidFill>
                            <a:srgbClr val="FF0000"/>
                          </a:solidFill>
                          <a:latin typeface="Cambria Math"/>
                        </a:rPr>
                        <m:t>𝐼</m:t>
                      </m:r>
                      <m:r>
                        <a:rPr lang="zh-CN" altLang="en-US" sz="2400" b="0" i="1" smtClean="0">
                          <a:solidFill>
                            <a:srgbClr val="FF0000"/>
                          </a:solidFill>
                          <a:latin typeface="Cambria Math"/>
                        </a:rPr>
                        <m:t>型</m:t>
                      </m:r>
                      <m:r>
                        <a:rPr lang="zh-CN" altLang="en-US" sz="2400" i="1">
                          <a:solidFill>
                            <a:srgbClr val="FF0000"/>
                          </a:solidFill>
                          <a:latin typeface="Cambria Math"/>
                        </a:rPr>
                        <m:t>指令）</m:t>
                      </m:r>
                      <m:r>
                        <a:rPr lang="zh-CN" altLang="en-US" sz="2400" b="0" i="1" smtClean="0">
                          <a:solidFill>
                            <a:srgbClr val="FF0000"/>
                          </a:solidFill>
                          <a:latin typeface="Cambria Math"/>
                        </a:rPr>
                        <m:t>、</m:t>
                      </m:r>
                      <m:r>
                        <a:rPr lang="en-US" altLang="zh-CN" sz="2400" b="0" i="1" smtClean="0">
                          <a:solidFill>
                            <a:srgbClr val="FF0000"/>
                          </a:solidFill>
                          <a:latin typeface="Cambria Math"/>
                        </a:rPr>
                        <m:t>𝑗</m:t>
                      </m:r>
                      <m:r>
                        <a:rPr lang="zh-CN" altLang="en-US" sz="2400" i="1">
                          <a:solidFill>
                            <a:srgbClr val="FF0000"/>
                          </a:solidFill>
                          <a:latin typeface="Cambria Math"/>
                        </a:rPr>
                        <m:t>（</m:t>
                      </m:r>
                      <m:r>
                        <a:rPr lang="en-US" altLang="zh-CN" sz="2400" b="0" i="1" smtClean="0">
                          <a:solidFill>
                            <a:srgbClr val="FF0000"/>
                          </a:solidFill>
                          <a:latin typeface="Cambria Math"/>
                        </a:rPr>
                        <m:t>𝐽</m:t>
                      </m:r>
                      <m:r>
                        <a:rPr lang="zh-CN" altLang="en-US" sz="2400" b="0" i="1" smtClean="0">
                          <a:solidFill>
                            <a:srgbClr val="FF0000"/>
                          </a:solidFill>
                          <a:latin typeface="Cambria Math"/>
                        </a:rPr>
                        <m:t>型</m:t>
                      </m:r>
                      <m:r>
                        <a:rPr lang="zh-CN" altLang="en-US" sz="2400" i="1">
                          <a:solidFill>
                            <a:srgbClr val="FF0000"/>
                          </a:solidFill>
                          <a:latin typeface="Cambria Math"/>
                        </a:rPr>
                        <m:t>指令）</m:t>
                      </m:r>
                    </m:oMath>
                  </m:oMathPara>
                </a14:m>
                <a:endParaRPr lang="zh-CN" alt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274750" y="4970680"/>
                <a:ext cx="4467890" cy="461665"/>
              </a:xfrm>
              <a:prstGeom prst="rect">
                <a:avLst/>
              </a:prstGeom>
              <a:blipFill rotWithShape="1">
                <a:blip r:embed="rId7"/>
                <a:stretch>
                  <a:fillRect b="-17105"/>
                </a:stretch>
              </a:blipFill>
            </p:spPr>
            <p:txBody>
              <a:bodyPr/>
              <a:lstStyle/>
              <a:p>
                <a:r>
                  <a:rPr lang="zh-CN" altLang="en-US">
                    <a:noFill/>
                  </a:rPr>
                  <a:t> </a:t>
                </a:r>
              </a:p>
            </p:txBody>
          </p:sp>
        </mc:Fallback>
      </mc:AlternateContent>
      <p:sp>
        <p:nvSpPr>
          <p:cNvPr id="4" name="文本框 3"/>
          <p:cNvSpPr txBox="1"/>
          <p:nvPr/>
        </p:nvSpPr>
        <p:spPr>
          <a:xfrm>
            <a:off x="5733270" y="4331856"/>
            <a:ext cx="1787525" cy="365760"/>
          </a:xfrm>
          <a:prstGeom prst="rect">
            <a:avLst/>
          </a:prstGeom>
          <a:noFill/>
        </p:spPr>
        <p:txBody>
          <a:bodyPr wrap="none" rtlCol="0" anchor="t">
            <a:spAutoFit/>
          </a:bodyPr>
          <a:lstStyle/>
          <a:p>
            <a:pPr algn="ctr"/>
            <a:r>
              <a:rPr lang="zh-CN" altLang="en-US" b="1" dirty="0">
                <a:latin typeface="华文中宋" panose="02010600040101010101" pitchFamily="2" charset="-122"/>
                <a:ea typeface="华文中宋" panose="02010600040101010101" pitchFamily="2" charset="-122"/>
              </a:rPr>
              <a:t>（小于则置位）</a:t>
            </a:r>
          </a:p>
        </p:txBody>
      </p:sp>
      <p:sp>
        <p:nvSpPr>
          <p:cNvPr id="5" name="Text Box 12"/>
          <p:cNvSpPr txBox="1">
            <a:spLocks noChangeArrowheads="1"/>
          </p:cNvSpPr>
          <p:nvPr/>
        </p:nvSpPr>
        <p:spPr bwMode="auto">
          <a:xfrm>
            <a:off x="262890" y="5862320"/>
            <a:ext cx="8667115"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sz="2400" b="0" i="1" dirty="0">
                <a:solidFill>
                  <a:srgbClr val="FF0000"/>
                </a:solidFill>
              </a:rPr>
              <a:t>备注：</a:t>
            </a:r>
            <a:r>
              <a:rPr lang="zh-CN" altLang="en-US" sz="2400" b="0" dirty="0">
                <a:solidFill>
                  <a:srgbClr val="0000FF"/>
                </a:solidFill>
              </a:rPr>
              <a:t>使用该指令子集可以说明在建立数据通路和控制部件时的关键原理（该指令集没有包含乘、除和移位指令、浮点指令）</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90</a:t>
            </a:fld>
            <a:endParaRPr kumimoji="0" lang="zh-CN" altLang="en-US" dirty="0"/>
          </a:p>
        </p:txBody>
      </p:sp>
      <p:sp>
        <p:nvSpPr>
          <p:cNvPr id="6"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solidFill>
                  <a:schemeClr val="tx1"/>
                </a:solidFill>
              </a:rPr>
              <a:t>3.4   </a:t>
            </a:r>
            <a:r>
              <a:rPr lang="zh-CN" altLang="en-US" b="1" dirty="0">
                <a:solidFill>
                  <a:schemeClr val="tx1"/>
                </a:solidFill>
              </a:rPr>
              <a:t>控制部件设计</a:t>
            </a:r>
          </a:p>
          <a:p>
            <a:pPr>
              <a:lnSpc>
                <a:spcPct val="160000"/>
              </a:lnSpc>
            </a:pPr>
            <a:r>
              <a:rPr lang="zh-CN" altLang="en-US" b="1" dirty="0">
                <a:solidFill>
                  <a:srgbClr val="FF0000"/>
                </a:solidFill>
              </a:rPr>
              <a:t>3.</a:t>
            </a:r>
            <a:r>
              <a:rPr lang="en-US" altLang="zh-CN" b="1" dirty="0">
                <a:solidFill>
                  <a:srgbClr val="FF0000"/>
                </a:solidFill>
              </a:rPr>
              <a:t>5</a:t>
            </a:r>
            <a:r>
              <a:rPr lang="zh-CN" altLang="en-US" b="1" dirty="0">
                <a:solidFill>
                  <a:srgbClr val="FF0000"/>
                </a:solidFill>
              </a:rPr>
              <a:t>  中断机制</a:t>
            </a:r>
          </a:p>
        </p:txBody>
      </p:sp>
    </p:spTree>
    <p:extLst>
      <p:ext uri="{BB962C8B-B14F-4D97-AF65-F5344CB8AC3E}">
        <p14:creationId xmlns:p14="http://schemas.microsoft.com/office/powerpoint/2010/main" val="726249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0000FF"/>
                </a:solidFill>
                <a:latin typeface="华文中宋" panose="02010600040101010101" pitchFamily="2" charset="-122"/>
                <a:ea typeface="华文中宋" panose="02010600040101010101" pitchFamily="2" charset="-122"/>
                <a:sym typeface="+mn-ea"/>
              </a:rPr>
              <a:t>3.5  </a:t>
            </a:r>
            <a:r>
              <a:rPr altLang="en-US" sz="3200" dirty="0">
                <a:solidFill>
                  <a:srgbClr val="0000FF"/>
                </a:solidFill>
                <a:latin typeface="华文中宋" panose="02010600040101010101" pitchFamily="2" charset="-122"/>
                <a:ea typeface="华文中宋" panose="02010600040101010101" pitchFamily="2" charset="-122"/>
                <a:sym typeface="+mn-ea"/>
              </a:rPr>
              <a:t>中断机制</a:t>
            </a:r>
            <a:endParaRPr lang="zh-CN" altLang="en-US" sz="3200" dirty="0">
              <a:solidFill>
                <a:srgbClr val="0000FF"/>
              </a:solidFill>
              <a:latin typeface="华文中宋" panose="02010600040101010101" pitchFamily="2" charset="-122"/>
              <a:ea typeface="华文中宋" panose="02010600040101010101" pitchFamily="2" charset="-122"/>
              <a:sym typeface="+mn-ea"/>
            </a:endParaRPr>
          </a:p>
        </p:txBody>
      </p:sp>
      <p:sp>
        <p:nvSpPr>
          <p:cNvPr id="40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D489A719-9BD8-4F59-AF21-2A752A712122}" type="slidenum">
              <a:rPr kumimoji="0" lang="en-US" altLang="zh-CN" sz="1600" smtClean="0">
                <a:solidFill>
                  <a:schemeClr val="accent1"/>
                </a:solidFill>
              </a:rPr>
              <a:t>91</a:t>
            </a:fld>
            <a:endParaRPr kumimoji="0" lang="en-US" altLang="zh-CN" sz="1600" dirty="0">
              <a:solidFill>
                <a:schemeClr val="accent1"/>
              </a:solidFill>
            </a:endParaRPr>
          </a:p>
        </p:txBody>
      </p:sp>
      <p:sp>
        <p:nvSpPr>
          <p:cNvPr id="7173" name="Text Box 3077"/>
          <p:cNvSpPr txBox="1">
            <a:spLocks noChangeArrowheads="1"/>
          </p:cNvSpPr>
          <p:nvPr/>
        </p:nvSpPr>
        <p:spPr bwMode="auto">
          <a:xfrm>
            <a:off x="353109" y="1014609"/>
            <a:ext cx="51054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dirty="0">
                <a:solidFill>
                  <a:srgbClr val="0000FF"/>
                </a:solidFill>
                <a:latin typeface="华文中宋" panose="02010600040101010101" pitchFamily="2" charset="-122"/>
                <a:ea typeface="华文中宋" panose="02010600040101010101" pitchFamily="2" charset="-122"/>
              </a:rPr>
              <a:t>中断基本概念</a:t>
            </a:r>
          </a:p>
        </p:txBody>
      </p:sp>
      <p:sp>
        <p:nvSpPr>
          <p:cNvPr id="7175" name="Text Box 3079"/>
          <p:cNvSpPr txBox="1">
            <a:spLocks noChangeArrowheads="1"/>
          </p:cNvSpPr>
          <p:nvPr/>
        </p:nvSpPr>
        <p:spPr bwMode="auto">
          <a:xfrm>
            <a:off x="302331" y="1772816"/>
            <a:ext cx="8588375" cy="162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just" eaLnBrk="1" hangingPunct="1">
              <a:lnSpc>
                <a:spcPct val="120000"/>
              </a:lnSpc>
              <a:spcBef>
                <a:spcPct val="50000"/>
              </a:spcBef>
            </a:pPr>
            <a:r>
              <a:rPr lang="en-US" altLang="zh-CN" sz="2800" b="0" dirty="0">
                <a:latin typeface="华文中宋" panose="02010600040101010101" pitchFamily="2" charset="-122"/>
                <a:ea typeface="华文中宋" panose="02010600040101010101" pitchFamily="2" charset="-122"/>
              </a:rPr>
              <a:t>      </a:t>
            </a:r>
            <a:r>
              <a:rPr lang="zh-CN" altLang="en-US" sz="2800" b="0" dirty="0">
                <a:latin typeface="华文中宋" panose="02010600040101010101" pitchFamily="2" charset="-122"/>
                <a:ea typeface="华文中宋" panose="02010600040101010101" pitchFamily="2" charset="-122"/>
              </a:rPr>
              <a:t>在运行过程中</a:t>
            </a:r>
            <a:r>
              <a:rPr lang="en-US" altLang="zh-CN" sz="2800" b="0" dirty="0">
                <a:latin typeface="华文中宋" panose="02010600040101010101" pitchFamily="2" charset="-122"/>
                <a:ea typeface="华文中宋" panose="02010600040101010101" pitchFamily="2" charset="-122"/>
              </a:rPr>
              <a:t>,</a:t>
            </a:r>
            <a:r>
              <a:rPr lang="zh-CN" altLang="en-US" sz="2800" b="0" dirty="0">
                <a:latin typeface="华文中宋" panose="02010600040101010101" pitchFamily="2" charset="-122"/>
                <a:ea typeface="华文中宋" panose="02010600040101010101" pitchFamily="2" charset="-122"/>
              </a:rPr>
              <a:t>如果发生某种随机事态，</a:t>
            </a:r>
            <a:r>
              <a:rPr lang="en-US" altLang="zh-CN" sz="2800" b="0" dirty="0">
                <a:latin typeface="华文中宋" panose="02010600040101010101" pitchFamily="2" charset="-122"/>
                <a:ea typeface="华文中宋" panose="02010600040101010101" pitchFamily="2" charset="-122"/>
              </a:rPr>
              <a:t>CPU</a:t>
            </a:r>
            <a:r>
              <a:rPr lang="zh-CN" altLang="en-US" sz="2800" b="0" dirty="0">
                <a:latin typeface="华文中宋" panose="02010600040101010101" pitchFamily="2" charset="-122"/>
                <a:ea typeface="华文中宋" panose="02010600040101010101" pitchFamily="2" charset="-122"/>
              </a:rPr>
              <a:t>暂停执行现行程序，转去执行为某个随机事态服务的中断处理程序，处理完毕后再自动恢复原程序的执行。</a:t>
            </a:r>
          </a:p>
        </p:txBody>
      </p:sp>
      <p:sp>
        <p:nvSpPr>
          <p:cNvPr id="7186" name="Text Box 3090"/>
          <p:cNvSpPr txBox="1">
            <a:spLocks noChangeArrowheads="1"/>
          </p:cNvSpPr>
          <p:nvPr/>
        </p:nvSpPr>
        <p:spPr bwMode="auto">
          <a:xfrm>
            <a:off x="467544" y="4138376"/>
            <a:ext cx="355536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r>
              <a:rPr lang="zh-CN" altLang="en-US" sz="3200" dirty="0">
                <a:solidFill>
                  <a:srgbClr val="C00000"/>
                </a:solidFill>
                <a:latin typeface="华文中宋" panose="02010600040101010101" pitchFamily="2" charset="-122"/>
                <a:ea typeface="华文中宋" panose="02010600040101010101" pitchFamily="2" charset="-122"/>
              </a:rPr>
              <a:t>程序切换    随机性</a:t>
            </a:r>
          </a:p>
        </p:txBody>
      </p:sp>
      <p:sp>
        <p:nvSpPr>
          <p:cNvPr id="7" name="Line 4"/>
          <p:cNvSpPr>
            <a:spLocks noChangeShapeType="1"/>
          </p:cNvSpPr>
          <p:nvPr/>
        </p:nvSpPr>
        <p:spPr bwMode="auto">
          <a:xfrm>
            <a:off x="6445454" y="4215179"/>
            <a:ext cx="0" cy="700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 name="Line 5"/>
          <p:cNvSpPr>
            <a:spLocks noChangeShapeType="1"/>
          </p:cNvSpPr>
          <p:nvPr/>
        </p:nvSpPr>
        <p:spPr bwMode="auto">
          <a:xfrm flipV="1">
            <a:off x="6499429" y="4362817"/>
            <a:ext cx="928688" cy="631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Line 6"/>
          <p:cNvSpPr>
            <a:spLocks noChangeShapeType="1"/>
          </p:cNvSpPr>
          <p:nvPr/>
        </p:nvSpPr>
        <p:spPr bwMode="auto">
          <a:xfrm>
            <a:off x="7417004" y="4470767"/>
            <a:ext cx="0" cy="1089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0" name="Line 7"/>
          <p:cNvSpPr>
            <a:spLocks noChangeShapeType="1"/>
          </p:cNvSpPr>
          <p:nvPr/>
        </p:nvSpPr>
        <p:spPr bwMode="auto">
          <a:xfrm flipH="1" flipV="1">
            <a:off x="6445453" y="5170853"/>
            <a:ext cx="941387" cy="4159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Line 8"/>
          <p:cNvSpPr>
            <a:spLocks noChangeShapeType="1"/>
          </p:cNvSpPr>
          <p:nvPr/>
        </p:nvSpPr>
        <p:spPr bwMode="auto">
          <a:xfrm>
            <a:off x="6445454" y="5170854"/>
            <a:ext cx="0"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 name="Text Box 9"/>
          <p:cNvSpPr txBox="1">
            <a:spLocks noChangeArrowheads="1"/>
          </p:cNvSpPr>
          <p:nvPr/>
        </p:nvSpPr>
        <p:spPr bwMode="auto">
          <a:xfrm>
            <a:off x="7440817" y="4469178"/>
            <a:ext cx="7508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中断处理程序</a:t>
            </a:r>
            <a:endParaRPr kumimoji="1" lang="en-US" altLang="zh-CN" sz="2000" dirty="0">
              <a:ea typeface="宋体" panose="02010600030101010101" pitchFamily="2" charset="-122"/>
            </a:endParaRPr>
          </a:p>
        </p:txBody>
      </p:sp>
      <p:sp>
        <p:nvSpPr>
          <p:cNvPr id="13" name="Text Box 10"/>
          <p:cNvSpPr txBox="1">
            <a:spLocks noChangeArrowheads="1"/>
          </p:cNvSpPr>
          <p:nvPr/>
        </p:nvSpPr>
        <p:spPr bwMode="auto">
          <a:xfrm>
            <a:off x="5290316" y="4717496"/>
            <a:ext cx="1387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中断响应</a:t>
            </a:r>
          </a:p>
        </p:txBody>
      </p:sp>
      <p:cxnSp>
        <p:nvCxnSpPr>
          <p:cNvPr id="14" name="直接箭头连接符 13"/>
          <p:cNvCxnSpPr/>
          <p:nvPr/>
        </p:nvCxnSpPr>
        <p:spPr bwMode="auto">
          <a:xfrm>
            <a:off x="5692979" y="4604117"/>
            <a:ext cx="752475" cy="0"/>
          </a:xfrm>
          <a:prstGeom prst="straightConnector1">
            <a:avLst/>
          </a:prstGeom>
          <a:noFill/>
          <a:ln w="12700" cap="flat" cmpd="sng" algn="ctr">
            <a:solidFill>
              <a:schemeClr val="accent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5290316" y="4215179"/>
            <a:ext cx="1114408" cy="369332"/>
          </a:xfrm>
          <a:prstGeom prst="rect">
            <a:avLst/>
          </a:prstGeom>
          <a:noFill/>
        </p:spPr>
        <p:txBody>
          <a:bodyPr wrap="none" rtlCol="0">
            <a:spAutoFit/>
          </a:bodyPr>
          <a:lstStyle/>
          <a:p>
            <a:r>
              <a:rPr lang="zh-CN" altLang="en-US" sz="1800" b="1" dirty="0">
                <a:solidFill>
                  <a:srgbClr val="FF0000"/>
                </a:solidFill>
              </a:rPr>
              <a:t>中断请求</a:t>
            </a:r>
          </a:p>
        </p:txBody>
      </p:sp>
      <p:sp>
        <p:nvSpPr>
          <p:cNvPr id="3" name="TextBox 2"/>
          <p:cNvSpPr txBox="1"/>
          <p:nvPr/>
        </p:nvSpPr>
        <p:spPr>
          <a:xfrm>
            <a:off x="6099677" y="3399686"/>
            <a:ext cx="864096" cy="646331"/>
          </a:xfrm>
          <a:prstGeom prst="rect">
            <a:avLst/>
          </a:prstGeom>
          <a:noFill/>
        </p:spPr>
        <p:txBody>
          <a:bodyPr wrap="square" rtlCol="0">
            <a:spAutoFit/>
          </a:bodyPr>
          <a:lstStyle/>
          <a:p>
            <a:r>
              <a:rPr lang="zh-CN" altLang="en-US" b="1" dirty="0"/>
              <a:t>用户程序</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500" fill="hold"/>
                                        <p:tgtEl>
                                          <p:spTgt spid="7173"/>
                                        </p:tgtEl>
                                        <p:attrNameLst>
                                          <p:attrName>ppt_x</p:attrName>
                                        </p:attrNameLst>
                                      </p:cBhvr>
                                      <p:tavLst>
                                        <p:tav tm="0">
                                          <p:val>
                                            <p:strVal val="#ppt_x"/>
                                          </p:val>
                                        </p:tav>
                                        <p:tav tm="100000">
                                          <p:val>
                                            <p:strVal val="#ppt_x"/>
                                          </p:val>
                                        </p:tav>
                                      </p:tavLst>
                                    </p:anim>
                                    <p:anim calcmode="lin" valueType="num">
                                      <p:cBhvr>
                                        <p:cTn id="8" dur="500" fill="hold"/>
                                        <p:tgtEl>
                                          <p:spTgt spid="7173"/>
                                        </p:tgtEl>
                                        <p:attrNameLst>
                                          <p:attrName>ppt_y</p:attrName>
                                        </p:attrNameLst>
                                      </p:cBhvr>
                                      <p:tavLst>
                                        <p:tav tm="0">
                                          <p:val>
                                            <p:strVal val="#ppt_y-#ppt_h/2"/>
                                          </p:val>
                                        </p:tav>
                                        <p:tav tm="100000">
                                          <p:val>
                                            <p:strVal val="#ppt_y"/>
                                          </p:val>
                                        </p:tav>
                                      </p:tavLst>
                                    </p:anim>
                                    <p:anim calcmode="lin" valueType="num">
                                      <p:cBhvr>
                                        <p:cTn id="9" dur="500" fill="hold"/>
                                        <p:tgtEl>
                                          <p:spTgt spid="7173"/>
                                        </p:tgtEl>
                                        <p:attrNameLst>
                                          <p:attrName>ppt_w</p:attrName>
                                        </p:attrNameLst>
                                      </p:cBhvr>
                                      <p:tavLst>
                                        <p:tav tm="0">
                                          <p:val>
                                            <p:strVal val="#ppt_w"/>
                                          </p:val>
                                        </p:tav>
                                        <p:tav tm="100000">
                                          <p:val>
                                            <p:strVal val="#ppt_w"/>
                                          </p:val>
                                        </p:tav>
                                      </p:tavLst>
                                    </p:anim>
                                    <p:anim calcmode="lin" valueType="num">
                                      <p:cBhvr>
                                        <p:cTn id="10" dur="500" fill="hold"/>
                                        <p:tgtEl>
                                          <p:spTgt spid="717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7175"/>
                                        </p:tgtEl>
                                        <p:attrNameLst>
                                          <p:attrName>style.visibility</p:attrName>
                                        </p:attrNameLst>
                                      </p:cBhvr>
                                      <p:to>
                                        <p:strVal val="visible"/>
                                      </p:to>
                                    </p:set>
                                    <p:animEffect transition="in" filter="slide(fromLeft)">
                                      <p:cBhvr>
                                        <p:cTn id="15" dur="500"/>
                                        <p:tgtEl>
                                          <p:spTgt spid="71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186"/>
                                        </p:tgtEl>
                                        <p:attrNameLst>
                                          <p:attrName>style.visibility</p:attrName>
                                        </p:attrNameLst>
                                      </p:cBhvr>
                                      <p:to>
                                        <p:strVal val="visible"/>
                                      </p:to>
                                    </p:set>
                                    <p:animEffect transition="in" filter="fade">
                                      <p:cBhvr>
                                        <p:cTn id="64" dur="500"/>
                                        <p:tgtEl>
                                          <p:spTgt spid="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P spid="7175" grpId="0" autoUpdateAnimBg="0"/>
      <p:bldP spid="7186" grpId="0"/>
      <p:bldP spid="7" grpId="0" animBg="1"/>
      <p:bldP spid="8" grpId="0" animBg="1"/>
      <p:bldP spid="9" grpId="0" animBg="1"/>
      <p:bldP spid="10" grpId="0" animBg="1"/>
      <p:bldP spid="11" grpId="0" animBg="1"/>
      <p:bldP spid="12" grpId="0"/>
      <p:bldP spid="13" grpId="0"/>
      <p:bldP spid="15"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华文中宋" panose="02010600040101010101" pitchFamily="2" charset="-122"/>
                <a:ea typeface="华文中宋" panose="02010600040101010101" pitchFamily="2" charset="-122"/>
                <a:sym typeface="+mn-ea"/>
              </a:rPr>
              <a:t>中断的实质与特点</a:t>
            </a:r>
            <a:endParaRPr lang="zh-CN" altLang="en-US">
              <a:solidFill>
                <a:srgbClr val="0000FF"/>
              </a:solidFill>
              <a:latin typeface="华文中宋" panose="02010600040101010101" pitchFamily="2" charset="-122"/>
              <a:ea typeface="华文中宋" panose="02010600040101010101" pitchFamily="2" charset="-122"/>
              <a:sym typeface="+mn-ea"/>
            </a:endParaRPr>
          </a:p>
        </p:txBody>
      </p:sp>
      <p:sp>
        <p:nvSpPr>
          <p:cNvPr id="51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6445D749-3CB7-43F7-B245-232419ACB9B2}" type="slidenum">
              <a:rPr kumimoji="0" lang="en-US" altLang="zh-CN" sz="1600" smtClean="0">
                <a:solidFill>
                  <a:schemeClr val="accent1"/>
                </a:solidFill>
              </a:rPr>
              <a:t>92</a:t>
            </a:fld>
            <a:endParaRPr kumimoji="0" lang="en-US" altLang="zh-CN" sz="1600" dirty="0">
              <a:solidFill>
                <a:schemeClr val="accent1"/>
              </a:solidFill>
            </a:endParaRPr>
          </a:p>
        </p:txBody>
      </p:sp>
      <p:sp>
        <p:nvSpPr>
          <p:cNvPr id="27651" name="Text Box 3"/>
          <p:cNvSpPr txBox="1">
            <a:spLocks noChangeArrowheads="1"/>
          </p:cNvSpPr>
          <p:nvPr/>
        </p:nvSpPr>
        <p:spPr bwMode="auto">
          <a:xfrm>
            <a:off x="-76200" y="914400"/>
            <a:ext cx="22098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a:latin typeface="华文中宋" panose="02010600040101010101" pitchFamily="2" charset="-122"/>
                <a:ea typeface="华文中宋" panose="02010600040101010101" pitchFamily="2" charset="-122"/>
              </a:rPr>
              <a:t>（</a:t>
            </a:r>
            <a:r>
              <a:rPr lang="en-US" altLang="zh-CN" sz="2800">
                <a:latin typeface="华文中宋" panose="02010600040101010101" pitchFamily="2" charset="-122"/>
                <a:ea typeface="华文中宋" panose="02010600040101010101" pitchFamily="2" charset="-122"/>
              </a:rPr>
              <a:t>1</a:t>
            </a:r>
            <a:r>
              <a:rPr lang="zh-CN" altLang="en-US" sz="2800">
                <a:latin typeface="华文中宋" panose="02010600040101010101" pitchFamily="2" charset="-122"/>
                <a:ea typeface="华文中宋" panose="02010600040101010101" pitchFamily="2" charset="-122"/>
              </a:rPr>
              <a:t>）实质</a:t>
            </a:r>
          </a:p>
        </p:txBody>
      </p:sp>
      <p:sp>
        <p:nvSpPr>
          <p:cNvPr id="27652" name="Text Box 4"/>
          <p:cNvSpPr txBox="1">
            <a:spLocks noChangeArrowheads="1"/>
          </p:cNvSpPr>
          <p:nvPr/>
        </p:nvSpPr>
        <p:spPr bwMode="auto">
          <a:xfrm>
            <a:off x="152400" y="18288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程序切换</a:t>
            </a:r>
          </a:p>
        </p:txBody>
      </p:sp>
      <p:sp>
        <p:nvSpPr>
          <p:cNvPr id="27653" name="AutoShape 5"/>
          <p:cNvSpPr/>
          <p:nvPr/>
        </p:nvSpPr>
        <p:spPr bwMode="auto">
          <a:xfrm>
            <a:off x="2057400" y="1600200"/>
            <a:ext cx="228600" cy="1066800"/>
          </a:xfrm>
          <a:prstGeom prst="leftBrace">
            <a:avLst>
              <a:gd name="adj1" fmla="val 388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endParaRPr lang="zh-CN" altLang="en-US" sz="2000"/>
          </a:p>
        </p:txBody>
      </p:sp>
      <p:sp>
        <p:nvSpPr>
          <p:cNvPr id="27654" name="Text Box 6"/>
          <p:cNvSpPr txBox="1">
            <a:spLocks noChangeArrowheads="1"/>
          </p:cNvSpPr>
          <p:nvPr/>
        </p:nvSpPr>
        <p:spPr bwMode="auto">
          <a:xfrm>
            <a:off x="2362200" y="13716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方法：</a:t>
            </a:r>
          </a:p>
        </p:txBody>
      </p:sp>
      <p:sp>
        <p:nvSpPr>
          <p:cNvPr id="27655" name="Text Box 7"/>
          <p:cNvSpPr txBox="1">
            <a:spLocks noChangeArrowheads="1"/>
          </p:cNvSpPr>
          <p:nvPr/>
        </p:nvSpPr>
        <p:spPr bwMode="auto">
          <a:xfrm>
            <a:off x="3505200" y="13716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保存断点，保护现场；</a:t>
            </a:r>
          </a:p>
        </p:txBody>
      </p:sp>
      <p:sp>
        <p:nvSpPr>
          <p:cNvPr id="27656" name="Text Box 8"/>
          <p:cNvSpPr txBox="1">
            <a:spLocks noChangeArrowheads="1"/>
          </p:cNvSpPr>
          <p:nvPr/>
        </p:nvSpPr>
        <p:spPr bwMode="auto">
          <a:xfrm>
            <a:off x="3505200" y="19050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恢复现场，返回断点。</a:t>
            </a:r>
          </a:p>
        </p:txBody>
      </p:sp>
      <p:sp>
        <p:nvSpPr>
          <p:cNvPr id="27657" name="Text Box 9"/>
          <p:cNvSpPr txBox="1">
            <a:spLocks noChangeArrowheads="1"/>
          </p:cNvSpPr>
          <p:nvPr/>
        </p:nvSpPr>
        <p:spPr bwMode="auto">
          <a:xfrm>
            <a:off x="2362200" y="24384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时间：</a:t>
            </a:r>
          </a:p>
        </p:txBody>
      </p:sp>
      <p:sp>
        <p:nvSpPr>
          <p:cNvPr id="27658" name="Text Box 10"/>
          <p:cNvSpPr txBox="1">
            <a:spLocks noChangeArrowheads="1"/>
          </p:cNvSpPr>
          <p:nvPr/>
        </p:nvSpPr>
        <p:spPr bwMode="auto">
          <a:xfrm>
            <a:off x="3505200" y="24384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一条指令结束时切换。</a:t>
            </a:r>
          </a:p>
        </p:txBody>
      </p:sp>
      <p:sp>
        <p:nvSpPr>
          <p:cNvPr id="27659" name="Text Box 11"/>
          <p:cNvSpPr txBox="1">
            <a:spLocks noChangeArrowheads="1"/>
          </p:cNvSpPr>
          <p:nvPr/>
        </p:nvSpPr>
        <p:spPr bwMode="auto">
          <a:xfrm>
            <a:off x="3505200" y="29718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保证程序的完整性。</a:t>
            </a:r>
          </a:p>
        </p:txBody>
      </p:sp>
      <p:sp>
        <p:nvSpPr>
          <p:cNvPr id="27660" name="Text Box 12"/>
          <p:cNvSpPr txBox="1">
            <a:spLocks noChangeArrowheads="1"/>
          </p:cNvSpPr>
          <p:nvPr/>
        </p:nvSpPr>
        <p:spPr bwMode="auto">
          <a:xfrm>
            <a:off x="-76200" y="3475038"/>
            <a:ext cx="22860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a:latin typeface="华文中宋" panose="02010600040101010101" pitchFamily="2" charset="-122"/>
                <a:ea typeface="华文中宋" panose="02010600040101010101" pitchFamily="2" charset="-122"/>
              </a:rPr>
              <a:t>（</a:t>
            </a:r>
            <a:r>
              <a:rPr lang="en-US" altLang="zh-CN" sz="3200">
                <a:latin typeface="华文中宋" panose="02010600040101010101" pitchFamily="2" charset="-122"/>
                <a:ea typeface="华文中宋" panose="02010600040101010101" pitchFamily="2" charset="-122"/>
              </a:rPr>
              <a:t>2</a:t>
            </a:r>
            <a:r>
              <a:rPr lang="zh-CN" altLang="en-US" sz="3200">
                <a:latin typeface="华文中宋" panose="02010600040101010101" pitchFamily="2" charset="-122"/>
                <a:ea typeface="华文中宋" panose="02010600040101010101" pitchFamily="2" charset="-122"/>
              </a:rPr>
              <a:t>）特点</a:t>
            </a:r>
          </a:p>
        </p:txBody>
      </p:sp>
      <p:sp>
        <p:nvSpPr>
          <p:cNvPr id="27661" name="Text Box 13"/>
          <p:cNvSpPr txBox="1">
            <a:spLocks noChangeArrowheads="1"/>
          </p:cNvSpPr>
          <p:nvPr/>
        </p:nvSpPr>
        <p:spPr bwMode="auto">
          <a:xfrm>
            <a:off x="152400" y="4541838"/>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随机性：</a:t>
            </a:r>
          </a:p>
        </p:txBody>
      </p:sp>
      <p:sp>
        <p:nvSpPr>
          <p:cNvPr id="27663" name="Text Box 15"/>
          <p:cNvSpPr txBox="1">
            <a:spLocks noChangeArrowheads="1"/>
          </p:cNvSpPr>
          <p:nvPr/>
        </p:nvSpPr>
        <p:spPr bwMode="auto">
          <a:xfrm>
            <a:off x="1600200" y="4541838"/>
            <a:ext cx="45720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随机发生的事态</a:t>
            </a:r>
          </a:p>
        </p:txBody>
      </p:sp>
      <p:sp>
        <p:nvSpPr>
          <p:cNvPr id="27665" name="Text Box 17"/>
          <p:cNvSpPr txBox="1">
            <a:spLocks noChangeArrowheads="1"/>
          </p:cNvSpPr>
          <p:nvPr/>
        </p:nvSpPr>
        <p:spPr bwMode="auto">
          <a:xfrm>
            <a:off x="4114800" y="4568282"/>
            <a:ext cx="45720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（按键、故障）</a:t>
            </a:r>
          </a:p>
        </p:txBody>
      </p:sp>
      <p:sp>
        <p:nvSpPr>
          <p:cNvPr id="22" name="Text Box 13"/>
          <p:cNvSpPr txBox="1">
            <a:spLocks noChangeArrowheads="1"/>
          </p:cNvSpPr>
          <p:nvPr/>
        </p:nvSpPr>
        <p:spPr bwMode="auto">
          <a:xfrm>
            <a:off x="163286" y="5144049"/>
            <a:ext cx="80733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少量非随机性：</a:t>
            </a:r>
            <a:r>
              <a:rPr lang="zh-CN" altLang="en-US" sz="2800" b="0" dirty="0">
                <a:latin typeface="华文中宋" panose="02010600040101010101" pitchFamily="2" charset="-122"/>
                <a:ea typeface="华文中宋" panose="02010600040101010101" pitchFamily="2" charset="-122"/>
              </a:rPr>
              <a:t>软中断指令插入程序任何位置</a:t>
            </a:r>
            <a:r>
              <a:rPr lang="zh-CN" altLang="en-US" sz="2800" b="0" dirty="0">
                <a:solidFill>
                  <a:srgbClr val="C00000"/>
                </a:solidFill>
                <a:latin typeface="华文中宋" panose="02010600040101010101" pitchFamily="2" charset="-122"/>
                <a:ea typeface="华文中宋" panose="02010600040101010101" pitchFamily="2" charset="-122"/>
              </a:rPr>
              <a:t>，</a:t>
            </a:r>
            <a:endParaRPr lang="en-US" altLang="zh-CN" sz="2800" b="0" dirty="0">
              <a:solidFill>
                <a:srgbClr val="C00000"/>
              </a:solidFill>
              <a:latin typeface="华文中宋" panose="02010600040101010101" pitchFamily="2" charset="-122"/>
              <a:ea typeface="华文中宋" panose="02010600040101010101" pitchFamily="2" charset="-122"/>
            </a:endParaRPr>
          </a:p>
          <a:p>
            <a:pPr>
              <a:spcBef>
                <a:spcPct val="50000"/>
              </a:spcBef>
            </a:pPr>
            <a:r>
              <a:rPr lang="en-US" altLang="zh-CN" sz="2800" b="0" dirty="0">
                <a:solidFill>
                  <a:srgbClr val="C00000"/>
                </a:solidFill>
                <a:latin typeface="华文中宋" panose="02010600040101010101" pitchFamily="2" charset="-122"/>
                <a:ea typeface="华文中宋" panose="02010600040101010101" pitchFamily="2" charset="-122"/>
              </a:rPr>
              <a:t>                      </a:t>
            </a:r>
            <a:r>
              <a:rPr lang="zh-CN" altLang="en-US" sz="2800" b="0" dirty="0">
                <a:solidFill>
                  <a:srgbClr val="C00000"/>
                </a:solidFill>
                <a:latin typeface="华文中宋" panose="02010600040101010101" pitchFamily="2" charset="-122"/>
                <a:ea typeface="华文中宋" panose="02010600040101010101" pitchFamily="2" charset="-122"/>
              </a:rPr>
              <a:t>如调用打印机</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slide(fromRigh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slide(fromLeft)">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wipe(left)">
                                      <p:cBhvr>
                                        <p:cTn id="17" dur="500"/>
                                        <p:tgtEl>
                                          <p:spTgt spid="2765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slide(fromLeft)">
                                      <p:cBhvr>
                                        <p:cTn id="22" dur="500"/>
                                        <p:tgtEl>
                                          <p:spTgt spid="2765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slide(fromRight)">
                                      <p:cBhvr>
                                        <p:cTn id="27" dur="500"/>
                                        <p:tgtEl>
                                          <p:spTgt spid="276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657"/>
                                        </p:tgtEl>
                                        <p:attrNameLst>
                                          <p:attrName>style.visibility</p:attrName>
                                        </p:attrNameLst>
                                      </p:cBhvr>
                                      <p:to>
                                        <p:strVal val="visible"/>
                                      </p:to>
                                    </p:set>
                                    <p:animEffect transition="in" filter="slide(fromLeft)">
                                      <p:cBhvr>
                                        <p:cTn id="32" dur="500"/>
                                        <p:tgtEl>
                                          <p:spTgt spid="2765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7656"/>
                                        </p:tgtEl>
                                        <p:attrNameLst>
                                          <p:attrName>style.visibility</p:attrName>
                                        </p:attrNameLst>
                                      </p:cBhvr>
                                      <p:to>
                                        <p:strVal val="visible"/>
                                      </p:to>
                                    </p:set>
                                    <p:animEffect transition="in" filter="slide(fromRight)">
                                      <p:cBhvr>
                                        <p:cTn id="37" dur="500"/>
                                        <p:tgtEl>
                                          <p:spTgt spid="276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7658"/>
                                        </p:tgtEl>
                                        <p:attrNameLst>
                                          <p:attrName>style.visibility</p:attrName>
                                        </p:attrNameLst>
                                      </p:cBhvr>
                                      <p:to>
                                        <p:strVal val="visible"/>
                                      </p:to>
                                    </p:set>
                                    <p:animEffect transition="in" filter="slide(fromRight)">
                                      <p:cBhvr>
                                        <p:cTn id="42" dur="500"/>
                                        <p:tgtEl>
                                          <p:spTgt spid="2765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27659"/>
                                        </p:tgtEl>
                                        <p:attrNameLst>
                                          <p:attrName>style.visibility</p:attrName>
                                        </p:attrNameLst>
                                      </p:cBhvr>
                                      <p:to>
                                        <p:strVal val="visible"/>
                                      </p:to>
                                    </p:set>
                                    <p:animEffect transition="in" filter="slide(fromRight)">
                                      <p:cBhvr>
                                        <p:cTn id="47" dur="500"/>
                                        <p:tgtEl>
                                          <p:spTgt spid="276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27660"/>
                                        </p:tgtEl>
                                        <p:attrNameLst>
                                          <p:attrName>style.visibility</p:attrName>
                                        </p:attrNameLst>
                                      </p:cBhvr>
                                      <p:to>
                                        <p:strVal val="visible"/>
                                      </p:to>
                                    </p:set>
                                    <p:animEffect transition="in" filter="slide(fromRight)">
                                      <p:cBhvr>
                                        <p:cTn id="52" dur="500"/>
                                        <p:tgtEl>
                                          <p:spTgt spid="27660"/>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7661"/>
                                        </p:tgtEl>
                                        <p:attrNameLst>
                                          <p:attrName>style.visibility</p:attrName>
                                        </p:attrNameLst>
                                      </p:cBhvr>
                                      <p:to>
                                        <p:strVal val="visible"/>
                                      </p:to>
                                    </p:set>
                                    <p:animEffect transition="in" filter="slide(fromLeft)">
                                      <p:cBhvr>
                                        <p:cTn id="57" dur="500"/>
                                        <p:tgtEl>
                                          <p:spTgt spid="2766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663"/>
                                        </p:tgtEl>
                                        <p:attrNameLst>
                                          <p:attrName>style.visibility</p:attrName>
                                        </p:attrNameLst>
                                      </p:cBhvr>
                                      <p:to>
                                        <p:strVal val="visible"/>
                                      </p:to>
                                    </p:set>
                                    <p:animEffect transition="in" filter="slide(fromLeft)">
                                      <p:cBhvr>
                                        <p:cTn id="62" dur="500"/>
                                        <p:tgtEl>
                                          <p:spTgt spid="2766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665"/>
                                        </p:tgtEl>
                                        <p:attrNameLst>
                                          <p:attrName>style.visibility</p:attrName>
                                        </p:attrNameLst>
                                      </p:cBhvr>
                                      <p:to>
                                        <p:strVal val="visible"/>
                                      </p:to>
                                    </p:set>
                                    <p:animEffect transition="in" filter="dissolve">
                                      <p:cBhvr>
                                        <p:cTn id="67" dur="500"/>
                                        <p:tgtEl>
                                          <p:spTgt spid="276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slide(fromLeft)">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P spid="27653" grpId="0" bldLvl="0" animBg="1"/>
      <p:bldP spid="27654" grpId="0" autoUpdateAnimBg="0"/>
      <p:bldP spid="27655" grpId="0" autoUpdateAnimBg="0"/>
      <p:bldP spid="27656" grpId="0" autoUpdateAnimBg="0"/>
      <p:bldP spid="27657" grpId="0" autoUpdateAnimBg="0"/>
      <p:bldP spid="27658" grpId="0" autoUpdateAnimBg="0"/>
      <p:bldP spid="27659" grpId="0" autoUpdateAnimBg="0"/>
      <p:bldP spid="27660" grpId="0" autoUpdateAnimBg="0"/>
      <p:bldP spid="27661" grpId="0" autoUpdateAnimBg="0"/>
      <p:bldP spid="27663" grpId="0" autoUpdateAnimBg="0"/>
      <p:bldP spid="27665" grpId="0" autoUpdateAnimBg="0"/>
      <p:bldP spid="2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EFE325B9-46A9-42BE-93A4-FFE51A096D11}" type="slidenum">
              <a:rPr kumimoji="0" lang="en-US" altLang="zh-CN" sz="1600" smtClean="0">
                <a:solidFill>
                  <a:schemeClr val="accent1"/>
                </a:solidFill>
              </a:rPr>
              <a:t>93</a:t>
            </a:fld>
            <a:endParaRPr kumimoji="0" lang="en-US" altLang="zh-CN" sz="1600" dirty="0">
              <a:solidFill>
                <a:schemeClr val="accent1"/>
              </a:solidFill>
            </a:endParaRPr>
          </a:p>
        </p:txBody>
      </p:sp>
      <p:sp>
        <p:nvSpPr>
          <p:cNvPr id="37892" name="Rectangle 4"/>
          <p:cNvSpPr>
            <a:spLocks noChangeArrowheads="1"/>
          </p:cNvSpPr>
          <p:nvPr/>
        </p:nvSpPr>
        <p:spPr bwMode="auto">
          <a:xfrm>
            <a:off x="241300" y="649274"/>
            <a:ext cx="5410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20000"/>
              </a:spcBef>
              <a:buClr>
                <a:schemeClr val="accent2"/>
              </a:buClr>
              <a:buSzPct val="80000"/>
              <a:buFont typeface="Wingdings" panose="05000000000000000000" pitchFamily="2" charset="2"/>
              <a:buNone/>
            </a:pPr>
            <a:r>
              <a:rPr kumimoji="0" lang="zh-CN" altLang="en-US" sz="3200" b="0" dirty="0">
                <a:solidFill>
                  <a:srgbClr val="FF0000"/>
                </a:solidFill>
                <a:latin typeface="华文中宋" panose="02010600040101010101" pitchFamily="2" charset="-122"/>
                <a:ea typeface="华文中宋" panose="02010600040101010101" pitchFamily="2" charset="-122"/>
              </a:rPr>
              <a:t>两者有本质上的区别</a:t>
            </a:r>
            <a:r>
              <a:rPr kumimoji="0" lang="en-US" altLang="zh-CN" sz="3200" b="0" dirty="0">
                <a:solidFill>
                  <a:srgbClr val="FF0000"/>
                </a:solidFill>
                <a:latin typeface="华文中宋" panose="02010600040101010101" pitchFamily="2" charset="-122"/>
                <a:ea typeface="华文中宋" panose="02010600040101010101" pitchFamily="2" charset="-122"/>
              </a:rPr>
              <a:t>:</a:t>
            </a:r>
          </a:p>
        </p:txBody>
      </p:sp>
      <p:sp>
        <p:nvSpPr>
          <p:cNvPr id="37893" name="Rectangle 5"/>
          <p:cNvSpPr>
            <a:spLocks noChangeArrowheads="1"/>
          </p:cNvSpPr>
          <p:nvPr/>
        </p:nvSpPr>
        <p:spPr bwMode="auto">
          <a:xfrm>
            <a:off x="107504" y="1546665"/>
            <a:ext cx="887298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solidFill>
                  <a:srgbClr val="C00000"/>
                </a:solidFill>
                <a:latin typeface="华文中宋" panose="02010600040101010101" pitchFamily="2" charset="-122"/>
                <a:ea typeface="华文中宋" panose="02010600040101010101" pitchFamily="2" charset="-122"/>
              </a:rPr>
              <a:t>子程序的执行</a:t>
            </a:r>
            <a:r>
              <a:rPr kumimoji="0" lang="zh-CN" altLang="en-US" sz="2800" b="0" dirty="0">
                <a:latin typeface="华文中宋" panose="02010600040101010101" pitchFamily="2" charset="-122"/>
                <a:ea typeface="华文中宋" panose="02010600040101010101" pitchFamily="2" charset="-122"/>
              </a:rPr>
              <a:t>由程序员事先安排</a:t>
            </a:r>
            <a:r>
              <a:rPr kumimoji="0" lang="en-US" altLang="zh-CN" sz="2800" b="0" dirty="0">
                <a:latin typeface="华文中宋" panose="02010600040101010101" pitchFamily="2" charset="-122"/>
                <a:ea typeface="华文中宋" panose="02010600040101010101" pitchFamily="2" charset="-122"/>
              </a:rPr>
              <a:t>,</a:t>
            </a:r>
            <a:r>
              <a:rPr kumimoji="0" lang="zh-CN" altLang="en-US" sz="2800" b="0" dirty="0">
                <a:latin typeface="华文中宋" panose="02010600040101010101" pitchFamily="2" charset="-122"/>
                <a:ea typeface="华文中宋" panose="02010600040101010101" pitchFamily="2" charset="-122"/>
              </a:rPr>
              <a:t>而</a:t>
            </a:r>
            <a:r>
              <a:rPr kumimoji="0" lang="zh-CN" altLang="en-US" sz="2800" b="0" dirty="0">
                <a:solidFill>
                  <a:srgbClr val="C00000"/>
                </a:solidFill>
                <a:latin typeface="华文中宋" panose="02010600040101010101" pitchFamily="2" charset="-122"/>
                <a:ea typeface="华文中宋" panose="02010600040101010101" pitchFamily="2" charset="-122"/>
              </a:rPr>
              <a:t>中断服务程序</a:t>
            </a:r>
            <a:r>
              <a:rPr kumimoji="0" lang="zh-CN" altLang="en-US" sz="2800" b="0" dirty="0">
                <a:latin typeface="华文中宋" panose="02010600040101010101" pitchFamily="2" charset="-122"/>
                <a:ea typeface="华文中宋" panose="02010600040101010101" pitchFamily="2" charset="-122"/>
              </a:rPr>
              <a:t>的执行一般是由随机中断事件触发。</a:t>
            </a:r>
          </a:p>
        </p:txBody>
      </p:sp>
      <p:sp>
        <p:nvSpPr>
          <p:cNvPr id="37894" name="Rectangle 6"/>
          <p:cNvSpPr>
            <a:spLocks noChangeArrowheads="1"/>
          </p:cNvSpPr>
          <p:nvPr/>
        </p:nvSpPr>
        <p:spPr bwMode="auto">
          <a:xfrm>
            <a:off x="104634" y="3130990"/>
            <a:ext cx="8799654" cy="108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latin typeface="华文中宋" panose="02010600040101010101" pitchFamily="2" charset="-122"/>
                <a:ea typeface="华文中宋" panose="02010600040101010101" pitchFamily="2" charset="-122"/>
              </a:rPr>
              <a:t>子程序的执行</a:t>
            </a:r>
            <a:r>
              <a:rPr kumimoji="0" lang="zh-CN" altLang="en-US" sz="2800" b="0" dirty="0">
                <a:solidFill>
                  <a:srgbClr val="C00000"/>
                </a:solidFill>
                <a:latin typeface="华文中宋" panose="02010600040101010101" pitchFamily="2" charset="-122"/>
                <a:ea typeface="华文中宋" panose="02010600040101010101" pitchFamily="2" charset="-122"/>
              </a:rPr>
              <a:t>受主程序或上层程序</a:t>
            </a:r>
            <a:r>
              <a:rPr kumimoji="0" lang="zh-CN" altLang="en-US" sz="2800" b="0" dirty="0">
                <a:latin typeface="华文中宋" panose="02010600040101010101" pitchFamily="2" charset="-122"/>
                <a:ea typeface="华文中宋" panose="02010600040101010101" pitchFamily="2" charset="-122"/>
              </a:rPr>
              <a:t>控制；而中断服务程序一般与</a:t>
            </a:r>
            <a:r>
              <a:rPr kumimoji="0" lang="zh-CN" altLang="en-US" sz="2800" b="0" dirty="0">
                <a:solidFill>
                  <a:srgbClr val="C00000"/>
                </a:solidFill>
                <a:latin typeface="华文中宋" panose="02010600040101010101" pitchFamily="2" charset="-122"/>
                <a:ea typeface="华文中宋" panose="02010600040101010101" pitchFamily="2" charset="-122"/>
              </a:rPr>
              <a:t>被中断的现行程序</a:t>
            </a:r>
            <a:r>
              <a:rPr kumimoji="0" lang="zh-CN" altLang="en-US" sz="2800" b="0" dirty="0">
                <a:latin typeface="华文中宋" panose="02010600040101010101" pitchFamily="2" charset="-122"/>
                <a:ea typeface="华文中宋" panose="02010600040101010101" pitchFamily="2" charset="-122"/>
              </a:rPr>
              <a:t>无关。</a:t>
            </a:r>
          </a:p>
        </p:txBody>
      </p:sp>
      <p:sp>
        <p:nvSpPr>
          <p:cNvPr id="37895" name="Rectangle 7"/>
          <p:cNvSpPr>
            <a:spLocks noChangeArrowheads="1"/>
          </p:cNvSpPr>
          <p:nvPr/>
        </p:nvSpPr>
        <p:spPr bwMode="auto">
          <a:xfrm>
            <a:off x="104634" y="4678802"/>
            <a:ext cx="879965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latin typeface="华文中宋" panose="02010600040101010101" pitchFamily="2" charset="-122"/>
                <a:ea typeface="华文中宋" panose="02010600040101010101" pitchFamily="2" charset="-122"/>
              </a:rPr>
              <a:t>一般不存在</a:t>
            </a:r>
            <a:r>
              <a:rPr kumimoji="0" lang="zh-CN" altLang="en-US" sz="2800" b="0" dirty="0">
                <a:solidFill>
                  <a:srgbClr val="C00000"/>
                </a:solidFill>
                <a:latin typeface="华文中宋" panose="02010600040101010101" pitchFamily="2" charset="-122"/>
                <a:ea typeface="华文中宋" panose="02010600040101010101" pitchFamily="2" charset="-122"/>
              </a:rPr>
              <a:t>同时调用多个子程序</a:t>
            </a:r>
            <a:r>
              <a:rPr kumimoji="0" lang="zh-CN" altLang="en-US" sz="2800" b="0" dirty="0">
                <a:latin typeface="华文中宋" panose="02010600040101010101" pitchFamily="2" charset="-122"/>
                <a:ea typeface="华文中宋" panose="02010600040101010101" pitchFamily="2" charset="-122"/>
              </a:rPr>
              <a:t>的情况</a:t>
            </a:r>
            <a:r>
              <a:rPr kumimoji="0" lang="en-US" altLang="zh-CN" sz="2800" b="0" dirty="0">
                <a:latin typeface="华文中宋" panose="02010600040101010101" pitchFamily="2" charset="-122"/>
                <a:ea typeface="华文中宋" panose="02010600040101010101" pitchFamily="2" charset="-122"/>
              </a:rPr>
              <a:t>,</a:t>
            </a:r>
            <a:r>
              <a:rPr kumimoji="0" lang="zh-CN" altLang="en-US" sz="2800" b="0" dirty="0">
                <a:latin typeface="华文中宋" panose="02010600040101010101" pitchFamily="2" charset="-122"/>
                <a:ea typeface="华文中宋" panose="02010600040101010101" pitchFamily="2" charset="-122"/>
              </a:rPr>
              <a:t>但可能发生</a:t>
            </a:r>
            <a:r>
              <a:rPr kumimoji="0" lang="zh-CN" altLang="en-US" sz="2800" b="0" dirty="0">
                <a:solidFill>
                  <a:srgbClr val="C00000"/>
                </a:solidFill>
                <a:latin typeface="华文中宋" panose="02010600040101010101" pitchFamily="2" charset="-122"/>
                <a:ea typeface="华文中宋" panose="02010600040101010101" pitchFamily="2" charset="-122"/>
              </a:rPr>
              <a:t>多个</a:t>
            </a:r>
            <a:r>
              <a:rPr kumimoji="0" lang="zh-CN" altLang="en-US" sz="2800" b="0" dirty="0">
                <a:latin typeface="华文中宋" panose="02010600040101010101" pitchFamily="2" charset="-122"/>
                <a:ea typeface="华文中宋" panose="02010600040101010101" pitchFamily="2" charset="-122"/>
              </a:rPr>
              <a:t>外设同时向</a:t>
            </a:r>
            <a:r>
              <a:rPr kumimoji="0" lang="en-US" altLang="zh-CN" sz="2800" b="0" dirty="0">
                <a:latin typeface="华文中宋" panose="02010600040101010101" pitchFamily="2" charset="-122"/>
                <a:ea typeface="华文中宋" panose="02010600040101010101" pitchFamily="2" charset="-122"/>
              </a:rPr>
              <a:t>CPU</a:t>
            </a:r>
            <a:r>
              <a:rPr kumimoji="0" lang="zh-CN" altLang="en-US" sz="2800" b="0" dirty="0">
                <a:latin typeface="华文中宋" panose="02010600040101010101" pitchFamily="2" charset="-122"/>
                <a:ea typeface="华文中宋" panose="02010600040101010101" pitchFamily="2" charset="-122"/>
              </a:rPr>
              <a:t>发出</a:t>
            </a:r>
            <a:r>
              <a:rPr kumimoji="0" lang="zh-CN" altLang="en-US" sz="2800" b="0" dirty="0">
                <a:solidFill>
                  <a:srgbClr val="C00000"/>
                </a:solidFill>
                <a:latin typeface="华文中宋" panose="02010600040101010101" pitchFamily="2" charset="-122"/>
                <a:ea typeface="华文中宋" panose="02010600040101010101" pitchFamily="2" charset="-122"/>
              </a:rPr>
              <a:t>中断服务请求</a:t>
            </a:r>
            <a:r>
              <a:rPr kumimoji="0" lang="zh-CN" altLang="en-US" sz="2800" b="0" dirty="0">
                <a:latin typeface="华文中宋" panose="02010600040101010101" pitchFamily="2" charset="-122"/>
                <a:ea typeface="华文中宋" panose="02010600040101010101" pitchFamily="2" charset="-122"/>
              </a:rPr>
              <a:t>的情况。</a:t>
            </a:r>
          </a:p>
        </p:txBody>
      </p:sp>
      <p:sp>
        <p:nvSpPr>
          <p:cNvPr id="7" name="Text Box 16"/>
          <p:cNvSpPr txBox="1">
            <a:spLocks noChangeArrowheads="1"/>
          </p:cNvSpPr>
          <p:nvPr/>
        </p:nvSpPr>
        <p:spPr bwMode="auto">
          <a:xfrm>
            <a:off x="1398364" y="70154"/>
            <a:ext cx="6291263"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rgbClr val="0000FF"/>
                </a:solidFill>
                <a:latin typeface="华文中宋" panose="02010600040101010101" pitchFamily="2" charset="-122"/>
                <a:ea typeface="华文中宋" panose="02010600040101010101" pitchFamily="2" charset="-122"/>
              </a:rPr>
              <a:t>注意</a:t>
            </a:r>
            <a:r>
              <a:rPr lang="zh-CN" altLang="en-US" sz="3200" b="0" dirty="0">
                <a:solidFill>
                  <a:srgbClr val="FF0000"/>
                </a:solidFill>
                <a:latin typeface="华文中宋" panose="02010600040101010101" pitchFamily="2" charset="-122"/>
                <a:ea typeface="华文中宋" panose="02010600040101010101" pitchFamily="2" charset="-122"/>
              </a:rPr>
              <a:t>中断</a:t>
            </a:r>
            <a:r>
              <a:rPr lang="zh-CN" altLang="en-US" sz="3200" b="0" dirty="0">
                <a:solidFill>
                  <a:srgbClr val="0000FF"/>
                </a:solidFill>
                <a:latin typeface="华文中宋" panose="02010600040101010101" pitchFamily="2" charset="-122"/>
                <a:ea typeface="华文中宋" panose="02010600040101010101" pitchFamily="2" charset="-122"/>
              </a:rPr>
              <a:t>与</a:t>
            </a:r>
            <a:r>
              <a:rPr lang="zh-CN" altLang="en-US" sz="3200" b="0" dirty="0">
                <a:solidFill>
                  <a:srgbClr val="FF0000"/>
                </a:solidFill>
                <a:latin typeface="华文中宋" panose="02010600040101010101" pitchFamily="2" charset="-122"/>
                <a:ea typeface="华文中宋" panose="02010600040101010101" pitchFamily="2" charset="-122"/>
              </a:rPr>
              <a:t>转子</a:t>
            </a:r>
            <a:r>
              <a:rPr lang="zh-CN" altLang="en-US" sz="3200" b="0" dirty="0">
                <a:solidFill>
                  <a:srgbClr val="0000FF"/>
                </a:solidFill>
                <a:latin typeface="华文中宋" panose="02010600040101010101" pitchFamily="2" charset="-122"/>
                <a:ea typeface="华文中宋" panose="02010600040101010101" pitchFamily="2" charset="-122"/>
              </a:rPr>
              <a:t>的区别</a:t>
            </a:r>
            <a:endParaRPr lang="zh-CN" altLang="en-US" sz="3200" b="0" dirty="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dissolve">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dissolve">
                                      <p:cBhvr>
                                        <p:cTn id="22" dur="5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dissolve">
                                      <p:cBhvr>
                                        <p:cTn id="2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P spid="37894" grpId="0"/>
      <p:bldP spid="37895" grpId="0"/>
      <p:bldP spid="7"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rgbClr val="0000FF"/>
                </a:solidFill>
                <a:latin typeface="华文中宋" panose="02010600040101010101" pitchFamily="2" charset="-122"/>
                <a:ea typeface="华文中宋" panose="02010600040101010101" pitchFamily="2" charset="-122"/>
              </a:rPr>
              <a:t>中断与异常</a:t>
            </a:r>
          </a:p>
        </p:txBody>
      </p:sp>
      <p:sp>
        <p:nvSpPr>
          <p:cNvPr id="5" name="内容占位符 4"/>
          <p:cNvSpPr>
            <a:spLocks noGrp="1"/>
          </p:cNvSpPr>
          <p:nvPr>
            <p:ph idx="1"/>
          </p:nvPr>
        </p:nvSpPr>
        <p:spPr>
          <a:xfrm>
            <a:off x="251520" y="980728"/>
            <a:ext cx="8589640" cy="5616624"/>
          </a:xfrm>
        </p:spPr>
        <p:txBody>
          <a:bodyPr>
            <a:normAutofit fontScale="97500"/>
          </a:bodyPr>
          <a:lstStyle/>
          <a:p>
            <a:pPr marL="0" indent="0">
              <a:lnSpc>
                <a:spcPct val="140000"/>
              </a:lnSpc>
              <a:buNone/>
            </a:pPr>
            <a:r>
              <a:rPr lang="en-US" altLang="zh-CN" sz="3100" dirty="0">
                <a:solidFill>
                  <a:srgbClr val="FF0000"/>
                </a:solidFill>
                <a:latin typeface="华文中宋" panose="02010600040101010101" pitchFamily="2" charset="-122"/>
                <a:ea typeface="华文中宋" panose="02010600040101010101" pitchFamily="2" charset="-122"/>
              </a:rPr>
              <a:t>MIPS</a:t>
            </a:r>
            <a:r>
              <a:rPr lang="zh-CN" altLang="en-US" sz="3100" dirty="0">
                <a:solidFill>
                  <a:srgbClr val="FF0000"/>
                </a:solidFill>
                <a:latin typeface="华文中宋" panose="02010600040101010101" pitchFamily="2" charset="-122"/>
                <a:ea typeface="华文中宋" panose="02010600040101010101" pitchFamily="2" charset="-122"/>
              </a:rPr>
              <a:t>的定义</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异常：指程序正常执行中由于错误而发生的改变，错误原因来自</a:t>
            </a:r>
            <a:r>
              <a:rPr lang="en-US" altLang="zh-CN" sz="2800" dirty="0">
                <a:latin typeface="华文中宋" panose="02010600040101010101" pitchFamily="2" charset="-122"/>
                <a:ea typeface="华文中宋" panose="02010600040101010101" pitchFamily="2" charset="-122"/>
              </a:rPr>
              <a:t>CPU</a:t>
            </a:r>
            <a:r>
              <a:rPr lang="zh-CN" altLang="en-US" sz="2800" dirty="0">
                <a:latin typeface="华文中宋" panose="02010600040101010101" pitchFamily="2" charset="-122"/>
                <a:ea typeface="华文中宋" panose="02010600040101010101" pitchFamily="2" charset="-122"/>
              </a:rPr>
              <a:t>内部或外部。如，溢出、缺页、故障。  </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中断：由处理器外部事件引起。如，</a:t>
            </a:r>
            <a:r>
              <a:rPr lang="en-US" altLang="zh-CN" sz="2800" dirty="0">
                <a:latin typeface="华文中宋" panose="02010600040101010101" pitchFamily="2" charset="-122"/>
                <a:ea typeface="华文中宋" panose="02010600040101010101" pitchFamily="2" charset="-122"/>
              </a:rPr>
              <a:t>I/O</a:t>
            </a:r>
            <a:r>
              <a:rPr lang="zh-CN" altLang="en-US" sz="2800" dirty="0">
                <a:latin typeface="华文中宋" panose="02010600040101010101" pitchFamily="2" charset="-122"/>
                <a:ea typeface="华文中宋" panose="02010600040101010101" pitchFamily="2" charset="-122"/>
              </a:rPr>
              <a:t>设备请求。</a:t>
            </a:r>
          </a:p>
          <a:p>
            <a:pPr>
              <a:lnSpc>
                <a:spcPct val="140000"/>
              </a:lnSpc>
            </a:pPr>
            <a:endParaRPr lang="zh-CN" altLang="en-US" sz="2800" dirty="0">
              <a:latin typeface="华文中宋" panose="02010600040101010101" pitchFamily="2" charset="-122"/>
              <a:ea typeface="华文中宋" panose="02010600040101010101" pitchFamily="2" charset="-122"/>
            </a:endParaRPr>
          </a:p>
          <a:p>
            <a:pPr marL="0" indent="0">
              <a:lnSpc>
                <a:spcPct val="140000"/>
              </a:lnSpc>
              <a:buNone/>
            </a:pPr>
            <a:r>
              <a:rPr lang="en-US" altLang="zh-CN" sz="3100" dirty="0">
                <a:solidFill>
                  <a:srgbClr val="C00000"/>
                </a:solidFill>
                <a:latin typeface="华文中宋" panose="02010600040101010101" pitchFamily="2" charset="-122"/>
                <a:ea typeface="华文中宋" panose="02010600040101010101" pitchFamily="2" charset="-122"/>
              </a:rPr>
              <a:t>Intel x86</a:t>
            </a:r>
            <a:r>
              <a:rPr lang="zh-CN" altLang="en-US" sz="3100" dirty="0">
                <a:solidFill>
                  <a:srgbClr val="C00000"/>
                </a:solidFill>
                <a:latin typeface="华文中宋" panose="02010600040101010101" pitchFamily="2" charset="-122"/>
                <a:ea typeface="华文中宋" panose="02010600040101010101" pitchFamily="2" charset="-122"/>
              </a:rPr>
              <a:t>的定义</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中断与异常是不区分的。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94</a:t>
            </a:fld>
            <a:endParaRPr kumimoji="0"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1257CA48-0214-44CA-86A1-7066A150CA31}" type="slidenum">
              <a:rPr kumimoji="0" lang="en-US" altLang="zh-CN" sz="1600" smtClean="0">
                <a:solidFill>
                  <a:schemeClr val="accent1"/>
                </a:solidFill>
              </a:rPr>
              <a:t>95</a:t>
            </a:fld>
            <a:endParaRPr kumimoji="0" lang="en-US" altLang="zh-CN" sz="1600" dirty="0">
              <a:solidFill>
                <a:schemeClr val="accent1"/>
              </a:solidFill>
            </a:endParaRPr>
          </a:p>
        </p:txBody>
      </p:sp>
      <p:sp>
        <p:nvSpPr>
          <p:cNvPr id="9229" name="Text Box 13"/>
          <p:cNvSpPr txBox="1">
            <a:spLocks noChangeArrowheads="1"/>
          </p:cNvSpPr>
          <p:nvPr/>
        </p:nvSpPr>
        <p:spPr bwMode="auto">
          <a:xfrm>
            <a:off x="251520" y="257275"/>
            <a:ext cx="8496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0" dirty="0">
                <a:solidFill>
                  <a:schemeClr val="tx2"/>
                </a:solidFill>
                <a:latin typeface="华文中宋" panose="02010600040101010101" pitchFamily="2" charset="-122"/>
                <a:ea typeface="华文中宋" panose="02010600040101010101" pitchFamily="2" charset="-122"/>
              </a:rPr>
              <a:t>3.5.1  Intel x86 </a:t>
            </a:r>
            <a:r>
              <a:rPr lang="zh-CN" altLang="en-US" sz="3200" b="0" dirty="0">
                <a:solidFill>
                  <a:schemeClr val="tx2"/>
                </a:solidFill>
                <a:latin typeface="华文中宋" panose="02010600040101010101" pitchFamily="2" charset="-122"/>
                <a:ea typeface="华文中宋" panose="02010600040101010101" pitchFamily="2" charset="-122"/>
              </a:rPr>
              <a:t>中断</a:t>
            </a:r>
            <a:endParaRPr lang="zh-CN" altLang="en-US" sz="2800" b="0" dirty="0">
              <a:solidFill>
                <a:schemeClr val="tx2"/>
              </a:solidFill>
              <a:latin typeface="华文中宋" panose="02010600040101010101" pitchFamily="2" charset="-122"/>
              <a:ea typeface="华文中宋" panose="02010600040101010101" pitchFamily="2" charset="-122"/>
            </a:endParaRPr>
          </a:p>
        </p:txBody>
      </p:sp>
      <p:sp>
        <p:nvSpPr>
          <p:cNvPr id="9234" name="Text Box 18"/>
          <p:cNvSpPr txBox="1">
            <a:spLocks noChangeArrowheads="1"/>
          </p:cNvSpPr>
          <p:nvPr/>
        </p:nvSpPr>
        <p:spPr bwMode="auto">
          <a:xfrm>
            <a:off x="25149" y="1657086"/>
            <a:ext cx="8893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1</a:t>
            </a:r>
            <a:r>
              <a:rPr lang="zh-CN" altLang="en-US" b="0">
                <a:latin typeface="华文中宋" panose="02010600040101010101" pitchFamily="2" charset="-122"/>
                <a:ea typeface="华文中宋" panose="02010600040101010101" pitchFamily="2" charset="-122"/>
              </a:rPr>
              <a:t>）管理中、低速</a:t>
            </a:r>
            <a:r>
              <a:rPr lang="en-US" altLang="zh-CN" b="0">
                <a:latin typeface="华文中宋" panose="02010600040101010101" pitchFamily="2" charset="-122"/>
                <a:ea typeface="华文中宋" panose="02010600040101010101" pitchFamily="2" charset="-122"/>
              </a:rPr>
              <a:t>I/O</a:t>
            </a:r>
            <a:r>
              <a:rPr lang="zh-CN" altLang="en-US" b="0">
                <a:latin typeface="华文中宋" panose="02010600040101010101" pitchFamily="2" charset="-122"/>
                <a:ea typeface="华文中宋" panose="02010600040101010101" pitchFamily="2" charset="-122"/>
              </a:rPr>
              <a:t>操作</a:t>
            </a:r>
            <a:r>
              <a:rPr lang="en-US" altLang="zh-CN" b="0">
                <a:latin typeface="华文中宋" panose="02010600040101010101" pitchFamily="2" charset="-122"/>
                <a:ea typeface="华文中宋" panose="02010600040101010101" pitchFamily="2" charset="-122"/>
              </a:rPr>
              <a:t>,</a:t>
            </a:r>
            <a:r>
              <a:rPr lang="zh-CN" altLang="en-US" b="0">
                <a:latin typeface="华文中宋" panose="02010600040101010101" pitchFamily="2" charset="-122"/>
                <a:ea typeface="华文中宋" panose="02010600040101010101" pitchFamily="2" charset="-122"/>
              </a:rPr>
              <a:t>实现主</a:t>
            </a:r>
            <a:r>
              <a:rPr lang="en-US" altLang="zh-CN" b="0">
                <a:latin typeface="华文中宋" panose="02010600040101010101" pitchFamily="2" charset="-122"/>
                <a:ea typeface="华文中宋" panose="02010600040101010101" pitchFamily="2" charset="-122"/>
              </a:rPr>
              <a:t>-</a:t>
            </a:r>
            <a:r>
              <a:rPr lang="zh-CN" altLang="en-US" b="0">
                <a:latin typeface="华文中宋" panose="02010600040101010101" pitchFamily="2" charset="-122"/>
                <a:ea typeface="华文中宋" panose="02010600040101010101" pitchFamily="2" charset="-122"/>
              </a:rPr>
              <a:t>外并行工作</a:t>
            </a:r>
          </a:p>
        </p:txBody>
      </p:sp>
      <p:sp>
        <p:nvSpPr>
          <p:cNvPr id="9236" name="Text Box 20"/>
          <p:cNvSpPr txBox="1">
            <a:spLocks noChangeArrowheads="1"/>
          </p:cNvSpPr>
          <p:nvPr/>
        </p:nvSpPr>
        <p:spPr bwMode="auto">
          <a:xfrm>
            <a:off x="253749" y="4311386"/>
            <a:ext cx="891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solidFill>
                  <a:srgbClr val="FF0000"/>
                </a:solidFill>
                <a:latin typeface="华文中宋" panose="02010600040101010101" pitchFamily="2" charset="-122"/>
                <a:ea typeface="华文中宋" panose="02010600040101010101" pitchFamily="2" charset="-122"/>
              </a:rPr>
              <a:t>对各事件以足够快的速度进行处理，并在允许的时间尺度内作出反应。</a:t>
            </a:r>
          </a:p>
        </p:txBody>
      </p:sp>
      <p:sp>
        <p:nvSpPr>
          <p:cNvPr id="9239" name="Text Box 23"/>
          <p:cNvSpPr txBox="1">
            <a:spLocks noChangeArrowheads="1"/>
          </p:cNvSpPr>
          <p:nvPr/>
        </p:nvSpPr>
        <p:spPr bwMode="auto">
          <a:xfrm>
            <a:off x="25149" y="2939786"/>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3</a:t>
            </a:r>
            <a:r>
              <a:rPr lang="zh-CN" altLang="en-US" b="0">
                <a:latin typeface="华文中宋" panose="02010600040101010101" pitchFamily="2" charset="-122"/>
                <a:ea typeface="华文中宋" panose="02010600040101010101" pitchFamily="2" charset="-122"/>
              </a:rPr>
              <a:t>）故障处理</a:t>
            </a:r>
          </a:p>
        </p:txBody>
      </p:sp>
      <p:sp>
        <p:nvSpPr>
          <p:cNvPr id="9245" name="Text Box 29"/>
          <p:cNvSpPr txBox="1">
            <a:spLocks noChangeArrowheads="1"/>
          </p:cNvSpPr>
          <p:nvPr/>
        </p:nvSpPr>
        <p:spPr bwMode="auto">
          <a:xfrm>
            <a:off x="25149" y="3655749"/>
            <a:ext cx="8459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4</a:t>
            </a:r>
            <a:r>
              <a:rPr lang="zh-CN" altLang="en-US" b="0">
                <a:latin typeface="华文中宋" panose="02010600040101010101" pitchFamily="2" charset="-122"/>
                <a:ea typeface="华文中宋" panose="02010600040101010101" pitchFamily="2" charset="-122"/>
              </a:rPr>
              <a:t>）实时处理，</a:t>
            </a:r>
            <a:r>
              <a:rPr lang="en-US" altLang="zh-CN" b="0">
                <a:solidFill>
                  <a:srgbClr val="FF0000"/>
                </a:solidFill>
                <a:latin typeface="华文中宋" panose="02010600040101010101" pitchFamily="2" charset="-122"/>
                <a:ea typeface="华文中宋" panose="02010600040101010101" pitchFamily="2" charset="-122"/>
              </a:rPr>
              <a:t>Real-Time Processing</a:t>
            </a:r>
          </a:p>
        </p:txBody>
      </p:sp>
      <p:sp>
        <p:nvSpPr>
          <p:cNvPr id="9246" name="Text Box 30"/>
          <p:cNvSpPr txBox="1">
            <a:spLocks noChangeArrowheads="1"/>
          </p:cNvSpPr>
          <p:nvPr/>
        </p:nvSpPr>
        <p:spPr bwMode="auto">
          <a:xfrm>
            <a:off x="25149" y="5402172"/>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5</a:t>
            </a:r>
            <a:r>
              <a:rPr lang="zh-CN" altLang="en-US" b="0">
                <a:latin typeface="华文中宋" panose="02010600040101010101" pitchFamily="2" charset="-122"/>
                <a:ea typeface="华文中宋" panose="02010600040101010101" pitchFamily="2" charset="-122"/>
              </a:rPr>
              <a:t>）人机对话</a:t>
            </a:r>
          </a:p>
        </p:txBody>
      </p:sp>
      <p:sp>
        <p:nvSpPr>
          <p:cNvPr id="9248" name="Text Box 32"/>
          <p:cNvSpPr txBox="1">
            <a:spLocks noChangeArrowheads="1"/>
          </p:cNvSpPr>
          <p:nvPr/>
        </p:nvSpPr>
        <p:spPr bwMode="auto">
          <a:xfrm>
            <a:off x="25149" y="6050244"/>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6</a:t>
            </a:r>
            <a:r>
              <a:rPr lang="zh-CN" altLang="en-US" b="0" dirty="0">
                <a:latin typeface="华文中宋" panose="02010600040101010101" pitchFamily="2" charset="-122"/>
                <a:ea typeface="华文中宋" panose="02010600040101010101" pitchFamily="2" charset="-122"/>
              </a:rPr>
              <a:t>）多机通信</a:t>
            </a:r>
          </a:p>
        </p:txBody>
      </p:sp>
      <p:sp>
        <p:nvSpPr>
          <p:cNvPr id="9258" name="Text Box 42"/>
          <p:cNvSpPr txBox="1">
            <a:spLocks noChangeArrowheads="1"/>
          </p:cNvSpPr>
          <p:nvPr/>
        </p:nvSpPr>
        <p:spPr bwMode="auto">
          <a:xfrm>
            <a:off x="29912" y="2287324"/>
            <a:ext cx="9139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2</a:t>
            </a:r>
            <a:r>
              <a:rPr lang="zh-CN" altLang="en-US" b="0" dirty="0">
                <a:latin typeface="华文中宋" panose="02010600040101010101" pitchFamily="2" charset="-122"/>
                <a:ea typeface="华文中宋" panose="02010600040101010101" pitchFamily="2" charset="-122"/>
              </a:rPr>
              <a:t>）以软中断方式来处理系统调用，如磁盘存取</a:t>
            </a:r>
          </a:p>
        </p:txBody>
      </p:sp>
      <p:sp>
        <p:nvSpPr>
          <p:cNvPr id="2" name="矩形 1"/>
          <p:cNvSpPr/>
          <p:nvPr/>
        </p:nvSpPr>
        <p:spPr>
          <a:xfrm>
            <a:off x="251520" y="1072311"/>
            <a:ext cx="3057247" cy="584775"/>
          </a:xfrm>
          <a:prstGeom prst="rect">
            <a:avLst/>
          </a:prstGeom>
        </p:spPr>
        <p:txBody>
          <a:bodyPr wrap="none">
            <a:spAutoFit/>
          </a:bodyPr>
          <a:lstStyle/>
          <a:p>
            <a:r>
              <a:rPr lang="zh-CN" altLang="en-US" sz="3200" dirty="0">
                <a:solidFill>
                  <a:schemeClr val="tx2"/>
                </a:solidFill>
                <a:latin typeface="华文中宋" panose="02010600040101010101" pitchFamily="2" charset="-122"/>
                <a:ea typeface="华文中宋" panose="02010600040101010101" pitchFamily="2" charset="-122"/>
              </a:rPr>
              <a:t>中断的典型应用</a:t>
            </a:r>
            <a:endParaRPr lang="zh-CN" altLang="en-US" sz="3200" dirty="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9234"/>
                                        </p:tgtEl>
                                        <p:attrNameLst>
                                          <p:attrName>style.visibility</p:attrName>
                                        </p:attrNameLst>
                                      </p:cBhvr>
                                      <p:to>
                                        <p:strVal val="visible"/>
                                      </p:to>
                                    </p:set>
                                    <p:animEffect transition="in" filter="slide(fromRight)">
                                      <p:cBhvr>
                                        <p:cTn id="7" dur="500"/>
                                        <p:tgtEl>
                                          <p:spTgt spid="92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258"/>
                                        </p:tgtEl>
                                        <p:attrNameLst>
                                          <p:attrName>style.visibility</p:attrName>
                                        </p:attrNameLst>
                                      </p:cBhvr>
                                      <p:to>
                                        <p:strVal val="visible"/>
                                      </p:to>
                                    </p:set>
                                    <p:animEffect transition="in" filter="slide(fromRight)">
                                      <p:cBhvr>
                                        <p:cTn id="12" dur="500"/>
                                        <p:tgtEl>
                                          <p:spTgt spid="925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9239"/>
                                        </p:tgtEl>
                                        <p:attrNameLst>
                                          <p:attrName>style.visibility</p:attrName>
                                        </p:attrNameLst>
                                      </p:cBhvr>
                                      <p:to>
                                        <p:strVal val="visible"/>
                                      </p:to>
                                    </p:set>
                                    <p:animEffect transition="in" filter="slide(fromRight)">
                                      <p:cBhvr>
                                        <p:cTn id="17" dur="500"/>
                                        <p:tgtEl>
                                          <p:spTgt spid="923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9245"/>
                                        </p:tgtEl>
                                        <p:attrNameLst>
                                          <p:attrName>style.visibility</p:attrName>
                                        </p:attrNameLst>
                                      </p:cBhvr>
                                      <p:to>
                                        <p:strVal val="visible"/>
                                      </p:to>
                                    </p:set>
                                    <p:animEffect transition="in" filter="slide(fromRight)">
                                      <p:cBhvr>
                                        <p:cTn id="22" dur="500"/>
                                        <p:tgtEl>
                                          <p:spTgt spid="9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36"/>
                                        </p:tgtEl>
                                        <p:attrNameLst>
                                          <p:attrName>style.visibility</p:attrName>
                                        </p:attrNameLst>
                                      </p:cBhvr>
                                      <p:to>
                                        <p:strVal val="visible"/>
                                      </p:to>
                                    </p:set>
                                    <p:animEffect transition="in" filter="wipe(left)">
                                      <p:cBhvr>
                                        <p:cTn id="27" dur="500"/>
                                        <p:tgtEl>
                                          <p:spTgt spid="92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9246"/>
                                        </p:tgtEl>
                                        <p:attrNameLst>
                                          <p:attrName>style.visibility</p:attrName>
                                        </p:attrNameLst>
                                      </p:cBhvr>
                                      <p:to>
                                        <p:strVal val="visible"/>
                                      </p:to>
                                    </p:set>
                                    <p:animEffect transition="in" filter="slide(fromRight)">
                                      <p:cBhvr>
                                        <p:cTn id="32" dur="500"/>
                                        <p:tgtEl>
                                          <p:spTgt spid="924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9248"/>
                                        </p:tgtEl>
                                        <p:attrNameLst>
                                          <p:attrName>style.visibility</p:attrName>
                                        </p:attrNameLst>
                                      </p:cBhvr>
                                      <p:to>
                                        <p:strVal val="visible"/>
                                      </p:to>
                                    </p:set>
                                    <p:animEffect transition="in" filter="slide(fromRight)">
                                      <p:cBhvr>
                                        <p:cTn id="37" dur="500"/>
                                        <p:tgtEl>
                                          <p:spTgt spid="9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utoUpdateAnimBg="0"/>
      <p:bldP spid="9236" grpId="0" autoUpdateAnimBg="0"/>
      <p:bldP spid="9239" grpId="0" autoUpdateAnimBg="0"/>
      <p:bldP spid="9245" grpId="0" autoUpdateAnimBg="0"/>
      <p:bldP spid="9246" grpId="0" autoUpdateAnimBg="0"/>
      <p:bldP spid="9248" grpId="0" autoUpdateAnimBg="0"/>
      <p:bldP spid="925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DCB4D47E-D7CC-4830-BE67-13F6ED7B6DE8}" type="slidenum">
              <a:rPr kumimoji="0" lang="en-US" altLang="zh-CN" sz="1600" smtClean="0">
                <a:solidFill>
                  <a:srgbClr val="0000FF"/>
                </a:solidFill>
              </a:rPr>
              <a:t>96</a:t>
            </a:fld>
            <a:endParaRPr kumimoji="0" lang="en-US" altLang="zh-CN" sz="1600" dirty="0">
              <a:solidFill>
                <a:srgbClr val="0000FF"/>
              </a:solidFill>
            </a:endParaRPr>
          </a:p>
        </p:txBody>
      </p:sp>
      <p:sp>
        <p:nvSpPr>
          <p:cNvPr id="34820" name="Text Box 4"/>
          <p:cNvSpPr txBox="1">
            <a:spLocks noChangeArrowheads="1"/>
          </p:cNvSpPr>
          <p:nvPr/>
        </p:nvSpPr>
        <p:spPr bwMode="auto">
          <a:xfrm>
            <a:off x="4471988" y="22764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dirty="0">
                <a:solidFill>
                  <a:schemeClr val="tx2"/>
                </a:solidFill>
                <a:latin typeface="黑体" panose="02010609060101010101" pitchFamily="2" charset="-122"/>
                <a:ea typeface="黑体" panose="02010609060101010101" pitchFamily="2" charset="-122"/>
              </a:rPr>
              <a:t>硬</a:t>
            </a:r>
            <a:r>
              <a:rPr lang="en-US" altLang="zh-CN" sz="2800" dirty="0">
                <a:solidFill>
                  <a:schemeClr val="tx2"/>
                </a:solidFill>
                <a:latin typeface="黑体" panose="02010609060101010101" pitchFamily="2" charset="-122"/>
                <a:ea typeface="黑体" panose="02010609060101010101" pitchFamily="2" charset="-122"/>
              </a:rPr>
              <a:t>-</a:t>
            </a:r>
            <a:r>
              <a:rPr lang="zh-CN" altLang="en-US" sz="2800" dirty="0">
                <a:solidFill>
                  <a:schemeClr val="tx2"/>
                </a:solidFill>
                <a:latin typeface="黑体" panose="02010609060101010101" pitchFamily="2" charset="-122"/>
                <a:ea typeface="黑体" panose="02010609060101010101" pitchFamily="2" charset="-122"/>
              </a:rPr>
              <a:t>软分界面</a:t>
            </a:r>
          </a:p>
        </p:txBody>
      </p:sp>
      <p:sp>
        <p:nvSpPr>
          <p:cNvPr id="34821" name="Line 5"/>
          <p:cNvSpPr>
            <a:spLocks noChangeShapeType="1"/>
          </p:cNvSpPr>
          <p:nvPr/>
        </p:nvSpPr>
        <p:spPr bwMode="auto">
          <a:xfrm flipH="1" flipV="1">
            <a:off x="5580063" y="1557338"/>
            <a:ext cx="14287" cy="719137"/>
          </a:xfrm>
          <a:prstGeom prst="line">
            <a:avLst/>
          </a:prstGeom>
          <a:noFill/>
          <a:ln w="38100">
            <a:solidFill>
              <a:srgbClr val="C0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Text Box 6"/>
          <p:cNvSpPr txBox="1">
            <a:spLocks noChangeArrowheads="1"/>
          </p:cNvSpPr>
          <p:nvPr/>
        </p:nvSpPr>
        <p:spPr bwMode="auto">
          <a:xfrm>
            <a:off x="2133600" y="97313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中断服务程序、中断向量表</a:t>
            </a:r>
          </a:p>
        </p:txBody>
      </p:sp>
      <p:sp>
        <p:nvSpPr>
          <p:cNvPr id="34823" name="Text Box 7"/>
          <p:cNvSpPr txBox="1">
            <a:spLocks noChangeArrowheads="1"/>
          </p:cNvSpPr>
          <p:nvPr/>
        </p:nvSpPr>
        <p:spPr bwMode="auto">
          <a:xfrm>
            <a:off x="250825" y="18891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chemeClr val="tx2"/>
                </a:solidFill>
                <a:latin typeface="华文中宋" panose="02010600040101010101" pitchFamily="2" charset="-122"/>
                <a:ea typeface="华文中宋" panose="02010600040101010101" pitchFamily="2" charset="-122"/>
              </a:rPr>
              <a:t>中断系统的软硬件组织</a:t>
            </a:r>
          </a:p>
        </p:txBody>
      </p:sp>
      <p:sp>
        <p:nvSpPr>
          <p:cNvPr id="34824" name="Text Box 8"/>
          <p:cNvSpPr txBox="1">
            <a:spLocks noChangeArrowheads="1"/>
          </p:cNvSpPr>
          <p:nvPr/>
        </p:nvSpPr>
        <p:spPr bwMode="auto">
          <a:xfrm>
            <a:off x="0" y="980728"/>
            <a:ext cx="2124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a:t>
            </a:r>
            <a:r>
              <a:rPr lang="en-US" altLang="zh-CN" sz="2800" b="0" dirty="0">
                <a:solidFill>
                  <a:srgbClr val="C00000"/>
                </a:solidFill>
                <a:latin typeface="华文中宋" panose="02010600040101010101" pitchFamily="2" charset="-122"/>
                <a:ea typeface="华文中宋" panose="02010600040101010101" pitchFamily="2" charset="-122"/>
              </a:rPr>
              <a:t>1</a:t>
            </a:r>
            <a:r>
              <a:rPr lang="zh-CN" altLang="en-US" sz="2800" b="0" dirty="0">
                <a:solidFill>
                  <a:srgbClr val="C00000"/>
                </a:solidFill>
                <a:latin typeface="华文中宋" panose="02010600040101010101" pitchFamily="2" charset="-122"/>
                <a:ea typeface="华文中宋" panose="02010600040101010101" pitchFamily="2" charset="-122"/>
              </a:rPr>
              <a:t>）软件：</a:t>
            </a:r>
          </a:p>
        </p:txBody>
      </p:sp>
      <p:sp>
        <p:nvSpPr>
          <p:cNvPr id="34825" name="Text Box 9"/>
          <p:cNvSpPr txBox="1">
            <a:spLocks noChangeArrowheads="1"/>
          </p:cNvSpPr>
          <p:nvPr/>
        </p:nvSpPr>
        <p:spPr bwMode="auto">
          <a:xfrm>
            <a:off x="35496" y="5085184"/>
            <a:ext cx="2124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a:t>
            </a:r>
            <a:r>
              <a:rPr lang="en-US" altLang="zh-CN" sz="2800" b="0" dirty="0">
                <a:solidFill>
                  <a:srgbClr val="0000FF"/>
                </a:solidFill>
                <a:latin typeface="华文中宋" panose="02010600040101010101" pitchFamily="2" charset="-122"/>
                <a:ea typeface="华文中宋" panose="02010600040101010101" pitchFamily="2" charset="-122"/>
              </a:rPr>
              <a:t>2</a:t>
            </a:r>
            <a:r>
              <a:rPr lang="zh-CN" altLang="en-US" sz="2800" b="0" dirty="0">
                <a:solidFill>
                  <a:srgbClr val="0000FF"/>
                </a:solidFill>
                <a:latin typeface="华文中宋" panose="02010600040101010101" pitchFamily="2" charset="-122"/>
                <a:ea typeface="华文中宋" panose="02010600040101010101" pitchFamily="2" charset="-122"/>
              </a:rPr>
              <a:t>）硬件</a:t>
            </a:r>
          </a:p>
        </p:txBody>
      </p:sp>
      <p:sp>
        <p:nvSpPr>
          <p:cNvPr id="34826" name="AutoShape 10"/>
          <p:cNvSpPr/>
          <p:nvPr/>
        </p:nvSpPr>
        <p:spPr bwMode="auto">
          <a:xfrm>
            <a:off x="1981200" y="4646613"/>
            <a:ext cx="142875" cy="1414462"/>
          </a:xfrm>
          <a:prstGeom prst="leftBrace">
            <a:avLst>
              <a:gd name="adj1" fmla="val 82500"/>
              <a:gd name="adj2" fmla="val 50000"/>
            </a:avLst>
          </a:prstGeom>
          <a:noFill/>
          <a:ln w="381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endParaRPr lang="zh-CN" altLang="en-US" b="0">
              <a:solidFill>
                <a:srgbClr val="0000FF"/>
              </a:solidFill>
              <a:latin typeface="华文中宋" panose="02010600040101010101" pitchFamily="2" charset="-122"/>
              <a:ea typeface="华文中宋" panose="02010600040101010101" pitchFamily="2" charset="-122"/>
            </a:endParaRPr>
          </a:p>
        </p:txBody>
      </p:sp>
      <p:sp>
        <p:nvSpPr>
          <p:cNvPr id="34827" name="Text Box 11"/>
          <p:cNvSpPr txBox="1">
            <a:spLocks noChangeArrowheads="1"/>
          </p:cNvSpPr>
          <p:nvPr/>
        </p:nvSpPr>
        <p:spPr bwMode="auto">
          <a:xfrm>
            <a:off x="2133600" y="45085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接口方面：</a:t>
            </a:r>
          </a:p>
        </p:txBody>
      </p:sp>
      <p:sp>
        <p:nvSpPr>
          <p:cNvPr id="34828" name="Text Box 12"/>
          <p:cNvSpPr txBox="1">
            <a:spLocks noChangeArrowheads="1"/>
          </p:cNvSpPr>
          <p:nvPr/>
        </p:nvSpPr>
        <p:spPr bwMode="auto">
          <a:xfrm>
            <a:off x="3810000" y="4508500"/>
            <a:ext cx="5226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请求、屏蔽、传递、判优等逻辑</a:t>
            </a:r>
          </a:p>
        </p:txBody>
      </p:sp>
      <p:sp>
        <p:nvSpPr>
          <p:cNvPr id="34829" name="Text Box 13"/>
          <p:cNvSpPr txBox="1">
            <a:spLocks noChangeArrowheads="1"/>
          </p:cNvSpPr>
          <p:nvPr/>
        </p:nvSpPr>
        <p:spPr bwMode="auto">
          <a:xfrm>
            <a:off x="2133600" y="58293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solidFill>
                  <a:srgbClr val="0000FF"/>
                </a:solidFill>
                <a:latin typeface="华文中宋" panose="02010600040101010101" pitchFamily="2" charset="-122"/>
                <a:ea typeface="华文中宋" panose="02010600040101010101" pitchFamily="2" charset="-122"/>
              </a:rPr>
              <a:t>CPU</a:t>
            </a:r>
            <a:r>
              <a:rPr lang="zh-CN" altLang="en-US" sz="2800" b="0">
                <a:solidFill>
                  <a:srgbClr val="0000FF"/>
                </a:solidFill>
                <a:latin typeface="华文中宋" panose="02010600040101010101" pitchFamily="2" charset="-122"/>
                <a:ea typeface="华文中宋" panose="02010600040101010101" pitchFamily="2" charset="-122"/>
              </a:rPr>
              <a:t>方面：</a:t>
            </a:r>
          </a:p>
        </p:txBody>
      </p:sp>
      <p:sp>
        <p:nvSpPr>
          <p:cNvPr id="34830" name="Text Box 14"/>
          <p:cNvSpPr txBox="1">
            <a:spLocks noChangeArrowheads="1"/>
          </p:cNvSpPr>
          <p:nvPr/>
        </p:nvSpPr>
        <p:spPr bwMode="auto">
          <a:xfrm>
            <a:off x="3874530" y="58293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对中断请求的响应逻辑</a:t>
            </a:r>
          </a:p>
        </p:txBody>
      </p:sp>
      <p:sp>
        <p:nvSpPr>
          <p:cNvPr id="34831" name="Line 15"/>
          <p:cNvSpPr>
            <a:spLocks noChangeShapeType="1"/>
          </p:cNvSpPr>
          <p:nvPr/>
        </p:nvSpPr>
        <p:spPr bwMode="auto">
          <a:xfrm>
            <a:off x="5592763" y="2852738"/>
            <a:ext cx="1587" cy="1152525"/>
          </a:xfrm>
          <a:prstGeom prst="line">
            <a:avLst/>
          </a:prstGeom>
          <a:noFill/>
          <a:ln w="76200" cmpd="tri">
            <a:solidFill>
              <a:srgbClr val="FF99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2" name="Line 16"/>
          <p:cNvSpPr>
            <a:spLocks noChangeShapeType="1"/>
          </p:cNvSpPr>
          <p:nvPr/>
        </p:nvSpPr>
        <p:spPr bwMode="auto">
          <a:xfrm>
            <a:off x="3924300" y="3543300"/>
            <a:ext cx="1482725" cy="0"/>
          </a:xfrm>
          <a:prstGeom prst="line">
            <a:avLst/>
          </a:prstGeom>
          <a:noFill/>
          <a:ln w="5715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Line 17"/>
          <p:cNvSpPr>
            <a:spLocks noChangeShapeType="1"/>
          </p:cNvSpPr>
          <p:nvPr/>
        </p:nvSpPr>
        <p:spPr bwMode="auto">
          <a:xfrm>
            <a:off x="5765800" y="3543300"/>
            <a:ext cx="1398588"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Text Box 18"/>
          <p:cNvSpPr txBox="1">
            <a:spLocks noChangeArrowheads="1"/>
          </p:cNvSpPr>
          <p:nvPr/>
        </p:nvSpPr>
        <p:spPr bwMode="auto">
          <a:xfrm>
            <a:off x="3822700" y="2914650"/>
            <a:ext cx="1612900" cy="519113"/>
          </a:xfrm>
          <a:prstGeom prst="rect">
            <a:avLst/>
          </a:prstGeom>
          <a:noFill/>
          <a:ln w="9525">
            <a:noFill/>
            <a:miter lim="800000"/>
          </a:ln>
          <a:effectLst/>
        </p:spPr>
        <p:txBody>
          <a:bodyPr wrap="none">
            <a:spAutoFit/>
          </a:bodyPr>
          <a:lstStyle/>
          <a:p>
            <a:pPr>
              <a:defRPr/>
            </a:pPr>
            <a:r>
              <a:rPr lang="zh-CN" altLang="en-US" sz="2800" dirty="0">
                <a:solidFill>
                  <a:srgbClr val="0000FF"/>
                </a:solidFill>
                <a:ea typeface="黑体" panose="02010609060101010101" pitchFamily="2" charset="-122"/>
              </a:rPr>
              <a:t>硬件范畴</a:t>
            </a:r>
          </a:p>
        </p:txBody>
      </p:sp>
      <p:sp>
        <p:nvSpPr>
          <p:cNvPr id="34835" name="Text Box 19"/>
          <p:cNvSpPr txBox="1">
            <a:spLocks noChangeArrowheads="1"/>
          </p:cNvSpPr>
          <p:nvPr/>
        </p:nvSpPr>
        <p:spPr bwMode="auto">
          <a:xfrm>
            <a:off x="5622925" y="29146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r>
              <a:rPr lang="zh-CN" altLang="en-US" sz="2800" dirty="0">
                <a:solidFill>
                  <a:srgbClr val="C00000"/>
                </a:solidFill>
                <a:ea typeface="黑体" panose="02010609060101010101" pitchFamily="2" charset="-122"/>
              </a:rPr>
              <a:t>软件范畴</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slide(fromLeft)">
                                      <p:cBhvr>
                                        <p:cTn id="7" dur="1000"/>
                                        <p:tgtEl>
                                          <p:spTgt spid="348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wipe(left)">
                                      <p:cBhvr>
                                        <p:cTn id="12" dur="5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dissolve">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fade">
                                      <p:cBhvr>
                                        <p:cTn id="22" dur="500"/>
                                        <p:tgtEl>
                                          <p:spTgt spid="348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fade">
                                      <p:cBhvr>
                                        <p:cTn id="27" dur="500"/>
                                        <p:tgtEl>
                                          <p:spTgt spid="348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831"/>
                                        </p:tgtEl>
                                        <p:attrNameLst>
                                          <p:attrName>style.visibility</p:attrName>
                                        </p:attrNameLst>
                                      </p:cBhvr>
                                      <p:to>
                                        <p:strVal val="visible"/>
                                      </p:to>
                                    </p:set>
                                    <p:animEffect transition="in" filter="fade">
                                      <p:cBhvr>
                                        <p:cTn id="32" dur="500"/>
                                        <p:tgtEl>
                                          <p:spTgt spid="348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835"/>
                                        </p:tgtEl>
                                        <p:attrNameLst>
                                          <p:attrName>style.visibility</p:attrName>
                                        </p:attrNameLst>
                                      </p:cBhvr>
                                      <p:to>
                                        <p:strVal val="visible"/>
                                      </p:to>
                                    </p:set>
                                    <p:animEffect transition="in" filter="fade">
                                      <p:cBhvr>
                                        <p:cTn id="37" dur="500"/>
                                        <p:tgtEl>
                                          <p:spTgt spid="348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833"/>
                                        </p:tgtEl>
                                        <p:attrNameLst>
                                          <p:attrName>style.visibility</p:attrName>
                                        </p:attrNameLst>
                                      </p:cBhvr>
                                      <p:to>
                                        <p:strVal val="visible"/>
                                      </p:to>
                                    </p:set>
                                    <p:animEffect transition="in" filter="fade">
                                      <p:cBhvr>
                                        <p:cTn id="40" dur="500"/>
                                        <p:tgtEl>
                                          <p:spTgt spid="348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834"/>
                                        </p:tgtEl>
                                        <p:attrNameLst>
                                          <p:attrName>style.visibility</p:attrName>
                                        </p:attrNameLst>
                                      </p:cBhvr>
                                      <p:to>
                                        <p:strVal val="visible"/>
                                      </p:to>
                                    </p:set>
                                    <p:animEffect transition="in" filter="fade">
                                      <p:cBhvr>
                                        <p:cTn id="45" dur="500"/>
                                        <p:tgtEl>
                                          <p:spTgt spid="348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832"/>
                                        </p:tgtEl>
                                        <p:attrNameLst>
                                          <p:attrName>style.visibility</p:attrName>
                                        </p:attrNameLst>
                                      </p:cBhvr>
                                      <p:to>
                                        <p:strVal val="visible"/>
                                      </p:to>
                                    </p:set>
                                    <p:animEffect transition="in" filter="fade">
                                      <p:cBhvr>
                                        <p:cTn id="48" dur="500"/>
                                        <p:tgtEl>
                                          <p:spTgt spid="348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825"/>
                                        </p:tgtEl>
                                        <p:attrNameLst>
                                          <p:attrName>style.visibility</p:attrName>
                                        </p:attrNameLst>
                                      </p:cBhvr>
                                      <p:to>
                                        <p:strVal val="visible"/>
                                      </p:to>
                                    </p:set>
                                    <p:animEffect transition="in" filter="fade">
                                      <p:cBhvr>
                                        <p:cTn id="53" dur="500"/>
                                        <p:tgtEl>
                                          <p:spTgt spid="348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4826"/>
                                        </p:tgtEl>
                                        <p:attrNameLst>
                                          <p:attrName>style.visibility</p:attrName>
                                        </p:attrNameLst>
                                      </p:cBhvr>
                                      <p:to>
                                        <p:strVal val="visible"/>
                                      </p:to>
                                    </p:set>
                                    <p:animEffect transition="in" filter="fade">
                                      <p:cBhvr>
                                        <p:cTn id="58" dur="500"/>
                                        <p:tgtEl>
                                          <p:spTgt spid="348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4827"/>
                                        </p:tgtEl>
                                        <p:attrNameLst>
                                          <p:attrName>style.visibility</p:attrName>
                                        </p:attrNameLst>
                                      </p:cBhvr>
                                      <p:to>
                                        <p:strVal val="visible"/>
                                      </p:to>
                                    </p:set>
                                    <p:animEffect transition="in" filter="fade">
                                      <p:cBhvr>
                                        <p:cTn id="63" dur="500"/>
                                        <p:tgtEl>
                                          <p:spTgt spid="348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828"/>
                                        </p:tgtEl>
                                        <p:attrNameLst>
                                          <p:attrName>style.visibility</p:attrName>
                                        </p:attrNameLst>
                                      </p:cBhvr>
                                      <p:to>
                                        <p:strVal val="visible"/>
                                      </p:to>
                                    </p:set>
                                    <p:animEffect transition="in" filter="fade">
                                      <p:cBhvr>
                                        <p:cTn id="66" dur="500"/>
                                        <p:tgtEl>
                                          <p:spTgt spid="348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4829"/>
                                        </p:tgtEl>
                                        <p:attrNameLst>
                                          <p:attrName>style.visibility</p:attrName>
                                        </p:attrNameLst>
                                      </p:cBhvr>
                                      <p:to>
                                        <p:strVal val="visible"/>
                                      </p:to>
                                    </p:set>
                                    <p:animEffect transition="in" filter="fade">
                                      <p:cBhvr>
                                        <p:cTn id="71" dur="500"/>
                                        <p:tgtEl>
                                          <p:spTgt spid="348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830"/>
                                        </p:tgtEl>
                                        <p:attrNameLst>
                                          <p:attrName>style.visibility</p:attrName>
                                        </p:attrNameLst>
                                      </p:cBhvr>
                                      <p:to>
                                        <p:strVal val="visible"/>
                                      </p:to>
                                    </p:set>
                                    <p:animEffect transition="in" filter="fade">
                                      <p:cBhvr>
                                        <p:cTn id="74"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animBg="1"/>
      <p:bldP spid="34822" grpId="0" autoUpdateAnimBg="0"/>
      <p:bldP spid="34823" grpId="0" autoUpdateAnimBg="0"/>
      <p:bldP spid="34824" grpId="0" autoUpdateAnimBg="0"/>
      <p:bldP spid="34825" grpId="0"/>
      <p:bldP spid="34826" grpId="0" animBg="1"/>
      <p:bldP spid="34827" grpId="0"/>
      <p:bldP spid="34828" grpId="0"/>
      <p:bldP spid="34829" grpId="0"/>
      <p:bldP spid="34830" grpId="0"/>
      <p:bldP spid="34831" grpId="0" animBg="1"/>
      <p:bldP spid="34832" grpId="0" animBg="1"/>
      <p:bldP spid="34833" grpId="0" animBg="1"/>
      <p:bldP spid="34834" grpId="0"/>
      <p:bldP spid="3483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68288" y="112713"/>
            <a:ext cx="57912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chemeClr val="tx2"/>
                </a:solidFill>
                <a:latin typeface="华文中宋" panose="02010600040101010101" pitchFamily="2" charset="-122"/>
                <a:ea typeface="华文中宋" panose="02010600040101010101" pitchFamily="2" charset="-122"/>
              </a:rPr>
              <a:t>中断判优与响应</a:t>
            </a:r>
          </a:p>
        </p:txBody>
      </p:sp>
      <p:sp>
        <p:nvSpPr>
          <p:cNvPr id="19" name="Text Box 5"/>
          <p:cNvSpPr txBox="1">
            <a:spLocks noChangeArrowheads="1"/>
          </p:cNvSpPr>
          <p:nvPr/>
        </p:nvSpPr>
        <p:spPr bwMode="auto">
          <a:xfrm>
            <a:off x="107950" y="764704"/>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 （</a:t>
            </a:r>
            <a:r>
              <a:rPr lang="en-US" altLang="zh-CN" sz="2800" b="0" dirty="0">
                <a:latin typeface="华文中宋" panose="02010600040101010101" pitchFamily="2" charset="-122"/>
                <a:ea typeface="华文中宋" panose="02010600040101010101" pitchFamily="2" charset="-122"/>
              </a:rPr>
              <a:t>1</a:t>
            </a:r>
            <a:r>
              <a:rPr lang="zh-CN" altLang="en-US" sz="2800" b="0" dirty="0">
                <a:latin typeface="华文中宋" panose="02010600040101010101" pitchFamily="2" charset="-122"/>
                <a:ea typeface="华文中宋" panose="02010600040101010101" pitchFamily="2" charset="-122"/>
              </a:rPr>
              <a:t>）响应条件</a:t>
            </a:r>
          </a:p>
        </p:txBody>
      </p:sp>
      <p:sp>
        <p:nvSpPr>
          <p:cNvPr id="20" name="Text Box 6"/>
          <p:cNvSpPr txBox="1">
            <a:spLocks noChangeArrowheads="1"/>
          </p:cNvSpPr>
          <p:nvPr/>
        </p:nvSpPr>
        <p:spPr bwMode="auto">
          <a:xfrm>
            <a:off x="468313" y="1412404"/>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zh-CN" altLang="en-US" sz="2800" b="0" dirty="0">
                <a:latin typeface="华文中宋" panose="02010600040101010101" pitchFamily="2" charset="-122"/>
                <a:ea typeface="华文中宋" panose="02010600040101010101" pitchFamily="2" charset="-122"/>
              </a:rPr>
              <a:t>有未被屏蔽中断请求到达；</a:t>
            </a:r>
          </a:p>
        </p:txBody>
      </p:sp>
      <p:sp>
        <p:nvSpPr>
          <p:cNvPr id="21" name="Text Box 7"/>
          <p:cNvSpPr txBox="1">
            <a:spLocks noChangeArrowheads="1"/>
          </p:cNvSpPr>
          <p:nvPr/>
        </p:nvSpPr>
        <p:spPr bwMode="auto">
          <a:xfrm>
            <a:off x="5076056" y="1409353"/>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en-US" altLang="zh-CN" sz="2800" b="0" dirty="0">
                <a:latin typeface="华文中宋" panose="02010600040101010101" pitchFamily="2" charset="-122"/>
                <a:ea typeface="华文中宋" panose="02010600040101010101" pitchFamily="2" charset="-122"/>
              </a:rPr>
              <a:t>CPU</a:t>
            </a:r>
            <a:r>
              <a:rPr lang="zh-CN" altLang="en-US" sz="2800" b="0" dirty="0">
                <a:latin typeface="华文中宋" panose="02010600040101010101" pitchFamily="2" charset="-122"/>
                <a:ea typeface="华文中宋" panose="02010600040101010101" pitchFamily="2" charset="-122"/>
              </a:rPr>
              <a:t>处于开中断模式；</a:t>
            </a:r>
          </a:p>
        </p:txBody>
      </p:sp>
      <p:sp>
        <p:nvSpPr>
          <p:cNvPr id="23" name="Text Box 9"/>
          <p:cNvSpPr txBox="1">
            <a:spLocks noChangeArrowheads="1"/>
          </p:cNvSpPr>
          <p:nvPr/>
        </p:nvSpPr>
        <p:spPr bwMode="auto">
          <a:xfrm>
            <a:off x="482600" y="2060848"/>
            <a:ext cx="812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zh-CN" altLang="en-US" sz="2800" b="0" dirty="0">
                <a:latin typeface="华文中宋" panose="02010600040101010101" pitchFamily="2" charset="-122"/>
                <a:ea typeface="华文中宋" panose="02010600040101010101" pitchFamily="2" charset="-122"/>
              </a:rPr>
              <a:t>中断源优先级比当前程序的优先级更高；</a:t>
            </a:r>
          </a:p>
        </p:txBody>
      </p:sp>
      <p:sp>
        <p:nvSpPr>
          <p:cNvPr id="24" name="灯片编号占位符 3"/>
          <p:cNvSpPr txBox="1"/>
          <p:nvPr/>
        </p:nvSpPr>
        <p:spPr>
          <a:xfrm>
            <a:off x="6551984" y="6376243"/>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1pPr>
            <a:lvl2pPr marL="742950" indent="-28575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2pPr>
            <a:lvl3pPr marL="11430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3pPr>
            <a:lvl4pPr marL="16002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4pPr>
            <a:lvl5pPr marL="20574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9pPr>
          </a:lstStyle>
          <a:p>
            <a:fld id="{F332FE32-F4CF-4D75-BE40-7412252425F0}" type="slidenum">
              <a:rPr kumimoji="0" lang="en-US" altLang="zh-CN" sz="1600" smtClean="0">
                <a:solidFill>
                  <a:schemeClr val="accent1"/>
                </a:solidFill>
              </a:rPr>
              <a:t>97</a:t>
            </a:fld>
            <a:endParaRPr kumimoji="0" lang="en-US" altLang="zh-CN" sz="1600" dirty="0">
              <a:solidFill>
                <a:schemeClr val="accent1"/>
              </a:solidFill>
            </a:endParaRPr>
          </a:p>
        </p:txBody>
      </p:sp>
      <p:sp>
        <p:nvSpPr>
          <p:cNvPr id="25" name="Text Box 6"/>
          <p:cNvSpPr txBox="1">
            <a:spLocks noChangeArrowheads="1"/>
          </p:cNvSpPr>
          <p:nvPr/>
        </p:nvSpPr>
        <p:spPr bwMode="auto">
          <a:xfrm>
            <a:off x="251520" y="3256211"/>
            <a:ext cx="4724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en-US" altLang="zh-CN" sz="2800" b="0">
                <a:solidFill>
                  <a:schemeClr val="accent1"/>
                </a:solidFill>
                <a:latin typeface="华文中宋" panose="02010600040101010101" pitchFamily="2" charset="-122"/>
                <a:ea typeface="华文中宋" panose="02010600040101010101" pitchFamily="2" charset="-122"/>
              </a:rPr>
              <a:t>[</a:t>
            </a:r>
            <a:r>
              <a:rPr lang="zh-CN" altLang="en-US" sz="2800" b="0">
                <a:solidFill>
                  <a:schemeClr val="accent1"/>
                </a:solidFill>
                <a:latin typeface="华文中宋" panose="02010600040101010101" pitchFamily="2" charset="-122"/>
                <a:ea typeface="华文中宋" panose="02010600040101010101" pitchFamily="2" charset="-122"/>
              </a:rPr>
              <a:t>例</a:t>
            </a:r>
            <a:r>
              <a:rPr lang="en-US" altLang="zh-CN" sz="2800" b="0">
                <a:solidFill>
                  <a:schemeClr val="accent1"/>
                </a:solidFill>
                <a:latin typeface="华文中宋" panose="02010600040101010101" pitchFamily="2" charset="-122"/>
                <a:ea typeface="华文中宋" panose="02010600040101010101" pitchFamily="2" charset="-122"/>
              </a:rPr>
              <a:t>] </a:t>
            </a:r>
            <a:r>
              <a:rPr lang="zh-CN" altLang="en-US" sz="2800" b="0">
                <a:latin typeface="华文中宋" panose="02010600040101010101" pitchFamily="2" charset="-122"/>
                <a:ea typeface="华文中宋" panose="02010600040101010101" pitchFamily="2" charset="-122"/>
              </a:rPr>
              <a:t>通过中断控制器判优</a:t>
            </a:r>
          </a:p>
        </p:txBody>
      </p:sp>
      <p:sp>
        <p:nvSpPr>
          <p:cNvPr id="26" name="Text Box 9"/>
          <p:cNvSpPr txBox="1">
            <a:spLocks noChangeArrowheads="1"/>
          </p:cNvSpPr>
          <p:nvPr/>
        </p:nvSpPr>
        <p:spPr bwMode="auto">
          <a:xfrm>
            <a:off x="134888" y="2693863"/>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a:t>
            </a:r>
            <a:r>
              <a:rPr lang="en-US" altLang="zh-CN" sz="2800" b="0" dirty="0">
                <a:latin typeface="华文中宋" panose="02010600040101010101" pitchFamily="2" charset="-122"/>
                <a:ea typeface="华文中宋" panose="02010600040101010101" pitchFamily="2" charset="-122"/>
              </a:rPr>
              <a:t>2</a:t>
            </a:r>
            <a:r>
              <a:rPr lang="zh-CN" altLang="en-US" sz="2800" b="0" dirty="0">
                <a:latin typeface="华文中宋" panose="02010600040101010101" pitchFamily="2" charset="-122"/>
                <a:ea typeface="华文中宋" panose="02010600040101010101" pitchFamily="2" charset="-122"/>
              </a:rPr>
              <a:t>）硬件判优</a:t>
            </a:r>
          </a:p>
        </p:txBody>
      </p:sp>
      <p:sp>
        <p:nvSpPr>
          <p:cNvPr id="27" name="Text Box 10"/>
          <p:cNvSpPr txBox="1">
            <a:spLocks noChangeArrowheads="1"/>
          </p:cNvSpPr>
          <p:nvPr/>
        </p:nvSpPr>
        <p:spPr bwMode="auto">
          <a:xfrm>
            <a:off x="288801" y="3874286"/>
            <a:ext cx="8675687" cy="185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zh-CN" altLang="en-US" sz="2800" b="0" dirty="0">
                <a:latin typeface="华文中宋" panose="02010600040101010101" pitchFamily="2" charset="-122"/>
                <a:ea typeface="华文中宋" panose="02010600040101010101" pitchFamily="2" charset="-122"/>
              </a:rPr>
              <a:t>中断控制器</a:t>
            </a:r>
            <a:r>
              <a:rPr lang="en-US" altLang="zh-CN" sz="2800" b="0" dirty="0">
                <a:latin typeface="华文中宋" panose="02010600040101010101" pitchFamily="2" charset="-122"/>
                <a:ea typeface="华文中宋" panose="02010600040101010101" pitchFamily="2" charset="-122"/>
              </a:rPr>
              <a:t>(</a:t>
            </a:r>
            <a:r>
              <a:rPr lang="zh-CN" altLang="en-US" sz="2800" b="0" dirty="0">
                <a:latin typeface="华文中宋" panose="02010600040101010101" pitchFamily="2" charset="-122"/>
                <a:ea typeface="华文中宋" panose="02010600040101010101" pitchFamily="2" charset="-122"/>
              </a:rPr>
              <a:t>如</a:t>
            </a:r>
            <a:r>
              <a:rPr lang="en-US" altLang="zh-CN" sz="2800" b="0" dirty="0">
                <a:latin typeface="华文中宋" panose="02010600040101010101" pitchFamily="2" charset="-122"/>
                <a:ea typeface="华文中宋" panose="02010600040101010101" pitchFamily="2" charset="-122"/>
              </a:rPr>
              <a:t>8259)</a:t>
            </a:r>
            <a:r>
              <a:rPr lang="zh-CN" altLang="en-US" sz="2800" b="0" dirty="0">
                <a:latin typeface="华文中宋" panose="02010600040101010101" pitchFamily="2" charset="-122"/>
                <a:ea typeface="华文中宋" panose="02010600040101010101" pitchFamily="2" charset="-122"/>
              </a:rPr>
              <a:t>集中解决请求信号的接收、屏蔽、判优、编码等问题。</a:t>
            </a:r>
          </a:p>
          <a:p>
            <a:pPr eaLnBrk="1" hangingPunct="1">
              <a:lnSpc>
                <a:spcPct val="120000"/>
              </a:lnSpc>
              <a:spcBef>
                <a:spcPct val="50000"/>
              </a:spcBef>
            </a:pPr>
            <a:endParaRPr lang="zh-CN" altLang="en-US" sz="2800" b="0" dirty="0">
              <a:solidFill>
                <a:schemeClr val="folHlink"/>
              </a:solidFill>
              <a:latin typeface="华文中宋" panose="02010600040101010101" pitchFamily="2" charset="-122"/>
              <a:ea typeface="华文中宋" panose="02010600040101010101" pitchFamily="2" charset="-122"/>
            </a:endParaRPr>
          </a:p>
        </p:txBody>
      </p:sp>
      <p:sp>
        <p:nvSpPr>
          <p:cNvPr id="29" name="Text Box 2"/>
          <p:cNvSpPr txBox="1">
            <a:spLocks noChangeArrowheads="1"/>
          </p:cNvSpPr>
          <p:nvPr/>
        </p:nvSpPr>
        <p:spPr bwMode="auto">
          <a:xfrm>
            <a:off x="214808" y="5070127"/>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chemeClr val="folHlink"/>
                </a:solidFill>
                <a:latin typeface="华文中宋" panose="02010600040101010101" pitchFamily="2" charset="-122"/>
                <a:ea typeface="华文中宋" panose="02010600040101010101" pitchFamily="2" charset="-122"/>
              </a:rPr>
              <a:t>中断请求</a:t>
            </a:r>
          </a:p>
        </p:txBody>
      </p:sp>
      <p:sp>
        <p:nvSpPr>
          <p:cNvPr id="30" name="Line 59"/>
          <p:cNvSpPr>
            <a:spLocks noChangeShapeType="1"/>
          </p:cNvSpPr>
          <p:nvPr/>
        </p:nvSpPr>
        <p:spPr bwMode="auto">
          <a:xfrm>
            <a:off x="1810544" y="5344794"/>
            <a:ext cx="4572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1" name="Text Box 14"/>
          <p:cNvSpPr txBox="1">
            <a:spLocks noChangeArrowheads="1"/>
          </p:cNvSpPr>
          <p:nvPr/>
        </p:nvSpPr>
        <p:spPr bwMode="auto">
          <a:xfrm>
            <a:off x="2344688" y="5070127"/>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dirty="0">
                <a:solidFill>
                  <a:schemeClr val="folHlink"/>
                </a:solidFill>
                <a:latin typeface="华文中宋" panose="02010600040101010101" pitchFamily="2" charset="-122"/>
                <a:ea typeface="华文中宋" panose="02010600040101010101" pitchFamily="2" charset="-122"/>
              </a:rPr>
              <a:t>8259</a:t>
            </a:r>
          </a:p>
        </p:txBody>
      </p:sp>
      <p:sp>
        <p:nvSpPr>
          <p:cNvPr id="32" name="Text Box 60"/>
          <p:cNvSpPr txBox="1">
            <a:spLocks noChangeArrowheads="1"/>
          </p:cNvSpPr>
          <p:nvPr/>
        </p:nvSpPr>
        <p:spPr bwMode="auto">
          <a:xfrm>
            <a:off x="3294112" y="5056762"/>
            <a:ext cx="5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solidFill>
                  <a:schemeClr val="folHlink"/>
                </a:solidFill>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对未屏蔽的请求判优</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生成相应</a:t>
            </a:r>
            <a:r>
              <a:rPr lang="zh-CN" altLang="en-US" b="0" dirty="0">
                <a:solidFill>
                  <a:schemeClr val="folHlink"/>
                </a:solidFill>
                <a:latin typeface="华文中宋" panose="02010600040101010101" pitchFamily="2" charset="-122"/>
                <a:ea typeface="华文中宋" panose="02010600040101010101" pitchFamily="2" charset="-122"/>
              </a:rPr>
              <a:t>中断号）</a:t>
            </a:r>
          </a:p>
        </p:txBody>
      </p:sp>
      <p:sp>
        <p:nvSpPr>
          <p:cNvPr id="33" name="Line 61"/>
          <p:cNvSpPr>
            <a:spLocks noChangeShapeType="1"/>
          </p:cNvSpPr>
          <p:nvPr/>
        </p:nvSpPr>
        <p:spPr bwMode="auto">
          <a:xfrm>
            <a:off x="443408" y="5858108"/>
            <a:ext cx="5334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4" name="Text Box 62"/>
          <p:cNvSpPr txBox="1">
            <a:spLocks noChangeArrowheads="1"/>
          </p:cNvSpPr>
          <p:nvPr/>
        </p:nvSpPr>
        <p:spPr bwMode="auto">
          <a:xfrm>
            <a:off x="1015752" y="5570076"/>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硬件产生</a:t>
            </a:r>
            <a:r>
              <a:rPr lang="zh-CN" altLang="en-US" sz="2800" b="0" dirty="0">
                <a:solidFill>
                  <a:schemeClr val="tx2"/>
                </a:solidFill>
                <a:latin typeface="华文中宋" panose="02010600040101010101" pitchFamily="2" charset="-122"/>
                <a:ea typeface="华文中宋" panose="02010600040101010101" pitchFamily="2" charset="-122"/>
              </a:rPr>
              <a:t>向量地址</a:t>
            </a:r>
            <a:endParaRPr lang="en-US" altLang="zh-CN" sz="2800" b="0" dirty="0">
              <a:solidFill>
                <a:schemeClr val="folHlink"/>
              </a:solidFill>
              <a:latin typeface="华文中宋" panose="02010600040101010101" pitchFamily="2" charset="-122"/>
              <a:ea typeface="华文中宋" panose="02010600040101010101" pitchFamily="2" charset="-122"/>
            </a:endParaRPr>
          </a:p>
        </p:txBody>
      </p:sp>
      <p:sp>
        <p:nvSpPr>
          <p:cNvPr id="35" name="Line 63"/>
          <p:cNvSpPr>
            <a:spLocks noChangeShapeType="1"/>
          </p:cNvSpPr>
          <p:nvPr/>
        </p:nvSpPr>
        <p:spPr bwMode="auto">
          <a:xfrm>
            <a:off x="3970833" y="5859819"/>
            <a:ext cx="5334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6" name="Text Box 64"/>
          <p:cNvSpPr txBox="1">
            <a:spLocks noChangeArrowheads="1"/>
          </p:cNvSpPr>
          <p:nvPr/>
        </p:nvSpPr>
        <p:spPr bwMode="auto">
          <a:xfrm>
            <a:off x="4576241" y="5570076"/>
            <a:ext cx="39561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转入相应服务程序执行</a:t>
            </a:r>
            <a:endParaRPr lang="en-US" altLang="zh-CN" sz="2800" b="0" dirty="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Left)">
                                      <p:cBhvr>
                                        <p:cTn id="7" dur="1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slide(fromRigh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lide(fromBottom)">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slide(fromBottom)">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dissolv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10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1000"/>
                                        <p:tgtEl>
                                          <p:spTgt spid="33"/>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dissolve">
                                      <p:cBhvr>
                                        <p:cTn id="70" dur="10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9" grpId="0" autoUpdateAnimBg="0"/>
      <p:bldP spid="20" grpId="0" autoUpdateAnimBg="0"/>
      <p:bldP spid="21" grpId="0" autoUpdateAnimBg="0"/>
      <p:bldP spid="23" grpId="0" autoUpdateAnimBg="0"/>
      <p:bldP spid="25" grpId="0" autoUpdateAnimBg="0"/>
      <p:bldP spid="26" grpId="0" autoUpdateAnimBg="0"/>
      <p:bldP spid="27" grpId="0" autoUpdateAnimBg="0"/>
      <p:bldP spid="29" grpId="0" autoUpdateAnimBg="0"/>
      <p:bldP spid="30" grpId="0" bldLvl="0" animBg="1"/>
      <p:bldP spid="31" grpId="0" autoUpdateAnimBg="0"/>
      <p:bldP spid="32" grpId="0" autoUpdateAnimBg="0"/>
      <p:bldP spid="33" grpId="0" bldLvl="0" animBg="1"/>
      <p:bldP spid="34" grpId="0" autoUpdateAnimBg="0"/>
      <p:bldP spid="35" grpId="0" bldLvl="0" animBg="1"/>
      <p:bldP spid="3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
          <p:cNvSpPr txBox="1"/>
          <p:nvPr/>
        </p:nvSpPr>
        <p:spPr>
          <a:xfrm>
            <a:off x="353438" y="2067236"/>
            <a:ext cx="8713788" cy="1421928"/>
          </a:xfrm>
          <a:prstGeom prst="rect">
            <a:avLst/>
          </a:prstGeom>
          <a:noFill/>
          <a:ln w="9525">
            <a:noFill/>
          </a:ln>
        </p:spPr>
        <p:txBody>
          <a:bodyPr anchor="t">
            <a:spAutoFit/>
          </a:bodyPr>
          <a:lstStyle/>
          <a:p>
            <a:pPr lvl="0" algn="just">
              <a:lnSpc>
                <a:spcPct val="120000"/>
              </a:lnSpc>
            </a:pPr>
            <a:r>
              <a:rPr lang="zh-CN" altLang="en-US" sz="2400" b="1" dirty="0">
                <a:solidFill>
                  <a:srgbClr val="0000FF"/>
                </a:solidFill>
                <a:latin typeface="Arial" panose="020B0604020202020204" pitchFamily="34" charset="0"/>
                <a:ea typeface="宋体" panose="02010600030101010101" pitchFamily="2" charset="-122"/>
              </a:rPr>
              <a:t>单周期处理机</a:t>
            </a:r>
            <a:r>
              <a:rPr lang="zh-CN" altLang="en-US" sz="2400" b="1" dirty="0">
                <a:solidFill>
                  <a:schemeClr val="tx1"/>
                </a:solidFill>
                <a:latin typeface="Arial" panose="020B0604020202020204" pitchFamily="34" charset="0"/>
                <a:ea typeface="宋体" panose="02010600030101010101" pitchFamily="2" charset="-122"/>
              </a:rPr>
              <a:t>是在一条指令执行的过程中检测异常事件，当异常事件发生时处理机</a:t>
            </a:r>
            <a:r>
              <a:rPr lang="zh-CN" altLang="en-US" sz="2400" b="1" dirty="0">
                <a:solidFill>
                  <a:srgbClr val="FF0000"/>
                </a:solidFill>
                <a:latin typeface="Arial" panose="020B0604020202020204" pitchFamily="34" charset="0"/>
                <a:ea typeface="宋体" panose="02010600030101010101" pitchFamily="2" charset="-122"/>
              </a:rPr>
              <a:t>在该指令结束时转向异常事件处理程序</a:t>
            </a:r>
            <a:r>
              <a:rPr lang="zh-CN" altLang="en-US" sz="2400" b="1" dirty="0">
                <a:solidFill>
                  <a:schemeClr val="tx1"/>
                </a:solidFill>
                <a:latin typeface="Arial" panose="020B0604020202020204" pitchFamily="34" charset="0"/>
                <a:ea typeface="宋体" panose="02010600030101010101" pitchFamily="2" charset="-122"/>
              </a:rPr>
              <a:t>，处理完毕后再返回到用户程序。</a:t>
            </a:r>
          </a:p>
        </p:txBody>
      </p:sp>
      <p:sp>
        <p:nvSpPr>
          <p:cNvPr id="121858" name="灯片编号占位符 2"/>
          <p:cNvSpPr txBox="1">
            <a:spLocks noGrp="1"/>
          </p:cNvSpPr>
          <p:nvPr>
            <p:ph type="sldNum" sz="quarter" idx="11"/>
          </p:nvPr>
        </p:nvSpPr>
        <p:spPr>
          <a:xfrm>
            <a:off x="5868144" y="6356350"/>
            <a:ext cx="2895600" cy="365125"/>
          </a:xfrm>
        </p:spPr>
        <p:txBody>
          <a:bodyPr wrap="square" lIns="91440" tIns="45720" rIns="91440" bIns="45720" anchor="b"/>
          <a:lstStyle/>
          <a:p>
            <a:pPr algn="r"/>
            <a:fld id="{9A0DB2DC-4C9A-4742-B13C-FB6460FD3503}" type="slidenum">
              <a:rPr lang="en-US" altLang="zh-CN" sz="1200" dirty="0">
                <a:latin typeface="Arial" panose="020B0604020202020204" pitchFamily="34" charset="0"/>
              </a:rPr>
              <a:t>98</a:t>
            </a:fld>
            <a:endParaRPr lang="en-US" altLang="zh-CN" sz="1200" dirty="0">
              <a:latin typeface="Arial" panose="020B0604020202020204" pitchFamily="34" charset="0"/>
            </a:endParaRPr>
          </a:p>
        </p:txBody>
      </p:sp>
      <p:cxnSp>
        <p:nvCxnSpPr>
          <p:cNvPr id="3" name="直接连接符 2"/>
          <p:cNvCxnSpPr/>
          <p:nvPr/>
        </p:nvCxnSpPr>
        <p:spPr>
          <a:xfrm>
            <a:off x="1387422"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75654"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70782"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652118"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 Box 8"/>
          <p:cNvSpPr txBox="1">
            <a:spLocks noChangeArrowheads="1"/>
          </p:cNvSpPr>
          <p:nvPr/>
        </p:nvSpPr>
        <p:spPr bwMode="auto">
          <a:xfrm>
            <a:off x="1452534"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sp>
        <p:nvSpPr>
          <p:cNvPr id="13" name="Text Box 8"/>
          <p:cNvSpPr txBox="1">
            <a:spLocks noChangeArrowheads="1"/>
          </p:cNvSpPr>
          <p:nvPr/>
        </p:nvSpPr>
        <p:spPr bwMode="auto">
          <a:xfrm>
            <a:off x="3612774"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sp>
        <p:nvSpPr>
          <p:cNvPr id="14" name="Text Box 8"/>
          <p:cNvSpPr txBox="1">
            <a:spLocks noChangeArrowheads="1"/>
          </p:cNvSpPr>
          <p:nvPr/>
        </p:nvSpPr>
        <p:spPr bwMode="auto">
          <a:xfrm>
            <a:off x="5628998"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1387422"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87422"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95534"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95534"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75654"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0662"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90662"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570782"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71998"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71998"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52118"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475654"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63886"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87422"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add</a:t>
            </a:r>
            <a:endParaRPr lang="zh-CN" altLang="en-US" sz="2400" dirty="0"/>
          </a:p>
        </p:txBody>
      </p:sp>
      <p:sp>
        <p:nvSpPr>
          <p:cNvPr id="33" name="矩形 32"/>
          <p:cNvSpPr/>
          <p:nvPr/>
        </p:nvSpPr>
        <p:spPr>
          <a:xfrm>
            <a:off x="3475654"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lw</a:t>
            </a:r>
            <a:endParaRPr lang="zh-CN" altLang="en-US" sz="2400" dirty="0"/>
          </a:p>
        </p:txBody>
      </p:sp>
      <p:sp>
        <p:nvSpPr>
          <p:cNvPr id="34" name="矩形 33"/>
          <p:cNvSpPr/>
          <p:nvPr/>
        </p:nvSpPr>
        <p:spPr>
          <a:xfrm>
            <a:off x="5563886"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中宋" panose="02010600040101010101" pitchFamily="2" charset="-122"/>
                <a:ea typeface="华文中宋" panose="02010600040101010101" pitchFamily="2" charset="-122"/>
              </a:rPr>
              <a:t>中断处理程序</a:t>
            </a:r>
          </a:p>
        </p:txBody>
      </p:sp>
      <p:cxnSp>
        <p:nvCxnSpPr>
          <p:cNvPr id="36" name="直接箭头连接符 35"/>
          <p:cNvCxnSpPr/>
          <p:nvPr/>
        </p:nvCxnSpPr>
        <p:spPr>
          <a:xfrm>
            <a:off x="5563886" y="5588509"/>
            <a:ext cx="0" cy="43204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Box 8"/>
          <p:cNvSpPr txBox="1">
            <a:spLocks noChangeArrowheads="1"/>
          </p:cNvSpPr>
          <p:nvPr/>
        </p:nvSpPr>
        <p:spPr bwMode="auto">
          <a:xfrm>
            <a:off x="2755574" y="5918932"/>
            <a:ext cx="1438672"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中断发生</a:t>
            </a:r>
          </a:p>
        </p:txBody>
      </p:sp>
      <p:cxnSp>
        <p:nvCxnSpPr>
          <p:cNvPr id="41" name="直接连接符 40"/>
          <p:cNvCxnSpPr/>
          <p:nvPr/>
        </p:nvCxnSpPr>
        <p:spPr>
          <a:xfrm flipH="1">
            <a:off x="5059830" y="5181439"/>
            <a:ext cx="6896" cy="4070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Text Box 8"/>
          <p:cNvSpPr txBox="1">
            <a:spLocks noChangeArrowheads="1"/>
          </p:cNvSpPr>
          <p:nvPr/>
        </p:nvSpPr>
        <p:spPr bwMode="auto">
          <a:xfrm>
            <a:off x="1603446" y="4468319"/>
            <a:ext cx="1669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PC=0x0004</a:t>
            </a:r>
            <a:endParaRPr lang="zh-CN" altLang="en-US" sz="2000" b="0" dirty="0">
              <a:latin typeface="华文中宋" panose="02010600040101010101" pitchFamily="2" charset="-122"/>
              <a:ea typeface="华文中宋" panose="02010600040101010101" pitchFamily="2" charset="-122"/>
            </a:endParaRPr>
          </a:p>
        </p:txBody>
      </p:sp>
      <p:sp>
        <p:nvSpPr>
          <p:cNvPr id="63" name="Text Box 8"/>
          <p:cNvSpPr txBox="1">
            <a:spLocks noChangeArrowheads="1"/>
          </p:cNvSpPr>
          <p:nvPr/>
        </p:nvSpPr>
        <p:spPr bwMode="auto">
          <a:xfrm>
            <a:off x="3753575" y="4468319"/>
            <a:ext cx="1669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PC=0x0008</a:t>
            </a:r>
            <a:endParaRPr lang="zh-CN" altLang="en-US" sz="2000" b="0" dirty="0">
              <a:latin typeface="华文中宋" panose="02010600040101010101" pitchFamily="2" charset="-122"/>
              <a:ea typeface="华文中宋" panose="02010600040101010101" pitchFamily="2" charset="-122"/>
            </a:endParaRPr>
          </a:p>
        </p:txBody>
      </p:sp>
      <p:sp>
        <p:nvSpPr>
          <p:cNvPr id="64" name="Text Box 8"/>
          <p:cNvSpPr txBox="1">
            <a:spLocks noChangeArrowheads="1"/>
          </p:cNvSpPr>
          <p:nvPr/>
        </p:nvSpPr>
        <p:spPr bwMode="auto">
          <a:xfrm>
            <a:off x="4768350" y="6078581"/>
            <a:ext cx="2406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a:t>
            </a:r>
            <a:r>
              <a:rPr lang="zh-CN" altLang="en-US" sz="2000" b="0" dirty="0">
                <a:latin typeface="华文中宋" panose="02010600040101010101" pitchFamily="2" charset="-122"/>
                <a:ea typeface="华文中宋" panose="02010600040101010101" pitchFamily="2" charset="-122"/>
              </a:rPr>
              <a:t>中断入口地址</a:t>
            </a:r>
          </a:p>
        </p:txBody>
      </p:sp>
      <p:cxnSp>
        <p:nvCxnSpPr>
          <p:cNvPr id="67" name="直接箭头连接符 66"/>
          <p:cNvCxnSpPr/>
          <p:nvPr/>
        </p:nvCxnSpPr>
        <p:spPr>
          <a:xfrm flipH="1">
            <a:off x="3907703" y="5588509"/>
            <a:ext cx="1152127" cy="3600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Box 8"/>
          <p:cNvSpPr txBox="1">
            <a:spLocks noChangeArrowheads="1"/>
          </p:cNvSpPr>
          <p:nvPr/>
        </p:nvSpPr>
        <p:spPr bwMode="auto">
          <a:xfrm>
            <a:off x="5491878" y="4436381"/>
            <a:ext cx="22460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000" b="0" dirty="0">
                <a:latin typeface="华文中宋" panose="02010600040101010101" pitchFamily="2" charset="-122"/>
                <a:ea typeface="华文中宋" panose="02010600040101010101" pitchFamily="2" charset="-122"/>
              </a:rPr>
              <a:t>PC=</a:t>
            </a:r>
            <a:r>
              <a:rPr lang="zh-CN" altLang="en-US" sz="2000" b="0" dirty="0">
                <a:latin typeface="华文中宋" panose="02010600040101010101" pitchFamily="2" charset="-122"/>
                <a:ea typeface="华文中宋" panose="02010600040101010101" pitchFamily="2" charset="-122"/>
              </a:rPr>
              <a:t>中断入口地址</a:t>
            </a:r>
          </a:p>
        </p:txBody>
      </p:sp>
      <p:sp>
        <p:nvSpPr>
          <p:cNvPr id="4" name="TextBox 3"/>
          <p:cNvSpPr txBox="1"/>
          <p:nvPr/>
        </p:nvSpPr>
        <p:spPr>
          <a:xfrm>
            <a:off x="1562169" y="273005"/>
            <a:ext cx="6768752" cy="584775"/>
          </a:xfrm>
          <a:prstGeom prst="rect">
            <a:avLst/>
          </a:prstGeom>
          <a:noFill/>
        </p:spPr>
        <p:txBody>
          <a:bodyPr wrap="square" rtlCol="0">
            <a:spAutoFit/>
          </a:bodyPr>
          <a:lstStyle/>
          <a:p>
            <a:r>
              <a:rPr lang="en-US" altLang="zh-CN" sz="3200" b="1" dirty="0"/>
              <a:t>3.5.2  MIPS</a:t>
            </a:r>
            <a:r>
              <a:rPr lang="zh-CN" altLang="en-US" sz="3200" b="1" dirty="0"/>
              <a:t>单周期中断（异常）处理</a:t>
            </a:r>
          </a:p>
        </p:txBody>
      </p:sp>
      <p:sp>
        <p:nvSpPr>
          <p:cNvPr id="5" name="TextBox 4"/>
          <p:cNvSpPr txBox="1"/>
          <p:nvPr/>
        </p:nvSpPr>
        <p:spPr>
          <a:xfrm>
            <a:off x="251520" y="857780"/>
            <a:ext cx="8352928" cy="1200329"/>
          </a:xfrm>
          <a:prstGeom prst="rect">
            <a:avLst/>
          </a:prstGeom>
          <a:noFill/>
        </p:spPr>
        <p:txBody>
          <a:bodyPr wrap="square" rtlCol="0">
            <a:spAutoFit/>
          </a:bodyPr>
          <a:lstStyle/>
          <a:p>
            <a:pPr>
              <a:lnSpc>
                <a:spcPct val="150000"/>
              </a:lnSpc>
            </a:pPr>
            <a:r>
              <a:rPr lang="en-US" altLang="zh-CN" sz="2400" b="1" dirty="0"/>
              <a:t>           MIPS</a:t>
            </a:r>
            <a:r>
              <a:rPr lang="zh-CN" altLang="en-US" sz="2400" b="1" dirty="0"/>
              <a:t>中断入口地址可以使用</a:t>
            </a:r>
            <a:r>
              <a:rPr lang="zh-CN" altLang="en-US" sz="2400" b="1" dirty="0">
                <a:solidFill>
                  <a:srgbClr val="FF0000"/>
                </a:solidFill>
              </a:rPr>
              <a:t>固定地址</a:t>
            </a:r>
            <a:r>
              <a:rPr lang="zh-CN" altLang="en-US" sz="2400" b="1" dirty="0"/>
              <a:t>，中断产生后，保存返回地址及状态，然后由硬件将这个地址送</a:t>
            </a:r>
            <a:r>
              <a:rPr lang="en-US" altLang="zh-CN" sz="2400" b="1" dirty="0"/>
              <a:t>PC</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40" grpId="0"/>
      <p:bldP spid="6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t>99</a:t>
            </a:fld>
            <a:endParaRPr kumimoji="0" lang="zh-CN" altLang="en-US"/>
          </a:p>
        </p:txBody>
      </p:sp>
      <p:sp>
        <p:nvSpPr>
          <p:cNvPr id="3" name="TextBox 2"/>
          <p:cNvSpPr txBox="1"/>
          <p:nvPr/>
        </p:nvSpPr>
        <p:spPr>
          <a:xfrm>
            <a:off x="630525" y="452032"/>
            <a:ext cx="5597659" cy="769441"/>
          </a:xfrm>
          <a:prstGeom prst="rect">
            <a:avLst/>
          </a:prstGeom>
          <a:noFill/>
        </p:spPr>
        <p:txBody>
          <a:bodyPr wrap="square" rtlCol="0">
            <a:spAutoFit/>
          </a:bodyPr>
          <a:lstStyle/>
          <a:p>
            <a:r>
              <a:rPr lang="zh-CN" altLang="en-US" sz="4400" b="1" dirty="0"/>
              <a:t>单周期</a:t>
            </a:r>
            <a:r>
              <a:rPr lang="en-US" altLang="zh-CN" sz="4400" b="1" dirty="0"/>
              <a:t>CPU</a:t>
            </a:r>
            <a:r>
              <a:rPr lang="zh-CN" altLang="en-US" sz="4400" b="1" dirty="0"/>
              <a:t>设计小结</a:t>
            </a:r>
          </a:p>
        </p:txBody>
      </p:sp>
      <p:sp>
        <p:nvSpPr>
          <p:cNvPr id="4" name="Text Box 12"/>
          <p:cNvSpPr txBox="1">
            <a:spLocks noChangeArrowheads="1"/>
          </p:cNvSpPr>
          <p:nvPr/>
        </p:nvSpPr>
        <p:spPr bwMode="auto">
          <a:xfrm>
            <a:off x="0" y="1412775"/>
            <a:ext cx="9144000" cy="379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ct val="150000"/>
              </a:lnSpc>
              <a:buFont typeface="+mj-lt"/>
              <a:buAutoNum type="arabicPeriod"/>
            </a:pPr>
            <a:r>
              <a:rPr lang="en-US" altLang="zh-CN" sz="3200" b="0" dirty="0"/>
              <a:t>9</a:t>
            </a:r>
            <a:r>
              <a:rPr lang="zh-CN" altLang="en-US" sz="3200" b="0" dirty="0"/>
              <a:t>条指令集；</a:t>
            </a:r>
            <a:endParaRPr lang="en-US" altLang="zh-CN" sz="3200" b="0" dirty="0"/>
          </a:p>
          <a:p>
            <a:pPr marL="514350" indent="-514350" algn="l">
              <a:lnSpc>
                <a:spcPct val="150000"/>
              </a:lnSpc>
              <a:buFont typeface="+mj-lt"/>
              <a:buAutoNum type="arabicPeriod"/>
            </a:pPr>
            <a:r>
              <a:rPr lang="zh-CN" altLang="en-US" sz="3200" b="0" dirty="0"/>
              <a:t>总的数据通路，各控制信号的作用；</a:t>
            </a:r>
            <a:endParaRPr lang="en-US" altLang="zh-CN" sz="3200" b="0" dirty="0"/>
          </a:p>
          <a:p>
            <a:pPr marL="514350" indent="-514350" algn="l">
              <a:lnSpc>
                <a:spcPct val="150000"/>
              </a:lnSpc>
              <a:buFont typeface="+mj-lt"/>
              <a:buAutoNum type="arabicPeriod"/>
            </a:pPr>
            <a:r>
              <a:rPr lang="zh-CN" altLang="en-US" sz="3200" b="0" dirty="0"/>
              <a:t>控制部件的设计过程，单周期</a:t>
            </a:r>
            <a:r>
              <a:rPr lang="en-US" altLang="zh-CN" sz="3200" b="0" dirty="0"/>
              <a:t>CPU</a:t>
            </a:r>
            <a:r>
              <a:rPr lang="zh-CN" altLang="en-US" sz="3200" b="0" dirty="0"/>
              <a:t>结构；</a:t>
            </a:r>
            <a:endParaRPr lang="en-US" altLang="zh-CN" sz="3200" b="0" dirty="0"/>
          </a:p>
          <a:p>
            <a:pPr marL="514350" indent="-514350" algn="l">
              <a:lnSpc>
                <a:spcPct val="150000"/>
              </a:lnSpc>
              <a:buFont typeface="+mj-lt"/>
              <a:buAutoNum type="arabicPeriod"/>
            </a:pPr>
            <a:r>
              <a:rPr lang="zh-CN" altLang="en-US" sz="3200" b="0" dirty="0"/>
              <a:t>典型指令在</a:t>
            </a:r>
            <a:r>
              <a:rPr lang="en-US" altLang="zh-CN" sz="3200" b="0" dirty="0"/>
              <a:t>CPU</a:t>
            </a:r>
            <a:r>
              <a:rPr lang="zh-CN" altLang="en-US" sz="3200" b="0" dirty="0"/>
              <a:t>的执行过程中，控制信号的取值。</a:t>
            </a:r>
            <a:endParaRPr lang="en-US" altLang="zh-CN" sz="3200" b="0" dirty="0"/>
          </a:p>
          <a:p>
            <a:pPr marL="514350" indent="-514350" algn="l">
              <a:lnSpc>
                <a:spcPct val="150000"/>
              </a:lnSpc>
              <a:buFont typeface="+mj-lt"/>
              <a:buAutoNum type="arabicPeriod"/>
            </a:pPr>
            <a:r>
              <a:rPr lang="zh-CN" altLang="en-US" sz="3200" b="0" dirty="0"/>
              <a:t>单周期</a:t>
            </a:r>
            <a:r>
              <a:rPr lang="en-US" altLang="zh-CN" sz="3200" b="0" dirty="0"/>
              <a:t>MIPS</a:t>
            </a:r>
            <a:r>
              <a:rPr lang="zh-CN" altLang="en-US" sz="3200" b="0" dirty="0"/>
              <a:t>的中断。</a:t>
            </a:r>
            <a:endParaRPr lang="en-US" altLang="zh-CN" sz="3200" b="0" dirty="0"/>
          </a:p>
        </p:txBody>
      </p:sp>
    </p:spTree>
    <p:extLst>
      <p:ext uri="{BB962C8B-B14F-4D97-AF65-F5344CB8AC3E}">
        <p14:creationId xmlns:p14="http://schemas.microsoft.com/office/powerpoint/2010/main" val="24828794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7402</Words>
  <Application>Microsoft Office PowerPoint</Application>
  <PresentationFormat>全屏显示(4:3)</PresentationFormat>
  <Paragraphs>2307</Paragraphs>
  <Slides>99</Slides>
  <Notes>68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99</vt:i4>
      </vt:variant>
    </vt:vector>
  </HeadingPairs>
  <TitlesOfParts>
    <vt:vector size="115" baseType="lpstr">
      <vt:lpstr>Courier</vt:lpstr>
      <vt:lpstr>Dotum</vt:lpstr>
      <vt:lpstr>Monotype.com</vt:lpstr>
      <vt:lpstr>黑体</vt:lpstr>
      <vt:lpstr>华文行楷</vt:lpstr>
      <vt:lpstr>华文中宋</vt:lpstr>
      <vt:lpstr>宋体</vt:lpstr>
      <vt:lpstr>Arial</vt:lpstr>
      <vt:lpstr>Calibri</vt:lpstr>
      <vt:lpstr>Cambria Math</vt:lpstr>
      <vt:lpstr>Cooper Black</vt:lpstr>
      <vt:lpstr>Georgia</vt:lpstr>
      <vt:lpstr>Helvetica</vt:lpstr>
      <vt:lpstr>Times New Roman</vt:lpstr>
      <vt:lpstr>Wingdings</vt:lpstr>
      <vt:lpstr>PowerPoint 2010 简介</vt:lpstr>
      <vt:lpstr>PowerPoint 演示文稿</vt:lpstr>
      <vt:lpstr>PowerPoint 演示文稿</vt:lpstr>
      <vt:lpstr>PowerPoint 演示文稿</vt:lpstr>
      <vt:lpstr>第三章  单周期MIPS处理器的设计</vt:lpstr>
      <vt:lpstr>PowerPoint 演示文稿</vt:lpstr>
      <vt:lpstr>PowerPoint 演示文稿</vt:lpstr>
      <vt:lpstr>3.1.1  基本 CPU设计方法简述</vt:lpstr>
      <vt:lpstr>基本CPU设计步骤：</vt:lpstr>
      <vt:lpstr>3.1.2  基本MIPS指令子集（32位）</vt:lpstr>
      <vt:lpstr>MIPS指令格式</vt:lpstr>
      <vt:lpstr>MIPS汇编指令 – R型指令</vt:lpstr>
      <vt:lpstr>MIPS汇编指令 – I型指令</vt:lpstr>
      <vt:lpstr>3.1.3    基本MIPS指令执行步骤</vt:lpstr>
      <vt:lpstr>PowerPoint 演示文稿</vt:lpstr>
      <vt:lpstr>PowerPoint 演示文稿</vt:lpstr>
      <vt:lpstr>MIPS指令子集需要的主要部件</vt:lpstr>
      <vt:lpstr>数据通路部件分类</vt:lpstr>
      <vt:lpstr>第三章  单周期MIPS处理器的设计</vt:lpstr>
      <vt:lpstr>3.2  主要逻辑部件功能</vt:lpstr>
      <vt:lpstr>3.2  主要逻辑部件功能</vt:lpstr>
      <vt:lpstr>3.2  主要逻辑部件功能</vt:lpstr>
      <vt:lpstr>3.2  主要逻辑部件功能</vt:lpstr>
      <vt:lpstr>数据通路中的组合逻辑部件</vt:lpstr>
      <vt:lpstr>数据通路中的组合逻辑部件</vt:lpstr>
      <vt:lpstr>数据通路中的组合逻辑部件</vt:lpstr>
      <vt:lpstr>数据通路中的存储部件—寄存器堆(Register file)</vt:lpstr>
      <vt:lpstr>数据通路中的存储部件—寄存器堆(Register file)</vt:lpstr>
      <vt:lpstr>第三章  单周期MIPS处理器的设计</vt:lpstr>
      <vt:lpstr>3.3  建立数据通路</vt:lpstr>
      <vt:lpstr>取指令（Instruction Fetch）数据路径-- 访存/运算/分支指令</vt:lpstr>
      <vt:lpstr>数据路径—R型指令（已经取到指令）</vt:lpstr>
      <vt:lpstr>数据路径—Load指令（已经取到指令）</vt:lpstr>
      <vt:lpstr>数据路径—Store指令（已经取到指令）</vt:lpstr>
      <vt:lpstr>数据路径—分支指令（已经取到指令）</vt:lpstr>
      <vt:lpstr>数据路径—分支指令</vt:lpstr>
      <vt:lpstr>数据路径—合并</vt:lpstr>
      <vt:lpstr>R型指令与Load/Store指令合并---ALU输入</vt:lpstr>
      <vt:lpstr>R型指令与Load/Store指令 --- ALU输入合并处理</vt:lpstr>
      <vt:lpstr>R型指令与Load/Store指令合并---寄存器堆数据输入</vt:lpstr>
      <vt:lpstr>R型指令与Load/Store指令---- 寄存器堆数据输入合并处理</vt:lpstr>
      <vt:lpstr>R型指令与Load/Store指令合并---选择地址Rw的输入</vt:lpstr>
      <vt:lpstr>R型指令与Load/Store指令---选择地址Rw合并处理</vt:lpstr>
      <vt:lpstr>R型指令与Load/Store指令在ALU控制码上的区别</vt:lpstr>
      <vt:lpstr>R型指令与Load/Store指令在ALU控制码上的区别</vt:lpstr>
      <vt:lpstr>R型指令与Load/Store指令合并</vt:lpstr>
      <vt:lpstr>R型指令与Load/Store指令合并---执行R型指令</vt:lpstr>
      <vt:lpstr>R型指令与Load/Store指令合并---执行lw rt，offset（rs）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单周期MIPS处理器的设计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控制部件Control Unite 的结构图</vt:lpstr>
      <vt:lpstr>主控制单元的真值表</vt:lpstr>
      <vt:lpstr>PowerPoint 演示文稿</vt:lpstr>
      <vt:lpstr>PowerPoint 演示文稿</vt:lpstr>
      <vt:lpstr>PowerPoint 演示文稿</vt:lpstr>
      <vt:lpstr>考察每个控制信号的逻辑方程（如：RegWrite）</vt:lpstr>
      <vt:lpstr>Main Control的PLA实现 </vt:lpstr>
      <vt:lpstr>增加了控制信号的数据通路：7个1位控制信号和2位ALUOp控制信号（ALUOp和funct）---单周期CPU</vt:lpstr>
      <vt:lpstr>控制单元Control</vt:lpstr>
      <vt:lpstr>数据通路的操作</vt:lpstr>
      <vt:lpstr>R-Type 指令</vt:lpstr>
      <vt:lpstr>R-Type 指令</vt:lpstr>
      <vt:lpstr>Load指令</vt:lpstr>
      <vt:lpstr>Load指令</vt:lpstr>
      <vt:lpstr>beq指令</vt:lpstr>
      <vt:lpstr>Branch-on-Equal Instruction相等则分支指令beq</vt:lpstr>
      <vt:lpstr>beq指令</vt:lpstr>
      <vt:lpstr>Implementing Jumps跳转的实现</vt:lpstr>
      <vt:lpstr>Datapath With Jumps Added（Jump控制信号）</vt:lpstr>
      <vt:lpstr>PowerPoint 演示文稿</vt:lpstr>
      <vt:lpstr>MIPS核心指令集中绝大多数指令的单周期实现</vt:lpstr>
      <vt:lpstr>Performance Issues单周期实现方式的性能问题</vt:lpstr>
      <vt:lpstr>Performance Issues单周期实现方式的性能问题</vt:lpstr>
      <vt:lpstr>习题</vt:lpstr>
      <vt:lpstr>习题</vt:lpstr>
      <vt:lpstr>题2</vt:lpstr>
      <vt:lpstr>习题</vt:lpstr>
      <vt:lpstr>第三章  单周期MIPS处理器的设计</vt:lpstr>
      <vt:lpstr>3.5  中断机制</vt:lpstr>
      <vt:lpstr>中断的实质与特点</vt:lpstr>
      <vt:lpstr>PowerPoint 演示文稿</vt:lpstr>
      <vt:lpstr>中断与异常</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53</cp:revision>
  <dcterms:created xsi:type="dcterms:W3CDTF">2013-12-20T03:00:00Z</dcterms:created>
  <dcterms:modified xsi:type="dcterms:W3CDTF">2024-12-04T07:52:02Z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