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sldIdLst>
    <p:sldId id="459" r:id="rId3"/>
    <p:sldId id="439" r:id="rId4"/>
    <p:sldId id="315" r:id="rId6"/>
    <p:sldId id="365" r:id="rId7"/>
    <p:sldId id="461" r:id="rId8"/>
    <p:sldId id="462" r:id="rId9"/>
    <p:sldId id="318" r:id="rId10"/>
    <p:sldId id="316" r:id="rId11"/>
    <p:sldId id="317" r:id="rId12"/>
    <p:sldId id="320" r:id="rId13"/>
    <p:sldId id="319" r:id="rId14"/>
    <p:sldId id="321" r:id="rId15"/>
    <p:sldId id="322" r:id="rId16"/>
    <p:sldId id="323" r:id="rId17"/>
    <p:sldId id="366" r:id="rId18"/>
    <p:sldId id="324" r:id="rId19"/>
    <p:sldId id="325" r:id="rId20"/>
    <p:sldId id="367" r:id="rId21"/>
    <p:sldId id="326" r:id="rId22"/>
    <p:sldId id="375" r:id="rId23"/>
    <p:sldId id="374" r:id="rId24"/>
    <p:sldId id="376" r:id="rId25"/>
    <p:sldId id="331" r:id="rId26"/>
    <p:sldId id="379" r:id="rId27"/>
    <p:sldId id="378" r:id="rId28"/>
    <p:sldId id="373" r:id="rId29"/>
    <p:sldId id="463" r:id="rId30"/>
    <p:sldId id="383" r:id="rId31"/>
    <p:sldId id="384" r:id="rId32"/>
    <p:sldId id="385" r:id="rId33"/>
    <p:sldId id="464" r:id="rId34"/>
    <p:sldId id="386" r:id="rId35"/>
    <p:sldId id="466" r:id="rId36"/>
    <p:sldId id="467" r:id="rId37"/>
    <p:sldId id="468" r:id="rId38"/>
    <p:sldId id="387" r:id="rId39"/>
    <p:sldId id="388" r:id="rId40"/>
    <p:sldId id="389" r:id="rId41"/>
    <p:sldId id="391" r:id="rId42"/>
    <p:sldId id="390" r:id="rId43"/>
    <p:sldId id="392" r:id="rId44"/>
    <p:sldId id="393" r:id="rId45"/>
    <p:sldId id="394" r:id="rId46"/>
    <p:sldId id="395" r:id="rId47"/>
    <p:sldId id="396" r:id="rId48"/>
    <p:sldId id="469" r:id="rId49"/>
    <p:sldId id="470" r:id="rId50"/>
    <p:sldId id="471" r:id="rId51"/>
    <p:sldId id="472" r:id="rId52"/>
    <p:sldId id="473" r:id="rId53"/>
    <p:sldId id="474" r:id="rId54"/>
    <p:sldId id="475" r:id="rId55"/>
    <p:sldId id="332" r:id="rId56"/>
    <p:sldId id="480" r:id="rId57"/>
    <p:sldId id="477" r:id="rId58"/>
    <p:sldId id="478" r:id="rId59"/>
    <p:sldId id="476" r:id="rId60"/>
    <p:sldId id="341" r:id="rId61"/>
    <p:sldId id="481" r:id="rId62"/>
    <p:sldId id="482" r:id="rId63"/>
    <p:sldId id="483" r:id="rId64"/>
    <p:sldId id="333" r:id="rId65"/>
    <p:sldId id="334" r:id="rId66"/>
    <p:sldId id="335" r:id="rId67"/>
    <p:sldId id="342" r:id="rId68"/>
  </p:sldIdLst>
  <p:sldSz cx="9144000" cy="6858000" type="screen4x3"/>
  <p:notesSz cx="6858000" cy="9144000"/>
  <p:custDataLst>
    <p:tags r:id="rId72"/>
  </p:custDataLst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CB6BBEF7-9717-4733-A929-535518E6EBF6}">
          <p14:sldIdLst/>
        </p14:section>
        <p14:section name="编写演示文稿" id="{16378913-E5ED-4281-BAF5-F1F938CB0BED}">
          <p14:sldIdLst>
            <p14:sldId id="459"/>
            <p14:sldId id="439"/>
            <p14:sldId id="315"/>
            <p14:sldId id="365"/>
            <p14:sldId id="461"/>
            <p14:sldId id="462"/>
            <p14:sldId id="318"/>
            <p14:sldId id="316"/>
            <p14:sldId id="317"/>
            <p14:sldId id="320"/>
            <p14:sldId id="319"/>
            <p14:sldId id="321"/>
            <p14:sldId id="322"/>
            <p14:sldId id="323"/>
            <p14:sldId id="366"/>
            <p14:sldId id="324"/>
            <p14:sldId id="325"/>
            <p14:sldId id="367"/>
            <p14:sldId id="326"/>
            <p14:sldId id="375"/>
            <p14:sldId id="374"/>
            <p14:sldId id="376"/>
            <p14:sldId id="331"/>
            <p14:sldId id="379"/>
            <p14:sldId id="378"/>
            <p14:sldId id="373"/>
            <p14:sldId id="463"/>
            <p14:sldId id="383"/>
            <p14:sldId id="384"/>
            <p14:sldId id="385"/>
            <p14:sldId id="464"/>
            <p14:sldId id="386"/>
            <p14:sldId id="466"/>
            <p14:sldId id="467"/>
            <p14:sldId id="468"/>
            <p14:sldId id="387"/>
            <p14:sldId id="388"/>
            <p14:sldId id="389"/>
            <p14:sldId id="391"/>
            <p14:sldId id="390"/>
            <p14:sldId id="392"/>
            <p14:sldId id="393"/>
            <p14:sldId id="394"/>
            <p14:sldId id="395"/>
            <p14:sldId id="396"/>
            <p14:sldId id="469"/>
            <p14:sldId id="470"/>
            <p14:sldId id="471"/>
            <p14:sldId id="472"/>
            <p14:sldId id="473"/>
            <p14:sldId id="474"/>
            <p14:sldId id="475"/>
            <p14:sldId id="332"/>
            <p14:sldId id="480"/>
            <p14:sldId id="477"/>
            <p14:sldId id="478"/>
            <p14:sldId id="476"/>
            <p14:sldId id="341"/>
            <p14:sldId id="481"/>
            <p14:sldId id="482"/>
            <p14:sldId id="483"/>
            <p14:sldId id="333"/>
            <p14:sldId id="334"/>
            <p14:sldId id="335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1" autoAdjust="0"/>
    <p:restoredTop sz="93963" autoAdjust="0"/>
  </p:normalViewPr>
  <p:slideViewPr>
    <p:cSldViewPr>
      <p:cViewPr varScale="1">
        <p:scale>
          <a:sx n="69" d="100"/>
          <a:sy n="69" d="100"/>
        </p:scale>
        <p:origin x="1288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2" Type="http://schemas.openxmlformats.org/officeDocument/2006/relationships/tags" Target="tags/tag2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emf"/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50.jpeg"/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42.wmf"/><Relationship Id="rId1" Type="http://schemas.openxmlformats.org/officeDocument/2006/relationships/image" Target="../media/image4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4.jpe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jpe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0F830A1-3891-4B82-A120-081866556DA0}" type="datetimeFigureOut">
              <a:rPr/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8CC9574-A819-4FE4-99A7-1E27AD09ADC2}" type="slidenum">
              <a:rPr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/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/>
            </a:fld>
            <a:endParaRPr kumimoji="0" lang="zh-CN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zh-CN"/>
              <a:t>单击此处编辑母版副标题样式</a:t>
            </a:r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/>
          <p:nvPr userDrawn="1"/>
        </p:nvSpPr>
        <p:spPr>
          <a:xfrm>
            <a:off x="8655660" y="6063394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rgbClr val="FF6600"/>
                </a:solidFill>
              </a:rPr>
              <a:t>           </a:t>
            </a:r>
            <a:endParaRPr lang="zh-CN">
              <a:solidFill>
                <a:srgbClr val="FF66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50711" y="5960011"/>
            <a:ext cx="7973935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zh-CN" altLang="en-US" sz="2000" b="1" dirty="0" smtClean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电子科技大学计算机科学与工程学院</a:t>
            </a:r>
            <a:endParaRPr lang="zh-CN" sz="2000" b="1" dirty="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F934E2-BBB6-4D34-BB01-078E9AA25260}" type="datetimeFigureOut">
              <a:rPr/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820FCD-5F4C-4989-BE05-0A8208BCBC21}" type="slidenum">
              <a:rPr/>
            </a:fld>
            <a:endParaRPr kumimoji="0" lang="zh-CN"/>
          </a:p>
        </p:txBody>
      </p:sp>
      <p:sp>
        <p:nvSpPr>
          <p:cNvPr id="6" name="TextBox 5"/>
          <p:cNvSpPr txBox="1"/>
          <p:nvPr userDrawn="1"/>
        </p:nvSpPr>
        <p:spPr>
          <a:xfrm>
            <a:off x="750711" y="5960011"/>
            <a:ext cx="7973935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zh-CN" altLang="en-US" sz="2000" b="1" dirty="0" smtClean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电子科技大学计算机科学与工程学院</a:t>
            </a:r>
            <a:endParaRPr lang="zh-CN" sz="2000" b="1" dirty="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Rectangle 11"/>
          <p:cNvSpPr/>
          <p:nvPr userDrawn="1"/>
        </p:nvSpPr>
        <p:spPr>
          <a:xfrm>
            <a:off x="8655660" y="6063394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rgbClr val="FF6600"/>
                </a:solidFill>
              </a:rPr>
              <a:t>           </a:t>
            </a:r>
            <a:endParaRPr lang="zh-CN">
              <a:solidFill>
                <a:srgbClr val="FF66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6351670"/>
            <a:ext cx="992678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fld id="{19E7606C-3BA6-479C-923E-5369F65327C6}" type="slidenum">
              <a:rPr lang="zh-CN" altLang="en-US" sz="1800" b="1" smtClean="0">
                <a:solidFill>
                  <a:srgbClr val="C00000"/>
                </a:solidFill>
                <a:latin typeface="+mn-lt"/>
                <a:ea typeface="华文行楷" panose="02010800040101010101" pitchFamily="2" charset="-122"/>
              </a:rPr>
            </a:fld>
            <a:endParaRPr lang="zh-CN" sz="1800" b="1" dirty="0">
              <a:solidFill>
                <a:srgbClr val="C00000"/>
              </a:solidFill>
              <a:latin typeface="+mn-lt"/>
              <a:ea typeface="华文行楷" panose="020108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6351670"/>
            <a:ext cx="992678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fld id="{19E7606C-3BA6-479C-923E-5369F65327C6}" type="slidenum">
              <a:rPr lang="zh-CN" altLang="en-US" sz="2400" b="1" smtClean="0">
                <a:solidFill>
                  <a:srgbClr val="C00000"/>
                </a:solidFill>
                <a:latin typeface="+mn-lt"/>
                <a:ea typeface="华文行楷" panose="02010800040101010101" pitchFamily="2" charset="-122"/>
              </a:rPr>
            </a:fld>
            <a:endParaRPr lang="zh-CN" sz="2400" b="1" dirty="0">
              <a:solidFill>
                <a:srgbClr val="C00000"/>
              </a:solidFill>
              <a:latin typeface="+mn-lt"/>
              <a:ea typeface="华文行楷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emf"/><Relationship Id="rId11" Type="http://schemas.openxmlformats.org/officeDocument/2006/relationships/notesSlide" Target="../notesSlides/notesSlide1.xml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tags" Target="../tags/tag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5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wmf"/><Relationship Id="rId1" Type="http://schemas.openxmlformats.org/officeDocument/2006/relationships/oleObject" Target="../embeddings/oleObject7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9.bin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11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41.emf"/><Relationship Id="rId1" Type="http://schemas.openxmlformats.org/officeDocument/2006/relationships/oleObject" Target="../embeddings/oleObject13.bin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jpeg"/><Relationship Id="rId2" Type="http://schemas.openxmlformats.org/officeDocument/2006/relationships/image" Target="../media/image43.emf"/><Relationship Id="rId1" Type="http://schemas.openxmlformats.org/officeDocument/2006/relationships/oleObject" Target="../embeddings/oleObject16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18.bin"/><Relationship Id="rId3" Type="http://schemas.openxmlformats.org/officeDocument/2006/relationships/image" Target="../media/image44.jpeg"/><Relationship Id="rId2" Type="http://schemas.openxmlformats.org/officeDocument/2006/relationships/image" Target="../media/image45.emf"/><Relationship Id="rId1" Type="http://schemas.openxmlformats.org/officeDocument/2006/relationships/oleObject" Target="../embeddings/oleObject17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0.jpeg"/><Relationship Id="rId4" Type="http://schemas.openxmlformats.org/officeDocument/2006/relationships/image" Target="../media/image49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48.wmf"/><Relationship Id="rId1" Type="http://schemas.openxmlformats.org/officeDocument/2006/relationships/oleObject" Target="../embeddings/oleObject19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755576" y="548680"/>
            <a:ext cx="7562641" cy="568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  量化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设计与分析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基础</a:t>
            </a:r>
            <a:endParaRPr lang="en-US" altLang="zh-CN" sz="2800" b="1" dirty="0" smtClean="0">
              <a:solidFill>
                <a:schemeClr val="accent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1.1  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引言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1.2  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计算机的分类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1.3  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计算机系统结构定义和计算机的设计任务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1.4  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实现技术的趋势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1.5  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集成电路功耗的趋势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1.6  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成本的趋势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1.7  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可靠性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b="1" kern="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1.8  </a:t>
            </a:r>
            <a:r>
              <a:rPr lang="zh-CN" altLang="en-US" sz="2400" b="1" kern="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测量、报告和总结计算机性能</a:t>
            </a:r>
            <a:endParaRPr lang="en-US" altLang="zh-CN" sz="2400" b="1" kern="0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1.9  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计算机设计的量化原则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1.10  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综合：性能和性价比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3" name="Straight Connector 9"/>
          <p:cNvCxnSpPr/>
          <p:nvPr/>
        </p:nvCxnSpPr>
        <p:spPr>
          <a:xfrm>
            <a:off x="682352" y="1267172"/>
            <a:ext cx="5257800" cy="1588"/>
          </a:xfrm>
          <a:prstGeom prst="line">
            <a:avLst/>
          </a:prstGeom>
          <a:ln w="476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Example</a:t>
            </a:r>
            <a:endParaRPr lang="zh-CN" sz="28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971600" y="1384075"/>
                <a:ext cx="6502165" cy="532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时钟周期数</m:t>
                          </m:r>
                          <m:r>
                            <m:rPr>
                              <m:nor/>
                            </m:rPr>
                            <a:rPr lang="zh-CN" altLang="en-US" sz="28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𝐴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𝐶𝑃𝑈</m:t>
                          </m:r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时间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𝐴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/>
                          <a:ea typeface="Cambria Math" panose="02040503050406030204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/>
                              <a:ea typeface="Cambria Math" panose="02040503050406030204"/>
                            </a:rPr>
                            <m:t>时钟频率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384075"/>
                <a:ext cx="6502165" cy="532069"/>
              </a:xfrm>
              <a:prstGeom prst="rect">
                <a:avLst/>
              </a:prstGeom>
              <a:blipFill rotWithShape="1">
                <a:blip r:embed="rId1"/>
                <a:stretch>
                  <a:fillRect l="-1" t="-77" r="7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152758" y="1993881"/>
                <a:ext cx="42766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/>
                        </a:rPr>
                        <m:t>10</m:t>
                      </m:r>
                      <m:r>
                        <a:rPr lang="en-US" altLang="zh-CN" sz="2800" b="0" i="1" smtClean="0">
                          <a:latin typeface="Cambria Math" panose="02040503050406030204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/>
                          <a:ea typeface="Cambria Math" panose="02040503050406030204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/>
                          <a:ea typeface="Cambria Math" panose="02040503050406030204"/>
                        </a:rPr>
                        <m:t>2</m:t>
                      </m:r>
                      <m:r>
                        <a:rPr lang="en-US" altLang="zh-CN" sz="2800" b="0" i="1" smtClean="0">
                          <a:latin typeface="Cambria Math" panose="02040503050406030204"/>
                          <a:ea typeface="Cambria Math" panose="02040503050406030204"/>
                        </a:rPr>
                        <m:t>𝐺𝐻𝑧</m:t>
                      </m:r>
                      <m:r>
                        <a:rPr lang="en-US" altLang="zh-CN" sz="2800" b="0" i="1" smtClean="0">
                          <a:latin typeface="Cambria Math" panose="02040503050406030204"/>
                          <a:ea typeface="Cambria Math" panose="02040503050406030204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×</m:t>
                          </m:r>
                          <m:r>
                            <a:rPr lang="en-US" altLang="zh-CN" sz="2800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758" y="1993881"/>
                <a:ext cx="427662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4" t="-118" r="12" b="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98506" y="3068960"/>
                <a:ext cx="4446795" cy="10247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时钟</m:t>
                          </m:r>
                          <m:r>
                            <a:rPr lang="zh-CN" altLang="en-US" sz="2800" b="0" i="1" smtClean="0">
                              <a:latin typeface="Cambria Math" panose="02040503050406030204"/>
                            </a:rPr>
                            <m:t>频率</m:t>
                          </m:r>
                          <m:r>
                            <m:rPr>
                              <m:nor/>
                            </m:rPr>
                            <a:rPr lang="zh-CN" altLang="en-US" sz="28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𝐵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时钟周期数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𝐶𝑃𝑈</m:t>
                              </m:r>
                              <m:r>
                                <a:rPr lang="zh-CN" altLang="en-US" sz="2800" b="0" i="1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时间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06" y="3068960"/>
                <a:ext cx="4446795" cy="1024704"/>
              </a:xfrm>
              <a:prstGeom prst="rect">
                <a:avLst/>
              </a:prstGeom>
              <a:blipFill rotWithShape="1">
                <a:blip r:embed="rId3"/>
                <a:stretch>
                  <a:fillRect l="-6" r="4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771800" y="4473668"/>
                <a:ext cx="3240360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1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.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×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10</m:t>
                            </m:r>
                          </m:sup>
                        </m:sSup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6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=4GHz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473668"/>
                <a:ext cx="3240360" cy="764568"/>
              </a:xfrm>
              <a:prstGeom prst="rect">
                <a:avLst/>
              </a:prstGeom>
              <a:blipFill rotWithShape="1">
                <a:blip r:embed="rId4"/>
                <a:stretch>
                  <a:fillRect l="-1" t="-12" r="19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指令性能</a:t>
            </a:r>
            <a:endParaRPr lang="zh-CN" sz="28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57684" y="2894067"/>
                <a:ext cx="6010171" cy="5232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/>
                        </a:rPr>
                        <m:t>𝐶𝑃𝑈</m:t>
                      </m:r>
                      <m:r>
                        <a:rPr lang="zh-CN" altLang="en-US" sz="2800" b="0" i="1" smtClean="0">
                          <a:latin typeface="Cambria Math" panose="02040503050406030204"/>
                        </a:rPr>
                        <m:t>时钟周期数</m:t>
                      </m:r>
                      <m:r>
                        <a:rPr lang="en-US" altLang="zh-CN" sz="2800" b="0" i="1" smtClean="0">
                          <a:latin typeface="Cambria Math" panose="02040503050406030204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程序</m:t>
                      </m:r>
                      <m:r>
                        <a:rPr lang="zh-CN" altLang="en-US" sz="2800" i="1" smtClean="0">
                          <a:latin typeface="Cambria Math" panose="02040503050406030204"/>
                        </a:rPr>
                        <m:t>指令</m:t>
                      </m:r>
                      <m:r>
                        <a:rPr lang="zh-CN" altLang="en-US" sz="2800" b="0" i="1" smtClean="0">
                          <a:latin typeface="Cambria Math" panose="02040503050406030204"/>
                        </a:rPr>
                        <m:t>数</m:t>
                      </m:r>
                      <m:r>
                        <a:rPr lang="en-US" altLang="zh-CN" sz="2800" b="0" i="1" smtClean="0">
                          <a:latin typeface="Cambria Math" panose="02040503050406030204"/>
                          <a:ea typeface="Cambria Math" panose="02040503050406030204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/>
                          <a:ea typeface="Cambria Math" panose="02040503050406030204"/>
                        </a:rPr>
                        <m:t>𝐶𝑃𝐼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684" y="2894067"/>
                <a:ext cx="6010171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6" t="-71" r="4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81403" y="1025847"/>
            <a:ext cx="7762736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algn="l">
              <a:buFont typeface="Wingdings" panose="05000000000000000000" pitchFamily="2" charset="2"/>
              <a:buChar char="n"/>
            </a:pPr>
            <a:r>
              <a:rPr lang="en-US" altLang="zh-CN" dirty="0" smtClean="0"/>
              <a:t>CPI</a:t>
            </a:r>
            <a:r>
              <a:rPr lang="zh-CN" altLang="en-US" dirty="0" smtClean="0"/>
              <a:t>（</a:t>
            </a:r>
            <a:r>
              <a:rPr lang="en-US" altLang="zh-CN" i="1" dirty="0" smtClean="0">
                <a:solidFill>
                  <a:schemeClr val="accent6">
                    <a:lumMod val="50000"/>
                  </a:schemeClr>
                </a:solidFill>
              </a:rPr>
              <a:t>Clock cycle per instruction 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77716" y="1700808"/>
            <a:ext cx="7438700" cy="961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 smtClean="0"/>
              <a:t>表示执行每条指令所需的平均时钟周期数，是一个程序全部指令所用时钟周期数的平均值。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150903" y="3717032"/>
                <a:ext cx="6623736" cy="5232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</a:rPr>
                      <m:t>𝐶𝑃𝑈</m:t>
                    </m:r>
                    <m:r>
                      <a:rPr lang="zh-CN" altLang="en-US" sz="2800" b="0" i="1" smtClean="0">
                        <a:latin typeface="Cambria Math" panose="02040503050406030204"/>
                      </a:rPr>
                      <m:t>时间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程序</m:t>
                    </m:r>
                    <m:r>
                      <a:rPr lang="zh-CN" altLang="en-US" sz="2800" i="1" smtClean="0">
                        <a:latin typeface="Cambria Math" panose="02040503050406030204"/>
                      </a:rPr>
                      <m:t>指令</m:t>
                    </m:r>
                    <m:r>
                      <a:rPr lang="zh-CN" altLang="en-US" sz="2800" b="0" i="1" smtClean="0">
                        <a:latin typeface="Cambria Math" panose="02040503050406030204"/>
                      </a:rPr>
                      <m:t>数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Cambria Math" panose="02040503050406030204"/>
                      </a:rPr>
                      <m:t>×</m:t>
                    </m:r>
                    <m:r>
                      <a:rPr lang="en-US" altLang="zh-CN" sz="2800" i="1">
                        <a:latin typeface="Cambria Math" panose="02040503050406030204"/>
                        <a:ea typeface="Cambria Math" panose="02040503050406030204"/>
                      </a:rPr>
                      <m:t>𝐶𝑃𝐼</m:t>
                    </m:r>
                    <m:r>
                      <a:rPr lang="en-US" altLang="zh-CN" sz="2800" i="1">
                        <a:latin typeface="Cambria Math" panose="02040503050406030204"/>
                        <a:ea typeface="Cambria Math" panose="02040503050406030204"/>
                      </a:rPr>
                      <m:t>×</m:t>
                    </m:r>
                  </m:oMath>
                </a14:m>
                <a:r>
                  <a:rPr lang="zh-CN" altLang="en-US" sz="2800" smtClean="0"/>
                  <a:t>时钟周期</a:t>
                </a:r>
                <a:endParaRPr lang="en-US" altLang="zh-CN" sz="2800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903" y="3717032"/>
                <a:ext cx="6623736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4" t="-72" r="5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560816" y="4473382"/>
                <a:ext cx="3430555" cy="9983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程序</m:t>
                          </m:r>
                          <m:r>
                            <a:rPr lang="zh-CN" altLang="en-US" sz="2800" i="1" smtClean="0">
                              <a:latin typeface="Cambria Math" panose="02040503050406030204"/>
                            </a:rPr>
                            <m:t>指令</m:t>
                          </m:r>
                          <m:r>
                            <a:rPr lang="zh-CN" altLang="en-US" sz="2800" b="0" i="1" smtClean="0">
                              <a:latin typeface="Cambria Math" panose="02040503050406030204"/>
                            </a:rPr>
                            <m:t>数</m:t>
                          </m:r>
                          <m:r>
                            <a:rPr lang="en-US" altLang="zh-CN" sz="2800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×</m:t>
                          </m:r>
                          <m:r>
                            <a:rPr lang="en-US" altLang="zh-CN" sz="2800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𝐶𝑃𝐼</m:t>
                          </m:r>
                        </m:num>
                        <m:den>
                          <m:r>
                            <a:rPr lang="zh-CN" altLang="en-US" sz="2800" b="0" i="1" smtClean="0">
                              <a:latin typeface="Cambria Math" panose="02040503050406030204"/>
                            </a:rPr>
                            <m:t>时钟频率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816" y="4473382"/>
                <a:ext cx="3430555" cy="998350"/>
              </a:xfrm>
              <a:prstGeom prst="rect">
                <a:avLst/>
              </a:prstGeom>
              <a:blipFill rotWithShape="1">
                <a:blip r:embed="rId3"/>
                <a:stretch>
                  <a:fillRect l="-14" t="-44" r="4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CPI Example</a:t>
            </a:r>
            <a:endParaRPr lang="zh-CN" sz="28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81403" y="908720"/>
            <a:ext cx="7762736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计算机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：时钟周期</a:t>
            </a:r>
            <a:r>
              <a:rPr lang="en-US" altLang="zh-CN" dirty="0" smtClean="0"/>
              <a:t>=250ps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CPI=2.0</a:t>
            </a:r>
            <a:endParaRPr lang="en-US" altLang="zh-CN" dirty="0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81403" y="1412776"/>
            <a:ext cx="7762736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计算机</a:t>
            </a:r>
            <a:r>
              <a:rPr lang="en-US" altLang="zh-CN" dirty="0" smtClean="0"/>
              <a:t>B</a:t>
            </a:r>
            <a:r>
              <a:rPr lang="zh-CN" altLang="en-US" dirty="0" smtClean="0"/>
              <a:t>：时钟周期</a:t>
            </a:r>
            <a:r>
              <a:rPr lang="en-US" altLang="zh-CN" dirty="0" smtClean="0"/>
              <a:t>=500ps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CPI=1.2</a:t>
            </a:r>
            <a:endParaRPr lang="en-US" altLang="zh-CN" dirty="0" smtClean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9993" y="1963112"/>
            <a:ext cx="7762736" cy="961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altLang="zh-CN" dirty="0" smtClean="0"/>
              <a:t>2</a:t>
            </a:r>
            <a:r>
              <a:rPr lang="zh-CN" altLang="en-US" dirty="0" smtClean="0"/>
              <a:t>台计算机的</a:t>
            </a:r>
            <a:r>
              <a:rPr lang="en-US" altLang="zh-CN" dirty="0" smtClean="0"/>
              <a:t>ISA</a:t>
            </a:r>
            <a:r>
              <a:rPr lang="zh-CN" altLang="en-US" dirty="0" smtClean="0"/>
              <a:t>（指令集架构）相同，但实现方式不同</a:t>
            </a:r>
            <a:endParaRPr lang="en-US" altLang="zh-CN" dirty="0" smtClean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89993" y="2924944"/>
            <a:ext cx="7762736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哪个计算机更快？快多少？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27751" y="3634547"/>
                <a:ext cx="73919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/>
                        </a:rPr>
                        <m:t>𝐶𝑃𝑈</m:t>
                      </m:r>
                      <m:r>
                        <a:rPr lang="zh-CN" altLang="en-US" sz="2800" b="0" i="1" smtClean="0">
                          <a:latin typeface="Cambria Math" panose="02040503050406030204"/>
                        </a:rPr>
                        <m:t>时间</m:t>
                      </m:r>
                      <m:r>
                        <a:rPr lang="en-US" altLang="zh-CN" sz="2800" b="0" i="1" baseline="-25000" smtClean="0">
                          <a:latin typeface="Cambria Math" panose="02040503050406030204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程序</m:t>
                      </m:r>
                      <m:r>
                        <a:rPr lang="zh-CN" altLang="en-US" sz="2800" i="1" smtClean="0">
                          <a:latin typeface="Cambria Math" panose="02040503050406030204"/>
                        </a:rPr>
                        <m:t>指令</m:t>
                      </m:r>
                      <m:r>
                        <a:rPr lang="zh-CN" altLang="en-US" sz="2800" b="0" i="1" smtClean="0">
                          <a:latin typeface="Cambria Math" panose="02040503050406030204"/>
                        </a:rPr>
                        <m:t>数</m:t>
                      </m:r>
                      <m:r>
                        <a:rPr lang="en-US" altLang="zh-CN" sz="2800" b="0" i="1" smtClean="0">
                          <a:latin typeface="Cambria Math" panose="02040503050406030204"/>
                          <a:ea typeface="Cambria Math" panose="02040503050406030204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/>
                          <a:ea typeface="Cambria Math" panose="02040503050406030204"/>
                        </a:rPr>
                        <m:t>𝐶𝑃𝐼𝐴</m:t>
                      </m:r>
                      <m:r>
                        <a:rPr lang="en-US" altLang="zh-CN" sz="2800" i="1">
                          <a:latin typeface="Cambria Math" panose="02040503050406030204"/>
                          <a:ea typeface="Cambria Math" panose="02040503050406030204"/>
                        </a:rPr>
                        <m:t>×</m:t>
                      </m:r>
                      <m:r>
                        <a:rPr lang="zh-CN" altLang="en-US" sz="2800" b="0" i="1" smtClean="0">
                          <a:latin typeface="Cambria Math" panose="02040503050406030204"/>
                          <a:ea typeface="Cambria Math" panose="02040503050406030204"/>
                        </a:rPr>
                        <m:t>时钟周期</m:t>
                      </m:r>
                      <m:r>
                        <a:rPr lang="en-US" altLang="zh-CN" sz="2800" b="0" i="1" baseline="-25000" smtClean="0">
                          <a:latin typeface="Cambria Math" panose="02040503050406030204"/>
                          <a:ea typeface="Cambria Math" panose="02040503050406030204"/>
                        </a:rPr>
                        <m:t>𝐴</m:t>
                      </m:r>
                    </m:oMath>
                  </m:oMathPara>
                </a14:m>
                <a:endParaRPr lang="zh-CN" altLang="en-US" sz="2800" baseline="-25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51" y="3634547"/>
                <a:ext cx="7391960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1" t="-84" r="8" b="-2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555776" y="4261480"/>
                <a:ext cx="5134867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800" i="1" smtClean="0">
                          <a:latin typeface="Cambria Math" panose="02040503050406030204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/>
                          <a:ea typeface="Cambria Math" panose="02040503050406030204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/>
                          <a:ea typeface="Cambria Math" panose="02040503050406030204"/>
                        </a:rPr>
                        <m:t>2</m:t>
                      </m:r>
                      <m:r>
                        <a:rPr lang="en-US" altLang="zh-CN" sz="2800" b="0" i="1" smtClean="0">
                          <a:latin typeface="Cambria Math" panose="02040503050406030204"/>
                          <a:ea typeface="Cambria Math" panose="02040503050406030204"/>
                        </a:rPr>
                        <m:t>.</m:t>
                      </m:r>
                      <m:r>
                        <a:rPr lang="en-US" altLang="zh-CN" sz="2800" b="0" i="1" smtClean="0">
                          <a:latin typeface="Cambria Math" panose="02040503050406030204"/>
                          <a:ea typeface="Cambria Math" panose="02040503050406030204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/>
                          <a:ea typeface="Cambria Math" panose="02040503050406030204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/>
                          <a:ea typeface="Cambria Math" panose="02040503050406030204"/>
                        </a:rPr>
                        <m:t>250</m:t>
                      </m:r>
                      <m:r>
                        <a:rPr lang="en-US" altLang="zh-CN" sz="2800" b="0" i="1" smtClean="0">
                          <a:latin typeface="Cambria Math" panose="02040503050406030204"/>
                          <a:ea typeface="Cambria Math" panose="02040503050406030204"/>
                        </a:rPr>
                        <m:t>𝑝𝑠</m:t>
                      </m:r>
                      <m:r>
                        <a:rPr lang="en-US" altLang="zh-CN" sz="2800" b="0" i="1" smtClean="0">
                          <a:latin typeface="Cambria Math" panose="02040503050406030204"/>
                          <a:ea typeface="Cambria Math" panose="02040503050406030204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/>
                          <a:ea typeface="Cambria Math" panose="02040503050406030204"/>
                        </a:rPr>
                        <m:t>×</m:t>
                      </m:r>
                      <m:r>
                        <a:rPr lang="en-US" altLang="zh-CN" sz="2800" i="1">
                          <a:latin typeface="Cambria Math" panose="02040503050406030204"/>
                          <a:ea typeface="Cambria Math" panose="02040503050406030204"/>
                        </a:rPr>
                        <m:t>5</m:t>
                      </m:r>
                      <m:r>
                        <a:rPr lang="en-US" altLang="zh-CN" sz="2800" b="0" i="1" smtClean="0">
                          <a:latin typeface="Cambria Math" panose="02040503050406030204"/>
                          <a:ea typeface="Cambria Math" panose="02040503050406030204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/>
                          <a:ea typeface="Cambria Math" panose="02040503050406030204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/>
                          <a:ea typeface="Cambria Math" panose="02040503050406030204"/>
                        </a:rPr>
                        <m:t>𝑝𝑠</m:t>
                      </m:r>
                    </m:oMath>
                  </m:oMathPara>
                </a14:m>
                <a:endParaRPr lang="zh-CN" altLang="en-US" sz="2800" baseline="-25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261480"/>
                <a:ext cx="5134867" cy="513282"/>
              </a:xfrm>
              <a:prstGeom prst="rect">
                <a:avLst/>
              </a:prstGeom>
              <a:blipFill rotWithShape="1">
                <a:blip r:embed="rId2"/>
                <a:stretch>
                  <a:fillRect l="-10" t="-123" r="3" b="-57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62251" y="4953081"/>
                <a:ext cx="73919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/>
                        </a:rPr>
                        <m:t>𝐶𝑃𝑈</m:t>
                      </m:r>
                      <m:r>
                        <a:rPr lang="zh-CN" altLang="en-US" sz="2800" b="0" i="1" smtClean="0">
                          <a:latin typeface="Cambria Math" panose="02040503050406030204"/>
                        </a:rPr>
                        <m:t>时间</m:t>
                      </m:r>
                      <m:r>
                        <a:rPr lang="en-US" altLang="zh-CN" sz="2800" b="0" i="1" baseline="-25000" smtClean="0">
                          <a:latin typeface="Cambria Math" panose="02040503050406030204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程序</m:t>
                      </m:r>
                      <m:r>
                        <a:rPr lang="zh-CN" altLang="en-US" sz="2800" i="1" smtClean="0">
                          <a:latin typeface="Cambria Math" panose="02040503050406030204"/>
                        </a:rPr>
                        <m:t>指令</m:t>
                      </m:r>
                      <m:r>
                        <a:rPr lang="zh-CN" altLang="en-US" sz="2800" b="0" i="1" smtClean="0">
                          <a:latin typeface="Cambria Math" panose="02040503050406030204"/>
                        </a:rPr>
                        <m:t>数</m:t>
                      </m:r>
                      <m:r>
                        <a:rPr lang="en-US" altLang="zh-CN" sz="2800" b="0" i="1" smtClean="0">
                          <a:latin typeface="Cambria Math" panose="02040503050406030204"/>
                          <a:ea typeface="Cambria Math" panose="02040503050406030204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/>
                          <a:ea typeface="Cambria Math" panose="02040503050406030204"/>
                        </a:rPr>
                        <m:t>𝐶𝑃𝐼𝐵</m:t>
                      </m:r>
                      <m:r>
                        <a:rPr lang="en-US" altLang="zh-CN" sz="2800" i="1">
                          <a:latin typeface="Cambria Math" panose="02040503050406030204"/>
                          <a:ea typeface="Cambria Math" panose="02040503050406030204"/>
                        </a:rPr>
                        <m:t>×</m:t>
                      </m:r>
                      <m:r>
                        <a:rPr lang="zh-CN" altLang="en-US" sz="2800" b="0" i="1" smtClean="0">
                          <a:latin typeface="Cambria Math" panose="02040503050406030204"/>
                          <a:ea typeface="Cambria Math" panose="02040503050406030204"/>
                        </a:rPr>
                        <m:t>时钟周期</m:t>
                      </m:r>
                      <m:r>
                        <a:rPr lang="en-US" altLang="zh-CN" sz="2800" b="0" i="1" baseline="-25000" smtClean="0">
                          <a:latin typeface="Cambria Math" panose="02040503050406030204"/>
                          <a:ea typeface="Cambria Math" panose="02040503050406030204"/>
                        </a:rPr>
                        <m:t>𝐵</m:t>
                      </m:r>
                    </m:oMath>
                  </m:oMathPara>
                </a14:m>
                <a:endParaRPr lang="zh-CN" altLang="en-US" sz="2800" baseline="-25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51" y="4953081"/>
                <a:ext cx="7391960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3" t="-15" r="2" b="-2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590276" y="5580014"/>
                <a:ext cx="5134867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800" i="1" smtClean="0">
                          <a:latin typeface="Cambria Math" panose="02040503050406030204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/>
                          <a:ea typeface="Cambria Math" panose="02040503050406030204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/>
                          <a:ea typeface="Cambria Math" panose="02040503050406030204"/>
                        </a:rPr>
                        <m:t>1</m:t>
                      </m:r>
                      <m:r>
                        <a:rPr lang="en-US" altLang="zh-CN" sz="2800" b="0" i="1" smtClean="0">
                          <a:latin typeface="Cambria Math" panose="02040503050406030204"/>
                          <a:ea typeface="Cambria Math" panose="02040503050406030204"/>
                        </a:rPr>
                        <m:t>.</m:t>
                      </m:r>
                      <m:r>
                        <a:rPr lang="en-US" altLang="zh-CN" sz="2800" b="0" i="1" smtClean="0">
                          <a:latin typeface="Cambria Math" panose="02040503050406030204"/>
                          <a:ea typeface="Cambria Math" panose="02040503050406030204"/>
                        </a:rPr>
                        <m:t>2</m:t>
                      </m:r>
                      <m:r>
                        <a:rPr lang="en-US" altLang="zh-CN" sz="2800" i="1">
                          <a:latin typeface="Cambria Math" panose="02040503050406030204"/>
                          <a:ea typeface="Cambria Math" panose="02040503050406030204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/>
                          <a:ea typeface="Cambria Math" panose="02040503050406030204"/>
                        </a:rPr>
                        <m:t>500</m:t>
                      </m:r>
                      <m:r>
                        <a:rPr lang="en-US" altLang="zh-CN" sz="2800" b="0" i="1" smtClean="0">
                          <a:latin typeface="Cambria Math" panose="02040503050406030204"/>
                          <a:ea typeface="Cambria Math" panose="02040503050406030204"/>
                        </a:rPr>
                        <m:t>𝑝𝑠</m:t>
                      </m:r>
                      <m:r>
                        <a:rPr lang="en-US" altLang="zh-CN" sz="2800" b="0" i="1" smtClean="0">
                          <a:latin typeface="Cambria Math" panose="02040503050406030204"/>
                          <a:ea typeface="Cambria Math" panose="02040503050406030204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/>
                          <a:ea typeface="Cambria Math" panose="02040503050406030204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/>
                          <a:ea typeface="Cambria Math" panose="02040503050406030204"/>
                        </a:rPr>
                        <m:t>60</m:t>
                      </m:r>
                      <m:r>
                        <a:rPr lang="en-US" altLang="zh-CN" sz="2800" i="1">
                          <a:latin typeface="Cambria Math" panose="02040503050406030204"/>
                          <a:ea typeface="Cambria Math" panose="02040503050406030204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/>
                          <a:ea typeface="Cambria Math" panose="02040503050406030204"/>
                        </a:rPr>
                        <m:t>𝑝𝑠</m:t>
                      </m:r>
                    </m:oMath>
                  </m:oMathPara>
                </a14:m>
                <a:endParaRPr lang="zh-CN" altLang="en-US" sz="2800" baseline="-25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276" y="5580014"/>
                <a:ext cx="5134867" cy="513282"/>
              </a:xfrm>
              <a:prstGeom prst="rect">
                <a:avLst/>
              </a:prstGeom>
              <a:blipFill rotWithShape="1">
                <a:blip r:embed="rId4"/>
                <a:stretch>
                  <a:fillRect l="-2" t="-52" r="7" b="-5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CPI Example</a:t>
            </a:r>
            <a:endParaRPr lang="zh-CN" sz="28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055905" y="1608774"/>
                <a:ext cx="5616624" cy="52642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∵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𝐶𝑃𝑈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时间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𝐴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/>
                        <a:ea typeface="Cambria Math" panose="02040503050406030204"/>
                      </a:rPr>
                      <m:t>&lt;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/>
                          </a:rPr>
                          <m:t>𝐶𝑃𝑈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时间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𝐵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05" y="1608774"/>
                <a:ext cx="5616624" cy="526426"/>
              </a:xfrm>
              <a:prstGeom prst="rect">
                <a:avLst/>
              </a:prstGeom>
              <a:blipFill rotWithShape="1">
                <a:blip r:embed="rId1"/>
                <a:stretch>
                  <a:fillRect l="-10" t="-61" r="10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43608" y="2287600"/>
                <a:ext cx="5616624" cy="52642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rgbClr val="FF0000"/>
                    </a:solidFill>
                  </a:rPr>
                  <a:t>∴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𝐶𝑃𝑈</m:t>
                        </m:r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时间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𝐴</m:t>
                        </m:r>
                      </m:sub>
                    </m:sSub>
                    <m:r>
                      <a:rPr lang="zh-CN" altLang="en-US" sz="2800" b="0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更快</m:t>
                    </m:r>
                  </m:oMath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287600"/>
                <a:ext cx="5616624" cy="526426"/>
              </a:xfrm>
              <a:prstGeom prst="rect">
                <a:avLst/>
              </a:prstGeom>
              <a:blipFill rotWithShape="1">
                <a:blip r:embed="rId2"/>
                <a:stretch>
                  <a:fillRect l="-5" t="-63" r="6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187624" y="3356992"/>
                <a:ext cx="3960440" cy="947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/>
                              </a:rPr>
                              <m:t>𝐶𝑃𝑈</m:t>
                            </m:r>
                            <m:r>
                              <a:rPr lang="zh-CN" altLang="en-US" sz="2800" b="0" i="1" smtClean="0">
                                <a:latin typeface="Cambria Math" panose="02040503050406030204"/>
                              </a:rPr>
                              <m:t>时间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/>
                              </a:rPr>
                              <m:t>𝐶𝑃𝑈</m:t>
                            </m:r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时间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altLang="zh-CN" sz="2800" b="0" i="1" smtClean="0"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×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600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𝑝𝑠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×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500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𝑝𝑠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=1.2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356992"/>
                <a:ext cx="3960440" cy="947567"/>
              </a:xfrm>
              <a:prstGeom prst="rect">
                <a:avLst/>
              </a:prstGeom>
              <a:blipFill rotWithShape="1">
                <a:blip r:embed="rId3"/>
                <a:stretch>
                  <a:fillRect l="-4" t="-40" r="3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代码段的比较</a:t>
            </a:r>
            <a:endParaRPr lang="zh-CN" sz="28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711" y="5960011"/>
            <a:ext cx="7973935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zh-CN" altLang="en-US" sz="2000" b="1" dirty="0" smtClean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电子科技大学计算机科学与工程学院</a:t>
            </a:r>
            <a:endParaRPr lang="zh-CN" sz="2000" b="1" dirty="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55660" y="6063394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rgbClr val="FF6600"/>
                </a:solidFill>
              </a:rPr>
              <a:t>           </a:t>
            </a:r>
            <a:endParaRPr lang="zh-CN">
              <a:solidFill>
                <a:srgbClr val="FF6600"/>
              </a:solidFill>
            </a:endParaRPr>
          </a:p>
        </p:txBody>
      </p:sp>
      <p:graphicFrame>
        <p:nvGraphicFramePr>
          <p:cNvPr id="5" name="Group 40"/>
          <p:cNvGraphicFramePr>
            <a:graphicFrameLocks noGrp="1"/>
          </p:cNvGraphicFramePr>
          <p:nvPr/>
        </p:nvGraphicFramePr>
        <p:xfrm>
          <a:off x="1043608" y="2204864"/>
          <a:ext cx="7186672" cy="1188720"/>
        </p:xfrm>
        <a:graphic>
          <a:graphicData uri="http://schemas.openxmlformats.org/drawingml/2006/table">
            <a:tbl>
              <a:tblPr/>
              <a:tblGrid>
                <a:gridCol w="3024336"/>
                <a:gridCol w="1584176"/>
                <a:gridCol w="1440160"/>
                <a:gridCol w="1138000"/>
              </a:tblGrid>
              <a:tr h="3937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AU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每类指令的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CPI</a:t>
                      </a:r>
                      <a:endParaRPr kumimoji="0" lang="en-AU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 vMerge="1"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kumimoji="0" lang="en-AU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kumimoji="0" lang="en-AU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kumimoji="0" lang="en-AU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CPI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AU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AU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AU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40"/>
          <p:cNvGraphicFramePr>
            <a:graphicFrameLocks noGrp="1"/>
          </p:cNvGraphicFramePr>
          <p:nvPr/>
        </p:nvGraphicFramePr>
        <p:xfrm>
          <a:off x="1057736" y="4437112"/>
          <a:ext cx="7186672" cy="1591945"/>
        </p:xfrm>
        <a:graphic>
          <a:graphicData uri="http://schemas.openxmlformats.org/drawingml/2006/table">
            <a:tbl>
              <a:tblPr/>
              <a:tblGrid>
                <a:gridCol w="3024336"/>
                <a:gridCol w="1584176"/>
                <a:gridCol w="1440160"/>
                <a:gridCol w="1138000"/>
              </a:tblGrid>
              <a:tr h="3937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代码序列</a:t>
                      </a:r>
                      <a:endParaRPr kumimoji="0" lang="en-AU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每类指令的数量</a:t>
                      </a:r>
                      <a:endParaRPr kumimoji="0" lang="en-AU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 vMerge="1"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kumimoji="0" lang="en-AU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AU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AU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IC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指令数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代码序列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AU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IC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指令数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代码序列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AU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899592" y="908720"/>
            <a:ext cx="7488832" cy="1208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dirty="0" smtClean="0"/>
              <a:t>例：总的</a:t>
            </a:r>
            <a:r>
              <a:rPr lang="en-US" altLang="zh-CN" sz="2400" dirty="0" smtClean="0"/>
              <a:t>CPI</a:t>
            </a:r>
            <a:r>
              <a:rPr lang="zh-CN" altLang="en-US" sz="2400" dirty="0" smtClean="0"/>
              <a:t>的计算</a:t>
            </a:r>
            <a:endParaRPr lang="en-US" altLang="zh-CN" sz="2400" dirty="0" smtClean="0"/>
          </a:p>
          <a:p>
            <a:pPr algn="l"/>
            <a:r>
              <a:rPr lang="zh-CN" altLang="en-US" sz="2400" dirty="0" smtClean="0"/>
              <a:t>编译器设计者试图在两个代码之间进行选择。硬件设计者给出了如下数据：</a:t>
            </a:r>
            <a:endParaRPr lang="en-US" altLang="zh-CN" sz="2400" dirty="0" smtClean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971600" y="3490967"/>
            <a:ext cx="7488832" cy="838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dirty="0" smtClean="0"/>
              <a:t>对于某行高级语言语句的实现，两个代码序列所需指令数量如下：</a:t>
            </a:r>
            <a:endParaRPr lang="en-US" altLang="zh-CN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代码段的比较</a:t>
            </a:r>
            <a:endParaRPr lang="zh-CN" sz="28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711" y="5960011"/>
            <a:ext cx="7973935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zh-CN" altLang="en-US" sz="2000" b="1" dirty="0" smtClean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电子科技大学计算机科学与工程学院</a:t>
            </a:r>
            <a:endParaRPr lang="zh-CN" sz="2000" b="1" dirty="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55660" y="6063394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rgbClr val="FF6600"/>
                </a:solidFill>
              </a:rPr>
              <a:t>           </a:t>
            </a:r>
            <a:endParaRPr lang="zh-CN">
              <a:solidFill>
                <a:srgbClr val="FF6600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7544" y="3212976"/>
            <a:ext cx="7762736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代码序列</a:t>
            </a:r>
            <a:r>
              <a:rPr lang="en-US" altLang="zh-CN" dirty="0" smtClean="0"/>
              <a:t>1</a:t>
            </a:r>
            <a:endParaRPr lang="en-US" altLang="zh-CN" dirty="0" smtClean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98996" y="3869447"/>
            <a:ext cx="312313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dirty="0" smtClean="0"/>
              <a:t>IC = 2+1+2=5</a:t>
            </a:r>
            <a:endParaRPr lang="en-US" altLang="zh-CN" dirty="0" smtClean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115616" y="4509120"/>
            <a:ext cx="5904656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 smtClean="0"/>
              <a:t>时钟周期数</a:t>
            </a:r>
            <a:r>
              <a:rPr lang="en-US" altLang="zh-CN" dirty="0" smtClean="0"/>
              <a:t> = 2×1+1×2+2×3 = 10</a:t>
            </a:r>
            <a:endParaRPr lang="en-US" altLang="zh-CN" dirty="0" smtClean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198996" y="5157192"/>
            <a:ext cx="312313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dirty="0" smtClean="0"/>
              <a:t>CPI = 10÷5 = 2.0</a:t>
            </a:r>
            <a:endParaRPr lang="en-US" altLang="zh-CN" dirty="0" smtClean="0"/>
          </a:p>
        </p:txBody>
      </p:sp>
      <p:graphicFrame>
        <p:nvGraphicFramePr>
          <p:cNvPr id="13" name="Group 40"/>
          <p:cNvGraphicFramePr>
            <a:graphicFrameLocks noGrp="1"/>
          </p:cNvGraphicFramePr>
          <p:nvPr/>
        </p:nvGraphicFramePr>
        <p:xfrm>
          <a:off x="1057736" y="1188983"/>
          <a:ext cx="7186672" cy="1591945"/>
        </p:xfrm>
        <a:graphic>
          <a:graphicData uri="http://schemas.openxmlformats.org/drawingml/2006/table">
            <a:tbl>
              <a:tblPr/>
              <a:tblGrid>
                <a:gridCol w="3024336"/>
                <a:gridCol w="1584176"/>
                <a:gridCol w="1440160"/>
                <a:gridCol w="1138000"/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指令类型</a:t>
                      </a:r>
                      <a:endParaRPr kumimoji="0" lang="en-AU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CPI</a:t>
                      </a:r>
                      <a:endParaRPr kumimoji="0" lang="en-AU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AU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AU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AU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IC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指令数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代码序列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IC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指令数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代码序列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AU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2987824" y="2878311"/>
            <a:ext cx="5904656" cy="838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哪个代码序列执行的指令数更多，哪个执行速度更快，每个代码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CPI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是多少？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代码段的比较</a:t>
            </a:r>
            <a:endParaRPr lang="zh-CN" sz="28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711" y="5960011"/>
            <a:ext cx="7973935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zh-CN" altLang="en-US" sz="2000" b="1" dirty="0" smtClean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电子科技大学计算机科学与工程学院</a:t>
            </a:r>
            <a:endParaRPr lang="zh-CN" sz="2000" b="1" dirty="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55660" y="6063394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rgbClr val="FF6600"/>
                </a:solidFill>
              </a:rPr>
              <a:t>           </a:t>
            </a:r>
            <a:endParaRPr lang="zh-CN">
              <a:solidFill>
                <a:srgbClr val="FF6600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560" y="1406862"/>
            <a:ext cx="7762736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代码序列</a:t>
            </a:r>
            <a:r>
              <a:rPr lang="en-US" altLang="zh-CN" dirty="0" smtClean="0"/>
              <a:t>2</a:t>
            </a:r>
            <a:endParaRPr lang="en-US" altLang="zh-CN" dirty="0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43012" y="2063333"/>
            <a:ext cx="312313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dirty="0" smtClean="0"/>
              <a:t>IC = 4+1+1=6</a:t>
            </a:r>
            <a:endParaRPr lang="en-US" altLang="zh-CN" dirty="0" smtClean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59632" y="2703006"/>
            <a:ext cx="5904656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 smtClean="0"/>
              <a:t>时钟周期数</a:t>
            </a:r>
            <a:r>
              <a:rPr lang="en-US" altLang="zh-CN" dirty="0" smtClean="0"/>
              <a:t> = 4×1+1×2+1×3 = 9</a:t>
            </a:r>
            <a:endParaRPr lang="en-US" altLang="zh-CN" dirty="0" smtClean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343012" y="3351078"/>
            <a:ext cx="312313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dirty="0" smtClean="0"/>
              <a:t>CPI = 9÷6 = 1.5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1.8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测量、报告和总结性能</a:t>
            </a:r>
            <a:endParaRPr lang="zh-CN" sz="28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711" y="5960011"/>
            <a:ext cx="7973935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zh-CN" altLang="en-US" sz="2000" b="1" dirty="0" smtClean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电子科技大学计算机科学与工程学院</a:t>
            </a:r>
            <a:endParaRPr lang="zh-CN" sz="2000" b="1" dirty="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55660" y="6063394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rgbClr val="FF6600"/>
                </a:solidFill>
              </a:rPr>
              <a:t>           </a:t>
            </a:r>
            <a:endParaRPr lang="zh-CN">
              <a:solidFill>
                <a:srgbClr val="FF6600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919100" y="1268760"/>
            <a:ext cx="6750989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 smtClean="0"/>
              <a:t>比较</a:t>
            </a:r>
            <a:r>
              <a:rPr lang="en-US" altLang="zh-CN" dirty="0" smtClean="0"/>
              <a:t>2</a:t>
            </a:r>
            <a:r>
              <a:rPr lang="zh-CN" altLang="en-US" dirty="0" smtClean="0"/>
              <a:t>台计算机性能时应考虑三个因素：</a:t>
            </a:r>
            <a:endParaRPr lang="en-US" altLang="zh-CN" dirty="0" smtClean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555776" y="1988840"/>
            <a:ext cx="6145812" cy="617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指令数</a:t>
            </a:r>
            <a:r>
              <a:rPr lang="zh-CN" altLang="en-US" dirty="0" smtClean="0"/>
              <a:t>：</a:t>
            </a:r>
            <a:r>
              <a:rPr lang="zh-CN" altLang="en-US" sz="2400" dirty="0" smtClean="0"/>
              <a:t>使用仿真器软件工具可测量出。</a:t>
            </a:r>
            <a:endParaRPr lang="en-US" altLang="zh-CN" dirty="0" smtClean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555776" y="2911079"/>
            <a:ext cx="6168870" cy="106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CPI</a:t>
            </a:r>
            <a:r>
              <a:rPr lang="zh-CN" altLang="en-US" dirty="0" smtClean="0"/>
              <a:t>：</a:t>
            </a:r>
            <a:r>
              <a:rPr lang="zh-CN" altLang="en-US" sz="2400" dirty="0" smtClean="0"/>
              <a:t>与计算机各种设计细节密切相关，以及应用程序中不同类型指令所占的比例。</a:t>
            </a:r>
            <a:endParaRPr lang="en-US" altLang="zh-CN" sz="2400" dirty="0" smtClean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555776" y="4266207"/>
            <a:ext cx="6145812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时钟频率 </a:t>
            </a:r>
            <a:r>
              <a:rPr lang="zh-CN" altLang="en-US" dirty="0" smtClean="0"/>
              <a:t>（硬件手册通常直接给出）</a:t>
            </a:r>
            <a:endParaRPr lang="en-US" altLang="zh-CN" dirty="0" smtClean="0"/>
          </a:p>
        </p:txBody>
      </p:sp>
      <p:pic>
        <p:nvPicPr>
          <p:cNvPr id="3074" name="Picture 2" descr="D:\教学工作\Computer Organization And Design\Picture\263add0a4077bedadc3f836196116a9f.jpg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3647" y="1426749"/>
            <a:ext cx="1376362" cy="197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1.8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测量、报告和总结性能</a:t>
            </a:r>
            <a:endParaRPr lang="zh-CN" sz="28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711" y="5960011"/>
            <a:ext cx="7973935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zh-CN" altLang="en-US" sz="2000" b="1" dirty="0" smtClean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电子科技大学计算机科学与工程学院</a:t>
            </a:r>
            <a:endParaRPr lang="zh-CN" sz="2000" b="1" dirty="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55660" y="6063394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rgbClr val="FF6600"/>
                </a:solidFill>
              </a:rPr>
              <a:t>           </a:t>
            </a:r>
            <a:endParaRPr lang="zh-CN">
              <a:solidFill>
                <a:srgbClr val="FF6600"/>
              </a:solidFill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67544" y="2204864"/>
            <a:ext cx="7696636" cy="3493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dirty="0" smtClean="0"/>
              <a:t>记住：</a:t>
            </a:r>
            <a:endParaRPr lang="en-US" altLang="zh-CN" dirty="0" smtClean="0"/>
          </a:p>
          <a:p>
            <a:pPr algn="l"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只用一种因素（如指令数）去评价性能是危险的。</a:t>
            </a:r>
            <a:r>
              <a:rPr lang="zh-CN" altLang="en-US" sz="2400" b="1" dirty="0" smtClean="0"/>
              <a:t>当比较两台计算机时，必须考虑全部 三个因素。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唯一能被完全可靠测量的计算机性能指标是时间。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对指令集减少指令数的改进可能降低时钟周期或提高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CPI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，抵消了改进的效果。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指令数最少的代码其执行速度未必是最快的。</a:t>
            </a:r>
            <a:endParaRPr lang="en-US" altLang="zh-CN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Picture 2" descr="D:\教学工作\Computer Organization And Design\Picture\263add0a4077bedadc3f836196116a9f.jpg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892" y="980728"/>
            <a:ext cx="1242564" cy="178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理解程序性能</a:t>
            </a:r>
            <a:endParaRPr lang="zh-CN" sz="28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711" y="5960011"/>
            <a:ext cx="7973935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zh-CN" altLang="en-US" sz="2000" b="1" dirty="0" smtClean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电子科技大学计算机科学与工程学院</a:t>
            </a:r>
            <a:endParaRPr lang="zh-CN" sz="2000" b="1" dirty="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55660" y="6063394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rgbClr val="FF6600"/>
                </a:solidFill>
              </a:rPr>
              <a:t>           </a:t>
            </a:r>
            <a:endParaRPr lang="zh-CN">
              <a:solidFill>
                <a:srgbClr val="FF6600"/>
              </a:solidFill>
            </a:endParaRPr>
          </a:p>
        </p:txBody>
      </p:sp>
      <p:pic>
        <p:nvPicPr>
          <p:cNvPr id="3074" name="Picture 2" descr="D:\教学\Computer Organization And Design\Picture\Software.jpg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74" y="2996952"/>
            <a:ext cx="1213167" cy="118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951020" y="3948029"/>
            <a:ext cx="1391989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程序</a:t>
            </a:r>
            <a:endParaRPr lang="en-US" altLang="zh-CN" sz="2400" dirty="0" smtClean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 rot="2072784">
            <a:off x="2100365" y="2593068"/>
            <a:ext cx="2045865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rgbClr val="FF0000"/>
                </a:solidFill>
              </a:rPr>
              <a:t>指令数、</a:t>
            </a:r>
            <a:r>
              <a:rPr lang="en-US" altLang="zh-CN" sz="1800" dirty="0" smtClean="0">
                <a:solidFill>
                  <a:srgbClr val="FF0000"/>
                </a:solidFill>
              </a:rPr>
              <a:t>CPI</a:t>
            </a:r>
            <a:endParaRPr lang="en-US" altLang="zh-CN" sz="1800" dirty="0" smtClean="0">
              <a:solidFill>
                <a:srgbClr val="FF0000"/>
              </a:solidFill>
            </a:endParaRPr>
          </a:p>
        </p:txBody>
      </p:sp>
      <p:cxnSp>
        <p:nvCxnSpPr>
          <p:cNvPr id="3" name="直接箭头连接符 2"/>
          <p:cNvCxnSpPr>
            <a:stCxn id="5" idx="5"/>
            <a:endCxn id="3074" idx="1"/>
          </p:cNvCxnSpPr>
          <p:nvPr/>
        </p:nvCxnSpPr>
        <p:spPr>
          <a:xfrm>
            <a:off x="2190308" y="2383975"/>
            <a:ext cx="1798066" cy="1205863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99592" y="1503696"/>
            <a:ext cx="1512168" cy="10313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算法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444208" y="1352663"/>
            <a:ext cx="1512168" cy="10313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编程语言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</p:cNvCxnSpPr>
          <p:nvPr/>
        </p:nvCxnSpPr>
        <p:spPr>
          <a:xfrm flipH="1">
            <a:off x="4737678" y="2232942"/>
            <a:ext cx="1927982" cy="753964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3"/>
          <p:cNvSpPr txBox="1">
            <a:spLocks noChangeArrowheads="1"/>
          </p:cNvSpPr>
          <p:nvPr/>
        </p:nvSpPr>
        <p:spPr bwMode="auto">
          <a:xfrm rot="20274433">
            <a:off x="4625472" y="2250687"/>
            <a:ext cx="2045865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rgbClr val="FF0000"/>
                </a:solidFill>
              </a:rPr>
              <a:t>指令数、</a:t>
            </a:r>
            <a:r>
              <a:rPr lang="en-US" altLang="zh-CN" sz="1800" dirty="0" smtClean="0">
                <a:solidFill>
                  <a:srgbClr val="FF0000"/>
                </a:solidFill>
              </a:rPr>
              <a:t>CPI</a:t>
            </a:r>
            <a:endParaRPr lang="en-US" altLang="zh-CN" sz="1800" dirty="0" smtClean="0">
              <a:solidFill>
                <a:srgbClr val="FF000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99592" y="4417419"/>
            <a:ext cx="1512168" cy="10313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编译程序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5" name="直接箭头连接符 14"/>
          <p:cNvCxnSpPr>
            <a:stCxn id="14" idx="6"/>
            <a:endCxn id="6" idx="1"/>
          </p:cNvCxnSpPr>
          <p:nvPr/>
        </p:nvCxnSpPr>
        <p:spPr>
          <a:xfrm flipV="1">
            <a:off x="2411760" y="4182724"/>
            <a:ext cx="1539260" cy="750351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3"/>
          <p:cNvSpPr txBox="1">
            <a:spLocks noChangeArrowheads="1"/>
          </p:cNvSpPr>
          <p:nvPr/>
        </p:nvSpPr>
        <p:spPr bwMode="auto">
          <a:xfrm rot="20088902">
            <a:off x="2100364" y="4138639"/>
            <a:ext cx="2045865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rgbClr val="FF0000"/>
                </a:solidFill>
              </a:rPr>
              <a:t>指令数、</a:t>
            </a:r>
            <a:r>
              <a:rPr lang="en-US" altLang="zh-CN" sz="1800" dirty="0" smtClean="0">
                <a:solidFill>
                  <a:srgbClr val="FF0000"/>
                </a:solidFill>
              </a:rPr>
              <a:t>CPI</a:t>
            </a:r>
            <a:endParaRPr lang="en-US" altLang="zh-CN" sz="1800" dirty="0" smtClean="0">
              <a:solidFill>
                <a:srgbClr val="FF000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444208" y="4417418"/>
            <a:ext cx="1512168" cy="10313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</a:rPr>
              <a:t>ISA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 rot="884128">
            <a:off x="5149170" y="3482501"/>
            <a:ext cx="2045865" cy="93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>
                <a:solidFill>
                  <a:srgbClr val="FF0000"/>
                </a:solidFill>
              </a:rPr>
              <a:t>指令数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CPI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zh-CN" altLang="en-US" sz="1800" dirty="0" smtClean="0">
                <a:solidFill>
                  <a:srgbClr val="FF0000"/>
                </a:solidFill>
              </a:rPr>
              <a:t>时钟频率</a:t>
            </a:r>
            <a:endParaRPr lang="en-US" altLang="zh-CN" sz="1800" dirty="0" smtClean="0">
              <a:solidFill>
                <a:srgbClr val="FF0000"/>
              </a:solidFill>
            </a:endParaRPr>
          </a:p>
        </p:txBody>
      </p:sp>
      <p:cxnSp>
        <p:nvCxnSpPr>
          <p:cNvPr id="24" name="直接箭头连接符 23"/>
          <p:cNvCxnSpPr>
            <a:stCxn id="20" idx="1"/>
          </p:cNvCxnSpPr>
          <p:nvPr/>
        </p:nvCxnSpPr>
        <p:spPr>
          <a:xfrm flipH="1" flipV="1">
            <a:off x="5201541" y="4182724"/>
            <a:ext cx="1464119" cy="385726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18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1.8 </a:t>
            </a:r>
            <a:r>
              <a:rPr lang="zh-CN" altLang="en-US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测量、报告和总结性能</a:t>
            </a:r>
            <a:endParaRPr lang="zh-CN" sz="28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>
          <a:xfrm>
            <a:off x="750711" y="978758"/>
            <a:ext cx="8270875" cy="50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CN" altLang="en-US" sz="2800" dirty="0" smtClean="0"/>
              <a:t>哪一种飞机的性能最好？</a:t>
            </a:r>
            <a:endParaRPr lang="en-AU" sz="2800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79512" y="1631757"/>
          <a:ext cx="3167062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" name="Chart" r:id="rId1" imgW="3860800" imgH="2562860" progId="">
                  <p:embed followColorScheme="full"/>
                </p:oleObj>
              </mc:Choice>
              <mc:Fallback>
                <p:oleObj name="Chart" r:id="rId1" imgW="3860800" imgH="2562860" progId="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631757"/>
                        <a:ext cx="3167062" cy="209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635499" y="1628582"/>
          <a:ext cx="3352800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Chart" r:id="rId3" imgW="4086860" imgH="2562860" progId="">
                  <p:embed followColorScheme="full"/>
                </p:oleObj>
              </mc:Choice>
              <mc:Fallback>
                <p:oleObj name="Chart" r:id="rId3" imgW="4086860" imgH="2562860" progId="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499" y="1628582"/>
                        <a:ext cx="3352800" cy="209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79512" y="3857432"/>
          <a:ext cx="3167062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" name="Chart" r:id="rId5" imgW="3860800" imgH="2562860" progId="">
                  <p:embed followColorScheme="full"/>
                </p:oleObj>
              </mc:Choice>
              <mc:Fallback>
                <p:oleObj name="Chart" r:id="rId5" imgW="3860800" imgH="2562860" progId="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857432"/>
                        <a:ext cx="3167062" cy="209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3635499" y="3847907"/>
          <a:ext cx="3379788" cy="210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3" name="Chart" r:id="rId7" imgW="4097655" imgH="2562860" progId="">
                  <p:embed followColorScheme="full"/>
                </p:oleObj>
              </mc:Choice>
              <mc:Fallback>
                <p:oleObj name="Chart" r:id="rId7" imgW="4097655" imgH="2562860" progId="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499" y="3847907"/>
                        <a:ext cx="3379788" cy="21097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 txBox="1">
            <a:spLocks noChangeArrowheads="1"/>
          </p:cNvSpPr>
          <p:nvPr/>
        </p:nvSpPr>
        <p:spPr>
          <a:xfrm>
            <a:off x="7164288" y="1628800"/>
            <a:ext cx="18002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巡航速度最高：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Concorde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航程最远：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DC8-50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载客量和吞吐率最大：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747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哪一种飞机的性能最好？</a:t>
            </a:r>
            <a:endParaRPr lang="en-AU" sz="2000" b="1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OleChart spid="6" grpId="0"/>
      <p:bldOleChart spid="7" grpId="0"/>
      <p:bldOleChart spid="8" grpId="0"/>
      <p:bldOleChart spid="11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1.8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测量、报告和总结性能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7950" y="836712"/>
            <a:ext cx="8856538" cy="5597525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34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不同类型的基准测试程序（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benchmarks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zh-CN" altLang="en-US" sz="2000" kern="0" dirty="0"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0" hangingPunct="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400" kern="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核心测试程序：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从实际的程序中抽取少量较短的关键程序框架代码构成，这些代码的执行直接影响程序总的执行时间。如</a:t>
            </a: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Livermore Loops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400" kern="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Linpack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0" hangingPunct="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kern="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小测试程序：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代码在</a:t>
            </a: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10~100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行，具有特定目的测试程序。如</a:t>
            </a: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Sieve of </a:t>
            </a:r>
            <a:r>
              <a:rPr lang="en-US" altLang="zh-CN" sz="2400" kern="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Erastosthenes</a:t>
            </a: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, Puzzle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400" kern="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Quieksort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0" hangingPunct="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kern="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综合测试程序：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对一大套应用程序中的操作和操作数的执行频率进行统计，得到平均执行频率，再按这个频率编制的模拟测试程序。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如</a:t>
            </a: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Whetstone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Dhrystone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09600" indent="-609600" eaLnBrk="0" hangingPunct="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2400" kern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基准测试程序集：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选择一组有代表性的</a:t>
            </a:r>
            <a:r>
              <a:rPr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不同类型应用程序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，集中起来构成基准测试程序集，以有效评测计算机处理各种应用的性能。这种测试程序集合也称为测试程序组件（</a:t>
            </a: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benchmark suites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）。</a:t>
            </a:r>
            <a:r>
              <a:rPr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</a:t>
            </a:r>
            <a:r>
              <a:rPr lang="en-US" altLang="zh-CN" sz="2400" kern="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SPEC</a:t>
            </a:r>
            <a:r>
              <a:rPr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kern="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TPC</a:t>
            </a:r>
            <a:r>
              <a:rPr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400" kern="0" dirty="0">
              <a:solidFill>
                <a:schemeClr val="accent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1.8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测量、报告和总结性能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6190" y="1124744"/>
            <a:ext cx="8763000" cy="4724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基准测试程序可以针对一个系统的某些方面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ts val="3500"/>
              </a:lnSpc>
            </a:pPr>
            <a:r>
              <a:rPr lang="en-US" altLang="zh-CN" sz="1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floating point &amp; integer </a:t>
            </a:r>
            <a:r>
              <a:rPr lang="zh-CN" altLang="en-US" sz="1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运算</a:t>
            </a:r>
            <a:r>
              <a:rPr lang="en-US" altLang="zh-CN" sz="1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, memory system, I/O, OS</a:t>
            </a:r>
            <a:endParaRPr lang="zh-CN" altLang="en-US" sz="1800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3500"/>
              </a:lnSpc>
              <a:spcBef>
                <a:spcPct val="45000"/>
              </a:spcBef>
              <a:buFont typeface="Symbol" panose="05050102010706020507" pitchFamily="18" charset="2"/>
              <a:buChar char="·"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通用基准测试程序可能是</a:t>
            </a:r>
            <a:r>
              <a:rPr lang="zh-CN" altLang="en-US" sz="24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一个误导，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因为硬件和编译器的供应商或许会</a:t>
            </a:r>
            <a:r>
              <a:rPr lang="zh-CN" altLang="en-US" sz="24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只针对这些基准测试程序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优化他们的设计。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3500"/>
              </a:lnSpc>
              <a:spcBef>
                <a:spcPct val="45000"/>
              </a:spcBef>
              <a:buFont typeface="Symbol" panose="05050102010706020507" pitchFamily="18" charset="2"/>
              <a:buChar char="·"/>
            </a:pPr>
            <a:r>
              <a:rPr lang="zh-CN" altLang="en-US" sz="24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最好的基准测试程序就是实际应用程序，因为它们反应了终端用户的需要。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3500"/>
              </a:lnSpc>
              <a:spcBef>
                <a:spcPct val="45000"/>
              </a:spcBef>
              <a:buFont typeface="Symbol" panose="05050102010706020507" pitchFamily="18" charset="2"/>
              <a:buChar char="·"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系统结构可能对某些应用性能好，而对其他应用性能差。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3500"/>
              </a:lnSpc>
              <a:spcBef>
                <a:spcPct val="45000"/>
              </a:spcBef>
              <a:buFont typeface="Symbol" panose="05050102010706020507" pitchFamily="18" charset="2"/>
              <a:buChar char="·"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编译通过利用结构的特点可以提高性能。应用程序特定的编译器优化已越来越流行。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18090" y="1124744"/>
            <a:ext cx="8839200" cy="4968875"/>
          </a:xfrm>
          <a:prstGeom prst="rect">
            <a:avLst/>
          </a:prstGeom>
        </p:spPr>
        <p:txBody>
          <a:bodyPr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>
              <a:lnSpc>
                <a:spcPts val="3300"/>
              </a:lnSpc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SPEC - The System Performance Evaluation Cooperative</a:t>
            </a:r>
            <a:r>
              <a:rPr lang="zh-CN" altLang="en-US" sz="28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一个开放性的非赢利组织</a:t>
            </a:r>
            <a:endParaRPr lang="zh-CN" altLang="en-US" b="1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indent="-182880">
              <a:lnSpc>
                <a:spcPts val="3300"/>
              </a:lnSpc>
              <a:defRPr/>
            </a:pPr>
            <a:r>
              <a:rPr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1988</a:t>
            </a: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年</a:t>
            </a:r>
            <a:r>
              <a:rPr lang="zh-CN" altLang="en-US" sz="2400" b="1" dirty="0" smtClean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由工作站厂商</a:t>
            </a:r>
            <a:r>
              <a:rPr lang="en-US" altLang="zh-CN" sz="2400" b="1" dirty="0" smtClean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HP</a:t>
            </a:r>
            <a:r>
              <a:rPr lang="en-US" altLang="en-US" sz="2400" b="1" dirty="0" smtClean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b="1" dirty="0" smtClean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DEC</a:t>
            </a:r>
            <a:r>
              <a:rPr lang="en-US" altLang="en-US" sz="2400" b="1" dirty="0" smtClean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b="1" dirty="0" smtClean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MIPS</a:t>
            </a:r>
            <a:r>
              <a:rPr lang="en-US" altLang="en-US" sz="2400" b="1" dirty="0" smtClean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b="1" dirty="0" smtClean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SUN</a:t>
            </a:r>
            <a:r>
              <a:rPr lang="zh-CN" altLang="en-US" sz="2400" b="1" dirty="0" smtClean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共同发起，</a:t>
            </a: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以满足市场迫切需要的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标准化性能测试</a:t>
            </a: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4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indent="-182880">
              <a:lnSpc>
                <a:spcPts val="3300"/>
              </a:lnSpc>
              <a:defRPr/>
            </a:pP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已成为最成功的性能测试标准化组织，有</a:t>
            </a:r>
            <a:r>
              <a:rPr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40</a:t>
            </a: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个公司成员。</a:t>
            </a:r>
            <a:endParaRPr lang="zh-CN" altLang="en-US" sz="24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indent="-182880">
              <a:lnSpc>
                <a:spcPts val="3300"/>
              </a:lnSpc>
              <a:defRPr/>
            </a:pPr>
            <a:r>
              <a:rPr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http://www.spec.org</a:t>
            </a:r>
            <a:endParaRPr lang="en-US" altLang="zh-CN" sz="24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82880" indent="-182880">
              <a:lnSpc>
                <a:spcPts val="3300"/>
              </a:lnSpc>
              <a:defRPr/>
            </a:pP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SPEC's Philosophy</a:t>
            </a:r>
            <a:endParaRPr lang="en-US" altLang="zh-CN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indent="-182880">
              <a:lnSpc>
                <a:spcPts val="3300"/>
              </a:lnSpc>
              <a:defRPr/>
            </a:pP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目标：保证市场有一套公平和实用的指标来区分不同的候选系统。</a:t>
            </a:r>
            <a:endParaRPr lang="zh-CN" altLang="en-US" sz="24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indent="-182880">
              <a:lnSpc>
                <a:spcPts val="3300"/>
              </a:lnSpc>
              <a:defRPr/>
            </a:pP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基本方法：提供基于现有应用程序的一套标准化源代码作为基准测试程序集。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1.8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测量、报告和总结性能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1.8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测量、报告和总结性能</a:t>
            </a:r>
            <a:endParaRPr lang="zh-CN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711" y="5960011"/>
            <a:ext cx="7973935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zh-CN" altLang="en-US" sz="2000" b="1" dirty="0" smtClean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电子科技大学计算机科学与工程学院</a:t>
            </a:r>
            <a:endParaRPr lang="zh-CN" sz="2000" b="1" dirty="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55660" y="6063394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rgbClr val="FF6600"/>
                </a:solidFill>
              </a:rPr>
              <a:t>           </a:t>
            </a:r>
            <a:endParaRPr lang="zh-CN">
              <a:solidFill>
                <a:srgbClr val="FF6600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749" y="1127344"/>
            <a:ext cx="4660997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en-US" altLang="zh-CN" dirty="0" smtClean="0"/>
              <a:t>SPEC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CPU</a:t>
            </a:r>
            <a:r>
              <a:rPr lang="zh-CN" altLang="en-US" dirty="0" smtClean="0"/>
              <a:t>基准测试程序</a:t>
            </a:r>
            <a:endParaRPr lang="en-US" altLang="zh-CN" dirty="0" smtClean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14331" y="1829715"/>
            <a:ext cx="7617292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dirty="0" smtClean="0"/>
              <a:t>SPEC - </a:t>
            </a:r>
            <a:r>
              <a:rPr lang="en-US" altLang="zh-CN" i="1" dirty="0" smtClean="0">
                <a:solidFill>
                  <a:schemeClr val="accent6">
                    <a:lumMod val="50000"/>
                  </a:schemeClr>
                </a:solidFill>
              </a:rPr>
              <a:t>System Performance Evaluation Cooperative</a:t>
            </a:r>
            <a:endParaRPr lang="en-US" altLang="zh-CN" i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92166" y="2629599"/>
            <a:ext cx="608409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en-US" altLang="zh-CN" dirty="0" smtClean="0"/>
              <a:t>SPEC CPU2006</a:t>
            </a:r>
            <a:endParaRPr lang="en-US" altLang="zh-CN" dirty="0" smtClean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259632" y="3312944"/>
            <a:ext cx="608409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/>
              <a:t>12</a:t>
            </a:r>
            <a:r>
              <a:rPr lang="zh-CN" altLang="en-US" dirty="0" smtClean="0"/>
              <a:t>个整数基准测试程序集</a:t>
            </a:r>
            <a:endParaRPr lang="en-US" altLang="zh-CN" dirty="0" smtClean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259632" y="3891615"/>
            <a:ext cx="608409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dirty="0" smtClean="0"/>
              <a:t>17</a:t>
            </a:r>
            <a:r>
              <a:rPr lang="zh-CN" altLang="en-US" dirty="0" smtClean="0"/>
              <a:t>个浮点数基准测试程序集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1.8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测量、报告和总结性能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850" y="1124545"/>
            <a:ext cx="8496300" cy="5184775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>
              <a:lnSpc>
                <a:spcPct val="80000"/>
              </a:lnSpc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CPU-intensive benchmarks</a:t>
            </a:r>
            <a:endParaRPr lang="en-US" altLang="zh-CN" b="1" dirty="0" smtClean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lvl="1" indent="-182880">
              <a:lnSpc>
                <a:spcPct val="80000"/>
              </a:lnSpc>
              <a:defRPr/>
            </a:pPr>
            <a:r>
              <a:rPr lang="en-US" altLang="zh-CN" sz="2400" dirty="0" smtClean="0">
                <a:latin typeface="Comic Sans MS" panose="030F0702030302020204" pitchFamily="66" charset="0"/>
              </a:rPr>
              <a:t>SPEC89</a:t>
            </a:r>
            <a:endParaRPr lang="en-US" altLang="zh-CN" sz="24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lvl="1" indent="-182880">
              <a:lnSpc>
                <a:spcPct val="80000"/>
              </a:lnSpc>
              <a:defRPr/>
            </a:pPr>
            <a:r>
              <a:rPr lang="en-US" altLang="zh-CN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SPEC92</a:t>
            </a:r>
            <a:endParaRPr lang="en-US" altLang="zh-CN" sz="24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lvl="1" indent="-182880">
              <a:lnSpc>
                <a:spcPct val="80000"/>
              </a:lnSpc>
              <a:defRPr/>
            </a:pPr>
            <a:r>
              <a:rPr lang="en-US" altLang="zh-CN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SPEC95</a:t>
            </a:r>
            <a:endParaRPr lang="en-US" altLang="zh-CN" sz="24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lvl="1" indent="-182880">
              <a:lnSpc>
                <a:spcPct val="80000"/>
              </a:lnSpc>
              <a:defRPr/>
            </a:pPr>
            <a:r>
              <a:rPr lang="en-US" altLang="zh-CN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SPEC2000</a:t>
            </a:r>
            <a:endParaRPr lang="en-US" altLang="zh-CN" sz="24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lvl="1" indent="-182880">
              <a:lnSpc>
                <a:spcPct val="80000"/>
              </a:lnSpc>
              <a:defRPr/>
            </a:pPr>
            <a:r>
              <a:rPr lang="en-US" altLang="zh-CN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SPEC CPU2006 ( 12 CINT2006, 17 CFP2006)</a:t>
            </a:r>
            <a:r>
              <a:rPr lang="en-US" altLang="zh-CN" dirty="0" smtClean="0">
                <a:latin typeface="Comic Sans MS" panose="030F0702030302020204" pitchFamily="66" charset="0"/>
              </a:rPr>
              <a:t> </a:t>
            </a:r>
            <a:endParaRPr lang="en-US" altLang="zh-CN" dirty="0" smtClean="0">
              <a:latin typeface="Comic Sans MS" panose="030F0702030302020204" pitchFamily="66" charset="0"/>
            </a:endParaRPr>
          </a:p>
          <a:p>
            <a:pPr marL="182880" indent="-182880">
              <a:lnSpc>
                <a:spcPct val="80000"/>
              </a:lnSpc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graphics-intensive benchmarks</a:t>
            </a:r>
            <a:endParaRPr lang="en-US" altLang="zh-CN" b="1" dirty="0" smtClean="0">
              <a:solidFill>
                <a:schemeClr val="accent1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lvl="1" indent="-182880">
              <a:lnSpc>
                <a:spcPct val="80000"/>
              </a:lnSpc>
              <a:defRPr/>
            </a:pPr>
            <a:r>
              <a:rPr lang="en-US" altLang="zh-CN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SPEC2000</a:t>
            </a:r>
            <a:endParaRPr lang="en-US" altLang="zh-CN" sz="24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731520" lvl="2" indent="-182880">
              <a:lnSpc>
                <a:spcPct val="80000"/>
              </a:lnSpc>
              <a:defRPr/>
            </a:pPr>
            <a:r>
              <a:rPr lang="en-US" altLang="zh-CN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SPECviewperf</a:t>
            </a:r>
            <a:endParaRPr lang="en-US" altLang="zh-CN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1005840" lvl="3" indent="-182880">
              <a:lnSpc>
                <a:spcPct val="80000"/>
              </a:lnSpc>
              <a:defRPr/>
            </a:pPr>
            <a:r>
              <a:rPr lang="en-US" altLang="zh-CN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is used for benchmarking systems supporting the OpenGL graphics library</a:t>
            </a:r>
            <a:endParaRPr lang="en-US" altLang="zh-CN" sz="2400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731520" lvl="2" indent="-182880">
              <a:lnSpc>
                <a:spcPct val="80000"/>
              </a:lnSpc>
              <a:defRPr/>
            </a:pPr>
            <a:r>
              <a:rPr lang="en-US" altLang="zh-CN" dirty="0" err="1" smtClean="0">
                <a:latin typeface="Comic Sans MS" panose="030F0702030302020204" pitchFamily="66" charset="0"/>
                <a:sym typeface="Wingdings" panose="05000000000000000000" pitchFamily="2" charset="2"/>
              </a:rPr>
              <a:t>SPECapc</a:t>
            </a:r>
            <a:endParaRPr lang="en-US" altLang="zh-CN" dirty="0" smtClean="0"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1005840" lvl="3" indent="-182880">
              <a:lnSpc>
                <a:spcPct val="80000"/>
              </a:lnSpc>
              <a:defRPr/>
            </a:pPr>
            <a:r>
              <a:rPr lang="en-US" altLang="zh-CN" sz="2400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consists of applications that make extensive use of graphics.</a:t>
            </a:r>
            <a:endParaRPr lang="en-US" altLang="zh-CN" sz="2400" dirty="0">
              <a:latin typeface="Times-Roman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3429000" y="19050"/>
            <a:ext cx="4114800" cy="328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138BC99C-494A-4D99-970A-23B12664EE10}" type="slidenum">
              <a:rPr lang="zh-CN" altLang="en-US" sz="1200" b="0" smtClean="0">
                <a:latin typeface="Arial" panose="020B0604020202020204" pitchFamily="34" charset="0"/>
              </a:rPr>
            </a:fld>
            <a:endParaRPr lang="en-US" altLang="zh-CN" sz="1200" b="0" smtClean="0">
              <a:latin typeface="Arial" panose="020B0604020202020204" pitchFamily="34" charset="0"/>
            </a:endParaRPr>
          </a:p>
        </p:txBody>
      </p:sp>
      <p:pic>
        <p:nvPicPr>
          <p:cNvPr id="152579" name="Picture 4" descr="f01-16-9780123838728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60350"/>
            <a:ext cx="6337300" cy="656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950" y="1438275"/>
            <a:ext cx="1655763" cy="9112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400" i="1" dirty="0" smtClean="0">
                <a:solidFill>
                  <a:schemeClr val="tx1"/>
                </a:solidFill>
                <a:latin typeface="MyriadMM-It_400_600_" charset="0"/>
              </a:rPr>
              <a:t>Integer programs</a:t>
            </a:r>
            <a:endParaRPr lang="en-US" altLang="zh-CN" sz="2400" i="1" dirty="0">
              <a:solidFill>
                <a:schemeClr val="tx1"/>
              </a:solidFill>
              <a:latin typeface="MyriadMM-It_400_600_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7950" y="4030663"/>
            <a:ext cx="1655763" cy="9112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400" i="1" dirty="0" smtClean="0">
                <a:solidFill>
                  <a:schemeClr val="tx1"/>
                </a:solidFill>
                <a:latin typeface="MyriadMM-It_400_600_" charset="0"/>
              </a:rPr>
              <a:t>Floating-point programs</a:t>
            </a:r>
            <a:endParaRPr lang="en-US" altLang="zh-CN" sz="2400" i="1" dirty="0">
              <a:solidFill>
                <a:schemeClr val="tx1"/>
              </a:solidFill>
              <a:latin typeface="MyriadMM-It_400_600_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8313" y="620713"/>
            <a:ext cx="7905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68313" y="3068638"/>
            <a:ext cx="7905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68313" y="6381750"/>
            <a:ext cx="7905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863600" y="620713"/>
            <a:ext cx="0" cy="817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827088" y="3116263"/>
            <a:ext cx="0" cy="817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27088" y="2349500"/>
            <a:ext cx="0" cy="719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827088" y="4941888"/>
            <a:ext cx="0" cy="14398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900113" y="700088"/>
            <a:ext cx="1150937" cy="7381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MyriadMM-It_400_600_" charset="0"/>
              </a:rPr>
              <a:t>C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MyriadMM-It_400_600_" charset="0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MyriadMM-It_400_600_" charset="0"/>
              </a:rPr>
              <a:t>9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  <a:latin typeface="MyriadMM-It_400_600_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MyriadMM-It_400_600_" charset="0"/>
              </a:rPr>
              <a:t>C++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MyriadMM-It_400_600_" charset="0"/>
              </a:rPr>
              <a:t>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MyriadMM-It_400_600_" charset="0"/>
              </a:rPr>
              <a:t>3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MyriadMM-It_400_600_" charset="0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827088" y="5013325"/>
            <a:ext cx="1441450" cy="1416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MyriadMM-It_400_600_" charset="0"/>
              </a:rPr>
              <a:t>Fortran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MyriadMM-It_400_600_" charset="0"/>
              </a:rPr>
              <a:t>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MyriadMM-It_400_600_" charset="0"/>
              </a:rPr>
              <a:t>6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  <a:latin typeface="MyriadMM-It_400_600_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MyriadMM-It_400_600_" charset="0"/>
              </a:rPr>
              <a:t>C++</a:t>
            </a:r>
            <a:r>
              <a:rPr lang="zh-CN" altLang="en-US" sz="2000" dirty="0" smtClean="0">
                <a:solidFill>
                  <a:schemeClr val="accent1">
                    <a:lumMod val="75000"/>
                  </a:schemeClr>
                </a:solidFill>
                <a:latin typeface="MyriadMM-It_400_600_" charset="0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MyriadMM-It_400_600_" charset="0"/>
              </a:rPr>
              <a:t>4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  <a:latin typeface="MyriadMM-It_400_600_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MyriadMM-It_400_600_" charset="0"/>
              </a:rPr>
              <a:t>C: 3</a:t>
            </a:r>
            <a:endParaRPr lang="en-US" altLang="zh-CN" sz="2000" dirty="0" smtClean="0">
              <a:solidFill>
                <a:schemeClr val="accent1">
                  <a:lumMod val="75000"/>
                </a:schemeClr>
              </a:solidFill>
              <a:latin typeface="MyriadMM-It_400_600_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accent1">
                    <a:lumMod val="75000"/>
                  </a:schemeClr>
                </a:solidFill>
                <a:latin typeface="MyriadMM-It_400_600_" charset="0"/>
              </a:rPr>
              <a:t>C/Fortran: 4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MyriadMM-It_400_600_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1.8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测量、报告和总结性能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27584" y="762000"/>
            <a:ext cx="78486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600" dirty="0" smtClean="0"/>
              <a:t>Server Benchmarks</a:t>
            </a:r>
            <a:endParaRPr lang="en-US" altLang="zh-CN" sz="3600" dirty="0">
              <a:latin typeface="MyriadMM-It_400_600_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39219" y="1273535"/>
            <a:ext cx="8564562" cy="27987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 smtClean="0">
                <a:latin typeface="Comic Sans MS" panose="030F0702030302020204" pitchFamily="66" charset="0"/>
              </a:rPr>
              <a:t> SPEC</a:t>
            </a:r>
            <a:endParaRPr lang="en-US" altLang="zh-CN" sz="2800" dirty="0" smtClean="0">
              <a:latin typeface="Comic Sans MS" panose="030F0702030302020204" pitchFamily="66" charset="0"/>
            </a:endParaRPr>
          </a:p>
          <a:p>
            <a:pPr lvl="1">
              <a:defRPr/>
            </a:pPr>
            <a:r>
              <a:rPr lang="en-US" altLang="zh-CN" sz="2400" dirty="0" err="1" smtClean="0">
                <a:latin typeface="Comic Sans MS" panose="030F0702030302020204" pitchFamily="66" charset="0"/>
              </a:rPr>
              <a:t>SPECrate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—processing rate of a multiprocessor</a:t>
            </a:r>
            <a:endParaRPr lang="en-US" altLang="zh-CN" sz="2400" dirty="0" smtClean="0">
              <a:latin typeface="Comic Sans MS" panose="030F0702030302020204" pitchFamily="66" charset="0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Comic Sans MS" panose="030F0702030302020204" pitchFamily="66" charset="0"/>
              </a:rPr>
              <a:t>   </a:t>
            </a:r>
            <a:r>
              <a:rPr lang="zh-CN" altLang="en-US" sz="2400" b="1" dirty="0" smtClean="0">
                <a:latin typeface="Comic Sans MS" panose="030F0702030302020204" pitchFamily="66" charset="0"/>
              </a:rPr>
              <a:t>由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SPEC CPU2000</a:t>
            </a:r>
            <a:r>
              <a:rPr lang="zh-CN" altLang="en-US" sz="2400" b="1" dirty="0" smtClean="0">
                <a:latin typeface="Comic Sans MS" panose="030F0702030302020204" pitchFamily="66" charset="0"/>
              </a:rPr>
              <a:t>构建实现多个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CPU</a:t>
            </a:r>
            <a:r>
              <a:rPr lang="zh-CN" altLang="en-US" sz="2400" b="1" dirty="0" smtClean="0">
                <a:latin typeface="Comic Sans MS" panose="030F0702030302020204" pitchFamily="66" charset="0"/>
              </a:rPr>
              <a:t>基准测试程序副本 </a:t>
            </a:r>
            <a:endParaRPr lang="zh-CN" altLang="en-US" sz="2400" b="1" dirty="0" smtClean="0">
              <a:latin typeface="Comic Sans MS" panose="030F0702030302020204" pitchFamily="66" charset="0"/>
            </a:endParaRPr>
          </a:p>
          <a:p>
            <a:pPr lvl="1">
              <a:defRPr/>
            </a:pPr>
            <a:r>
              <a:rPr lang="en-US" altLang="zh-CN" sz="2400" dirty="0" smtClean="0">
                <a:latin typeface="Comic Sans MS" panose="030F0702030302020204" pitchFamily="66" charset="0"/>
              </a:rPr>
              <a:t>SPECSFS--file server benchmark</a:t>
            </a:r>
            <a:endParaRPr lang="en-US" altLang="zh-CN" sz="2400" dirty="0" smtClean="0">
              <a:latin typeface="Comic Sans MS" panose="030F0702030302020204" pitchFamily="66" charset="0"/>
            </a:endParaRPr>
          </a:p>
          <a:p>
            <a:pPr lvl="1">
              <a:defRPr/>
            </a:pPr>
            <a:r>
              <a:rPr lang="en-US" altLang="zh-CN" sz="2400" dirty="0" err="1" smtClean="0">
                <a:latin typeface="Comic Sans MS" panose="030F0702030302020204" pitchFamily="66" charset="0"/>
              </a:rPr>
              <a:t>SPECWeb</a:t>
            </a:r>
            <a:r>
              <a:rPr lang="en-US" altLang="zh-CN" sz="2400" dirty="0" smtClean="0">
                <a:latin typeface="Comic Sans MS" panose="030F0702030302020204" pitchFamily="66" charset="0"/>
              </a:rPr>
              <a:t>--Web server benchmark</a:t>
            </a:r>
            <a:endParaRPr lang="en-US" altLang="zh-CN" sz="2400" dirty="0"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77185" y="3573016"/>
            <a:ext cx="9429750" cy="374173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Wingdings" panose="05000000000000000000" pitchFamily="2" charset="2"/>
              <a:buChar char="n"/>
              <a:defRPr/>
            </a:pPr>
            <a:r>
              <a:rPr lang="en-US" altLang="zh-CN" sz="2800" dirty="0">
                <a:latin typeface="Comic Sans MS" panose="030F0702030302020204" pitchFamily="66" charset="0"/>
              </a:rPr>
              <a:t>  TPC benchmark—Transaction Processing Council</a:t>
            </a:r>
            <a:endParaRPr lang="en-US" altLang="zh-CN" sz="2800" dirty="0">
              <a:latin typeface="Comic Sans MS" panose="030F0702030302020204" pitchFamily="66" charset="0"/>
            </a:endParaRPr>
          </a:p>
          <a:p>
            <a:pPr lvl="2">
              <a:lnSpc>
                <a:spcPts val="29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latin typeface="Comic Sans MS" panose="030F0702030302020204" pitchFamily="66" charset="0"/>
              </a:rPr>
              <a:t> TPC-A, 1985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2">
              <a:lnSpc>
                <a:spcPts val="29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latin typeface="Comic Sans MS" panose="030F0702030302020204" pitchFamily="66" charset="0"/>
              </a:rPr>
              <a:t> TPC-C, 1992,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2">
              <a:lnSpc>
                <a:spcPts val="29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latin typeface="Comic Sans MS" panose="030F0702030302020204" pitchFamily="66" charset="0"/>
              </a:rPr>
              <a:t> TPC-H</a:t>
            </a:r>
            <a:r>
              <a:rPr lang="en-US" altLang="zh-CN" sz="2000" dirty="0"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altLang="zh-CN" sz="2000" dirty="0">
                <a:latin typeface="Comic Sans MS" panose="030F0702030302020204" pitchFamily="66" charset="0"/>
              </a:rPr>
              <a:t> TPC-R</a:t>
            </a:r>
            <a:r>
              <a:rPr lang="en-US" altLang="zh-CN" sz="2000" dirty="0"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altLang="zh-CN" sz="2000" dirty="0">
                <a:latin typeface="Comic Sans MS" panose="030F0702030302020204" pitchFamily="66" charset="0"/>
              </a:rPr>
              <a:t>TPC-W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2">
              <a:lnSpc>
                <a:spcPts val="2900"/>
              </a:lnSpc>
              <a:defRPr/>
            </a:pPr>
            <a:r>
              <a:rPr lang="zh-CN" altLang="en-US" sz="2000" dirty="0">
                <a:latin typeface="Comic Sans MS" panose="030F0702030302020204" pitchFamily="66" charset="0"/>
              </a:rPr>
              <a:t>事务处理（</a:t>
            </a:r>
            <a:r>
              <a:rPr lang="en-US" altLang="zh-CN" sz="2000" dirty="0">
                <a:latin typeface="Comic Sans MS" panose="030F0702030302020204" pitchFamily="66" charset="0"/>
              </a:rPr>
              <a:t>TP</a:t>
            </a:r>
            <a:r>
              <a:rPr lang="zh-CN" altLang="en-US" sz="2000" dirty="0">
                <a:latin typeface="Comic Sans MS" panose="030F0702030302020204" pitchFamily="66" charset="0"/>
              </a:rPr>
              <a:t>）：数据库访问与更新。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2">
              <a:lnSpc>
                <a:spcPts val="2900"/>
              </a:lnSpc>
              <a:defRPr/>
            </a:pPr>
            <a:r>
              <a:rPr lang="zh-CN" altLang="en-US" sz="2000" dirty="0">
                <a:latin typeface="Comic Sans MS" panose="030F0702030302020204" pitchFamily="66" charset="0"/>
              </a:rPr>
              <a:t>典型</a:t>
            </a:r>
            <a:r>
              <a:rPr lang="en-US" altLang="zh-CN" sz="2000" dirty="0">
                <a:latin typeface="Comic Sans MS" panose="030F0702030302020204" pitchFamily="66" charset="0"/>
              </a:rPr>
              <a:t>TP</a:t>
            </a:r>
            <a:r>
              <a:rPr lang="zh-CN" altLang="en-US" sz="2000" dirty="0">
                <a:latin typeface="Comic Sans MS" panose="030F0702030302020204" pitchFamily="66" charset="0"/>
              </a:rPr>
              <a:t>系统：机票预订系统，银行</a:t>
            </a:r>
            <a:r>
              <a:rPr lang="en-US" altLang="zh-CN" sz="2000" dirty="0">
                <a:latin typeface="Comic Sans MS" panose="030F0702030302020204" pitchFamily="66" charset="0"/>
              </a:rPr>
              <a:t>ATM</a:t>
            </a:r>
            <a:r>
              <a:rPr lang="zh-CN" altLang="en-US" sz="2000" dirty="0">
                <a:latin typeface="Comic Sans MS" panose="030F0702030302020204" pitchFamily="66" charset="0"/>
              </a:rPr>
              <a:t>系统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2">
              <a:lnSpc>
                <a:spcPts val="2900"/>
              </a:lnSpc>
              <a:defRPr/>
            </a:pPr>
            <a:r>
              <a:rPr lang="zh-CN" altLang="en-US" sz="2000" dirty="0">
                <a:latin typeface="Comic Sans MS" panose="030F0702030302020204" pitchFamily="66" charset="0"/>
              </a:rPr>
              <a:t>评测指标：</a:t>
            </a:r>
            <a:r>
              <a:rPr lang="zh-CN" altLang="en-US" sz="2000" dirty="0"/>
              <a:t>每秒钟处理的事务数。对响应时间也有要求。</a:t>
            </a:r>
            <a:endParaRPr lang="en-US" altLang="zh-CN" sz="2000" dirty="0"/>
          </a:p>
          <a:p>
            <a:pPr lvl="2">
              <a:lnSpc>
                <a:spcPts val="2900"/>
              </a:lnSpc>
              <a:defRPr/>
            </a:pPr>
            <a:endParaRPr lang="en-US" altLang="zh-CN" sz="2000" dirty="0">
              <a:latin typeface="Comic Sans MS" panose="030F0702030302020204" pitchFamily="66" charset="0"/>
            </a:endParaRPr>
          </a:p>
          <a:p>
            <a:pPr lvl="2">
              <a:defRPr/>
            </a:pPr>
            <a:endParaRPr lang="en-US" altLang="zh-CN" sz="2000" dirty="0">
              <a:latin typeface="Comic Sans MS" panose="030F0702030302020204" pitchFamily="66" charset="0"/>
            </a:endParaRPr>
          </a:p>
          <a:p>
            <a:pPr lvl="2">
              <a:defRPr/>
            </a:pPr>
            <a:endParaRPr lang="en-US" altLang="zh-CN" sz="2000" dirty="0">
              <a:latin typeface="Times-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1.8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测量、报告和总结性能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9512" y="980728"/>
          <a:ext cx="8856984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123"/>
                <a:gridCol w="1107123"/>
                <a:gridCol w="1107123"/>
                <a:gridCol w="1107123"/>
                <a:gridCol w="1107123"/>
                <a:gridCol w="1227442"/>
                <a:gridCol w="822614"/>
                <a:gridCol w="12713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指令数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x10</a:t>
                      </a:r>
                      <a:r>
                        <a:rPr lang="en-US" altLang="zh-CN" baseline="30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CPI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时钟周期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秒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x10</a:t>
                      </a:r>
                      <a:r>
                        <a:rPr lang="en-US" altLang="zh-CN" baseline="30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执行时间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秒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参考时间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秒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SPECratio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解释性串处理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perl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2118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637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9770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15.3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块分类压缩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bzip2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2389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817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9650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11.8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GNU C</a:t>
                      </a:r>
                      <a:r>
                        <a:rPr lang="zh-CN" altLang="en-US" dirty="0" smtClean="0"/>
                        <a:t>编译器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gcc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1050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1.72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724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8050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11.1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组合优化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mcf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336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10.00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1345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9120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6.8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几何平均值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11.7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itle 8"/>
          <p:cNvSpPr txBox="1"/>
          <p:nvPr/>
        </p:nvSpPr>
        <p:spPr>
          <a:xfrm>
            <a:off x="588580" y="5335488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SPECINT2006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基准程序在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AMD Opteron X4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上的运行结果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1.8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测量、报告和总结性能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23215" y="980266"/>
            <a:ext cx="8659688" cy="3445917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为了简化测试结果，</a:t>
            </a:r>
            <a:r>
              <a:rPr lang="en-US" altLang="zh-CN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SPEC</a:t>
            </a:r>
            <a:r>
              <a:rPr lang="zh-CN" altLang="en-US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使用了一个单一数字来归纳所有基准程序的测试结果，具体方法是：</a:t>
            </a:r>
            <a:endParaRPr lang="en-US" altLang="zh-CN" sz="2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将被测计算机的执行时间标准化，即将被测计算机的执行时间除以一个参考处理器的执行时间，结果成为</a:t>
            </a:r>
            <a:r>
              <a:rPr lang="en-US" altLang="zh-CN" sz="26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SPECratio</a:t>
            </a:r>
            <a:r>
              <a:rPr lang="zh-CN" altLang="en-US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r>
              <a:rPr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该</a:t>
            </a:r>
            <a:r>
              <a:rPr lang="zh-CN" altLang="en-US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值越大，表示性能越快，然后再取这些</a:t>
            </a:r>
            <a:r>
              <a:rPr lang="en-US" altLang="zh-CN" sz="26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SPECratio</a:t>
            </a:r>
            <a:r>
              <a:rPr lang="zh-CN" altLang="en-US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的几何平均值。</a:t>
            </a:r>
            <a:endParaRPr lang="zh-CN" altLang="en-US" sz="2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10380" y="4002405"/>
            <a:ext cx="4528820" cy="2687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1.8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测量、报告和总结性能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8230" y="1163215"/>
            <a:ext cx="8604250" cy="521811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计算机性能通常用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峰值性能（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Peak performance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持续性能（</a:t>
            </a: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Sustained performance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来评价。</a:t>
            </a:r>
            <a:endParaRPr lang="zh-CN" altLang="en-US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峰值性能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是指在理想情况下计算机系统可获得的最高理论性能，它不能反映出系统的实际性能。</a:t>
            </a:r>
            <a:endParaRPr lang="zh-CN" altLang="en-US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实际性能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又称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持续性能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，其值只有峰值性能的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5%~35%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，这是因为实际程序运行时会受到硬件结构、操作系统、算法设计和编程等因素的影响。</a:t>
            </a:r>
            <a:endParaRPr lang="zh-CN" altLang="en-US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1.8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测量、报告和总结性能</a:t>
            </a:r>
            <a:endParaRPr lang="zh-CN" sz="28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1628800"/>
            <a:ext cx="8116108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dirty="0" smtClean="0"/>
              <a:t>响应时间 </a:t>
            </a:r>
            <a:r>
              <a:rPr lang="en-US" altLang="zh-CN" i="1" dirty="0" smtClean="0">
                <a:solidFill>
                  <a:srgbClr val="C00000"/>
                </a:solidFill>
              </a:rPr>
              <a:t>-  Response time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08411" y="2312144"/>
            <a:ext cx="5147765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从提出请求到被执行的时间</a:t>
            </a:r>
            <a:endParaRPr lang="zh-CN" alt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45571" y="2933215"/>
            <a:ext cx="8116108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dirty="0" smtClean="0"/>
              <a:t>吞吐率 </a:t>
            </a:r>
            <a:r>
              <a:rPr lang="en-US" altLang="zh-CN" i="1" dirty="0" smtClean="0">
                <a:solidFill>
                  <a:srgbClr val="C00000"/>
                </a:solidFill>
              </a:rPr>
              <a:t>-  Throughput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029418" y="3600670"/>
            <a:ext cx="5723829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单位时间内所做的工作</a:t>
            </a:r>
            <a:endParaRPr lang="zh-CN" altLang="en-US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62918" y="4365103"/>
            <a:ext cx="8116108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 smtClean="0">
                <a:solidFill>
                  <a:srgbClr val="0000FF"/>
                </a:solidFill>
              </a:rPr>
              <a:t>提高响应时间和吞吐率 的方法？</a:t>
            </a:r>
            <a:endParaRPr lang="zh-CN" altLang="en-US" i="1" dirty="0">
              <a:solidFill>
                <a:srgbClr val="0000FF"/>
              </a:solidFill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995676" y="5013176"/>
            <a:ext cx="5723829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用更</a:t>
            </a:r>
            <a:r>
              <a:rPr lang="zh-CN" altLang="en-US" dirty="0" smtClean="0">
                <a:solidFill>
                  <a:srgbClr val="FF0000"/>
                </a:solidFill>
              </a:rPr>
              <a:t>快</a:t>
            </a:r>
            <a:r>
              <a:rPr lang="zh-CN" altLang="en-US" dirty="0" smtClean="0"/>
              <a:t>的处理器</a:t>
            </a:r>
            <a:endParaRPr lang="zh-CN" altLang="en-US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000499" y="5602564"/>
            <a:ext cx="5723829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用更</a:t>
            </a:r>
            <a:r>
              <a:rPr lang="zh-CN" altLang="en-US" dirty="0" smtClean="0">
                <a:solidFill>
                  <a:srgbClr val="FF0000"/>
                </a:solidFill>
              </a:rPr>
              <a:t>多</a:t>
            </a:r>
            <a:r>
              <a:rPr lang="zh-CN" altLang="en-US" dirty="0" smtClean="0"/>
              <a:t>的处理器</a:t>
            </a:r>
            <a:endParaRPr lang="zh-CN" altLang="en-US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084168" y="2276872"/>
            <a:ext cx="2808312" cy="71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000" b="1" dirty="0" smtClean="0">
                <a:solidFill>
                  <a:srgbClr val="FF0000"/>
                </a:solidFill>
              </a:rPr>
              <a:t>点对点的到达时间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 smtClean="0">
                <a:solidFill>
                  <a:srgbClr val="FF0000"/>
                </a:solidFill>
              </a:rPr>
              <a:t>Concorde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最好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084168" y="3505477"/>
            <a:ext cx="2808312" cy="4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000" b="1" dirty="0" smtClean="0">
                <a:solidFill>
                  <a:srgbClr val="FF0000"/>
                </a:solidFill>
              </a:rPr>
              <a:t>旅客吞吐率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747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最好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51520" y="980728"/>
            <a:ext cx="8116108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b="1" dirty="0" smtClean="0">
                <a:solidFill>
                  <a:srgbClr val="C00000"/>
                </a:solidFill>
              </a:rPr>
              <a:t>计算机性能的定义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 rot="19740834">
            <a:off x="5652119" y="1570237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6444208" y="1375434"/>
            <a:ext cx="2180594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 smtClean="0"/>
              <a:t>针对单任务</a:t>
            </a:r>
            <a:endParaRPr lang="zh-CN" altLang="en-US" sz="2400" b="1" dirty="0"/>
          </a:p>
        </p:txBody>
      </p:sp>
      <p:sp>
        <p:nvSpPr>
          <p:cNvPr id="17" name="右箭头 16"/>
          <p:cNvSpPr/>
          <p:nvPr/>
        </p:nvSpPr>
        <p:spPr>
          <a:xfrm rot="2219731">
            <a:off x="5414588" y="3868453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6156176" y="4255754"/>
            <a:ext cx="2180594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 smtClean="0"/>
              <a:t>针对数据中心</a:t>
            </a:r>
            <a:endParaRPr lang="zh-CN" altLang="en-US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3" grpId="0"/>
      <p:bldP spid="14" grpId="0"/>
      <p:bldP spid="10" grpId="0"/>
      <p:bldP spid="12" grpId="0"/>
      <p:bldP spid="15" grpId="0"/>
      <p:bldP spid="16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1.8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测量、报告和总结性能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Picture 4" descr="f01-20-978012383872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57205"/>
            <a:ext cx="7633097" cy="434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50763" y="5301208"/>
            <a:ext cx="821372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四个程序运行在四个</a:t>
            </a: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64</a:t>
            </a: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位处理器上所发挥出的峰值性能的比例。除了</a:t>
            </a:r>
            <a:r>
              <a:rPr lang="en-GB" altLang="zh-CN" sz="22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Paratec</a:t>
            </a:r>
            <a:r>
              <a:rPr lang="en-GB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程序</a:t>
            </a:r>
            <a:r>
              <a:rPr lang="en-GB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, the Power 4 and Itanium 2 </a:t>
            </a: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处理器都只发挥了峰值性能的</a:t>
            </a: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5%-10%.</a:t>
            </a:r>
            <a:r>
              <a:rPr lang="en-GB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en-US" altLang="zh-CN" sz="2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755576" y="548680"/>
            <a:ext cx="7562641" cy="568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  量化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设计与分析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基础</a:t>
            </a:r>
            <a:endParaRPr lang="en-US" altLang="zh-CN" sz="2800" b="1" dirty="0" smtClean="0">
              <a:solidFill>
                <a:schemeClr val="accent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1.1  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引言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1.2  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计算机的分类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1.3  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计算机系统结构定义和计算机的设计任务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1.4  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实现技术的趋势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1.5  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集成电路功耗的趋势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1.6  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成本的趋势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1.7  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可靠性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1.8  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测量、报告和总结计算机性能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400" b="1" kern="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1.9  </a:t>
            </a:r>
            <a:r>
              <a:rPr lang="zh-CN" altLang="en-US" sz="2400" b="1" kern="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计算机设计的量化原则</a:t>
            </a:r>
            <a:endParaRPr lang="en-US" altLang="zh-CN" sz="2400" b="1" kern="0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1.10  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综合：性能和性价比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3" name="Straight Connector 9"/>
          <p:cNvCxnSpPr/>
          <p:nvPr/>
        </p:nvCxnSpPr>
        <p:spPr>
          <a:xfrm>
            <a:off x="682352" y="1267172"/>
            <a:ext cx="5257800" cy="1588"/>
          </a:xfrm>
          <a:prstGeom prst="line">
            <a:avLst/>
          </a:prstGeom>
          <a:ln w="476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1.9  </a:t>
            </a:r>
            <a:r>
              <a:rPr lang="zh-CN" altLang="en-US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计算机设计的量化原则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91680" y="2132856"/>
            <a:ext cx="6779914" cy="36703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defRPr/>
            </a:pPr>
            <a:r>
              <a:rPr lang="zh-CN" altLang="en-US" sz="2800" b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利用并行性</a:t>
            </a:r>
            <a:r>
              <a:rPr lang="zh-CN" altLang="en-US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parallelism</a:t>
            </a:r>
            <a:r>
              <a:rPr lang="en-US" altLang="en-US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sz="280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3500"/>
              </a:lnSpc>
              <a:defRPr/>
            </a:pPr>
            <a:r>
              <a:rPr lang="zh-CN" altLang="en-US" sz="2800" b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局部性原理</a:t>
            </a:r>
            <a:r>
              <a:rPr lang="zh-CN" altLang="en-US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Principle of Locality</a:t>
            </a:r>
            <a:r>
              <a:rPr lang="en-US" altLang="en-US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sz="280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3500"/>
              </a:lnSpc>
              <a:defRPr/>
            </a:pPr>
            <a:r>
              <a:rPr lang="zh-CN" altLang="en-US" sz="2800" b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注重经常性事件</a:t>
            </a:r>
            <a:r>
              <a:rPr lang="zh-CN" altLang="en-US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the common case</a:t>
            </a:r>
            <a:r>
              <a:rPr lang="en-US" altLang="en-US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sz="280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3500"/>
              </a:lnSpc>
              <a:defRPr/>
            </a:pPr>
            <a:r>
              <a:rPr lang="en-US" altLang="zh-CN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Amdahl‘s </a:t>
            </a:r>
            <a:r>
              <a:rPr lang="zh-CN" altLang="en-US" sz="2800" b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定律</a:t>
            </a:r>
            <a:r>
              <a:rPr lang="zh-CN" altLang="en-US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sz="280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3500"/>
              </a:lnSpc>
              <a:defRPr/>
            </a:pPr>
            <a:r>
              <a:rPr lang="en-US" altLang="zh-CN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CPU </a:t>
            </a:r>
            <a:r>
              <a:rPr lang="zh-CN" altLang="en-US" sz="2800" b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性能公式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1.9  </a:t>
            </a:r>
            <a:r>
              <a:rPr lang="zh-CN" altLang="en-US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计算机设计的量化原则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43316" y="1700808"/>
            <a:ext cx="7346776" cy="38884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改善计算机性能最重要的方法</a:t>
            </a:r>
            <a:endParaRPr lang="zh-CN" altLang="en-US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3400"/>
              </a:lnSpc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并行性的层次 </a:t>
            </a:r>
            <a:endParaRPr lang="zh-CN" altLang="en-US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ts val="3400"/>
              </a:lnSpc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线程级或任务级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: 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使用多个处理器，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GPU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ts val="3400"/>
              </a:lnSpc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指令级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ts val="3400"/>
              </a:lnSpc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流水线、超标量、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OOO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等</a:t>
            </a:r>
            <a:endParaRPr lang="zh-CN" altLang="en-US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ts val="3400"/>
              </a:lnSpc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操作级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: 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ts val="3400"/>
              </a:lnSpc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并行加法器</a:t>
            </a:r>
            <a:endParaRPr lang="zh-CN" altLang="en-US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ts val="3400"/>
              </a:lnSpc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组相联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ts val="3400"/>
              </a:lnSpc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功能部件流水线</a:t>
            </a:r>
            <a:endParaRPr lang="zh-CN" altLang="en-US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676761" y="937746"/>
            <a:ext cx="3921857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利用并行性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1.9  </a:t>
            </a:r>
            <a:r>
              <a:rPr lang="zh-CN" altLang="en-US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计算机设计的量化原则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000727" y="908720"/>
            <a:ext cx="7273925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6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局部性原理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560" y="1668215"/>
            <a:ext cx="8382000" cy="4800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840"/>
              </a:lnSpc>
              <a:spcBef>
                <a:spcPct val="30000"/>
              </a:spcBef>
              <a:defRPr/>
            </a:pPr>
            <a:r>
              <a:rPr lang="zh-CN" altLang="en-US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程序特性：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趋向于重用最近用过的数据和指令</a:t>
            </a:r>
            <a:endParaRPr lang="zh-CN" altLang="en-US" sz="240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3840"/>
              </a:lnSpc>
              <a:spcBef>
                <a:spcPct val="30000"/>
              </a:spcBef>
              <a:defRPr/>
            </a:pPr>
            <a:r>
              <a:rPr lang="zh-CN" altLang="en-US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经验法则：</a:t>
            </a:r>
            <a:endParaRPr lang="zh-CN" altLang="en-US" sz="280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ts val="3840"/>
              </a:lnSpc>
              <a:spcBef>
                <a:spcPct val="30000"/>
              </a:spcBef>
              <a:defRPr/>
            </a:pP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一个程序</a:t>
            </a:r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90% 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的执行时间仅仅执行 其</a:t>
            </a:r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10%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的代码。</a:t>
            </a:r>
            <a:endParaRPr lang="zh-CN" altLang="en-US" sz="240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3840"/>
              </a:lnSpc>
              <a:spcBef>
                <a:spcPct val="30000"/>
              </a:spcBef>
              <a:defRPr/>
            </a:pPr>
            <a:r>
              <a:rPr lang="zh-CN" altLang="en-US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时间局部性（</a:t>
            </a:r>
            <a:r>
              <a:rPr lang="en-US" altLang="zh-CN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Temporal locality</a:t>
            </a:r>
            <a:r>
              <a:rPr lang="zh-CN" altLang="en-US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 </a:t>
            </a:r>
            <a:endParaRPr lang="zh-CN" altLang="en-US" sz="280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ts val="3840"/>
              </a:lnSpc>
              <a:spcBef>
                <a:spcPct val="30000"/>
              </a:spcBef>
              <a:defRPr/>
            </a:pP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最近访问过的项很可能近期将被访问。</a:t>
            </a:r>
            <a:endParaRPr lang="zh-CN" altLang="en-US" sz="240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3840"/>
              </a:lnSpc>
              <a:spcBef>
                <a:spcPct val="30000"/>
              </a:spcBef>
              <a:defRPr/>
            </a:pPr>
            <a:r>
              <a:rPr lang="zh-CN" altLang="en-US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空间局部性（</a:t>
            </a:r>
            <a:r>
              <a:rPr lang="en-US" altLang="zh-CN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Spatial locality</a:t>
            </a:r>
            <a:r>
              <a:rPr lang="zh-CN" altLang="en-US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 </a:t>
            </a:r>
            <a:endParaRPr lang="zh-CN" altLang="en-US" sz="280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ts val="3840"/>
              </a:lnSpc>
              <a:spcBef>
                <a:spcPct val="30000"/>
              </a:spcBef>
              <a:defRPr/>
            </a:pP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地址相近单元的内容趋向于在一定时间内被相近访问。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1.9  </a:t>
            </a:r>
            <a:r>
              <a:rPr lang="zh-CN" altLang="en-US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计算机设计的量化原则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33400" y="854022"/>
            <a:ext cx="8305800" cy="72008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注重常用事件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0429" y="1576760"/>
            <a:ext cx="8229600" cy="4953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计算机设计最重要和普遍原则</a:t>
            </a:r>
            <a:endParaRPr lang="zh-CN" altLang="en-US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功耗、资源分配、性能、可靠性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经验法则：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simple is fast.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简化常用事件，速度能够更快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例如：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中两个数相加，结果可能产生溢出，溢出情况较少，不溢出才是常见情况。因此，可以通过简化不溢出相加的操作来提高机器的性能。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  <a:sym typeface="Arial" panose="020B0604020202020204" pitchFamily="34" charset="0"/>
              </a:rPr>
              <a:t>             例如：处理器中的取指和译码单元要比乘法单元使用得更加频繁，因此，应注重这两个单元的性能设计。</a:t>
            </a:r>
            <a:endParaRPr lang="zh-CN" altLang="en-US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量化这个原则的基本定律：</a:t>
            </a:r>
            <a:r>
              <a:rPr lang="en-US" altLang="zh-CN" sz="2800" dirty="0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Amdahl’s Law</a:t>
            </a:r>
            <a:endParaRPr lang="zh-CN" altLang="en-US" sz="2800" dirty="0" smtClean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1.9 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计算机设计的量化原则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0825" y="980728"/>
            <a:ext cx="8534400" cy="4800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>
              <a:lnSpc>
                <a:spcPct val="120000"/>
              </a:lnSpc>
              <a:defRPr/>
            </a:pPr>
            <a:r>
              <a:rPr lang="zh-CN" altLang="en-US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采用</a:t>
            </a:r>
            <a:r>
              <a:rPr lang="zh-CN" altLang="en-US" sz="280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更快的执行方式</a:t>
            </a:r>
            <a:r>
              <a:rPr lang="zh-CN" altLang="en-US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后所获得的系统性能提高，与这种执行方式的</a:t>
            </a:r>
            <a:r>
              <a:rPr lang="zh-CN" altLang="en-US" sz="280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使用频率</a:t>
            </a:r>
            <a:r>
              <a:rPr lang="zh-CN" altLang="en-US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或</a:t>
            </a:r>
            <a:r>
              <a:rPr lang="zh-CN" altLang="en-US" sz="280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占总执行时间的比例</a:t>
            </a:r>
            <a:r>
              <a:rPr lang="zh-CN" altLang="en-US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有关。</a:t>
            </a:r>
            <a:endParaRPr lang="zh-CN" altLang="en-US" sz="2800" smtClean="0">
              <a:solidFill>
                <a:schemeClr val="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82880" indent="-182880">
              <a:lnSpc>
                <a:spcPct val="120000"/>
              </a:lnSpc>
              <a:defRPr/>
            </a:pPr>
            <a:r>
              <a:rPr lang="en-US" altLang="zh-CN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Example</a:t>
            </a:r>
            <a:endParaRPr lang="en-US" altLang="zh-CN" sz="280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82880" indent="-182880">
              <a:lnSpc>
                <a:spcPct val="120000"/>
              </a:lnSpc>
              <a:defRPr/>
            </a:pP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3284984"/>
            <a:ext cx="8382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1.9 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计算机设计的量化原则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79512" y="908720"/>
            <a:ext cx="882015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925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Amdahl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定律可以阐述为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：系统中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某一部件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由于采用某种更快的执行方式后所获得系统性能的提高，与这种执行方式的使用频率或占总执行时间的比例有关。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Amdahl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定律定义了一台计算机系统采用某种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改进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措施所取得的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加速比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143694" y="3068439"/>
            <a:ext cx="9036174" cy="936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   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Amdahl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定律定义了一台计算机系统采用某种改进措施所取得的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加速比</a:t>
            </a:r>
            <a:r>
              <a:rPr lang="zh-CN" altLang="en-US" sz="2400" dirty="0" smtClean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00188" y="4149080"/>
          <a:ext cx="62865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1" imgW="2908300" imgH="419100" progId="Equation.DSMT4">
                  <p:embed/>
                </p:oleObj>
              </mc:Choice>
              <mc:Fallback>
                <p:oleObj name="Equation" r:id="rId1" imgW="29083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149080"/>
                        <a:ext cx="6286500" cy="8699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 cap="flat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595563" y="5085184"/>
          <a:ext cx="57213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3" imgW="2757170" imgH="419100" progId="Equation.DSMT4">
                  <p:embed/>
                </p:oleObj>
              </mc:Choice>
              <mc:Fallback>
                <p:oleObj name="Equation" r:id="rId3" imgW="275717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5085184"/>
                        <a:ext cx="5721350" cy="8683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1.9 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计算机设计的量化原则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536" y="1308273"/>
            <a:ext cx="8075613" cy="44969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" indent="0"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en-US" altLang="zh-CN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Amdahl</a:t>
            </a:r>
            <a:r>
              <a:rPr lang="zh-CN" altLang="en-US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定律中，加速比与两个因素有关：</a:t>
            </a:r>
            <a:endParaRPr lang="zh-CN" altLang="en-US" sz="2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925" indent="0">
              <a:lnSpc>
                <a:spcPct val="120000"/>
              </a:lnSpc>
              <a:buFont typeface="Wingdings" panose="05000000000000000000" pitchFamily="2" charset="2"/>
              <a:buAutoNum type="alphaLcPeriod"/>
            </a:pPr>
            <a:r>
              <a:rPr lang="zh-CN" altLang="en-US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在原有的计算机上，能被改进的部分在总执行</a:t>
            </a:r>
            <a:endParaRPr lang="zh-CN" altLang="en-US" sz="2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925" indent="0"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zh-CN" altLang="en-US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时间中所占的比例，即</a:t>
            </a:r>
            <a:endParaRPr lang="zh-CN" altLang="en-US" sz="2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925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600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这个值称为改进比例，记</a:t>
            </a:r>
            <a:endParaRPr lang="zh-CN" altLang="en-US" sz="2600" dirty="0" smtClean="0">
              <a:solidFill>
                <a:schemeClr val="accent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925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600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en-US" altLang="zh-CN" sz="2600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Fe</a:t>
            </a:r>
            <a:r>
              <a:rPr lang="zh-CN" altLang="en-US" sz="2600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，它总小于等于</a:t>
            </a:r>
            <a:r>
              <a:rPr lang="en-US" altLang="zh-CN" sz="2600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600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600" dirty="0" smtClean="0">
              <a:solidFill>
                <a:schemeClr val="accent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925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例如，如果一个任务在原来机器上的执行时间为</a:t>
            </a:r>
            <a:endParaRPr lang="zh-CN" altLang="en-US" sz="22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925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60s</a:t>
            </a:r>
            <a:r>
              <a:rPr lang="zh-CN" altLang="en-US" sz="2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，其中</a:t>
            </a:r>
            <a:r>
              <a:rPr lang="en-US" altLang="zh-CN" sz="2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20s</a:t>
            </a:r>
            <a:r>
              <a:rPr lang="zh-CN" altLang="en-US" sz="2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的执行时间可以使用改进措施，那</a:t>
            </a:r>
            <a:endParaRPr lang="zh-CN" altLang="en-US" sz="22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925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么</a:t>
            </a:r>
            <a:r>
              <a:rPr lang="en-US" altLang="zh-CN" sz="2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Fe</a:t>
            </a:r>
            <a:r>
              <a:rPr lang="zh-CN" altLang="en-US" sz="2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就是</a:t>
            </a:r>
            <a:r>
              <a:rPr lang="en-US" altLang="zh-CN" sz="2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20</a:t>
            </a:r>
            <a:r>
              <a:rPr lang="zh-CN" altLang="en-US" sz="2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／</a:t>
            </a:r>
            <a:r>
              <a:rPr lang="en-US" altLang="zh-CN" sz="2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60=1/3</a:t>
            </a:r>
            <a:r>
              <a:rPr lang="zh-CN" altLang="en-US" sz="2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2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925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2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503738" y="2780928"/>
          <a:ext cx="419821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1" imgW="1879600" imgH="419100" progId="Equation.DSMT4">
                  <p:embed/>
                </p:oleObj>
              </mc:Choice>
              <mc:Fallback>
                <p:oleObj name="Equation" r:id="rId1" imgW="1879600" imgH="4191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2780928"/>
                        <a:ext cx="4198212" cy="9361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1.9 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计算机设计的量化原则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124744"/>
            <a:ext cx="8507288" cy="46805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b. 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改进部分采用改进措施后，相比没有采用改进措施前性能提高的倍数，即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  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这个值称为改进加速比，记为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Se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，它总大于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。例如，在原来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的条件下程序的某一部分执行时间为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5s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，而改进后这一部分只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需要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2s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，那么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Se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是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／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30000"/>
              </a:lnSpc>
              <a:buFont typeface="Wingdings 2" panose="05020102010507070707" pitchFamily="18" charset="2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我们可以得出如下结论：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Grp="1" noChangeAspect="1"/>
          </p:cNvGraphicFramePr>
          <p:nvPr/>
        </p:nvGraphicFramePr>
        <p:xfrm>
          <a:off x="3059832" y="1722801"/>
          <a:ext cx="4104456" cy="914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1" imgW="1879600" imgH="419100" progId="Equation.DSMT4">
                  <p:embed/>
                </p:oleObj>
              </mc:Choice>
              <mc:Fallback>
                <p:oleObj name="Equation" r:id="rId1" imgW="1879600" imgH="419100" progId="Equation.DSMT4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722801"/>
                        <a:ext cx="4104456" cy="91411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1.8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测量、报告和总结性能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9552" y="1052736"/>
            <a:ext cx="8116108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dirty="0" smtClean="0"/>
              <a:t>吞吐率和响应时间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60348" y="1700808"/>
            <a:ext cx="8116108" cy="1834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400" dirty="0" smtClean="0"/>
              <a:t>下面两种改进计算机系统的方式，能否增加其吞吐率或减少其响应时间？</a:t>
            </a:r>
            <a:endParaRPr lang="en-US" altLang="zh-CN" sz="2400" dirty="0" smtClean="0"/>
          </a:p>
          <a:p>
            <a:pPr marL="457200" indent="-457200" algn="l">
              <a:lnSpc>
                <a:spcPct val="120000"/>
              </a:lnSpc>
              <a:buAutoNum type="arabicPeriod"/>
            </a:pPr>
            <a:r>
              <a:rPr lang="zh-CN" altLang="en-US" sz="2400" dirty="0" smtClean="0"/>
              <a:t>将计算机中的处理器更换为更高速的型号</a:t>
            </a:r>
            <a:endParaRPr lang="en-US" altLang="zh-CN" sz="2400" dirty="0" smtClean="0"/>
          </a:p>
          <a:p>
            <a:pPr marL="457200" indent="-457200" algn="l">
              <a:lnSpc>
                <a:spcPct val="120000"/>
              </a:lnSpc>
              <a:buAutoNum type="arabicPeriod"/>
            </a:pPr>
            <a:r>
              <a:rPr lang="zh-CN" altLang="en-US" sz="2400" dirty="0" smtClean="0"/>
              <a:t>增加多个处理器来分别处理独立的任务，如搜索万维网</a:t>
            </a:r>
            <a:endParaRPr lang="zh-CN" altLang="en-US" sz="24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3610717"/>
            <a:ext cx="8116108" cy="231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答：一般说来，降低响应时间都可以增加吞吐率。方式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同时改进了响应时间和吞吐率。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尽管方式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</a:rPr>
              <a:t>不会使任务完成更快，只会增加吞吐率。但是当需要处理更多任务时，系统可能需要后续请求排队。在这种情况下，增加了吞吐率，也就改进了响应时间。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1.9 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计算机设计的量化原则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6363" y="549300"/>
            <a:ext cx="8642350" cy="56880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en-US" sz="24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）改进后整个任务的执行时间</a:t>
            </a:r>
            <a:r>
              <a:rPr lang="en-US" altLang="zh-CN" sz="24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Tn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为：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其中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T0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为改进前的整个任务的执行时间。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）改进后整个系统的加速比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Sn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</a:t>
            </a:r>
            <a:endParaRPr lang="zh-CN" altLang="en-US" sz="24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上面式子中（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1-</a:t>
            </a:r>
            <a:r>
              <a:rPr lang="en-US" altLang="zh-CN" sz="2400" i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Fe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）表示不可改进部分，我们做以下分析：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当</a:t>
            </a:r>
            <a:r>
              <a:rPr lang="en-US" altLang="zh-CN" sz="2400" i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Fe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，即没有可改进部分时，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Sn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Grp="1" noChangeAspect="1"/>
          </p:cNvGraphicFramePr>
          <p:nvPr/>
        </p:nvGraphicFramePr>
        <p:xfrm>
          <a:off x="5652120" y="980901"/>
          <a:ext cx="31559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Equation" r:id="rId1" imgW="1244600" imgH="482600" progId="Equation.DSMT4">
                  <p:embed/>
                </p:oleObj>
              </mc:Choice>
              <mc:Fallback>
                <p:oleObj name="Equation" r:id="rId1" imgW="1244600" imgH="4826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980901"/>
                        <a:ext cx="3155950" cy="12239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Grp="1" noChangeAspect="1"/>
          </p:cNvGraphicFramePr>
          <p:nvPr/>
        </p:nvGraphicFramePr>
        <p:xfrm>
          <a:off x="5078288" y="3645644"/>
          <a:ext cx="3886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Equation" r:id="rId3" imgW="1600200" imgH="444500" progId="Equation.DSMT4">
                  <p:embed/>
                </p:oleObj>
              </mc:Choice>
              <mc:Fallback>
                <p:oleObj name="Equation" r:id="rId3" imgW="1600200" imgH="444500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288" y="3645644"/>
                        <a:ext cx="3886200" cy="1079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1.9 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计算机设计的量化原则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50825" y="2276872"/>
            <a:ext cx="864235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880" indent="-18288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当</a:t>
            </a:r>
            <a:r>
              <a:rPr lang="en-US" altLang="zh-CN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Fe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，即全可改进部分时，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Sn=Se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，所以性能的提高幅度等于改进后性能提高的倍数。若假设改进前是单核，改进后是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核，且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Fe=1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，则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Sn=4.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91680" y="1236241"/>
            <a:ext cx="2016224" cy="5365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加速比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Sn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Grp="1" noChangeAspect="1"/>
          </p:cNvGraphicFramePr>
          <p:nvPr/>
        </p:nvGraphicFramePr>
        <p:xfrm>
          <a:off x="4067944" y="1053356"/>
          <a:ext cx="3886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Equation" r:id="rId1" imgW="1600200" imgH="444500" progId="Equation.DSMT4">
                  <p:embed/>
                </p:oleObj>
              </mc:Choice>
              <mc:Fallback>
                <p:oleObj name="Equation" r:id="rId1" imgW="1600200" imgH="444500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1053356"/>
                        <a:ext cx="3886200" cy="1079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4145" y="3789015"/>
            <a:ext cx="842632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880" indent="-18288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问题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是，上面是理想情况，考虑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Fe=3/4.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即源程序的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3/4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部分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都可以并行，只有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1/4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的程序必须串行。那么在这种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情况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最多为多少？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456335" y="4941168"/>
          <a:ext cx="3563937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Equation" r:id="rId3" imgW="2273300" imgH="533400" progId="Equation.DSMT4">
                  <p:embed/>
                </p:oleObj>
              </mc:Choice>
              <mc:Fallback>
                <p:oleObj name="Equation" r:id="rId3" imgW="2273300" imgH="533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335" y="4941168"/>
                        <a:ext cx="3563937" cy="1125538"/>
                      </a:xfrm>
                      <a:prstGeom prst="rect">
                        <a:avLst/>
                      </a:prstGeom>
                      <a:solidFill>
                        <a:srgbClr val="D2A01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95313" y="6093668"/>
            <a:ext cx="6977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880" indent="-18288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可以看出无论采用几核处理器，加速比不会超过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4.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6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1.7 Amdahl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定律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50825" y="2081634"/>
            <a:ext cx="864235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880" indent="-18288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当             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时，则                        ，因此，可获取性能改善极限值受</a:t>
            </a:r>
            <a:r>
              <a:rPr lang="en-US" altLang="zh-CN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Fe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值的约束。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05000" y="2118311"/>
          <a:ext cx="1162744" cy="662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" name="Equation" r:id="rId1" imgW="723900" imgH="228600" progId="Equation.DSMT4">
                  <p:embed/>
                </p:oleObj>
              </mc:Choice>
              <mc:Fallback>
                <p:oleObj name="Equation" r:id="rId1" imgW="7239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lum brigh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000" y="2118311"/>
                        <a:ext cx="1162744" cy="66261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Grp="1" noChangeAspect="1"/>
          </p:cNvGraphicFramePr>
          <p:nvPr/>
        </p:nvGraphicFramePr>
        <p:xfrm>
          <a:off x="3635896" y="1988840"/>
          <a:ext cx="1728192" cy="946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Equation" r:id="rId3" imgW="812165" imgH="444500" progId="Equation.DSMT4">
                  <p:embed/>
                </p:oleObj>
              </mc:Choice>
              <mc:Fallback>
                <p:oleObj name="Equation" r:id="rId3" imgW="812165" imgH="444500" progId="Equation.DSMT4">
                  <p:embed/>
                  <p:pic>
                    <p:nvPicPr>
                      <p:cNvPr id="0" name="对象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988840"/>
                        <a:ext cx="1728192" cy="94659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63688" y="1164233"/>
            <a:ext cx="2664619" cy="5365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加速比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Sn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Grp="1" noChangeAspect="1"/>
          </p:cNvGraphicFramePr>
          <p:nvPr/>
        </p:nvGraphicFramePr>
        <p:xfrm>
          <a:off x="3851920" y="892770"/>
          <a:ext cx="3886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Equation" r:id="rId5" imgW="1600200" imgH="444500" progId="Equation.DSMT4">
                  <p:embed/>
                </p:oleObj>
              </mc:Choice>
              <mc:Fallback>
                <p:oleObj name="Equation" r:id="rId5" imgW="1600200" imgH="444500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892770"/>
                        <a:ext cx="3886200" cy="1079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1.9 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计算机设计的量化原则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13952" y="908720"/>
            <a:ext cx="8525248" cy="44640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下面举例子来说明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Amdahl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定律的应用。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【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1-1】 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假定新的处理器采用了改进措施，新处理器处理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Web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应用程序的运行速度是原来处理器的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倍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，同时假定新处理器有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40%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的时间用于计算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，另外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60%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的时间用于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操作。那么改进性能后总的加速比是多少？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/>
        </p:nvSpPr>
        <p:spPr bwMode="auto">
          <a:xfrm>
            <a:off x="827584" y="3356521"/>
            <a:ext cx="7795592" cy="19446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解：由题意可知：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Fe = 40% = 0.4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 = 10 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          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5" name="对象 4" descr="胡桃"/>
          <p:cNvGraphicFramePr>
            <a:graphicFrameLocks noChangeAspect="1"/>
          </p:cNvGraphicFramePr>
          <p:nvPr/>
        </p:nvGraphicFramePr>
        <p:xfrm>
          <a:off x="2215927" y="4077072"/>
          <a:ext cx="4732337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1" imgW="2628900" imgH="444500" progId="Equation.DSMT4">
                  <p:embed/>
                </p:oleObj>
              </mc:Choice>
              <mc:Fallback>
                <p:oleObj name="Equation" r:id="rId1" imgW="2628900" imgH="444500" progId="Equation.DSMT4">
                  <p:embed/>
                  <p:pic>
                    <p:nvPicPr>
                      <p:cNvPr id="0" name="Object 2" descr="胡桃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927" y="4077072"/>
                        <a:ext cx="4732337" cy="1192213"/>
                      </a:xfrm>
                      <a:prstGeom prst="rect">
                        <a:avLst/>
                      </a:prstGeom>
                      <a:blipFill dpi="0" rotWithShape="0">
                        <a:blip r:embed="rId3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1.9 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计算机设计的量化原则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72454" y="980728"/>
            <a:ext cx="9036050" cy="53292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en-US" altLang="zh-CN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【</a:t>
            </a:r>
            <a:r>
              <a:rPr lang="zh-CN" altLang="en-US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1-2】 </a:t>
            </a:r>
            <a:r>
              <a:rPr lang="zh-CN" altLang="en-US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试分析采用哪种设计方案实现求浮点数平方根</a:t>
            </a:r>
            <a:r>
              <a:rPr lang="en-US" altLang="zh-CN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FPSRQ(</a:t>
            </a:r>
            <a:r>
              <a:rPr lang="zh-CN" altLang="en-US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是</a:t>
            </a:r>
            <a:r>
              <a:rPr lang="en-US" altLang="zh-CN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FP</a:t>
            </a:r>
            <a:r>
              <a:rPr lang="zh-CN" altLang="en-US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运算的子集</a:t>
            </a:r>
            <a:r>
              <a:rPr lang="en-US" altLang="zh-CN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对系统性能提高更大。假定</a:t>
            </a:r>
            <a:r>
              <a:rPr lang="en-US" altLang="zh-CN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FPSRQ</a:t>
            </a:r>
            <a:r>
              <a:rPr lang="zh-CN" altLang="en-US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操作占整个程序执行时间的</a:t>
            </a:r>
            <a:r>
              <a:rPr lang="en-US" altLang="zh-CN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20%</a:t>
            </a:r>
            <a:r>
              <a:rPr lang="zh-CN" altLang="en-US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  一种设计方案是增加专门的</a:t>
            </a:r>
            <a:r>
              <a:rPr lang="en-US" altLang="zh-CN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FPSRQ</a:t>
            </a:r>
            <a:r>
              <a:rPr lang="zh-CN" altLang="en-US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硬件，可以将</a:t>
            </a:r>
            <a:r>
              <a:rPr lang="en-US" altLang="zh-CN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FPSRQ</a:t>
            </a:r>
            <a:r>
              <a:rPr lang="zh-CN" altLang="en-US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操作的速度加快到</a:t>
            </a:r>
            <a:r>
              <a:rPr lang="en-US" altLang="zh-CN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10</a:t>
            </a:r>
            <a:r>
              <a:rPr lang="zh-CN" altLang="en-US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倍；</a:t>
            </a:r>
            <a:endParaRPr lang="zh-CN" altLang="en-US" sz="2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  另一种设计方案是提高所有</a:t>
            </a:r>
            <a:r>
              <a:rPr lang="en-US" altLang="zh-CN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FP</a:t>
            </a:r>
            <a:r>
              <a:rPr lang="zh-CN" altLang="en-US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运算指令的执行速度，使得</a:t>
            </a:r>
            <a:r>
              <a:rPr lang="en-US" altLang="zh-CN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FP</a:t>
            </a:r>
            <a:r>
              <a:rPr lang="zh-CN" altLang="en-US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指令的执行速度加快为原来的</a:t>
            </a:r>
            <a:r>
              <a:rPr lang="en-US" altLang="zh-CN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1.6</a:t>
            </a:r>
            <a:r>
              <a:rPr lang="zh-CN" altLang="en-US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倍，设</a:t>
            </a:r>
            <a:r>
              <a:rPr lang="en-US" altLang="zh-CN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FP</a:t>
            </a:r>
            <a:r>
              <a:rPr lang="zh-CN" altLang="en-US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运算指令在总执行时间中占</a:t>
            </a:r>
            <a:r>
              <a:rPr lang="en-US" altLang="zh-CN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50%</a:t>
            </a:r>
            <a:r>
              <a:rPr lang="zh-CN" altLang="en-US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   试比较这两种设计方案。</a:t>
            </a:r>
            <a:endParaRPr lang="zh-CN" altLang="en-US" sz="2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1.9 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计算机设计的量化原则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/>
        </p:nvSpPr>
        <p:spPr bwMode="auto">
          <a:xfrm>
            <a:off x="250824" y="1196752"/>
            <a:ext cx="8785671" cy="49685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解：对这两种设计方案的加速比分别进行计算。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增加</a:t>
            </a:r>
            <a:r>
              <a:rPr lang="zh-CN" altLang="en-US" sz="24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专门</a:t>
            </a:r>
            <a:r>
              <a:rPr lang="en-US" altLang="zh-CN" sz="24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FPSRQ</a:t>
            </a:r>
            <a:r>
              <a:rPr lang="zh-CN" altLang="en-US" sz="24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硬件方案：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Fe = 20% = 0.2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 = 10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zh-CN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zh-CN" sz="2400" dirty="0"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提高</a:t>
            </a:r>
            <a:r>
              <a:rPr lang="zh-CN" altLang="en-US" sz="24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所有</a:t>
            </a:r>
            <a:r>
              <a:rPr lang="en-US" altLang="zh-CN" sz="24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FP</a:t>
            </a:r>
            <a:r>
              <a:rPr lang="zh-CN" altLang="en-US" sz="24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运算指令速度方案：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Fe = 50% = 0.5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 = 1.6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根据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结果判断，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提高所有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FP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运算指令速度的方案要好一些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，这是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由于该测试程序中浮点操作所占比重较大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4" name="对象 3" descr="胡桃"/>
          <p:cNvGraphicFramePr>
            <a:graphicFrameLocks noChangeAspect="1"/>
          </p:cNvGraphicFramePr>
          <p:nvPr/>
        </p:nvGraphicFramePr>
        <p:xfrm>
          <a:off x="2124075" y="2313881"/>
          <a:ext cx="5040313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Equation" r:id="rId1" imgW="3289300" imgH="444500" progId="Equation.DSMT4">
                  <p:embed/>
                </p:oleObj>
              </mc:Choice>
              <mc:Fallback>
                <p:oleObj name="Equation" r:id="rId1" imgW="3289300" imgH="444500" progId="Equation.DSMT4">
                  <p:embed/>
                  <p:pic>
                    <p:nvPicPr>
                      <p:cNvPr id="0" name="Object 3" descr="胡桃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313881"/>
                        <a:ext cx="5040313" cy="827087"/>
                      </a:xfrm>
                      <a:prstGeom prst="rect">
                        <a:avLst/>
                      </a:prstGeom>
                      <a:blipFill dpi="0" rotWithShape="0">
                        <a:blip r:embed="rId3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 descr="胡桃"/>
          <p:cNvGraphicFramePr>
            <a:graphicFrameLocks noChangeAspect="1"/>
          </p:cNvGraphicFramePr>
          <p:nvPr/>
        </p:nvGraphicFramePr>
        <p:xfrm>
          <a:off x="2124075" y="3933056"/>
          <a:ext cx="496887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Equation" r:id="rId4" imgW="3187700" imgH="444500" progId="Equation.DSMT4">
                  <p:embed/>
                </p:oleObj>
              </mc:Choice>
              <mc:Fallback>
                <p:oleObj name="Equation" r:id="rId4" imgW="3187700" imgH="444500" progId="Equation.DSMT4">
                  <p:embed/>
                  <p:pic>
                    <p:nvPicPr>
                      <p:cNvPr id="0" name="Object 2" descr="胡桃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33056"/>
                        <a:ext cx="4968875" cy="842962"/>
                      </a:xfrm>
                      <a:prstGeom prst="rect">
                        <a:avLst/>
                      </a:prstGeom>
                      <a:blipFill dpi="0" rotWithShape="0">
                        <a:blip r:embed="rId3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1.9 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计算机设计的量化原则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1268760"/>
            <a:ext cx="7561088" cy="19923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defRPr/>
            </a:pPr>
            <a:r>
              <a:rPr lang="zh-CN" altLang="en-US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处理器性能的“铁律”：</a:t>
            </a:r>
            <a:endParaRPr lang="zh-CN" altLang="en-US" sz="280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ts val="3400"/>
              </a:lnSpc>
              <a:defRPr/>
            </a:pP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要直接测量使用新改进措施的改进时间是困难的。</a:t>
            </a:r>
            <a:endParaRPr lang="zh-CN" altLang="en-US" sz="240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3400"/>
              </a:lnSpc>
              <a:defRPr/>
            </a:pPr>
            <a:r>
              <a:rPr lang="en-US" altLang="zh-CN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CPU </a:t>
            </a:r>
            <a:r>
              <a:rPr lang="zh-CN" altLang="en-US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性能公式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Picture 4" descr="chap1_3-6new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48" y="3356992"/>
            <a:ext cx="7128792" cy="1508855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1.9 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计算机设计的量化原则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99592" y="908720"/>
            <a:ext cx="7273925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计算</a:t>
            </a:r>
            <a:r>
              <a:rPr lang="en-US" altLang="zh-CN" sz="32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CPU </a:t>
            </a:r>
            <a:r>
              <a:rPr lang="zh-CN" altLang="en-US" sz="32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时间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756717"/>
            <a:ext cx="8515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     CPU time = Instruction count </a:t>
            </a:r>
            <a:r>
              <a:rPr kumimoji="1"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kumimoji="1" lang="en-US" altLang="zh-CN" sz="2400" dirty="0">
                <a:latin typeface="Arial" panose="020B0604020202020204" pitchFamily="34" charset="0"/>
              </a:rPr>
              <a:t> CPI </a:t>
            </a:r>
            <a:r>
              <a:rPr kumimoji="1"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kumimoji="1" lang="en-US" altLang="zh-CN" sz="2400" dirty="0">
                <a:latin typeface="Arial" panose="020B0604020202020204" pitchFamily="34" charset="0"/>
              </a:rPr>
              <a:t> Clock cycle </a:t>
            </a:r>
            <a:r>
              <a:rPr kumimoji="1" lang="en-US" altLang="zh-CN" sz="2400" dirty="0" smtClean="0">
                <a:latin typeface="Arial" panose="020B0604020202020204" pitchFamily="34" charset="0"/>
              </a:rPr>
              <a:t>time</a:t>
            </a:r>
            <a:endParaRPr kumimoji="1" lang="en-US" altLang="zh-CN" sz="2400" dirty="0">
              <a:latin typeface="Arial" panose="020B0604020202020204" pitchFamily="34" charset="0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55576" y="2492896"/>
          <a:ext cx="7537276" cy="909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公式" r:id="rId1" imgW="3352800" imgH="419100" progId="Equation.3">
                  <p:embed/>
                </p:oleObj>
              </mc:Choice>
              <mc:Fallback>
                <p:oleObj name="公式" r:id="rId1" imgW="33528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492896"/>
                        <a:ext cx="7537276" cy="909671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 descr="花束"/>
          <p:cNvGraphicFramePr>
            <a:graphicFrameLocks noChangeAspect="1"/>
          </p:cNvGraphicFramePr>
          <p:nvPr/>
        </p:nvGraphicFramePr>
        <p:xfrm>
          <a:off x="218090" y="4581128"/>
          <a:ext cx="8746398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文档" r:id="rId3" imgW="5629910" imgH="1060450" progId="Word.Document.8">
                  <p:embed/>
                </p:oleObj>
              </mc:Choice>
              <mc:Fallback>
                <p:oleObj name="文档" r:id="rId3" imgW="5629910" imgH="1060450" progId="Word.Document.8">
                  <p:embed/>
                  <p:pic>
                    <p:nvPicPr>
                      <p:cNvPr id="0" name="Object 4" descr="花束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90" y="4581128"/>
                        <a:ext cx="8746398" cy="179705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78527" y="3605073"/>
            <a:ext cx="6918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mic Sans MS" panose="030F0702030302020204" pitchFamily="66" charset="0"/>
              </a:rPr>
              <a:t> Architecture --&gt;  Implementation --&gt;  Realization</a:t>
            </a:r>
            <a:endParaRPr kumimoji="1" lang="en-US" altLang="zh-CN" sz="2000" b="1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mic Sans MS" panose="030F0702030302020204" pitchFamily="66" charset="0"/>
              </a:rPr>
              <a:t> Compiler Designer  Processor Designer  Chip Designer</a:t>
            </a:r>
            <a:endParaRPr kumimoji="1" lang="en-US" altLang="zh-CN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1.9 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计算机设计的量化原则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000727" y="908720"/>
            <a:ext cx="7273925" cy="72008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6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相关因素 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9512" y="1484784"/>
            <a:ext cx="8839200" cy="4800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CPU </a:t>
            </a:r>
            <a:r>
              <a:rPr lang="zh-CN" altLang="en-US" sz="2400" b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性能取决于</a:t>
            </a:r>
            <a:r>
              <a:rPr lang="en-US" altLang="zh-CN" sz="2400" b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b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个特征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zh-CN" altLang="en-US" sz="240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defRPr/>
            </a:pPr>
            <a:r>
              <a:rPr lang="en-US" altLang="zh-CN" sz="2000" b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clock cycle (or rate)        ( CCT )</a:t>
            </a:r>
            <a:endParaRPr lang="en-US" altLang="zh-CN" sz="2000" b="1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defRPr/>
            </a:pPr>
            <a:r>
              <a:rPr lang="en-US" altLang="zh-CN" sz="2000" b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clock cycles per instruction ( CPI )</a:t>
            </a:r>
            <a:endParaRPr lang="en-US" altLang="zh-CN" sz="2000" b="1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defRPr/>
            </a:pPr>
            <a:r>
              <a:rPr lang="en-US" altLang="zh-CN" sz="2000" b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instruction count.            ( IC )</a:t>
            </a:r>
            <a:endParaRPr lang="en-US" altLang="zh-CN" sz="2000" b="1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defRPr/>
            </a:pPr>
            <a:endParaRPr lang="en-US" altLang="zh-CN" sz="2000" b="1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endParaRPr lang="en-US" altLang="zh-CN" sz="2000" b="1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endParaRPr lang="en-US" altLang="zh-CN" sz="2000" b="1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endParaRPr lang="en-US" altLang="zh-CN" sz="2000" b="1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endParaRPr lang="en-US" altLang="zh-CN" sz="2000" b="1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endParaRPr lang="en-US" altLang="zh-CN" sz="2000" b="1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endParaRPr lang="en-US" altLang="zh-CN" sz="2000" b="1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zh-CN" altLang="en-US" sz="2400" b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一个困难：只改变一个特征而不影响其他特征是很困难的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1043608" y="3068960"/>
            <a:ext cx="7620000" cy="2971800"/>
            <a:chOff x="720" y="2208"/>
            <a:chExt cx="4752" cy="1776"/>
          </a:xfrm>
        </p:grpSpPr>
        <p:grpSp>
          <p:nvGrpSpPr>
            <p:cNvPr id="6" name="Group 5"/>
            <p:cNvGrpSpPr/>
            <p:nvPr/>
          </p:nvGrpSpPr>
          <p:grpSpPr bwMode="auto">
            <a:xfrm>
              <a:off x="720" y="2352"/>
              <a:ext cx="4392" cy="1296"/>
              <a:chOff x="712" y="1516"/>
              <a:chExt cx="4392" cy="2384"/>
            </a:xfrm>
          </p:grpSpPr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 flipV="1">
                <a:off x="1948" y="1516"/>
                <a:ext cx="0" cy="23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3056" y="1548"/>
                <a:ext cx="0" cy="2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3744" y="1524"/>
                <a:ext cx="0" cy="2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5104" y="1524"/>
                <a:ext cx="0" cy="23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736" y="2160"/>
                <a:ext cx="43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724" y="2588"/>
                <a:ext cx="43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724" y="3048"/>
                <a:ext cx="43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736" y="3464"/>
                <a:ext cx="43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748" y="3884"/>
                <a:ext cx="4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712" y="1784"/>
                <a:ext cx="43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720" y="2208"/>
              <a:ext cx="4752" cy="1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marL="285750" indent="-28575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tabLst>
                  <a:tab pos="1828800" algn="l"/>
                  <a:tab pos="3657600" algn="l"/>
                  <a:tab pos="5029200" algn="l"/>
                </a:tabLst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tabLst>
                  <a:tab pos="1828800" algn="l"/>
                  <a:tab pos="3657600" algn="l"/>
                  <a:tab pos="5029200" algn="l"/>
                </a:tabLst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tabLst>
                  <a:tab pos="1828800" algn="l"/>
                  <a:tab pos="3657600" algn="l"/>
                  <a:tab pos="5029200" algn="l"/>
                </a:tabLst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tabLst>
                  <a:tab pos="1828800" algn="l"/>
                  <a:tab pos="3657600" algn="l"/>
                  <a:tab pos="5029200" algn="l"/>
                </a:tabLst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tabLst>
                  <a:tab pos="1828800" algn="l"/>
                  <a:tab pos="3657600" algn="l"/>
                  <a:tab pos="5029200" algn="l"/>
                </a:tabLst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tabLst>
                  <a:tab pos="1828800" algn="l"/>
                  <a:tab pos="3657600" algn="l"/>
                  <a:tab pos="5029200" algn="l"/>
                </a:tabLst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tabLst>
                  <a:tab pos="1828800" algn="l"/>
                  <a:tab pos="3657600" algn="l"/>
                  <a:tab pos="5029200" algn="l"/>
                </a:tabLst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tabLst>
                  <a:tab pos="1828800" algn="l"/>
                  <a:tab pos="3657600" algn="l"/>
                  <a:tab pos="5029200" algn="l"/>
                </a:tabLst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tabLst>
                  <a:tab pos="1828800" algn="l"/>
                  <a:tab pos="3657600" algn="l"/>
                  <a:tab pos="5029200" algn="l"/>
                </a:tabLst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		   </a:t>
              </a:r>
              <a:r>
                <a:rPr kumimoji="1" lang="en-US" altLang="zh-CN" sz="2000" b="1" dirty="0" err="1">
                  <a:latin typeface="华文中宋" panose="02010600040101010101" pitchFamily="2" charset="-122"/>
                  <a:ea typeface="华文中宋" panose="02010600040101010101" pitchFamily="2" charset="-122"/>
                </a:rPr>
                <a:t>Inst</a:t>
              </a:r>
              <a:r>
                <a:rPr kumimoji="1" lang="en-US" altLang="zh-CN" sz="20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 Count	   CPI	Clock Rate</a:t>
              </a:r>
              <a:endParaRPr kumimoji="1"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Program	          X	</a:t>
              </a:r>
              <a:endPara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Compiler	          X	    (X)</a:t>
              </a:r>
              <a:endPara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Inst. Set.	          X	     X</a:t>
              </a:r>
              <a:endPara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Organization	     X		  X</a:t>
              </a:r>
              <a:endPara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Technology				  X</a:t>
              </a:r>
              <a:endPara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1.9 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计算机设计的量化原则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23870" y="908720"/>
            <a:ext cx="8227640" cy="18004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400"/>
              </a:lnSpc>
              <a:spcBef>
                <a:spcPct val="50000"/>
              </a:spcBef>
              <a:defRPr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下面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是对例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1-2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的两种设计方案，改用指令的</a:t>
            </a:r>
            <a:r>
              <a:rPr lang="zh-CN" altLang="en-US" sz="24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执行频度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和指令</a:t>
            </a:r>
            <a:r>
              <a:rPr lang="en-US" altLang="zh-CN" sz="2400" dirty="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CPI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来分析，在实际情况中可以通过仿真或使用硬件仪器来测量相应的指标。下面通过例子来说明上述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性能公式。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2675226"/>
            <a:ext cx="8604250" cy="36721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【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1-3 】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假设针对一个测试程序有如下的测量值：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  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FP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指令（包括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FPSRQ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指令）的执行频度 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= 25%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  FP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指令的平均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CPI = 4.0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其他指令的平均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CPI = 1.33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  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FPSRQ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指令的执行频度 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= 2%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  FPSRQ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指令的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CPI = 20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 假定有两种备选的设计方案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 一种是将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FPSRQ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CPI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减至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  <a:endParaRPr lang="zh-CN" altLang="en-US" sz="1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 另一种是将所有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FP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CPI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减至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2.5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。下面用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性能公式比较这两种方案。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1.8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测量、报告和总结性能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43608" y="980728"/>
            <a:ext cx="7451725" cy="6492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另一个工业性能指标</a:t>
            </a:r>
            <a:r>
              <a:rPr lang="en-US" altLang="zh-CN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: MIPS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6180" y="1631487"/>
            <a:ext cx="8624888" cy="485097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MIPS - Millions of Instructions per Second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用相同的指令集比较两台机器 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(A, B), MIPS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一般是公平的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MIPS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可能是一个“无意义的性能指标”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36912"/>
            <a:ext cx="6324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1.9 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计算机设计的量化原则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3253" y="980728"/>
            <a:ext cx="7931150" cy="60483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解：由题意可知，方案中只有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CPI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发生了变化，指令执行频度保持不变。首先计算没有任何改变的原始</a:t>
            </a:r>
            <a:r>
              <a:rPr lang="en-US" altLang="zh-CN" sz="2400" i="1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CPI</a:t>
            </a:r>
            <a:r>
              <a:rPr lang="en-US" altLang="zh-CN" sz="2400" i="1" baseline="-250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original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3500"/>
              </a:lnSpc>
              <a:buFont typeface="Wingdings" panose="05000000000000000000" pitchFamily="2" charset="2"/>
              <a:buNone/>
            </a:pP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3500"/>
              </a:lnSpc>
              <a:buFont typeface="Wingdings" panose="05000000000000000000" pitchFamily="2" charset="2"/>
              <a:buNone/>
            </a:pPr>
            <a:endParaRPr lang="zh-CN" altLang="en-US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  用原始的</a:t>
            </a:r>
            <a:r>
              <a:rPr lang="en-US" altLang="zh-CN" sz="2400" i="1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CPI</a:t>
            </a:r>
            <a:r>
              <a:rPr lang="en-US" altLang="zh-CN" sz="2400" i="1" baseline="-250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original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减去改进了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FPSRQ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功能所节省的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CPI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，就可以计算出改进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FPSRQ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方案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CPI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zh-CN" altLang="en-US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3500"/>
              </a:lnSpc>
              <a:buFont typeface="Wingdings" panose="05000000000000000000" pitchFamily="2" charset="2"/>
              <a:buNone/>
            </a:pPr>
            <a:endParaRPr lang="zh-CN" altLang="en-US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3500"/>
              </a:lnSpc>
              <a:buFont typeface="Wingdings" panose="05000000000000000000" pitchFamily="2" charset="2"/>
              <a:buNone/>
            </a:pPr>
            <a:endParaRPr lang="zh-CN" altLang="en-US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  可以用同样的方法计算改进所有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FP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方案的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CPI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，或通过将改进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FP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CPI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值和非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FP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CPI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值加起来得到。</a:t>
            </a:r>
            <a:endParaRPr lang="zh-CN" altLang="en-US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0724" y="2096852"/>
            <a:ext cx="6430483" cy="8640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077072"/>
            <a:ext cx="7040700" cy="7918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1.9 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计算机设计的量化原则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836613"/>
            <a:ext cx="8075613" cy="54721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利用后一种方法的计算如下：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因为改进所有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FP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方案的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CPI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较小，所以这种方案的对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的性能提高更多。 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下面我们来分析改进所有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FP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方案的加速比：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  由此可见，以上结果与例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1-2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用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Amdahl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定律计算出的结果是相同的。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704" y="1340768"/>
            <a:ext cx="5286912" cy="3600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501008"/>
            <a:ext cx="4986901" cy="15435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755576" y="548680"/>
            <a:ext cx="7562641" cy="568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  量化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设计与分析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基础</a:t>
            </a:r>
            <a:endParaRPr lang="en-US" altLang="zh-CN" sz="2800" b="1" dirty="0" smtClean="0">
              <a:solidFill>
                <a:schemeClr val="accent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1.1  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引言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1.2  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计算机的分类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1.3  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计算机系统结构定义和计算机的设计任务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1.4  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实现技术的趋势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1.5  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集成电路功耗的趋势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1.6  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成本的趋势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1.7  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可靠性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1.8  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测量、报告和总结计算机性能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1.9  </a:t>
            </a:r>
            <a:r>
              <a:rPr lang="zh-CN" altLang="en-US" sz="24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计算机设计的量化原则</a:t>
            </a:r>
            <a:endParaRPr lang="en-US" altLang="zh-CN" sz="24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b="1" kern="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1.10  </a:t>
            </a:r>
            <a:r>
              <a:rPr lang="zh-CN" altLang="en-US" sz="2400" b="1" kern="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综合：性能和性价比</a:t>
            </a:r>
            <a:endParaRPr lang="en-US" altLang="zh-CN" sz="2400" b="1" kern="0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3" name="Straight Connector 9"/>
          <p:cNvCxnSpPr/>
          <p:nvPr/>
        </p:nvCxnSpPr>
        <p:spPr>
          <a:xfrm>
            <a:off x="682352" y="1267172"/>
            <a:ext cx="5257800" cy="1588"/>
          </a:xfrm>
          <a:prstGeom prst="line">
            <a:avLst/>
          </a:prstGeom>
          <a:ln w="476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1.10  </a:t>
            </a:r>
            <a:r>
              <a:rPr lang="zh-CN" altLang="en-US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综合：性能和性价比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5600" y="1268760"/>
            <a:ext cx="8483600" cy="45021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、桌面系统的性能和性价比</a:t>
            </a:r>
            <a:endParaRPr lang="zh-CN" altLang="en-US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价格差异大的因素</a:t>
            </a:r>
            <a:endParaRPr lang="zh-CN" altLang="en-US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ts val="3500"/>
              </a:lnSpc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不同级别的可扩展性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ts val="3500"/>
              </a:lnSpc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更便宜的磁盘和存储器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ts val="3500"/>
              </a:lnSpc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不同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的价格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ts val="3500"/>
              </a:lnSpc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软件差异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ts val="3500"/>
              </a:lnSpc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低端系统在风扇、电源、支持芯片套件方面，使用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PC 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商品化的配件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ts val="3500"/>
              </a:lnSpc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商品化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1.10  </a:t>
            </a:r>
            <a:r>
              <a:rPr lang="zh-CN" altLang="en-US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综合：性能和性价比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71600" y="980728"/>
            <a:ext cx="7435850" cy="7667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32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个桌面和机架式系统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25" y="2032887"/>
            <a:ext cx="8964612" cy="2300287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86197" y="4581128"/>
            <a:ext cx="8353003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可扩展性：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Sun Java 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worktation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&lt; Dell ….&lt; HP BL25p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处理器价格：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芯片尺寸、二级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Cache 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1.10  </a:t>
            </a:r>
            <a:r>
              <a:rPr lang="zh-CN" altLang="en-US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综合：性能和性价比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22890" y="908720"/>
            <a:ext cx="8229600" cy="72008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性价比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40" y="1412776"/>
            <a:ext cx="7508899" cy="409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1.10  </a:t>
            </a:r>
            <a:r>
              <a:rPr lang="zh-CN" altLang="en-US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综合：性能和性价比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350963" y="908720"/>
            <a:ext cx="74882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Spec power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测试三个服务器的功率效率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Picture 4" descr="f01-19-9780123838728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6013"/>
            <a:ext cx="6984900" cy="421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34548" y="5713235"/>
            <a:ext cx="84030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ssj_ops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瓦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/1000$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R710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324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，双槽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R815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254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，四槽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R815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213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谬误与陷阱</a:t>
            </a:r>
            <a:endParaRPr lang="zh-CN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749" y="1127344"/>
            <a:ext cx="4660997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</a:rPr>
              <a:t>陷阱</a:t>
            </a:r>
            <a:endParaRPr lang="en-US" altLang="zh-CN" dirty="0" smtClean="0">
              <a:solidFill>
                <a:schemeClr val="tx2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14331" y="1829715"/>
            <a:ext cx="7617292" cy="112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在改进计算机的某个方面时期望总性能的提高与改进大小成正比。</a:t>
            </a:r>
            <a:endParaRPr lang="en-US" altLang="zh-CN" i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26941" y="3140968"/>
            <a:ext cx="7992071" cy="2771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dirty="0" smtClean="0">
                <a:solidFill>
                  <a:srgbClr val="FF0000"/>
                </a:solidFill>
              </a:rPr>
              <a:t>Amdahl</a:t>
            </a:r>
            <a:r>
              <a:rPr lang="zh-CN" altLang="en-US" dirty="0" smtClean="0">
                <a:solidFill>
                  <a:srgbClr val="FF0000"/>
                </a:solidFill>
              </a:rPr>
              <a:t>定律</a:t>
            </a:r>
            <a:r>
              <a:rPr lang="zh-CN" altLang="en-US" dirty="0" smtClean="0">
                <a:solidFill>
                  <a:schemeClr val="tx2"/>
                </a:solidFill>
              </a:rPr>
              <a:t>：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indent="441325" algn="l"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</a:rPr>
              <a:t>系统中对某一部件采用更快执行方式所能获得的系统性能改进程度，取决于这种执行方式被使用的频率，或所占总执行时间的</a:t>
            </a:r>
            <a:r>
              <a:rPr lang="zh-CN" altLang="en-US" dirty="0" smtClean="0">
                <a:solidFill>
                  <a:schemeClr val="tx2"/>
                </a:solidFill>
              </a:rPr>
              <a:t>比例。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indent="441325" algn="l"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推论：</a:t>
            </a:r>
            <a:r>
              <a:rPr lang="zh-CN" altLang="en-US" dirty="0" smtClean="0">
                <a:solidFill>
                  <a:schemeClr val="tx2"/>
                </a:solidFill>
              </a:rPr>
              <a:t>加速最常见的事件。</a:t>
            </a:r>
            <a:endParaRPr lang="en-US" altLang="zh-C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谬误与陷阱</a:t>
            </a:r>
            <a:endParaRPr lang="zh-CN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3721" y="1268760"/>
            <a:ext cx="608409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dirty="0" smtClean="0"/>
              <a:t>谬误</a:t>
            </a:r>
            <a:endParaRPr lang="en-US" altLang="zh-CN" dirty="0" smtClean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001187" y="1952105"/>
            <a:ext cx="608409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dirty="0"/>
              <a:t>利用率低的计算机功耗低</a:t>
            </a:r>
            <a:endParaRPr lang="en-US" altLang="zh-CN" dirty="0"/>
          </a:p>
        </p:txBody>
      </p:sp>
      <p:sp>
        <p:nvSpPr>
          <p:cNvPr id="14" name="椭圆形标注 13"/>
          <p:cNvSpPr/>
          <p:nvPr/>
        </p:nvSpPr>
        <p:spPr>
          <a:xfrm>
            <a:off x="3347864" y="615322"/>
            <a:ext cx="5328592" cy="1306875"/>
          </a:xfrm>
          <a:prstGeom prst="wedgeEllipseCallout">
            <a:avLst>
              <a:gd name="adj1" fmla="val -55397"/>
              <a:gd name="adj2" fmla="val 7437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2"/>
                </a:solidFill>
                <a:latin typeface="Cooper Black" panose="0208090404030B020404" pitchFamily="18" charset="0"/>
              </a:rPr>
              <a:t>10%</a:t>
            </a:r>
            <a:r>
              <a:rPr lang="zh-CN" altLang="en-US" sz="2800" dirty="0" smtClean="0">
                <a:solidFill>
                  <a:schemeClr val="tx2"/>
                </a:solidFill>
                <a:latin typeface="Cooper Black" panose="0208090404030B020404" pitchFamily="18" charset="0"/>
              </a:rPr>
              <a:t>的利用率会消耗约</a:t>
            </a:r>
            <a:r>
              <a:rPr lang="en-US" altLang="zh-CN" sz="2800" dirty="0" smtClean="0">
                <a:solidFill>
                  <a:schemeClr val="tx2"/>
                </a:solidFill>
                <a:latin typeface="Cooper Black" panose="0208090404030B020404" pitchFamily="18" charset="0"/>
              </a:rPr>
              <a:t>2/3</a:t>
            </a:r>
            <a:r>
              <a:rPr lang="zh-CN" altLang="en-US" sz="2800" dirty="0" smtClean="0">
                <a:solidFill>
                  <a:schemeClr val="tx2"/>
                </a:solidFill>
                <a:latin typeface="Cooper Black" panose="0208090404030B020404" pitchFamily="18" charset="0"/>
              </a:rPr>
              <a:t>的峰值功率</a:t>
            </a:r>
            <a:endParaRPr lang="zh-CN" altLang="en-US" sz="2800" b="1" dirty="0">
              <a:solidFill>
                <a:schemeClr val="tx2"/>
              </a:solidFill>
              <a:latin typeface="Cooper Black" panose="0208090404030B020404" pitchFamily="18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533720" y="2878760"/>
            <a:ext cx="7998719" cy="1780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/>
              <a:t>陷阱：用性能公式的一个子集去度量性能。</a:t>
            </a:r>
            <a:endParaRPr lang="en-US" altLang="zh-CN" dirty="0" smtClean="0"/>
          </a:p>
          <a:p>
            <a:pPr indent="536575" algn="l">
              <a:lnSpc>
                <a:spcPct val="130000"/>
              </a:lnSpc>
            </a:pPr>
            <a:r>
              <a:rPr lang="zh-CN" altLang="en-US" dirty="0" smtClean="0"/>
              <a:t>简单地只使用时钟频率、每秒钟执行的指令数或</a:t>
            </a:r>
            <a:r>
              <a:rPr lang="en-US" altLang="zh-CN" dirty="0" smtClean="0"/>
              <a:t>CPI</a:t>
            </a:r>
            <a:r>
              <a:rPr lang="zh-CN" altLang="en-US" dirty="0" smtClean="0"/>
              <a:t>之一去评价性能。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 animBg="1"/>
      <p:bldP spid="1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谬误与陷阱</a:t>
            </a:r>
            <a:endParaRPr lang="zh-CN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22890" y="1340768"/>
            <a:ext cx="8229600" cy="25202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易犯的错误（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Pitfall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:  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忽视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Amdahl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’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 Law.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单点故障</a:t>
            </a:r>
            <a:endParaRPr lang="zh-CN" altLang="en-US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故障检测会降低可用性</a:t>
            </a:r>
            <a:endParaRPr lang="zh-CN" altLang="en-US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 txBox="1"/>
          <p:nvPr/>
        </p:nvSpPr>
        <p:spPr>
          <a:xfrm>
            <a:off x="436180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1.8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测量、报告和总结性能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1844824"/>
            <a:ext cx="84582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ct val="40000"/>
              </a:spcBef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机器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有一条计算平方根的特殊指令，它执行需要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100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个时钟周期（设每个时钟周期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1us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3500"/>
              </a:lnSpc>
              <a:spcBef>
                <a:spcPct val="40000"/>
              </a:spcBef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机器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 </a:t>
            </a:r>
            <a:r>
              <a:rPr lang="zh-CN" altLang="en-US" sz="2400" dirty="0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没有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这种指令 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---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它计算平方根用软件方式即用加、乘、移位简单指令（一般执行需要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个时钟周期，设时钟周期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1us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）编程实现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3500"/>
              </a:lnSpc>
              <a:spcBef>
                <a:spcPct val="40000"/>
              </a:spcBef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机器 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A: 1/100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*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10</a:t>
            </a:r>
            <a:r>
              <a:rPr lang="en-US" altLang="zh-CN" sz="2400" baseline="30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条指令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/s = 0.01 MIPS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3500"/>
              </a:lnSpc>
              <a:spcBef>
                <a:spcPct val="40000"/>
              </a:spcBef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机器 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B: 1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*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10</a:t>
            </a:r>
            <a:r>
              <a:rPr lang="en-US" altLang="zh-CN" sz="2400" baseline="30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条指令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/s = 1 MIPS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30982" y="960512"/>
            <a:ext cx="8945562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例子</a:t>
            </a:r>
            <a:r>
              <a:rPr lang="en-US" altLang="zh-CN" sz="32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: MIPS </a:t>
            </a:r>
            <a:r>
              <a:rPr lang="zh-CN" altLang="en-US" sz="32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或许是无意义的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谬误与陷阱</a:t>
            </a:r>
            <a:endParaRPr lang="zh-CN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36181" y="1340247"/>
            <a:ext cx="5503972" cy="5159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谬误：多处理器是万能钥匙</a:t>
            </a:r>
            <a:endParaRPr lang="zh-CN" altLang="en-US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36180" y="2276872"/>
            <a:ext cx="80994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ILP</a:t>
            </a:r>
            <a:r>
              <a:rPr lang="zh-CN" altLang="en-US" sz="2800" b="1" dirty="0"/>
              <a:t>实现到达极限，</a:t>
            </a:r>
            <a:r>
              <a:rPr lang="en-US" altLang="zh-CN" sz="2800" b="1" dirty="0"/>
              <a:t>2005</a:t>
            </a:r>
            <a:r>
              <a:rPr lang="zh-CN" altLang="en-US" sz="2800" b="1" dirty="0"/>
              <a:t>生产一芯多核</a:t>
            </a:r>
            <a:endParaRPr lang="en-US" altLang="zh-CN" sz="2800" b="1" dirty="0"/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多</a:t>
            </a:r>
            <a:r>
              <a:rPr lang="zh-CN" altLang="en-US" sz="2800" b="1" dirty="0"/>
              <a:t>核简化并行编程，生产简单</a:t>
            </a:r>
            <a:endParaRPr lang="en-US" altLang="zh-CN" sz="28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        硬件提升程序运行速度的时代结束了，需要程序员提高自己程序的并行度。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谬误与陷阱</a:t>
            </a:r>
            <a:endParaRPr lang="zh-CN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4112" y="1412776"/>
            <a:ext cx="8460432" cy="35283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zh-CN" altLang="en-US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谬误（</a:t>
            </a:r>
            <a:r>
              <a:rPr lang="en-US" altLang="zh-CN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Fallacy</a:t>
            </a:r>
            <a:r>
              <a:rPr lang="zh-CN" altLang="en-US" sz="28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zh-CN" altLang="en-US" sz="280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ts val="3500"/>
              </a:lnSpc>
            </a:pPr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Benchmarks 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会一直有效</a:t>
            </a:r>
            <a:endParaRPr lang="zh-CN" altLang="en-US" sz="240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ts val="3500"/>
              </a:lnSpc>
            </a:pP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磁盘的额定平均故障实际是</a:t>
            </a:r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1 200 000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小时约</a:t>
            </a:r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140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年，磁盘使用时永不失效 。</a:t>
            </a:r>
            <a:endParaRPr lang="zh-CN" altLang="en-US" sz="240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ts val="3500"/>
              </a:lnSpc>
            </a:pP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峰值性能可以体现实际性能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 lvl="0" algn="l">
              <a:spcBef>
                <a:spcPts val="0"/>
              </a:spcBef>
            </a:pPr>
            <a:r>
              <a:rPr lang="zh-CN" altLang="en-US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小测验</a:t>
            </a:r>
            <a:endParaRPr lang="zh-CN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3" name="Group 40"/>
          <p:cNvGraphicFramePr>
            <a:graphicFrameLocks noGrp="1"/>
          </p:cNvGraphicFramePr>
          <p:nvPr/>
        </p:nvGraphicFramePr>
        <p:xfrm>
          <a:off x="1209246" y="1680557"/>
          <a:ext cx="6681470" cy="1828800"/>
        </p:xfrm>
        <a:graphic>
          <a:graphicData uri="http://schemas.openxmlformats.org/drawingml/2006/table">
            <a:tbl>
              <a:tblPr/>
              <a:tblGrid>
                <a:gridCol w="2129688"/>
                <a:gridCol w="2376264"/>
                <a:gridCol w="2175518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测试内容</a:t>
                      </a:r>
                      <a:endParaRPr kumimoji="0" lang="en-AU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计算机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AU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计算机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AU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指令数</a:t>
                      </a:r>
                      <a:endParaRPr kumimoji="0" lang="en-AU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亿</a:t>
                      </a:r>
                      <a:endParaRPr kumimoji="0" lang="en-AU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亿</a:t>
                      </a:r>
                      <a:endParaRPr kumimoji="0" lang="en-AU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时钟频率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4GHz</a:t>
                      </a:r>
                      <a:endParaRPr kumimoji="0" lang="en-AU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4GHz</a:t>
                      </a:r>
                      <a:endParaRPr kumimoji="0" lang="en-AU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CPI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</a:t>
                      </a:r>
                      <a:endParaRPr kumimoji="0" lang="en-AU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1.1</a:t>
                      </a:r>
                      <a:endParaRPr kumimoji="0" lang="en-AU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41781" y="3840797"/>
            <a:ext cx="6522175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dirty="0" smtClean="0"/>
              <a:t>1. </a:t>
            </a:r>
            <a:r>
              <a:rPr lang="zh-CN" altLang="en-US" dirty="0" smtClean="0"/>
              <a:t>哪台计算机的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更高？</a:t>
            </a:r>
            <a:endParaRPr lang="en-US" altLang="zh-CN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45169" y="4371742"/>
            <a:ext cx="6522175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哪台计算机更快？</a:t>
            </a:r>
            <a:endParaRPr lang="en-US" altLang="zh-CN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525654" y="980728"/>
            <a:ext cx="7854703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 smtClean="0"/>
              <a:t>某程序在</a:t>
            </a:r>
            <a:r>
              <a:rPr lang="en-US" altLang="zh-CN" dirty="0" smtClean="0"/>
              <a:t>2</a:t>
            </a:r>
            <a:r>
              <a:rPr lang="zh-CN" altLang="en-US" dirty="0" smtClean="0"/>
              <a:t>台计算机上的性能测量结果为：</a:t>
            </a:r>
            <a:endParaRPr lang="en-US" altLang="zh-CN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741781" y="5229200"/>
            <a:ext cx="7854703" cy="961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MIPS</a:t>
            </a:r>
            <a:r>
              <a:rPr lang="zh-CN" altLang="en-US" dirty="0" smtClean="0"/>
              <a:t>：</a:t>
            </a:r>
            <a:r>
              <a:rPr lang="en-US" altLang="zh-CN" i="1" dirty="0" smtClean="0">
                <a:solidFill>
                  <a:srgbClr val="0000FF"/>
                </a:solidFill>
              </a:rPr>
              <a:t>Million instructions per second</a:t>
            </a:r>
            <a:endParaRPr lang="en-US" altLang="zh-CN" i="1" dirty="0" smtClean="0">
              <a:solidFill>
                <a:srgbClr val="0000FF"/>
              </a:solidFill>
            </a:endParaRPr>
          </a:p>
          <a:p>
            <a:pPr algn="l"/>
            <a:r>
              <a:rPr lang="zh-CN" altLang="en-US" dirty="0" smtClean="0"/>
              <a:t>               百万条指令每秒</a:t>
            </a:r>
            <a:endParaRPr lang="en-US" altLang="zh-CN" dirty="0" smtClean="0"/>
          </a:p>
        </p:txBody>
      </p:sp>
      <p:sp>
        <p:nvSpPr>
          <p:cNvPr id="2" name="任意多边形 1"/>
          <p:cNvSpPr/>
          <p:nvPr/>
        </p:nvSpPr>
        <p:spPr>
          <a:xfrm>
            <a:off x="71930" y="5035735"/>
            <a:ext cx="8939048" cy="31531"/>
          </a:xfrm>
          <a:custGeom>
            <a:avLst/>
            <a:gdLst>
              <a:gd name="connsiteX0" fmla="*/ 0 w 8939048"/>
              <a:gd name="connsiteY0" fmla="*/ 31531 h 31531"/>
              <a:gd name="connsiteX1" fmla="*/ 8939048 w 8939048"/>
              <a:gd name="connsiteY1" fmla="*/ 0 h 3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39048" h="31531">
                <a:moveTo>
                  <a:pt x="0" y="31531"/>
                </a:moveTo>
                <a:lnTo>
                  <a:pt x="8939048" y="0"/>
                </a:lnTo>
              </a:path>
            </a:pathLst>
          </a:cu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 lvl="0" algn="l">
              <a:spcBef>
                <a:spcPts val="0"/>
              </a:spcBef>
            </a:pPr>
            <a:r>
              <a:rPr lang="zh-CN" altLang="en-US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小测验解答</a:t>
            </a:r>
            <a:endParaRPr lang="zh-CN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711" y="5960011"/>
            <a:ext cx="7973935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zh-CN" altLang="en-US" sz="2000" b="1" dirty="0" smtClean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电子科技大学计算机科学与工程学院</a:t>
            </a:r>
            <a:endParaRPr lang="zh-CN" sz="2000" b="1" dirty="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55660" y="6063394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rgbClr val="FF6600"/>
                </a:solidFill>
              </a:rPr>
              <a:t>           </a:t>
            </a:r>
            <a:endParaRPr lang="zh-CN">
              <a:solidFill>
                <a:srgbClr val="FF6600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50711" y="1052736"/>
            <a:ext cx="608409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dirty="0" smtClean="0"/>
              <a:t>计算机</a:t>
            </a:r>
            <a:r>
              <a:rPr lang="en-US" altLang="zh-CN" dirty="0" smtClean="0"/>
              <a:t>A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763688" y="1612062"/>
                <a:ext cx="6171026" cy="77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𝑀𝐼𝑃𝑆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𝐴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/>
                              </a:rPr>
                              <m:t>时钟</m:t>
                            </m:r>
                            <m:r>
                              <a:rPr lang="zh-CN" altLang="en-US" sz="2400" i="1" smtClean="0">
                                <a:latin typeface="Cambria Math" panose="02040503050406030204"/>
                              </a:rPr>
                              <m:t>频率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𝐶𝑃𝐼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/>
                            <a:ea typeface="Cambria Math" panose="02040503050406030204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/>
                      </a:rPr>
                      <m:t>  </m:t>
                    </m:r>
                  </m:oMath>
                </a14:m>
                <a:r>
                  <a:rPr lang="en-US" altLang="zh-CN" sz="2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4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9</m:t>
                            </m:r>
                          </m:sup>
                        </m:sSup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1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.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0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4000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612062"/>
                <a:ext cx="6171026" cy="774699"/>
              </a:xfrm>
              <a:prstGeom prst="rect">
                <a:avLst/>
              </a:prstGeom>
              <a:blipFill rotWithShape="1">
                <a:blip r:embed="rId1"/>
                <a:stretch>
                  <a:fillRect l="-5" t="-56" r="6" b="-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50711" y="2664675"/>
            <a:ext cx="608409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dirty="0" smtClean="0"/>
              <a:t>计算机</a:t>
            </a:r>
            <a:r>
              <a:rPr lang="en-US" altLang="zh-CN" dirty="0" smtClean="0"/>
              <a:t>B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855327" y="3356992"/>
                <a:ext cx="6171026" cy="77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𝑀𝐼𝑃𝑆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𝐵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/>
                              </a:rPr>
                              <m:t>时钟</m:t>
                            </m:r>
                            <m:r>
                              <a:rPr lang="zh-CN" altLang="en-US" sz="2400" i="1" smtClean="0">
                                <a:latin typeface="Cambria Math" panose="02040503050406030204"/>
                              </a:rPr>
                              <m:t>频率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𝐶𝑃𝐼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/>
                            <a:ea typeface="Cambria Math" panose="02040503050406030204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/>
                      </a:rPr>
                      <m:t>  </m:t>
                    </m:r>
                  </m:oMath>
                </a14:m>
                <a:r>
                  <a:rPr lang="en-US" altLang="zh-CN" sz="2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4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9</m:t>
                            </m:r>
                          </m:sup>
                        </m:sSup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1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.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1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3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.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636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327" y="3356992"/>
                <a:ext cx="6171026" cy="774699"/>
              </a:xfrm>
              <a:prstGeom prst="rect">
                <a:avLst/>
              </a:prstGeom>
              <a:blipFill rotWithShape="1">
                <a:blip r:embed="rId2"/>
                <a:stretch>
                  <a:fillRect l="-8" t="-49" r="10" b="-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750711" y="4437112"/>
            <a:ext cx="608409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FF0000"/>
                </a:solidFill>
              </a:rPr>
              <a:t>结论：计算机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MIPS</a:t>
            </a:r>
            <a:r>
              <a:rPr lang="zh-CN" altLang="en-US" dirty="0" smtClean="0">
                <a:solidFill>
                  <a:srgbClr val="FF0000"/>
                </a:solidFill>
              </a:rPr>
              <a:t>更</a:t>
            </a:r>
            <a:r>
              <a:rPr lang="zh-CN" altLang="en-US" dirty="0">
                <a:solidFill>
                  <a:srgbClr val="FF0000"/>
                </a:solidFill>
              </a:rPr>
              <a:t>高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14" grpId="0"/>
      <p:bldP spid="18" grpId="0"/>
      <p:bldP spid="1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 lvl="0" algn="l">
              <a:spcBef>
                <a:spcPts val="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小测验解答</a:t>
            </a:r>
            <a:endParaRPr lang="zh-CN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711" y="5960011"/>
            <a:ext cx="7973935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zh-CN" altLang="en-US" sz="2000" b="1" dirty="0" smtClean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电子科技大学计算机科学与工程学院</a:t>
            </a:r>
            <a:endParaRPr lang="zh-CN" sz="2000" b="1" dirty="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55660" y="6063394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rgbClr val="FF6600"/>
                </a:solidFill>
              </a:rPr>
              <a:t>           </a:t>
            </a:r>
            <a:endParaRPr lang="zh-CN">
              <a:solidFill>
                <a:srgbClr val="FF6600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50711" y="1052736"/>
            <a:ext cx="608409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dirty="0" smtClean="0"/>
              <a:t>计算机</a:t>
            </a:r>
            <a:r>
              <a:rPr lang="en-US" altLang="zh-CN" dirty="0" smtClean="0"/>
              <a:t>A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763688" y="1612062"/>
                <a:ext cx="6480720" cy="837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𝐴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/>
                              </a:rPr>
                              <m:t>指令</m:t>
                            </m:r>
                            <m:r>
                              <a:rPr lang="zh-CN" altLang="en-US" sz="2400" b="0" i="1" smtClean="0">
                                <a:latin typeface="Cambria Math" panose="02040503050406030204"/>
                              </a:rPr>
                              <m:t>数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2400" i="1" smtClean="0">
                            <a:latin typeface="Cambria Math" panose="02040503050406030204"/>
                            <a:ea typeface="Cambria Math" panose="02040503050406030204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𝐶𝑃𝐼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/>
                              </a:rPr>
                              <m:t>时钟频率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/>
                      </a:rPr>
                      <m:t>  </m:t>
                    </m:r>
                  </m:oMath>
                </a14:m>
                <a:r>
                  <a:rPr lang="en-US" altLang="zh-CN" sz="2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100</m:t>
                        </m:r>
                        <m:r>
                          <a:rPr lang="en-US" altLang="zh-CN" sz="2800" i="1">
                            <a:latin typeface="Cambria Math" panose="02040503050406030204"/>
                            <a:ea typeface="Cambria Math" panose="02040503050406030204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9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×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1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.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0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4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2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.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5</m:t>
                    </m:r>
                  </m:oMath>
                </a14:m>
                <a:r>
                  <a:rPr lang="en-US" altLang="zh-CN" sz="2800" dirty="0" smtClean="0"/>
                  <a:t>(</a:t>
                </a:r>
                <a:r>
                  <a:rPr lang="zh-CN" altLang="en-US" sz="2800" dirty="0" smtClean="0"/>
                  <a:t>秒</a:t>
                </a:r>
                <a:r>
                  <a:rPr lang="en-US" altLang="zh-CN" sz="2800" dirty="0" smtClean="0"/>
                  <a:t>)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612062"/>
                <a:ext cx="6480720" cy="837473"/>
              </a:xfrm>
              <a:prstGeom prst="rect">
                <a:avLst/>
              </a:prstGeom>
              <a:blipFill rotWithShape="1">
                <a:blip r:embed="rId1"/>
                <a:stretch>
                  <a:fillRect l="-5" t="-52" r="3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50711" y="2664675"/>
            <a:ext cx="608409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dirty="0" smtClean="0"/>
              <a:t>计算机</a:t>
            </a:r>
            <a:r>
              <a:rPr lang="en-US" altLang="zh-CN" dirty="0" smtClean="0"/>
              <a:t>B</a:t>
            </a:r>
            <a:endParaRPr lang="en-US" altLang="zh-CN" dirty="0" smtClean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750711" y="4437112"/>
            <a:ext cx="608409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FF0000"/>
                </a:solidFill>
              </a:rPr>
              <a:t>结论：计算机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</a:rPr>
              <a:t>更快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738206" y="3356992"/>
                <a:ext cx="6480720" cy="837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𝐵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/>
                              </a:rPr>
                              <m:t>指令</m:t>
                            </m:r>
                            <m:r>
                              <a:rPr lang="zh-CN" altLang="en-US" sz="2400" b="0" i="1" smtClean="0">
                                <a:latin typeface="Cambria Math" panose="02040503050406030204"/>
                              </a:rPr>
                              <m:t>数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sz="2400" i="1" smtClean="0">
                            <a:latin typeface="Cambria Math" panose="02040503050406030204"/>
                            <a:ea typeface="Cambria Math" panose="02040503050406030204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𝐶𝑃𝐼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/>
                              </a:rPr>
                              <m:t>时钟频率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/>
                      </a:rPr>
                      <m:t>  </m:t>
                    </m:r>
                  </m:oMath>
                </a14:m>
                <a:r>
                  <a:rPr lang="en-US" altLang="zh-CN" sz="2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80</m:t>
                        </m:r>
                        <m:r>
                          <a:rPr lang="en-US" altLang="zh-CN" sz="2800" i="1">
                            <a:latin typeface="Cambria Math" panose="02040503050406030204"/>
                            <a:ea typeface="Cambria Math" panose="02040503050406030204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9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×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1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.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4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2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.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2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b="0" i="1" smtClean="0">
                        <a:latin typeface="Cambria Math" panose="02040503050406030204"/>
                      </a:rPr>
                      <m:t>秒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)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206" y="3356992"/>
                <a:ext cx="6480720" cy="837473"/>
              </a:xfrm>
              <a:prstGeom prst="rect">
                <a:avLst/>
              </a:prstGeom>
              <a:blipFill rotWithShape="1">
                <a:blip r:embed="rId2"/>
                <a:stretch>
                  <a:fillRect l="-3" t="-46" r="2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14" grpId="0"/>
      <p:bldP spid="19" grpId="0"/>
      <p:bldP spid="1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 lvl="0" algn="l">
              <a:spcBef>
                <a:spcPts val="0"/>
              </a:spcBef>
            </a:pPr>
            <a:r>
              <a:rPr lang="zh-CN" altLang="en-US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本章小结</a:t>
            </a:r>
            <a:endParaRPr lang="zh-CN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711" y="5960011"/>
            <a:ext cx="7973935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zh-CN" altLang="en-US" sz="2000" b="1" dirty="0" smtClean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电子科技大学计算机科学与工程学院</a:t>
            </a:r>
            <a:endParaRPr lang="zh-CN" sz="2000" b="1" dirty="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55660" y="6063394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rgbClr val="FF6600"/>
                </a:solidFill>
              </a:rPr>
              <a:t>           </a:t>
            </a:r>
            <a:endParaRPr lang="zh-CN">
              <a:solidFill>
                <a:srgbClr val="FF6600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67544" y="1196752"/>
            <a:ext cx="8188116" cy="333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/>
              <a:t>硬件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软件的接口：指令集体系结构。</a:t>
            </a:r>
            <a:endParaRPr lang="en-US" altLang="zh-CN" dirty="0" smtClean="0"/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/>
              <a:t>执行时间是唯一有效的计算机性能度量方法。</a:t>
            </a:r>
            <a:endParaRPr lang="en-US" altLang="zh-CN" dirty="0" smtClean="0"/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计算</a:t>
            </a:r>
            <a:r>
              <a:rPr lang="zh-CN" altLang="en-US" dirty="0" smtClean="0"/>
              <a:t>机组成中的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个重要思想：</a:t>
            </a:r>
            <a:endParaRPr lang="en-US" altLang="zh-CN" dirty="0" smtClean="0"/>
          </a:p>
          <a:p>
            <a:pPr marL="457200" indent="-15875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程序的并行执行，典型方法是采用多处理器</a:t>
            </a:r>
            <a:endParaRPr lang="en-US" altLang="zh-CN" dirty="0" smtClean="0"/>
          </a:p>
          <a:p>
            <a:pPr marL="457200" indent="-15875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开发利 用程序执行的局部性特征（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1.8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测量、报告和总结性能</a:t>
            </a:r>
            <a:endParaRPr lang="zh-CN" sz="28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1196752"/>
            <a:ext cx="8116108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en-US" altLang="zh-CN" dirty="0" smtClean="0"/>
              <a:t>CPU</a:t>
            </a:r>
            <a:r>
              <a:rPr lang="zh-CN" altLang="en-US" dirty="0" smtClean="0"/>
              <a:t>时间 </a:t>
            </a:r>
            <a:r>
              <a:rPr lang="en-US" altLang="zh-CN" i="1" dirty="0" smtClean="0">
                <a:solidFill>
                  <a:srgbClr val="C00000"/>
                </a:solidFill>
              </a:rPr>
              <a:t>-  CPU time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08411" y="1880096"/>
            <a:ext cx="6443909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执行某一任务在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的花费的时间</a:t>
            </a:r>
            <a:endParaRPr lang="zh-CN" alt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66625" y="2852936"/>
            <a:ext cx="8116108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dirty="0" smtClean="0"/>
              <a:t>时钟周期 </a:t>
            </a:r>
            <a:r>
              <a:rPr lang="en-US" altLang="zh-CN" i="1" dirty="0" smtClean="0">
                <a:solidFill>
                  <a:srgbClr val="C00000"/>
                </a:solidFill>
              </a:rPr>
              <a:t>-  Clock cycle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1932987" y="3755039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Line 3"/>
          <p:cNvSpPr>
            <a:spLocks noChangeShapeType="1"/>
          </p:cNvSpPr>
          <p:nvPr/>
        </p:nvSpPr>
        <p:spPr bwMode="auto">
          <a:xfrm>
            <a:off x="1932987" y="3826476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3661774" y="3826476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5388974" y="3826476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7117762" y="3826476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932987" y="3970939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932987" y="3970939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2796587" y="3970939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2796587" y="4258276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1645649" y="4258276"/>
            <a:ext cx="287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3661774" y="3970939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3661774" y="3970939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4525374" y="3970939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4525374" y="4258276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5388974" y="3970939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5388974" y="3970939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6252574" y="3970939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6252574" y="4258276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7117762" y="3970939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>
            <a:off x="7117762" y="3970939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" name="Freeform 25"/>
          <p:cNvSpPr/>
          <p:nvPr/>
        </p:nvSpPr>
        <p:spPr bwMode="auto">
          <a:xfrm>
            <a:off x="3517312" y="5050439"/>
            <a:ext cx="288925" cy="287337"/>
          </a:xfrm>
          <a:custGeom>
            <a:avLst/>
            <a:gdLst>
              <a:gd name="T0" fmla="*/ 0 w 182"/>
              <a:gd name="T1" fmla="*/ 91 h 181"/>
              <a:gd name="T2" fmla="*/ 46 w 182"/>
              <a:gd name="T3" fmla="*/ 0 h 181"/>
              <a:gd name="T4" fmla="*/ 136 w 182"/>
              <a:gd name="T5" fmla="*/ 0 h 181"/>
              <a:gd name="T6" fmla="*/ 182 w 182"/>
              <a:gd name="T7" fmla="*/ 91 h 181"/>
              <a:gd name="T8" fmla="*/ 136 w 182"/>
              <a:gd name="T9" fmla="*/ 181 h 181"/>
              <a:gd name="T10" fmla="*/ 46 w 182"/>
              <a:gd name="T11" fmla="*/ 181 h 181"/>
              <a:gd name="T12" fmla="*/ 0 w 182"/>
              <a:gd name="T13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" name="Freeform 26"/>
          <p:cNvSpPr/>
          <p:nvPr/>
        </p:nvSpPr>
        <p:spPr bwMode="auto">
          <a:xfrm>
            <a:off x="5246099" y="5050439"/>
            <a:ext cx="288925" cy="287337"/>
          </a:xfrm>
          <a:custGeom>
            <a:avLst/>
            <a:gdLst>
              <a:gd name="T0" fmla="*/ 0 w 182"/>
              <a:gd name="T1" fmla="*/ 91 h 181"/>
              <a:gd name="T2" fmla="*/ 46 w 182"/>
              <a:gd name="T3" fmla="*/ 0 h 181"/>
              <a:gd name="T4" fmla="*/ 136 w 182"/>
              <a:gd name="T5" fmla="*/ 0 h 181"/>
              <a:gd name="T6" fmla="*/ 182 w 182"/>
              <a:gd name="T7" fmla="*/ 91 h 181"/>
              <a:gd name="T8" fmla="*/ 136 w 182"/>
              <a:gd name="T9" fmla="*/ 181 h 181"/>
              <a:gd name="T10" fmla="*/ 46 w 182"/>
              <a:gd name="T11" fmla="*/ 181 h 181"/>
              <a:gd name="T12" fmla="*/ 0 w 182"/>
              <a:gd name="T13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" name="Freeform 27"/>
          <p:cNvSpPr/>
          <p:nvPr/>
        </p:nvSpPr>
        <p:spPr bwMode="auto">
          <a:xfrm>
            <a:off x="6973299" y="5050439"/>
            <a:ext cx="288925" cy="287337"/>
          </a:xfrm>
          <a:custGeom>
            <a:avLst/>
            <a:gdLst>
              <a:gd name="T0" fmla="*/ 0 w 182"/>
              <a:gd name="T1" fmla="*/ 91 h 181"/>
              <a:gd name="T2" fmla="*/ 46 w 182"/>
              <a:gd name="T3" fmla="*/ 0 h 181"/>
              <a:gd name="T4" fmla="*/ 136 w 182"/>
              <a:gd name="T5" fmla="*/ 0 h 181"/>
              <a:gd name="T6" fmla="*/ 182 w 182"/>
              <a:gd name="T7" fmla="*/ 91 h 181"/>
              <a:gd name="T8" fmla="*/ 136 w 182"/>
              <a:gd name="T9" fmla="*/ 181 h 181"/>
              <a:gd name="T10" fmla="*/ 46 w 182"/>
              <a:gd name="T11" fmla="*/ 181 h 181"/>
              <a:gd name="T12" fmla="*/ 0 w 182"/>
              <a:gd name="T13" fmla="*/ 9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1645649" y="5482239"/>
            <a:ext cx="590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V="1">
            <a:off x="1645649" y="3826476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2221912" y="3682014"/>
            <a:ext cx="1150937" cy="144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2148887" y="3542314"/>
            <a:ext cx="1311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>
                <a:cs typeface="+mn-cs"/>
              </a:rPr>
              <a:t>Clock period</a:t>
            </a:r>
            <a:endParaRPr lang="en-AU" sz="1600">
              <a:cs typeface="+mn-cs"/>
            </a:endParaRPr>
          </a:p>
        </p:txBody>
      </p:sp>
      <p:sp>
        <p:nvSpPr>
          <p:cNvPr id="38" name="Freeform 36"/>
          <p:cNvSpPr/>
          <p:nvPr/>
        </p:nvSpPr>
        <p:spPr bwMode="auto">
          <a:xfrm>
            <a:off x="3661774" y="4545614"/>
            <a:ext cx="1727200" cy="287337"/>
          </a:xfrm>
          <a:custGeom>
            <a:avLst/>
            <a:gdLst>
              <a:gd name="T0" fmla="*/ 0 w 1088"/>
              <a:gd name="T1" fmla="*/ 90 h 181"/>
              <a:gd name="T2" fmla="*/ 45 w 1088"/>
              <a:gd name="T3" fmla="*/ 0 h 181"/>
              <a:gd name="T4" fmla="*/ 1043 w 1088"/>
              <a:gd name="T5" fmla="*/ 0 h 181"/>
              <a:gd name="T6" fmla="*/ 1088 w 1088"/>
              <a:gd name="T7" fmla="*/ 90 h 181"/>
              <a:gd name="T8" fmla="*/ 1043 w 1088"/>
              <a:gd name="T9" fmla="*/ 181 h 181"/>
              <a:gd name="T10" fmla="*/ 45 w 1088"/>
              <a:gd name="T11" fmla="*/ 181 h 181"/>
              <a:gd name="T12" fmla="*/ 0 w 1088"/>
              <a:gd name="T13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9" name="Freeform 37"/>
          <p:cNvSpPr/>
          <p:nvPr/>
        </p:nvSpPr>
        <p:spPr bwMode="auto">
          <a:xfrm>
            <a:off x="1932987" y="4545614"/>
            <a:ext cx="1727200" cy="287337"/>
          </a:xfrm>
          <a:custGeom>
            <a:avLst/>
            <a:gdLst>
              <a:gd name="T0" fmla="*/ 0 w 1088"/>
              <a:gd name="T1" fmla="*/ 90 h 181"/>
              <a:gd name="T2" fmla="*/ 45 w 1088"/>
              <a:gd name="T3" fmla="*/ 0 h 181"/>
              <a:gd name="T4" fmla="*/ 1043 w 1088"/>
              <a:gd name="T5" fmla="*/ 0 h 181"/>
              <a:gd name="T6" fmla="*/ 1088 w 1088"/>
              <a:gd name="T7" fmla="*/ 90 h 181"/>
              <a:gd name="T8" fmla="*/ 1043 w 1088"/>
              <a:gd name="T9" fmla="*/ 181 h 181"/>
              <a:gd name="T10" fmla="*/ 45 w 1088"/>
              <a:gd name="T11" fmla="*/ 181 h 181"/>
              <a:gd name="T12" fmla="*/ 0 w 1088"/>
              <a:gd name="T13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" name="Freeform 38"/>
          <p:cNvSpPr/>
          <p:nvPr/>
        </p:nvSpPr>
        <p:spPr bwMode="auto">
          <a:xfrm>
            <a:off x="5388974" y="4545614"/>
            <a:ext cx="1727200" cy="287337"/>
          </a:xfrm>
          <a:custGeom>
            <a:avLst/>
            <a:gdLst>
              <a:gd name="T0" fmla="*/ 0 w 1088"/>
              <a:gd name="T1" fmla="*/ 90 h 181"/>
              <a:gd name="T2" fmla="*/ 45 w 1088"/>
              <a:gd name="T3" fmla="*/ 0 h 181"/>
              <a:gd name="T4" fmla="*/ 1043 w 1088"/>
              <a:gd name="T5" fmla="*/ 0 h 181"/>
              <a:gd name="T6" fmla="*/ 1088 w 1088"/>
              <a:gd name="T7" fmla="*/ 90 h 181"/>
              <a:gd name="T8" fmla="*/ 1043 w 1088"/>
              <a:gd name="T9" fmla="*/ 181 h 181"/>
              <a:gd name="T10" fmla="*/ 45 w 1088"/>
              <a:gd name="T11" fmla="*/ 181 h 181"/>
              <a:gd name="T12" fmla="*/ 0 w 1088"/>
              <a:gd name="T13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49549" y="2462606"/>
                <a:ext cx="6737742" cy="1126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/>
                            </a:rPr>
                            <m:t>𝐶𝑃𝑈</m:t>
                          </m:r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时钟</m:t>
                          </m:r>
                          <m:r>
                            <a:rPr lang="zh-CN" altLang="en-US" sz="3200" i="1" smtClean="0">
                              <a:latin typeface="Cambria Math" panose="02040503050406030204"/>
                            </a:rPr>
                            <m:t>周期</m:t>
                          </m:r>
                          <m:r>
                            <a:rPr lang="zh-CN" altLang="en-US" sz="3200" b="0" i="1" smtClean="0">
                              <a:latin typeface="Cambria Math" panose="02040503050406030204"/>
                            </a:rPr>
                            <m:t>数</m:t>
                          </m:r>
                        </m:num>
                        <m:den>
                          <m:r>
                            <a:rPr lang="zh-CN" altLang="en-US" sz="3200" b="0" i="1" smtClean="0">
                              <a:latin typeface="Cambria Math" panose="02040503050406030204"/>
                            </a:rPr>
                            <m:t>时钟频率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49" y="2462606"/>
                <a:ext cx="6737742" cy="1126270"/>
              </a:xfrm>
              <a:prstGeom prst="rect">
                <a:avLst/>
              </a:prstGeom>
              <a:blipFill rotWithShape="1">
                <a:blip r:embed="rId1"/>
                <a:stretch>
                  <a:fillRect l="-8" t="-7" r="4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05461" y="1751237"/>
            <a:ext cx="6737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CPU</a:t>
            </a:r>
            <a:r>
              <a:rPr lang="zh-CN" altLang="en-US" sz="3200" dirty="0" smtClean="0"/>
              <a:t>时间</a:t>
            </a:r>
            <a:r>
              <a:rPr lang="en-US" altLang="zh-CN" sz="3200" dirty="0" smtClean="0"/>
              <a:t>=</a:t>
            </a:r>
            <a:r>
              <a:rPr lang="en-US" altLang="zh-CN" sz="3200" i="1" dirty="0" smtClean="0">
                <a:latin typeface="Cambria Math" panose="02040503050406030204"/>
              </a:rPr>
              <a:t>CPU</a:t>
            </a:r>
            <a:r>
              <a:rPr lang="zh-CN" altLang="en-US" sz="3200" dirty="0" smtClean="0">
                <a:latin typeface="Cambria Math" panose="02040503050406030204"/>
              </a:rPr>
              <a:t>时钟周期数</a:t>
            </a:r>
            <a:r>
              <a:rPr lang="en-US" altLang="zh-CN" sz="3200" dirty="0" smtClean="0">
                <a:latin typeface="Cambria Math" panose="02040503050406030204"/>
              </a:rPr>
              <a:t>×</a:t>
            </a:r>
            <a:r>
              <a:rPr lang="zh-CN" altLang="en-US" sz="3200" dirty="0" smtClean="0">
                <a:latin typeface="Cambria Math" panose="02040503050406030204"/>
              </a:rPr>
              <a:t>时钟周期</a:t>
            </a:r>
            <a:endParaRPr lang="zh-CN" altLang="en-US" sz="3200" dirty="0">
              <a:latin typeface="Cambria Math" panose="02040503050406030204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052378" y="3902766"/>
            <a:ext cx="6443909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algn="l">
              <a:buFont typeface="Wingdings" panose="05000000000000000000" pitchFamily="2" charset="2"/>
              <a:buChar char="n"/>
            </a:pPr>
            <a:r>
              <a:rPr lang="zh-CN" altLang="en-US" dirty="0" smtClean="0"/>
              <a:t>改进性能的方法</a:t>
            </a:r>
            <a:endParaRPr lang="zh-CN" altLang="en-US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343382" y="4622846"/>
            <a:ext cx="6443909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减少时钟周期数；</a:t>
            </a:r>
            <a:endParaRPr lang="zh-CN" altLang="en-US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369351" y="5274319"/>
            <a:ext cx="6443909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增加时钟频率；</a:t>
            </a:r>
            <a:endParaRPr lang="zh-CN" altLang="en-US" dirty="0"/>
          </a:p>
        </p:txBody>
      </p:sp>
      <p:sp>
        <p:nvSpPr>
          <p:cNvPr id="8" name="Title 8"/>
          <p:cNvSpPr txBox="1"/>
          <p:nvPr/>
        </p:nvSpPr>
        <p:spPr>
          <a:xfrm>
            <a:off x="179512" y="76200"/>
            <a:ext cx="84030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0"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1.8 </a:t>
            </a: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测量、报告和总结性能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2800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Example</a:t>
            </a:r>
            <a:endParaRPr lang="zh-CN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50711" y="1196752"/>
            <a:ext cx="6443909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 smtClean="0"/>
              <a:t>计算机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10</a:t>
            </a:r>
            <a:r>
              <a:rPr lang="zh-CN" altLang="en-US" dirty="0" smtClean="0"/>
              <a:t>秒</a:t>
            </a:r>
            <a:endParaRPr lang="zh-CN" alt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50710" y="1894324"/>
            <a:ext cx="6443909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algn="l">
              <a:buFont typeface="Wingdings" panose="05000000000000000000" pitchFamily="2" charset="2"/>
              <a:buChar char="n"/>
            </a:pPr>
            <a:r>
              <a:rPr lang="zh-CN" altLang="en-US" dirty="0" smtClean="0"/>
              <a:t>设计计算机</a:t>
            </a:r>
            <a:r>
              <a:rPr lang="en-US" altLang="zh-CN" dirty="0" smtClean="0"/>
              <a:t>B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343381" y="2442746"/>
            <a:ext cx="6443909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目标：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时间缩短为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秒</a:t>
            </a:r>
            <a:endParaRPr lang="zh-CN" altLang="en-US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332778" y="2998236"/>
            <a:ext cx="6443909" cy="112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algn="l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方法：提高时钟频率，但时钟周期数会变为计算机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1.2</a:t>
            </a:r>
            <a:r>
              <a:rPr lang="zh-CN" altLang="en-US" dirty="0"/>
              <a:t>倍</a:t>
            </a:r>
            <a:endParaRPr lang="zh-CN" altLang="en-US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68270" y="4411365"/>
            <a:ext cx="6443909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algn="l">
              <a:buFont typeface="Wingdings" panose="05000000000000000000" pitchFamily="2" charset="2"/>
              <a:buChar char="n"/>
            </a:pPr>
            <a:r>
              <a:rPr lang="zh-CN" altLang="en-US" dirty="0" smtClean="0"/>
              <a:t>计算机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的时钟频率应为多少？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3" grpId="0"/>
      <p:bldP spid="14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4233,&quot;width&quot;:7132}"/>
</p:tagLst>
</file>

<file path=ppt/tags/tag2.xml><?xml version="1.0" encoding="utf-8"?>
<p:tagLst xmlns:p="http://schemas.openxmlformats.org/presentationml/2006/main">
  <p:tag name="COMMONDATA" val="eyJoZGlkIjoiNDI1NGQ4MDY4NjMxYWVlMzc3ODM2NDE0MmU1ODUxYzYifQ=="/>
</p:tagLst>
</file>

<file path=ppt/theme/theme1.xml><?xml version="1.0" encoding="utf-8"?>
<a:theme xmlns:a="http://schemas.openxmlformats.org/drawingml/2006/main" name="PowerPoint 2010 简介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10069</Words>
  <Application>WPS 演示</Application>
  <PresentationFormat>全屏显示(4:3)</PresentationFormat>
  <Paragraphs>941</Paragraphs>
  <Slides>65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65</vt:i4>
      </vt:variant>
    </vt:vector>
  </HeadingPairs>
  <TitlesOfParts>
    <vt:vector size="104" baseType="lpstr">
      <vt:lpstr>Arial</vt:lpstr>
      <vt:lpstr>宋体</vt:lpstr>
      <vt:lpstr>Wingdings</vt:lpstr>
      <vt:lpstr>华文行楷</vt:lpstr>
      <vt:lpstr>Calibri</vt:lpstr>
      <vt:lpstr>华文中宋</vt:lpstr>
      <vt:lpstr>Tahoma</vt:lpstr>
      <vt:lpstr>Cambria Math</vt:lpstr>
      <vt:lpstr>Cambria Math</vt:lpstr>
      <vt:lpstr>Cambria</vt:lpstr>
      <vt:lpstr>微软雅黑</vt:lpstr>
      <vt:lpstr>Arial Unicode MS</vt:lpstr>
      <vt:lpstr>黑体</vt:lpstr>
      <vt:lpstr>Symbol</vt:lpstr>
      <vt:lpstr>Comic Sans MS</vt:lpstr>
      <vt:lpstr>Times-Roman</vt:lpstr>
      <vt:lpstr>Times New Roman</vt:lpstr>
      <vt:lpstr>MyriadMM-It_400_600_</vt:lpstr>
      <vt:lpstr>Segoe Print</vt:lpstr>
      <vt:lpstr>Wingdings 2</vt:lpstr>
      <vt:lpstr>Garamond</vt:lpstr>
      <vt:lpstr>Cooper Black</vt:lpstr>
      <vt:lpstr>PowerPoint 2010 简介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1.8 测量、报告和总结性能</vt:lpstr>
      <vt:lpstr>1.8 测量、报告和总结性能</vt:lpstr>
      <vt:lpstr>PowerPoint 演示文稿</vt:lpstr>
      <vt:lpstr>PowerPoint 演示文稿</vt:lpstr>
      <vt:lpstr>PowerPoint 演示文稿</vt:lpstr>
      <vt:lpstr>1.8 测量、报告和总结性能</vt:lpstr>
      <vt:lpstr>PowerPoint 演示文稿</vt:lpstr>
      <vt:lpstr>Example</vt:lpstr>
      <vt:lpstr>Example</vt:lpstr>
      <vt:lpstr>指令性能</vt:lpstr>
      <vt:lpstr>CPI Example</vt:lpstr>
      <vt:lpstr>CPI Example</vt:lpstr>
      <vt:lpstr>代码段的比较</vt:lpstr>
      <vt:lpstr>代码段的比较</vt:lpstr>
      <vt:lpstr>代码段的比较</vt:lpstr>
      <vt:lpstr>1.8 测量、报告和总结性能</vt:lpstr>
      <vt:lpstr>1.8 测量、报告和总结性能</vt:lpstr>
      <vt:lpstr>理解程序性能</vt:lpstr>
      <vt:lpstr>PowerPoint 演示文稿</vt:lpstr>
      <vt:lpstr>PowerPoint 演示文稿</vt:lpstr>
      <vt:lpstr>PowerPoint 演示文稿</vt:lpstr>
      <vt:lpstr>1.8 测量、报告和总结性能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1.10  综合：性能和性价比</vt:lpstr>
      <vt:lpstr>1.10  综合：性能和性价比</vt:lpstr>
      <vt:lpstr>1.10  综合：性能和性价比</vt:lpstr>
      <vt:lpstr>1.10  综合：性能和性价比</vt:lpstr>
      <vt:lpstr>谬误与陷阱</vt:lpstr>
      <vt:lpstr>谬误与陷阱</vt:lpstr>
      <vt:lpstr>谬误与陷阱</vt:lpstr>
      <vt:lpstr>谬误与陷阱</vt:lpstr>
      <vt:lpstr>谬误与陷阱</vt:lpstr>
      <vt:lpstr>小测验</vt:lpstr>
      <vt:lpstr>小测验解答</vt:lpstr>
      <vt:lpstr>小测验解答</vt:lpstr>
      <vt:lpstr>本章小结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GUISL</cp:lastModifiedBy>
  <cp:revision>3</cp:revision>
  <dcterms:created xsi:type="dcterms:W3CDTF">2013-12-20T03:00:00Z</dcterms:created>
  <dcterms:modified xsi:type="dcterms:W3CDTF">2023-09-05T07:46:19Z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01287513587F4FDCA799E81AE463A3DA</vt:lpwstr>
  </property>
  <property fmtid="{D5CDD505-2E9C-101B-9397-08002B2CF9AE}" pid="3" name="KSOProductBuildVer">
    <vt:lpwstr>2052-12.1.0.15120</vt:lpwstr>
  </property>
</Properties>
</file>