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8" r:id="rId3"/>
    <p:sldId id="408" r:id="rId5"/>
    <p:sldId id="278" r:id="rId6"/>
    <p:sldId id="321" r:id="rId7"/>
    <p:sldId id="260" r:id="rId8"/>
    <p:sldId id="284" r:id="rId9"/>
    <p:sldId id="316" r:id="rId10"/>
    <p:sldId id="317" r:id="rId11"/>
    <p:sldId id="558" r:id="rId12"/>
    <p:sldId id="315" r:id="rId13"/>
    <p:sldId id="322" r:id="rId14"/>
    <p:sldId id="323" r:id="rId15"/>
    <p:sldId id="324" r:id="rId16"/>
    <p:sldId id="325" r:id="rId17"/>
    <p:sldId id="326" r:id="rId18"/>
    <p:sldId id="327" r:id="rId19"/>
    <p:sldId id="409" r:id="rId20"/>
    <p:sldId id="285" r:id="rId21"/>
    <p:sldId id="318" r:id="rId22"/>
    <p:sldId id="287" r:id="rId23"/>
    <p:sldId id="288" r:id="rId24"/>
    <p:sldId id="293" r:id="rId25"/>
    <p:sldId id="294" r:id="rId26"/>
    <p:sldId id="295" r:id="rId27"/>
    <p:sldId id="298" r:id="rId28"/>
    <p:sldId id="410" r:id="rId29"/>
    <p:sldId id="289" r:id="rId30"/>
    <p:sldId id="290" r:id="rId31"/>
    <p:sldId id="291" r:id="rId32"/>
    <p:sldId id="636" r:id="rId33"/>
    <p:sldId id="637" r:id="rId34"/>
    <p:sldId id="299" r:id="rId35"/>
    <p:sldId id="300" r:id="rId36"/>
    <p:sldId id="503" r:id="rId37"/>
    <p:sldId id="504" r:id="rId38"/>
    <p:sldId id="301" r:id="rId39"/>
    <p:sldId id="557" r:id="rId40"/>
    <p:sldId id="302" r:id="rId41"/>
    <p:sldId id="638" r:id="rId42"/>
    <p:sldId id="303" r:id="rId43"/>
    <p:sldId id="304" r:id="rId44"/>
    <p:sldId id="333" r:id="rId45"/>
    <p:sldId id="414" r:id="rId46"/>
    <p:sldId id="335" r:id="rId47"/>
    <p:sldId id="415" r:id="rId48"/>
    <p:sldId id="331" r:id="rId49"/>
    <p:sldId id="328" r:id="rId50"/>
    <p:sldId id="329" r:id="rId51"/>
    <p:sldId id="305" r:id="rId52"/>
    <p:sldId id="308" r:id="rId53"/>
    <p:sldId id="306" r:id="rId54"/>
    <p:sldId id="307" r:id="rId55"/>
    <p:sldId id="310" r:id="rId56"/>
    <p:sldId id="312" r:id="rId57"/>
    <p:sldId id="313" r:id="rId58"/>
    <p:sldId id="314" r:id="rId59"/>
    <p:sldId id="337" r:id="rId60"/>
    <p:sldId id="342" r:id="rId61"/>
    <p:sldId id="341" r:id="rId62"/>
    <p:sldId id="340" r:id="rId63"/>
    <p:sldId id="348" r:id="rId64"/>
    <p:sldId id="346" r:id="rId65"/>
    <p:sldId id="345" r:id="rId66"/>
    <p:sldId id="344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416" r:id="rId75"/>
    <p:sldId id="506" r:id="rId76"/>
    <p:sldId id="505" r:id="rId77"/>
    <p:sldId id="417" r:id="rId78"/>
    <p:sldId id="489" r:id="rId79"/>
    <p:sldId id="428" r:id="rId80"/>
    <p:sldId id="490" r:id="rId81"/>
    <p:sldId id="413" r:id="rId82"/>
    <p:sldId id="419" r:id="rId83"/>
    <p:sldId id="420" r:id="rId84"/>
    <p:sldId id="421" r:id="rId85"/>
    <p:sldId id="422" r:id="rId86"/>
    <p:sldId id="423" r:id="rId87"/>
    <p:sldId id="424" r:id="rId88"/>
    <p:sldId id="425" r:id="rId89"/>
    <p:sldId id="426" r:id="rId90"/>
    <p:sldId id="427" r:id="rId91"/>
  </p:sldIdLst>
  <p:sldSz cx="9144000" cy="6858000" type="screen4x3"/>
  <p:notesSz cx="6858000" cy="9144000"/>
  <p:custDataLst>
    <p:tags r:id="rId95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  <p14:sldId id="408"/>
            <p14:sldId id="278"/>
            <p14:sldId id="321"/>
          </p14:sldIdLst>
        </p14:section>
        <p14:section name="编写演示文稿" id="{16378913-E5ED-4281-BAF5-F1F938CB0BED}">
          <p14:sldIdLst>
            <p14:sldId id="260"/>
            <p14:sldId id="284"/>
            <p14:sldId id="316"/>
            <p14:sldId id="317"/>
            <p14:sldId id="558"/>
            <p14:sldId id="315"/>
            <p14:sldId id="322"/>
            <p14:sldId id="323"/>
            <p14:sldId id="324"/>
            <p14:sldId id="325"/>
            <p14:sldId id="326"/>
            <p14:sldId id="327"/>
            <p14:sldId id="409"/>
            <p14:sldId id="285"/>
            <p14:sldId id="318"/>
            <p14:sldId id="287"/>
            <p14:sldId id="288"/>
            <p14:sldId id="293"/>
            <p14:sldId id="294"/>
            <p14:sldId id="295"/>
            <p14:sldId id="298"/>
            <p14:sldId id="410"/>
            <p14:sldId id="289"/>
            <p14:sldId id="290"/>
            <p14:sldId id="291"/>
            <p14:sldId id="636"/>
            <p14:sldId id="637"/>
            <p14:sldId id="299"/>
            <p14:sldId id="300"/>
            <p14:sldId id="503"/>
            <p14:sldId id="504"/>
            <p14:sldId id="301"/>
            <p14:sldId id="557"/>
            <p14:sldId id="302"/>
            <p14:sldId id="638"/>
            <p14:sldId id="303"/>
            <p14:sldId id="304"/>
            <p14:sldId id="333"/>
            <p14:sldId id="414"/>
            <p14:sldId id="335"/>
            <p14:sldId id="415"/>
            <p14:sldId id="331"/>
            <p14:sldId id="328"/>
            <p14:sldId id="329"/>
            <p14:sldId id="305"/>
            <p14:sldId id="308"/>
            <p14:sldId id="306"/>
            <p14:sldId id="307"/>
            <p14:sldId id="310"/>
            <p14:sldId id="312"/>
            <p14:sldId id="313"/>
            <p14:sldId id="314"/>
            <p14:sldId id="337"/>
            <p14:sldId id="342"/>
            <p14:sldId id="341"/>
            <p14:sldId id="340"/>
            <p14:sldId id="348"/>
            <p14:sldId id="346"/>
            <p14:sldId id="345"/>
            <p14:sldId id="344"/>
            <p14:sldId id="386"/>
            <p14:sldId id="387"/>
            <p14:sldId id="388"/>
            <p14:sldId id="389"/>
            <p14:sldId id="390"/>
            <p14:sldId id="391"/>
            <p14:sldId id="392"/>
            <p14:sldId id="416"/>
            <p14:sldId id="506"/>
            <p14:sldId id="505"/>
            <p14:sldId id="417"/>
            <p14:sldId id="489"/>
            <p14:sldId id="428"/>
            <p14:sldId id="490"/>
            <p14:sldId id="413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8976" autoAdjust="0"/>
  </p:normalViewPr>
  <p:slideViewPr>
    <p:cSldViewPr showGuides="1">
      <p:cViewPr varScale="1">
        <p:scale>
          <a:sx n="61" d="100"/>
          <a:sy n="61" d="100"/>
        </p:scale>
        <p:origin x="1528" y="52"/>
      </p:cViewPr>
      <p:guideLst>
        <p:guide orient="horz" pos="2156"/>
        <p:guide pos="2768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48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 lang="zh-CN" altLang="en-US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幻灯片图像占位符 30515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5155" name="文本占位符 305154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3102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0275" name="文本占位符 310274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幻灯片图像占位符 3133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3347" name="文本占位符 313346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幻灯片图像占位符 3164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幻灯片图像占位符 31948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9491" name="文本占位符 319490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幻灯片图像占位符 32153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1539" name="文本占位符 321538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幻灯片图像占位符 3072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03" name="文本占位符 307202"/>
          <p:cNvSpPr>
            <a:spLocks noGrp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pPr lvl="0"/>
            <a:endParaRPr dirty="0"/>
          </a:p>
        </p:txBody>
      </p:sp>
      <p:sp>
        <p:nvSpPr>
          <p:cNvPr id="2" name="页眉占位符 1"/>
          <p:cNvSpPr>
            <a:spLocks noGrp="1"/>
          </p:cNvSpPr>
          <p:nvPr>
            <p:ph type="hdr" sz="quarter" idx="2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Morgan Kaufmann Publishers</a:t>
            </a:r>
            <a:endParaRPr lang="en-AU" sz="130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pPr lvl="0" algn="r" defTabSz="967105"/>
            <a:fld id="{BB962C8B-B14F-4D97-AF65-F5344CB8AC3E}" type="datetime3">
              <a:rPr lang="en-AU" sz="1300" dirty="0"/>
            </a:fld>
            <a:endParaRPr lang="en-AU" sz="13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defTabSz="967105"/>
            <a:r>
              <a:rPr lang="en-AU" sz="1300" dirty="0"/>
              <a:t>Chapter 4 — The Processor</a:t>
            </a:r>
            <a:endParaRPr lang="en-AU" sz="1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67105"/>
            <a:fld id="{9A0DB2DC-4C9A-4742-B13C-FB6460FD3503}" type="slidenum">
              <a:rPr lang="en-AU" sz="1300" dirty="0"/>
            </a:fld>
            <a:endParaRPr lang="en-AU"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媒体(带标题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单击图标添加媒体</a:t>
            </a:r>
            <a:endParaRPr lang="zh-CN" altLang="en-US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zh-CN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    单击此处编辑母版标题样式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zh-CN" altLang="en-US"/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/>
            </a:fld>
            <a:endParaRPr kumimoji="0" lang="zh-CN"/>
          </a:p>
        </p:txBody>
      </p:sp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  <a:endParaRPr kumimoji="0" lang="zh-CN"/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  <a:endParaRPr kumimoji="0" lang="zh-CN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2014/7/1</a:t>
            </a:r>
            <a:endParaRPr kumimoji="0" 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 dirty="0"/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5966722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  <a:endParaRPr kumimoji="0"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bg1"/>
                </a:solidFill>
              </a:defRPr>
            </a:lvl1pPr>
            <a:lvl2pPr eaLnBrk="1" latinLnBrk="0" hangingPunct="1">
              <a:defRPr kumimoji="0" lang="zh-CN" sz="2800">
                <a:solidFill>
                  <a:schemeClr val="bg1"/>
                </a:solidFill>
              </a:defRPr>
            </a:lvl2pPr>
            <a:lvl3pPr eaLnBrk="1" latinLnBrk="0" hangingPunct="1">
              <a:defRPr kumimoji="0" lang="zh-CN" sz="2400">
                <a:solidFill>
                  <a:schemeClr val="bg1"/>
                </a:solidFill>
              </a:defRPr>
            </a:lvl3pPr>
            <a:lvl4pPr eaLnBrk="1" latinLnBrk="0" hangingPunct="1">
              <a:defRPr kumimoji="0" lang="zh-CN" sz="2000">
                <a:solidFill>
                  <a:schemeClr val="bg1"/>
                </a:solidFill>
              </a:defRPr>
            </a:lvl4pPr>
            <a:lvl5pPr eaLnBrk="1" latinLnBrk="0" hangingPunct="1">
              <a:defRPr kumimoji="0" lang="zh-CN" sz="2000">
                <a:solidFill>
                  <a:schemeClr val="bg1"/>
                </a:solidFill>
              </a:defRPr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zh-CN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.xml"/><Relationship Id="rId1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notesSlide" Target="../notesSlides/notesSlide46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1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wmf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4.jpeg"/><Relationship Id="rId1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1" Type="http://schemas.openxmlformats.org/officeDocument/2006/relationships/notesSlide" Target="../notesSlides/notesSlide61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455" y="1712327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第三章 </a:t>
            </a:r>
            <a:endParaRPr lang="zh-CN" sz="48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algn="ctr"/>
            <a:r>
              <a:rPr 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单周期</a:t>
            </a:r>
            <a:r>
              <a:rPr lang="en-US" altLang="zh-CN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MIPS</a:t>
            </a:r>
            <a:r>
              <a:rPr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处理器的设计</a:t>
            </a:r>
            <a:endParaRPr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27695" y="5301208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04" y="364719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18473" y="1785157"/>
            <a:ext cx="7884623" cy="3988539"/>
            <a:chOff x="518473" y="1785157"/>
            <a:chExt cx="7884623" cy="3988539"/>
          </a:xfrm>
        </p:grpSpPr>
        <p:sp>
          <p:nvSpPr>
            <p:cNvPr id="2" name="矩形 1"/>
            <p:cNvSpPr/>
            <p:nvPr/>
          </p:nvSpPr>
          <p:spPr>
            <a:xfrm>
              <a:off x="3509795" y="3645032"/>
              <a:ext cx="936104" cy="162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寄存器堆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766799" y="3818873"/>
              <a:ext cx="725916" cy="1273344"/>
              <a:chOff x="5744955" y="3208205"/>
              <a:chExt cx="725916" cy="1273344"/>
            </a:xfrm>
          </p:grpSpPr>
          <p:grpSp>
            <p:nvGrpSpPr>
              <p:cNvPr id="5" name="Group 27"/>
              <p:cNvGrpSpPr/>
              <p:nvPr/>
            </p:nvGrpSpPr>
            <p:grpSpPr bwMode="auto">
              <a:xfrm>
                <a:off x="5744955" y="3208205"/>
                <a:ext cx="725916" cy="1273344"/>
                <a:chOff x="2400" y="2496"/>
                <a:chExt cx="288" cy="672"/>
              </a:xfrm>
            </p:grpSpPr>
            <p:sp>
              <p:nvSpPr>
                <p:cNvPr id="6" name="Line 28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784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400" y="2832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Line 3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00" y="3024"/>
                  <a:ext cx="28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34"/>
                <p:cNvSpPr>
                  <a:spLocks noChangeShapeType="1"/>
                </p:cNvSpPr>
                <p:nvPr/>
              </p:nvSpPr>
              <p:spPr bwMode="auto">
                <a:xfrm>
                  <a:off x="2688" y="264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5822798" y="3573016"/>
                <a:ext cx="648072" cy="5495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ALU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6969782" y="4152669"/>
              <a:ext cx="1070334" cy="1621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数据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存储器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17964" y="3861491"/>
              <a:ext cx="1070334" cy="1160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指令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存储器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终止 17"/>
            <p:cNvSpPr/>
            <p:nvPr/>
          </p:nvSpPr>
          <p:spPr>
            <a:xfrm rot="16200000" flipH="1">
              <a:off x="4808986" y="4717448"/>
              <a:ext cx="864096" cy="36004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MUX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6" idx="3"/>
              <a:endCxn id="2" idx="1"/>
            </p:cNvCxnSpPr>
            <p:nvPr/>
          </p:nvCxnSpPr>
          <p:spPr>
            <a:xfrm>
              <a:off x="2788298" y="4441764"/>
              <a:ext cx="721497" cy="13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289536" y="5101745"/>
              <a:ext cx="1556400" cy="664555"/>
            </a:xfrm>
            <a:prstGeom prst="bentConnector3">
              <a:avLst>
                <a:gd name="adj1" fmla="val 100018"/>
              </a:avLst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289536" y="4465419"/>
              <a:ext cx="0" cy="13008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845935" y="5092217"/>
              <a:ext cx="2150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445899" y="4745887"/>
              <a:ext cx="6151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421054" y="4897467"/>
              <a:ext cx="3649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445899" y="4091732"/>
              <a:ext cx="13209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6492714" y="4441764"/>
              <a:ext cx="4770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661645" y="4745887"/>
              <a:ext cx="0" cy="7117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4661645" y="5429296"/>
              <a:ext cx="23081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终止 45"/>
            <p:cNvSpPr/>
            <p:nvPr/>
          </p:nvSpPr>
          <p:spPr>
            <a:xfrm rot="16200000" flipH="1">
              <a:off x="4796526" y="3320763"/>
              <a:ext cx="864096" cy="36004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MUX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709545" y="3645032"/>
              <a:ext cx="0" cy="8105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5408593" y="3640179"/>
              <a:ext cx="13009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5408595" y="3349552"/>
              <a:ext cx="29725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8381130" y="3356948"/>
              <a:ext cx="0" cy="1606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8040116" y="4955786"/>
              <a:ext cx="362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3289536" y="3500783"/>
              <a:ext cx="17763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3289536" y="3955302"/>
              <a:ext cx="1944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3289536" y="3502712"/>
              <a:ext cx="0" cy="452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4368370" y="2409326"/>
              <a:ext cx="463496" cy="998597"/>
              <a:chOff x="4421067" y="1319936"/>
              <a:chExt cx="463496" cy="998597"/>
            </a:xfrm>
          </p:grpSpPr>
          <p:sp>
            <p:nvSpPr>
              <p:cNvPr id="68" name="Line 28"/>
              <p:cNvSpPr>
                <a:spLocks noChangeShapeType="1"/>
              </p:cNvSpPr>
              <p:nvPr/>
            </p:nvSpPr>
            <p:spPr bwMode="auto">
              <a:xfrm>
                <a:off x="4421068" y="1319936"/>
                <a:ext cx="0" cy="4074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29"/>
              <p:cNvSpPr>
                <a:spLocks noChangeShapeType="1"/>
              </p:cNvSpPr>
              <p:nvPr/>
            </p:nvSpPr>
            <p:spPr bwMode="auto">
              <a:xfrm>
                <a:off x="4421068" y="1727338"/>
                <a:ext cx="120986" cy="90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30"/>
              <p:cNvSpPr>
                <a:spLocks noChangeShapeType="1"/>
              </p:cNvSpPr>
              <p:nvPr/>
            </p:nvSpPr>
            <p:spPr bwMode="auto">
              <a:xfrm flipH="1">
                <a:off x="4421068" y="1818291"/>
                <a:ext cx="120986" cy="90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31"/>
              <p:cNvSpPr>
                <a:spLocks noChangeShapeType="1"/>
              </p:cNvSpPr>
              <p:nvPr/>
            </p:nvSpPr>
            <p:spPr bwMode="auto">
              <a:xfrm>
                <a:off x="4421067" y="1909244"/>
                <a:ext cx="1" cy="409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32"/>
              <p:cNvSpPr>
                <a:spLocks noChangeShapeType="1"/>
              </p:cNvSpPr>
              <p:nvPr/>
            </p:nvSpPr>
            <p:spPr bwMode="auto">
              <a:xfrm>
                <a:off x="4421068" y="1319936"/>
                <a:ext cx="463495" cy="138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33"/>
              <p:cNvSpPr>
                <a:spLocks noChangeShapeType="1"/>
              </p:cNvSpPr>
              <p:nvPr/>
            </p:nvSpPr>
            <p:spPr bwMode="auto">
              <a:xfrm flipV="1">
                <a:off x="4421069" y="2182102"/>
                <a:ext cx="463494" cy="1364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34"/>
              <p:cNvSpPr>
                <a:spLocks noChangeShapeType="1"/>
              </p:cNvSpPr>
              <p:nvPr/>
            </p:nvSpPr>
            <p:spPr bwMode="auto">
              <a:xfrm flipH="1">
                <a:off x="4884562" y="1454477"/>
                <a:ext cx="0" cy="727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4449495" y="1321822"/>
                <a:ext cx="435067" cy="996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加法器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9" name="直接箭头连接符 78"/>
            <p:cNvCxnSpPr/>
            <p:nvPr/>
          </p:nvCxnSpPr>
          <p:spPr>
            <a:xfrm flipV="1">
              <a:off x="3088553" y="3214680"/>
              <a:ext cx="0" cy="12270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088553" y="3203278"/>
              <a:ext cx="12798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2253131" y="2566606"/>
              <a:ext cx="463496" cy="998597"/>
              <a:chOff x="4421067" y="1319936"/>
              <a:chExt cx="463496" cy="998597"/>
            </a:xfrm>
          </p:grpSpPr>
          <p:sp>
            <p:nvSpPr>
              <p:cNvPr id="50" name="Line 28"/>
              <p:cNvSpPr>
                <a:spLocks noChangeShapeType="1"/>
              </p:cNvSpPr>
              <p:nvPr/>
            </p:nvSpPr>
            <p:spPr bwMode="auto">
              <a:xfrm>
                <a:off x="4421068" y="1319936"/>
                <a:ext cx="0" cy="4074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4421068" y="1727338"/>
                <a:ext cx="120986" cy="90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30"/>
              <p:cNvSpPr>
                <a:spLocks noChangeShapeType="1"/>
              </p:cNvSpPr>
              <p:nvPr/>
            </p:nvSpPr>
            <p:spPr bwMode="auto">
              <a:xfrm flipH="1">
                <a:off x="4421068" y="1818291"/>
                <a:ext cx="120986" cy="90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4421067" y="1909244"/>
                <a:ext cx="1" cy="4092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2"/>
              <p:cNvSpPr>
                <a:spLocks noChangeShapeType="1"/>
              </p:cNvSpPr>
              <p:nvPr/>
            </p:nvSpPr>
            <p:spPr bwMode="auto">
              <a:xfrm>
                <a:off x="4421068" y="1319936"/>
                <a:ext cx="463495" cy="1383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 flipV="1">
                <a:off x="4421069" y="2182102"/>
                <a:ext cx="463494" cy="1364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 flipH="1">
                <a:off x="4884562" y="1454477"/>
                <a:ext cx="0" cy="727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449495" y="1321822"/>
                <a:ext cx="435067" cy="996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加法器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728462" y="2669137"/>
              <a:ext cx="6602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流程图: 终止 86"/>
            <p:cNvSpPr/>
            <p:nvPr/>
          </p:nvSpPr>
          <p:spPr>
            <a:xfrm rot="16200000" flipH="1">
              <a:off x="2656505" y="2037185"/>
              <a:ext cx="864096" cy="36004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MUX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 flipH="1">
              <a:off x="3268573" y="2062553"/>
              <a:ext cx="13009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20"/>
            <p:cNvCxnSpPr>
              <a:stCxn id="67" idx="3"/>
            </p:cNvCxnSpPr>
            <p:nvPr/>
          </p:nvCxnSpPr>
          <p:spPr>
            <a:xfrm flipH="1" flipV="1">
              <a:off x="4368370" y="2062553"/>
              <a:ext cx="463495" cy="847015"/>
            </a:xfrm>
            <a:prstGeom prst="bentConnector4">
              <a:avLst>
                <a:gd name="adj1" fmla="val -49321"/>
                <a:gd name="adj2" fmla="val 99842"/>
              </a:avLst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H="1">
              <a:off x="3268574" y="2409326"/>
              <a:ext cx="4598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20"/>
            <p:cNvCxnSpPr/>
            <p:nvPr/>
          </p:nvCxnSpPr>
          <p:spPr>
            <a:xfrm flipV="1">
              <a:off x="2716626" y="2411212"/>
              <a:ext cx="902072" cy="657524"/>
            </a:xfrm>
            <a:prstGeom prst="bentConnector3">
              <a:avLst>
                <a:gd name="adj1" fmla="val 111642"/>
              </a:avLst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518473" y="2614783"/>
              <a:ext cx="985083" cy="420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PC</a:t>
              </a:r>
              <a:endParaRPr lang="en-US" altLang="zh-CN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20"/>
            <p:cNvCxnSpPr>
              <a:stCxn id="87" idx="0"/>
              <a:endCxn id="101" idx="0"/>
            </p:cNvCxnSpPr>
            <p:nvPr/>
          </p:nvCxnSpPr>
          <p:spPr>
            <a:xfrm rot="10800000" flipV="1">
              <a:off x="1011015" y="2217205"/>
              <a:ext cx="1897518" cy="39757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20"/>
            <p:cNvCxnSpPr>
              <a:stCxn id="101" idx="2"/>
              <a:endCxn id="16" idx="1"/>
            </p:cNvCxnSpPr>
            <p:nvPr/>
          </p:nvCxnSpPr>
          <p:spPr>
            <a:xfrm rot="16200000" flipH="1">
              <a:off x="661300" y="3385099"/>
              <a:ext cx="1406379" cy="70694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1011015" y="3360558"/>
              <a:ext cx="12705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1691680" y="2432334"/>
              <a:ext cx="492541" cy="4206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4</a:t>
              </a:r>
              <a:endParaRPr lang="en-US" altLang="zh-CN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>
              <a:off x="1760590" y="2760263"/>
              <a:ext cx="49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一个</a:t>
            </a:r>
            <a:r>
              <a:rPr lang="en-US" altLang="zh-CN" b="0" dirty="0" smtClean="0"/>
              <a:t>MIPS</a:t>
            </a:r>
            <a:r>
              <a:rPr lang="zh-CN" altLang="en-US" b="0" dirty="0" smtClean="0"/>
              <a:t>子集的基本实现</a:t>
            </a:r>
            <a:endParaRPr lang="zh-CN" altLang="en-US" b="0" dirty="0"/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6969780" y="4263972"/>
            <a:ext cx="639688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/>
              <a:t>地址</a:t>
            </a:r>
            <a:endParaRPr lang="zh-CN" altLang="en-US" sz="1600" b="0" dirty="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1124000" y="4437112"/>
            <a:ext cx="639688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/>
              <a:t>地址</a:t>
            </a:r>
            <a:endParaRPr lang="zh-CN" altLang="en-US" sz="1600" b="0" dirty="0"/>
          </a:p>
        </p:txBody>
      </p:sp>
      <p:sp>
        <p:nvSpPr>
          <p:cNvPr id="78" name="Text Box 12"/>
          <p:cNvSpPr txBox="1">
            <a:spLocks noChangeArrowheads="1"/>
          </p:cNvSpPr>
          <p:nvPr/>
        </p:nvSpPr>
        <p:spPr bwMode="auto">
          <a:xfrm>
            <a:off x="6969780" y="5284463"/>
            <a:ext cx="639688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/>
              <a:t>数据</a:t>
            </a:r>
            <a:endParaRPr lang="zh-CN" altLang="en-US" sz="1600" b="0" dirty="0"/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3500264" y="3802801"/>
            <a:ext cx="639688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/>
              <a:t>数据</a:t>
            </a:r>
            <a:endParaRPr lang="zh-CN" altLang="en-US" sz="1600" b="0" dirty="0"/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2453878" y="4084911"/>
            <a:ext cx="639688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/>
              <a:t>指令</a:t>
            </a:r>
            <a:endParaRPr lang="zh-CN" altLang="en-US" sz="1600" b="0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289536" y="4783391"/>
            <a:ext cx="215747" cy="1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275856" y="5142962"/>
            <a:ext cx="215747" cy="14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3491880" y="4810913"/>
            <a:ext cx="1008981" cy="34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0" dirty="0" smtClean="0"/>
              <a:t>寄存器</a:t>
            </a:r>
            <a:r>
              <a:rPr lang="en-US" altLang="zh-CN" sz="1600" b="0" dirty="0" smtClean="0"/>
              <a:t>#</a:t>
            </a:r>
            <a:endParaRPr lang="zh-CN" altLang="en-US" sz="1600" b="0" dirty="0"/>
          </a:p>
        </p:txBody>
      </p:sp>
      <p:sp>
        <p:nvSpPr>
          <p:cNvPr id="4" name="等腰三角形 3"/>
          <p:cNvSpPr/>
          <p:nvPr/>
        </p:nvSpPr>
        <p:spPr>
          <a:xfrm>
            <a:off x="2108835" y="4869180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3833495" y="5122545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7360920" y="5630545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539750" y="2880995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6629400" cy="187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硬件的设计</a:t>
            </a:r>
            <a:endParaRPr lang="en-US" altLang="zh-CN" sz="320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b="0" dirty="0" smtClean="0"/>
              <a:t>从存储器中取出指令</a:t>
            </a:r>
            <a:endParaRPr lang="en-US" altLang="zh-CN" sz="3200" b="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执行指令规定的操作</a:t>
            </a:r>
            <a:endParaRPr lang="en-US" altLang="zh-CN" sz="3200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11560" y="3151816"/>
            <a:ext cx="6629400" cy="246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设计时需要考虑的因素</a:t>
            </a:r>
            <a:endParaRPr lang="en-US" altLang="zh-CN" sz="320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b="0" dirty="0" smtClean="0"/>
              <a:t>代价</a:t>
            </a:r>
            <a:endParaRPr lang="en-US" altLang="zh-CN" sz="3200" b="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速度</a:t>
            </a:r>
            <a:endParaRPr lang="en-US" altLang="zh-CN" sz="3200" b="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功耗</a:t>
            </a:r>
            <a:endParaRPr lang="en-US" altLang="zh-CN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设计步骤：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6629400" cy="452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分析指令集；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数据路径的需求；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选择数据部件；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时钟</a:t>
            </a:r>
            <a:r>
              <a:rPr lang="zh-CN" altLang="en-US" sz="3200" b="0" dirty="0"/>
              <a:t>建立方法</a:t>
            </a:r>
            <a:r>
              <a:rPr lang="zh-CN" altLang="en-US" sz="3200" b="0" dirty="0" smtClean="0"/>
              <a:t>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按要求形成数据路径；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为每条指令确定控制信号；</a:t>
            </a:r>
            <a:endParaRPr lang="en-US" altLang="zh-CN" sz="3200" b="0" dirty="0" smtClean="0"/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3200" b="0" dirty="0" smtClean="0"/>
              <a:t>形成产生控制信号的控制逻辑；</a:t>
            </a:r>
            <a:endParaRPr lang="en-US" altLang="zh-CN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指令格式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83998" y="1399315"/>
            <a:ext cx="5795389" cy="1067982"/>
            <a:chOff x="1583668" y="1974162"/>
            <a:chExt cx="5795389" cy="1067982"/>
          </a:xfrm>
        </p:grpSpPr>
        <p:sp>
          <p:nvSpPr>
            <p:cNvPr id="6" name="矩形 5"/>
            <p:cNvSpPr/>
            <p:nvPr/>
          </p:nvSpPr>
          <p:spPr>
            <a:xfrm>
              <a:off x="1618417" y="2307386"/>
              <a:ext cx="1224136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42553" y="2307386"/>
              <a:ext cx="864096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06649" y="2307386"/>
              <a:ext cx="864096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70745" y="2307386"/>
              <a:ext cx="864096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34841" y="2307386"/>
              <a:ext cx="864096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shamt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98937" y="2307386"/>
              <a:ext cx="1080120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func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583668" y="2682104"/>
              <a:ext cx="5760640" cy="360040"/>
              <a:chOff x="1635795" y="3284984"/>
              <a:chExt cx="5760640" cy="36004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635795" y="3284984"/>
                <a:ext cx="122413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6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6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583668" y="1974162"/>
              <a:ext cx="5760640" cy="360040"/>
              <a:chOff x="1635795" y="3284984"/>
              <a:chExt cx="5760640" cy="3600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635795" y="3284984"/>
                <a:ext cx="122413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31          26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25    21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20    16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15    11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10     6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50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983998" y="2686939"/>
            <a:ext cx="5795389" cy="1067982"/>
            <a:chOff x="1543777" y="1974162"/>
            <a:chExt cx="5795389" cy="1067982"/>
          </a:xfrm>
        </p:grpSpPr>
        <p:sp>
          <p:nvSpPr>
            <p:cNvPr id="28" name="矩形 27"/>
            <p:cNvSpPr/>
            <p:nvPr/>
          </p:nvSpPr>
          <p:spPr>
            <a:xfrm>
              <a:off x="1578526" y="2307386"/>
              <a:ext cx="1224136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802662" y="2307386"/>
              <a:ext cx="864096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66758" y="2307386"/>
              <a:ext cx="864096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30854" y="2307386"/>
              <a:ext cx="2808312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immediate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543777" y="2682104"/>
              <a:ext cx="5760640" cy="360040"/>
              <a:chOff x="1635795" y="3284984"/>
              <a:chExt cx="5760640" cy="36004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635795" y="3284984"/>
                <a:ext cx="122413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6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16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543777" y="1974162"/>
              <a:ext cx="5760640" cy="360040"/>
              <a:chOff x="1635795" y="3284984"/>
              <a:chExt cx="5760640" cy="36004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635795" y="3284984"/>
                <a:ext cx="122413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31          26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25    21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dirty="0" smtClean="0">
                    <a:solidFill>
                      <a:schemeClr val="tx1"/>
                    </a:solidFill>
                  </a:rPr>
                  <a:t>20    16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15  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983998" y="4089210"/>
            <a:ext cx="5795389" cy="1067982"/>
            <a:chOff x="1543777" y="1974162"/>
            <a:chExt cx="5795389" cy="1067982"/>
          </a:xfrm>
        </p:grpSpPr>
        <p:sp>
          <p:nvSpPr>
            <p:cNvPr id="47" name="矩形 46"/>
            <p:cNvSpPr/>
            <p:nvPr/>
          </p:nvSpPr>
          <p:spPr>
            <a:xfrm>
              <a:off x="1578526" y="2307386"/>
              <a:ext cx="1224136" cy="3600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02662" y="2307386"/>
              <a:ext cx="4536504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address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543777" y="2682104"/>
              <a:ext cx="122413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632009" y="268210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496105" y="268210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802662" y="2682104"/>
              <a:ext cx="4536503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26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224297" y="2682104"/>
              <a:ext cx="108012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43777" y="1974162"/>
              <a:ext cx="122413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 dirty="0" smtClean="0">
                  <a:solidFill>
                    <a:schemeClr val="tx1"/>
                  </a:solidFill>
                </a:rPr>
                <a:t>31          26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767913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25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632009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496105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360201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224297" y="1974162"/>
              <a:ext cx="108012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itle 8"/>
          <p:cNvSpPr txBox="1"/>
          <p:nvPr/>
        </p:nvSpPr>
        <p:spPr>
          <a:xfrm>
            <a:off x="337517" y="1569659"/>
            <a:ext cx="1646481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Title 8"/>
          <p:cNvSpPr txBox="1"/>
          <p:nvPr/>
        </p:nvSpPr>
        <p:spPr>
          <a:xfrm>
            <a:off x="372266" y="2857283"/>
            <a:ext cx="1646481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" name="Title 8"/>
          <p:cNvSpPr txBox="1"/>
          <p:nvPr/>
        </p:nvSpPr>
        <p:spPr>
          <a:xfrm>
            <a:off x="337516" y="4259554"/>
            <a:ext cx="1646481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r>
              <a:rPr lang="zh-CN" altLang="en-US" sz="32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集</a:t>
            </a: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7920880" cy="42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存储器</a:t>
            </a:r>
            <a:endParaRPr lang="en-US" altLang="zh-CN" sz="320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b="0" dirty="0" smtClean="0"/>
              <a:t>取出指令</a:t>
            </a:r>
            <a:endParaRPr lang="en-US" altLang="zh-CN" sz="3200" b="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读写操作数</a:t>
            </a:r>
            <a:endParaRPr lang="en-US" altLang="zh-CN" sz="3200" b="0" dirty="0" smtClean="0"/>
          </a:p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/>
              <a:t> 寄存器</a:t>
            </a:r>
            <a:r>
              <a:rPr lang="en-US" altLang="zh-CN" sz="3200" dirty="0"/>
              <a:t>(32</a:t>
            </a:r>
            <a:r>
              <a:rPr lang="zh-CN" altLang="en-US" sz="3200" dirty="0"/>
              <a:t>位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 读数据</a:t>
            </a:r>
            <a:r>
              <a:rPr lang="en-US" altLang="zh-CN" sz="3200" b="0" dirty="0" smtClean="0"/>
              <a:t>(</a:t>
            </a:r>
            <a:r>
              <a:rPr lang="zh-CN" altLang="en-US" sz="3200" b="0" dirty="0" smtClean="0"/>
              <a:t>根据指令中的</a:t>
            </a:r>
            <a:r>
              <a:rPr lang="en-US" altLang="zh-CN" sz="3200" b="0" dirty="0" err="1" smtClean="0"/>
              <a:t>rs</a:t>
            </a:r>
            <a:r>
              <a:rPr lang="zh-CN" altLang="en-US" sz="3200" b="0" dirty="0" smtClean="0"/>
              <a:t>或</a:t>
            </a:r>
            <a:r>
              <a:rPr lang="en-US" altLang="zh-CN" sz="3200" b="0" dirty="0" err="1" smtClean="0"/>
              <a:t>rd</a:t>
            </a:r>
            <a:r>
              <a:rPr lang="en-US" altLang="zh-CN" sz="3200" b="0" dirty="0" smtClean="0"/>
              <a:t>)</a:t>
            </a:r>
            <a:endParaRPr lang="en-US" altLang="zh-CN" sz="3200" b="0" dirty="0" smtClean="0"/>
          </a:p>
          <a:p>
            <a:pPr marL="514350" indent="-1524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写数据</a:t>
            </a:r>
            <a:r>
              <a:rPr lang="en-US" altLang="zh-CN" sz="3200" b="0" dirty="0"/>
              <a:t>(</a:t>
            </a:r>
            <a:r>
              <a:rPr lang="zh-CN" altLang="en-US" sz="3200" b="0" dirty="0"/>
              <a:t>根据指令中的</a:t>
            </a:r>
            <a:r>
              <a:rPr lang="en-US" altLang="zh-CN" sz="3200" b="0" dirty="0" err="1" smtClean="0"/>
              <a:t>rd</a:t>
            </a:r>
            <a:r>
              <a:rPr lang="zh-CN" altLang="en-US" sz="3200" b="0" dirty="0" smtClean="0"/>
              <a:t>或</a:t>
            </a:r>
            <a:r>
              <a:rPr lang="en-US" altLang="zh-CN" sz="3200" b="0" dirty="0" err="1" smtClean="0"/>
              <a:t>rt</a:t>
            </a:r>
            <a:r>
              <a:rPr lang="en-US" altLang="zh-CN" sz="3200" b="0" dirty="0" smtClean="0"/>
              <a:t>)</a:t>
            </a:r>
            <a:endParaRPr lang="en-US" altLang="zh-CN" sz="3200" b="0" dirty="0" smtClean="0"/>
          </a:p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200" dirty="0"/>
              <a:t>PC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r>
              <a:rPr lang="zh-CN" altLang="en-US" sz="32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集</a:t>
            </a: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611560" y="1147485"/>
            <a:ext cx="7920880" cy="246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符号扩展部件</a:t>
            </a:r>
            <a:endParaRPr lang="en-US" altLang="zh-CN" sz="3200" dirty="0" smtClean="0"/>
          </a:p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3200" dirty="0" smtClean="0"/>
              <a:t>ALU</a:t>
            </a:r>
            <a:endParaRPr lang="en-US" altLang="zh-CN" sz="3200" dirty="0"/>
          </a:p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加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运算器</a:t>
            </a:r>
            <a:endParaRPr lang="en-US" altLang="zh-CN" sz="3200" dirty="0" smtClean="0"/>
          </a:p>
          <a:p>
            <a:pPr marL="457200" indent="-457200" algn="l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数据路径部件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11560" y="1052736"/>
            <a:ext cx="7920880" cy="494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组合逻辑部件</a:t>
            </a:r>
            <a:endParaRPr lang="en-US" altLang="zh-CN" sz="320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 加法器</a:t>
            </a:r>
            <a:endParaRPr lang="en-US" altLang="zh-CN" sz="3200" b="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en-US" altLang="zh-CN" sz="3200" b="0" dirty="0" smtClean="0"/>
              <a:t>ALU</a:t>
            </a:r>
            <a:endParaRPr lang="en-US" altLang="zh-CN" sz="3200" b="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 多路选择器</a:t>
            </a:r>
            <a:endParaRPr lang="en-US" altLang="zh-CN" sz="3200" b="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符号扩展器</a:t>
            </a:r>
            <a:endParaRPr lang="en-US" altLang="zh-CN" sz="3200" b="0" dirty="0" smtClean="0"/>
          </a:p>
          <a:p>
            <a:pPr marL="457200" indent="-457200" algn="l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3200" dirty="0"/>
              <a:t> </a:t>
            </a:r>
            <a:r>
              <a:rPr lang="zh-CN" altLang="en-US" sz="3200" dirty="0" smtClean="0"/>
              <a:t>存储部件</a:t>
            </a:r>
            <a:endParaRPr lang="en-US" altLang="zh-CN" sz="3200" dirty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 寄存器</a:t>
            </a:r>
            <a:endParaRPr lang="en-US" altLang="zh-CN" sz="3200" b="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寄存器堆</a:t>
            </a:r>
            <a:endParaRPr lang="en-US" altLang="zh-CN" sz="3200" b="0" dirty="0" smtClean="0"/>
          </a:p>
          <a:p>
            <a:pPr marL="514350" indent="-1524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/>
              <a:t> </a:t>
            </a:r>
            <a:r>
              <a:rPr lang="zh-CN" altLang="en-US" sz="3200" b="0" dirty="0" smtClean="0"/>
              <a:t>存储器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本章内容</a:t>
            </a:r>
            <a:endParaRPr altLang="zh-CN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483768" y="2320280"/>
            <a:ext cx="4392488" cy="21888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3.1 引言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3.2 逻辑设计惯例</a:t>
            </a:r>
            <a:endParaRPr lang="zh-CN" altLang="en-US" b="1" dirty="0">
              <a:solidFill>
                <a:srgbClr val="0000FF"/>
              </a:solidFill>
            </a:endParaRPr>
          </a:p>
          <a:p>
            <a:r>
              <a:rPr lang="zh-CN" altLang="en-US" dirty="0"/>
              <a:t>3.3 建立数据通路</a:t>
            </a:r>
            <a:endParaRPr lang="zh-CN" altLang="en-US" dirty="0"/>
          </a:p>
          <a:p>
            <a:r>
              <a:rPr lang="zh-CN" altLang="en-US" dirty="0"/>
              <a:t>3.4 </a:t>
            </a:r>
            <a:r>
              <a:rPr lang="zh-CN" altLang="en-US" dirty="0" smtClean="0"/>
              <a:t>中断机制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200" b="1" dirty="0" smtClean="0">
                <a:solidFill>
                  <a:srgbClr val="0000FF"/>
                </a:solidFill>
              </a:rPr>
              <a:t>3.2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逻辑设计惯例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56114" y="951797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时钟方法（</a:t>
            </a:r>
            <a:r>
              <a:rPr lang="en-US" altLang="zh-CN" b="0" dirty="0" smtClean="0"/>
              <a:t>Clocking Methodology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42635" y="1682088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什么时候可以从存储单元中读数据</a:t>
            </a:r>
            <a:endParaRPr lang="zh-CN" altLang="en-US" b="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6517" y="2213033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什么时候可以将数据写入存储单元</a:t>
            </a:r>
            <a:endParaRPr lang="zh-CN" altLang="en-US" b="0" dirty="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39552" y="2920614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典型时钟方法</a:t>
            </a:r>
            <a:endParaRPr lang="zh-CN" altLang="en-US" b="0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855420" y="3613717"/>
            <a:ext cx="695693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电平触发（</a:t>
            </a:r>
            <a:r>
              <a:rPr lang="zh-CN" altLang="en-US" b="0" dirty="0" smtClean="0">
                <a:solidFill>
                  <a:srgbClr val="C00000"/>
                </a:solidFill>
              </a:rPr>
              <a:t>高</a:t>
            </a:r>
            <a:r>
              <a:rPr lang="zh-CN" altLang="en-US" b="0" dirty="0">
                <a:solidFill>
                  <a:srgbClr val="C00000"/>
                </a:solidFill>
              </a:rPr>
              <a:t>电平</a:t>
            </a:r>
            <a:r>
              <a:rPr lang="zh-CN" altLang="en-US" b="0" dirty="0" smtClean="0">
                <a:solidFill>
                  <a:srgbClr val="C00000"/>
                </a:solidFill>
              </a:rPr>
              <a:t>触发、低电平触发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06150" y="4300652"/>
            <a:ext cx="205172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高电平触发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64783" y="4965103"/>
            <a:ext cx="6677183" cy="667050"/>
            <a:chOff x="1264783" y="4965103"/>
            <a:chExt cx="6677183" cy="66705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056871" y="4965103"/>
              <a:ext cx="0" cy="6480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045587" y="4965103"/>
              <a:ext cx="2572846" cy="1897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264783" y="5624854"/>
              <a:ext cx="79208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618433" y="4984081"/>
              <a:ext cx="0" cy="6480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49878" y="4984081"/>
              <a:ext cx="0" cy="64807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149878" y="4965103"/>
              <a:ext cx="79208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4594850" y="5605876"/>
              <a:ext cx="2572846" cy="1897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855413" y="4300651"/>
            <a:ext cx="205172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00FF"/>
                </a:solidFill>
              </a:rPr>
              <a:t>低电平触发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056871" y="4984081"/>
            <a:ext cx="2572846" cy="1897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594850" y="5613175"/>
            <a:ext cx="2572846" cy="18978"/>
          </a:xfrm>
          <a:prstGeom prst="line">
            <a:avLst/>
          </a:prstGeom>
          <a:ln w="1270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200" b="1" dirty="0" smtClean="0">
                <a:solidFill>
                  <a:srgbClr val="0000FF"/>
                </a:solidFill>
              </a:rPr>
              <a:t>3.2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逻辑设计惯例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896563" y="1340768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边沿触发（</a:t>
            </a:r>
            <a:r>
              <a:rPr lang="zh-CN" altLang="en-US" b="0" dirty="0" smtClean="0">
                <a:solidFill>
                  <a:srgbClr val="C00000"/>
                </a:solidFill>
              </a:rPr>
              <a:t>上升沿、下降沿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051720" y="2871914"/>
            <a:ext cx="0" cy="1286654"/>
          </a:xfrm>
          <a:prstGeom prst="line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051720" y="2852936"/>
            <a:ext cx="4464496" cy="189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048167" y="4130102"/>
            <a:ext cx="1003553" cy="11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516216" y="2871914"/>
            <a:ext cx="0" cy="1258188"/>
          </a:xfrm>
          <a:prstGeom prst="line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518706" y="4145126"/>
            <a:ext cx="122164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2267744" y="1871713"/>
            <a:ext cx="1512168" cy="16435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220072" y="1871713"/>
            <a:ext cx="1080120" cy="162929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本章内容</a:t>
            </a:r>
            <a:endParaRPr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83768" y="2320280"/>
            <a:ext cx="4392488" cy="218884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3.1 引言</a:t>
            </a:r>
            <a:endParaRPr lang="zh-CN" altLang="en-US" b="1" dirty="0">
              <a:solidFill>
                <a:srgbClr val="0000FF"/>
              </a:solidFill>
            </a:endParaRPr>
          </a:p>
          <a:p>
            <a:r>
              <a:rPr lang="zh-CN" altLang="en-US" dirty="0"/>
              <a:t>3.2 逻辑设计惯例</a:t>
            </a:r>
            <a:endParaRPr lang="zh-CN" altLang="en-US" dirty="0"/>
          </a:p>
          <a:p>
            <a:r>
              <a:rPr lang="zh-CN" altLang="en-US" dirty="0"/>
              <a:t>3.3 建立数据通路</a:t>
            </a:r>
            <a:endParaRPr lang="zh-CN" altLang="en-US" dirty="0"/>
          </a:p>
          <a:p>
            <a:r>
              <a:rPr lang="zh-CN" altLang="en-US" dirty="0"/>
              <a:t>3.4 </a:t>
            </a:r>
            <a:r>
              <a:rPr lang="zh-CN" altLang="en-US" dirty="0" smtClean="0"/>
              <a:t>中断机制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496374" y="3157444"/>
            <a:ext cx="2424755" cy="1855192"/>
          </a:xfrm>
          <a:prstGeom prst="ellipse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913993" y="2674683"/>
            <a:ext cx="1624126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0" dirty="0" smtClean="0"/>
              <a:t>组合控制</a:t>
            </a:r>
            <a:endParaRPr lang="zh-CN" altLang="en-US" sz="1800" b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3.2 </a:t>
            </a:r>
            <a:r>
              <a:rPr lang="zh-CN" altLang="en-US" sz="2800" dirty="0" smtClean="0">
                <a:solidFill>
                  <a:srgbClr val="0000FF"/>
                </a:solidFill>
              </a:rPr>
              <a:t>逻辑设计惯例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674" y="980728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操作时序</a:t>
            </a:r>
            <a:endParaRPr lang="zh-CN" altLang="en-US" b="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537083" y="3268916"/>
            <a:ext cx="1376910" cy="1484062"/>
            <a:chOff x="1928961" y="3269457"/>
            <a:chExt cx="1376910" cy="1484062"/>
          </a:xfrm>
        </p:grpSpPr>
        <p:grpSp>
          <p:nvGrpSpPr>
            <p:cNvPr id="5" name="组合 4"/>
            <p:cNvGrpSpPr/>
            <p:nvPr/>
          </p:nvGrpSpPr>
          <p:grpSpPr>
            <a:xfrm>
              <a:off x="1928961" y="3269457"/>
              <a:ext cx="432048" cy="612202"/>
              <a:chOff x="2339752" y="3172501"/>
              <a:chExt cx="432048" cy="71109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339752" y="3172501"/>
                <a:ext cx="432048" cy="7110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流程图: 摘录 3"/>
              <p:cNvSpPr/>
              <p:nvPr/>
            </p:nvSpPr>
            <p:spPr>
              <a:xfrm>
                <a:off x="2447764" y="3668456"/>
                <a:ext cx="216024" cy="215136"/>
              </a:xfrm>
              <a:prstGeom prst="flowChartExtra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>
              <a:stCxn id="3" idx="3"/>
            </p:cNvCxnSpPr>
            <p:nvPr/>
          </p:nvCxnSpPr>
          <p:spPr>
            <a:xfrm>
              <a:off x="2361009" y="3575558"/>
              <a:ext cx="944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组合 207"/>
            <p:cNvGrpSpPr/>
            <p:nvPr/>
          </p:nvGrpSpPr>
          <p:grpSpPr>
            <a:xfrm>
              <a:off x="1928961" y="4141317"/>
              <a:ext cx="432048" cy="612202"/>
              <a:chOff x="2339752" y="3172501"/>
              <a:chExt cx="432048" cy="711091"/>
            </a:xfrm>
          </p:grpSpPr>
          <p:sp>
            <p:nvSpPr>
              <p:cNvPr id="209" name="矩形 208"/>
              <p:cNvSpPr/>
              <p:nvPr/>
            </p:nvSpPr>
            <p:spPr>
              <a:xfrm>
                <a:off x="2339752" y="3172501"/>
                <a:ext cx="432048" cy="7110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流程图: 摘录 209"/>
              <p:cNvSpPr/>
              <p:nvPr/>
            </p:nvSpPr>
            <p:spPr>
              <a:xfrm>
                <a:off x="2447764" y="3668456"/>
                <a:ext cx="216024" cy="215136"/>
              </a:xfrm>
              <a:prstGeom prst="flowChartExtra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1" name="直接连接符 210"/>
            <p:cNvCxnSpPr>
              <a:stCxn id="209" idx="3"/>
            </p:cNvCxnSpPr>
            <p:nvPr/>
          </p:nvCxnSpPr>
          <p:spPr>
            <a:xfrm>
              <a:off x="2361009" y="4447418"/>
              <a:ext cx="944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直接连接符 215"/>
          <p:cNvCxnSpPr/>
          <p:nvPr/>
        </p:nvCxnSpPr>
        <p:spPr>
          <a:xfrm flipV="1">
            <a:off x="1924809" y="5012636"/>
            <a:ext cx="4983505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27794" y="4010948"/>
            <a:ext cx="0" cy="1009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2753107" y="3855822"/>
            <a:ext cx="0" cy="155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2227794" y="4010946"/>
            <a:ext cx="525313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753107" y="4755052"/>
            <a:ext cx="0" cy="265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971442" y="3586930"/>
            <a:ext cx="5656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1979292" y="4455007"/>
            <a:ext cx="5656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 Box 12"/>
          <p:cNvSpPr txBox="1">
            <a:spLocks noChangeArrowheads="1"/>
          </p:cNvSpPr>
          <p:nvPr/>
        </p:nvSpPr>
        <p:spPr bwMode="auto">
          <a:xfrm>
            <a:off x="1219682" y="4831612"/>
            <a:ext cx="71606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Clock</a:t>
            </a:r>
            <a:endParaRPr lang="zh-CN" altLang="en-US" sz="1800" b="0" dirty="0"/>
          </a:p>
        </p:txBody>
      </p:sp>
      <p:cxnSp>
        <p:nvCxnSpPr>
          <p:cNvPr id="225" name="直接连接符 224"/>
          <p:cNvCxnSpPr/>
          <p:nvPr/>
        </p:nvCxnSpPr>
        <p:spPr>
          <a:xfrm>
            <a:off x="3428233" y="2780387"/>
            <a:ext cx="0" cy="23016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12"/>
          <p:cNvSpPr txBox="1">
            <a:spLocks noChangeArrowheads="1"/>
          </p:cNvSpPr>
          <p:nvPr/>
        </p:nvSpPr>
        <p:spPr bwMode="auto">
          <a:xfrm>
            <a:off x="1256512" y="2780387"/>
            <a:ext cx="19425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800" b="0" dirty="0" smtClean="0"/>
              <a:t>（寄存器）输出</a:t>
            </a:r>
            <a:endParaRPr lang="zh-CN" altLang="en-US" sz="1800" b="0" dirty="0"/>
          </a:p>
        </p:txBody>
      </p:sp>
      <p:cxnSp>
        <p:nvCxnSpPr>
          <p:cNvPr id="227" name="直接连接符 226"/>
          <p:cNvCxnSpPr/>
          <p:nvPr/>
        </p:nvCxnSpPr>
        <p:spPr>
          <a:xfrm>
            <a:off x="6188234" y="2854172"/>
            <a:ext cx="0" cy="23016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913993" y="3268917"/>
            <a:ext cx="3775986" cy="1751224"/>
            <a:chOff x="3305871" y="3269458"/>
            <a:chExt cx="3775986" cy="1751224"/>
          </a:xfrm>
        </p:grpSpPr>
        <p:grpSp>
          <p:nvGrpSpPr>
            <p:cNvPr id="87" name="Group 27"/>
            <p:cNvGrpSpPr/>
            <p:nvPr/>
          </p:nvGrpSpPr>
          <p:grpSpPr bwMode="auto">
            <a:xfrm>
              <a:off x="3305871" y="3269458"/>
              <a:ext cx="596552" cy="1484062"/>
              <a:chOff x="2400" y="2496"/>
              <a:chExt cx="288" cy="672"/>
            </a:xfrm>
          </p:grpSpPr>
          <p:sp>
            <p:nvSpPr>
              <p:cNvPr id="123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" name="流程图: 终止 150"/>
            <p:cNvSpPr/>
            <p:nvPr/>
          </p:nvSpPr>
          <p:spPr>
            <a:xfrm rot="16200000" flipH="1">
              <a:off x="4463988" y="3982445"/>
              <a:ext cx="864096" cy="36004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MUX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02423" y="4011489"/>
              <a:ext cx="8135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/>
          </p:nvSpPr>
          <p:spPr>
            <a:xfrm>
              <a:off x="6084168" y="3856363"/>
              <a:ext cx="432048" cy="612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连接符 214"/>
            <p:cNvCxnSpPr>
              <a:stCxn id="151" idx="2"/>
              <a:endCxn id="213" idx="1"/>
            </p:cNvCxnSpPr>
            <p:nvPr/>
          </p:nvCxnSpPr>
          <p:spPr>
            <a:xfrm flipV="1">
              <a:off x="5076056" y="4162464"/>
              <a:ext cx="100811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6300192" y="4488430"/>
              <a:ext cx="0" cy="532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6516216" y="4162465"/>
              <a:ext cx="5656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Text Box 12"/>
          <p:cNvSpPr txBox="1">
            <a:spLocks noChangeArrowheads="1"/>
          </p:cNvSpPr>
          <p:nvPr/>
        </p:nvSpPr>
        <p:spPr bwMode="auto">
          <a:xfrm>
            <a:off x="6435876" y="2980046"/>
            <a:ext cx="19425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800" b="0" dirty="0" smtClean="0"/>
              <a:t>（寄存器）输入</a:t>
            </a:r>
            <a:endParaRPr lang="zh-CN" altLang="en-US" sz="1800" b="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847465" y="5300667"/>
            <a:ext cx="5842514" cy="504056"/>
            <a:chOff x="1239343" y="5301208"/>
            <a:chExt cx="5842514" cy="504056"/>
          </a:xfrm>
        </p:grpSpPr>
        <p:cxnSp>
          <p:nvCxnSpPr>
            <p:cNvPr id="231" name="直接连接符 230"/>
            <p:cNvCxnSpPr/>
            <p:nvPr/>
          </p:nvCxnSpPr>
          <p:spPr>
            <a:xfrm>
              <a:off x="1239343" y="5805264"/>
              <a:ext cx="4067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646140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1644923" y="5301208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3808439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3808439" y="5805264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971955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971955" y="5301208"/>
              <a:ext cx="1109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842689" y="3262955"/>
            <a:ext cx="2071304" cy="2541768"/>
            <a:chOff x="1234567" y="3263496"/>
            <a:chExt cx="2071304" cy="2541768"/>
          </a:xfrm>
        </p:grpSpPr>
        <p:grpSp>
          <p:nvGrpSpPr>
            <p:cNvPr id="43" name="组合 42"/>
            <p:cNvGrpSpPr/>
            <p:nvPr/>
          </p:nvGrpSpPr>
          <p:grpSpPr>
            <a:xfrm>
              <a:off x="1234567" y="5301208"/>
              <a:ext cx="702244" cy="504056"/>
              <a:chOff x="1442741" y="1772816"/>
              <a:chExt cx="702244" cy="504056"/>
            </a:xfrm>
          </p:grpSpPr>
          <p:cxnSp>
            <p:nvCxnSpPr>
              <p:cNvPr id="241" name="直接连接符 240"/>
              <p:cNvCxnSpPr/>
              <p:nvPr/>
            </p:nvCxnSpPr>
            <p:spPr>
              <a:xfrm>
                <a:off x="1442741" y="2276872"/>
                <a:ext cx="406797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1849538" y="1772816"/>
                <a:ext cx="0" cy="504056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1848321" y="1772816"/>
                <a:ext cx="296664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928961" y="3263496"/>
              <a:ext cx="1376910" cy="1484062"/>
              <a:chOff x="3119984" y="1408446"/>
              <a:chExt cx="1376910" cy="1484062"/>
            </a:xfrm>
          </p:grpSpPr>
          <p:grpSp>
            <p:nvGrpSpPr>
              <p:cNvPr id="256" name="组合 255"/>
              <p:cNvGrpSpPr/>
              <p:nvPr/>
            </p:nvGrpSpPr>
            <p:grpSpPr>
              <a:xfrm>
                <a:off x="3119984" y="1408446"/>
                <a:ext cx="432048" cy="612202"/>
                <a:chOff x="2339752" y="3172501"/>
                <a:chExt cx="432048" cy="711091"/>
              </a:xfrm>
              <a:solidFill>
                <a:srgbClr val="0000FF"/>
              </a:solidFill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2339752" y="3172501"/>
                  <a:ext cx="432048" cy="71109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流程图: 摘录 262"/>
                <p:cNvSpPr/>
                <p:nvPr/>
              </p:nvSpPr>
              <p:spPr>
                <a:xfrm>
                  <a:off x="2447764" y="3668456"/>
                  <a:ext cx="216024" cy="215136"/>
                </a:xfrm>
                <a:prstGeom prst="flowChartExtra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7" name="直接连接符 256"/>
              <p:cNvCxnSpPr>
                <a:stCxn id="262" idx="3"/>
              </p:cNvCxnSpPr>
              <p:nvPr/>
            </p:nvCxnSpPr>
            <p:spPr>
              <a:xfrm>
                <a:off x="3552032" y="1714547"/>
                <a:ext cx="944862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组合 257"/>
              <p:cNvGrpSpPr/>
              <p:nvPr/>
            </p:nvGrpSpPr>
            <p:grpSpPr>
              <a:xfrm>
                <a:off x="3119984" y="2280306"/>
                <a:ext cx="432048" cy="612202"/>
                <a:chOff x="2339752" y="3172501"/>
                <a:chExt cx="432048" cy="711091"/>
              </a:xfrm>
              <a:solidFill>
                <a:srgbClr val="0000FF"/>
              </a:solidFill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2339752" y="3172501"/>
                  <a:ext cx="432048" cy="71109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1" name="流程图: 摘录 260"/>
                <p:cNvSpPr/>
                <p:nvPr/>
              </p:nvSpPr>
              <p:spPr>
                <a:xfrm>
                  <a:off x="2447764" y="3668456"/>
                  <a:ext cx="216024" cy="215136"/>
                </a:xfrm>
                <a:prstGeom prst="flowChartExtra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9" name="直接连接符 258"/>
              <p:cNvCxnSpPr>
                <a:stCxn id="260" idx="3"/>
              </p:cNvCxnSpPr>
              <p:nvPr/>
            </p:nvCxnSpPr>
            <p:spPr>
              <a:xfrm>
                <a:off x="3552032" y="2586407"/>
                <a:ext cx="944862" cy="0"/>
              </a:xfrm>
              <a:prstGeom prst="line">
                <a:avLst/>
              </a:prstGeom>
              <a:ln w="635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1" name="组合 300"/>
          <p:cNvGrpSpPr/>
          <p:nvPr/>
        </p:nvGrpSpPr>
        <p:grpSpPr>
          <a:xfrm>
            <a:off x="2521210" y="3586930"/>
            <a:ext cx="3778982" cy="2217793"/>
            <a:chOff x="1913088" y="3587471"/>
            <a:chExt cx="3778982" cy="2217793"/>
          </a:xfrm>
        </p:grpSpPr>
        <p:cxnSp>
          <p:nvCxnSpPr>
            <p:cNvPr id="264" name="直接连接符 263"/>
            <p:cNvCxnSpPr/>
            <p:nvPr/>
          </p:nvCxnSpPr>
          <p:spPr>
            <a:xfrm>
              <a:off x="3321326" y="3587471"/>
              <a:ext cx="581097" cy="418056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flipV="1">
              <a:off x="3321326" y="4011489"/>
              <a:ext cx="581097" cy="424018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3902423" y="4005527"/>
              <a:ext cx="813593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4719962" y="4022922"/>
              <a:ext cx="360040" cy="150976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5080002" y="4170506"/>
              <a:ext cx="504056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1913088" y="5301208"/>
              <a:ext cx="1895351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3828393" y="5805264"/>
              <a:ext cx="1863677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3819862" y="5300667"/>
              <a:ext cx="0" cy="504597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组合 301"/>
          <p:cNvGrpSpPr/>
          <p:nvPr/>
        </p:nvGrpSpPr>
        <p:grpSpPr>
          <a:xfrm>
            <a:off x="6188234" y="3860507"/>
            <a:ext cx="1501745" cy="1944757"/>
            <a:chOff x="5580112" y="3861048"/>
            <a:chExt cx="1501745" cy="1944757"/>
          </a:xfrm>
        </p:grpSpPr>
        <p:sp>
          <p:nvSpPr>
            <p:cNvPr id="273" name="矩形 272"/>
            <p:cNvSpPr/>
            <p:nvPr/>
          </p:nvSpPr>
          <p:spPr>
            <a:xfrm>
              <a:off x="6084168" y="3861048"/>
              <a:ext cx="432048" cy="612202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8" name="直接连接符 287"/>
            <p:cNvCxnSpPr/>
            <p:nvPr/>
          </p:nvCxnSpPr>
          <p:spPr>
            <a:xfrm>
              <a:off x="5971955" y="5301208"/>
              <a:ext cx="0" cy="504597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5971955" y="5301208"/>
              <a:ext cx="1109902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5632017" y="5805805"/>
              <a:ext cx="339938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5580112" y="4162464"/>
              <a:ext cx="504056" cy="0"/>
            </a:xfrm>
            <a:prstGeom prst="line">
              <a:avLst/>
            </a:prstGeom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Text Box 12"/>
          <p:cNvSpPr txBox="1">
            <a:spLocks noChangeArrowheads="1"/>
          </p:cNvSpPr>
          <p:nvPr/>
        </p:nvSpPr>
        <p:spPr bwMode="auto">
          <a:xfrm>
            <a:off x="843543" y="1731520"/>
            <a:ext cx="2543743" cy="715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 smtClean="0"/>
              <a:t>第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</a:t>
            </a:r>
            <a:r>
              <a:rPr lang="zh-CN" altLang="en-US" sz="2000" b="0" dirty="0" smtClean="0"/>
              <a:t>时钟</a:t>
            </a:r>
            <a:endParaRPr lang="en-US" altLang="zh-CN" sz="2000" b="0" dirty="0" smtClean="0"/>
          </a:p>
          <a:p>
            <a:r>
              <a:rPr lang="zh-CN" altLang="en-US" sz="2000" b="0" dirty="0" smtClean="0"/>
              <a:t>上升沿输出变化</a:t>
            </a:r>
            <a:r>
              <a:rPr lang="en-US" altLang="zh-CN" sz="2000" b="0" dirty="0" smtClean="0"/>
              <a:t> </a:t>
            </a:r>
            <a:endParaRPr lang="zh-CN" altLang="en-US" sz="2000" b="0" dirty="0"/>
          </a:p>
        </p:txBody>
      </p:sp>
      <p:sp>
        <p:nvSpPr>
          <p:cNvPr id="304" name="Text Box 12"/>
          <p:cNvSpPr txBox="1">
            <a:spLocks noChangeArrowheads="1"/>
          </p:cNvSpPr>
          <p:nvPr/>
        </p:nvSpPr>
        <p:spPr bwMode="auto">
          <a:xfrm>
            <a:off x="3913993" y="1885409"/>
            <a:ext cx="1757390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 smtClean="0"/>
              <a:t>组合逻辑处理</a:t>
            </a:r>
            <a:endParaRPr lang="zh-CN" altLang="en-US" sz="2000" b="0" dirty="0"/>
          </a:p>
        </p:txBody>
      </p:sp>
      <p:sp>
        <p:nvSpPr>
          <p:cNvPr id="305" name="Text Box 12"/>
          <p:cNvSpPr txBox="1">
            <a:spLocks noChangeArrowheads="1"/>
          </p:cNvSpPr>
          <p:nvPr/>
        </p:nvSpPr>
        <p:spPr bwMode="auto">
          <a:xfrm>
            <a:off x="6188234" y="1700808"/>
            <a:ext cx="2157494" cy="715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 smtClean="0"/>
              <a:t>第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个时钟</a:t>
            </a:r>
            <a:endParaRPr lang="en-US" altLang="zh-CN" sz="2000" b="0" dirty="0" smtClean="0"/>
          </a:p>
          <a:p>
            <a:r>
              <a:rPr lang="zh-CN" altLang="en-US" sz="2000" b="0" dirty="0" smtClean="0"/>
              <a:t>上升沿存储</a:t>
            </a:r>
            <a:r>
              <a:rPr lang="en-US" altLang="zh-CN" sz="2000" b="0" dirty="0" smtClean="0"/>
              <a:t> </a:t>
            </a:r>
            <a:endParaRPr lang="zh-CN" altLang="en-US" sz="2000" b="0" dirty="0"/>
          </a:p>
        </p:txBody>
      </p:sp>
      <p:sp>
        <p:nvSpPr>
          <p:cNvPr id="306" name="右箭头 305"/>
          <p:cNvSpPr/>
          <p:nvPr/>
        </p:nvSpPr>
        <p:spPr>
          <a:xfrm>
            <a:off x="3387286" y="2001722"/>
            <a:ext cx="526707" cy="2915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右箭头 306"/>
          <p:cNvSpPr/>
          <p:nvPr/>
        </p:nvSpPr>
        <p:spPr>
          <a:xfrm>
            <a:off x="5684178" y="1943566"/>
            <a:ext cx="473902" cy="2915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5" grpId="0" animBg="1"/>
      <p:bldP spid="306" grpId="0" animBg="1"/>
      <p:bldP spid="3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3.2 </a:t>
            </a:r>
            <a:r>
              <a:rPr lang="zh-CN" altLang="en-US" sz="2800" dirty="0" smtClean="0">
                <a:solidFill>
                  <a:srgbClr val="0000FF"/>
                </a:solidFill>
              </a:rPr>
              <a:t>逻辑设计惯例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1472824" y="1989601"/>
            <a:ext cx="330285" cy="480844"/>
            <a:chOff x="2339752" y="3172501"/>
            <a:chExt cx="432048" cy="711091"/>
          </a:xfrm>
        </p:grpSpPr>
        <p:sp>
          <p:nvSpPr>
            <p:cNvPr id="142" name="矩形 141"/>
            <p:cNvSpPr/>
            <p:nvPr/>
          </p:nvSpPr>
          <p:spPr>
            <a:xfrm>
              <a:off x="2339752" y="3172501"/>
              <a:ext cx="432048" cy="71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摘录 142"/>
            <p:cNvSpPr/>
            <p:nvPr/>
          </p:nvSpPr>
          <p:spPr>
            <a:xfrm>
              <a:off x="2447764" y="3668456"/>
              <a:ext cx="216024" cy="215136"/>
            </a:xfrm>
            <a:prstGeom prst="flowChartExtra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7" name="直接连接符 136"/>
          <p:cNvCxnSpPr>
            <a:stCxn id="142" idx="3"/>
          </p:cNvCxnSpPr>
          <p:nvPr/>
        </p:nvCxnSpPr>
        <p:spPr>
          <a:xfrm>
            <a:off x="1803109" y="2230023"/>
            <a:ext cx="722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/>
          <p:cNvGrpSpPr/>
          <p:nvPr/>
        </p:nvGrpSpPr>
        <p:grpSpPr>
          <a:xfrm>
            <a:off x="1472824" y="2674388"/>
            <a:ext cx="330285" cy="480844"/>
            <a:chOff x="2339752" y="3172501"/>
            <a:chExt cx="432048" cy="711091"/>
          </a:xfrm>
        </p:grpSpPr>
        <p:sp>
          <p:nvSpPr>
            <p:cNvPr id="140" name="矩形 139"/>
            <p:cNvSpPr/>
            <p:nvPr/>
          </p:nvSpPr>
          <p:spPr>
            <a:xfrm>
              <a:off x="2339752" y="3172501"/>
              <a:ext cx="432048" cy="7110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流程图: 摘录 140"/>
            <p:cNvSpPr/>
            <p:nvPr/>
          </p:nvSpPr>
          <p:spPr>
            <a:xfrm>
              <a:off x="2447764" y="3668456"/>
              <a:ext cx="216024" cy="215136"/>
            </a:xfrm>
            <a:prstGeom prst="flowChartExtra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9" name="直接连接符 138"/>
          <p:cNvCxnSpPr>
            <a:stCxn id="140" idx="3"/>
          </p:cNvCxnSpPr>
          <p:nvPr/>
        </p:nvCxnSpPr>
        <p:spPr>
          <a:xfrm>
            <a:off x="1803109" y="2914810"/>
            <a:ext cx="7223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1004763" y="3359176"/>
            <a:ext cx="3809707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1236384" y="2572417"/>
            <a:ext cx="0" cy="792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1637966" y="2450576"/>
            <a:ext cx="0" cy="121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236384" y="2572416"/>
            <a:ext cx="401583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637966" y="3156861"/>
            <a:ext cx="0" cy="208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040412" y="2239379"/>
            <a:ext cx="4324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046413" y="2921196"/>
            <a:ext cx="4324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220020" y="3176542"/>
            <a:ext cx="79310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Clock</a:t>
            </a:r>
            <a:endParaRPr lang="zh-CN" altLang="en-US" sz="1800" b="0" dirty="0"/>
          </a:p>
        </p:txBody>
      </p:sp>
      <p:cxnSp>
        <p:nvCxnSpPr>
          <p:cNvPr id="152" name="直接连接符 151"/>
          <p:cNvCxnSpPr/>
          <p:nvPr/>
        </p:nvCxnSpPr>
        <p:spPr>
          <a:xfrm>
            <a:off x="2154075" y="1886934"/>
            <a:ext cx="0" cy="152673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263995" y="1886934"/>
            <a:ext cx="0" cy="15846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27"/>
          <p:cNvGrpSpPr/>
          <p:nvPr/>
        </p:nvGrpSpPr>
        <p:grpSpPr bwMode="auto">
          <a:xfrm>
            <a:off x="2525421" y="1989602"/>
            <a:ext cx="456042" cy="1165631"/>
            <a:chOff x="2400" y="2496"/>
            <a:chExt cx="288" cy="672"/>
          </a:xfrm>
        </p:grpSpPr>
        <p:sp>
          <p:nvSpPr>
            <p:cNvPr id="163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" name="流程图: 终止 156"/>
          <p:cNvSpPr/>
          <p:nvPr/>
        </p:nvSpPr>
        <p:spPr>
          <a:xfrm rot="16200000" flipH="1">
            <a:off x="3401700" y="2553380"/>
            <a:ext cx="678689" cy="27523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8" name="直接连接符 157"/>
          <p:cNvCxnSpPr/>
          <p:nvPr/>
        </p:nvCxnSpPr>
        <p:spPr>
          <a:xfrm>
            <a:off x="2981463" y="2572417"/>
            <a:ext cx="6219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4649328" y="2450576"/>
            <a:ext cx="330285" cy="48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连接符 159"/>
          <p:cNvCxnSpPr>
            <a:stCxn id="157" idx="2"/>
            <a:endCxn id="159" idx="1"/>
          </p:cNvCxnSpPr>
          <p:nvPr/>
        </p:nvCxnSpPr>
        <p:spPr>
          <a:xfrm flipV="1">
            <a:off x="3878663" y="2690998"/>
            <a:ext cx="77066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814470" y="2947022"/>
            <a:ext cx="0" cy="418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4979613" y="2690999"/>
            <a:ext cx="4324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945636" y="3981307"/>
            <a:ext cx="3109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1256618" y="3585405"/>
            <a:ext cx="0" cy="395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1255687" y="3585405"/>
            <a:ext cx="16539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2909616" y="3585405"/>
            <a:ext cx="0" cy="395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2909616" y="3981307"/>
            <a:ext cx="16539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4563545" y="3585405"/>
            <a:ext cx="0" cy="395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563545" y="3585405"/>
            <a:ext cx="8484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95536" y="1246199"/>
            <a:ext cx="792088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时序的安排对硬件逻辑设计</a:t>
            </a:r>
            <a:r>
              <a:rPr lang="en-US" altLang="zh-CN" b="0" dirty="0" smtClean="0"/>
              <a:t>—</a:t>
            </a:r>
            <a:r>
              <a:rPr lang="zh-CN" altLang="en-US" b="0" dirty="0" smtClean="0">
                <a:solidFill>
                  <a:srgbClr val="FF0000"/>
                </a:solidFill>
              </a:rPr>
              <a:t>非常重要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5796136" y="2610174"/>
            <a:ext cx="2205965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传播延时</a:t>
            </a:r>
            <a:r>
              <a:rPr lang="en-US" altLang="zh-CN" sz="2400" b="0" dirty="0" smtClean="0"/>
              <a:t>—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02101" y="2573902"/>
                <a:ext cx="52751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01" y="2573902"/>
                <a:ext cx="527517" cy="490199"/>
              </a:xfrm>
              <a:prstGeom prst="rect">
                <a:avLst/>
              </a:prstGeom>
              <a:blipFill rotWithShape="1">
                <a:blip r:embed="rId1"/>
                <a:stretch>
                  <a:fillRect l="-88" t="-50" r="5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连接符 85"/>
          <p:cNvCxnSpPr/>
          <p:nvPr/>
        </p:nvCxnSpPr>
        <p:spPr>
          <a:xfrm>
            <a:off x="1255687" y="4119182"/>
            <a:ext cx="0" cy="39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878664" y="4119182"/>
            <a:ext cx="0" cy="39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262619" y="4349471"/>
            <a:ext cx="2616044" cy="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2261662" y="4448871"/>
                <a:ext cx="52751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62" y="4448871"/>
                <a:ext cx="527517" cy="490199"/>
              </a:xfrm>
              <a:prstGeom prst="rect">
                <a:avLst/>
              </a:prstGeom>
              <a:blipFill rotWithShape="1">
                <a:blip r:embed="rId1"/>
                <a:stretch>
                  <a:fillRect l="-81" t="-12" r="4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>
          <a:xfrm>
            <a:off x="4263995" y="4119182"/>
            <a:ext cx="0" cy="39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563545" y="4136221"/>
            <a:ext cx="0" cy="396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053219" y="4349471"/>
            <a:ext cx="1745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4600411" y="4349471"/>
            <a:ext cx="37920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4107318" y="4477405"/>
                <a:ext cx="497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18" y="4477405"/>
                <a:ext cx="4973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8" t="-4" r="5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5777760" y="3317816"/>
            <a:ext cx="2205965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建立延时</a:t>
            </a:r>
            <a:r>
              <a:rPr lang="en-US" altLang="zh-CN" sz="2400" b="0" dirty="0" smtClean="0"/>
              <a:t>—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7983725" y="3281544"/>
                <a:ext cx="497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25" y="3281544"/>
                <a:ext cx="4973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2" t="-108" r="124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033611" y="4349471"/>
                <a:ext cx="2232248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𝐶𝑙𝑜𝑐𝑘</m:t>
                              </m:r>
                            </m:sub>
                          </m:sSub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≥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11" y="4349471"/>
                <a:ext cx="2232248" cy="490199"/>
              </a:xfrm>
              <a:prstGeom prst="rect">
                <a:avLst/>
              </a:prstGeom>
              <a:blipFill rotWithShape="1">
                <a:blip r:embed="rId3"/>
                <a:stretch>
                  <a:fillRect l="-21" t="-73" r="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703344" y="5085184"/>
                <a:ext cx="5074415" cy="62273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/>
                                </a:rPr>
                                <m:t>𝐶𝑙𝑜𝑐𝑘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  <a:ea typeface="Cambria Math" panose="02040503050406030204"/>
                            </a:rPr>
                            <m:t>=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𝑠𝑙𝑎𝑐𝑘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44" y="5085184"/>
                <a:ext cx="5074415" cy="622735"/>
              </a:xfrm>
              <a:prstGeom prst="rect">
                <a:avLst/>
              </a:prstGeom>
              <a:blipFill rotWithShape="1">
                <a:blip r:embed="rId4"/>
                <a:stretch>
                  <a:fillRect l="-8" t="-17" r="10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流程图: 终止 57"/>
          <p:cNvSpPr/>
          <p:nvPr/>
        </p:nvSpPr>
        <p:spPr>
          <a:xfrm rot="16200000" flipH="1">
            <a:off x="2432653" y="2434797"/>
            <a:ext cx="678689" cy="275237"/>
          </a:xfrm>
          <a:prstGeom prst="flowChartTermina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ADD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数据通路中的组合部件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95536" y="1219652"/>
            <a:ext cx="5112568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+mn-ea"/>
                <a:ea typeface="+mn-ea"/>
              </a:rPr>
              <a:t>32</a:t>
            </a:r>
            <a:r>
              <a:rPr lang="zh-CN" altLang="en-US" sz="3200" dirty="0" smtClean="0">
                <a:latin typeface="+mn-ea"/>
                <a:ea typeface="+mn-ea"/>
              </a:rPr>
              <a:t>位运算器</a:t>
            </a:r>
            <a:r>
              <a:rPr lang="en-US" altLang="zh-CN" sz="3200" dirty="0" smtClean="0">
                <a:latin typeface="+mn-ea"/>
                <a:ea typeface="+mn-ea"/>
              </a:rPr>
              <a:t>—</a:t>
            </a:r>
            <a:r>
              <a:rPr lang="en-US" altLang="zh-CN" sz="3200" dirty="0" smtClean="0">
                <a:solidFill>
                  <a:srgbClr val="C00000"/>
                </a:solidFill>
                <a:ea typeface="+mn-ea"/>
              </a:rPr>
              <a:t>ALU</a:t>
            </a:r>
            <a:endParaRPr lang="zh-CN" altLang="en-US" sz="3200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476" y="2415542"/>
            <a:ext cx="5347886" cy="3006677"/>
            <a:chOff x="1347582" y="2180594"/>
            <a:chExt cx="5347886" cy="3006677"/>
          </a:xfrm>
        </p:grpSpPr>
        <p:grpSp>
          <p:nvGrpSpPr>
            <p:cNvPr id="8" name="Group 27"/>
            <p:cNvGrpSpPr/>
            <p:nvPr/>
          </p:nvGrpSpPr>
          <p:grpSpPr bwMode="auto">
            <a:xfrm>
              <a:off x="2951820" y="3027548"/>
              <a:ext cx="1077591" cy="2159723"/>
              <a:chOff x="2400" y="2496"/>
              <a:chExt cx="288" cy="672"/>
            </a:xfrm>
          </p:grpSpPr>
          <p:sp>
            <p:nvSpPr>
              <p:cNvPr id="9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868425" y="2180594"/>
              <a:ext cx="1460055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Operation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041619" y="3872715"/>
              <a:ext cx="987792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ALU</a:t>
              </a:r>
              <a:endParaRPr lang="zh-CN" altLang="en-US" sz="2400" dirty="0">
                <a:ea typeface="+mn-ea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347582" y="3255651"/>
              <a:ext cx="50405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A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6" name="直接箭头连接符 5"/>
            <p:cNvCxnSpPr>
              <a:stCxn id="21" idx="3"/>
            </p:cNvCxnSpPr>
            <p:nvPr/>
          </p:nvCxnSpPr>
          <p:spPr>
            <a:xfrm>
              <a:off x="1851638" y="3490346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2386303" y="3328134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974861" y="3093915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347582" y="4489118"/>
              <a:ext cx="50405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B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32" name="直接箭头连接符 31"/>
            <p:cNvCxnSpPr>
              <a:stCxn id="31" idx="3"/>
            </p:cNvCxnSpPr>
            <p:nvPr/>
          </p:nvCxnSpPr>
          <p:spPr>
            <a:xfrm>
              <a:off x="1851638" y="4723813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2386303" y="4561601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974861" y="4327382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4027735" y="4126784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562400" y="3964572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4150958" y="3730353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5171789" y="3900928"/>
              <a:ext cx="907528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dirty="0" smtClean="0">
                  <a:ea typeface="+mn-ea"/>
                </a:rPr>
                <a:t>SUM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598453" y="2555145"/>
              <a:ext cx="0" cy="77298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5131208" y="4357684"/>
              <a:ext cx="1564260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Zero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49" name="直接箭头连接符 48"/>
            <p:cNvCxnSpPr>
              <a:endCxn id="48" idx="1"/>
            </p:cNvCxnSpPr>
            <p:nvPr/>
          </p:nvCxnSpPr>
          <p:spPr>
            <a:xfrm>
              <a:off x="4027735" y="4561601"/>
              <a:ext cx="1103473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509749" y="2703125"/>
              <a:ext cx="144016" cy="324423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3129180" y="2588428"/>
              <a:ext cx="469272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solidFill>
                    <a:srgbClr val="0000FF"/>
                  </a:solidFill>
                  <a:ea typeface="+mn-ea"/>
                </a:rPr>
                <a:t>n</a:t>
              </a:r>
              <a:endParaRPr lang="zh-CN" altLang="en-US" sz="1800" b="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281683" y="1951372"/>
            <a:ext cx="4466781" cy="98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271780" algn="l">
              <a:lnSpc>
                <a:spcPct val="125000"/>
              </a:lnSpc>
            </a:pP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与</a:t>
            </a:r>
            <a:r>
              <a:rPr lang="en-US" altLang="zh-CN" sz="2400" b="0" dirty="0" smtClean="0"/>
              <a:t>ALU</a:t>
            </a:r>
            <a:r>
              <a:rPr lang="zh-CN" altLang="en-US" sz="2400" b="0" dirty="0" smtClean="0"/>
              <a:t>能执行运算类型有关，若</a:t>
            </a:r>
            <a:r>
              <a:rPr lang="en-US" altLang="zh-CN" sz="2400" b="0" dirty="0" smtClean="0"/>
              <a:t>ALU</a:t>
            </a:r>
            <a:r>
              <a:rPr lang="zh-CN" altLang="en-US" sz="2400" b="0" dirty="0" smtClean="0"/>
              <a:t>能完成</a:t>
            </a:r>
            <a:r>
              <a:rPr lang="en-US" altLang="zh-CN" sz="2400" b="0" dirty="0" smtClean="0"/>
              <a:t>m</a:t>
            </a:r>
            <a:r>
              <a:rPr lang="zh-CN" altLang="en-US" sz="2400" b="0" dirty="0" smtClean="0"/>
              <a:t>种运算，则：</a:t>
            </a:r>
            <a:endParaRPr lang="zh-CN" altLang="en-US" sz="2400" b="0" dirty="0"/>
          </a:p>
        </p:txBody>
      </p:sp>
      <p:cxnSp>
        <p:nvCxnSpPr>
          <p:cNvPr id="18" name="直接箭头连接符 17"/>
          <p:cNvCxnSpPr>
            <a:stCxn id="41" idx="1"/>
          </p:cNvCxnSpPr>
          <p:nvPr/>
        </p:nvCxnSpPr>
        <p:spPr>
          <a:xfrm flipH="1">
            <a:off x="2951820" y="2445112"/>
            <a:ext cx="1329863" cy="56679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189210" y="3435551"/>
                <a:ext cx="262314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 ≥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0" y="3435551"/>
                <a:ext cx="2623149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4" t="-38" r="2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数据通路中的组合部件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95536" y="1219652"/>
            <a:ext cx="5112568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+mn-ea"/>
                <a:ea typeface="+mn-ea"/>
              </a:rPr>
              <a:t>32</a:t>
            </a:r>
            <a:r>
              <a:rPr lang="zh-CN" altLang="en-US" sz="3200" dirty="0" smtClean="0">
                <a:latin typeface="+mn-ea"/>
                <a:ea typeface="+mn-ea"/>
              </a:rPr>
              <a:t>位</a:t>
            </a:r>
            <a:r>
              <a:rPr lang="en-US" altLang="zh-CN" sz="3200" dirty="0" smtClean="0">
                <a:latin typeface="+mn-ea"/>
                <a:ea typeface="+mn-ea"/>
              </a:rPr>
              <a:t>2</a:t>
            </a:r>
            <a:r>
              <a:rPr lang="zh-CN" altLang="en-US" sz="3200" dirty="0" smtClean="0">
                <a:latin typeface="+mn-ea"/>
                <a:ea typeface="+mn-ea"/>
              </a:rPr>
              <a:t>选</a:t>
            </a:r>
            <a:r>
              <a:rPr lang="en-US" altLang="zh-CN" sz="3200" dirty="0" smtClean="0">
                <a:latin typeface="+mn-ea"/>
                <a:ea typeface="+mn-ea"/>
              </a:rPr>
              <a:t>1</a:t>
            </a:r>
            <a:r>
              <a:rPr lang="zh-CN" altLang="en-US" sz="3200" dirty="0" smtClean="0">
                <a:latin typeface="+mn-ea"/>
                <a:ea typeface="+mn-ea"/>
              </a:rPr>
              <a:t>选择器</a:t>
            </a:r>
            <a:r>
              <a:rPr lang="en-US" altLang="zh-CN" sz="3200" dirty="0" smtClean="0">
                <a:latin typeface="+mn-ea"/>
                <a:ea typeface="+mn-ea"/>
              </a:rPr>
              <a:t>—</a:t>
            </a:r>
            <a:r>
              <a:rPr lang="en-US" altLang="zh-CN" sz="3200" dirty="0" smtClean="0">
                <a:solidFill>
                  <a:srgbClr val="C00000"/>
                </a:solidFill>
                <a:ea typeface="+mn-ea"/>
              </a:rPr>
              <a:t>MUX</a:t>
            </a:r>
            <a:endParaRPr lang="zh-CN" altLang="en-US" sz="3200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1559" y="2352630"/>
            <a:ext cx="3817011" cy="2453363"/>
            <a:chOff x="2239561" y="2462077"/>
            <a:chExt cx="3817011" cy="2453363"/>
          </a:xfrm>
        </p:grpSpPr>
        <p:sp>
          <p:nvSpPr>
            <p:cNvPr id="42" name="流程图: 终止 41"/>
            <p:cNvSpPr/>
            <p:nvPr/>
          </p:nvSpPr>
          <p:spPr>
            <a:xfrm rot="16200000" flipH="1">
              <a:off x="3247967" y="3711073"/>
              <a:ext cx="1800200" cy="60853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</a:rPr>
                <a:t>MUX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2239561" y="3377949"/>
              <a:ext cx="50405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A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44" name="直接箭头连接符 43"/>
            <p:cNvCxnSpPr>
              <a:stCxn id="43" idx="3"/>
            </p:cNvCxnSpPr>
            <p:nvPr/>
          </p:nvCxnSpPr>
          <p:spPr>
            <a:xfrm>
              <a:off x="2743617" y="3612644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3278282" y="3450432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2866839" y="3232530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2239561" y="4303282"/>
              <a:ext cx="50405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B</a:t>
              </a:r>
              <a:endParaRPr lang="zh-CN" altLang="en-US" sz="2400" dirty="0">
                <a:ea typeface="+mn-ea"/>
              </a:endParaRPr>
            </a:p>
          </p:txBody>
        </p:sp>
        <p:cxnSp>
          <p:nvCxnSpPr>
            <p:cNvPr id="50" name="直接箭头连接符 49"/>
            <p:cNvCxnSpPr>
              <a:stCxn id="47" idx="3"/>
            </p:cNvCxnSpPr>
            <p:nvPr/>
          </p:nvCxnSpPr>
          <p:spPr>
            <a:xfrm>
              <a:off x="2743617" y="4537977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3278282" y="4375765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2866840" y="4141546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4452334" y="4015727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4986999" y="3853515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4575557" y="3619296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sp>
          <p:nvSpPr>
            <p:cNvPr id="57" name="Text Box 12"/>
            <p:cNvSpPr txBox="1">
              <a:spLocks noChangeArrowheads="1"/>
            </p:cNvSpPr>
            <p:nvPr/>
          </p:nvSpPr>
          <p:spPr bwMode="auto">
            <a:xfrm>
              <a:off x="5552516" y="3761658"/>
              <a:ext cx="50405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>
                  <a:ea typeface="+mn-ea"/>
                </a:rPr>
                <a:t>C</a:t>
              </a:r>
              <a:endParaRPr lang="zh-CN" altLang="en-US" sz="2400" dirty="0">
                <a:ea typeface="+mn-ea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4682113" y="2462077"/>
              <a:ext cx="1114239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Select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59" name="直接箭头连接符 48"/>
            <p:cNvCxnSpPr>
              <a:stCxn id="58" idx="1"/>
              <a:endCxn id="42" idx="1"/>
            </p:cNvCxnSpPr>
            <p:nvPr/>
          </p:nvCxnSpPr>
          <p:spPr>
            <a:xfrm rot="10800000" flipV="1">
              <a:off x="4148067" y="2665994"/>
              <a:ext cx="534046" cy="449246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75598" y="2397682"/>
            <a:ext cx="3600400" cy="2543485"/>
            <a:chOff x="4775598" y="2397682"/>
            <a:chExt cx="3600400" cy="2543485"/>
          </a:xfrm>
        </p:grpSpPr>
        <p:sp>
          <p:nvSpPr>
            <p:cNvPr id="17" name="矩形 16"/>
            <p:cNvSpPr/>
            <p:nvPr/>
          </p:nvSpPr>
          <p:spPr>
            <a:xfrm>
              <a:off x="4775598" y="2397682"/>
              <a:ext cx="3600400" cy="25434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4775598" y="4275048"/>
              <a:ext cx="3600400" cy="5309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dirty="0" smtClean="0"/>
                <a:t>32</a:t>
              </a:r>
              <a:r>
                <a:rPr lang="zh-CN" altLang="en-US" b="0" dirty="0" smtClean="0"/>
                <a:t>位</a:t>
              </a:r>
              <a:r>
                <a:rPr lang="en-US" altLang="zh-CN" b="0" dirty="0" smtClean="0"/>
                <a:t>4</a:t>
              </a:r>
              <a:r>
                <a:rPr lang="zh-CN" altLang="en-US" b="0" dirty="0" smtClean="0"/>
                <a:t>选</a:t>
              </a:r>
              <a:r>
                <a:rPr lang="en-US" altLang="zh-CN" b="0" dirty="0" smtClean="0"/>
                <a:t>1</a:t>
              </a:r>
              <a:r>
                <a:rPr lang="zh-CN" altLang="en-US" b="0" dirty="0" smtClean="0"/>
                <a:t>选择器？</a:t>
              </a:r>
              <a:endParaRPr lang="zh-CN" altLang="en-US" b="0" dirty="0"/>
            </a:p>
          </p:txBody>
        </p:sp>
        <p:pic>
          <p:nvPicPr>
            <p:cNvPr id="1027" name="Picture 3" descr="D:\教学\Computer Organization And Design\Picture\41b7a9b34705eb74e09720ec9b24686b.jpg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020" y="2636912"/>
              <a:ext cx="1515944" cy="113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739764" y="3175101"/>
              <a:ext cx="1636234" cy="5309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b="0" dirty="0" smtClean="0"/>
                <a:t>思考：</a:t>
              </a:r>
              <a:endParaRPr lang="zh-CN" altLang="en-US" b="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数据通路中的组合部件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95536" y="1219652"/>
            <a:ext cx="6696744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latin typeface="+mn-ea"/>
                <a:ea typeface="+mn-ea"/>
              </a:rPr>
              <a:t>16-32</a:t>
            </a:r>
            <a:r>
              <a:rPr lang="zh-CN" altLang="en-US" sz="3200" dirty="0" smtClean="0">
                <a:latin typeface="+mn-ea"/>
                <a:ea typeface="+mn-ea"/>
              </a:rPr>
              <a:t>符号扩展器</a:t>
            </a:r>
            <a:r>
              <a:rPr lang="en-US" altLang="zh-CN" sz="3200" dirty="0" smtClean="0">
                <a:latin typeface="+mn-ea"/>
                <a:ea typeface="+mn-ea"/>
              </a:rPr>
              <a:t>—</a:t>
            </a:r>
            <a:r>
              <a:rPr lang="en-US" altLang="zh-CN" sz="3200" dirty="0" smtClean="0">
                <a:solidFill>
                  <a:srgbClr val="C00000"/>
                </a:solidFill>
                <a:ea typeface="+mn-ea"/>
              </a:rPr>
              <a:t>EXTND</a:t>
            </a:r>
            <a:endParaRPr lang="zh-CN" altLang="en-US" sz="3200" dirty="0">
              <a:solidFill>
                <a:srgbClr val="C00000"/>
              </a:solidFill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8069" y="2144552"/>
            <a:ext cx="3394845" cy="2005463"/>
            <a:chOff x="878069" y="2144552"/>
            <a:chExt cx="3394845" cy="2005463"/>
          </a:xfrm>
        </p:grpSpPr>
        <p:sp>
          <p:nvSpPr>
            <p:cNvPr id="3" name="流程图: 手动操作 2"/>
            <p:cNvSpPr/>
            <p:nvPr/>
          </p:nvSpPr>
          <p:spPr>
            <a:xfrm rot="16200000">
              <a:off x="1846448" y="2279220"/>
              <a:ext cx="1440160" cy="1170823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981115" y="2629936"/>
              <a:ext cx="1170823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 smtClean="0"/>
                <a:t>EXTND</a:t>
              </a:r>
              <a:endParaRPr lang="zh-CN" altLang="en-US" sz="24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878069" y="2901272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412734" y="2739060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01292" y="2504841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16</a:t>
              </a:r>
              <a:endParaRPr lang="zh-CN" altLang="en-US" sz="1800" b="0" dirty="0">
                <a:ea typeface="+mn-ea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3172732" y="2889595"/>
              <a:ext cx="110018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707397" y="2727383"/>
              <a:ext cx="144016" cy="3244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295955" y="2493164"/>
              <a:ext cx="739169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0" dirty="0" smtClean="0">
                  <a:ea typeface="+mn-ea"/>
                </a:rPr>
                <a:t>32</a:t>
              </a:r>
              <a:endParaRPr lang="zh-CN" altLang="en-US" sz="1800" b="0" dirty="0">
                <a:ea typeface="+mn-ea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1257054" y="3619070"/>
              <a:ext cx="2618943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dirty="0" smtClean="0">
                  <a:ea typeface="+mn-ea"/>
                </a:rPr>
                <a:t>Sign extender</a:t>
              </a:r>
              <a:endParaRPr lang="zh-CN" altLang="en-US" b="0" dirty="0">
                <a:solidFill>
                  <a:srgbClr val="C00000"/>
                </a:solidFill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60032" y="2027976"/>
            <a:ext cx="4149240" cy="2010455"/>
            <a:chOff x="4860032" y="2027976"/>
            <a:chExt cx="4149240" cy="2010455"/>
          </a:xfrm>
        </p:grpSpPr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860032" y="2027976"/>
              <a:ext cx="3168352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b="0" dirty="0" smtClean="0">
                  <a:solidFill>
                    <a:srgbClr val="C00000"/>
                  </a:solidFill>
                </a:rPr>
                <a:t>16-32</a:t>
              </a:r>
              <a:r>
                <a:rPr lang="zh-CN" altLang="en-US" b="0" dirty="0" smtClean="0">
                  <a:solidFill>
                    <a:srgbClr val="C00000"/>
                  </a:solidFill>
                </a:rPr>
                <a:t>符号扩展方法：</a:t>
              </a:r>
              <a:endParaRPr lang="zh-CN" altLang="en-US" b="0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4860032" y="2730320"/>
              <a:ext cx="4149240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zh-CN" altLang="en-US" sz="2400" b="0" dirty="0" smtClean="0"/>
                <a:t>设符号位为</a:t>
              </a:r>
              <a:r>
                <a:rPr lang="en-US" altLang="zh-CN" sz="2400" b="0" dirty="0" smtClean="0"/>
                <a:t>S</a:t>
              </a:r>
              <a:r>
                <a:rPr lang="zh-CN" altLang="en-US" sz="2400" b="0" dirty="0" smtClean="0"/>
                <a:t>，</a:t>
              </a:r>
              <a:r>
                <a:rPr lang="en-US" altLang="zh-CN" sz="2400" b="0" dirty="0" smtClean="0"/>
                <a:t>S</a:t>
              </a:r>
              <a:r>
                <a:rPr lang="zh-CN" altLang="en-US" sz="2400" b="0" dirty="0" smtClean="0"/>
                <a:t>∈｛</a:t>
              </a:r>
              <a:r>
                <a:rPr lang="en-US" altLang="zh-CN" sz="2400" b="0" dirty="0" smtClean="0"/>
                <a:t>0</a:t>
              </a:r>
              <a:r>
                <a:rPr lang="zh-CN" altLang="en-US" sz="2400" b="0" dirty="0" smtClean="0"/>
                <a:t>，</a:t>
              </a:r>
              <a:r>
                <a:rPr lang="en-US" altLang="zh-CN" sz="2400" b="0" dirty="0" smtClean="0"/>
                <a:t>1</a:t>
              </a:r>
              <a:r>
                <a:rPr lang="zh-CN" altLang="en-US" sz="2400" b="0" dirty="0" smtClean="0"/>
                <a:t>｝</a:t>
              </a:r>
              <a:endParaRPr lang="zh-CN" altLang="en-US" sz="2400" b="0" dirty="0"/>
            </a:p>
          </p:txBody>
        </p:sp>
        <p:sp>
          <p:nvSpPr>
            <p:cNvPr id="53" name="Text Box 12"/>
            <p:cNvSpPr txBox="1">
              <a:spLocks noChangeArrowheads="1"/>
            </p:cNvSpPr>
            <p:nvPr/>
          </p:nvSpPr>
          <p:spPr bwMode="auto">
            <a:xfrm>
              <a:off x="4860032" y="3199710"/>
              <a:ext cx="4149240" cy="838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 algn="l">
                <a:buFont typeface="Wingdings" panose="05000000000000000000" pitchFamily="2" charset="2"/>
                <a:buChar char="Ø"/>
              </a:pPr>
              <a:r>
                <a:rPr lang="zh-CN" altLang="en-US" sz="2400" b="0" dirty="0" smtClean="0"/>
                <a:t>在原数前加</a:t>
              </a:r>
              <a:r>
                <a:rPr lang="en-US" altLang="zh-CN" sz="2400" b="0" dirty="0" smtClean="0"/>
                <a:t>16</a:t>
              </a:r>
              <a:r>
                <a:rPr lang="zh-CN" altLang="en-US" sz="2400" b="0" dirty="0" smtClean="0"/>
                <a:t>个</a:t>
              </a:r>
              <a:r>
                <a:rPr lang="en-US" altLang="zh-CN" sz="2400" b="0" dirty="0" smtClean="0"/>
                <a:t>S</a:t>
              </a:r>
              <a:r>
                <a:rPr lang="zh-CN" altLang="en-US" sz="2400" b="0" dirty="0" smtClean="0"/>
                <a:t>，构成</a:t>
              </a:r>
              <a:r>
                <a:rPr lang="en-US" altLang="zh-CN" sz="2400" b="0" dirty="0" smtClean="0"/>
                <a:t>32</a:t>
              </a:r>
              <a:r>
                <a:rPr lang="zh-CN" altLang="en-US" sz="2400" b="0" dirty="0" smtClean="0"/>
                <a:t>位数</a:t>
              </a:r>
              <a:endParaRPr lang="zh-CN" altLang="en-US" sz="2400" b="0" dirty="0"/>
            </a:p>
          </p:txBody>
        </p:sp>
      </p:grp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423435" y="4110194"/>
            <a:ext cx="166723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0" dirty="0" smtClean="0">
                <a:solidFill>
                  <a:srgbClr val="0000FF"/>
                </a:solidFill>
              </a:rPr>
              <a:t>例如：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282372" y="4646543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0</a:t>
            </a:r>
            <a:r>
              <a:rPr lang="en-US" altLang="zh-CN" sz="2400" b="0" dirty="0" smtClean="0"/>
              <a:t>110010100001100</a:t>
            </a:r>
            <a:endParaRPr lang="zh-CN" altLang="en-US" sz="2400" b="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282372" y="5166249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0" dirty="0" smtClean="0"/>
              <a:t>110010100001100</a:t>
            </a:r>
            <a:endParaRPr lang="zh-CN" altLang="en-US" sz="2400" b="0" dirty="0"/>
          </a:p>
        </p:txBody>
      </p:sp>
      <p:sp>
        <p:nvSpPr>
          <p:cNvPr id="8" name="右箭头 7"/>
          <p:cNvSpPr/>
          <p:nvPr/>
        </p:nvSpPr>
        <p:spPr>
          <a:xfrm>
            <a:off x="3151940" y="4951812"/>
            <a:ext cx="473428" cy="371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6084168" y="4616822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0</a:t>
            </a:r>
            <a:r>
              <a:rPr lang="en-US" altLang="zh-CN" sz="2400" b="0" dirty="0" smtClean="0"/>
              <a:t>110010100001100</a:t>
            </a:r>
            <a:endParaRPr lang="zh-CN" altLang="en-US" sz="2400" b="0" dirty="0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6084168" y="5115933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1</a:t>
            </a:r>
            <a:r>
              <a:rPr lang="en-US" altLang="zh-CN" sz="2400" b="0" dirty="0" smtClean="0"/>
              <a:t>110010100001100</a:t>
            </a:r>
            <a:endParaRPr lang="zh-CN" altLang="en-US" sz="2400" b="0" dirty="0"/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3455860" y="5108022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1111111111111111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452472" y="4629977"/>
            <a:ext cx="2869568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FF0000"/>
                </a:solidFill>
              </a:rPr>
              <a:t>0000000000000000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8" grpId="0" animBg="1"/>
      <p:bldP spid="65" grpId="0"/>
      <p:bldP spid="66" grpId="0"/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数据通路中的存储部件</a:t>
            </a:r>
            <a:r>
              <a:rPr lang="en-US" altLang="zh-CN" sz="2800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dirty="0" smtClean="0">
                <a:solidFill>
                  <a:srgbClr val="C00000"/>
                </a:solidFill>
              </a:rPr>
              <a:t>寄存器堆</a:t>
            </a:r>
            <a:r>
              <a:rPr lang="en-US" altLang="zh-CN" sz="2800" dirty="0" smtClean="0">
                <a:solidFill>
                  <a:srgbClr val="C00000"/>
                </a:solidFill>
              </a:rPr>
              <a:t>(Register file)</a:t>
            </a:r>
            <a:endParaRPr lang="zh-CN" altLang="zh-CN" sz="2800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2544" y="1942520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图: 合并 4"/>
          <p:cNvSpPr/>
          <p:nvPr/>
        </p:nvSpPr>
        <p:spPr>
          <a:xfrm flipV="1">
            <a:off x="2486187" y="3480776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664287" y="1942520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211338" y="2264135"/>
            <a:ext cx="686484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/>
              <a:t>A</a:t>
            </a:r>
            <a:endParaRPr lang="zh-CN" altLang="en-US" sz="2400" b="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46760" y="3266789"/>
            <a:ext cx="910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1343" y="3104577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79901" y="2870358"/>
            <a:ext cx="73916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32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15852" y="2518204"/>
            <a:ext cx="8351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3915180" y="2355992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3491258" y="2121773"/>
            <a:ext cx="73916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32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486835" y="3823706"/>
            <a:ext cx="932235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400" b="0" dirty="0" smtClean="0">
                <a:solidFill>
                  <a:srgbClr val="0000FF"/>
                </a:solidFill>
              </a:rPr>
              <a:t>Clock</a:t>
            </a:r>
            <a:endParaRPr lang="zh-CN" altLang="en-US" sz="2400" b="0" dirty="0">
              <a:solidFill>
                <a:srgbClr val="0000FF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280114" y="1947840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897685" y="1947840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664287" y="309352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cxnSp>
        <p:nvCxnSpPr>
          <p:cNvPr id="27" name="直接箭头连接符 48"/>
          <p:cNvCxnSpPr>
            <a:stCxn id="50" idx="3"/>
            <a:endCxn id="5" idx="0"/>
          </p:cNvCxnSpPr>
          <p:nvPr/>
        </p:nvCxnSpPr>
        <p:spPr>
          <a:xfrm flipV="1">
            <a:off x="1419070" y="3780653"/>
            <a:ext cx="1246020" cy="277748"/>
          </a:xfrm>
          <a:prstGeom prst="bentConnector2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207013" y="3112730"/>
            <a:ext cx="686484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/>
              <a:t>B</a:t>
            </a:r>
            <a:endParaRPr lang="zh-CN" altLang="en-US" sz="2400" b="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511527" y="3366799"/>
            <a:ext cx="83950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10855" y="3204587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3486933" y="2970368"/>
            <a:ext cx="73916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32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1879072" y="2706733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1967654" y="1255200"/>
            <a:ext cx="0" cy="694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>
            <a:off x="1895646" y="1293586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499392" y="1455797"/>
            <a:ext cx="5867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5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598794" y="1267956"/>
            <a:ext cx="0" cy="694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 flipH="1">
            <a:off x="2526786" y="1306342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2130532" y="1468553"/>
            <a:ext cx="5867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5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3229268" y="1255199"/>
            <a:ext cx="0" cy="694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 flipH="1">
            <a:off x="3157260" y="1293585"/>
            <a:ext cx="144016" cy="324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2761006" y="1455796"/>
            <a:ext cx="5867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5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5292080" y="1563318"/>
            <a:ext cx="353558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2</a:t>
            </a:r>
            <a:r>
              <a:rPr lang="zh-CN" altLang="en-US" b="0" dirty="0" smtClean="0"/>
              <a:t>个输出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组合逻辑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290299" y="2158991"/>
            <a:ext cx="352839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0" dirty="0" smtClean="0"/>
              <a:t>A</a:t>
            </a:r>
            <a:r>
              <a:rPr lang="zh-CN" altLang="en-US" sz="2400" b="0" dirty="0" smtClean="0"/>
              <a:t>输出由</a:t>
            </a:r>
            <a:r>
              <a:rPr lang="en-US" altLang="zh-CN" sz="2400" b="0" dirty="0" smtClean="0"/>
              <a:t>Ra</a:t>
            </a:r>
            <a:r>
              <a:rPr lang="zh-CN" altLang="en-US" sz="2400" b="0" dirty="0" smtClean="0"/>
              <a:t>给出地址</a:t>
            </a:r>
            <a:endParaRPr lang="zh-CN" altLang="en-US" sz="2400" b="0" dirty="0"/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291577" y="2771401"/>
            <a:ext cx="3455106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0" dirty="0" smtClean="0"/>
              <a:t>B</a:t>
            </a:r>
            <a:r>
              <a:rPr lang="zh-CN" altLang="en-US" sz="2400" b="0" dirty="0" smtClean="0"/>
              <a:t>输出由</a:t>
            </a:r>
            <a:r>
              <a:rPr lang="en-US" altLang="zh-CN" sz="2400" b="0" dirty="0" err="1" smtClean="0"/>
              <a:t>Rb</a:t>
            </a:r>
            <a:r>
              <a:rPr lang="zh-CN" altLang="en-US" sz="2400" b="0" dirty="0" smtClean="0"/>
              <a:t>给出地址</a:t>
            </a:r>
            <a:endParaRPr lang="zh-CN" altLang="en-US" sz="2400" b="0" dirty="0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737686" y="4938638"/>
            <a:ext cx="549567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b="0" dirty="0" smtClean="0"/>
              <a:t>1</a:t>
            </a:r>
            <a:r>
              <a:rPr lang="zh-CN" altLang="en-US" b="0" dirty="0" smtClean="0"/>
              <a:t>个写端口</a:t>
            </a:r>
            <a:r>
              <a:rPr lang="en-US" altLang="zh-CN" b="0" dirty="0" smtClean="0"/>
              <a:t>(</a:t>
            </a:r>
            <a:r>
              <a:rPr lang="zh-CN" altLang="en-US" b="0" dirty="0" smtClean="0"/>
              <a:t>时序逻辑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522605" y="5514340"/>
            <a:ext cx="786130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271780" algn="l">
              <a:lnSpc>
                <a:spcPct val="125000"/>
              </a:lnSpc>
            </a:pPr>
            <a:r>
              <a:rPr lang="zh-CN" altLang="en-US" sz="2400" b="0" dirty="0" smtClean="0"/>
              <a:t>写使能</a:t>
            </a:r>
            <a:r>
              <a:rPr lang="en-US" altLang="zh-CN" sz="2400" b="0" dirty="0" err="1" smtClean="0"/>
              <a:t>Wn</a:t>
            </a:r>
            <a:r>
              <a:rPr lang="en-US" altLang="zh-CN" sz="2400" b="0" dirty="0" smtClean="0"/>
              <a:t>=1</a:t>
            </a:r>
            <a:r>
              <a:rPr lang="zh-CN" altLang="en-US" sz="2400" b="0" dirty="0" smtClean="0"/>
              <a:t>时，当时钟边沿到来时，将</a:t>
            </a:r>
            <a:r>
              <a:rPr lang="en-US" altLang="zh-CN" sz="2400" b="0" dirty="0" smtClean="0"/>
              <a:t>Data</a:t>
            </a:r>
            <a:r>
              <a:rPr lang="zh-CN" altLang="en-US" sz="2400" b="0" dirty="0" smtClean="0"/>
              <a:t>端口送来的数据写入</a:t>
            </a:r>
            <a:r>
              <a:rPr lang="en-US" altLang="zh-CN" sz="2400" b="0" dirty="0" err="1" smtClean="0"/>
              <a:t>Rw</a:t>
            </a:r>
            <a:r>
              <a:rPr lang="zh-CN" altLang="en-US" sz="2400" b="0" dirty="0" smtClean="0"/>
              <a:t>指定的寄存器。</a:t>
            </a:r>
            <a:endParaRPr lang="zh-CN" altLang="en-US" sz="2400" b="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46760" y="2498830"/>
            <a:ext cx="91010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691680" y="2348880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Wn</a:t>
            </a:r>
            <a:endParaRPr lang="zh-CN" altLang="en-US" sz="2000" b="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56895" y="4431030"/>
            <a:ext cx="3979545" cy="438150"/>
            <a:chOff x="1239343" y="5301208"/>
            <a:chExt cx="5842514" cy="504056"/>
          </a:xfrm>
        </p:grpSpPr>
        <p:cxnSp>
          <p:nvCxnSpPr>
            <p:cNvPr id="231" name="直接连接符 230"/>
            <p:cNvCxnSpPr/>
            <p:nvPr>
              <p:custDataLst>
                <p:tags r:id="rId1"/>
              </p:custDataLst>
            </p:nvPr>
          </p:nvCxnSpPr>
          <p:spPr>
            <a:xfrm>
              <a:off x="1239343" y="5805264"/>
              <a:ext cx="4067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>
              <p:custDataLst>
                <p:tags r:id="rId2"/>
              </p:custDataLst>
            </p:nvPr>
          </p:nvCxnSpPr>
          <p:spPr>
            <a:xfrm>
              <a:off x="1646140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>
              <p:custDataLst>
                <p:tags r:id="rId3"/>
              </p:custDataLst>
            </p:nvPr>
          </p:nvCxnSpPr>
          <p:spPr>
            <a:xfrm>
              <a:off x="1644923" y="5301208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>
              <p:custDataLst>
                <p:tags r:id="rId4"/>
              </p:custDataLst>
            </p:nvPr>
          </p:nvCxnSpPr>
          <p:spPr>
            <a:xfrm>
              <a:off x="3808439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>
              <p:custDataLst>
                <p:tags r:id="rId5"/>
              </p:custDataLst>
            </p:nvPr>
          </p:nvCxnSpPr>
          <p:spPr>
            <a:xfrm>
              <a:off x="3808439" y="5805264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>
              <p:custDataLst>
                <p:tags r:id="rId6"/>
              </p:custDataLst>
            </p:nvPr>
          </p:nvCxnSpPr>
          <p:spPr>
            <a:xfrm>
              <a:off x="5971955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>
              <p:custDataLst>
                <p:tags r:id="rId7"/>
              </p:custDataLst>
            </p:nvPr>
          </p:nvCxnSpPr>
          <p:spPr>
            <a:xfrm>
              <a:off x="5971955" y="5301208"/>
              <a:ext cx="1109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H="1" flipV="1">
            <a:off x="833755" y="4431030"/>
            <a:ext cx="1270" cy="4216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8"/>
            </p:custDataLst>
          </p:nvPr>
        </p:nvCxnSpPr>
        <p:spPr>
          <a:xfrm flipH="1">
            <a:off x="3780155" y="4415790"/>
            <a:ext cx="1270" cy="4533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72185" y="4852670"/>
            <a:ext cx="8642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58520" y="4509770"/>
            <a:ext cx="94869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buFont typeface="Wingdings" panose="05000000000000000000" pitchFamily="2" charset="2"/>
              <a:buNone/>
            </a:pPr>
            <a:r>
              <a:rPr altLang="en-US" sz="1400" b="0" dirty="0">
                <a:solidFill>
                  <a:schemeClr val="accent1">
                    <a:lumMod val="75000"/>
                  </a:schemeClr>
                </a:solidFill>
              </a:rPr>
              <a:t>输出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altLang="en-US" sz="1400" b="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altLang="zh-CN" sz="1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77615" y="4252595"/>
            <a:ext cx="0" cy="795655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32455" y="4076700"/>
            <a:ext cx="16732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buClrTx/>
              <a:buSzTx/>
              <a:buFont typeface="Wingdings" panose="05000000000000000000" pitchFamily="2" charset="2"/>
            </a:pPr>
            <a:r>
              <a:rPr altLang="en-US" sz="1400" b="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更新目的</a:t>
            </a:r>
            <a:r>
              <a:rPr altLang="en-US" sz="1400" b="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寄存器</a:t>
            </a:r>
            <a:endParaRPr altLang="en-US" sz="1400" b="0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 bldLvl="0" animBg="1"/>
      <p:bldP spid="69" grpId="0" bldLvl="0" animBg="1"/>
      <p:bldP spid="12" grpId="0" bldLvl="0" animBg="1"/>
      <p:bldP spid="1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本章内容</a:t>
            </a:r>
            <a:endParaRPr altLang="zh-CN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483768" y="2320280"/>
            <a:ext cx="4392488" cy="21888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3.1 引言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3.2 逻辑设计惯例</a:t>
            </a:r>
            <a:endParaRPr lang="zh-CN" altLang="en-US" dirty="0"/>
          </a:p>
          <a:p>
            <a:r>
              <a:rPr lang="zh-CN" altLang="en-US" b="1" dirty="0">
                <a:solidFill>
                  <a:srgbClr val="0000FF"/>
                </a:solidFill>
              </a:rPr>
              <a:t>3.3 建立数据通路</a:t>
            </a:r>
            <a:endParaRPr lang="zh-CN" altLang="en-US" b="1" dirty="0">
              <a:solidFill>
                <a:srgbClr val="0000FF"/>
              </a:solidFill>
            </a:endParaRPr>
          </a:p>
          <a:p>
            <a:r>
              <a:rPr lang="zh-CN" altLang="en-US" dirty="0"/>
              <a:t>3.4 </a:t>
            </a:r>
            <a:r>
              <a:rPr lang="zh-CN" altLang="en-US" dirty="0" smtClean="0"/>
              <a:t>中断机制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3.3 </a:t>
            </a:r>
            <a:r>
              <a:rPr lang="zh-CN" altLang="en-US" sz="2800" dirty="0" smtClean="0">
                <a:solidFill>
                  <a:srgbClr val="0000FF"/>
                </a:solidFill>
              </a:rPr>
              <a:t>建立数据通路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95536" y="1246199"/>
            <a:ext cx="79208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一条指令执行的过程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830972" y="1961951"/>
            <a:ext cx="4461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0000FF"/>
                </a:solidFill>
              </a:rPr>
              <a:t>从存储器中取指令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810962" y="2620476"/>
            <a:ext cx="4461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0000FF"/>
                </a:solidFill>
              </a:rPr>
              <a:t>分析指令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808889" y="3284984"/>
            <a:ext cx="4461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0000FF"/>
                </a:solidFill>
              </a:rPr>
              <a:t>执行指令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827584" y="3978175"/>
            <a:ext cx="709335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0000FF"/>
                </a:solidFill>
              </a:rPr>
              <a:t>写结果，形成下一条指令的地址</a:t>
            </a:r>
            <a:endParaRPr lang="zh-CN" altLang="en-US" b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764345" y="3996464"/>
            <a:ext cx="1276902" cy="4873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dirty="0" smtClean="0"/>
              <a:t>PC</a:t>
            </a:r>
            <a:endParaRPr lang="en-US" altLang="zh-CN" dirty="0" smtClean="0"/>
          </a:p>
        </p:txBody>
      </p:sp>
      <p:sp>
        <p:nvSpPr>
          <p:cNvPr id="3" name="等腰三角形 2"/>
          <p:cNvSpPr/>
          <p:nvPr/>
        </p:nvSpPr>
        <p:spPr>
          <a:xfrm>
            <a:off x="1259840" y="4340225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取指令（</a:t>
            </a:r>
            <a:r>
              <a:rPr lang="en-US" altLang="zh-CN" sz="2800" dirty="0" smtClean="0">
                <a:solidFill>
                  <a:srgbClr val="0000FF"/>
                </a:solidFill>
              </a:rPr>
              <a:t>Instruction Fetch</a:t>
            </a:r>
            <a:r>
              <a:rPr lang="zh-CN" altLang="en-US" sz="2800" dirty="0" smtClean="0">
                <a:solidFill>
                  <a:srgbClr val="0000FF"/>
                </a:solidFill>
              </a:rPr>
              <a:t>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型指令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390588" y="1607386"/>
            <a:ext cx="37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9pPr>
          </a:lstStyle>
          <a:p>
            <a:r>
              <a:rPr lang="en-US" altLang="zh-CN" sz="2400" dirty="0">
                <a:latin typeface="Helvetica" charset="0"/>
              </a:rPr>
              <a:t>Instruction &lt;- MEM[PC</a:t>
            </a:r>
            <a:r>
              <a:rPr lang="en-US" altLang="zh-CN" sz="2400" dirty="0" smtClean="0">
                <a:latin typeface="Helvetica" charset="0"/>
              </a:rPr>
              <a:t>]</a:t>
            </a:r>
            <a:endParaRPr lang="en-US" altLang="zh-CN" sz="2400" dirty="0">
              <a:latin typeface="Helvetica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43010" y="3952955"/>
            <a:ext cx="1872208" cy="135322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zh-CN" altLang="en-US" b="1" dirty="0" smtClean="0"/>
              <a:t>指令存储器</a:t>
            </a:r>
            <a:endParaRPr lang="zh-CN" altLang="en-US" b="1" dirty="0"/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3326010" y="4055454"/>
            <a:ext cx="728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9pPr>
          </a:lstStyle>
          <a:p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ADDR</a:t>
            </a:r>
            <a:endParaRPr lang="en-US" altLang="zh-CN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48" name="直接箭头连接符 47"/>
          <p:cNvCxnSpPr>
            <a:stCxn id="52" idx="3"/>
            <a:endCxn id="53" idx="1"/>
          </p:cNvCxnSpPr>
          <p:nvPr/>
        </p:nvCxnSpPr>
        <p:spPr>
          <a:xfrm flipV="1">
            <a:off x="2041247" y="4240120"/>
            <a:ext cx="128476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4549010" y="4927580"/>
            <a:ext cx="6662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9pPr>
          </a:lstStyle>
          <a:p>
            <a:r>
              <a:rPr lang="en-US" altLang="zh-CN" sz="1800" dirty="0" smtClean="0">
                <a:solidFill>
                  <a:srgbClr val="C00000"/>
                </a:solidFill>
                <a:latin typeface="+mn-lt"/>
              </a:rPr>
              <a:t>DATA</a:t>
            </a:r>
            <a:endParaRPr lang="en-US" altLang="zh-CN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6295338" y="48814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9pPr>
          </a:lstStyle>
          <a:p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指令编码</a:t>
            </a:r>
            <a:endParaRPr lang="en-US" altLang="zh-CN" sz="24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5215218" y="5112246"/>
            <a:ext cx="10801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3347152" y="1925035"/>
            <a:ext cx="685800" cy="1600200"/>
            <a:chOff x="4426988" y="1772816"/>
            <a:chExt cx="685800" cy="1600200"/>
          </a:xfrm>
        </p:grpSpPr>
        <p:sp>
          <p:nvSpPr>
            <p:cNvPr id="27" name="Freeform 21"/>
            <p:cNvSpPr/>
            <p:nvPr/>
          </p:nvSpPr>
          <p:spPr bwMode="auto">
            <a:xfrm>
              <a:off x="4426988" y="1772816"/>
              <a:ext cx="685800" cy="1600200"/>
            </a:xfrm>
            <a:custGeom>
              <a:avLst/>
              <a:gdLst>
                <a:gd name="T0" fmla="*/ 0 w 432"/>
                <a:gd name="T1" fmla="*/ 0 h 1008"/>
                <a:gd name="T2" fmla="*/ 0 w 432"/>
                <a:gd name="T3" fmla="*/ 432 h 1008"/>
                <a:gd name="T4" fmla="*/ 72 w 432"/>
                <a:gd name="T5" fmla="*/ 504 h 1008"/>
                <a:gd name="T6" fmla="*/ 0 w 432"/>
                <a:gd name="T7" fmla="*/ 576 h 1008"/>
                <a:gd name="T8" fmla="*/ 0 w 432"/>
                <a:gd name="T9" fmla="*/ 1008 h 1008"/>
                <a:gd name="T10" fmla="*/ 432 w 432"/>
                <a:gd name="T11" fmla="*/ 792 h 1008"/>
                <a:gd name="T12" fmla="*/ 432 w 432"/>
                <a:gd name="T13" fmla="*/ 216 h 1008"/>
                <a:gd name="T14" fmla="*/ 0 w 432"/>
                <a:gd name="T15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0" y="432"/>
                  </a:lnTo>
                  <a:lnTo>
                    <a:pt x="72" y="504"/>
                  </a:lnTo>
                  <a:lnTo>
                    <a:pt x="0" y="576"/>
                  </a:lnTo>
                  <a:lnTo>
                    <a:pt x="0" y="1008"/>
                  </a:lnTo>
                  <a:lnTo>
                    <a:pt x="432" y="792"/>
                  </a:lnTo>
                  <a:lnTo>
                    <a:pt x="432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4577305" y="2297335"/>
              <a:ext cx="492443" cy="55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vert270"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r>
                <a:rPr lang="en-US" altLang="zh-CN" sz="2000" dirty="0" smtClean="0">
                  <a:latin typeface="+mn-lt"/>
                </a:rPr>
                <a:t>ADD</a:t>
              </a:r>
              <a:endParaRPr lang="en-US" altLang="zh-CN" sz="2000" dirty="0">
                <a:latin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622930" y="2285075"/>
            <a:ext cx="724222" cy="1955045"/>
            <a:chOff x="2622930" y="2285075"/>
            <a:chExt cx="724222" cy="1955045"/>
          </a:xfrm>
        </p:grpSpPr>
        <p:cxnSp>
          <p:nvCxnSpPr>
            <p:cNvPr id="64" name="直接箭头连接符 63"/>
            <p:cNvCxnSpPr/>
            <p:nvPr/>
          </p:nvCxnSpPr>
          <p:spPr>
            <a:xfrm>
              <a:off x="2627072" y="3221179"/>
              <a:ext cx="7200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2622930" y="3221179"/>
              <a:ext cx="0" cy="101894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2627072" y="2285075"/>
              <a:ext cx="7200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2190882" y="2069051"/>
            <a:ext cx="340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1" charset="-128"/>
              </a:defRPr>
            </a:lvl9pPr>
          </a:lstStyle>
          <a:p>
            <a:r>
              <a:rPr lang="en-US" altLang="zh-CN" sz="2400" dirty="0" smtClean="0">
                <a:latin typeface="+mn-lt"/>
              </a:rPr>
              <a:t>4</a:t>
            </a:r>
            <a:endParaRPr lang="en-US" altLang="zh-CN" sz="2400" dirty="0">
              <a:latin typeface="+mn-lt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402796" y="1564994"/>
            <a:ext cx="3307196" cy="2431469"/>
            <a:chOff x="1402796" y="1564994"/>
            <a:chExt cx="3307196" cy="2431469"/>
          </a:xfrm>
        </p:grpSpPr>
        <p:cxnSp>
          <p:nvCxnSpPr>
            <p:cNvPr id="71" name="直接箭头连接符 70"/>
            <p:cNvCxnSpPr>
              <a:endCxn id="52" idx="0"/>
            </p:cNvCxnSpPr>
            <p:nvPr/>
          </p:nvCxnSpPr>
          <p:spPr>
            <a:xfrm rot="10800000" flipV="1">
              <a:off x="1402796" y="1564994"/>
              <a:ext cx="3307196" cy="243146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4032952" y="2727355"/>
              <a:ext cx="677040" cy="193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4703508" y="1564994"/>
              <a:ext cx="0" cy="11623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13"/>
          <p:cNvSpPr>
            <a:spLocks noChangeArrowheads="1"/>
          </p:cNvSpPr>
          <p:nvPr/>
        </p:nvSpPr>
        <p:spPr bwMode="auto">
          <a:xfrm>
            <a:off x="5540357" y="2534948"/>
            <a:ext cx="20136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latin typeface="Helvetica" charset="0"/>
                <a:ea typeface="MS PGothic" panose="020B0600070205080204" pitchFamily="1" charset="-128"/>
              </a:rPr>
              <a:t>PC &lt;- PC + 4</a:t>
            </a:r>
            <a:endParaRPr lang="en-US" altLang="zh-CN" sz="2400" dirty="0">
              <a:latin typeface="Helvetica" charset="0"/>
              <a:ea typeface="MS PGothic" panose="020B0600070205080204" pitchFamily="1" charset="-128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041247" y="4240120"/>
            <a:ext cx="4254091" cy="872126"/>
            <a:chOff x="2041247" y="4240120"/>
            <a:chExt cx="4254091" cy="872126"/>
          </a:xfrm>
        </p:grpSpPr>
        <p:cxnSp>
          <p:nvCxnSpPr>
            <p:cNvPr id="85" name="直接箭头连接符 84"/>
            <p:cNvCxnSpPr>
              <a:endCxn id="53" idx="1"/>
            </p:cNvCxnSpPr>
            <p:nvPr/>
          </p:nvCxnSpPr>
          <p:spPr>
            <a:xfrm flipV="1">
              <a:off x="2041247" y="4240120"/>
              <a:ext cx="1284763" cy="9694"/>
            </a:xfrm>
            <a:prstGeom prst="straightConnector1">
              <a:avLst/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57" idx="1"/>
            </p:cNvCxnSpPr>
            <p:nvPr/>
          </p:nvCxnSpPr>
          <p:spPr>
            <a:xfrm>
              <a:off x="5215218" y="5112245"/>
              <a:ext cx="1080120" cy="1"/>
            </a:xfrm>
            <a:prstGeom prst="straightConnector1">
              <a:avLst/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2623642" y="2276872"/>
            <a:ext cx="724222" cy="1955045"/>
            <a:chOff x="2622930" y="2285075"/>
            <a:chExt cx="724222" cy="1955045"/>
          </a:xfrm>
        </p:grpSpPr>
        <p:cxnSp>
          <p:nvCxnSpPr>
            <p:cNvPr id="92" name="直接箭头连接符 91"/>
            <p:cNvCxnSpPr/>
            <p:nvPr/>
          </p:nvCxnSpPr>
          <p:spPr>
            <a:xfrm>
              <a:off x="2627072" y="3221179"/>
              <a:ext cx="720080" cy="0"/>
            </a:xfrm>
            <a:prstGeom prst="straightConnector1">
              <a:avLst/>
            </a:prstGeom>
            <a:ln w="127000">
              <a:solidFill>
                <a:srgbClr val="C00000">
                  <a:alpha val="4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2622930" y="3221179"/>
              <a:ext cx="0" cy="1018941"/>
            </a:xfrm>
            <a:prstGeom prst="straightConnector1">
              <a:avLst/>
            </a:prstGeom>
            <a:ln w="127000">
              <a:solidFill>
                <a:srgbClr val="C00000">
                  <a:alpha val="4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2627072" y="2285075"/>
              <a:ext cx="720080" cy="0"/>
            </a:xfrm>
            <a:prstGeom prst="straightConnector1">
              <a:avLst/>
            </a:prstGeom>
            <a:ln w="127000">
              <a:solidFill>
                <a:srgbClr val="C00000">
                  <a:alpha val="4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70"/>
          <p:cNvCxnSpPr/>
          <p:nvPr/>
        </p:nvCxnSpPr>
        <p:spPr>
          <a:xfrm rot="10800000" flipV="1">
            <a:off x="1402796" y="1564994"/>
            <a:ext cx="3307196" cy="2431469"/>
          </a:xfrm>
          <a:prstGeom prst="bentConnector2">
            <a:avLst/>
          </a:prstGeom>
          <a:ln w="127000">
            <a:solidFill>
              <a:schemeClr val="accent2">
                <a:lumMod val="75000"/>
                <a:alpha val="41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4032952" y="2727355"/>
            <a:ext cx="677040" cy="19385"/>
          </a:xfrm>
          <a:prstGeom prst="straightConnector1">
            <a:avLst/>
          </a:prstGeom>
          <a:ln w="127000">
            <a:solidFill>
              <a:schemeClr val="accent2">
                <a:lumMod val="75000"/>
                <a:alpha val="41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4703508" y="1564994"/>
            <a:ext cx="0" cy="1162361"/>
          </a:xfrm>
          <a:prstGeom prst="straightConnector1">
            <a:avLst/>
          </a:prstGeom>
          <a:ln w="127000">
            <a:solidFill>
              <a:schemeClr val="accent2">
                <a:lumMod val="75000"/>
                <a:alpha val="41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右弧形箭头 119"/>
          <p:cNvSpPr/>
          <p:nvPr/>
        </p:nvSpPr>
        <p:spPr>
          <a:xfrm>
            <a:off x="8028384" y="2146174"/>
            <a:ext cx="288032" cy="2023477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上弧形箭头 122"/>
          <p:cNvSpPr/>
          <p:nvPr/>
        </p:nvSpPr>
        <p:spPr>
          <a:xfrm flipH="1">
            <a:off x="4882113" y="2401678"/>
            <a:ext cx="1284833" cy="25807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4140200" y="5157470"/>
            <a:ext cx="287655" cy="14351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接箭头连接符 48"/>
          <p:cNvCxnSpPr/>
          <p:nvPr/>
        </p:nvCxnSpPr>
        <p:spPr>
          <a:xfrm flipV="1">
            <a:off x="2121195" y="5115721"/>
            <a:ext cx="1246020" cy="277748"/>
          </a:xfrm>
          <a:prstGeom prst="bentConnector2">
            <a:avLst/>
          </a:prstGeom>
          <a:ln w="127000">
            <a:solidFill>
              <a:srgbClr val="FF0000">
                <a:alpha val="8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671232" y="2345170"/>
            <a:ext cx="2388703" cy="934347"/>
            <a:chOff x="5126943" y="2564508"/>
            <a:chExt cx="2388703" cy="934347"/>
          </a:xfrm>
        </p:grpSpPr>
        <p:cxnSp>
          <p:nvCxnSpPr>
            <p:cNvPr id="94" name="直接箭头连接符 33"/>
            <p:cNvCxnSpPr/>
            <p:nvPr/>
          </p:nvCxnSpPr>
          <p:spPr>
            <a:xfrm rot="5400000">
              <a:off x="4992684" y="2698767"/>
              <a:ext cx="929027" cy="660509"/>
            </a:xfrm>
            <a:prstGeom prst="bentConnector3">
              <a:avLst>
                <a:gd name="adj1" fmla="val 26059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36"/>
            <p:cNvCxnSpPr/>
            <p:nvPr/>
          </p:nvCxnSpPr>
          <p:spPr>
            <a:xfrm rot="5400000">
              <a:off x="5729986" y="2577292"/>
              <a:ext cx="934347" cy="908779"/>
            </a:xfrm>
            <a:prstGeom prst="bentConnector3">
              <a:avLst>
                <a:gd name="adj1" fmla="val 46033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9"/>
            <p:cNvCxnSpPr/>
            <p:nvPr/>
          </p:nvCxnSpPr>
          <p:spPr>
            <a:xfrm rot="5400000">
              <a:off x="6470820" y="2454029"/>
              <a:ext cx="934347" cy="1155305"/>
            </a:xfrm>
            <a:prstGeom prst="bentConnector3">
              <a:avLst>
                <a:gd name="adj1" fmla="val 67193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52376" y="1124744"/>
                <a:ext cx="3141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𝑎𝑑𝑑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𝑟𝑑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76" y="1124744"/>
                <a:ext cx="3141116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6" t="-30" r="1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88024" y="1124744"/>
                <a:ext cx="37206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𝑟𝑑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]←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24744"/>
                <a:ext cx="372069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30" r="10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/>
          <p:cNvGrpSpPr/>
          <p:nvPr/>
        </p:nvGrpSpPr>
        <p:grpSpPr>
          <a:xfrm>
            <a:off x="1112525" y="1988840"/>
            <a:ext cx="7384065" cy="3641253"/>
            <a:chOff x="824493" y="1988840"/>
            <a:chExt cx="7384065" cy="3641253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824493" y="1988840"/>
              <a:ext cx="1791431" cy="3616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Op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15924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rs</a:t>
              </a:r>
              <a:endParaRPr lang="en-US" altLang="zh-CN" sz="2000" dirty="0" smtClean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80021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rt</a:t>
              </a:r>
              <a:endParaRPr lang="en-US" altLang="zh-CN" sz="2000" dirty="0" smtClean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44118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rd</a:t>
              </a:r>
              <a:endParaRPr lang="en-US" altLang="zh-CN" sz="2000" dirty="0" smtClean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208215" y="1990450"/>
              <a:ext cx="1152126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shamt</a:t>
              </a:r>
              <a:endParaRPr lang="en-US" altLang="zh-CN" sz="2000" dirty="0" smtClean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360341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>
                  <a:solidFill>
                    <a:srgbClr val="FF0000"/>
                  </a:solidFill>
                </a:rPr>
                <a:t>func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6637" y="3279517"/>
              <a:ext cx="1853308" cy="1836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合并 14"/>
            <p:cNvSpPr/>
            <p:nvPr/>
          </p:nvSpPr>
          <p:spPr>
            <a:xfrm flipV="1">
              <a:off x="2900280" y="4817773"/>
              <a:ext cx="357806" cy="299877"/>
            </a:xfrm>
            <a:prstGeom prst="flowChartMer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8380" y="327951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smtClean="0"/>
                <a:t>Ra</a:t>
              </a:r>
              <a:endParaRPr lang="zh-CN" altLang="en-US" sz="2000" b="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29945" y="3855201"/>
              <a:ext cx="10020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900928" y="5160703"/>
              <a:ext cx="932235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400" b="0" dirty="0" smtClean="0">
                  <a:solidFill>
                    <a:srgbClr val="0000FF"/>
                  </a:solidFill>
                </a:rPr>
                <a:t>Clock</a:t>
              </a:r>
              <a:endParaRPr lang="zh-CN" alt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694207" y="328483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err="1" smtClean="0"/>
                <a:t>Rb</a:t>
              </a:r>
              <a:endParaRPr lang="zh-CN" altLang="en-US" sz="2000" b="0" dirty="0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311778" y="328483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err="1" smtClean="0"/>
                <a:t>Rw</a:t>
              </a:r>
              <a:endParaRPr lang="zh-CN" altLang="en-US" sz="2000" b="0" dirty="0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078380" y="4177550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smtClean="0"/>
                <a:t>Data</a:t>
              </a:r>
              <a:endParaRPr lang="zh-CN" altLang="en-US" sz="2000" b="0" dirty="0"/>
            </a:p>
          </p:txBody>
        </p:sp>
        <p:cxnSp>
          <p:nvCxnSpPr>
            <p:cNvPr id="28" name="直接箭头连接符 48"/>
            <p:cNvCxnSpPr>
              <a:stCxn id="24" idx="3"/>
              <a:endCxn id="15" idx="0"/>
            </p:cNvCxnSpPr>
            <p:nvPr/>
          </p:nvCxnSpPr>
          <p:spPr>
            <a:xfrm flipV="1">
              <a:off x="1833163" y="5117650"/>
              <a:ext cx="1246020" cy="27774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925620" y="4703796"/>
              <a:ext cx="10064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2277574" y="4043730"/>
              <a:ext cx="1540800" cy="715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b="0" dirty="0" smtClean="0">
                  <a:solidFill>
                    <a:srgbClr val="C00000"/>
                  </a:solidFill>
                </a:rPr>
                <a:t>32 32-bit</a:t>
              </a:r>
              <a:endParaRPr lang="en-US" altLang="zh-CN" sz="2000" b="0" dirty="0" smtClean="0">
                <a:solidFill>
                  <a:srgbClr val="C00000"/>
                </a:solidFill>
              </a:endParaRPr>
            </a:p>
            <a:p>
              <a:pPr algn="r"/>
              <a:r>
                <a:rPr lang="en-US" altLang="zh-CN" sz="2000" b="0" dirty="0" smtClean="0">
                  <a:solidFill>
                    <a:srgbClr val="C00000"/>
                  </a:solidFill>
                </a:rPr>
                <a:t>Registers</a:t>
              </a:r>
              <a:endParaRPr lang="zh-CN" altLang="en-US" sz="2000" b="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6" idx="2"/>
              <a:endCxn id="16" idx="0"/>
            </p:cNvCxnSpPr>
            <p:nvPr/>
          </p:nvCxnSpPr>
          <p:spPr>
            <a:xfrm rot="5400000">
              <a:off x="2253206" y="2484749"/>
              <a:ext cx="929027" cy="660509"/>
            </a:xfrm>
            <a:prstGeom prst="bentConnector3">
              <a:avLst>
                <a:gd name="adj1" fmla="val 2605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2"/>
              <a:endCxn id="25" idx="0"/>
            </p:cNvCxnSpPr>
            <p:nvPr/>
          </p:nvCxnSpPr>
          <p:spPr>
            <a:xfrm rot="5400000">
              <a:off x="2990508" y="2363274"/>
              <a:ext cx="934347" cy="908779"/>
            </a:xfrm>
            <a:prstGeom prst="bentConnector3">
              <a:avLst>
                <a:gd name="adj1" fmla="val 460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8" idx="2"/>
              <a:endCxn id="26" idx="0"/>
            </p:cNvCxnSpPr>
            <p:nvPr/>
          </p:nvCxnSpPr>
          <p:spPr>
            <a:xfrm rot="5400000">
              <a:off x="3731342" y="2240011"/>
              <a:ext cx="934347" cy="1155305"/>
            </a:xfrm>
            <a:prstGeom prst="bentConnector3">
              <a:avLst>
                <a:gd name="adj1" fmla="val 6719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27"/>
            <p:cNvGrpSpPr/>
            <p:nvPr/>
          </p:nvGrpSpPr>
          <p:grpSpPr bwMode="auto">
            <a:xfrm>
              <a:off x="4932040" y="3473922"/>
              <a:ext cx="905476" cy="1641799"/>
              <a:chOff x="2400" y="2496"/>
              <a:chExt cx="288" cy="672"/>
            </a:xfrm>
          </p:grpSpPr>
          <p:sp>
            <p:nvSpPr>
              <p:cNvPr id="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082953" y="4134668"/>
              <a:ext cx="754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0" dirty="0" smtClean="0">
                  <a:ea typeface="+mn-ea"/>
                </a:rPr>
                <a:t>ALU</a:t>
              </a:r>
              <a:endParaRPr lang="zh-CN" altLang="en-US" sz="2400" b="0" dirty="0">
                <a:ea typeface="+mn-ea"/>
              </a:endParaRP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7060265" y="3813495"/>
              <a:ext cx="1148293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Zero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5837516" y="4043730"/>
              <a:ext cx="11034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36"/>
            <p:cNvCxnSpPr>
              <a:stCxn id="54" idx="3"/>
              <a:endCxn id="27" idx="1"/>
            </p:cNvCxnSpPr>
            <p:nvPr/>
          </p:nvCxnSpPr>
          <p:spPr>
            <a:xfrm flipH="1">
              <a:off x="2078380" y="4319334"/>
              <a:ext cx="3759136" cy="12105"/>
            </a:xfrm>
            <a:prstGeom prst="bentConnector5">
              <a:avLst>
                <a:gd name="adj1" fmla="val -14299"/>
                <a:gd name="adj2" fmla="val 11682478"/>
                <a:gd name="adj3" fmla="val 13500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7229021" y="2980543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02" name="直接箭头连接符 101"/>
          <p:cNvCxnSpPr>
            <a:stCxn id="99" idx="1"/>
          </p:cNvCxnSpPr>
          <p:nvPr/>
        </p:nvCxnSpPr>
        <p:spPr>
          <a:xfrm rot="10800000" flipV="1">
            <a:off x="5748267" y="3184459"/>
            <a:ext cx="1480755" cy="465369"/>
          </a:xfrm>
          <a:prstGeom prst="bentConnector3">
            <a:avLst>
              <a:gd name="adj1" fmla="val 99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4213652" y="3855201"/>
            <a:ext cx="1006420" cy="848595"/>
            <a:chOff x="7578430" y="4269055"/>
            <a:chExt cx="1006420" cy="848595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7582755" y="4269055"/>
              <a:ext cx="1002095" cy="0"/>
            </a:xfrm>
            <a:prstGeom prst="straightConnector1">
              <a:avLst/>
            </a:prstGeom>
            <a:ln w="127000">
              <a:solidFill>
                <a:srgbClr val="C00000">
                  <a:alpha val="47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78430" y="5117650"/>
              <a:ext cx="1006420" cy="0"/>
            </a:xfrm>
            <a:prstGeom prst="straightConnector1">
              <a:avLst/>
            </a:prstGeom>
            <a:ln w="127000">
              <a:solidFill>
                <a:srgbClr val="C00000">
                  <a:alpha val="47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接连接符 109"/>
          <p:cNvCxnSpPr/>
          <p:nvPr/>
        </p:nvCxnSpPr>
        <p:spPr>
          <a:xfrm>
            <a:off x="6125548" y="4337030"/>
            <a:ext cx="503607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6677284" y="4319334"/>
            <a:ext cx="0" cy="1404767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52376" y="5724101"/>
            <a:ext cx="5665417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043608" y="4337030"/>
            <a:ext cx="8768" cy="1387071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12043" y="4348259"/>
            <a:ext cx="1354369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144766" y="4046784"/>
            <a:ext cx="1084255" cy="0"/>
          </a:xfrm>
          <a:prstGeom prst="line">
            <a:avLst/>
          </a:prstGeom>
          <a:ln w="127000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" idx="2"/>
            <a:endCxn id="99" idx="0"/>
          </p:cNvCxnSpPr>
          <p:nvPr/>
        </p:nvCxnSpPr>
        <p:spPr>
          <a:xfrm rot="16200000" flipH="1">
            <a:off x="7083612" y="2347300"/>
            <a:ext cx="630053" cy="6364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5"/>
          <p:cNvCxnSpPr>
            <a:stCxn id="3" idx="0"/>
            <a:endCxn id="99" idx="3"/>
          </p:cNvCxnSpPr>
          <p:nvPr/>
        </p:nvCxnSpPr>
        <p:spPr>
          <a:xfrm rot="16200000" flipH="1">
            <a:off x="4508654" y="-511573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5748266" y="2763704"/>
            <a:ext cx="133215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456312" y="3827258"/>
            <a:ext cx="91010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401232" y="3677308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Wn</a:t>
            </a:r>
            <a:endParaRPr lang="zh-CN" altLang="en-US" sz="2000" b="0" dirty="0"/>
          </a:p>
        </p:txBody>
      </p:sp>
      <p:cxnSp>
        <p:nvCxnSpPr>
          <p:cNvPr id="59" name="直接箭头连接符 101"/>
          <p:cNvCxnSpPr/>
          <p:nvPr/>
        </p:nvCxnSpPr>
        <p:spPr>
          <a:xfrm rot="10800000" flipV="1">
            <a:off x="5748267" y="3200720"/>
            <a:ext cx="1480755" cy="465369"/>
          </a:xfrm>
          <a:prstGeom prst="bentConnector3">
            <a:avLst>
              <a:gd name="adj1" fmla="val 99235"/>
            </a:avLst>
          </a:prstGeom>
          <a:ln w="127000">
            <a:solidFill>
              <a:srgbClr val="FF0000">
                <a:alpha val="63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750711" y="119675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9295" y="476671"/>
            <a:ext cx="176403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3.1 </a:t>
            </a:r>
            <a:r>
              <a:rPr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引言</a:t>
            </a:r>
            <a:endParaRPr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18" y="2041553"/>
            <a:ext cx="4440585" cy="230925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" name="Picture 9" descr="D:\教学\Computer Organization And Design\Picture\CP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26" y="2546749"/>
            <a:ext cx="1811148" cy="12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教学\Computer Organization And Design\Picture\dd6bf5517704a4bc20d34249a0b6343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66" y="4711195"/>
            <a:ext cx="1269501" cy="12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形标注 1"/>
          <p:cNvSpPr/>
          <p:nvPr/>
        </p:nvSpPr>
        <p:spPr>
          <a:xfrm>
            <a:off x="3483271" y="4869160"/>
            <a:ext cx="4745531" cy="897819"/>
          </a:xfrm>
          <a:prstGeom prst="wedgeEllipseCallout">
            <a:avLst>
              <a:gd name="adj1" fmla="val -65247"/>
              <a:gd name="adj2" fmla="val 265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Cooper Black" panose="0208090404030B020404" pitchFamily="18" charset="0"/>
              </a:rPr>
              <a:t> Oh, easy!</a:t>
            </a:r>
            <a:endParaRPr lang="zh-CN" altLang="en-US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1340768"/>
            <a:ext cx="643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ea typeface="Dotum" panose="020B0600000101010101" pitchFamily="34" charset="-127"/>
              </a:rPr>
              <a:t>Single  cycle  CPU  design </a:t>
            </a:r>
            <a:endParaRPr lang="zh-CN" sz="3200" b="1" dirty="0">
              <a:solidFill>
                <a:srgbClr val="C00000"/>
              </a:solidFill>
              <a:ea typeface="Dotum" panose="020B0600000101010101" pitchFamily="34" charset="-127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接箭头连接符 48"/>
          <p:cNvCxnSpPr/>
          <p:nvPr/>
        </p:nvCxnSpPr>
        <p:spPr>
          <a:xfrm flipV="1">
            <a:off x="2121195" y="5115721"/>
            <a:ext cx="1246020" cy="277748"/>
          </a:xfrm>
          <a:prstGeom prst="bentConnector2">
            <a:avLst/>
          </a:prstGeom>
          <a:ln w="127000">
            <a:solidFill>
              <a:srgbClr val="FF0000">
                <a:alpha val="8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2671232" y="2345170"/>
            <a:ext cx="2388703" cy="934347"/>
            <a:chOff x="5126943" y="2564508"/>
            <a:chExt cx="2388703" cy="934347"/>
          </a:xfrm>
        </p:grpSpPr>
        <p:cxnSp>
          <p:nvCxnSpPr>
            <p:cNvPr id="94" name="直接箭头连接符 33"/>
            <p:cNvCxnSpPr/>
            <p:nvPr/>
          </p:nvCxnSpPr>
          <p:spPr>
            <a:xfrm rot="5400000">
              <a:off x="4992684" y="2698767"/>
              <a:ext cx="929027" cy="660509"/>
            </a:xfrm>
            <a:prstGeom prst="bentConnector3">
              <a:avLst>
                <a:gd name="adj1" fmla="val 26059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36"/>
            <p:cNvCxnSpPr/>
            <p:nvPr/>
          </p:nvCxnSpPr>
          <p:spPr>
            <a:xfrm rot="5400000">
              <a:off x="5729986" y="2577292"/>
              <a:ext cx="934347" cy="908779"/>
            </a:xfrm>
            <a:prstGeom prst="bentConnector3">
              <a:avLst>
                <a:gd name="adj1" fmla="val 46033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9"/>
            <p:cNvCxnSpPr/>
            <p:nvPr/>
          </p:nvCxnSpPr>
          <p:spPr>
            <a:xfrm rot="5400000">
              <a:off x="6470820" y="2454029"/>
              <a:ext cx="934347" cy="1155305"/>
            </a:xfrm>
            <a:prstGeom prst="bentConnector3">
              <a:avLst>
                <a:gd name="adj1" fmla="val 67193"/>
              </a:avLst>
            </a:prstGeom>
            <a:ln w="127000">
              <a:solidFill>
                <a:srgbClr val="0000FF">
                  <a:alpha val="39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50265" y="981075"/>
                <a:ext cx="3860165" cy="53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：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𝑎𝑑𝑑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$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3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1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5" y="981075"/>
                <a:ext cx="3860165" cy="5372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/>
          <p:cNvGrpSpPr/>
          <p:nvPr/>
        </p:nvGrpSpPr>
        <p:grpSpPr>
          <a:xfrm>
            <a:off x="1112525" y="1988840"/>
            <a:ext cx="7384065" cy="3641253"/>
            <a:chOff x="824493" y="1988840"/>
            <a:chExt cx="7384065" cy="3641253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824493" y="1988840"/>
              <a:ext cx="1791431" cy="3616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Op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15924" y="1990450"/>
              <a:ext cx="864097" cy="36004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smtClean="0"/>
                <a:t>00010</a:t>
              </a:r>
              <a:endParaRPr lang="en-US" altLang="zh-CN" sz="2000" dirty="0" smtClean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480021" y="1990450"/>
              <a:ext cx="864097" cy="36004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00001</a:t>
              </a:r>
              <a:endParaRPr lang="en-US" altLang="zh-CN" sz="2000" dirty="0" smtClean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44118" y="1990450"/>
              <a:ext cx="864097" cy="36004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00011</a:t>
              </a:r>
              <a:endParaRPr lang="en-US" altLang="zh-CN" sz="2000" dirty="0" smtClean="0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208215" y="1990450"/>
              <a:ext cx="1152126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shamt</a:t>
              </a:r>
              <a:endParaRPr lang="en-US" altLang="zh-CN" sz="2000" dirty="0" smtClean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360341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>
                  <a:solidFill>
                    <a:srgbClr val="FF0000"/>
                  </a:solidFill>
                </a:rPr>
                <a:t>func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76637" y="3279517"/>
              <a:ext cx="1853308" cy="1836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合并 14"/>
            <p:cNvSpPr/>
            <p:nvPr/>
          </p:nvSpPr>
          <p:spPr>
            <a:xfrm flipV="1">
              <a:off x="2900280" y="4817773"/>
              <a:ext cx="357806" cy="299877"/>
            </a:xfrm>
            <a:prstGeom prst="flowChartMerg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8380" y="327951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smtClean="0"/>
                <a:t>Ra</a:t>
              </a:r>
              <a:endParaRPr lang="zh-CN" altLang="en-US" sz="2000" b="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29945" y="3855201"/>
              <a:ext cx="10020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900928" y="5160703"/>
              <a:ext cx="932235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400" b="0" dirty="0" smtClean="0">
                  <a:solidFill>
                    <a:srgbClr val="0000FF"/>
                  </a:solidFill>
                </a:rPr>
                <a:t>Clock</a:t>
              </a:r>
              <a:endParaRPr lang="zh-CN" altLang="en-US" sz="2400" b="0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694207" y="328483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err="1" smtClean="0"/>
                <a:t>Rb</a:t>
              </a:r>
              <a:endParaRPr lang="zh-CN" altLang="en-US" sz="2000" b="0" dirty="0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311778" y="3284837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err="1" smtClean="0"/>
                <a:t>Rw</a:t>
              </a:r>
              <a:endParaRPr lang="zh-CN" altLang="en-US" sz="2000" b="0" dirty="0"/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078380" y="4177550"/>
              <a:ext cx="61816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0" dirty="0" smtClean="0"/>
                <a:t>Data</a:t>
              </a:r>
              <a:endParaRPr lang="zh-CN" altLang="en-US" sz="2000" b="0" dirty="0"/>
            </a:p>
          </p:txBody>
        </p:sp>
        <p:cxnSp>
          <p:nvCxnSpPr>
            <p:cNvPr id="28" name="直接箭头连接符 48"/>
            <p:cNvCxnSpPr>
              <a:stCxn id="24" idx="3"/>
              <a:endCxn id="15" idx="0"/>
            </p:cNvCxnSpPr>
            <p:nvPr/>
          </p:nvCxnSpPr>
          <p:spPr>
            <a:xfrm flipV="1">
              <a:off x="1833163" y="5117650"/>
              <a:ext cx="1246020" cy="27774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925620" y="4703796"/>
              <a:ext cx="10064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2277574" y="4043730"/>
              <a:ext cx="1540800" cy="715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b="0" dirty="0" smtClean="0">
                  <a:solidFill>
                    <a:srgbClr val="C00000"/>
                  </a:solidFill>
                </a:rPr>
                <a:t>32 32-bit</a:t>
              </a:r>
              <a:endParaRPr lang="en-US" altLang="zh-CN" sz="2000" b="0" dirty="0" smtClean="0">
                <a:solidFill>
                  <a:srgbClr val="C00000"/>
                </a:solidFill>
              </a:endParaRPr>
            </a:p>
            <a:p>
              <a:pPr algn="r"/>
              <a:r>
                <a:rPr lang="en-US" altLang="zh-CN" sz="2000" b="0" dirty="0" smtClean="0">
                  <a:solidFill>
                    <a:srgbClr val="C00000"/>
                  </a:solidFill>
                </a:rPr>
                <a:t>Registers</a:t>
              </a:r>
              <a:endParaRPr lang="zh-CN" altLang="en-US" sz="2000" b="0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6" idx="2"/>
              <a:endCxn id="16" idx="0"/>
            </p:cNvCxnSpPr>
            <p:nvPr/>
          </p:nvCxnSpPr>
          <p:spPr>
            <a:xfrm rot="5400000">
              <a:off x="2253206" y="2484749"/>
              <a:ext cx="929027" cy="660509"/>
            </a:xfrm>
            <a:prstGeom prst="bentConnector3">
              <a:avLst>
                <a:gd name="adj1" fmla="val 2605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2"/>
              <a:endCxn id="25" idx="0"/>
            </p:cNvCxnSpPr>
            <p:nvPr/>
          </p:nvCxnSpPr>
          <p:spPr>
            <a:xfrm rot="5400000">
              <a:off x="2990508" y="2363274"/>
              <a:ext cx="934347" cy="908779"/>
            </a:xfrm>
            <a:prstGeom prst="bentConnector3">
              <a:avLst>
                <a:gd name="adj1" fmla="val 460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8" idx="2"/>
              <a:endCxn id="26" idx="0"/>
            </p:cNvCxnSpPr>
            <p:nvPr/>
          </p:nvCxnSpPr>
          <p:spPr>
            <a:xfrm rot="5400000">
              <a:off x="3731342" y="2240011"/>
              <a:ext cx="934347" cy="1155305"/>
            </a:xfrm>
            <a:prstGeom prst="bentConnector3">
              <a:avLst>
                <a:gd name="adj1" fmla="val 6719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27"/>
            <p:cNvGrpSpPr/>
            <p:nvPr/>
          </p:nvGrpSpPr>
          <p:grpSpPr bwMode="auto">
            <a:xfrm>
              <a:off x="4932040" y="3473922"/>
              <a:ext cx="905476" cy="1641799"/>
              <a:chOff x="2400" y="2496"/>
              <a:chExt cx="288" cy="672"/>
            </a:xfrm>
          </p:grpSpPr>
          <p:sp>
            <p:nvSpPr>
              <p:cNvPr id="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082953" y="4134668"/>
              <a:ext cx="754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0" dirty="0" smtClean="0">
                  <a:ea typeface="+mn-ea"/>
                </a:rPr>
                <a:t>ALU</a:t>
              </a:r>
              <a:endParaRPr lang="zh-CN" altLang="en-US" sz="2400" b="0" dirty="0">
                <a:ea typeface="+mn-ea"/>
              </a:endParaRP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7060265" y="3813495"/>
              <a:ext cx="1148293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Zero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5837516" y="4043730"/>
              <a:ext cx="11034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36"/>
            <p:cNvCxnSpPr>
              <a:stCxn id="54" idx="3"/>
              <a:endCxn id="27" idx="1"/>
            </p:cNvCxnSpPr>
            <p:nvPr/>
          </p:nvCxnSpPr>
          <p:spPr>
            <a:xfrm flipH="1">
              <a:off x="2078380" y="4319334"/>
              <a:ext cx="3759136" cy="12105"/>
            </a:xfrm>
            <a:prstGeom prst="bentConnector5">
              <a:avLst>
                <a:gd name="adj1" fmla="val -14299"/>
                <a:gd name="adj2" fmla="val 11682478"/>
                <a:gd name="adj3" fmla="val 13500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7229021" y="2980543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02" name="直接箭头连接符 101"/>
          <p:cNvCxnSpPr>
            <a:stCxn id="99" idx="1"/>
          </p:cNvCxnSpPr>
          <p:nvPr/>
        </p:nvCxnSpPr>
        <p:spPr>
          <a:xfrm rot="10800000" flipV="1">
            <a:off x="5748267" y="3184459"/>
            <a:ext cx="1480755" cy="465369"/>
          </a:xfrm>
          <a:prstGeom prst="bentConnector3">
            <a:avLst>
              <a:gd name="adj1" fmla="val 99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4213652" y="3855201"/>
            <a:ext cx="1006420" cy="848595"/>
            <a:chOff x="7578430" y="4269055"/>
            <a:chExt cx="1006420" cy="848595"/>
          </a:xfrm>
        </p:grpSpPr>
        <p:cxnSp>
          <p:nvCxnSpPr>
            <p:cNvPr id="104" name="直接箭头连接符 103"/>
            <p:cNvCxnSpPr/>
            <p:nvPr/>
          </p:nvCxnSpPr>
          <p:spPr>
            <a:xfrm>
              <a:off x="7582755" y="4269055"/>
              <a:ext cx="1002095" cy="0"/>
            </a:xfrm>
            <a:prstGeom prst="straightConnector1">
              <a:avLst/>
            </a:prstGeom>
            <a:ln w="127000">
              <a:solidFill>
                <a:srgbClr val="C00000">
                  <a:alpha val="47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7578430" y="5117650"/>
              <a:ext cx="1006420" cy="0"/>
            </a:xfrm>
            <a:prstGeom prst="straightConnector1">
              <a:avLst/>
            </a:prstGeom>
            <a:ln w="127000">
              <a:solidFill>
                <a:srgbClr val="C00000">
                  <a:alpha val="47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接连接符 109"/>
          <p:cNvCxnSpPr/>
          <p:nvPr/>
        </p:nvCxnSpPr>
        <p:spPr>
          <a:xfrm>
            <a:off x="6125548" y="4337030"/>
            <a:ext cx="503607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6677284" y="4319334"/>
            <a:ext cx="0" cy="1404767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52376" y="5724101"/>
            <a:ext cx="5665417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043608" y="4337030"/>
            <a:ext cx="8768" cy="1387071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12043" y="4348259"/>
            <a:ext cx="1354369" cy="0"/>
          </a:xfrm>
          <a:prstGeom prst="line">
            <a:avLst/>
          </a:prstGeom>
          <a:ln w="127000">
            <a:solidFill>
              <a:schemeClr val="accent4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144766" y="4046784"/>
            <a:ext cx="1084255" cy="0"/>
          </a:xfrm>
          <a:prstGeom prst="line">
            <a:avLst/>
          </a:prstGeom>
          <a:ln w="127000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" idx="2"/>
            <a:endCxn id="99" idx="0"/>
          </p:cNvCxnSpPr>
          <p:nvPr/>
        </p:nvCxnSpPr>
        <p:spPr>
          <a:xfrm rot="16200000" flipH="1">
            <a:off x="7083612" y="2347300"/>
            <a:ext cx="630053" cy="6364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5"/>
          <p:cNvCxnSpPr>
            <a:stCxn id="3" idx="0"/>
            <a:endCxn id="99" idx="3"/>
          </p:cNvCxnSpPr>
          <p:nvPr/>
        </p:nvCxnSpPr>
        <p:spPr>
          <a:xfrm rot="16200000" flipH="1">
            <a:off x="4508654" y="-511573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5748266" y="2763704"/>
            <a:ext cx="133215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456312" y="3827258"/>
            <a:ext cx="910100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2401232" y="3677308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Wn</a:t>
            </a:r>
            <a:endParaRPr lang="zh-CN" altLang="en-US" sz="2000" b="0" dirty="0"/>
          </a:p>
        </p:txBody>
      </p:sp>
      <p:cxnSp>
        <p:nvCxnSpPr>
          <p:cNvPr id="59" name="直接箭头连接符 101"/>
          <p:cNvCxnSpPr/>
          <p:nvPr/>
        </p:nvCxnSpPr>
        <p:spPr>
          <a:xfrm rot="10800000" flipV="1">
            <a:off x="5748267" y="3200720"/>
            <a:ext cx="1480755" cy="465369"/>
          </a:xfrm>
          <a:prstGeom prst="bentConnector3">
            <a:avLst>
              <a:gd name="adj1" fmla="val 99235"/>
            </a:avLst>
          </a:prstGeom>
          <a:ln w="127000">
            <a:solidFill>
              <a:srgbClr val="FF0000">
                <a:alpha val="63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22827" y="3420430"/>
            <a:ext cx="1148293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ea typeface="+mn-ea"/>
              </a:rPr>
              <a:t>$2</a:t>
            </a:r>
            <a:r>
              <a:rPr altLang="en-US" sz="1800" dirty="0" smtClean="0">
                <a:solidFill>
                  <a:schemeClr val="tx1"/>
                </a:solidFill>
                <a:ea typeface="+mn-ea"/>
              </a:rPr>
              <a:t>的值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17747" y="4221165"/>
            <a:ext cx="1148293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ea typeface="+mn-ea"/>
              </a:rPr>
              <a:t>$1</a:t>
            </a:r>
            <a:r>
              <a:rPr altLang="en-US" sz="1800" dirty="0" smtClean="0">
                <a:solidFill>
                  <a:schemeClr val="tx1"/>
                </a:solidFill>
                <a:ea typeface="+mn-ea"/>
              </a:rPr>
              <a:t>的值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6080" y="5373370"/>
            <a:ext cx="1771650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altLang="en-US" sz="1800" dirty="0" smtClean="0">
                <a:solidFill>
                  <a:schemeClr val="tx1"/>
                </a:solidFill>
                <a:ea typeface="+mn-ea"/>
              </a:rPr>
              <a:t>加法运算结果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56325" y="3171825"/>
            <a:ext cx="709930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altLang="en-US" sz="1800" dirty="0" smtClean="0">
                <a:solidFill>
                  <a:schemeClr val="tx1"/>
                </a:solidFill>
                <a:ea typeface="+mn-ea"/>
              </a:rPr>
              <a:t>加法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箭头连接符 136"/>
          <p:cNvCxnSpPr/>
          <p:nvPr/>
        </p:nvCxnSpPr>
        <p:spPr>
          <a:xfrm>
            <a:off x="3928203" y="3674725"/>
            <a:ext cx="1002095" cy="0"/>
          </a:xfrm>
          <a:prstGeom prst="straightConnector1">
            <a:avLst/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0" y="4834532"/>
            <a:ext cx="9144000" cy="159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2385722" y="2170014"/>
            <a:ext cx="3114711" cy="3248474"/>
            <a:chOff x="2538122" y="2322413"/>
            <a:chExt cx="3114711" cy="3248474"/>
          </a:xfrm>
        </p:grpSpPr>
        <p:cxnSp>
          <p:nvCxnSpPr>
            <p:cNvPr id="129" name="直接箭头连接符 33"/>
            <p:cNvCxnSpPr/>
            <p:nvPr/>
          </p:nvCxnSpPr>
          <p:spPr>
            <a:xfrm rot="5400000">
              <a:off x="2403863" y="2456673"/>
              <a:ext cx="929027" cy="660509"/>
            </a:xfrm>
            <a:prstGeom prst="bentConnector3">
              <a:avLst>
                <a:gd name="adj1" fmla="val 26059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36"/>
            <p:cNvCxnSpPr/>
            <p:nvPr/>
          </p:nvCxnSpPr>
          <p:spPr>
            <a:xfrm rot="5400000">
              <a:off x="3449950" y="2643983"/>
              <a:ext cx="934347" cy="291208"/>
            </a:xfrm>
            <a:prstGeom prst="bentConnector3">
              <a:avLst>
                <a:gd name="adj1" fmla="val 44710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39"/>
            <p:cNvCxnSpPr/>
            <p:nvPr/>
          </p:nvCxnSpPr>
          <p:spPr>
            <a:xfrm rot="5400000">
              <a:off x="3060259" y="2978313"/>
              <a:ext cx="3248473" cy="1936675"/>
            </a:xfrm>
            <a:prstGeom prst="bentConnector4">
              <a:avLst>
                <a:gd name="adj1" fmla="val 19426"/>
                <a:gd name="adj2" fmla="val 195387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—Load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2750" y="1808364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4181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78278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42374" y="1809974"/>
            <a:ext cx="2834123" cy="34872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4648" y="980728"/>
                <a:ext cx="323596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𝑙𝑤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48" y="980728"/>
                <a:ext cx="3235960" cy="521970"/>
              </a:xfrm>
              <a:prstGeom prst="rect">
                <a:avLst/>
              </a:prstGeom>
              <a:blipFill rotWithShape="1">
                <a:blip r:embed="rId1"/>
                <a:stretch>
                  <a:fillRect l="-18" t="-55" r="18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074894" y="3099041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流程图: 合并 14"/>
          <p:cNvSpPr/>
          <p:nvPr/>
        </p:nvSpPr>
        <p:spPr>
          <a:xfrm flipV="1">
            <a:off x="2898537" y="4641291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6637" y="309904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28202" y="3674725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00828" y="5904767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692464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10035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076637" y="370936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240744" y="3863254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6" idx="2"/>
            <a:endCxn id="16" idx="0"/>
          </p:cNvCxnSpPr>
          <p:nvPr/>
        </p:nvCxnSpPr>
        <p:spPr>
          <a:xfrm rot="5400000">
            <a:off x="2251463" y="2304273"/>
            <a:ext cx="929027" cy="660509"/>
          </a:xfrm>
          <a:prstGeom prst="bentConnector3">
            <a:avLst>
              <a:gd name="adj1" fmla="val 260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2"/>
            <a:endCxn id="26" idx="0"/>
          </p:cNvCxnSpPr>
          <p:nvPr/>
        </p:nvCxnSpPr>
        <p:spPr>
          <a:xfrm rot="5400000">
            <a:off x="3297550" y="2491583"/>
            <a:ext cx="934347" cy="291208"/>
          </a:xfrm>
          <a:prstGeom prst="bentConnector3">
            <a:avLst>
              <a:gd name="adj1" fmla="val 447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3" idx="2"/>
          </p:cNvCxnSpPr>
          <p:nvPr/>
        </p:nvCxnSpPr>
        <p:spPr>
          <a:xfrm rot="5400000">
            <a:off x="2907860" y="2825914"/>
            <a:ext cx="3248470" cy="1936676"/>
          </a:xfrm>
          <a:prstGeom prst="bentConnector4">
            <a:avLst>
              <a:gd name="adj1" fmla="val 20017"/>
              <a:gd name="adj2" fmla="val 1956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27"/>
          <p:cNvGrpSpPr/>
          <p:nvPr/>
        </p:nvGrpSpPr>
        <p:grpSpPr bwMode="auto">
          <a:xfrm>
            <a:off x="4930297" y="3293446"/>
            <a:ext cx="905476" cy="1641799"/>
            <a:chOff x="2400" y="2496"/>
            <a:chExt cx="288" cy="672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5081210" y="3954192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6012160" y="3030895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69" name="直接箭头连接符 68"/>
          <p:cNvCxnSpPr>
            <a:endCxn id="68" idx="2"/>
          </p:cNvCxnSpPr>
          <p:nvPr/>
        </p:nvCxnSpPr>
        <p:spPr>
          <a:xfrm flipV="1">
            <a:off x="5835773" y="3438729"/>
            <a:ext cx="609764" cy="38087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36"/>
          <p:cNvCxnSpPr>
            <a:stCxn id="54" idx="3"/>
            <a:endCxn id="71" idx="1"/>
          </p:cNvCxnSpPr>
          <p:nvPr/>
        </p:nvCxnSpPr>
        <p:spPr>
          <a:xfrm>
            <a:off x="5835773" y="4138858"/>
            <a:ext cx="964639" cy="1053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梯形 22"/>
          <p:cNvSpPr/>
          <p:nvPr/>
        </p:nvSpPr>
        <p:spPr>
          <a:xfrm rot="5400000">
            <a:off x="3531501" y="5236264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endCxn id="23" idx="0"/>
          </p:cNvCxnSpPr>
          <p:nvPr/>
        </p:nvCxnSpPr>
        <p:spPr>
          <a:xfrm rot="10800000" flipV="1">
            <a:off x="3928203" y="4523321"/>
            <a:ext cx="1002095" cy="895165"/>
          </a:xfrm>
          <a:prstGeom prst="bentConnector3">
            <a:avLst>
              <a:gd name="adj1" fmla="val 30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00412" y="3709366"/>
            <a:ext cx="1623547" cy="159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6800412" y="4055709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79" name="直接箭头连接符 78"/>
          <p:cNvCxnSpPr>
            <a:endCxn id="80" idx="1"/>
          </p:cNvCxnSpPr>
          <p:nvPr/>
        </p:nvCxnSpPr>
        <p:spPr>
          <a:xfrm>
            <a:off x="3928202" y="4523322"/>
            <a:ext cx="2856634" cy="557120"/>
          </a:xfrm>
          <a:prstGeom prst="bentConnector3">
            <a:avLst>
              <a:gd name="adj1" fmla="val 140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6784836" y="4891913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7754417" y="4826951"/>
            <a:ext cx="67494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76498" y="3721267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7220521" y="493156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96" name="直接箭头连接符 39"/>
          <p:cNvCxnSpPr>
            <a:stCxn id="93" idx="3"/>
            <a:endCxn id="27" idx="1"/>
          </p:cNvCxnSpPr>
          <p:nvPr/>
        </p:nvCxnSpPr>
        <p:spPr>
          <a:xfrm flipH="1" flipV="1">
            <a:off x="2076637" y="3863255"/>
            <a:ext cx="6352729" cy="1152225"/>
          </a:xfrm>
          <a:prstGeom prst="bentConnector5">
            <a:avLst>
              <a:gd name="adj1" fmla="val -3598"/>
              <a:gd name="adj2" fmla="val -70754"/>
              <a:gd name="adj3" fmla="val 110795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612164" y="3234812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660748" y="5308625"/>
            <a:ext cx="0" cy="3243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5451015" y="3012415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合并 116"/>
          <p:cNvSpPr/>
          <p:nvPr/>
        </p:nvSpPr>
        <p:spPr>
          <a:xfrm rot="5400000" flipV="1">
            <a:off x="6736967" y="4496212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48"/>
          <p:cNvCxnSpPr>
            <a:stCxn id="24" idx="3"/>
            <a:endCxn id="117" idx="0"/>
          </p:cNvCxnSpPr>
          <p:nvPr/>
        </p:nvCxnSpPr>
        <p:spPr>
          <a:xfrm flipV="1">
            <a:off x="2768260" y="4571183"/>
            <a:ext cx="4032153" cy="1522113"/>
          </a:xfrm>
          <a:prstGeom prst="bentConnector3">
            <a:avLst>
              <a:gd name="adj1" fmla="val 889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3105831" y="4931568"/>
            <a:ext cx="0" cy="11617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57"/>
          <p:cNvCxnSpPr/>
          <p:nvPr/>
        </p:nvCxnSpPr>
        <p:spPr>
          <a:xfrm rot="10800000" flipV="1">
            <a:off x="3924954" y="4519341"/>
            <a:ext cx="1002095" cy="895165"/>
          </a:xfrm>
          <a:prstGeom prst="bentConnector3">
            <a:avLst>
              <a:gd name="adj1" fmla="val 30271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2766419" y="4581128"/>
            <a:ext cx="4032153" cy="1522113"/>
            <a:chOff x="2920660" y="4723583"/>
            <a:chExt cx="4032153" cy="1522113"/>
          </a:xfrm>
        </p:grpSpPr>
        <p:cxnSp>
          <p:nvCxnSpPr>
            <p:cNvPr id="134" name="直接箭头连接符 48"/>
            <p:cNvCxnSpPr/>
            <p:nvPr/>
          </p:nvCxnSpPr>
          <p:spPr>
            <a:xfrm flipV="1">
              <a:off x="2920660" y="4723583"/>
              <a:ext cx="4032153" cy="1522113"/>
            </a:xfrm>
            <a:prstGeom prst="bentConnector3">
              <a:avLst>
                <a:gd name="adj1" fmla="val 88920"/>
              </a:avLst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258231" y="5083968"/>
              <a:ext cx="0" cy="1161728"/>
            </a:xfrm>
            <a:prstGeom prst="straightConnector1">
              <a:avLst/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箭头连接符 36"/>
          <p:cNvCxnSpPr/>
          <p:nvPr/>
        </p:nvCxnSpPr>
        <p:spPr>
          <a:xfrm>
            <a:off x="5835774" y="4154678"/>
            <a:ext cx="964639" cy="105380"/>
          </a:xfrm>
          <a:prstGeom prst="bentConnector3">
            <a:avLst>
              <a:gd name="adj1" fmla="val 50000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39"/>
          <p:cNvCxnSpPr/>
          <p:nvPr/>
        </p:nvCxnSpPr>
        <p:spPr>
          <a:xfrm flipH="1" flipV="1">
            <a:off x="2076637" y="3863255"/>
            <a:ext cx="6352729" cy="1152225"/>
          </a:xfrm>
          <a:prstGeom prst="bentConnector5">
            <a:avLst>
              <a:gd name="adj1" fmla="val -3598"/>
              <a:gd name="adj2" fmla="val -70754"/>
              <a:gd name="adj3" fmla="val 110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6878914" y="2788757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64" name="直接箭头连接符 125"/>
          <p:cNvCxnSpPr>
            <a:endCxn id="62" idx="3"/>
          </p:cNvCxnSpPr>
          <p:nvPr/>
        </p:nvCxnSpPr>
        <p:spPr>
          <a:xfrm rot="16200000" flipH="1">
            <a:off x="4158547" y="-703359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01"/>
          <p:cNvCxnSpPr/>
          <p:nvPr/>
        </p:nvCxnSpPr>
        <p:spPr>
          <a:xfrm rot="10800000" flipV="1">
            <a:off x="5394628" y="2973360"/>
            <a:ext cx="1480755" cy="465369"/>
          </a:xfrm>
          <a:prstGeom prst="bentConnector3">
            <a:avLst>
              <a:gd name="adj1" fmla="val 96662"/>
            </a:avLst>
          </a:prstGeom>
          <a:ln w="127000">
            <a:solidFill>
              <a:srgbClr val="FF0000">
                <a:alpha val="63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451015" y="2992674"/>
            <a:ext cx="1424368" cy="0"/>
          </a:xfrm>
          <a:prstGeom prst="straightConnector1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470296" y="980728"/>
                <a:ext cx="4552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]←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470296" y="980728"/>
                <a:ext cx="455252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" t="-55" r="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箭头连接符 136"/>
          <p:cNvCxnSpPr/>
          <p:nvPr/>
        </p:nvCxnSpPr>
        <p:spPr>
          <a:xfrm>
            <a:off x="3928203" y="3674725"/>
            <a:ext cx="1002095" cy="0"/>
          </a:xfrm>
          <a:prstGeom prst="straightConnector1">
            <a:avLst/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0" y="4834532"/>
            <a:ext cx="9144000" cy="159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2385722" y="2170014"/>
            <a:ext cx="3114711" cy="3248474"/>
            <a:chOff x="2538122" y="2322413"/>
            <a:chExt cx="3114711" cy="3248474"/>
          </a:xfrm>
        </p:grpSpPr>
        <p:cxnSp>
          <p:nvCxnSpPr>
            <p:cNvPr id="129" name="直接箭头连接符 33"/>
            <p:cNvCxnSpPr/>
            <p:nvPr/>
          </p:nvCxnSpPr>
          <p:spPr>
            <a:xfrm rot="5400000">
              <a:off x="2403863" y="2456673"/>
              <a:ext cx="929027" cy="660509"/>
            </a:xfrm>
            <a:prstGeom prst="bentConnector3">
              <a:avLst>
                <a:gd name="adj1" fmla="val 26059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36"/>
            <p:cNvCxnSpPr/>
            <p:nvPr/>
          </p:nvCxnSpPr>
          <p:spPr>
            <a:xfrm rot="5400000">
              <a:off x="3449950" y="2643983"/>
              <a:ext cx="934347" cy="291208"/>
            </a:xfrm>
            <a:prstGeom prst="bentConnector3">
              <a:avLst>
                <a:gd name="adj1" fmla="val 44710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39"/>
            <p:cNvCxnSpPr/>
            <p:nvPr/>
          </p:nvCxnSpPr>
          <p:spPr>
            <a:xfrm rot="5400000">
              <a:off x="3060259" y="2978313"/>
              <a:ext cx="3248473" cy="1936675"/>
            </a:xfrm>
            <a:prstGeom prst="bentConnector4">
              <a:avLst>
                <a:gd name="adj1" fmla="val 19426"/>
                <a:gd name="adj2" fmla="val 195387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—Load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2750" y="1808364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4181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00010</a:t>
            </a:r>
            <a:endParaRPr lang="en-US" altLang="zh-CN" sz="2000" b="1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78278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00011</a:t>
            </a:r>
            <a:endParaRPr lang="en-US" altLang="zh-CN" sz="20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42374" y="1809974"/>
            <a:ext cx="2834123" cy="34872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0000 0000 0010 0000</a:t>
            </a:r>
            <a:endParaRPr lang="en-US" altLang="zh-CN" sz="20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4648" y="980728"/>
                <a:ext cx="4063365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altLang="en-US" sz="2800" smtClean="0">
                    <a:solidFill>
                      <a:schemeClr val="tx1"/>
                    </a:solidFill>
                    <a:latin typeface="Cambria Math" panose="02040503050406030204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𝑙𝑤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 $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3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，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MS Mincho" charset="0"/>
                        <a:cs typeface="Cambria Math" panose="02040503050406030204"/>
                      </a:rPr>
                      <m:t>0020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($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2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48" y="980728"/>
                <a:ext cx="4063365" cy="521970"/>
              </a:xfrm>
              <a:prstGeom prst="rect">
                <a:avLst/>
              </a:prstGeom>
              <a:blipFill rotWithShape="1">
                <a:blip r:embed="rId1"/>
                <a:stretch>
                  <a:fillRect l="-14" t="-55" r="-173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074894" y="3099041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流程图: 合并 14"/>
          <p:cNvSpPr/>
          <p:nvPr/>
        </p:nvSpPr>
        <p:spPr>
          <a:xfrm flipV="1">
            <a:off x="2898537" y="4641291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6637" y="309904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28202" y="3674725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00828" y="5904767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692464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10035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076637" y="370936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240744" y="3863254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6" idx="2"/>
            <a:endCxn id="16" idx="0"/>
          </p:cNvCxnSpPr>
          <p:nvPr/>
        </p:nvCxnSpPr>
        <p:spPr>
          <a:xfrm rot="5400000">
            <a:off x="2251463" y="2304273"/>
            <a:ext cx="929027" cy="660509"/>
          </a:xfrm>
          <a:prstGeom prst="bentConnector3">
            <a:avLst>
              <a:gd name="adj1" fmla="val 260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2"/>
            <a:endCxn id="26" idx="0"/>
          </p:cNvCxnSpPr>
          <p:nvPr/>
        </p:nvCxnSpPr>
        <p:spPr>
          <a:xfrm rot="5400000">
            <a:off x="3297550" y="2491583"/>
            <a:ext cx="934347" cy="291208"/>
          </a:xfrm>
          <a:prstGeom prst="bentConnector3">
            <a:avLst>
              <a:gd name="adj1" fmla="val 447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3" idx="2"/>
          </p:cNvCxnSpPr>
          <p:nvPr/>
        </p:nvCxnSpPr>
        <p:spPr>
          <a:xfrm rot="5400000">
            <a:off x="2907860" y="2825914"/>
            <a:ext cx="3248470" cy="1936676"/>
          </a:xfrm>
          <a:prstGeom prst="bentConnector4">
            <a:avLst>
              <a:gd name="adj1" fmla="val 20017"/>
              <a:gd name="adj2" fmla="val 1956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27"/>
          <p:cNvGrpSpPr/>
          <p:nvPr/>
        </p:nvGrpSpPr>
        <p:grpSpPr bwMode="auto">
          <a:xfrm>
            <a:off x="4930297" y="3293446"/>
            <a:ext cx="905476" cy="1641799"/>
            <a:chOff x="2400" y="2496"/>
            <a:chExt cx="288" cy="672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5081210" y="3954192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6012160" y="3030895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69" name="直接箭头连接符 68"/>
          <p:cNvCxnSpPr>
            <a:endCxn id="68" idx="2"/>
          </p:cNvCxnSpPr>
          <p:nvPr/>
        </p:nvCxnSpPr>
        <p:spPr>
          <a:xfrm flipV="1">
            <a:off x="5835773" y="3438729"/>
            <a:ext cx="609764" cy="38087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36"/>
          <p:cNvCxnSpPr>
            <a:stCxn id="54" idx="3"/>
            <a:endCxn id="71" idx="1"/>
          </p:cNvCxnSpPr>
          <p:nvPr/>
        </p:nvCxnSpPr>
        <p:spPr>
          <a:xfrm>
            <a:off x="5835773" y="4138858"/>
            <a:ext cx="964639" cy="1053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梯形 22"/>
          <p:cNvSpPr/>
          <p:nvPr/>
        </p:nvSpPr>
        <p:spPr>
          <a:xfrm rot="5400000">
            <a:off x="3531501" y="5236264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endCxn id="23" idx="0"/>
          </p:cNvCxnSpPr>
          <p:nvPr/>
        </p:nvCxnSpPr>
        <p:spPr>
          <a:xfrm rot="10800000" flipV="1">
            <a:off x="3928203" y="4523321"/>
            <a:ext cx="1002095" cy="895165"/>
          </a:xfrm>
          <a:prstGeom prst="bentConnector3">
            <a:avLst>
              <a:gd name="adj1" fmla="val 30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00412" y="3709366"/>
            <a:ext cx="1623547" cy="159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6800412" y="4055709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79" name="直接箭头连接符 78"/>
          <p:cNvCxnSpPr>
            <a:endCxn id="80" idx="1"/>
          </p:cNvCxnSpPr>
          <p:nvPr/>
        </p:nvCxnSpPr>
        <p:spPr>
          <a:xfrm>
            <a:off x="3928202" y="4523322"/>
            <a:ext cx="2856634" cy="557120"/>
          </a:xfrm>
          <a:prstGeom prst="bentConnector3">
            <a:avLst>
              <a:gd name="adj1" fmla="val 140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6784836" y="4891913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7754417" y="4826951"/>
            <a:ext cx="67494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76498" y="3721267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7220521" y="493156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96" name="直接箭头连接符 39"/>
          <p:cNvCxnSpPr>
            <a:stCxn id="93" idx="3"/>
            <a:endCxn id="27" idx="1"/>
          </p:cNvCxnSpPr>
          <p:nvPr/>
        </p:nvCxnSpPr>
        <p:spPr>
          <a:xfrm flipH="1" flipV="1">
            <a:off x="2076637" y="3863255"/>
            <a:ext cx="6352729" cy="1152225"/>
          </a:xfrm>
          <a:prstGeom prst="bentConnector5">
            <a:avLst>
              <a:gd name="adj1" fmla="val -3598"/>
              <a:gd name="adj2" fmla="val -70754"/>
              <a:gd name="adj3" fmla="val 110795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7612164" y="3234812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660748" y="5308625"/>
            <a:ext cx="0" cy="3243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5451015" y="3012415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合并 116"/>
          <p:cNvSpPr/>
          <p:nvPr/>
        </p:nvSpPr>
        <p:spPr>
          <a:xfrm rot="5400000" flipV="1">
            <a:off x="6736967" y="4496212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48"/>
          <p:cNvCxnSpPr>
            <a:stCxn id="24" idx="3"/>
            <a:endCxn id="117" idx="0"/>
          </p:cNvCxnSpPr>
          <p:nvPr/>
        </p:nvCxnSpPr>
        <p:spPr>
          <a:xfrm flipV="1">
            <a:off x="2768260" y="4571183"/>
            <a:ext cx="4032153" cy="1522113"/>
          </a:xfrm>
          <a:prstGeom prst="bentConnector3">
            <a:avLst>
              <a:gd name="adj1" fmla="val 889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3105831" y="4931568"/>
            <a:ext cx="0" cy="11617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57"/>
          <p:cNvCxnSpPr/>
          <p:nvPr/>
        </p:nvCxnSpPr>
        <p:spPr>
          <a:xfrm rot="10800000" flipV="1">
            <a:off x="3924954" y="4519341"/>
            <a:ext cx="1002095" cy="895165"/>
          </a:xfrm>
          <a:prstGeom prst="bentConnector3">
            <a:avLst>
              <a:gd name="adj1" fmla="val 30271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2766419" y="4581128"/>
            <a:ext cx="4032153" cy="1522113"/>
            <a:chOff x="2920660" y="4723583"/>
            <a:chExt cx="4032153" cy="1522113"/>
          </a:xfrm>
        </p:grpSpPr>
        <p:cxnSp>
          <p:nvCxnSpPr>
            <p:cNvPr id="134" name="直接箭头连接符 48"/>
            <p:cNvCxnSpPr/>
            <p:nvPr/>
          </p:nvCxnSpPr>
          <p:spPr>
            <a:xfrm flipV="1">
              <a:off x="2920660" y="4723583"/>
              <a:ext cx="4032153" cy="1522113"/>
            </a:xfrm>
            <a:prstGeom prst="bentConnector3">
              <a:avLst>
                <a:gd name="adj1" fmla="val 88920"/>
              </a:avLst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258231" y="5083968"/>
              <a:ext cx="0" cy="1161728"/>
            </a:xfrm>
            <a:prstGeom prst="straightConnector1">
              <a:avLst/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箭头连接符 36"/>
          <p:cNvCxnSpPr/>
          <p:nvPr/>
        </p:nvCxnSpPr>
        <p:spPr>
          <a:xfrm>
            <a:off x="5835774" y="4154678"/>
            <a:ext cx="964639" cy="105380"/>
          </a:xfrm>
          <a:prstGeom prst="bentConnector3">
            <a:avLst>
              <a:gd name="adj1" fmla="val 50000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39"/>
          <p:cNvCxnSpPr/>
          <p:nvPr/>
        </p:nvCxnSpPr>
        <p:spPr>
          <a:xfrm flipH="1" flipV="1">
            <a:off x="2076637" y="3863255"/>
            <a:ext cx="6352729" cy="1152225"/>
          </a:xfrm>
          <a:prstGeom prst="bentConnector5">
            <a:avLst>
              <a:gd name="adj1" fmla="val -3598"/>
              <a:gd name="adj2" fmla="val -70754"/>
              <a:gd name="adj3" fmla="val 110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6878914" y="2788757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64" name="直接箭头连接符 125"/>
          <p:cNvCxnSpPr>
            <a:endCxn id="62" idx="3"/>
          </p:cNvCxnSpPr>
          <p:nvPr/>
        </p:nvCxnSpPr>
        <p:spPr>
          <a:xfrm rot="16200000" flipH="1">
            <a:off x="4158547" y="-703359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01"/>
          <p:cNvCxnSpPr/>
          <p:nvPr/>
        </p:nvCxnSpPr>
        <p:spPr>
          <a:xfrm rot="10800000" flipV="1">
            <a:off x="5394628" y="2973360"/>
            <a:ext cx="1480755" cy="465369"/>
          </a:xfrm>
          <a:prstGeom prst="bentConnector3">
            <a:avLst>
              <a:gd name="adj1" fmla="val 96662"/>
            </a:avLst>
          </a:prstGeom>
          <a:ln w="127000">
            <a:solidFill>
              <a:srgbClr val="FF0000">
                <a:alpha val="63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5451015" y="2992674"/>
            <a:ext cx="1424368" cy="0"/>
          </a:xfrm>
          <a:prstGeom prst="straightConnector1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5807" y="3276920"/>
            <a:ext cx="1148293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ea typeface="+mn-ea"/>
              </a:rPr>
              <a:t>$2</a:t>
            </a:r>
            <a:r>
              <a:rPr altLang="en-US" sz="1800" dirty="0" smtClean="0">
                <a:solidFill>
                  <a:schemeClr val="tx1"/>
                </a:solidFill>
                <a:ea typeface="+mn-ea"/>
              </a:rPr>
              <a:t>的值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9715" y="5373370"/>
            <a:ext cx="1956435" cy="37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 smtClean="0">
                <a:solidFill>
                  <a:schemeClr val="tx1"/>
                </a:solidFill>
                <a:ea typeface="+mn-ea"/>
              </a:rPr>
              <a:t>0X0020</a:t>
            </a:r>
            <a:r>
              <a:rPr altLang="en-US" sz="1800" dirty="0" smtClean="0">
                <a:solidFill>
                  <a:schemeClr val="tx1"/>
                </a:solidFill>
                <a:ea typeface="+mn-ea"/>
              </a:rPr>
              <a:t>符号</a:t>
            </a:r>
            <a:r>
              <a:rPr altLang="en-US" sz="1800" dirty="0" smtClean="0">
                <a:solidFill>
                  <a:schemeClr val="tx1"/>
                </a:solidFill>
                <a:ea typeface="+mn-ea"/>
              </a:rPr>
              <a:t>扩展</a:t>
            </a:r>
            <a:endParaRPr altLang="en-US" sz="1800" dirty="0" smtClean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直接箭头连接符 136"/>
          <p:cNvCxnSpPr/>
          <p:nvPr/>
        </p:nvCxnSpPr>
        <p:spPr>
          <a:xfrm>
            <a:off x="3928203" y="3674725"/>
            <a:ext cx="1002095" cy="0"/>
          </a:xfrm>
          <a:prstGeom prst="straightConnector1">
            <a:avLst/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0" y="4834532"/>
            <a:ext cx="9144000" cy="159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22750" y="1808364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4181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78278" y="1809974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42375" y="1809974"/>
            <a:ext cx="2316114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4648" y="980728"/>
                <a:ext cx="3342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48" y="980728"/>
                <a:ext cx="3342775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8" t="-55" r="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470296" y="980728"/>
                <a:ext cx="44825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]+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]←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𝑅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[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𝑟𝑡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  <a:ea typeface="Cambria Math" panose="02040503050406030204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96" y="980728"/>
                <a:ext cx="448257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2" t="-5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074894" y="3099041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流程图: 合并 14"/>
          <p:cNvSpPr/>
          <p:nvPr/>
        </p:nvSpPr>
        <p:spPr>
          <a:xfrm flipV="1">
            <a:off x="2898537" y="4641291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6637" y="309904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928202" y="3674725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000828" y="5904767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692464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10035" y="310436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076637" y="370936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240744" y="3863254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34" name="直接箭头连接符 33"/>
          <p:cNvCxnSpPr>
            <a:stCxn id="6" idx="2"/>
            <a:endCxn id="16" idx="0"/>
          </p:cNvCxnSpPr>
          <p:nvPr/>
        </p:nvCxnSpPr>
        <p:spPr>
          <a:xfrm rot="5400000">
            <a:off x="2251463" y="2304273"/>
            <a:ext cx="929027" cy="660509"/>
          </a:xfrm>
          <a:prstGeom prst="bentConnector3">
            <a:avLst>
              <a:gd name="adj1" fmla="val 260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23" idx="2"/>
          </p:cNvCxnSpPr>
          <p:nvPr/>
        </p:nvCxnSpPr>
        <p:spPr>
          <a:xfrm rot="5400000">
            <a:off x="2907859" y="2825913"/>
            <a:ext cx="3248473" cy="1936675"/>
          </a:xfrm>
          <a:prstGeom prst="bentConnector4">
            <a:avLst>
              <a:gd name="adj1" fmla="val 19426"/>
              <a:gd name="adj2" fmla="val 1953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27"/>
          <p:cNvGrpSpPr/>
          <p:nvPr/>
        </p:nvGrpSpPr>
        <p:grpSpPr bwMode="auto">
          <a:xfrm>
            <a:off x="4930297" y="3293446"/>
            <a:ext cx="905476" cy="1641799"/>
            <a:chOff x="2400" y="2496"/>
            <a:chExt cx="288" cy="672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5081210" y="3954192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6012160" y="3030895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69" name="直接箭头连接符 68"/>
          <p:cNvCxnSpPr>
            <a:endCxn id="68" idx="2"/>
          </p:cNvCxnSpPr>
          <p:nvPr/>
        </p:nvCxnSpPr>
        <p:spPr>
          <a:xfrm flipV="1">
            <a:off x="5835773" y="3438729"/>
            <a:ext cx="609764" cy="380878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36"/>
          <p:cNvCxnSpPr>
            <a:stCxn id="54" idx="3"/>
            <a:endCxn id="71" idx="1"/>
          </p:cNvCxnSpPr>
          <p:nvPr/>
        </p:nvCxnSpPr>
        <p:spPr>
          <a:xfrm>
            <a:off x="5835773" y="4138858"/>
            <a:ext cx="964639" cy="1053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梯形 22"/>
          <p:cNvSpPr/>
          <p:nvPr/>
        </p:nvSpPr>
        <p:spPr>
          <a:xfrm rot="5400000">
            <a:off x="3531501" y="5236264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endCxn id="23" idx="0"/>
          </p:cNvCxnSpPr>
          <p:nvPr/>
        </p:nvCxnSpPr>
        <p:spPr>
          <a:xfrm rot="10800000" flipV="1">
            <a:off x="3928203" y="4523321"/>
            <a:ext cx="1002095" cy="895165"/>
          </a:xfrm>
          <a:prstGeom prst="bentConnector3">
            <a:avLst>
              <a:gd name="adj1" fmla="val 30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00412" y="3709366"/>
            <a:ext cx="1623547" cy="1599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6800412" y="4055709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79" name="直接箭头连接符 78"/>
          <p:cNvCxnSpPr>
            <a:endCxn id="80" idx="1"/>
          </p:cNvCxnSpPr>
          <p:nvPr/>
        </p:nvCxnSpPr>
        <p:spPr>
          <a:xfrm>
            <a:off x="3928202" y="4523322"/>
            <a:ext cx="2856634" cy="557120"/>
          </a:xfrm>
          <a:prstGeom prst="bentConnector3">
            <a:avLst>
              <a:gd name="adj1" fmla="val 1409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6784836" y="4891913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85" name="直接箭头连接符 36"/>
          <p:cNvCxnSpPr>
            <a:stCxn id="7" idx="2"/>
            <a:endCxn id="14" idx="0"/>
          </p:cNvCxnSpPr>
          <p:nvPr/>
        </p:nvCxnSpPr>
        <p:spPr>
          <a:xfrm rot="5400000">
            <a:off x="2991425" y="2180138"/>
            <a:ext cx="929027" cy="908779"/>
          </a:xfrm>
          <a:prstGeom prst="bentConnector3">
            <a:avLst>
              <a:gd name="adj1" fmla="val 44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7754417" y="4826951"/>
            <a:ext cx="67494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76498" y="3721267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7220521" y="493156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7612164" y="3406818"/>
            <a:ext cx="21" cy="297076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660748" y="5308625"/>
            <a:ext cx="0" cy="32434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5451015" y="3012415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合并 116"/>
          <p:cNvSpPr/>
          <p:nvPr/>
        </p:nvSpPr>
        <p:spPr>
          <a:xfrm rot="5400000" flipV="1">
            <a:off x="6736967" y="4496212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48"/>
          <p:cNvCxnSpPr>
            <a:stCxn id="24" idx="3"/>
            <a:endCxn id="117" idx="0"/>
          </p:cNvCxnSpPr>
          <p:nvPr/>
        </p:nvCxnSpPr>
        <p:spPr>
          <a:xfrm flipV="1">
            <a:off x="2768260" y="4571183"/>
            <a:ext cx="4032153" cy="1522113"/>
          </a:xfrm>
          <a:prstGeom prst="bentConnector3">
            <a:avLst>
              <a:gd name="adj1" fmla="val 889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3105831" y="4931568"/>
            <a:ext cx="0" cy="116172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57"/>
          <p:cNvCxnSpPr/>
          <p:nvPr/>
        </p:nvCxnSpPr>
        <p:spPr>
          <a:xfrm rot="10800000" flipV="1">
            <a:off x="3924954" y="4519341"/>
            <a:ext cx="1002095" cy="895165"/>
          </a:xfrm>
          <a:prstGeom prst="bentConnector3">
            <a:avLst>
              <a:gd name="adj1" fmla="val 30271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2766419" y="4581128"/>
            <a:ext cx="4032153" cy="1522113"/>
            <a:chOff x="2920660" y="4723583"/>
            <a:chExt cx="4032153" cy="1522113"/>
          </a:xfrm>
        </p:grpSpPr>
        <p:cxnSp>
          <p:nvCxnSpPr>
            <p:cNvPr id="134" name="直接箭头连接符 48"/>
            <p:cNvCxnSpPr/>
            <p:nvPr/>
          </p:nvCxnSpPr>
          <p:spPr>
            <a:xfrm flipV="1">
              <a:off x="2920660" y="4723583"/>
              <a:ext cx="4032153" cy="1522113"/>
            </a:xfrm>
            <a:prstGeom prst="bentConnector3">
              <a:avLst>
                <a:gd name="adj1" fmla="val 88920"/>
              </a:avLst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258231" y="5083968"/>
              <a:ext cx="0" cy="1161728"/>
            </a:xfrm>
            <a:prstGeom prst="straightConnector1">
              <a:avLst/>
            </a:prstGeom>
            <a:ln w="98425">
              <a:solidFill>
                <a:srgbClr val="FF0000">
                  <a:alpha val="63000"/>
                </a:srgb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直接箭头连接符 36"/>
          <p:cNvCxnSpPr/>
          <p:nvPr/>
        </p:nvCxnSpPr>
        <p:spPr>
          <a:xfrm>
            <a:off x="5835774" y="4154678"/>
            <a:ext cx="964639" cy="105380"/>
          </a:xfrm>
          <a:prstGeom prst="bentConnector3">
            <a:avLst>
              <a:gd name="adj1" fmla="val 50000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39"/>
          <p:cNvCxnSpPr/>
          <p:nvPr/>
        </p:nvCxnSpPr>
        <p:spPr>
          <a:xfrm flipH="1" flipV="1">
            <a:off x="2076637" y="3863255"/>
            <a:ext cx="6352729" cy="1152225"/>
          </a:xfrm>
          <a:prstGeom prst="bentConnector5">
            <a:avLst>
              <a:gd name="adj1" fmla="val -3598"/>
              <a:gd name="adj2" fmla="val -70754"/>
              <a:gd name="adj3" fmla="val 1107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363958" y="2166034"/>
            <a:ext cx="3114711" cy="3248473"/>
            <a:chOff x="2538122" y="2322414"/>
            <a:chExt cx="3114711" cy="3248473"/>
          </a:xfrm>
        </p:grpSpPr>
        <p:cxnSp>
          <p:nvCxnSpPr>
            <p:cNvPr id="62" name="直接箭头连接符 33"/>
            <p:cNvCxnSpPr/>
            <p:nvPr/>
          </p:nvCxnSpPr>
          <p:spPr>
            <a:xfrm rot="5400000">
              <a:off x="2403863" y="2456673"/>
              <a:ext cx="929027" cy="660509"/>
            </a:xfrm>
            <a:prstGeom prst="bentConnector3">
              <a:avLst>
                <a:gd name="adj1" fmla="val 26059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39"/>
            <p:cNvCxnSpPr/>
            <p:nvPr/>
          </p:nvCxnSpPr>
          <p:spPr>
            <a:xfrm rot="5400000">
              <a:off x="3060259" y="2978313"/>
              <a:ext cx="3248473" cy="1936675"/>
            </a:xfrm>
            <a:prstGeom prst="bentConnector4">
              <a:avLst>
                <a:gd name="adj1" fmla="val 19426"/>
                <a:gd name="adj2" fmla="val 195387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36"/>
            <p:cNvCxnSpPr/>
            <p:nvPr/>
          </p:nvCxnSpPr>
          <p:spPr>
            <a:xfrm rot="5400000">
              <a:off x="3143825" y="2332538"/>
              <a:ext cx="929027" cy="908779"/>
            </a:xfrm>
            <a:prstGeom prst="bentConnector3">
              <a:avLst>
                <a:gd name="adj1" fmla="val 44680"/>
              </a:avLst>
            </a:prstGeom>
            <a:ln w="127000">
              <a:solidFill>
                <a:srgbClr val="0000FF">
                  <a:alpha val="58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箭头连接符 78"/>
          <p:cNvCxnSpPr/>
          <p:nvPr/>
        </p:nvCxnSpPr>
        <p:spPr>
          <a:xfrm>
            <a:off x="3910326" y="4528313"/>
            <a:ext cx="2856634" cy="557120"/>
          </a:xfrm>
          <a:prstGeom prst="bentConnector3">
            <a:avLst>
              <a:gd name="adj1" fmla="val 14097"/>
            </a:avLst>
          </a:prstGeom>
          <a:ln w="127000">
            <a:solidFill>
              <a:srgbClr val="0000FF">
                <a:alpha val="58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451015" y="3012415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6878914" y="2788757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82" name="直接箭头连接符 125"/>
          <p:cNvCxnSpPr>
            <a:endCxn id="67" idx="3"/>
          </p:cNvCxnSpPr>
          <p:nvPr/>
        </p:nvCxnSpPr>
        <p:spPr>
          <a:xfrm rot="16200000" flipH="1">
            <a:off x="4158547" y="-703359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101"/>
          <p:cNvCxnSpPr/>
          <p:nvPr/>
        </p:nvCxnSpPr>
        <p:spPr>
          <a:xfrm rot="10800000" flipV="1">
            <a:off x="5394628" y="2973360"/>
            <a:ext cx="1480755" cy="465369"/>
          </a:xfrm>
          <a:prstGeom prst="bentConnector3">
            <a:avLst>
              <a:gd name="adj1" fmla="val 96662"/>
            </a:avLst>
          </a:prstGeom>
          <a:ln w="127000">
            <a:solidFill>
              <a:srgbClr val="FF0000">
                <a:alpha val="63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5451015" y="2992674"/>
            <a:ext cx="1424368" cy="0"/>
          </a:xfrm>
          <a:prstGeom prst="straightConnector1">
            <a:avLst/>
          </a:prstGeom>
          <a:ln w="19050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4834532"/>
            <a:ext cx="9144000" cy="159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260" y="1196975"/>
            <a:ext cx="76987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2000" b="0">
                <a:ea typeface="宋体" panose="02010600030101010101" pitchFamily="2" charset="-122"/>
              </a:rPr>
              <a:t>例题：一台计算机运行程序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若处理器采用大端存储模式，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$2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的值为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0x032F 4030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$1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的值为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0x0F02 3010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，则指令“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sw $2,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0x80F0($1)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”执行完毕后，请在下表中填入该指令写入的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个字节的内容（表格从上到下按高地址到底地址顺序依次填入）：</a:t>
            </a:r>
            <a:endParaRPr lang="zh-CN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04925" y="3057525"/>
          <a:ext cx="6944360" cy="2371725"/>
        </p:xfrm>
        <a:graphic>
          <a:graphicData uri="http://schemas.openxmlformats.org/drawingml/2006/table">
            <a:tbl>
              <a:tblPr/>
              <a:tblGrid>
                <a:gridCol w="3444240"/>
                <a:gridCol w="3500120"/>
              </a:tblGrid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B100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4834532"/>
            <a:ext cx="9144000" cy="1599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3260" y="1196975"/>
            <a:ext cx="76987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20000"/>
              </a:lnSpc>
            </a:pPr>
            <a:r>
              <a:rPr lang="zh-CN" sz="2000" b="0">
                <a:ea typeface="宋体" panose="02010600030101010101" pitchFamily="2" charset="-122"/>
              </a:rPr>
              <a:t>例题：一台计算机运行程序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若处理器采用大端存储模式，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$2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的值为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0x032F 4030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$1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的值为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0x0F02 3010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，则指令“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sw $2,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0x80F0($1)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”执行完毕后，请在下表中填入该指令写入的</a:t>
            </a:r>
            <a:r>
              <a:rPr lang="en-US" sz="2000" b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zh-CN" sz="2000" b="0">
                <a:latin typeface="Times New Roman" panose="02020603050405020304" charset="0"/>
                <a:ea typeface="宋体" panose="02010600030101010101" pitchFamily="2" charset="-122"/>
              </a:rPr>
              <a:t>个字节的内容（表格从上到下按高地址到底地址顺序依次填入）：</a:t>
            </a:r>
            <a:endParaRPr lang="zh-CN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04925" y="3057525"/>
          <a:ext cx="6944360" cy="2371725"/>
        </p:xfrm>
        <a:graphic>
          <a:graphicData uri="http://schemas.openxmlformats.org/drawingml/2006/table">
            <a:tbl>
              <a:tblPr/>
              <a:tblGrid>
                <a:gridCol w="3444240"/>
                <a:gridCol w="3500120"/>
              </a:tblGrid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地址（十六进制表示）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数据（十六进制表示）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0x30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0x40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</a:t>
                      </a: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B101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0x2F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0x0F01 B100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dirty="0" smtClean="0">
                <a:solidFill>
                  <a:srgbClr val="0000FF"/>
                </a:solidFill>
              </a:rPr>
              <a:t>分支指令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59632" y="2156714"/>
                <a:ext cx="4824536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156714"/>
                <a:ext cx="4824536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9" t="-43" r="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395536" y="1246199"/>
            <a:ext cx="79208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分支指令：</a:t>
            </a:r>
            <a:r>
              <a:rPr lang="en-US" altLang="zh-CN" sz="3200" b="0" dirty="0" err="1" smtClean="0"/>
              <a:t>beq</a:t>
            </a:r>
            <a:r>
              <a:rPr lang="zh-CN" altLang="en-US" sz="3200" b="0" dirty="0" smtClean="0"/>
              <a:t>、</a:t>
            </a:r>
            <a:r>
              <a:rPr lang="en-US" altLang="zh-CN" sz="3200" b="0" dirty="0" err="1" smtClean="0"/>
              <a:t>bne</a:t>
            </a:r>
            <a:endParaRPr lang="zh-CN" alt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259632" y="3861046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𝑖𝑓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𝑟𝑠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𝑟𝑡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𝑡ℎ𝑒𝑛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61046"/>
                <a:ext cx="56166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8" t="-47" r="8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1156135" y="2996952"/>
            <a:ext cx="5472608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0" dirty="0" smtClean="0"/>
              <a:t>功能：</a:t>
            </a:r>
            <a:endParaRPr lang="zh-CN" alt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1691680" y="4581128"/>
                <a:ext cx="712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𝑃𝐶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𝑃𝐶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4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𝑠𝑖𝑔𝑛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_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𝑒𝑥𝑡𝑒𝑛𝑑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)≪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2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81128"/>
                <a:ext cx="712879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45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ea typeface="MS Mincho" charset="0"/>
                          <a:cs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  <a:cs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/>
          <p:cNvSpPr txBox="1"/>
          <p:nvPr/>
        </p:nvSpPr>
        <p:spPr>
          <a:xfrm>
            <a:off x="1089660" y="2016125"/>
            <a:ext cx="6877050" cy="17354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 latinLnBrk="1">
              <a:lnSpc>
                <a:spcPct val="120000"/>
              </a:lnSpc>
              <a:buClrTx/>
              <a:buSzTx/>
              <a:buNone/>
            </a:pPr>
            <a:r>
              <a:rPr lang="en-US" altLang="zh-CN" sz="2800" b="1" dirty="0" smtClean="0">
                <a:ea typeface="华文中宋" panose="02010600040101010101" pitchFamily="2" charset="-122"/>
              </a:rPr>
              <a:t>指令“beq $1, $2, lable”的地址为0xF020 7200</a:t>
            </a:r>
            <a:r>
              <a:rPr altLang="en-US" sz="2800" b="1" dirty="0" smtClean="0">
                <a:ea typeface="华文中宋" panose="02010600040101010101" pitchFamily="2" charset="-122"/>
              </a:rPr>
              <a:t>且该指令的立即数字段为</a:t>
            </a:r>
            <a:r>
              <a:rPr lang="en-US" altLang="zh-CN" sz="2800" b="1" dirty="0" smtClean="0">
                <a:ea typeface="华文中宋" panose="02010600040101010101" pitchFamily="2" charset="-122"/>
                <a:sym typeface="+mn-ea"/>
              </a:rPr>
              <a:t>0x10E0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，则该指令的跳转目标地址为：0xF020 B584</a:t>
            </a:r>
            <a:r>
              <a:rPr altLang="en-US" sz="2800" b="1" dirty="0" smtClean="0">
                <a:ea typeface="华文中宋" panose="02010600040101010101" pitchFamily="2" charset="-122"/>
              </a:rPr>
              <a:t>。</a:t>
            </a:r>
            <a:r>
              <a:rPr lang="en-US" altLang="zh-CN" sz="2800" b="1" dirty="0" smtClean="0">
                <a:ea typeface="华文中宋" panose="02010600040101010101" pitchFamily="2" charset="-122"/>
              </a:rPr>
              <a:t> </a:t>
            </a:r>
            <a:endParaRPr lang="en-US" altLang="zh-CN" sz="2800" b="1" dirty="0" smtClean="0"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89660" y="3789045"/>
                <a:ext cx="6692265" cy="1383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𝑃𝐶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𝑃𝐶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4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𝑠𝑖𝑔𝑛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_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𝑒𝑥𝑡𝑒𝑛𝑑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𝑜𝑓𝑓𝑠𝑒𝑡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)≪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2</m:t>
                      </m:r>
                    </m:oMath>
                  </m:oMathPara>
                </a14:m>
                <a:endParaRPr lang="en-US" altLang="zh-CN" sz="2800" b="0" i="1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r>
                  <a:rPr lang="en-US" altLang="zh-CN" sz="2800" b="0" i="1" smtClean="0">
                    <a:solidFill>
                      <a:schemeClr val="tx1"/>
                    </a:solidFill>
                    <a:latin typeface="Cambria Math" panose="02040503050406030204"/>
                  </a:rPr>
                  <a:t>       </a:t>
                </a:r>
                <a:r>
                  <a:rPr lang="en-US" altLang="zh-CN" sz="2800" b="0" smtClean="0">
                    <a:solidFill>
                      <a:schemeClr val="tx1"/>
                    </a:solidFill>
                    <a:latin typeface="Cambria Math" panose="02040503050406030204"/>
                  </a:rPr>
                  <a:t>= F020 7200 +4+4380</a:t>
                </a:r>
                <a:endParaRPr lang="en-US" altLang="zh-CN" sz="2800" b="0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r>
                  <a:rPr lang="en-US" altLang="zh-CN" sz="2800" b="0" smtClean="0">
                    <a:solidFill>
                      <a:schemeClr val="tx1"/>
                    </a:solidFill>
                    <a:latin typeface="Cambria Math" panose="02040503050406030204"/>
                  </a:rPr>
                  <a:t>       = F020 B584</a:t>
                </a:r>
                <a:endParaRPr lang="en-US" altLang="zh-CN" sz="2800" b="0" smtClean="0">
                  <a:solidFill>
                    <a:schemeClr val="tx1"/>
                  </a:solidFill>
                  <a:latin typeface="Cambria Math" panose="02040503050406030204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3789045"/>
                <a:ext cx="6692265" cy="1383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箭头连接符 92"/>
          <p:cNvCxnSpPr>
            <a:stCxn id="68" idx="1"/>
          </p:cNvCxnSpPr>
          <p:nvPr/>
        </p:nvCxnSpPr>
        <p:spPr>
          <a:xfrm>
            <a:off x="5796338" y="4939765"/>
            <a:ext cx="1152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dirty="0" smtClean="0">
                <a:solidFill>
                  <a:srgbClr val="0000FF"/>
                </a:solidFill>
              </a:rPr>
              <a:t>分支指令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363" y="1440085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2794" y="1441695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996891" y="1441695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0988" y="1441695"/>
            <a:ext cx="2316114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1593507" y="2730762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合并 15"/>
          <p:cNvSpPr/>
          <p:nvPr/>
        </p:nvSpPr>
        <p:spPr>
          <a:xfrm flipV="1">
            <a:off x="2362421" y="4267089"/>
            <a:ext cx="279090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595250" y="273076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535846" y="4764922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11077" y="273608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28648" y="273608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95250" y="334108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893713" y="3412773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33"/>
          <p:cNvCxnSpPr>
            <a:stCxn id="12" idx="2"/>
            <a:endCxn id="17" idx="0"/>
          </p:cNvCxnSpPr>
          <p:nvPr/>
        </p:nvCxnSpPr>
        <p:spPr>
          <a:xfrm rot="5400000">
            <a:off x="1770076" y="1935994"/>
            <a:ext cx="929027" cy="660509"/>
          </a:xfrm>
          <a:prstGeom prst="bentConnector3">
            <a:avLst>
              <a:gd name="adj1" fmla="val 260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9"/>
          <p:cNvCxnSpPr>
            <a:stCxn id="14" idx="2"/>
            <a:endCxn id="39" idx="2"/>
          </p:cNvCxnSpPr>
          <p:nvPr/>
        </p:nvCxnSpPr>
        <p:spPr>
          <a:xfrm rot="5400000">
            <a:off x="2275025" y="2591207"/>
            <a:ext cx="3533492" cy="1954549"/>
          </a:xfrm>
          <a:prstGeom prst="bentConnector4">
            <a:avLst>
              <a:gd name="adj1" fmla="val 17696"/>
              <a:gd name="adj2" fmla="val 2160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 bwMode="auto">
          <a:xfrm>
            <a:off x="4448910" y="2925167"/>
            <a:ext cx="905476" cy="1641799"/>
            <a:chOff x="2400" y="2496"/>
            <a:chExt cx="288" cy="672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599823" y="3585913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154766" y="3308660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9" name="梯形 38"/>
          <p:cNvSpPr/>
          <p:nvPr/>
        </p:nvSpPr>
        <p:spPr>
          <a:xfrm rot="5400000">
            <a:off x="3032240" y="5153004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57"/>
          <p:cNvCxnSpPr>
            <a:stCxn id="68" idx="3"/>
            <a:endCxn id="39" idx="0"/>
          </p:cNvCxnSpPr>
          <p:nvPr/>
        </p:nvCxnSpPr>
        <p:spPr>
          <a:xfrm rot="10800000" flipV="1">
            <a:off x="3428942" y="4939765"/>
            <a:ext cx="1590105" cy="395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6"/>
          <p:cNvCxnSpPr>
            <a:stCxn id="13" idx="2"/>
            <a:endCxn id="15" idx="0"/>
          </p:cNvCxnSpPr>
          <p:nvPr/>
        </p:nvCxnSpPr>
        <p:spPr>
          <a:xfrm rot="5400000">
            <a:off x="2510038" y="1811859"/>
            <a:ext cx="929027" cy="908779"/>
          </a:xfrm>
          <a:prstGeom prst="bentConnector3">
            <a:avLst>
              <a:gd name="adj1" fmla="val 44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969628" y="2644136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9" idx="3"/>
            <a:endCxn id="15" idx="2"/>
          </p:cNvCxnSpPr>
          <p:nvPr/>
        </p:nvCxnSpPr>
        <p:spPr>
          <a:xfrm flipV="1">
            <a:off x="2303278" y="4566966"/>
            <a:ext cx="216883" cy="386485"/>
          </a:xfrm>
          <a:prstGeom prst="bentConnector2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终止 67"/>
          <p:cNvSpPr/>
          <p:nvPr/>
        </p:nvSpPr>
        <p:spPr>
          <a:xfrm flipH="1">
            <a:off x="5019046" y="4758782"/>
            <a:ext cx="777292" cy="3619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&lt;&lt;2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46815" y="3306446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3434513" y="3310812"/>
            <a:ext cx="1002095" cy="905545"/>
            <a:chOff x="3591108" y="3077216"/>
            <a:chExt cx="1002095" cy="90554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3591108" y="3982761"/>
              <a:ext cx="100209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591108" y="3077216"/>
              <a:ext cx="100209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>
            <a:off x="3448507" y="4211037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354386" y="3472578"/>
            <a:ext cx="800380" cy="11987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27"/>
          <p:cNvGrpSpPr/>
          <p:nvPr/>
        </p:nvGrpSpPr>
        <p:grpSpPr bwMode="auto">
          <a:xfrm>
            <a:off x="6948673" y="3955245"/>
            <a:ext cx="475687" cy="1193698"/>
            <a:chOff x="2400" y="2496"/>
            <a:chExt cx="288" cy="67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Text Box 12"/>
          <p:cNvSpPr txBox="1">
            <a:spLocks noChangeArrowheads="1"/>
          </p:cNvSpPr>
          <p:nvPr/>
        </p:nvSpPr>
        <p:spPr bwMode="auto">
          <a:xfrm rot="16200000">
            <a:off x="6840816" y="4323551"/>
            <a:ext cx="731367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ADD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034829" y="4215152"/>
            <a:ext cx="913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7424360" y="4566966"/>
            <a:ext cx="677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5797534" y="3807318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ea typeface="+mn-ea"/>
              </a:rPr>
              <a:t>PC+4</a:t>
            </a:r>
            <a:endParaRPr lang="zh-CN" altLang="en-US" sz="2000" dirty="0">
              <a:ea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904335" y="1807055"/>
            <a:ext cx="1524606" cy="929027"/>
            <a:chOff x="6042355" y="1992345"/>
            <a:chExt cx="1524606" cy="929027"/>
          </a:xfrm>
        </p:grpSpPr>
        <p:cxnSp>
          <p:nvCxnSpPr>
            <p:cNvPr id="106" name="直接箭头连接符 33"/>
            <p:cNvCxnSpPr/>
            <p:nvPr/>
          </p:nvCxnSpPr>
          <p:spPr>
            <a:xfrm rot="5400000">
              <a:off x="5908096" y="2126604"/>
              <a:ext cx="929027" cy="660509"/>
            </a:xfrm>
            <a:prstGeom prst="bentConnector3">
              <a:avLst>
                <a:gd name="adj1" fmla="val 26059"/>
              </a:avLst>
            </a:prstGeom>
            <a:ln w="1016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6"/>
            <p:cNvCxnSpPr/>
            <p:nvPr/>
          </p:nvCxnSpPr>
          <p:spPr>
            <a:xfrm rot="5400000">
              <a:off x="6648058" y="2002469"/>
              <a:ext cx="929027" cy="908779"/>
            </a:xfrm>
            <a:prstGeom prst="bentConnector3">
              <a:avLst>
                <a:gd name="adj1" fmla="val 44680"/>
              </a:avLst>
            </a:prstGeom>
            <a:ln w="1016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接箭头连接符 53"/>
          <p:cNvCxnSpPr>
            <a:stCxn id="17" idx="0"/>
          </p:cNvCxnSpPr>
          <p:nvPr/>
        </p:nvCxnSpPr>
        <p:spPr>
          <a:xfrm rot="16200000" flipH="1">
            <a:off x="2377687" y="2257409"/>
            <a:ext cx="577898" cy="1524605"/>
          </a:xfrm>
          <a:prstGeom prst="bentConnector4">
            <a:avLst>
              <a:gd name="adj1" fmla="val 101566"/>
              <a:gd name="adj2" fmla="val 60136"/>
            </a:avLst>
          </a:prstGeom>
          <a:ln w="63500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53"/>
          <p:cNvCxnSpPr>
            <a:stCxn id="20" idx="0"/>
          </p:cNvCxnSpPr>
          <p:nvPr/>
        </p:nvCxnSpPr>
        <p:spPr>
          <a:xfrm rot="16200000" flipH="1">
            <a:off x="2250077" y="3006166"/>
            <a:ext cx="1466822" cy="926654"/>
          </a:xfrm>
          <a:prstGeom prst="bentConnector3">
            <a:avLst>
              <a:gd name="adj1" fmla="val 99826"/>
            </a:avLst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354386" y="3465002"/>
            <a:ext cx="800380" cy="11987"/>
          </a:xfrm>
          <a:prstGeom prst="straightConnector1">
            <a:avLst/>
          </a:prstGeom>
          <a:ln w="127000">
            <a:solidFill>
              <a:srgbClr val="FF0000">
                <a:alpha val="49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39"/>
          <p:cNvCxnSpPr/>
          <p:nvPr/>
        </p:nvCxnSpPr>
        <p:spPr>
          <a:xfrm rot="5400000">
            <a:off x="2275026" y="2608639"/>
            <a:ext cx="3533492" cy="1954549"/>
          </a:xfrm>
          <a:prstGeom prst="bentConnector4">
            <a:avLst>
              <a:gd name="adj1" fmla="val 17696"/>
              <a:gd name="adj2" fmla="val 216010"/>
            </a:avLst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57"/>
          <p:cNvCxnSpPr/>
          <p:nvPr/>
        </p:nvCxnSpPr>
        <p:spPr>
          <a:xfrm rot="10800000" flipV="1">
            <a:off x="3413004" y="4941747"/>
            <a:ext cx="1590105" cy="395462"/>
          </a:xfrm>
          <a:prstGeom prst="bentConnector3">
            <a:avLst>
              <a:gd name="adj1" fmla="val 50000"/>
            </a:avLst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5797344" y="4231087"/>
            <a:ext cx="1152335" cy="724613"/>
            <a:chOff x="6091339" y="4331550"/>
            <a:chExt cx="1152335" cy="724613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6091339" y="5056163"/>
              <a:ext cx="115233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6329830" y="4331550"/>
              <a:ext cx="913844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箭头连接符 124"/>
          <p:cNvCxnSpPr/>
          <p:nvPr/>
        </p:nvCxnSpPr>
        <p:spPr>
          <a:xfrm>
            <a:off x="7424360" y="4576566"/>
            <a:ext cx="677447" cy="0"/>
          </a:xfrm>
          <a:prstGeom prst="straightConnector1">
            <a:avLst/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6154766" y="1216919"/>
            <a:ext cx="2928653" cy="2215805"/>
            <a:chOff x="6035835" y="1268760"/>
            <a:chExt cx="2928653" cy="2215805"/>
          </a:xfrm>
        </p:grpSpPr>
        <p:sp>
          <p:nvSpPr>
            <p:cNvPr id="147" name="椭圆 146"/>
            <p:cNvSpPr/>
            <p:nvPr/>
          </p:nvSpPr>
          <p:spPr>
            <a:xfrm>
              <a:off x="6035835" y="1268760"/>
              <a:ext cx="2928653" cy="22158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27"/>
            <p:cNvGrpSpPr/>
            <p:nvPr/>
          </p:nvGrpSpPr>
          <p:grpSpPr bwMode="auto">
            <a:xfrm>
              <a:off x="7316038" y="1871452"/>
              <a:ext cx="475687" cy="1193698"/>
              <a:chOff x="2400" y="2496"/>
              <a:chExt cx="288" cy="672"/>
            </a:xfrm>
          </p:grpSpPr>
          <p:sp>
            <p:nvSpPr>
              <p:cNvPr id="128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 rot="16200000">
              <a:off x="7208181" y="2239758"/>
              <a:ext cx="731367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>
            <a:xfrm>
              <a:off x="6739870" y="2131359"/>
              <a:ext cx="576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791725" y="2483173"/>
              <a:ext cx="6774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12"/>
            <p:cNvSpPr txBox="1">
              <a:spLocks noChangeArrowheads="1"/>
            </p:cNvSpPr>
            <p:nvPr/>
          </p:nvSpPr>
          <p:spPr bwMode="auto">
            <a:xfrm>
              <a:off x="7874635" y="2009270"/>
              <a:ext cx="866754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ea typeface="+mn-ea"/>
                </a:rPr>
                <a:t>PC+4</a:t>
              </a:r>
              <a:endParaRPr lang="zh-CN" altLang="en-US" sz="2000" dirty="0">
                <a:ea typeface="+mn-ea"/>
              </a:endParaRPr>
            </a:p>
          </p:txBody>
        </p:sp>
        <p:sp>
          <p:nvSpPr>
            <p:cNvPr id="144" name="Text Box 12"/>
            <p:cNvSpPr txBox="1">
              <a:spLocks noChangeArrowheads="1"/>
            </p:cNvSpPr>
            <p:nvPr/>
          </p:nvSpPr>
          <p:spPr bwMode="auto">
            <a:xfrm>
              <a:off x="6261101" y="1969349"/>
              <a:ext cx="4066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dirty="0" smtClean="0">
                  <a:ea typeface="+mn-ea"/>
                </a:rPr>
                <a:t>PC</a:t>
              </a:r>
              <a:endParaRPr lang="zh-CN" altLang="en-US" sz="2000" dirty="0">
                <a:ea typeface="+mn-ea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6739870" y="2826172"/>
              <a:ext cx="576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 Box 12"/>
            <p:cNvSpPr txBox="1">
              <a:spLocks noChangeArrowheads="1"/>
            </p:cNvSpPr>
            <p:nvPr/>
          </p:nvSpPr>
          <p:spPr bwMode="auto">
            <a:xfrm>
              <a:off x="6321170" y="2664162"/>
              <a:ext cx="34660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dirty="0" smtClean="0">
                  <a:ea typeface="+mn-ea"/>
                </a:rPr>
                <a:t>4</a:t>
              </a:r>
              <a:endParaRPr lang="zh-CN" altLang="en-US" sz="2000" dirty="0"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箭头连接符 92"/>
          <p:cNvCxnSpPr>
            <a:stCxn id="68" idx="1"/>
          </p:cNvCxnSpPr>
          <p:nvPr/>
        </p:nvCxnSpPr>
        <p:spPr>
          <a:xfrm>
            <a:off x="5796338" y="5513805"/>
            <a:ext cx="11523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dirty="0" smtClean="0">
                <a:solidFill>
                  <a:srgbClr val="0000FF"/>
                </a:solidFill>
              </a:rPr>
              <a:t>分支指令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363" y="2014125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2794" y="2015735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00010</a:t>
            </a:r>
            <a:endParaRPr lang="en-US" altLang="zh-CN" sz="2000" b="1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996891" y="2015735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00011</a:t>
            </a:r>
            <a:endParaRPr lang="en-US" altLang="zh-CN" sz="2000" b="1" dirty="0" smtClean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0988" y="2015735"/>
            <a:ext cx="2316114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b="1" dirty="0" smtClean="0"/>
              <a:t>0000 0000 0001 0000</a:t>
            </a:r>
            <a:endParaRPr lang="en-US" altLang="zh-CN" b="1" dirty="0" smtClean="0"/>
          </a:p>
        </p:txBody>
      </p:sp>
      <p:sp>
        <p:nvSpPr>
          <p:cNvPr id="15" name="矩形 14"/>
          <p:cNvSpPr/>
          <p:nvPr/>
        </p:nvSpPr>
        <p:spPr>
          <a:xfrm>
            <a:off x="1593507" y="3304802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流程图: 合并 15"/>
          <p:cNvSpPr/>
          <p:nvPr/>
        </p:nvSpPr>
        <p:spPr>
          <a:xfrm flipV="1">
            <a:off x="2362421" y="4841129"/>
            <a:ext cx="279090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595250" y="330480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535846" y="5338962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211077" y="331012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28648" y="3310122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95250" y="391512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893713" y="3986813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24" name="直接箭头连接符 33"/>
          <p:cNvCxnSpPr>
            <a:stCxn id="12" idx="2"/>
            <a:endCxn id="17" idx="0"/>
          </p:cNvCxnSpPr>
          <p:nvPr/>
        </p:nvCxnSpPr>
        <p:spPr>
          <a:xfrm rot="5400000">
            <a:off x="1770076" y="2510034"/>
            <a:ext cx="929027" cy="660509"/>
          </a:xfrm>
          <a:prstGeom prst="bentConnector3">
            <a:avLst>
              <a:gd name="adj1" fmla="val 260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9"/>
          <p:cNvCxnSpPr>
            <a:stCxn id="14" idx="2"/>
            <a:endCxn id="39" idx="2"/>
          </p:cNvCxnSpPr>
          <p:nvPr/>
        </p:nvCxnSpPr>
        <p:spPr>
          <a:xfrm rot="5400000">
            <a:off x="2275025" y="3165247"/>
            <a:ext cx="3533492" cy="1954549"/>
          </a:xfrm>
          <a:prstGeom prst="bentConnector4">
            <a:avLst>
              <a:gd name="adj1" fmla="val 17696"/>
              <a:gd name="adj2" fmla="val 2160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 bwMode="auto">
          <a:xfrm>
            <a:off x="4448910" y="3499207"/>
            <a:ext cx="905476" cy="1641799"/>
            <a:chOff x="2400" y="2496"/>
            <a:chExt cx="288" cy="672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599823" y="4159953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154766" y="3882700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9" name="梯形 38"/>
          <p:cNvSpPr/>
          <p:nvPr/>
        </p:nvSpPr>
        <p:spPr>
          <a:xfrm rot="5400000">
            <a:off x="3032240" y="5727044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57"/>
          <p:cNvCxnSpPr>
            <a:stCxn id="68" idx="3"/>
            <a:endCxn id="39" idx="0"/>
          </p:cNvCxnSpPr>
          <p:nvPr/>
        </p:nvCxnSpPr>
        <p:spPr>
          <a:xfrm rot="10800000" flipV="1">
            <a:off x="3428942" y="5513805"/>
            <a:ext cx="1590105" cy="395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6"/>
          <p:cNvCxnSpPr>
            <a:stCxn id="13" idx="2"/>
            <a:endCxn id="15" idx="0"/>
          </p:cNvCxnSpPr>
          <p:nvPr/>
        </p:nvCxnSpPr>
        <p:spPr>
          <a:xfrm rot="5400000">
            <a:off x="2510038" y="2385899"/>
            <a:ext cx="929027" cy="908779"/>
          </a:xfrm>
          <a:prstGeom prst="bentConnector3">
            <a:avLst>
              <a:gd name="adj1" fmla="val 44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969628" y="3218176"/>
            <a:ext cx="0" cy="469082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9" idx="3"/>
            <a:endCxn id="15" idx="2"/>
          </p:cNvCxnSpPr>
          <p:nvPr/>
        </p:nvCxnSpPr>
        <p:spPr>
          <a:xfrm flipV="1">
            <a:off x="2303278" y="5141006"/>
            <a:ext cx="216883" cy="386485"/>
          </a:xfrm>
          <a:prstGeom prst="bentConnector2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终止 67"/>
          <p:cNvSpPr/>
          <p:nvPr/>
        </p:nvSpPr>
        <p:spPr>
          <a:xfrm flipH="1">
            <a:off x="5019046" y="5332822"/>
            <a:ext cx="777292" cy="36196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&lt;&lt;2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46815" y="3880486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3434513" y="3884852"/>
            <a:ext cx="1002095" cy="905545"/>
            <a:chOff x="3591108" y="3077216"/>
            <a:chExt cx="1002095" cy="90554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3591108" y="3982761"/>
              <a:ext cx="100209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591108" y="3077216"/>
              <a:ext cx="100209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/>
          <p:nvPr/>
        </p:nvCxnSpPr>
        <p:spPr>
          <a:xfrm>
            <a:off x="3448507" y="4785077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5354386" y="4046618"/>
            <a:ext cx="800380" cy="11987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27"/>
          <p:cNvGrpSpPr/>
          <p:nvPr/>
        </p:nvGrpSpPr>
        <p:grpSpPr bwMode="auto">
          <a:xfrm>
            <a:off x="6948673" y="4529285"/>
            <a:ext cx="475687" cy="1193698"/>
            <a:chOff x="2400" y="2496"/>
            <a:chExt cx="288" cy="67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Text Box 12"/>
          <p:cNvSpPr txBox="1">
            <a:spLocks noChangeArrowheads="1"/>
          </p:cNvSpPr>
          <p:nvPr/>
        </p:nvSpPr>
        <p:spPr bwMode="auto">
          <a:xfrm rot="16200000">
            <a:off x="6840816" y="4897591"/>
            <a:ext cx="731367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ADD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034829" y="4789192"/>
            <a:ext cx="913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7424360" y="5141006"/>
            <a:ext cx="677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12"/>
          <p:cNvSpPr txBox="1">
            <a:spLocks noChangeArrowheads="1"/>
          </p:cNvSpPr>
          <p:nvPr/>
        </p:nvSpPr>
        <p:spPr bwMode="auto">
          <a:xfrm>
            <a:off x="5797534" y="4381358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ea typeface="+mn-ea"/>
              </a:rPr>
              <a:t>PC+4</a:t>
            </a:r>
            <a:endParaRPr lang="zh-CN" altLang="en-US" sz="2000" dirty="0">
              <a:ea typeface="+mn-ea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904335" y="2381095"/>
            <a:ext cx="1524606" cy="929027"/>
            <a:chOff x="6042355" y="1992345"/>
            <a:chExt cx="1524606" cy="929027"/>
          </a:xfrm>
        </p:grpSpPr>
        <p:cxnSp>
          <p:nvCxnSpPr>
            <p:cNvPr id="106" name="直接箭头连接符 33"/>
            <p:cNvCxnSpPr/>
            <p:nvPr/>
          </p:nvCxnSpPr>
          <p:spPr>
            <a:xfrm rot="5400000">
              <a:off x="5908096" y="2126604"/>
              <a:ext cx="929027" cy="660509"/>
            </a:xfrm>
            <a:prstGeom prst="bentConnector3">
              <a:avLst>
                <a:gd name="adj1" fmla="val 26059"/>
              </a:avLst>
            </a:prstGeom>
            <a:ln w="1016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36"/>
            <p:cNvCxnSpPr/>
            <p:nvPr/>
          </p:nvCxnSpPr>
          <p:spPr>
            <a:xfrm rot="5400000">
              <a:off x="6648058" y="2002469"/>
              <a:ext cx="929027" cy="908779"/>
            </a:xfrm>
            <a:prstGeom prst="bentConnector3">
              <a:avLst>
                <a:gd name="adj1" fmla="val 44680"/>
              </a:avLst>
            </a:prstGeom>
            <a:ln w="1016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直接箭头连接符 53"/>
          <p:cNvCxnSpPr>
            <a:stCxn id="17" idx="0"/>
          </p:cNvCxnSpPr>
          <p:nvPr/>
        </p:nvCxnSpPr>
        <p:spPr>
          <a:xfrm rot="16200000" flipH="1">
            <a:off x="2377687" y="2831449"/>
            <a:ext cx="577898" cy="1524605"/>
          </a:xfrm>
          <a:prstGeom prst="bentConnector4">
            <a:avLst>
              <a:gd name="adj1" fmla="val 101566"/>
              <a:gd name="adj2" fmla="val 60136"/>
            </a:avLst>
          </a:prstGeom>
          <a:ln w="63500">
            <a:solidFill>
              <a:schemeClr val="accent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53"/>
          <p:cNvCxnSpPr>
            <a:stCxn id="20" idx="0"/>
          </p:cNvCxnSpPr>
          <p:nvPr/>
        </p:nvCxnSpPr>
        <p:spPr>
          <a:xfrm rot="16200000" flipH="1">
            <a:off x="2250077" y="3580206"/>
            <a:ext cx="1466822" cy="926654"/>
          </a:xfrm>
          <a:prstGeom prst="bentConnector3">
            <a:avLst>
              <a:gd name="adj1" fmla="val 99826"/>
            </a:avLst>
          </a:prstGeom>
          <a:ln w="63500">
            <a:solidFill>
              <a:schemeClr val="accent4">
                <a:lumMod val="60000"/>
                <a:lumOff val="4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354386" y="4039042"/>
            <a:ext cx="800380" cy="11987"/>
          </a:xfrm>
          <a:prstGeom prst="straightConnector1">
            <a:avLst/>
          </a:prstGeom>
          <a:ln w="127000">
            <a:solidFill>
              <a:srgbClr val="FF0000">
                <a:alpha val="49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39"/>
          <p:cNvCxnSpPr/>
          <p:nvPr/>
        </p:nvCxnSpPr>
        <p:spPr>
          <a:xfrm rot="5400000">
            <a:off x="2275026" y="3182679"/>
            <a:ext cx="3533492" cy="1954549"/>
          </a:xfrm>
          <a:prstGeom prst="bentConnector4">
            <a:avLst>
              <a:gd name="adj1" fmla="val 17696"/>
              <a:gd name="adj2" fmla="val 216010"/>
            </a:avLst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57"/>
          <p:cNvCxnSpPr/>
          <p:nvPr/>
        </p:nvCxnSpPr>
        <p:spPr>
          <a:xfrm rot="10800000" flipV="1">
            <a:off x="3413004" y="5515787"/>
            <a:ext cx="1590105" cy="395462"/>
          </a:xfrm>
          <a:prstGeom prst="bentConnector3">
            <a:avLst>
              <a:gd name="adj1" fmla="val 50000"/>
            </a:avLst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5797344" y="4805127"/>
            <a:ext cx="1152335" cy="724613"/>
            <a:chOff x="6091339" y="4331550"/>
            <a:chExt cx="1152335" cy="724613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6091339" y="5056163"/>
              <a:ext cx="1152335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>
              <a:off x="6329830" y="4331550"/>
              <a:ext cx="913844" cy="0"/>
            </a:xfrm>
            <a:prstGeom prst="straightConnector1">
              <a:avLst/>
            </a:prstGeom>
            <a:ln w="127000">
              <a:solidFill>
                <a:srgbClr val="0000FF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直接箭头连接符 124"/>
          <p:cNvCxnSpPr/>
          <p:nvPr/>
        </p:nvCxnSpPr>
        <p:spPr>
          <a:xfrm>
            <a:off x="7424360" y="5150606"/>
            <a:ext cx="677447" cy="0"/>
          </a:xfrm>
          <a:prstGeom prst="straightConnector1">
            <a:avLst/>
          </a:prstGeom>
          <a:ln w="127000">
            <a:solidFill>
              <a:srgbClr val="0000FF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6154766" y="1790959"/>
            <a:ext cx="2928653" cy="2215805"/>
            <a:chOff x="6035835" y="1268760"/>
            <a:chExt cx="2928653" cy="2215805"/>
          </a:xfrm>
        </p:grpSpPr>
        <p:sp>
          <p:nvSpPr>
            <p:cNvPr id="147" name="椭圆 146"/>
            <p:cNvSpPr/>
            <p:nvPr/>
          </p:nvSpPr>
          <p:spPr>
            <a:xfrm>
              <a:off x="6035835" y="1268760"/>
              <a:ext cx="2928653" cy="22158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7" name="Group 27"/>
            <p:cNvGrpSpPr/>
            <p:nvPr/>
          </p:nvGrpSpPr>
          <p:grpSpPr bwMode="auto">
            <a:xfrm>
              <a:off x="7316038" y="1871452"/>
              <a:ext cx="475687" cy="1193698"/>
              <a:chOff x="2400" y="2496"/>
              <a:chExt cx="288" cy="672"/>
            </a:xfrm>
          </p:grpSpPr>
          <p:sp>
            <p:nvSpPr>
              <p:cNvPr id="128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 rot="16200000">
              <a:off x="7208181" y="2239758"/>
              <a:ext cx="731367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>
            <a:xfrm>
              <a:off x="6739870" y="2131359"/>
              <a:ext cx="576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7791725" y="2483173"/>
              <a:ext cx="6774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12"/>
            <p:cNvSpPr txBox="1">
              <a:spLocks noChangeArrowheads="1"/>
            </p:cNvSpPr>
            <p:nvPr/>
          </p:nvSpPr>
          <p:spPr bwMode="auto">
            <a:xfrm>
              <a:off x="7874635" y="2009270"/>
              <a:ext cx="866754" cy="407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ea typeface="+mn-ea"/>
                </a:rPr>
                <a:t>PC+4</a:t>
              </a:r>
              <a:endParaRPr lang="zh-CN" altLang="en-US" sz="2000" dirty="0">
                <a:ea typeface="+mn-ea"/>
              </a:endParaRPr>
            </a:p>
          </p:txBody>
        </p:sp>
        <p:sp>
          <p:nvSpPr>
            <p:cNvPr id="144" name="Text Box 12"/>
            <p:cNvSpPr txBox="1">
              <a:spLocks noChangeArrowheads="1"/>
            </p:cNvSpPr>
            <p:nvPr/>
          </p:nvSpPr>
          <p:spPr bwMode="auto">
            <a:xfrm>
              <a:off x="6261101" y="1969349"/>
              <a:ext cx="4066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dirty="0" smtClean="0">
                  <a:ea typeface="+mn-ea"/>
                </a:rPr>
                <a:t>PC</a:t>
              </a:r>
              <a:endParaRPr lang="zh-CN" altLang="en-US" sz="2000" dirty="0">
                <a:ea typeface="+mn-ea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>
              <a:off x="6739870" y="2826172"/>
              <a:ext cx="576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 Box 12"/>
            <p:cNvSpPr txBox="1">
              <a:spLocks noChangeArrowheads="1"/>
            </p:cNvSpPr>
            <p:nvPr/>
          </p:nvSpPr>
          <p:spPr bwMode="auto">
            <a:xfrm>
              <a:off x="6321170" y="2664162"/>
              <a:ext cx="34660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000" dirty="0" smtClean="0">
                  <a:ea typeface="+mn-ea"/>
                </a:rPr>
                <a:t>4</a:t>
              </a:r>
              <a:endParaRPr lang="zh-CN" altLang="en-US" sz="2000" dirty="0">
                <a:ea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41630" y="1052830"/>
                <a:ext cx="5892800" cy="5835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altLang="en-US" sz="3200" smtClean="0">
                    <a:solidFill>
                      <a:schemeClr val="tx1"/>
                    </a:solidFill>
                    <a:latin typeface="Cambria Math" panose="02040503050406030204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𝑏𝑒𝑞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 $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2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，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3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，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0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0010</m:t>
                    </m:r>
                  </m:oMath>
                </a14:m>
                <a:endParaRPr lang="en-US" altLang="zh-CN" sz="3200" b="0" i="1" smtClean="0">
                  <a:solidFill>
                    <a:schemeClr val="tx1"/>
                  </a:solidFill>
                  <a:latin typeface="Cambria Math" panose="02040503050406030204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" y="1052830"/>
                <a:ext cx="5892800" cy="583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67544" y="1052736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251051"/>
            <a:ext cx="768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复习：计算机</a:t>
            </a:r>
            <a:r>
              <a:rPr lang="en-US" altLang="zh-CN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大组成部件</a:t>
            </a:r>
            <a:endParaRPr lang="zh-CN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Group 41"/>
          <p:cNvGrpSpPr/>
          <p:nvPr/>
        </p:nvGrpSpPr>
        <p:grpSpPr bwMode="auto">
          <a:xfrm>
            <a:off x="1807897" y="1564854"/>
            <a:ext cx="2062163" cy="3733800"/>
            <a:chOff x="1824" y="1296"/>
            <a:chExt cx="1299" cy="24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24" y="1296"/>
              <a:ext cx="1299" cy="24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064" y="1392"/>
              <a:ext cx="81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r>
                <a:rPr lang="en-US" altLang="zh-CN" sz="1800" b="1">
                  <a:latin typeface="Helvetica" charset="0"/>
                </a:rPr>
                <a:t>Processor</a:t>
              </a:r>
              <a:endParaRPr lang="en-US" altLang="zh-CN" sz="1800" b="1">
                <a:latin typeface="Helvetica" charset="0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1960297" y="2326854"/>
            <a:ext cx="1676400" cy="2514600"/>
            <a:chOff x="1536" y="1872"/>
            <a:chExt cx="1056" cy="1584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536" y="1872"/>
              <a:ext cx="1056" cy="67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800" b="1">
                  <a:latin typeface="Helvetica" charset="0"/>
                </a:rPr>
                <a:t>Control</a:t>
              </a:r>
              <a:endParaRPr lang="en-US" altLang="zh-CN" sz="1200" b="1">
                <a:latin typeface="Helvetica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36" y="2736"/>
              <a:ext cx="1055" cy="72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800" b="1">
                  <a:latin typeface="Helvetica" charset="0"/>
                </a:rPr>
                <a:t>Datapath</a:t>
              </a:r>
              <a:endParaRPr lang="en-US" altLang="zh-CN" sz="1200" b="1">
                <a:latin typeface="Helvetica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728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872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016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160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04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48" y="2549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44"/>
          <p:cNvGrpSpPr/>
          <p:nvPr/>
        </p:nvGrpSpPr>
        <p:grpSpPr bwMode="auto">
          <a:xfrm>
            <a:off x="3965310" y="2661817"/>
            <a:ext cx="2871787" cy="1493837"/>
            <a:chOff x="2799" y="2083"/>
            <a:chExt cx="1809" cy="941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4305" y="2325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51" y="2083"/>
              <a:ext cx="625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800" b="1">
                  <a:latin typeface="Helvetica" charset="0"/>
                </a:rPr>
                <a:t>Output</a:t>
              </a:r>
              <a:endParaRPr lang="en-US" altLang="zh-CN" sz="1600" b="1">
                <a:latin typeface="Helvetica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201" y="2325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216" y="2332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99" y="3024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43"/>
          <p:cNvGrpSpPr/>
          <p:nvPr/>
        </p:nvGrpSpPr>
        <p:grpSpPr bwMode="auto">
          <a:xfrm>
            <a:off x="3965310" y="1583904"/>
            <a:ext cx="2795587" cy="2114550"/>
            <a:chOff x="2799" y="1404"/>
            <a:chExt cx="1761" cy="1332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551" y="1404"/>
              <a:ext cx="625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800" b="1">
                  <a:latin typeface="Helvetica" charset="0"/>
                </a:rPr>
                <a:t>Input</a:t>
              </a:r>
              <a:endParaRPr lang="en-US" altLang="zh-CN" sz="1600" b="1">
                <a:latin typeface="Helvetica" charset="0"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257" y="1646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2799" y="2736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072" y="1649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3059" y="1646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42"/>
          <p:cNvGrpSpPr/>
          <p:nvPr/>
        </p:nvGrpSpPr>
        <p:grpSpPr bwMode="auto">
          <a:xfrm>
            <a:off x="3968485" y="3695279"/>
            <a:ext cx="2492375" cy="1530350"/>
            <a:chOff x="2801" y="2734"/>
            <a:chExt cx="1570" cy="964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3359" y="2734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801" y="3552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2801" y="3312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361" y="2785"/>
              <a:ext cx="100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800" b="1">
                  <a:latin typeface="Helvetica" charset="0"/>
                </a:rPr>
                <a:t>Memory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505" y="303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1001010010110000</a:t>
              </a:r>
              <a:endParaRPr lang="en-US" altLang="zh-CN" sz="1000">
                <a:latin typeface="Courier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505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0010100101010001</a:t>
              </a:r>
              <a:endParaRPr lang="en-US" altLang="zh-CN" sz="1000">
                <a:latin typeface="Courier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505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1111011101100110</a:t>
              </a:r>
              <a:endParaRPr lang="en-US" altLang="zh-CN" sz="1000">
                <a:latin typeface="Courier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3505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1001010010110000</a:t>
              </a:r>
              <a:endParaRPr lang="en-US" altLang="zh-CN" sz="1000">
                <a:latin typeface="Courier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505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1001010010110000</a:t>
              </a:r>
              <a:endParaRPr lang="en-US" altLang="zh-CN" sz="1000">
                <a:latin typeface="Courier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505" y="350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1pPr>
              <a:lvl2pPr marL="37931725" indent="-37474525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MS PGothic" panose="020B0600070205080204" pitchFamily="1" charset="-128"/>
                </a:defRPr>
              </a:lvl9pPr>
            </a:lstStyle>
            <a:p>
              <a:pPr algn="ctr"/>
              <a:r>
                <a:rPr lang="en-US" altLang="zh-CN" sz="1000">
                  <a:latin typeface="Courier" charset="0"/>
                </a:rPr>
                <a:t>1001010010110000</a:t>
              </a:r>
              <a:endParaRPr lang="en-US" altLang="zh-CN" sz="1000">
                <a:latin typeface="Courier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r>
              <a:rPr lang="en-US" altLang="zh-CN" sz="2800" dirty="0" smtClean="0">
                <a:solidFill>
                  <a:srgbClr val="0000FF"/>
                </a:solidFill>
              </a:rPr>
              <a:t>—</a:t>
            </a:r>
            <a:r>
              <a:rPr lang="zh-CN" altLang="en-US" sz="2800" dirty="0" smtClean="0">
                <a:solidFill>
                  <a:srgbClr val="0000FF"/>
                </a:solidFill>
              </a:rPr>
              <a:t>合并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40eaa24bb035855093fa637a528d718b.pn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5" y="116896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763688" y="1440971"/>
            <a:ext cx="6624736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0" dirty="0" smtClean="0"/>
              <a:t>目标：把各种功能的数据路径合并</a:t>
            </a:r>
            <a:endParaRPr lang="zh-CN" altLang="en-US" sz="3200" b="0" dirty="0"/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1835696" y="2226937"/>
            <a:ext cx="43204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取指令</a:t>
            </a:r>
            <a:endParaRPr lang="zh-CN" altLang="en-US" sz="3200" b="0" dirty="0"/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1840838" y="2819437"/>
            <a:ext cx="43204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3200" b="0" dirty="0" smtClean="0"/>
              <a:t>R</a:t>
            </a:r>
            <a:r>
              <a:rPr lang="zh-CN" altLang="en-US" sz="3200" b="0" dirty="0" smtClean="0"/>
              <a:t>型指令</a:t>
            </a:r>
            <a:endParaRPr lang="zh-CN" altLang="en-US" sz="3200" b="0" dirty="0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1840838" y="3415903"/>
            <a:ext cx="43204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3200" b="0" dirty="0" smtClean="0"/>
              <a:t>Load/Store</a:t>
            </a:r>
            <a:r>
              <a:rPr lang="zh-CN" altLang="en-US" sz="3200" b="0" dirty="0" smtClean="0"/>
              <a:t>指令</a:t>
            </a:r>
            <a:endParaRPr lang="zh-CN" altLang="en-US" sz="3200" b="0" dirty="0"/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857838" y="4008403"/>
            <a:ext cx="432048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b="0" dirty="0" smtClean="0"/>
              <a:t>分支指令</a:t>
            </a:r>
            <a:endParaRPr lang="zh-CN" altLang="en-US" sz="3200" b="0" dirty="0"/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885730" y="4941168"/>
            <a:ext cx="6264696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基本方法：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使用多路选择器。</a:t>
            </a:r>
            <a:endParaRPr lang="zh-CN" altLang="en-US" sz="3200" b="0" dirty="0">
              <a:solidFill>
                <a:srgbClr val="C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232538" y="2346241"/>
            <a:ext cx="3528392" cy="2351817"/>
            <a:chOff x="5076056" y="2249086"/>
            <a:chExt cx="3528392" cy="2351817"/>
          </a:xfrm>
        </p:grpSpPr>
        <p:sp>
          <p:nvSpPr>
            <p:cNvPr id="3" name="矩形 2"/>
            <p:cNvSpPr/>
            <p:nvPr/>
          </p:nvSpPr>
          <p:spPr>
            <a:xfrm>
              <a:off x="5076056" y="2249086"/>
              <a:ext cx="3528392" cy="23518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430900" y="2507291"/>
              <a:ext cx="2957524" cy="1797362"/>
              <a:chOff x="2239561" y="2462077"/>
              <a:chExt cx="3817011" cy="2453363"/>
            </a:xfrm>
          </p:grpSpPr>
          <p:sp>
            <p:nvSpPr>
              <p:cNvPr id="74" name="流程图: 终止 73"/>
              <p:cNvSpPr/>
              <p:nvPr/>
            </p:nvSpPr>
            <p:spPr>
              <a:xfrm rot="16200000" flipH="1">
                <a:off x="3247967" y="3711073"/>
                <a:ext cx="1800200" cy="608534"/>
              </a:xfrm>
              <a:prstGeom prst="flowChartTermina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MUX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2239561" y="3377949"/>
                <a:ext cx="504056" cy="469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 smtClean="0">
                    <a:ea typeface="+mn-ea"/>
                  </a:rPr>
                  <a:t>A</a:t>
                </a:r>
                <a:endParaRPr lang="zh-CN" altLang="en-US" sz="2400" dirty="0">
                  <a:ea typeface="+mn-ea"/>
                </a:endParaRPr>
              </a:p>
            </p:txBody>
          </p:sp>
          <p:cxnSp>
            <p:nvCxnSpPr>
              <p:cNvPr id="76" name="直接箭头连接符 75"/>
              <p:cNvCxnSpPr>
                <a:stCxn id="75" idx="3"/>
              </p:cNvCxnSpPr>
              <p:nvPr/>
            </p:nvCxnSpPr>
            <p:spPr>
              <a:xfrm>
                <a:off x="2743617" y="3612644"/>
                <a:ext cx="110018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3278282" y="3450432"/>
                <a:ext cx="144016" cy="32442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 Box 12"/>
              <p:cNvSpPr txBox="1">
                <a:spLocks noChangeArrowheads="1"/>
              </p:cNvSpPr>
              <p:nvPr/>
            </p:nvSpPr>
            <p:spPr bwMode="auto">
              <a:xfrm>
                <a:off x="2866839" y="3232530"/>
                <a:ext cx="739169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 b="0" dirty="0" smtClean="0">
                    <a:ea typeface="+mn-ea"/>
                  </a:rPr>
                  <a:t>32</a:t>
                </a:r>
                <a:endParaRPr lang="zh-CN" altLang="en-US" sz="1800" b="0" dirty="0">
                  <a:ea typeface="+mn-ea"/>
                </a:endParaRPr>
              </a:p>
            </p:txBody>
          </p:sp>
          <p:sp>
            <p:nvSpPr>
              <p:cNvPr id="79" name="Text Box 12"/>
              <p:cNvSpPr txBox="1">
                <a:spLocks noChangeArrowheads="1"/>
              </p:cNvSpPr>
              <p:nvPr/>
            </p:nvSpPr>
            <p:spPr bwMode="auto">
              <a:xfrm>
                <a:off x="2239561" y="4303282"/>
                <a:ext cx="504056" cy="469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 smtClean="0">
                    <a:ea typeface="+mn-ea"/>
                  </a:rPr>
                  <a:t>B</a:t>
                </a:r>
                <a:endParaRPr lang="zh-CN" altLang="en-US" sz="2400" dirty="0">
                  <a:ea typeface="+mn-ea"/>
                </a:endParaRPr>
              </a:p>
            </p:txBody>
          </p:sp>
          <p:cxnSp>
            <p:nvCxnSpPr>
              <p:cNvPr id="80" name="直接箭头连接符 79"/>
              <p:cNvCxnSpPr>
                <a:stCxn id="79" idx="3"/>
              </p:cNvCxnSpPr>
              <p:nvPr/>
            </p:nvCxnSpPr>
            <p:spPr>
              <a:xfrm>
                <a:off x="2743617" y="4537977"/>
                <a:ext cx="110018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3278282" y="4375765"/>
                <a:ext cx="144016" cy="32442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 Box 12"/>
              <p:cNvSpPr txBox="1">
                <a:spLocks noChangeArrowheads="1"/>
              </p:cNvSpPr>
              <p:nvPr/>
            </p:nvSpPr>
            <p:spPr bwMode="auto">
              <a:xfrm>
                <a:off x="2866840" y="4141546"/>
                <a:ext cx="739169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 b="0" dirty="0" smtClean="0">
                    <a:ea typeface="+mn-ea"/>
                  </a:rPr>
                  <a:t>32</a:t>
                </a:r>
                <a:endParaRPr lang="zh-CN" altLang="en-US" sz="1800" b="0" dirty="0">
                  <a:ea typeface="+mn-ea"/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>
                <a:off x="4452334" y="4015727"/>
                <a:ext cx="110018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4986999" y="3853515"/>
                <a:ext cx="144016" cy="32442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12"/>
              <p:cNvSpPr txBox="1">
                <a:spLocks noChangeArrowheads="1"/>
              </p:cNvSpPr>
              <p:nvPr/>
            </p:nvSpPr>
            <p:spPr bwMode="auto">
              <a:xfrm>
                <a:off x="4575557" y="3619296"/>
                <a:ext cx="739169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 b="0" dirty="0" smtClean="0">
                    <a:ea typeface="+mn-ea"/>
                  </a:rPr>
                  <a:t>32</a:t>
                </a:r>
                <a:endParaRPr lang="zh-CN" altLang="en-US" sz="1800" b="0" dirty="0">
                  <a:ea typeface="+mn-ea"/>
                </a:endParaRPr>
              </a:p>
            </p:txBody>
          </p:sp>
          <p:sp>
            <p:nvSpPr>
              <p:cNvPr id="86" name="Text Box 12"/>
              <p:cNvSpPr txBox="1">
                <a:spLocks noChangeArrowheads="1"/>
              </p:cNvSpPr>
              <p:nvPr/>
            </p:nvSpPr>
            <p:spPr bwMode="auto">
              <a:xfrm>
                <a:off x="5552516" y="3761658"/>
                <a:ext cx="504056" cy="469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dirty="0" smtClean="0">
                    <a:ea typeface="+mn-ea"/>
                  </a:rPr>
                  <a:t>C</a:t>
                </a:r>
                <a:endParaRPr lang="zh-CN" altLang="en-US" sz="2400" dirty="0">
                  <a:ea typeface="+mn-ea"/>
                </a:endParaRPr>
              </a:p>
            </p:txBody>
          </p:sp>
          <p:sp>
            <p:nvSpPr>
              <p:cNvPr id="87" name="Text Box 12"/>
              <p:cNvSpPr txBox="1">
                <a:spLocks noChangeArrowheads="1"/>
              </p:cNvSpPr>
              <p:nvPr/>
            </p:nvSpPr>
            <p:spPr bwMode="auto">
              <a:xfrm>
                <a:off x="4682113" y="2462077"/>
                <a:ext cx="1114239" cy="407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000" dirty="0" smtClean="0">
                    <a:solidFill>
                      <a:srgbClr val="0000FF"/>
                    </a:solidFill>
                    <a:ea typeface="+mn-ea"/>
                  </a:rPr>
                  <a:t>Select</a:t>
                </a:r>
                <a:endParaRPr lang="zh-CN" altLang="en-US" sz="2000" dirty="0">
                  <a:solidFill>
                    <a:srgbClr val="0000FF"/>
                  </a:solidFill>
                  <a:ea typeface="+mn-ea"/>
                </a:endParaRPr>
              </a:p>
            </p:txBody>
          </p:sp>
          <p:cxnSp>
            <p:nvCxnSpPr>
              <p:cNvPr id="88" name="直接箭头连接符 48"/>
              <p:cNvCxnSpPr>
                <a:stCxn id="87" idx="1"/>
                <a:endCxn id="74" idx="1"/>
              </p:cNvCxnSpPr>
              <p:nvPr/>
            </p:nvCxnSpPr>
            <p:spPr>
              <a:xfrm rot="10800000" flipV="1">
                <a:off x="4148067" y="2665994"/>
                <a:ext cx="534046" cy="449246"/>
              </a:xfrm>
              <a:prstGeom prst="bentConnector2">
                <a:avLst/>
              </a:prstGeom>
              <a:ln w="19050">
                <a:solidFill>
                  <a:srgbClr val="0000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72088" y="954237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选择</a:t>
            </a:r>
            <a:r>
              <a:rPr lang="en-US" altLang="zh-CN" b="0" dirty="0" smtClean="0"/>
              <a:t>ALU</a:t>
            </a:r>
            <a:r>
              <a:rPr lang="zh-CN" altLang="en-US" b="0" dirty="0" smtClean="0"/>
              <a:t>的输入</a:t>
            </a:r>
            <a:endParaRPr lang="zh-CN" altLang="en-US" b="0" dirty="0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16553" y="1485182"/>
            <a:ext cx="6624736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寄存器堆的</a:t>
            </a:r>
            <a:r>
              <a:rPr lang="en-US" altLang="zh-CN" sz="2400" b="0" dirty="0" smtClean="0"/>
              <a:t>B</a:t>
            </a:r>
            <a:r>
              <a:rPr lang="zh-CN" altLang="en-US" sz="2400" b="0" dirty="0" smtClean="0"/>
              <a:t>输出</a:t>
            </a:r>
            <a:r>
              <a:rPr lang="en-US" altLang="zh-CN" sz="2400" b="0" dirty="0" smtClean="0"/>
              <a:t>(</a:t>
            </a:r>
            <a:r>
              <a:rPr lang="en-US" altLang="zh-CN" sz="2400" b="0" dirty="0"/>
              <a:t>R</a:t>
            </a:r>
            <a:r>
              <a:rPr lang="zh-CN" altLang="en-US" sz="2400" b="0" dirty="0"/>
              <a:t>型指令</a:t>
            </a:r>
            <a:r>
              <a:rPr lang="en-US" altLang="zh-CN" sz="2400" b="0" dirty="0" smtClean="0"/>
              <a:t>)</a:t>
            </a:r>
            <a:endParaRPr lang="zh-CN" altLang="en-US" sz="2400" b="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116553" y="2027879"/>
            <a:ext cx="6624736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符号扩展输出</a:t>
            </a:r>
            <a:r>
              <a:rPr lang="en-US" altLang="zh-CN" sz="2400" b="0" dirty="0" smtClean="0"/>
              <a:t>(Load/Store</a:t>
            </a:r>
            <a:r>
              <a:rPr lang="zh-CN" altLang="en-US" sz="2400" b="0" dirty="0" smtClean="0"/>
              <a:t>型</a:t>
            </a:r>
            <a:r>
              <a:rPr lang="zh-CN" altLang="en-US" sz="2400" b="0" dirty="0"/>
              <a:t>指令</a:t>
            </a:r>
            <a:r>
              <a:rPr lang="en-US" altLang="zh-CN" sz="2400" b="0" dirty="0" smtClean="0"/>
              <a:t>)</a:t>
            </a:r>
            <a:endParaRPr lang="zh-CN" altLang="en-US" sz="2400" b="0" dirty="0"/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800995"/>
            <a:ext cx="4889751" cy="1924149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42" y="4293096"/>
            <a:ext cx="5029458" cy="2425825"/>
          </a:xfrm>
          <a:prstGeom prst="rect">
            <a:avLst/>
          </a:prstGeom>
        </p:spPr>
      </p:pic>
      <p:sp>
        <p:nvSpPr>
          <p:cNvPr id="131" name="椭圆 130"/>
          <p:cNvSpPr/>
          <p:nvPr/>
        </p:nvSpPr>
        <p:spPr>
          <a:xfrm>
            <a:off x="6156176" y="5479890"/>
            <a:ext cx="864096" cy="4693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2411760" y="3750399"/>
            <a:ext cx="936104" cy="542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b="1" dirty="0" smtClean="0">
                <a:solidFill>
                  <a:srgbClr val="0000FF"/>
                </a:solidFill>
              </a:rPr>
              <a:t>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指令差异（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合并处理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531447" y="1230562"/>
            <a:ext cx="1671085" cy="1613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3202532" y="1656697"/>
            <a:ext cx="2672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1596589" y="1744056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6145267" y="2034807"/>
            <a:ext cx="7920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a typeface="+mn-ea"/>
              </a:rPr>
              <a:t>ALU</a:t>
            </a:r>
            <a:endParaRPr lang="zh-CN" altLang="en-US" dirty="0">
              <a:ea typeface="+mn-ea"/>
            </a:endParaRPr>
          </a:p>
        </p:txBody>
      </p:sp>
      <p:grpSp>
        <p:nvGrpSpPr>
          <p:cNvPr id="45" name="Group 27"/>
          <p:cNvGrpSpPr/>
          <p:nvPr/>
        </p:nvGrpSpPr>
        <p:grpSpPr bwMode="auto">
          <a:xfrm>
            <a:off x="5875009" y="1211532"/>
            <a:ext cx="1085325" cy="2077437"/>
            <a:chOff x="2400" y="2496"/>
            <a:chExt cx="288" cy="672"/>
          </a:xfrm>
        </p:grpSpPr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0" name="直接箭头连接符 59"/>
          <p:cNvCxnSpPr>
            <a:stCxn id="61" idx="2"/>
          </p:cNvCxnSpPr>
          <p:nvPr/>
        </p:nvCxnSpPr>
        <p:spPr>
          <a:xfrm flipV="1">
            <a:off x="4487383" y="2856504"/>
            <a:ext cx="1387626" cy="5660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终止 60"/>
          <p:cNvSpPr/>
          <p:nvPr/>
        </p:nvSpPr>
        <p:spPr>
          <a:xfrm rot="16200000" flipH="1">
            <a:off x="3661437" y="3175365"/>
            <a:ext cx="1157507" cy="494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MUX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59"/>
          <p:cNvCxnSpPr/>
          <p:nvPr/>
        </p:nvCxnSpPr>
        <p:spPr>
          <a:xfrm>
            <a:off x="3202532" y="2398639"/>
            <a:ext cx="813083" cy="7612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06457" y="3680588"/>
            <a:ext cx="30865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梯形 124"/>
          <p:cNvSpPr/>
          <p:nvPr/>
        </p:nvSpPr>
        <p:spPr>
          <a:xfrm rot="5400000">
            <a:off x="1888006" y="3519358"/>
            <a:ext cx="593518" cy="364445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6" idx="1"/>
            <a:endCxn id="61" idx="3"/>
          </p:cNvCxnSpPr>
          <p:nvPr/>
        </p:nvCxnSpPr>
        <p:spPr>
          <a:xfrm rot="10800000">
            <a:off x="4240191" y="4001312"/>
            <a:ext cx="1149648" cy="3695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389839" y="4186222"/>
            <a:ext cx="1349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FF"/>
                </a:solidFill>
              </a:rPr>
              <a:t>ALUSrc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08680" y="3736618"/>
            <a:ext cx="1368152" cy="14722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0" name="直接箭头连接符 59"/>
          <p:cNvCxnSpPr/>
          <p:nvPr/>
        </p:nvCxnSpPr>
        <p:spPr>
          <a:xfrm>
            <a:off x="3609073" y="3139531"/>
            <a:ext cx="3799607" cy="1729629"/>
          </a:xfrm>
          <a:prstGeom prst="bentConnector3">
            <a:avLst>
              <a:gd name="adj1" fmla="val -621"/>
            </a:avLst>
          </a:prstGeom>
          <a:ln w="38100"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95536" y="908720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选择寄存器堆</a:t>
            </a:r>
            <a:r>
              <a:rPr lang="en-US" altLang="zh-CN" b="0" dirty="0" smtClean="0"/>
              <a:t>Data</a:t>
            </a:r>
            <a:r>
              <a:rPr lang="zh-CN" altLang="en-US" b="0" dirty="0" smtClean="0"/>
              <a:t>的输入</a:t>
            </a:r>
            <a:endParaRPr lang="zh-CN" altLang="en-US" b="0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831969" y="1457102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b="0" dirty="0" smtClean="0"/>
              <a:t>ALU</a:t>
            </a:r>
            <a:r>
              <a:rPr lang="zh-CN" altLang="en-US" b="0" dirty="0" smtClean="0"/>
              <a:t>的输出</a:t>
            </a:r>
            <a:r>
              <a:rPr lang="en-US" altLang="zh-CN" b="0" dirty="0" smtClean="0"/>
              <a:t>(</a:t>
            </a:r>
            <a:r>
              <a:rPr lang="en-US" altLang="zh-CN" b="0" dirty="0"/>
              <a:t>R</a:t>
            </a:r>
            <a:r>
              <a:rPr lang="zh-CN" altLang="en-US" b="0" dirty="0"/>
              <a:t>型指令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31969" y="1999799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存储器的输出</a:t>
            </a:r>
            <a:r>
              <a:rPr lang="en-US" altLang="zh-CN" b="0" dirty="0" smtClean="0"/>
              <a:t>(Load/Store</a:t>
            </a:r>
            <a:r>
              <a:rPr lang="zh-CN" altLang="en-US" b="0" dirty="0" smtClean="0"/>
              <a:t>型</a:t>
            </a:r>
            <a:r>
              <a:rPr lang="zh-CN" altLang="en-US" b="0" dirty="0"/>
              <a:t>指令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2788324"/>
            <a:ext cx="4889751" cy="19241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38" y="4315543"/>
            <a:ext cx="5029458" cy="242582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323528" y="3606383"/>
            <a:ext cx="936104" cy="398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11960" y="5157192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b="1" dirty="0" smtClean="0">
                <a:solidFill>
                  <a:srgbClr val="0000FF"/>
                </a:solidFill>
              </a:rPr>
              <a:t>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指令差异（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合并处理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769452" y="2326086"/>
            <a:ext cx="7920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ea typeface="+mn-ea"/>
              </a:rPr>
              <a:t>ALU</a:t>
            </a:r>
            <a:endParaRPr lang="zh-CN" altLang="en-US" dirty="0">
              <a:ea typeface="+mn-ea"/>
            </a:endParaRPr>
          </a:p>
        </p:txBody>
      </p:sp>
      <p:grpSp>
        <p:nvGrpSpPr>
          <p:cNvPr id="42" name="Group 27"/>
          <p:cNvGrpSpPr/>
          <p:nvPr/>
        </p:nvGrpSpPr>
        <p:grpSpPr bwMode="auto">
          <a:xfrm>
            <a:off x="1476215" y="1428617"/>
            <a:ext cx="1085325" cy="2077437"/>
            <a:chOff x="2400" y="2496"/>
            <a:chExt cx="288" cy="672"/>
          </a:xfrm>
        </p:grpSpPr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50" name="直接箭头连接符 59"/>
          <p:cNvCxnSpPr/>
          <p:nvPr/>
        </p:nvCxnSpPr>
        <p:spPr>
          <a:xfrm>
            <a:off x="2561541" y="2541528"/>
            <a:ext cx="3450619" cy="2183616"/>
          </a:xfrm>
          <a:prstGeom prst="bentConnector3">
            <a:avLst>
              <a:gd name="adj1" fmla="val 20302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745327" y="2556986"/>
            <a:ext cx="1584176" cy="1599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Memory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52" name="流程图: 终止 51"/>
          <p:cNvSpPr/>
          <p:nvPr/>
        </p:nvSpPr>
        <p:spPr>
          <a:xfrm rot="16200000" flipH="1">
            <a:off x="6285790" y="3109423"/>
            <a:ext cx="1312441" cy="494385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MUX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329503" y="3060889"/>
            <a:ext cx="1365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012159" y="3661991"/>
            <a:ext cx="6826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12160" y="3661991"/>
            <a:ext cx="0" cy="106315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035738" y="1651199"/>
            <a:ext cx="1349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0000FF"/>
                </a:solidFill>
              </a:rPr>
              <a:t>M2Reg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68" name="直接箭头连接符 114"/>
          <p:cNvCxnSpPr>
            <a:stCxn id="67" idx="3"/>
            <a:endCxn id="52" idx="1"/>
          </p:cNvCxnSpPr>
          <p:nvPr/>
        </p:nvCxnSpPr>
        <p:spPr>
          <a:xfrm>
            <a:off x="6385004" y="1835865"/>
            <a:ext cx="557007" cy="8645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189203" y="3356615"/>
            <a:ext cx="6826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76851" y="908720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选择寄存器堆</a:t>
            </a:r>
            <a:r>
              <a:rPr lang="en-US" altLang="zh-CN" b="0" dirty="0" err="1" smtClean="0"/>
              <a:t>Rw</a:t>
            </a:r>
            <a:r>
              <a:rPr lang="zh-CN" altLang="en-US" b="0" dirty="0" smtClean="0"/>
              <a:t>的输入</a:t>
            </a:r>
            <a:endParaRPr lang="zh-CN" altLang="en-US" b="0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06827" y="1421161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指令的</a:t>
            </a:r>
            <a:r>
              <a:rPr lang="en-US" altLang="zh-CN" b="0" dirty="0" err="1" smtClean="0"/>
              <a:t>rd</a:t>
            </a:r>
            <a:r>
              <a:rPr lang="zh-CN" altLang="en-US" b="0" dirty="0" smtClean="0"/>
              <a:t>字段</a:t>
            </a:r>
            <a:r>
              <a:rPr lang="en-US" altLang="zh-CN" b="0" dirty="0" smtClean="0"/>
              <a:t>(R</a:t>
            </a:r>
            <a:r>
              <a:rPr lang="zh-CN" altLang="en-US" b="0" dirty="0"/>
              <a:t>型指令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123449" y="1952106"/>
            <a:ext cx="6624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指令的</a:t>
            </a:r>
            <a:r>
              <a:rPr lang="en-US" altLang="zh-CN" b="0" dirty="0" err="1" smtClean="0"/>
              <a:t>rt</a:t>
            </a:r>
            <a:r>
              <a:rPr lang="zh-CN" altLang="en-US" b="0" dirty="0" smtClean="0"/>
              <a:t>字段</a:t>
            </a:r>
            <a:r>
              <a:rPr lang="en-US" altLang="zh-CN" b="0" dirty="0" smtClean="0"/>
              <a:t>(Load</a:t>
            </a:r>
            <a:r>
              <a:rPr lang="zh-CN" altLang="en-US" b="0" dirty="0" smtClean="0"/>
              <a:t>指令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12" name="矩形 11"/>
          <p:cNvSpPr/>
          <p:nvPr/>
        </p:nvSpPr>
        <p:spPr>
          <a:xfrm>
            <a:off x="1062508" y="4293096"/>
            <a:ext cx="1853308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流程图: 合并 12"/>
          <p:cNvSpPr/>
          <p:nvPr/>
        </p:nvSpPr>
        <p:spPr>
          <a:xfrm flipV="1">
            <a:off x="1886151" y="5835346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064251" y="429309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680078" y="429841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97649" y="4298416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064251" y="4903421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Data</a:t>
            </a:r>
            <a:endParaRPr lang="zh-CN" altLang="en-US" sz="2000" b="0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228358" y="5057309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11560" y="2996952"/>
            <a:ext cx="999343" cy="3616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Op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10903" y="29985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rs</a:t>
            </a:r>
            <a:endParaRPr lang="en-US" altLang="zh-CN" sz="2000" dirty="0" smtClean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475000" y="29985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rt</a:t>
            </a:r>
            <a:endParaRPr lang="en-US" altLang="zh-CN" sz="2000" dirty="0" smtClean="0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39097" y="29985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rd</a:t>
            </a:r>
            <a:endParaRPr lang="en-US" altLang="zh-CN" sz="2000" dirty="0" smtClean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203194" y="2998562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shamt</a:t>
            </a:r>
            <a:endParaRPr lang="en-US" altLang="zh-CN" sz="2000" dirty="0" smtClean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55320" y="29985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</a:rPr>
              <a:t>func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cxnSp>
        <p:nvCxnSpPr>
          <p:cNvPr id="25" name="直接箭头连接符 39"/>
          <p:cNvCxnSpPr/>
          <p:nvPr/>
        </p:nvCxnSpPr>
        <p:spPr>
          <a:xfrm rot="5400000">
            <a:off x="2738263" y="3248269"/>
            <a:ext cx="934347" cy="1155305"/>
          </a:xfrm>
          <a:prstGeom prst="bentConnector3">
            <a:avLst>
              <a:gd name="adj1" fmla="val 671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131840" y="4653136"/>
            <a:ext cx="999343" cy="3616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131183" y="4654746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995280" y="4654746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5859376" y="4654746"/>
            <a:ext cx="2834123" cy="34872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p:cxnSp>
        <p:nvCxnSpPr>
          <p:cNvPr id="34" name="直接箭头连接符 39"/>
          <p:cNvCxnSpPr>
            <a:stCxn id="32" idx="0"/>
            <a:endCxn id="16" idx="3"/>
          </p:cNvCxnSpPr>
          <p:nvPr/>
        </p:nvCxnSpPr>
        <p:spPr>
          <a:xfrm rot="16200000" flipV="1">
            <a:off x="4070353" y="3297769"/>
            <a:ext cx="202441" cy="25115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2915816" y="3789040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>
                <a:solidFill>
                  <a:srgbClr val="0000FF"/>
                </a:solidFill>
              </a:rPr>
              <a:t>R</a:t>
            </a:r>
            <a:r>
              <a:rPr lang="zh-CN" altLang="en-US" sz="2800" dirty="0">
                <a:solidFill>
                  <a:srgbClr val="0000FF"/>
                </a:solidFill>
              </a:rPr>
              <a:t>型指令与</a:t>
            </a:r>
            <a:r>
              <a:rPr lang="en-US" altLang="zh-CN" sz="2800" dirty="0">
                <a:solidFill>
                  <a:srgbClr val="0000FF"/>
                </a:solidFill>
              </a:rPr>
              <a:t>Load/Store</a:t>
            </a:r>
            <a:r>
              <a:rPr lang="zh-CN" altLang="en-US" sz="2800" dirty="0">
                <a:solidFill>
                  <a:srgbClr val="0000FF"/>
                </a:solidFill>
              </a:rPr>
              <a:t>指令合并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46405" y="1359357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Op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137836" y="1360967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001933" y="1360967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866030" y="1360967"/>
            <a:ext cx="287814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46404" y="1829552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Op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37835" y="18311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3001932" y="18311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866029" y="18311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rd</a:t>
            </a:r>
            <a:endParaRPr lang="en-US" altLang="zh-CN" sz="2000" b="1" dirty="0" smtClean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730126" y="1831162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shamt</a:t>
            </a:r>
            <a:endParaRPr lang="en-US" altLang="zh-CN" sz="2000" b="1" dirty="0" smtClean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882252" y="183116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</a:rPr>
              <a:t>func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3863766" y="1311450"/>
            <a:ext cx="864097" cy="409556"/>
          </a:xfrm>
          <a:prstGeom prst="rect">
            <a:avLst/>
          </a:prstGeom>
          <a:noFill/>
          <a:ln w="19050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 altLang="zh-CN" sz="2000" b="1" dirty="0" smtClean="0"/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4735168" y="1306292"/>
            <a:ext cx="6143" cy="59778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6805723" y="1792210"/>
            <a:ext cx="219823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0" dirty="0" smtClean="0"/>
              <a:t>R</a:t>
            </a:r>
            <a:r>
              <a:rPr lang="zh-CN" altLang="en-US" sz="2400" b="0" dirty="0" smtClean="0"/>
              <a:t>型指令</a:t>
            </a:r>
            <a:endParaRPr lang="zh-CN" altLang="en-US" sz="2400" b="0" dirty="0"/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6789135" y="1306292"/>
            <a:ext cx="219823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0" dirty="0" smtClean="0"/>
              <a:t>Load/Store</a:t>
            </a:r>
            <a:r>
              <a:rPr lang="zh-CN" altLang="en-US" sz="2400" b="0" dirty="0" smtClean="0"/>
              <a:t>指令</a:t>
            </a:r>
            <a:endParaRPr lang="zh-CN" altLang="en-US" sz="2400" b="0" dirty="0"/>
          </a:p>
        </p:txBody>
      </p:sp>
      <p:sp>
        <p:nvSpPr>
          <p:cNvPr id="58" name="矩形 57"/>
          <p:cNvSpPr/>
          <p:nvPr/>
        </p:nvSpPr>
        <p:spPr>
          <a:xfrm>
            <a:off x="1210224" y="3925717"/>
            <a:ext cx="2576007" cy="1590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1211968" y="392571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/>
              <a:t>Ra</a:t>
            </a:r>
            <a:endParaRPr lang="zh-CN" altLang="en-US" sz="2000" dirty="0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2162471" y="393103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 smtClean="0"/>
              <a:t>Rb</a:t>
            </a:r>
            <a:endParaRPr lang="zh-CN" altLang="en-US" sz="2000" dirty="0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120596" y="3931037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 smtClean="0"/>
              <a:t>Rw</a:t>
            </a:r>
            <a:endParaRPr lang="zh-CN" altLang="en-US" sz="2000" dirty="0"/>
          </a:p>
        </p:txBody>
      </p: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1683139" y="4507792"/>
            <a:ext cx="1733932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>
                <a:solidFill>
                  <a:srgbClr val="C00000"/>
                </a:solidFill>
              </a:rPr>
              <a:t>32 32-bit 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Registers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63" name="肘形连接符 62"/>
          <p:cNvCxnSpPr>
            <a:stCxn id="40" idx="2"/>
            <a:endCxn id="59" idx="0"/>
          </p:cNvCxnSpPr>
          <p:nvPr/>
        </p:nvCxnSpPr>
        <p:spPr>
          <a:xfrm rot="5400000">
            <a:off x="1178211" y="2534043"/>
            <a:ext cx="1734515" cy="104883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1" idx="2"/>
            <a:endCxn id="58" idx="0"/>
          </p:cNvCxnSpPr>
          <p:nvPr/>
        </p:nvCxnSpPr>
        <p:spPr>
          <a:xfrm rot="5400000">
            <a:off x="2098848" y="2590583"/>
            <a:ext cx="1734515" cy="935753"/>
          </a:xfrm>
          <a:prstGeom prst="bentConnector3">
            <a:avLst>
              <a:gd name="adj1" fmla="val 7545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终止 64"/>
          <p:cNvSpPr/>
          <p:nvPr/>
        </p:nvSpPr>
        <p:spPr>
          <a:xfrm flipH="1">
            <a:off x="4089114" y="3061045"/>
            <a:ext cx="1304393" cy="439963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MUX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44510" y="2636912"/>
            <a:ext cx="983474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27984" y="2636910"/>
            <a:ext cx="0" cy="424135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2" idx="2"/>
          </p:cNvCxnSpPr>
          <p:nvPr/>
        </p:nvCxnSpPr>
        <p:spPr>
          <a:xfrm rot="16200000" flipH="1">
            <a:off x="4252108" y="2237172"/>
            <a:ext cx="869919" cy="777978"/>
          </a:xfrm>
          <a:prstGeom prst="bentConnector3">
            <a:avLst>
              <a:gd name="adj1" fmla="val 3576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5" idx="2"/>
            <a:endCxn id="61" idx="0"/>
          </p:cNvCxnSpPr>
          <p:nvPr/>
        </p:nvCxnSpPr>
        <p:spPr>
          <a:xfrm rot="5400000">
            <a:off x="3870481" y="3060207"/>
            <a:ext cx="430029" cy="13116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6289512" y="3096360"/>
            <a:ext cx="1018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FF"/>
                </a:solidFill>
              </a:rPr>
              <a:t>R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egDst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68" name="直接连接符 67"/>
          <p:cNvCxnSpPr>
            <a:stCxn id="81" idx="1"/>
            <a:endCxn id="65" idx="1"/>
          </p:cNvCxnSpPr>
          <p:nvPr/>
        </p:nvCxnSpPr>
        <p:spPr>
          <a:xfrm flipH="1">
            <a:off x="5393507" y="3281026"/>
            <a:ext cx="896005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合并 12"/>
          <p:cNvSpPr/>
          <p:nvPr/>
        </p:nvSpPr>
        <p:spPr>
          <a:xfrm flipV="1">
            <a:off x="2293186" y="5215586"/>
            <a:ext cx="357806" cy="29987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b="1" dirty="0" smtClean="0">
                <a:solidFill>
                  <a:srgbClr val="0000FF"/>
                </a:solidFill>
              </a:rPr>
              <a:t>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指令在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ALU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控制码上的区别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1080164" y="1572660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Op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871595" y="1574270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3735692" y="1574270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4599789" y="1574270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rd</a:t>
            </a:r>
            <a:endParaRPr lang="en-US" altLang="zh-CN" sz="2000" b="1" dirty="0" smtClean="0"/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5463886" y="1574270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shamt</a:t>
            </a:r>
            <a:endParaRPr lang="en-US" altLang="zh-CN" sz="2000" b="1" dirty="0" smtClean="0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6616012" y="1574270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</a:rPr>
              <a:t>func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31" name="Text Box 12"/>
          <p:cNvSpPr txBox="1">
            <a:spLocks noChangeArrowheads="1"/>
          </p:cNvSpPr>
          <p:nvPr/>
        </p:nvSpPr>
        <p:spPr bwMode="auto">
          <a:xfrm>
            <a:off x="7196660" y="2564363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45" name="直接箭头连接符 125"/>
          <p:cNvCxnSpPr>
            <a:stCxn id="101" idx="2"/>
            <a:endCxn id="131" idx="0"/>
          </p:cNvCxnSpPr>
          <p:nvPr/>
        </p:nvCxnSpPr>
        <p:spPr>
          <a:xfrm rot="16200000" flipH="1">
            <a:off x="7051251" y="1931120"/>
            <a:ext cx="630053" cy="6364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25"/>
          <p:cNvCxnSpPr>
            <a:stCxn id="95" idx="0"/>
            <a:endCxn id="131" idx="3"/>
          </p:cNvCxnSpPr>
          <p:nvPr/>
        </p:nvCxnSpPr>
        <p:spPr>
          <a:xfrm rot="16200000" flipH="1">
            <a:off x="4476293" y="-927753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5715905" y="2347524"/>
            <a:ext cx="133215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54" name="Title 8"/>
          <p:cNvSpPr txBox="1"/>
          <p:nvPr/>
        </p:nvSpPr>
        <p:spPr>
          <a:xfrm>
            <a:off x="156441" y="1410584"/>
            <a:ext cx="1646481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0" name="Rectangle 5"/>
          <p:cNvSpPr>
            <a:spLocks noChangeArrowheads="1"/>
          </p:cNvSpPr>
          <p:nvPr/>
        </p:nvSpPr>
        <p:spPr bwMode="auto">
          <a:xfrm>
            <a:off x="979681" y="4077072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162" name="Rectangle 5"/>
          <p:cNvSpPr>
            <a:spLocks noChangeArrowheads="1"/>
          </p:cNvSpPr>
          <p:nvPr/>
        </p:nvSpPr>
        <p:spPr bwMode="auto">
          <a:xfrm>
            <a:off x="2771112" y="407868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163" name="Rectangle 5"/>
          <p:cNvSpPr>
            <a:spLocks noChangeArrowheads="1"/>
          </p:cNvSpPr>
          <p:nvPr/>
        </p:nvSpPr>
        <p:spPr bwMode="auto">
          <a:xfrm>
            <a:off x="3635209" y="407868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164" name="Rectangle 5"/>
          <p:cNvSpPr>
            <a:spLocks noChangeArrowheads="1"/>
          </p:cNvSpPr>
          <p:nvPr/>
        </p:nvSpPr>
        <p:spPr bwMode="auto">
          <a:xfrm>
            <a:off x="4499305" y="4078682"/>
            <a:ext cx="2980803" cy="36003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p:sp>
        <p:nvSpPr>
          <p:cNvPr id="178" name="Text Box 12"/>
          <p:cNvSpPr txBox="1">
            <a:spLocks noChangeArrowheads="1"/>
          </p:cNvSpPr>
          <p:nvPr/>
        </p:nvSpPr>
        <p:spPr bwMode="auto">
          <a:xfrm>
            <a:off x="7035845" y="5057465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82" name="直接箭头连接符 125"/>
          <p:cNvCxnSpPr>
            <a:endCxn id="178" idx="3"/>
          </p:cNvCxnSpPr>
          <p:nvPr/>
        </p:nvCxnSpPr>
        <p:spPr>
          <a:xfrm rot="16200000" flipH="1">
            <a:off x="4315478" y="1565349"/>
            <a:ext cx="1195620" cy="6196446"/>
          </a:xfrm>
          <a:prstGeom prst="bentConnector4">
            <a:avLst>
              <a:gd name="adj1" fmla="val -19120"/>
              <a:gd name="adj2" fmla="val 103689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 flipH="1">
            <a:off x="5657363" y="5261382"/>
            <a:ext cx="1374951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H="1">
            <a:off x="5715905" y="2774490"/>
            <a:ext cx="14556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 Box 12"/>
          <p:cNvSpPr txBox="1">
            <a:spLocks noChangeArrowheads="1"/>
          </p:cNvSpPr>
          <p:nvPr/>
        </p:nvSpPr>
        <p:spPr bwMode="auto">
          <a:xfrm>
            <a:off x="5715905" y="4670474"/>
            <a:ext cx="133215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92" name="Title 8"/>
          <p:cNvSpPr txBox="1"/>
          <p:nvPr/>
        </p:nvSpPr>
        <p:spPr>
          <a:xfrm>
            <a:off x="156439" y="2972197"/>
            <a:ext cx="314720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Load/Store</a:t>
            </a:r>
            <a:r>
              <a:rPr lang="zh-CN" altLang="en-US" sz="28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endParaRPr lang="zh-CN" altLang="en-US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3" name="Title 8"/>
          <p:cNvSpPr txBox="1"/>
          <p:nvPr/>
        </p:nvSpPr>
        <p:spPr>
          <a:xfrm>
            <a:off x="1080164" y="2096384"/>
            <a:ext cx="1791432" cy="46797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000000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4" name="Title 8"/>
          <p:cNvSpPr txBox="1"/>
          <p:nvPr/>
        </p:nvSpPr>
        <p:spPr>
          <a:xfrm>
            <a:off x="979681" y="4589486"/>
            <a:ext cx="1791432" cy="8758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100011</a:t>
            </a:r>
            <a:endParaRPr lang="en-US" altLang="zh-CN" sz="2400" b="1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dist"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101011</a:t>
            </a:r>
            <a:endParaRPr lang="zh-CN" altLang="en-US" sz="24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b="1" dirty="0">
                <a:solidFill>
                  <a:srgbClr val="0000FF"/>
                </a:solidFill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</a:rPr>
              <a:t>型指令与</a:t>
            </a:r>
            <a:r>
              <a:rPr lang="en-US" altLang="zh-CN" sz="2800" b="1" dirty="0">
                <a:solidFill>
                  <a:srgbClr val="0000FF"/>
                </a:solidFill>
              </a:rPr>
              <a:t>Load/Store</a:t>
            </a:r>
            <a:r>
              <a:rPr lang="zh-CN" altLang="en-US" sz="2800" b="1" dirty="0">
                <a:solidFill>
                  <a:srgbClr val="0000FF"/>
                </a:solidFill>
              </a:rPr>
              <a:t>指令在</a:t>
            </a:r>
            <a:r>
              <a:rPr lang="en-US" altLang="zh-CN" sz="2800" b="1" dirty="0">
                <a:solidFill>
                  <a:srgbClr val="0000FF"/>
                </a:solidFill>
              </a:rPr>
              <a:t>ALU</a:t>
            </a:r>
            <a:r>
              <a:rPr lang="zh-CN" altLang="en-US" sz="2800" b="1" dirty="0">
                <a:solidFill>
                  <a:srgbClr val="0000FF"/>
                </a:solidFill>
              </a:rPr>
              <a:t>控制码上的区别</a:t>
            </a:r>
            <a:endParaRPr lang="zh-CN" altLang="zh-CN" sz="2800" b="1" dirty="0">
              <a:solidFill>
                <a:srgbClr val="0000FF"/>
              </a:solidFill>
            </a:endParaRPr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822636" y="1349129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Op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2614067" y="1350739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3478164" y="1350739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4342261" y="1350739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rd</a:t>
            </a:r>
            <a:endParaRPr lang="en-US" altLang="zh-CN" sz="2000" b="1" dirty="0" smtClean="0"/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5206358" y="1350739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shamt</a:t>
            </a:r>
            <a:endParaRPr lang="en-US" altLang="zh-CN" sz="2000" b="1" dirty="0" smtClean="0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6358484" y="1350739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>
                <a:solidFill>
                  <a:srgbClr val="FF0000"/>
                </a:solidFill>
              </a:rPr>
              <a:t>func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31" name="Text Box 12"/>
          <p:cNvSpPr txBox="1">
            <a:spLocks noChangeArrowheads="1"/>
          </p:cNvSpPr>
          <p:nvPr/>
        </p:nvSpPr>
        <p:spPr bwMode="auto">
          <a:xfrm>
            <a:off x="7458041" y="2727818"/>
            <a:ext cx="975666" cy="407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0000FF"/>
                </a:solidFill>
                <a:ea typeface="+mn-ea"/>
              </a:rPr>
              <a:t>译码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46" name="直接箭头连接符 125"/>
          <p:cNvCxnSpPr>
            <a:stCxn id="95" idx="0"/>
            <a:endCxn id="131" idx="3"/>
          </p:cNvCxnSpPr>
          <p:nvPr/>
        </p:nvCxnSpPr>
        <p:spPr>
          <a:xfrm rot="16200000" flipH="1">
            <a:off x="4284726" y="-1217245"/>
            <a:ext cx="1582606" cy="6715355"/>
          </a:xfrm>
          <a:prstGeom prst="bentConnector4">
            <a:avLst>
              <a:gd name="adj1" fmla="val -14445"/>
              <a:gd name="adj2" fmla="val 103404"/>
            </a:avLst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6001502" y="2327910"/>
            <a:ext cx="133215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 flipH="1">
            <a:off x="5977286" y="2937945"/>
            <a:ext cx="14556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846428" y="2525406"/>
            <a:ext cx="6624736" cy="368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dirty="0" smtClean="0"/>
              <a:t>If </a:t>
            </a:r>
            <a:r>
              <a:rPr lang="en-US" altLang="zh-CN" dirty="0" smtClean="0">
                <a:solidFill>
                  <a:srgbClr val="FF0000"/>
                </a:solidFill>
              </a:rPr>
              <a:t>Op</a:t>
            </a:r>
            <a:r>
              <a:rPr lang="en-US" altLang="zh-CN" dirty="0" smtClean="0"/>
              <a:t>=000000 then</a:t>
            </a:r>
            <a:endParaRPr lang="en-US" altLang="zh-CN" dirty="0" smtClean="0"/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</a:rPr>
              <a:t>      Operation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分析</a:t>
            </a:r>
            <a:r>
              <a:rPr lang="en-US" altLang="zh-CN" dirty="0" err="1" smtClean="0">
                <a:solidFill>
                  <a:srgbClr val="FF0000"/>
                </a:solidFill>
              </a:rPr>
              <a:t>func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/>
              <a:t>Else if Op = 100011 then</a:t>
            </a:r>
            <a:endParaRPr lang="en-US" altLang="zh-CN" dirty="0"/>
          </a:p>
          <a:p>
            <a:pPr algn="l">
              <a:lnSpc>
                <a:spcPct val="120000"/>
              </a:lnSpc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Operation</a:t>
            </a:r>
            <a:r>
              <a:rPr lang="en-US" altLang="zh-CN" dirty="0" smtClean="0"/>
              <a:t> = Load</a:t>
            </a:r>
            <a:endParaRPr lang="en-US" altLang="zh-CN" dirty="0" smtClean="0"/>
          </a:p>
          <a:p>
            <a:pPr algn="l">
              <a:lnSpc>
                <a:spcPct val="120000"/>
              </a:lnSpc>
            </a:pPr>
            <a:r>
              <a:rPr lang="en-US" altLang="zh-CN" dirty="0" smtClean="0"/>
              <a:t>Else</a:t>
            </a:r>
            <a:endParaRPr lang="en-US" altLang="zh-CN" dirty="0" smtClean="0"/>
          </a:p>
          <a:p>
            <a:pPr algn="l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Operation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Store</a:t>
            </a:r>
            <a:endParaRPr lang="en-US" altLang="zh-CN" dirty="0" smtClean="0"/>
          </a:p>
          <a:p>
            <a:pPr algn="l">
              <a:lnSpc>
                <a:spcPct val="120000"/>
              </a:lnSpc>
            </a:pPr>
            <a:r>
              <a:rPr lang="en-US" altLang="zh-CN" dirty="0" smtClean="0"/>
              <a:t>End if 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22637" y="1778783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Op</a:t>
            </a:r>
            <a:endParaRPr lang="en-US" altLang="zh-CN" sz="2000" b="1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614068" y="1780393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rs</a:t>
            </a:r>
            <a:endParaRPr lang="en-US" altLang="zh-CN" sz="2000" b="1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478165" y="1780393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err="1" smtClean="0"/>
              <a:t>rt</a:t>
            </a:r>
            <a:endParaRPr lang="en-US" altLang="zh-CN" sz="2000" b="1" dirty="0" smtClean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42261" y="1780393"/>
            <a:ext cx="2980803" cy="36003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b="1" dirty="0" smtClean="0"/>
              <a:t>offset/immediate</a:t>
            </a:r>
            <a:endParaRPr lang="en-US" altLang="zh-CN" sz="2000" b="1" dirty="0" smtClean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358484" y="1526213"/>
            <a:ext cx="6143" cy="59778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25"/>
          <p:cNvCxnSpPr>
            <a:stCxn id="101" idx="3"/>
            <a:endCxn id="131" idx="0"/>
          </p:cNvCxnSpPr>
          <p:nvPr/>
        </p:nvCxnSpPr>
        <p:spPr>
          <a:xfrm>
            <a:off x="7222581" y="1530759"/>
            <a:ext cx="723293" cy="1197059"/>
          </a:xfrm>
          <a:prstGeom prst="bentConnector2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12476" y="5592053"/>
            <a:ext cx="9131523" cy="10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7732660" y="3541744"/>
            <a:ext cx="1204019" cy="16235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3025537" y="3541745"/>
            <a:ext cx="1404857" cy="1623501"/>
          </a:xfrm>
          <a:prstGeom prst="ellipse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7160159" y="4456441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225054" y="4035596"/>
            <a:ext cx="1439162" cy="1599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47391" y="1453867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Op</a:t>
            </a:r>
            <a:endParaRPr lang="en-US" altLang="zh-CN" sz="2000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38822" y="1455477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rs</a:t>
            </a:r>
            <a:endParaRPr lang="en-US" altLang="zh-CN" sz="2000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902919" y="1455477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rt</a:t>
            </a:r>
            <a:endParaRPr lang="en-US" altLang="zh-CN" sz="2000" dirty="0" smtClean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7016" y="1455477"/>
            <a:ext cx="287814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offset/immediate</a:t>
            </a:r>
            <a:endParaRPr lang="en-US" altLang="zh-CN" sz="2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1318538" y="3171434"/>
            <a:ext cx="1671085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流程图: 合并 19"/>
          <p:cNvSpPr/>
          <p:nvPr/>
        </p:nvSpPr>
        <p:spPr>
          <a:xfrm flipV="1">
            <a:off x="2027988" y="4758995"/>
            <a:ext cx="252186" cy="242206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320281" y="3171434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74241" y="3692281"/>
            <a:ext cx="1365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140140" y="5621446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833097" y="3176754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407021" y="3176754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320281" y="3860107"/>
            <a:ext cx="6181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Data</a:t>
            </a:r>
            <a:endParaRPr lang="zh-CN" altLang="en-US" sz="1800" b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484388" y="3935647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33"/>
          <p:cNvCxnSpPr>
            <a:stCxn id="16" idx="2"/>
            <a:endCxn id="21" idx="0"/>
          </p:cNvCxnSpPr>
          <p:nvPr/>
        </p:nvCxnSpPr>
        <p:spPr>
          <a:xfrm rot="5400000">
            <a:off x="1372160" y="2072722"/>
            <a:ext cx="1355917" cy="841506"/>
          </a:xfrm>
          <a:prstGeom prst="bentConnector3">
            <a:avLst>
              <a:gd name="adj1" fmla="val 22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6"/>
          <p:cNvCxnSpPr>
            <a:stCxn id="17" idx="2"/>
            <a:endCxn id="24" idx="0"/>
          </p:cNvCxnSpPr>
          <p:nvPr/>
        </p:nvCxnSpPr>
        <p:spPr>
          <a:xfrm rot="5400000">
            <a:off x="2057957" y="1899742"/>
            <a:ext cx="1361237" cy="1192787"/>
          </a:xfrm>
          <a:prstGeom prst="bentConnector3">
            <a:avLst>
              <a:gd name="adj1" fmla="val 345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9"/>
          <p:cNvCxnSpPr>
            <a:stCxn id="18" idx="2"/>
            <a:endCxn id="45" idx="2"/>
          </p:cNvCxnSpPr>
          <p:nvPr/>
        </p:nvCxnSpPr>
        <p:spPr>
          <a:xfrm rot="5400000">
            <a:off x="2112218" y="2313096"/>
            <a:ext cx="3591451" cy="2596293"/>
          </a:xfrm>
          <a:prstGeom prst="bentConnector4">
            <a:avLst>
              <a:gd name="adj1" fmla="val 29228"/>
              <a:gd name="adj2" fmla="val 1763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27"/>
          <p:cNvGrpSpPr/>
          <p:nvPr/>
        </p:nvGrpSpPr>
        <p:grpSpPr bwMode="auto">
          <a:xfrm>
            <a:off x="4354938" y="3365839"/>
            <a:ext cx="905476" cy="1641799"/>
            <a:chOff x="2400" y="2496"/>
            <a:chExt cx="288" cy="672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505851" y="4026585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436801" y="3176754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43" name="直接箭头连接符 68"/>
          <p:cNvCxnSpPr>
            <a:endCxn id="42" idx="2"/>
          </p:cNvCxnSpPr>
          <p:nvPr/>
        </p:nvCxnSpPr>
        <p:spPr>
          <a:xfrm flipV="1">
            <a:off x="5260414" y="3584588"/>
            <a:ext cx="609764" cy="33150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6"/>
          <p:cNvCxnSpPr>
            <a:stCxn id="41" idx="3"/>
            <a:endCxn id="48" idx="1"/>
          </p:cNvCxnSpPr>
          <p:nvPr/>
        </p:nvCxnSpPr>
        <p:spPr>
          <a:xfrm>
            <a:off x="5260414" y="4211251"/>
            <a:ext cx="964639" cy="3592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/>
          <p:cNvSpPr/>
          <p:nvPr/>
        </p:nvSpPr>
        <p:spPr>
          <a:xfrm rot="5400000">
            <a:off x="2577540" y="5224745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225053" y="4381939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49" name="直接箭头连接符 78"/>
          <p:cNvCxnSpPr>
            <a:endCxn id="50" idx="1"/>
          </p:cNvCxnSpPr>
          <p:nvPr/>
        </p:nvCxnSpPr>
        <p:spPr>
          <a:xfrm>
            <a:off x="3175441" y="4456441"/>
            <a:ext cx="3034036" cy="950231"/>
          </a:xfrm>
          <a:prstGeom prst="bentConnector3">
            <a:avLst>
              <a:gd name="adj1" fmla="val 9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209477" y="5218143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51" name="直接箭头连接符 36"/>
          <p:cNvCxnSpPr>
            <a:stCxn id="207" idx="2"/>
            <a:endCxn id="25" idx="0"/>
          </p:cNvCxnSpPr>
          <p:nvPr/>
        </p:nvCxnSpPr>
        <p:spPr>
          <a:xfrm rot="5400000">
            <a:off x="3026615" y="2182966"/>
            <a:ext cx="683279" cy="1304297"/>
          </a:xfrm>
          <a:prstGeom prst="bentConnector3">
            <a:avLst>
              <a:gd name="adj1" fmla="val 301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7030795" y="4281122"/>
            <a:ext cx="67494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6288471" y="4035596"/>
            <a:ext cx="6561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6933911" y="4035596"/>
            <a:ext cx="56890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616552" y="3717653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1" idx="1"/>
          </p:cNvCxnSpPr>
          <p:nvPr/>
        </p:nvCxnSpPr>
        <p:spPr>
          <a:xfrm rot="10800000" flipV="1">
            <a:off x="4869306" y="3084808"/>
            <a:ext cx="1355748" cy="475432"/>
          </a:xfrm>
          <a:prstGeom prst="bentConnector3">
            <a:avLst>
              <a:gd name="adj1" fmla="val 100129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合并 58"/>
          <p:cNvSpPr/>
          <p:nvPr/>
        </p:nvSpPr>
        <p:spPr>
          <a:xfrm rot="5400000" flipV="1">
            <a:off x="6161608" y="4822442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48"/>
          <p:cNvCxnSpPr>
            <a:stCxn id="23" idx="3"/>
            <a:endCxn id="59" idx="0"/>
          </p:cNvCxnSpPr>
          <p:nvPr/>
        </p:nvCxnSpPr>
        <p:spPr>
          <a:xfrm flipV="1">
            <a:off x="1907572" y="4897413"/>
            <a:ext cx="4317482" cy="912562"/>
          </a:xfrm>
          <a:prstGeom prst="bentConnector3">
            <a:avLst>
              <a:gd name="adj1" fmla="val 786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54081" y="5003961"/>
            <a:ext cx="0" cy="80601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47391" y="973912"/>
            <a:ext cx="6399945" cy="361650"/>
            <a:chOff x="1112525" y="1988840"/>
            <a:chExt cx="6399945" cy="361650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1112525" y="1988840"/>
              <a:ext cx="1791431" cy="3616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</a:rPr>
                <a:t>Op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2903956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rs</a:t>
              </a:r>
              <a:endParaRPr lang="en-US" altLang="zh-CN" sz="2000" dirty="0" smtClean="0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3768053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rt</a:t>
              </a:r>
              <a:endParaRPr lang="en-US" altLang="zh-CN" sz="2000" dirty="0" smtClean="0"/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4632150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rd</a:t>
              </a:r>
              <a:endParaRPr lang="en-US" altLang="zh-CN" sz="2000" dirty="0" smtClean="0"/>
            </a:p>
          </p:txBody>
        </p:sp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5496247" y="1990450"/>
              <a:ext cx="1152126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/>
                <a:t>shamt</a:t>
              </a:r>
              <a:endParaRPr lang="en-US" altLang="zh-CN" sz="2000" dirty="0" smtClean="0"/>
            </a:p>
          </p:txBody>
        </p:sp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6648373" y="1990450"/>
              <a:ext cx="864097" cy="360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r>
                <a:rPr lang="en-US" altLang="zh-CN" sz="2000" dirty="0" err="1" smtClean="0">
                  <a:solidFill>
                    <a:srgbClr val="FF0000"/>
                  </a:solidFill>
                </a:rPr>
                <a:t>func</a:t>
              </a:r>
              <a:endParaRPr lang="en-US" altLang="zh-CN" sz="2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64752" y="1405960"/>
            <a:ext cx="864097" cy="409556"/>
          </a:xfrm>
          <a:prstGeom prst="rect">
            <a:avLst/>
          </a:prstGeom>
          <a:noFill/>
          <a:ln w="19050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 altLang="zh-CN" sz="2000" dirty="0" smtClean="0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636154" y="1400802"/>
            <a:ext cx="6143" cy="59778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终止 85"/>
          <p:cNvSpPr/>
          <p:nvPr/>
        </p:nvSpPr>
        <p:spPr>
          <a:xfrm rot="16200000" flipH="1">
            <a:off x="3550846" y="4493907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2989623" y="4456441"/>
            <a:ext cx="77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203618" y="4824191"/>
            <a:ext cx="583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45" idx="0"/>
          </p:cNvCxnSpPr>
          <p:nvPr/>
        </p:nvCxnSpPr>
        <p:spPr>
          <a:xfrm flipV="1">
            <a:off x="2974241" y="4831731"/>
            <a:ext cx="229377" cy="57523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4051185" y="4640601"/>
            <a:ext cx="3037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终止 131"/>
          <p:cNvSpPr/>
          <p:nvPr/>
        </p:nvSpPr>
        <p:spPr>
          <a:xfrm rot="16200000" flipH="1">
            <a:off x="7948348" y="4425157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7854007" y="4747485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5742734" y="4517817"/>
            <a:ext cx="0" cy="129485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7854007" y="4747485"/>
            <a:ext cx="0" cy="106519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5742731" y="5812676"/>
            <a:ext cx="213737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8455643" y="4570467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8763890" y="4569665"/>
            <a:ext cx="0" cy="154913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967471" y="6118801"/>
            <a:ext cx="78069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967471" y="3943784"/>
            <a:ext cx="352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967471" y="3947497"/>
            <a:ext cx="0" cy="21713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7218362" y="3742418"/>
            <a:ext cx="0" cy="293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3911446" y="3998606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8308948" y="3916088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12"/>
          <p:cNvSpPr txBox="1">
            <a:spLocks noChangeArrowheads="1"/>
          </p:cNvSpPr>
          <p:nvPr/>
        </p:nvSpPr>
        <p:spPr bwMode="auto">
          <a:xfrm>
            <a:off x="3091168" y="3686612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ALUSrc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80" name="Text Box 12"/>
          <p:cNvSpPr txBox="1">
            <a:spLocks noChangeArrowheads="1"/>
          </p:cNvSpPr>
          <p:nvPr/>
        </p:nvSpPr>
        <p:spPr bwMode="auto">
          <a:xfrm>
            <a:off x="7743218" y="3553890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1800" b="0" dirty="0" smtClean="0">
                <a:solidFill>
                  <a:srgbClr val="0000FF"/>
                </a:solidFill>
                <a:ea typeface="+mn-ea"/>
              </a:rPr>
              <a:t>2reg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81" name="Text Box 12"/>
          <p:cNvSpPr txBox="1">
            <a:spLocks noChangeArrowheads="1"/>
          </p:cNvSpPr>
          <p:nvPr/>
        </p:nvSpPr>
        <p:spPr bwMode="auto">
          <a:xfrm>
            <a:off x="6225054" y="2880891"/>
            <a:ext cx="136884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85" name="Text Box 12"/>
          <p:cNvSpPr txBox="1">
            <a:spLocks noChangeArrowheads="1"/>
          </p:cNvSpPr>
          <p:nvPr/>
        </p:nvSpPr>
        <p:spPr bwMode="auto">
          <a:xfrm>
            <a:off x="6706710" y="936570"/>
            <a:ext cx="219823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0" dirty="0" smtClean="0"/>
              <a:t>R</a:t>
            </a:r>
            <a:r>
              <a:rPr lang="zh-CN" altLang="en-US" sz="2400" b="0" dirty="0" smtClean="0"/>
              <a:t>型指令</a:t>
            </a:r>
            <a:endParaRPr lang="zh-CN" altLang="en-US" sz="2400" b="0" dirty="0"/>
          </a:p>
        </p:txBody>
      </p:sp>
      <p:sp>
        <p:nvSpPr>
          <p:cNvPr id="186" name="Text Box 12"/>
          <p:cNvSpPr txBox="1">
            <a:spLocks noChangeArrowheads="1"/>
          </p:cNvSpPr>
          <p:nvPr/>
        </p:nvSpPr>
        <p:spPr bwMode="auto">
          <a:xfrm>
            <a:off x="6690121" y="1400802"/>
            <a:ext cx="219823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0" dirty="0" smtClean="0"/>
              <a:t>Load/Store</a:t>
            </a:r>
            <a:r>
              <a:rPr lang="zh-CN" altLang="en-US" sz="2400" b="0" dirty="0" smtClean="0"/>
              <a:t>指令</a:t>
            </a:r>
            <a:endParaRPr lang="zh-CN" altLang="en-US" sz="2400" b="0" dirty="0"/>
          </a:p>
        </p:txBody>
      </p:sp>
      <p:sp>
        <p:nvSpPr>
          <p:cNvPr id="207" name="流程图: 终止 206"/>
          <p:cNvSpPr/>
          <p:nvPr/>
        </p:nvSpPr>
        <p:spPr>
          <a:xfrm flipH="1">
            <a:off x="3552956" y="2200086"/>
            <a:ext cx="934892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4" name="直接箭头连接符 213"/>
          <p:cNvCxnSpPr/>
          <p:nvPr/>
        </p:nvCxnSpPr>
        <p:spPr>
          <a:xfrm>
            <a:off x="4192567" y="1797079"/>
            <a:ext cx="0" cy="40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3868203" y="1998582"/>
            <a:ext cx="0" cy="20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>
            <a:off x="3351452" y="2011941"/>
            <a:ext cx="51675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rot="5400000">
            <a:off x="4639224" y="2170460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 Box 12"/>
          <p:cNvSpPr txBox="1">
            <a:spLocks noChangeArrowheads="1"/>
          </p:cNvSpPr>
          <p:nvPr/>
        </p:nvSpPr>
        <p:spPr bwMode="auto">
          <a:xfrm>
            <a:off x="4427365" y="2304946"/>
            <a:ext cx="86471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RegDst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203848" y="1628800"/>
            <a:ext cx="1404857" cy="1204933"/>
          </a:xfrm>
          <a:prstGeom prst="ellipse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0975" y="6296660"/>
            <a:ext cx="8846820" cy="438150"/>
            <a:chOff x="1239343" y="5301208"/>
            <a:chExt cx="5842514" cy="504056"/>
          </a:xfrm>
        </p:grpSpPr>
        <p:cxnSp>
          <p:nvCxnSpPr>
            <p:cNvPr id="231" name="直接连接符 230"/>
            <p:cNvCxnSpPr/>
            <p:nvPr>
              <p:custDataLst>
                <p:tags r:id="rId1"/>
              </p:custDataLst>
            </p:nvPr>
          </p:nvCxnSpPr>
          <p:spPr>
            <a:xfrm>
              <a:off x="1239343" y="5805264"/>
              <a:ext cx="4067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>
              <p:custDataLst>
                <p:tags r:id="rId2"/>
              </p:custDataLst>
            </p:nvPr>
          </p:nvCxnSpPr>
          <p:spPr>
            <a:xfrm>
              <a:off x="1646140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>
              <p:custDataLst>
                <p:tags r:id="rId3"/>
              </p:custDataLst>
            </p:nvPr>
          </p:nvCxnSpPr>
          <p:spPr>
            <a:xfrm>
              <a:off x="1644923" y="5301208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>
              <p:custDataLst>
                <p:tags r:id="rId4"/>
              </p:custDataLst>
            </p:nvPr>
          </p:nvCxnSpPr>
          <p:spPr>
            <a:xfrm>
              <a:off x="3808439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>
              <p:custDataLst>
                <p:tags r:id="rId5"/>
              </p:custDataLst>
            </p:nvPr>
          </p:nvCxnSpPr>
          <p:spPr>
            <a:xfrm>
              <a:off x="3808439" y="5805264"/>
              <a:ext cx="21635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>
              <p:custDataLst>
                <p:tags r:id="rId6"/>
              </p:custDataLst>
            </p:nvPr>
          </p:nvCxnSpPr>
          <p:spPr>
            <a:xfrm>
              <a:off x="5971955" y="5301208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>
              <p:custDataLst>
                <p:tags r:id="rId7"/>
              </p:custDataLst>
            </p:nvPr>
          </p:nvCxnSpPr>
          <p:spPr>
            <a:xfrm>
              <a:off x="5971955" y="5301208"/>
              <a:ext cx="1109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>
            <p:custDataLst>
              <p:tags r:id="rId8"/>
            </p:custDataLst>
          </p:nvPr>
        </p:nvCxnSpPr>
        <p:spPr>
          <a:xfrm flipH="1" flipV="1">
            <a:off x="796925" y="6313170"/>
            <a:ext cx="1270" cy="42164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9"/>
            </p:custDataLst>
          </p:nvPr>
        </p:nvCxnSpPr>
        <p:spPr>
          <a:xfrm flipH="1">
            <a:off x="7345680" y="6281420"/>
            <a:ext cx="1270" cy="4533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8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3.1.1 </a:t>
            </a:r>
            <a:r>
              <a:rPr lang="zh-CN" altLang="en-US" sz="2800" dirty="0" smtClean="0">
                <a:solidFill>
                  <a:srgbClr val="0000FF"/>
                </a:solidFill>
              </a:rPr>
              <a:t>一个基本</a:t>
            </a:r>
            <a:r>
              <a:rPr lang="en-US" altLang="zh-CN" sz="2800" dirty="0" smtClean="0">
                <a:solidFill>
                  <a:srgbClr val="0000FF"/>
                </a:solidFill>
              </a:rPr>
              <a:t>MIPS</a:t>
            </a:r>
            <a:r>
              <a:rPr lang="zh-CN" altLang="en-US" sz="2800" dirty="0" smtClean="0">
                <a:solidFill>
                  <a:srgbClr val="0000FF"/>
                </a:solidFill>
              </a:rPr>
              <a:t>的实现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要实现的</a:t>
            </a:r>
            <a:r>
              <a:rPr lang="en-US" altLang="zh-CN" b="0" dirty="0" smtClean="0"/>
              <a:t>MIPS</a:t>
            </a:r>
            <a:r>
              <a:rPr lang="zh-CN" altLang="en-US" b="0" dirty="0" smtClean="0"/>
              <a:t>的指令集</a:t>
            </a:r>
            <a:endParaRPr lang="zh-CN" altLang="en-US" b="0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98081" y="1873265"/>
            <a:ext cx="662940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存储器访问指令</a:t>
            </a:r>
            <a:endParaRPr lang="zh-CN" altLang="en-US" b="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422978" y="2556610"/>
            <a:ext cx="178087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取字：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83552" y="2591249"/>
                <a:ext cx="2296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𝑙𝑤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𝑟𝑡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 , 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𝑎𝑑𝑑𝑟𝑒𝑠𝑠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52" y="2591249"/>
                <a:ext cx="229620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5" t="-97" r="2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422978" y="3092469"/>
            <a:ext cx="178087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b="0" dirty="0" smtClean="0"/>
              <a:t>存字：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483552" y="3127108"/>
                <a:ext cx="224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 smtClean="0">
                    <a:solidFill>
                      <a:srgbClr val="C0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𝑤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 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𝑟𝑡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 ,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/>
                      </a:rPr>
                      <m:t>𝑎𝑑𝑑𝑟𝑒𝑠𝑠</m:t>
                    </m:r>
                  </m:oMath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52" y="3127108"/>
                <a:ext cx="224971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" t="-80" r="-20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98081" y="3646889"/>
            <a:ext cx="312817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算术逻辑指令：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261408" y="4235951"/>
                <a:ext cx="3702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𝑎𝑑𝑑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、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𝑠𝑢𝑏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、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𝑎𝑛𝑑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、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𝑜𝑟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、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𝑠𝑙𝑡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08" y="4235951"/>
                <a:ext cx="370274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" t="-109" r="6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98081" y="4902296"/>
            <a:ext cx="312817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分支指令：</a:t>
            </a:r>
            <a:endParaRPr lang="zh-CN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261408" y="5491358"/>
                <a:ext cx="1161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zh-CN" altLang="en-US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、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08" y="5491358"/>
                <a:ext cx="116134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" t="-111" r="9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 189"/>
          <p:cNvSpPr/>
          <p:nvPr/>
        </p:nvSpPr>
        <p:spPr>
          <a:xfrm>
            <a:off x="12476" y="5285928"/>
            <a:ext cx="9131523" cy="10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7160159" y="4150316"/>
            <a:ext cx="1002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225054" y="3729471"/>
            <a:ext cx="1439162" cy="1599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47391" y="1147742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Op</a:t>
            </a:r>
            <a:endParaRPr lang="en-US" altLang="zh-CN" sz="2000" dirty="0" smtClean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38822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rs</a:t>
            </a:r>
            <a:endParaRPr lang="en-US" altLang="zh-CN" sz="2000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902919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rt</a:t>
            </a:r>
            <a:endParaRPr lang="en-US" altLang="zh-CN" sz="2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1318538" y="2865309"/>
            <a:ext cx="1671085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流程图: 合并 19"/>
          <p:cNvSpPr/>
          <p:nvPr/>
        </p:nvSpPr>
        <p:spPr>
          <a:xfrm flipV="1">
            <a:off x="2027988" y="4452870"/>
            <a:ext cx="252186" cy="242206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320281" y="286530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74241" y="3386156"/>
            <a:ext cx="1365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140140" y="5315321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833097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407021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320281" y="3553982"/>
            <a:ext cx="6181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Data</a:t>
            </a:r>
            <a:endParaRPr lang="zh-CN" altLang="en-US" sz="1800" b="0" dirty="0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484388" y="3629522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33"/>
          <p:cNvCxnSpPr>
            <a:stCxn id="16" idx="2"/>
            <a:endCxn id="21" idx="0"/>
          </p:cNvCxnSpPr>
          <p:nvPr/>
        </p:nvCxnSpPr>
        <p:spPr>
          <a:xfrm rot="5400000">
            <a:off x="1372160" y="1766597"/>
            <a:ext cx="1355917" cy="841506"/>
          </a:xfrm>
          <a:prstGeom prst="bentConnector3">
            <a:avLst>
              <a:gd name="adj1" fmla="val 22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6"/>
          <p:cNvCxnSpPr>
            <a:stCxn id="17" idx="2"/>
            <a:endCxn id="24" idx="0"/>
          </p:cNvCxnSpPr>
          <p:nvPr/>
        </p:nvCxnSpPr>
        <p:spPr>
          <a:xfrm rot="5400000">
            <a:off x="2057957" y="1593617"/>
            <a:ext cx="1361237" cy="1192787"/>
          </a:xfrm>
          <a:prstGeom prst="bentConnector3">
            <a:avLst>
              <a:gd name="adj1" fmla="val 345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9"/>
          <p:cNvCxnSpPr>
            <a:stCxn id="72" idx="2"/>
            <a:endCxn id="45" idx="2"/>
          </p:cNvCxnSpPr>
          <p:nvPr/>
        </p:nvCxnSpPr>
        <p:spPr>
          <a:xfrm rot="5400000">
            <a:off x="2109856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27"/>
          <p:cNvGrpSpPr/>
          <p:nvPr/>
        </p:nvGrpSpPr>
        <p:grpSpPr bwMode="auto">
          <a:xfrm>
            <a:off x="4354938" y="3059714"/>
            <a:ext cx="905476" cy="1641799"/>
            <a:chOff x="2400" y="2496"/>
            <a:chExt cx="288" cy="672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505851" y="3720460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436801" y="2870629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43" name="直接箭头连接符 68"/>
          <p:cNvCxnSpPr>
            <a:endCxn id="42" idx="2"/>
          </p:cNvCxnSpPr>
          <p:nvPr/>
        </p:nvCxnSpPr>
        <p:spPr>
          <a:xfrm flipV="1">
            <a:off x="5260414" y="3278463"/>
            <a:ext cx="609764" cy="33150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6"/>
          <p:cNvCxnSpPr>
            <a:stCxn id="41" idx="3"/>
            <a:endCxn id="48" idx="1"/>
          </p:cNvCxnSpPr>
          <p:nvPr/>
        </p:nvCxnSpPr>
        <p:spPr>
          <a:xfrm>
            <a:off x="5260414" y="3905126"/>
            <a:ext cx="964639" cy="3592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梯形 44"/>
          <p:cNvSpPr/>
          <p:nvPr/>
        </p:nvSpPr>
        <p:spPr>
          <a:xfrm rot="5400000">
            <a:off x="2577540" y="4918620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6225053" y="4075814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49" name="直接箭头连接符 78"/>
          <p:cNvCxnSpPr>
            <a:endCxn id="50" idx="1"/>
          </p:cNvCxnSpPr>
          <p:nvPr/>
        </p:nvCxnSpPr>
        <p:spPr>
          <a:xfrm>
            <a:off x="3175441" y="4150316"/>
            <a:ext cx="3034036" cy="950231"/>
          </a:xfrm>
          <a:prstGeom prst="bentConnector3">
            <a:avLst>
              <a:gd name="adj1" fmla="val 9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209477" y="491201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51" name="直接箭头连接符 36"/>
          <p:cNvCxnSpPr>
            <a:stCxn id="207" idx="2"/>
            <a:endCxn id="25" idx="0"/>
          </p:cNvCxnSpPr>
          <p:nvPr/>
        </p:nvCxnSpPr>
        <p:spPr>
          <a:xfrm rot="5400000">
            <a:off x="3026615" y="1876841"/>
            <a:ext cx="683279" cy="1304297"/>
          </a:xfrm>
          <a:prstGeom prst="bentConnector3">
            <a:avLst>
              <a:gd name="adj1" fmla="val 301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7030795" y="3974997"/>
            <a:ext cx="67494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6288471" y="3729471"/>
            <a:ext cx="6561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6933911" y="3729471"/>
            <a:ext cx="56890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616552" y="3411528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1" idx="1"/>
          </p:cNvCxnSpPr>
          <p:nvPr/>
        </p:nvCxnSpPr>
        <p:spPr>
          <a:xfrm rot="10800000" flipV="1">
            <a:off x="4869306" y="2778683"/>
            <a:ext cx="1355748" cy="475432"/>
          </a:xfrm>
          <a:prstGeom prst="bentConnector3">
            <a:avLst>
              <a:gd name="adj1" fmla="val 100129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合并 58"/>
          <p:cNvSpPr/>
          <p:nvPr/>
        </p:nvSpPr>
        <p:spPr>
          <a:xfrm rot="5400000" flipV="1">
            <a:off x="6161608" y="4516317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48"/>
          <p:cNvCxnSpPr>
            <a:stCxn id="23" idx="3"/>
            <a:endCxn id="59" idx="0"/>
          </p:cNvCxnSpPr>
          <p:nvPr/>
        </p:nvCxnSpPr>
        <p:spPr>
          <a:xfrm flipV="1">
            <a:off x="1907572" y="4591288"/>
            <a:ext cx="4317482" cy="912562"/>
          </a:xfrm>
          <a:prstGeom prst="bentConnector3">
            <a:avLst>
              <a:gd name="adj1" fmla="val 786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154081" y="4697836"/>
            <a:ext cx="0" cy="80601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3761205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rd</a:t>
            </a:r>
            <a:endParaRPr lang="en-US" altLang="zh-CN" sz="2000" dirty="0" smtClean="0"/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4625302" y="1149352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000000</a:t>
            </a:r>
            <a:endParaRPr lang="en-US" altLang="zh-CN" sz="2000" dirty="0" smtClean="0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5777428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</a:rPr>
              <a:t>func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64752" y="1099835"/>
            <a:ext cx="864097" cy="409556"/>
          </a:xfrm>
          <a:prstGeom prst="rect">
            <a:avLst/>
          </a:prstGeom>
          <a:noFill/>
          <a:ln w="19050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 altLang="zh-CN" sz="2000" dirty="0" smtClean="0"/>
          </a:p>
        </p:txBody>
      </p:sp>
      <p:sp>
        <p:nvSpPr>
          <p:cNvPr id="86" name="流程图: 终止 85"/>
          <p:cNvSpPr/>
          <p:nvPr/>
        </p:nvSpPr>
        <p:spPr>
          <a:xfrm rot="16200000" flipH="1">
            <a:off x="3550846" y="418778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2989623" y="4150316"/>
            <a:ext cx="77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203618" y="4518066"/>
            <a:ext cx="583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45" idx="0"/>
          </p:cNvCxnSpPr>
          <p:nvPr/>
        </p:nvCxnSpPr>
        <p:spPr>
          <a:xfrm flipV="1">
            <a:off x="2974241" y="4525606"/>
            <a:ext cx="229377" cy="57523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4051185" y="4334476"/>
            <a:ext cx="3037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终止 131"/>
          <p:cNvSpPr/>
          <p:nvPr/>
        </p:nvSpPr>
        <p:spPr>
          <a:xfrm rot="16200000" flipH="1">
            <a:off x="7948348" y="411903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7854007" y="4441360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5742734" y="4211692"/>
            <a:ext cx="0" cy="129485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7854007" y="4441360"/>
            <a:ext cx="0" cy="106519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5742731" y="5506551"/>
            <a:ext cx="213737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8455643" y="4264342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 flipV="1">
            <a:off x="8763890" y="4263540"/>
            <a:ext cx="0" cy="154913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967471" y="3637659"/>
            <a:ext cx="352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V="1">
            <a:off x="967471" y="3641372"/>
            <a:ext cx="0" cy="21713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7218362" y="3436293"/>
            <a:ext cx="0" cy="293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3911446" y="3692481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8308948" y="3609963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12"/>
          <p:cNvSpPr txBox="1">
            <a:spLocks noChangeArrowheads="1"/>
          </p:cNvSpPr>
          <p:nvPr/>
        </p:nvSpPr>
        <p:spPr bwMode="auto">
          <a:xfrm>
            <a:off x="3091168" y="3380487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ALUSrc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80" name="Text Box 12"/>
          <p:cNvSpPr txBox="1">
            <a:spLocks noChangeArrowheads="1"/>
          </p:cNvSpPr>
          <p:nvPr/>
        </p:nvSpPr>
        <p:spPr bwMode="auto">
          <a:xfrm>
            <a:off x="7743218" y="3247765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1800" b="0" dirty="0" smtClean="0">
                <a:solidFill>
                  <a:srgbClr val="0000FF"/>
                </a:solidFill>
                <a:ea typeface="+mn-ea"/>
              </a:rPr>
              <a:t>2reg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81" name="Text Box 12"/>
          <p:cNvSpPr txBox="1">
            <a:spLocks noChangeArrowheads="1"/>
          </p:cNvSpPr>
          <p:nvPr/>
        </p:nvSpPr>
        <p:spPr bwMode="auto">
          <a:xfrm>
            <a:off x="6225054" y="2574766"/>
            <a:ext cx="136884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07" name="流程图: 终止 206"/>
          <p:cNvSpPr/>
          <p:nvPr/>
        </p:nvSpPr>
        <p:spPr>
          <a:xfrm flipH="1">
            <a:off x="3552956" y="1893961"/>
            <a:ext cx="934892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4" name="直接箭头连接符 213"/>
          <p:cNvCxnSpPr/>
          <p:nvPr/>
        </p:nvCxnSpPr>
        <p:spPr>
          <a:xfrm>
            <a:off x="4192567" y="1490954"/>
            <a:ext cx="0" cy="40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51452" y="1692457"/>
            <a:ext cx="516751" cy="201504"/>
            <a:chOff x="3351452" y="1692457"/>
            <a:chExt cx="516751" cy="201504"/>
          </a:xfrm>
        </p:grpSpPr>
        <p:cxnSp>
          <p:nvCxnSpPr>
            <p:cNvPr id="216" name="直接箭头连接符 215"/>
            <p:cNvCxnSpPr/>
            <p:nvPr/>
          </p:nvCxnSpPr>
          <p:spPr>
            <a:xfrm>
              <a:off x="3868203" y="1692457"/>
              <a:ext cx="0" cy="20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/>
            <p:nvPr/>
          </p:nvCxnSpPr>
          <p:spPr>
            <a:xfrm>
              <a:off x="3351452" y="1705816"/>
              <a:ext cx="516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直接箭头连接符 222"/>
          <p:cNvCxnSpPr/>
          <p:nvPr/>
        </p:nvCxnSpPr>
        <p:spPr>
          <a:xfrm rot="5400000">
            <a:off x="4639224" y="1864335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 Box 12"/>
          <p:cNvSpPr txBox="1">
            <a:spLocks noChangeArrowheads="1"/>
          </p:cNvSpPr>
          <p:nvPr/>
        </p:nvSpPr>
        <p:spPr bwMode="auto">
          <a:xfrm>
            <a:off x="4283968" y="1998821"/>
            <a:ext cx="93467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RegDst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88" name="标题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执行</a:t>
            </a:r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zh-CN" altLang="en-US" sz="2800" dirty="0" smtClean="0">
                <a:solidFill>
                  <a:srgbClr val="FF0000"/>
                </a:solidFill>
              </a:rPr>
              <a:t>型指令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2802544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ALUSrc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0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4749991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2reg = 1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95" name="Text Box 12"/>
          <p:cNvSpPr txBox="1">
            <a:spLocks noChangeArrowheads="1"/>
          </p:cNvSpPr>
          <p:nvPr/>
        </p:nvSpPr>
        <p:spPr bwMode="auto">
          <a:xfrm>
            <a:off x="771689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FF"/>
                </a:solidFill>
                <a:ea typeface="+mn-ea"/>
              </a:rPr>
              <a:t>R</a:t>
            </a:r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egDst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1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41876" y="1485569"/>
            <a:ext cx="2563201" cy="1379675"/>
            <a:chOff x="1781766" y="1643354"/>
            <a:chExt cx="2563201" cy="1379675"/>
          </a:xfrm>
        </p:grpSpPr>
        <p:cxnSp>
          <p:nvCxnSpPr>
            <p:cNvPr id="98" name="直接箭头连接符 33"/>
            <p:cNvCxnSpPr/>
            <p:nvPr/>
          </p:nvCxnSpPr>
          <p:spPr>
            <a:xfrm rot="5400000">
              <a:off x="1524560" y="1918997"/>
              <a:ext cx="1355917" cy="841506"/>
            </a:xfrm>
            <a:prstGeom prst="bentConnector3">
              <a:avLst>
                <a:gd name="adj1" fmla="val 2266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36"/>
            <p:cNvCxnSpPr/>
            <p:nvPr/>
          </p:nvCxnSpPr>
          <p:spPr>
            <a:xfrm rot="5400000">
              <a:off x="2210357" y="1746017"/>
              <a:ext cx="1361237" cy="1192787"/>
            </a:xfrm>
            <a:prstGeom prst="bentConnector3">
              <a:avLst>
                <a:gd name="adj1" fmla="val 34568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344967" y="1643354"/>
              <a:ext cx="0" cy="403006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3503852" y="1844857"/>
              <a:ext cx="516751" cy="201504"/>
              <a:chOff x="3351452" y="1692457"/>
              <a:chExt cx="516751" cy="201504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3868203" y="1692457"/>
                <a:ext cx="0" cy="201504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3351452" y="1705816"/>
                <a:ext cx="516751" cy="0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直接箭头连接符 104"/>
          <p:cNvCxnSpPr>
            <a:endCxn id="207" idx="2"/>
          </p:cNvCxnSpPr>
          <p:nvPr/>
        </p:nvCxnSpPr>
        <p:spPr>
          <a:xfrm flipH="1">
            <a:off x="4020402" y="1893961"/>
            <a:ext cx="172165" cy="293389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36"/>
          <p:cNvCxnSpPr/>
          <p:nvPr/>
        </p:nvCxnSpPr>
        <p:spPr>
          <a:xfrm rot="5400000">
            <a:off x="3039495" y="1879501"/>
            <a:ext cx="683279" cy="1304297"/>
          </a:xfrm>
          <a:prstGeom prst="bentConnector3">
            <a:avLst>
              <a:gd name="adj1" fmla="val 30107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71187" y="1158168"/>
            <a:ext cx="287814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offset/immediate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cxnSp>
        <p:nvCxnSpPr>
          <p:cNvPr id="110" name="直接箭头连接符 39"/>
          <p:cNvCxnSpPr/>
          <p:nvPr/>
        </p:nvCxnSpPr>
        <p:spPr>
          <a:xfrm rot="5400000">
            <a:off x="2084987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987824" y="3370497"/>
            <a:ext cx="3235236" cy="1714687"/>
            <a:chOff x="3126641" y="3538556"/>
            <a:chExt cx="3235236" cy="1714687"/>
          </a:xfrm>
        </p:grpSpPr>
        <p:cxnSp>
          <p:nvCxnSpPr>
            <p:cNvPr id="111" name="直接箭头连接符 110"/>
            <p:cNvCxnSpPr/>
            <p:nvPr/>
          </p:nvCxnSpPr>
          <p:spPr>
            <a:xfrm>
              <a:off x="3126641" y="3538556"/>
              <a:ext cx="1365315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78"/>
            <p:cNvCxnSpPr/>
            <p:nvPr/>
          </p:nvCxnSpPr>
          <p:spPr>
            <a:xfrm>
              <a:off x="3327841" y="4302716"/>
              <a:ext cx="3034036" cy="950231"/>
            </a:xfrm>
            <a:prstGeom prst="bentConnector3">
              <a:avLst>
                <a:gd name="adj1" fmla="val 968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3142023" y="4302716"/>
              <a:ext cx="77739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3356018" y="4670466"/>
              <a:ext cx="583770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5"/>
            <p:cNvCxnSpPr/>
            <p:nvPr/>
          </p:nvCxnSpPr>
          <p:spPr>
            <a:xfrm flipV="1">
              <a:off x="3126641" y="4678006"/>
              <a:ext cx="229377" cy="575237"/>
            </a:xfrm>
            <a:prstGeom prst="bentConnector2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直接箭头连接符 116"/>
          <p:cNvCxnSpPr>
            <a:endCxn id="86" idx="2"/>
          </p:cNvCxnSpPr>
          <p:nvPr/>
        </p:nvCxnSpPr>
        <p:spPr>
          <a:xfrm>
            <a:off x="3787388" y="4163525"/>
            <a:ext cx="270753" cy="170952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066313" y="4353427"/>
            <a:ext cx="303753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269935" y="3903739"/>
            <a:ext cx="2901840" cy="1601425"/>
            <a:chOff x="5412814" y="4057526"/>
            <a:chExt cx="2901840" cy="1601425"/>
          </a:xfrm>
        </p:grpSpPr>
        <p:cxnSp>
          <p:nvCxnSpPr>
            <p:cNvPr id="127" name="直接箭头连接符 36"/>
            <p:cNvCxnSpPr/>
            <p:nvPr/>
          </p:nvCxnSpPr>
          <p:spPr>
            <a:xfrm>
              <a:off x="5412814" y="4057526"/>
              <a:ext cx="964639" cy="359217"/>
            </a:xfrm>
            <a:prstGeom prst="bentConnector3">
              <a:avLst>
                <a:gd name="adj1" fmla="val 5000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>
              <a:off x="8006407" y="4593760"/>
              <a:ext cx="308247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 flipV="1">
              <a:off x="5895134" y="4364092"/>
              <a:ext cx="0" cy="1294859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/>
            <p:nvPr/>
          </p:nvCxnSpPr>
          <p:spPr>
            <a:xfrm flipV="1">
              <a:off x="8006407" y="4593760"/>
              <a:ext cx="0" cy="1065191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>
              <a:off x="5895131" y="5658951"/>
              <a:ext cx="213737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6441187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0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>
            <a:off x="7020272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0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 flipV="1">
            <a:off x="8171775" y="4264343"/>
            <a:ext cx="287909" cy="188527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8466183" y="4265726"/>
            <a:ext cx="308247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8746245" y="4275445"/>
            <a:ext cx="0" cy="1549136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V="1">
            <a:off x="967471" y="3624822"/>
            <a:ext cx="0" cy="2171304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978830" y="3645024"/>
            <a:ext cx="352810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执行</a:t>
            </a:r>
            <a:r>
              <a:rPr lang="en-US" altLang="zh-CN" sz="2800" dirty="0" smtClean="0">
                <a:solidFill>
                  <a:srgbClr val="FF0000"/>
                </a:solidFill>
              </a:rPr>
              <a:t>Load(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型指令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endParaRPr lang="zh-CN" altLang="zh-CN" sz="2800" dirty="0">
              <a:solidFill>
                <a:srgbClr val="0000FF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2476" y="5285928"/>
            <a:ext cx="9131523" cy="10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7635273" y="4125349"/>
            <a:ext cx="5269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225054" y="3729471"/>
            <a:ext cx="1439162" cy="1599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7" name="Rectangle 5"/>
          <p:cNvSpPr>
            <a:spLocks noChangeArrowheads="1"/>
          </p:cNvSpPr>
          <p:nvPr/>
        </p:nvSpPr>
        <p:spPr bwMode="auto">
          <a:xfrm>
            <a:off x="247391" y="1147742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Op</a:t>
            </a:r>
            <a:endParaRPr lang="en-US" altLang="zh-CN" sz="2000" dirty="0" smtClean="0"/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2038822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rs</a:t>
            </a:r>
            <a:endParaRPr lang="en-US" altLang="zh-CN" sz="2000" dirty="0" smtClean="0"/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2902919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rt</a:t>
            </a:r>
            <a:endParaRPr lang="en-US" altLang="zh-CN" sz="2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1318538" y="2865309"/>
            <a:ext cx="1671085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流程图: 合并 110"/>
          <p:cNvSpPr/>
          <p:nvPr/>
        </p:nvSpPr>
        <p:spPr>
          <a:xfrm flipV="1">
            <a:off x="2027988" y="4452870"/>
            <a:ext cx="252186" cy="242206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320281" y="286530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2974241" y="3386156"/>
            <a:ext cx="1365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1140140" y="5315321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116" name="Text Box 12"/>
          <p:cNvSpPr txBox="1">
            <a:spLocks noChangeArrowheads="1"/>
          </p:cNvSpPr>
          <p:nvPr/>
        </p:nvSpPr>
        <p:spPr bwMode="auto">
          <a:xfrm>
            <a:off x="1833097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119" name="Text Box 12"/>
          <p:cNvSpPr txBox="1">
            <a:spLocks noChangeArrowheads="1"/>
          </p:cNvSpPr>
          <p:nvPr/>
        </p:nvSpPr>
        <p:spPr bwMode="auto">
          <a:xfrm>
            <a:off x="2407021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120" name="Text Box 12"/>
          <p:cNvSpPr txBox="1">
            <a:spLocks noChangeArrowheads="1"/>
          </p:cNvSpPr>
          <p:nvPr/>
        </p:nvSpPr>
        <p:spPr bwMode="auto">
          <a:xfrm>
            <a:off x="1320281" y="3553982"/>
            <a:ext cx="6181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Data</a:t>
            </a:r>
            <a:endParaRPr lang="zh-CN" altLang="en-US" sz="1800" b="0" dirty="0"/>
          </a:p>
        </p:txBody>
      </p:sp>
      <p:sp>
        <p:nvSpPr>
          <p:cNvPr id="121" name="Text Box 12"/>
          <p:cNvSpPr txBox="1">
            <a:spLocks noChangeArrowheads="1"/>
          </p:cNvSpPr>
          <p:nvPr/>
        </p:nvSpPr>
        <p:spPr bwMode="auto">
          <a:xfrm>
            <a:off x="1484388" y="3629522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122" name="直接箭头连接符 33"/>
          <p:cNvCxnSpPr>
            <a:stCxn id="108" idx="2"/>
            <a:endCxn id="112" idx="0"/>
          </p:cNvCxnSpPr>
          <p:nvPr/>
        </p:nvCxnSpPr>
        <p:spPr>
          <a:xfrm rot="5400000">
            <a:off x="1372160" y="1766597"/>
            <a:ext cx="1355917" cy="841506"/>
          </a:xfrm>
          <a:prstGeom prst="bentConnector3">
            <a:avLst>
              <a:gd name="adj1" fmla="val 22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36"/>
          <p:cNvCxnSpPr>
            <a:stCxn id="109" idx="2"/>
            <a:endCxn id="116" idx="0"/>
          </p:cNvCxnSpPr>
          <p:nvPr/>
        </p:nvCxnSpPr>
        <p:spPr>
          <a:xfrm rot="5400000">
            <a:off x="2057957" y="1593617"/>
            <a:ext cx="1361237" cy="1192787"/>
          </a:xfrm>
          <a:prstGeom prst="bentConnector3">
            <a:avLst>
              <a:gd name="adj1" fmla="val 345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39"/>
          <p:cNvCxnSpPr>
            <a:stCxn id="248" idx="2"/>
            <a:endCxn id="207" idx="2"/>
          </p:cNvCxnSpPr>
          <p:nvPr/>
        </p:nvCxnSpPr>
        <p:spPr>
          <a:xfrm rot="5400000">
            <a:off x="2109856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27"/>
          <p:cNvGrpSpPr/>
          <p:nvPr/>
        </p:nvGrpSpPr>
        <p:grpSpPr bwMode="auto">
          <a:xfrm>
            <a:off x="4354938" y="3059714"/>
            <a:ext cx="905476" cy="1641799"/>
            <a:chOff x="2400" y="2496"/>
            <a:chExt cx="288" cy="672"/>
          </a:xfrm>
        </p:grpSpPr>
        <p:sp>
          <p:nvSpPr>
            <p:cNvPr id="154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3" name="Text Box 12"/>
          <p:cNvSpPr txBox="1">
            <a:spLocks noChangeArrowheads="1"/>
          </p:cNvSpPr>
          <p:nvPr/>
        </p:nvSpPr>
        <p:spPr bwMode="auto">
          <a:xfrm>
            <a:off x="4505851" y="3720460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204" name="Text Box 12"/>
          <p:cNvSpPr txBox="1">
            <a:spLocks noChangeArrowheads="1"/>
          </p:cNvSpPr>
          <p:nvPr/>
        </p:nvSpPr>
        <p:spPr bwMode="auto">
          <a:xfrm>
            <a:off x="5436801" y="2870629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205" name="直接箭头连接符 68"/>
          <p:cNvCxnSpPr>
            <a:endCxn id="204" idx="2"/>
          </p:cNvCxnSpPr>
          <p:nvPr/>
        </p:nvCxnSpPr>
        <p:spPr>
          <a:xfrm flipV="1">
            <a:off x="5260414" y="3278463"/>
            <a:ext cx="609764" cy="33150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36"/>
          <p:cNvCxnSpPr>
            <a:stCxn id="203" idx="3"/>
            <a:endCxn id="208" idx="1"/>
          </p:cNvCxnSpPr>
          <p:nvPr/>
        </p:nvCxnSpPr>
        <p:spPr>
          <a:xfrm>
            <a:off x="5260414" y="3905126"/>
            <a:ext cx="964639" cy="3592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梯形 206"/>
          <p:cNvSpPr/>
          <p:nvPr/>
        </p:nvSpPr>
        <p:spPr>
          <a:xfrm rot="5400000">
            <a:off x="2577540" y="4918620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Text Box 12"/>
          <p:cNvSpPr txBox="1">
            <a:spLocks noChangeArrowheads="1"/>
          </p:cNvSpPr>
          <p:nvPr/>
        </p:nvSpPr>
        <p:spPr bwMode="auto">
          <a:xfrm>
            <a:off x="6225053" y="4075814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09" name="直接箭头连接符 78"/>
          <p:cNvCxnSpPr>
            <a:endCxn id="210" idx="1"/>
          </p:cNvCxnSpPr>
          <p:nvPr/>
        </p:nvCxnSpPr>
        <p:spPr>
          <a:xfrm>
            <a:off x="3175441" y="4150316"/>
            <a:ext cx="3034036" cy="950231"/>
          </a:xfrm>
          <a:prstGeom prst="bentConnector3">
            <a:avLst>
              <a:gd name="adj1" fmla="val 9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12"/>
          <p:cNvSpPr txBox="1">
            <a:spLocks noChangeArrowheads="1"/>
          </p:cNvSpPr>
          <p:nvPr/>
        </p:nvSpPr>
        <p:spPr bwMode="auto">
          <a:xfrm>
            <a:off x="6209477" y="491201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11" name="直接箭头连接符 36"/>
          <p:cNvCxnSpPr>
            <a:stCxn id="272" idx="2"/>
            <a:endCxn id="119" idx="0"/>
          </p:cNvCxnSpPr>
          <p:nvPr/>
        </p:nvCxnSpPr>
        <p:spPr>
          <a:xfrm rot="5400000">
            <a:off x="3026615" y="1876841"/>
            <a:ext cx="683279" cy="1304297"/>
          </a:xfrm>
          <a:prstGeom prst="bentConnector3">
            <a:avLst>
              <a:gd name="adj1" fmla="val 301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6876256" y="3974997"/>
            <a:ext cx="6749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215" name="Text Box 12"/>
          <p:cNvSpPr txBox="1">
            <a:spLocks noChangeArrowheads="1"/>
          </p:cNvSpPr>
          <p:nvPr/>
        </p:nvSpPr>
        <p:spPr bwMode="auto">
          <a:xfrm>
            <a:off x="6288471" y="3729471"/>
            <a:ext cx="6561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216" name="Text Box 12"/>
          <p:cNvSpPr txBox="1">
            <a:spLocks noChangeArrowheads="1"/>
          </p:cNvSpPr>
          <p:nvPr/>
        </p:nvSpPr>
        <p:spPr bwMode="auto">
          <a:xfrm>
            <a:off x="6933911" y="3729471"/>
            <a:ext cx="56890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6616552" y="3411528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57"/>
          <p:cNvCxnSpPr>
            <a:stCxn id="271" idx="1"/>
          </p:cNvCxnSpPr>
          <p:nvPr/>
        </p:nvCxnSpPr>
        <p:spPr>
          <a:xfrm rot="10800000" flipV="1">
            <a:off x="4869306" y="2778683"/>
            <a:ext cx="1355748" cy="475432"/>
          </a:xfrm>
          <a:prstGeom prst="bentConnector3">
            <a:avLst>
              <a:gd name="adj1" fmla="val 100129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流程图: 合并 228"/>
          <p:cNvSpPr/>
          <p:nvPr/>
        </p:nvSpPr>
        <p:spPr>
          <a:xfrm rot="5400000" flipV="1">
            <a:off x="6161608" y="4516317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48"/>
          <p:cNvCxnSpPr>
            <a:stCxn id="115" idx="3"/>
            <a:endCxn id="229" idx="0"/>
          </p:cNvCxnSpPr>
          <p:nvPr/>
        </p:nvCxnSpPr>
        <p:spPr>
          <a:xfrm flipV="1">
            <a:off x="1907572" y="4591288"/>
            <a:ext cx="4317482" cy="912562"/>
          </a:xfrm>
          <a:prstGeom prst="bentConnector3">
            <a:avLst>
              <a:gd name="adj1" fmla="val 786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2154081" y="4697836"/>
            <a:ext cx="0" cy="80601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5"/>
          <p:cNvSpPr>
            <a:spLocks noChangeArrowheads="1"/>
          </p:cNvSpPr>
          <p:nvPr/>
        </p:nvSpPr>
        <p:spPr bwMode="auto">
          <a:xfrm>
            <a:off x="3761205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rd</a:t>
            </a:r>
            <a:endParaRPr lang="en-US" altLang="zh-CN" sz="2000" dirty="0" smtClean="0"/>
          </a:p>
        </p:txBody>
      </p:sp>
      <p:sp>
        <p:nvSpPr>
          <p:cNvPr id="248" name="Rectangle 5"/>
          <p:cNvSpPr>
            <a:spLocks noChangeArrowheads="1"/>
          </p:cNvSpPr>
          <p:nvPr/>
        </p:nvSpPr>
        <p:spPr bwMode="auto">
          <a:xfrm>
            <a:off x="4625302" y="1149352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000000</a:t>
            </a:r>
            <a:endParaRPr lang="en-US" altLang="zh-CN" sz="2000" dirty="0" smtClean="0"/>
          </a:p>
        </p:txBody>
      </p:sp>
      <p:sp>
        <p:nvSpPr>
          <p:cNvPr id="249" name="Rectangle 5"/>
          <p:cNvSpPr>
            <a:spLocks noChangeArrowheads="1"/>
          </p:cNvSpPr>
          <p:nvPr/>
        </p:nvSpPr>
        <p:spPr bwMode="auto">
          <a:xfrm>
            <a:off x="5777428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</a:rPr>
              <a:t>func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50" name="Rectangle 5"/>
          <p:cNvSpPr>
            <a:spLocks noChangeArrowheads="1"/>
          </p:cNvSpPr>
          <p:nvPr/>
        </p:nvSpPr>
        <p:spPr bwMode="auto">
          <a:xfrm>
            <a:off x="3764752" y="1099835"/>
            <a:ext cx="864097" cy="409556"/>
          </a:xfrm>
          <a:prstGeom prst="rect">
            <a:avLst/>
          </a:prstGeom>
          <a:noFill/>
          <a:ln w="19050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 altLang="zh-CN" sz="2000" dirty="0" smtClean="0"/>
          </a:p>
        </p:txBody>
      </p:sp>
      <p:sp>
        <p:nvSpPr>
          <p:cNvPr id="251" name="流程图: 终止 250"/>
          <p:cNvSpPr/>
          <p:nvPr/>
        </p:nvSpPr>
        <p:spPr>
          <a:xfrm rot="16200000" flipH="1">
            <a:off x="3550846" y="418778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2" name="直接箭头连接符 251"/>
          <p:cNvCxnSpPr/>
          <p:nvPr/>
        </p:nvCxnSpPr>
        <p:spPr>
          <a:xfrm>
            <a:off x="2989623" y="4150316"/>
            <a:ext cx="77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3203618" y="4518066"/>
            <a:ext cx="583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115"/>
          <p:cNvCxnSpPr>
            <a:stCxn id="207" idx="0"/>
          </p:cNvCxnSpPr>
          <p:nvPr/>
        </p:nvCxnSpPr>
        <p:spPr>
          <a:xfrm flipV="1">
            <a:off x="2974241" y="4525606"/>
            <a:ext cx="229377" cy="57523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/>
          <p:nvPr/>
        </p:nvCxnSpPr>
        <p:spPr>
          <a:xfrm>
            <a:off x="4051185" y="4334476"/>
            <a:ext cx="3037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流程图: 终止 255"/>
          <p:cNvSpPr/>
          <p:nvPr/>
        </p:nvSpPr>
        <p:spPr>
          <a:xfrm rot="16200000" flipH="1">
            <a:off x="7948348" y="411903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/>
          <p:nvPr/>
        </p:nvCxnSpPr>
        <p:spPr>
          <a:xfrm>
            <a:off x="7854007" y="4441360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 flipV="1">
            <a:off x="5742734" y="4211692"/>
            <a:ext cx="0" cy="129485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 flipV="1">
            <a:off x="7854007" y="4441360"/>
            <a:ext cx="0" cy="106519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>
            <a:off x="5742731" y="5506551"/>
            <a:ext cx="213737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8455643" y="4264342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 flipV="1">
            <a:off x="8763890" y="4263540"/>
            <a:ext cx="0" cy="154913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>
            <a:off x="967471" y="3637659"/>
            <a:ext cx="352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 flipV="1">
            <a:off x="967471" y="3641372"/>
            <a:ext cx="0" cy="21713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7218362" y="3436293"/>
            <a:ext cx="0" cy="293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>
            <a:off x="3911446" y="3692481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/>
          <p:nvPr/>
        </p:nvCxnSpPr>
        <p:spPr>
          <a:xfrm>
            <a:off x="8308948" y="3609963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 Box 12"/>
          <p:cNvSpPr txBox="1">
            <a:spLocks noChangeArrowheads="1"/>
          </p:cNvSpPr>
          <p:nvPr/>
        </p:nvSpPr>
        <p:spPr bwMode="auto">
          <a:xfrm>
            <a:off x="3091168" y="3380487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ALUSrc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0" name="Text Box 12"/>
          <p:cNvSpPr txBox="1">
            <a:spLocks noChangeArrowheads="1"/>
          </p:cNvSpPr>
          <p:nvPr/>
        </p:nvSpPr>
        <p:spPr bwMode="auto">
          <a:xfrm>
            <a:off x="7743218" y="3247765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1800" b="0" dirty="0" smtClean="0">
                <a:solidFill>
                  <a:srgbClr val="0000FF"/>
                </a:solidFill>
                <a:ea typeface="+mn-ea"/>
              </a:rPr>
              <a:t>2reg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1" name="Text Box 12"/>
          <p:cNvSpPr txBox="1">
            <a:spLocks noChangeArrowheads="1"/>
          </p:cNvSpPr>
          <p:nvPr/>
        </p:nvSpPr>
        <p:spPr bwMode="auto">
          <a:xfrm>
            <a:off x="6225054" y="2574766"/>
            <a:ext cx="136884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2" name="流程图: 终止 271"/>
          <p:cNvSpPr/>
          <p:nvPr/>
        </p:nvSpPr>
        <p:spPr>
          <a:xfrm flipH="1">
            <a:off x="3552956" y="1893961"/>
            <a:ext cx="934892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>
            <a:off x="4192567" y="1490954"/>
            <a:ext cx="0" cy="40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组合 273"/>
          <p:cNvGrpSpPr/>
          <p:nvPr/>
        </p:nvGrpSpPr>
        <p:grpSpPr>
          <a:xfrm>
            <a:off x="3351452" y="1692457"/>
            <a:ext cx="516751" cy="201504"/>
            <a:chOff x="3351452" y="1692457"/>
            <a:chExt cx="516751" cy="201504"/>
          </a:xfrm>
        </p:grpSpPr>
        <p:cxnSp>
          <p:nvCxnSpPr>
            <p:cNvPr id="275" name="直接箭头连接符 274"/>
            <p:cNvCxnSpPr/>
            <p:nvPr/>
          </p:nvCxnSpPr>
          <p:spPr>
            <a:xfrm>
              <a:off x="3868203" y="1692457"/>
              <a:ext cx="0" cy="20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/>
            <p:cNvCxnSpPr/>
            <p:nvPr/>
          </p:nvCxnSpPr>
          <p:spPr>
            <a:xfrm>
              <a:off x="3351452" y="1705816"/>
              <a:ext cx="516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直接箭头连接符 276"/>
          <p:cNvCxnSpPr/>
          <p:nvPr/>
        </p:nvCxnSpPr>
        <p:spPr>
          <a:xfrm rot="5400000">
            <a:off x="4639224" y="1864335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 Box 12"/>
          <p:cNvSpPr txBox="1">
            <a:spLocks noChangeArrowheads="1"/>
          </p:cNvSpPr>
          <p:nvPr/>
        </p:nvSpPr>
        <p:spPr bwMode="auto">
          <a:xfrm>
            <a:off x="4355976" y="1998821"/>
            <a:ext cx="874600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RegDst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9" name="Text Box 12"/>
          <p:cNvSpPr txBox="1">
            <a:spLocks noChangeArrowheads="1"/>
          </p:cNvSpPr>
          <p:nvPr/>
        </p:nvSpPr>
        <p:spPr bwMode="auto">
          <a:xfrm>
            <a:off x="2546763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ALUSrc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1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80" name="Text Box 12"/>
          <p:cNvSpPr txBox="1">
            <a:spLocks noChangeArrowheads="1"/>
          </p:cNvSpPr>
          <p:nvPr/>
        </p:nvSpPr>
        <p:spPr bwMode="auto">
          <a:xfrm>
            <a:off x="4749991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2reg = 0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81" name="Text Box 12"/>
          <p:cNvSpPr txBox="1">
            <a:spLocks noChangeArrowheads="1"/>
          </p:cNvSpPr>
          <p:nvPr/>
        </p:nvSpPr>
        <p:spPr bwMode="auto">
          <a:xfrm>
            <a:off x="771689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FF"/>
                </a:solidFill>
                <a:ea typeface="+mn-ea"/>
              </a:rPr>
              <a:t>R</a:t>
            </a:r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egDst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0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1641876" y="1485569"/>
            <a:ext cx="2563201" cy="1379675"/>
            <a:chOff x="1781766" y="1643354"/>
            <a:chExt cx="2563201" cy="1379675"/>
          </a:xfrm>
        </p:grpSpPr>
        <p:cxnSp>
          <p:nvCxnSpPr>
            <p:cNvPr id="283" name="直接箭头连接符 33"/>
            <p:cNvCxnSpPr/>
            <p:nvPr/>
          </p:nvCxnSpPr>
          <p:spPr>
            <a:xfrm rot="5400000">
              <a:off x="1524560" y="1918997"/>
              <a:ext cx="1355917" cy="841506"/>
            </a:xfrm>
            <a:prstGeom prst="bentConnector3">
              <a:avLst>
                <a:gd name="adj1" fmla="val 2266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36"/>
            <p:cNvCxnSpPr/>
            <p:nvPr/>
          </p:nvCxnSpPr>
          <p:spPr>
            <a:xfrm rot="5400000">
              <a:off x="2210357" y="1746017"/>
              <a:ext cx="1361237" cy="1192787"/>
            </a:xfrm>
            <a:prstGeom prst="bentConnector3">
              <a:avLst>
                <a:gd name="adj1" fmla="val 34568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/>
            <p:cNvCxnSpPr/>
            <p:nvPr/>
          </p:nvCxnSpPr>
          <p:spPr>
            <a:xfrm>
              <a:off x="4344967" y="1643354"/>
              <a:ext cx="0" cy="403006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>
              <a:off x="3503852" y="1844857"/>
              <a:ext cx="516751" cy="201504"/>
              <a:chOff x="3351452" y="1692457"/>
              <a:chExt cx="516751" cy="201504"/>
            </a:xfrm>
          </p:grpSpPr>
          <p:cxnSp>
            <p:nvCxnSpPr>
              <p:cNvPr id="287" name="直接箭头连接符 286"/>
              <p:cNvCxnSpPr/>
              <p:nvPr/>
            </p:nvCxnSpPr>
            <p:spPr>
              <a:xfrm>
                <a:off x="3868203" y="1692457"/>
                <a:ext cx="0" cy="201504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287"/>
              <p:cNvCxnSpPr/>
              <p:nvPr/>
            </p:nvCxnSpPr>
            <p:spPr>
              <a:xfrm>
                <a:off x="3351452" y="1705816"/>
                <a:ext cx="516751" cy="0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9" name="直接箭头连接符 288"/>
          <p:cNvCxnSpPr>
            <a:endCxn id="272" idx="2"/>
          </p:cNvCxnSpPr>
          <p:nvPr/>
        </p:nvCxnSpPr>
        <p:spPr>
          <a:xfrm>
            <a:off x="3868203" y="1888576"/>
            <a:ext cx="152199" cy="298774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36"/>
          <p:cNvCxnSpPr/>
          <p:nvPr/>
        </p:nvCxnSpPr>
        <p:spPr>
          <a:xfrm rot="5400000">
            <a:off x="3039495" y="1879501"/>
            <a:ext cx="683279" cy="1304297"/>
          </a:xfrm>
          <a:prstGeom prst="bentConnector3">
            <a:avLst>
              <a:gd name="adj1" fmla="val 30107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5"/>
          <p:cNvSpPr>
            <a:spLocks noChangeArrowheads="1"/>
          </p:cNvSpPr>
          <p:nvPr/>
        </p:nvSpPr>
        <p:spPr bwMode="auto">
          <a:xfrm>
            <a:off x="3771187" y="1158168"/>
            <a:ext cx="287814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offset/immediate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cxnSp>
        <p:nvCxnSpPr>
          <p:cNvPr id="292" name="直接箭头连接符 39"/>
          <p:cNvCxnSpPr/>
          <p:nvPr/>
        </p:nvCxnSpPr>
        <p:spPr>
          <a:xfrm rot="5400000">
            <a:off x="2084987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组合 292"/>
          <p:cNvGrpSpPr/>
          <p:nvPr/>
        </p:nvGrpSpPr>
        <p:grpSpPr>
          <a:xfrm>
            <a:off x="2987824" y="3370497"/>
            <a:ext cx="3235236" cy="1714687"/>
            <a:chOff x="3126641" y="3538556"/>
            <a:chExt cx="3235236" cy="1714687"/>
          </a:xfrm>
        </p:grpSpPr>
        <p:cxnSp>
          <p:nvCxnSpPr>
            <p:cNvPr id="294" name="直接箭头连接符 293"/>
            <p:cNvCxnSpPr/>
            <p:nvPr/>
          </p:nvCxnSpPr>
          <p:spPr>
            <a:xfrm>
              <a:off x="3126641" y="3538556"/>
              <a:ext cx="1365315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78"/>
            <p:cNvCxnSpPr/>
            <p:nvPr/>
          </p:nvCxnSpPr>
          <p:spPr>
            <a:xfrm>
              <a:off x="3327841" y="4302716"/>
              <a:ext cx="3034036" cy="950231"/>
            </a:xfrm>
            <a:prstGeom prst="bentConnector3">
              <a:avLst>
                <a:gd name="adj1" fmla="val 968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/>
            <p:cNvCxnSpPr/>
            <p:nvPr/>
          </p:nvCxnSpPr>
          <p:spPr>
            <a:xfrm>
              <a:off x="3142023" y="4302716"/>
              <a:ext cx="77739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/>
            <p:cNvCxnSpPr/>
            <p:nvPr/>
          </p:nvCxnSpPr>
          <p:spPr>
            <a:xfrm>
              <a:off x="3356018" y="4670466"/>
              <a:ext cx="583770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115"/>
            <p:cNvCxnSpPr/>
            <p:nvPr/>
          </p:nvCxnSpPr>
          <p:spPr>
            <a:xfrm flipV="1">
              <a:off x="3126641" y="4678006"/>
              <a:ext cx="229377" cy="575237"/>
            </a:xfrm>
            <a:prstGeom prst="bentConnector2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9" name="直接箭头连接符 298"/>
          <p:cNvCxnSpPr>
            <a:endCxn id="251" idx="2"/>
          </p:cNvCxnSpPr>
          <p:nvPr/>
        </p:nvCxnSpPr>
        <p:spPr>
          <a:xfrm flipV="1">
            <a:off x="3761205" y="4334477"/>
            <a:ext cx="296936" cy="194623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4066313" y="4353427"/>
            <a:ext cx="303753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组合 300"/>
          <p:cNvGrpSpPr/>
          <p:nvPr/>
        </p:nvGrpSpPr>
        <p:grpSpPr>
          <a:xfrm>
            <a:off x="5269935" y="3903739"/>
            <a:ext cx="2901840" cy="1601425"/>
            <a:chOff x="5412814" y="4057526"/>
            <a:chExt cx="2901840" cy="1601425"/>
          </a:xfrm>
        </p:grpSpPr>
        <p:cxnSp>
          <p:nvCxnSpPr>
            <p:cNvPr id="302" name="直接箭头连接符 36"/>
            <p:cNvCxnSpPr/>
            <p:nvPr/>
          </p:nvCxnSpPr>
          <p:spPr>
            <a:xfrm>
              <a:off x="5412814" y="4057526"/>
              <a:ext cx="964639" cy="359217"/>
            </a:xfrm>
            <a:prstGeom prst="bentConnector3">
              <a:avLst>
                <a:gd name="adj1" fmla="val 5000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>
              <a:off x="8006407" y="4593760"/>
              <a:ext cx="308247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/>
            <p:nvPr/>
          </p:nvCxnSpPr>
          <p:spPr>
            <a:xfrm flipV="1">
              <a:off x="5895134" y="4364092"/>
              <a:ext cx="0" cy="1294859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/>
            <p:cNvCxnSpPr/>
            <p:nvPr/>
          </p:nvCxnSpPr>
          <p:spPr>
            <a:xfrm flipV="1">
              <a:off x="8006407" y="4593760"/>
              <a:ext cx="0" cy="1065191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/>
            <p:nvPr/>
          </p:nvCxnSpPr>
          <p:spPr>
            <a:xfrm>
              <a:off x="5895131" y="5658951"/>
              <a:ext cx="213737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Text Box 12"/>
          <p:cNvSpPr txBox="1">
            <a:spLocks noChangeArrowheads="1"/>
          </p:cNvSpPr>
          <p:nvPr/>
        </p:nvSpPr>
        <p:spPr bwMode="auto">
          <a:xfrm>
            <a:off x="6441187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0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08" name="Text Box 12"/>
          <p:cNvSpPr txBox="1">
            <a:spLocks noChangeArrowheads="1"/>
          </p:cNvSpPr>
          <p:nvPr/>
        </p:nvSpPr>
        <p:spPr bwMode="auto">
          <a:xfrm>
            <a:off x="7020272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1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309" name="直接箭头连接符 308"/>
          <p:cNvCxnSpPr/>
          <p:nvPr/>
        </p:nvCxnSpPr>
        <p:spPr>
          <a:xfrm>
            <a:off x="8162254" y="4134657"/>
            <a:ext cx="297430" cy="129687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8466183" y="4265726"/>
            <a:ext cx="308247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 flipV="1">
            <a:off x="8746245" y="4275445"/>
            <a:ext cx="0" cy="1549136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 flipV="1">
            <a:off x="967471" y="3624822"/>
            <a:ext cx="0" cy="2171304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/>
          <p:nvPr/>
        </p:nvCxnSpPr>
        <p:spPr>
          <a:xfrm>
            <a:off x="978830" y="3645024"/>
            <a:ext cx="352810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7676663" y="4134656"/>
            <a:ext cx="526981" cy="1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12476" y="5592053"/>
            <a:ext cx="9131523" cy="10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标题 1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0000FF"/>
                </a:solidFill>
              </a:rPr>
              <a:t>R</a:t>
            </a:r>
            <a:r>
              <a:rPr lang="zh-CN" altLang="en-US" sz="2800" dirty="0" smtClean="0">
                <a:solidFill>
                  <a:srgbClr val="0000FF"/>
                </a:solidFill>
              </a:rPr>
              <a:t>型指令与</a:t>
            </a:r>
            <a:r>
              <a:rPr lang="en-US" altLang="zh-CN" sz="2800" dirty="0" smtClean="0">
                <a:solidFill>
                  <a:srgbClr val="0000FF"/>
                </a:solidFill>
              </a:rPr>
              <a:t>Load/Store</a:t>
            </a:r>
            <a:r>
              <a:rPr lang="zh-CN" altLang="en-US" sz="2800" dirty="0" smtClean="0">
                <a:solidFill>
                  <a:srgbClr val="0000FF"/>
                </a:solidFill>
              </a:rPr>
              <a:t>指令合并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执行</a:t>
            </a:r>
            <a:r>
              <a:rPr lang="en-US" altLang="zh-CN" sz="2800" dirty="0" smtClean="0">
                <a:solidFill>
                  <a:srgbClr val="FF0000"/>
                </a:solidFill>
              </a:rPr>
              <a:t>Store(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sw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型指令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2476" y="5285928"/>
            <a:ext cx="9131523" cy="1077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7635273" y="4125349"/>
            <a:ext cx="5269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225054" y="3729471"/>
            <a:ext cx="1439162" cy="15992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Memory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247391" y="1147742"/>
            <a:ext cx="1791431" cy="36164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Op</a:t>
            </a:r>
            <a:endParaRPr lang="en-US" altLang="zh-CN" sz="2000" dirty="0" smtClean="0"/>
          </a:p>
        </p:txBody>
      </p:sp>
      <p:sp>
        <p:nvSpPr>
          <p:cNvPr id="110" name="Rectangle 5"/>
          <p:cNvSpPr>
            <a:spLocks noChangeArrowheads="1"/>
          </p:cNvSpPr>
          <p:nvPr/>
        </p:nvSpPr>
        <p:spPr bwMode="auto">
          <a:xfrm>
            <a:off x="2038822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rs</a:t>
            </a:r>
            <a:endParaRPr lang="en-US" altLang="zh-CN" sz="2000" dirty="0" smtClean="0"/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2902919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rt</a:t>
            </a:r>
            <a:endParaRPr lang="en-US" altLang="zh-CN" sz="2000" dirty="0" smtClean="0"/>
          </a:p>
        </p:txBody>
      </p:sp>
      <p:sp>
        <p:nvSpPr>
          <p:cNvPr id="112" name="矩形 111"/>
          <p:cNvSpPr/>
          <p:nvPr/>
        </p:nvSpPr>
        <p:spPr>
          <a:xfrm>
            <a:off x="1318538" y="2865309"/>
            <a:ext cx="1671085" cy="1836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流程图: 合并 113"/>
          <p:cNvSpPr/>
          <p:nvPr/>
        </p:nvSpPr>
        <p:spPr>
          <a:xfrm flipV="1">
            <a:off x="2027988" y="4452870"/>
            <a:ext cx="252186" cy="242206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1320281" y="286530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smtClean="0"/>
              <a:t>Ra</a:t>
            </a:r>
            <a:endParaRPr lang="zh-CN" altLang="en-US" sz="2000" b="0" dirty="0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2974241" y="3386156"/>
            <a:ext cx="1365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2"/>
          <p:cNvSpPr txBox="1">
            <a:spLocks noChangeArrowheads="1"/>
          </p:cNvSpPr>
          <p:nvPr/>
        </p:nvSpPr>
        <p:spPr bwMode="auto">
          <a:xfrm>
            <a:off x="1140140" y="5315321"/>
            <a:ext cx="76743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solidFill>
                  <a:srgbClr val="0000FF"/>
                </a:solidFill>
              </a:rPr>
              <a:t>Clock</a:t>
            </a:r>
            <a:endParaRPr lang="zh-CN" altLang="en-US" sz="1800" b="0" dirty="0">
              <a:solidFill>
                <a:srgbClr val="0000FF"/>
              </a:solidFill>
            </a:endParaRPr>
          </a:p>
        </p:txBody>
      </p:sp>
      <p:sp>
        <p:nvSpPr>
          <p:cNvPr id="120" name="Text Box 12"/>
          <p:cNvSpPr txBox="1">
            <a:spLocks noChangeArrowheads="1"/>
          </p:cNvSpPr>
          <p:nvPr/>
        </p:nvSpPr>
        <p:spPr bwMode="auto">
          <a:xfrm>
            <a:off x="1833097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Rb</a:t>
            </a:r>
            <a:endParaRPr lang="zh-CN" altLang="en-US" sz="2000" b="0" dirty="0"/>
          </a:p>
        </p:txBody>
      </p:sp>
      <p:sp>
        <p:nvSpPr>
          <p:cNvPr id="121" name="Text Box 12"/>
          <p:cNvSpPr txBox="1">
            <a:spLocks noChangeArrowheads="1"/>
          </p:cNvSpPr>
          <p:nvPr/>
        </p:nvSpPr>
        <p:spPr bwMode="auto">
          <a:xfrm>
            <a:off x="2407021" y="2870629"/>
            <a:ext cx="6181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 err="1" smtClean="0"/>
              <a:t>Rw</a:t>
            </a:r>
            <a:endParaRPr lang="zh-CN" altLang="en-US" sz="2000" b="0" dirty="0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320281" y="3553982"/>
            <a:ext cx="6181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/>
              <a:t>Data</a:t>
            </a:r>
            <a:endParaRPr lang="zh-CN" altLang="en-US" sz="1800" b="0" dirty="0"/>
          </a:p>
        </p:txBody>
      </p:sp>
      <p:sp>
        <p:nvSpPr>
          <p:cNvPr id="154" name="Text Box 12"/>
          <p:cNvSpPr txBox="1">
            <a:spLocks noChangeArrowheads="1"/>
          </p:cNvSpPr>
          <p:nvPr/>
        </p:nvSpPr>
        <p:spPr bwMode="auto">
          <a:xfrm>
            <a:off x="1484388" y="3629522"/>
            <a:ext cx="1540800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32 32-bit</a:t>
            </a:r>
            <a:endParaRPr lang="en-US" altLang="zh-CN" sz="2000" b="0" dirty="0" smtClean="0">
              <a:solidFill>
                <a:srgbClr val="C00000"/>
              </a:solidFill>
            </a:endParaRPr>
          </a:p>
          <a:p>
            <a:pPr algn="r"/>
            <a:r>
              <a:rPr lang="en-US" altLang="zh-CN" sz="2000" b="0" dirty="0" smtClean="0">
                <a:solidFill>
                  <a:srgbClr val="C00000"/>
                </a:solidFill>
              </a:rPr>
              <a:t>Registers</a:t>
            </a:r>
            <a:endParaRPr lang="zh-CN" altLang="en-US" sz="2000" b="0" dirty="0">
              <a:solidFill>
                <a:srgbClr val="C00000"/>
              </a:solidFill>
            </a:endParaRPr>
          </a:p>
        </p:txBody>
      </p:sp>
      <p:cxnSp>
        <p:nvCxnSpPr>
          <p:cNvPr id="155" name="直接箭头连接符 33"/>
          <p:cNvCxnSpPr>
            <a:stCxn id="110" idx="2"/>
            <a:endCxn id="115" idx="0"/>
          </p:cNvCxnSpPr>
          <p:nvPr/>
        </p:nvCxnSpPr>
        <p:spPr>
          <a:xfrm rot="5400000">
            <a:off x="1372160" y="1766597"/>
            <a:ext cx="1355917" cy="841506"/>
          </a:xfrm>
          <a:prstGeom prst="bentConnector3">
            <a:avLst>
              <a:gd name="adj1" fmla="val 22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36"/>
          <p:cNvCxnSpPr>
            <a:stCxn id="111" idx="2"/>
            <a:endCxn id="120" idx="0"/>
          </p:cNvCxnSpPr>
          <p:nvPr/>
        </p:nvCxnSpPr>
        <p:spPr>
          <a:xfrm rot="5400000">
            <a:off x="2057957" y="1593617"/>
            <a:ext cx="1361237" cy="1192787"/>
          </a:xfrm>
          <a:prstGeom prst="bentConnector3">
            <a:avLst>
              <a:gd name="adj1" fmla="val 345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39"/>
          <p:cNvCxnSpPr>
            <a:stCxn id="246" idx="2"/>
            <a:endCxn id="227" idx="2"/>
          </p:cNvCxnSpPr>
          <p:nvPr/>
        </p:nvCxnSpPr>
        <p:spPr>
          <a:xfrm rot="5400000">
            <a:off x="2109856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7"/>
          <p:cNvGrpSpPr/>
          <p:nvPr/>
        </p:nvGrpSpPr>
        <p:grpSpPr bwMode="auto">
          <a:xfrm>
            <a:off x="4354938" y="3059714"/>
            <a:ext cx="905476" cy="1641799"/>
            <a:chOff x="2400" y="2496"/>
            <a:chExt cx="288" cy="672"/>
          </a:xfrm>
        </p:grpSpPr>
        <p:sp>
          <p:nvSpPr>
            <p:cNvPr id="204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1" name="Text Box 12"/>
          <p:cNvSpPr txBox="1">
            <a:spLocks noChangeArrowheads="1"/>
          </p:cNvSpPr>
          <p:nvPr/>
        </p:nvSpPr>
        <p:spPr bwMode="auto">
          <a:xfrm>
            <a:off x="4505851" y="3720460"/>
            <a:ext cx="754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 smtClean="0">
                <a:ea typeface="+mn-ea"/>
              </a:rPr>
              <a:t>ALU</a:t>
            </a:r>
            <a:endParaRPr lang="zh-CN" altLang="en-US" sz="2400" b="0" dirty="0">
              <a:ea typeface="+mn-ea"/>
            </a:endParaRPr>
          </a:p>
        </p:txBody>
      </p: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5436801" y="2870629"/>
            <a:ext cx="866754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Zero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215" name="直接箭头连接符 68"/>
          <p:cNvCxnSpPr>
            <a:endCxn id="212" idx="2"/>
          </p:cNvCxnSpPr>
          <p:nvPr/>
        </p:nvCxnSpPr>
        <p:spPr>
          <a:xfrm flipV="1">
            <a:off x="5260414" y="3278463"/>
            <a:ext cx="609764" cy="331500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36"/>
          <p:cNvCxnSpPr>
            <a:stCxn id="211" idx="3"/>
            <a:endCxn id="228" idx="1"/>
          </p:cNvCxnSpPr>
          <p:nvPr/>
        </p:nvCxnSpPr>
        <p:spPr>
          <a:xfrm>
            <a:off x="5260414" y="3905126"/>
            <a:ext cx="964639" cy="35921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梯形 226"/>
          <p:cNvSpPr/>
          <p:nvPr/>
        </p:nvSpPr>
        <p:spPr>
          <a:xfrm rot="5400000">
            <a:off x="2577540" y="4918620"/>
            <a:ext cx="428957" cy="36444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Text Box 12"/>
          <p:cNvSpPr txBox="1">
            <a:spLocks noChangeArrowheads="1"/>
          </p:cNvSpPr>
          <p:nvPr/>
        </p:nvSpPr>
        <p:spPr bwMode="auto">
          <a:xfrm>
            <a:off x="6225053" y="4075814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ADDR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29" name="直接箭头连接符 78"/>
          <p:cNvCxnSpPr>
            <a:endCxn id="235" idx="1"/>
          </p:cNvCxnSpPr>
          <p:nvPr/>
        </p:nvCxnSpPr>
        <p:spPr>
          <a:xfrm>
            <a:off x="3175441" y="4150316"/>
            <a:ext cx="3034036" cy="950231"/>
          </a:xfrm>
          <a:prstGeom prst="bentConnector3">
            <a:avLst>
              <a:gd name="adj1" fmla="val 96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 Box 12"/>
          <p:cNvSpPr txBox="1">
            <a:spLocks noChangeArrowheads="1"/>
          </p:cNvSpPr>
          <p:nvPr/>
        </p:nvSpPr>
        <p:spPr bwMode="auto">
          <a:xfrm>
            <a:off x="6209477" y="4912018"/>
            <a:ext cx="871371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b="0" dirty="0" smtClean="0">
                <a:ea typeface="+mn-ea"/>
              </a:rPr>
              <a:t>WD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36" name="直接箭头连接符 36"/>
          <p:cNvCxnSpPr>
            <a:stCxn id="270" idx="2"/>
            <a:endCxn id="121" idx="0"/>
          </p:cNvCxnSpPr>
          <p:nvPr/>
        </p:nvCxnSpPr>
        <p:spPr>
          <a:xfrm rot="5400000">
            <a:off x="3026615" y="1876841"/>
            <a:ext cx="683279" cy="1304297"/>
          </a:xfrm>
          <a:prstGeom prst="bentConnector3">
            <a:avLst>
              <a:gd name="adj1" fmla="val 301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 Box 12"/>
          <p:cNvSpPr txBox="1">
            <a:spLocks noChangeArrowheads="1"/>
          </p:cNvSpPr>
          <p:nvPr/>
        </p:nvSpPr>
        <p:spPr bwMode="auto">
          <a:xfrm>
            <a:off x="6876256" y="3974997"/>
            <a:ext cx="6749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0" dirty="0" smtClean="0">
                <a:ea typeface="+mn-ea"/>
              </a:rPr>
              <a:t>RD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238" name="Text Box 12"/>
          <p:cNvSpPr txBox="1">
            <a:spLocks noChangeArrowheads="1"/>
          </p:cNvSpPr>
          <p:nvPr/>
        </p:nvSpPr>
        <p:spPr bwMode="auto">
          <a:xfrm>
            <a:off x="6288471" y="3729471"/>
            <a:ext cx="65616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We</a:t>
            </a:r>
            <a:endParaRPr lang="zh-CN" altLang="en-US" sz="1800" b="0" dirty="0">
              <a:ea typeface="+mn-ea"/>
            </a:endParaRPr>
          </a:p>
        </p:txBody>
      </p:sp>
      <p:sp>
        <p:nvSpPr>
          <p:cNvPr id="239" name="Text Box 12"/>
          <p:cNvSpPr txBox="1">
            <a:spLocks noChangeArrowheads="1"/>
          </p:cNvSpPr>
          <p:nvPr/>
        </p:nvSpPr>
        <p:spPr bwMode="auto">
          <a:xfrm>
            <a:off x="6933911" y="3729471"/>
            <a:ext cx="56890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smtClean="0">
                <a:ea typeface="+mn-ea"/>
              </a:rPr>
              <a:t>Re</a:t>
            </a:r>
            <a:endParaRPr lang="zh-CN" altLang="en-US" sz="1800" b="0" dirty="0">
              <a:ea typeface="+mn-ea"/>
            </a:endParaRPr>
          </a:p>
        </p:txBody>
      </p:sp>
      <p:cxnSp>
        <p:nvCxnSpPr>
          <p:cNvPr id="240" name="直接箭头连接符 239"/>
          <p:cNvCxnSpPr/>
          <p:nvPr/>
        </p:nvCxnSpPr>
        <p:spPr>
          <a:xfrm>
            <a:off x="6616552" y="3411528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57"/>
          <p:cNvCxnSpPr>
            <a:stCxn id="269" idx="1"/>
          </p:cNvCxnSpPr>
          <p:nvPr/>
        </p:nvCxnSpPr>
        <p:spPr>
          <a:xfrm rot="10800000" flipV="1">
            <a:off x="4869306" y="2778683"/>
            <a:ext cx="1355748" cy="475432"/>
          </a:xfrm>
          <a:prstGeom prst="bentConnector3">
            <a:avLst>
              <a:gd name="adj1" fmla="val 100129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合并 241"/>
          <p:cNvSpPr/>
          <p:nvPr/>
        </p:nvSpPr>
        <p:spPr>
          <a:xfrm rot="5400000" flipV="1">
            <a:off x="6161608" y="4516317"/>
            <a:ext cx="276833" cy="149941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箭头连接符 48"/>
          <p:cNvCxnSpPr>
            <a:stCxn id="119" idx="3"/>
            <a:endCxn id="242" idx="0"/>
          </p:cNvCxnSpPr>
          <p:nvPr/>
        </p:nvCxnSpPr>
        <p:spPr>
          <a:xfrm flipV="1">
            <a:off x="1907572" y="4591288"/>
            <a:ext cx="4317482" cy="912562"/>
          </a:xfrm>
          <a:prstGeom prst="bentConnector3">
            <a:avLst>
              <a:gd name="adj1" fmla="val 78620"/>
            </a:avLst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/>
          <p:nvPr/>
        </p:nvCxnSpPr>
        <p:spPr>
          <a:xfrm flipV="1">
            <a:off x="2154081" y="4697836"/>
            <a:ext cx="0" cy="80601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5"/>
          <p:cNvSpPr>
            <a:spLocks noChangeArrowheads="1"/>
          </p:cNvSpPr>
          <p:nvPr/>
        </p:nvSpPr>
        <p:spPr bwMode="auto">
          <a:xfrm>
            <a:off x="3761205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/>
              <a:t>rd</a:t>
            </a:r>
            <a:endParaRPr lang="en-US" altLang="zh-CN" sz="2000" dirty="0" smtClean="0"/>
          </a:p>
        </p:txBody>
      </p:sp>
      <p:sp>
        <p:nvSpPr>
          <p:cNvPr id="246" name="Rectangle 5"/>
          <p:cNvSpPr>
            <a:spLocks noChangeArrowheads="1"/>
          </p:cNvSpPr>
          <p:nvPr/>
        </p:nvSpPr>
        <p:spPr bwMode="auto">
          <a:xfrm>
            <a:off x="4625302" y="1149352"/>
            <a:ext cx="1152126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/>
              <a:t>000000</a:t>
            </a:r>
            <a:endParaRPr lang="en-US" altLang="zh-CN" sz="2000" dirty="0" smtClean="0"/>
          </a:p>
        </p:txBody>
      </p:sp>
      <p:sp>
        <p:nvSpPr>
          <p:cNvPr id="247" name="Rectangle 5"/>
          <p:cNvSpPr>
            <a:spLocks noChangeArrowheads="1"/>
          </p:cNvSpPr>
          <p:nvPr/>
        </p:nvSpPr>
        <p:spPr bwMode="auto">
          <a:xfrm>
            <a:off x="5777428" y="1149352"/>
            <a:ext cx="864097" cy="36004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</a:rPr>
              <a:t>func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248" name="Rectangle 5"/>
          <p:cNvSpPr>
            <a:spLocks noChangeArrowheads="1"/>
          </p:cNvSpPr>
          <p:nvPr/>
        </p:nvSpPr>
        <p:spPr bwMode="auto">
          <a:xfrm>
            <a:off x="3764752" y="1099835"/>
            <a:ext cx="864097" cy="409556"/>
          </a:xfrm>
          <a:prstGeom prst="rect">
            <a:avLst/>
          </a:prstGeom>
          <a:noFill/>
          <a:ln w="19050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 altLang="zh-CN" sz="2000" dirty="0" smtClean="0"/>
          </a:p>
        </p:txBody>
      </p:sp>
      <p:sp>
        <p:nvSpPr>
          <p:cNvPr id="249" name="流程图: 终止 248"/>
          <p:cNvSpPr/>
          <p:nvPr/>
        </p:nvSpPr>
        <p:spPr>
          <a:xfrm rot="16200000" flipH="1">
            <a:off x="3550846" y="418778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0" name="直接箭头连接符 249"/>
          <p:cNvCxnSpPr/>
          <p:nvPr/>
        </p:nvCxnSpPr>
        <p:spPr>
          <a:xfrm>
            <a:off x="2989623" y="4150316"/>
            <a:ext cx="77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3203618" y="4518066"/>
            <a:ext cx="583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115"/>
          <p:cNvCxnSpPr>
            <a:stCxn id="227" idx="0"/>
          </p:cNvCxnSpPr>
          <p:nvPr/>
        </p:nvCxnSpPr>
        <p:spPr>
          <a:xfrm flipV="1">
            <a:off x="2974241" y="4525606"/>
            <a:ext cx="229377" cy="57523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>
            <a:off x="4051185" y="4334476"/>
            <a:ext cx="3037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流程图: 终止 253"/>
          <p:cNvSpPr/>
          <p:nvPr/>
        </p:nvSpPr>
        <p:spPr>
          <a:xfrm rot="16200000" flipH="1">
            <a:off x="7948348" y="4119032"/>
            <a:ext cx="721201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5" name="直接箭头连接符 254"/>
          <p:cNvCxnSpPr/>
          <p:nvPr/>
        </p:nvCxnSpPr>
        <p:spPr>
          <a:xfrm>
            <a:off x="7854007" y="4441360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/>
          <p:nvPr/>
        </p:nvCxnSpPr>
        <p:spPr>
          <a:xfrm flipV="1">
            <a:off x="5742734" y="4211692"/>
            <a:ext cx="0" cy="129485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/>
          <p:nvPr/>
        </p:nvCxnSpPr>
        <p:spPr>
          <a:xfrm flipV="1">
            <a:off x="7854007" y="4441360"/>
            <a:ext cx="0" cy="106519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/>
          <p:nvPr/>
        </p:nvCxnSpPr>
        <p:spPr>
          <a:xfrm>
            <a:off x="5742731" y="5506551"/>
            <a:ext cx="213737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/>
          <p:nvPr/>
        </p:nvCxnSpPr>
        <p:spPr>
          <a:xfrm>
            <a:off x="8455643" y="4264342"/>
            <a:ext cx="30824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/>
          <p:nvPr/>
        </p:nvCxnSpPr>
        <p:spPr>
          <a:xfrm flipV="1">
            <a:off x="8763890" y="4263540"/>
            <a:ext cx="0" cy="154913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/>
          <p:nvPr/>
        </p:nvCxnSpPr>
        <p:spPr>
          <a:xfrm>
            <a:off x="967471" y="3637659"/>
            <a:ext cx="352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/>
          <p:nvPr/>
        </p:nvCxnSpPr>
        <p:spPr>
          <a:xfrm flipV="1">
            <a:off x="967471" y="3641372"/>
            <a:ext cx="0" cy="217130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>
            <a:off x="7218362" y="3436293"/>
            <a:ext cx="0" cy="293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>
            <a:off x="3911446" y="3692481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8308948" y="3609963"/>
            <a:ext cx="0" cy="295163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 Box 12"/>
          <p:cNvSpPr txBox="1">
            <a:spLocks noChangeArrowheads="1"/>
          </p:cNvSpPr>
          <p:nvPr/>
        </p:nvSpPr>
        <p:spPr bwMode="auto">
          <a:xfrm>
            <a:off x="3091168" y="3380487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ALUSrc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68" name="Text Box 12"/>
          <p:cNvSpPr txBox="1">
            <a:spLocks noChangeArrowheads="1"/>
          </p:cNvSpPr>
          <p:nvPr/>
        </p:nvSpPr>
        <p:spPr bwMode="auto">
          <a:xfrm>
            <a:off x="7743218" y="3247765"/>
            <a:ext cx="1131459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1800" b="0" dirty="0" smtClean="0">
                <a:solidFill>
                  <a:srgbClr val="0000FF"/>
                </a:solidFill>
                <a:ea typeface="+mn-ea"/>
              </a:rPr>
              <a:t>2reg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69" name="Text Box 12"/>
          <p:cNvSpPr txBox="1">
            <a:spLocks noChangeArrowheads="1"/>
          </p:cNvSpPr>
          <p:nvPr/>
        </p:nvSpPr>
        <p:spPr bwMode="auto">
          <a:xfrm>
            <a:off x="6225054" y="2574766"/>
            <a:ext cx="1368846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Operation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0" name="流程图: 终止 269"/>
          <p:cNvSpPr/>
          <p:nvPr/>
        </p:nvSpPr>
        <p:spPr>
          <a:xfrm flipH="1">
            <a:off x="3552956" y="1893961"/>
            <a:ext cx="934892" cy="293389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MUX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1" name="直接箭头连接符 270"/>
          <p:cNvCxnSpPr/>
          <p:nvPr/>
        </p:nvCxnSpPr>
        <p:spPr>
          <a:xfrm>
            <a:off x="4192567" y="1490954"/>
            <a:ext cx="0" cy="40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组合 271"/>
          <p:cNvGrpSpPr/>
          <p:nvPr/>
        </p:nvGrpSpPr>
        <p:grpSpPr>
          <a:xfrm>
            <a:off x="3351452" y="1692457"/>
            <a:ext cx="516751" cy="201504"/>
            <a:chOff x="3351452" y="1692457"/>
            <a:chExt cx="516751" cy="201504"/>
          </a:xfrm>
        </p:grpSpPr>
        <p:cxnSp>
          <p:nvCxnSpPr>
            <p:cNvPr id="273" name="直接箭头连接符 272"/>
            <p:cNvCxnSpPr/>
            <p:nvPr/>
          </p:nvCxnSpPr>
          <p:spPr>
            <a:xfrm>
              <a:off x="3868203" y="1692457"/>
              <a:ext cx="0" cy="201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/>
            <p:cNvCxnSpPr/>
            <p:nvPr/>
          </p:nvCxnSpPr>
          <p:spPr>
            <a:xfrm>
              <a:off x="3351452" y="1705816"/>
              <a:ext cx="516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直接箭头连接符 274"/>
          <p:cNvCxnSpPr/>
          <p:nvPr/>
        </p:nvCxnSpPr>
        <p:spPr>
          <a:xfrm rot="5400000">
            <a:off x="4639224" y="1864335"/>
            <a:ext cx="0" cy="3124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 Box 12"/>
          <p:cNvSpPr txBox="1">
            <a:spLocks noChangeArrowheads="1"/>
          </p:cNvSpPr>
          <p:nvPr/>
        </p:nvSpPr>
        <p:spPr bwMode="auto">
          <a:xfrm>
            <a:off x="4315514" y="2043831"/>
            <a:ext cx="904558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 dirty="0" err="1" smtClean="0">
                <a:solidFill>
                  <a:srgbClr val="0000FF"/>
                </a:solidFill>
                <a:ea typeface="+mn-ea"/>
              </a:rPr>
              <a:t>RegDst</a:t>
            </a:r>
            <a:endParaRPr lang="zh-CN" altLang="en-US" sz="1800" b="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7" name="Text Box 12"/>
          <p:cNvSpPr txBox="1">
            <a:spLocks noChangeArrowheads="1"/>
          </p:cNvSpPr>
          <p:nvPr/>
        </p:nvSpPr>
        <p:spPr bwMode="auto">
          <a:xfrm>
            <a:off x="2802544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ALUSrc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1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8" name="Text Box 12"/>
          <p:cNvSpPr txBox="1">
            <a:spLocks noChangeArrowheads="1"/>
          </p:cNvSpPr>
          <p:nvPr/>
        </p:nvSpPr>
        <p:spPr bwMode="auto">
          <a:xfrm>
            <a:off x="4749991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2reg = 0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279" name="Text Box 12"/>
          <p:cNvSpPr txBox="1">
            <a:spLocks noChangeArrowheads="1"/>
          </p:cNvSpPr>
          <p:nvPr/>
        </p:nvSpPr>
        <p:spPr bwMode="auto">
          <a:xfrm>
            <a:off x="771689" y="6128540"/>
            <a:ext cx="198548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0000FF"/>
                </a:solidFill>
                <a:ea typeface="+mn-ea"/>
              </a:rPr>
              <a:t>R</a:t>
            </a:r>
            <a:r>
              <a:rPr lang="en-US" altLang="zh-CN" sz="2400" dirty="0" err="1" smtClean="0">
                <a:solidFill>
                  <a:srgbClr val="0000FF"/>
                </a:solidFill>
                <a:ea typeface="+mn-ea"/>
              </a:rPr>
              <a:t>egDst</a:t>
            </a:r>
            <a:r>
              <a:rPr lang="en-US" altLang="zh-CN" sz="2400" dirty="0" smtClean="0">
                <a:solidFill>
                  <a:srgbClr val="0000FF"/>
                </a:solidFill>
                <a:ea typeface="+mn-ea"/>
              </a:rPr>
              <a:t> = 0</a:t>
            </a:r>
            <a:endParaRPr lang="zh-CN" altLang="en-US" sz="2400" dirty="0">
              <a:solidFill>
                <a:srgbClr val="0000FF"/>
              </a:solidFill>
              <a:ea typeface="+mn-ea"/>
            </a:endParaRPr>
          </a:p>
        </p:txBody>
      </p:sp>
      <p:grpSp>
        <p:nvGrpSpPr>
          <p:cNvPr id="280" name="组合 279"/>
          <p:cNvGrpSpPr/>
          <p:nvPr/>
        </p:nvGrpSpPr>
        <p:grpSpPr>
          <a:xfrm>
            <a:off x="1641876" y="1485569"/>
            <a:ext cx="2563201" cy="1379675"/>
            <a:chOff x="1781766" y="1643354"/>
            <a:chExt cx="2563201" cy="1379675"/>
          </a:xfrm>
        </p:grpSpPr>
        <p:cxnSp>
          <p:nvCxnSpPr>
            <p:cNvPr id="281" name="直接箭头连接符 33"/>
            <p:cNvCxnSpPr/>
            <p:nvPr/>
          </p:nvCxnSpPr>
          <p:spPr>
            <a:xfrm rot="5400000">
              <a:off x="1524560" y="1918997"/>
              <a:ext cx="1355917" cy="841506"/>
            </a:xfrm>
            <a:prstGeom prst="bentConnector3">
              <a:avLst>
                <a:gd name="adj1" fmla="val 2266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36"/>
            <p:cNvCxnSpPr/>
            <p:nvPr/>
          </p:nvCxnSpPr>
          <p:spPr>
            <a:xfrm rot="5400000">
              <a:off x="2210357" y="1746017"/>
              <a:ext cx="1361237" cy="1192787"/>
            </a:xfrm>
            <a:prstGeom prst="bentConnector3">
              <a:avLst>
                <a:gd name="adj1" fmla="val 34568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>
              <a:off x="4344967" y="1643354"/>
              <a:ext cx="0" cy="403006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组合 283"/>
            <p:cNvGrpSpPr/>
            <p:nvPr/>
          </p:nvGrpSpPr>
          <p:grpSpPr>
            <a:xfrm>
              <a:off x="3503852" y="1844857"/>
              <a:ext cx="516751" cy="201504"/>
              <a:chOff x="3351452" y="1692457"/>
              <a:chExt cx="516751" cy="201504"/>
            </a:xfrm>
          </p:grpSpPr>
          <p:cxnSp>
            <p:nvCxnSpPr>
              <p:cNvPr id="285" name="直接箭头连接符 284"/>
              <p:cNvCxnSpPr/>
              <p:nvPr/>
            </p:nvCxnSpPr>
            <p:spPr>
              <a:xfrm>
                <a:off x="3868203" y="1692457"/>
                <a:ext cx="0" cy="201504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285"/>
              <p:cNvCxnSpPr/>
              <p:nvPr/>
            </p:nvCxnSpPr>
            <p:spPr>
              <a:xfrm>
                <a:off x="3351452" y="1705816"/>
                <a:ext cx="516751" cy="0"/>
              </a:xfrm>
              <a:prstGeom prst="straightConnector1">
                <a:avLst/>
              </a:prstGeom>
              <a:ln w="101600">
                <a:solidFill>
                  <a:srgbClr val="FF0000">
                    <a:alpha val="50000"/>
                  </a:srgbClr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7" name="直接箭头连接符 286"/>
          <p:cNvCxnSpPr>
            <a:endCxn id="270" idx="2"/>
          </p:cNvCxnSpPr>
          <p:nvPr/>
        </p:nvCxnSpPr>
        <p:spPr>
          <a:xfrm>
            <a:off x="3868203" y="1888576"/>
            <a:ext cx="152199" cy="298774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36"/>
          <p:cNvCxnSpPr/>
          <p:nvPr/>
        </p:nvCxnSpPr>
        <p:spPr>
          <a:xfrm rot="5400000">
            <a:off x="3039495" y="1879501"/>
            <a:ext cx="683279" cy="1304297"/>
          </a:xfrm>
          <a:prstGeom prst="bentConnector3">
            <a:avLst>
              <a:gd name="adj1" fmla="val 30107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5"/>
          <p:cNvSpPr>
            <a:spLocks noChangeArrowheads="1"/>
          </p:cNvSpPr>
          <p:nvPr/>
        </p:nvSpPr>
        <p:spPr bwMode="auto">
          <a:xfrm>
            <a:off x="3771187" y="1158168"/>
            <a:ext cx="287814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offset/immediate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cxnSp>
        <p:nvCxnSpPr>
          <p:cNvPr id="290" name="直接箭头连接符 39"/>
          <p:cNvCxnSpPr/>
          <p:nvPr/>
        </p:nvCxnSpPr>
        <p:spPr>
          <a:xfrm rot="5400000">
            <a:off x="2084987" y="2009333"/>
            <a:ext cx="3591451" cy="2591569"/>
          </a:xfrm>
          <a:prstGeom prst="bentConnector4">
            <a:avLst>
              <a:gd name="adj1" fmla="val 30604"/>
              <a:gd name="adj2" fmla="val 181772"/>
            </a:avLst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/>
          <p:cNvGrpSpPr/>
          <p:nvPr/>
        </p:nvGrpSpPr>
        <p:grpSpPr>
          <a:xfrm>
            <a:off x="2987824" y="3370497"/>
            <a:ext cx="3235236" cy="1714687"/>
            <a:chOff x="3126641" y="3538556"/>
            <a:chExt cx="3235236" cy="1714687"/>
          </a:xfrm>
        </p:grpSpPr>
        <p:cxnSp>
          <p:nvCxnSpPr>
            <p:cNvPr id="292" name="直接箭头连接符 291"/>
            <p:cNvCxnSpPr/>
            <p:nvPr/>
          </p:nvCxnSpPr>
          <p:spPr>
            <a:xfrm>
              <a:off x="3126641" y="3538556"/>
              <a:ext cx="1365315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78"/>
            <p:cNvCxnSpPr/>
            <p:nvPr/>
          </p:nvCxnSpPr>
          <p:spPr>
            <a:xfrm>
              <a:off x="3327841" y="4302716"/>
              <a:ext cx="3034036" cy="950231"/>
            </a:xfrm>
            <a:prstGeom prst="bentConnector3">
              <a:avLst>
                <a:gd name="adj1" fmla="val 968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/>
            <p:nvPr/>
          </p:nvCxnSpPr>
          <p:spPr>
            <a:xfrm>
              <a:off x="3142023" y="4302716"/>
              <a:ext cx="77739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294"/>
            <p:cNvCxnSpPr/>
            <p:nvPr/>
          </p:nvCxnSpPr>
          <p:spPr>
            <a:xfrm>
              <a:off x="3356018" y="4670466"/>
              <a:ext cx="583770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115"/>
            <p:cNvCxnSpPr/>
            <p:nvPr/>
          </p:nvCxnSpPr>
          <p:spPr>
            <a:xfrm flipV="1">
              <a:off x="3126641" y="4678006"/>
              <a:ext cx="229377" cy="575237"/>
            </a:xfrm>
            <a:prstGeom prst="bentConnector2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直接箭头连接符 296"/>
          <p:cNvCxnSpPr>
            <a:endCxn id="249" idx="2"/>
          </p:cNvCxnSpPr>
          <p:nvPr/>
        </p:nvCxnSpPr>
        <p:spPr>
          <a:xfrm flipV="1">
            <a:off x="3761205" y="4334477"/>
            <a:ext cx="296936" cy="194623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4066313" y="4353427"/>
            <a:ext cx="303753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5269935" y="3903739"/>
            <a:ext cx="2901840" cy="1601425"/>
            <a:chOff x="5412814" y="4057526"/>
            <a:chExt cx="2901840" cy="1601425"/>
          </a:xfrm>
        </p:grpSpPr>
        <p:cxnSp>
          <p:nvCxnSpPr>
            <p:cNvPr id="300" name="直接箭头连接符 36"/>
            <p:cNvCxnSpPr/>
            <p:nvPr/>
          </p:nvCxnSpPr>
          <p:spPr>
            <a:xfrm>
              <a:off x="5412814" y="4057526"/>
              <a:ext cx="964639" cy="359217"/>
            </a:xfrm>
            <a:prstGeom prst="bentConnector3">
              <a:avLst>
                <a:gd name="adj1" fmla="val 50000"/>
              </a:avLst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/>
            <p:nvPr/>
          </p:nvCxnSpPr>
          <p:spPr>
            <a:xfrm>
              <a:off x="8006407" y="4593760"/>
              <a:ext cx="308247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/>
            <p:cNvCxnSpPr/>
            <p:nvPr/>
          </p:nvCxnSpPr>
          <p:spPr>
            <a:xfrm flipV="1">
              <a:off x="5895134" y="4364092"/>
              <a:ext cx="0" cy="1294859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/>
            <p:nvPr/>
          </p:nvCxnSpPr>
          <p:spPr>
            <a:xfrm flipV="1">
              <a:off x="8006407" y="4593760"/>
              <a:ext cx="0" cy="1065191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/>
            <p:nvPr/>
          </p:nvCxnSpPr>
          <p:spPr>
            <a:xfrm>
              <a:off x="5895131" y="5658951"/>
              <a:ext cx="2137373" cy="0"/>
            </a:xfrm>
            <a:prstGeom prst="straightConnector1">
              <a:avLst/>
            </a:prstGeom>
            <a:ln w="101600">
              <a:solidFill>
                <a:srgbClr val="FF0000">
                  <a:alpha val="50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Text Box 12"/>
          <p:cNvSpPr txBox="1">
            <a:spLocks noChangeArrowheads="1"/>
          </p:cNvSpPr>
          <p:nvPr/>
        </p:nvSpPr>
        <p:spPr bwMode="auto">
          <a:xfrm>
            <a:off x="6441187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1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306" name="Text Box 12"/>
          <p:cNvSpPr txBox="1">
            <a:spLocks noChangeArrowheads="1"/>
          </p:cNvSpPr>
          <p:nvPr/>
        </p:nvSpPr>
        <p:spPr bwMode="auto">
          <a:xfrm>
            <a:off x="7020272" y="3093174"/>
            <a:ext cx="363061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 smtClean="0">
                <a:solidFill>
                  <a:srgbClr val="0000FF"/>
                </a:solidFill>
                <a:ea typeface="+mn-ea"/>
              </a:rPr>
              <a:t>0</a:t>
            </a:r>
            <a:endParaRPr lang="zh-CN" altLang="en-US" sz="2000" dirty="0">
              <a:solidFill>
                <a:srgbClr val="0000FF"/>
              </a:solidFill>
              <a:ea typeface="+mn-ea"/>
            </a:endParaRPr>
          </a:p>
        </p:txBody>
      </p:sp>
      <p:cxnSp>
        <p:nvCxnSpPr>
          <p:cNvPr id="307" name="直接箭头连接符 306"/>
          <p:cNvCxnSpPr/>
          <p:nvPr/>
        </p:nvCxnSpPr>
        <p:spPr>
          <a:xfrm>
            <a:off x="8162254" y="4134657"/>
            <a:ext cx="297430" cy="129687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8466183" y="4265726"/>
            <a:ext cx="308247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 flipV="1">
            <a:off x="8746245" y="4275445"/>
            <a:ext cx="0" cy="1549136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967471" y="5812676"/>
            <a:ext cx="7806959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 flipV="1">
            <a:off x="967471" y="3624822"/>
            <a:ext cx="0" cy="2171304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978830" y="3645024"/>
            <a:ext cx="352810" cy="0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 flipV="1">
            <a:off x="7676663" y="4134656"/>
            <a:ext cx="526981" cy="1"/>
          </a:xfrm>
          <a:prstGeom prst="straightConnector1">
            <a:avLst/>
          </a:prstGeom>
          <a:ln w="101600">
            <a:solidFill>
              <a:srgbClr val="FF0000">
                <a:alpha val="50000"/>
              </a:srgb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矩形 396"/>
          <p:cNvSpPr/>
          <p:nvPr/>
        </p:nvSpPr>
        <p:spPr>
          <a:xfrm>
            <a:off x="6723666" y="3822715"/>
            <a:ext cx="1067439" cy="13453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1177334" y="3040543"/>
            <a:ext cx="1351829" cy="1367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Instruction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5" name="标题 1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单周期执行 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- </a:t>
            </a:r>
            <a:r>
              <a:rPr lang="zh-CN" altLang="en-US" sz="2800" dirty="0" smtClean="0">
                <a:solidFill>
                  <a:srgbClr val="0000FF"/>
                </a:solidFill>
              </a:rPr>
              <a:t>数据路径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426935" y="3138205"/>
            <a:ext cx="1118452" cy="127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26935" y="3142251"/>
            <a:ext cx="1003860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Ra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2" name="流程图: 终止 351"/>
          <p:cNvSpPr/>
          <p:nvPr/>
        </p:nvSpPr>
        <p:spPr>
          <a:xfrm flipH="1">
            <a:off x="4070755" y="2621776"/>
            <a:ext cx="474632" cy="29894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4" name="直接箭头连接符 353"/>
          <p:cNvCxnSpPr/>
          <p:nvPr/>
        </p:nvCxnSpPr>
        <p:spPr>
          <a:xfrm>
            <a:off x="4430795" y="227898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4323897" y="2920717"/>
            <a:ext cx="0" cy="239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4214771" y="2431388"/>
            <a:ext cx="0" cy="19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053476" y="3091107"/>
            <a:ext cx="4463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Data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2" name="直接连接符 361"/>
          <p:cNvCxnSpPr/>
          <p:nvPr/>
        </p:nvCxnSpPr>
        <p:spPr>
          <a:xfrm>
            <a:off x="3909729" y="2431388"/>
            <a:ext cx="304961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 flipV="1">
            <a:off x="2529163" y="2275578"/>
            <a:ext cx="1901632" cy="1017446"/>
          </a:xfrm>
          <a:prstGeom prst="bentConnector3">
            <a:avLst>
              <a:gd name="adj1" fmla="val 11662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3909810" y="227898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3503196" y="227557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组合 384"/>
          <p:cNvGrpSpPr/>
          <p:nvPr/>
        </p:nvGrpSpPr>
        <p:grpSpPr>
          <a:xfrm>
            <a:off x="5625507" y="3185696"/>
            <a:ext cx="655282" cy="1372042"/>
            <a:chOff x="6725030" y="3412397"/>
            <a:chExt cx="655282" cy="1372042"/>
          </a:xfrm>
        </p:grpSpPr>
        <p:grpSp>
          <p:nvGrpSpPr>
            <p:cNvPr id="371" name="Group 27"/>
            <p:cNvGrpSpPr/>
            <p:nvPr/>
          </p:nvGrpSpPr>
          <p:grpSpPr bwMode="auto">
            <a:xfrm>
              <a:off x="6732240" y="3412397"/>
              <a:ext cx="648072" cy="1372042"/>
              <a:chOff x="2400" y="2496"/>
              <a:chExt cx="288" cy="672"/>
            </a:xfrm>
          </p:grpSpPr>
          <p:sp>
            <p:nvSpPr>
              <p:cNvPr id="3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" name="Text Box 12"/>
            <p:cNvSpPr txBox="1">
              <a:spLocks noChangeArrowheads="1"/>
            </p:cNvSpPr>
            <p:nvPr/>
          </p:nvSpPr>
          <p:spPr bwMode="auto">
            <a:xfrm>
              <a:off x="6725030" y="3722370"/>
              <a:ext cx="6480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ALU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380" name="流程图: 终止 379"/>
          <p:cNvSpPr/>
          <p:nvPr/>
        </p:nvSpPr>
        <p:spPr>
          <a:xfrm rot="16200000" flipH="1">
            <a:off x="5003584" y="411421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/>
          <p:nvPr/>
        </p:nvCxnSpPr>
        <p:spPr>
          <a:xfrm>
            <a:off x="4872054" y="4993826"/>
            <a:ext cx="18367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/>
          <p:nvPr/>
        </p:nvCxnSpPr>
        <p:spPr>
          <a:xfrm>
            <a:off x="4545387" y="3557880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708789" y="4738984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/>
          <p:cNvCxnSpPr/>
          <p:nvPr/>
        </p:nvCxnSpPr>
        <p:spPr>
          <a:xfrm>
            <a:off x="4879561" y="4146309"/>
            <a:ext cx="0" cy="8579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/>
          <p:nvPr/>
        </p:nvCxnSpPr>
        <p:spPr>
          <a:xfrm>
            <a:off x="4545387" y="4146309"/>
            <a:ext cx="5653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梯形 391"/>
          <p:cNvSpPr/>
          <p:nvPr/>
        </p:nvSpPr>
        <p:spPr>
          <a:xfrm rot="5400000">
            <a:off x="3788442" y="4880382"/>
            <a:ext cx="327608" cy="24776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708789" y="4153758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7287049" y="4165499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8" name="流程图: 终止 397"/>
          <p:cNvSpPr/>
          <p:nvPr/>
        </p:nvSpPr>
        <p:spPr>
          <a:xfrm rot="16200000" flipH="1">
            <a:off x="8044038" y="4353028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0" name="流程图: 终止 399"/>
          <p:cNvSpPr/>
          <p:nvPr/>
        </p:nvSpPr>
        <p:spPr>
          <a:xfrm flipH="1">
            <a:off x="5404081" y="2337706"/>
            <a:ext cx="552671" cy="2566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&lt;&lt;2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1" name="直接箭头连接符 400"/>
          <p:cNvCxnSpPr>
            <a:stCxn id="392" idx="0"/>
            <a:endCxn id="400" idx="3"/>
          </p:cNvCxnSpPr>
          <p:nvPr/>
        </p:nvCxnSpPr>
        <p:spPr>
          <a:xfrm flipV="1">
            <a:off x="4076128" y="2466032"/>
            <a:ext cx="1327953" cy="25382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432"/>
          <p:cNvGrpSpPr/>
          <p:nvPr/>
        </p:nvGrpSpPr>
        <p:grpSpPr>
          <a:xfrm>
            <a:off x="6345587" y="1580127"/>
            <a:ext cx="475687" cy="1055106"/>
            <a:chOff x="6910454" y="2157870"/>
            <a:chExt cx="475687" cy="1055106"/>
          </a:xfrm>
        </p:grpSpPr>
        <p:grpSp>
          <p:nvGrpSpPr>
            <p:cNvPr id="414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15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cxnSp>
        <p:nvCxnSpPr>
          <p:cNvPr id="424" name="直接箭头连接符 423"/>
          <p:cNvCxnSpPr>
            <a:stCxn id="400" idx="1"/>
          </p:cNvCxnSpPr>
          <p:nvPr/>
        </p:nvCxnSpPr>
        <p:spPr>
          <a:xfrm>
            <a:off x="5956752" y="2466032"/>
            <a:ext cx="388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流程图: 终止 424"/>
          <p:cNvSpPr/>
          <p:nvPr/>
        </p:nvSpPr>
        <p:spPr>
          <a:xfrm rot="16200000" flipH="1">
            <a:off x="6948981" y="1795715"/>
            <a:ext cx="665567" cy="29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>
            <a:off x="6821274" y="2107681"/>
            <a:ext cx="309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/>
          <p:cNvCxnSpPr/>
          <p:nvPr/>
        </p:nvCxnSpPr>
        <p:spPr>
          <a:xfrm>
            <a:off x="6922717" y="1806221"/>
            <a:ext cx="2123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/>
          <p:cNvCxnSpPr/>
          <p:nvPr/>
        </p:nvCxnSpPr>
        <p:spPr>
          <a:xfrm>
            <a:off x="2529163" y="1806221"/>
            <a:ext cx="38324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/>
          <p:nvPr/>
        </p:nvCxnSpPr>
        <p:spPr>
          <a:xfrm flipV="1">
            <a:off x="5956753" y="148310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 flipV="1">
            <a:off x="6922717" y="148310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5964413" y="1483105"/>
            <a:ext cx="97408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448190" y="3567585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8" name="直接箭头连接符 400"/>
          <p:cNvCxnSpPr>
            <a:stCxn id="398" idx="2"/>
            <a:endCxn id="447" idx="1"/>
          </p:cNvCxnSpPr>
          <p:nvPr/>
        </p:nvCxnSpPr>
        <p:spPr>
          <a:xfrm flipH="1" flipV="1">
            <a:off x="3448190" y="3775400"/>
            <a:ext cx="4996346" cy="724323"/>
          </a:xfrm>
          <a:prstGeom prst="bentConnector5">
            <a:avLst>
              <a:gd name="adj1" fmla="val -4575"/>
              <a:gd name="adj2" fmla="val -162348"/>
              <a:gd name="adj3" fmla="val 1045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/>
          <p:nvPr/>
        </p:nvCxnSpPr>
        <p:spPr>
          <a:xfrm>
            <a:off x="2986737" y="5004264"/>
            <a:ext cx="8416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/>
          <p:cNvCxnSpPr/>
          <p:nvPr/>
        </p:nvCxnSpPr>
        <p:spPr>
          <a:xfrm flipV="1">
            <a:off x="2986737" y="2278988"/>
            <a:ext cx="0" cy="27252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组合 456"/>
          <p:cNvGrpSpPr/>
          <p:nvPr/>
        </p:nvGrpSpPr>
        <p:grpSpPr>
          <a:xfrm>
            <a:off x="2053476" y="1282600"/>
            <a:ext cx="475687" cy="1055106"/>
            <a:chOff x="6910454" y="2157870"/>
            <a:chExt cx="475687" cy="1055106"/>
          </a:xfrm>
        </p:grpSpPr>
        <p:grpSp>
          <p:nvGrpSpPr>
            <p:cNvPr id="458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60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3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4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6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475" name="矩形 474"/>
          <p:cNvSpPr/>
          <p:nvPr/>
        </p:nvSpPr>
        <p:spPr>
          <a:xfrm>
            <a:off x="1177334" y="3095339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04627" y="2107680"/>
            <a:ext cx="1044415" cy="40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7" name="直接箭头连接符 400"/>
          <p:cNvCxnSpPr>
            <a:stCxn id="476" idx="2"/>
            <a:endCxn id="475" idx="1"/>
          </p:cNvCxnSpPr>
          <p:nvPr/>
        </p:nvCxnSpPr>
        <p:spPr>
          <a:xfrm rot="16200000" flipH="1">
            <a:off x="656636" y="2782455"/>
            <a:ext cx="790897" cy="25049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1737075" y="2145362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926835" y="2791057"/>
            <a:ext cx="81293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/>
          <p:nvPr/>
        </p:nvCxnSpPr>
        <p:spPr>
          <a:xfrm>
            <a:off x="1739772" y="2148189"/>
            <a:ext cx="0" cy="64287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/>
          <p:cNvCxnSpPr/>
          <p:nvPr/>
        </p:nvCxnSpPr>
        <p:spPr>
          <a:xfrm>
            <a:off x="1737075" y="1551361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371120" y="1356841"/>
            <a:ext cx="34539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1" name="直接箭头连接符 400"/>
          <p:cNvCxnSpPr>
            <a:stCxn id="425" idx="2"/>
            <a:endCxn id="476" idx="0"/>
          </p:cNvCxnSpPr>
          <p:nvPr/>
        </p:nvCxnSpPr>
        <p:spPr>
          <a:xfrm flipH="1">
            <a:off x="926835" y="1942410"/>
            <a:ext cx="6501624" cy="165270"/>
          </a:xfrm>
          <a:prstGeom prst="bentConnector4">
            <a:avLst>
              <a:gd name="adj1" fmla="val -3516"/>
              <a:gd name="adj2" fmla="val -488804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矩形 497"/>
          <p:cNvSpPr/>
          <p:nvPr/>
        </p:nvSpPr>
        <p:spPr>
          <a:xfrm>
            <a:off x="2864062" y="1858950"/>
            <a:ext cx="1350628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Instruction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500" name="直接箭头连接符 499"/>
          <p:cNvCxnSpPr/>
          <p:nvPr/>
        </p:nvCxnSpPr>
        <p:spPr>
          <a:xfrm>
            <a:off x="5404081" y="4263729"/>
            <a:ext cx="2466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400"/>
          <p:cNvCxnSpPr/>
          <p:nvPr/>
        </p:nvCxnSpPr>
        <p:spPr>
          <a:xfrm>
            <a:off x="6273581" y="3920720"/>
            <a:ext cx="1659740" cy="1608664"/>
          </a:xfrm>
          <a:prstGeom prst="bentConnector3">
            <a:avLst>
              <a:gd name="adj1" fmla="val 11286"/>
            </a:avLst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/>
          <p:nvPr/>
        </p:nvCxnSpPr>
        <p:spPr>
          <a:xfrm>
            <a:off x="7791106" y="4381244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/>
          <p:cNvCxnSpPr/>
          <p:nvPr/>
        </p:nvCxnSpPr>
        <p:spPr>
          <a:xfrm>
            <a:off x="6451456" y="4381244"/>
            <a:ext cx="2752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箭头连接符 519"/>
          <p:cNvCxnSpPr/>
          <p:nvPr/>
        </p:nvCxnSpPr>
        <p:spPr>
          <a:xfrm>
            <a:off x="7931381" y="4650945"/>
            <a:ext cx="1940" cy="87843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箭头连接符 523"/>
          <p:cNvCxnSpPr/>
          <p:nvPr/>
        </p:nvCxnSpPr>
        <p:spPr>
          <a:xfrm>
            <a:off x="7931381" y="4650945"/>
            <a:ext cx="2197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96" idx="1"/>
          </p:cNvCxnSpPr>
          <p:nvPr/>
        </p:nvCxnSpPr>
        <p:spPr>
          <a:xfrm flipV="1">
            <a:off x="6291283" y="3295910"/>
            <a:ext cx="447122" cy="353647"/>
          </a:xfrm>
          <a:prstGeom prst="bentConnector3">
            <a:avLst>
              <a:gd name="adj1" fmla="val 50000"/>
            </a:avLst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361632" y="2681964"/>
            <a:ext cx="988664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Operation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503196" y="5160052"/>
            <a:ext cx="14684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zh-CN"/>
            </a:defPPr>
            <a:lvl1pPr algn="ctr"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Sign Extender</a:t>
            </a:r>
            <a:endParaRPr lang="en-US" altLang="zh-CN" dirty="0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3851803" y="442326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9" idx="1"/>
          </p:cNvCxnSpPr>
          <p:nvPr/>
        </p:nvCxnSpPr>
        <p:spPr>
          <a:xfrm rot="10800000" flipV="1">
            <a:off x="5964416" y="2889778"/>
            <a:ext cx="397217" cy="460285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738405" y="3088095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Zero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5250811" y="4525354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249627" y="4597713"/>
            <a:ext cx="813286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ALUSrc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6" name="直接箭头连接符 105"/>
          <p:cNvCxnSpPr>
            <a:stCxn id="107" idx="1"/>
            <a:endCxn id="425" idx="3"/>
          </p:cNvCxnSpPr>
          <p:nvPr/>
        </p:nvCxnSpPr>
        <p:spPr>
          <a:xfrm rot="10800000">
            <a:off x="7281765" y="2275193"/>
            <a:ext cx="303534" cy="365666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585299" y="2485541"/>
            <a:ext cx="700468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PCSrc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1" name="直接箭头连接符 110"/>
          <p:cNvCxnSpPr>
            <a:stCxn id="112" idx="2"/>
            <a:endCxn id="398" idx="1"/>
          </p:cNvCxnSpPr>
          <p:nvPr/>
        </p:nvCxnSpPr>
        <p:spPr>
          <a:xfrm>
            <a:off x="8297841" y="3952294"/>
            <a:ext cx="1" cy="29362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945175" y="3641658"/>
            <a:ext cx="705331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</a:rPr>
              <a:t>2reg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2514479"/>
            <a:ext cx="470570" cy="415629"/>
            <a:chOff x="3129063" y="2514479"/>
            <a:chExt cx="470570" cy="415629"/>
          </a:xfrm>
        </p:grpSpPr>
        <p:sp>
          <p:nvSpPr>
            <p:cNvPr id="115" name="矩形 114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3525366" y="2492896"/>
            <a:ext cx="470570" cy="415629"/>
            <a:chOff x="3129063" y="2514479"/>
            <a:chExt cx="470570" cy="415629"/>
          </a:xfrm>
        </p:grpSpPr>
        <p:sp>
          <p:nvSpPr>
            <p:cNvPr id="120" name="矩形 119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4445397" y="2149499"/>
            <a:ext cx="29787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4372689" y="235193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529163" y="3332700"/>
            <a:ext cx="39748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2926649" y="348758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H="1">
            <a:off x="4545001" y="2791057"/>
            <a:ext cx="4266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958210" y="2561610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err="1" smtClean="0">
                <a:solidFill>
                  <a:srgbClr val="0000FF"/>
                </a:solidFill>
              </a:rPr>
              <a:t>RegDst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4731875" y="4365104"/>
            <a:ext cx="37881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6723666" y="3873744"/>
            <a:ext cx="106743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0" rIns="0" bIns="0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   Re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4190" y="351096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7080487" y="351096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070861" y="4437112"/>
            <a:ext cx="753590" cy="314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RegWR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3" name="流程图: 合并 12"/>
          <p:cNvSpPr/>
          <p:nvPr/>
        </p:nvSpPr>
        <p:spPr>
          <a:xfrm flipV="1">
            <a:off x="1737360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合并 1"/>
          <p:cNvSpPr/>
          <p:nvPr/>
        </p:nvSpPr>
        <p:spPr>
          <a:xfrm flipV="1">
            <a:off x="7164070" y="503174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 flipV="1">
            <a:off x="3909695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6783976" y="3977715"/>
            <a:ext cx="1067439" cy="1186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1237644" y="3037113"/>
            <a:ext cx="1351829" cy="1367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Instruction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487245" y="3134775"/>
            <a:ext cx="1118452" cy="127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87245" y="3138821"/>
            <a:ext cx="1003860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Ra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2" name="流程图: 终止 351"/>
          <p:cNvSpPr/>
          <p:nvPr/>
        </p:nvSpPr>
        <p:spPr>
          <a:xfrm flipH="1">
            <a:off x="4131065" y="2618346"/>
            <a:ext cx="474632" cy="29894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4" name="直接箭头连接符 353"/>
          <p:cNvCxnSpPr/>
          <p:nvPr/>
        </p:nvCxnSpPr>
        <p:spPr>
          <a:xfrm>
            <a:off x="4491105" y="227555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4384207" y="2917287"/>
            <a:ext cx="0" cy="239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4275081" y="2427958"/>
            <a:ext cx="0" cy="19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13786" y="3087677"/>
            <a:ext cx="4463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Data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2" name="直接连接符 361"/>
          <p:cNvCxnSpPr/>
          <p:nvPr/>
        </p:nvCxnSpPr>
        <p:spPr>
          <a:xfrm>
            <a:off x="3970039" y="2427958"/>
            <a:ext cx="304961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 flipV="1">
            <a:off x="2589473" y="2272148"/>
            <a:ext cx="1901632" cy="1017446"/>
          </a:xfrm>
          <a:prstGeom prst="bentConnector3">
            <a:avLst>
              <a:gd name="adj1" fmla="val 11662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3970120" y="227555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3563506" y="227214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组合 384"/>
          <p:cNvGrpSpPr/>
          <p:nvPr/>
        </p:nvGrpSpPr>
        <p:grpSpPr>
          <a:xfrm>
            <a:off x="5685817" y="3182266"/>
            <a:ext cx="655282" cy="1372042"/>
            <a:chOff x="6725030" y="3412397"/>
            <a:chExt cx="655282" cy="1372042"/>
          </a:xfrm>
        </p:grpSpPr>
        <p:grpSp>
          <p:nvGrpSpPr>
            <p:cNvPr id="371" name="Group 27"/>
            <p:cNvGrpSpPr/>
            <p:nvPr/>
          </p:nvGrpSpPr>
          <p:grpSpPr bwMode="auto">
            <a:xfrm>
              <a:off x="6732240" y="3412397"/>
              <a:ext cx="648072" cy="1372042"/>
              <a:chOff x="2400" y="2496"/>
              <a:chExt cx="288" cy="672"/>
            </a:xfrm>
          </p:grpSpPr>
          <p:sp>
            <p:nvSpPr>
              <p:cNvPr id="3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" name="Text Box 12"/>
            <p:cNvSpPr txBox="1">
              <a:spLocks noChangeArrowheads="1"/>
            </p:cNvSpPr>
            <p:nvPr/>
          </p:nvSpPr>
          <p:spPr bwMode="auto">
            <a:xfrm>
              <a:off x="6725030" y="3722370"/>
              <a:ext cx="6480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ALU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380" name="流程图: 终止 379"/>
          <p:cNvSpPr/>
          <p:nvPr/>
        </p:nvSpPr>
        <p:spPr>
          <a:xfrm rot="16200000" flipH="1">
            <a:off x="5063894" y="411078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/>
          <p:nvPr/>
        </p:nvCxnSpPr>
        <p:spPr>
          <a:xfrm>
            <a:off x="4932364" y="4990396"/>
            <a:ext cx="18367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769099" y="4735554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/>
          <p:cNvCxnSpPr/>
          <p:nvPr/>
        </p:nvCxnSpPr>
        <p:spPr>
          <a:xfrm>
            <a:off x="4939871" y="4142879"/>
            <a:ext cx="0" cy="8579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/>
          <p:nvPr/>
        </p:nvCxnSpPr>
        <p:spPr>
          <a:xfrm>
            <a:off x="4605697" y="4142879"/>
            <a:ext cx="5653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梯形 391"/>
          <p:cNvSpPr/>
          <p:nvPr/>
        </p:nvSpPr>
        <p:spPr>
          <a:xfrm rot="5400000">
            <a:off x="3848752" y="4876952"/>
            <a:ext cx="327608" cy="24776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769099" y="3977716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7347359" y="3989457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8" name="流程图: 终止 397"/>
          <p:cNvSpPr/>
          <p:nvPr/>
        </p:nvSpPr>
        <p:spPr>
          <a:xfrm rot="16200000" flipH="1">
            <a:off x="8104348" y="412183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0" name="流程图: 终止 399"/>
          <p:cNvSpPr/>
          <p:nvPr/>
        </p:nvSpPr>
        <p:spPr>
          <a:xfrm flipH="1">
            <a:off x="5464391" y="2334276"/>
            <a:ext cx="552671" cy="2566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&lt;&lt;2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1" name="直接箭头连接符 400"/>
          <p:cNvCxnSpPr>
            <a:stCxn id="392" idx="0"/>
            <a:endCxn id="400" idx="3"/>
          </p:cNvCxnSpPr>
          <p:nvPr/>
        </p:nvCxnSpPr>
        <p:spPr>
          <a:xfrm flipV="1">
            <a:off x="4136438" y="2462602"/>
            <a:ext cx="1327953" cy="25382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432"/>
          <p:cNvGrpSpPr/>
          <p:nvPr/>
        </p:nvGrpSpPr>
        <p:grpSpPr>
          <a:xfrm>
            <a:off x="6405897" y="1576697"/>
            <a:ext cx="475687" cy="1055106"/>
            <a:chOff x="6910454" y="2157870"/>
            <a:chExt cx="475687" cy="1055106"/>
          </a:xfrm>
        </p:grpSpPr>
        <p:grpSp>
          <p:nvGrpSpPr>
            <p:cNvPr id="414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15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cxnSp>
        <p:nvCxnSpPr>
          <p:cNvPr id="424" name="直接箭头连接符 423"/>
          <p:cNvCxnSpPr>
            <a:stCxn id="400" idx="1"/>
          </p:cNvCxnSpPr>
          <p:nvPr/>
        </p:nvCxnSpPr>
        <p:spPr>
          <a:xfrm>
            <a:off x="6017062" y="2462602"/>
            <a:ext cx="388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流程图: 终止 424"/>
          <p:cNvSpPr/>
          <p:nvPr/>
        </p:nvSpPr>
        <p:spPr>
          <a:xfrm rot="16200000" flipH="1">
            <a:off x="7009291" y="1792285"/>
            <a:ext cx="665567" cy="29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>
            <a:off x="6881584" y="2104251"/>
            <a:ext cx="309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/>
          <p:cNvCxnSpPr/>
          <p:nvPr/>
        </p:nvCxnSpPr>
        <p:spPr>
          <a:xfrm>
            <a:off x="6983027" y="1802791"/>
            <a:ext cx="2123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/>
          <p:cNvCxnSpPr/>
          <p:nvPr/>
        </p:nvCxnSpPr>
        <p:spPr>
          <a:xfrm>
            <a:off x="2589473" y="1802791"/>
            <a:ext cx="38324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/>
          <p:nvPr/>
        </p:nvCxnSpPr>
        <p:spPr>
          <a:xfrm flipV="1">
            <a:off x="6017063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 flipV="1">
            <a:off x="6983027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6024723" y="1479675"/>
            <a:ext cx="97408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508500" y="3564155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8" name="直接箭头连接符 400"/>
          <p:cNvCxnSpPr>
            <a:stCxn id="398" idx="2"/>
            <a:endCxn id="447" idx="1"/>
          </p:cNvCxnSpPr>
          <p:nvPr/>
        </p:nvCxnSpPr>
        <p:spPr>
          <a:xfrm flipH="1" flipV="1">
            <a:off x="3508500" y="3771970"/>
            <a:ext cx="4996346" cy="496558"/>
          </a:xfrm>
          <a:prstGeom prst="bentConnector5">
            <a:avLst>
              <a:gd name="adj1" fmla="val -4575"/>
              <a:gd name="adj2" fmla="val -294587"/>
              <a:gd name="adj3" fmla="val 1045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/>
          <p:nvPr/>
        </p:nvCxnSpPr>
        <p:spPr>
          <a:xfrm>
            <a:off x="3047047" y="5000834"/>
            <a:ext cx="8416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/>
          <p:cNvCxnSpPr/>
          <p:nvPr/>
        </p:nvCxnSpPr>
        <p:spPr>
          <a:xfrm flipV="1">
            <a:off x="3047047" y="2275558"/>
            <a:ext cx="0" cy="27252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组合 456"/>
          <p:cNvGrpSpPr/>
          <p:nvPr/>
        </p:nvGrpSpPr>
        <p:grpSpPr>
          <a:xfrm>
            <a:off x="2113786" y="1279170"/>
            <a:ext cx="475687" cy="1055106"/>
            <a:chOff x="6910454" y="2157870"/>
            <a:chExt cx="475687" cy="1055106"/>
          </a:xfrm>
        </p:grpSpPr>
        <p:grpSp>
          <p:nvGrpSpPr>
            <p:cNvPr id="458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60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3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4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6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475" name="矩形 474"/>
          <p:cNvSpPr/>
          <p:nvPr/>
        </p:nvSpPr>
        <p:spPr>
          <a:xfrm>
            <a:off x="1237644" y="3091909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64937" y="2104250"/>
            <a:ext cx="1044415" cy="40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7" name="直接箭头连接符 400"/>
          <p:cNvCxnSpPr>
            <a:stCxn id="476" idx="2"/>
            <a:endCxn id="475" idx="1"/>
          </p:cNvCxnSpPr>
          <p:nvPr/>
        </p:nvCxnSpPr>
        <p:spPr>
          <a:xfrm rot="16200000" flipH="1">
            <a:off x="716946" y="2779025"/>
            <a:ext cx="790897" cy="25049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1797385" y="2141932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987145" y="2787627"/>
            <a:ext cx="81293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/>
          <p:nvPr/>
        </p:nvCxnSpPr>
        <p:spPr>
          <a:xfrm>
            <a:off x="1800082" y="2144759"/>
            <a:ext cx="0" cy="64287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/>
          <p:cNvCxnSpPr/>
          <p:nvPr/>
        </p:nvCxnSpPr>
        <p:spPr>
          <a:xfrm>
            <a:off x="1797385" y="1547931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431430" y="1353411"/>
            <a:ext cx="34539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2924372" y="1855520"/>
            <a:ext cx="1350628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Instruction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500" name="直接箭头连接符 499"/>
          <p:cNvCxnSpPr/>
          <p:nvPr/>
        </p:nvCxnSpPr>
        <p:spPr>
          <a:xfrm>
            <a:off x="5464391" y="4260299"/>
            <a:ext cx="2466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400"/>
          <p:cNvCxnSpPr/>
          <p:nvPr/>
        </p:nvCxnSpPr>
        <p:spPr>
          <a:xfrm>
            <a:off x="6333891" y="3917290"/>
            <a:ext cx="1659740" cy="1608664"/>
          </a:xfrm>
          <a:prstGeom prst="bentConnector3">
            <a:avLst>
              <a:gd name="adj1" fmla="val 11286"/>
            </a:avLst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/>
          <p:nvPr/>
        </p:nvCxnSpPr>
        <p:spPr>
          <a:xfrm>
            <a:off x="7851415" y="418553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/>
          <p:cNvCxnSpPr/>
          <p:nvPr/>
        </p:nvCxnSpPr>
        <p:spPr>
          <a:xfrm>
            <a:off x="6511766" y="4205202"/>
            <a:ext cx="2752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箭头连接符 519"/>
          <p:cNvCxnSpPr/>
          <p:nvPr/>
        </p:nvCxnSpPr>
        <p:spPr>
          <a:xfrm>
            <a:off x="7993631" y="4393345"/>
            <a:ext cx="0" cy="11326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箭头连接符 523"/>
          <p:cNvCxnSpPr/>
          <p:nvPr/>
        </p:nvCxnSpPr>
        <p:spPr>
          <a:xfrm>
            <a:off x="7991692" y="4393345"/>
            <a:ext cx="2197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351593" y="3646127"/>
            <a:ext cx="63143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440555" y="2817717"/>
            <a:ext cx="988664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Operation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563506" y="5156622"/>
            <a:ext cx="14684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zh-CN"/>
            </a:defPPr>
            <a:lvl1pPr algn="ctr"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Sign Extender</a:t>
            </a:r>
            <a:endParaRPr lang="en-US" altLang="zh-CN" dirty="0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3983868" y="441983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0800000" flipV="1">
            <a:off x="6024724" y="3066035"/>
            <a:ext cx="403669" cy="280599"/>
          </a:xfrm>
          <a:prstGeom prst="bentConnector3">
            <a:avLst>
              <a:gd name="adj1" fmla="val 98978"/>
            </a:avLst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001963" y="3498958"/>
            <a:ext cx="690792" cy="27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Zero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5311121" y="4521924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309937" y="4594283"/>
            <a:ext cx="813286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ALUSrc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6" name="直接箭头连接符 105"/>
          <p:cNvCxnSpPr>
            <a:stCxn id="107" idx="1"/>
            <a:endCxn id="425" idx="3"/>
          </p:cNvCxnSpPr>
          <p:nvPr/>
        </p:nvCxnSpPr>
        <p:spPr>
          <a:xfrm rot="10800000">
            <a:off x="7342075" y="2271763"/>
            <a:ext cx="303534" cy="365666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645609" y="2482111"/>
            <a:ext cx="700468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PCSrc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1" name="直接箭头连接符 110"/>
          <p:cNvCxnSpPr>
            <a:stCxn id="112" idx="2"/>
            <a:endCxn id="398" idx="1"/>
          </p:cNvCxnSpPr>
          <p:nvPr/>
        </p:nvCxnSpPr>
        <p:spPr>
          <a:xfrm>
            <a:off x="8353946" y="3709768"/>
            <a:ext cx="4206" cy="3049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031435" y="3399132"/>
            <a:ext cx="645021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</a:rPr>
              <a:t>2reg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92150" y="2511049"/>
            <a:ext cx="470570" cy="415629"/>
            <a:chOff x="3129063" y="2514479"/>
            <a:chExt cx="470570" cy="415629"/>
          </a:xfrm>
        </p:grpSpPr>
        <p:sp>
          <p:nvSpPr>
            <p:cNvPr id="115" name="矩形 114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3585676" y="2489466"/>
            <a:ext cx="470570" cy="415629"/>
            <a:chOff x="3129063" y="2514479"/>
            <a:chExt cx="470570" cy="415629"/>
          </a:xfrm>
        </p:grpSpPr>
        <p:sp>
          <p:nvSpPr>
            <p:cNvPr id="120" name="矩形 119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4505707" y="2146069"/>
            <a:ext cx="29787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4432999" y="234850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589473" y="3329270"/>
            <a:ext cx="39748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2986959" y="348415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9" y="76200"/>
                <a:ext cx="41053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𝑎𝑑𝑑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𝑟𝑑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9" y="76200"/>
                <a:ext cx="4105320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5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400"/>
          <p:cNvCxnSpPr/>
          <p:nvPr/>
        </p:nvCxnSpPr>
        <p:spPr>
          <a:xfrm rot="16200000" flipH="1">
            <a:off x="708067" y="2785744"/>
            <a:ext cx="790897" cy="250499"/>
          </a:xfrm>
          <a:prstGeom prst="bentConnector2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791202" y="2146069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978265" y="2792747"/>
            <a:ext cx="81293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796289" y="2124948"/>
            <a:ext cx="0" cy="64287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362"/>
          <p:cNvCxnSpPr/>
          <p:nvPr/>
        </p:nvCxnSpPr>
        <p:spPr>
          <a:xfrm flipV="1">
            <a:off x="2589588" y="2272148"/>
            <a:ext cx="1901632" cy="1017446"/>
          </a:xfrm>
          <a:prstGeom prst="bentConnector3">
            <a:avLst>
              <a:gd name="adj1" fmla="val 11662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620127" y="2738762"/>
            <a:ext cx="4266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5033336" y="2509315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err="1">
                <a:solidFill>
                  <a:srgbClr val="0000FF"/>
                </a:solidFill>
              </a:rPr>
              <a:t>R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egDst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4490336" y="2249276"/>
            <a:ext cx="0" cy="36004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3970120" y="226634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563506" y="224877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3047047" y="2284556"/>
            <a:ext cx="0" cy="2725276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989175" y="2427958"/>
            <a:ext cx="304961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3041921" y="4990396"/>
            <a:ext cx="84162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4271361" y="2413633"/>
            <a:ext cx="0" cy="190388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368381" y="2618346"/>
            <a:ext cx="121956" cy="520475"/>
            <a:chOff x="4368381" y="2618346"/>
            <a:chExt cx="121956" cy="520475"/>
          </a:xfrm>
        </p:grpSpPr>
        <p:cxnSp>
          <p:nvCxnSpPr>
            <p:cNvPr id="143" name="直接箭头连接符 142"/>
            <p:cNvCxnSpPr>
              <a:endCxn id="352" idx="2"/>
            </p:cNvCxnSpPr>
            <p:nvPr/>
          </p:nvCxnSpPr>
          <p:spPr>
            <a:xfrm flipH="1">
              <a:off x="4368381" y="2618346"/>
              <a:ext cx="121956" cy="298941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4370201" y="2899166"/>
              <a:ext cx="0" cy="239655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直接箭头连接符 400"/>
          <p:cNvCxnSpPr/>
          <p:nvPr/>
        </p:nvCxnSpPr>
        <p:spPr>
          <a:xfrm flipV="1">
            <a:off x="4141655" y="2459847"/>
            <a:ext cx="1327953" cy="253823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574985" y="1802791"/>
            <a:ext cx="3832469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6017063" y="1484692"/>
            <a:ext cx="0" cy="323116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6009853" y="1484692"/>
            <a:ext cx="97408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6983027" y="1456176"/>
            <a:ext cx="0" cy="323116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6978545" y="1802791"/>
            <a:ext cx="212352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791584" y="1547931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6024724" y="2455967"/>
            <a:ext cx="38883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6866470" y="2104251"/>
            <a:ext cx="309313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425" idx="2"/>
          </p:cNvCxnSpPr>
          <p:nvPr/>
        </p:nvCxnSpPr>
        <p:spPr>
          <a:xfrm>
            <a:off x="7190897" y="1806723"/>
            <a:ext cx="297872" cy="132257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998860" y="1124748"/>
            <a:ext cx="0" cy="983434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7767873" y="1124746"/>
            <a:ext cx="0" cy="831936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998860" y="1124744"/>
            <a:ext cx="6769012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98860" y="1103122"/>
            <a:ext cx="0" cy="983434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7767873" y="1103120"/>
            <a:ext cx="0" cy="831936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998860" y="1103118"/>
            <a:ext cx="6769012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4805631" y="4393345"/>
            <a:ext cx="37881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4789366" y="4393345"/>
            <a:ext cx="37881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4599861" y="4142879"/>
            <a:ext cx="56530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4939871" y="4125330"/>
            <a:ext cx="0" cy="857955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4932363" y="4985315"/>
            <a:ext cx="183673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380" idx="2"/>
          </p:cNvCxnSpPr>
          <p:nvPr/>
        </p:nvCxnSpPr>
        <p:spPr>
          <a:xfrm>
            <a:off x="5168183" y="4142879"/>
            <a:ext cx="296209" cy="11459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5433310" y="4257477"/>
            <a:ext cx="24667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333891" y="3917290"/>
            <a:ext cx="1659740" cy="1608664"/>
            <a:chOff x="6486291" y="4069690"/>
            <a:chExt cx="1659740" cy="1608664"/>
          </a:xfrm>
        </p:grpSpPr>
        <p:cxnSp>
          <p:nvCxnSpPr>
            <p:cNvPr id="182" name="直接箭头连接符 400"/>
            <p:cNvCxnSpPr/>
            <p:nvPr/>
          </p:nvCxnSpPr>
          <p:spPr>
            <a:xfrm>
              <a:off x="6486291" y="4069690"/>
              <a:ext cx="1659740" cy="1608664"/>
            </a:xfrm>
            <a:prstGeom prst="bentConnector3">
              <a:avLst>
                <a:gd name="adj1" fmla="val 11286"/>
              </a:avLst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/>
            <p:nvPr/>
          </p:nvCxnSpPr>
          <p:spPr>
            <a:xfrm>
              <a:off x="6664166" y="4357602"/>
              <a:ext cx="275294" cy="0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/>
          <p:nvPr/>
        </p:nvCxnSpPr>
        <p:spPr>
          <a:xfrm>
            <a:off x="7993631" y="4393345"/>
            <a:ext cx="0" cy="113260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7980583" y="4393345"/>
            <a:ext cx="219763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endCxn id="398" idx="2"/>
          </p:cNvCxnSpPr>
          <p:nvPr/>
        </p:nvCxnSpPr>
        <p:spPr>
          <a:xfrm flipV="1">
            <a:off x="8211456" y="4268528"/>
            <a:ext cx="293390" cy="124817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8504846" y="4260299"/>
            <a:ext cx="243618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V="1">
            <a:off x="8748464" y="4265502"/>
            <a:ext cx="0" cy="1467754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3275856" y="5733256"/>
            <a:ext cx="5487382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3275856" y="3770284"/>
            <a:ext cx="0" cy="1960658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3275856" y="3770284"/>
            <a:ext cx="211389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3214371" y="4437112"/>
            <a:ext cx="753590" cy="314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RegWR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3" name="流程图: 合并 12"/>
          <p:cNvSpPr/>
          <p:nvPr/>
        </p:nvSpPr>
        <p:spPr>
          <a:xfrm flipV="1">
            <a:off x="1809115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合并 1"/>
          <p:cNvSpPr/>
          <p:nvPr/>
        </p:nvSpPr>
        <p:spPr>
          <a:xfrm flipV="1">
            <a:off x="7235825" y="503174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 flipV="1">
            <a:off x="3981450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6783976" y="3977715"/>
            <a:ext cx="1067439" cy="1186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1237644" y="3037113"/>
            <a:ext cx="1351829" cy="1367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Instruction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487245" y="3134775"/>
            <a:ext cx="1118452" cy="127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87245" y="3138821"/>
            <a:ext cx="1003860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Ra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2" name="流程图: 终止 351"/>
          <p:cNvSpPr/>
          <p:nvPr/>
        </p:nvSpPr>
        <p:spPr>
          <a:xfrm flipH="1">
            <a:off x="4131065" y="2618346"/>
            <a:ext cx="474632" cy="29894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4" name="直接箭头连接符 353"/>
          <p:cNvCxnSpPr/>
          <p:nvPr/>
        </p:nvCxnSpPr>
        <p:spPr>
          <a:xfrm>
            <a:off x="4491105" y="227555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4384207" y="2917287"/>
            <a:ext cx="0" cy="239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4275081" y="2427958"/>
            <a:ext cx="0" cy="19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13786" y="3087677"/>
            <a:ext cx="4463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Data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2" name="直接连接符 361"/>
          <p:cNvCxnSpPr/>
          <p:nvPr/>
        </p:nvCxnSpPr>
        <p:spPr>
          <a:xfrm>
            <a:off x="3970039" y="2427958"/>
            <a:ext cx="304961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 flipV="1">
            <a:off x="2589473" y="2272148"/>
            <a:ext cx="1901632" cy="1017446"/>
          </a:xfrm>
          <a:prstGeom prst="bentConnector3">
            <a:avLst>
              <a:gd name="adj1" fmla="val 11662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3970120" y="227555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3563506" y="227214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组合 384"/>
          <p:cNvGrpSpPr/>
          <p:nvPr/>
        </p:nvGrpSpPr>
        <p:grpSpPr>
          <a:xfrm>
            <a:off x="5685817" y="3182266"/>
            <a:ext cx="655282" cy="1372042"/>
            <a:chOff x="6725030" y="3412397"/>
            <a:chExt cx="655282" cy="1372042"/>
          </a:xfrm>
        </p:grpSpPr>
        <p:grpSp>
          <p:nvGrpSpPr>
            <p:cNvPr id="371" name="Group 27"/>
            <p:cNvGrpSpPr/>
            <p:nvPr/>
          </p:nvGrpSpPr>
          <p:grpSpPr bwMode="auto">
            <a:xfrm>
              <a:off x="6732240" y="3412397"/>
              <a:ext cx="648072" cy="1372042"/>
              <a:chOff x="2400" y="2496"/>
              <a:chExt cx="288" cy="672"/>
            </a:xfrm>
          </p:grpSpPr>
          <p:sp>
            <p:nvSpPr>
              <p:cNvPr id="3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" name="Text Box 12"/>
            <p:cNvSpPr txBox="1">
              <a:spLocks noChangeArrowheads="1"/>
            </p:cNvSpPr>
            <p:nvPr/>
          </p:nvSpPr>
          <p:spPr bwMode="auto">
            <a:xfrm>
              <a:off x="6725030" y="3722370"/>
              <a:ext cx="6480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ALU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380" name="流程图: 终止 379"/>
          <p:cNvSpPr/>
          <p:nvPr/>
        </p:nvSpPr>
        <p:spPr>
          <a:xfrm rot="16200000" flipH="1">
            <a:off x="5063894" y="411078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/>
          <p:nvPr/>
        </p:nvCxnSpPr>
        <p:spPr>
          <a:xfrm>
            <a:off x="4932364" y="4990396"/>
            <a:ext cx="18367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769099" y="4735554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/>
          <p:cNvCxnSpPr/>
          <p:nvPr/>
        </p:nvCxnSpPr>
        <p:spPr>
          <a:xfrm>
            <a:off x="4939871" y="4142879"/>
            <a:ext cx="0" cy="8579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/>
          <p:nvPr/>
        </p:nvCxnSpPr>
        <p:spPr>
          <a:xfrm>
            <a:off x="4605697" y="4142879"/>
            <a:ext cx="5653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梯形 391"/>
          <p:cNvSpPr/>
          <p:nvPr/>
        </p:nvSpPr>
        <p:spPr>
          <a:xfrm rot="5400000">
            <a:off x="3848752" y="4876952"/>
            <a:ext cx="327608" cy="24776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769099" y="3977716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7347359" y="3989457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8" name="流程图: 终止 397"/>
          <p:cNvSpPr/>
          <p:nvPr/>
        </p:nvSpPr>
        <p:spPr>
          <a:xfrm rot="16200000" flipH="1">
            <a:off x="8104348" y="412183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0" name="流程图: 终止 399"/>
          <p:cNvSpPr/>
          <p:nvPr/>
        </p:nvSpPr>
        <p:spPr>
          <a:xfrm flipH="1">
            <a:off x="5464391" y="2334276"/>
            <a:ext cx="552671" cy="2566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&lt;&lt;2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1" name="直接箭头连接符 400"/>
          <p:cNvCxnSpPr>
            <a:stCxn id="392" idx="0"/>
            <a:endCxn id="400" idx="3"/>
          </p:cNvCxnSpPr>
          <p:nvPr/>
        </p:nvCxnSpPr>
        <p:spPr>
          <a:xfrm flipV="1">
            <a:off x="4136438" y="2462602"/>
            <a:ext cx="1327953" cy="25382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432"/>
          <p:cNvGrpSpPr/>
          <p:nvPr/>
        </p:nvGrpSpPr>
        <p:grpSpPr>
          <a:xfrm>
            <a:off x="6405897" y="1576697"/>
            <a:ext cx="475687" cy="1055106"/>
            <a:chOff x="6910454" y="2157870"/>
            <a:chExt cx="475687" cy="1055106"/>
          </a:xfrm>
        </p:grpSpPr>
        <p:grpSp>
          <p:nvGrpSpPr>
            <p:cNvPr id="414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15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cxnSp>
        <p:nvCxnSpPr>
          <p:cNvPr id="424" name="直接箭头连接符 423"/>
          <p:cNvCxnSpPr>
            <a:stCxn id="400" idx="1"/>
          </p:cNvCxnSpPr>
          <p:nvPr/>
        </p:nvCxnSpPr>
        <p:spPr>
          <a:xfrm>
            <a:off x="6017062" y="2462602"/>
            <a:ext cx="388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流程图: 终止 424"/>
          <p:cNvSpPr/>
          <p:nvPr/>
        </p:nvSpPr>
        <p:spPr>
          <a:xfrm rot="16200000" flipH="1">
            <a:off x="7009291" y="1792285"/>
            <a:ext cx="665567" cy="29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>
            <a:off x="6881584" y="2104251"/>
            <a:ext cx="309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/>
          <p:cNvCxnSpPr/>
          <p:nvPr/>
        </p:nvCxnSpPr>
        <p:spPr>
          <a:xfrm>
            <a:off x="6983027" y="1802791"/>
            <a:ext cx="2123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/>
          <p:cNvCxnSpPr/>
          <p:nvPr/>
        </p:nvCxnSpPr>
        <p:spPr>
          <a:xfrm>
            <a:off x="2589473" y="1802791"/>
            <a:ext cx="38324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/>
          <p:nvPr/>
        </p:nvCxnSpPr>
        <p:spPr>
          <a:xfrm flipV="1">
            <a:off x="6017063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 flipV="1">
            <a:off x="6983027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6024723" y="1479675"/>
            <a:ext cx="97408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508500" y="3564155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8" name="直接箭头连接符 400"/>
          <p:cNvCxnSpPr>
            <a:stCxn id="398" idx="2"/>
            <a:endCxn id="447" idx="1"/>
          </p:cNvCxnSpPr>
          <p:nvPr/>
        </p:nvCxnSpPr>
        <p:spPr>
          <a:xfrm flipH="1" flipV="1">
            <a:off x="3508500" y="3771970"/>
            <a:ext cx="4996346" cy="496558"/>
          </a:xfrm>
          <a:prstGeom prst="bentConnector5">
            <a:avLst>
              <a:gd name="adj1" fmla="val -4575"/>
              <a:gd name="adj2" fmla="val -294587"/>
              <a:gd name="adj3" fmla="val 1045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/>
          <p:nvPr/>
        </p:nvCxnSpPr>
        <p:spPr>
          <a:xfrm>
            <a:off x="3047047" y="5000834"/>
            <a:ext cx="8416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/>
          <p:cNvCxnSpPr/>
          <p:nvPr/>
        </p:nvCxnSpPr>
        <p:spPr>
          <a:xfrm flipV="1">
            <a:off x="3047047" y="2275558"/>
            <a:ext cx="0" cy="27252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组合 456"/>
          <p:cNvGrpSpPr/>
          <p:nvPr/>
        </p:nvGrpSpPr>
        <p:grpSpPr>
          <a:xfrm>
            <a:off x="2113786" y="1279170"/>
            <a:ext cx="475687" cy="1055106"/>
            <a:chOff x="6910454" y="2157870"/>
            <a:chExt cx="475687" cy="1055106"/>
          </a:xfrm>
        </p:grpSpPr>
        <p:grpSp>
          <p:nvGrpSpPr>
            <p:cNvPr id="458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60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3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4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6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475" name="矩形 474"/>
          <p:cNvSpPr/>
          <p:nvPr/>
        </p:nvSpPr>
        <p:spPr>
          <a:xfrm>
            <a:off x="1237644" y="3091909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64937" y="2104250"/>
            <a:ext cx="1044415" cy="40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7" name="直接箭头连接符 400"/>
          <p:cNvCxnSpPr>
            <a:stCxn id="476" idx="2"/>
            <a:endCxn id="475" idx="1"/>
          </p:cNvCxnSpPr>
          <p:nvPr/>
        </p:nvCxnSpPr>
        <p:spPr>
          <a:xfrm rot="16200000" flipH="1">
            <a:off x="716946" y="2779025"/>
            <a:ext cx="790897" cy="25049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1797385" y="2141932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987145" y="2787627"/>
            <a:ext cx="81293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/>
          <p:nvPr/>
        </p:nvCxnSpPr>
        <p:spPr>
          <a:xfrm>
            <a:off x="1800082" y="2144759"/>
            <a:ext cx="0" cy="64287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/>
          <p:cNvCxnSpPr/>
          <p:nvPr/>
        </p:nvCxnSpPr>
        <p:spPr>
          <a:xfrm>
            <a:off x="1797385" y="1547931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431430" y="1353411"/>
            <a:ext cx="34539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2924372" y="1855520"/>
            <a:ext cx="1350628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Instruction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500" name="直接箭头连接符 499"/>
          <p:cNvCxnSpPr/>
          <p:nvPr/>
        </p:nvCxnSpPr>
        <p:spPr>
          <a:xfrm>
            <a:off x="5464391" y="4260299"/>
            <a:ext cx="2466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400"/>
          <p:cNvCxnSpPr/>
          <p:nvPr/>
        </p:nvCxnSpPr>
        <p:spPr>
          <a:xfrm>
            <a:off x="6333891" y="3917290"/>
            <a:ext cx="1659740" cy="1608664"/>
          </a:xfrm>
          <a:prstGeom prst="bentConnector3">
            <a:avLst>
              <a:gd name="adj1" fmla="val 11286"/>
            </a:avLst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/>
          <p:nvPr/>
        </p:nvCxnSpPr>
        <p:spPr>
          <a:xfrm>
            <a:off x="7851415" y="418553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/>
          <p:cNvCxnSpPr/>
          <p:nvPr/>
        </p:nvCxnSpPr>
        <p:spPr>
          <a:xfrm>
            <a:off x="6511766" y="4205202"/>
            <a:ext cx="2752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箭头连接符 519"/>
          <p:cNvCxnSpPr/>
          <p:nvPr/>
        </p:nvCxnSpPr>
        <p:spPr>
          <a:xfrm>
            <a:off x="7993631" y="4393345"/>
            <a:ext cx="0" cy="11326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箭头连接符 523"/>
          <p:cNvCxnSpPr/>
          <p:nvPr/>
        </p:nvCxnSpPr>
        <p:spPr>
          <a:xfrm>
            <a:off x="7991692" y="4393345"/>
            <a:ext cx="2197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351593" y="3646127"/>
            <a:ext cx="63143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440555" y="2817717"/>
            <a:ext cx="988664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Operation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563506" y="5156622"/>
            <a:ext cx="14684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zh-CN"/>
            </a:defPPr>
            <a:lvl1pPr algn="ctr"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Sign Extender</a:t>
            </a:r>
            <a:endParaRPr lang="en-US" altLang="zh-CN" dirty="0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3983868" y="441983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0800000" flipV="1">
            <a:off x="6024724" y="3066035"/>
            <a:ext cx="403669" cy="280599"/>
          </a:xfrm>
          <a:prstGeom prst="bentConnector3">
            <a:avLst>
              <a:gd name="adj1" fmla="val 98978"/>
            </a:avLst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001963" y="3498958"/>
            <a:ext cx="690792" cy="27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Zero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5311121" y="4521924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309937" y="4594283"/>
            <a:ext cx="813286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ALUSrc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6" name="直接箭头连接符 105"/>
          <p:cNvCxnSpPr>
            <a:stCxn id="107" idx="1"/>
            <a:endCxn id="425" idx="3"/>
          </p:cNvCxnSpPr>
          <p:nvPr/>
        </p:nvCxnSpPr>
        <p:spPr>
          <a:xfrm rot="10800000">
            <a:off x="7342075" y="2271763"/>
            <a:ext cx="303534" cy="365666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645609" y="2482111"/>
            <a:ext cx="700468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PCSrc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1" name="直接箭头连接符 110"/>
          <p:cNvCxnSpPr>
            <a:stCxn id="112" idx="2"/>
            <a:endCxn id="398" idx="1"/>
          </p:cNvCxnSpPr>
          <p:nvPr/>
        </p:nvCxnSpPr>
        <p:spPr>
          <a:xfrm>
            <a:off x="8353946" y="3709768"/>
            <a:ext cx="4206" cy="3049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031435" y="3399132"/>
            <a:ext cx="645021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</a:rPr>
              <a:t>2reg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92150" y="2511049"/>
            <a:ext cx="470570" cy="415629"/>
            <a:chOff x="3129063" y="2514479"/>
            <a:chExt cx="470570" cy="415629"/>
          </a:xfrm>
        </p:grpSpPr>
        <p:sp>
          <p:nvSpPr>
            <p:cNvPr id="115" name="矩形 114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3585676" y="2489466"/>
            <a:ext cx="470570" cy="415629"/>
            <a:chOff x="3129063" y="2514479"/>
            <a:chExt cx="470570" cy="415629"/>
          </a:xfrm>
        </p:grpSpPr>
        <p:sp>
          <p:nvSpPr>
            <p:cNvPr id="120" name="矩形 119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4505707" y="2146069"/>
            <a:ext cx="29787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4432999" y="234850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589473" y="3329270"/>
            <a:ext cx="39748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2986959" y="348415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400"/>
          <p:cNvCxnSpPr/>
          <p:nvPr/>
        </p:nvCxnSpPr>
        <p:spPr>
          <a:xfrm rot="16200000" flipH="1">
            <a:off x="708067" y="2785744"/>
            <a:ext cx="790897" cy="250499"/>
          </a:xfrm>
          <a:prstGeom prst="bentConnector2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791202" y="2146069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978265" y="2792747"/>
            <a:ext cx="81293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796289" y="2124948"/>
            <a:ext cx="0" cy="64287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362"/>
          <p:cNvCxnSpPr/>
          <p:nvPr/>
        </p:nvCxnSpPr>
        <p:spPr>
          <a:xfrm flipV="1">
            <a:off x="2589588" y="2272148"/>
            <a:ext cx="1901632" cy="1017446"/>
          </a:xfrm>
          <a:prstGeom prst="bentConnector3">
            <a:avLst>
              <a:gd name="adj1" fmla="val 11662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620127" y="2738762"/>
            <a:ext cx="4266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5033336" y="2509315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err="1">
                <a:solidFill>
                  <a:srgbClr val="0000FF"/>
                </a:solidFill>
              </a:rPr>
              <a:t>R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egDst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3970120" y="226634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563506" y="224877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3047047" y="2284556"/>
            <a:ext cx="0" cy="2725276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3041921" y="4990396"/>
            <a:ext cx="84162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400"/>
          <p:cNvCxnSpPr/>
          <p:nvPr/>
        </p:nvCxnSpPr>
        <p:spPr>
          <a:xfrm flipV="1">
            <a:off x="4141655" y="2459847"/>
            <a:ext cx="1327953" cy="253823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574985" y="1802791"/>
            <a:ext cx="3832469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791584" y="1547931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6024724" y="2455967"/>
            <a:ext cx="38883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6866470" y="2104251"/>
            <a:ext cx="309313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425" idx="2"/>
          </p:cNvCxnSpPr>
          <p:nvPr/>
        </p:nvCxnSpPr>
        <p:spPr>
          <a:xfrm flipV="1">
            <a:off x="7195380" y="1938980"/>
            <a:ext cx="293389" cy="147576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998860" y="1124748"/>
            <a:ext cx="0" cy="983434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7767873" y="1124746"/>
            <a:ext cx="0" cy="831936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998860" y="1124744"/>
            <a:ext cx="6769012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98860" y="1103122"/>
            <a:ext cx="0" cy="983434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7767873" y="1103120"/>
            <a:ext cx="0" cy="831936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998860" y="1103118"/>
            <a:ext cx="6769012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4805631" y="4393345"/>
            <a:ext cx="37881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4599861" y="4142879"/>
            <a:ext cx="56530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380" idx="2"/>
          </p:cNvCxnSpPr>
          <p:nvPr/>
        </p:nvCxnSpPr>
        <p:spPr>
          <a:xfrm>
            <a:off x="5168183" y="4142879"/>
            <a:ext cx="296209" cy="11459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5433310" y="4257477"/>
            <a:ext cx="24667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6341099" y="3638196"/>
            <a:ext cx="631434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518275" y="5341288"/>
                <a:ext cx="2071314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2</m:t>
                      </m:r>
                    </m:oMath>
                  </m:oMathPara>
                </a14:m>
                <a:endParaRPr lang="zh-CN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5" y="5341288"/>
                <a:ext cx="207131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" t="-47" r="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/>
          <p:cNvSpPr/>
          <p:nvPr/>
        </p:nvSpPr>
        <p:spPr>
          <a:xfrm>
            <a:off x="3214371" y="4437112"/>
            <a:ext cx="753590" cy="314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RegWR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13" name="流程图: 合并 12"/>
          <p:cNvSpPr/>
          <p:nvPr/>
        </p:nvSpPr>
        <p:spPr>
          <a:xfrm flipV="1">
            <a:off x="1809115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合并 1"/>
          <p:cNvSpPr/>
          <p:nvPr/>
        </p:nvSpPr>
        <p:spPr>
          <a:xfrm flipV="1">
            <a:off x="7235825" y="503174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合并 2"/>
          <p:cNvSpPr/>
          <p:nvPr/>
        </p:nvSpPr>
        <p:spPr>
          <a:xfrm flipV="1">
            <a:off x="3981450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6783976" y="3977715"/>
            <a:ext cx="1067439" cy="1186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1237644" y="3037113"/>
            <a:ext cx="1351829" cy="1367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Instruction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3487245" y="3134775"/>
            <a:ext cx="1118452" cy="127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87245" y="3138821"/>
            <a:ext cx="1003860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Ra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2" name="流程图: 终止 351"/>
          <p:cNvSpPr/>
          <p:nvPr/>
        </p:nvSpPr>
        <p:spPr>
          <a:xfrm flipH="1">
            <a:off x="4131065" y="2618346"/>
            <a:ext cx="474632" cy="29894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4" name="直接箭头连接符 353"/>
          <p:cNvCxnSpPr/>
          <p:nvPr/>
        </p:nvCxnSpPr>
        <p:spPr>
          <a:xfrm>
            <a:off x="4491105" y="2275558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>
            <a:off x="4384207" y="2917287"/>
            <a:ext cx="0" cy="239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4275081" y="2427958"/>
            <a:ext cx="0" cy="19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13786" y="3087677"/>
            <a:ext cx="4463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Data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2" name="直接连接符 361"/>
          <p:cNvCxnSpPr/>
          <p:nvPr/>
        </p:nvCxnSpPr>
        <p:spPr>
          <a:xfrm>
            <a:off x="3970039" y="2427958"/>
            <a:ext cx="304961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 flipV="1">
            <a:off x="2589473" y="2272148"/>
            <a:ext cx="1901632" cy="1017446"/>
          </a:xfrm>
          <a:prstGeom prst="bentConnector3">
            <a:avLst>
              <a:gd name="adj1" fmla="val 11662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/>
          <p:cNvCxnSpPr/>
          <p:nvPr/>
        </p:nvCxnSpPr>
        <p:spPr>
          <a:xfrm>
            <a:off x="3970120" y="227555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/>
          <p:nvPr/>
        </p:nvCxnSpPr>
        <p:spPr>
          <a:xfrm>
            <a:off x="3563506" y="2272148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组合 384"/>
          <p:cNvGrpSpPr/>
          <p:nvPr/>
        </p:nvGrpSpPr>
        <p:grpSpPr>
          <a:xfrm>
            <a:off x="5685817" y="3182266"/>
            <a:ext cx="655282" cy="1372042"/>
            <a:chOff x="6725030" y="3412397"/>
            <a:chExt cx="655282" cy="1372042"/>
          </a:xfrm>
        </p:grpSpPr>
        <p:grpSp>
          <p:nvGrpSpPr>
            <p:cNvPr id="371" name="Group 27"/>
            <p:cNvGrpSpPr/>
            <p:nvPr/>
          </p:nvGrpSpPr>
          <p:grpSpPr bwMode="auto">
            <a:xfrm>
              <a:off x="6732240" y="3412397"/>
              <a:ext cx="648072" cy="1372042"/>
              <a:chOff x="2400" y="2496"/>
              <a:chExt cx="288" cy="672"/>
            </a:xfrm>
          </p:grpSpPr>
          <p:sp>
            <p:nvSpPr>
              <p:cNvPr id="3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" name="Text Box 12"/>
            <p:cNvSpPr txBox="1">
              <a:spLocks noChangeArrowheads="1"/>
            </p:cNvSpPr>
            <p:nvPr/>
          </p:nvSpPr>
          <p:spPr bwMode="auto">
            <a:xfrm>
              <a:off x="6725030" y="3722370"/>
              <a:ext cx="6480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ALU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380" name="流程图: 终止 379"/>
          <p:cNvSpPr/>
          <p:nvPr/>
        </p:nvSpPr>
        <p:spPr>
          <a:xfrm rot="16200000" flipH="1">
            <a:off x="5063894" y="411078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3" name="直接箭头连接符 382"/>
          <p:cNvCxnSpPr/>
          <p:nvPr/>
        </p:nvCxnSpPr>
        <p:spPr>
          <a:xfrm>
            <a:off x="4932364" y="4990396"/>
            <a:ext cx="18367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/>
          <p:cNvSpPr/>
          <p:nvPr/>
        </p:nvSpPr>
        <p:spPr>
          <a:xfrm>
            <a:off x="6769099" y="4735554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/>
          <p:cNvCxnSpPr/>
          <p:nvPr/>
        </p:nvCxnSpPr>
        <p:spPr>
          <a:xfrm>
            <a:off x="4939871" y="4142879"/>
            <a:ext cx="0" cy="8579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/>
          <p:nvPr/>
        </p:nvCxnSpPr>
        <p:spPr>
          <a:xfrm>
            <a:off x="4605697" y="4142879"/>
            <a:ext cx="5653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梯形 391"/>
          <p:cNvSpPr/>
          <p:nvPr/>
        </p:nvSpPr>
        <p:spPr>
          <a:xfrm rot="5400000">
            <a:off x="3848752" y="4876952"/>
            <a:ext cx="327608" cy="24776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6769099" y="3977716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7347359" y="3989457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8" name="流程图: 终止 397"/>
          <p:cNvSpPr/>
          <p:nvPr/>
        </p:nvSpPr>
        <p:spPr>
          <a:xfrm rot="16200000" flipH="1">
            <a:off x="8104348" y="4121833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0" name="流程图: 终止 399"/>
          <p:cNvSpPr/>
          <p:nvPr/>
        </p:nvSpPr>
        <p:spPr>
          <a:xfrm flipH="1">
            <a:off x="5464391" y="2334276"/>
            <a:ext cx="552671" cy="2566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&lt;&lt;2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1" name="直接箭头连接符 400"/>
          <p:cNvCxnSpPr>
            <a:stCxn id="392" idx="0"/>
            <a:endCxn id="400" idx="3"/>
          </p:cNvCxnSpPr>
          <p:nvPr/>
        </p:nvCxnSpPr>
        <p:spPr>
          <a:xfrm flipV="1">
            <a:off x="4136438" y="2462602"/>
            <a:ext cx="1327953" cy="25382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432"/>
          <p:cNvGrpSpPr/>
          <p:nvPr/>
        </p:nvGrpSpPr>
        <p:grpSpPr>
          <a:xfrm>
            <a:off x="6405897" y="1576697"/>
            <a:ext cx="475687" cy="1055106"/>
            <a:chOff x="6910454" y="2157870"/>
            <a:chExt cx="475687" cy="1055106"/>
          </a:xfrm>
        </p:grpSpPr>
        <p:grpSp>
          <p:nvGrpSpPr>
            <p:cNvPr id="414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15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cxnSp>
        <p:nvCxnSpPr>
          <p:cNvPr id="424" name="直接箭头连接符 423"/>
          <p:cNvCxnSpPr>
            <a:stCxn id="400" idx="1"/>
          </p:cNvCxnSpPr>
          <p:nvPr/>
        </p:nvCxnSpPr>
        <p:spPr>
          <a:xfrm>
            <a:off x="6017062" y="2462602"/>
            <a:ext cx="388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流程图: 终止 424"/>
          <p:cNvSpPr/>
          <p:nvPr/>
        </p:nvSpPr>
        <p:spPr>
          <a:xfrm rot="16200000" flipH="1">
            <a:off x="7009291" y="1792285"/>
            <a:ext cx="665567" cy="29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>
            <a:off x="6881584" y="2104251"/>
            <a:ext cx="309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/>
          <p:cNvCxnSpPr/>
          <p:nvPr/>
        </p:nvCxnSpPr>
        <p:spPr>
          <a:xfrm>
            <a:off x="6983027" y="1802791"/>
            <a:ext cx="2123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/>
          <p:cNvCxnSpPr/>
          <p:nvPr/>
        </p:nvCxnSpPr>
        <p:spPr>
          <a:xfrm>
            <a:off x="2589473" y="1802791"/>
            <a:ext cx="38324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/>
          <p:cNvCxnSpPr/>
          <p:nvPr/>
        </p:nvCxnSpPr>
        <p:spPr>
          <a:xfrm flipV="1">
            <a:off x="6017063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/>
          <p:cNvCxnSpPr/>
          <p:nvPr/>
        </p:nvCxnSpPr>
        <p:spPr>
          <a:xfrm flipV="1">
            <a:off x="6983027" y="1479675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/>
          <p:cNvCxnSpPr/>
          <p:nvPr/>
        </p:nvCxnSpPr>
        <p:spPr>
          <a:xfrm>
            <a:off x="6024723" y="1479675"/>
            <a:ext cx="97408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508500" y="3564155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8" name="直接箭头连接符 400"/>
          <p:cNvCxnSpPr>
            <a:stCxn id="398" idx="2"/>
            <a:endCxn id="447" idx="1"/>
          </p:cNvCxnSpPr>
          <p:nvPr/>
        </p:nvCxnSpPr>
        <p:spPr>
          <a:xfrm flipH="1" flipV="1">
            <a:off x="3508500" y="3771970"/>
            <a:ext cx="4996346" cy="496558"/>
          </a:xfrm>
          <a:prstGeom prst="bentConnector5">
            <a:avLst>
              <a:gd name="adj1" fmla="val -4575"/>
              <a:gd name="adj2" fmla="val -294587"/>
              <a:gd name="adj3" fmla="val 1045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/>
          <p:cNvCxnSpPr/>
          <p:nvPr/>
        </p:nvCxnSpPr>
        <p:spPr>
          <a:xfrm>
            <a:off x="3047047" y="5000834"/>
            <a:ext cx="8416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箭头连接符 453"/>
          <p:cNvCxnSpPr/>
          <p:nvPr/>
        </p:nvCxnSpPr>
        <p:spPr>
          <a:xfrm flipV="1">
            <a:off x="3047047" y="2275558"/>
            <a:ext cx="0" cy="27252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组合 456"/>
          <p:cNvGrpSpPr/>
          <p:nvPr/>
        </p:nvGrpSpPr>
        <p:grpSpPr>
          <a:xfrm>
            <a:off x="2113786" y="1279170"/>
            <a:ext cx="475687" cy="1055106"/>
            <a:chOff x="6910454" y="2157870"/>
            <a:chExt cx="475687" cy="1055106"/>
          </a:xfrm>
        </p:grpSpPr>
        <p:grpSp>
          <p:nvGrpSpPr>
            <p:cNvPr id="458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60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3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4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6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475" name="矩形 474"/>
          <p:cNvSpPr/>
          <p:nvPr/>
        </p:nvSpPr>
        <p:spPr>
          <a:xfrm>
            <a:off x="1237644" y="3091909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6" name="矩形 475"/>
          <p:cNvSpPr/>
          <p:nvPr/>
        </p:nvSpPr>
        <p:spPr>
          <a:xfrm>
            <a:off x="464937" y="2104250"/>
            <a:ext cx="1044415" cy="40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7" name="直接箭头连接符 400"/>
          <p:cNvCxnSpPr>
            <a:stCxn id="476" idx="2"/>
            <a:endCxn id="475" idx="1"/>
          </p:cNvCxnSpPr>
          <p:nvPr/>
        </p:nvCxnSpPr>
        <p:spPr>
          <a:xfrm rot="16200000" flipH="1">
            <a:off x="716946" y="2779025"/>
            <a:ext cx="790897" cy="25049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1797385" y="2141932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987145" y="2787627"/>
            <a:ext cx="81293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箭头连接符 484"/>
          <p:cNvCxnSpPr/>
          <p:nvPr/>
        </p:nvCxnSpPr>
        <p:spPr>
          <a:xfrm>
            <a:off x="1800082" y="2144759"/>
            <a:ext cx="0" cy="64287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箭头连接符 487"/>
          <p:cNvCxnSpPr/>
          <p:nvPr/>
        </p:nvCxnSpPr>
        <p:spPr>
          <a:xfrm>
            <a:off x="1797385" y="1547931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1431430" y="1353411"/>
            <a:ext cx="34539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8" name="矩形 497"/>
          <p:cNvSpPr/>
          <p:nvPr/>
        </p:nvSpPr>
        <p:spPr>
          <a:xfrm>
            <a:off x="2924372" y="1855520"/>
            <a:ext cx="1350628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Instruction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500" name="直接箭头连接符 499"/>
          <p:cNvCxnSpPr/>
          <p:nvPr/>
        </p:nvCxnSpPr>
        <p:spPr>
          <a:xfrm>
            <a:off x="5464391" y="4260299"/>
            <a:ext cx="2466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400"/>
          <p:cNvCxnSpPr/>
          <p:nvPr/>
        </p:nvCxnSpPr>
        <p:spPr>
          <a:xfrm>
            <a:off x="6333891" y="3917290"/>
            <a:ext cx="1659740" cy="1608664"/>
          </a:xfrm>
          <a:prstGeom prst="bentConnector3">
            <a:avLst>
              <a:gd name="adj1" fmla="val 11286"/>
            </a:avLst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箭头连接符 508"/>
          <p:cNvCxnSpPr/>
          <p:nvPr/>
        </p:nvCxnSpPr>
        <p:spPr>
          <a:xfrm>
            <a:off x="7851415" y="4185530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/>
          <p:cNvCxnSpPr/>
          <p:nvPr/>
        </p:nvCxnSpPr>
        <p:spPr>
          <a:xfrm>
            <a:off x="6511766" y="4205202"/>
            <a:ext cx="2752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箭头连接符 519"/>
          <p:cNvCxnSpPr/>
          <p:nvPr/>
        </p:nvCxnSpPr>
        <p:spPr>
          <a:xfrm>
            <a:off x="7993631" y="4393345"/>
            <a:ext cx="0" cy="11326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箭头连接符 523"/>
          <p:cNvCxnSpPr/>
          <p:nvPr/>
        </p:nvCxnSpPr>
        <p:spPr>
          <a:xfrm>
            <a:off x="7991692" y="4393345"/>
            <a:ext cx="2197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6351593" y="3646127"/>
            <a:ext cx="63143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440555" y="2817717"/>
            <a:ext cx="988664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Operation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563506" y="5156622"/>
            <a:ext cx="14684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zh-CN"/>
            </a:defPPr>
            <a:lvl1pPr algn="ctr"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Sign Extender</a:t>
            </a:r>
            <a:endParaRPr lang="en-US" altLang="zh-CN" dirty="0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3912113" y="4419838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42616" y="4437112"/>
            <a:ext cx="753590" cy="314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RegWR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0800000" flipV="1">
            <a:off x="6024724" y="3066035"/>
            <a:ext cx="403669" cy="280599"/>
          </a:xfrm>
          <a:prstGeom prst="bentConnector3">
            <a:avLst>
              <a:gd name="adj1" fmla="val 98978"/>
            </a:avLst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001963" y="3498958"/>
            <a:ext cx="690792" cy="27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Zero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flipV="1">
            <a:off x="5311121" y="4521924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5309937" y="4594283"/>
            <a:ext cx="813286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>
                <a:solidFill>
                  <a:srgbClr val="0000FF"/>
                </a:solidFill>
              </a:rPr>
              <a:t>ALUSrc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06" name="直接箭头连接符 105"/>
          <p:cNvCxnSpPr>
            <a:stCxn id="107" idx="1"/>
            <a:endCxn id="425" idx="3"/>
          </p:cNvCxnSpPr>
          <p:nvPr/>
        </p:nvCxnSpPr>
        <p:spPr>
          <a:xfrm rot="10800000">
            <a:off x="7342075" y="2271763"/>
            <a:ext cx="303534" cy="365666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645609" y="2482111"/>
            <a:ext cx="700468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PCSrc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1" name="直接箭头连接符 110"/>
          <p:cNvCxnSpPr>
            <a:stCxn id="112" idx="2"/>
            <a:endCxn id="398" idx="1"/>
          </p:cNvCxnSpPr>
          <p:nvPr/>
        </p:nvCxnSpPr>
        <p:spPr>
          <a:xfrm>
            <a:off x="8353946" y="3709768"/>
            <a:ext cx="4206" cy="3049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031435" y="3399132"/>
            <a:ext cx="645021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</a:rPr>
              <a:t>2reg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92150" y="2511049"/>
            <a:ext cx="470570" cy="415629"/>
            <a:chOff x="3129063" y="2514479"/>
            <a:chExt cx="470570" cy="415629"/>
          </a:xfrm>
        </p:grpSpPr>
        <p:sp>
          <p:nvSpPr>
            <p:cNvPr id="115" name="矩形 114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3585676" y="2489466"/>
            <a:ext cx="470570" cy="415629"/>
            <a:chOff x="3129063" y="2514479"/>
            <a:chExt cx="470570" cy="415629"/>
          </a:xfrm>
        </p:grpSpPr>
        <p:sp>
          <p:nvSpPr>
            <p:cNvPr id="120" name="矩形 119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/>
          <p:cNvSpPr/>
          <p:nvPr/>
        </p:nvSpPr>
        <p:spPr>
          <a:xfrm>
            <a:off x="4505707" y="2146069"/>
            <a:ext cx="29787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4432999" y="234850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2589473" y="3329270"/>
            <a:ext cx="39748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2986959" y="3484152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400"/>
          <p:cNvCxnSpPr/>
          <p:nvPr/>
        </p:nvCxnSpPr>
        <p:spPr>
          <a:xfrm rot="16200000" flipH="1">
            <a:off x="708067" y="2785744"/>
            <a:ext cx="790897" cy="250499"/>
          </a:xfrm>
          <a:prstGeom prst="bentConnector2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791202" y="2146069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978265" y="2792747"/>
            <a:ext cx="81293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796289" y="2124948"/>
            <a:ext cx="0" cy="64287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362"/>
          <p:cNvCxnSpPr/>
          <p:nvPr/>
        </p:nvCxnSpPr>
        <p:spPr>
          <a:xfrm flipV="1">
            <a:off x="2589588" y="2272148"/>
            <a:ext cx="1901632" cy="1017446"/>
          </a:xfrm>
          <a:prstGeom prst="bentConnector3">
            <a:avLst>
              <a:gd name="adj1" fmla="val 11662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4620127" y="2738762"/>
            <a:ext cx="4266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5033336" y="2509315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err="1">
                <a:solidFill>
                  <a:srgbClr val="0000FF"/>
                </a:solidFill>
              </a:rPr>
              <a:t>R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egDst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3970120" y="226634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3563506" y="2248771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>
            <a:off x="2574985" y="1802791"/>
            <a:ext cx="3449739" cy="3932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791584" y="1547931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425" idx="2"/>
          </p:cNvCxnSpPr>
          <p:nvPr/>
        </p:nvCxnSpPr>
        <p:spPr>
          <a:xfrm>
            <a:off x="7195380" y="1806723"/>
            <a:ext cx="293389" cy="132257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998860" y="1124748"/>
            <a:ext cx="0" cy="983434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7767873" y="1124746"/>
            <a:ext cx="0" cy="831936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998860" y="1124744"/>
            <a:ext cx="6769012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7493842" y="1956682"/>
            <a:ext cx="274031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998860" y="1103122"/>
            <a:ext cx="0" cy="983434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7767873" y="1103120"/>
            <a:ext cx="0" cy="831936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998860" y="1103118"/>
            <a:ext cx="6769012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4805631" y="4393345"/>
            <a:ext cx="37881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599861" y="3484152"/>
            <a:ext cx="1080120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4599861" y="4142879"/>
            <a:ext cx="56530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380" idx="2"/>
          </p:cNvCxnSpPr>
          <p:nvPr/>
        </p:nvCxnSpPr>
        <p:spPr>
          <a:xfrm>
            <a:off x="5168183" y="4142879"/>
            <a:ext cx="296209" cy="11459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5433310" y="4257477"/>
            <a:ext cx="24667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6341099" y="3638196"/>
            <a:ext cx="631434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518275" y="5341288"/>
                <a:ext cx="2071314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≠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2</m:t>
                      </m:r>
                    </m:oMath>
                  </m:oMathPara>
                </a14:m>
                <a:endParaRPr lang="zh-CN" altLang="en-US" sz="3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5" y="5341288"/>
                <a:ext cx="207131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" t="-47" r="3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997467" y="1483607"/>
            <a:ext cx="1178316" cy="323116"/>
            <a:chOff x="4181619" y="1353411"/>
            <a:chExt cx="1178316" cy="323116"/>
          </a:xfrm>
        </p:grpSpPr>
        <p:cxnSp>
          <p:nvCxnSpPr>
            <p:cNvPr id="142" name="直接箭头连接符 141"/>
            <p:cNvCxnSpPr/>
            <p:nvPr/>
          </p:nvCxnSpPr>
          <p:spPr>
            <a:xfrm>
              <a:off x="5147583" y="1676527"/>
              <a:ext cx="212352" cy="0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 flipV="1">
              <a:off x="4181619" y="1353411"/>
              <a:ext cx="0" cy="323116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147583" y="1353411"/>
              <a:ext cx="0" cy="323116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>
              <a:off x="4189279" y="1353411"/>
              <a:ext cx="974087" cy="0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流程图: 合并 12"/>
          <p:cNvSpPr/>
          <p:nvPr/>
        </p:nvSpPr>
        <p:spPr>
          <a:xfrm flipV="1">
            <a:off x="1809115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合并 1"/>
          <p:cNvSpPr/>
          <p:nvPr/>
        </p:nvSpPr>
        <p:spPr>
          <a:xfrm flipV="1">
            <a:off x="7235825" y="503174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合并 3"/>
          <p:cNvSpPr/>
          <p:nvPr/>
        </p:nvSpPr>
        <p:spPr>
          <a:xfrm flipV="1">
            <a:off x="3981450" y="4272280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95536" y="1246199"/>
            <a:ext cx="7920880" cy="330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确定每条指令的控制信号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smtClean="0"/>
              <a:t>0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smtClean="0"/>
              <a:t>1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smtClean="0"/>
              <a:t>X(</a:t>
            </a:r>
            <a:r>
              <a:rPr lang="zh-CN" altLang="en-US" sz="3200" b="0" dirty="0" smtClean="0"/>
              <a:t>与该指令无关</a:t>
            </a:r>
            <a:r>
              <a:rPr lang="en-US" altLang="zh-CN" sz="3200" b="0" dirty="0" smtClean="0"/>
              <a:t>)</a:t>
            </a:r>
            <a:endParaRPr lang="en-US" altLang="zh-CN" sz="3200" b="0" dirty="0" smtClean="0"/>
          </a:p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3200" b="0" dirty="0"/>
              <a:t>构建控制信号的真值表</a:t>
            </a:r>
            <a:endParaRPr lang="zh-CN" altLang="en-US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56292" y="1124744"/>
            <a:ext cx="8580204" cy="458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需要产生的控制信号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 smtClean="0">
                <a:solidFill>
                  <a:srgbClr val="0000FF"/>
                </a:solidFill>
              </a:rPr>
              <a:t>Regwrite</a:t>
            </a:r>
            <a:r>
              <a:rPr lang="zh-CN" altLang="en-US" sz="3200" b="0" dirty="0" smtClean="0"/>
              <a:t>：寄存器堆写信号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 smtClean="0">
                <a:solidFill>
                  <a:srgbClr val="0000FF"/>
                </a:solidFill>
              </a:rPr>
              <a:t>RegDst</a:t>
            </a:r>
            <a:r>
              <a:rPr lang="zh-CN" altLang="en-US" sz="3200" b="0" dirty="0" smtClean="0"/>
              <a:t>：目的寄存器选择信号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smtClean="0">
                <a:solidFill>
                  <a:srgbClr val="0000FF"/>
                </a:solidFill>
              </a:rPr>
              <a:t>M2reg</a:t>
            </a:r>
            <a:r>
              <a:rPr lang="zh-CN" altLang="en-US" sz="3200" b="0" dirty="0" smtClean="0"/>
              <a:t>：存储器内容输出到寄存器堆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 smtClean="0">
                <a:solidFill>
                  <a:srgbClr val="0000FF"/>
                </a:solidFill>
              </a:rPr>
              <a:t>MemRead</a:t>
            </a:r>
            <a:r>
              <a:rPr lang="zh-CN" altLang="en-US" sz="3200" b="0" dirty="0" smtClean="0"/>
              <a:t>：存储器读信号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 smtClean="0">
                <a:solidFill>
                  <a:srgbClr val="0000FF"/>
                </a:solidFill>
              </a:rPr>
              <a:t>MemWrite</a:t>
            </a:r>
            <a:r>
              <a:rPr lang="zh-CN" altLang="en-US" sz="3200" b="0" dirty="0"/>
              <a:t>：</a:t>
            </a:r>
            <a:r>
              <a:rPr lang="zh-CN" altLang="en-US" sz="3200" b="0" dirty="0" smtClean="0"/>
              <a:t>存储器写信号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 smtClean="0">
                <a:solidFill>
                  <a:srgbClr val="0000FF"/>
                </a:solidFill>
              </a:rPr>
              <a:t>ALUSrc</a:t>
            </a:r>
            <a:r>
              <a:rPr lang="zh-CN" altLang="en-US" sz="3200" b="0" dirty="0" smtClean="0"/>
              <a:t>：</a:t>
            </a:r>
            <a:r>
              <a:rPr lang="en-US" altLang="zh-CN" sz="3200" b="0" dirty="0" smtClean="0"/>
              <a:t>ALU</a:t>
            </a:r>
            <a:r>
              <a:rPr lang="zh-CN" altLang="en-US" sz="3200" b="0" dirty="0" smtClean="0"/>
              <a:t>源操作数选择</a:t>
            </a:r>
            <a:endParaRPr lang="zh-CN" altLang="en-US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 txBox="1"/>
          <p:nvPr/>
        </p:nvSpPr>
        <p:spPr>
          <a:xfrm>
            <a:off x="436180" y="76200"/>
            <a:ext cx="1875123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执行指令：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𝑏𝑒𝑞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1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𝑟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2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，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3600" b="0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𝑜𝑓𝑓𝑠𝑒𝑡</m:t>
                      </m:r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78" y="76200"/>
                <a:ext cx="5024867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4" r="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56292" y="1124744"/>
            <a:ext cx="8580204" cy="202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3200" b="0" dirty="0" smtClean="0"/>
              <a:t>需要产生的控制信号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smtClean="0">
                <a:solidFill>
                  <a:srgbClr val="0000FF"/>
                </a:solidFill>
              </a:rPr>
              <a:t>Operation</a:t>
            </a:r>
            <a:r>
              <a:rPr lang="zh-CN" altLang="en-US" sz="3200" b="0" dirty="0" smtClean="0"/>
              <a:t>：</a:t>
            </a:r>
            <a:r>
              <a:rPr lang="en-US" altLang="zh-CN" sz="3200" b="0" dirty="0" smtClean="0"/>
              <a:t>ALU</a:t>
            </a:r>
            <a:r>
              <a:rPr lang="zh-CN" altLang="en-US" sz="3200" b="0" dirty="0" smtClean="0"/>
              <a:t>操作码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3200" b="0" dirty="0" err="1">
                <a:solidFill>
                  <a:srgbClr val="0000FF"/>
                </a:solidFill>
              </a:rPr>
              <a:t>PCSrc</a:t>
            </a:r>
            <a:r>
              <a:rPr lang="zh-CN" altLang="en-US" sz="3200" b="0" dirty="0" smtClean="0"/>
              <a:t>：</a:t>
            </a:r>
            <a:r>
              <a:rPr lang="en-US" altLang="zh-CN" sz="3200" b="0" dirty="0" smtClean="0"/>
              <a:t>PC</a:t>
            </a:r>
            <a:r>
              <a:rPr lang="zh-CN" altLang="en-US" sz="3200" b="0" dirty="0" smtClean="0"/>
              <a:t>源的选择</a:t>
            </a:r>
            <a:endParaRPr lang="en-US" altLang="zh-CN" sz="3200" b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611560" y="1142974"/>
            <a:ext cx="662940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一条指令的执行步骤：</a:t>
            </a:r>
            <a:endParaRPr lang="zh-CN" altLang="en-US" sz="3200" dirty="0"/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611560" y="1916832"/>
            <a:ext cx="8328293" cy="177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取指令</a:t>
            </a:r>
            <a:endParaRPr lang="en-US" altLang="zh-CN" sz="3200" dirty="0" smtClean="0"/>
          </a:p>
          <a:p>
            <a:pPr indent="441325" algn="l">
              <a:lnSpc>
                <a:spcPct val="120000"/>
              </a:lnSpc>
            </a:pPr>
            <a:r>
              <a:rPr lang="zh-CN" altLang="en-US" sz="3200" b="0" dirty="0" smtClean="0"/>
              <a:t>根据</a:t>
            </a:r>
            <a:r>
              <a:rPr lang="en-US" altLang="zh-CN" sz="3200" b="0" dirty="0" smtClean="0"/>
              <a:t>PC</a:t>
            </a:r>
            <a:r>
              <a:rPr lang="zh-CN" altLang="en-US" sz="3200" b="0" dirty="0" smtClean="0"/>
              <a:t>寄存器的值取出要执行的指令，然后</a:t>
            </a:r>
            <a:r>
              <a:rPr lang="en-US" altLang="zh-CN" sz="3200" b="0" dirty="0" smtClean="0"/>
              <a:t>PC </a:t>
            </a:r>
            <a:r>
              <a:rPr lang="zh-CN" altLang="en-US" sz="3200" b="0" dirty="0" smtClean="0"/>
              <a:t>内容加</a:t>
            </a:r>
            <a:r>
              <a:rPr lang="en-US" altLang="zh-CN" sz="3200" b="0" dirty="0" smtClean="0"/>
              <a:t>4</a:t>
            </a:r>
            <a:r>
              <a:rPr lang="zh-CN" altLang="en-US" sz="3200" b="0" dirty="0" smtClean="0"/>
              <a:t>。</a:t>
            </a:r>
            <a:endParaRPr lang="zh-CN" altLang="en-US" sz="3200" b="0" dirty="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15008" y="3808871"/>
            <a:ext cx="8328293" cy="177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取操作数</a:t>
            </a:r>
            <a:endParaRPr lang="en-US" altLang="zh-CN" sz="3200" dirty="0" smtClean="0"/>
          </a:p>
          <a:p>
            <a:pPr indent="441325" algn="l">
              <a:lnSpc>
                <a:spcPct val="120000"/>
              </a:lnSpc>
            </a:pPr>
            <a:r>
              <a:rPr lang="zh-CN" altLang="en-US" sz="3200" b="0" dirty="0" smtClean="0"/>
              <a:t>根据指令中操作数字段，选择读取</a:t>
            </a:r>
            <a:r>
              <a:rPr lang="en-US" altLang="zh-CN" sz="3200" b="0" dirty="0" smtClean="0"/>
              <a:t>1</a:t>
            </a:r>
            <a:r>
              <a:rPr lang="zh-CN" altLang="en-US" sz="3200" b="0" dirty="0" smtClean="0"/>
              <a:t>或</a:t>
            </a:r>
            <a:r>
              <a:rPr lang="en-US" altLang="zh-CN" sz="3200" b="0" dirty="0" smtClean="0"/>
              <a:t>2</a:t>
            </a:r>
            <a:r>
              <a:rPr lang="zh-CN" altLang="en-US" sz="3200" b="0" dirty="0" smtClean="0"/>
              <a:t>寄存器、或立即数送</a:t>
            </a:r>
            <a:r>
              <a:rPr lang="en-US" altLang="zh-CN" sz="3200" b="0" dirty="0" smtClean="0"/>
              <a:t>ALU(</a:t>
            </a:r>
            <a:r>
              <a:rPr lang="zh-CN" altLang="en-US" sz="3200" b="0" dirty="0" smtClean="0"/>
              <a:t>运算器</a:t>
            </a:r>
            <a:r>
              <a:rPr lang="en-US" altLang="zh-CN" sz="3200" b="0" dirty="0" smtClean="0"/>
              <a:t>)</a:t>
            </a:r>
            <a:r>
              <a:rPr lang="zh-CN" altLang="en-US" sz="3200" b="0" dirty="0" smtClean="0"/>
              <a:t>。</a:t>
            </a:r>
            <a:endParaRPr lang="zh-CN" altLang="en-US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412776"/>
            <a:ext cx="8077200" cy="4232275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436180" y="76200"/>
            <a:ext cx="83122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</a:rPr>
              <a:t>控制器单元结构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0352" y="3068960"/>
            <a:ext cx="684584" cy="135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FF"/>
                </a:solidFill>
              </a:rPr>
              <a:t>branch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61510" y="3849675"/>
            <a:ext cx="684584" cy="221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FF"/>
                </a:solidFill>
              </a:rPr>
              <a:t>branch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28384" y="3284984"/>
            <a:ext cx="1805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115672" y="3285414"/>
            <a:ext cx="2976" cy="50405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/>
        </p:nvSpPr>
        <p:spPr>
          <a:xfrm>
            <a:off x="436180" y="76200"/>
            <a:ext cx="83122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</a:rPr>
              <a:t>ALU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的功能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743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"/>
          <p:cNvGrpSpPr/>
          <p:nvPr/>
        </p:nvGrpSpPr>
        <p:grpSpPr bwMode="auto">
          <a:xfrm>
            <a:off x="539552" y="2543944"/>
            <a:ext cx="4648200" cy="2133600"/>
            <a:chOff x="240" y="1872"/>
            <a:chExt cx="2928" cy="13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0" y="1872"/>
              <a:ext cx="1344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Helvetica" charset="0"/>
                </a:rPr>
                <a:t>ALU </a:t>
              </a:r>
              <a:r>
                <a:rPr lang="zh-CN" altLang="en-US" sz="1800" b="1" dirty="0" smtClean="0">
                  <a:latin typeface="Helvetica" charset="0"/>
                </a:rPr>
                <a:t>控制信号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84" y="1872"/>
              <a:ext cx="1584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latin typeface="Helvetica" charset="0"/>
                </a:rPr>
                <a:t>Operation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0" y="2064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Helvetica" charset="0"/>
                </a:rPr>
                <a:t>0000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84" y="2064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与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0" y="2256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Helvetica" charset="0"/>
                </a:rPr>
                <a:t>0001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84" y="2256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Helvetica" charset="0"/>
                </a:rPr>
                <a:t>或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0" y="2448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Helvetica" charset="0"/>
                </a:rPr>
                <a:t>0010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584" y="2448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Helvetica" charset="0"/>
                </a:rPr>
                <a:t>加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0" y="2640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Helvetica" charset="0"/>
                </a:rPr>
                <a:t>0110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84" y="2640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Helvetica" charset="0"/>
                </a:rPr>
                <a:t>减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0" y="2832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latin typeface="Helvetica" charset="0"/>
                </a:rPr>
                <a:t>0111</a:t>
              </a:r>
              <a:endParaRPr lang="en-US" altLang="zh-CN" sz="1800" b="1">
                <a:latin typeface="Helvetica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584" y="2832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800" b="1" dirty="0" smtClean="0">
                  <a:latin typeface="Helvetica" charset="0"/>
                </a:rPr>
                <a:t>小于则置</a:t>
              </a:r>
              <a:r>
                <a:rPr lang="en-US" altLang="zh-CN" sz="1800" b="1" dirty="0" smtClean="0">
                  <a:latin typeface="Helvetica" charset="0"/>
                </a:rPr>
                <a:t>1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40" y="3024"/>
              <a:ext cx="134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 dirty="0" smtClean="0">
                  <a:latin typeface="Helvetica" charset="0"/>
                </a:rPr>
                <a:t>1100</a:t>
              </a:r>
              <a:endParaRPr lang="en-US" altLang="zh-CN" sz="1800" b="1" dirty="0">
                <a:latin typeface="Helvetica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584" y="3024"/>
              <a:ext cx="158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Helvetica" charset="0"/>
                </a:rPr>
                <a:t>或非</a:t>
              </a:r>
              <a:endParaRPr lang="en-US" altLang="zh-CN" sz="1800" b="1" dirty="0">
                <a:latin typeface="Helvetica" charset="0"/>
              </a:endParaRPr>
            </a:p>
          </p:txBody>
        </p:sp>
      </p:grpSp>
      <p:pic>
        <p:nvPicPr>
          <p:cNvPr id="19" name="Picture 2" descr="D:\教学\Computer Organization And Design\Picture\Think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30" y="5301208"/>
            <a:ext cx="1386844" cy="12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标题 1"/>
          <p:cNvSpPr txBox="1"/>
          <p:nvPr/>
        </p:nvSpPr>
        <p:spPr>
          <a:xfrm>
            <a:off x="2411760" y="5588076"/>
            <a:ext cx="46805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chemeClr val="tx1"/>
                </a:solidFill>
              </a:rPr>
              <a:t>Operation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字段如何生成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?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/>
        </p:nvSpPr>
        <p:spPr>
          <a:xfrm>
            <a:off x="436180" y="76200"/>
            <a:ext cx="83122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</a:rPr>
              <a:t>ALU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的功能编码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611560" y="2708921"/>
            <a:ext cx="7992888" cy="4104455"/>
            <a:chOff x="672" y="2064"/>
            <a:chExt cx="4416" cy="172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584" y="2064"/>
              <a:ext cx="91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指令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120" y="2064"/>
              <a:ext cx="960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功能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584" y="225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lw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120" y="2256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加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584" y="244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sw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120" y="2448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加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584" y="264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beq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120" y="2640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减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584" y="2832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add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20" y="2832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加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584" y="302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sub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120" y="3024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减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584" y="321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and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584" y="340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or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584" y="360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slt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120" y="3216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与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120" y="3408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或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120" y="3600"/>
              <a:ext cx="960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设置低位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080" y="2064"/>
              <a:ext cx="52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latin typeface="Helvetica" charset="0"/>
                </a:rPr>
                <a:t>ALU</a:t>
              </a:r>
              <a:endParaRPr lang="en-US" altLang="zh-CN" b="1" dirty="0" smtClean="0">
                <a:latin typeface="Helvetica" charset="0"/>
              </a:endParaRPr>
            </a:p>
            <a:p>
              <a:pPr algn="ctr"/>
              <a:r>
                <a:rPr lang="zh-CN" altLang="en-US" b="1" dirty="0" smtClean="0">
                  <a:latin typeface="Helvetica" charset="0"/>
                </a:rPr>
                <a:t>控制信号</a:t>
              </a:r>
              <a:r>
                <a:rPr lang="en-US" altLang="zh-CN" b="1" dirty="0" smtClean="0">
                  <a:latin typeface="Helvetica" charset="0"/>
                </a:rPr>
                <a:t>.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080" y="225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0010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4080" y="244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0010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4080" y="2640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0110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4080" y="2832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0010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080" y="302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0110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080" y="321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0000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080" y="340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0001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080" y="3600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0111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496" y="2064"/>
              <a:ext cx="624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funct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2496" y="2256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XXXXXX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2496" y="2448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XXXXXX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496" y="2640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XXXXXX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496" y="2832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100000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2496" y="3024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100010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496" y="3216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100100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496" y="3408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100101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96" y="3600"/>
              <a:ext cx="624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Monotype.com" charset="0"/>
                </a:rPr>
                <a:t>101010</a:t>
              </a:r>
              <a:endParaRPr lang="en-US" altLang="zh-CN" b="1">
                <a:latin typeface="Monotype.com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672" y="2064"/>
              <a:ext cx="91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指令类型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672" y="225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数据传输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672" y="244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Helvetica" charset="0"/>
                </a:rPr>
                <a:t>数据传输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672" y="264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latin typeface="Helvetica" charset="0"/>
                </a:rPr>
                <a:t>分支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672" y="2832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r-type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72" y="3024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r-type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672" y="3216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r-type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72" y="3408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r-type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72" y="3600"/>
              <a:ext cx="91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r-type</a:t>
              </a:r>
              <a:endParaRPr lang="en-US" altLang="zh-CN" b="1">
                <a:latin typeface="Helvetica" charset="0"/>
              </a:endParaRPr>
            </a:p>
          </p:txBody>
        </p:sp>
        <p:grpSp>
          <p:nvGrpSpPr>
            <p:cNvPr id="49" name="Group 50"/>
            <p:cNvGrpSpPr/>
            <p:nvPr/>
          </p:nvGrpSpPr>
          <p:grpSpPr bwMode="auto">
            <a:xfrm>
              <a:off x="4608" y="2064"/>
              <a:ext cx="480" cy="1728"/>
              <a:chOff x="4608" y="1872"/>
              <a:chExt cx="480" cy="1728"/>
            </a:xfrm>
          </p:grpSpPr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>
                    <a:latin typeface="Helvetica" charset="0"/>
                  </a:rPr>
                  <a:t>ALUOp</a:t>
                </a:r>
                <a:endParaRPr lang="en-US" altLang="zh-CN" b="1" dirty="0">
                  <a:latin typeface="Helvetica" charset="0"/>
                </a:endParaRPr>
              </a:p>
            </p:txBody>
          </p:sp>
          <p:sp>
            <p:nvSpPr>
              <p:cNvPr id="51" name="Rectangle 52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latin typeface="Monotype.com" charset="0"/>
                  </a:rPr>
                  <a:t>00</a:t>
                </a:r>
                <a:endParaRPr lang="en-US" altLang="zh-CN" b="1" dirty="0">
                  <a:latin typeface="Monotype.com" charset="0"/>
                </a:endParaRPr>
              </a:p>
            </p:txBody>
          </p:sp>
          <p:sp>
            <p:nvSpPr>
              <p:cNvPr id="52" name="Rectangle 53"/>
              <p:cNvSpPr>
                <a:spLocks noChangeArrowheads="1"/>
              </p:cNvSpPr>
              <p:nvPr/>
            </p:nvSpPr>
            <p:spPr bwMode="auto">
              <a:xfrm>
                <a:off x="4608" y="2256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00</a:t>
                </a:r>
                <a:endParaRPr lang="en-US" altLang="zh-CN" b="1">
                  <a:latin typeface="Monotype.com" charset="0"/>
                </a:endParaRPr>
              </a:p>
            </p:txBody>
          </p:sp>
          <p:sp>
            <p:nvSpPr>
              <p:cNvPr id="53" name="Rectangle 54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480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01</a:t>
                </a:r>
                <a:endParaRPr lang="en-US" altLang="zh-CN" b="1">
                  <a:latin typeface="Monotype.com" charset="0"/>
                </a:endParaRPr>
              </a:p>
            </p:txBody>
          </p:sp>
          <p:sp>
            <p:nvSpPr>
              <p:cNvPr id="54" name="Rectangle 55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0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latin typeface="Monotype.com" charset="0"/>
                  </a:rPr>
                  <a:t>10</a:t>
                </a:r>
                <a:endParaRPr lang="en-US" altLang="zh-CN" b="1" dirty="0">
                  <a:latin typeface="Monotype.com" charset="0"/>
                </a:endParaRPr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auto">
              <a:xfrm>
                <a:off x="4608" y="2832"/>
                <a:ext cx="480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10</a:t>
                </a:r>
                <a:endParaRPr lang="en-US" altLang="zh-CN" b="1">
                  <a:latin typeface="Monotype.com" charset="0"/>
                </a:endParaRPr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auto">
              <a:xfrm>
                <a:off x="4608" y="3024"/>
                <a:ext cx="480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10</a:t>
                </a:r>
                <a:endParaRPr lang="en-US" altLang="zh-CN" b="1">
                  <a:latin typeface="Monotype.com" charset="0"/>
                </a:endParaRPr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auto">
              <a:xfrm>
                <a:off x="4608" y="3216"/>
                <a:ext cx="480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10</a:t>
                </a:r>
                <a:endParaRPr lang="en-US" altLang="zh-CN" b="1">
                  <a:latin typeface="Monotype.com" charset="0"/>
                </a:endParaRPr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480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Monotype.com" charset="0"/>
                  </a:rPr>
                  <a:t>10</a:t>
                </a:r>
                <a:endParaRPr lang="en-US" altLang="zh-CN" b="1">
                  <a:latin typeface="Monotype.com" charset="0"/>
                </a:endParaRPr>
              </a:p>
            </p:txBody>
          </p:sp>
        </p:grpSp>
      </p:grp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539552" y="836712"/>
            <a:ext cx="4320480" cy="18605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3200" b="0" dirty="0" smtClean="0"/>
              <a:t>ALU</a:t>
            </a:r>
            <a:r>
              <a:rPr lang="zh-CN" altLang="en-US" sz="3200" b="0" dirty="0" smtClean="0"/>
              <a:t>的使用依赖于：</a:t>
            </a:r>
            <a:endParaRPr lang="en-US" altLang="zh-CN" sz="3200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0000FF"/>
                </a:solidFill>
              </a:rPr>
              <a:t>指令类型</a:t>
            </a:r>
            <a:r>
              <a:rPr lang="en-US" altLang="zh-CN" b="0" dirty="0" smtClean="0">
                <a:solidFill>
                  <a:srgbClr val="0000FF"/>
                </a:solidFill>
              </a:rPr>
              <a:t>(op</a:t>
            </a:r>
            <a:r>
              <a:rPr lang="zh-CN" altLang="en-US" b="0" dirty="0" smtClean="0">
                <a:solidFill>
                  <a:srgbClr val="0000FF"/>
                </a:solidFill>
              </a:rPr>
              <a:t>字段</a:t>
            </a:r>
            <a:r>
              <a:rPr lang="en-US" altLang="zh-CN" b="0" dirty="0" smtClean="0">
                <a:solidFill>
                  <a:srgbClr val="0000FF"/>
                </a:solidFill>
              </a:rPr>
              <a:t>)</a:t>
            </a:r>
            <a:endParaRPr lang="en-US" altLang="zh-CN" b="0" dirty="0" smtClean="0">
              <a:solidFill>
                <a:srgbClr val="0000FF"/>
              </a:solidFill>
            </a:endParaRPr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0" dirty="0" err="1" smtClean="0">
                <a:solidFill>
                  <a:srgbClr val="0000FF"/>
                </a:solidFill>
              </a:rPr>
              <a:t>Funct</a:t>
            </a:r>
            <a:r>
              <a:rPr lang="zh-CN" altLang="en-US" b="0" dirty="0" smtClean="0">
                <a:solidFill>
                  <a:srgbClr val="0000FF"/>
                </a:solidFill>
              </a:rPr>
              <a:t>字段</a:t>
            </a:r>
            <a:r>
              <a:rPr lang="en-US" altLang="zh-CN" b="0" dirty="0" smtClean="0">
                <a:solidFill>
                  <a:srgbClr val="0000FF"/>
                </a:solidFill>
              </a:rPr>
              <a:t>(R</a:t>
            </a:r>
            <a:r>
              <a:rPr lang="zh-CN" altLang="en-US" b="0" dirty="0" smtClean="0">
                <a:solidFill>
                  <a:srgbClr val="0000FF"/>
                </a:solidFill>
              </a:rPr>
              <a:t>型指令</a:t>
            </a:r>
            <a:r>
              <a:rPr lang="en-US" altLang="zh-CN" b="0" dirty="0" smtClean="0">
                <a:solidFill>
                  <a:srgbClr val="0000FF"/>
                </a:solidFill>
              </a:rPr>
              <a:t>)</a:t>
            </a:r>
            <a:endParaRPr lang="en-US" altLang="zh-CN" b="0" dirty="0" smtClean="0"/>
          </a:p>
        </p:txBody>
      </p:sp>
      <p:sp>
        <p:nvSpPr>
          <p:cNvPr id="2" name="矩形 1"/>
          <p:cNvSpPr/>
          <p:nvPr/>
        </p:nvSpPr>
        <p:spPr>
          <a:xfrm>
            <a:off x="6933783" y="1355899"/>
            <a:ext cx="648072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控制单元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2" idx="3"/>
          </p:cNvCxnSpPr>
          <p:nvPr/>
        </p:nvCxnSpPr>
        <p:spPr>
          <a:xfrm flipV="1">
            <a:off x="7581855" y="1844824"/>
            <a:ext cx="950585" cy="15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7884368" y="1700808"/>
            <a:ext cx="21602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68344" y="1340768"/>
            <a:ext cx="648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460432" y="1556792"/>
            <a:ext cx="648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ALU</a:t>
            </a:r>
            <a:r>
              <a:rPr lang="zh-CN" altLang="en-US" b="1" dirty="0" smtClean="0">
                <a:solidFill>
                  <a:schemeClr val="tx1"/>
                </a:solidFill>
              </a:rPr>
              <a:t>控制信号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997679" y="1556792"/>
            <a:ext cx="950585" cy="15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6300192" y="1412776"/>
            <a:ext cx="21602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84168" y="1052736"/>
            <a:ext cx="648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5997679" y="2204864"/>
            <a:ext cx="950585" cy="15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6300192" y="2060848"/>
            <a:ext cx="21602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084168" y="1700808"/>
            <a:ext cx="648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6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54533" y="1268760"/>
            <a:ext cx="102963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ALU  OP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198549" y="1988840"/>
            <a:ext cx="102963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funct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72200" y="836712"/>
            <a:ext cx="196573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函数映射关系？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" grpId="0" animBg="1"/>
      <p:bldP spid="66" grpId="0"/>
      <p:bldP spid="67" grpId="0"/>
      <p:bldP spid="70" grpId="0"/>
      <p:bldP spid="73" grpId="0"/>
      <p:bldP spid="74" grpId="0"/>
      <p:bldP spid="75" grpId="0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/>
        </p:nvSpPr>
        <p:spPr>
          <a:xfrm>
            <a:off x="436180" y="76200"/>
            <a:ext cx="83122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</a:rPr>
              <a:t>ALU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控制真值表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52963" y="1062431"/>
            <a:ext cx="5709940" cy="114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b="0" dirty="0" smtClean="0"/>
              <a:t>忽略不关心的值以使电路最短</a:t>
            </a:r>
            <a:endParaRPr lang="en-US" altLang="zh-CN" b="0" dirty="0" smtClean="0"/>
          </a:p>
          <a:p>
            <a:pPr marL="894080" indent="-446405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rgbClr val="0000FF"/>
                </a:solidFill>
              </a:rPr>
              <a:t>忽略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F5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F4(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它们永远为“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10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”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)</a:t>
            </a:r>
            <a:endParaRPr lang="en-US" altLang="zh-CN" sz="2400" b="0" dirty="0" smtClean="0">
              <a:solidFill>
                <a:srgbClr val="0000FF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190600" y="2529298"/>
            <a:ext cx="7200800" cy="3204062"/>
            <a:chOff x="864" y="1872"/>
            <a:chExt cx="3840" cy="153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936" y="1872"/>
              <a:ext cx="76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Operation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936" y="2064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0010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936" y="2256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0110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936" y="2448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0010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0110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936" y="2832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0000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936" y="3024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0001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936" y="3216"/>
              <a:ext cx="76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0111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864" y="1872"/>
              <a:ext cx="52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ALUOp1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864" y="206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864" y="225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64" y="244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64" y="2640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864" y="2832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864" y="302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864" y="321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528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ALUOp0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392" y="206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92" y="2448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392" y="2640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392" y="2832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392" y="3024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392" y="3216"/>
              <a:ext cx="528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Helvetica" charset="0"/>
                </a:rPr>
                <a:t>0</a:t>
              </a:r>
              <a:endParaRPr lang="en-US" altLang="zh-CN" b="1" dirty="0">
                <a:latin typeface="Helvetica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920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F5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920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920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256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F4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256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2592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F3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592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592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2592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592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592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592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2928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F2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928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2928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928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928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2928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2928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264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264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264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64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264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264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264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600" y="1872"/>
              <a:ext cx="336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F0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600" y="225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600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3600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600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600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1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600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0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256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592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928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264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00" y="206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1920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2256" y="2448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1920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2256" y="2640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1920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2256" y="2832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1920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2256" y="3024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1920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2256" y="3216"/>
              <a:ext cx="336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Helvetica" charset="0"/>
                </a:rPr>
                <a:t>X</a:t>
              </a:r>
              <a:endParaRPr lang="en-US" altLang="zh-CN" b="1">
                <a:latin typeface="Helvetica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6457830" y="1632602"/>
            <a:ext cx="196573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表示无关项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/>
        </p:nvSpPr>
        <p:spPr>
          <a:xfrm>
            <a:off x="436180" y="76200"/>
            <a:ext cx="8312284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</a:rPr>
              <a:t>ALU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控制器的实现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流程图: 延期 3"/>
          <p:cNvSpPr/>
          <p:nvPr/>
        </p:nvSpPr>
        <p:spPr>
          <a:xfrm>
            <a:off x="4558884" y="5517231"/>
            <a:ext cx="600638" cy="54840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87496" y="4835455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𝟓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6" y="4835455"/>
                <a:ext cx="11288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8" t="-153" r="20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/>
          <p:cNvGrpSpPr/>
          <p:nvPr/>
        </p:nvGrpSpPr>
        <p:grpSpPr>
          <a:xfrm>
            <a:off x="5083418" y="4869159"/>
            <a:ext cx="1220702" cy="576064"/>
            <a:chOff x="2555776" y="3429000"/>
            <a:chExt cx="1080120" cy="432048"/>
          </a:xfrm>
        </p:grpSpPr>
        <p:sp>
          <p:nvSpPr>
            <p:cNvPr id="39" name="弧形 38"/>
            <p:cNvSpPr/>
            <p:nvPr/>
          </p:nvSpPr>
          <p:spPr>
            <a:xfrm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 flipV="1"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5400000">
              <a:off x="2874904" y="3541920"/>
              <a:ext cx="432048" cy="206208"/>
            </a:xfrm>
            <a:prstGeom prst="arc">
              <a:avLst>
                <a:gd name="adj1" fmla="val 10859783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51266" y="4104842"/>
            <a:ext cx="1220702" cy="576064"/>
            <a:chOff x="2555776" y="3429000"/>
            <a:chExt cx="1080120" cy="432048"/>
          </a:xfrm>
        </p:grpSpPr>
        <p:sp>
          <p:nvSpPr>
            <p:cNvPr id="43" name="弧形 42"/>
            <p:cNvSpPr/>
            <p:nvPr/>
          </p:nvSpPr>
          <p:spPr>
            <a:xfrm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flipV="1"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 rot="5400000">
              <a:off x="2874904" y="3541920"/>
              <a:ext cx="432048" cy="206208"/>
            </a:xfrm>
            <a:prstGeom prst="arc">
              <a:avLst>
                <a:gd name="adj1" fmla="val 10859783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5124522" y="4533147"/>
            <a:ext cx="64807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192000" y="4424630"/>
            <a:ext cx="0" cy="136680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24422" y="5959087"/>
            <a:ext cx="64807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159522" y="5791435"/>
            <a:ext cx="1504638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200657" y="6093295"/>
            <a:ext cx="1223143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2703720" y="5661248"/>
            <a:ext cx="1220702" cy="576064"/>
            <a:chOff x="2555776" y="3429000"/>
            <a:chExt cx="1080120" cy="432048"/>
          </a:xfrm>
        </p:grpSpPr>
        <p:sp>
          <p:nvSpPr>
            <p:cNvPr id="6" name="弧形 5"/>
            <p:cNvSpPr/>
            <p:nvPr/>
          </p:nvSpPr>
          <p:spPr>
            <a:xfrm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flipV="1">
              <a:off x="2555776" y="3429000"/>
              <a:ext cx="1080120" cy="43204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5400000">
              <a:off x="2874904" y="3541920"/>
              <a:ext cx="432048" cy="206208"/>
            </a:xfrm>
            <a:prstGeom prst="arc">
              <a:avLst>
                <a:gd name="adj1" fmla="val 10859783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2214957" y="5723963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957" y="5723963"/>
                <a:ext cx="5229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" t="-20" r="71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>
            <a:off x="2214957" y="4692368"/>
            <a:ext cx="2357537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198747" y="4408270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47" y="4408270"/>
                <a:ext cx="5229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" t="-27" r="7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/>
          <p:cNvCxnSpPr/>
          <p:nvPr/>
        </p:nvCxnSpPr>
        <p:spPr>
          <a:xfrm>
            <a:off x="2237055" y="5322605"/>
            <a:ext cx="1296144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2196466" y="4972525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66" y="4972525"/>
                <a:ext cx="5229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29" r="5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/>
          <p:cNvCxnSpPr/>
          <p:nvPr/>
        </p:nvCxnSpPr>
        <p:spPr>
          <a:xfrm>
            <a:off x="2200657" y="4437112"/>
            <a:ext cx="100811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200657" y="4076955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57" y="4076955"/>
                <a:ext cx="5229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3" t="-69" r="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/>
          <p:cNvCxnSpPr/>
          <p:nvPr/>
        </p:nvCxnSpPr>
        <p:spPr>
          <a:xfrm>
            <a:off x="3192000" y="5791435"/>
            <a:ext cx="23180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248458" y="5661247"/>
            <a:ext cx="31042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256450" y="2796873"/>
            <a:ext cx="0" cy="2847775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256450" y="4392874"/>
            <a:ext cx="33980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4256450" y="5020121"/>
            <a:ext cx="1516144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流程图: 延期 45"/>
          <p:cNvSpPr/>
          <p:nvPr/>
        </p:nvSpPr>
        <p:spPr>
          <a:xfrm>
            <a:off x="4572494" y="4248742"/>
            <a:ext cx="600638" cy="54840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/>
          <p:cNvCxnSpPr/>
          <p:nvPr/>
        </p:nvCxnSpPr>
        <p:spPr>
          <a:xfrm>
            <a:off x="5296008" y="4236971"/>
            <a:ext cx="47658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296008" y="3428999"/>
            <a:ext cx="0" cy="807972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流程图: 延期 97"/>
          <p:cNvSpPr/>
          <p:nvPr/>
        </p:nvSpPr>
        <p:spPr>
          <a:xfrm>
            <a:off x="5688222" y="3284983"/>
            <a:ext cx="600638" cy="54840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584040" y="3645023"/>
            <a:ext cx="88982" cy="88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/>
          <p:nvPr/>
        </p:nvCxnSpPr>
        <p:spPr>
          <a:xfrm>
            <a:off x="5296008" y="3689514"/>
            <a:ext cx="28803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727583" y="3428999"/>
            <a:ext cx="962567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248458" y="2809146"/>
            <a:ext cx="471486" cy="0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719944" y="2796873"/>
            <a:ext cx="0" cy="632126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4727583" y="2852629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𝑨𝑳𝑼𝑶𝒑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83" y="2852629"/>
                <a:ext cx="11368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" t="-57" r="18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3142050" y="2852629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𝑨𝑳𝑼𝑶𝒑</m:t>
                      </m:r>
                      <m:r>
                        <a:rPr lang="en-US" altLang="zh-CN" b="1" i="1" smtClean="0">
                          <a:latin typeface="Cambria Math" panose="02040503050406030204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50" y="2852629"/>
                <a:ext cx="1136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" t="-57" r="24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连接符 119"/>
          <p:cNvCxnSpPr/>
          <p:nvPr/>
        </p:nvCxnSpPr>
        <p:spPr>
          <a:xfrm>
            <a:off x="2200657" y="4446287"/>
            <a:ext cx="0" cy="1647008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矩形 143"/>
          <p:cNvSpPr/>
          <p:nvPr/>
        </p:nvSpPr>
        <p:spPr>
          <a:xfrm>
            <a:off x="1936346" y="2568536"/>
            <a:ext cx="5087853" cy="3956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6664160" y="3580077"/>
            <a:ext cx="0" cy="2211358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715329" y="5241617"/>
            <a:ext cx="1248850" cy="0"/>
          </a:xfrm>
          <a:prstGeom prst="straightConnector1">
            <a:avLst/>
          </a:prstGeom>
          <a:solidFill>
            <a:schemeClr val="bg1"/>
          </a:solidFill>
          <a:ln w="635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936346" y="5241617"/>
            <a:ext cx="264311" cy="0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2709273" y="1977930"/>
                <a:ext cx="998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𝑨𝑳𝑼𝑶𝒑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273" y="1977930"/>
                <a:ext cx="99899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" t="-146" r="50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/>
          <p:cNvCxnSpPr/>
          <p:nvPr/>
        </p:nvCxnSpPr>
        <p:spPr>
          <a:xfrm>
            <a:off x="4475780" y="2127383"/>
            <a:ext cx="0" cy="439759"/>
          </a:xfrm>
          <a:prstGeom prst="straightConnector1">
            <a:avLst/>
          </a:prstGeom>
          <a:solidFill>
            <a:schemeClr val="bg1"/>
          </a:solidFill>
          <a:ln w="635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/>
          <p:cNvCxnSpPr>
            <a:stCxn id="144" idx="0"/>
          </p:cNvCxnSpPr>
          <p:nvPr/>
        </p:nvCxnSpPr>
        <p:spPr>
          <a:xfrm flipH="1">
            <a:off x="4475781" y="2568536"/>
            <a:ext cx="4492" cy="240610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3757997" y="2147188"/>
            <a:ext cx="717783" cy="0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288860" y="5157191"/>
            <a:ext cx="37530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6271968" y="4413764"/>
            <a:ext cx="39219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304120" y="3580077"/>
            <a:ext cx="360040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6664160" y="4656643"/>
            <a:ext cx="2084304" cy="0"/>
          </a:xfrm>
          <a:prstGeom prst="line">
            <a:avLst/>
          </a:prstGeom>
          <a:solidFill>
            <a:schemeClr val="bg1"/>
          </a:solidFill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7236296" y="4208208"/>
                <a:ext cx="140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/>
                        </a:rPr>
                        <m:t>𝑶𝒑𝒆𝒓𝒂𝒕𝒊𝒐𝒏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208208"/>
                <a:ext cx="140455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4" t="-17" r="2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772118" y="908720"/>
            <a:ext cx="7544298" cy="959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00"/>
              </a:lnSpc>
            </a:pPr>
            <a:r>
              <a:rPr lang="zh-CN" altLang="en-US" sz="2400" b="1" dirty="0" smtClean="0">
                <a:solidFill>
                  <a:schemeClr val="tx1"/>
                </a:solidFill>
              </a:rPr>
              <a:t>真值表建好后，可以优化并转化成门电路。这是一个完全机械的过程。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728103" y="4992141"/>
            <a:ext cx="88982" cy="88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3809828" y="3689514"/>
            <a:ext cx="44662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801253" y="3418580"/>
            <a:ext cx="918692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流程图: 延期 85"/>
          <p:cNvSpPr/>
          <p:nvPr/>
        </p:nvSpPr>
        <p:spPr>
          <a:xfrm flipH="1">
            <a:off x="3524172" y="3274886"/>
            <a:ext cx="535094" cy="54840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050970" y="3365023"/>
            <a:ext cx="88982" cy="88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>
            <a:off x="3275856" y="3559187"/>
            <a:ext cx="2483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290506" y="3559187"/>
            <a:ext cx="0" cy="1598004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284883" y="5164226"/>
            <a:ext cx="2483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流程图: 延期 95"/>
          <p:cNvSpPr/>
          <p:nvPr/>
        </p:nvSpPr>
        <p:spPr>
          <a:xfrm>
            <a:off x="3533199" y="5055784"/>
            <a:ext cx="503064" cy="39993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54885" y="5278114"/>
            <a:ext cx="88982" cy="88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/>
          <p:cNvCxnSpPr/>
          <p:nvPr/>
        </p:nvCxnSpPr>
        <p:spPr>
          <a:xfrm>
            <a:off x="4050970" y="5269791"/>
            <a:ext cx="1746368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3" name="图片 304132" descr="f04-17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980728"/>
            <a:ext cx="7561014" cy="58755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4132" name="标题 304131"/>
          <p:cNvSpPr>
            <a:spLocks noGrp="1"/>
          </p:cNvSpPr>
          <p:nvPr>
            <p:ph type="title"/>
          </p:nvPr>
        </p:nvSpPr>
        <p:spPr>
          <a:xfrm>
            <a:off x="436180" y="209550"/>
            <a:ext cx="8403020" cy="552450"/>
          </a:xfrm>
        </p:spPr>
        <p:txBody>
          <a:bodyPr anchor="b">
            <a:spAutoFit/>
          </a:bodyPr>
          <a:lstStyle/>
          <a:p>
            <a:r>
              <a:rPr lang="en-US" altLang="zh-CN" err="1"/>
              <a:t>Datapath</a:t>
            </a:r>
            <a:r>
              <a:rPr lang="en-US" altLang="zh-CN"/>
              <a:t> With Control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4" name="图片 309253" descr="f04-19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980728"/>
            <a:ext cx="7505744" cy="58326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9252" name="标题 309251"/>
          <p:cNvSpPr>
            <a:spLocks noGrp="1"/>
          </p:cNvSpPr>
          <p:nvPr>
            <p:ph type="title"/>
          </p:nvPr>
        </p:nvSpPr>
        <p:spPr>
          <a:xfrm>
            <a:off x="436180" y="209550"/>
            <a:ext cx="8403020" cy="552450"/>
          </a:xfrm>
        </p:spPr>
        <p:txBody>
          <a:bodyPr anchor="b">
            <a:spAutoFit/>
          </a:bodyPr>
          <a:lstStyle/>
          <a:p>
            <a:r>
              <a:rPr lang="en-US" altLang="zh-CN"/>
              <a:t>R-Type Instruction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326" name="图片 312325" descr="f04-20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993870"/>
            <a:ext cx="7488832" cy="58195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2324" name="标题 312323"/>
          <p:cNvSpPr>
            <a:spLocks noGrp="1"/>
          </p:cNvSpPr>
          <p:nvPr>
            <p:ph type="title"/>
          </p:nvPr>
        </p:nvSpPr>
        <p:spPr>
          <a:xfrm>
            <a:off x="436180" y="209550"/>
            <a:ext cx="8403020" cy="552450"/>
          </a:xfrm>
        </p:spPr>
        <p:txBody>
          <a:bodyPr anchor="b">
            <a:spAutoFit/>
          </a:bodyPr>
          <a:lstStyle/>
          <a:p>
            <a:r>
              <a:rPr lang="en-US" altLang="zh-CN"/>
              <a:t>Load Instruction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8" name="图片 315397" descr="f04-21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974179"/>
            <a:ext cx="7421508" cy="576718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5396" name="标题 315395"/>
          <p:cNvSpPr>
            <a:spLocks noGrp="1"/>
          </p:cNvSpPr>
          <p:nvPr>
            <p:ph type="title"/>
          </p:nvPr>
        </p:nvSpPr>
        <p:spPr>
          <a:xfrm>
            <a:off x="436180" y="209550"/>
            <a:ext cx="8403020" cy="552450"/>
          </a:xfrm>
        </p:spPr>
        <p:txBody>
          <a:bodyPr anchor="b">
            <a:spAutoFit/>
          </a:bodyPr>
          <a:lstStyle/>
          <a:p>
            <a:r>
              <a:rPr lang="en-US" altLang="zh-CN"/>
              <a:t>Branch-on-Equal Instruction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r>
              <a:rPr lang="en-US" altLang="zh-CN"/>
              <a:t>Implementing Jumps</a:t>
            </a:r>
            <a:endParaRPr lang="en-US" altLang="zh-CN"/>
          </a:p>
        </p:txBody>
      </p:sp>
      <p:sp>
        <p:nvSpPr>
          <p:cNvPr id="318467" name="文本占位符 318466"/>
          <p:cNvSpPr>
            <a:spLocks noGrp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r>
              <a:rPr lang="en-US" altLang="zh-CN"/>
              <a:t>Jump uses word address</a:t>
            </a:r>
            <a:endParaRPr lang="en-US" altLang="zh-CN"/>
          </a:p>
          <a:p>
            <a:r>
              <a:rPr lang="en-US" altLang="zh-CN"/>
              <a:t>Update PC with concatenation of</a:t>
            </a:r>
            <a:endParaRPr lang="en-US" altLang="zh-CN"/>
          </a:p>
          <a:p>
            <a:pPr lvl="1"/>
            <a:r>
              <a:rPr lang="en-US" altLang="zh-CN"/>
              <a:t>Top 4 bits of old PC</a:t>
            </a:r>
            <a:endParaRPr lang="en-US" altLang="zh-CN"/>
          </a:p>
          <a:p>
            <a:pPr lvl="1"/>
            <a:r>
              <a:rPr lang="en-US" altLang="zh-CN"/>
              <a:t>26-bit jump address</a:t>
            </a:r>
            <a:endParaRPr lang="en-US" altLang="zh-CN"/>
          </a:p>
          <a:p>
            <a:pPr lvl="1"/>
            <a:r>
              <a:rPr lang="en-US" altLang="zh-CN"/>
              <a:t>00</a:t>
            </a:r>
            <a:endParaRPr lang="en-US" altLang="zh-CN"/>
          </a:p>
          <a:p>
            <a:r>
              <a:rPr lang="en-US" altLang="zh-CN" err="1"/>
              <a:t>Need an extra control signal decoded from opcode</a:t>
            </a:r>
            <a:endParaRPr lang="en-US" altLang="zh-CN"/>
          </a:p>
        </p:txBody>
      </p:sp>
      <p:grpSp>
        <p:nvGrpSpPr>
          <p:cNvPr id="318478" name="组合 318477"/>
          <p:cNvGrpSpPr/>
          <p:nvPr/>
        </p:nvGrpSpPr>
        <p:grpSpPr>
          <a:xfrm>
            <a:off x="1835150" y="1412875"/>
            <a:ext cx="6913563" cy="773113"/>
            <a:chOff x="1156" y="890"/>
            <a:chExt cx="4355" cy="487"/>
          </a:xfrm>
        </p:grpSpPr>
        <p:sp>
          <p:nvSpPr>
            <p:cNvPr id="318469" name="文本框 318468"/>
            <p:cNvSpPr txBox="1"/>
            <p:nvPr/>
          </p:nvSpPr>
          <p:spPr>
            <a:xfrm>
              <a:off x="1156" y="890"/>
              <a:ext cx="817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x-none" sz="2000">
                  <a:latin typeface="Arial" panose="020B0604020202020204" pitchFamily="34" charset="0"/>
                  <a:ea typeface="Times New Roman" panose="02020603050405020304" charset="0"/>
                </a:rPr>
                <a:t>2</a:t>
              </a:r>
              <a:endParaRPr lang="en-US" altLang="zh-CN" sz="2000">
                <a:latin typeface="Arial" panose="020B0604020202020204" pitchFamily="34" charset="0"/>
                <a:ea typeface="Times New Roman" panose="02020603050405020304" charset="0"/>
              </a:endParaRPr>
            </a:p>
          </p:txBody>
        </p:sp>
        <p:sp>
          <p:nvSpPr>
            <p:cNvPr id="318472" name="文本框 318471"/>
            <p:cNvSpPr txBox="1"/>
            <p:nvPr/>
          </p:nvSpPr>
          <p:spPr>
            <a:xfrm>
              <a:off x="1973" y="890"/>
              <a:ext cx="3538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x-none" sz="2000">
                  <a:latin typeface="Arial" panose="020B0604020202020204" pitchFamily="34" charset="0"/>
                  <a:ea typeface="Times New Roman" panose="02020603050405020304" charset="0"/>
                </a:rPr>
                <a:t>address</a:t>
              </a:r>
              <a:endParaRPr lang="en-US" altLang="zh-CN" sz="2000">
                <a:latin typeface="Arial" panose="020B0604020202020204" pitchFamily="34" charset="0"/>
                <a:ea typeface="Times New Roman" panose="02020603050405020304" charset="0"/>
              </a:endParaRPr>
            </a:p>
          </p:txBody>
        </p:sp>
        <p:sp>
          <p:nvSpPr>
            <p:cNvPr id="318473" name="文本框 318472"/>
            <p:cNvSpPr txBox="1"/>
            <p:nvPr/>
          </p:nvSpPr>
          <p:spPr>
            <a:xfrm>
              <a:off x="1332" y="1165"/>
              <a:ext cx="4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x-none" sz="1600">
                  <a:latin typeface="Arial" panose="020B0604020202020204" pitchFamily="34" charset="0"/>
                  <a:ea typeface="Times New Roman" panose="02020603050405020304" charset="0"/>
                </a:rPr>
                <a:t>31:26</a:t>
              </a:r>
              <a:endParaRPr lang="en-US" altLang="zh-CN" sz="1600">
                <a:latin typeface="Arial" panose="020B0604020202020204" pitchFamily="34" charset="0"/>
                <a:ea typeface="Times New Roman" panose="02020603050405020304" charset="0"/>
              </a:endParaRPr>
            </a:p>
          </p:txBody>
        </p:sp>
        <p:sp>
          <p:nvSpPr>
            <p:cNvPr id="318476" name="文本框 318475"/>
            <p:cNvSpPr txBox="1"/>
            <p:nvPr/>
          </p:nvSpPr>
          <p:spPr>
            <a:xfrm>
              <a:off x="3560" y="1165"/>
              <a:ext cx="4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en-US" altLang="x-none" sz="1600">
                  <a:latin typeface="Arial" panose="020B0604020202020204" pitchFamily="34" charset="0"/>
                  <a:ea typeface="Times New Roman" panose="02020603050405020304" charset="0"/>
                </a:rPr>
                <a:t>25:0</a:t>
              </a:r>
              <a:endParaRPr lang="en-US" altLang="zh-CN" sz="1600">
                <a:latin typeface="Arial" panose="020B0604020202020204" pitchFamily="34" charset="0"/>
                <a:ea typeface="Times New Roman" panose="02020603050405020304" charset="0"/>
              </a:endParaRPr>
            </a:p>
          </p:txBody>
        </p:sp>
      </p:grpSp>
      <p:sp>
        <p:nvSpPr>
          <p:cNvPr id="318477" name="文本框 318476"/>
          <p:cNvSpPr txBox="1"/>
          <p:nvPr/>
        </p:nvSpPr>
        <p:spPr>
          <a:xfrm>
            <a:off x="811213" y="1489075"/>
            <a:ext cx="742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>
              <a:buClr>
                <a:srgbClr val="000000"/>
              </a:buClr>
            </a:pPr>
            <a:r>
              <a:rPr lang="en-US" altLang="x-none" sz="1800">
                <a:latin typeface="Arial" panose="020B0604020202020204" pitchFamily="34" charset="0"/>
                <a:ea typeface="Times New Roman" panose="02020603050405020304" charset="0"/>
              </a:rPr>
              <a:t>Jump</a:t>
            </a:r>
            <a:endParaRPr lang="en-US" altLang="zh-CN" sz="1800">
              <a:latin typeface="Arial" panose="020B0604020202020204" pitchFamily="3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611560" y="1196752"/>
            <a:ext cx="8328293" cy="177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分析指令</a:t>
            </a:r>
            <a:endParaRPr lang="en-US" altLang="zh-CN" sz="3200" dirty="0" smtClean="0"/>
          </a:p>
          <a:p>
            <a:pPr indent="441325" algn="l">
              <a:lnSpc>
                <a:spcPct val="120000"/>
              </a:lnSpc>
            </a:pPr>
            <a:r>
              <a:rPr lang="zh-CN" altLang="en-US" sz="3200" b="0" dirty="0" smtClean="0"/>
              <a:t>将指令中的操作码送控制器，分析指令的功能，产生相应的控制信号。</a:t>
            </a:r>
            <a:endParaRPr lang="zh-CN" altLang="en-US" sz="3200" b="0" dirty="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15008" y="3212976"/>
            <a:ext cx="8328293" cy="177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执行指令</a:t>
            </a:r>
            <a:endParaRPr lang="en-US" altLang="zh-CN" sz="3200" dirty="0" smtClean="0"/>
          </a:p>
          <a:p>
            <a:pPr indent="441325" algn="l">
              <a:lnSpc>
                <a:spcPct val="120000"/>
              </a:lnSpc>
            </a:pPr>
            <a:r>
              <a:rPr lang="en-US" altLang="zh-CN" sz="3200" b="0" dirty="0" smtClean="0"/>
              <a:t>ALU</a:t>
            </a:r>
            <a:r>
              <a:rPr lang="zh-CN" altLang="en-US" sz="3200" b="0" dirty="0" smtClean="0"/>
              <a:t>根据控制器产生的控制信号完成指令规定的操作。</a:t>
            </a:r>
            <a:endParaRPr lang="zh-CN" altLang="en-US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8" name="图片 320517" descr="f04-24-P3744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975592"/>
            <a:ext cx="7345560" cy="57657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0516" name="标题 320515"/>
          <p:cNvSpPr>
            <a:spLocks noGrp="1"/>
          </p:cNvSpPr>
          <p:nvPr>
            <p:ph type="title"/>
          </p:nvPr>
        </p:nvSpPr>
        <p:spPr>
          <a:xfrm>
            <a:off x="436180" y="209550"/>
            <a:ext cx="8403020" cy="552450"/>
          </a:xfrm>
        </p:spPr>
        <p:txBody>
          <a:bodyPr anchor="b">
            <a:spAutoFit/>
          </a:bodyPr>
          <a:lstStyle/>
          <a:p>
            <a:r>
              <a:rPr lang="en-US" altLang="zh-CN" err="1"/>
              <a:t>Datapath</a:t>
            </a:r>
            <a:r>
              <a:rPr lang="en-US" altLang="zh-CN"/>
              <a:t> With Jumps Added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标题 306177"/>
          <p:cNvSpPr>
            <a:spLocks noGrp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r>
              <a:rPr lang="en-US" altLang="x-none"/>
              <a:t>Performance Issues</a:t>
            </a:r>
            <a:endParaRPr lang="en-US" altLang="zh-CN"/>
          </a:p>
        </p:txBody>
      </p:sp>
      <p:sp>
        <p:nvSpPr>
          <p:cNvPr id="306179" name="文本占位符 306178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92941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最长的延迟决定了时钟周期的长度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关键路径：</a:t>
            </a:r>
            <a:r>
              <a:rPr lang="en-US" altLang="x-none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load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endParaRPr lang="en-US" altLang="x-none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Instruction memory 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 register file 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 ALU 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 data memory 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 register file</a:t>
            </a:r>
            <a:endParaRPr lang="en-US" altLang="x-none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如果还要包括浮点或更复杂指令的指令集，单周期无法胜任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违背了设计原则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x-none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x-none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加快最常见情况的速度</a:t>
            </a:r>
            <a:endParaRPr lang="en-US" altLang="x-none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可通过</a:t>
            </a:r>
            <a:r>
              <a:rPr lang="zh-CN" altLang="en-US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流水线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技术改进性能</a:t>
            </a:r>
            <a:endParaRPr lang="en-US" altLang="x-none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例题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" name="标题 1"/>
          <p:cNvSpPr txBox="1"/>
          <p:nvPr/>
        </p:nvSpPr>
        <p:spPr>
          <a:xfrm>
            <a:off x="539299" y="1124238"/>
            <a:ext cx="11751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475740" y="1125220"/>
            <a:ext cx="68033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1.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在下表中填写指令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“and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$1,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$2,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$3”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“beq $1,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$2,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lable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”所缺的指令编码字段。</a:t>
            </a:r>
            <a:endParaRPr lang="zh-CN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2. 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beq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指令的地址是否可能为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0x0020 3053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？</a:t>
            </a:r>
            <a:endParaRPr altLang="en-US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3. 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beq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指令的地址为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0x0020 3050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，请计算跳转的目的地址。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45" name="表格 144"/>
          <p:cNvGraphicFramePr/>
          <p:nvPr>
            <p:custDataLst>
              <p:tags r:id="rId1"/>
            </p:custDataLst>
          </p:nvPr>
        </p:nvGraphicFramePr>
        <p:xfrm>
          <a:off x="1194435" y="3651250"/>
          <a:ext cx="6877050" cy="1653540"/>
        </p:xfrm>
        <a:graphic>
          <a:graphicData uri="http://schemas.openxmlformats.org/drawingml/2006/table">
            <a:tbl>
              <a:tblPr/>
              <a:tblGrid>
                <a:gridCol w="1179195"/>
                <a:gridCol w="1080770"/>
                <a:gridCol w="927100"/>
                <a:gridCol w="1003935"/>
                <a:gridCol w="934720"/>
                <a:gridCol w="851535"/>
                <a:gridCol w="899795"/>
              </a:tblGrid>
              <a:tr h="644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例题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" name="标题 1"/>
          <p:cNvSpPr txBox="1"/>
          <p:nvPr/>
        </p:nvSpPr>
        <p:spPr>
          <a:xfrm>
            <a:off x="539299" y="1124238"/>
            <a:ext cx="11751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475740" y="1125220"/>
            <a:ext cx="680339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1.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在下表中填写指令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“and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$1,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$2,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$3”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“beq $1,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$2,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lable</a:t>
            </a:r>
            <a:r>
              <a:rPr 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”所缺的指令编码字段。</a:t>
            </a:r>
            <a:endParaRPr lang="zh-CN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2. </a:t>
            </a:r>
            <a:r>
              <a:rPr alt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若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beq</a:t>
            </a:r>
            <a:r>
              <a:rPr alt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指令的地址是否可能为</a:t>
            </a: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0x0020 3053</a:t>
            </a:r>
            <a:r>
              <a:rPr alt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？</a:t>
            </a:r>
            <a:endParaRPr altLang="en-US" sz="2000" b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3. </a:t>
            </a:r>
            <a:r>
              <a:rPr altLang="en-US" sz="2000" b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beq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指令的地址为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0x0020 3050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，请计算跳转的目的</a:t>
            </a:r>
            <a:r>
              <a:rPr altLang="en-US" sz="20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地址。</a:t>
            </a:r>
            <a:endParaRPr altLang="en-US" sz="20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001E 30D4</a:t>
            </a:r>
            <a:endParaRPr lang="en-US" altLang="zh-CN" sz="200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15695" y="3787775"/>
          <a:ext cx="6700520" cy="1965960"/>
        </p:xfrm>
        <a:graphic>
          <a:graphicData uri="http://schemas.openxmlformats.org/drawingml/2006/table">
            <a:tbl>
              <a:tblPr/>
              <a:tblGrid>
                <a:gridCol w="1149350"/>
                <a:gridCol w="1052195"/>
                <a:gridCol w="903605"/>
                <a:gridCol w="977900"/>
                <a:gridCol w="911225"/>
                <a:gridCol w="829310"/>
                <a:gridCol w="876935"/>
              </a:tblGrid>
              <a:tr h="766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指令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[31:26]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[25:21]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[20:16]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[15:11]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[10:6]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[5:0]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000000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00011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00001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beq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00001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highlight>
                            <a:srgbClr val="FFFF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00010</a:t>
                      </a:r>
                      <a:endParaRPr lang="en-US" altLang="en-US" sz="1600" b="0"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1439" marR="91439" marT="45719" marB="45719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例题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55776" y="948328"/>
          <a:ext cx="43923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15"/>
                <a:gridCol w="311661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 </a:t>
                      </a:r>
                      <a:r>
                        <a:rPr lang="en-US" altLang="zh-CN" dirty="0" err="1" smtClean="0"/>
                        <a:t>rd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rs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lw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rt</a:t>
                      </a:r>
                      <a:r>
                        <a:rPr lang="en-US" altLang="zh-CN" dirty="0" smtClean="0"/>
                        <a:t>, offs(</a:t>
                      </a:r>
                      <a:r>
                        <a:rPr lang="en-US" altLang="zh-CN" dirty="0" err="1" smtClean="0"/>
                        <a:t>rs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903043" y="5057871"/>
            <a:ext cx="1067439" cy="1186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1316" y="4138859"/>
            <a:ext cx="1351829" cy="1367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Instruction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Memory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0917" y="4236521"/>
            <a:ext cx="1118452" cy="127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0917" y="4240567"/>
            <a:ext cx="1003860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Ra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Rb</a:t>
            </a:r>
            <a:r>
              <a:rPr lang="en-US" altLang="zh-CN" sz="1600" dirty="0" smtClean="0">
                <a:solidFill>
                  <a:schemeClr val="tx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流程图: 终止 9"/>
          <p:cNvSpPr/>
          <p:nvPr/>
        </p:nvSpPr>
        <p:spPr>
          <a:xfrm flipH="1">
            <a:off x="4264737" y="3720092"/>
            <a:ext cx="474632" cy="29894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24777" y="3377304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17879" y="4019033"/>
            <a:ext cx="0" cy="239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08753" y="3529704"/>
            <a:ext cx="0" cy="19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247458" y="4189423"/>
            <a:ext cx="4463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Data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03711" y="3529704"/>
            <a:ext cx="304961" cy="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62"/>
          <p:cNvCxnSpPr/>
          <p:nvPr/>
        </p:nvCxnSpPr>
        <p:spPr>
          <a:xfrm flipV="1">
            <a:off x="2723145" y="3373894"/>
            <a:ext cx="1901632" cy="1017446"/>
          </a:xfrm>
          <a:prstGeom prst="bentConnector3">
            <a:avLst>
              <a:gd name="adj1" fmla="val 11662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103792" y="3377304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97178" y="3373894"/>
            <a:ext cx="0" cy="87248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819489" y="4284012"/>
            <a:ext cx="655282" cy="1372042"/>
            <a:chOff x="6725030" y="3412397"/>
            <a:chExt cx="655282" cy="1372042"/>
          </a:xfrm>
        </p:grpSpPr>
        <p:grpSp>
          <p:nvGrpSpPr>
            <p:cNvPr id="20" name="Group 27"/>
            <p:cNvGrpSpPr/>
            <p:nvPr/>
          </p:nvGrpSpPr>
          <p:grpSpPr bwMode="auto">
            <a:xfrm>
              <a:off x="6732240" y="3412397"/>
              <a:ext cx="648072" cy="1372042"/>
              <a:chOff x="2400" y="2496"/>
              <a:chExt cx="288" cy="672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6725030" y="3722370"/>
              <a:ext cx="6480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  <a:ea typeface="+mn-ea"/>
                </a:rPr>
                <a:t>ALU</a:t>
              </a:r>
              <a:endParaRPr lang="zh-CN" altLang="en-US" sz="20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29" name="流程图: 终止 28"/>
          <p:cNvSpPr/>
          <p:nvPr/>
        </p:nvSpPr>
        <p:spPr>
          <a:xfrm rot="16200000" flipH="1">
            <a:off x="5197566" y="5212529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066036" y="6092142"/>
            <a:ext cx="18367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733533" y="4585898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902771" y="5837300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073543" y="5244625"/>
            <a:ext cx="0" cy="8579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739369" y="5244625"/>
            <a:ext cx="56530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梯形 34"/>
          <p:cNvSpPr/>
          <p:nvPr/>
        </p:nvSpPr>
        <p:spPr>
          <a:xfrm rot="5400000">
            <a:off x="3982424" y="5978698"/>
            <a:ext cx="327608" cy="24776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</a:rPr>
              <a:t>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02771" y="5079462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81031" y="5091203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RD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流程图: 终止 37"/>
          <p:cNvSpPr/>
          <p:nvPr/>
        </p:nvSpPr>
        <p:spPr>
          <a:xfrm rot="16200000" flipH="1">
            <a:off x="8238020" y="5223579"/>
            <a:ext cx="507606" cy="29338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流程图: 终止 38"/>
          <p:cNvSpPr/>
          <p:nvPr/>
        </p:nvSpPr>
        <p:spPr>
          <a:xfrm flipH="1">
            <a:off x="5598063" y="3436022"/>
            <a:ext cx="552671" cy="2566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&lt;&lt;2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400"/>
          <p:cNvCxnSpPr>
            <a:stCxn id="35" idx="0"/>
            <a:endCxn id="39" idx="3"/>
          </p:cNvCxnSpPr>
          <p:nvPr/>
        </p:nvCxnSpPr>
        <p:spPr>
          <a:xfrm flipV="1">
            <a:off x="4270110" y="3564348"/>
            <a:ext cx="1327953" cy="25382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539569" y="2678443"/>
            <a:ext cx="475687" cy="1055106"/>
            <a:chOff x="6910454" y="2157870"/>
            <a:chExt cx="475687" cy="1055106"/>
          </a:xfrm>
        </p:grpSpPr>
        <p:grpSp>
          <p:nvGrpSpPr>
            <p:cNvPr id="42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cxnSp>
        <p:nvCxnSpPr>
          <p:cNvPr id="51" name="直接箭头连接符 50"/>
          <p:cNvCxnSpPr>
            <a:stCxn id="39" idx="1"/>
          </p:cNvCxnSpPr>
          <p:nvPr/>
        </p:nvCxnSpPr>
        <p:spPr>
          <a:xfrm>
            <a:off x="6150734" y="3564348"/>
            <a:ext cx="388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终止 51"/>
          <p:cNvSpPr/>
          <p:nvPr/>
        </p:nvSpPr>
        <p:spPr>
          <a:xfrm rot="16200000" flipH="1">
            <a:off x="7142963" y="2894031"/>
            <a:ext cx="665567" cy="29338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MUX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015256" y="3205997"/>
            <a:ext cx="3093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116699" y="2904537"/>
            <a:ext cx="2123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723145" y="2904537"/>
            <a:ext cx="38324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6150735" y="2581421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7116699" y="2581421"/>
            <a:ext cx="0" cy="32311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158395" y="2581421"/>
            <a:ext cx="974087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42172" y="4665901"/>
            <a:ext cx="50405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WD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400"/>
          <p:cNvCxnSpPr>
            <a:stCxn id="38" idx="2"/>
            <a:endCxn id="59" idx="1"/>
          </p:cNvCxnSpPr>
          <p:nvPr/>
        </p:nvCxnSpPr>
        <p:spPr>
          <a:xfrm flipH="1" flipV="1">
            <a:off x="3642172" y="4873716"/>
            <a:ext cx="4996346" cy="496558"/>
          </a:xfrm>
          <a:prstGeom prst="bentConnector5">
            <a:avLst>
              <a:gd name="adj1" fmla="val -4575"/>
              <a:gd name="adj2" fmla="val -294587"/>
              <a:gd name="adj3" fmla="val 1045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180719" y="6102580"/>
            <a:ext cx="8416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3180719" y="3377304"/>
            <a:ext cx="0" cy="27252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2247458" y="2380916"/>
            <a:ext cx="475687" cy="1055106"/>
            <a:chOff x="6910454" y="2157870"/>
            <a:chExt cx="475687" cy="1055106"/>
          </a:xfrm>
        </p:grpSpPr>
        <p:grpSp>
          <p:nvGrpSpPr>
            <p:cNvPr id="64" name="Group 27"/>
            <p:cNvGrpSpPr/>
            <p:nvPr/>
          </p:nvGrpSpPr>
          <p:grpSpPr bwMode="auto">
            <a:xfrm>
              <a:off x="6910454" y="2157870"/>
              <a:ext cx="475687" cy="1055106"/>
              <a:chOff x="2400" y="2496"/>
              <a:chExt cx="288" cy="672"/>
            </a:xfrm>
          </p:grpSpPr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 rot="16200000">
              <a:off x="6802598" y="2496895"/>
              <a:ext cx="731367" cy="377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dirty="0" smtClean="0">
                  <a:solidFill>
                    <a:srgbClr val="0000FF"/>
                  </a:solidFill>
                  <a:ea typeface="+mn-ea"/>
                </a:rPr>
                <a:t>ADD</a:t>
              </a:r>
              <a:endParaRPr lang="zh-CN" altLang="en-US" sz="1800" dirty="0">
                <a:solidFill>
                  <a:srgbClr val="0000FF"/>
                </a:solidFill>
                <a:ea typeface="+mn-ea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371316" y="4193655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98609" y="3205996"/>
            <a:ext cx="1044415" cy="404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400"/>
          <p:cNvCxnSpPr>
            <a:stCxn id="74" idx="2"/>
            <a:endCxn id="73" idx="1"/>
          </p:cNvCxnSpPr>
          <p:nvPr/>
        </p:nvCxnSpPr>
        <p:spPr>
          <a:xfrm rot="16200000" flipH="1">
            <a:off x="850618" y="3880771"/>
            <a:ext cx="790897" cy="250499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931057" y="3243678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120817" y="3889373"/>
            <a:ext cx="81293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933754" y="3246505"/>
            <a:ext cx="0" cy="642870"/>
          </a:xfrm>
          <a:prstGeom prst="straightConnector1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931057" y="2649677"/>
            <a:ext cx="316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565102" y="2455157"/>
            <a:ext cx="34539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058044" y="2957266"/>
            <a:ext cx="1350628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Instruction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5598063" y="5362045"/>
            <a:ext cx="2466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400"/>
          <p:cNvCxnSpPr/>
          <p:nvPr/>
        </p:nvCxnSpPr>
        <p:spPr>
          <a:xfrm>
            <a:off x="6467563" y="5019036"/>
            <a:ext cx="1659740" cy="1608664"/>
          </a:xfrm>
          <a:prstGeom prst="bentConnector3">
            <a:avLst>
              <a:gd name="adj1" fmla="val 11286"/>
            </a:avLst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7985087" y="5287276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6645438" y="5306948"/>
            <a:ext cx="27529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8127303" y="5495091"/>
            <a:ext cx="0" cy="113260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125364" y="5495091"/>
            <a:ext cx="2197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485265" y="4747873"/>
            <a:ext cx="63143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574227" y="3919463"/>
            <a:ext cx="988664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Operation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697178" y="6258368"/>
            <a:ext cx="14684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zh-CN"/>
            </a:defPPr>
            <a:lvl1pPr algn="ctr"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Sign Extender</a:t>
            </a:r>
            <a:endParaRPr lang="en-US" altLang="zh-CN" dirty="0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4117540" y="5521584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348043" y="5538858"/>
            <a:ext cx="753590" cy="314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RegWR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93" name="直接箭头连接符 94"/>
          <p:cNvCxnSpPr/>
          <p:nvPr/>
        </p:nvCxnSpPr>
        <p:spPr>
          <a:xfrm rot="10800000" flipV="1">
            <a:off x="6158396" y="4167781"/>
            <a:ext cx="403669" cy="280599"/>
          </a:xfrm>
          <a:prstGeom prst="bentConnector3">
            <a:avLst>
              <a:gd name="adj1" fmla="val 98978"/>
            </a:avLst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135635" y="4600704"/>
            <a:ext cx="690792" cy="27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Zero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5444793" y="5623670"/>
            <a:ext cx="0" cy="315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443609" y="5696029"/>
            <a:ext cx="813286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>
                <a:solidFill>
                  <a:srgbClr val="0000FF"/>
                </a:solidFill>
              </a:rPr>
              <a:t>ALUSrc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97" name="直接箭头连接符 105"/>
          <p:cNvCxnSpPr>
            <a:stCxn id="98" idx="1"/>
            <a:endCxn id="52" idx="3"/>
          </p:cNvCxnSpPr>
          <p:nvPr/>
        </p:nvCxnSpPr>
        <p:spPr>
          <a:xfrm rot="10800000">
            <a:off x="7475747" y="3373509"/>
            <a:ext cx="303534" cy="365666"/>
          </a:xfrm>
          <a:prstGeom prst="bentConnector2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779281" y="3583857"/>
            <a:ext cx="700468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00FF"/>
                </a:solidFill>
              </a:rPr>
              <a:t>PCSrc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99" name="直接箭头连接符 98"/>
          <p:cNvCxnSpPr>
            <a:stCxn id="100" idx="2"/>
            <a:endCxn id="38" idx="1"/>
          </p:cNvCxnSpPr>
          <p:nvPr/>
        </p:nvCxnSpPr>
        <p:spPr>
          <a:xfrm>
            <a:off x="8487618" y="4811514"/>
            <a:ext cx="4206" cy="3049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8165107" y="4500878"/>
            <a:ext cx="645021" cy="310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</a:rPr>
              <a:t>M</a:t>
            </a:r>
            <a:r>
              <a:rPr lang="en-US" altLang="zh-CN" sz="1600" dirty="0" smtClean="0">
                <a:solidFill>
                  <a:srgbClr val="0000FF"/>
                </a:solidFill>
              </a:rPr>
              <a:t>2reg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325822" y="3612795"/>
            <a:ext cx="470570" cy="415629"/>
            <a:chOff x="3129063" y="2514479"/>
            <a:chExt cx="470570" cy="415629"/>
          </a:xfrm>
        </p:grpSpPr>
        <p:sp>
          <p:nvSpPr>
            <p:cNvPr id="102" name="矩形 101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3719348" y="3591212"/>
            <a:ext cx="470570" cy="415629"/>
            <a:chOff x="3129063" y="2514479"/>
            <a:chExt cx="470570" cy="415629"/>
          </a:xfrm>
        </p:grpSpPr>
        <p:sp>
          <p:nvSpPr>
            <p:cNvPr id="105" name="矩形 104"/>
            <p:cNvSpPr/>
            <p:nvPr/>
          </p:nvSpPr>
          <p:spPr>
            <a:xfrm>
              <a:off x="3129063" y="2514479"/>
              <a:ext cx="297872" cy="4156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3426935" y="2669361"/>
              <a:ext cx="172698" cy="105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矩形 106"/>
          <p:cNvSpPr/>
          <p:nvPr/>
        </p:nvSpPr>
        <p:spPr>
          <a:xfrm>
            <a:off x="4639379" y="3247815"/>
            <a:ext cx="29787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4566671" y="3450248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2723145" y="4431016"/>
            <a:ext cx="397486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3120631" y="4585898"/>
            <a:ext cx="172698" cy="1058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400"/>
          <p:cNvCxnSpPr/>
          <p:nvPr/>
        </p:nvCxnSpPr>
        <p:spPr>
          <a:xfrm rot="16200000" flipH="1">
            <a:off x="841739" y="3887490"/>
            <a:ext cx="790897" cy="250499"/>
          </a:xfrm>
          <a:prstGeom prst="bentConnector2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924874" y="3247815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1111937" y="3894493"/>
            <a:ext cx="812937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1929961" y="3226694"/>
            <a:ext cx="0" cy="64287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62"/>
          <p:cNvCxnSpPr/>
          <p:nvPr/>
        </p:nvCxnSpPr>
        <p:spPr>
          <a:xfrm flipV="1">
            <a:off x="2723260" y="3373894"/>
            <a:ext cx="1901632" cy="1017446"/>
          </a:xfrm>
          <a:prstGeom prst="bentConnector3">
            <a:avLst>
              <a:gd name="adj1" fmla="val 11662"/>
            </a:avLst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4753799" y="3840508"/>
            <a:ext cx="4266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167008" y="3611061"/>
            <a:ext cx="690792" cy="415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zh-CN" sz="1600" dirty="0" err="1">
                <a:solidFill>
                  <a:srgbClr val="0000FF"/>
                </a:solidFill>
              </a:rPr>
              <a:t>R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egDst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4103792" y="3368087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3697178" y="3350517"/>
            <a:ext cx="0" cy="87248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2708657" y="2904537"/>
            <a:ext cx="3449739" cy="3932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925256" y="2649677"/>
            <a:ext cx="31640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52" idx="2"/>
          </p:cNvCxnSpPr>
          <p:nvPr/>
        </p:nvCxnSpPr>
        <p:spPr>
          <a:xfrm>
            <a:off x="7329052" y="2908469"/>
            <a:ext cx="293389" cy="132257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7627514" y="3058428"/>
            <a:ext cx="274031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132532" y="2226494"/>
            <a:ext cx="0" cy="983434"/>
          </a:xfrm>
          <a:prstGeom prst="line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901545" y="2226492"/>
            <a:ext cx="0" cy="831936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132532" y="2226490"/>
            <a:ext cx="6769012" cy="0"/>
          </a:xfrm>
          <a:prstGeom prst="line">
            <a:avLst/>
          </a:prstGeom>
          <a:ln w="254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7627514" y="3058428"/>
            <a:ext cx="274031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132532" y="2204868"/>
            <a:ext cx="0" cy="983434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7901545" y="2204866"/>
            <a:ext cx="0" cy="831936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132532" y="2204864"/>
            <a:ext cx="6769012" cy="0"/>
          </a:xfrm>
          <a:prstGeom prst="line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4939303" y="5495091"/>
            <a:ext cx="378817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4733533" y="4585898"/>
            <a:ext cx="1080120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733533" y="5244625"/>
            <a:ext cx="565305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endCxn id="29" idx="2"/>
          </p:cNvCxnSpPr>
          <p:nvPr/>
        </p:nvCxnSpPr>
        <p:spPr>
          <a:xfrm>
            <a:off x="5301855" y="5244625"/>
            <a:ext cx="296209" cy="11459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5566982" y="5359223"/>
            <a:ext cx="246671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6474771" y="4739942"/>
            <a:ext cx="631434" cy="0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/>
          <p:cNvGrpSpPr/>
          <p:nvPr/>
        </p:nvGrpSpPr>
        <p:grpSpPr>
          <a:xfrm>
            <a:off x="6131139" y="2585353"/>
            <a:ext cx="1178316" cy="323116"/>
            <a:chOff x="4181619" y="1353411"/>
            <a:chExt cx="1178316" cy="323116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5147583" y="1676527"/>
              <a:ext cx="212352" cy="0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 flipV="1">
              <a:off x="4181619" y="1353411"/>
              <a:ext cx="0" cy="323116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flipV="1">
              <a:off x="5147583" y="1353411"/>
              <a:ext cx="0" cy="323116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4189279" y="1353411"/>
              <a:ext cx="974087" cy="0"/>
            </a:xfrm>
            <a:prstGeom prst="straightConnector1">
              <a:avLst/>
            </a:prstGeom>
            <a:ln w="63500">
              <a:solidFill>
                <a:srgbClr val="FF0000">
                  <a:alpha val="49000"/>
                </a:srgb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标题 1"/>
          <p:cNvSpPr txBox="1"/>
          <p:nvPr/>
        </p:nvSpPr>
        <p:spPr>
          <a:xfrm>
            <a:off x="467544" y="980728"/>
            <a:ext cx="11751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流程图: 合并 2"/>
          <p:cNvSpPr/>
          <p:nvPr/>
        </p:nvSpPr>
        <p:spPr>
          <a:xfrm flipV="1">
            <a:off x="1907540" y="5358765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合并 4"/>
          <p:cNvSpPr/>
          <p:nvPr/>
        </p:nvSpPr>
        <p:spPr>
          <a:xfrm flipV="1">
            <a:off x="7379335" y="6108065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流程图: 合并 136"/>
          <p:cNvSpPr/>
          <p:nvPr/>
        </p:nvSpPr>
        <p:spPr>
          <a:xfrm flipV="1">
            <a:off x="4211955" y="5370195"/>
            <a:ext cx="195580" cy="136525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412875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对上述指令，写出控制信号的值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405" y="2204720"/>
          <a:ext cx="7394575" cy="311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51"/>
                <a:gridCol w="1482725"/>
                <a:gridCol w="1150620"/>
                <a:gridCol w="1141872"/>
                <a:gridCol w="1107925"/>
                <a:gridCol w="1028700"/>
                <a:gridCol w="1046682"/>
              </a:tblGrid>
              <a:tr h="558165"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PCSrc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RegDst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sym typeface="+mn-ea"/>
                        </a:rPr>
                        <a:t>M2reg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RegWR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ALUSrc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1276350"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add </a:t>
                      </a:r>
                      <a:r>
                        <a:rPr lang="en-US" altLang="zh-CN" dirty="0" err="1" smtClean="0"/>
                        <a:t>rd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rs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rt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</a:tr>
              <a:tr h="1276350"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 smtClean="0"/>
                        <a:t>lw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rt</a:t>
                      </a:r>
                      <a:r>
                        <a:rPr lang="en-US" altLang="zh-CN" dirty="0" smtClean="0"/>
                        <a:t>, offs(</a:t>
                      </a:r>
                      <a:r>
                        <a:rPr lang="en-US" altLang="zh-CN" dirty="0" err="1" smtClean="0"/>
                        <a:t>rs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412875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对上述指令，写出控制信号的值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405" y="2204720"/>
          <a:ext cx="7394575" cy="311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51"/>
                <a:gridCol w="1482725"/>
                <a:gridCol w="1150620"/>
                <a:gridCol w="1141872"/>
                <a:gridCol w="1107925"/>
                <a:gridCol w="1028700"/>
                <a:gridCol w="1046682"/>
              </a:tblGrid>
              <a:tr h="558165"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PCSrc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RegDst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  <a:sym typeface="+mn-ea"/>
                        </a:rPr>
                        <a:t>M2reg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RegWR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  <a:sym typeface="+mn-ea"/>
                        </a:rPr>
                        <a:t>ALUSrc</a:t>
                      </a:r>
                      <a:endParaRPr lang="en-US" altLang="zh-CN" sz="1800" dirty="0" err="1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1276350"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add </a:t>
                      </a:r>
                      <a:r>
                        <a:rPr lang="en-US" altLang="zh-CN" dirty="0" err="1" smtClean="0"/>
                        <a:t>rd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rs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aseline="0" dirty="0" err="1" smtClean="0"/>
                        <a:t>rt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上端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800" dirty="0">
                          <a:sym typeface="+mn-ea"/>
                        </a:rPr>
                        <a:t>右端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下端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上端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1276350"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dirty="0" err="1" smtClean="0"/>
                        <a:t>lw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rt</a:t>
                      </a:r>
                      <a:r>
                        <a:rPr lang="en-US" altLang="zh-CN" dirty="0" smtClean="0"/>
                        <a:t>, offs(</a:t>
                      </a:r>
                      <a:r>
                        <a:rPr lang="en-US" altLang="zh-CN" dirty="0" err="1" smtClean="0"/>
                        <a:t>rs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800" dirty="0">
                          <a:sym typeface="+mn-ea"/>
                        </a:rPr>
                        <a:t>上端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左端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上端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下端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例题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03313" y="980887"/>
            <a:ext cx="11751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325654" y="941908"/>
            <a:ext cx="7513546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不同单元有不同的延迟时间，对一条指令而言，关键路径上各单元的延迟时间决定了该指令的最小延迟。假设各单元的延迟时间如下表所示：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84179" y="3716382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AND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LD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BEQ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指令的关键路径分别是什么？支持这三条指令执行的时钟周期应设为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多少？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9775" y="2513330"/>
          <a:ext cx="75209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15"/>
                <a:gridCol w="1588770"/>
                <a:gridCol w="1177290"/>
                <a:gridCol w="1028700"/>
                <a:gridCol w="1058545"/>
                <a:gridCol w="1059180"/>
                <a:gridCol w="916940"/>
              </a:tblGrid>
              <a:tr h="640080">
                <a:tc>
                  <a:txBody>
                    <a:bodyPr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指令存储器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加</a:t>
                      </a:r>
                      <a:r>
                        <a:rPr lang="zh-CN" altLang="en-US" dirty="0" smtClean="0"/>
                        <a:t>法器</a:t>
                      </a:r>
                      <a:endParaRPr lang="zh-CN" altLang="en-US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ALU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寄存器堆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数据存储器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dirty="0" smtClean="0"/>
                        <a:t>控制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400ps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100ps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120ps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200ps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350ps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 smtClean="0"/>
                        <a:t>100ps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44525" y="4512310"/>
          <a:ext cx="7616190" cy="189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13"/>
                <a:gridCol w="476454"/>
                <a:gridCol w="1262030"/>
                <a:gridCol w="1234324"/>
                <a:gridCol w="875762"/>
                <a:gridCol w="679638"/>
                <a:gridCol w="1100135"/>
                <a:gridCol w="1100134"/>
              </a:tblGrid>
              <a:tr h="655320">
                <a:tc>
                  <a:txBody>
                    <a:bodyPr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PC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/>
                        <a:t>指令存储器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/>
                        <a:t>寄存器堆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/>
                        <a:t>ALU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600" dirty="0" smtClean="0">
                          <a:sym typeface="+mn-ea"/>
                        </a:rPr>
                        <a:t>控制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altLang="en-US" sz="1600" dirty="0" smtClean="0">
                          <a:sym typeface="+mn-ea"/>
                        </a:rPr>
                        <a:t>数据存储器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600" dirty="0" smtClean="0">
                          <a:sym typeface="+mn-ea"/>
                        </a:rPr>
                        <a:t>时间</a:t>
                      </a:r>
                      <a:endParaRPr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</a:tr>
              <a:tr h="483235">
                <a:tc>
                  <a:txBody>
                    <a:bodyPr/>
                    <a:p>
                      <a:pPr algn="ctr"/>
                      <a:r>
                        <a:rPr lang="en-US" altLang="zh-CN" sz="1600" dirty="0"/>
                        <a:t>AND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/>
                      <a:r>
                        <a:rPr lang="en-US" altLang="zh-CN" sz="1600" dirty="0"/>
                        <a:t>LD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BEQ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例题</a:t>
            </a: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03313" y="980887"/>
            <a:ext cx="11751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325654" y="941908"/>
            <a:ext cx="7513546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00"/>
              </a:lnSpc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不同单元有不同的延迟时间，对一条指令而言，关键路径上各单元的延迟时间决定了该指令的最小延迟。假设各单元的延迟时间如下表所示：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9775" y="2513330"/>
          <a:ext cx="75209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15"/>
                <a:gridCol w="1588770"/>
                <a:gridCol w="1177290"/>
                <a:gridCol w="1028700"/>
                <a:gridCol w="1058545"/>
                <a:gridCol w="1059180"/>
                <a:gridCol w="916940"/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指令存储器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</a:t>
                      </a:r>
                      <a:r>
                        <a:rPr lang="zh-CN" altLang="en-US" dirty="0" smtClean="0"/>
                        <a:t>法器</a:t>
                      </a:r>
                      <a:endParaRPr lang="zh-CN" altLang="en-US" dirty="0" smtClean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寄存器堆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数据存储器</a:t>
                      </a:r>
                      <a:endParaRPr lang="zh-CN" altLang="en-US" dirty="0"/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控制</a:t>
                      </a:r>
                      <a:endParaRPr lang="zh-CN" altLang="en-US" dirty="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100ps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684179" y="3716382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AND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LD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BEQ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指令的关键路径分别是什么？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44525" y="4512310"/>
          <a:ext cx="7616190" cy="189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13"/>
                <a:gridCol w="476454"/>
                <a:gridCol w="1262030"/>
                <a:gridCol w="1234324"/>
                <a:gridCol w="875762"/>
                <a:gridCol w="679638"/>
                <a:gridCol w="1100135"/>
                <a:gridCol w="1100134"/>
              </a:tblGrid>
              <a:tr h="655320">
                <a:tc>
                  <a:txBody>
                    <a:bodyPr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PC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/>
                        <a:t>指令存储器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/>
                        <a:t>寄存器堆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/>
                        <a:t>ALU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600" dirty="0" smtClean="0">
                          <a:sym typeface="+mn-ea"/>
                        </a:rPr>
                        <a:t>控制</a:t>
                      </a:r>
                      <a:endParaRPr lang="zh-CN" altLang="en-US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altLang="en-US" sz="1600" dirty="0" smtClean="0">
                          <a:sym typeface="+mn-ea"/>
                        </a:rPr>
                        <a:t>数据存储器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altLang="en-US" sz="1600" dirty="0" smtClean="0">
                          <a:sym typeface="+mn-ea"/>
                        </a:rPr>
                        <a:t>时间</a:t>
                      </a:r>
                      <a:endParaRPr altLang="en-US" sz="1600" dirty="0" smtClean="0">
                        <a:sym typeface="+mn-ea"/>
                      </a:endParaRPr>
                    </a:p>
                  </a:txBody>
                  <a:tcPr anchor="ctr" anchorCtr="0"/>
                </a:tc>
              </a:tr>
              <a:tr h="483235">
                <a:tc>
                  <a:txBody>
                    <a:bodyPr/>
                    <a:p>
                      <a:pPr algn="ctr"/>
                      <a:r>
                        <a:rPr lang="en-US" altLang="zh-CN" sz="1600" dirty="0"/>
                        <a:t>AND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/>
                        <a:t>920</a:t>
                      </a:r>
                      <a:r>
                        <a:rPr lang="en-US" altLang="zh-CN" sz="1600" dirty="0" smtClean="0"/>
                        <a:t>ps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/>
                      <a:r>
                        <a:rPr lang="en-US" altLang="zh-CN" sz="1600" dirty="0"/>
                        <a:t>LD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600" dirty="0" smtClean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1270</a:t>
                      </a: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ps</a:t>
                      </a:r>
                      <a:endParaRPr lang="en-US" altLang="zh-CN" sz="1600" dirty="0" smtClean="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BEQ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en-US" altLang="zh-CN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√</a:t>
                      </a: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/>
                        <a:t>1020</a:t>
                      </a:r>
                      <a:r>
                        <a:rPr lang="en-US" altLang="zh-CN" sz="1600" dirty="0"/>
                        <a:t>ps</a:t>
                      </a:r>
                      <a:endParaRPr lang="en-US" altLang="zh-CN" sz="1600" dirty="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本章内容</a:t>
            </a:r>
            <a:endParaRPr altLang="zh-CN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483768" y="2320280"/>
            <a:ext cx="4392488" cy="21888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3.1 引言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3.2 逻辑设计惯例</a:t>
            </a:r>
            <a:endParaRPr lang="zh-CN" altLang="en-US" dirty="0"/>
          </a:p>
          <a:p>
            <a:r>
              <a:rPr lang="zh-CN" altLang="en-US" dirty="0"/>
              <a:t>3.3 建立数据通路</a:t>
            </a:r>
            <a:endParaRPr lang="zh-CN" altLang="en-US" dirty="0"/>
          </a:p>
          <a:p>
            <a:r>
              <a:rPr lang="zh-CN" altLang="en-US" b="1" dirty="0">
                <a:solidFill>
                  <a:srgbClr val="0000FF"/>
                </a:solidFill>
              </a:rPr>
              <a:t>3.4 </a:t>
            </a:r>
            <a:r>
              <a:rPr lang="zh-CN" altLang="en-US" b="1" dirty="0" smtClean="0">
                <a:solidFill>
                  <a:srgbClr val="0000FF"/>
                </a:solidFill>
              </a:rPr>
              <a:t>中断机制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5" name="Text Box 12"/>
          <p:cNvSpPr txBox="1">
            <a:spLocks noChangeArrowheads="1"/>
          </p:cNvSpPr>
          <p:nvPr/>
        </p:nvSpPr>
        <p:spPr bwMode="auto">
          <a:xfrm>
            <a:off x="611560" y="1196752"/>
            <a:ext cx="8328293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分析</a:t>
            </a:r>
            <a:r>
              <a:rPr lang="en-US" altLang="zh-CN" sz="3200" dirty="0" smtClean="0"/>
              <a:t>MIPS</a:t>
            </a:r>
            <a:r>
              <a:rPr lang="zh-CN" altLang="en-US" sz="3200" dirty="0" smtClean="0"/>
              <a:t>指令非常规整，分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类：</a:t>
            </a:r>
            <a:endParaRPr lang="en-US" altLang="zh-CN" sz="3200" dirty="0" smtClean="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815707" y="2060848"/>
            <a:ext cx="7428701" cy="394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200" dirty="0" smtClean="0"/>
              <a:t>1. </a:t>
            </a:r>
            <a:r>
              <a:rPr lang="zh-CN" altLang="en-US" sz="3200" dirty="0" smtClean="0"/>
              <a:t>存储访问</a:t>
            </a:r>
            <a:endParaRPr lang="en-US" altLang="zh-CN" sz="3200" dirty="0" smtClean="0"/>
          </a:p>
          <a:p>
            <a:pPr indent="441325" algn="l">
              <a:lnSpc>
                <a:spcPct val="120000"/>
              </a:lnSpc>
            </a:pPr>
            <a:r>
              <a:rPr lang="en-US" altLang="zh-CN" sz="3200" b="0" dirty="0" err="1" smtClean="0"/>
              <a:t>sw</a:t>
            </a:r>
            <a:r>
              <a:rPr lang="zh-CN" altLang="en-US" sz="3200" b="0" dirty="0" smtClean="0"/>
              <a:t>、</a:t>
            </a:r>
            <a:r>
              <a:rPr lang="en-US" altLang="zh-CN" sz="3200" b="0" dirty="0" err="1" smtClean="0"/>
              <a:t>lw</a:t>
            </a:r>
            <a:endParaRPr lang="en-US" altLang="zh-CN" sz="3200" b="0" dirty="0" smtClean="0"/>
          </a:p>
          <a:p>
            <a:pPr algn="l"/>
            <a:r>
              <a:rPr lang="en-US" altLang="zh-CN" sz="3200" dirty="0" smtClean="0"/>
              <a:t>2. </a:t>
            </a:r>
            <a:r>
              <a:rPr lang="zh-CN" altLang="en-US" sz="3200" dirty="0" smtClean="0"/>
              <a:t>算术逻辑</a:t>
            </a:r>
            <a:endParaRPr lang="en-US" altLang="zh-CN" sz="3200" dirty="0"/>
          </a:p>
          <a:p>
            <a:pPr indent="441325" algn="l">
              <a:lnSpc>
                <a:spcPct val="120000"/>
              </a:lnSpc>
            </a:pPr>
            <a:r>
              <a:rPr lang="en-US" altLang="zh-CN" sz="3200" b="0" dirty="0" smtClean="0"/>
              <a:t>add</a:t>
            </a:r>
            <a:r>
              <a:rPr lang="zh-CN" altLang="en-US" sz="3200" b="0" dirty="0" smtClean="0"/>
              <a:t>、</a:t>
            </a:r>
            <a:r>
              <a:rPr lang="en-US" altLang="zh-CN" sz="3200" b="0" dirty="0" smtClean="0"/>
              <a:t>sub</a:t>
            </a:r>
            <a:r>
              <a:rPr lang="zh-CN" altLang="en-US" sz="3200" b="0" dirty="0" smtClean="0"/>
              <a:t>等：操作均为寄存器</a:t>
            </a:r>
            <a:endParaRPr lang="en-US" altLang="zh-CN" sz="3200" b="0" dirty="0" smtClean="0"/>
          </a:p>
          <a:p>
            <a:pPr indent="441325" algn="l">
              <a:lnSpc>
                <a:spcPct val="120000"/>
              </a:lnSpc>
            </a:pPr>
            <a:r>
              <a:rPr lang="en-US" altLang="zh-CN" sz="3200" b="0" dirty="0" err="1" smtClean="0"/>
              <a:t>addi</a:t>
            </a:r>
            <a:r>
              <a:rPr lang="zh-CN" altLang="en-US" sz="3200" b="0" dirty="0" smtClean="0"/>
              <a:t>、</a:t>
            </a:r>
            <a:r>
              <a:rPr lang="en-US" altLang="zh-CN" sz="3200" b="0" dirty="0" err="1" smtClean="0"/>
              <a:t>subi</a:t>
            </a:r>
            <a:r>
              <a:rPr lang="zh-CN" altLang="en-US" sz="3200" b="0" dirty="0" smtClean="0"/>
              <a:t>等：有一个操作数为立即数</a:t>
            </a:r>
            <a:endParaRPr lang="en-US" altLang="zh-CN" sz="3200" b="0" dirty="0"/>
          </a:p>
          <a:p>
            <a:pPr algn="l"/>
            <a:r>
              <a:rPr lang="en-US" altLang="zh-CN" sz="3200" dirty="0" smtClean="0"/>
              <a:t>3. </a:t>
            </a:r>
            <a:r>
              <a:rPr lang="zh-CN" altLang="en-US" sz="3200" dirty="0" smtClean="0"/>
              <a:t>分支</a:t>
            </a:r>
            <a:endParaRPr lang="en-US" altLang="zh-CN" sz="3200" dirty="0"/>
          </a:p>
          <a:p>
            <a:pPr indent="441325" algn="l">
              <a:lnSpc>
                <a:spcPct val="120000"/>
              </a:lnSpc>
            </a:pPr>
            <a:r>
              <a:rPr lang="en-US" altLang="zh-CN" sz="3200" b="0" dirty="0" err="1" smtClean="0"/>
              <a:t>beq</a:t>
            </a:r>
            <a:r>
              <a:rPr lang="zh-CN" altLang="en-US" sz="3200" b="0" dirty="0" smtClean="0"/>
              <a:t>、</a:t>
            </a:r>
            <a:r>
              <a:rPr lang="en-US" altLang="zh-CN" sz="3200" b="0" dirty="0" smtClean="0"/>
              <a:t>j</a:t>
            </a:r>
            <a:r>
              <a:rPr lang="zh-CN" altLang="en-US" sz="3200" b="0" dirty="0" smtClean="0"/>
              <a:t>等</a:t>
            </a:r>
            <a:endParaRPr lang="zh-CN" altLang="en-US" sz="3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3.4  </a:t>
            </a:r>
            <a:r>
              <a:rPr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中断机制</a:t>
            </a:r>
            <a:endParaRPr lang="zh-CN" altLang="en-US" sz="320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D489A719-9BD8-4F59-AF21-2A752A712122}" type="slidenum">
              <a:rPr kumimoji="0" lang="en-US" altLang="zh-CN" sz="1600">
                <a:solidFill>
                  <a:schemeClr val="accent1"/>
                </a:solidFill>
              </a:rPr>
            </a:fld>
            <a:r>
              <a:rPr kumimoji="0" lang="en-US" altLang="zh-CN" sz="160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7173" name="Text Box 3077"/>
          <p:cNvSpPr txBox="1">
            <a:spLocks noChangeArrowheads="1"/>
          </p:cNvSpPr>
          <p:nvPr/>
        </p:nvSpPr>
        <p:spPr bwMode="auto">
          <a:xfrm>
            <a:off x="381000" y="1268760"/>
            <a:ext cx="510540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</a:t>
            </a:r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基本概念</a:t>
            </a:r>
            <a:endParaRPr lang="zh-CN" altLang="en-US" sz="32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75" name="Text Box 3079"/>
          <p:cNvSpPr txBox="1">
            <a:spLocks noChangeArrowheads="1"/>
          </p:cNvSpPr>
          <p:nvPr/>
        </p:nvSpPr>
        <p:spPr bwMode="auto">
          <a:xfrm>
            <a:off x="323528" y="2522210"/>
            <a:ext cx="8588375" cy="162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在运行过程中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如果发生某种随机事态，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暂停执行现行程序，转去执行为某个随机事态服务的中断处理程序，处理完毕后再自动恢复原程序的执行。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86" name="Text Box 3090"/>
          <p:cNvSpPr txBox="1">
            <a:spLocks noChangeArrowheads="1"/>
          </p:cNvSpPr>
          <p:nvPr/>
        </p:nvSpPr>
        <p:spPr bwMode="auto">
          <a:xfrm>
            <a:off x="2910326" y="4673595"/>
            <a:ext cx="3555365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程序切换    随机性</a:t>
            </a:r>
            <a:endParaRPr lang="zh-CN" altLang="en-US" sz="32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  <p:bldP spid="718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中断的实质与特点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6445D749-3CB7-43F7-B245-232419ACB9B2}" type="slidenum">
              <a:rPr kumimoji="0" lang="en-US" altLang="zh-CN" sz="1600">
                <a:solidFill>
                  <a:schemeClr val="accent1"/>
                </a:solidFill>
              </a:rPr>
            </a:fld>
            <a:r>
              <a:rPr kumimoji="0" lang="en-US" altLang="zh-CN" sz="160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-76200" y="914400"/>
            <a:ext cx="22098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）实质</a:t>
            </a: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程序切换</a:t>
            </a:r>
            <a:endParaRPr lang="zh-CN" altLang="en-US" sz="2800" b="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3" name="AutoShape 5"/>
          <p:cNvSpPr/>
          <p:nvPr/>
        </p:nvSpPr>
        <p:spPr bwMode="auto">
          <a:xfrm>
            <a:off x="2057400" y="16002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endParaRPr lang="zh-CN" altLang="en-US" sz="20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362200" y="13716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方法：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505200" y="13716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保存断点，保护现场；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505200" y="19050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恢复现场，返回断点。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362200" y="2438400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时间：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505200" y="24384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一条指令结束时切换。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505200" y="2971800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保证程序的完整性。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-76200" y="3475038"/>
            <a:ext cx="228600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320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）特点</a:t>
            </a:r>
            <a:endParaRPr lang="zh-CN" altLang="en-US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52400" y="4541838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随机性</a:t>
            </a:r>
            <a:endParaRPr lang="zh-CN" altLang="en-US" sz="2800" b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2" name="AutoShape 14"/>
          <p:cNvSpPr/>
          <p:nvPr/>
        </p:nvSpPr>
        <p:spPr bwMode="auto">
          <a:xfrm>
            <a:off x="1600200" y="438943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752600" y="4084638"/>
            <a:ext cx="45720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随机发生的事态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52400" y="5608638"/>
            <a:ext cx="6291263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注意中断与转子的区别</a:t>
            </a:r>
            <a:r>
              <a:rPr lang="zh-CN" altLang="en-US" sz="3200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3200" b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4084638"/>
            <a:ext cx="45720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（按键、故障）</a:t>
            </a:r>
            <a:endParaRPr lang="zh-CN" altLang="en-US" sz="2800" b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752600" y="4541838"/>
            <a:ext cx="73152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有意调用</a:t>
            </a:r>
            <a:r>
              <a:rPr lang="en-US" altLang="zh-CN" sz="28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随机请求与处理的事态</a:t>
            </a:r>
            <a:endParaRPr lang="zh-CN" altLang="en-US" sz="2800" b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734175" y="4552950"/>
            <a:ext cx="2590800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（调用打印机）</a:t>
            </a:r>
            <a:endParaRPr lang="zh-CN" altLang="en-US" sz="2600" b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1752600" y="4999038"/>
            <a:ext cx="4572000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随机插入的事态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086225" y="5014913"/>
            <a:ext cx="5362575" cy="4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（软中断指令插入程序任何位置）</a:t>
            </a:r>
            <a:endParaRPr lang="zh-CN" altLang="en-US" sz="2600" b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bldLvl="0" animBg="1"/>
      <p:bldP spid="27654" grpId="0" autoUpdateAnimBg="0"/>
      <p:bldP spid="27655" grpId="0" autoUpdateAnimBg="0"/>
      <p:bldP spid="27656" grpId="0" autoUpdateAnimBg="0"/>
      <p:bldP spid="27657" grpId="0" autoUpdateAnimBg="0"/>
      <p:bldP spid="27658" grpId="0" autoUpdateAnimBg="0"/>
      <p:bldP spid="27659" grpId="0" autoUpdateAnimBg="0"/>
      <p:bldP spid="27660" grpId="0" autoUpdateAnimBg="0"/>
      <p:bldP spid="27661" grpId="0" autoUpdateAnimBg="0"/>
      <p:bldP spid="27662" grpId="0" bldLvl="0" animBg="1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utoUpdateAnimBg="0"/>
      <p:bldP spid="27669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EFE325B9-46A9-42BE-93A4-FFE51A096D11}" type="slidenum">
              <a:rPr kumimoji="0" lang="en-US" altLang="zh-CN" sz="1600">
                <a:solidFill>
                  <a:schemeClr val="accent1"/>
                </a:solidFill>
              </a:rPr>
            </a:fld>
            <a:r>
              <a:rPr kumimoji="0" lang="en-US" altLang="zh-CN" sz="160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1300" y="250478"/>
            <a:ext cx="54102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两者有本质上的区别</a:t>
            </a:r>
            <a:r>
              <a:rPr kumimoji="0" lang="en-US" altLang="zh-CN" sz="32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kumimoji="0" lang="en-US" altLang="zh-CN" sz="32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07504" y="1546665"/>
            <a:ext cx="887298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子程序的执行由程序员事先安排</a:t>
            </a:r>
            <a:r>
              <a:rPr kumimoji="0"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0"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而中断服务程序的执行则是由随机中断事件触发。</a:t>
            </a:r>
            <a:endParaRPr kumimoji="0"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4634" y="3130990"/>
            <a:ext cx="879965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子程序的执行受主程序或上层程序控制</a:t>
            </a:r>
            <a:r>
              <a:rPr kumimoji="0" lang="en-US" altLang="zh-CN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0"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而中断服务程序一般与被中断的现行程序无关。</a:t>
            </a:r>
            <a:endParaRPr kumimoji="0"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04634" y="4678802"/>
            <a:ext cx="879965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一般不存在同时调用多个子程序的情况</a:t>
            </a:r>
            <a:r>
              <a:rPr kumimoji="0" lang="en-US" altLang="zh-CN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0"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但可能发生多个外设同时向</a:t>
            </a:r>
            <a:r>
              <a:rPr kumimoji="0" lang="en-US" altLang="zh-CN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0"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发出中断服务请求的情况。</a:t>
            </a:r>
            <a:endParaRPr kumimoji="0"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中断与异常的区别</a:t>
            </a:r>
            <a:endParaRPr lang="zh-CN" altLang="en-US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980728"/>
            <a:ext cx="8589640" cy="5616624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3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区别一：</a:t>
            </a:r>
            <a:endParaRPr lang="zh-CN" altLang="en-US" sz="3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中断：系统停止当前正在运行的程序而转向其他服务，可能是因为优先级高的请求服务了，或者是因为人为安排中断。中断是属于正常现象。   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异常：是由于软件错误而引起的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40000"/>
              </a:lnSpc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区别二：</a:t>
            </a:r>
            <a:endParaRPr lang="zh-CN" altLang="en-US" sz="3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中断是CPU所具备的功能   --   硬件   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异常是软件运行过程中的一种开发过程中没有考虑到的程序错误   --   软件   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1257CA48-0214-44CA-86A1-7066A150CA31}" type="slidenum">
              <a:rPr kumimoji="0" lang="en-US" altLang="zh-CN" sz="1600">
                <a:solidFill>
                  <a:schemeClr val="accent1"/>
                </a:solidFill>
              </a:rPr>
            </a:fld>
            <a:r>
              <a:rPr kumimoji="0" lang="en-US" altLang="zh-CN" sz="160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1520" y="257275"/>
            <a:ext cx="528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</a:t>
            </a:r>
            <a:r>
              <a:rPr lang="zh-CN" altLang="en-US" sz="32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的典型应用</a:t>
            </a:r>
            <a:endParaRPr lang="zh-CN" altLang="en-US" sz="3200" b="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0" y="1166465"/>
            <a:ext cx="8893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）管理中、低速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操作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实现主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外并行工作</a:t>
            </a:r>
            <a:endParaRPr lang="zh-CN" altLang="en-US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28600" y="3820765"/>
            <a:ext cx="891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对各事件以足够快的速度进行处理，并在允许的时间尺度内作出反应。</a:t>
            </a:r>
            <a:endParaRPr lang="zh-CN" altLang="en-US" b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0" y="2449165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）故障处理</a:t>
            </a:r>
            <a:endParaRPr lang="zh-CN" altLang="en-US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0" y="3165128"/>
            <a:ext cx="8459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）实时处理，</a:t>
            </a:r>
            <a:r>
              <a:rPr lang="en-US" altLang="zh-CN" b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Real-Time Processing</a:t>
            </a:r>
            <a:endParaRPr lang="en-US" altLang="zh-CN" b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0" y="4911551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0">
                <a:latin typeface="华文中宋" panose="02010600040101010101" pitchFamily="2" charset="-122"/>
                <a:ea typeface="华文中宋" panose="02010600040101010101" pitchFamily="2" charset="-122"/>
              </a:rPr>
              <a:t>）人机对话</a:t>
            </a:r>
            <a:endParaRPr lang="zh-CN" altLang="en-US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0" y="5559623"/>
            <a:ext cx="464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）多机通信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4763" y="1796703"/>
            <a:ext cx="9139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）以软中断方式来处理系统调用，如磁盘存取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34" grpId="0" autoUpdateAnimBg="0"/>
      <p:bldP spid="9236" grpId="0" autoUpdateAnimBg="0"/>
      <p:bldP spid="9239" grpId="0" autoUpdateAnimBg="0"/>
      <p:bldP spid="9245" grpId="0" autoUpdateAnimBg="0"/>
      <p:bldP spid="9246" grpId="0" autoUpdateAnimBg="0"/>
      <p:bldP spid="9248" grpId="0" autoUpdateAnimBg="0"/>
      <p:bldP spid="925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DCB4D47E-D7CC-4830-BE67-13F6ED7B6DE8}" type="slidenum">
              <a:rPr kumimoji="0" lang="en-US" altLang="zh-CN" sz="1600">
                <a:solidFill>
                  <a:schemeClr val="accent1"/>
                </a:solidFill>
              </a:rPr>
            </a:fld>
            <a:r>
              <a:rPr kumimoji="0" lang="en-US" altLang="zh-CN" sz="160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471988" y="2276475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硬</a:t>
            </a:r>
            <a:r>
              <a:rPr lang="en-US" altLang="zh-CN" sz="28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软分界面</a:t>
            </a:r>
            <a:endParaRPr lang="zh-CN" altLang="en-US" sz="280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 flipV="1">
            <a:off x="5580063" y="1557338"/>
            <a:ext cx="14287" cy="719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133600" y="97313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中断服务程序、</a:t>
            </a:r>
            <a:r>
              <a:rPr lang="zh-CN" altLang="en-US" sz="2800" b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中断向量表</a:t>
            </a:r>
            <a:endParaRPr lang="zh-CN" altLang="en-US" sz="2800" b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50825" y="188913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中断系统</a:t>
            </a:r>
            <a:r>
              <a:rPr lang="zh-CN" altLang="en-US" sz="32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的软硬件组织</a:t>
            </a:r>
            <a:endParaRPr lang="zh-CN" altLang="en-US" sz="3200" b="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0" y="980728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）软件：</a:t>
            </a:r>
            <a:endParaRPr lang="zh-CN" altLang="en-US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5496" y="5085184"/>
            <a:ext cx="2124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）硬件</a:t>
            </a:r>
            <a:endParaRPr lang="zh-CN" altLang="en-US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6" name="AutoShape 10"/>
          <p:cNvSpPr/>
          <p:nvPr/>
        </p:nvSpPr>
        <p:spPr bwMode="auto">
          <a:xfrm>
            <a:off x="1981200" y="4646613"/>
            <a:ext cx="142875" cy="1414462"/>
          </a:xfrm>
          <a:prstGeom prst="leftBrace">
            <a:avLst>
              <a:gd name="adj1" fmla="val 82500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endParaRPr lang="zh-CN" altLang="en-US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133600" y="45085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接口方面：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0" y="4508500"/>
            <a:ext cx="522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请求、屏蔽、传递、判优等逻辑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133600" y="58293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方面：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874530" y="58293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对中断请求的响应逻辑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592763" y="2852738"/>
            <a:ext cx="1587" cy="1152525"/>
          </a:xfrm>
          <a:prstGeom prst="line">
            <a:avLst/>
          </a:prstGeom>
          <a:noFill/>
          <a:ln w="76200" cmpd="tri">
            <a:solidFill>
              <a:srgbClr val="FF99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924300" y="3543300"/>
            <a:ext cx="14827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765800" y="3543300"/>
            <a:ext cx="13985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822700" y="291465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2" charset="-122"/>
              </a:rPr>
              <a:t>硬件范畴</a:t>
            </a:r>
            <a:endParaRPr lang="zh-CN" altLang="en-US" sz="28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622925" y="291465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folHlink"/>
                </a:solidFill>
                <a:ea typeface="黑体" panose="02010609060101010101" pitchFamily="2" charset="-122"/>
              </a:rPr>
              <a:t>软件范畴</a:t>
            </a:r>
            <a:endParaRPr lang="zh-CN" altLang="en-US" sz="2800">
              <a:solidFill>
                <a:schemeClr val="folHlink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bldLvl="0" animBg="1"/>
      <p:bldP spid="34822" grpId="0" autoUpdateAnimBg="0"/>
      <p:bldP spid="34823" grpId="0" autoUpdateAnimBg="0"/>
      <p:bldP spid="34824" grpId="0" autoUpdateAnimBg="0"/>
      <p:bldP spid="34825" grpId="0" autoUpdateAnimBg="0"/>
      <p:bldP spid="34826" grpId="0" bldLvl="0" animBg="1"/>
      <p:bldP spid="34827" grpId="0" autoUpdateAnimBg="0"/>
      <p:bldP spid="34828" grpId="0" autoUpdateAnimBg="0"/>
      <p:bldP spid="34829" grpId="0" autoUpdateAnimBg="0"/>
      <p:bldP spid="34830" grpId="0" autoUpdateAnimBg="0"/>
      <p:bldP spid="34831" grpId="0" bldLvl="0" animBg="1"/>
      <p:bldP spid="34832" grpId="0" bldLvl="0" animBg="1"/>
      <p:bldP spid="34833" grpId="0" bldLvl="0" animBg="1"/>
      <p:bldP spid="34834" grpId="0" bldLvl="0" animBg="1"/>
      <p:bldP spid="3483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0663" y="112713"/>
            <a:ext cx="5791200" cy="57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3.4.2 </a:t>
            </a:r>
            <a:r>
              <a:rPr lang="zh-CN" altLang="en-US" sz="3200" b="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中断优先级的</a:t>
            </a:r>
            <a:r>
              <a:rPr lang="zh-CN" altLang="en-US" sz="32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判断</a:t>
            </a:r>
            <a:endParaRPr lang="zh-CN" altLang="en-US" sz="3200" b="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950" y="764704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）响应条件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68313" y="1412404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有未被屏蔽中断请求到达；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076056" y="1409353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处于开中断模式；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82600" y="2060848"/>
            <a:ext cx="812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中断源优先级比当前程序的优先级更高；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灯片编号占位符 3"/>
          <p:cNvSpPr txBox="1"/>
          <p:nvPr/>
        </p:nvSpPr>
        <p:spPr>
          <a:xfrm>
            <a:off x="6551984" y="637624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lang="zh-CN" sz="2400" b="1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fld id="{F332FE32-F4CF-4D75-BE40-7412252425F0}" type="slidenum">
              <a:rPr kumimoji="0" lang="en-US" altLang="zh-CN" sz="1600" smtClean="0">
                <a:solidFill>
                  <a:schemeClr val="accent1"/>
                </a:solidFill>
              </a:rPr>
            </a:fld>
            <a:r>
              <a:rPr kumimoji="0" lang="en-US" altLang="zh-CN" sz="1600" smtClean="0">
                <a:solidFill>
                  <a:schemeClr val="accent1"/>
                </a:solidFill>
              </a:rPr>
              <a:t>/26</a:t>
            </a:r>
            <a:endParaRPr kumimoji="0" lang="en-US" altLang="zh-CN" sz="1600">
              <a:solidFill>
                <a:schemeClr val="accent1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51520" y="3256211"/>
            <a:ext cx="4724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800" b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</a:t>
            </a:r>
            <a:r>
              <a:rPr lang="zh-CN" altLang="en-US" sz="2800" b="0">
                <a:latin typeface="华文中宋" panose="02010600040101010101" pitchFamily="2" charset="-122"/>
                <a:ea typeface="华文中宋" panose="02010600040101010101" pitchFamily="2" charset="-122"/>
              </a:rPr>
              <a:t>通过中断控制器判优</a:t>
            </a:r>
            <a:endParaRPr lang="zh-CN" altLang="en-US" sz="28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34888" y="2693863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）硬件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判优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88801" y="3874286"/>
            <a:ext cx="8675687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中断控制器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8259)</a:t>
            </a: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集中解决请求信号的接收、屏蔽、判优、编码等问题。</a:t>
            </a:r>
            <a:endParaRPr lang="zh-CN" altLang="en-US" sz="28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14808" y="5070127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中断请求</a:t>
            </a:r>
            <a:endParaRPr lang="zh-CN" altLang="en-US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1810544" y="5344794"/>
            <a:ext cx="45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2344688" y="507012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8259</a:t>
            </a:r>
            <a:endParaRPr lang="en-US" altLang="zh-CN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Text Box 60"/>
          <p:cNvSpPr txBox="1">
            <a:spLocks noChangeArrowheads="1"/>
          </p:cNvSpPr>
          <p:nvPr/>
        </p:nvSpPr>
        <p:spPr bwMode="auto">
          <a:xfrm>
            <a:off x="3294112" y="5056762"/>
            <a:ext cx="5670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对未屏蔽的请求判优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生成相应</a:t>
            </a:r>
            <a:r>
              <a:rPr lang="zh-CN" altLang="en-US" b="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中断号）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>
            <a:off x="443408" y="5858108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Text Box 62"/>
          <p:cNvSpPr txBox="1">
            <a:spLocks noChangeArrowheads="1"/>
          </p:cNvSpPr>
          <p:nvPr/>
        </p:nvSpPr>
        <p:spPr bwMode="auto">
          <a:xfrm>
            <a:off x="1015752" y="5570076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硬件产生</a:t>
            </a:r>
            <a:r>
              <a:rPr lang="zh-CN" altLang="en-US" sz="28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向量地址</a:t>
            </a:r>
            <a:endParaRPr lang="en-US" altLang="zh-CN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>
            <a:off x="3970833" y="5859819"/>
            <a:ext cx="53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Text Box 64"/>
          <p:cNvSpPr txBox="1">
            <a:spLocks noChangeArrowheads="1"/>
          </p:cNvSpPr>
          <p:nvPr/>
        </p:nvSpPr>
        <p:spPr bwMode="auto">
          <a:xfrm>
            <a:off x="4576241" y="5570076"/>
            <a:ext cx="3956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转入相应服务程序执行</a:t>
            </a:r>
            <a:endParaRPr lang="en-US" altLang="zh-CN" sz="2800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9" grpId="0" autoUpdateAnimBg="0"/>
      <p:bldP spid="20" grpId="0" autoUpdateAnimBg="0"/>
      <p:bldP spid="21" grpId="0" autoUpdateAnimBg="0"/>
      <p:bldP spid="23" grpId="0" autoUpdateAnimBg="0"/>
      <p:bldP spid="25" grpId="0" autoUpdateAnimBg="0"/>
      <p:bldP spid="26" grpId="0" autoUpdateAnimBg="0"/>
      <p:bldP spid="27" grpId="0" autoUpdateAnimBg="0"/>
      <p:bldP spid="29" grpId="0" autoUpdateAnimBg="0"/>
      <p:bldP spid="30" grpId="0" bldLvl="0" animBg="1"/>
      <p:bldP spid="31" grpId="0" autoUpdateAnimBg="0"/>
      <p:bldP spid="32" grpId="0" autoUpdateAnimBg="0"/>
      <p:bldP spid="33" grpId="0" bldLvl="0" animBg="1"/>
      <p:bldP spid="34" grpId="0" autoUpdateAnimBg="0"/>
      <p:bldP spid="35" grpId="0" bldLvl="0" animBg="1"/>
      <p:bldP spid="3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/>
          <p:nvPr/>
        </p:nvSpPr>
        <p:spPr>
          <a:xfrm>
            <a:off x="250700" y="668420"/>
            <a:ext cx="8713788" cy="159216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单周期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处理机是在一条指令执行的过程中检测异常事件，当异常事件发生时处理机在该指令结束时转向异常事件处理程序，处理完毕后再返回到用户程序</a:t>
            </a: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8" name="灯片编号占位符 2"/>
          <p:cNvSpPr txBox="1">
            <a:spLocks noGrp="1"/>
          </p:cNvSpPr>
          <p:nvPr>
            <p:ph type="sldNum" sz="quarter" idx="11"/>
          </p:nvPr>
        </p:nvSpPr>
        <p:spPr>
          <a:xfrm>
            <a:off x="5868144" y="6356350"/>
            <a:ext cx="2895600" cy="365125"/>
          </a:xfrm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31640" y="2805906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19872" y="2805906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15000" y="2805906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96336" y="2805906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396752" y="2704281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56992" y="2704281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573216" y="2704281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31640" y="3237954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339752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9752" y="3506093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19872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434880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434880" y="3506093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515000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516216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516216" y="3506093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596336" y="3237954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419872" y="3237954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508104" y="3237954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31640" y="3958034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add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3419872" y="3958034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lw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508104" y="3958034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中断处理程序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508104" y="472514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699792" y="5055567"/>
            <a:ext cx="143867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中断发生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004048" y="4318074"/>
            <a:ext cx="6896" cy="4070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1547664" y="3604954"/>
            <a:ext cx="16699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PC=0x0004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3697793" y="3604954"/>
            <a:ext cx="16699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PC=0x0008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4918247" y="5097378"/>
            <a:ext cx="16699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PC=</a:t>
            </a:r>
            <a:r>
              <a:rPr lang="zh-CN" altLang="en-US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中断向量地址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3851921" y="4725144"/>
            <a:ext cx="1152127" cy="36004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5436096" y="3573016"/>
            <a:ext cx="2246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PC=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中断向量</a:t>
            </a:r>
            <a:r>
              <a:rPr lang="zh-CN" altLang="en-US" sz="20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40" grpId="0" autoUpdateAnimBg="0"/>
      <p:bldP spid="62" grpId="0" autoUpdateAnimBg="0"/>
      <p:bldP spid="63" grpId="0" autoUpdateAnimBg="0"/>
      <p:bldP spid="64" grpId="0" autoUpdateAnimBg="0"/>
      <p:bldP spid="70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2"/>
          <p:cNvSpPr txBox="1"/>
          <p:nvPr/>
        </p:nvSpPr>
        <p:spPr>
          <a:xfrm>
            <a:off x="250825" y="142354"/>
            <a:ext cx="8713788" cy="422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单周期处理机是在一条指令执行的过程中检测异常事件，当异常事件发生时处理机在该指令结束时转向异常事件处理程序，处理完毕后再返回到用户程序。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当发生异常时：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处理机保存当前处理机状态，如当前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值，处理机状态寄存器的内容，等等。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由硬件向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写入异常事件处理程序的入口地址，以实现程序的转移。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8" name="灯片编号占位符 2"/>
          <p:cNvSpPr txBox="1">
            <a:spLocks noGrp="1"/>
          </p:cNvSpPr>
          <p:nvPr>
            <p:ph type="sldNum" sz="quarter" idx="11"/>
          </p:nvPr>
        </p:nvSpPr>
        <p:spPr>
          <a:xfrm>
            <a:off x="5868144" y="6356350"/>
            <a:ext cx="2895600" cy="365125"/>
          </a:xfrm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5656" y="4437112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63888" y="4437112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59016" y="4437112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40352" y="4437112"/>
            <a:ext cx="0" cy="191923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540768" y="4335487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701008" y="4335487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7232" y="4335487"/>
            <a:ext cx="2311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dirty="0" smtClean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Clock Cycle</a:t>
            </a:r>
            <a:endParaRPr lang="zh-CN" altLang="en-US" b="0" dirty="0">
              <a:solidFill>
                <a:schemeClr val="fol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75656" y="4869160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83768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83768" y="5137299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563888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78896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578896" y="5137299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59016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0232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232" y="5137299"/>
            <a:ext cx="1080120" cy="19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740352" y="4869160"/>
            <a:ext cx="0" cy="2681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563888" y="4869160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52120" y="4869160"/>
            <a:ext cx="10081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75656" y="5589240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add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3563888" y="5589240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lw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652120" y="5589240"/>
            <a:ext cx="2088232" cy="3190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sub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3.1.2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实现方式概述</a:t>
            </a:r>
            <a:endParaRPr lang="zh-CN" sz="32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395536" y="969298"/>
            <a:ext cx="8748464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add  rd, rs, rt                         # rd </a:t>
            </a:r>
            <a:r>
              <a:rPr altLang="en-US" sz="2400" b="1" dirty="0">
                <a:sym typeface="+mn-ea"/>
              </a:rPr>
              <a:t>←</a:t>
            </a:r>
            <a:r>
              <a:rPr lang="en-US" altLang="zh-CN" sz="2400" b="1" dirty="0">
                <a:sym typeface="+mn-ea"/>
              </a:rPr>
              <a:t> rs + rt,     </a:t>
            </a:r>
            <a:r>
              <a:rPr altLang="en-US" sz="2400" b="1" dirty="0">
                <a:sym typeface="+mn-ea"/>
              </a:rPr>
              <a:t>例，</a:t>
            </a:r>
            <a:r>
              <a:rPr lang="en-US" altLang="zh-CN" sz="2400" b="1" dirty="0">
                <a:sym typeface="+mn-ea"/>
              </a:rPr>
              <a:t> add  $3, $4, $2</a:t>
            </a:r>
            <a:endParaRPr lang="en-US" altLang="zh-CN" sz="2400" b="1" dirty="0">
              <a:sym typeface="+mn-ea"/>
            </a:endParaRPr>
          </a:p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addi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en-US" altLang="zh-CN" sz="2400" b="1" dirty="0">
                <a:solidFill>
                  <a:schemeClr val="tx1"/>
                </a:solidFill>
              </a:rPr>
              <a:t>                  #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 +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zh-CN" altLang="en-US" sz="2400" dirty="0">
                <a:solidFill>
                  <a:schemeClr val="tx1"/>
                </a:solidFill>
              </a:rPr>
              <a:t>，对</a:t>
            </a:r>
            <a:r>
              <a:rPr lang="en-US" altLang="zh-CN" sz="2400" dirty="0" err="1">
                <a:solidFill>
                  <a:schemeClr val="tx1"/>
                </a:solidFill>
              </a:rPr>
              <a:t>imm</a:t>
            </a:r>
            <a:r>
              <a:rPr lang="zh-CN" altLang="en-US" sz="2400" dirty="0">
                <a:solidFill>
                  <a:schemeClr val="tx1"/>
                </a:solidFill>
              </a:rPr>
              <a:t>进行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位的符号扩展，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然后相加，</a:t>
            </a:r>
            <a:r>
              <a:rPr altLang="en-US" sz="2400" b="1" dirty="0">
                <a:sym typeface="+mn-ea"/>
              </a:rPr>
              <a:t>例，</a:t>
            </a:r>
            <a:r>
              <a:rPr lang="en-US" altLang="zh-CN" sz="2400" b="1" dirty="0">
                <a:sym typeface="+mn-ea"/>
              </a:rPr>
              <a:t> add  $3, $4, 0</a:t>
            </a:r>
            <a:r>
              <a:rPr lang="en-US" altLang="zh-CN" sz="2400" b="1" dirty="0">
                <a:sym typeface="+mn-ea"/>
              </a:rPr>
              <a:t>x0040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376337" y="2384892"/>
            <a:ext cx="8597528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andi</a:t>
            </a:r>
            <a:r>
              <a:rPr lang="en-US" altLang="zh-CN" sz="2400" b="1" dirty="0">
                <a:solidFill>
                  <a:schemeClr val="tx1"/>
                </a:solidFill>
              </a:rPr>
              <a:t>/</a:t>
            </a:r>
            <a:r>
              <a:rPr lang="en-US" altLang="zh-CN" sz="2400" b="1" dirty="0" err="1">
                <a:solidFill>
                  <a:schemeClr val="tx1"/>
                </a:solidFill>
              </a:rPr>
              <a:t>ori</a:t>
            </a:r>
            <a:r>
              <a:rPr lang="en-US" altLang="zh-CN" sz="2400" b="1" dirty="0">
                <a:solidFill>
                  <a:schemeClr val="tx1"/>
                </a:solidFill>
              </a:rPr>
              <a:t>/</a:t>
            </a:r>
            <a:r>
              <a:rPr lang="en-US" altLang="zh-CN" sz="2400" b="1" dirty="0" err="1">
                <a:solidFill>
                  <a:schemeClr val="tx1"/>
                </a:solidFill>
              </a:rPr>
              <a:t>xori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en-US" altLang="zh-CN" sz="2400" b="1" dirty="0">
                <a:solidFill>
                  <a:schemeClr val="tx1"/>
                </a:solidFill>
              </a:rPr>
              <a:t>          #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  op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zh-CN" altLang="en-US" sz="2400" dirty="0">
                <a:solidFill>
                  <a:schemeClr val="tx1"/>
                </a:solidFill>
              </a:rPr>
              <a:t>，对</a:t>
            </a:r>
            <a:r>
              <a:rPr lang="en-US" altLang="zh-CN" sz="2400" dirty="0" err="1">
                <a:solidFill>
                  <a:schemeClr val="tx1"/>
                </a:solidFill>
              </a:rPr>
              <a:t>imm</a:t>
            </a:r>
            <a:r>
              <a:rPr lang="zh-CN" altLang="en-US" sz="2400" dirty="0">
                <a:solidFill>
                  <a:schemeClr val="tx1"/>
                </a:solidFill>
              </a:rPr>
              <a:t>进行</a:t>
            </a:r>
            <a:r>
              <a:rPr lang="en-US" altLang="zh-CN" sz="2400" dirty="0">
                <a:solidFill>
                  <a:schemeClr val="tx1"/>
                </a:solidFill>
              </a:rPr>
              <a:t>16</a:t>
            </a:r>
            <a:r>
              <a:rPr lang="zh-CN" altLang="en-US" sz="2400" dirty="0">
                <a:solidFill>
                  <a:schemeClr val="tx1"/>
                </a:solidFill>
              </a:rPr>
              <a:t>位的零扩展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，然后参加操作。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395536" y="5577941"/>
            <a:ext cx="7818747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lui</a:t>
            </a:r>
            <a:r>
              <a:rPr lang="en-US" altLang="zh-CN" sz="2400" b="1" dirty="0">
                <a:solidFill>
                  <a:schemeClr val="tx1"/>
                </a:solidFill>
              </a:rPr>
              <a:t>  rt ,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en-US" altLang="zh-CN" sz="2400" b="1" dirty="0">
                <a:solidFill>
                  <a:schemeClr val="tx1"/>
                </a:solidFill>
              </a:rPr>
              <a:t>                          #  rt 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en-US" altLang="zh-CN" sz="2400" b="1" dirty="0">
                <a:solidFill>
                  <a:schemeClr val="tx1"/>
                </a:solidFill>
              </a:rPr>
              <a:t>&lt;&lt;16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376555" y="3460115"/>
            <a:ext cx="838581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lw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, offset(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)     #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>
                <a:solidFill>
                  <a:schemeClr val="tx1"/>
                </a:solidFill>
              </a:rPr>
              <a:t> mem[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+offset], </a:t>
            </a:r>
            <a:r>
              <a:rPr altLang="en-US" sz="2400" b="1" dirty="0">
                <a:solidFill>
                  <a:schemeClr val="tx1"/>
                </a:solidFill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</a:rPr>
              <a:t>  lw </a:t>
            </a:r>
            <a:r>
              <a:rPr lang="en-US" altLang="zh-CN" sz="2400" b="1" dirty="0">
                <a:sym typeface="+mn-ea"/>
              </a:rPr>
              <a:t>$3, 0x0C10($2)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395536" y="4106757"/>
            <a:ext cx="80559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sw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, offset(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)                  #  mem[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+offset]) 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76337" y="4697630"/>
            <a:ext cx="8748464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en-US" altLang="zh-CN" sz="2400" b="1" dirty="0" err="1">
                <a:solidFill>
                  <a:schemeClr val="tx1"/>
                </a:solidFill>
              </a:rPr>
              <a:t>bne</a:t>
            </a:r>
            <a:r>
              <a:rPr lang="en-US" altLang="zh-CN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 , 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  , 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en-US" altLang="zh-CN" sz="2400" b="1" dirty="0">
                <a:solidFill>
                  <a:schemeClr val="tx1"/>
                </a:solidFill>
              </a:rPr>
              <a:t>       #  if(</a:t>
            </a:r>
            <a:r>
              <a:rPr lang="en-US" altLang="zh-CN" sz="2400" b="1" dirty="0" err="1">
                <a:solidFill>
                  <a:schemeClr val="tx1"/>
                </a:solidFill>
              </a:rPr>
              <a:t>rs</a:t>
            </a:r>
            <a:r>
              <a:rPr lang="en-US" altLang="zh-CN" sz="2400" b="1" dirty="0">
                <a:solidFill>
                  <a:schemeClr val="tx1"/>
                </a:solidFill>
              </a:rPr>
              <a:t>!=</a:t>
            </a:r>
            <a:r>
              <a:rPr lang="en-US" altLang="zh-CN" sz="2400" b="1" dirty="0" err="1">
                <a:solidFill>
                  <a:schemeClr val="tx1"/>
                </a:solidFill>
              </a:rPr>
              <a:t>rt</a:t>
            </a:r>
            <a:r>
              <a:rPr lang="en-US" altLang="zh-CN" sz="2400" b="1" dirty="0">
                <a:solidFill>
                  <a:schemeClr val="tx1"/>
                </a:solidFill>
              </a:rPr>
              <a:t>)  PC</a:t>
            </a:r>
            <a:r>
              <a:rPr lang="zh-CN" altLang="en-US" sz="2400" b="1" dirty="0">
                <a:solidFill>
                  <a:schemeClr val="tx1"/>
                </a:solidFill>
              </a:rPr>
              <a:t>←</a:t>
            </a:r>
            <a:r>
              <a:rPr lang="en-US" altLang="zh-CN" sz="2400" b="1" dirty="0" err="1">
                <a:solidFill>
                  <a:schemeClr val="tx1"/>
                </a:solidFill>
              </a:rPr>
              <a:t>PC+4+imm</a:t>
            </a:r>
            <a:r>
              <a:rPr lang="en-US" altLang="zh-CN" sz="2400" b="1" dirty="0">
                <a:solidFill>
                  <a:schemeClr val="tx1"/>
                </a:solidFill>
              </a:rPr>
              <a:t>&lt;&lt;2</a:t>
            </a:r>
            <a:r>
              <a:rPr lang="zh-CN" altLang="en-US" sz="2400" dirty="0">
                <a:solidFill>
                  <a:schemeClr val="tx1"/>
                </a:solidFill>
              </a:rPr>
              <a:t>，相加时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zh-CN" altLang="en-US" sz="2400" b="1" dirty="0">
                <a:solidFill>
                  <a:schemeClr val="tx1"/>
                </a:solidFill>
              </a:rPr>
              <a:t>对</a:t>
            </a:r>
            <a:r>
              <a:rPr lang="en-US" altLang="zh-CN" sz="2400" b="1" dirty="0" err="1">
                <a:solidFill>
                  <a:schemeClr val="tx1"/>
                </a:solidFill>
              </a:rPr>
              <a:t>imm</a:t>
            </a:r>
            <a:r>
              <a:rPr lang="zh-CN" altLang="en-US" sz="2400" b="1" dirty="0">
                <a:solidFill>
                  <a:schemeClr val="tx1"/>
                </a:solidFill>
              </a:rPr>
              <a:t>进行</a:t>
            </a:r>
            <a:r>
              <a:rPr lang="en-US" altLang="zh-CN" sz="2400" b="1" dirty="0">
                <a:solidFill>
                  <a:schemeClr val="tx1"/>
                </a:solidFill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</a:rPr>
              <a:t>位符号扩展。采用的是相对寻址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TIMING" val="|12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IMING" val="|12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546*186"/>
  <p:tag name="TABLE_ENDDRAG_RECT" val="102*240*546*186"/>
</p:tagLst>
</file>

<file path=ppt/tags/tag29.xml><?xml version="1.0" encoding="utf-8"?>
<p:tagLst xmlns:p="http://schemas.openxmlformats.org/presentationml/2006/main">
  <p:tag name="TABLE_ENDDRAG_ORIGIN_RECT" val="546*186"/>
  <p:tag name="TABLE_ENDDRAG_RECT" val="102*240*546*186"/>
</p:tagLst>
</file>

<file path=ppt/tags/tag3.xml><?xml version="1.0" encoding="utf-8"?>
<p:tagLst xmlns:p="http://schemas.openxmlformats.org/presentationml/2006/main">
  <p:tag name="TIMING" val="|12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TABLE_ENDDRAG_ORIGIN_RECT" val="541*130"/>
  <p:tag name="TABLE_ENDDRAG_RECT" val="94*202*541*130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TABLE_ENDDRAG_ORIGIN_RECT" val="527*154"/>
  <p:tag name="TABLE_ENDDRAG_RECT" val="82*184*527*154"/>
</p:tagLst>
</file>

<file path=ppt/tags/tag41.xml><?xml version="1.0" encoding="utf-8"?>
<p:tagLst xmlns:p="http://schemas.openxmlformats.org/presentationml/2006/main">
  <p:tag name="KSO_WM_UNIT_TABLE_BEAUTIFY" val="smartTable{70fbac12-e285-4b65-af2c-539a52346044}"/>
</p:tagLst>
</file>

<file path=ppt/tags/tag42.xml><?xml version="1.0" encoding="utf-8"?>
<p:tagLst xmlns:p="http://schemas.openxmlformats.org/presentationml/2006/main">
  <p:tag name="KSO_WM_UNIT_TABLE_BEAUTIFY" val="smartTable{70fbac12-e285-4b65-af2c-539a52346044}"/>
  <p:tag name="TABLE_ENDDRAG_ORIGIN_RECT" val="581*244"/>
  <p:tag name="TABLE_ENDDRAG_RECT" val="65*190*581*244"/>
</p:tagLst>
</file>

<file path=ppt/tags/tag43.xml><?xml version="1.0" encoding="utf-8"?>
<p:tagLst xmlns:p="http://schemas.openxmlformats.org/presentationml/2006/main">
  <p:tag name="KSO_WM_UNIT_TABLE_BEAUTIFY" val="smartTable{70fbac12-e285-4b65-af2c-539a52346044}"/>
  <p:tag name="TABLE_ENDDRAG_ORIGIN_RECT" val="581*244"/>
  <p:tag name="TABLE_ENDDRAG_RECT" val="65*190*581*244"/>
</p:tagLst>
</file>

<file path=ppt/tags/tag44.xml><?xml version="1.0" encoding="utf-8"?>
<p:tagLst xmlns:p="http://schemas.openxmlformats.org/presentationml/2006/main">
  <p:tag name="KSO_WM_UNIT_TABLE_BEAUTIFY" val="smartTable{895cb884-ed1a-4589-a606-c4d64900289f}"/>
  <p:tag name="TABLE_ENDDRAG_ORIGIN_RECT" val="592*72"/>
  <p:tag name="TABLE_ENDDRAG_RECT" val="58*197*592*72"/>
  <p:tag name="KSO_WM_BEAUTIFY_FLAG" val=""/>
</p:tagLst>
</file>

<file path=ppt/tags/tag45.xml><?xml version="1.0" encoding="utf-8"?>
<p:tagLst xmlns:p="http://schemas.openxmlformats.org/presentationml/2006/main">
  <p:tag name="KSO_WM_UNIT_TABLE_BEAUTIFY" val="smartTable{1751e348-7227-4f2e-975c-780023e49eb8}"/>
  <p:tag name="TABLE_ENDDRAG_ORIGIN_RECT" val="599*149"/>
  <p:tag name="TABLE_ENDDRAG_RECT" val="50*355*599*149"/>
  <p:tag name="KSO_WM_BEAUTIFY_FLAG" val=""/>
</p:tagLst>
</file>

<file path=ppt/tags/tag46.xml><?xml version="1.0" encoding="utf-8"?>
<p:tagLst xmlns:p="http://schemas.openxmlformats.org/presentationml/2006/main">
  <p:tag name="KSO_WM_UNIT_TABLE_BEAUTIFY" val="smartTable{3db3a281-5ac3-455f-af5e-214ecc211f03}"/>
  <p:tag name="TABLE_ENDDRAG_ORIGIN_RECT" val="592*72"/>
  <p:tag name="TABLE_ENDDRAG_RECT" val="58*197*592*72"/>
</p:tagLst>
</file>

<file path=ppt/tags/tag47.xml><?xml version="1.0" encoding="utf-8"?>
<p:tagLst xmlns:p="http://schemas.openxmlformats.org/presentationml/2006/main">
  <p:tag name="KSO_WM_UNIT_TABLE_BEAUTIFY" val="smartTable{b666dca1-169a-445f-8f1a-9cc61ec88d3b}"/>
  <p:tag name="TABLE_ENDDRAG_ORIGIN_RECT" val="599*149"/>
  <p:tag name="TABLE_ENDDRAG_RECT" val="50*355*599*149"/>
</p:tagLst>
</file>

<file path=ppt/tags/tag48.xml><?xml version="1.0" encoding="utf-8"?>
<p:tagLst xmlns:p="http://schemas.openxmlformats.org/presentationml/2006/main">
  <p:tag name="COMMONDATA" val="eyJoZGlkIjoiMmJmNTA1ZGNjYjZiODBiNzdmN2NiZWE2MjZmZGRiZDc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10846</Words>
  <Application>WPS 演示</Application>
  <PresentationFormat>全屏显示(4:3)</PresentationFormat>
  <Paragraphs>2682</Paragraphs>
  <Slides>88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15" baseType="lpstr">
      <vt:lpstr>Arial</vt:lpstr>
      <vt:lpstr>宋体</vt:lpstr>
      <vt:lpstr>Wingdings</vt:lpstr>
      <vt:lpstr>Calibri</vt:lpstr>
      <vt:lpstr>Georgia</vt:lpstr>
      <vt:lpstr>华文中宋</vt:lpstr>
      <vt:lpstr>华文行楷</vt:lpstr>
      <vt:lpstr>Cooper Black</vt:lpstr>
      <vt:lpstr>Dotum</vt:lpstr>
      <vt:lpstr>Malgun Gothic</vt:lpstr>
      <vt:lpstr>Times New Roman</vt:lpstr>
      <vt:lpstr>MS PGothic</vt:lpstr>
      <vt:lpstr>Helvetica</vt:lpstr>
      <vt:lpstr>Courier</vt:lpstr>
      <vt:lpstr>Tahoma</vt:lpstr>
      <vt:lpstr>Cambria Math</vt:lpstr>
      <vt:lpstr>微软雅黑</vt:lpstr>
      <vt:lpstr>Arial Unicode MS</vt:lpstr>
      <vt:lpstr>Cambria Math</vt:lpstr>
      <vt:lpstr>MS Mincho</vt:lpstr>
      <vt:lpstr>Segoe Print</vt:lpstr>
      <vt:lpstr>Monotype.com</vt:lpstr>
      <vt:lpstr>Symbol</vt:lpstr>
      <vt:lpstr>Wingdings</vt:lpstr>
      <vt:lpstr>黑体</vt:lpstr>
      <vt:lpstr>Courier New</vt:lpstr>
      <vt:lpstr>PowerPoint 2010 简介</vt:lpstr>
      <vt:lpstr>PowerPoint 演示文稿</vt:lpstr>
      <vt:lpstr>本章内容</vt:lpstr>
      <vt:lpstr>PowerPoint 演示文稿</vt:lpstr>
      <vt:lpstr>PowerPoint 演示文稿</vt:lpstr>
      <vt:lpstr>3.1.1 一个基本MIPS的实现</vt:lpstr>
      <vt:lpstr>3.1.2 实现方式概述</vt:lpstr>
      <vt:lpstr>3.1.2 实现方式概述</vt:lpstr>
      <vt:lpstr>3.1.2 实现方式概述</vt:lpstr>
      <vt:lpstr>3.1.2 实现方式概述</vt:lpstr>
      <vt:lpstr>3.1.2 实现方式概述</vt:lpstr>
      <vt:lpstr>3.1.2 实现方式概述</vt:lpstr>
      <vt:lpstr>设计步骤：</vt:lpstr>
      <vt:lpstr>MIPS指令格式</vt:lpstr>
      <vt:lpstr>MIPS指令集需求</vt:lpstr>
      <vt:lpstr>MIPS指令集需求</vt:lpstr>
      <vt:lpstr>数据路径部件</vt:lpstr>
      <vt:lpstr>本章内容</vt:lpstr>
      <vt:lpstr>3.2 逻辑设计惯例</vt:lpstr>
      <vt:lpstr>3.2 逻辑设计惯例</vt:lpstr>
      <vt:lpstr>3.2 逻辑设计惯例</vt:lpstr>
      <vt:lpstr>3.2 逻辑设计惯例</vt:lpstr>
      <vt:lpstr>数据通路中的组合部件</vt:lpstr>
      <vt:lpstr>数据通路中的组合部件</vt:lpstr>
      <vt:lpstr>数据通路中的组合部件</vt:lpstr>
      <vt:lpstr>数据通路中的存储部件—寄存器堆(Register file)</vt:lpstr>
      <vt:lpstr>本章内容</vt:lpstr>
      <vt:lpstr>3.3 建立数据通路</vt:lpstr>
      <vt:lpstr>取指令（Instruction Fetch）R型指令</vt:lpstr>
      <vt:lpstr>数据路径—R型指令</vt:lpstr>
      <vt:lpstr>数据路径—R型指令</vt:lpstr>
      <vt:lpstr>数据路径—Load指令</vt:lpstr>
      <vt:lpstr>数据路径—Load指令</vt:lpstr>
      <vt:lpstr>数据路径—Store指令</vt:lpstr>
      <vt:lpstr>数据路径—Store指令</vt:lpstr>
      <vt:lpstr>数据路径—Store指令</vt:lpstr>
      <vt:lpstr>数据路径—分支指令</vt:lpstr>
      <vt:lpstr>PowerPoint 演示文稿</vt:lpstr>
      <vt:lpstr>数据路径—分支指令</vt:lpstr>
      <vt:lpstr>数据路径—分支指令</vt:lpstr>
      <vt:lpstr>数据路径—合并</vt:lpstr>
      <vt:lpstr>R型指令与Load/Store指令合并</vt:lpstr>
      <vt:lpstr>R型指令与Load/Store指令差异（3）- 合并处理</vt:lpstr>
      <vt:lpstr>R型指令与Load/Store指令合并</vt:lpstr>
      <vt:lpstr>R型指令与Load/Store指令差异（4）- 合并处理</vt:lpstr>
      <vt:lpstr>R型指令与Load/Store指令合并</vt:lpstr>
      <vt:lpstr>R型指令与Load/Store指令合并</vt:lpstr>
      <vt:lpstr>R型指令与Load/Store指令在ALU控制码上的区别</vt:lpstr>
      <vt:lpstr>R型指令与Load/Store指令在ALU控制码上的区别</vt:lpstr>
      <vt:lpstr>R型指令与Load/Store指令合并</vt:lpstr>
      <vt:lpstr>R型指令与Load/Store指令合并(执行R型指令)</vt:lpstr>
      <vt:lpstr>R型指令与Load/Store指令合并(执行Load(lw)型指令)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Datapath With Control</vt:lpstr>
      <vt:lpstr>R-Type Instruction</vt:lpstr>
      <vt:lpstr>Load Instruction</vt:lpstr>
      <vt:lpstr>Branch-on-Equal Instruction</vt:lpstr>
      <vt:lpstr>Implementing Jumps</vt:lpstr>
      <vt:lpstr>Datapath With Jumps Added</vt:lpstr>
      <vt:lpstr>Performance Issues</vt:lpstr>
      <vt:lpstr>例题</vt:lpstr>
      <vt:lpstr>例题</vt:lpstr>
      <vt:lpstr>例题</vt:lpstr>
      <vt:lpstr>例题</vt:lpstr>
      <vt:lpstr>例题</vt:lpstr>
      <vt:lpstr>例题</vt:lpstr>
      <vt:lpstr>例题</vt:lpstr>
      <vt:lpstr>本章内容</vt:lpstr>
      <vt:lpstr>3.4  中断机制</vt:lpstr>
      <vt:lpstr>中断的实质与特点</vt:lpstr>
      <vt:lpstr>PowerPoint 演示文稿</vt:lpstr>
      <vt:lpstr>中断与异常的区别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GUISL</cp:lastModifiedBy>
  <cp:revision>31</cp:revision>
  <dcterms:created xsi:type="dcterms:W3CDTF">2013-12-20T03:00:00Z</dcterms:created>
  <dcterms:modified xsi:type="dcterms:W3CDTF">2023-09-28T02:26:03Z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58C99DD056D648D787BC49A0026680E7</vt:lpwstr>
  </property>
</Properties>
</file>