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544" r:id="rId4"/>
    <p:sldId id="359" r:id="rId6"/>
    <p:sldId id="360" r:id="rId7"/>
    <p:sldId id="547" r:id="rId8"/>
    <p:sldId id="368" r:id="rId9"/>
    <p:sldId id="374" r:id="rId10"/>
    <p:sldId id="375" r:id="rId11"/>
    <p:sldId id="376" r:id="rId12"/>
    <p:sldId id="377" r:id="rId13"/>
    <p:sldId id="378" r:id="rId14"/>
    <p:sldId id="379" r:id="rId15"/>
    <p:sldId id="380" r:id="rId16"/>
    <p:sldId id="548" r:id="rId17"/>
    <p:sldId id="549" r:id="rId18"/>
    <p:sldId id="550" r:id="rId19"/>
    <p:sldId id="551" r:id="rId20"/>
    <p:sldId id="552" r:id="rId21"/>
    <p:sldId id="553" r:id="rId22"/>
    <p:sldId id="554" r:id="rId23"/>
    <p:sldId id="555" r:id="rId24"/>
    <p:sldId id="556" r:id="rId25"/>
    <p:sldId id="724" r:id="rId26"/>
    <p:sldId id="557" r:id="rId27"/>
    <p:sldId id="558" r:id="rId28"/>
    <p:sldId id="659" r:id="rId29"/>
    <p:sldId id="725" r:id="rId30"/>
    <p:sldId id="726" r:id="rId31"/>
    <p:sldId id="579" r:id="rId32"/>
    <p:sldId id="559" r:id="rId33"/>
    <p:sldId id="560" r:id="rId34"/>
    <p:sldId id="561" r:id="rId35"/>
    <p:sldId id="562" r:id="rId36"/>
    <p:sldId id="567" r:id="rId37"/>
    <p:sldId id="564" r:id="rId38"/>
    <p:sldId id="573" r:id="rId39"/>
    <p:sldId id="570" r:id="rId40"/>
    <p:sldId id="574" r:id="rId41"/>
    <p:sldId id="578" r:id="rId42"/>
    <p:sldId id="581" r:id="rId43"/>
    <p:sldId id="582" r:id="rId44"/>
    <p:sldId id="580" r:id="rId45"/>
    <p:sldId id="583" r:id="rId46"/>
    <p:sldId id="571" r:id="rId47"/>
    <p:sldId id="584" r:id="rId48"/>
    <p:sldId id="572" r:id="rId49"/>
    <p:sldId id="478" r:id="rId50"/>
    <p:sldId id="585" r:id="rId51"/>
    <p:sldId id="586" r:id="rId52"/>
    <p:sldId id="587" r:id="rId53"/>
    <p:sldId id="588" r:id="rId54"/>
    <p:sldId id="604" r:id="rId55"/>
    <p:sldId id="619" r:id="rId56"/>
    <p:sldId id="620" r:id="rId57"/>
    <p:sldId id="621" r:id="rId58"/>
    <p:sldId id="512" r:id="rId59"/>
    <p:sldId id="513" r:id="rId60"/>
    <p:sldId id="514" r:id="rId61"/>
    <p:sldId id="521" r:id="rId62"/>
    <p:sldId id="515" r:id="rId63"/>
    <p:sldId id="516" r:id="rId64"/>
    <p:sldId id="517" r:id="rId65"/>
    <p:sldId id="596" r:id="rId66"/>
    <p:sldId id="597" r:id="rId67"/>
    <p:sldId id="598" r:id="rId68"/>
    <p:sldId id="599" r:id="rId69"/>
    <p:sldId id="527" r:id="rId70"/>
    <p:sldId id="600" r:id="rId71"/>
    <p:sldId id="601" r:id="rId72"/>
    <p:sldId id="602" r:id="rId73"/>
    <p:sldId id="603" r:id="rId74"/>
    <p:sldId id="518" r:id="rId75"/>
    <p:sldId id="519" r:id="rId76"/>
    <p:sldId id="520" r:id="rId77"/>
    <p:sldId id="522" r:id="rId78"/>
    <p:sldId id="523" r:id="rId79"/>
    <p:sldId id="524" r:id="rId80"/>
    <p:sldId id="605" r:id="rId81"/>
    <p:sldId id="606" r:id="rId82"/>
    <p:sldId id="607" r:id="rId83"/>
    <p:sldId id="608" r:id="rId84"/>
    <p:sldId id="609" r:id="rId85"/>
    <p:sldId id="610" r:id="rId86"/>
    <p:sldId id="612" r:id="rId87"/>
    <p:sldId id="613" r:id="rId88"/>
    <p:sldId id="614" r:id="rId89"/>
    <p:sldId id="611" r:id="rId90"/>
    <p:sldId id="615" r:id="rId91"/>
    <p:sldId id="616" r:id="rId92"/>
    <p:sldId id="617" r:id="rId93"/>
  </p:sldIdLst>
  <p:sldSz cx="9144000" cy="6858000" type="screen4x3"/>
  <p:notesSz cx="6858000" cy="9144000"/>
  <p:custDataLst>
    <p:tags r:id="rId9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CC00"/>
    <a:srgbClr val="FE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001"/>
    <p:restoredTop sz="94660"/>
  </p:normalViewPr>
  <p:slideViewPr>
    <p:cSldViewPr showGuides="1">
      <p:cViewPr varScale="1">
        <p:scale>
          <a:sx n="69" d="100"/>
          <a:sy n="69" d="100"/>
        </p:scale>
        <p:origin x="1068" y="40"/>
      </p:cViewPr>
      <p:guideLst>
        <p:guide orient="horz" pos="2159"/>
        <p:guide pos="2855"/>
      </p:guideLst>
    </p:cSldViewPr>
  </p:slideViewPr>
  <p:notesTextViewPr>
    <p:cViewPr>
      <p:scale>
        <a:sx n="100" d="100"/>
        <a:sy n="100" d="100"/>
      </p:scale>
      <p:origin x="0" y="0"/>
    </p:cViewPr>
  </p:notesTextViewPr>
  <p:sorterViewPr showFormatting="0">
    <p:cViewPr>
      <p:scale>
        <a:sx n="66" d="100"/>
        <a:sy n="66" d="100"/>
      </p:scale>
      <p:origin x="0" y="6156"/>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20.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8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8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8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8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8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942F6BE-01C8-4884-B99B-D1BCB96025BD}"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Image Placeholder 1"/>
          <p:cNvSpPr>
            <a:spLocks noGrp="1" noRot="1" noChangeAspect="1" noTextEdit="1"/>
          </p:cNvSpPr>
          <p:nvPr>
            <p:ph type="sldImg"/>
          </p:nvPr>
        </p:nvSpPr>
        <p:spPr/>
      </p:sp>
      <p:sp>
        <p:nvSpPr>
          <p:cNvPr id="9218" name="Notes Placeholder 2"/>
          <p:cNvSpPr>
            <a:spLocks noGrp="1"/>
          </p:cNvSpPr>
          <p:nvPr>
            <p:ph type="body"/>
          </p:nvPr>
        </p:nvSpPr>
        <p:spPr/>
        <p:txBody>
          <a:bodyPr wrap="square" lIns="91440" tIns="45720" rIns="91440" bIns="45720" anchor="t" anchorCtr="0"/>
          <a:p>
            <a:pPr lvl="0"/>
            <a:endParaRPr lang="zh-CN" altLang="zh-CN" dirty="0"/>
          </a:p>
        </p:txBody>
      </p:sp>
      <p:sp>
        <p:nvSpPr>
          <p:cNvPr id="921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p:sp>
      <p:sp>
        <p:nvSpPr>
          <p:cNvPr id="58370" name="文本占位符 2"/>
          <p:cNvSpPr>
            <a:spLocks noGrp="1"/>
          </p:cNvSpPr>
          <p:nvPr>
            <p:ph type="body"/>
          </p:nvPr>
        </p:nvSpPr>
        <p:spPr/>
        <p:txBody>
          <a:bodyPr wrap="square" lIns="91440" tIns="45720" rIns="91440" bIns="45720" anchor="t"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txBox="1">
            <a:spLocks noGrp="1"/>
          </p:cNvSpPr>
          <p:nvPr>
            <p:ph type="hdr" sz="quarter"/>
          </p:nvPr>
        </p:nvSpPr>
        <p:spPr>
          <a:xfrm>
            <a:off x="0" y="0"/>
            <a:ext cx="2971800" cy="457200"/>
          </a:xfrm>
          <a:prstGeom prst="rect">
            <a:avLst/>
          </a:prstGeom>
          <a:noFill/>
          <a:ln w="9525">
            <a:noFill/>
          </a:ln>
        </p:spPr>
        <p:txBody>
          <a:bodyPr vert="horz" wrap="square" lIns="91440" tIns="45720" rIns="91440" bIns="45720" anchor="t" anchorCtr="0"/>
          <a:p>
            <a:pPr lvl="0" eaLnBrk="1" hangingPunct="1"/>
            <a:r>
              <a:rPr lang="en-AU" altLang="zh-CN" sz="1200" dirty="0"/>
              <a:t>Morgan Kaufmann Publishers</a:t>
            </a:r>
            <a:endParaRPr lang="en-AU" altLang="zh-CN" sz="1200" dirty="0"/>
          </a:p>
        </p:txBody>
      </p:sp>
      <p:sp>
        <p:nvSpPr>
          <p:cNvPr id="69634" name="Rectangle 3"/>
          <p:cNvSpPr txBox="1">
            <a:spLocks noGrp="1"/>
          </p:cNvSpPr>
          <p:nvPr>
            <p:ph type="dt" sz="half"/>
          </p:nvPr>
        </p:nvSpPr>
        <p:spPr>
          <a:xfrm>
            <a:off x="3884613" y="0"/>
            <a:ext cx="2971800" cy="457200"/>
          </a:xfrm>
          <a:prstGeom prst="rect">
            <a:avLst/>
          </a:prstGeom>
          <a:noFill/>
          <a:ln w="9525">
            <a:noFill/>
          </a:ln>
        </p:spPr>
        <p:txBody>
          <a:bodyPr vert="horz" wrap="square" lIns="91440" tIns="45720" rIns="91440" bIns="45720" anchor="t" anchorCtr="0"/>
          <a:p>
            <a:pPr lvl="0" algn="r" eaLnBrk="1" hangingPunct="1"/>
            <a:fld id="{BB962C8B-B14F-4D97-AF65-F5344CB8AC3E}" type="datetime3">
              <a:rPr lang="en-AU" altLang="zh-CN" sz="1200" dirty="0"/>
            </a:fld>
            <a:endParaRPr lang="en-AU" altLang="zh-CN" sz="1200" dirty="0"/>
          </a:p>
        </p:txBody>
      </p:sp>
      <p:sp>
        <p:nvSpPr>
          <p:cNvPr id="69635" name="Rectangle 6"/>
          <p:cNvSpPr txBox="1">
            <a:spLocks noGrp="1"/>
          </p:cNvSpPr>
          <p:nvPr>
            <p:ph type="ftr" sz="quarter"/>
          </p:nvPr>
        </p:nvSpPr>
        <p:spPr>
          <a:xfrm>
            <a:off x="0" y="8685213"/>
            <a:ext cx="2971800" cy="457200"/>
          </a:xfrm>
          <a:prstGeom prst="rect">
            <a:avLst/>
          </a:prstGeom>
          <a:noFill/>
          <a:ln w="9525">
            <a:noFill/>
          </a:ln>
        </p:spPr>
        <p:txBody>
          <a:bodyPr vert="horz" wrap="square" lIns="91440" tIns="45720" rIns="91440" bIns="45720" anchor="b" anchorCtr="0"/>
          <a:p>
            <a:pPr lvl="0" eaLnBrk="1" hangingPunct="1"/>
            <a:r>
              <a:rPr lang="en-AU" altLang="zh-CN" sz="1200" dirty="0"/>
              <a:t>Chapter 4 — The Processor</a:t>
            </a:r>
            <a:endParaRPr lang="en-AU" altLang="zh-CN" sz="1200" dirty="0"/>
          </a:p>
        </p:txBody>
      </p:sp>
      <p:sp>
        <p:nvSpPr>
          <p:cNvPr id="69636"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AU" altLang="zh-CN" sz="1200" dirty="0"/>
            </a:fld>
            <a:endParaRPr lang="en-AU" altLang="zh-CN" sz="1200" dirty="0"/>
          </a:p>
        </p:txBody>
      </p:sp>
      <p:sp>
        <p:nvSpPr>
          <p:cNvPr id="69637" name="Rectangle 2"/>
          <p:cNvSpPr>
            <a:spLocks noGrp="1" noRot="1" noChangeAspect="1" noTextEdit="1"/>
          </p:cNvSpPr>
          <p:nvPr>
            <p:ph type="sldImg"/>
          </p:nvPr>
        </p:nvSpPr>
        <p:spPr/>
      </p:sp>
      <p:sp>
        <p:nvSpPr>
          <p:cNvPr id="69638"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txBox="1">
            <a:spLocks noGrp="1"/>
          </p:cNvSpPr>
          <p:nvPr>
            <p:ph type="hdr" sz="quarter"/>
          </p:nvPr>
        </p:nvSpPr>
        <p:spPr>
          <a:xfrm>
            <a:off x="0" y="0"/>
            <a:ext cx="2971800" cy="457200"/>
          </a:xfrm>
          <a:prstGeom prst="rect">
            <a:avLst/>
          </a:prstGeom>
          <a:noFill/>
          <a:ln w="9525">
            <a:noFill/>
          </a:ln>
        </p:spPr>
        <p:txBody>
          <a:bodyPr vert="horz" wrap="square" lIns="91440" tIns="45720" rIns="91440" bIns="45720" anchor="t" anchorCtr="0"/>
          <a:p>
            <a:pPr lvl="0" eaLnBrk="1" hangingPunct="1"/>
            <a:r>
              <a:rPr lang="en-AU" altLang="zh-CN" sz="1200" dirty="0"/>
              <a:t>Morgan Kaufmann Publishers</a:t>
            </a:r>
            <a:endParaRPr lang="en-AU" altLang="zh-CN" sz="1200" dirty="0"/>
          </a:p>
        </p:txBody>
      </p:sp>
      <p:sp>
        <p:nvSpPr>
          <p:cNvPr id="71682" name="Rectangle 3"/>
          <p:cNvSpPr txBox="1">
            <a:spLocks noGrp="1"/>
          </p:cNvSpPr>
          <p:nvPr>
            <p:ph type="dt" sz="half"/>
          </p:nvPr>
        </p:nvSpPr>
        <p:spPr>
          <a:xfrm>
            <a:off x="3884613" y="0"/>
            <a:ext cx="2971800" cy="457200"/>
          </a:xfrm>
          <a:prstGeom prst="rect">
            <a:avLst/>
          </a:prstGeom>
          <a:noFill/>
          <a:ln w="9525">
            <a:noFill/>
          </a:ln>
        </p:spPr>
        <p:txBody>
          <a:bodyPr vert="horz" wrap="square" lIns="91440" tIns="45720" rIns="91440" bIns="45720" anchor="t" anchorCtr="0"/>
          <a:p>
            <a:pPr lvl="0" algn="r" eaLnBrk="1" hangingPunct="1"/>
            <a:fld id="{BB962C8B-B14F-4D97-AF65-F5344CB8AC3E}" type="datetime3">
              <a:rPr lang="en-AU" altLang="zh-CN" sz="1200" dirty="0"/>
            </a:fld>
            <a:endParaRPr lang="en-AU" altLang="zh-CN" sz="1200" dirty="0"/>
          </a:p>
        </p:txBody>
      </p:sp>
      <p:sp>
        <p:nvSpPr>
          <p:cNvPr id="71683" name="Rectangle 6"/>
          <p:cNvSpPr txBox="1">
            <a:spLocks noGrp="1"/>
          </p:cNvSpPr>
          <p:nvPr>
            <p:ph type="ftr" sz="quarter"/>
          </p:nvPr>
        </p:nvSpPr>
        <p:spPr>
          <a:xfrm>
            <a:off x="0" y="8685213"/>
            <a:ext cx="2971800" cy="457200"/>
          </a:xfrm>
          <a:prstGeom prst="rect">
            <a:avLst/>
          </a:prstGeom>
          <a:noFill/>
          <a:ln w="9525">
            <a:noFill/>
          </a:ln>
        </p:spPr>
        <p:txBody>
          <a:bodyPr vert="horz" wrap="square" lIns="91440" tIns="45720" rIns="91440" bIns="45720" anchor="b" anchorCtr="0"/>
          <a:p>
            <a:pPr lvl="0" eaLnBrk="1" hangingPunct="1"/>
            <a:r>
              <a:rPr lang="en-AU" altLang="zh-CN" sz="1200" dirty="0"/>
              <a:t>Chapter 4 — The Processor</a:t>
            </a:r>
            <a:endParaRPr lang="en-AU" altLang="zh-CN" sz="1200" dirty="0"/>
          </a:p>
        </p:txBody>
      </p:sp>
      <p:sp>
        <p:nvSpPr>
          <p:cNvPr id="71684"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AU" altLang="zh-CN" sz="1200" dirty="0"/>
            </a:fld>
            <a:endParaRPr lang="en-AU" altLang="zh-CN" sz="1200" dirty="0"/>
          </a:p>
        </p:txBody>
      </p:sp>
      <p:sp>
        <p:nvSpPr>
          <p:cNvPr id="71685" name="Rectangle 2"/>
          <p:cNvSpPr>
            <a:spLocks noGrp="1" noRot="1" noChangeAspect="1" noTextEdit="1"/>
          </p:cNvSpPr>
          <p:nvPr>
            <p:ph type="sldImg"/>
          </p:nvPr>
        </p:nvSpPr>
        <p:spPr/>
      </p:sp>
      <p:sp>
        <p:nvSpPr>
          <p:cNvPr id="71686"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cxnSp>
        <p:nvCxnSpPr>
          <p:cNvPr id="9" name="Straight Connector 7"/>
          <p:cNvCxnSpPr/>
          <p:nvPr/>
        </p:nvCxnSpPr>
        <p:spPr>
          <a:xfrm>
            <a:off x="685800" y="339883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pPr fontAlgn="base"/>
            <a:r>
              <a:rPr lang="zh-CN" altLang="en-US" strike="noStrike" noProof="1" smtClean="0"/>
              <a:t>单击此处编辑母版标题样式</a:t>
            </a:r>
            <a:endParaRPr lang="en-US" strike="noStrike" noProof="1"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dirty="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11FC0B-478E-457E-A17F-82A24703B40B}"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447800"/>
            <a:ext cx="8534400" cy="23241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04800" y="3924300"/>
            <a:ext cx="8534400" cy="23241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19050"/>
            <a:ext cx="2895600" cy="328613"/>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3429000" y="19050"/>
            <a:ext cx="4114800" cy="328613"/>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7620000" y="19050"/>
            <a:ext cx="1066800" cy="328613"/>
          </a:xfrm>
          <a:prstGeom prst="rect">
            <a:avLst/>
          </a:prstGeom>
        </p:spPr>
        <p:txBody>
          <a:bodyPr vert="horz" wrap="square" lIns="91440" tIns="45720" rIns="91440" bIns="45720" numCol="1" anchor="ctr" anchorCtr="0" compatLnSpc="1"/>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cxnSp>
        <p:nvCxnSpPr>
          <p:cNvPr id="9" name="Straight Connector 7"/>
          <p:cNvCxnSpPr/>
          <p:nvPr/>
        </p:nvCxnSpPr>
        <p:spPr>
          <a:xfrm>
            <a:off x="685800" y="339883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pPr fontAlgn="base"/>
            <a:r>
              <a:rPr lang="zh-CN" altLang="en-US" strike="noStrike" noProof="1" smtClean="0"/>
              <a:t>单击此处编辑母版标题样式</a:t>
            </a:r>
            <a:endParaRPr lang="en-US" strike="noStrike" noProof="1"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en-US" strike="noStrike" noProof="1" dirty="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11FC0B-478E-457E-A17F-82A24703B40B}"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9" name="Straight Connector 6"/>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DFA627-F493-417C-877C-58A9BE33204C}"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cxnSp>
        <p:nvCxnSpPr>
          <p:cNvPr id="9"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11" name="Date Placeholder 6"/>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7"/>
          <p:cNvSpPr>
            <a:spLocks noGrp="1"/>
          </p:cNvSpPr>
          <p:nvPr>
            <p:ph type="ftr" sz="quarter" idx="1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8"/>
          <p:cNvSpPr>
            <a:spLocks noGrp="1"/>
          </p:cNvSpPr>
          <p:nvPr>
            <p:ph type="sldNum" sz="quarter" idx="1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5EF79CA-A98E-47D4-8B44-C2258A2427BA}"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rot="5400000">
            <a:off x="-13494" y="3580606"/>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1" name="Date Placeholder 4"/>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5"/>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6"/>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B53BB2-042B-4057-A569-BF5AD64667BA}"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pPr fontAlgn="base"/>
            <a:r>
              <a:rPr lang="zh-CN" altLang="en-US" strike="noStrike" noProof="1" smtClean="0"/>
              <a:t>单击此处编辑母版标题样式</a:t>
            </a:r>
            <a:endParaRPr lang="en-US" strike="noStrike" noProof="1"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pPr fontAlgn="base"/>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标题和文本在内容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447800"/>
            <a:ext cx="8534400" cy="23241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04800" y="3924300"/>
            <a:ext cx="8534400" cy="23241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19050"/>
            <a:ext cx="2895600" cy="328613"/>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3429000" y="19050"/>
            <a:ext cx="4114800" cy="328613"/>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7620000" y="19050"/>
            <a:ext cx="1066800" cy="328613"/>
          </a:xfrm>
          <a:prstGeom prst="rect">
            <a:avLst/>
          </a:prstGeom>
        </p:spPr>
        <p:txBody>
          <a:bodyPr vert="horz" wrap="square" lIns="91440" tIns="45720" rIns="91440" bIns="45720" numCol="1" anchor="ctr" anchorCtr="0" compatLnSpc="1"/>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cxnSp>
        <p:nvCxnSpPr>
          <p:cNvPr id="9" name="Straight Connector 6"/>
          <p:cNvCxnSpPr/>
          <p:nvPr/>
        </p:nvCxnSpPr>
        <p:spPr>
          <a:xfrm>
            <a:off x="731838" y="4598988"/>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1"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DFA627-F493-417C-877C-58A9BE33204C}"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cxnSp>
        <p:nvCxnSpPr>
          <p:cNvPr id="9"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11" name="Date Placeholder 6"/>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7"/>
          <p:cNvSpPr>
            <a:spLocks noGrp="1"/>
          </p:cNvSpPr>
          <p:nvPr>
            <p:ph type="ftr" sz="quarter" idx="1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8"/>
          <p:cNvSpPr>
            <a:spLocks noGrp="1"/>
          </p:cNvSpPr>
          <p:nvPr>
            <p:ph type="sldNum" sz="quarter" idx="1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5EF79CA-A98E-47D4-8B44-C2258A2427BA}"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rot="5400000">
            <a:off x="-13494" y="3580606"/>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pPr fontAlgn="base"/>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1" name="Date Placeholder 4"/>
          <p:cNvSpPr>
            <a:spLocks noGrp="1"/>
          </p:cNvSpPr>
          <p:nvPr>
            <p:ph type="dt" sz="half" idx="12"/>
          </p:nvPr>
        </p:nvSpPr>
        <p:spPr>
          <a:xfrm>
            <a:off x="457200" y="19050"/>
            <a:ext cx="2895600" cy="328613"/>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ooter Placeholder 5"/>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Slide Number Placeholder 6"/>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B53BB2-042B-4057-A569-BF5AD64667BA}"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pPr fontAlgn="base"/>
            <a:r>
              <a:rPr lang="zh-CN" altLang="en-US" strike="noStrike" noProof="1" smtClean="0"/>
              <a:t>单击此处编辑母版标题样式</a:t>
            </a:r>
            <a:endParaRPr lang="en-US" strike="noStrike" noProof="1"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Title Placeholder 1"/>
          <p:cNvSpPr>
            <a:spLocks noGrp="1"/>
          </p:cNvSpPr>
          <p:nvPr>
            <p:ph type="title"/>
          </p:nvPr>
        </p:nvSpPr>
        <p:spPr>
          <a:xfrm>
            <a:off x="457200" y="533400"/>
            <a:ext cx="8229600" cy="990600"/>
          </a:xfrm>
          <a:prstGeom prst="rect">
            <a:avLst/>
          </a:prstGeom>
          <a:noFill/>
          <a:ln w="9525">
            <a:noFill/>
          </a:ln>
        </p:spPr>
        <p:txBody>
          <a:bodyPr vert="horz" lIns="91440" tIns="45720" rIns="91440" bIns="45720" anchor="ctr" anchorCtr="0"/>
          <a:p>
            <a:pPr lvl="0"/>
            <a:r>
              <a:rPr lang="zh-CN" altLang="en-US"/>
              <a:t>单击此处编辑母版标题样式</a:t>
            </a:r>
            <a:endParaRPr lang="en-US" altLang="zh-CN" dirty="0"/>
          </a:p>
        </p:txBody>
      </p:sp>
      <p:sp>
        <p:nvSpPr>
          <p:cNvPr id="1028" name="Text Placeholder 2"/>
          <p:cNvSpPr>
            <a:spLocks noGrp="1"/>
          </p:cNvSpPr>
          <p:nvPr>
            <p:ph type="body"/>
          </p:nvPr>
        </p:nvSpPr>
        <p:spPr>
          <a:xfrm>
            <a:off x="457200" y="1600200"/>
            <a:ext cx="8229600" cy="4876800"/>
          </a:xfrm>
          <a:prstGeom prst="rect">
            <a:avLst/>
          </a:prstGeom>
          <a:noFill/>
          <a:ln w="9525">
            <a:noFill/>
          </a:ln>
        </p:spPr>
        <p:txBody>
          <a:bodyPr anchor="t" anchorCtr="0"/>
          <a:p>
            <a:pPr lvl="0"/>
            <a:r>
              <a:rPr lang="zh-CN" altLang="en-US" dirty="0"/>
              <a:t>单击此处编辑母版文本样式</a:t>
            </a:r>
            <a:endParaRPr lang="zh-CN" altLang="en-US" dirty="0"/>
          </a:p>
          <a:p>
            <a:pPr lvl="1" indent="-182245"/>
            <a:r>
              <a:rPr lang="zh-CN" altLang="en-US" dirty="0"/>
              <a:t>第二级</a:t>
            </a:r>
            <a:endParaRPr lang="zh-CN" altLang="en-US" dirty="0"/>
          </a:p>
          <a:p>
            <a:pPr lvl="2" indent="-182245"/>
            <a:r>
              <a:rPr lang="zh-CN" altLang="en-US" dirty="0"/>
              <a:t>第三级</a:t>
            </a:r>
            <a:endParaRPr lang="zh-CN" altLang="en-US" dirty="0"/>
          </a:p>
          <a:p>
            <a:pPr lvl="3" indent="-182880"/>
            <a:r>
              <a:rPr lang="zh-CN" altLang="en-US" dirty="0"/>
              <a:t>第四级</a:t>
            </a:r>
            <a:endParaRPr lang="zh-CN" altLang="en-US" dirty="0"/>
          </a:p>
          <a:p>
            <a:pPr lvl="4" indent="-136525"/>
            <a:r>
              <a:rPr lang="zh-CN" altLang="en-US" dirty="0"/>
              <a:t>第五级</a:t>
            </a:r>
            <a:endParaRPr lang="en-US" altLang="zh-CN" dirty="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1" hangingPunct="1">
              <a:defRPr sz="1200">
                <a:solidFill>
                  <a:srgbClr val="FFFFFF"/>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1" hangingPunct="1">
              <a:defRPr sz="1200">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eaLnBrk="1" hangingPunct="1">
              <a:defRPr sz="1400" b="1">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Title Placeholder 1"/>
          <p:cNvSpPr>
            <a:spLocks noGrp="1"/>
          </p:cNvSpPr>
          <p:nvPr>
            <p:ph type="title"/>
          </p:nvPr>
        </p:nvSpPr>
        <p:spPr>
          <a:xfrm>
            <a:off x="457200" y="533400"/>
            <a:ext cx="8229600" cy="990600"/>
          </a:xfrm>
          <a:prstGeom prst="rect">
            <a:avLst/>
          </a:prstGeom>
          <a:noFill/>
          <a:ln w="9525">
            <a:noFill/>
          </a:ln>
        </p:spPr>
        <p:txBody>
          <a:bodyPr vert="horz" lIns="91440" tIns="45720" rIns="91440" bIns="45720" anchor="ctr" anchorCtr="0"/>
          <a:p>
            <a:pPr lvl="0"/>
            <a:r>
              <a:rPr lang="zh-CN" altLang="en-US"/>
              <a:t>单击此处编辑母版标题样式</a:t>
            </a:r>
            <a:endParaRPr lang="en-US" altLang="zh-CN" dirty="0"/>
          </a:p>
        </p:txBody>
      </p:sp>
      <p:sp>
        <p:nvSpPr>
          <p:cNvPr id="1028" name="Text Placeholder 2"/>
          <p:cNvSpPr>
            <a:spLocks noGrp="1"/>
          </p:cNvSpPr>
          <p:nvPr>
            <p:ph type="body"/>
          </p:nvPr>
        </p:nvSpPr>
        <p:spPr>
          <a:xfrm>
            <a:off x="457200" y="1600200"/>
            <a:ext cx="8229600" cy="4876800"/>
          </a:xfrm>
          <a:prstGeom prst="rect">
            <a:avLst/>
          </a:prstGeom>
          <a:noFill/>
          <a:ln w="9525">
            <a:noFill/>
          </a:ln>
        </p:spPr>
        <p:txBody>
          <a:bodyPr anchor="t" anchorCtr="0"/>
          <a:p>
            <a:pPr lvl="0"/>
            <a:r>
              <a:rPr lang="zh-CN" altLang="en-US" dirty="0"/>
              <a:t>单击此处编辑母版文本样式</a:t>
            </a:r>
            <a:endParaRPr lang="zh-CN" altLang="en-US" dirty="0"/>
          </a:p>
          <a:p>
            <a:pPr lvl="1" indent="-182245"/>
            <a:r>
              <a:rPr lang="zh-CN" altLang="en-US" dirty="0"/>
              <a:t>第二级</a:t>
            </a:r>
            <a:endParaRPr lang="zh-CN" altLang="en-US" dirty="0"/>
          </a:p>
          <a:p>
            <a:pPr lvl="2" indent="-182245"/>
            <a:r>
              <a:rPr lang="zh-CN" altLang="en-US" dirty="0"/>
              <a:t>第三级</a:t>
            </a:r>
            <a:endParaRPr lang="zh-CN" altLang="en-US" dirty="0"/>
          </a:p>
          <a:p>
            <a:pPr lvl="3" indent="-182880"/>
            <a:r>
              <a:rPr lang="zh-CN" altLang="en-US" dirty="0"/>
              <a:t>第四级</a:t>
            </a:r>
            <a:endParaRPr lang="zh-CN" altLang="en-US" dirty="0"/>
          </a:p>
          <a:p>
            <a:pPr lvl="4" indent="-136525"/>
            <a:r>
              <a:rPr lang="zh-CN" altLang="en-US" dirty="0"/>
              <a:t>第五级</a:t>
            </a:r>
            <a:endParaRPr lang="en-US" altLang="zh-CN" dirty="0"/>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1" hangingPunct="1">
              <a:defRPr sz="1200">
                <a:solidFill>
                  <a:srgbClr val="FFFFFF"/>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1" hangingPunct="1">
              <a:defRPr sz="1200">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lstStyle>
            <a:lvl1pPr eaLnBrk="1" hangingPunct="1">
              <a:defRPr sz="1400" b="1">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5EC0341-DBFE-470F-99BB-8325CCD2B278}" type="slidenum">
              <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Box 1"/>
          <p:cNvSpPr txBox="1"/>
          <p:nvPr/>
        </p:nvSpPr>
        <p:spPr>
          <a:xfrm>
            <a:off x="614363" y="1071563"/>
            <a:ext cx="7924800" cy="708025"/>
          </a:xfrm>
          <a:prstGeom prst="rect">
            <a:avLst/>
          </a:prstGeom>
          <a:noFill/>
          <a:ln w="9525">
            <a:noFill/>
          </a:ln>
        </p:spPr>
        <p:txBody>
          <a:bodyPr anchor="t" anchorCtr="0"/>
          <a:p>
            <a:pPr algn="ctr">
              <a:buSzTx/>
            </a:pPr>
            <a:r>
              <a:rPr lang="zh-CN" altLang="en-US" sz="4800" b="1" dirty="0">
                <a:solidFill>
                  <a:srgbClr val="262626"/>
                </a:solidFill>
                <a:latin typeface="华文中宋" panose="02010600040101010101" pitchFamily="2" charset="-122"/>
                <a:ea typeface="华文中宋" panose="02010600040101010101" pitchFamily="2" charset="-122"/>
              </a:rPr>
              <a:t>高级计算机系统结构</a:t>
            </a:r>
            <a:endParaRPr lang="zh-CN" altLang="zh-CN" sz="4800" b="1" dirty="0">
              <a:solidFill>
                <a:srgbClr val="808080"/>
              </a:solidFill>
              <a:latin typeface="华文中宋" panose="02010600040101010101" pitchFamily="2" charset="-122"/>
              <a:ea typeface="华文中宋" panose="02010600040101010101" pitchFamily="2" charset="-122"/>
            </a:endParaRPr>
          </a:p>
        </p:txBody>
      </p:sp>
      <p:sp>
        <p:nvSpPr>
          <p:cNvPr id="8194" name="TextBox 10"/>
          <p:cNvSpPr txBox="1"/>
          <p:nvPr/>
        </p:nvSpPr>
        <p:spPr>
          <a:xfrm>
            <a:off x="750888" y="5959475"/>
            <a:ext cx="7974012" cy="400050"/>
          </a:xfrm>
          <a:prstGeom prst="rect">
            <a:avLst/>
          </a:prstGeom>
          <a:noFill/>
          <a:ln w="9525">
            <a:noFill/>
          </a:ln>
        </p:spPr>
        <p:txBody>
          <a:bodyPr wrap="none" anchor="t" anchorCtr="0"/>
          <a:p>
            <a:pPr algn="r">
              <a:buSzTx/>
            </a:pP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altLang="zh-CN" sz="2000" b="1" dirty="0">
              <a:solidFill>
                <a:srgbClr val="00B0F0"/>
              </a:solidFill>
              <a:latin typeface="华文行楷" panose="02010800040101010101" pitchFamily="2" charset="-122"/>
              <a:ea typeface="华文行楷" panose="02010800040101010101" pitchFamily="2" charset="-122"/>
            </a:endParaRPr>
          </a:p>
        </p:txBody>
      </p:sp>
      <p:sp>
        <p:nvSpPr>
          <p:cNvPr id="12" name="Rectangle 11"/>
          <p:cNvSpPr/>
          <p:nvPr/>
        </p:nvSpPr>
        <p:spPr>
          <a:xfrm>
            <a:off x="8686800" y="6116638"/>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0" i="0" u="none" strike="noStrike" kern="1200" cap="none" spc="0" normalizeH="0" baseline="0" noProof="0">
                <a:ln>
                  <a:noFill/>
                </a:ln>
                <a:solidFill>
                  <a:srgbClr val="FF6600"/>
                </a:solidFill>
                <a:effectLst/>
                <a:uLnTx/>
                <a:uFillTx/>
                <a:latin typeface="+mn-lt"/>
                <a:ea typeface="+mn-ea"/>
                <a:cs typeface="+mn-cs"/>
              </a:rPr>
              <a:t>           </a:t>
            </a:r>
            <a:endParaRPr kumimoji="0" lang="zh-CN" sz="1800" b="0" i="0" u="none" strike="noStrike" kern="1200" cap="none" spc="0" normalizeH="0" baseline="0" noProof="0">
              <a:ln>
                <a:noFill/>
              </a:ln>
              <a:solidFill>
                <a:srgbClr val="FF6600"/>
              </a:solidFill>
              <a:effectLst/>
              <a:uLnTx/>
              <a:uFillTx/>
              <a:latin typeface="+mn-lt"/>
              <a:ea typeface="+mn-ea"/>
              <a:cs typeface="+mn-cs"/>
            </a:endParaRPr>
          </a:p>
        </p:txBody>
      </p:sp>
      <p:sp>
        <p:nvSpPr>
          <p:cNvPr id="25" name="TextBox 24"/>
          <p:cNvSpPr txBox="1"/>
          <p:nvPr/>
        </p:nvSpPr>
        <p:spPr>
          <a:xfrm>
            <a:off x="3360738" y="3152775"/>
            <a:ext cx="1495425" cy="708025"/>
          </a:xfrm>
          <a:prstGeom prst="rect">
            <a:avLst/>
          </a:prstGeom>
          <a:noFill/>
        </p:spPr>
        <p:txBody>
          <a:bodyPr wrap="none">
            <a:spAutoFit/>
          </a:bodyPr>
          <a:lstStyle/>
          <a:p>
            <a:pPr marR="0" algn="ctr" defTabSz="914400">
              <a:buClrTx/>
              <a:buSzTx/>
              <a:buFontTx/>
              <a:buNone/>
              <a:defRPr/>
            </a:pPr>
            <a:r>
              <a:rPr kumimoji="0" lang="zh-CN" altLang="en-US" sz="4000" b="1" kern="1200" cap="none" spc="0" normalizeH="0" baseline="0" noProof="0" dirty="0">
                <a:solidFill>
                  <a:srgbClr val="0070C0"/>
                </a:solidFill>
                <a:effectLst>
                  <a:outerShdw blurRad="38100" dist="38100" dir="2700000" algn="tl">
                    <a:srgbClr val="000000">
                      <a:alpha val="43137"/>
                    </a:srgbClr>
                  </a:outerShdw>
                </a:effectLst>
                <a:latin typeface="Arial" panose="020B0604020202020204" pitchFamily="34" charset="0"/>
                <a:ea typeface="华文中宋" panose="02010600040101010101" pitchFamily="2" charset="-122"/>
                <a:cs typeface="+mn-cs"/>
              </a:rPr>
              <a:t>第</a:t>
            </a:r>
            <a:r>
              <a:rPr kumimoji="0" lang="en-US" altLang="zh-CN" sz="4000" b="1" kern="1200" cap="none" spc="0" normalizeH="0" baseline="0" noProof="0" dirty="0">
                <a:solidFill>
                  <a:srgbClr val="0070C0"/>
                </a:solidFill>
                <a:effectLst>
                  <a:outerShdw blurRad="38100" dist="38100" dir="2700000" algn="tl">
                    <a:srgbClr val="000000">
                      <a:alpha val="43137"/>
                    </a:srgbClr>
                  </a:outerShdw>
                </a:effectLst>
                <a:latin typeface="Arial" panose="020B0604020202020204" pitchFamily="34" charset="0"/>
                <a:ea typeface="华文中宋" panose="02010600040101010101" pitchFamily="2" charset="-122"/>
                <a:cs typeface="+mn-cs"/>
              </a:rPr>
              <a:t>4</a:t>
            </a:r>
            <a:r>
              <a:rPr kumimoji="0" lang="zh-CN" altLang="en-US" sz="4000" b="1" kern="1200" cap="none" spc="0" normalizeH="0" baseline="0" noProof="0" dirty="0">
                <a:solidFill>
                  <a:srgbClr val="0070C0"/>
                </a:solidFill>
                <a:effectLst>
                  <a:outerShdw blurRad="38100" dist="38100" dir="2700000" algn="tl">
                    <a:srgbClr val="000000">
                      <a:alpha val="43137"/>
                    </a:srgbClr>
                  </a:outerShdw>
                </a:effectLst>
                <a:latin typeface="Arial" panose="020B0604020202020204" pitchFamily="34" charset="0"/>
                <a:ea typeface="华文中宋" panose="02010600040101010101" pitchFamily="2" charset="-122"/>
                <a:cs typeface="+mn-cs"/>
              </a:rPr>
              <a:t>章</a:t>
            </a:r>
            <a:endParaRPr kumimoji="0" lang="zh-CN" sz="4000" b="1" kern="1200" cap="none" spc="0" normalizeH="0" baseline="0" noProof="0" dirty="0">
              <a:solidFill>
                <a:srgbClr val="0070C0"/>
              </a:solidFill>
              <a:effectLst>
                <a:outerShdw blurRad="38100" dist="38100" dir="2700000" algn="tl">
                  <a:srgbClr val="000000">
                    <a:alpha val="43137"/>
                  </a:srgbClr>
                </a:outerShdw>
              </a:effectLst>
              <a:latin typeface="Arial" panose="020B0604020202020204" pitchFamily="34" charset="0"/>
              <a:ea typeface="华文中宋" panose="02010600040101010101" pitchFamily="2" charset="-122"/>
              <a:cs typeface="+mn-cs"/>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0710" y="3683266"/>
            <a:ext cx="2056644"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8198" name="TextBox 12"/>
          <p:cNvSpPr txBox="1"/>
          <p:nvPr/>
        </p:nvSpPr>
        <p:spPr>
          <a:xfrm>
            <a:off x="4295775" y="3213100"/>
            <a:ext cx="3805238" cy="585788"/>
          </a:xfrm>
          <a:prstGeom prst="rect">
            <a:avLst/>
          </a:prstGeom>
          <a:noFill/>
          <a:ln w="9525">
            <a:noFill/>
          </a:ln>
        </p:spPr>
        <p:txBody>
          <a:bodyPr anchor="t" anchorCtr="0">
            <a:spAutoFit/>
          </a:bodyPr>
          <a:p>
            <a:pPr algn="ctr">
              <a:buSzTx/>
            </a:pPr>
            <a:r>
              <a:rPr lang="zh-CN" altLang="en-US" sz="3200" b="1" dirty="0">
                <a:latin typeface="Arial" panose="020B0604020202020204" pitchFamily="34" charset="0"/>
                <a:ea typeface="华文中宋" panose="02010600040101010101" pitchFamily="2" charset="-122"/>
              </a:rPr>
              <a:t>流水线技术</a:t>
            </a:r>
            <a:endParaRPr lang="zh-CN" altLang="zh-CN" sz="3200" b="1" dirty="0">
              <a:latin typeface="Arial" panose="020B0604020202020204" pitchFamily="34" charset="0"/>
              <a:ea typeface="华文中宋" panose="02010600040101010101" pitchFamily="2" charset="-122"/>
            </a:endParaRPr>
          </a:p>
        </p:txBody>
      </p:sp>
      <p:sp>
        <p:nvSpPr>
          <p:cNvPr id="14" name="Rectangle 5"/>
          <p:cNvSpPr>
            <a:spLocks noChangeArrowheads="1"/>
          </p:cNvSpPr>
          <p:nvPr/>
        </p:nvSpPr>
        <p:spPr bwMode="auto">
          <a:xfrm>
            <a:off x="3365500" y="2874963"/>
            <a:ext cx="46038" cy="3303588"/>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6"/>
          <p:cNvSpPr>
            <a:spLocks noChangeArrowheads="1"/>
          </p:cNvSpPr>
          <p:nvPr/>
        </p:nvSpPr>
        <p:spPr bwMode="auto">
          <a:xfrm>
            <a:off x="3098800" y="3906838"/>
            <a:ext cx="5816600"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ustDataLst>
      <p:tags r:id="rId2"/>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18434" name="Text Box 2"/>
          <p:cNvSpPr txBox="1"/>
          <p:nvPr/>
        </p:nvSpPr>
        <p:spPr>
          <a:xfrm>
            <a:off x="323850" y="1268413"/>
            <a:ext cx="8569325" cy="3452812"/>
          </a:xfrm>
          <a:prstGeom prst="rect">
            <a:avLst/>
          </a:prstGeom>
          <a:noFill/>
          <a:ln w="9525">
            <a:noFill/>
          </a:ln>
        </p:spPr>
        <p:txBody>
          <a:bodyPr anchor="t" anchorCtr="0">
            <a:spAutoFit/>
          </a:bodyPr>
          <a:p>
            <a:pPr>
              <a:lnSpc>
                <a:spcPct val="130000"/>
              </a:lnSpc>
              <a:buSzTx/>
            </a:pPr>
            <a:r>
              <a:rPr lang="zh-CN" altLang="en-US" sz="2800" dirty="0">
                <a:solidFill>
                  <a:srgbClr val="CCFFFF"/>
                </a:solidFill>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把PC作为一个特殊的流水线寄存器来看待，因为在非流水线处理机中PC也是需要的。由于流水线处理机每个时钟周期都从指令存储器取出一条指令，</a:t>
            </a:r>
            <a:r>
              <a:rPr lang="zh-CN" altLang="en-US" sz="2800" dirty="0">
                <a:solidFill>
                  <a:srgbClr val="0070C0"/>
                </a:solidFill>
                <a:latin typeface="华文中宋" panose="02010600040101010101" pitchFamily="2" charset="-122"/>
                <a:ea typeface="华文中宋" panose="02010600040101010101" pitchFamily="2" charset="-122"/>
              </a:rPr>
              <a:t>它的值在每次周期结束时都将被改变。</a:t>
            </a:r>
            <a:endParaRPr lang="zh-CN" altLang="en-US" sz="2000" dirty="0">
              <a:solidFill>
                <a:srgbClr val="0070C0"/>
              </a:solidFill>
              <a:latin typeface="华文中宋" panose="02010600040101010101" pitchFamily="2" charset="-122"/>
              <a:ea typeface="华文中宋" panose="02010600040101010101" pitchFamily="2" charset="-122"/>
            </a:endParaRPr>
          </a:p>
          <a:p>
            <a:pPr>
              <a:lnSpc>
                <a:spcPct val="130000"/>
              </a:lnSpc>
              <a:buClrTx/>
              <a:buSzTx/>
              <a:buFontTx/>
              <a:buChar char="•"/>
            </a:pPr>
            <a:r>
              <a:rPr lang="en-US" altLang="zh-CN" sz="2800" dirty="0">
                <a:solidFill>
                  <a:srgbClr val="C00000"/>
                </a:solidFill>
                <a:latin typeface="华文中宋" panose="02010600040101010101" pitchFamily="2" charset="-122"/>
                <a:ea typeface="华文中宋" panose="02010600040101010101" pitchFamily="2" charset="-122"/>
              </a:rPr>
              <a:t>IF/ID</a:t>
            </a:r>
            <a:r>
              <a:rPr lang="zh-CN" altLang="en-US" sz="2800" dirty="0">
                <a:solidFill>
                  <a:srgbClr val="C00000"/>
                </a:solidFill>
                <a:latin typeface="华文中宋" panose="02010600040101010101" pitchFamily="2" charset="-122"/>
                <a:ea typeface="华文中宋" panose="02010600040101010101" pitchFamily="2" charset="-122"/>
              </a:rPr>
              <a:t>流水线寄存器中必须包括一个指令寄存器IR(instruction register)。</a:t>
            </a:r>
            <a:endParaRPr lang="zh-CN" altLang="en-US" sz="2800" dirty="0">
              <a:solidFill>
                <a:srgbClr val="C00000"/>
              </a:solidFill>
              <a:latin typeface="华文中宋" panose="02010600040101010101" pitchFamily="2" charset="-122"/>
              <a:ea typeface="华文中宋" panose="02010600040101010101" pitchFamily="2" charset="-122"/>
            </a:endParaRPr>
          </a:p>
        </p:txBody>
      </p:sp>
      <p:sp>
        <p:nvSpPr>
          <p:cNvPr id="5"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Text Box 2"/>
          <p:cNvSpPr txBox="1">
            <a:spLocks noChangeArrowheads="1"/>
          </p:cNvSpPr>
          <p:nvPr/>
        </p:nvSpPr>
        <p:spPr bwMode="auto">
          <a:xfrm>
            <a:off x="323850" y="592138"/>
            <a:ext cx="856932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在</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IF/ID</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a:t>
            </a:r>
            <a:r>
              <a:rPr kumimoji="0" lang="zh-CN"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我们使用了一个被称为</a:t>
            </a:r>
            <a:r>
              <a:rPr kumimoji="0" lang="en-US" altLang="zh-CN" sz="26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IR(Instruction Register</a:t>
            </a:r>
            <a:r>
              <a:rPr kumimoji="0" lang="en-US" altLang="zh-CN" sz="2600" b="0"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mn-cs"/>
              </a:rPr>
              <a:t>)</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的指令寄存器。对于字长为</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位的处理机来讲，</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PC</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一般有</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30</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位，它存放的是</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位指令的字地址</a:t>
            </a:r>
            <a:r>
              <a:rPr kumimoji="0" lang="zh-CN"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IR</a:t>
            </a:r>
            <a:r>
              <a:rPr kumimoji="0" lang="zh-CN"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有</a:t>
            </a:r>
            <a:r>
              <a:rPr kumimoji="0" lang="en-US"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32</a:t>
            </a:r>
            <a:r>
              <a:rPr kumimoji="0" lang="zh-CN" altLang="zh-CN"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位，用来存放一条指令。</a:t>
            </a:r>
            <a:endParaRPr kumimoji="0" lang="zh-CN" altLang="en-US" sz="2600" b="0" i="0" u="none" strike="noStrike" kern="1200" cap="none" spc="0" normalizeH="0" baseline="0" noProof="0" dirty="0" smtClean="0">
              <a:ln>
                <a:noFill/>
              </a:ln>
              <a:solidFill>
                <a:schemeClr val="accent2">
                  <a:lumMod val="40000"/>
                  <a:lumOff val="60000"/>
                </a:schemeClr>
              </a:solidFill>
              <a:effectLst/>
              <a:uLnTx/>
              <a:uFillTx/>
              <a:latin typeface="华文中宋" panose="02010600040101010101" pitchFamily="2" charset="-122"/>
              <a:ea typeface="华文中宋" panose="02010600040101010101" pitchFamily="2" charset="-122"/>
              <a:cs typeface="+mn-cs"/>
            </a:endParaRPr>
          </a:p>
        </p:txBody>
      </p:sp>
      <p:sp>
        <p:nvSpPr>
          <p:cNvPr id="7"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pic>
        <p:nvPicPr>
          <p:cNvPr id="19460" name="Picture 6" descr="f04-35-9780124077263"/>
          <p:cNvPicPr>
            <a:picLocks noChangeAspect="1"/>
          </p:cNvPicPr>
          <p:nvPr/>
        </p:nvPicPr>
        <p:blipFill>
          <a:blip r:embed="rId1"/>
          <a:stretch>
            <a:fillRect/>
          </a:stretch>
        </p:blipFill>
        <p:spPr>
          <a:xfrm>
            <a:off x="71438" y="2709863"/>
            <a:ext cx="9037637" cy="4160837"/>
          </a:xfrm>
          <a:prstGeom prst="rect">
            <a:avLst/>
          </a:prstGeom>
          <a:noFill/>
          <a:ln w="9525">
            <a:noFill/>
          </a:ln>
        </p:spPr>
      </p:pic>
      <p:sp>
        <p:nvSpPr>
          <p:cNvPr id="6" name="椭圆 5"/>
          <p:cNvSpPr/>
          <p:nvPr/>
        </p:nvSpPr>
        <p:spPr>
          <a:xfrm>
            <a:off x="2411413" y="4868863"/>
            <a:ext cx="720725"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IR</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椭圆 8"/>
          <p:cNvSpPr/>
          <p:nvPr/>
        </p:nvSpPr>
        <p:spPr>
          <a:xfrm>
            <a:off x="2266950" y="3141663"/>
            <a:ext cx="100965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PC+4</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0723" name="Text Box 2"/>
          <p:cNvSpPr txBox="1">
            <a:spLocks noChangeArrowheads="1"/>
          </p:cNvSpPr>
          <p:nvPr/>
        </p:nvSpPr>
        <p:spPr bwMode="auto">
          <a:xfrm>
            <a:off x="215900" y="479425"/>
            <a:ext cx="882015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ID/EXE</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中需保存</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从寄存器堆中读出的两个32位数据必须要保存。</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经符号扩展后的32位立即数I也要保存。</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继续保存</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PC+4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pic>
        <p:nvPicPr>
          <p:cNvPr id="20484" name="Picture 6" descr="f04-35-9780124077263"/>
          <p:cNvPicPr>
            <a:picLocks noChangeAspect="1"/>
          </p:cNvPicPr>
          <p:nvPr/>
        </p:nvPicPr>
        <p:blipFill>
          <a:blip r:embed="rId1"/>
          <a:stretch>
            <a:fillRect/>
          </a:stretch>
        </p:blipFill>
        <p:spPr>
          <a:xfrm>
            <a:off x="34925" y="2724150"/>
            <a:ext cx="9037638" cy="4160838"/>
          </a:xfrm>
          <a:prstGeom prst="rect">
            <a:avLst/>
          </a:prstGeom>
          <a:noFill/>
          <a:ln w="9525">
            <a:noFill/>
          </a:ln>
        </p:spPr>
      </p:pic>
      <p:sp>
        <p:nvSpPr>
          <p:cNvPr id="10" name="椭圆 9"/>
          <p:cNvSpPr/>
          <p:nvPr/>
        </p:nvSpPr>
        <p:spPr>
          <a:xfrm>
            <a:off x="4587875" y="4437063"/>
            <a:ext cx="431800" cy="504825"/>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椭圆 10"/>
          <p:cNvSpPr/>
          <p:nvPr/>
        </p:nvSpPr>
        <p:spPr>
          <a:xfrm>
            <a:off x="4572000" y="4868863"/>
            <a:ext cx="431800" cy="504825"/>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椭圆 5"/>
          <p:cNvSpPr/>
          <p:nvPr/>
        </p:nvSpPr>
        <p:spPr>
          <a:xfrm>
            <a:off x="4427538" y="4437063"/>
            <a:ext cx="720725" cy="9366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500563" y="5876925"/>
            <a:ext cx="488950" cy="4683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4283075" y="3141663"/>
            <a:ext cx="100965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PC+4</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0723" name="Text Box 2"/>
          <p:cNvSpPr txBox="1">
            <a:spLocks noChangeArrowheads="1"/>
          </p:cNvSpPr>
          <p:nvPr/>
        </p:nvSpPr>
        <p:spPr bwMode="auto">
          <a:xfrm>
            <a:off x="331788" y="600075"/>
            <a:ext cx="4024313"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EX/MEM</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中需保存</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PC+4+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偏移量的值。</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ALU</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的计算结果。</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pic>
        <p:nvPicPr>
          <p:cNvPr id="21508" name="Picture 6" descr="f04-35-9780124077263"/>
          <p:cNvPicPr>
            <a:picLocks noChangeAspect="1"/>
          </p:cNvPicPr>
          <p:nvPr/>
        </p:nvPicPr>
        <p:blipFill>
          <a:blip r:embed="rId1"/>
          <a:stretch>
            <a:fillRect/>
          </a:stretch>
        </p:blipFill>
        <p:spPr>
          <a:xfrm>
            <a:off x="69850" y="2608263"/>
            <a:ext cx="9036050" cy="4160837"/>
          </a:xfrm>
          <a:prstGeom prst="rect">
            <a:avLst/>
          </a:prstGeom>
          <a:noFill/>
          <a:ln w="9525">
            <a:noFill/>
          </a:ln>
        </p:spPr>
      </p:pic>
      <p:sp>
        <p:nvSpPr>
          <p:cNvPr id="6" name="椭圆 5"/>
          <p:cNvSpPr/>
          <p:nvPr/>
        </p:nvSpPr>
        <p:spPr>
          <a:xfrm>
            <a:off x="6372225" y="4437063"/>
            <a:ext cx="720725" cy="9366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6443663" y="5445125"/>
            <a:ext cx="488950" cy="4683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6154738" y="3284538"/>
            <a:ext cx="1154113" cy="10001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PC+4+</a:t>
            </a:r>
            <a:r>
              <a:rPr kumimoji="0" lang="zh-CN" altLang="en-US" sz="1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偏移量</a:t>
            </a:r>
            <a:endParaRPr kumimoji="0" lang="zh-CN" altLang="en-US" sz="1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21512" name="Text Box 2"/>
          <p:cNvSpPr txBox="1"/>
          <p:nvPr/>
        </p:nvSpPr>
        <p:spPr>
          <a:xfrm>
            <a:off x="4321175" y="1052513"/>
            <a:ext cx="4067175" cy="1054100"/>
          </a:xfrm>
          <a:prstGeom prst="rect">
            <a:avLst/>
          </a:prstGeom>
          <a:noFill/>
          <a:ln w="9525">
            <a:noFill/>
          </a:ln>
        </p:spPr>
        <p:txBody>
          <a:bodyPr anchor="t" anchorCtr="0">
            <a:spAutoFit/>
          </a:bodyPr>
          <a:p>
            <a:pPr marL="457200" indent="-457200">
              <a:lnSpc>
                <a:spcPct val="120000"/>
              </a:lnSpc>
              <a:buClrTx/>
              <a:buSzTx/>
              <a:buFont typeface="Arial" panose="020B0604020202020204" pitchFamily="34" charset="0"/>
              <a:buChar char="•"/>
            </a:pPr>
            <a:r>
              <a:rPr lang="en-US" altLang="zh-CN" sz="2600" dirty="0">
                <a:latin typeface="华文中宋" panose="02010600040101010101" pitchFamily="2" charset="-122"/>
                <a:ea typeface="华文中宋" panose="02010600040101010101" pitchFamily="2" charset="-122"/>
              </a:rPr>
              <a:t>ZERO</a:t>
            </a:r>
            <a:r>
              <a:rPr lang="zh-CN" altLang="en-US" sz="2600" dirty="0">
                <a:latin typeface="华文中宋" panose="02010600040101010101" pitchFamily="2" charset="-122"/>
                <a:ea typeface="华文中宋" panose="02010600040101010101" pitchFamily="2" charset="-122"/>
              </a:rPr>
              <a:t>标志位的值。</a:t>
            </a:r>
            <a:endParaRPr lang="en-US" altLang="zh-CN" sz="2600" dirty="0">
              <a:latin typeface="华文中宋" panose="02010600040101010101" pitchFamily="2" charset="-122"/>
              <a:ea typeface="华文中宋" panose="02010600040101010101" pitchFamily="2" charset="-122"/>
            </a:endParaRPr>
          </a:p>
          <a:p>
            <a:pPr marL="457200" indent="-457200">
              <a:lnSpc>
                <a:spcPct val="120000"/>
              </a:lnSpc>
              <a:buClrTx/>
              <a:buSzTx/>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要写入存储器中的数据</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0723" name="Text Box 2"/>
          <p:cNvSpPr txBox="1">
            <a:spLocks noChangeArrowheads="1"/>
          </p:cNvSpPr>
          <p:nvPr/>
        </p:nvSpPr>
        <p:spPr bwMode="auto">
          <a:xfrm>
            <a:off x="331788" y="600075"/>
            <a:ext cx="4024313"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MEM/WB</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中需保存</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ALU</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的计算结果。</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从存储器中读出的数据</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pic>
        <p:nvPicPr>
          <p:cNvPr id="22532" name="Picture 6" descr="f04-35-9780124077263"/>
          <p:cNvPicPr>
            <a:picLocks noChangeAspect="1"/>
          </p:cNvPicPr>
          <p:nvPr/>
        </p:nvPicPr>
        <p:blipFill>
          <a:blip r:embed="rId1"/>
          <a:stretch>
            <a:fillRect/>
          </a:stretch>
        </p:blipFill>
        <p:spPr>
          <a:xfrm>
            <a:off x="69850" y="2608263"/>
            <a:ext cx="9036050" cy="4160837"/>
          </a:xfrm>
          <a:prstGeom prst="rect">
            <a:avLst/>
          </a:prstGeom>
          <a:noFill/>
          <a:ln w="9525">
            <a:noFill/>
          </a:ln>
        </p:spPr>
      </p:pic>
      <p:sp>
        <p:nvSpPr>
          <p:cNvPr id="6" name="椭圆 5"/>
          <p:cNvSpPr/>
          <p:nvPr/>
        </p:nvSpPr>
        <p:spPr>
          <a:xfrm>
            <a:off x="8027988" y="4581525"/>
            <a:ext cx="720725" cy="7191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8027988" y="5516563"/>
            <a:ext cx="720725" cy="720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23554" name="图片 2"/>
          <p:cNvPicPr>
            <a:picLocks noChangeAspect="1"/>
          </p:cNvPicPr>
          <p:nvPr/>
        </p:nvPicPr>
        <p:blipFill>
          <a:blip r:embed="rId1"/>
          <a:stretch>
            <a:fillRect/>
          </a:stretch>
        </p:blipFill>
        <p:spPr>
          <a:xfrm>
            <a:off x="0" y="1989138"/>
            <a:ext cx="9109075" cy="4230687"/>
          </a:xfrm>
          <a:prstGeom prst="rect">
            <a:avLst/>
          </a:prstGeom>
          <a:noFill/>
          <a:ln w="9525">
            <a:noFill/>
          </a:ln>
        </p:spPr>
      </p:pic>
      <p:sp>
        <p:nvSpPr>
          <p:cNvPr id="23555" name="Text Box 2"/>
          <p:cNvSpPr txBox="1"/>
          <p:nvPr/>
        </p:nvSpPr>
        <p:spPr>
          <a:xfrm>
            <a:off x="1042988" y="692150"/>
            <a:ext cx="7561262"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4578" name="Text Box 2"/>
          <p:cNvSpPr txBox="1"/>
          <p:nvPr/>
        </p:nvSpPr>
        <p:spPr>
          <a:xfrm>
            <a:off x="971550" y="600075"/>
            <a:ext cx="7272338"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pic>
        <p:nvPicPr>
          <p:cNvPr id="24579" name="图片 4"/>
          <p:cNvPicPr>
            <a:picLocks noChangeAspect="1"/>
          </p:cNvPicPr>
          <p:nvPr/>
        </p:nvPicPr>
        <p:blipFill>
          <a:blip r:embed="rId1"/>
          <a:stretch>
            <a:fillRect/>
          </a:stretch>
        </p:blipFill>
        <p:spPr>
          <a:xfrm>
            <a:off x="34925" y="1844675"/>
            <a:ext cx="9042400" cy="4248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5602" name="Text Box 2"/>
          <p:cNvSpPr txBox="1"/>
          <p:nvPr/>
        </p:nvSpPr>
        <p:spPr>
          <a:xfrm>
            <a:off x="971550" y="600075"/>
            <a:ext cx="7200900"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pic>
        <p:nvPicPr>
          <p:cNvPr id="25603" name="Picture 6" descr="f04-37-9780124077263"/>
          <p:cNvPicPr>
            <a:picLocks noChangeAspect="1"/>
          </p:cNvPicPr>
          <p:nvPr/>
        </p:nvPicPr>
        <p:blipFill>
          <a:blip r:embed="rId1"/>
          <a:stretch>
            <a:fillRect/>
          </a:stretch>
        </p:blipFill>
        <p:spPr>
          <a:xfrm>
            <a:off x="34925" y="1416050"/>
            <a:ext cx="9074150" cy="4965700"/>
          </a:xfrm>
          <a:prstGeom prst="rect">
            <a:avLst/>
          </a:prstGeom>
          <a:noFill/>
          <a:ln w="9525">
            <a:noFill/>
          </a:ln>
        </p:spPr>
      </p:pic>
      <p:cxnSp>
        <p:nvCxnSpPr>
          <p:cNvPr id="7" name="直接连接符 6"/>
          <p:cNvCxnSpPr/>
          <p:nvPr/>
        </p:nvCxnSpPr>
        <p:spPr>
          <a:xfrm flipH="1">
            <a:off x="5219700" y="4797425"/>
            <a:ext cx="288925"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6626" name="Text Box 2"/>
          <p:cNvSpPr txBox="1"/>
          <p:nvPr/>
        </p:nvSpPr>
        <p:spPr>
          <a:xfrm>
            <a:off x="971550" y="552450"/>
            <a:ext cx="7416800"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pic>
        <p:nvPicPr>
          <p:cNvPr id="26627" name="图片 4"/>
          <p:cNvPicPr>
            <a:picLocks noChangeAspect="1"/>
          </p:cNvPicPr>
          <p:nvPr/>
        </p:nvPicPr>
        <p:blipFill>
          <a:blip r:embed="rId1"/>
          <a:stretch>
            <a:fillRect/>
          </a:stretch>
        </p:blipFill>
        <p:spPr>
          <a:xfrm>
            <a:off x="34925" y="1484313"/>
            <a:ext cx="9017000" cy="48847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5400" y="908050"/>
            <a:ext cx="9075738" cy="4778375"/>
          </a:xfrm>
          <a:prstGeom prst="rect">
            <a:avLst/>
          </a:prstGeom>
          <a:noFill/>
          <a:ln w="9525">
            <a:noFill/>
          </a:ln>
        </p:spPr>
      </p:pic>
      <p:sp>
        <p:nvSpPr>
          <p:cNvPr id="27650"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Text Box 2"/>
          <p:cNvSpPr txBox="1"/>
          <p:nvPr/>
        </p:nvSpPr>
        <p:spPr>
          <a:xfrm>
            <a:off x="971550" y="600075"/>
            <a:ext cx="7129463"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sp>
        <p:nvSpPr>
          <p:cNvPr id="6" name="Text Box 2"/>
          <p:cNvSpPr txBox="1"/>
          <p:nvPr/>
        </p:nvSpPr>
        <p:spPr>
          <a:xfrm>
            <a:off x="3635375" y="5961063"/>
            <a:ext cx="1216025" cy="571500"/>
          </a:xfrm>
          <a:prstGeom prst="rect">
            <a:avLst/>
          </a:prstGeom>
          <a:noFill/>
          <a:ln w="9525">
            <a:noFill/>
          </a:ln>
        </p:spPr>
        <p:txBody>
          <a:bodyPr anchor="t" anchorCtr="0">
            <a:spAutoFit/>
          </a:bodyPr>
          <a:p>
            <a:pPr>
              <a:lnSpc>
                <a:spcPct val="120000"/>
              </a:lnSpc>
              <a:buSzTx/>
            </a:pPr>
            <a:r>
              <a:rPr lang="zh-CN" altLang="en-US" sz="2600" dirty="0">
                <a:solidFill>
                  <a:srgbClr val="0070C0"/>
                </a:solidFill>
                <a:latin typeface="华文中宋" panose="02010600040101010101" pitchFamily="2" charset="-122"/>
                <a:ea typeface="华文中宋" panose="02010600040101010101" pitchFamily="2" charset="-122"/>
              </a:rPr>
              <a:t>错误？</a:t>
            </a:r>
            <a:endParaRPr lang="en-US" altLang="zh-CN" sz="2600" dirty="0">
              <a:solidFill>
                <a:srgbClr val="0070C0"/>
              </a:solidFill>
              <a:latin typeface="华文中宋" panose="02010600040101010101" pitchFamily="2" charset="-122"/>
              <a:ea typeface="华文中宋" panose="02010600040101010101" pitchFamily="2" charset="-122"/>
            </a:endParaRPr>
          </a:p>
        </p:txBody>
      </p:sp>
      <p:cxnSp>
        <p:nvCxnSpPr>
          <p:cNvPr id="7" name="直接连接符 6"/>
          <p:cNvCxnSpPr/>
          <p:nvPr/>
        </p:nvCxnSpPr>
        <p:spPr>
          <a:xfrm flipH="1" flipV="1">
            <a:off x="8791575" y="3933825"/>
            <a:ext cx="173038" cy="142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2"/>
          <p:cNvSpPr txBox="1">
            <a:spLocks noChangeArrowheads="1"/>
          </p:cNvSpPr>
          <p:nvPr/>
        </p:nvSpPr>
        <p:spPr>
          <a:xfrm>
            <a:off x="395288" y="1054100"/>
            <a:ext cx="8353425" cy="10795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流水线模型机及设计</a:t>
            </a:r>
            <a:endParaRPr kumimoji="0" lang="zh-CN" altLang="en-US" sz="5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
        <p:nvSpPr>
          <p:cNvPr id="10243" name="TextBox 12"/>
          <p:cNvSpPr txBox="1"/>
          <p:nvPr/>
        </p:nvSpPr>
        <p:spPr>
          <a:xfrm>
            <a:off x="1835150" y="2565400"/>
            <a:ext cx="5965825" cy="2836863"/>
          </a:xfrm>
          <a:prstGeom prst="rect">
            <a:avLst/>
          </a:prstGeom>
          <a:noFill/>
          <a:ln w="9525">
            <a:noFill/>
          </a:ln>
        </p:spPr>
        <p:txBody>
          <a:bodyPr anchor="t" anchorCtr="0">
            <a:spAutoFit/>
          </a:bodyPr>
          <a:p>
            <a:pPr marL="514350" indent="-514350">
              <a:lnSpc>
                <a:spcPct val="130000"/>
              </a:lnSpc>
              <a:buClrTx/>
              <a:buSzTx/>
              <a:buFontTx/>
              <a:buAutoNum type="arabicPeriod"/>
            </a:pPr>
            <a:r>
              <a:rPr lang="zh-CN" altLang="en-US" sz="2800" dirty="0">
                <a:latin typeface="Arial" panose="020B0604020202020204" pitchFamily="34" charset="0"/>
                <a:ea typeface="华文中宋" panose="02010600040101010101" pitchFamily="2" charset="-122"/>
              </a:rPr>
              <a:t>流水线模型扩展</a:t>
            </a:r>
            <a:endParaRPr lang="en-US" altLang="zh-CN" sz="2800" dirty="0">
              <a:latin typeface="Arial" panose="020B0604020202020204" pitchFamily="34" charset="0"/>
              <a:ea typeface="华文中宋" panose="02010600040101010101" pitchFamily="2" charset="-122"/>
            </a:endParaRPr>
          </a:p>
          <a:p>
            <a:pPr marL="514350" indent="-514350">
              <a:lnSpc>
                <a:spcPct val="130000"/>
              </a:lnSpc>
              <a:buClrTx/>
              <a:buSzTx/>
              <a:buFontTx/>
              <a:buAutoNum type="arabicPeriod"/>
            </a:pPr>
            <a:r>
              <a:rPr lang="zh-CN" altLang="en-US" sz="2800" dirty="0">
                <a:latin typeface="Arial" panose="020B0604020202020204" pitchFamily="34" charset="0"/>
                <a:ea typeface="华文中宋" panose="02010600040101010101" pitchFamily="2" charset="-122"/>
              </a:rPr>
              <a:t>数据冒险的解决</a:t>
            </a:r>
            <a:endParaRPr lang="en-US" altLang="zh-CN" sz="2800" dirty="0">
              <a:latin typeface="Arial" panose="020B0604020202020204" pitchFamily="34" charset="0"/>
              <a:ea typeface="华文中宋" panose="02010600040101010101" pitchFamily="2" charset="-122"/>
            </a:endParaRPr>
          </a:p>
          <a:p>
            <a:pPr marL="514350" indent="-514350">
              <a:lnSpc>
                <a:spcPct val="130000"/>
              </a:lnSpc>
              <a:buClrTx/>
              <a:buSzTx/>
              <a:buFontTx/>
              <a:buAutoNum type="arabicPeriod"/>
            </a:pPr>
            <a:r>
              <a:rPr lang="zh-CN" altLang="en-US" sz="2800" dirty="0">
                <a:latin typeface="Arial" panose="020B0604020202020204" pitchFamily="34" charset="0"/>
                <a:ea typeface="华文中宋" panose="02010600040101010101" pitchFamily="2" charset="-122"/>
              </a:rPr>
              <a:t>数据冒险的进一步解决</a:t>
            </a:r>
            <a:endParaRPr lang="en-US" altLang="zh-CN" sz="2800" dirty="0">
              <a:latin typeface="Arial" panose="020B0604020202020204" pitchFamily="34" charset="0"/>
              <a:ea typeface="华文中宋" panose="02010600040101010101" pitchFamily="2" charset="-122"/>
            </a:endParaRPr>
          </a:p>
          <a:p>
            <a:pPr marL="514350" indent="-514350">
              <a:lnSpc>
                <a:spcPct val="130000"/>
              </a:lnSpc>
              <a:buClrTx/>
              <a:buSzTx/>
              <a:buFontTx/>
              <a:buAutoNum type="arabicPeriod"/>
            </a:pPr>
            <a:r>
              <a:rPr lang="zh-CN" altLang="en-US" sz="2800" dirty="0">
                <a:latin typeface="Arial" panose="020B0604020202020204" pitchFamily="34" charset="0"/>
                <a:ea typeface="华文中宋" panose="02010600040101010101" pitchFamily="2" charset="-122"/>
              </a:rPr>
              <a:t>控制冒险的解决</a:t>
            </a:r>
            <a:endParaRPr lang="en-US" altLang="zh-CN" sz="2800" dirty="0">
              <a:latin typeface="Arial" panose="020B0604020202020204" pitchFamily="34" charset="0"/>
              <a:ea typeface="华文中宋" panose="02010600040101010101" pitchFamily="2" charset="-122"/>
            </a:endParaRPr>
          </a:p>
          <a:p>
            <a:pPr marL="514350" indent="-514350">
              <a:lnSpc>
                <a:spcPct val="130000"/>
              </a:lnSpc>
              <a:buClrTx/>
              <a:buSzTx/>
              <a:buFontTx/>
              <a:buAutoNum type="arabicPeriod"/>
            </a:pPr>
            <a:r>
              <a:rPr lang="zh-CN" altLang="en-US" sz="2800" dirty="0">
                <a:latin typeface="Arial" panose="020B0604020202020204" pitchFamily="34" charset="0"/>
                <a:ea typeface="华文中宋" panose="02010600040101010101" pitchFamily="2" charset="-122"/>
              </a:rPr>
              <a:t>流水线中异常事件的处理</a:t>
            </a:r>
            <a:endParaRPr lang="zh-CN" altLang="zh-CN" sz="2800" dirty="0">
              <a:latin typeface="Arial" panose="020B0604020202020204" pitchFamily="34" charset="0"/>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28674" name="Text Box 2"/>
          <p:cNvSpPr txBox="1"/>
          <p:nvPr/>
        </p:nvSpPr>
        <p:spPr>
          <a:xfrm>
            <a:off x="1050925" y="476250"/>
            <a:ext cx="7192963" cy="573088"/>
          </a:xfrm>
          <a:prstGeom prst="rect">
            <a:avLst/>
          </a:prstGeom>
          <a:noFill/>
          <a:ln w="9525">
            <a:noFill/>
          </a:ln>
        </p:spPr>
        <p:txBody>
          <a:bodyPr anchor="t" anchorCtr="0">
            <a:spAutoFit/>
          </a:bodyPr>
          <a:p>
            <a:pPr>
              <a:lnSpc>
                <a:spcPct val="120000"/>
              </a:lnSpc>
              <a:buSzTx/>
            </a:pP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指令在通过</a:t>
            </a:r>
            <a:r>
              <a:rPr lang="en-US" altLang="zh-CN" sz="2600" dirty="0">
                <a:latin typeface="华文中宋" panose="02010600040101010101" pitchFamily="2" charset="-122"/>
                <a:ea typeface="华文中宋" panose="02010600040101010101" pitchFamily="2" charset="-122"/>
              </a:rPr>
              <a:t>5</a:t>
            </a:r>
            <a:r>
              <a:rPr lang="zh-CN" altLang="en-US" sz="2600" dirty="0">
                <a:latin typeface="华文中宋" panose="02010600040101010101" pitchFamily="2" charset="-122"/>
                <a:ea typeface="华文中宋" panose="02010600040101010101" pitchFamily="2" charset="-122"/>
              </a:rPr>
              <a:t>级流水线的数据通路的活动部分</a:t>
            </a:r>
            <a:endParaRPr lang="en-US" altLang="zh-CN" sz="2600" dirty="0">
              <a:latin typeface="华文中宋" panose="02010600040101010101" pitchFamily="2" charset="-122"/>
              <a:ea typeface="华文中宋" panose="02010600040101010101" pitchFamily="2" charset="-122"/>
            </a:endParaRPr>
          </a:p>
        </p:txBody>
      </p:sp>
      <p:pic>
        <p:nvPicPr>
          <p:cNvPr id="28675" name="Picture 6" descr="f04-41-9780124077263"/>
          <p:cNvPicPr>
            <a:picLocks noChangeAspect="1"/>
          </p:cNvPicPr>
          <p:nvPr/>
        </p:nvPicPr>
        <p:blipFill>
          <a:blip r:embed="rId1"/>
          <a:stretch>
            <a:fillRect/>
          </a:stretch>
        </p:blipFill>
        <p:spPr>
          <a:xfrm>
            <a:off x="22225" y="1268413"/>
            <a:ext cx="9070975" cy="4176712"/>
          </a:xfrm>
          <a:prstGeom prst="rect">
            <a:avLst/>
          </a:prstGeom>
          <a:noFill/>
          <a:ln w="9525">
            <a:noFill/>
          </a:ln>
        </p:spPr>
      </p:pic>
      <p:sp>
        <p:nvSpPr>
          <p:cNvPr id="28676" name="Text Box 2"/>
          <p:cNvSpPr txBox="1"/>
          <p:nvPr/>
        </p:nvSpPr>
        <p:spPr>
          <a:xfrm>
            <a:off x="4643438" y="4868863"/>
            <a:ext cx="352425" cy="428625"/>
          </a:xfrm>
          <a:prstGeom prst="rect">
            <a:avLst/>
          </a:prstGeom>
          <a:noFill/>
          <a:ln w="9525">
            <a:noFill/>
          </a:ln>
        </p:spPr>
        <p:txBody>
          <a:bodyPr anchor="t" anchorCtr="0">
            <a:spAutoFit/>
          </a:bodyPr>
          <a:p>
            <a:pPr>
              <a:lnSpc>
                <a:spcPct val="120000"/>
              </a:lnSpc>
              <a:buSzTx/>
            </a:pPr>
            <a:r>
              <a:rPr lang="en-US" altLang="zh-CN" sz="2000" dirty="0">
                <a:solidFill>
                  <a:srgbClr val="0070C0"/>
                </a:solidFill>
                <a:latin typeface="Arial" panose="020B0604020202020204" pitchFamily="34" charset="0"/>
                <a:ea typeface="宋体" panose="02010600030101010101" pitchFamily="2" charset="-122"/>
              </a:rPr>
              <a:t>d</a:t>
            </a:r>
            <a:endParaRPr lang="en-US" altLang="zh-CN" sz="2000" dirty="0">
              <a:solidFill>
                <a:srgbClr val="0070C0"/>
              </a:solidFill>
              <a:latin typeface="Arial" panose="020B0604020202020204" pitchFamily="34" charset="0"/>
              <a:ea typeface="宋体" panose="02010600030101010101" pitchFamily="2" charset="-122"/>
            </a:endParaRPr>
          </a:p>
        </p:txBody>
      </p:sp>
      <p:sp>
        <p:nvSpPr>
          <p:cNvPr id="28677" name="Text Box 2"/>
          <p:cNvSpPr txBox="1"/>
          <p:nvPr/>
        </p:nvSpPr>
        <p:spPr>
          <a:xfrm>
            <a:off x="6524625" y="4868863"/>
            <a:ext cx="350838" cy="428625"/>
          </a:xfrm>
          <a:prstGeom prst="rect">
            <a:avLst/>
          </a:prstGeom>
          <a:noFill/>
          <a:ln w="9525">
            <a:noFill/>
          </a:ln>
        </p:spPr>
        <p:txBody>
          <a:bodyPr anchor="t" anchorCtr="0">
            <a:spAutoFit/>
          </a:bodyPr>
          <a:p>
            <a:pPr>
              <a:lnSpc>
                <a:spcPct val="120000"/>
              </a:lnSpc>
              <a:buSzTx/>
            </a:pPr>
            <a:r>
              <a:rPr lang="en-US" altLang="zh-CN" sz="2000" dirty="0">
                <a:solidFill>
                  <a:srgbClr val="0070C0"/>
                </a:solidFill>
                <a:latin typeface="Arial" panose="020B0604020202020204" pitchFamily="34" charset="0"/>
                <a:ea typeface="宋体" panose="02010600030101010101" pitchFamily="2" charset="-122"/>
              </a:rPr>
              <a:t>d</a:t>
            </a:r>
            <a:endParaRPr lang="en-US" altLang="zh-CN" sz="2000" dirty="0">
              <a:solidFill>
                <a:srgbClr val="0070C0"/>
              </a:solidFill>
              <a:latin typeface="Arial" panose="020B0604020202020204" pitchFamily="34" charset="0"/>
              <a:ea typeface="宋体" panose="02010600030101010101" pitchFamily="2" charset="-122"/>
            </a:endParaRPr>
          </a:p>
        </p:txBody>
      </p:sp>
      <p:sp>
        <p:nvSpPr>
          <p:cNvPr id="28678" name="Text Box 2"/>
          <p:cNvSpPr txBox="1"/>
          <p:nvPr/>
        </p:nvSpPr>
        <p:spPr>
          <a:xfrm>
            <a:off x="8243888" y="4868863"/>
            <a:ext cx="352425" cy="428625"/>
          </a:xfrm>
          <a:prstGeom prst="rect">
            <a:avLst/>
          </a:prstGeom>
          <a:noFill/>
          <a:ln w="9525">
            <a:noFill/>
          </a:ln>
        </p:spPr>
        <p:txBody>
          <a:bodyPr anchor="t" anchorCtr="0">
            <a:spAutoFit/>
          </a:bodyPr>
          <a:p>
            <a:pPr>
              <a:lnSpc>
                <a:spcPct val="120000"/>
              </a:lnSpc>
              <a:buSzTx/>
            </a:pPr>
            <a:r>
              <a:rPr lang="en-US" altLang="zh-CN" sz="2000" dirty="0">
                <a:solidFill>
                  <a:srgbClr val="0070C0"/>
                </a:solidFill>
                <a:latin typeface="Arial" panose="020B0604020202020204" pitchFamily="34" charset="0"/>
                <a:ea typeface="宋体" panose="02010600030101010101" pitchFamily="2" charset="-122"/>
              </a:rPr>
              <a:t>d</a:t>
            </a:r>
            <a:endParaRPr lang="en-US" altLang="zh-CN" sz="2000" dirty="0">
              <a:solidFill>
                <a:srgbClr val="0070C0"/>
              </a:solidFill>
              <a:latin typeface="Arial" panose="020B0604020202020204" pitchFamily="34" charset="0"/>
              <a:ea typeface="宋体" panose="02010600030101010101" pitchFamily="2" charset="-122"/>
            </a:endParaRPr>
          </a:p>
        </p:txBody>
      </p:sp>
      <p:sp>
        <p:nvSpPr>
          <p:cNvPr id="28679" name="Text Box 2"/>
          <p:cNvSpPr txBox="1"/>
          <p:nvPr/>
        </p:nvSpPr>
        <p:spPr>
          <a:xfrm>
            <a:off x="4467225" y="5516563"/>
            <a:ext cx="3152775" cy="525462"/>
          </a:xfrm>
          <a:prstGeom prst="rect">
            <a:avLst/>
          </a:prstGeom>
          <a:noFill/>
          <a:ln w="9525">
            <a:noFill/>
          </a:ln>
        </p:spPr>
        <p:txBody>
          <a:bodyPr anchor="t" anchorCtr="0">
            <a:spAutoFit/>
          </a:bodyPr>
          <a:p>
            <a:pPr>
              <a:lnSpc>
                <a:spcPct val="120000"/>
              </a:lnSpc>
              <a:buSzTx/>
            </a:pPr>
            <a:r>
              <a:rPr lang="zh-CN" altLang="en-US" sz="2600" dirty="0">
                <a:solidFill>
                  <a:srgbClr val="0070C0"/>
                </a:solidFill>
                <a:latin typeface="Arial" panose="020B0604020202020204" pitchFamily="34" charset="0"/>
                <a:ea typeface="宋体" panose="02010600030101010101" pitchFamily="2" charset="-122"/>
              </a:rPr>
              <a:t>每级都需保存</a:t>
            </a:r>
            <a:r>
              <a:rPr lang="en-US" altLang="zh-CN" sz="2600" dirty="0">
                <a:solidFill>
                  <a:srgbClr val="0070C0"/>
                </a:solidFill>
                <a:latin typeface="Arial" panose="020B0604020202020204" pitchFamily="34" charset="0"/>
                <a:ea typeface="宋体" panose="02010600030101010101" pitchFamily="2" charset="-122"/>
              </a:rPr>
              <a:t>rd</a:t>
            </a:r>
            <a:r>
              <a:rPr lang="zh-CN" altLang="en-US" sz="2600" dirty="0">
                <a:solidFill>
                  <a:srgbClr val="0070C0"/>
                </a:solidFill>
                <a:latin typeface="Arial" panose="020B0604020202020204" pitchFamily="34" charset="0"/>
                <a:ea typeface="宋体" panose="02010600030101010101" pitchFamily="2" charset="-122"/>
              </a:rPr>
              <a:t>的值</a:t>
            </a:r>
            <a:endParaRPr lang="en-US" altLang="zh-CN" sz="2600" dirty="0">
              <a:solidFill>
                <a:srgbClr val="0070C0"/>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 name="Picture 6" descr="f04-45-9780124077263"/>
          <p:cNvPicPr>
            <a:picLocks noChangeAspect="1"/>
          </p:cNvPicPr>
          <p:nvPr/>
        </p:nvPicPr>
        <p:blipFill>
          <a:blip r:embed="rId1"/>
          <a:stretch>
            <a:fillRect/>
          </a:stretch>
        </p:blipFill>
        <p:spPr>
          <a:xfrm>
            <a:off x="42863" y="1412875"/>
            <a:ext cx="9048750" cy="4752975"/>
          </a:xfrm>
          <a:prstGeom prst="rect">
            <a:avLst/>
          </a:prstGeom>
          <a:noFill/>
          <a:ln w="9525">
            <a:noFill/>
          </a:ln>
        </p:spPr>
      </p:pic>
      <p:sp>
        <p:nvSpPr>
          <p:cNvPr id="4" name="Text Box 2"/>
          <p:cNvSpPr txBox="1"/>
          <p:nvPr/>
        </p:nvSpPr>
        <p:spPr>
          <a:xfrm>
            <a:off x="1482725" y="384175"/>
            <a:ext cx="6977063"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观察：不同级的</a:t>
            </a:r>
            <a:r>
              <a:rPr lang="en-US" altLang="zh-CN" sz="2600" dirty="0">
                <a:latin typeface="华文中宋" panose="02010600040101010101" pitchFamily="2" charset="-122"/>
                <a:ea typeface="华文中宋" panose="02010600040101010101" pitchFamily="2" charset="-122"/>
              </a:rPr>
              <a:t>d</a:t>
            </a:r>
            <a:r>
              <a:rPr lang="zh-CN" altLang="en-US" sz="2600" dirty="0">
                <a:latin typeface="华文中宋" panose="02010600040101010101" pitchFamily="2" charset="-122"/>
                <a:ea typeface="华文中宋" panose="02010600040101010101" pitchFamily="2" charset="-122"/>
              </a:rPr>
              <a:t>寄存器的值分别是多少？</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custDataLst>
              <p:tags r:id="rId2"/>
            </p:custDataLst>
          </p:nvPr>
        </p:nvSpPr>
        <p:spPr>
          <a:xfrm>
            <a:off x="4532313" y="5568950"/>
            <a:ext cx="352425" cy="461963"/>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3"/>
            </p:custDataLst>
          </p:nvPr>
        </p:nvSpPr>
        <p:spPr>
          <a:xfrm>
            <a:off x="6411913" y="5568950"/>
            <a:ext cx="352425" cy="461963"/>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7" name="Text Box 2"/>
          <p:cNvSpPr txBox="1"/>
          <p:nvPr>
            <p:custDataLst>
              <p:tags r:id="rId4"/>
            </p:custDataLst>
          </p:nvPr>
        </p:nvSpPr>
        <p:spPr>
          <a:xfrm>
            <a:off x="7956550" y="5589588"/>
            <a:ext cx="352425" cy="461962"/>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8" name="Text Box 2"/>
          <p:cNvSpPr txBox="1"/>
          <p:nvPr>
            <p:custDataLst>
              <p:tags r:id="rId5"/>
            </p:custDataLst>
          </p:nvPr>
        </p:nvSpPr>
        <p:spPr>
          <a:xfrm>
            <a:off x="4402773" y="6093778"/>
            <a:ext cx="960437" cy="534035"/>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a:t>
            </a:r>
            <a:r>
              <a:rPr lang="zh-CN" altLang="en-US" sz="2400" dirty="0">
                <a:solidFill>
                  <a:srgbClr val="FF0000"/>
                </a:solidFill>
                <a:latin typeface="Arial" panose="020B0604020202020204" pitchFamily="34" charset="0"/>
                <a:ea typeface="宋体" panose="02010600030101010101" pitchFamily="2" charset="-122"/>
              </a:rPr>
              <a:t>？</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9" name="Text Box 2"/>
          <p:cNvSpPr txBox="1"/>
          <p:nvPr>
            <p:custDataLst>
              <p:tags r:id="rId6"/>
            </p:custDataLst>
          </p:nvPr>
        </p:nvSpPr>
        <p:spPr>
          <a:xfrm>
            <a:off x="6276023" y="6093778"/>
            <a:ext cx="960437" cy="534035"/>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a:t>
            </a:r>
            <a:r>
              <a:rPr lang="zh-CN" altLang="en-US" sz="2400" dirty="0">
                <a:solidFill>
                  <a:srgbClr val="FF0000"/>
                </a:solidFill>
                <a:latin typeface="Arial" panose="020B0604020202020204" pitchFamily="34" charset="0"/>
                <a:ea typeface="宋体" panose="02010600030101010101" pitchFamily="2" charset="-122"/>
              </a:rPr>
              <a:t>？</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10" name="Text Box 2"/>
          <p:cNvSpPr txBox="1"/>
          <p:nvPr>
            <p:custDataLst>
              <p:tags r:id="rId7"/>
            </p:custDataLst>
          </p:nvPr>
        </p:nvSpPr>
        <p:spPr>
          <a:xfrm>
            <a:off x="7787005" y="6093778"/>
            <a:ext cx="960438" cy="534035"/>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a:t>
            </a:r>
            <a:r>
              <a:rPr lang="zh-CN" altLang="en-US" sz="2400" dirty="0">
                <a:solidFill>
                  <a:srgbClr val="FF0000"/>
                </a:solidFill>
                <a:latin typeface="Arial" panose="020B0604020202020204" pitchFamily="34" charset="0"/>
                <a:ea typeface="宋体" panose="02010600030101010101" pitchFamily="2" charset="-122"/>
              </a:rPr>
              <a:t>？</a:t>
            </a:r>
            <a:endParaRPr lang="zh-CN" altLang="en-US"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 name="Picture 6" descr="f04-45-9780124077263"/>
          <p:cNvPicPr>
            <a:picLocks noChangeAspect="1"/>
          </p:cNvPicPr>
          <p:nvPr/>
        </p:nvPicPr>
        <p:blipFill>
          <a:blip r:embed="rId1"/>
          <a:stretch>
            <a:fillRect/>
          </a:stretch>
        </p:blipFill>
        <p:spPr>
          <a:xfrm>
            <a:off x="42863" y="1412875"/>
            <a:ext cx="9048750" cy="4752975"/>
          </a:xfrm>
          <a:prstGeom prst="rect">
            <a:avLst/>
          </a:prstGeom>
          <a:noFill/>
          <a:ln w="9525">
            <a:noFill/>
          </a:ln>
        </p:spPr>
      </p:pic>
      <p:sp>
        <p:nvSpPr>
          <p:cNvPr id="4" name="Text Box 2"/>
          <p:cNvSpPr txBox="1"/>
          <p:nvPr/>
        </p:nvSpPr>
        <p:spPr>
          <a:xfrm>
            <a:off x="1482725" y="384175"/>
            <a:ext cx="6977063"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观察：不同级的</a:t>
            </a:r>
            <a:r>
              <a:rPr lang="en-US" altLang="zh-CN" sz="2600" dirty="0">
                <a:latin typeface="华文中宋" panose="02010600040101010101" pitchFamily="2" charset="-122"/>
                <a:ea typeface="华文中宋" panose="02010600040101010101" pitchFamily="2" charset="-122"/>
              </a:rPr>
              <a:t>d</a:t>
            </a:r>
            <a:r>
              <a:rPr lang="zh-CN" altLang="en-US" sz="2600" dirty="0">
                <a:latin typeface="华文中宋" panose="02010600040101010101" pitchFamily="2" charset="-122"/>
                <a:ea typeface="华文中宋" panose="02010600040101010101" pitchFamily="2" charset="-122"/>
              </a:rPr>
              <a:t>寄存器的值分别是多少？</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custDataLst>
              <p:tags r:id="rId2"/>
            </p:custDataLst>
          </p:nvPr>
        </p:nvSpPr>
        <p:spPr>
          <a:xfrm>
            <a:off x="4532313" y="5568950"/>
            <a:ext cx="352425" cy="461963"/>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3"/>
            </p:custDataLst>
          </p:nvPr>
        </p:nvSpPr>
        <p:spPr>
          <a:xfrm>
            <a:off x="6411913" y="5568950"/>
            <a:ext cx="352425" cy="461963"/>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7" name="Text Box 2"/>
          <p:cNvSpPr txBox="1"/>
          <p:nvPr>
            <p:custDataLst>
              <p:tags r:id="rId4"/>
            </p:custDataLst>
          </p:nvPr>
        </p:nvSpPr>
        <p:spPr>
          <a:xfrm>
            <a:off x="7956550" y="5589588"/>
            <a:ext cx="352425" cy="461962"/>
          </a:xfrm>
          <a:prstGeom prst="rect">
            <a:avLst/>
          </a:prstGeom>
          <a:noFill/>
          <a:ln w="9525">
            <a:noFill/>
          </a:ln>
        </p:spPr>
        <p:txBody>
          <a:bodyPr anchor="t" anchorCtr="0">
            <a:spAutoFit/>
          </a:bodyPr>
          <a:p>
            <a:pPr>
              <a:lnSpc>
                <a:spcPct val="120000"/>
              </a:lnSpc>
              <a:buSzTx/>
            </a:pPr>
            <a:r>
              <a:rPr lang="en-US" altLang="zh-CN" sz="2000" dirty="0">
                <a:solidFill>
                  <a:srgbClr val="FF0000"/>
                </a:solidFill>
                <a:latin typeface="Arial" panose="020B0604020202020204" pitchFamily="34" charset="0"/>
                <a:ea typeface="宋体" panose="02010600030101010101" pitchFamily="2" charset="-122"/>
              </a:rPr>
              <a:t>d</a:t>
            </a:r>
            <a:endParaRPr lang="en-US" altLang="zh-CN" sz="2000" dirty="0">
              <a:solidFill>
                <a:srgbClr val="FF0000"/>
              </a:solidFill>
              <a:latin typeface="Arial" panose="020B0604020202020204" pitchFamily="34" charset="0"/>
              <a:ea typeface="宋体" panose="02010600030101010101" pitchFamily="2" charset="-122"/>
            </a:endParaRPr>
          </a:p>
        </p:txBody>
      </p:sp>
      <p:sp>
        <p:nvSpPr>
          <p:cNvPr id="8" name="Text Box 2"/>
          <p:cNvSpPr txBox="1"/>
          <p:nvPr>
            <p:custDataLst>
              <p:tags r:id="rId5"/>
            </p:custDataLst>
          </p:nvPr>
        </p:nvSpPr>
        <p:spPr>
          <a:xfrm>
            <a:off x="4259263" y="6237288"/>
            <a:ext cx="960437" cy="534987"/>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d=12</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9" name="Text Box 2"/>
          <p:cNvSpPr txBox="1"/>
          <p:nvPr>
            <p:custDataLst>
              <p:tags r:id="rId6"/>
            </p:custDataLst>
          </p:nvPr>
        </p:nvSpPr>
        <p:spPr>
          <a:xfrm>
            <a:off x="6132513" y="6237288"/>
            <a:ext cx="960437" cy="495300"/>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d=11</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0" name="Text Box 2"/>
          <p:cNvSpPr txBox="1"/>
          <p:nvPr>
            <p:custDataLst>
              <p:tags r:id="rId7"/>
            </p:custDataLst>
          </p:nvPr>
        </p:nvSpPr>
        <p:spPr>
          <a:xfrm>
            <a:off x="7715250" y="6237288"/>
            <a:ext cx="960438" cy="534987"/>
          </a:xfrm>
          <a:prstGeom prst="rect">
            <a:avLst/>
          </a:prstGeom>
          <a:noFill/>
          <a:ln w="9525">
            <a:noFill/>
          </a:ln>
        </p:spPr>
        <p:txBody>
          <a:bodyPr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d=10</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0722" name="Picture 6" descr="f04-44-9780124077263"/>
          <p:cNvPicPr>
            <a:picLocks noChangeAspect="1"/>
          </p:cNvPicPr>
          <p:nvPr/>
        </p:nvPicPr>
        <p:blipFill>
          <a:blip r:embed="rId1"/>
          <a:stretch>
            <a:fillRect/>
          </a:stretch>
        </p:blipFill>
        <p:spPr>
          <a:xfrm>
            <a:off x="179388" y="2254250"/>
            <a:ext cx="8842375" cy="3551238"/>
          </a:xfrm>
          <a:prstGeom prst="rect">
            <a:avLst/>
          </a:prstGeom>
          <a:noFill/>
          <a:ln w="9525">
            <a:noFill/>
          </a:ln>
        </p:spPr>
      </p:pic>
      <p:sp>
        <p:nvSpPr>
          <p:cNvPr id="4" name="Text Box 2"/>
          <p:cNvSpPr txBox="1"/>
          <p:nvPr/>
        </p:nvSpPr>
        <p:spPr>
          <a:xfrm>
            <a:off x="2635250" y="768350"/>
            <a:ext cx="3521075"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流水线的时序图的画法</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1746" name="Picture 6" descr="f04-46-9780124077263"/>
          <p:cNvPicPr>
            <a:picLocks noChangeAspect="1"/>
          </p:cNvPicPr>
          <p:nvPr/>
        </p:nvPicPr>
        <p:blipFill>
          <a:blip r:embed="rId1"/>
          <a:stretch>
            <a:fillRect/>
          </a:stretch>
        </p:blipFill>
        <p:spPr>
          <a:xfrm>
            <a:off x="34925" y="1500188"/>
            <a:ext cx="9063038" cy="4808537"/>
          </a:xfrm>
          <a:prstGeom prst="rect">
            <a:avLst/>
          </a:prstGeom>
          <a:noFill/>
          <a:ln w="9525">
            <a:noFill/>
          </a:ln>
        </p:spPr>
      </p:pic>
      <p:sp>
        <p:nvSpPr>
          <p:cNvPr id="4" name="Text Box 2"/>
          <p:cNvSpPr txBox="1"/>
          <p:nvPr/>
        </p:nvSpPr>
        <p:spPr>
          <a:xfrm>
            <a:off x="2924175" y="552450"/>
            <a:ext cx="3519488"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流水线的控制通路</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nvSpPr>
        <p:spPr>
          <a:xfrm>
            <a:off x="5588000" y="6240463"/>
            <a:ext cx="2008188" cy="461962"/>
          </a:xfrm>
          <a:prstGeom prst="rect">
            <a:avLst/>
          </a:prstGeom>
          <a:noFill/>
          <a:ln w="9525">
            <a:noFill/>
          </a:ln>
        </p:spPr>
        <p:txBody>
          <a:bodyPr anchor="t" anchorCtr="0">
            <a:spAutoFit/>
          </a:bodyPr>
          <a:p>
            <a:pPr>
              <a:lnSpc>
                <a:spcPct val="120000"/>
              </a:lnSpc>
              <a:buSzTx/>
            </a:pPr>
            <a:r>
              <a:rPr lang="en-US" altLang="zh-CN" sz="2000" dirty="0">
                <a:latin typeface="华文中宋" panose="02010600040101010101" pitchFamily="2" charset="-122"/>
                <a:ea typeface="华文中宋" panose="02010600040101010101" pitchFamily="2" charset="-122"/>
              </a:rPr>
              <a:t>6</a:t>
            </a:r>
            <a:r>
              <a:rPr lang="zh-CN" altLang="en-US" sz="2000" dirty="0">
                <a:latin typeface="华文中宋" panose="02010600040101010101" pitchFamily="2" charset="-122"/>
                <a:ea typeface="华文中宋" panose="02010600040101010101" pitchFamily="2" charset="-122"/>
              </a:rPr>
              <a:t>位的</a:t>
            </a:r>
            <a:r>
              <a:rPr lang="en-US" altLang="zh-CN" sz="2000" dirty="0">
                <a:latin typeface="华文中宋" panose="02010600040101010101" pitchFamily="2" charset="-122"/>
                <a:ea typeface="华文中宋" panose="02010600040101010101" pitchFamily="2" charset="-122"/>
              </a:rPr>
              <a:t>func</a:t>
            </a:r>
            <a:r>
              <a:rPr lang="zh-CN" altLang="en-US" sz="2000" dirty="0">
                <a:latin typeface="华文中宋" panose="02010600040101010101" pitchFamily="2" charset="-122"/>
                <a:ea typeface="华文中宋" panose="02010600040101010101" pitchFamily="2" charset="-122"/>
              </a:rPr>
              <a:t>编码</a:t>
            </a:r>
            <a:endParaRPr lang="en-US" altLang="zh-CN" sz="2000" dirty="0">
              <a:latin typeface="华文中宋" panose="02010600040101010101" pitchFamily="2" charset="-122"/>
              <a:ea typeface="华文中宋" panose="02010600040101010101" pitchFamily="2" charset="-122"/>
            </a:endParaRPr>
          </a:p>
        </p:txBody>
      </p:sp>
      <p:cxnSp>
        <p:nvCxnSpPr>
          <p:cNvPr id="7" name="直接箭头连接符 6"/>
          <p:cNvCxnSpPr/>
          <p:nvPr/>
        </p:nvCxnSpPr>
        <p:spPr>
          <a:xfrm>
            <a:off x="4932363" y="5013325"/>
            <a:ext cx="1079500" cy="129540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875463" y="4581208"/>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6875463" y="3213100"/>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8101013" y="3357563"/>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7027863" y="1196975"/>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787900" y="3429000"/>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3346450" y="2924175"/>
            <a:ext cx="649288" cy="6492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4787900" y="5661025"/>
            <a:ext cx="504825" cy="504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1746" name="Picture 6" descr="f04-46-9780124077263"/>
          <p:cNvPicPr>
            <a:picLocks noChangeAspect="1"/>
          </p:cNvPicPr>
          <p:nvPr/>
        </p:nvPicPr>
        <p:blipFill>
          <a:blip r:embed="rId1"/>
          <a:stretch>
            <a:fillRect/>
          </a:stretch>
        </p:blipFill>
        <p:spPr>
          <a:xfrm>
            <a:off x="34925" y="1500188"/>
            <a:ext cx="9063038" cy="4808537"/>
          </a:xfrm>
          <a:prstGeom prst="rect">
            <a:avLst/>
          </a:prstGeom>
          <a:noFill/>
          <a:ln w="9525">
            <a:noFill/>
          </a:ln>
        </p:spPr>
      </p:pic>
      <p:sp>
        <p:nvSpPr>
          <p:cNvPr id="4" name="Text Box 2"/>
          <p:cNvSpPr txBox="1"/>
          <p:nvPr/>
        </p:nvSpPr>
        <p:spPr>
          <a:xfrm>
            <a:off x="2924175" y="552450"/>
            <a:ext cx="3519488"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流水线的控制通路</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nvSpPr>
        <p:spPr>
          <a:xfrm>
            <a:off x="5588000" y="6240463"/>
            <a:ext cx="2008188" cy="461962"/>
          </a:xfrm>
          <a:prstGeom prst="rect">
            <a:avLst/>
          </a:prstGeom>
          <a:noFill/>
          <a:ln w="9525">
            <a:noFill/>
          </a:ln>
        </p:spPr>
        <p:txBody>
          <a:bodyPr anchor="t" anchorCtr="0">
            <a:spAutoFit/>
          </a:bodyPr>
          <a:p>
            <a:pPr>
              <a:lnSpc>
                <a:spcPct val="120000"/>
              </a:lnSpc>
              <a:buSzTx/>
            </a:pPr>
            <a:r>
              <a:rPr lang="en-US" altLang="zh-CN" sz="2000" dirty="0">
                <a:latin typeface="华文中宋" panose="02010600040101010101" pitchFamily="2" charset="-122"/>
                <a:ea typeface="华文中宋" panose="02010600040101010101" pitchFamily="2" charset="-122"/>
              </a:rPr>
              <a:t>6</a:t>
            </a:r>
            <a:r>
              <a:rPr lang="zh-CN" altLang="en-US" sz="2000" dirty="0">
                <a:latin typeface="华文中宋" panose="02010600040101010101" pitchFamily="2" charset="-122"/>
                <a:ea typeface="华文中宋" panose="02010600040101010101" pitchFamily="2" charset="-122"/>
              </a:rPr>
              <a:t>位的</a:t>
            </a:r>
            <a:r>
              <a:rPr lang="en-US" altLang="zh-CN" sz="2000" dirty="0">
                <a:latin typeface="华文中宋" panose="02010600040101010101" pitchFamily="2" charset="-122"/>
                <a:ea typeface="华文中宋" panose="02010600040101010101" pitchFamily="2" charset="-122"/>
              </a:rPr>
              <a:t>func</a:t>
            </a:r>
            <a:r>
              <a:rPr lang="zh-CN" altLang="en-US" sz="2000" dirty="0">
                <a:latin typeface="华文中宋" panose="02010600040101010101" pitchFamily="2" charset="-122"/>
                <a:ea typeface="华文中宋" panose="02010600040101010101" pitchFamily="2" charset="-122"/>
              </a:rPr>
              <a:t>编码</a:t>
            </a:r>
            <a:endParaRPr lang="en-US" altLang="zh-CN" sz="2000" dirty="0">
              <a:latin typeface="华文中宋" panose="02010600040101010101" pitchFamily="2" charset="-122"/>
              <a:ea typeface="华文中宋" panose="02010600040101010101" pitchFamily="2" charset="-122"/>
            </a:endParaRPr>
          </a:p>
        </p:txBody>
      </p:sp>
      <p:cxnSp>
        <p:nvCxnSpPr>
          <p:cNvPr id="7" name="直接箭头连接符 6"/>
          <p:cNvCxnSpPr/>
          <p:nvPr/>
        </p:nvCxnSpPr>
        <p:spPr>
          <a:xfrm>
            <a:off x="4932363" y="5013325"/>
            <a:ext cx="1079500" cy="129540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875463" y="3213100"/>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8101013" y="3357563"/>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7027863" y="1196975"/>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787900" y="3429000"/>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3346450" y="2924175"/>
            <a:ext cx="649288" cy="6492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4787900" y="5661025"/>
            <a:ext cx="504825" cy="504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p:cNvPicPr>
            <a:picLocks noChangeAspect="1"/>
          </p:cNvPicPr>
          <p:nvPr/>
        </p:nvPicPr>
        <p:blipFill>
          <a:blip r:embed="rId2"/>
          <a:stretch>
            <a:fillRect/>
          </a:stretch>
        </p:blipFill>
        <p:spPr>
          <a:xfrm>
            <a:off x="34290" y="486410"/>
            <a:ext cx="8994140" cy="653415"/>
          </a:xfrm>
          <a:prstGeom prst="rect">
            <a:avLst/>
          </a:prstGeom>
        </p:spPr>
      </p:pic>
      <p:sp>
        <p:nvSpPr>
          <p:cNvPr id="8" name="Text Box 2"/>
          <p:cNvSpPr txBox="1"/>
          <p:nvPr>
            <p:custDataLst>
              <p:tags r:id="rId3"/>
            </p:custDataLst>
          </p:nvPr>
        </p:nvSpPr>
        <p:spPr>
          <a:xfrm>
            <a:off x="3736340" y="2534920"/>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1</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3" name="Text Box 2"/>
          <p:cNvSpPr txBox="1"/>
          <p:nvPr>
            <p:custDataLst>
              <p:tags r:id="rId4"/>
            </p:custDataLst>
          </p:nvPr>
        </p:nvSpPr>
        <p:spPr>
          <a:xfrm>
            <a:off x="5293995" y="2997835"/>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0</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5"/>
            </p:custDataLst>
          </p:nvPr>
        </p:nvSpPr>
        <p:spPr>
          <a:xfrm>
            <a:off x="5293995" y="5706745"/>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1</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9" name="Text Box 2"/>
          <p:cNvSpPr txBox="1"/>
          <p:nvPr>
            <p:custDataLst>
              <p:tags r:id="rId6"/>
            </p:custDataLst>
          </p:nvPr>
        </p:nvSpPr>
        <p:spPr>
          <a:xfrm>
            <a:off x="7308215" y="2751455"/>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0</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8" name="Text Box 2"/>
          <p:cNvSpPr txBox="1"/>
          <p:nvPr>
            <p:custDataLst>
              <p:tags r:id="rId7"/>
            </p:custDataLst>
          </p:nvPr>
        </p:nvSpPr>
        <p:spPr>
          <a:xfrm>
            <a:off x="7605395" y="909320"/>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0</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19" name="Text Box 2"/>
          <p:cNvSpPr txBox="1"/>
          <p:nvPr>
            <p:custDataLst>
              <p:tags r:id="rId8"/>
            </p:custDataLst>
          </p:nvPr>
        </p:nvSpPr>
        <p:spPr>
          <a:xfrm>
            <a:off x="8532495" y="2926080"/>
            <a:ext cx="501015" cy="534035"/>
          </a:xfrm>
          <a:prstGeom prst="rect">
            <a:avLst/>
          </a:prstGeom>
          <a:noFill/>
          <a:ln w="9525">
            <a:noFill/>
          </a:ln>
        </p:spPr>
        <p:txBody>
          <a:bodyPr wrap="square" anchor="t" anchorCtr="0">
            <a:spAutoFit/>
          </a:bodyPr>
          <a:p>
            <a:pPr>
              <a:lnSpc>
                <a:spcPct val="120000"/>
              </a:lnSpc>
              <a:buSzTx/>
            </a:pPr>
            <a:r>
              <a:rPr lang="en-US" altLang="zh-CN" sz="2400" dirty="0">
                <a:solidFill>
                  <a:srgbClr val="FF0000"/>
                </a:solidFill>
                <a:latin typeface="Arial" panose="020B0604020202020204" pitchFamily="34" charset="0"/>
                <a:ea typeface="宋体" panose="02010600030101010101" pitchFamily="2" charset="-122"/>
              </a:rPr>
              <a:t>1</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3" grpId="0"/>
      <p:bldP spid="6" grpId="0"/>
      <p:bldP spid="9"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1746" name="Picture 6" descr="f04-46-9780124077263"/>
          <p:cNvPicPr>
            <a:picLocks noChangeAspect="1"/>
          </p:cNvPicPr>
          <p:nvPr/>
        </p:nvPicPr>
        <p:blipFill>
          <a:blip r:embed="rId1"/>
          <a:stretch>
            <a:fillRect/>
          </a:stretch>
        </p:blipFill>
        <p:spPr>
          <a:xfrm>
            <a:off x="34925" y="1500188"/>
            <a:ext cx="9063038" cy="4808537"/>
          </a:xfrm>
          <a:prstGeom prst="rect">
            <a:avLst/>
          </a:prstGeom>
          <a:noFill/>
          <a:ln w="9525">
            <a:noFill/>
          </a:ln>
        </p:spPr>
      </p:pic>
      <p:sp>
        <p:nvSpPr>
          <p:cNvPr id="4" name="Text Box 2"/>
          <p:cNvSpPr txBox="1"/>
          <p:nvPr/>
        </p:nvSpPr>
        <p:spPr>
          <a:xfrm>
            <a:off x="2924175" y="552450"/>
            <a:ext cx="3519488"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流水线的控制通路</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nvSpPr>
        <p:spPr>
          <a:xfrm>
            <a:off x="5588000" y="6240463"/>
            <a:ext cx="2008188" cy="461962"/>
          </a:xfrm>
          <a:prstGeom prst="rect">
            <a:avLst/>
          </a:prstGeom>
          <a:noFill/>
          <a:ln w="9525">
            <a:noFill/>
          </a:ln>
        </p:spPr>
        <p:txBody>
          <a:bodyPr anchor="t" anchorCtr="0">
            <a:spAutoFit/>
          </a:bodyPr>
          <a:p>
            <a:pPr>
              <a:lnSpc>
                <a:spcPct val="120000"/>
              </a:lnSpc>
              <a:buSzTx/>
            </a:pPr>
            <a:r>
              <a:rPr lang="en-US" altLang="zh-CN" sz="2000" dirty="0">
                <a:latin typeface="华文中宋" panose="02010600040101010101" pitchFamily="2" charset="-122"/>
                <a:ea typeface="华文中宋" panose="02010600040101010101" pitchFamily="2" charset="-122"/>
              </a:rPr>
              <a:t>6</a:t>
            </a:r>
            <a:r>
              <a:rPr lang="zh-CN" altLang="en-US" sz="2000" dirty="0">
                <a:latin typeface="华文中宋" panose="02010600040101010101" pitchFamily="2" charset="-122"/>
                <a:ea typeface="华文中宋" panose="02010600040101010101" pitchFamily="2" charset="-122"/>
              </a:rPr>
              <a:t>位的</a:t>
            </a:r>
            <a:r>
              <a:rPr lang="en-US" altLang="zh-CN" sz="2000" dirty="0">
                <a:latin typeface="华文中宋" panose="02010600040101010101" pitchFamily="2" charset="-122"/>
                <a:ea typeface="华文中宋" panose="02010600040101010101" pitchFamily="2" charset="-122"/>
              </a:rPr>
              <a:t>func</a:t>
            </a:r>
            <a:r>
              <a:rPr lang="zh-CN" altLang="en-US" sz="2000" dirty="0">
                <a:latin typeface="华文中宋" panose="02010600040101010101" pitchFamily="2" charset="-122"/>
                <a:ea typeface="华文中宋" panose="02010600040101010101" pitchFamily="2" charset="-122"/>
              </a:rPr>
              <a:t>编码</a:t>
            </a:r>
            <a:endParaRPr lang="en-US" altLang="zh-CN" sz="2000" dirty="0">
              <a:latin typeface="华文中宋" panose="02010600040101010101" pitchFamily="2" charset="-122"/>
              <a:ea typeface="华文中宋" panose="02010600040101010101" pitchFamily="2" charset="-122"/>
            </a:endParaRPr>
          </a:p>
        </p:txBody>
      </p:sp>
      <p:cxnSp>
        <p:nvCxnSpPr>
          <p:cNvPr id="7" name="直接箭头连接符 6"/>
          <p:cNvCxnSpPr/>
          <p:nvPr/>
        </p:nvCxnSpPr>
        <p:spPr>
          <a:xfrm>
            <a:off x="4932363" y="5013325"/>
            <a:ext cx="1079500" cy="129540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875463" y="4652963"/>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6875463" y="3213100"/>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8101013" y="3357563"/>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7027863" y="1196975"/>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787900" y="3429000"/>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3346450" y="2924175"/>
            <a:ext cx="649288" cy="6492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4787900" y="5661025"/>
            <a:ext cx="504825" cy="504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5075238" y="5157788"/>
            <a:ext cx="504825" cy="5032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p:cNvPicPr>
            <a:picLocks noChangeAspect="1"/>
          </p:cNvPicPr>
          <p:nvPr/>
        </p:nvPicPr>
        <p:blipFill>
          <a:blip r:embed="rId2"/>
          <a:stretch>
            <a:fillRect/>
          </a:stretch>
        </p:blipFill>
        <p:spPr>
          <a:xfrm>
            <a:off x="34290" y="486410"/>
            <a:ext cx="8994140" cy="653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1746" name="Picture 6" descr="f04-46-9780124077263"/>
          <p:cNvPicPr>
            <a:picLocks noChangeAspect="1"/>
          </p:cNvPicPr>
          <p:nvPr/>
        </p:nvPicPr>
        <p:blipFill>
          <a:blip r:embed="rId1"/>
          <a:stretch>
            <a:fillRect/>
          </a:stretch>
        </p:blipFill>
        <p:spPr>
          <a:xfrm>
            <a:off x="34925" y="1500188"/>
            <a:ext cx="9063038" cy="4808537"/>
          </a:xfrm>
          <a:prstGeom prst="rect">
            <a:avLst/>
          </a:prstGeom>
          <a:noFill/>
          <a:ln w="9525">
            <a:noFill/>
          </a:ln>
        </p:spPr>
      </p:pic>
      <p:sp>
        <p:nvSpPr>
          <p:cNvPr id="4" name="Text Box 2"/>
          <p:cNvSpPr txBox="1"/>
          <p:nvPr/>
        </p:nvSpPr>
        <p:spPr>
          <a:xfrm>
            <a:off x="2924175" y="552450"/>
            <a:ext cx="3519488"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流水线的控制通路</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p:nvPr/>
        </p:nvSpPr>
        <p:spPr>
          <a:xfrm>
            <a:off x="5588000" y="6240463"/>
            <a:ext cx="2008188" cy="461962"/>
          </a:xfrm>
          <a:prstGeom prst="rect">
            <a:avLst/>
          </a:prstGeom>
          <a:noFill/>
          <a:ln w="9525">
            <a:noFill/>
          </a:ln>
        </p:spPr>
        <p:txBody>
          <a:bodyPr anchor="t" anchorCtr="0">
            <a:spAutoFit/>
          </a:bodyPr>
          <a:p>
            <a:pPr>
              <a:lnSpc>
                <a:spcPct val="120000"/>
              </a:lnSpc>
              <a:buSzTx/>
            </a:pPr>
            <a:r>
              <a:rPr lang="en-US" altLang="zh-CN" sz="2000" dirty="0">
                <a:latin typeface="华文中宋" panose="02010600040101010101" pitchFamily="2" charset="-122"/>
                <a:ea typeface="华文中宋" panose="02010600040101010101" pitchFamily="2" charset="-122"/>
              </a:rPr>
              <a:t>6</a:t>
            </a:r>
            <a:r>
              <a:rPr lang="zh-CN" altLang="en-US" sz="2000" dirty="0">
                <a:latin typeface="华文中宋" panose="02010600040101010101" pitchFamily="2" charset="-122"/>
                <a:ea typeface="华文中宋" panose="02010600040101010101" pitchFamily="2" charset="-122"/>
              </a:rPr>
              <a:t>位的</a:t>
            </a:r>
            <a:r>
              <a:rPr lang="en-US" altLang="zh-CN" sz="2000" dirty="0">
                <a:latin typeface="华文中宋" panose="02010600040101010101" pitchFamily="2" charset="-122"/>
                <a:ea typeface="华文中宋" panose="02010600040101010101" pitchFamily="2" charset="-122"/>
              </a:rPr>
              <a:t>func</a:t>
            </a:r>
            <a:r>
              <a:rPr lang="zh-CN" altLang="en-US" sz="2000" dirty="0">
                <a:latin typeface="华文中宋" panose="02010600040101010101" pitchFamily="2" charset="-122"/>
                <a:ea typeface="华文中宋" panose="02010600040101010101" pitchFamily="2" charset="-122"/>
              </a:rPr>
              <a:t>编码</a:t>
            </a:r>
            <a:endParaRPr lang="en-US" altLang="zh-CN" sz="2000" dirty="0">
              <a:latin typeface="华文中宋" panose="02010600040101010101" pitchFamily="2" charset="-122"/>
              <a:ea typeface="华文中宋" panose="02010600040101010101" pitchFamily="2" charset="-122"/>
            </a:endParaRPr>
          </a:p>
        </p:txBody>
      </p:sp>
      <p:cxnSp>
        <p:nvCxnSpPr>
          <p:cNvPr id="7" name="直接箭头连接符 6"/>
          <p:cNvCxnSpPr/>
          <p:nvPr/>
        </p:nvCxnSpPr>
        <p:spPr>
          <a:xfrm>
            <a:off x="4932363" y="5013325"/>
            <a:ext cx="1079500" cy="1295400"/>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875463" y="4652963"/>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6875463" y="3213100"/>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8101013" y="3357563"/>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7027863" y="1196975"/>
            <a:ext cx="649288"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787900" y="3429000"/>
            <a:ext cx="647700" cy="6477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3346450" y="2924175"/>
            <a:ext cx="649288" cy="6492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4787900" y="5661025"/>
            <a:ext cx="504825" cy="5048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5075238" y="5157788"/>
            <a:ext cx="504825" cy="5032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p:cNvPicPr>
            <a:picLocks noChangeAspect="1"/>
          </p:cNvPicPr>
          <p:nvPr/>
        </p:nvPicPr>
        <p:blipFill>
          <a:blip r:embed="rId2"/>
          <a:stretch>
            <a:fillRect/>
          </a:stretch>
        </p:blipFill>
        <p:spPr>
          <a:xfrm>
            <a:off x="34290" y="486410"/>
            <a:ext cx="8994140" cy="653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Text Box 2"/>
          <p:cNvSpPr txBox="1"/>
          <p:nvPr/>
        </p:nvSpPr>
        <p:spPr>
          <a:xfrm>
            <a:off x="2346325" y="384175"/>
            <a:ext cx="4241800"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观察：分支指令的执行时序</a:t>
            </a:r>
            <a:endParaRPr lang="en-US" altLang="zh-CN" sz="2600" dirty="0">
              <a:latin typeface="华文中宋" panose="02010600040101010101" pitchFamily="2" charset="-122"/>
              <a:ea typeface="华文中宋" panose="02010600040101010101" pitchFamily="2" charset="-122"/>
            </a:endParaRPr>
          </a:p>
        </p:txBody>
      </p:sp>
      <p:pic>
        <p:nvPicPr>
          <p:cNvPr id="32771" name="图片 2"/>
          <p:cNvPicPr>
            <a:picLocks noChangeAspect="1"/>
          </p:cNvPicPr>
          <p:nvPr/>
        </p:nvPicPr>
        <p:blipFill>
          <a:blip r:embed="rId1"/>
          <a:stretch>
            <a:fillRect/>
          </a:stretch>
        </p:blipFill>
        <p:spPr>
          <a:xfrm>
            <a:off x="2084388" y="1052513"/>
            <a:ext cx="6448425" cy="619125"/>
          </a:xfrm>
          <a:prstGeom prst="rect">
            <a:avLst/>
          </a:prstGeom>
          <a:noFill/>
          <a:ln w="9525">
            <a:noFill/>
          </a:ln>
        </p:spPr>
      </p:pic>
      <p:sp>
        <p:nvSpPr>
          <p:cNvPr id="5" name="矩形 4"/>
          <p:cNvSpPr/>
          <p:nvPr/>
        </p:nvSpPr>
        <p:spPr>
          <a:xfrm>
            <a:off x="2339975" y="1822450"/>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beq</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060700" y="18224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3690938" y="1822450"/>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284663" y="182245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5003800" y="182245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2987675" y="2684463"/>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sub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3708400" y="26844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4356100" y="26844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5651500" y="2684463"/>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3708400" y="3548063"/>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and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4429125" y="35480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矩形 15"/>
          <p:cNvSpPr/>
          <p:nvPr/>
        </p:nvSpPr>
        <p:spPr>
          <a:xfrm>
            <a:off x="5076825" y="35480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5724525" y="3548063"/>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6373813" y="35480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矩形 18"/>
          <p:cNvSpPr/>
          <p:nvPr/>
        </p:nvSpPr>
        <p:spPr>
          <a:xfrm>
            <a:off x="4429125" y="4414838"/>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or</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5148263" y="4414838"/>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$5,$6</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矩形 20"/>
          <p:cNvSpPr/>
          <p:nvPr/>
        </p:nvSpPr>
        <p:spPr>
          <a:xfrm>
            <a:off x="5797550" y="4414838"/>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a:off x="6445250" y="4414838"/>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2"/>
          <p:cNvSpPr/>
          <p:nvPr/>
        </p:nvSpPr>
        <p:spPr>
          <a:xfrm>
            <a:off x="7092950" y="4414838"/>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矩形 26"/>
          <p:cNvSpPr/>
          <p:nvPr/>
        </p:nvSpPr>
        <p:spPr>
          <a:xfrm>
            <a:off x="5148263" y="520700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sub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矩形 27"/>
          <p:cNvSpPr/>
          <p:nvPr/>
        </p:nvSpPr>
        <p:spPr>
          <a:xfrm>
            <a:off x="5867400" y="520700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矩形 28"/>
          <p:cNvSpPr/>
          <p:nvPr/>
        </p:nvSpPr>
        <p:spPr>
          <a:xfrm>
            <a:off x="6516688" y="520700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7164388" y="520700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7812088" y="520700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2" name="矩形 31"/>
          <p:cNvSpPr/>
          <p:nvPr/>
        </p:nvSpPr>
        <p:spPr>
          <a:xfrm>
            <a:off x="5003800" y="268605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3" name="直接箭头连接符 32"/>
          <p:cNvCxnSpPr/>
          <p:nvPr/>
        </p:nvCxnSpPr>
        <p:spPr>
          <a:xfrm flipH="1" flipV="1">
            <a:off x="4356100" y="1606550"/>
            <a:ext cx="7938" cy="863600"/>
          </a:xfrm>
          <a:prstGeom prst="straightConnector1">
            <a:avLst/>
          </a:prstGeom>
          <a:ln w="38100">
            <a:solidFill>
              <a:srgbClr val="0070C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Box 2"/>
          <p:cNvSpPr txBox="1"/>
          <p:nvPr/>
        </p:nvSpPr>
        <p:spPr>
          <a:xfrm>
            <a:off x="466725" y="1173163"/>
            <a:ext cx="1793875" cy="609600"/>
          </a:xfrm>
          <a:prstGeom prst="rect">
            <a:avLst/>
          </a:prstGeom>
          <a:noFill/>
          <a:ln w="9525">
            <a:noFill/>
          </a:ln>
        </p:spPr>
        <p:txBody>
          <a:bodyPr anchor="t" anchorCtr="0">
            <a:spAutoFit/>
          </a:bodyPr>
          <a:p>
            <a:pPr>
              <a:lnSpc>
                <a:spcPct val="120000"/>
              </a:lnSpc>
              <a:buSzTx/>
            </a:pPr>
            <a:r>
              <a:rPr lang="en-US" altLang="zh-CN" sz="1400" dirty="0">
                <a:latin typeface="Arial" panose="020B0604020202020204" pitchFamily="34" charset="0"/>
                <a:ea typeface="宋体" panose="02010600030101010101" pitchFamily="2" charset="-122"/>
              </a:rPr>
              <a:t>Program execution </a:t>
            </a:r>
            <a:endParaRPr lang="en-US" altLang="zh-CN" sz="1400" dirty="0">
              <a:latin typeface="Arial" panose="020B0604020202020204" pitchFamily="34" charset="0"/>
              <a:ea typeface="宋体" panose="02010600030101010101" pitchFamily="2" charset="-122"/>
            </a:endParaRPr>
          </a:p>
          <a:p>
            <a:pPr>
              <a:lnSpc>
                <a:spcPct val="120000"/>
              </a:lnSpc>
              <a:buSzTx/>
            </a:pPr>
            <a:r>
              <a:rPr lang="en-US" altLang="zh-CN" sz="1400" dirty="0">
                <a:latin typeface="Arial" panose="020B0604020202020204" pitchFamily="34" charset="0"/>
                <a:ea typeface="宋体" panose="02010600030101010101" pitchFamily="2" charset="-122"/>
              </a:rPr>
              <a:t>order</a:t>
            </a:r>
            <a:endParaRPr lang="en-US" altLang="zh-CN" sz="1400" dirty="0">
              <a:latin typeface="Arial" panose="020B0604020202020204" pitchFamily="34" charset="0"/>
              <a:ea typeface="宋体" panose="02010600030101010101" pitchFamily="2" charset="-122"/>
            </a:endParaRPr>
          </a:p>
        </p:txBody>
      </p:sp>
      <p:sp>
        <p:nvSpPr>
          <p:cNvPr id="36" name="Text Box 2"/>
          <p:cNvSpPr txBox="1"/>
          <p:nvPr/>
        </p:nvSpPr>
        <p:spPr>
          <a:xfrm>
            <a:off x="466725" y="1822450"/>
            <a:ext cx="1793875" cy="360363"/>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beq $1, $2, L1</a:t>
            </a:r>
            <a:endParaRPr lang="en-US" altLang="zh-CN" sz="1600" dirty="0">
              <a:latin typeface="Arial" panose="020B0604020202020204" pitchFamily="34" charset="0"/>
              <a:ea typeface="宋体" panose="02010600030101010101" pitchFamily="2" charset="-122"/>
            </a:endParaRPr>
          </a:p>
        </p:txBody>
      </p:sp>
      <p:sp>
        <p:nvSpPr>
          <p:cNvPr id="37" name="Text Box 2"/>
          <p:cNvSpPr txBox="1"/>
          <p:nvPr/>
        </p:nvSpPr>
        <p:spPr>
          <a:xfrm>
            <a:off x="466725" y="2686050"/>
            <a:ext cx="17938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sub $2, $1, $3</a:t>
            </a:r>
            <a:endParaRPr lang="en-US" altLang="zh-CN" sz="1600" dirty="0">
              <a:latin typeface="Arial" panose="020B0604020202020204" pitchFamily="34" charset="0"/>
              <a:ea typeface="宋体" panose="02010600030101010101" pitchFamily="2" charset="-122"/>
            </a:endParaRPr>
          </a:p>
        </p:txBody>
      </p:sp>
      <p:sp>
        <p:nvSpPr>
          <p:cNvPr id="38" name="Text Box 2"/>
          <p:cNvSpPr txBox="1"/>
          <p:nvPr/>
        </p:nvSpPr>
        <p:spPr>
          <a:xfrm>
            <a:off x="466725" y="3594100"/>
            <a:ext cx="17938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and $12, $3, $4</a:t>
            </a:r>
            <a:endParaRPr lang="en-US" altLang="zh-CN" sz="1600" dirty="0">
              <a:latin typeface="Arial" panose="020B0604020202020204" pitchFamily="34" charset="0"/>
              <a:ea typeface="宋体" panose="02010600030101010101" pitchFamily="2" charset="-122"/>
            </a:endParaRPr>
          </a:p>
        </p:txBody>
      </p:sp>
      <p:sp>
        <p:nvSpPr>
          <p:cNvPr id="39" name="Text Box 2"/>
          <p:cNvSpPr txBox="1"/>
          <p:nvPr/>
        </p:nvSpPr>
        <p:spPr>
          <a:xfrm>
            <a:off x="468313" y="4457700"/>
            <a:ext cx="1792287" cy="388938"/>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or $14, $5, $6</a:t>
            </a:r>
            <a:endParaRPr lang="en-US" altLang="zh-CN" sz="1600" dirty="0">
              <a:latin typeface="Arial" panose="020B0604020202020204" pitchFamily="34" charset="0"/>
              <a:ea typeface="宋体" panose="02010600030101010101" pitchFamily="2" charset="-122"/>
            </a:endParaRPr>
          </a:p>
        </p:txBody>
      </p:sp>
      <p:sp>
        <p:nvSpPr>
          <p:cNvPr id="40" name="Text Box 2"/>
          <p:cNvSpPr txBox="1"/>
          <p:nvPr/>
        </p:nvSpPr>
        <p:spPr>
          <a:xfrm>
            <a:off x="539750" y="5322888"/>
            <a:ext cx="1792288"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L1:sub $2, $1, $3</a:t>
            </a:r>
            <a:endParaRPr lang="en-US" altLang="zh-CN" sz="1600" dirty="0">
              <a:latin typeface="Arial" panose="020B0604020202020204" pitchFamily="34" charset="0"/>
              <a:ea typeface="宋体" panose="02010600030101010101" pitchFamily="2" charset="-122"/>
            </a:endParaRPr>
          </a:p>
        </p:txBody>
      </p:sp>
      <p:sp>
        <p:nvSpPr>
          <p:cNvPr id="41" name="Text Box 2"/>
          <p:cNvSpPr txBox="1"/>
          <p:nvPr/>
        </p:nvSpPr>
        <p:spPr>
          <a:xfrm>
            <a:off x="4283075" y="2370138"/>
            <a:ext cx="2808288"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PCSrc</a:t>
            </a:r>
            <a:r>
              <a:rPr lang="zh-CN" altLang="en-US" sz="1600" dirty="0">
                <a:latin typeface="Arial" panose="020B0604020202020204" pitchFamily="34" charset="0"/>
                <a:ea typeface="宋体" panose="02010600030101010101" pitchFamily="2" charset="-122"/>
              </a:rPr>
              <a:t>有效，选择转移地址</a:t>
            </a:r>
            <a:endParaRPr lang="en-US" altLang="zh-CN" sz="1600" dirty="0">
              <a:latin typeface="Arial" panose="020B0604020202020204" pitchFamily="34" charset="0"/>
              <a:ea typeface="宋体" panose="02010600030101010101" pitchFamily="2" charset="-122"/>
            </a:endParaRPr>
          </a:p>
        </p:txBody>
      </p:sp>
      <p:cxnSp>
        <p:nvCxnSpPr>
          <p:cNvPr id="43" name="直接箭头连接符 42"/>
          <p:cNvCxnSpPr>
            <a:stCxn id="8" idx="3"/>
          </p:cNvCxnSpPr>
          <p:nvPr/>
        </p:nvCxnSpPr>
        <p:spPr>
          <a:xfrm flipH="1">
            <a:off x="4787900" y="2038350"/>
            <a:ext cx="215900" cy="331788"/>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8" descr="D:\教学\Computer Organization And Design\Picture\Think_2.jpg"/>
          <p:cNvPicPr>
            <a:picLocks noChangeAspect="1"/>
          </p:cNvPicPr>
          <p:nvPr/>
        </p:nvPicPr>
        <p:blipFill>
          <a:blip r:embed="rId2"/>
          <a:stretch>
            <a:fillRect/>
          </a:stretch>
        </p:blipFill>
        <p:spPr>
          <a:xfrm>
            <a:off x="395288" y="6030913"/>
            <a:ext cx="941387" cy="854075"/>
          </a:xfrm>
          <a:prstGeom prst="rect">
            <a:avLst/>
          </a:prstGeom>
          <a:noFill/>
          <a:ln w="9525">
            <a:noFill/>
          </a:ln>
        </p:spPr>
      </p:pic>
      <p:sp>
        <p:nvSpPr>
          <p:cNvPr id="46" name="Text Box 2"/>
          <p:cNvSpPr txBox="1"/>
          <p:nvPr/>
        </p:nvSpPr>
        <p:spPr>
          <a:xfrm>
            <a:off x="1187450" y="6237288"/>
            <a:ext cx="15779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sub $2, $1, $3</a:t>
            </a:r>
            <a:endParaRPr lang="en-US" altLang="zh-CN" sz="1600" dirty="0">
              <a:latin typeface="Arial" panose="020B0604020202020204" pitchFamily="34" charset="0"/>
              <a:ea typeface="宋体" panose="02010600030101010101" pitchFamily="2" charset="-122"/>
            </a:endParaRPr>
          </a:p>
        </p:txBody>
      </p:sp>
      <p:sp>
        <p:nvSpPr>
          <p:cNvPr id="47" name="Text Box 2"/>
          <p:cNvSpPr txBox="1"/>
          <p:nvPr/>
        </p:nvSpPr>
        <p:spPr>
          <a:xfrm>
            <a:off x="2916238" y="6237288"/>
            <a:ext cx="1792287"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and $12, $3, $4</a:t>
            </a:r>
            <a:endParaRPr lang="en-US" altLang="zh-CN" sz="1600" dirty="0">
              <a:latin typeface="Arial" panose="020B0604020202020204" pitchFamily="34" charset="0"/>
              <a:ea typeface="宋体" panose="02010600030101010101" pitchFamily="2" charset="-122"/>
            </a:endParaRPr>
          </a:p>
        </p:txBody>
      </p:sp>
      <p:sp>
        <p:nvSpPr>
          <p:cNvPr id="48" name="Text Box 2"/>
          <p:cNvSpPr txBox="1"/>
          <p:nvPr/>
        </p:nvSpPr>
        <p:spPr>
          <a:xfrm>
            <a:off x="4716463" y="6210300"/>
            <a:ext cx="1792287"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or $14, $5, $6</a:t>
            </a:r>
            <a:endParaRPr lang="en-US" altLang="zh-CN" sz="1600" dirty="0">
              <a:latin typeface="Arial" panose="020B0604020202020204" pitchFamily="34" charset="0"/>
              <a:ea typeface="宋体" panose="02010600030101010101" pitchFamily="2" charset="-122"/>
            </a:endParaRPr>
          </a:p>
        </p:txBody>
      </p:sp>
      <p:sp>
        <p:nvSpPr>
          <p:cNvPr id="50" name="Text Box 2"/>
          <p:cNvSpPr txBox="1"/>
          <p:nvPr/>
        </p:nvSpPr>
        <p:spPr>
          <a:xfrm>
            <a:off x="6121400" y="6172200"/>
            <a:ext cx="2627313" cy="425450"/>
          </a:xfrm>
          <a:prstGeom prst="rect">
            <a:avLst/>
          </a:prstGeom>
          <a:noFill/>
          <a:ln w="9525">
            <a:noFill/>
          </a:ln>
        </p:spPr>
        <p:txBody>
          <a:bodyPr anchor="t" anchorCtr="0">
            <a:spAutoFit/>
          </a:bodyPr>
          <a:p>
            <a:pPr>
              <a:lnSpc>
                <a:spcPct val="120000"/>
              </a:lnSpc>
              <a:buSzTx/>
            </a:pPr>
            <a:r>
              <a:rPr lang="zh-CN" altLang="en-US" dirty="0">
                <a:latin typeface="华文中宋" panose="02010600040101010101" pitchFamily="2" charset="-122"/>
                <a:ea typeface="华文中宋" panose="02010600040101010101" pitchFamily="2" charset="-122"/>
              </a:rPr>
              <a:t>三条指令是否需要执行？</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1000"/>
                                        <p:tgtEl>
                                          <p:spTgt spid="45"/>
                                        </p:tgtEl>
                                      </p:cBhvr>
                                    </p:animEffect>
                                    <p:anim calcmode="lin" valueType="num">
                                      <p:cBhvr>
                                        <p:cTn id="26" dur="1000" fill="hold"/>
                                        <p:tgtEl>
                                          <p:spTgt spid="45"/>
                                        </p:tgtEl>
                                        <p:attrNameLst>
                                          <p:attrName>ppt_x</p:attrName>
                                        </p:attrNameLst>
                                      </p:cBhvr>
                                      <p:tavLst>
                                        <p:tav tm="0">
                                          <p:val>
                                            <p:strVal val="#ppt_x"/>
                                          </p:val>
                                        </p:tav>
                                        <p:tav tm="100000">
                                          <p:val>
                                            <p:strVal val="#ppt_x"/>
                                          </p:val>
                                        </p:tav>
                                      </p:tavLst>
                                    </p:anim>
                                    <p:anim calcmode="lin" valueType="num">
                                      <p:cBhvr>
                                        <p:cTn id="27" dur="1000" fill="hold"/>
                                        <p:tgtEl>
                                          <p:spTgt spid="45"/>
                                        </p:tgtEl>
                                        <p:attrNameLst>
                                          <p:attrName>ppt_y</p:attrName>
                                        </p:attrNameLst>
                                      </p:cBhvr>
                                      <p:tavLst>
                                        <p:tav tm="0">
                                          <p:val>
                                            <p:strVal val="#ppt_y+.1"/>
                                          </p:val>
                                        </p:tav>
                                        <p:tav tm="100000">
                                          <p:val>
                                            <p:strVal val="#ppt_y"/>
                                          </p:val>
                                        </p:tav>
                                      </p:tavLst>
                                    </p:anim>
                                  </p:childTnLst>
                                </p:cTn>
                              </p:par>
                              <p:par>
                                <p:cTn id="28" presetID="1"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P spid="36" grpId="0"/>
      <p:bldP spid="37" grpId="0"/>
      <p:bldP spid="38" grpId="0"/>
      <p:bldP spid="39" grpId="0"/>
      <p:bldP spid="40" grpId="0"/>
      <p:bldP spid="41" grpId="0"/>
      <p:bldP spid="46" grpId="0"/>
      <p:bldP spid="47" grpId="0"/>
      <p:bldP spid="48" grpId="0"/>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3794" name="Picture 6" descr="f04-47-9780124077263"/>
          <p:cNvPicPr>
            <a:picLocks noChangeAspect="1"/>
          </p:cNvPicPr>
          <p:nvPr/>
        </p:nvPicPr>
        <p:blipFill>
          <a:blip r:embed="rId1"/>
          <a:stretch>
            <a:fillRect/>
          </a:stretch>
        </p:blipFill>
        <p:spPr>
          <a:xfrm>
            <a:off x="38100" y="404813"/>
            <a:ext cx="9105900" cy="2386012"/>
          </a:xfrm>
          <a:prstGeom prst="rect">
            <a:avLst/>
          </a:prstGeom>
          <a:noFill/>
          <a:ln w="9525">
            <a:noFill/>
          </a:ln>
        </p:spPr>
      </p:pic>
      <p:graphicFrame>
        <p:nvGraphicFramePr>
          <p:cNvPr id="4" name="表格 3"/>
          <p:cNvGraphicFramePr>
            <a:graphicFrameLocks noGrp="1"/>
          </p:cNvGraphicFramePr>
          <p:nvPr/>
        </p:nvGraphicFramePr>
        <p:xfrm>
          <a:off x="66675" y="3357563"/>
          <a:ext cx="8969375" cy="2965450"/>
        </p:xfrm>
        <a:graphic>
          <a:graphicData uri="http://schemas.openxmlformats.org/drawingml/2006/table">
            <a:tbl>
              <a:tblPr firstRow="1" bandRow="1">
                <a:tableStyleId>{5C22544A-7EE6-4342-B048-85BDC9FD1C3A}</a:tableStyleId>
              </a:tblPr>
              <a:tblGrid>
                <a:gridCol w="1480879"/>
                <a:gridCol w="4032267"/>
                <a:gridCol w="3456229"/>
              </a:tblGrid>
              <a:tr h="370681">
                <a:tc>
                  <a:txBody>
                    <a:bodyPr/>
                    <a:lstStyle/>
                    <a:p>
                      <a:pPr algn="ctr"/>
                      <a:r>
                        <a:rPr lang="zh-CN" altLang="en-US" sz="1800" dirty="0" smtClean="0">
                          <a:latin typeface="华文中宋" panose="02010600040101010101" pitchFamily="2" charset="-122"/>
                          <a:ea typeface="华文中宋" panose="02010600040101010101" pitchFamily="2" charset="-122"/>
                        </a:rPr>
                        <a:t>信号名</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为</a:t>
                      </a:r>
                      <a:r>
                        <a:rPr lang="en-US" altLang="zh-CN" sz="1800" dirty="0" smtClean="0">
                          <a:latin typeface="华文中宋" panose="02010600040101010101" pitchFamily="2" charset="-122"/>
                          <a:ea typeface="华文中宋" panose="02010600040101010101" pitchFamily="2" charset="-122"/>
                        </a:rPr>
                        <a:t>0</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为</a:t>
                      </a:r>
                      <a:r>
                        <a:rPr lang="en-US" altLang="zh-CN" sz="1800" dirty="0" smtClean="0">
                          <a:latin typeface="华文中宋" panose="02010600040101010101" pitchFamily="2" charset="-122"/>
                          <a:ea typeface="华文中宋" panose="02010600040101010101" pitchFamily="2" charset="-122"/>
                        </a:rPr>
                        <a:t>1</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RegDst</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写入寄存器的目标号来自</a:t>
                      </a:r>
                      <a:r>
                        <a:rPr lang="en-US" altLang="zh-CN" sz="1800" dirty="0" err="1" smtClean="0">
                          <a:latin typeface="华文中宋" panose="02010600040101010101" pitchFamily="2" charset="-122"/>
                          <a:ea typeface="华文中宋" panose="02010600040101010101" pitchFamily="2" charset="-122"/>
                        </a:rPr>
                        <a:t>rt</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华文中宋" panose="02010600040101010101" pitchFamily="2" charset="-122"/>
                          <a:ea typeface="华文中宋" panose="02010600040101010101" pitchFamily="2" charset="-122"/>
                        </a:rPr>
                        <a:t>写入寄存器的目标号来自</a:t>
                      </a:r>
                      <a:r>
                        <a:rPr lang="en-US" altLang="zh-CN" sz="1800" dirty="0" err="1" smtClean="0">
                          <a:latin typeface="华文中宋" panose="02010600040101010101" pitchFamily="2" charset="-122"/>
                          <a:ea typeface="华文中宋" panose="02010600040101010101" pitchFamily="2" charset="-122"/>
                        </a:rPr>
                        <a:t>rd</a:t>
                      </a:r>
                      <a:endParaRPr lang="zh-CN" altLang="en-US" sz="1800" dirty="0" smtClean="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RegWrite</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无效</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寄存器堆的写使能</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ALUSrc</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第二个</a:t>
                      </a:r>
                      <a:r>
                        <a:rPr lang="en-US" altLang="zh-CN" sz="1800" dirty="0" smtClean="0">
                          <a:latin typeface="华文中宋" panose="02010600040101010101" pitchFamily="2" charset="-122"/>
                          <a:ea typeface="华文中宋" panose="02010600040101010101" pitchFamily="2" charset="-122"/>
                        </a:rPr>
                        <a:t>ALU</a:t>
                      </a:r>
                      <a:r>
                        <a:rPr lang="zh-CN" altLang="en-US" sz="1800" dirty="0" smtClean="0">
                          <a:latin typeface="华文中宋" panose="02010600040101010101" pitchFamily="2" charset="-122"/>
                          <a:ea typeface="华文中宋" panose="02010600040101010101" pitchFamily="2" charset="-122"/>
                        </a:rPr>
                        <a:t>操作数来自寄存器堆</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第二个</a:t>
                      </a:r>
                      <a:r>
                        <a:rPr lang="en-US" altLang="zh-CN" sz="1800" dirty="0" smtClean="0">
                          <a:latin typeface="华文中宋" panose="02010600040101010101" pitchFamily="2" charset="-122"/>
                          <a:ea typeface="华文中宋" panose="02010600040101010101" pitchFamily="2" charset="-122"/>
                        </a:rPr>
                        <a:t>ALU</a:t>
                      </a:r>
                      <a:r>
                        <a:rPr lang="zh-CN" altLang="en-US" sz="1800" dirty="0" smtClean="0">
                          <a:latin typeface="华文中宋" panose="02010600040101010101" pitchFamily="2" charset="-122"/>
                          <a:ea typeface="华文中宋" panose="02010600040101010101" pitchFamily="2" charset="-122"/>
                        </a:rPr>
                        <a:t>操作数来自立即数</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PCSrc</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en-US" altLang="zh-CN" sz="1800" dirty="0" smtClean="0">
                          <a:latin typeface="华文中宋" panose="02010600040101010101" pitchFamily="2" charset="-122"/>
                          <a:ea typeface="华文中宋" panose="02010600040101010101" pitchFamily="2" charset="-122"/>
                        </a:rPr>
                        <a:t>PC=PC+4</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en-US" altLang="zh-CN" sz="1800" dirty="0" smtClean="0">
                          <a:latin typeface="华文中宋" panose="02010600040101010101" pitchFamily="2" charset="-122"/>
                          <a:ea typeface="华文中宋" panose="02010600040101010101" pitchFamily="2" charset="-122"/>
                        </a:rPr>
                        <a:t>PC</a:t>
                      </a:r>
                      <a:r>
                        <a:rPr lang="zh-CN" altLang="en-US" sz="1800" dirty="0" smtClean="0">
                          <a:latin typeface="华文中宋" panose="02010600040101010101" pitchFamily="2" charset="-122"/>
                          <a:ea typeface="华文中宋" panose="02010600040101010101" pitchFamily="2" charset="-122"/>
                        </a:rPr>
                        <a:t>被分支地址替代</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MemRead</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无效</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允许存储器读</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err="1" smtClean="0">
                          <a:latin typeface="华文中宋" panose="02010600040101010101" pitchFamily="2" charset="-122"/>
                          <a:ea typeface="华文中宋" panose="02010600040101010101" pitchFamily="2" charset="-122"/>
                        </a:rPr>
                        <a:t>MemWrite</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无效</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允许存储器写</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r>
              <a:tr h="370681">
                <a:tc>
                  <a:txBody>
                    <a:bodyPr/>
                    <a:lstStyle/>
                    <a:p>
                      <a:pPr algn="ctr"/>
                      <a:r>
                        <a:rPr lang="en-US" altLang="zh-CN" sz="1800" dirty="0" smtClean="0">
                          <a:latin typeface="华文中宋" panose="02010600040101010101" pitchFamily="2" charset="-122"/>
                          <a:ea typeface="华文中宋" panose="02010600040101010101" pitchFamily="2" charset="-122"/>
                        </a:rPr>
                        <a:t>M2Reg</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algn="ctr"/>
                      <a:r>
                        <a:rPr lang="zh-CN" altLang="en-US" sz="1800" dirty="0" smtClean="0">
                          <a:latin typeface="华文中宋" panose="02010600040101010101" pitchFamily="2" charset="-122"/>
                          <a:ea typeface="华文中宋" panose="02010600040101010101" pitchFamily="2" charset="-122"/>
                        </a:rPr>
                        <a:t>选择</a:t>
                      </a:r>
                      <a:r>
                        <a:rPr lang="en-US" altLang="zh-CN" sz="1800" dirty="0" smtClean="0">
                          <a:latin typeface="华文中宋" panose="02010600040101010101" pitchFamily="2" charset="-122"/>
                          <a:ea typeface="华文中宋" panose="02010600040101010101" pitchFamily="2" charset="-122"/>
                        </a:rPr>
                        <a:t>ALU</a:t>
                      </a:r>
                      <a:r>
                        <a:rPr lang="zh-CN" altLang="en-US" sz="1800" dirty="0" smtClean="0">
                          <a:latin typeface="华文中宋" panose="02010600040101010101" pitchFamily="2" charset="-122"/>
                          <a:ea typeface="华文中宋" panose="02010600040101010101" pitchFamily="2" charset="-122"/>
                        </a:rPr>
                        <a:t>的结果到寄存器堆</a:t>
                      </a:r>
                      <a:endParaRPr lang="zh-CN" altLang="en-US" sz="1800" dirty="0">
                        <a:latin typeface="华文中宋" panose="02010600040101010101" pitchFamily="2" charset="-122"/>
                        <a:ea typeface="华文中宋" panose="02010600040101010101" pitchFamily="2" charset="-122"/>
                      </a:endParaRPr>
                    </a:p>
                  </a:txBody>
                  <a:tcPr marL="91436" marR="91436"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华文中宋" panose="02010600040101010101" pitchFamily="2" charset="-122"/>
                          <a:ea typeface="华文中宋" panose="02010600040101010101" pitchFamily="2" charset="-122"/>
                        </a:rPr>
                        <a:t>选择储存器的结果到寄存器堆</a:t>
                      </a:r>
                      <a:endParaRPr lang="zh-CN" altLang="en-US" sz="1800" dirty="0" smtClean="0">
                        <a:latin typeface="华文中宋" panose="02010600040101010101" pitchFamily="2" charset="-122"/>
                        <a:ea typeface="华文中宋" panose="02010600040101010101" pitchFamily="2" charset="-122"/>
                      </a:endParaRPr>
                    </a:p>
                  </a:txBody>
                  <a:tcPr marL="91436" marR="91436" marT="45700" marB="457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2"/>
          <p:cNvSpPr txBox="1">
            <a:spLocks noChangeArrowheads="1"/>
          </p:cNvSpPr>
          <p:nvPr/>
        </p:nvSpPr>
        <p:spPr>
          <a:xfrm>
            <a:off x="266700" y="493713"/>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1流水线模型扩展</a:t>
            </a:r>
            <a:endPar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endParaRPr>
          </a:p>
        </p:txBody>
      </p:sp>
      <p:sp>
        <p:nvSpPr>
          <p:cNvPr id="11267" name="Text Box 3"/>
          <p:cNvSpPr txBox="1"/>
          <p:nvPr/>
        </p:nvSpPr>
        <p:spPr>
          <a:xfrm>
            <a:off x="323850" y="1562100"/>
            <a:ext cx="8353425" cy="1938338"/>
          </a:xfrm>
          <a:prstGeom prst="rect">
            <a:avLst/>
          </a:prstGeom>
          <a:noFill/>
          <a:ln w="9525">
            <a:noFill/>
          </a:ln>
        </p:spPr>
        <p:txBody>
          <a:bodyPr anchor="t" anchorCtr="0">
            <a:spAutoFit/>
          </a:bodyPr>
          <a:p>
            <a:pPr>
              <a:lnSpc>
                <a:spcPct val="150000"/>
              </a:lnSpc>
              <a:buSzTx/>
            </a:pPr>
            <a:r>
              <a:rPr lang="zh-CN" altLang="en-US"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流水线(pipeline)是一种能够使多条指令重叠操作的处理机的实现技术，它已成为现代处理及设计中最为关键的技术。</a:t>
            </a:r>
            <a:endParaRPr lang="zh-CN" altLang="en-US" sz="2600" dirty="0">
              <a:latin typeface="华文中宋" panose="02010600040101010101" pitchFamily="2" charset="-122"/>
              <a:ea typeface="华文中宋" panose="02010600040101010101" pitchFamily="2" charset="-122"/>
            </a:endParaRPr>
          </a:p>
        </p:txBody>
      </p:sp>
      <p:sp>
        <p:nvSpPr>
          <p:cNvPr id="11268" name="Text Box 4"/>
          <p:cNvSpPr txBox="1"/>
          <p:nvPr/>
        </p:nvSpPr>
        <p:spPr>
          <a:xfrm>
            <a:off x="390525" y="3937000"/>
            <a:ext cx="8285163" cy="1292225"/>
          </a:xfrm>
          <a:prstGeom prst="rect">
            <a:avLst/>
          </a:prstGeom>
          <a:noFill/>
          <a:ln w="9525">
            <a:noFill/>
          </a:ln>
        </p:spPr>
        <p:txBody>
          <a:bodyPr anchor="t" anchorCtr="0">
            <a:spAutoFit/>
          </a:bodyPr>
          <a:p>
            <a:pPr>
              <a:lnSpc>
                <a:spcPct val="150000"/>
              </a:lnSpc>
              <a:buSzTx/>
            </a:pPr>
            <a:r>
              <a:rPr lang="zh-CN" altLang="en-US" sz="2600" b="1" dirty="0">
                <a:solidFill>
                  <a:srgbClr val="CCFFFF"/>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流水线模型机最理想的执行情况是：每个时钟周期开始一条指令，结束一条指令的满负荷运行状态。</a:t>
            </a:r>
            <a:endParaRPr lang="zh-CN" altLang="en-US" sz="2600" dirty="0">
              <a:latin typeface="华文中宋" panose="02010600040101010101" pitchFamily="2" charset="-122"/>
              <a:ea typeface="华文中宋" panose="02010600040101010101" pitchFamily="2" charset="-122"/>
            </a:endParaRPr>
          </a:p>
        </p:txBody>
      </p:sp>
      <p:sp>
        <p:nvSpPr>
          <p:cNvPr id="6"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7" name="Picture 6" descr="f04-50-9780124077263"/>
          <p:cNvPicPr>
            <a:picLocks noChangeAspect="1"/>
          </p:cNvPicPr>
          <p:nvPr/>
        </p:nvPicPr>
        <p:blipFill>
          <a:blip r:embed="rId1"/>
          <a:stretch>
            <a:fillRect/>
          </a:stretch>
        </p:blipFill>
        <p:spPr>
          <a:xfrm>
            <a:off x="34925" y="2520950"/>
            <a:ext cx="6896100" cy="4292600"/>
          </a:xfrm>
          <a:prstGeom prst="rect">
            <a:avLst/>
          </a:prstGeom>
          <a:noFill/>
          <a:ln w="9525">
            <a:noFill/>
          </a:ln>
        </p:spPr>
      </p:pic>
      <p:sp>
        <p:nvSpPr>
          <p:cNvPr id="34818"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4819" name="Picture 6" descr="f04-49-9780124077263"/>
          <p:cNvPicPr>
            <a:picLocks noChangeAspect="1"/>
          </p:cNvPicPr>
          <p:nvPr/>
        </p:nvPicPr>
        <p:blipFill>
          <a:blip r:embed="rId2"/>
          <a:stretch>
            <a:fillRect/>
          </a:stretch>
        </p:blipFill>
        <p:spPr>
          <a:xfrm>
            <a:off x="107950" y="620713"/>
            <a:ext cx="9001125" cy="1922462"/>
          </a:xfrm>
          <a:prstGeom prst="rect">
            <a:avLst/>
          </a:prstGeom>
          <a:noFill/>
          <a:ln w="9525">
            <a:noFill/>
          </a:ln>
        </p:spPr>
      </p:pic>
      <p:sp>
        <p:nvSpPr>
          <p:cNvPr id="5" name="Text Box 2"/>
          <p:cNvSpPr txBox="1"/>
          <p:nvPr/>
        </p:nvSpPr>
        <p:spPr>
          <a:xfrm>
            <a:off x="6875463" y="2924175"/>
            <a:ext cx="2179637" cy="1422400"/>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在</a:t>
            </a:r>
            <a:r>
              <a:rPr lang="en-US" altLang="zh-CN" sz="2400" dirty="0">
                <a:latin typeface="华文中宋" panose="02010600040101010101" pitchFamily="2" charset="-122"/>
                <a:ea typeface="华文中宋" panose="02010600040101010101" pitchFamily="2" charset="-122"/>
              </a:rPr>
              <a:t>ID</a:t>
            </a:r>
            <a:r>
              <a:rPr lang="zh-CN" altLang="en-US" sz="2400" dirty="0">
                <a:latin typeface="华文中宋" panose="02010600040101010101" pitchFamily="2" charset="-122"/>
                <a:ea typeface="华文中宋" panose="02010600040101010101" pitchFamily="2" charset="-122"/>
              </a:rPr>
              <a:t>级创建控制信号，然后逐级传递</a:t>
            </a:r>
            <a:endParaRPr lang="en-US" altLang="zh-CN" sz="24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5842" name="Picture 6" descr="f04-51-9780124077263"/>
          <p:cNvPicPr>
            <a:picLocks noChangeAspect="1"/>
          </p:cNvPicPr>
          <p:nvPr/>
        </p:nvPicPr>
        <p:blipFill>
          <a:blip r:embed="rId1"/>
          <a:stretch>
            <a:fillRect/>
          </a:stretch>
        </p:blipFill>
        <p:spPr>
          <a:xfrm>
            <a:off x="15875" y="404813"/>
            <a:ext cx="9093200" cy="6453187"/>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6866" name="Picture 6" descr="f04-52-9780124077263"/>
          <p:cNvPicPr>
            <a:picLocks noChangeAspect="1"/>
          </p:cNvPicPr>
          <p:nvPr/>
        </p:nvPicPr>
        <p:blipFill>
          <a:blip r:embed="rId1"/>
          <a:stretch>
            <a:fillRect/>
          </a:stretch>
        </p:blipFill>
        <p:spPr>
          <a:xfrm>
            <a:off x="755650" y="1341438"/>
            <a:ext cx="7639050" cy="5449887"/>
          </a:xfrm>
          <a:prstGeom prst="rect">
            <a:avLst/>
          </a:prstGeom>
          <a:noFill/>
          <a:ln w="9525">
            <a:noFill/>
          </a:ln>
        </p:spPr>
      </p:pic>
      <p:sp>
        <p:nvSpPr>
          <p:cNvPr id="8" name="笑脸 7"/>
          <p:cNvSpPr/>
          <p:nvPr/>
        </p:nvSpPr>
        <p:spPr>
          <a:xfrm>
            <a:off x="8604250" y="6165850"/>
            <a:ext cx="431800" cy="431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6868" name="图片 8"/>
          <p:cNvPicPr>
            <a:picLocks noChangeAspect="1"/>
          </p:cNvPicPr>
          <p:nvPr/>
        </p:nvPicPr>
        <p:blipFill>
          <a:blip r:embed="rId2"/>
          <a:stretch>
            <a:fillRect/>
          </a:stretch>
        </p:blipFill>
        <p:spPr>
          <a:xfrm>
            <a:off x="1763713" y="1989138"/>
            <a:ext cx="7096125" cy="617537"/>
          </a:xfrm>
          <a:prstGeom prst="rect">
            <a:avLst/>
          </a:prstGeom>
          <a:noFill/>
          <a:ln w="9525">
            <a:noFill/>
          </a:ln>
        </p:spPr>
      </p:pic>
      <p:sp>
        <p:nvSpPr>
          <p:cNvPr id="5" name="Text Box 2"/>
          <p:cNvSpPr txBox="1"/>
          <p:nvPr/>
        </p:nvSpPr>
        <p:spPr>
          <a:xfrm>
            <a:off x="6804025" y="2568575"/>
            <a:ext cx="2232025" cy="1827213"/>
          </a:xfrm>
          <a:prstGeom prst="rect">
            <a:avLst/>
          </a:prstGeom>
          <a:noFill/>
          <a:ln w="9525">
            <a:noFill/>
          </a:ln>
        </p:spPr>
        <p:txBody>
          <a:bodyPr anchor="t" anchorCtr="0">
            <a:spAutoFit/>
          </a:bodyPr>
          <a:p>
            <a:pPr algn="just">
              <a:lnSpc>
                <a:spcPct val="120000"/>
              </a:lnSpc>
              <a:buSzTx/>
            </a:pPr>
            <a:r>
              <a:rPr lang="en-US" altLang="zh-CN" sz="2400" dirty="0">
                <a:solidFill>
                  <a:srgbClr val="0070C0"/>
                </a:solidFill>
                <a:latin typeface="华文中宋" panose="02010600040101010101" pitchFamily="2" charset="-122"/>
                <a:ea typeface="华文中宋" panose="02010600040101010101" pitchFamily="2" charset="-122"/>
              </a:rPr>
              <a:t>2</a:t>
            </a:r>
            <a:r>
              <a:rPr lang="zh-CN" altLang="en-US" sz="2400" dirty="0">
                <a:solidFill>
                  <a:srgbClr val="0070C0"/>
                </a:solidFill>
                <a:latin typeface="华文中宋" panose="02010600040101010101" pitchFamily="2" charset="-122"/>
                <a:ea typeface="华文中宋" panose="02010600040101010101" pitchFamily="2" charset="-122"/>
              </a:rPr>
              <a:t>号寄存器的值是否是正确的值？</a:t>
            </a:r>
            <a:endParaRPr lang="en-US" altLang="zh-CN" sz="2400" dirty="0">
              <a:solidFill>
                <a:srgbClr val="0070C0"/>
              </a:solidFill>
              <a:latin typeface="华文中宋" panose="02010600040101010101" pitchFamily="2" charset="-122"/>
              <a:ea typeface="华文中宋" panose="02010600040101010101" pitchFamily="2" charset="-122"/>
            </a:endParaRPr>
          </a:p>
          <a:p>
            <a:pPr algn="just">
              <a:lnSpc>
                <a:spcPct val="120000"/>
              </a:lnSpc>
              <a:buSzTx/>
            </a:pPr>
            <a:r>
              <a:rPr lang="zh-CN" altLang="en-US" sz="2400" dirty="0">
                <a:solidFill>
                  <a:srgbClr val="0070C0"/>
                </a:solidFill>
                <a:latin typeface="华文中宋" panose="02010600040101010101" pitchFamily="2" charset="-122"/>
                <a:ea typeface="华文中宋" panose="02010600040101010101" pitchFamily="2" charset="-122"/>
              </a:rPr>
              <a:t>如何解决？</a:t>
            </a:r>
            <a:endParaRPr lang="en-US" altLang="zh-CN" sz="2400" dirty="0">
              <a:solidFill>
                <a:srgbClr val="0070C0"/>
              </a:solidFill>
              <a:latin typeface="华文中宋" panose="02010600040101010101" pitchFamily="2" charset="-122"/>
              <a:ea typeface="华文中宋" panose="02010600040101010101" pitchFamily="2" charset="-122"/>
            </a:endParaRPr>
          </a:p>
        </p:txBody>
      </p:sp>
      <p:sp>
        <p:nvSpPr>
          <p:cNvPr id="9" name="Rectangle 2"/>
          <p:cNvSpPr txBox="1">
            <a:spLocks noChangeArrowheads="1"/>
          </p:cNvSpPr>
          <p:nvPr/>
        </p:nvSpPr>
        <p:spPr>
          <a:xfrm>
            <a:off x="266700" y="404813"/>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2</a:t>
            </a:r>
            <a:r>
              <a:rPr kumimoji="0" lang="zh-CN" altLang="en-US" sz="3200" b="0" i="0" u="none" strike="noStrike" kern="1200" cap="none" spc="-10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j-cs"/>
              </a:rPr>
              <a:t> </a:t>
            </a:r>
            <a:r>
              <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数据冒险的解决</a:t>
            </a:r>
            <a:endPar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89" name="Picture 6" descr="f04-52-9780124077263"/>
          <p:cNvPicPr>
            <a:picLocks noChangeAspect="1"/>
          </p:cNvPicPr>
          <p:nvPr/>
        </p:nvPicPr>
        <p:blipFill>
          <a:blip r:embed="rId1"/>
          <a:stretch>
            <a:fillRect/>
          </a:stretch>
        </p:blipFill>
        <p:spPr>
          <a:xfrm>
            <a:off x="755650" y="1341438"/>
            <a:ext cx="7639050" cy="5449887"/>
          </a:xfrm>
          <a:prstGeom prst="rect">
            <a:avLst/>
          </a:prstGeom>
          <a:noFill/>
          <a:ln w="9525">
            <a:noFill/>
          </a:ln>
        </p:spPr>
      </p:pic>
      <p:pic>
        <p:nvPicPr>
          <p:cNvPr id="37890" name="图片 9"/>
          <p:cNvPicPr>
            <a:picLocks noChangeAspect="1"/>
          </p:cNvPicPr>
          <p:nvPr/>
        </p:nvPicPr>
        <p:blipFill>
          <a:blip r:embed="rId2"/>
          <a:stretch>
            <a:fillRect/>
          </a:stretch>
        </p:blipFill>
        <p:spPr>
          <a:xfrm>
            <a:off x="1795463" y="1989138"/>
            <a:ext cx="7097712" cy="617537"/>
          </a:xfrm>
          <a:prstGeom prst="rect">
            <a:avLst/>
          </a:prstGeom>
          <a:noFill/>
          <a:ln w="9525">
            <a:noFill/>
          </a:ln>
        </p:spPr>
      </p:pic>
      <p:sp>
        <p:nvSpPr>
          <p:cNvPr id="3789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6" name="Text Box 2"/>
          <p:cNvSpPr txBox="1">
            <a:spLocks noChangeArrowheads="1"/>
          </p:cNvSpPr>
          <p:nvPr/>
        </p:nvSpPr>
        <p:spPr bwMode="auto">
          <a:xfrm>
            <a:off x="323850" y="476250"/>
            <a:ext cx="1639888"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6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办法一：</a:t>
            </a:r>
            <a:endParaRPr kumimoji="0" lang="en-US" altLang="zh-CN" sz="26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37893" name="矩形 6"/>
          <p:cNvSpPr/>
          <p:nvPr/>
        </p:nvSpPr>
        <p:spPr>
          <a:xfrm>
            <a:off x="2051050" y="576263"/>
            <a:ext cx="2289175" cy="400050"/>
          </a:xfrm>
          <a:prstGeom prst="rect">
            <a:avLst/>
          </a:prstGeom>
          <a:noFill/>
          <a:ln w="9525">
            <a:noFill/>
          </a:ln>
        </p:spPr>
        <p:txBody>
          <a:bodyPr anchor="t" anchorCtr="0">
            <a:spAutoFit/>
          </a:bodyPr>
          <a:p>
            <a:r>
              <a:rPr lang="en-US" altLang="zh-CN" sz="2000" b="1" dirty="0">
                <a:solidFill>
                  <a:srgbClr val="C00000"/>
                </a:solidFill>
                <a:latin typeface="Arial" panose="020B0604020202020204" pitchFamily="34" charset="0"/>
                <a:ea typeface="宋体" panose="02010600030101010101" pitchFamily="2" charset="-122"/>
              </a:rPr>
              <a:t>WB</a:t>
            </a:r>
            <a:r>
              <a:rPr lang="zh-CN" altLang="en-US" sz="2000" b="1" dirty="0">
                <a:solidFill>
                  <a:srgbClr val="C00000"/>
                </a:solidFill>
                <a:latin typeface="Arial" panose="020B0604020202020204" pitchFamily="34" charset="0"/>
                <a:ea typeface="宋体" panose="02010600030101010101" pitchFamily="2" charset="-122"/>
              </a:rPr>
              <a:t>提前半个周期</a:t>
            </a:r>
            <a:endParaRPr lang="zh-CN" altLang="en-US" sz="2000" b="1" dirty="0">
              <a:solidFill>
                <a:srgbClr val="C00000"/>
              </a:solidFill>
              <a:latin typeface="Arial" panose="020B0604020202020204" pitchFamily="34" charset="0"/>
              <a:ea typeface="宋体" panose="02010600030101010101" pitchFamily="2" charset="-122"/>
            </a:endParaRPr>
          </a:p>
        </p:txBody>
      </p:sp>
      <p:sp>
        <p:nvSpPr>
          <p:cNvPr id="8" name="笑脸 7"/>
          <p:cNvSpPr/>
          <p:nvPr/>
        </p:nvSpPr>
        <p:spPr>
          <a:xfrm>
            <a:off x="8604250" y="6165850"/>
            <a:ext cx="431800" cy="431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笑脸 8"/>
          <p:cNvSpPr/>
          <p:nvPr/>
        </p:nvSpPr>
        <p:spPr>
          <a:xfrm>
            <a:off x="7956550" y="5300663"/>
            <a:ext cx="431800" cy="431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 name="直接箭头连接符 10"/>
          <p:cNvCxnSpPr/>
          <p:nvPr/>
        </p:nvCxnSpPr>
        <p:spPr>
          <a:xfrm>
            <a:off x="5364163" y="2606675"/>
            <a:ext cx="736600" cy="522288"/>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100763" y="2852738"/>
            <a:ext cx="2792413" cy="7080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下降沿完成</a:t>
            </a: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号寄存器的更新</a:t>
            </a:r>
            <a:endPar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
        <p:nvSpPr>
          <p:cNvPr id="37898" name="矩形 14"/>
          <p:cNvSpPr/>
          <p:nvPr/>
        </p:nvSpPr>
        <p:spPr>
          <a:xfrm>
            <a:off x="7251700" y="4037013"/>
            <a:ext cx="1568450" cy="400050"/>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宋体" panose="02010600030101010101" pitchFamily="2" charset="-122"/>
              </a:rPr>
              <a:t>其他办法？</a:t>
            </a:r>
            <a:endParaRPr lang="zh-CN" altLang="en-US" sz="2000" b="1"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8914" name="Picture 6" descr="f04-53-9780124077263"/>
          <p:cNvPicPr>
            <a:picLocks noChangeAspect="1"/>
          </p:cNvPicPr>
          <p:nvPr/>
        </p:nvPicPr>
        <p:blipFill>
          <a:blip r:embed="rId1"/>
          <a:stretch>
            <a:fillRect/>
          </a:stretch>
        </p:blipFill>
        <p:spPr>
          <a:xfrm>
            <a:off x="546100" y="476250"/>
            <a:ext cx="8140700" cy="6121400"/>
          </a:xfrm>
          <a:prstGeom prst="rect">
            <a:avLst/>
          </a:prstGeom>
          <a:noFill/>
          <a:ln w="9525">
            <a:noFill/>
          </a:ln>
        </p:spPr>
      </p:pic>
      <p:pic>
        <p:nvPicPr>
          <p:cNvPr id="38915" name="图片 9"/>
          <p:cNvPicPr>
            <a:picLocks noChangeAspect="1"/>
          </p:cNvPicPr>
          <p:nvPr/>
        </p:nvPicPr>
        <p:blipFill>
          <a:blip r:embed="rId2"/>
          <a:stretch>
            <a:fillRect/>
          </a:stretch>
        </p:blipFill>
        <p:spPr>
          <a:xfrm>
            <a:off x="1825625" y="1773238"/>
            <a:ext cx="7067550" cy="617537"/>
          </a:xfrm>
          <a:prstGeom prst="rect">
            <a:avLst/>
          </a:prstGeom>
          <a:noFill/>
          <a:ln w="9525">
            <a:noFill/>
          </a:ln>
        </p:spPr>
      </p:pic>
      <p:cxnSp>
        <p:nvCxnSpPr>
          <p:cNvPr id="5" name="直接箭头连接符 4"/>
          <p:cNvCxnSpPr/>
          <p:nvPr/>
        </p:nvCxnSpPr>
        <p:spPr>
          <a:xfrm flipV="1">
            <a:off x="5435600" y="1773238"/>
            <a:ext cx="431800" cy="43180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724525" y="1516063"/>
            <a:ext cx="3455988" cy="4000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下降沿完成</a:t>
            </a: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号寄存器的更新</a:t>
            </a:r>
            <a:endPar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
        <p:nvSpPr>
          <p:cNvPr id="9" name="矩形 8"/>
          <p:cNvSpPr/>
          <p:nvPr/>
        </p:nvSpPr>
        <p:spPr>
          <a:xfrm>
            <a:off x="6237288" y="2492375"/>
            <a:ext cx="2790825" cy="40163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EX/</a:t>
            </a:r>
            <a:r>
              <a:rPr kumimoji="0" lang="en-US" altLang="zh-CN" sz="2000" b="1" i="0" u="none" strike="noStrike" kern="1200" cap="none" spc="0" normalizeH="0" baseline="0" noProof="0" dirty="0" err="1">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MEM.rd</a:t>
            </a: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 = ID/EX.rs</a:t>
            </a:r>
            <a:endPar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6243638" y="2944813"/>
            <a:ext cx="2792413" cy="4000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EX/</a:t>
            </a:r>
            <a:r>
              <a:rPr kumimoji="0" lang="en-US" altLang="zh-CN" sz="2000" b="1" i="0" u="none" strike="noStrike" kern="1200" cap="none" spc="0" normalizeH="0" baseline="0" noProof="0" dirty="0" err="1">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MEM.rd</a:t>
            </a:r>
            <a:r>
              <a:rPr kumimoji="0" lang="en-US" altLang="zh-CN"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 = ID/</a:t>
            </a:r>
            <a:r>
              <a:rPr kumimoji="0" lang="en-US" altLang="zh-CN" sz="2000" b="1" i="0" u="none" strike="noStrike" kern="1200" cap="none" spc="0" normalizeH="0" baseline="0" noProof="0" dirty="0" err="1">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EX.rt</a:t>
            </a:r>
            <a:endParaRPr kumimoji="0" lang="zh-CN" altLang="en-US" sz="20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cxnSp>
        <p:nvCxnSpPr>
          <p:cNvPr id="11" name="直接箭头连接符 10"/>
          <p:cNvCxnSpPr/>
          <p:nvPr/>
        </p:nvCxnSpPr>
        <p:spPr>
          <a:xfrm flipV="1">
            <a:off x="4859338" y="2709863"/>
            <a:ext cx="1377950" cy="18415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941888" y="3213100"/>
            <a:ext cx="1301750" cy="39846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81750" y="3462338"/>
            <a:ext cx="2943225" cy="4000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rPr>
              <a:t>MEM/</a:t>
            </a:r>
            <a:r>
              <a:rPr kumimoji="0" lang="en-US" altLang="zh-CN" sz="2000" b="1" i="0" u="none" strike="noStrike" kern="1200" cap="none" spc="0" normalizeH="0" baseline="0" noProof="0" dirty="0" err="1">
                <a:ln>
                  <a:noFill/>
                </a:ln>
                <a:solidFill>
                  <a:schemeClr val="bg1">
                    <a:lumMod val="65000"/>
                  </a:schemeClr>
                </a:solidFill>
                <a:effectLst/>
                <a:uLnTx/>
                <a:uFillTx/>
                <a:latin typeface="Arial" panose="020B0604020202020204" pitchFamily="34" charset="0"/>
                <a:ea typeface="宋体" panose="02010600030101010101" pitchFamily="2" charset="-122"/>
                <a:cs typeface="+mn-cs"/>
              </a:rPr>
              <a:t>WB.rd</a:t>
            </a:r>
            <a:r>
              <a:rPr kumimoji="0" lang="en-US" altLang="zh-CN"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rPr>
              <a:t> = ID/EX.rs</a:t>
            </a:r>
            <a:endParaRPr kumimoji="0" lang="zh-CN" altLang="en-US"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endParaRPr>
          </a:p>
        </p:txBody>
      </p:sp>
      <p:sp>
        <p:nvSpPr>
          <p:cNvPr id="14" name="矩形 13"/>
          <p:cNvSpPr/>
          <p:nvPr/>
        </p:nvSpPr>
        <p:spPr>
          <a:xfrm>
            <a:off x="6443663" y="3821113"/>
            <a:ext cx="2936875" cy="4000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rPr>
              <a:t>MEM/</a:t>
            </a:r>
            <a:r>
              <a:rPr kumimoji="0" lang="en-US" altLang="zh-CN" sz="2000" b="1" i="0" u="none" strike="noStrike" kern="1200" cap="none" spc="0" normalizeH="0" baseline="0" noProof="0" dirty="0" err="1">
                <a:ln>
                  <a:noFill/>
                </a:ln>
                <a:solidFill>
                  <a:schemeClr val="bg1">
                    <a:lumMod val="65000"/>
                  </a:schemeClr>
                </a:solidFill>
                <a:effectLst/>
                <a:uLnTx/>
                <a:uFillTx/>
                <a:latin typeface="Arial" panose="020B0604020202020204" pitchFamily="34" charset="0"/>
                <a:ea typeface="宋体" panose="02010600030101010101" pitchFamily="2" charset="-122"/>
                <a:cs typeface="+mn-cs"/>
              </a:rPr>
              <a:t>WB.rd</a:t>
            </a:r>
            <a:r>
              <a:rPr kumimoji="0" lang="en-US" altLang="zh-CN"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rPr>
              <a:t> = ID/</a:t>
            </a:r>
            <a:r>
              <a:rPr kumimoji="0" lang="en-US" altLang="zh-CN" sz="2000" b="1" i="0" u="none" strike="noStrike" kern="1200" cap="none" spc="0" normalizeH="0" baseline="0" noProof="0" dirty="0" err="1">
                <a:ln>
                  <a:noFill/>
                </a:ln>
                <a:solidFill>
                  <a:schemeClr val="bg1">
                    <a:lumMod val="65000"/>
                  </a:schemeClr>
                </a:solidFill>
                <a:effectLst/>
                <a:uLnTx/>
                <a:uFillTx/>
                <a:latin typeface="Arial" panose="020B0604020202020204" pitchFamily="34" charset="0"/>
                <a:ea typeface="宋体" panose="02010600030101010101" pitchFamily="2" charset="-122"/>
                <a:cs typeface="+mn-cs"/>
              </a:rPr>
              <a:t>EX.rt</a:t>
            </a:r>
            <a:endParaRPr kumimoji="0" lang="zh-CN" altLang="en-US" sz="2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panose="02010600030101010101" pitchFamily="2" charset="-122"/>
              <a:cs typeface="+mn-cs"/>
            </a:endParaRPr>
          </a:p>
        </p:txBody>
      </p:sp>
      <p:cxnSp>
        <p:nvCxnSpPr>
          <p:cNvPr id="15" name="直接箭头连接符 14"/>
          <p:cNvCxnSpPr/>
          <p:nvPr/>
        </p:nvCxnSpPr>
        <p:spPr>
          <a:xfrm>
            <a:off x="5435600" y="3011488"/>
            <a:ext cx="1223963" cy="525463"/>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13388" y="4040188"/>
            <a:ext cx="1020763" cy="163513"/>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9938" name="图片 2"/>
          <p:cNvPicPr>
            <a:picLocks noChangeAspect="1"/>
          </p:cNvPicPr>
          <p:nvPr/>
        </p:nvPicPr>
        <p:blipFill>
          <a:blip r:embed="rId1"/>
          <a:stretch>
            <a:fillRect/>
          </a:stretch>
        </p:blipFill>
        <p:spPr>
          <a:xfrm>
            <a:off x="611188" y="765175"/>
            <a:ext cx="8075612" cy="5127625"/>
          </a:xfrm>
          <a:prstGeom prst="rect">
            <a:avLst/>
          </a:prstGeom>
          <a:noFill/>
          <a:ln w="9525">
            <a:noFill/>
          </a:ln>
        </p:spPr>
      </p:pic>
      <p:sp>
        <p:nvSpPr>
          <p:cNvPr id="39939" name="Text Box 2"/>
          <p:cNvSpPr txBox="1"/>
          <p:nvPr/>
        </p:nvSpPr>
        <p:spPr>
          <a:xfrm>
            <a:off x="2627313" y="6169025"/>
            <a:ext cx="4608512"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在</a:t>
            </a:r>
            <a:r>
              <a:rPr lang="en-US" altLang="zh-CN" sz="2600" dirty="0">
                <a:latin typeface="华文中宋" panose="02010600040101010101" pitchFamily="2" charset="-122"/>
                <a:ea typeface="华文中宋" panose="02010600040101010101" pitchFamily="2" charset="-122"/>
              </a:rPr>
              <a:t>EX</a:t>
            </a:r>
            <a:r>
              <a:rPr lang="zh-CN" altLang="en-US" sz="2600" dirty="0">
                <a:latin typeface="华文中宋" panose="02010600040101010101" pitchFamily="2" charset="-122"/>
                <a:ea typeface="华文中宋" panose="02010600040101010101" pitchFamily="2" charset="-122"/>
              </a:rPr>
              <a:t>级增加转发</a:t>
            </a:r>
            <a:r>
              <a:rPr lang="en-US" altLang="zh-CN" sz="2600" dirty="0">
                <a:latin typeface="华文中宋" panose="02010600040101010101" pitchFamily="2" charset="-122"/>
                <a:ea typeface="华文中宋" panose="02010600040101010101" pitchFamily="2" charset="-122"/>
              </a:rPr>
              <a:t>/</a:t>
            </a:r>
            <a:r>
              <a:rPr lang="zh-CN" altLang="en-US" sz="2600" dirty="0">
                <a:latin typeface="华文中宋" panose="02010600040101010101" pitchFamily="2" charset="-122"/>
                <a:ea typeface="华文中宋" panose="02010600040101010101" pitchFamily="2" charset="-122"/>
              </a:rPr>
              <a:t>前推通路</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a:spLocks noChangeArrowheads="1"/>
          </p:cNvSpPr>
          <p:nvPr/>
        </p:nvSpPr>
        <p:spPr bwMode="auto">
          <a:xfrm>
            <a:off x="2924175" y="871538"/>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6" name="Text Box 2"/>
          <p:cNvSpPr txBox="1">
            <a:spLocks noChangeArrowheads="1"/>
          </p:cNvSpPr>
          <p:nvPr/>
        </p:nvSpPr>
        <p:spPr bwMode="auto">
          <a:xfrm>
            <a:off x="2916238" y="1196975"/>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01</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7" name="Text Box 2"/>
          <p:cNvSpPr txBox="1">
            <a:spLocks noChangeArrowheads="1"/>
          </p:cNvSpPr>
          <p:nvPr/>
        </p:nvSpPr>
        <p:spPr bwMode="auto">
          <a:xfrm>
            <a:off x="2843213" y="1447800"/>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8" name="Text Box 2"/>
          <p:cNvSpPr txBox="1">
            <a:spLocks noChangeArrowheads="1"/>
          </p:cNvSpPr>
          <p:nvPr/>
        </p:nvSpPr>
        <p:spPr bwMode="auto">
          <a:xfrm>
            <a:off x="2555875" y="2205038"/>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9" name="Text Box 2"/>
          <p:cNvSpPr txBox="1">
            <a:spLocks noChangeArrowheads="1"/>
          </p:cNvSpPr>
          <p:nvPr/>
        </p:nvSpPr>
        <p:spPr bwMode="auto">
          <a:xfrm>
            <a:off x="2555875" y="2671763"/>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01</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10" name="Text Box 2"/>
          <p:cNvSpPr txBox="1">
            <a:spLocks noChangeArrowheads="1"/>
          </p:cNvSpPr>
          <p:nvPr/>
        </p:nvSpPr>
        <p:spPr bwMode="auto">
          <a:xfrm>
            <a:off x="2555875" y="2960688"/>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cxnSp>
        <p:nvCxnSpPr>
          <p:cNvPr id="12" name="直接连接符 11"/>
          <p:cNvCxnSpPr/>
          <p:nvPr/>
        </p:nvCxnSpPr>
        <p:spPr>
          <a:xfrm>
            <a:off x="2978150" y="1541463"/>
            <a:ext cx="4318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78150" y="1541463"/>
            <a:ext cx="0" cy="43354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978150" y="2852738"/>
            <a:ext cx="4318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913063" y="5876925"/>
            <a:ext cx="57626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666163" y="3052763"/>
            <a:ext cx="9525" cy="28241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521700" y="3052763"/>
            <a:ext cx="153988" cy="95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132138" y="1865313"/>
            <a:ext cx="28733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132138" y="3233738"/>
            <a:ext cx="28733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132138" y="1849438"/>
            <a:ext cx="7938" cy="383222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32138" y="5681663"/>
            <a:ext cx="25923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715000" y="2225675"/>
            <a:ext cx="9525" cy="347186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545138" y="2197100"/>
            <a:ext cx="153988" cy="952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52825" y="1628775"/>
            <a:ext cx="2790825" cy="369888"/>
          </a:xfrm>
          <a:prstGeom prst="rect">
            <a:avLst/>
          </a:prstGeom>
          <a:noFill/>
          <a:ln w="9525">
            <a:noFill/>
          </a:ln>
        </p:spPr>
        <p:txBody>
          <a:bodyPr anchor="t" anchorCtr="0">
            <a:spAutoFit/>
          </a:bodyPr>
          <a:p>
            <a:r>
              <a:rPr lang="en-US" altLang="zh-CN" b="1" dirty="0">
                <a:solidFill>
                  <a:srgbClr val="00B050"/>
                </a:solidFill>
                <a:latin typeface="Arial" panose="020B0604020202020204" pitchFamily="34" charset="0"/>
                <a:ea typeface="宋体" panose="02010600030101010101" pitchFamily="2" charset="-122"/>
              </a:rPr>
              <a:t>EX/MEM.rd = ID/EX.rs</a:t>
            </a:r>
            <a:endParaRPr lang="zh-CN" altLang="en-US" b="1" dirty="0">
              <a:solidFill>
                <a:srgbClr val="00B050"/>
              </a:solidFill>
              <a:latin typeface="Arial" panose="020B0604020202020204" pitchFamily="34" charset="0"/>
              <a:ea typeface="宋体" panose="02010600030101010101" pitchFamily="2" charset="-122"/>
            </a:endParaRPr>
          </a:p>
        </p:txBody>
      </p:sp>
      <p:sp>
        <p:nvSpPr>
          <p:cNvPr id="38" name="矩形 37"/>
          <p:cNvSpPr/>
          <p:nvPr/>
        </p:nvSpPr>
        <p:spPr>
          <a:xfrm>
            <a:off x="3143250" y="3330575"/>
            <a:ext cx="2792413" cy="369888"/>
          </a:xfrm>
          <a:prstGeom prst="rect">
            <a:avLst/>
          </a:prstGeom>
          <a:noFill/>
          <a:ln w="9525">
            <a:noFill/>
          </a:ln>
        </p:spPr>
        <p:txBody>
          <a:bodyPr anchor="t" anchorCtr="0">
            <a:spAutoFit/>
          </a:bodyPr>
          <a:p>
            <a:r>
              <a:rPr lang="en-US" altLang="zh-CN" b="1" dirty="0">
                <a:solidFill>
                  <a:srgbClr val="00B050"/>
                </a:solidFill>
                <a:latin typeface="Arial" panose="020B0604020202020204" pitchFamily="34" charset="0"/>
                <a:ea typeface="宋体" panose="02010600030101010101" pitchFamily="2" charset="-122"/>
              </a:rPr>
              <a:t>EX/MEM.rd = ID/EX.rt</a:t>
            </a:r>
            <a:endParaRPr lang="zh-CN" altLang="en-US" b="1" dirty="0">
              <a:solidFill>
                <a:srgbClr val="00B050"/>
              </a:solidFill>
              <a:latin typeface="Arial" panose="020B0604020202020204" pitchFamily="34" charset="0"/>
              <a:ea typeface="宋体" panose="02010600030101010101" pitchFamily="2" charset="-122"/>
            </a:endParaRPr>
          </a:p>
        </p:txBody>
      </p:sp>
      <p:sp>
        <p:nvSpPr>
          <p:cNvPr id="39" name="矩形 38"/>
          <p:cNvSpPr/>
          <p:nvPr/>
        </p:nvSpPr>
        <p:spPr>
          <a:xfrm>
            <a:off x="2554288" y="654050"/>
            <a:ext cx="2941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MEM/</a:t>
            </a:r>
            <a:r>
              <a:rPr kumimoji="0" lang="en-US" altLang="zh-CN" sz="1800" b="1" i="0" u="none" strike="noStrike" kern="1200" cap="none" spc="0" normalizeH="0" baseline="0" noProof="0" dirty="0" err="1">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WB.rd</a:t>
            </a: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 = ID/EX.rs</a:t>
            </a:r>
            <a:endParaRPr kumimoji="0" lang="zh-CN" altLang="en-US"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endParaRPr>
          </a:p>
        </p:txBody>
      </p:sp>
      <p:sp>
        <p:nvSpPr>
          <p:cNvPr id="40" name="矩形 39"/>
          <p:cNvSpPr/>
          <p:nvPr/>
        </p:nvSpPr>
        <p:spPr>
          <a:xfrm>
            <a:off x="292100" y="2870200"/>
            <a:ext cx="293528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MEM/</a:t>
            </a:r>
            <a:r>
              <a:rPr kumimoji="0" lang="en-US" altLang="zh-CN" sz="1800" b="1" i="0" u="none" strike="noStrike" kern="1200" cap="none" spc="0" normalizeH="0" baseline="0" noProof="0" dirty="0" err="1">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WB.rd</a:t>
            </a: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 = ID/</a:t>
            </a:r>
            <a:r>
              <a:rPr kumimoji="0" lang="en-US" altLang="zh-CN" sz="1800" b="1" i="0" u="none" strike="noStrike" kern="1200" cap="none" spc="0" normalizeH="0" baseline="0" noProof="0" dirty="0" err="1">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EX.rt</a:t>
            </a:r>
            <a:endParaRPr kumimoji="0" lang="zh-CN" altLang="en-US"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endParaRPr>
          </a:p>
        </p:txBody>
      </p:sp>
      <p:sp>
        <p:nvSpPr>
          <p:cNvPr id="41" name="矩形 40"/>
          <p:cNvSpPr/>
          <p:nvPr/>
        </p:nvSpPr>
        <p:spPr>
          <a:xfrm>
            <a:off x="5364163" y="1196975"/>
            <a:ext cx="2943225" cy="369888"/>
          </a:xfrm>
          <a:prstGeom prst="rect">
            <a:avLst/>
          </a:prstGeom>
          <a:noFill/>
          <a:ln w="9525">
            <a:noFill/>
          </a:ln>
        </p:spPr>
        <p:txBody>
          <a:bodyPr anchor="t" anchorCtr="0">
            <a:spAutoFit/>
          </a:bodyPr>
          <a:p>
            <a:r>
              <a:rPr lang="en-US" altLang="zh-CN" b="1" dirty="0">
                <a:solidFill>
                  <a:srgbClr val="00B050"/>
                </a:solidFill>
                <a:latin typeface="Arial" panose="020B0604020202020204" pitchFamily="34" charset="0"/>
                <a:ea typeface="宋体" panose="02010600030101010101" pitchFamily="2" charset="-122"/>
              </a:rPr>
              <a:t>EX/MEM.RegWr = 1</a:t>
            </a:r>
            <a:endParaRPr lang="zh-CN" altLang="en-US" b="1" dirty="0">
              <a:solidFill>
                <a:srgbClr val="00B050"/>
              </a:solidFill>
              <a:latin typeface="Arial" panose="020B0604020202020204" pitchFamily="34" charset="0"/>
              <a:ea typeface="宋体" panose="02010600030101010101" pitchFamily="2" charset="-122"/>
            </a:endParaRPr>
          </a:p>
        </p:txBody>
      </p:sp>
      <p:sp>
        <p:nvSpPr>
          <p:cNvPr id="42" name="矩形 41"/>
          <p:cNvSpPr/>
          <p:nvPr/>
        </p:nvSpPr>
        <p:spPr>
          <a:xfrm>
            <a:off x="6813550" y="1619250"/>
            <a:ext cx="2449513"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MEM/</a:t>
            </a:r>
            <a:r>
              <a:rPr kumimoji="0" lang="en-US" altLang="zh-CN" sz="1800" b="1" i="0" u="none" strike="noStrike" kern="1200" cap="none" spc="0" normalizeH="0" baseline="0" noProof="0" dirty="0" err="1">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WB.RegWr</a:t>
            </a:r>
            <a:r>
              <a:rPr kumimoji="0" lang="en-US" altLang="zh-CN"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rPr>
              <a:t> = 1</a:t>
            </a:r>
            <a:endParaRPr kumimoji="0" lang="zh-CN" altLang="en-US" sz="1800" b="1"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0962" name="Text Box 2"/>
          <p:cNvSpPr txBox="1"/>
          <p:nvPr/>
        </p:nvSpPr>
        <p:spPr>
          <a:xfrm>
            <a:off x="179388" y="333375"/>
            <a:ext cx="7632700" cy="608013"/>
          </a:xfrm>
          <a:prstGeom prst="rect">
            <a:avLst/>
          </a:prstGeom>
          <a:noFill/>
          <a:ln w="9525">
            <a:noFill/>
          </a:ln>
        </p:spPr>
        <p:txBody>
          <a:bodyPr anchor="t" anchorCtr="0">
            <a:spAutoFit/>
          </a:bodyPr>
          <a:p>
            <a:pPr>
              <a:lnSpc>
                <a:spcPct val="120000"/>
              </a:lnSpc>
              <a:buSzTx/>
            </a:pPr>
            <a:r>
              <a:rPr lang="zh-CN" altLang="en-US" sz="2800" dirty="0">
                <a:latin typeface="华文中宋" panose="02010600040101010101" pitchFamily="2" charset="-122"/>
                <a:ea typeface="华文中宋" panose="02010600040101010101" pitchFamily="2" charset="-122"/>
              </a:rPr>
              <a:t>检测冒险的条件以及控制信号的选择：</a:t>
            </a:r>
            <a:endParaRPr lang="en-US" altLang="zh-CN" sz="2800" dirty="0">
              <a:latin typeface="华文中宋" panose="02010600040101010101" pitchFamily="2" charset="-122"/>
              <a:ea typeface="华文中宋" panose="02010600040101010101" pitchFamily="2" charset="-122"/>
            </a:endParaRPr>
          </a:p>
        </p:txBody>
      </p:sp>
      <p:sp>
        <p:nvSpPr>
          <p:cNvPr id="40963" name="Text Box 2"/>
          <p:cNvSpPr txBox="1"/>
          <p:nvPr/>
        </p:nvSpPr>
        <p:spPr>
          <a:xfrm>
            <a:off x="34925" y="977900"/>
            <a:ext cx="4608513" cy="571500"/>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1</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EX</a:t>
            </a:r>
            <a:r>
              <a:rPr lang="zh-CN" altLang="en-US" sz="2600" dirty="0">
                <a:latin typeface="华文中宋" panose="02010600040101010101" pitchFamily="2" charset="-122"/>
                <a:ea typeface="华文中宋" panose="02010600040101010101" pitchFamily="2" charset="-122"/>
              </a:rPr>
              <a:t>冒险</a:t>
            </a:r>
            <a:endParaRPr lang="en-US" altLang="zh-CN" sz="2600" dirty="0">
              <a:latin typeface="华文中宋" panose="02010600040101010101" pitchFamily="2" charset="-122"/>
              <a:ea typeface="华文中宋" panose="02010600040101010101" pitchFamily="2" charset="-122"/>
            </a:endParaRPr>
          </a:p>
        </p:txBody>
      </p:sp>
      <p:sp>
        <p:nvSpPr>
          <p:cNvPr id="5" name="Text Box 2"/>
          <p:cNvSpPr txBox="1">
            <a:spLocks noChangeArrowheads="1"/>
          </p:cNvSpPr>
          <p:nvPr/>
        </p:nvSpPr>
        <p:spPr bwMode="auto">
          <a:xfrm>
            <a:off x="558800" y="1557338"/>
            <a:ext cx="8137525"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 (EX/</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MEM.RegWrite</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and (EX/</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MEM.Rd</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ID/EX.Rs))</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rgbClr val="0070C0"/>
                </a:solidFill>
                <a:effectLst/>
                <a:uLnTx/>
                <a:uFillTx/>
                <a:latin typeface="华文中宋" panose="02010600040101010101" pitchFamily="2" charset="-122"/>
                <a:ea typeface="华文中宋" panose="02010600040101010101" pitchFamily="2" charset="-122"/>
                <a:cs typeface="+mn-cs"/>
              </a:rPr>
              <a:t>ForwardA</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a:t>
            </a:r>
            <a:r>
              <a:rPr kumimoji="0" lang="en-US" altLang="zh-CN" sz="24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6" name="Text Box 2"/>
          <p:cNvSpPr txBox="1">
            <a:spLocks noChangeArrowheads="1"/>
          </p:cNvSpPr>
          <p:nvPr/>
        </p:nvSpPr>
        <p:spPr bwMode="auto">
          <a:xfrm>
            <a:off x="611188" y="2565400"/>
            <a:ext cx="8137525"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 (EX/</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MEM.RegWrite</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and (EX/</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MEM.Rd</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ID/</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EX.Rt</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rgbClr val="0070C0"/>
                </a:solidFill>
                <a:effectLst/>
                <a:uLnTx/>
                <a:uFillTx/>
                <a:latin typeface="华文中宋" panose="02010600040101010101" pitchFamily="2" charset="-122"/>
                <a:ea typeface="华文中宋" panose="02010600040101010101" pitchFamily="2" charset="-122"/>
                <a:cs typeface="+mn-cs"/>
              </a:rPr>
              <a:t>ForwardB</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a:t>
            </a:r>
            <a:r>
              <a:rPr kumimoji="0" lang="en-US" altLang="zh-CN" sz="24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40966" name="Text Box 2"/>
          <p:cNvSpPr txBox="1"/>
          <p:nvPr/>
        </p:nvSpPr>
        <p:spPr>
          <a:xfrm>
            <a:off x="34925" y="3576638"/>
            <a:ext cx="4608513" cy="573087"/>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2</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MEM</a:t>
            </a:r>
            <a:r>
              <a:rPr lang="zh-CN" altLang="en-US" sz="2600" dirty="0">
                <a:latin typeface="华文中宋" panose="02010600040101010101" pitchFamily="2" charset="-122"/>
                <a:ea typeface="华文中宋" panose="02010600040101010101" pitchFamily="2" charset="-122"/>
              </a:rPr>
              <a:t>冒险</a:t>
            </a:r>
            <a:endParaRPr lang="en-US" altLang="zh-CN" sz="2600" dirty="0">
              <a:latin typeface="华文中宋" panose="02010600040101010101" pitchFamily="2" charset="-122"/>
              <a:ea typeface="华文中宋" panose="02010600040101010101" pitchFamily="2" charset="-122"/>
            </a:endParaRPr>
          </a:p>
        </p:txBody>
      </p:sp>
      <p:sp>
        <p:nvSpPr>
          <p:cNvPr id="8" name="Text Box 2"/>
          <p:cNvSpPr txBox="1">
            <a:spLocks noChangeArrowheads="1"/>
          </p:cNvSpPr>
          <p:nvPr/>
        </p:nvSpPr>
        <p:spPr bwMode="auto">
          <a:xfrm>
            <a:off x="611188" y="4178300"/>
            <a:ext cx="828198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 (MEM/</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WB.RegWrite</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and (MEM/</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WB.Rd</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ID/EX.Rs))</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rgbClr val="0070C0"/>
                </a:solidFill>
                <a:effectLst/>
                <a:uLnTx/>
                <a:uFillTx/>
                <a:latin typeface="华文中宋" panose="02010600040101010101" pitchFamily="2" charset="-122"/>
                <a:ea typeface="华文中宋" panose="02010600040101010101" pitchFamily="2" charset="-122"/>
                <a:cs typeface="+mn-cs"/>
              </a:rPr>
              <a:t>ForwardA</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a:t>
            </a:r>
            <a:r>
              <a:rPr kumimoji="0" lang="en-US" altLang="zh-CN" sz="24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01</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0" name="Text Box 2"/>
          <p:cNvSpPr txBox="1">
            <a:spLocks noChangeArrowheads="1"/>
          </p:cNvSpPr>
          <p:nvPr/>
        </p:nvSpPr>
        <p:spPr bwMode="auto">
          <a:xfrm>
            <a:off x="611188" y="5186363"/>
            <a:ext cx="8281988"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if (MEM/</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WB.RegWrite</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and (MEM/</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WB.Rd</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ID/</a:t>
            </a:r>
            <a:r>
              <a:rPr kumimoji="0" lang="en-US" altLang="zh-CN" sz="24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EX.Rt</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rgbClr val="0070C0"/>
                </a:solidFill>
                <a:effectLst/>
                <a:uLnTx/>
                <a:uFillTx/>
                <a:latin typeface="华文中宋" panose="02010600040101010101" pitchFamily="2" charset="-122"/>
                <a:ea typeface="华文中宋" panose="02010600040101010101" pitchFamily="2" charset="-122"/>
                <a:cs typeface="+mn-cs"/>
              </a:rPr>
              <a:t>ForwardB</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 </a:t>
            </a:r>
            <a:r>
              <a:rPr kumimoji="0" lang="en-US" altLang="zh-CN" sz="24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01</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Picture 6" descr="f04-57-9780124077263"/>
          <p:cNvPicPr>
            <a:picLocks noChangeAspect="1"/>
          </p:cNvPicPr>
          <p:nvPr/>
        </p:nvPicPr>
        <p:blipFill>
          <a:blip r:embed="rId1"/>
          <a:stretch>
            <a:fillRect/>
          </a:stretch>
        </p:blipFill>
        <p:spPr>
          <a:xfrm>
            <a:off x="573088" y="901700"/>
            <a:ext cx="8102600" cy="5191125"/>
          </a:xfrm>
          <a:prstGeom prst="rect">
            <a:avLst/>
          </a:prstGeom>
          <a:noFill/>
          <a:ln w="9525">
            <a:noFill/>
          </a:ln>
        </p:spPr>
      </p:pic>
      <p:sp>
        <p:nvSpPr>
          <p:cNvPr id="41986"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Text Box 2"/>
          <p:cNvSpPr txBox="1">
            <a:spLocks noChangeArrowheads="1"/>
          </p:cNvSpPr>
          <p:nvPr/>
        </p:nvSpPr>
        <p:spPr bwMode="auto">
          <a:xfrm>
            <a:off x="3851275" y="4076700"/>
            <a:ext cx="28813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增加兼容立即数的通路</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cxnSp>
        <p:nvCxnSpPr>
          <p:cNvPr id="7" name="直接箭头连接符 6"/>
          <p:cNvCxnSpPr/>
          <p:nvPr/>
        </p:nvCxnSpPr>
        <p:spPr>
          <a:xfrm>
            <a:off x="4067175" y="3500438"/>
            <a:ext cx="433388" cy="576263"/>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43010" name="图片 2"/>
          <p:cNvPicPr>
            <a:picLocks noChangeAspect="1"/>
          </p:cNvPicPr>
          <p:nvPr/>
        </p:nvPicPr>
        <p:blipFill>
          <a:blip r:embed="rId1"/>
          <a:stretch>
            <a:fillRect/>
          </a:stretch>
        </p:blipFill>
        <p:spPr>
          <a:xfrm>
            <a:off x="1652588" y="1255713"/>
            <a:ext cx="6448425" cy="619125"/>
          </a:xfrm>
          <a:prstGeom prst="rect">
            <a:avLst/>
          </a:prstGeom>
          <a:noFill/>
          <a:ln w="9525">
            <a:noFill/>
          </a:ln>
        </p:spPr>
      </p:pic>
      <p:sp>
        <p:nvSpPr>
          <p:cNvPr id="4" name="矩形 3"/>
          <p:cNvSpPr/>
          <p:nvPr/>
        </p:nvSpPr>
        <p:spPr>
          <a:xfrm>
            <a:off x="1908175" y="2025650"/>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sub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4"/>
          <p:cNvSpPr/>
          <p:nvPr/>
        </p:nvSpPr>
        <p:spPr>
          <a:xfrm>
            <a:off x="2628900" y="20256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259138" y="2025650"/>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852863" y="202565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572000" y="202565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2555875" y="2887663"/>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and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3276600" y="28876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$2,$5</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3924300" y="28876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5219700" y="2887663"/>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矩形 13"/>
          <p:cNvSpPr/>
          <p:nvPr/>
        </p:nvSpPr>
        <p:spPr>
          <a:xfrm>
            <a:off x="3276600" y="3751263"/>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or</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3997325" y="37512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$6,$2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矩形 15"/>
          <p:cNvSpPr/>
          <p:nvPr/>
        </p:nvSpPr>
        <p:spPr>
          <a:xfrm>
            <a:off x="4645025" y="37512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5292725" y="3751263"/>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5942013" y="37512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矩形 23"/>
          <p:cNvSpPr/>
          <p:nvPr/>
        </p:nvSpPr>
        <p:spPr>
          <a:xfrm>
            <a:off x="3997325" y="461645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4716463" y="461645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矩形 25"/>
          <p:cNvSpPr/>
          <p:nvPr/>
        </p:nvSpPr>
        <p:spPr>
          <a:xfrm>
            <a:off x="5365750" y="46164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6013450" y="46164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6661150" y="46164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6" name="直接箭头连接符 35"/>
          <p:cNvCxnSpPr/>
          <p:nvPr/>
        </p:nvCxnSpPr>
        <p:spPr>
          <a:xfrm flipV="1">
            <a:off x="4932363" y="944563"/>
            <a:ext cx="1025525" cy="576263"/>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031" name="矩形 37"/>
          <p:cNvSpPr/>
          <p:nvPr/>
        </p:nvSpPr>
        <p:spPr>
          <a:xfrm>
            <a:off x="5956300" y="668338"/>
            <a:ext cx="2792413" cy="708025"/>
          </a:xfrm>
          <a:prstGeom prst="rect">
            <a:avLst/>
          </a:prstGeom>
          <a:noFill/>
          <a:ln w="9525">
            <a:noFill/>
          </a:ln>
        </p:spPr>
        <p:txBody>
          <a:bodyPr anchor="t" anchorCtr="0">
            <a:spAutoFit/>
          </a:bodyPr>
          <a:p>
            <a:r>
              <a:rPr lang="zh-CN" altLang="en-US" sz="2000" b="1" dirty="0">
                <a:solidFill>
                  <a:srgbClr val="C00000"/>
                </a:solidFill>
                <a:latin typeface="Arial" panose="020B0604020202020204" pitchFamily="34" charset="0"/>
                <a:ea typeface="宋体" panose="02010600030101010101" pitchFamily="2" charset="-122"/>
              </a:rPr>
              <a:t>下降沿完成</a:t>
            </a:r>
            <a:r>
              <a:rPr lang="en-US" altLang="zh-CN" sz="2000" b="1" dirty="0">
                <a:solidFill>
                  <a:srgbClr val="C00000"/>
                </a:solidFill>
                <a:latin typeface="Arial" panose="020B0604020202020204" pitchFamily="34" charset="0"/>
                <a:ea typeface="宋体" panose="02010600030101010101" pitchFamily="2" charset="-122"/>
              </a:rPr>
              <a:t>2</a:t>
            </a:r>
            <a:r>
              <a:rPr lang="zh-CN" altLang="en-US" sz="2000" b="1" dirty="0">
                <a:solidFill>
                  <a:srgbClr val="C00000"/>
                </a:solidFill>
                <a:latin typeface="Arial" panose="020B0604020202020204" pitchFamily="34" charset="0"/>
                <a:ea typeface="宋体" panose="02010600030101010101" pitchFamily="2" charset="-122"/>
              </a:rPr>
              <a:t>号寄存器的更新</a:t>
            </a:r>
            <a:endParaRPr lang="zh-CN" altLang="en-US" sz="2000" b="1" dirty="0">
              <a:solidFill>
                <a:srgbClr val="C00000"/>
              </a:solidFill>
              <a:latin typeface="Arial" panose="020B0604020202020204" pitchFamily="34" charset="0"/>
              <a:ea typeface="宋体" panose="02010600030101010101" pitchFamily="2" charset="-122"/>
            </a:endParaRPr>
          </a:p>
        </p:txBody>
      </p:sp>
      <p:pic>
        <p:nvPicPr>
          <p:cNvPr id="43032" name="图片 1"/>
          <p:cNvPicPr>
            <a:picLocks noChangeAspect="1"/>
          </p:cNvPicPr>
          <p:nvPr/>
        </p:nvPicPr>
        <p:blipFill>
          <a:blip r:embed="rId2"/>
          <a:stretch>
            <a:fillRect/>
          </a:stretch>
        </p:blipFill>
        <p:spPr>
          <a:xfrm>
            <a:off x="107950" y="1087438"/>
            <a:ext cx="1744663" cy="4933950"/>
          </a:xfrm>
          <a:prstGeom prst="rect">
            <a:avLst/>
          </a:prstGeom>
          <a:noFill/>
          <a:ln w="9525">
            <a:noFill/>
          </a:ln>
        </p:spPr>
      </p:pic>
      <p:sp>
        <p:nvSpPr>
          <p:cNvPr id="43033" name="Text Box 2"/>
          <p:cNvSpPr txBox="1"/>
          <p:nvPr/>
        </p:nvSpPr>
        <p:spPr>
          <a:xfrm>
            <a:off x="2627313" y="6169025"/>
            <a:ext cx="4608512"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转发</a:t>
            </a:r>
            <a:r>
              <a:rPr lang="en-US" altLang="zh-CN" sz="2600" dirty="0">
                <a:latin typeface="华文中宋" panose="02010600040101010101" pitchFamily="2" charset="-122"/>
                <a:ea typeface="华文中宋" panose="02010600040101010101" pitchFamily="2" charset="-122"/>
              </a:rPr>
              <a:t>/</a:t>
            </a:r>
            <a:r>
              <a:rPr lang="zh-CN" altLang="en-US" sz="2600" dirty="0">
                <a:latin typeface="华文中宋" panose="02010600040101010101" pitchFamily="2" charset="-122"/>
                <a:ea typeface="华文中宋" panose="02010600040101010101" pitchFamily="2" charset="-122"/>
              </a:rPr>
              <a:t>前推通路的时序图</a:t>
            </a:r>
            <a:endParaRPr lang="en-US" altLang="zh-CN" sz="2600" dirty="0">
              <a:latin typeface="华文中宋" panose="02010600040101010101" pitchFamily="2" charset="-122"/>
              <a:ea typeface="华文中宋" panose="02010600040101010101" pitchFamily="2" charset="-122"/>
            </a:endParaRPr>
          </a:p>
        </p:txBody>
      </p:sp>
      <p:sp>
        <p:nvSpPr>
          <p:cNvPr id="40" name="矩形 39"/>
          <p:cNvSpPr/>
          <p:nvPr/>
        </p:nvSpPr>
        <p:spPr>
          <a:xfrm>
            <a:off x="4716463" y="5408613"/>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1" name="矩形 40"/>
          <p:cNvSpPr/>
          <p:nvPr/>
        </p:nvSpPr>
        <p:spPr>
          <a:xfrm>
            <a:off x="5435600" y="5408613"/>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$15,</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100,$2</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矩形 41"/>
          <p:cNvSpPr/>
          <p:nvPr/>
        </p:nvSpPr>
        <p:spPr>
          <a:xfrm>
            <a:off x="6084888" y="5408613"/>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6732588" y="5408613"/>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MEM</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矩形 43"/>
          <p:cNvSpPr/>
          <p:nvPr/>
        </p:nvSpPr>
        <p:spPr>
          <a:xfrm>
            <a:off x="7380288" y="5408613"/>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矩形 44"/>
          <p:cNvSpPr/>
          <p:nvPr/>
        </p:nvSpPr>
        <p:spPr>
          <a:xfrm>
            <a:off x="4572000" y="28876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6" name="直接箭头连接符 45"/>
          <p:cNvCxnSpPr/>
          <p:nvPr/>
        </p:nvCxnSpPr>
        <p:spPr>
          <a:xfrm flipH="1" flipV="1">
            <a:off x="3987800" y="2241550"/>
            <a:ext cx="7938" cy="862013"/>
          </a:xfrm>
          <a:prstGeom prst="straightConnector1">
            <a:avLst/>
          </a:prstGeom>
          <a:ln w="3810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flipV="1">
            <a:off x="4708525" y="2312988"/>
            <a:ext cx="7938" cy="1727200"/>
          </a:xfrm>
          <a:prstGeom prst="straightConnector1">
            <a:avLst/>
          </a:prstGeom>
          <a:ln w="3810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Picture 6" descr="f04-57-9780124077263"/>
          <p:cNvPicPr>
            <a:picLocks noChangeAspect="1"/>
          </p:cNvPicPr>
          <p:nvPr/>
        </p:nvPicPr>
        <p:blipFill>
          <a:blip r:embed="rId1"/>
          <a:stretch>
            <a:fillRect/>
          </a:stretch>
        </p:blipFill>
        <p:spPr>
          <a:xfrm>
            <a:off x="573088" y="901700"/>
            <a:ext cx="8102600" cy="5191125"/>
          </a:xfrm>
          <a:prstGeom prst="rect">
            <a:avLst/>
          </a:prstGeom>
          <a:noFill/>
          <a:ln w="9525">
            <a:noFill/>
          </a:ln>
        </p:spPr>
      </p:pic>
      <p:sp>
        <p:nvSpPr>
          <p:cNvPr id="44034"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44035" name="图片 2"/>
          <p:cNvPicPr>
            <a:picLocks noChangeAspect="1"/>
          </p:cNvPicPr>
          <p:nvPr/>
        </p:nvPicPr>
        <p:blipFill>
          <a:blip r:embed="rId2"/>
          <a:stretch>
            <a:fillRect/>
          </a:stretch>
        </p:blipFill>
        <p:spPr>
          <a:xfrm>
            <a:off x="5940425" y="6316663"/>
            <a:ext cx="1225550" cy="352425"/>
          </a:xfrm>
          <a:prstGeom prst="rect">
            <a:avLst/>
          </a:prstGeom>
          <a:noFill/>
          <a:ln w="9525">
            <a:noFill/>
          </a:ln>
        </p:spPr>
      </p:pic>
      <p:pic>
        <p:nvPicPr>
          <p:cNvPr id="44036" name="图片 5"/>
          <p:cNvPicPr>
            <a:picLocks noChangeAspect="1"/>
          </p:cNvPicPr>
          <p:nvPr/>
        </p:nvPicPr>
        <p:blipFill>
          <a:blip r:embed="rId3"/>
          <a:stretch>
            <a:fillRect/>
          </a:stretch>
        </p:blipFill>
        <p:spPr>
          <a:xfrm>
            <a:off x="3635375" y="6321425"/>
            <a:ext cx="1296988" cy="354013"/>
          </a:xfrm>
          <a:prstGeom prst="rect">
            <a:avLst/>
          </a:prstGeom>
          <a:noFill/>
          <a:ln w="9525">
            <a:noFill/>
          </a:ln>
        </p:spPr>
      </p:pic>
      <p:pic>
        <p:nvPicPr>
          <p:cNvPr id="44037" name="图片 7"/>
          <p:cNvPicPr>
            <a:picLocks noChangeAspect="1"/>
          </p:cNvPicPr>
          <p:nvPr/>
        </p:nvPicPr>
        <p:blipFill>
          <a:blip r:embed="rId4"/>
          <a:stretch>
            <a:fillRect/>
          </a:stretch>
        </p:blipFill>
        <p:spPr>
          <a:xfrm>
            <a:off x="1258888" y="6315075"/>
            <a:ext cx="1081087" cy="331788"/>
          </a:xfrm>
          <a:prstGeom prst="rect">
            <a:avLst/>
          </a:prstGeom>
          <a:noFill/>
          <a:ln w="9525">
            <a:noFill/>
          </a:ln>
        </p:spPr>
      </p:pic>
      <p:cxnSp>
        <p:nvCxnSpPr>
          <p:cNvPr id="10" name="直接连接符 9"/>
          <p:cNvCxnSpPr/>
          <p:nvPr/>
        </p:nvCxnSpPr>
        <p:spPr>
          <a:xfrm>
            <a:off x="5724525" y="2349500"/>
            <a:ext cx="0" cy="34559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59113" y="5876925"/>
            <a:ext cx="266541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59113" y="1989138"/>
            <a:ext cx="0" cy="38877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2995613" y="1952625"/>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12290" name="Picture 6" descr="f04-33-9780124077263"/>
          <p:cNvPicPr>
            <a:picLocks noChangeAspect="1"/>
          </p:cNvPicPr>
          <p:nvPr/>
        </p:nvPicPr>
        <p:blipFill>
          <a:blip r:embed="rId1"/>
          <a:stretch>
            <a:fillRect/>
          </a:stretch>
        </p:blipFill>
        <p:spPr>
          <a:xfrm>
            <a:off x="179388" y="439738"/>
            <a:ext cx="8720137" cy="6302375"/>
          </a:xfrm>
          <a:prstGeom prst="rect">
            <a:avLst/>
          </a:prstGeom>
          <a:noFill/>
          <a:ln w="9525">
            <a:noFill/>
          </a:ln>
        </p:spPr>
      </p:pic>
      <p:sp>
        <p:nvSpPr>
          <p:cNvPr id="4" name="Rectangle 2"/>
          <p:cNvSpPr txBox="1">
            <a:spLocks noChangeArrowheads="1"/>
          </p:cNvSpPr>
          <p:nvPr/>
        </p:nvSpPr>
        <p:spPr>
          <a:xfrm>
            <a:off x="34925" y="6308725"/>
            <a:ext cx="4752975" cy="576263"/>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单周期处理器的</a:t>
            </a:r>
            <a:r>
              <a:rPr kumimoji="0" lang="en-US" altLang="zh-CN" sz="28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5</a:t>
            </a:r>
            <a:r>
              <a:rPr kumimoji="0" lang="zh-CN" altLang="en-US" sz="28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阶段划分</a:t>
            </a:r>
            <a:endParaRPr kumimoji="0" lang="zh-CN" altLang="en-US" sz="28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Picture 6" descr="f04-57-9780124077263"/>
          <p:cNvPicPr>
            <a:picLocks noChangeAspect="1"/>
          </p:cNvPicPr>
          <p:nvPr/>
        </p:nvPicPr>
        <p:blipFill>
          <a:blip r:embed="rId1"/>
          <a:stretch>
            <a:fillRect/>
          </a:stretch>
        </p:blipFill>
        <p:spPr>
          <a:xfrm>
            <a:off x="573088" y="901700"/>
            <a:ext cx="8102600" cy="5191125"/>
          </a:xfrm>
          <a:prstGeom prst="rect">
            <a:avLst/>
          </a:prstGeom>
          <a:noFill/>
          <a:ln w="9525">
            <a:noFill/>
          </a:ln>
        </p:spPr>
      </p:pic>
      <p:sp>
        <p:nvSpPr>
          <p:cNvPr id="45058"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45059" name="图片 2"/>
          <p:cNvPicPr>
            <a:picLocks noChangeAspect="1"/>
          </p:cNvPicPr>
          <p:nvPr/>
        </p:nvPicPr>
        <p:blipFill>
          <a:blip r:embed="rId2"/>
          <a:stretch>
            <a:fillRect/>
          </a:stretch>
        </p:blipFill>
        <p:spPr>
          <a:xfrm>
            <a:off x="7810500" y="6316663"/>
            <a:ext cx="1225550" cy="352425"/>
          </a:xfrm>
          <a:prstGeom prst="rect">
            <a:avLst/>
          </a:prstGeom>
          <a:noFill/>
          <a:ln w="9525">
            <a:noFill/>
          </a:ln>
        </p:spPr>
      </p:pic>
      <p:pic>
        <p:nvPicPr>
          <p:cNvPr id="45060" name="图片 5"/>
          <p:cNvPicPr>
            <a:picLocks noChangeAspect="1"/>
          </p:cNvPicPr>
          <p:nvPr/>
        </p:nvPicPr>
        <p:blipFill>
          <a:blip r:embed="rId3"/>
          <a:stretch>
            <a:fillRect/>
          </a:stretch>
        </p:blipFill>
        <p:spPr>
          <a:xfrm>
            <a:off x="5940425" y="6321425"/>
            <a:ext cx="1295400" cy="354013"/>
          </a:xfrm>
          <a:prstGeom prst="rect">
            <a:avLst/>
          </a:prstGeom>
          <a:noFill/>
          <a:ln w="9525">
            <a:noFill/>
          </a:ln>
        </p:spPr>
      </p:pic>
      <p:pic>
        <p:nvPicPr>
          <p:cNvPr id="45061" name="图片 7"/>
          <p:cNvPicPr>
            <a:picLocks noChangeAspect="1"/>
          </p:cNvPicPr>
          <p:nvPr/>
        </p:nvPicPr>
        <p:blipFill>
          <a:blip r:embed="rId4"/>
          <a:stretch>
            <a:fillRect/>
          </a:stretch>
        </p:blipFill>
        <p:spPr>
          <a:xfrm>
            <a:off x="3294063" y="6315075"/>
            <a:ext cx="1081087" cy="331788"/>
          </a:xfrm>
          <a:prstGeom prst="rect">
            <a:avLst/>
          </a:prstGeom>
          <a:noFill/>
          <a:ln w="9525">
            <a:noFill/>
          </a:ln>
        </p:spPr>
      </p:pic>
      <p:cxnSp>
        <p:nvCxnSpPr>
          <p:cNvPr id="10" name="直接连接符 9"/>
          <p:cNvCxnSpPr/>
          <p:nvPr/>
        </p:nvCxnSpPr>
        <p:spPr>
          <a:xfrm>
            <a:off x="8675688" y="3213100"/>
            <a:ext cx="0" cy="28082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16238" y="6092825"/>
            <a:ext cx="5759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16238" y="3068638"/>
            <a:ext cx="0" cy="30241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2995613" y="1952625"/>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10</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pic>
        <p:nvPicPr>
          <p:cNvPr id="45066" name="图片 3"/>
          <p:cNvPicPr>
            <a:picLocks noChangeAspect="1"/>
          </p:cNvPicPr>
          <p:nvPr/>
        </p:nvPicPr>
        <p:blipFill>
          <a:blip r:embed="rId5"/>
          <a:stretch>
            <a:fillRect/>
          </a:stretch>
        </p:blipFill>
        <p:spPr>
          <a:xfrm>
            <a:off x="827088" y="6359525"/>
            <a:ext cx="1216025" cy="287338"/>
          </a:xfrm>
          <a:prstGeom prst="rect">
            <a:avLst/>
          </a:prstGeom>
          <a:noFill/>
          <a:ln w="9525">
            <a:noFill/>
          </a:ln>
        </p:spPr>
      </p:pic>
      <p:sp>
        <p:nvSpPr>
          <p:cNvPr id="15" name="Text Box 2"/>
          <p:cNvSpPr txBox="1">
            <a:spLocks noChangeArrowheads="1"/>
          </p:cNvSpPr>
          <p:nvPr/>
        </p:nvSpPr>
        <p:spPr bwMode="auto">
          <a:xfrm>
            <a:off x="2484438" y="2816225"/>
            <a:ext cx="63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01</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sp>
        <p:nvSpPr>
          <p:cNvPr id="3" name="Text Box 4"/>
          <p:cNvSpPr txBox="1"/>
          <p:nvPr/>
        </p:nvSpPr>
        <p:spPr>
          <a:xfrm>
            <a:off x="250825" y="2205038"/>
            <a:ext cx="5768975" cy="1531937"/>
          </a:xfrm>
          <a:prstGeom prst="rect">
            <a:avLst/>
          </a:prstGeom>
          <a:noFill/>
          <a:ln w="9525">
            <a:noFill/>
          </a:ln>
        </p:spPr>
        <p:txBody>
          <a:bodyPr anchor="t" anchorCtr="0">
            <a:spAutoFit/>
          </a:bodyPr>
          <a:p>
            <a:pPr>
              <a:lnSpc>
                <a:spcPct val="120000"/>
              </a:lnSpc>
              <a:buSzTx/>
            </a:pPr>
            <a:r>
              <a:rPr lang="zh-CN" altLang="en-US" sz="30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指令序列</a:t>
            </a:r>
            <a:r>
              <a:rPr lang="en-US" altLang="zh-CN" sz="2600" dirty="0">
                <a:latin typeface="华文中宋" panose="02010600040101010101" pitchFamily="2" charset="-122"/>
                <a:ea typeface="华文中宋" panose="02010600040101010101" pitchFamily="2" charset="-122"/>
              </a:rPr>
              <a:t>1</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a:lnSpc>
                <a:spcPct val="120000"/>
              </a:lnSpc>
              <a:buSzTx/>
            </a:pPr>
            <a:r>
              <a:rPr lang="en-US" altLang="zh-CN" sz="2400" dirty="0">
                <a:latin typeface="华文中宋" panose="02010600040101010101" pitchFamily="2" charset="-122"/>
                <a:ea typeface="华文中宋" panose="02010600040101010101" pitchFamily="2" charset="-122"/>
              </a:rPr>
              <a:t>            add   $1, $2, 200;</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en-US" altLang="zh-CN" sz="2400" dirty="0">
                <a:latin typeface="华文中宋" panose="02010600040101010101" pitchFamily="2" charset="-122"/>
                <a:ea typeface="华文中宋" panose="02010600040101010101" pitchFamily="2" charset="-122"/>
              </a:rPr>
              <a:t>            add   $3, $1, $4;</a:t>
            </a:r>
            <a:endParaRPr lang="en-US" altLang="zh-CN" sz="2400" dirty="0">
              <a:latin typeface="华文中宋" panose="02010600040101010101" pitchFamily="2" charset="-122"/>
              <a:ea typeface="华文中宋" panose="02010600040101010101" pitchFamily="2" charset="-122"/>
            </a:endParaRPr>
          </a:p>
        </p:txBody>
      </p:sp>
      <p:sp>
        <p:nvSpPr>
          <p:cNvPr id="4" name="Text Box 4"/>
          <p:cNvSpPr txBox="1"/>
          <p:nvPr/>
        </p:nvSpPr>
        <p:spPr>
          <a:xfrm>
            <a:off x="250825" y="1122363"/>
            <a:ext cx="8816975" cy="1011237"/>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通过内部前推技术，是否能够解决以下两个指令序列的流水线暂停</a:t>
            </a:r>
            <a:r>
              <a:rPr lang="en-US" altLang="zh-CN"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p:txBody>
      </p:sp>
      <p:sp>
        <p:nvSpPr>
          <p:cNvPr id="6" name="Text Box 4"/>
          <p:cNvSpPr txBox="1"/>
          <p:nvPr/>
        </p:nvSpPr>
        <p:spPr>
          <a:xfrm>
            <a:off x="107950" y="3933825"/>
            <a:ext cx="8816975" cy="2640013"/>
          </a:xfrm>
          <a:prstGeom prst="rect">
            <a:avLst/>
          </a:prstGeom>
          <a:noFill/>
          <a:ln w="9525">
            <a:noFill/>
          </a:ln>
        </p:spPr>
        <p:txBody>
          <a:bodyPr anchor="t" anchorCtr="0">
            <a:spAutoFit/>
          </a:bodyPr>
          <a:p>
            <a:pPr>
              <a:lnSpc>
                <a:spcPct val="120000"/>
              </a:lnSpc>
              <a:buSzTx/>
            </a:pPr>
            <a:r>
              <a:rPr lang="zh-CN" altLang="en-US" sz="30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指令序列</a:t>
            </a:r>
            <a:r>
              <a:rPr lang="en-US" altLang="zh-CN" sz="2600" dirty="0">
                <a:latin typeface="华文中宋" panose="02010600040101010101" pitchFamily="2" charset="-122"/>
                <a:ea typeface="华文中宋" panose="02010600040101010101" pitchFamily="2" charset="-122"/>
              </a:rPr>
              <a:t>2</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a:lnSpc>
                <a:spcPct val="120000"/>
              </a:lnSpc>
              <a:buSzTx/>
            </a:pPr>
            <a:r>
              <a:rPr lang="en-US" altLang="zh-CN" sz="2600" dirty="0">
                <a:latin typeface="华文中宋" panose="02010600040101010101" pitchFamily="2" charset="-122"/>
                <a:ea typeface="华文中宋" panose="02010600040101010101" pitchFamily="2" charset="-122"/>
              </a:rPr>
              <a:t>            lw     $1, 200($2);</a:t>
            </a:r>
            <a:endParaRPr lang="en-US" altLang="zh-CN" sz="2600" dirty="0">
              <a:latin typeface="华文中宋" panose="02010600040101010101" pitchFamily="2" charset="-122"/>
              <a:ea typeface="华文中宋" panose="02010600040101010101" pitchFamily="2" charset="-122"/>
            </a:endParaRPr>
          </a:p>
          <a:p>
            <a:pPr>
              <a:lnSpc>
                <a:spcPct val="120000"/>
              </a:lnSpc>
              <a:buSzTx/>
            </a:pPr>
            <a:r>
              <a:rPr lang="en-US" altLang="zh-CN" sz="2600" dirty="0">
                <a:latin typeface="华文中宋" panose="02010600040101010101" pitchFamily="2" charset="-122"/>
                <a:ea typeface="华文中宋" panose="02010600040101010101" pitchFamily="2" charset="-122"/>
              </a:rPr>
              <a:t>            add   $3, $1, $4;</a:t>
            </a:r>
            <a:endParaRPr lang="en-US" altLang="zh-CN" sz="2600" dirty="0">
              <a:latin typeface="华文中宋" panose="02010600040101010101" pitchFamily="2" charset="-122"/>
              <a:ea typeface="华文中宋" panose="02010600040101010101" pitchFamily="2" charset="-122"/>
            </a:endParaRPr>
          </a:p>
          <a:p>
            <a:pPr>
              <a:lnSpc>
                <a:spcPct val="120000"/>
              </a:lnSpc>
              <a:buSzTx/>
            </a:pPr>
            <a:endParaRPr lang="en-US" altLang="zh-CN" sz="2800" dirty="0">
              <a:latin typeface="华文中宋" panose="02010600040101010101" pitchFamily="2" charset="-122"/>
              <a:ea typeface="华文中宋" panose="02010600040101010101" pitchFamily="2" charset="-122"/>
            </a:endParaRPr>
          </a:p>
          <a:p>
            <a:pPr>
              <a:lnSpc>
                <a:spcPct val="120000"/>
              </a:lnSpc>
              <a:buSzTx/>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上述的指令前推技术能否解决数据冒险？</a:t>
            </a:r>
            <a:endParaRPr lang="zh-CN" altLang="en-US" sz="2600" dirty="0">
              <a:latin typeface="华文中宋" panose="02010600040101010101" pitchFamily="2" charset="-122"/>
              <a:ea typeface="华文中宋" panose="02010600040101010101" pitchFamily="2" charset="-122"/>
            </a:endParaRPr>
          </a:p>
        </p:txBody>
      </p:sp>
      <p:sp>
        <p:nvSpPr>
          <p:cNvPr id="7" name="Rectangle 2"/>
          <p:cNvSpPr txBox="1">
            <a:spLocks noChangeArrowheads="1"/>
          </p:cNvSpPr>
          <p:nvPr/>
        </p:nvSpPr>
        <p:spPr>
          <a:xfrm>
            <a:off x="266700" y="422275"/>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10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j-cs"/>
              </a:rPr>
              <a:t>3</a:t>
            </a:r>
            <a:r>
              <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 数据冒险的进一步解决</a:t>
            </a:r>
            <a:endPar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39942" name="图片 2"/>
          <p:cNvPicPr>
            <a:picLocks noChangeAspect="1"/>
          </p:cNvPicPr>
          <p:nvPr/>
        </p:nvPicPr>
        <p:blipFill>
          <a:blip r:embed="rId1"/>
          <a:stretch>
            <a:fillRect/>
          </a:stretch>
        </p:blipFill>
        <p:spPr>
          <a:xfrm>
            <a:off x="1652588" y="549275"/>
            <a:ext cx="6448425" cy="619125"/>
          </a:xfrm>
          <a:prstGeom prst="rect">
            <a:avLst/>
          </a:prstGeom>
          <a:noFill/>
          <a:ln w="9525">
            <a:noFill/>
          </a:ln>
        </p:spPr>
      </p:pic>
      <p:sp>
        <p:nvSpPr>
          <p:cNvPr id="4" name="矩形 3"/>
          <p:cNvSpPr/>
          <p:nvPr/>
        </p:nvSpPr>
        <p:spPr>
          <a:xfrm>
            <a:off x="1908175" y="1570038"/>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lw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4"/>
          <p:cNvSpPr/>
          <p:nvPr/>
        </p:nvSpPr>
        <p:spPr>
          <a:xfrm>
            <a:off x="2628900" y="1570038"/>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200</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259138" y="1570038"/>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852863" y="1570038"/>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572000" y="1570038"/>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2555875" y="2432050"/>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3276600" y="243205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3924300" y="243205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5219700" y="2432050"/>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7116" name="Text Box 2"/>
          <p:cNvSpPr txBox="1"/>
          <p:nvPr/>
        </p:nvSpPr>
        <p:spPr>
          <a:xfrm>
            <a:off x="2627313" y="6169025"/>
            <a:ext cx="4608512" cy="57308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转发</a:t>
            </a:r>
            <a:r>
              <a:rPr lang="en-US" altLang="zh-CN" sz="2600" dirty="0">
                <a:latin typeface="华文中宋" panose="02010600040101010101" pitchFamily="2" charset="-122"/>
                <a:ea typeface="华文中宋" panose="02010600040101010101" pitchFamily="2" charset="-122"/>
              </a:rPr>
              <a:t>/</a:t>
            </a:r>
            <a:r>
              <a:rPr lang="zh-CN" altLang="en-US" sz="2600" dirty="0">
                <a:latin typeface="华文中宋" panose="02010600040101010101" pitchFamily="2" charset="-122"/>
                <a:ea typeface="华文中宋" panose="02010600040101010101" pitchFamily="2" charset="-122"/>
              </a:rPr>
              <a:t>前推通路的时序图</a:t>
            </a:r>
            <a:endParaRPr lang="en-US" altLang="zh-CN" sz="2600" dirty="0">
              <a:latin typeface="华文中宋" panose="02010600040101010101" pitchFamily="2" charset="-122"/>
              <a:ea typeface="华文中宋" panose="02010600040101010101" pitchFamily="2" charset="-122"/>
            </a:endParaRPr>
          </a:p>
        </p:txBody>
      </p:sp>
      <p:sp>
        <p:nvSpPr>
          <p:cNvPr id="45" name="矩形 44"/>
          <p:cNvSpPr/>
          <p:nvPr/>
        </p:nvSpPr>
        <p:spPr>
          <a:xfrm>
            <a:off x="4572000" y="243205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Text Box 2"/>
          <p:cNvSpPr txBox="1"/>
          <p:nvPr/>
        </p:nvSpPr>
        <p:spPr>
          <a:xfrm>
            <a:off x="107950" y="708025"/>
            <a:ext cx="1792288" cy="609600"/>
          </a:xfrm>
          <a:prstGeom prst="rect">
            <a:avLst/>
          </a:prstGeom>
          <a:noFill/>
          <a:ln w="9525">
            <a:noFill/>
          </a:ln>
        </p:spPr>
        <p:txBody>
          <a:bodyPr anchor="t" anchorCtr="0">
            <a:spAutoFit/>
          </a:bodyPr>
          <a:p>
            <a:pPr>
              <a:lnSpc>
                <a:spcPct val="120000"/>
              </a:lnSpc>
              <a:buSzTx/>
            </a:pPr>
            <a:r>
              <a:rPr lang="en-US" altLang="zh-CN" sz="1400" dirty="0">
                <a:latin typeface="Arial" panose="020B0604020202020204" pitchFamily="34" charset="0"/>
                <a:ea typeface="宋体" panose="02010600030101010101" pitchFamily="2" charset="-122"/>
              </a:rPr>
              <a:t>Program execution </a:t>
            </a:r>
            <a:endParaRPr lang="en-US" altLang="zh-CN" sz="1400" dirty="0">
              <a:latin typeface="Arial" panose="020B0604020202020204" pitchFamily="34" charset="0"/>
              <a:ea typeface="宋体" panose="02010600030101010101" pitchFamily="2" charset="-122"/>
            </a:endParaRPr>
          </a:p>
          <a:p>
            <a:pPr>
              <a:lnSpc>
                <a:spcPct val="120000"/>
              </a:lnSpc>
              <a:buSzTx/>
            </a:pPr>
            <a:r>
              <a:rPr lang="en-US" altLang="zh-CN" sz="1400" dirty="0">
                <a:latin typeface="Arial" panose="020B0604020202020204" pitchFamily="34" charset="0"/>
                <a:ea typeface="宋体" panose="02010600030101010101" pitchFamily="2" charset="-122"/>
              </a:rPr>
              <a:t>order</a:t>
            </a:r>
            <a:endParaRPr lang="en-US" altLang="zh-CN" sz="1400" dirty="0">
              <a:latin typeface="Arial" panose="020B0604020202020204" pitchFamily="34" charset="0"/>
              <a:ea typeface="宋体" panose="02010600030101010101" pitchFamily="2" charset="-122"/>
            </a:endParaRPr>
          </a:p>
        </p:txBody>
      </p:sp>
      <p:sp>
        <p:nvSpPr>
          <p:cNvPr id="37" name="Text Box 2"/>
          <p:cNvSpPr txBox="1"/>
          <p:nvPr/>
        </p:nvSpPr>
        <p:spPr>
          <a:xfrm>
            <a:off x="107950" y="1604963"/>
            <a:ext cx="1792288" cy="425450"/>
          </a:xfrm>
          <a:prstGeom prst="rect">
            <a:avLst/>
          </a:prstGeom>
          <a:noFill/>
          <a:ln w="9525">
            <a:noFill/>
          </a:ln>
        </p:spPr>
        <p:txBody>
          <a:bodyPr anchor="t" anchorCtr="0">
            <a:spAutoFit/>
          </a:bodyPr>
          <a:p>
            <a:pPr>
              <a:lnSpc>
                <a:spcPct val="120000"/>
              </a:lnSpc>
              <a:buSzTx/>
            </a:pPr>
            <a:r>
              <a:rPr lang="en-US" altLang="zh-CN" dirty="0">
                <a:latin typeface="Arial" panose="020B0604020202020204" pitchFamily="34" charset="0"/>
                <a:ea typeface="宋体" panose="02010600030101010101" pitchFamily="2" charset="-122"/>
              </a:rPr>
              <a:t>lw</a:t>
            </a:r>
            <a:r>
              <a:rPr lang="en-US" altLang="zh-CN" sz="1600" dirty="0">
                <a:latin typeface="Arial" panose="020B0604020202020204" pitchFamily="34" charset="0"/>
                <a:ea typeface="宋体" panose="02010600030101010101" pitchFamily="2" charset="-122"/>
              </a:rPr>
              <a:t>   $1, 200($2)</a:t>
            </a:r>
            <a:endParaRPr lang="en-US" altLang="zh-CN" sz="1600" dirty="0">
              <a:latin typeface="Arial" panose="020B0604020202020204" pitchFamily="34" charset="0"/>
              <a:ea typeface="宋体" panose="02010600030101010101" pitchFamily="2" charset="-122"/>
            </a:endParaRPr>
          </a:p>
        </p:txBody>
      </p:sp>
      <p:sp>
        <p:nvSpPr>
          <p:cNvPr id="39" name="Text Box 2"/>
          <p:cNvSpPr txBox="1"/>
          <p:nvPr/>
        </p:nvSpPr>
        <p:spPr>
          <a:xfrm>
            <a:off x="107950" y="2468563"/>
            <a:ext cx="1792288"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add  $3, $1, $4</a:t>
            </a:r>
            <a:endParaRPr lang="en-US" altLang="zh-CN" sz="1600" dirty="0">
              <a:latin typeface="Arial" panose="020B0604020202020204" pitchFamily="34" charset="0"/>
              <a:ea typeface="宋体" panose="02010600030101010101" pitchFamily="2" charset="-122"/>
            </a:endParaRPr>
          </a:p>
        </p:txBody>
      </p:sp>
      <p:cxnSp>
        <p:nvCxnSpPr>
          <p:cNvPr id="12" name="直接连接符 11"/>
          <p:cNvCxnSpPr/>
          <p:nvPr/>
        </p:nvCxnSpPr>
        <p:spPr>
          <a:xfrm>
            <a:off x="4643438" y="1460500"/>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95738" y="2325688"/>
            <a:ext cx="0" cy="719138"/>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995738" y="2181225"/>
            <a:ext cx="647700" cy="1444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8" descr="D:\教学\Computer Organization And Design\Picture\Think_2.jpg"/>
          <p:cNvPicPr>
            <a:picLocks noChangeAspect="1"/>
          </p:cNvPicPr>
          <p:nvPr/>
        </p:nvPicPr>
        <p:blipFill>
          <a:blip r:embed="rId2"/>
          <a:stretch>
            <a:fillRect/>
          </a:stretch>
        </p:blipFill>
        <p:spPr>
          <a:xfrm>
            <a:off x="5267325" y="1846263"/>
            <a:ext cx="600075" cy="544512"/>
          </a:xfrm>
          <a:prstGeom prst="rect">
            <a:avLst/>
          </a:prstGeom>
          <a:noFill/>
          <a:ln w="9525">
            <a:noFill/>
          </a:ln>
        </p:spPr>
      </p:pic>
      <p:sp>
        <p:nvSpPr>
          <p:cNvPr id="51" name="矩形 50"/>
          <p:cNvSpPr/>
          <p:nvPr/>
        </p:nvSpPr>
        <p:spPr>
          <a:xfrm>
            <a:off x="3706813" y="4113213"/>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lw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2" name="矩形 51"/>
          <p:cNvSpPr/>
          <p:nvPr/>
        </p:nvSpPr>
        <p:spPr>
          <a:xfrm>
            <a:off x="4427538" y="4113213"/>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200</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53" name="矩形 52"/>
          <p:cNvSpPr/>
          <p:nvPr/>
        </p:nvSpPr>
        <p:spPr>
          <a:xfrm>
            <a:off x="5057775" y="4113213"/>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5651500" y="4113213"/>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矩形 54"/>
          <p:cNvSpPr/>
          <p:nvPr/>
        </p:nvSpPr>
        <p:spPr>
          <a:xfrm>
            <a:off x="6370638" y="4113213"/>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56" name="矩形 55"/>
          <p:cNvSpPr/>
          <p:nvPr/>
        </p:nvSpPr>
        <p:spPr>
          <a:xfrm>
            <a:off x="4354513" y="5191125"/>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7" name="矩形 56"/>
          <p:cNvSpPr/>
          <p:nvPr/>
        </p:nvSpPr>
        <p:spPr>
          <a:xfrm>
            <a:off x="5067300" y="5191125"/>
            <a:ext cx="647700" cy="4333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schemeClr val="tx1"/>
                </a:solidFill>
                <a:effectLst/>
                <a:uLnTx/>
                <a:uFillTx/>
                <a:latin typeface="+mn-lt"/>
                <a:ea typeface="+mn-ea"/>
                <a:cs typeface="+mn-cs"/>
              </a:rPr>
              <a:t>STALL</a:t>
            </a:r>
            <a:endParaRPr kumimoji="0" lang="zh-CN" altLang="en-US" sz="1200" b="1" i="0" u="none" strike="noStrike" kern="1200" cap="none" spc="0" normalizeH="0" baseline="0" noProof="0" dirty="0">
              <a:ln>
                <a:noFill/>
              </a:ln>
              <a:solidFill>
                <a:schemeClr val="tx1"/>
              </a:solidFill>
              <a:effectLst/>
              <a:uLnTx/>
              <a:uFillTx/>
              <a:latin typeface="+mn-lt"/>
              <a:ea typeface="+mn-ea"/>
              <a:cs typeface="+mn-cs"/>
            </a:endParaRPr>
          </a:p>
        </p:txBody>
      </p:sp>
      <p:sp>
        <p:nvSpPr>
          <p:cNvPr id="58" name="矩形 57"/>
          <p:cNvSpPr/>
          <p:nvPr/>
        </p:nvSpPr>
        <p:spPr>
          <a:xfrm>
            <a:off x="6370638" y="519112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矩形 58"/>
          <p:cNvSpPr/>
          <p:nvPr/>
        </p:nvSpPr>
        <p:spPr>
          <a:xfrm>
            <a:off x="7667625" y="5191125"/>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0" name="矩形 59"/>
          <p:cNvSpPr/>
          <p:nvPr/>
        </p:nvSpPr>
        <p:spPr>
          <a:xfrm>
            <a:off x="7018338" y="519271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1" name="Text Box 2"/>
          <p:cNvSpPr txBox="1"/>
          <p:nvPr/>
        </p:nvSpPr>
        <p:spPr>
          <a:xfrm>
            <a:off x="1906588" y="4149725"/>
            <a:ext cx="1792287" cy="425450"/>
          </a:xfrm>
          <a:prstGeom prst="rect">
            <a:avLst/>
          </a:prstGeom>
          <a:noFill/>
          <a:ln w="9525">
            <a:noFill/>
          </a:ln>
        </p:spPr>
        <p:txBody>
          <a:bodyPr anchor="t" anchorCtr="0">
            <a:spAutoFit/>
          </a:bodyPr>
          <a:p>
            <a:pPr>
              <a:lnSpc>
                <a:spcPct val="120000"/>
              </a:lnSpc>
              <a:buSzTx/>
            </a:pPr>
            <a:r>
              <a:rPr lang="en-US" altLang="zh-CN" dirty="0">
                <a:latin typeface="Arial" panose="020B0604020202020204" pitchFamily="34" charset="0"/>
                <a:ea typeface="宋体" panose="02010600030101010101" pitchFamily="2" charset="-122"/>
              </a:rPr>
              <a:t>lw</a:t>
            </a:r>
            <a:r>
              <a:rPr lang="en-US" altLang="zh-CN" sz="1600" dirty="0">
                <a:latin typeface="Arial" panose="020B0604020202020204" pitchFamily="34" charset="0"/>
                <a:ea typeface="宋体" panose="02010600030101010101" pitchFamily="2" charset="-122"/>
              </a:rPr>
              <a:t>   $1, 200($2)</a:t>
            </a:r>
            <a:endParaRPr lang="en-US" altLang="zh-CN" sz="1600" dirty="0">
              <a:latin typeface="Arial" panose="020B0604020202020204" pitchFamily="34" charset="0"/>
              <a:ea typeface="宋体" panose="02010600030101010101" pitchFamily="2" charset="-122"/>
            </a:endParaRPr>
          </a:p>
        </p:txBody>
      </p:sp>
      <p:sp>
        <p:nvSpPr>
          <p:cNvPr id="62" name="Text Box 2"/>
          <p:cNvSpPr txBox="1"/>
          <p:nvPr/>
        </p:nvSpPr>
        <p:spPr>
          <a:xfrm>
            <a:off x="1906588" y="5157788"/>
            <a:ext cx="1792287"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add  $3, $1, $4</a:t>
            </a:r>
            <a:endParaRPr lang="en-US" altLang="zh-CN" sz="1600" dirty="0">
              <a:latin typeface="Arial" panose="020B0604020202020204" pitchFamily="34" charset="0"/>
              <a:ea typeface="宋体" panose="02010600030101010101" pitchFamily="2" charset="-122"/>
            </a:endParaRPr>
          </a:p>
        </p:txBody>
      </p:sp>
      <p:cxnSp>
        <p:nvCxnSpPr>
          <p:cNvPr id="63" name="直接连接符 62"/>
          <p:cNvCxnSpPr/>
          <p:nvPr/>
        </p:nvCxnSpPr>
        <p:spPr>
          <a:xfrm>
            <a:off x="6443663" y="5013325"/>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65" name="Picture 8" descr="D:\教学\Computer Organization And Design\Picture\Think_2.jpg"/>
          <p:cNvPicPr>
            <a:picLocks noChangeAspect="1"/>
          </p:cNvPicPr>
          <p:nvPr/>
        </p:nvPicPr>
        <p:blipFill>
          <a:blip r:embed="rId2"/>
          <a:stretch>
            <a:fillRect/>
          </a:stretch>
        </p:blipFill>
        <p:spPr>
          <a:xfrm>
            <a:off x="7067550" y="4533900"/>
            <a:ext cx="600075" cy="546100"/>
          </a:xfrm>
          <a:prstGeom prst="rect">
            <a:avLst/>
          </a:prstGeom>
          <a:noFill/>
          <a:ln w="9525">
            <a:noFill/>
          </a:ln>
        </p:spPr>
      </p:pic>
      <p:cxnSp>
        <p:nvCxnSpPr>
          <p:cNvPr id="67" name="直接连接符 66"/>
          <p:cNvCxnSpPr/>
          <p:nvPr/>
        </p:nvCxnSpPr>
        <p:spPr>
          <a:xfrm>
            <a:off x="6445250" y="4005263"/>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699125" y="518160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0" name="直接箭头连接符 69"/>
          <p:cNvCxnSpPr/>
          <p:nvPr/>
        </p:nvCxnSpPr>
        <p:spPr>
          <a:xfrm flipH="1">
            <a:off x="6443663" y="4510088"/>
            <a:ext cx="1588" cy="969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rot="5400000">
            <a:off x="4064000" y="3114675"/>
            <a:ext cx="439738" cy="71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Text Box 2"/>
          <p:cNvSpPr txBox="1"/>
          <p:nvPr/>
        </p:nvSpPr>
        <p:spPr>
          <a:xfrm>
            <a:off x="3132138" y="4581525"/>
            <a:ext cx="3600450" cy="498475"/>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如何检测，如何暂停？</a:t>
            </a:r>
            <a:endParaRPr lang="en-US" altLang="zh-CN" sz="24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fade">
                                      <p:cBhvr>
                                        <p:cTn id="7" dur="500"/>
                                        <p:tgtEl>
                                          <p:spTgt spid="399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500"/>
                                        <p:tgtEl>
                                          <p:spTgt spid="6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45" grpId="0" animBg="1"/>
      <p:bldP spid="35" grpId="0"/>
      <p:bldP spid="37" grpId="0"/>
      <p:bldP spid="39"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p:bldP spid="69" grpId="0" animBg="1"/>
      <p:bldP spid="22" grpId="0" animBg="1"/>
      <p:bldP spid="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8130" name="Text Box 2"/>
          <p:cNvSpPr txBox="1"/>
          <p:nvPr/>
        </p:nvSpPr>
        <p:spPr>
          <a:xfrm>
            <a:off x="558800" y="1341438"/>
            <a:ext cx="8137525" cy="1420812"/>
          </a:xfrm>
          <a:prstGeom prst="rect">
            <a:avLst/>
          </a:prstGeom>
          <a:noFill/>
          <a:ln w="9525">
            <a:noFill/>
          </a:ln>
        </p:spPr>
        <p:txBody>
          <a:bodyPr anchor="t" anchorCtr="0">
            <a:spAutoFit/>
          </a:bodyPr>
          <a:p>
            <a:pPr>
              <a:lnSpc>
                <a:spcPct val="120000"/>
              </a:lnSpc>
              <a:buSzTx/>
            </a:pPr>
            <a:r>
              <a:rPr lang="en-US" altLang="zh-CN" sz="2400" dirty="0">
                <a:latin typeface="华文中宋" panose="02010600040101010101" pitchFamily="2" charset="-122"/>
                <a:ea typeface="华文中宋" panose="02010600040101010101" pitchFamily="2" charset="-122"/>
              </a:rPr>
              <a:t>if (ID/EX.MemRead and </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en-US" altLang="zh-CN" sz="2400" dirty="0">
                <a:latin typeface="华文中宋" panose="02010600040101010101" pitchFamily="2" charset="-122"/>
                <a:ea typeface="华文中宋" panose="02010600040101010101" pitchFamily="2" charset="-122"/>
              </a:rPr>
              <a:t>   ((ID/EX.Rt = IF/ID.Rs) or (ID/EX.Rt = IF/ID.Rt)))</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en-US" altLang="zh-CN" sz="2400" dirty="0">
                <a:solidFill>
                  <a:srgbClr val="0070C0"/>
                </a:solidFill>
                <a:latin typeface="华文中宋" panose="02010600040101010101" pitchFamily="2" charset="-122"/>
                <a:ea typeface="华文中宋" panose="02010600040101010101" pitchFamily="2" charset="-122"/>
              </a:rPr>
              <a:t>Stall the pipeline</a:t>
            </a:r>
            <a:r>
              <a:rPr lang="en-US" altLang="zh-CN"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p:txBody>
      </p:sp>
      <p:sp>
        <p:nvSpPr>
          <p:cNvPr id="48131" name="Text Box 2"/>
          <p:cNvSpPr txBox="1"/>
          <p:nvPr/>
        </p:nvSpPr>
        <p:spPr>
          <a:xfrm>
            <a:off x="323850" y="515938"/>
            <a:ext cx="7632700" cy="531812"/>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检测</a:t>
            </a: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数据冒险的检测条件：</a:t>
            </a:r>
            <a:endParaRPr lang="en-US" altLang="zh-CN" sz="2600" dirty="0">
              <a:latin typeface="华文中宋" panose="02010600040101010101" pitchFamily="2" charset="-122"/>
              <a:ea typeface="华文中宋" panose="02010600040101010101" pitchFamily="2" charset="-122"/>
            </a:endParaRPr>
          </a:p>
        </p:txBody>
      </p:sp>
      <p:sp>
        <p:nvSpPr>
          <p:cNvPr id="48132" name="Text Box 2"/>
          <p:cNvSpPr txBox="1"/>
          <p:nvPr/>
        </p:nvSpPr>
        <p:spPr>
          <a:xfrm>
            <a:off x="323850" y="2997200"/>
            <a:ext cx="7632700" cy="1011238"/>
          </a:xfrm>
          <a:prstGeom prst="rect">
            <a:avLst/>
          </a:prstGeom>
          <a:noFill/>
          <a:ln w="9525">
            <a:noFill/>
          </a:ln>
        </p:spPr>
        <p:txBody>
          <a:bodyPr anchor="t" anchorCtr="0">
            <a:spAutoFit/>
          </a:bodyPr>
          <a:p>
            <a:pPr>
              <a:lnSpc>
                <a:spcPct val="120000"/>
              </a:lnSpc>
              <a:buSzTx/>
            </a:pPr>
            <a:r>
              <a:rPr lang="zh-CN" altLang="en-US" sz="2600" dirty="0">
                <a:latin typeface="华文中宋" panose="02010600040101010101" pitchFamily="2" charset="-122"/>
                <a:ea typeface="华文中宋" panose="02010600040101010101" pitchFamily="2" charset="-122"/>
              </a:rPr>
              <a:t>暂停流水线：</a:t>
            </a:r>
            <a:endParaRPr lang="en-US" altLang="zh-CN" sz="2600" dirty="0">
              <a:latin typeface="华文中宋" panose="02010600040101010101" pitchFamily="2" charset="-122"/>
              <a:ea typeface="华文中宋" panose="02010600040101010101" pitchFamily="2" charset="-122"/>
            </a:endParaRPr>
          </a:p>
          <a:p>
            <a:pPr>
              <a:lnSpc>
                <a:spcPct val="120000"/>
              </a:lnSpc>
              <a:buSzTx/>
            </a:pPr>
            <a:r>
              <a:rPr lang="zh-CN" altLang="en-US" sz="2600" dirty="0">
                <a:latin typeface="华文中宋" panose="02010600040101010101" pitchFamily="2" charset="-122"/>
                <a:ea typeface="华文中宋" panose="02010600040101010101" pitchFamily="2" charset="-122"/>
              </a:rPr>
              <a:t>保持</a:t>
            </a:r>
            <a:r>
              <a:rPr lang="en-US" altLang="zh-CN" sz="2600" dirty="0">
                <a:latin typeface="华文中宋" panose="02010600040101010101" pitchFamily="2" charset="-122"/>
                <a:ea typeface="华文中宋" panose="02010600040101010101" pitchFamily="2" charset="-122"/>
              </a:rPr>
              <a:t>PC</a:t>
            </a:r>
            <a:r>
              <a:rPr lang="zh-CN" altLang="en-US" sz="2600" dirty="0">
                <a:latin typeface="华文中宋" panose="02010600040101010101" pitchFamily="2" charset="-122"/>
                <a:ea typeface="华文中宋" panose="02010600040101010101" pitchFamily="2" charset="-122"/>
              </a:rPr>
              <a:t>寄存器和</a:t>
            </a:r>
            <a:r>
              <a:rPr lang="en-US" altLang="zh-CN" sz="2600" dirty="0">
                <a:latin typeface="华文中宋" panose="02010600040101010101" pitchFamily="2" charset="-122"/>
                <a:ea typeface="华文中宋" panose="02010600040101010101" pitchFamily="2" charset="-122"/>
              </a:rPr>
              <a:t>IF/ID</a:t>
            </a:r>
            <a:r>
              <a:rPr lang="zh-CN" altLang="en-US" sz="2600" dirty="0">
                <a:latin typeface="华文中宋" panose="02010600040101010101" pitchFamily="2" charset="-122"/>
                <a:ea typeface="华文中宋" panose="02010600040101010101" pitchFamily="2" charset="-122"/>
              </a:rPr>
              <a:t>寄存器不变</a:t>
            </a:r>
            <a:endParaRPr lang="en-US" altLang="zh-CN" sz="2600" dirty="0">
              <a:latin typeface="华文中宋" panose="02010600040101010101" pitchFamily="2" charset="-122"/>
              <a:ea typeface="华文中宋" panose="02010600040101010101" pitchFamily="2" charset="-122"/>
            </a:endParaRPr>
          </a:p>
        </p:txBody>
      </p:sp>
      <p:sp>
        <p:nvSpPr>
          <p:cNvPr id="11" name="矩形 10"/>
          <p:cNvSpPr/>
          <p:nvPr/>
        </p:nvSpPr>
        <p:spPr>
          <a:xfrm>
            <a:off x="2411413" y="4184650"/>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lw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3132138" y="41846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200</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3762375" y="4184650"/>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4356100" y="418465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5075238" y="418465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矩形 15"/>
          <p:cNvSpPr/>
          <p:nvPr/>
        </p:nvSpPr>
        <p:spPr>
          <a:xfrm>
            <a:off x="3130550" y="5095875"/>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矩形 17"/>
          <p:cNvSpPr/>
          <p:nvPr/>
        </p:nvSpPr>
        <p:spPr>
          <a:xfrm>
            <a:off x="4498975" y="509587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矩形 18"/>
          <p:cNvSpPr/>
          <p:nvPr/>
        </p:nvSpPr>
        <p:spPr>
          <a:xfrm>
            <a:off x="5794375" y="5095875"/>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5146675" y="50974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Box 2"/>
          <p:cNvSpPr txBox="1"/>
          <p:nvPr/>
        </p:nvSpPr>
        <p:spPr>
          <a:xfrm>
            <a:off x="611188" y="4221163"/>
            <a:ext cx="1793875" cy="425450"/>
          </a:xfrm>
          <a:prstGeom prst="rect">
            <a:avLst/>
          </a:prstGeom>
          <a:noFill/>
          <a:ln w="9525">
            <a:noFill/>
          </a:ln>
        </p:spPr>
        <p:txBody>
          <a:bodyPr anchor="t" anchorCtr="0">
            <a:spAutoFit/>
          </a:bodyPr>
          <a:p>
            <a:pPr>
              <a:lnSpc>
                <a:spcPct val="120000"/>
              </a:lnSpc>
              <a:buSzTx/>
            </a:pPr>
            <a:r>
              <a:rPr lang="en-US" altLang="zh-CN" dirty="0">
                <a:latin typeface="Arial" panose="020B0604020202020204" pitchFamily="34" charset="0"/>
                <a:ea typeface="宋体" panose="02010600030101010101" pitchFamily="2" charset="-122"/>
              </a:rPr>
              <a:t>lw</a:t>
            </a:r>
            <a:r>
              <a:rPr lang="en-US" altLang="zh-CN" sz="1600" dirty="0">
                <a:latin typeface="Arial" panose="020B0604020202020204" pitchFamily="34" charset="0"/>
                <a:ea typeface="宋体" panose="02010600030101010101" pitchFamily="2" charset="-122"/>
              </a:rPr>
              <a:t>   $1, 200($2)</a:t>
            </a:r>
            <a:endParaRPr lang="en-US" altLang="zh-CN" sz="1600" dirty="0">
              <a:latin typeface="Arial" panose="020B0604020202020204" pitchFamily="34" charset="0"/>
              <a:ea typeface="宋体" panose="02010600030101010101" pitchFamily="2" charset="-122"/>
            </a:endParaRPr>
          </a:p>
        </p:txBody>
      </p:sp>
      <p:sp>
        <p:nvSpPr>
          <p:cNvPr id="22" name="Text Box 2"/>
          <p:cNvSpPr txBox="1"/>
          <p:nvPr/>
        </p:nvSpPr>
        <p:spPr>
          <a:xfrm>
            <a:off x="690563" y="5157788"/>
            <a:ext cx="17938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add  $3, $1, $4</a:t>
            </a:r>
            <a:endParaRPr lang="en-US" altLang="zh-CN" sz="1600" dirty="0">
              <a:latin typeface="Arial" panose="020B0604020202020204" pitchFamily="34" charset="0"/>
              <a:ea typeface="宋体" panose="02010600030101010101" pitchFamily="2" charset="-122"/>
            </a:endParaRPr>
          </a:p>
        </p:txBody>
      </p:sp>
      <p:cxnSp>
        <p:nvCxnSpPr>
          <p:cNvPr id="25" name="直接连接符 24"/>
          <p:cNvCxnSpPr/>
          <p:nvPr/>
        </p:nvCxnSpPr>
        <p:spPr>
          <a:xfrm>
            <a:off x="3924300" y="5108575"/>
            <a:ext cx="0" cy="720725"/>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827463" y="50847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Text Box 2"/>
          <p:cNvSpPr txBox="1">
            <a:spLocks noChangeArrowheads="1"/>
          </p:cNvSpPr>
          <p:nvPr/>
        </p:nvSpPr>
        <p:spPr bwMode="auto">
          <a:xfrm>
            <a:off x="3860800" y="5516563"/>
            <a:ext cx="4826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检测到</a:t>
            </a:r>
            <a:r>
              <a:rPr kumimoji="0" lang="en-US" altLang="zh-CN" sz="20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lw</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数据冒险，保持</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PC</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和</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不变，</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关掉</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的所有写信号</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30" name="矩形 29"/>
          <p:cNvSpPr/>
          <p:nvPr/>
        </p:nvSpPr>
        <p:spPr>
          <a:xfrm>
            <a:off x="3849688" y="6307138"/>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5218113" y="6307138"/>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2" name="矩形 31"/>
          <p:cNvSpPr/>
          <p:nvPr/>
        </p:nvSpPr>
        <p:spPr>
          <a:xfrm>
            <a:off x="6515100" y="6307138"/>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矩形 32"/>
          <p:cNvSpPr/>
          <p:nvPr/>
        </p:nvSpPr>
        <p:spPr>
          <a:xfrm>
            <a:off x="5867400" y="630872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4" name="矩形 33"/>
          <p:cNvSpPr/>
          <p:nvPr/>
        </p:nvSpPr>
        <p:spPr>
          <a:xfrm>
            <a:off x="4548188" y="629602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animBg="1"/>
      <p:bldP spid="20" grpId="0" animBg="1"/>
      <p:bldP spid="21" grpId="0"/>
      <p:bldP spid="22" grpId="0"/>
      <p:bldP spid="26" grpId="0" animBg="1"/>
      <p:bldP spid="30" grpId="0" animBg="1"/>
      <p:bldP spid="31" grpId="0" animBg="1"/>
      <p:bldP spid="32" grpId="0" animBg="1"/>
      <p:bldP spid="33" grpId="0" animBg="1"/>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矩形 3"/>
          <p:cNvSpPr/>
          <p:nvPr/>
        </p:nvSpPr>
        <p:spPr>
          <a:xfrm>
            <a:off x="2411413" y="476250"/>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lw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矩形 4"/>
          <p:cNvSpPr/>
          <p:nvPr/>
        </p:nvSpPr>
        <p:spPr>
          <a:xfrm>
            <a:off x="3132138" y="47625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200</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762375" y="476250"/>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4356100" y="47625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5075238" y="47625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3130550" y="1387475"/>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4498975" y="138747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5794375" y="1387475"/>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矩形 11"/>
          <p:cNvSpPr/>
          <p:nvPr/>
        </p:nvSpPr>
        <p:spPr>
          <a:xfrm>
            <a:off x="5146675" y="138747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 Box 2"/>
          <p:cNvSpPr txBox="1"/>
          <p:nvPr/>
        </p:nvSpPr>
        <p:spPr>
          <a:xfrm>
            <a:off x="611188" y="512763"/>
            <a:ext cx="1793875" cy="423862"/>
          </a:xfrm>
          <a:prstGeom prst="rect">
            <a:avLst/>
          </a:prstGeom>
          <a:noFill/>
          <a:ln w="9525">
            <a:noFill/>
          </a:ln>
        </p:spPr>
        <p:txBody>
          <a:bodyPr anchor="t" anchorCtr="0">
            <a:spAutoFit/>
          </a:bodyPr>
          <a:p>
            <a:pPr>
              <a:lnSpc>
                <a:spcPct val="120000"/>
              </a:lnSpc>
              <a:buSzTx/>
            </a:pPr>
            <a:r>
              <a:rPr lang="en-US" altLang="zh-CN" dirty="0">
                <a:latin typeface="Arial" panose="020B0604020202020204" pitchFamily="34" charset="0"/>
                <a:ea typeface="宋体" panose="02010600030101010101" pitchFamily="2" charset="-122"/>
              </a:rPr>
              <a:t>lw</a:t>
            </a:r>
            <a:r>
              <a:rPr lang="en-US" altLang="zh-CN" sz="1600" dirty="0">
                <a:latin typeface="Arial" panose="020B0604020202020204" pitchFamily="34" charset="0"/>
                <a:ea typeface="宋体" panose="02010600030101010101" pitchFamily="2" charset="-122"/>
              </a:rPr>
              <a:t>   $1, 200($2)</a:t>
            </a:r>
            <a:endParaRPr lang="en-US" altLang="zh-CN" sz="1600" dirty="0">
              <a:latin typeface="Arial" panose="020B0604020202020204" pitchFamily="34" charset="0"/>
              <a:ea typeface="宋体" panose="02010600030101010101" pitchFamily="2" charset="-122"/>
            </a:endParaRPr>
          </a:p>
        </p:txBody>
      </p:sp>
      <p:sp>
        <p:nvSpPr>
          <p:cNvPr id="14" name="Text Box 2"/>
          <p:cNvSpPr txBox="1"/>
          <p:nvPr/>
        </p:nvSpPr>
        <p:spPr>
          <a:xfrm>
            <a:off x="690563" y="1449388"/>
            <a:ext cx="17938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add  $3, $1, $4</a:t>
            </a:r>
            <a:endParaRPr lang="en-US" altLang="zh-CN" sz="1600" dirty="0">
              <a:latin typeface="Arial" panose="020B0604020202020204" pitchFamily="34" charset="0"/>
              <a:ea typeface="宋体" panose="02010600030101010101" pitchFamily="2" charset="-122"/>
            </a:endParaRPr>
          </a:p>
        </p:txBody>
      </p:sp>
      <p:cxnSp>
        <p:nvCxnSpPr>
          <p:cNvPr id="15" name="直接连接符 14"/>
          <p:cNvCxnSpPr/>
          <p:nvPr/>
        </p:nvCxnSpPr>
        <p:spPr>
          <a:xfrm>
            <a:off x="3924300" y="1400175"/>
            <a:ext cx="0" cy="719138"/>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827463" y="1376363"/>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Text Box 2"/>
          <p:cNvSpPr txBox="1">
            <a:spLocks noChangeArrowheads="1"/>
          </p:cNvSpPr>
          <p:nvPr/>
        </p:nvSpPr>
        <p:spPr bwMode="auto">
          <a:xfrm>
            <a:off x="3860800" y="1808163"/>
            <a:ext cx="4826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检测到</a:t>
            </a:r>
            <a:r>
              <a:rPr kumimoji="0" lang="en-US" altLang="zh-CN" sz="20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lw</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数据冒险，保持</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PC</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和</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不变，</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关掉</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的所有写信号</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18" name="矩形 17"/>
          <p:cNvSpPr/>
          <p:nvPr/>
        </p:nvSpPr>
        <p:spPr>
          <a:xfrm>
            <a:off x="3849688" y="2598738"/>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矩形 18"/>
          <p:cNvSpPr/>
          <p:nvPr/>
        </p:nvSpPr>
        <p:spPr>
          <a:xfrm>
            <a:off x="5218113" y="2598738"/>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矩形 19"/>
          <p:cNvSpPr/>
          <p:nvPr/>
        </p:nvSpPr>
        <p:spPr>
          <a:xfrm>
            <a:off x="6515100" y="2598738"/>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矩形 20"/>
          <p:cNvSpPr/>
          <p:nvPr/>
        </p:nvSpPr>
        <p:spPr>
          <a:xfrm>
            <a:off x="5867400" y="2598738"/>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4548188" y="2587625"/>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矩形 22"/>
          <p:cNvSpPr/>
          <p:nvPr/>
        </p:nvSpPr>
        <p:spPr>
          <a:xfrm>
            <a:off x="3060700" y="4191000"/>
            <a:ext cx="720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lw</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矩形 23"/>
          <p:cNvSpPr/>
          <p:nvPr/>
        </p:nvSpPr>
        <p:spPr>
          <a:xfrm>
            <a:off x="3781425" y="4191000"/>
            <a:ext cx="647700"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$1,$2</a:t>
            </a:r>
            <a:endParaRPr kumimoji="0"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200</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4411663" y="4191000"/>
            <a:ext cx="593725"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5005388" y="4191000"/>
            <a:ext cx="71913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5724525" y="4191000"/>
            <a:ext cx="649288" cy="43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矩形 27"/>
          <p:cNvSpPr/>
          <p:nvPr/>
        </p:nvSpPr>
        <p:spPr>
          <a:xfrm>
            <a:off x="3708400" y="5270500"/>
            <a:ext cx="720725"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add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矩形 28"/>
          <p:cNvSpPr/>
          <p:nvPr/>
        </p:nvSpPr>
        <p:spPr>
          <a:xfrm>
            <a:off x="4421188" y="5270500"/>
            <a:ext cx="647700" cy="4333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schemeClr val="tx1"/>
                </a:solidFill>
                <a:effectLst/>
                <a:uLnTx/>
                <a:uFillTx/>
                <a:latin typeface="+mn-lt"/>
                <a:ea typeface="+mn-ea"/>
                <a:cs typeface="+mn-cs"/>
              </a:rPr>
              <a:t>STALL</a:t>
            </a:r>
            <a:endParaRPr kumimoji="0" lang="zh-CN" altLang="en-US" sz="1200" b="1" i="0" u="none" strike="noStrike" kern="1200" cap="none" spc="0" normalizeH="0" baseline="0" noProof="0" dirty="0">
              <a:ln>
                <a:noFill/>
              </a:ln>
              <a:solidFill>
                <a:schemeClr val="tx1"/>
              </a:solidFill>
              <a:effectLst/>
              <a:uLnTx/>
              <a:uFillTx/>
              <a:latin typeface="+mn-lt"/>
              <a:ea typeface="+mn-ea"/>
              <a:cs typeface="+mn-cs"/>
            </a:endParaRPr>
          </a:p>
        </p:txBody>
      </p:sp>
      <p:sp>
        <p:nvSpPr>
          <p:cNvPr id="30" name="矩形 29"/>
          <p:cNvSpPr/>
          <p:nvPr/>
        </p:nvSpPr>
        <p:spPr>
          <a:xfrm>
            <a:off x="5724525" y="527050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矩形 30"/>
          <p:cNvSpPr/>
          <p:nvPr/>
        </p:nvSpPr>
        <p:spPr>
          <a:xfrm>
            <a:off x="7019925" y="5270500"/>
            <a:ext cx="649288"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$3</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32" name="矩形 31"/>
          <p:cNvSpPr/>
          <p:nvPr/>
        </p:nvSpPr>
        <p:spPr>
          <a:xfrm>
            <a:off x="6372225" y="5270500"/>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Text Box 2"/>
          <p:cNvSpPr txBox="1"/>
          <p:nvPr/>
        </p:nvSpPr>
        <p:spPr>
          <a:xfrm>
            <a:off x="1258888" y="4227513"/>
            <a:ext cx="1793875" cy="425450"/>
          </a:xfrm>
          <a:prstGeom prst="rect">
            <a:avLst/>
          </a:prstGeom>
          <a:noFill/>
          <a:ln w="9525">
            <a:noFill/>
          </a:ln>
        </p:spPr>
        <p:txBody>
          <a:bodyPr anchor="t" anchorCtr="0">
            <a:spAutoFit/>
          </a:bodyPr>
          <a:p>
            <a:pPr>
              <a:lnSpc>
                <a:spcPct val="120000"/>
              </a:lnSpc>
              <a:buSzTx/>
            </a:pPr>
            <a:r>
              <a:rPr lang="en-US" altLang="zh-CN" dirty="0">
                <a:latin typeface="Arial" panose="020B0604020202020204" pitchFamily="34" charset="0"/>
                <a:ea typeface="宋体" panose="02010600030101010101" pitchFamily="2" charset="-122"/>
              </a:rPr>
              <a:t>lw</a:t>
            </a:r>
            <a:r>
              <a:rPr lang="en-US" altLang="zh-CN" sz="1600" dirty="0">
                <a:latin typeface="Arial" panose="020B0604020202020204" pitchFamily="34" charset="0"/>
                <a:ea typeface="宋体" panose="02010600030101010101" pitchFamily="2" charset="-122"/>
              </a:rPr>
              <a:t>   $1, 200($2)</a:t>
            </a:r>
            <a:endParaRPr lang="en-US" altLang="zh-CN" sz="1600" dirty="0">
              <a:latin typeface="Arial" panose="020B0604020202020204" pitchFamily="34" charset="0"/>
              <a:ea typeface="宋体" panose="02010600030101010101" pitchFamily="2" charset="-122"/>
            </a:endParaRPr>
          </a:p>
        </p:txBody>
      </p:sp>
      <p:sp>
        <p:nvSpPr>
          <p:cNvPr id="34" name="Text Box 2"/>
          <p:cNvSpPr txBox="1"/>
          <p:nvPr/>
        </p:nvSpPr>
        <p:spPr>
          <a:xfrm>
            <a:off x="1258888" y="5235575"/>
            <a:ext cx="1793875" cy="387350"/>
          </a:xfrm>
          <a:prstGeom prst="rect">
            <a:avLst/>
          </a:prstGeom>
          <a:noFill/>
          <a:ln w="9525">
            <a:noFill/>
          </a:ln>
        </p:spPr>
        <p:txBody>
          <a:bodyPr anchor="t" anchorCtr="0">
            <a:spAutoFit/>
          </a:bodyPr>
          <a:p>
            <a:pPr>
              <a:lnSpc>
                <a:spcPct val="120000"/>
              </a:lnSpc>
              <a:buSzTx/>
            </a:pPr>
            <a:r>
              <a:rPr lang="en-US" altLang="zh-CN" sz="1600" dirty="0">
                <a:latin typeface="Arial" panose="020B0604020202020204" pitchFamily="34" charset="0"/>
                <a:ea typeface="宋体" panose="02010600030101010101" pitchFamily="2" charset="-122"/>
              </a:rPr>
              <a:t>add  $3, $1, $4</a:t>
            </a:r>
            <a:endParaRPr lang="en-US" altLang="zh-CN" sz="1600" dirty="0">
              <a:latin typeface="Arial" panose="020B0604020202020204" pitchFamily="34" charset="0"/>
              <a:ea typeface="宋体" panose="02010600030101010101" pitchFamily="2" charset="-122"/>
            </a:endParaRPr>
          </a:p>
        </p:txBody>
      </p:sp>
      <p:cxnSp>
        <p:nvCxnSpPr>
          <p:cNvPr id="35" name="直接连接符 34"/>
          <p:cNvCxnSpPr/>
          <p:nvPr/>
        </p:nvCxnSpPr>
        <p:spPr>
          <a:xfrm>
            <a:off x="5797550" y="5091113"/>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799138" y="4083050"/>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053013" y="5259388"/>
            <a:ext cx="647700" cy="433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$1,$4</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9" name="直接箭头连接符 38"/>
          <p:cNvCxnSpPr/>
          <p:nvPr/>
        </p:nvCxnSpPr>
        <p:spPr>
          <a:xfrm flipH="1">
            <a:off x="5797550" y="4587875"/>
            <a:ext cx="1588" cy="969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右箭头 39"/>
          <p:cNvSpPr/>
          <p:nvPr/>
        </p:nvSpPr>
        <p:spPr>
          <a:xfrm rot="5400000">
            <a:off x="4064794" y="3288506"/>
            <a:ext cx="438150" cy="71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2" name="直接连接符 41"/>
          <p:cNvCxnSpPr/>
          <p:nvPr/>
        </p:nvCxnSpPr>
        <p:spPr>
          <a:xfrm>
            <a:off x="5291138" y="2492375"/>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92725" y="404813"/>
            <a:ext cx="0" cy="720725"/>
          </a:xfrm>
          <a:prstGeom prst="line">
            <a:avLst/>
          </a:prstGeom>
          <a:ln w="381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291138" y="1125538"/>
            <a:ext cx="0" cy="13001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193" name="Text Box 2"/>
          <p:cNvSpPr txBox="1"/>
          <p:nvPr/>
        </p:nvSpPr>
        <p:spPr>
          <a:xfrm>
            <a:off x="2265363" y="3357563"/>
            <a:ext cx="1154112" cy="430212"/>
          </a:xfrm>
          <a:prstGeom prst="rect">
            <a:avLst/>
          </a:prstGeom>
          <a:noFill/>
          <a:ln w="9525">
            <a:noFill/>
          </a:ln>
        </p:spPr>
        <p:txBody>
          <a:bodyPr anchor="t" anchorCtr="0">
            <a:spAutoFit/>
          </a:bodyPr>
          <a:p>
            <a:pPr>
              <a:lnSpc>
                <a:spcPct val="120000"/>
              </a:lnSpc>
              <a:buSzTx/>
            </a:pPr>
            <a:r>
              <a:rPr lang="zh-CN" altLang="en-US" sz="2000" dirty="0">
                <a:latin typeface="华文中宋" panose="02010600040101010101" pitchFamily="2" charset="-122"/>
                <a:ea typeface="华文中宋" panose="02010600040101010101" pitchFamily="2" charset="-122"/>
              </a:rPr>
              <a:t>简画为：</a:t>
            </a:r>
            <a:endParaRPr lang="en-US" altLang="zh-CN" sz="20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500"/>
                                        <p:tgtEl>
                                          <p:spTgt spid="3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4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P spid="38" grpId="0" animBg="1"/>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50178" name="Picture 6" descr="f04-60-9780124077263"/>
          <p:cNvPicPr>
            <a:picLocks noChangeAspect="1"/>
          </p:cNvPicPr>
          <p:nvPr/>
        </p:nvPicPr>
        <p:blipFill>
          <a:blip r:embed="rId1"/>
          <a:stretch>
            <a:fillRect/>
          </a:stretch>
        </p:blipFill>
        <p:spPr>
          <a:xfrm>
            <a:off x="107950" y="1352550"/>
            <a:ext cx="8969375" cy="5461000"/>
          </a:xfrm>
          <a:prstGeom prst="rect">
            <a:avLst/>
          </a:prstGeom>
          <a:noFill/>
          <a:ln w="9525">
            <a:noFill/>
          </a:ln>
        </p:spPr>
      </p:pic>
      <p:sp>
        <p:nvSpPr>
          <p:cNvPr id="50179" name="Text Box 2"/>
          <p:cNvSpPr txBox="1"/>
          <p:nvPr/>
        </p:nvSpPr>
        <p:spPr>
          <a:xfrm>
            <a:off x="323850" y="260350"/>
            <a:ext cx="8362950" cy="1052513"/>
          </a:xfrm>
          <a:prstGeom prst="rect">
            <a:avLst/>
          </a:prstGeom>
          <a:noFill/>
          <a:ln w="9525">
            <a:noFill/>
          </a:ln>
        </p:spPr>
        <p:txBody>
          <a:bodyPr anchor="t" anchorCtr="0">
            <a:spAutoFit/>
          </a:bodyPr>
          <a:p>
            <a:pPr>
              <a:lnSpc>
                <a:spcPct val="120000"/>
              </a:lnSpc>
              <a:buSzTx/>
            </a:pPr>
            <a:r>
              <a:rPr lang="zh-CN" altLang="en-US" sz="2800" dirty="0">
                <a:latin typeface="华文中宋" panose="02010600040101010101" pitchFamily="2" charset="-122"/>
                <a:ea typeface="华文中宋" panose="02010600040101010101" pitchFamily="2" charset="-122"/>
              </a:rPr>
              <a:t>增加了暂停流水线的机制：</a:t>
            </a:r>
            <a:endParaRPr lang="en-US" altLang="zh-CN" sz="2800" dirty="0">
              <a:latin typeface="华文中宋" panose="02010600040101010101" pitchFamily="2" charset="-122"/>
              <a:ea typeface="华文中宋" panose="02010600040101010101" pitchFamily="2" charset="-122"/>
            </a:endParaRPr>
          </a:p>
          <a:p>
            <a:pPr>
              <a:lnSpc>
                <a:spcPct val="120000"/>
              </a:lnSpc>
              <a:buSzTx/>
            </a:pPr>
            <a:r>
              <a:rPr lang="zh-CN" altLang="en-US" sz="2400" dirty="0">
                <a:solidFill>
                  <a:srgbClr val="C00000"/>
                </a:solidFill>
                <a:latin typeface="华文中宋" panose="02010600040101010101" pitchFamily="2" charset="-122"/>
                <a:ea typeface="华文中宋" panose="02010600040101010101" pitchFamily="2" charset="-122"/>
              </a:rPr>
              <a:t>封锁</a:t>
            </a:r>
            <a:r>
              <a:rPr lang="en-US" altLang="zh-CN" sz="2400" dirty="0">
                <a:solidFill>
                  <a:srgbClr val="C00000"/>
                </a:solidFill>
                <a:latin typeface="华文中宋" panose="02010600040101010101" pitchFamily="2" charset="-122"/>
                <a:ea typeface="华文中宋" panose="02010600040101010101" pitchFamily="2" charset="-122"/>
              </a:rPr>
              <a:t>PC</a:t>
            </a:r>
            <a:r>
              <a:rPr lang="zh-CN" altLang="en-US" sz="2400" dirty="0">
                <a:solidFill>
                  <a:srgbClr val="C00000"/>
                </a:solidFill>
                <a:latin typeface="华文中宋" panose="02010600040101010101" pitchFamily="2" charset="-122"/>
                <a:ea typeface="华文中宋" panose="02010600040101010101" pitchFamily="2" charset="-122"/>
              </a:rPr>
              <a:t>寄存器和</a:t>
            </a:r>
            <a:r>
              <a:rPr lang="en-US" altLang="zh-CN" sz="2400" dirty="0">
                <a:solidFill>
                  <a:srgbClr val="C00000"/>
                </a:solidFill>
                <a:latin typeface="华文中宋" panose="02010600040101010101" pitchFamily="2" charset="-122"/>
                <a:ea typeface="华文中宋" panose="02010600040101010101" pitchFamily="2" charset="-122"/>
              </a:rPr>
              <a:t>IF/ID</a:t>
            </a:r>
            <a:r>
              <a:rPr lang="zh-CN" altLang="en-US" sz="2400" dirty="0">
                <a:solidFill>
                  <a:srgbClr val="C00000"/>
                </a:solidFill>
                <a:latin typeface="华文中宋" panose="02010600040101010101" pitchFamily="2" charset="-122"/>
                <a:ea typeface="华文中宋" panose="02010600040101010101" pitchFamily="2" charset="-122"/>
              </a:rPr>
              <a:t>寄存器的更新</a:t>
            </a:r>
            <a:endParaRPr lang="en-US" altLang="zh-CN" sz="2400" dirty="0">
              <a:solidFill>
                <a:srgbClr val="C00000"/>
              </a:solidFill>
              <a:latin typeface="华文中宋" panose="02010600040101010101" pitchFamily="2" charset="-122"/>
              <a:ea typeface="华文中宋" panose="02010600040101010101" pitchFamily="2" charset="-122"/>
            </a:endParaRPr>
          </a:p>
        </p:txBody>
      </p:sp>
      <p:sp>
        <p:nvSpPr>
          <p:cNvPr id="5" name="椭圆 4"/>
          <p:cNvSpPr/>
          <p:nvPr/>
        </p:nvSpPr>
        <p:spPr>
          <a:xfrm>
            <a:off x="1116013" y="1773238"/>
            <a:ext cx="649288" cy="7921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36512" y="2565400"/>
            <a:ext cx="649288" cy="7921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pic>
        <p:nvPicPr>
          <p:cNvPr id="51202" name="Picture 2"/>
          <p:cNvPicPr>
            <a:picLocks noChangeAspect="1"/>
          </p:cNvPicPr>
          <p:nvPr/>
        </p:nvPicPr>
        <p:blipFill>
          <a:blip r:embed="rId1"/>
          <a:stretch>
            <a:fillRect/>
          </a:stretch>
        </p:blipFill>
        <p:spPr>
          <a:xfrm>
            <a:off x="609600" y="1447800"/>
            <a:ext cx="7967663" cy="3414713"/>
          </a:xfrm>
          <a:prstGeom prst="rect">
            <a:avLst/>
          </a:prstGeom>
          <a:noFill/>
          <a:ln w="9525">
            <a:noFill/>
          </a:ln>
        </p:spPr>
      </p:pic>
      <p:sp>
        <p:nvSpPr>
          <p:cNvPr id="51203" name="Text Box 4"/>
          <p:cNvSpPr txBox="1"/>
          <p:nvPr/>
        </p:nvSpPr>
        <p:spPr>
          <a:xfrm>
            <a:off x="1828800" y="609600"/>
            <a:ext cx="6019800" cy="492125"/>
          </a:xfrm>
          <a:prstGeom prst="rect">
            <a:avLst/>
          </a:prstGeom>
          <a:noFill/>
          <a:ln w="9525">
            <a:noFill/>
          </a:ln>
        </p:spPr>
        <p:txBody>
          <a:bodyPr anchor="t" anchorCtr="0">
            <a:spAutoFit/>
          </a:bodyPr>
          <a:p>
            <a:pPr>
              <a:spcBef>
                <a:spcPct val="50000"/>
              </a:spcBef>
              <a:buSzTx/>
            </a:pPr>
            <a:r>
              <a:rPr lang="zh-CN" altLang="en-US" sz="2600" b="1" dirty="0">
                <a:latin typeface="华文中宋" panose="02010600040101010101" pitchFamily="2" charset="-122"/>
                <a:ea typeface="华文中宋" panose="02010600040101010101" pitchFamily="2" charset="-122"/>
              </a:rPr>
              <a:t>封锁信号</a:t>
            </a:r>
            <a:r>
              <a:rPr lang="en-US" altLang="zh-CN" sz="2600" b="1" dirty="0">
                <a:latin typeface="华文中宋" panose="02010600040101010101" pitchFamily="2" charset="-122"/>
                <a:ea typeface="华文中宋" panose="02010600040101010101" pitchFamily="2" charset="-122"/>
              </a:rPr>
              <a:t>e</a:t>
            </a:r>
            <a:r>
              <a:rPr lang="zh-CN" altLang="en-US" sz="2600" b="1" dirty="0">
                <a:latin typeface="华文中宋" panose="02010600040101010101" pitchFamily="2" charset="-122"/>
                <a:ea typeface="华文中宋" panose="02010600040101010101" pitchFamily="2" charset="-122"/>
              </a:rPr>
              <a:t>封锁输入信号</a:t>
            </a:r>
            <a:r>
              <a:rPr lang="en-US" altLang="zh-CN" sz="2600" b="1" dirty="0">
                <a:latin typeface="华文中宋" panose="02010600040101010101" pitchFamily="2" charset="-122"/>
                <a:ea typeface="华文中宋" panose="02010600040101010101" pitchFamily="2" charset="-122"/>
              </a:rPr>
              <a:t>d</a:t>
            </a:r>
            <a:r>
              <a:rPr lang="zh-CN" altLang="en-US" sz="2600" b="1" dirty="0">
                <a:latin typeface="华文中宋" panose="02010600040101010101" pitchFamily="2" charset="-122"/>
                <a:ea typeface="华文中宋" panose="02010600040101010101" pitchFamily="2" charset="-122"/>
              </a:rPr>
              <a:t>的参考实现</a:t>
            </a:r>
            <a:endParaRPr lang="zh-CN" altLang="en-US" sz="2600" b="1" dirty="0">
              <a:latin typeface="华文中宋" panose="02010600040101010101" pitchFamily="2" charset="-122"/>
              <a:ea typeface="华文中宋" panose="02010600040101010101" pitchFamily="2" charset="-122"/>
            </a:endParaRPr>
          </a:p>
        </p:txBody>
      </p:sp>
      <p:sp>
        <p:nvSpPr>
          <p:cNvPr id="51204" name="Text Box 4"/>
          <p:cNvSpPr txBox="1"/>
          <p:nvPr/>
        </p:nvSpPr>
        <p:spPr>
          <a:xfrm>
            <a:off x="6019800" y="3181350"/>
            <a:ext cx="990600" cy="400050"/>
          </a:xfrm>
          <a:prstGeom prst="rect">
            <a:avLst/>
          </a:prstGeom>
          <a:noFill/>
          <a:ln w="9525">
            <a:noFill/>
          </a:ln>
        </p:spPr>
        <p:txBody>
          <a:bodyPr anchor="t" anchorCtr="0">
            <a:spAutoFit/>
          </a:bodyPr>
          <a:p>
            <a:pPr>
              <a:spcBef>
                <a:spcPct val="50000"/>
              </a:spcBef>
              <a:buSzTx/>
            </a:pPr>
            <a:r>
              <a:rPr lang="en-US" altLang="zh-CN" sz="2000" b="1" dirty="0">
                <a:latin typeface="Garamond" panose="02020404030301010803" pitchFamily="18" charset="0"/>
                <a:ea typeface="宋体" panose="02010600030101010101" pitchFamily="2" charset="-122"/>
              </a:rPr>
              <a:t>D   FF</a:t>
            </a:r>
            <a:endParaRPr lang="zh-CN" altLang="en-US" sz="2000" b="1" dirty="0">
              <a:latin typeface="Garamond" panose="02020404030301010803" pitchFamily="18" charset="0"/>
              <a:ea typeface="宋体" panose="02010600030101010101" pitchFamily="2" charset="-122"/>
            </a:endParaRPr>
          </a:p>
        </p:txBody>
      </p:sp>
      <p:sp>
        <p:nvSpPr>
          <p:cNvPr id="51205" name="Text Box 4"/>
          <p:cNvSpPr txBox="1"/>
          <p:nvPr/>
        </p:nvSpPr>
        <p:spPr>
          <a:xfrm>
            <a:off x="457200" y="4868863"/>
            <a:ext cx="8229600" cy="1893887"/>
          </a:xfrm>
          <a:prstGeom prst="rect">
            <a:avLst/>
          </a:prstGeom>
          <a:noFill/>
          <a:ln w="9525">
            <a:noFill/>
          </a:ln>
        </p:spPr>
        <p:txBody>
          <a:bodyPr anchor="t" anchorCtr="0">
            <a:spAutoFit/>
          </a:bodyPr>
          <a:p>
            <a:pPr marL="514350" indent="-514350">
              <a:spcBef>
                <a:spcPct val="50000"/>
              </a:spcBef>
              <a:buClrTx/>
              <a:buSzTx/>
              <a:buFontTx/>
              <a:buAutoNum type="arabicPeriod"/>
            </a:pPr>
            <a:r>
              <a:rPr lang="en-US" altLang="zh-CN" sz="2600" dirty="0">
                <a:latin typeface="华文中宋" panose="02010600040101010101" pitchFamily="2" charset="-122"/>
                <a:ea typeface="华文中宋" panose="02010600040101010101" pitchFamily="2" charset="-122"/>
              </a:rPr>
              <a:t>e</a:t>
            </a:r>
            <a:r>
              <a:rPr lang="zh-CN" altLang="en-US" sz="2600" dirty="0">
                <a:latin typeface="华文中宋" panose="02010600040101010101" pitchFamily="2" charset="-122"/>
                <a:ea typeface="华文中宋" panose="02010600040101010101" pitchFamily="2" charset="-122"/>
              </a:rPr>
              <a:t>是多路选择器的选择信号，</a:t>
            </a:r>
            <a:r>
              <a:rPr lang="en-US" altLang="zh-CN" sz="2600" dirty="0">
                <a:latin typeface="华文中宋" panose="02010600040101010101" pitchFamily="2" charset="-122"/>
                <a:ea typeface="华文中宋" panose="02010600040101010101" pitchFamily="2" charset="-122"/>
              </a:rPr>
              <a:t>e=1</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y=a1;  e=0,  y=a0.</a:t>
            </a:r>
            <a:endParaRPr lang="en-US" altLang="zh-CN" sz="2600" dirty="0">
              <a:latin typeface="华文中宋" panose="02010600040101010101" pitchFamily="2" charset="-122"/>
              <a:ea typeface="华文中宋" panose="02010600040101010101" pitchFamily="2" charset="-122"/>
            </a:endParaRPr>
          </a:p>
          <a:p>
            <a:pPr marL="514350" indent="-514350">
              <a:spcBef>
                <a:spcPct val="50000"/>
              </a:spcBef>
              <a:buClrTx/>
              <a:buSzTx/>
              <a:buFontTx/>
              <a:buAutoNum type="arabicPeriod"/>
            </a:pPr>
            <a:r>
              <a:rPr lang="zh-CN" altLang="en-US" sz="2600" dirty="0">
                <a:latin typeface="华文中宋" panose="02010600040101010101" pitchFamily="2" charset="-122"/>
                <a:ea typeface="华文中宋" panose="02010600040101010101" pitchFamily="2" charset="-122"/>
              </a:rPr>
              <a:t>在</a:t>
            </a:r>
            <a:r>
              <a:rPr lang="en-US" altLang="zh-CN" sz="2600" dirty="0">
                <a:latin typeface="华文中宋" panose="02010600040101010101" pitchFamily="2" charset="-122"/>
                <a:ea typeface="华文中宋" panose="02010600040101010101" pitchFamily="2" charset="-122"/>
              </a:rPr>
              <a:t>clk</a:t>
            </a:r>
            <a:r>
              <a:rPr lang="zh-CN" altLang="en-US" sz="2600" dirty="0">
                <a:latin typeface="华文中宋" panose="02010600040101010101" pitchFamily="2" charset="-122"/>
                <a:ea typeface="华文中宋" panose="02010600040101010101" pitchFamily="2" charset="-122"/>
              </a:rPr>
              <a:t>的上升沿，如果</a:t>
            </a:r>
            <a:r>
              <a:rPr lang="en-US" altLang="zh-CN" sz="2600" dirty="0">
                <a:latin typeface="华文中宋" panose="02010600040101010101" pitchFamily="2" charset="-122"/>
                <a:ea typeface="华文中宋" panose="02010600040101010101" pitchFamily="2" charset="-122"/>
              </a:rPr>
              <a:t>e=1</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D FF</a:t>
            </a:r>
            <a:r>
              <a:rPr lang="zh-CN" altLang="en-US" sz="2600" dirty="0">
                <a:latin typeface="华文中宋" panose="02010600040101010101" pitchFamily="2" charset="-122"/>
                <a:ea typeface="华文中宋" panose="02010600040101010101" pitchFamily="2" charset="-122"/>
              </a:rPr>
              <a:t>的</a:t>
            </a:r>
            <a:r>
              <a:rPr lang="en-US" altLang="zh-CN" sz="2600" dirty="0">
                <a:latin typeface="华文中宋" panose="02010600040101010101" pitchFamily="2" charset="-122"/>
                <a:ea typeface="华文中宋" panose="02010600040101010101" pitchFamily="2" charset="-122"/>
              </a:rPr>
              <a:t>D</a:t>
            </a:r>
            <a:r>
              <a:rPr lang="zh-CN" altLang="en-US" sz="2600" dirty="0">
                <a:latin typeface="华文中宋" panose="02010600040101010101" pitchFamily="2" charset="-122"/>
                <a:ea typeface="华文中宋" panose="02010600040101010101" pitchFamily="2" charset="-122"/>
              </a:rPr>
              <a:t>输入为</a:t>
            </a:r>
            <a:r>
              <a:rPr lang="en-US" altLang="zh-CN" sz="2600" dirty="0">
                <a:latin typeface="华文中宋" panose="02010600040101010101" pitchFamily="2" charset="-122"/>
                <a:ea typeface="华文中宋" panose="02010600040101010101" pitchFamily="2" charset="-122"/>
              </a:rPr>
              <a:t>d; </a:t>
            </a:r>
            <a:r>
              <a:rPr lang="zh-CN" altLang="en-US" sz="2600" dirty="0">
                <a:latin typeface="华文中宋" panose="02010600040101010101" pitchFamily="2" charset="-122"/>
                <a:ea typeface="华文中宋" panose="02010600040101010101" pitchFamily="2" charset="-122"/>
              </a:rPr>
              <a:t>否则</a:t>
            </a:r>
            <a:r>
              <a:rPr lang="en-US" altLang="zh-CN" sz="2600" dirty="0">
                <a:latin typeface="华文中宋" panose="02010600040101010101" pitchFamily="2" charset="-122"/>
                <a:ea typeface="华文中宋" panose="02010600040101010101" pitchFamily="2" charset="-122"/>
              </a:rPr>
              <a:t>e=0</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D FF</a:t>
            </a:r>
            <a:r>
              <a:rPr lang="zh-CN" altLang="en-US" sz="2600" dirty="0">
                <a:latin typeface="华文中宋" panose="02010600040101010101" pitchFamily="2" charset="-122"/>
                <a:ea typeface="华文中宋" panose="02010600040101010101" pitchFamily="2" charset="-122"/>
              </a:rPr>
              <a:t>的</a:t>
            </a:r>
            <a:r>
              <a:rPr lang="en-US" altLang="zh-CN" sz="2600" dirty="0">
                <a:latin typeface="华文中宋" panose="02010600040101010101" pitchFamily="2" charset="-122"/>
                <a:ea typeface="华文中宋" panose="02010600040101010101" pitchFamily="2" charset="-122"/>
              </a:rPr>
              <a:t>D</a:t>
            </a:r>
            <a:r>
              <a:rPr lang="zh-CN" altLang="en-US" sz="2600" dirty="0">
                <a:latin typeface="华文中宋" panose="02010600040101010101" pitchFamily="2" charset="-122"/>
                <a:ea typeface="华文中宋" panose="02010600040101010101" pitchFamily="2" charset="-122"/>
              </a:rPr>
              <a:t>输入为</a:t>
            </a:r>
            <a:r>
              <a:rPr lang="en-US" altLang="zh-CN" sz="2600" dirty="0">
                <a:latin typeface="华文中宋" panose="02010600040101010101" pitchFamily="2" charset="-122"/>
                <a:ea typeface="华文中宋" panose="02010600040101010101" pitchFamily="2" charset="-122"/>
              </a:rPr>
              <a:t>q. </a:t>
            </a:r>
            <a:endParaRPr lang="zh-CN" altLang="en-US" sz="2600" dirty="0">
              <a:latin typeface="华文中宋" panose="02010600040101010101" pitchFamily="2" charset="-122"/>
              <a:ea typeface="华文中宋" panose="02010600040101010101" pitchFamily="2" charset="-122"/>
            </a:endParaRPr>
          </a:p>
        </p:txBody>
      </p:sp>
      <p:sp>
        <p:nvSpPr>
          <p:cNvPr id="51206" name="Text Box 4"/>
          <p:cNvSpPr txBox="1"/>
          <p:nvPr/>
        </p:nvSpPr>
        <p:spPr>
          <a:xfrm>
            <a:off x="3200400" y="3124200"/>
            <a:ext cx="990600" cy="400050"/>
          </a:xfrm>
          <a:prstGeom prst="rect">
            <a:avLst/>
          </a:prstGeom>
          <a:noFill/>
          <a:ln w="9525">
            <a:noFill/>
          </a:ln>
        </p:spPr>
        <p:txBody>
          <a:bodyPr anchor="t" anchorCtr="0">
            <a:spAutoFit/>
          </a:bodyPr>
          <a:p>
            <a:pPr>
              <a:spcBef>
                <a:spcPct val="50000"/>
              </a:spcBef>
              <a:buSzTx/>
            </a:pPr>
            <a:r>
              <a:rPr lang="en-US" altLang="zh-CN" sz="2000" b="1" dirty="0">
                <a:latin typeface="Garamond" panose="02020404030301010803" pitchFamily="18" charset="0"/>
                <a:ea typeface="宋体" panose="02010600030101010101" pitchFamily="2" charset="-122"/>
              </a:rPr>
              <a:t>MUX</a:t>
            </a:r>
            <a:endParaRPr lang="zh-CN" altLang="en-US" sz="2000" b="1" dirty="0">
              <a:latin typeface="Garamond" panose="02020404030301010803" pitchFamily="18" charset="0"/>
              <a:ea typeface="宋体" panose="02010600030101010101" pitchFamily="2" charset="-122"/>
            </a:endParaRPr>
          </a:p>
        </p:txBody>
      </p:sp>
      <p:cxnSp>
        <p:nvCxnSpPr>
          <p:cNvPr id="8" name="直接箭头连接符 7"/>
          <p:cNvCxnSpPr/>
          <p:nvPr/>
        </p:nvCxnSpPr>
        <p:spPr>
          <a:xfrm>
            <a:off x="1676400" y="2971800"/>
            <a:ext cx="1295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086600" y="26670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52226" name="Text Box 2"/>
          <p:cNvSpPr txBox="1"/>
          <p:nvPr/>
        </p:nvSpPr>
        <p:spPr>
          <a:xfrm>
            <a:off x="385763" y="1058863"/>
            <a:ext cx="8362950" cy="498475"/>
          </a:xfrm>
          <a:prstGeom prst="rect">
            <a:avLst/>
          </a:prstGeom>
          <a:noFill/>
          <a:ln w="9525">
            <a:noFill/>
          </a:ln>
        </p:spPr>
        <p:txBody>
          <a:bodyPr anchor="t" anchorCtr="0">
            <a:spAutoFit/>
          </a:bodyPr>
          <a:p>
            <a:pPr>
              <a:lnSpc>
                <a:spcPct val="120000"/>
              </a:lnSpc>
              <a:buSzTx/>
            </a:pPr>
            <a:r>
              <a:rPr lang="zh-CN" altLang="en-US" sz="2400" dirty="0">
                <a:solidFill>
                  <a:srgbClr val="C00000"/>
                </a:solidFill>
                <a:latin typeface="华文中宋" panose="02010600040101010101" pitchFamily="2" charset="-122"/>
                <a:ea typeface="华文中宋" panose="02010600040101010101" pitchFamily="2" charset="-122"/>
              </a:rPr>
              <a:t>缩短分支的延迟</a:t>
            </a:r>
            <a:endParaRPr lang="en-US" altLang="zh-CN" sz="2400" dirty="0">
              <a:solidFill>
                <a:srgbClr val="C00000"/>
              </a:solidFill>
              <a:latin typeface="华文中宋" panose="02010600040101010101" pitchFamily="2" charset="-122"/>
              <a:ea typeface="华文中宋" panose="02010600040101010101" pitchFamily="2" charset="-122"/>
            </a:endParaRPr>
          </a:p>
        </p:txBody>
      </p:sp>
      <p:pic>
        <p:nvPicPr>
          <p:cNvPr id="4" name="Picture 6" descr="f04-51-9780124077263"/>
          <p:cNvPicPr>
            <a:picLocks noChangeAspect="1"/>
          </p:cNvPicPr>
          <p:nvPr/>
        </p:nvPicPr>
        <p:blipFill>
          <a:blip r:embed="rId1"/>
          <a:stretch>
            <a:fillRect/>
          </a:stretch>
        </p:blipFill>
        <p:spPr>
          <a:xfrm>
            <a:off x="1835150" y="1508125"/>
            <a:ext cx="7273925" cy="5160963"/>
          </a:xfrm>
          <a:prstGeom prst="rect">
            <a:avLst/>
          </a:prstGeom>
          <a:noFill/>
          <a:ln w="9525">
            <a:noFill/>
          </a:ln>
        </p:spPr>
      </p:pic>
      <p:sp>
        <p:nvSpPr>
          <p:cNvPr id="5" name="Text Box 2"/>
          <p:cNvSpPr txBox="1"/>
          <p:nvPr/>
        </p:nvSpPr>
        <p:spPr>
          <a:xfrm>
            <a:off x="4418013" y="549275"/>
            <a:ext cx="4691062" cy="939800"/>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是否转移和转移地址都是在</a:t>
            </a:r>
            <a:r>
              <a:rPr lang="en-US" altLang="zh-CN" sz="2400" dirty="0">
                <a:latin typeface="华文中宋" panose="02010600040101010101" pitchFamily="2" charset="-122"/>
                <a:ea typeface="华文中宋" panose="02010600040101010101" pitchFamily="2" charset="-122"/>
              </a:rPr>
              <a:t>MEM</a:t>
            </a:r>
            <a:r>
              <a:rPr lang="zh-CN" altLang="en-US" sz="2400" dirty="0">
                <a:latin typeface="华文中宋" panose="02010600040101010101" pitchFamily="2" charset="-122"/>
                <a:ea typeface="华文中宋" panose="02010600040101010101" pitchFamily="2" charset="-122"/>
              </a:rPr>
              <a:t>阶段才能确定</a:t>
            </a:r>
            <a:endParaRPr lang="en-US" altLang="zh-CN" sz="2400" dirty="0">
              <a:latin typeface="华文中宋" panose="02010600040101010101" pitchFamily="2" charset="-122"/>
              <a:ea typeface="华文中宋" panose="02010600040101010101" pitchFamily="2" charset="-122"/>
            </a:endParaRPr>
          </a:p>
        </p:txBody>
      </p:sp>
      <p:sp>
        <p:nvSpPr>
          <p:cNvPr id="6" name="Text Box 2"/>
          <p:cNvSpPr txBox="1"/>
          <p:nvPr/>
        </p:nvSpPr>
        <p:spPr>
          <a:xfrm>
            <a:off x="96838" y="5013325"/>
            <a:ext cx="3827462" cy="1422400"/>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如果转移成功，有</a:t>
            </a:r>
            <a:r>
              <a:rPr lang="en-US" altLang="zh-CN" sz="2400" b="1" dirty="0">
                <a:solidFill>
                  <a:srgbClr val="C00000"/>
                </a:solidFill>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条指令</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zh-CN" altLang="en-US" sz="2400" dirty="0">
                <a:latin typeface="华文中宋" panose="02010600040101010101" pitchFamily="2" charset="-122"/>
                <a:ea typeface="华文中宋" panose="02010600040101010101" pitchFamily="2" charset="-122"/>
              </a:rPr>
              <a:t>需要清除。</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zh-CN" altLang="en-US" sz="2400" dirty="0">
                <a:solidFill>
                  <a:srgbClr val="C00000"/>
                </a:solidFill>
                <a:latin typeface="华文中宋" panose="02010600040101010101" pitchFamily="2" charset="-122"/>
                <a:ea typeface="华文中宋" panose="02010600040101010101" pitchFamily="2" charset="-122"/>
              </a:rPr>
              <a:t>可否清除更少的指令？</a:t>
            </a:r>
            <a:endParaRPr lang="en-US" altLang="zh-CN" sz="2400" dirty="0">
              <a:solidFill>
                <a:srgbClr val="C00000"/>
              </a:solidFill>
              <a:latin typeface="华文中宋" panose="02010600040101010101" pitchFamily="2" charset="-122"/>
              <a:ea typeface="华文中宋" panose="02010600040101010101" pitchFamily="2" charset="-122"/>
            </a:endParaRPr>
          </a:p>
        </p:txBody>
      </p:sp>
      <p:sp>
        <p:nvSpPr>
          <p:cNvPr id="7" name="Text Box 2"/>
          <p:cNvSpPr txBox="1"/>
          <p:nvPr/>
        </p:nvSpPr>
        <p:spPr>
          <a:xfrm>
            <a:off x="107950" y="6376988"/>
            <a:ext cx="4691063" cy="496887"/>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分支决策提前</a:t>
            </a:r>
            <a:endParaRPr lang="en-US" altLang="zh-CN" sz="2400" dirty="0">
              <a:latin typeface="华文中宋" panose="02010600040101010101" pitchFamily="2" charset="-122"/>
              <a:ea typeface="华文中宋" panose="02010600040101010101" pitchFamily="2" charset="-122"/>
            </a:endParaRPr>
          </a:p>
        </p:txBody>
      </p:sp>
      <p:sp>
        <p:nvSpPr>
          <p:cNvPr id="8" name="Rectangle 2"/>
          <p:cNvSpPr txBox="1">
            <a:spLocks noChangeArrowheads="1"/>
          </p:cNvSpPr>
          <p:nvPr/>
        </p:nvSpPr>
        <p:spPr>
          <a:xfrm>
            <a:off x="266700" y="404813"/>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10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j-cs"/>
              </a:rPr>
              <a:t>4</a:t>
            </a:r>
            <a:r>
              <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 控制冒险的解决</a:t>
            </a:r>
            <a:endPar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Text Box 2"/>
          <p:cNvSpPr txBox="1">
            <a:spLocks noChangeArrowheads="1"/>
          </p:cNvSpPr>
          <p:nvPr/>
        </p:nvSpPr>
        <p:spPr bwMode="auto">
          <a:xfrm>
            <a:off x="107950" y="404813"/>
            <a:ext cx="469106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分支决策提前的条件</a:t>
            </a: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mj-lt"/>
              <a:buAutoNum type="arabicPeriod"/>
              <a:defRPr/>
            </a:pPr>
            <a:r>
              <a:rPr kumimoji="0" lang="zh-CN" altLang="en-US"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提前计算分支目标地址</a:t>
            </a:r>
            <a:endParaRPr kumimoji="0" lang="en-US" altLang="zh-CN"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Tx/>
              <a:buSzTx/>
              <a:buFont typeface="+mj-lt"/>
              <a:buAutoNum type="arabicPeriod"/>
              <a:defRPr/>
            </a:pPr>
            <a:r>
              <a:rPr kumimoji="0" lang="zh-CN" altLang="en-US"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rPr>
              <a:t>提前判断分支条件</a:t>
            </a:r>
            <a:endParaRPr kumimoji="0" lang="en-US" altLang="zh-CN" sz="2400" b="0" i="0" u="none" strike="noStrike" kern="1200" cap="none" spc="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4" name="Text Box 2"/>
          <p:cNvSpPr txBox="1"/>
          <p:nvPr/>
        </p:nvSpPr>
        <p:spPr>
          <a:xfrm>
            <a:off x="107950" y="2079625"/>
            <a:ext cx="8785225" cy="3656013"/>
          </a:xfrm>
          <a:prstGeom prst="rect">
            <a:avLst/>
          </a:prstGeom>
          <a:noFill/>
          <a:ln w="9525">
            <a:noFill/>
          </a:ln>
        </p:spPr>
        <p:txBody>
          <a:bodyPr anchor="t" anchorCtr="0">
            <a:spAutoFit/>
          </a:bodyPr>
          <a:p>
            <a:pPr>
              <a:lnSpc>
                <a:spcPct val="120000"/>
              </a:lnSpc>
              <a:spcBef>
                <a:spcPts val="600"/>
              </a:spcBef>
              <a:spcAft>
                <a:spcPts val="600"/>
              </a:spcAft>
              <a:buSzTx/>
            </a:pPr>
            <a:r>
              <a:rPr lang="en-US" altLang="zh-CN" sz="2400" dirty="0">
                <a:latin typeface="华文中宋" panose="02010600040101010101" pitchFamily="2" charset="-122"/>
                <a:ea typeface="华文中宋" panose="02010600040101010101" pitchFamily="2" charset="-122"/>
              </a:rPr>
              <a:t>1. </a:t>
            </a:r>
            <a:r>
              <a:rPr lang="zh-CN" altLang="en-US" sz="2400" dirty="0">
                <a:latin typeface="华文中宋" panose="02010600040101010101" pitchFamily="2" charset="-122"/>
                <a:ea typeface="华文中宋" panose="02010600040101010101" pitchFamily="2" charset="-122"/>
              </a:rPr>
              <a:t>提前计算分支目标地址</a:t>
            </a:r>
            <a:endParaRPr lang="en-US" altLang="zh-CN" sz="2400" dirty="0">
              <a:latin typeface="华文中宋" panose="02010600040101010101" pitchFamily="2" charset="-122"/>
              <a:ea typeface="华文中宋" panose="02010600040101010101" pitchFamily="2" charset="-122"/>
            </a:endParaRPr>
          </a:p>
          <a:p>
            <a:pPr>
              <a:lnSpc>
                <a:spcPct val="120000"/>
              </a:lnSpc>
              <a:buSzTx/>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在</a:t>
            </a:r>
            <a:r>
              <a:rPr lang="en-US" altLang="zh-CN" sz="2400" dirty="0">
                <a:latin typeface="华文中宋" panose="02010600040101010101" pitchFamily="2" charset="-122"/>
                <a:ea typeface="华文中宋" panose="02010600040101010101" pitchFamily="2" charset="-122"/>
              </a:rPr>
              <a:t>ID</a:t>
            </a:r>
            <a:r>
              <a:rPr lang="zh-CN" altLang="en-US" sz="2400" dirty="0">
                <a:latin typeface="华文中宋" panose="02010600040101010101" pitchFamily="2" charset="-122"/>
                <a:ea typeface="华文中宋" panose="02010600040101010101" pitchFamily="2" charset="-122"/>
              </a:rPr>
              <a:t>级中已形成了</a:t>
            </a:r>
            <a:r>
              <a:rPr lang="en-US" altLang="zh-CN" sz="2400" dirty="0">
                <a:latin typeface="华文中宋" panose="02010600040101010101" pitchFamily="2" charset="-122"/>
                <a:ea typeface="华文中宋" panose="02010600040101010101" pitchFamily="2" charset="-122"/>
              </a:rPr>
              <a:t>PC</a:t>
            </a:r>
            <a:r>
              <a:rPr lang="zh-CN" altLang="en-US" sz="2400" dirty="0">
                <a:latin typeface="华文中宋" panose="02010600040101010101" pitchFamily="2" charset="-122"/>
                <a:ea typeface="华文中宋" panose="02010600040101010101" pitchFamily="2" charset="-122"/>
              </a:rPr>
              <a:t>值和地址偏移量，因此将分支地址计算从</a:t>
            </a:r>
            <a:r>
              <a:rPr lang="en-US" altLang="zh-CN" sz="2400" dirty="0">
                <a:latin typeface="华文中宋" panose="02010600040101010101" pitchFamily="2" charset="-122"/>
                <a:ea typeface="华文中宋" panose="02010600040101010101" pitchFamily="2" charset="-122"/>
              </a:rPr>
              <a:t>EX</a:t>
            </a:r>
            <a:r>
              <a:rPr lang="zh-CN" altLang="en-US" sz="2400" dirty="0">
                <a:latin typeface="华文中宋" panose="02010600040101010101" pitchFamily="2" charset="-122"/>
                <a:ea typeface="华文中宋" panose="02010600040101010101" pitchFamily="2" charset="-122"/>
              </a:rPr>
              <a:t>级前移到</a:t>
            </a:r>
            <a:r>
              <a:rPr lang="en-US" altLang="zh-CN" sz="2400" dirty="0">
                <a:latin typeface="华文中宋" panose="02010600040101010101" pitchFamily="2" charset="-122"/>
                <a:ea typeface="华文中宋" panose="02010600040101010101" pitchFamily="2" charset="-122"/>
              </a:rPr>
              <a:t>ID</a:t>
            </a:r>
            <a:r>
              <a:rPr lang="zh-CN" altLang="en-US" sz="2400" dirty="0">
                <a:latin typeface="华文中宋" panose="02010600040101010101" pitchFamily="2" charset="-122"/>
                <a:ea typeface="华文中宋" panose="02010600040101010101" pitchFamily="2" charset="-122"/>
              </a:rPr>
              <a:t>级即可。</a:t>
            </a:r>
            <a:endParaRPr lang="en-US" altLang="zh-CN" sz="2400" dirty="0">
              <a:latin typeface="华文中宋" panose="02010600040101010101" pitchFamily="2" charset="-122"/>
              <a:ea typeface="华文中宋" panose="02010600040101010101" pitchFamily="2" charset="-122"/>
            </a:endParaRPr>
          </a:p>
          <a:p>
            <a:pPr>
              <a:lnSpc>
                <a:spcPct val="120000"/>
              </a:lnSpc>
              <a:spcBef>
                <a:spcPts val="600"/>
              </a:spcBef>
              <a:spcAft>
                <a:spcPts val="600"/>
              </a:spcAft>
              <a:buSzTx/>
            </a:pPr>
            <a:r>
              <a:rPr lang="en-US" altLang="zh-CN" sz="2400" dirty="0">
                <a:latin typeface="华文中宋" panose="02010600040101010101" pitchFamily="2" charset="-122"/>
                <a:ea typeface="华文中宋" panose="02010600040101010101" pitchFamily="2" charset="-122"/>
              </a:rPr>
              <a:t>2. </a:t>
            </a:r>
            <a:r>
              <a:rPr lang="zh-CN" altLang="en-US" sz="2400" dirty="0">
                <a:latin typeface="华文中宋" panose="02010600040101010101" pitchFamily="2" charset="-122"/>
                <a:ea typeface="华文中宋" panose="02010600040101010101" pitchFamily="2" charset="-122"/>
              </a:rPr>
              <a:t>提前判断分支条件</a:t>
            </a:r>
            <a:endParaRPr lang="en-US" altLang="zh-CN" sz="2400" dirty="0">
              <a:latin typeface="华文中宋" panose="02010600040101010101" pitchFamily="2" charset="-122"/>
              <a:ea typeface="华文中宋" panose="02010600040101010101" pitchFamily="2" charset="-122"/>
            </a:endParaRPr>
          </a:p>
          <a:p>
            <a:pPr>
              <a:lnSpc>
                <a:spcPct val="120000"/>
              </a:lnSpc>
              <a:spcBef>
                <a:spcPts val="600"/>
              </a:spcBef>
              <a:spcAft>
                <a:spcPts val="600"/>
              </a:spcAft>
              <a:buSzTx/>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需要在</a:t>
            </a:r>
            <a:r>
              <a:rPr lang="en-US" altLang="zh-CN" sz="2400" dirty="0">
                <a:latin typeface="华文中宋" panose="02010600040101010101" pitchFamily="2" charset="-122"/>
                <a:ea typeface="华文中宋" panose="02010600040101010101" pitchFamily="2" charset="-122"/>
              </a:rPr>
              <a:t>ID</a:t>
            </a:r>
            <a:r>
              <a:rPr lang="zh-CN" altLang="en-US" sz="2400" dirty="0">
                <a:latin typeface="华文中宋" panose="02010600040101010101" pitchFamily="2" charset="-122"/>
                <a:ea typeface="华文中宋" panose="02010600040101010101" pitchFamily="2" charset="-122"/>
              </a:rPr>
              <a:t>级判断两个寄存器的值是否相等。由于可能存在数据冒险，需要把数据转发至</a:t>
            </a:r>
            <a:r>
              <a:rPr lang="en-US" altLang="zh-CN" sz="2400" dirty="0">
                <a:latin typeface="华文中宋" panose="02010600040101010101" pitchFamily="2" charset="-122"/>
                <a:ea typeface="华文中宋" panose="02010600040101010101" pitchFamily="2" charset="-122"/>
              </a:rPr>
              <a:t>ID</a:t>
            </a:r>
            <a:r>
              <a:rPr lang="zh-CN" altLang="en-US" sz="2400" dirty="0">
                <a:latin typeface="华文中宋" panose="02010600040101010101" pitchFamily="2" charset="-122"/>
                <a:ea typeface="华文中宋" panose="02010600040101010101" pitchFamily="2" charset="-122"/>
              </a:rPr>
              <a:t>级进行相等检测。</a:t>
            </a:r>
            <a:endParaRPr lang="en-US" altLang="zh-CN" sz="2400" dirty="0">
              <a:latin typeface="华文中宋" panose="02010600040101010101" pitchFamily="2" charset="-122"/>
              <a:ea typeface="华文中宋" panose="02010600040101010101" pitchFamily="2" charset="-122"/>
            </a:endParaRPr>
          </a:p>
          <a:p>
            <a:pPr>
              <a:lnSpc>
                <a:spcPct val="120000"/>
              </a:lnSpc>
              <a:spcBef>
                <a:spcPts val="600"/>
              </a:spcBef>
              <a:spcAft>
                <a:spcPts val="600"/>
              </a:spcAft>
              <a:buSzTx/>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可能需要暂停流水线。比如：</a:t>
            </a:r>
            <a:endParaRPr lang="en-US" altLang="zh-CN" sz="2400" dirty="0">
              <a:latin typeface="华文中宋" panose="02010600040101010101" pitchFamily="2" charset="-122"/>
              <a:ea typeface="华文中宋" panose="02010600040101010101" pitchFamily="2" charset="-122"/>
            </a:endParaRPr>
          </a:p>
        </p:txBody>
      </p:sp>
      <p:sp>
        <p:nvSpPr>
          <p:cNvPr id="5" name="Text Box 2"/>
          <p:cNvSpPr txBox="1"/>
          <p:nvPr/>
        </p:nvSpPr>
        <p:spPr>
          <a:xfrm>
            <a:off x="900113" y="5764213"/>
            <a:ext cx="2674937" cy="871537"/>
          </a:xfrm>
          <a:prstGeom prst="rect">
            <a:avLst/>
          </a:prstGeom>
          <a:noFill/>
          <a:ln w="9525">
            <a:noFill/>
          </a:ln>
        </p:spPr>
        <p:txBody>
          <a:bodyPr anchor="t" anchorCtr="0">
            <a:spAutoFit/>
          </a:bodyPr>
          <a:p>
            <a:pPr>
              <a:lnSpc>
                <a:spcPct val="120000"/>
              </a:lnSpc>
              <a:buSzTx/>
            </a:pPr>
            <a:r>
              <a:rPr lang="en-US" altLang="zh-CN" sz="2200" dirty="0">
                <a:latin typeface="华文中宋" panose="02010600040101010101" pitchFamily="2" charset="-122"/>
                <a:ea typeface="华文中宋" panose="02010600040101010101" pitchFamily="2" charset="-122"/>
              </a:rPr>
              <a:t>add $1, $3, $4</a:t>
            </a:r>
            <a:endParaRPr lang="en-US" altLang="zh-CN" sz="2200" dirty="0">
              <a:latin typeface="华文中宋" panose="02010600040101010101" pitchFamily="2" charset="-122"/>
              <a:ea typeface="华文中宋" panose="02010600040101010101" pitchFamily="2" charset="-122"/>
            </a:endParaRPr>
          </a:p>
          <a:p>
            <a:pPr>
              <a:lnSpc>
                <a:spcPct val="120000"/>
              </a:lnSpc>
              <a:buSzTx/>
            </a:pPr>
            <a:r>
              <a:rPr lang="en-US" altLang="zh-CN" sz="2200" dirty="0">
                <a:latin typeface="华文中宋" panose="02010600040101010101" pitchFamily="2" charset="-122"/>
                <a:ea typeface="华文中宋" panose="02010600040101010101" pitchFamily="2" charset="-122"/>
              </a:rPr>
              <a:t>beq $1, $2, L1</a:t>
            </a:r>
            <a:endParaRPr lang="en-US" altLang="zh-CN" sz="2200" dirty="0">
              <a:latin typeface="华文中宋" panose="02010600040101010101" pitchFamily="2" charset="-122"/>
              <a:ea typeface="华文中宋" panose="02010600040101010101" pitchFamily="2" charset="-122"/>
            </a:endParaRPr>
          </a:p>
        </p:txBody>
      </p:sp>
      <p:sp>
        <p:nvSpPr>
          <p:cNvPr id="6" name="Text Box 2"/>
          <p:cNvSpPr txBox="1"/>
          <p:nvPr/>
        </p:nvSpPr>
        <p:spPr>
          <a:xfrm>
            <a:off x="4778375" y="5735638"/>
            <a:ext cx="2674938" cy="904875"/>
          </a:xfrm>
          <a:prstGeom prst="rect">
            <a:avLst/>
          </a:prstGeom>
          <a:noFill/>
          <a:ln w="9525">
            <a:noFill/>
          </a:ln>
        </p:spPr>
        <p:txBody>
          <a:bodyPr anchor="t" anchorCtr="0">
            <a:spAutoFit/>
          </a:bodyPr>
          <a:p>
            <a:pPr>
              <a:lnSpc>
                <a:spcPct val="120000"/>
              </a:lnSpc>
              <a:buSzTx/>
            </a:pPr>
            <a:r>
              <a:rPr lang="en-US" altLang="zh-CN" sz="2200" dirty="0">
                <a:latin typeface="华文中宋" panose="02010600040101010101" pitchFamily="2" charset="-122"/>
                <a:ea typeface="华文中宋" panose="02010600040101010101" pitchFamily="2" charset="-122"/>
              </a:rPr>
              <a:t>lw   $1, 100($4)</a:t>
            </a:r>
            <a:endParaRPr lang="en-US" altLang="zh-CN" sz="2200" dirty="0">
              <a:latin typeface="华文中宋" panose="02010600040101010101" pitchFamily="2" charset="-122"/>
              <a:ea typeface="华文中宋" panose="02010600040101010101" pitchFamily="2" charset="-122"/>
            </a:endParaRPr>
          </a:p>
          <a:p>
            <a:pPr>
              <a:lnSpc>
                <a:spcPct val="120000"/>
              </a:lnSpc>
              <a:buSzTx/>
            </a:pPr>
            <a:r>
              <a:rPr lang="en-US" altLang="zh-CN" sz="2200" dirty="0">
                <a:latin typeface="华文中宋" panose="02010600040101010101" pitchFamily="2" charset="-122"/>
                <a:ea typeface="华文中宋" panose="02010600040101010101" pitchFamily="2" charset="-122"/>
              </a:rPr>
              <a:t>beq $1, $2, L1</a:t>
            </a:r>
            <a:endParaRPr lang="en-US" altLang="zh-CN" sz="2200" dirty="0">
              <a:latin typeface="华文中宋" panose="02010600040101010101" pitchFamily="2" charset="-122"/>
              <a:ea typeface="华文中宋" panose="02010600040101010101" pitchFamily="2" charset="-122"/>
            </a:endParaRPr>
          </a:p>
        </p:txBody>
      </p:sp>
      <p:sp>
        <p:nvSpPr>
          <p:cNvPr id="7" name="Text Box 2"/>
          <p:cNvSpPr txBox="1"/>
          <p:nvPr/>
        </p:nvSpPr>
        <p:spPr>
          <a:xfrm>
            <a:off x="3203575" y="5732463"/>
            <a:ext cx="2674938" cy="904875"/>
          </a:xfrm>
          <a:prstGeom prst="rect">
            <a:avLst/>
          </a:prstGeom>
          <a:noFill/>
          <a:ln w="9525">
            <a:noFill/>
          </a:ln>
        </p:spPr>
        <p:txBody>
          <a:bodyPr anchor="t" anchorCtr="0">
            <a:spAutoFit/>
          </a:bodyPr>
          <a:p>
            <a:pPr>
              <a:lnSpc>
                <a:spcPct val="120000"/>
              </a:lnSpc>
              <a:buSzTx/>
            </a:pPr>
            <a:r>
              <a:rPr lang="zh-CN" altLang="en-US" sz="2200" dirty="0">
                <a:solidFill>
                  <a:srgbClr val="0070C0"/>
                </a:solidFill>
                <a:latin typeface="华文中宋" panose="02010600040101010101" pitchFamily="2" charset="-122"/>
                <a:ea typeface="华文中宋" panose="02010600040101010101" pitchFamily="2" charset="-122"/>
              </a:rPr>
              <a:t>需暂停</a:t>
            </a:r>
            <a:r>
              <a:rPr lang="en-US" altLang="zh-CN" sz="2200" dirty="0">
                <a:solidFill>
                  <a:srgbClr val="0070C0"/>
                </a:solidFill>
                <a:latin typeface="华文中宋" panose="02010600040101010101" pitchFamily="2" charset="-122"/>
                <a:ea typeface="华文中宋" panose="02010600040101010101" pitchFamily="2" charset="-122"/>
              </a:rPr>
              <a:t>1</a:t>
            </a:r>
            <a:r>
              <a:rPr lang="zh-CN" altLang="en-US" sz="2200" dirty="0">
                <a:solidFill>
                  <a:srgbClr val="0070C0"/>
                </a:solidFill>
                <a:latin typeface="华文中宋" panose="02010600040101010101" pitchFamily="2" charset="-122"/>
                <a:ea typeface="华文中宋" panose="02010600040101010101" pitchFamily="2" charset="-122"/>
              </a:rPr>
              <a:t>个</a:t>
            </a:r>
            <a:endParaRPr lang="en-US" altLang="zh-CN" sz="2200" dirty="0">
              <a:solidFill>
                <a:srgbClr val="0070C0"/>
              </a:solidFill>
              <a:latin typeface="华文中宋" panose="02010600040101010101" pitchFamily="2" charset="-122"/>
              <a:ea typeface="华文中宋" panose="02010600040101010101" pitchFamily="2" charset="-122"/>
            </a:endParaRPr>
          </a:p>
          <a:p>
            <a:pPr>
              <a:lnSpc>
                <a:spcPct val="120000"/>
              </a:lnSpc>
              <a:buSzTx/>
            </a:pPr>
            <a:r>
              <a:rPr lang="zh-CN" altLang="en-US" sz="2200" dirty="0">
                <a:solidFill>
                  <a:srgbClr val="0070C0"/>
                </a:solidFill>
                <a:latin typeface="华文中宋" panose="02010600040101010101" pitchFamily="2" charset="-122"/>
                <a:ea typeface="华文中宋" panose="02010600040101010101" pitchFamily="2" charset="-122"/>
              </a:rPr>
              <a:t>时钟周期</a:t>
            </a:r>
            <a:endParaRPr lang="en-US" altLang="zh-CN" sz="2200" dirty="0">
              <a:solidFill>
                <a:srgbClr val="0070C0"/>
              </a:solidFill>
              <a:latin typeface="华文中宋" panose="02010600040101010101" pitchFamily="2" charset="-122"/>
              <a:ea typeface="华文中宋" panose="02010600040101010101" pitchFamily="2" charset="-122"/>
            </a:endParaRPr>
          </a:p>
        </p:txBody>
      </p:sp>
      <p:sp>
        <p:nvSpPr>
          <p:cNvPr id="8" name="Text Box 2"/>
          <p:cNvSpPr txBox="1"/>
          <p:nvPr/>
        </p:nvSpPr>
        <p:spPr>
          <a:xfrm>
            <a:off x="7153275" y="5692775"/>
            <a:ext cx="1533525" cy="904875"/>
          </a:xfrm>
          <a:prstGeom prst="rect">
            <a:avLst/>
          </a:prstGeom>
          <a:noFill/>
          <a:ln w="9525">
            <a:noFill/>
          </a:ln>
        </p:spPr>
        <p:txBody>
          <a:bodyPr anchor="t" anchorCtr="0">
            <a:spAutoFit/>
          </a:bodyPr>
          <a:p>
            <a:pPr>
              <a:lnSpc>
                <a:spcPct val="120000"/>
              </a:lnSpc>
              <a:buSzTx/>
            </a:pPr>
            <a:r>
              <a:rPr lang="zh-CN" altLang="en-US" sz="2200" dirty="0">
                <a:solidFill>
                  <a:srgbClr val="0070C0"/>
                </a:solidFill>
                <a:latin typeface="华文中宋" panose="02010600040101010101" pitchFamily="2" charset="-122"/>
                <a:ea typeface="华文中宋" panose="02010600040101010101" pitchFamily="2" charset="-122"/>
              </a:rPr>
              <a:t>需暂停</a:t>
            </a:r>
            <a:r>
              <a:rPr lang="en-US" altLang="zh-CN" sz="2200" dirty="0">
                <a:solidFill>
                  <a:srgbClr val="0070C0"/>
                </a:solidFill>
                <a:latin typeface="华文中宋" panose="02010600040101010101" pitchFamily="2" charset="-122"/>
                <a:ea typeface="华文中宋" panose="02010600040101010101" pitchFamily="2" charset="-122"/>
              </a:rPr>
              <a:t>1</a:t>
            </a:r>
            <a:r>
              <a:rPr lang="zh-CN" altLang="en-US" sz="2200" dirty="0">
                <a:solidFill>
                  <a:srgbClr val="0070C0"/>
                </a:solidFill>
                <a:latin typeface="华文中宋" panose="02010600040101010101" pitchFamily="2" charset="-122"/>
                <a:ea typeface="华文中宋" panose="02010600040101010101" pitchFamily="2" charset="-122"/>
              </a:rPr>
              <a:t>个</a:t>
            </a:r>
            <a:endParaRPr lang="en-US" altLang="zh-CN" sz="2200" dirty="0">
              <a:solidFill>
                <a:srgbClr val="0070C0"/>
              </a:solidFill>
              <a:latin typeface="华文中宋" panose="02010600040101010101" pitchFamily="2" charset="-122"/>
              <a:ea typeface="华文中宋" panose="02010600040101010101" pitchFamily="2" charset="-122"/>
            </a:endParaRPr>
          </a:p>
          <a:p>
            <a:pPr>
              <a:lnSpc>
                <a:spcPct val="120000"/>
              </a:lnSpc>
              <a:buSzTx/>
            </a:pPr>
            <a:r>
              <a:rPr lang="zh-CN" altLang="en-US" sz="2200" dirty="0">
                <a:solidFill>
                  <a:srgbClr val="0070C0"/>
                </a:solidFill>
                <a:latin typeface="华文中宋" panose="02010600040101010101" pitchFamily="2" charset="-122"/>
                <a:ea typeface="华文中宋" panose="02010600040101010101" pitchFamily="2" charset="-122"/>
              </a:rPr>
              <a:t>时钟周期</a:t>
            </a:r>
            <a:endParaRPr lang="en-US" altLang="zh-CN" sz="2200" dirty="0">
              <a:solidFill>
                <a:srgbClr val="0070C0"/>
              </a:solidFill>
              <a:latin typeface="华文中宋" panose="02010600040101010101" pitchFamily="2" charset="-122"/>
              <a:ea typeface="华文中宋" panose="02010600040101010101" pitchFamily="2" charset="-122"/>
            </a:endParaRPr>
          </a:p>
        </p:txBody>
      </p:sp>
      <p:sp>
        <p:nvSpPr>
          <p:cNvPr id="9" name="Text Box 2"/>
          <p:cNvSpPr txBox="1"/>
          <p:nvPr/>
        </p:nvSpPr>
        <p:spPr>
          <a:xfrm>
            <a:off x="4957763" y="3402013"/>
            <a:ext cx="4186237" cy="461962"/>
          </a:xfrm>
          <a:prstGeom prst="rect">
            <a:avLst/>
          </a:prstGeom>
          <a:noFill/>
          <a:ln w="9525">
            <a:noFill/>
          </a:ln>
        </p:spPr>
        <p:txBody>
          <a:bodyPr anchor="t" anchorCtr="0">
            <a:spAutoFit/>
          </a:bodyPr>
          <a:p>
            <a:pPr>
              <a:lnSpc>
                <a:spcPct val="120000"/>
              </a:lnSpc>
              <a:buSzTx/>
            </a:pPr>
            <a:r>
              <a:rPr lang="zh-CN" altLang="en-US" sz="2000" dirty="0">
                <a:solidFill>
                  <a:srgbClr val="FF0000"/>
                </a:solidFill>
                <a:latin typeface="华文中宋" panose="02010600040101010101" pitchFamily="2" charset="-122"/>
                <a:ea typeface="华文中宋" panose="02010600040101010101" pitchFamily="2" charset="-122"/>
              </a:rPr>
              <a:t>分支预测错误的代价减小到</a:t>
            </a:r>
            <a:r>
              <a:rPr lang="en-US" altLang="zh-CN" sz="2000" dirty="0">
                <a:solidFill>
                  <a:srgbClr val="FF0000"/>
                </a:solidFill>
                <a:latin typeface="华文中宋" panose="02010600040101010101" pitchFamily="2" charset="-122"/>
                <a:ea typeface="华文中宋" panose="02010600040101010101" pitchFamily="2" charset="-122"/>
              </a:rPr>
              <a:t>1</a:t>
            </a:r>
            <a:r>
              <a:rPr lang="zh-CN" altLang="en-US" sz="2000" dirty="0">
                <a:solidFill>
                  <a:srgbClr val="FF0000"/>
                </a:solidFill>
                <a:latin typeface="华文中宋" panose="02010600040101010101" pitchFamily="2" charset="-122"/>
                <a:ea typeface="华文中宋" panose="02010600040101010101" pitchFamily="2" charset="-122"/>
              </a:rPr>
              <a:t>条指令</a:t>
            </a:r>
            <a:endParaRPr lang="en-US" altLang="zh-CN" sz="2000" dirty="0">
              <a:solidFill>
                <a:srgbClr val="FF0000"/>
              </a:solidFill>
              <a:latin typeface="华文中宋" panose="02010600040101010101" pitchFamily="2" charset="-122"/>
              <a:ea typeface="华文中宋" panose="02010600040101010101" pitchFamily="2" charset="-122"/>
            </a:endParaRPr>
          </a:p>
        </p:txBody>
      </p:sp>
      <p:cxnSp>
        <p:nvCxnSpPr>
          <p:cNvPr id="10" name="直接箭头连接符 9"/>
          <p:cNvCxnSpPr/>
          <p:nvPr/>
        </p:nvCxnSpPr>
        <p:spPr>
          <a:xfrm>
            <a:off x="4356100" y="3068638"/>
            <a:ext cx="720725" cy="2889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508500" y="3863975"/>
            <a:ext cx="568325" cy="357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54274" name="Picture 7" descr="f04-62-P374493-top"/>
          <p:cNvPicPr>
            <a:picLocks noChangeAspect="1"/>
          </p:cNvPicPr>
          <p:nvPr/>
        </p:nvPicPr>
        <p:blipFill>
          <a:blip r:embed="rId1"/>
          <a:stretch>
            <a:fillRect/>
          </a:stretch>
        </p:blipFill>
        <p:spPr>
          <a:xfrm>
            <a:off x="69850" y="1009650"/>
            <a:ext cx="9039225" cy="5732463"/>
          </a:xfrm>
          <a:prstGeom prst="rect">
            <a:avLst/>
          </a:prstGeom>
          <a:noFill/>
          <a:ln w="9525">
            <a:noFill/>
          </a:ln>
        </p:spPr>
      </p:pic>
      <p:sp>
        <p:nvSpPr>
          <p:cNvPr id="4" name="Text Box 2"/>
          <p:cNvSpPr txBox="1"/>
          <p:nvPr/>
        </p:nvSpPr>
        <p:spPr>
          <a:xfrm>
            <a:off x="179388" y="338138"/>
            <a:ext cx="1152525" cy="536575"/>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实例</a:t>
            </a:r>
            <a:r>
              <a:rPr lang="en-US" altLang="zh-CN" sz="2400" dirty="0">
                <a:latin typeface="华文中宋" panose="02010600040101010101" pitchFamily="2" charset="-122"/>
                <a:ea typeface="华文中宋" panose="02010600040101010101" pitchFamily="2" charset="-122"/>
              </a:rPr>
              <a:t>1</a:t>
            </a:r>
            <a:endParaRPr lang="en-US" altLang="zh-CN" sz="24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13314" name="Text Box 2"/>
          <p:cNvSpPr txBox="1"/>
          <p:nvPr/>
        </p:nvSpPr>
        <p:spPr>
          <a:xfrm>
            <a:off x="539750" y="1273175"/>
            <a:ext cx="7908925" cy="3595688"/>
          </a:xfrm>
          <a:prstGeom prst="rect">
            <a:avLst/>
          </a:prstGeom>
          <a:noFill/>
          <a:ln w="9525">
            <a:noFill/>
          </a:ln>
        </p:spPr>
        <p:txBody>
          <a:bodyPr anchor="t" anchorCtr="0">
            <a:spAutoFit/>
          </a:bodyPr>
          <a:p>
            <a:pPr>
              <a:lnSpc>
                <a:spcPct val="120000"/>
              </a:lnSpc>
              <a:buSzTx/>
            </a:pPr>
            <a:r>
              <a:rPr lang="zh-CN" altLang="en-US" sz="2800" dirty="0">
                <a:latin typeface="Arial" panose="020B0604020202020204" pitchFamily="34" charset="0"/>
                <a:ea typeface="宋体" panose="02010600030101010101" pitchFamily="2" charset="-122"/>
              </a:rPr>
              <a:t>(1) IF(instruction fetch)取指令；</a:t>
            </a:r>
            <a:endParaRPr lang="zh-CN" altLang="en-US" sz="2800" dirty="0">
              <a:latin typeface="Arial" panose="020B0604020202020204" pitchFamily="34" charset="0"/>
              <a:ea typeface="宋体" panose="02010600030101010101" pitchFamily="2" charset="-122"/>
            </a:endParaRPr>
          </a:p>
          <a:p>
            <a:pPr>
              <a:lnSpc>
                <a:spcPct val="120000"/>
              </a:lnSpc>
              <a:buSzTx/>
            </a:pPr>
            <a:r>
              <a:rPr lang="zh-CN" altLang="en-US" sz="2800" dirty="0">
                <a:latin typeface="Arial" panose="020B0604020202020204" pitchFamily="34" charset="0"/>
                <a:ea typeface="宋体" panose="02010600030101010101" pitchFamily="2" charset="-122"/>
              </a:rPr>
              <a:t>(2) ID(instructiondecode)指令译码并读寄存器操作数；</a:t>
            </a:r>
            <a:endParaRPr lang="zh-CN" altLang="en-US" sz="2800" dirty="0">
              <a:latin typeface="Arial" panose="020B0604020202020204" pitchFamily="34" charset="0"/>
              <a:ea typeface="宋体" panose="02010600030101010101" pitchFamily="2" charset="-122"/>
            </a:endParaRPr>
          </a:p>
          <a:p>
            <a:pPr>
              <a:lnSpc>
                <a:spcPct val="120000"/>
              </a:lnSpc>
              <a:buSzTx/>
            </a:pPr>
            <a:r>
              <a:rPr lang="zh-CN" altLang="en-US" sz="2800" dirty="0">
                <a:latin typeface="Arial" panose="020B0604020202020204" pitchFamily="34" charset="0"/>
                <a:ea typeface="宋体" panose="02010600030101010101" pitchFamily="2" charset="-122"/>
              </a:rPr>
              <a:t>(3) EX</a:t>
            </a:r>
            <a:r>
              <a:rPr lang="en-US" altLang="zh-CN" sz="2800" dirty="0">
                <a:latin typeface="Arial" panose="020B0604020202020204" pitchFamily="34" charset="0"/>
                <a:ea typeface="宋体" panose="02010600030101010101" pitchFamily="2" charset="-122"/>
              </a:rPr>
              <a:t>E</a:t>
            </a:r>
            <a:r>
              <a:rPr lang="zh-CN" altLang="en-US" sz="2800" dirty="0">
                <a:latin typeface="Arial" panose="020B0604020202020204" pitchFamily="34" charset="0"/>
                <a:ea typeface="宋体" panose="02010600030101010101" pitchFamily="2" charset="-122"/>
              </a:rPr>
              <a:t>(execution)执行；</a:t>
            </a:r>
            <a:endParaRPr lang="zh-CN" altLang="en-US" sz="2800" dirty="0">
              <a:latin typeface="Arial" panose="020B0604020202020204" pitchFamily="34" charset="0"/>
              <a:ea typeface="宋体" panose="02010600030101010101" pitchFamily="2" charset="-122"/>
            </a:endParaRPr>
          </a:p>
          <a:p>
            <a:pPr>
              <a:lnSpc>
                <a:spcPct val="120000"/>
              </a:lnSpc>
              <a:buSzTx/>
            </a:pPr>
            <a:r>
              <a:rPr lang="zh-CN" altLang="en-US" sz="2800" dirty="0">
                <a:latin typeface="Arial" panose="020B0604020202020204" pitchFamily="34" charset="0"/>
                <a:ea typeface="宋体" panose="02010600030101010101" pitchFamily="2" charset="-122"/>
              </a:rPr>
              <a:t>(4) MEM(memoryaccess)存储器访问；</a:t>
            </a:r>
            <a:endParaRPr lang="zh-CN" altLang="en-US" sz="2800" dirty="0">
              <a:latin typeface="Arial" panose="020B0604020202020204" pitchFamily="34" charset="0"/>
              <a:ea typeface="宋体" panose="02010600030101010101" pitchFamily="2" charset="-122"/>
            </a:endParaRPr>
          </a:p>
          <a:p>
            <a:pPr>
              <a:lnSpc>
                <a:spcPct val="120000"/>
              </a:lnSpc>
              <a:buSzTx/>
            </a:pPr>
            <a:r>
              <a:rPr lang="zh-CN" altLang="en-US" sz="2800" dirty="0">
                <a:latin typeface="Arial" panose="020B0604020202020204" pitchFamily="34" charset="0"/>
                <a:ea typeface="宋体" panose="02010600030101010101" pitchFamily="2" charset="-122"/>
              </a:rPr>
              <a:t>(5) WB(write back)写回。</a:t>
            </a:r>
            <a:endParaRPr lang="zh-CN" altLang="en-US" sz="2800" dirty="0">
              <a:latin typeface="Arial" panose="020B0604020202020204" pitchFamily="34" charset="0"/>
              <a:ea typeface="宋体" panose="02010600030101010101" pitchFamily="2" charset="-122"/>
            </a:endParaRPr>
          </a:p>
          <a:p>
            <a:pPr>
              <a:buSzTx/>
            </a:pPr>
            <a:endParaRPr lang="zh-CN" altLang="en-US" sz="2800" b="1" dirty="0">
              <a:solidFill>
                <a:srgbClr val="CCFFFF"/>
              </a:solidFill>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55298" name="Picture 6" descr="f04-62-P374493-bottom"/>
          <p:cNvPicPr>
            <a:picLocks noChangeAspect="1"/>
          </p:cNvPicPr>
          <p:nvPr/>
        </p:nvPicPr>
        <p:blipFill>
          <a:blip r:embed="rId1"/>
          <a:stretch>
            <a:fillRect/>
          </a:stretch>
        </p:blipFill>
        <p:spPr>
          <a:xfrm>
            <a:off x="0" y="1333500"/>
            <a:ext cx="9109075" cy="5480050"/>
          </a:xfrm>
          <a:prstGeom prst="rect">
            <a:avLst/>
          </a:prstGeom>
          <a:noFill/>
          <a:ln w="9525">
            <a:noFill/>
          </a:ln>
        </p:spPr>
      </p:pic>
      <p:sp>
        <p:nvSpPr>
          <p:cNvPr id="4" name="Text Box 2"/>
          <p:cNvSpPr txBox="1"/>
          <p:nvPr/>
        </p:nvSpPr>
        <p:spPr>
          <a:xfrm>
            <a:off x="1835150" y="338138"/>
            <a:ext cx="5976938" cy="498475"/>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分支预测错误，</a:t>
            </a:r>
            <a:r>
              <a:rPr lang="en-US" altLang="zh-CN" sz="2400" dirty="0">
                <a:latin typeface="华文中宋" panose="02010600040101010101" pitchFamily="2" charset="-122"/>
                <a:ea typeface="华文中宋" panose="02010600040101010101" pitchFamily="2" charset="-122"/>
              </a:rPr>
              <a:t>IF.Flush</a:t>
            </a:r>
            <a:r>
              <a:rPr lang="zh-CN" altLang="en-US" sz="2400" dirty="0">
                <a:latin typeface="华文中宋" panose="02010600040101010101" pitchFamily="2" charset="-122"/>
                <a:ea typeface="华文中宋" panose="02010600040101010101" pitchFamily="2" charset="-122"/>
              </a:rPr>
              <a:t>冲掉</a:t>
            </a:r>
            <a:r>
              <a:rPr lang="en-US" altLang="zh-CN" sz="2400" dirty="0">
                <a:latin typeface="华文中宋" panose="02010600040101010101" pitchFamily="2" charset="-122"/>
                <a:ea typeface="华文中宋" panose="02010600040101010101" pitchFamily="2" charset="-122"/>
              </a:rPr>
              <a:t>IF/ID</a:t>
            </a:r>
            <a:r>
              <a:rPr lang="zh-CN" altLang="en-US" sz="2400" dirty="0">
                <a:latin typeface="华文中宋" panose="02010600040101010101" pitchFamily="2" charset="-122"/>
                <a:ea typeface="华文中宋" panose="02010600040101010101" pitchFamily="2" charset="-122"/>
              </a:rPr>
              <a:t>寄存器</a:t>
            </a:r>
            <a:endParaRPr lang="en-US" altLang="zh-CN" sz="2400" dirty="0">
              <a:latin typeface="华文中宋" panose="02010600040101010101" pitchFamily="2" charset="-122"/>
              <a:ea typeface="华文中宋" panose="02010600040101010101" pitchFamily="2" charset="-122"/>
            </a:endParaRPr>
          </a:p>
        </p:txBody>
      </p:sp>
      <p:sp>
        <p:nvSpPr>
          <p:cNvPr id="5" name="Text Box 2"/>
          <p:cNvSpPr txBox="1">
            <a:spLocks noChangeArrowheads="1"/>
          </p:cNvSpPr>
          <p:nvPr/>
        </p:nvSpPr>
        <p:spPr bwMode="auto">
          <a:xfrm>
            <a:off x="827088" y="765175"/>
            <a:ext cx="74898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思考：</a:t>
            </a:r>
            <a:r>
              <a:rPr kumimoji="0" lang="en-US" altLang="zh-CN" sz="22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IF.Flush</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冲掉</a:t>
            </a:r>
            <a:r>
              <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寄存器 </a:t>
            </a:r>
            <a:r>
              <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Vs </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保持</a:t>
            </a:r>
            <a:r>
              <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PC</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和</a:t>
            </a:r>
            <a:r>
              <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不变</a:t>
            </a:r>
            <a:endPar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6" name="Text Box 2"/>
          <p:cNvSpPr txBox="1"/>
          <p:nvPr/>
        </p:nvSpPr>
        <p:spPr>
          <a:xfrm>
            <a:off x="179388" y="338138"/>
            <a:ext cx="1152525" cy="536575"/>
          </a:xfrm>
          <a:prstGeom prst="rect">
            <a:avLst/>
          </a:prstGeom>
          <a:noFill/>
          <a:ln w="9525">
            <a:noFill/>
          </a:ln>
        </p:spPr>
        <p:txBody>
          <a:bodyPr anchor="t" anchorCtr="0">
            <a:spAutoFit/>
          </a:bodyPr>
          <a:p>
            <a:pPr>
              <a:lnSpc>
                <a:spcPct val="120000"/>
              </a:lnSpc>
              <a:buSzTx/>
            </a:pPr>
            <a:r>
              <a:rPr lang="zh-CN" altLang="en-US" sz="2400" dirty="0">
                <a:latin typeface="华文中宋" panose="02010600040101010101" pitchFamily="2" charset="-122"/>
                <a:ea typeface="华文中宋" panose="02010600040101010101" pitchFamily="2" charset="-122"/>
              </a:rPr>
              <a:t>实例</a:t>
            </a:r>
            <a:r>
              <a:rPr lang="en-US" altLang="zh-CN" sz="2400" dirty="0">
                <a:latin typeface="华文中宋" panose="02010600040101010101" pitchFamily="2" charset="-122"/>
                <a:ea typeface="华文中宋" panose="02010600040101010101" pitchFamily="2" charset="-122"/>
              </a:rPr>
              <a:t>1</a:t>
            </a:r>
            <a:endParaRPr lang="en-US" altLang="zh-CN" sz="2400" dirty="0">
              <a:latin typeface="华文中宋" panose="02010600040101010101" pitchFamily="2" charset="-122"/>
              <a:ea typeface="华文中宋" panose="02010600040101010101" pitchFamily="2" charset="-122"/>
            </a:endParaRPr>
          </a:p>
        </p:txBody>
      </p:sp>
      <p:sp>
        <p:nvSpPr>
          <p:cNvPr id="7" name="Text Box 2"/>
          <p:cNvSpPr txBox="1"/>
          <p:nvPr/>
        </p:nvSpPr>
        <p:spPr>
          <a:xfrm>
            <a:off x="323850" y="1412875"/>
            <a:ext cx="1871663" cy="361950"/>
          </a:xfrm>
          <a:prstGeom prst="rect">
            <a:avLst/>
          </a:prstGeom>
          <a:noFill/>
          <a:ln w="9525">
            <a:noFill/>
          </a:ln>
        </p:spPr>
        <p:txBody>
          <a:bodyPr anchor="t" anchorCtr="0">
            <a:spAutoFit/>
          </a:bodyPr>
          <a:p>
            <a:pPr>
              <a:lnSpc>
                <a:spcPct val="120000"/>
              </a:lnSpc>
              <a:buSzTx/>
            </a:pPr>
            <a:r>
              <a:rPr lang="zh-CN" altLang="en-US" sz="1600" dirty="0">
                <a:latin typeface="华文中宋" panose="02010600040101010101" pitchFamily="2" charset="-122"/>
                <a:ea typeface="华文中宋" panose="02010600040101010101" pitchFamily="2" charset="-122"/>
              </a:rPr>
              <a:t>正确的分支地址</a:t>
            </a:r>
            <a:endParaRPr lang="en-US" altLang="zh-CN" sz="1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grpSp>
        <p:nvGrpSpPr>
          <p:cNvPr id="56322" name="组合 2"/>
          <p:cNvGrpSpPr/>
          <p:nvPr/>
        </p:nvGrpSpPr>
        <p:grpSpPr>
          <a:xfrm>
            <a:off x="2700338" y="3860800"/>
            <a:ext cx="3683000" cy="2339975"/>
            <a:chOff x="2133600" y="3276599"/>
            <a:chExt cx="4267200" cy="3175591"/>
          </a:xfrm>
        </p:grpSpPr>
        <p:pic>
          <p:nvPicPr>
            <p:cNvPr id="56323" name="Picture 2"/>
            <p:cNvPicPr>
              <a:picLocks noChangeAspect="1"/>
            </p:cNvPicPr>
            <p:nvPr/>
          </p:nvPicPr>
          <p:blipFill>
            <a:blip r:embed="rId1"/>
            <a:stretch>
              <a:fillRect/>
            </a:stretch>
          </p:blipFill>
          <p:spPr>
            <a:xfrm>
              <a:off x="2133600" y="3276599"/>
              <a:ext cx="4267200" cy="3175591"/>
            </a:xfrm>
            <a:prstGeom prst="rect">
              <a:avLst/>
            </a:prstGeom>
            <a:noFill/>
            <a:ln w="9525">
              <a:noFill/>
            </a:ln>
          </p:spPr>
        </p:pic>
        <p:pic>
          <p:nvPicPr>
            <p:cNvPr id="56324" name="Picture 3"/>
            <p:cNvPicPr>
              <a:picLocks noChangeAspect="1"/>
            </p:cNvPicPr>
            <p:nvPr/>
          </p:nvPicPr>
          <p:blipFill>
            <a:blip r:embed="rId2"/>
            <a:stretch>
              <a:fillRect/>
            </a:stretch>
          </p:blipFill>
          <p:spPr>
            <a:xfrm>
              <a:off x="3505200" y="5242142"/>
              <a:ext cx="990600" cy="244258"/>
            </a:xfrm>
            <a:prstGeom prst="rect">
              <a:avLst/>
            </a:prstGeom>
            <a:noFill/>
            <a:ln w="9525">
              <a:noFill/>
            </a:ln>
          </p:spPr>
        </p:pic>
      </p:grpSp>
      <p:sp>
        <p:nvSpPr>
          <p:cNvPr id="6" name="Text Box 2"/>
          <p:cNvSpPr txBox="1"/>
          <p:nvPr/>
        </p:nvSpPr>
        <p:spPr>
          <a:xfrm>
            <a:off x="395288" y="620713"/>
            <a:ext cx="6996112" cy="609600"/>
          </a:xfrm>
          <a:prstGeom prst="rect">
            <a:avLst/>
          </a:prstGeom>
          <a:noFill/>
          <a:ln w="9525">
            <a:noFill/>
          </a:ln>
        </p:spPr>
        <p:txBody>
          <a:bodyPr anchor="t" anchorCtr="0">
            <a:spAutoFit/>
          </a:bodyPr>
          <a:p>
            <a:pPr>
              <a:lnSpc>
                <a:spcPct val="120000"/>
              </a:lnSpc>
              <a:buSzTx/>
            </a:pPr>
            <a:r>
              <a:rPr lang="en-US" altLang="zh-CN" sz="2800" dirty="0">
                <a:latin typeface="华文中宋" panose="02010600040101010101" pitchFamily="2" charset="-122"/>
                <a:ea typeface="华文中宋" panose="02010600040101010101" pitchFamily="2" charset="-122"/>
              </a:rPr>
              <a:t>IF.Flush</a:t>
            </a:r>
            <a:r>
              <a:rPr lang="zh-CN" altLang="en-US" sz="2800" dirty="0">
                <a:latin typeface="华文中宋" panose="02010600040101010101" pitchFamily="2" charset="-122"/>
                <a:ea typeface="华文中宋" panose="02010600040101010101" pitchFamily="2" charset="-122"/>
              </a:rPr>
              <a:t>冲掉</a:t>
            </a:r>
            <a:r>
              <a:rPr lang="en-US" altLang="zh-CN" sz="2800" dirty="0">
                <a:latin typeface="华文中宋" panose="02010600040101010101" pitchFamily="2" charset="-122"/>
                <a:ea typeface="华文中宋" panose="02010600040101010101" pitchFamily="2" charset="-122"/>
              </a:rPr>
              <a:t>IF/ID</a:t>
            </a:r>
            <a:r>
              <a:rPr lang="zh-CN" altLang="en-US" sz="2800" dirty="0">
                <a:latin typeface="华文中宋" panose="02010600040101010101" pitchFamily="2" charset="-122"/>
                <a:ea typeface="华文中宋" panose="02010600040101010101" pitchFamily="2" charset="-122"/>
              </a:rPr>
              <a:t>寄存器的实现方式</a:t>
            </a:r>
            <a:endParaRPr lang="en-US" altLang="zh-CN" sz="2800" dirty="0">
              <a:latin typeface="华文中宋" panose="02010600040101010101" pitchFamily="2" charset="-122"/>
              <a:ea typeface="华文中宋" panose="02010600040101010101" pitchFamily="2" charset="-122"/>
            </a:endParaRPr>
          </a:p>
        </p:txBody>
      </p:sp>
      <p:sp>
        <p:nvSpPr>
          <p:cNvPr id="7" name="Text Box 2"/>
          <p:cNvSpPr txBox="1"/>
          <p:nvPr/>
        </p:nvSpPr>
        <p:spPr>
          <a:xfrm>
            <a:off x="395288" y="1308100"/>
            <a:ext cx="8291512" cy="1420813"/>
          </a:xfrm>
          <a:prstGeom prst="rect">
            <a:avLst/>
          </a:prstGeom>
          <a:noFill/>
          <a:ln w="9525">
            <a:noFill/>
          </a:ln>
        </p:spPr>
        <p:txBody>
          <a:bodyPr anchor="t" anchorCtr="0">
            <a:spAutoFit/>
          </a:bodyPr>
          <a:p>
            <a:pPr marL="342900" indent="-342900">
              <a:lnSpc>
                <a:spcPct val="120000"/>
              </a:lnSpc>
              <a:buClrTx/>
              <a:buSzTx/>
              <a:buFont typeface="Arial" panose="020B0604020202020204" pitchFamily="34" charset="0"/>
              <a:buChar char="•"/>
            </a:pPr>
            <a:r>
              <a:rPr lang="zh-CN" altLang="en-US" sz="2400" dirty="0">
                <a:latin typeface="华文中宋" panose="02010600040101010101" pitchFamily="2" charset="-122"/>
                <a:ea typeface="华文中宋" panose="02010600040101010101" pitchFamily="2" charset="-122"/>
              </a:rPr>
              <a:t>指令编码变全</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：流水线定义编码为全</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的指令为</a:t>
            </a:r>
            <a:r>
              <a:rPr lang="en-US" altLang="zh-CN" sz="2400" dirty="0">
                <a:latin typeface="华文中宋" panose="02010600040101010101" pitchFamily="2" charset="-122"/>
                <a:ea typeface="华文中宋" panose="02010600040101010101" pitchFamily="2" charset="-122"/>
              </a:rPr>
              <a:t>nop</a:t>
            </a:r>
            <a:r>
              <a:rPr lang="zh-CN" altLang="en-US" sz="2400" dirty="0">
                <a:latin typeface="华文中宋" panose="02010600040101010101" pitchFamily="2" charset="-122"/>
                <a:ea typeface="华文中宋" panose="02010600040101010101" pitchFamily="2" charset="-122"/>
              </a:rPr>
              <a:t>指令，语义：什么工作都不做。</a:t>
            </a:r>
            <a:r>
              <a:rPr lang="en-US" altLang="zh-CN" sz="2400" dirty="0">
                <a:latin typeface="华文中宋" panose="02010600040101010101" pitchFamily="2" charset="-122"/>
                <a:ea typeface="华文中宋" panose="02010600040101010101" pitchFamily="2" charset="-122"/>
              </a:rPr>
              <a:t> IF.Flush</a:t>
            </a:r>
            <a:r>
              <a:rPr lang="zh-CN" altLang="en-US" sz="2400" dirty="0">
                <a:latin typeface="华文中宋" panose="02010600040101010101" pitchFamily="2" charset="-122"/>
                <a:ea typeface="华文中宋" panose="02010600040101010101" pitchFamily="2" charset="-122"/>
              </a:rPr>
              <a:t>有效，则将该指令在打入</a:t>
            </a:r>
            <a:r>
              <a:rPr lang="en-US" altLang="zh-CN" sz="2400" dirty="0">
                <a:latin typeface="华文中宋" panose="02010600040101010101" pitchFamily="2" charset="-122"/>
                <a:ea typeface="华文中宋" panose="02010600040101010101" pitchFamily="2" charset="-122"/>
              </a:rPr>
              <a:t>IF/ID</a:t>
            </a:r>
            <a:r>
              <a:rPr lang="zh-CN" altLang="en-US" sz="2400" dirty="0">
                <a:latin typeface="华文中宋" panose="02010600040101010101" pitchFamily="2" charset="-122"/>
                <a:ea typeface="华文中宋" panose="02010600040101010101" pitchFamily="2" charset="-122"/>
              </a:rPr>
              <a:t>寄存器时变为</a:t>
            </a:r>
            <a:r>
              <a:rPr lang="en-US" altLang="zh-CN" sz="2400" dirty="0">
                <a:latin typeface="华文中宋" panose="02010600040101010101" pitchFamily="2" charset="-122"/>
                <a:ea typeface="华文中宋" panose="02010600040101010101" pitchFamily="2" charset="-122"/>
              </a:rPr>
              <a:t>nop</a:t>
            </a:r>
            <a:r>
              <a:rPr lang="zh-CN" altLang="en-US" sz="2400" dirty="0">
                <a:latin typeface="华文中宋" panose="02010600040101010101" pitchFamily="2" charset="-122"/>
                <a:ea typeface="华文中宋" panose="02010600040101010101" pitchFamily="2" charset="-122"/>
              </a:rPr>
              <a:t>指令。</a:t>
            </a:r>
            <a:endParaRPr lang="en-US" altLang="zh-CN" sz="2400" dirty="0">
              <a:latin typeface="华文中宋" panose="02010600040101010101" pitchFamily="2" charset="-122"/>
              <a:ea typeface="华文中宋" panose="02010600040101010101" pitchFamily="2" charset="-122"/>
            </a:endParaRPr>
          </a:p>
        </p:txBody>
      </p:sp>
      <p:sp>
        <p:nvSpPr>
          <p:cNvPr id="8" name="Text Box 2"/>
          <p:cNvSpPr txBox="1"/>
          <p:nvPr/>
        </p:nvSpPr>
        <p:spPr>
          <a:xfrm>
            <a:off x="385763" y="2847975"/>
            <a:ext cx="8289925" cy="534988"/>
          </a:xfrm>
          <a:prstGeom prst="rect">
            <a:avLst/>
          </a:prstGeom>
          <a:noFill/>
          <a:ln w="9525">
            <a:noFill/>
          </a:ln>
        </p:spPr>
        <p:txBody>
          <a:bodyPr anchor="t" anchorCtr="0">
            <a:spAutoFit/>
          </a:bodyPr>
          <a:p>
            <a:pPr marL="342900" indent="-342900">
              <a:lnSpc>
                <a:spcPct val="120000"/>
              </a:lnSpc>
              <a:buClrTx/>
              <a:buSzTx/>
              <a:buFont typeface="Arial" panose="020B0604020202020204" pitchFamily="34" charset="0"/>
              <a:buChar char="•"/>
            </a:pPr>
            <a:r>
              <a:rPr lang="zh-CN" altLang="en-US" sz="2400" dirty="0">
                <a:latin typeface="华文中宋" panose="02010600040101010101" pitchFamily="2" charset="-122"/>
                <a:ea typeface="华文中宋" panose="02010600040101010101" pitchFamily="2" charset="-122"/>
              </a:rPr>
              <a:t>指令编码不变：将该指令的所有写信号全部关闭。</a:t>
            </a:r>
            <a:endParaRPr lang="en-US" altLang="zh-CN" sz="2400" dirty="0">
              <a:latin typeface="华文中宋" panose="02010600040101010101" pitchFamily="2" charset="-122"/>
              <a:ea typeface="华文中宋" panose="02010600040101010101" pitchFamily="2" charset="-122"/>
            </a:endParaRPr>
          </a:p>
        </p:txBody>
      </p:sp>
      <p:sp>
        <p:nvSpPr>
          <p:cNvPr id="9" name="Text Box 2"/>
          <p:cNvSpPr txBox="1"/>
          <p:nvPr/>
        </p:nvSpPr>
        <p:spPr>
          <a:xfrm>
            <a:off x="5054600" y="4292600"/>
            <a:ext cx="957263" cy="363538"/>
          </a:xfrm>
          <a:prstGeom prst="rect">
            <a:avLst/>
          </a:prstGeom>
          <a:solidFill>
            <a:schemeClr val="bg1"/>
          </a:solidFill>
          <a:ln w="9525">
            <a:noFill/>
          </a:ln>
        </p:spPr>
        <p:txBody>
          <a:bodyPr anchor="t" anchorCtr="0">
            <a:spAutoFit/>
          </a:bodyPr>
          <a:p>
            <a:pPr>
              <a:lnSpc>
                <a:spcPct val="120000"/>
              </a:lnSpc>
              <a:buSzTx/>
            </a:pPr>
            <a:r>
              <a:rPr lang="en-US" altLang="zh-CN" sz="1600" dirty="0">
                <a:latin typeface="华文中宋" panose="02010600040101010101" pitchFamily="2" charset="-122"/>
                <a:ea typeface="华文中宋" panose="02010600040101010101" pitchFamily="2" charset="-122"/>
              </a:rPr>
              <a:t>MWrite</a:t>
            </a:r>
            <a:endParaRPr lang="en-US" altLang="zh-CN" sz="1600" dirty="0">
              <a:latin typeface="华文中宋" panose="02010600040101010101" pitchFamily="2" charset="-122"/>
              <a:ea typeface="华文中宋" panose="02010600040101010101" pitchFamily="2" charset="-122"/>
            </a:endParaRPr>
          </a:p>
        </p:txBody>
      </p:sp>
      <p:sp>
        <p:nvSpPr>
          <p:cNvPr id="10" name="Text Box 2"/>
          <p:cNvSpPr txBox="1"/>
          <p:nvPr/>
        </p:nvSpPr>
        <p:spPr>
          <a:xfrm>
            <a:off x="5054600" y="4722813"/>
            <a:ext cx="957263" cy="361950"/>
          </a:xfrm>
          <a:prstGeom prst="rect">
            <a:avLst/>
          </a:prstGeom>
          <a:solidFill>
            <a:schemeClr val="bg1"/>
          </a:solidFill>
          <a:ln w="9525">
            <a:noFill/>
          </a:ln>
        </p:spPr>
        <p:txBody>
          <a:bodyPr anchor="t" anchorCtr="0">
            <a:spAutoFit/>
          </a:bodyPr>
          <a:p>
            <a:pPr>
              <a:lnSpc>
                <a:spcPct val="120000"/>
              </a:lnSpc>
              <a:buSzTx/>
            </a:pPr>
            <a:r>
              <a:rPr lang="en-US" altLang="zh-CN" sz="1600" dirty="0">
                <a:latin typeface="华文中宋" panose="02010600040101010101" pitchFamily="2" charset="-122"/>
                <a:ea typeface="华文中宋" panose="02010600040101010101" pitchFamily="2" charset="-122"/>
              </a:rPr>
              <a:t>RWrite</a:t>
            </a:r>
            <a:endParaRPr lang="en-US" altLang="zh-CN" sz="1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2"/>
          <p:cNvSpPr txBox="1"/>
          <p:nvPr/>
        </p:nvSpPr>
        <p:spPr>
          <a:xfrm>
            <a:off x="1450975" y="1104900"/>
            <a:ext cx="6411913" cy="5180013"/>
          </a:xfrm>
          <a:prstGeom prst="rect">
            <a:avLst/>
          </a:prstGeom>
          <a:noFill/>
          <a:ln w="9525">
            <a:noFill/>
          </a:ln>
        </p:spPr>
        <p:txBody>
          <a:bodyPr anchor="t" anchorCtr="0">
            <a:spAutoFit/>
          </a:bodyPr>
          <a:p>
            <a:pPr eaLnBrk="0" hangingPunct="0">
              <a:lnSpc>
                <a:spcPct val="120000"/>
              </a:lnSpc>
              <a:spcBef>
                <a:spcPts val="450"/>
              </a:spcBef>
              <a:spcAft>
                <a:spcPts val="450"/>
              </a:spcAft>
            </a:pPr>
            <a:r>
              <a:rPr lang="zh-CN" altLang="en-US" sz="2100" dirty="0">
                <a:solidFill>
                  <a:srgbClr val="0000FF"/>
                </a:solidFill>
                <a:latin typeface="华文中宋" panose="02010600040101010101" pitchFamily="2" charset="-122"/>
                <a:ea typeface="华文中宋" panose="02010600040101010101" pitchFamily="2" charset="-122"/>
              </a:rPr>
              <a:t>实例</a:t>
            </a:r>
            <a:r>
              <a:rPr lang="en-US" altLang="zh-CN" sz="2100" dirty="0">
                <a:solidFill>
                  <a:srgbClr val="0000FF"/>
                </a:solidFill>
                <a:latin typeface="华文中宋" panose="02010600040101010101" pitchFamily="2" charset="-122"/>
                <a:ea typeface="华文中宋" panose="02010600040101010101" pitchFamily="2" charset="-122"/>
              </a:rPr>
              <a:t>2</a:t>
            </a:r>
            <a:r>
              <a:rPr lang="zh-CN" altLang="en-US" sz="1500" dirty="0">
                <a:solidFill>
                  <a:srgbClr val="0000FF"/>
                </a:solidFill>
                <a:latin typeface="华文中宋" panose="02010600040101010101" pitchFamily="2" charset="-122"/>
                <a:ea typeface="华文中宋" panose="02010600040101010101" pitchFamily="2" charset="-122"/>
              </a:rPr>
              <a:t>（分支指令</a:t>
            </a:r>
            <a:r>
              <a:rPr lang="en-US" altLang="zh-CN" sz="1500" dirty="0">
                <a:solidFill>
                  <a:srgbClr val="0000FF"/>
                </a:solidFill>
                <a:latin typeface="华文中宋" panose="02010600040101010101" pitchFamily="2" charset="-122"/>
                <a:ea typeface="华文中宋" panose="02010600040101010101" pitchFamily="2" charset="-122"/>
              </a:rPr>
              <a:t>beq</a:t>
            </a:r>
            <a:r>
              <a:rPr lang="zh-CN" altLang="en-US" sz="1500" dirty="0">
                <a:solidFill>
                  <a:srgbClr val="0000FF"/>
                </a:solidFill>
                <a:latin typeface="华文中宋" panose="02010600040101010101" pitchFamily="2" charset="-122"/>
                <a:ea typeface="华文中宋" panose="02010600040101010101" pitchFamily="2" charset="-122"/>
              </a:rPr>
              <a:t>的前</a:t>
            </a:r>
            <a:r>
              <a:rPr lang="en-US" altLang="zh-CN" sz="1500" dirty="0">
                <a:solidFill>
                  <a:srgbClr val="0000FF"/>
                </a:solidFill>
                <a:latin typeface="华文中宋" panose="02010600040101010101" pitchFamily="2" charset="-122"/>
                <a:ea typeface="华文中宋" panose="02010600040101010101" pitchFamily="2" charset="-122"/>
              </a:rPr>
              <a:t>1</a:t>
            </a:r>
            <a:r>
              <a:rPr lang="zh-CN" altLang="en-US" sz="1500" dirty="0">
                <a:solidFill>
                  <a:srgbClr val="0000FF"/>
                </a:solidFill>
                <a:latin typeface="华文中宋" panose="02010600040101010101" pitchFamily="2" charset="-122"/>
                <a:ea typeface="华文中宋" panose="02010600040101010101" pitchFamily="2" charset="-122"/>
              </a:rPr>
              <a:t>条指令</a:t>
            </a:r>
            <a:r>
              <a:rPr lang="en-US" altLang="zh-CN" sz="1500" dirty="0">
                <a:solidFill>
                  <a:srgbClr val="0000FF"/>
                </a:solidFill>
                <a:latin typeface="华文中宋" panose="02010600040101010101" pitchFamily="2" charset="-122"/>
                <a:ea typeface="华文中宋" panose="02010600040101010101" pitchFamily="2" charset="-122"/>
              </a:rPr>
              <a:t>sub</a:t>
            </a:r>
            <a:r>
              <a:rPr lang="zh-CN" altLang="en-US" sz="1500" dirty="0">
                <a:solidFill>
                  <a:srgbClr val="0000FF"/>
                </a:solidFill>
                <a:latin typeface="华文中宋" panose="02010600040101010101" pitchFamily="2" charset="-122"/>
                <a:ea typeface="华文中宋" panose="02010600040101010101" pitchFamily="2" charset="-122"/>
              </a:rPr>
              <a:t>与分支指令有关于</a:t>
            </a:r>
            <a:r>
              <a:rPr lang="en-US" altLang="en-US" sz="1500" dirty="0">
                <a:solidFill>
                  <a:srgbClr val="0000FF"/>
                </a:solidFill>
                <a:latin typeface="华文中宋" panose="02010600040101010101" pitchFamily="2" charset="-122"/>
                <a:ea typeface="华文中宋" panose="02010600040101010101" pitchFamily="2" charset="-122"/>
              </a:rPr>
              <a:t>$1</a:t>
            </a:r>
            <a:r>
              <a:rPr lang="zh-CN" altLang="en-US" sz="1500" dirty="0">
                <a:solidFill>
                  <a:srgbClr val="0000FF"/>
                </a:solidFill>
                <a:latin typeface="华文中宋" panose="02010600040101010101" pitchFamily="2" charset="-122"/>
                <a:ea typeface="华文中宋" panose="02010600040101010101" pitchFamily="2" charset="-122"/>
              </a:rPr>
              <a:t>的数据冒险）</a:t>
            </a:r>
            <a:endParaRPr lang="en-US" altLang="zh-CN"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假定流水线对</a:t>
            </a:r>
            <a:r>
              <a:rPr lang="zh-CN" altLang="en-US" dirty="0">
                <a:solidFill>
                  <a:srgbClr val="00B050"/>
                </a:solidFill>
                <a:latin typeface="华文中宋" panose="02010600040101010101" pitchFamily="2" charset="-122"/>
                <a:ea typeface="华文中宋" panose="02010600040101010101" pitchFamily="2" charset="-122"/>
              </a:rPr>
              <a:t>分支不发生</a:t>
            </a:r>
            <a:r>
              <a:rPr lang="zh-CN" altLang="en-US" dirty="0">
                <a:latin typeface="华文中宋" panose="02010600040101010101" pitchFamily="2" charset="-122"/>
                <a:ea typeface="华文中宋" panose="02010600040101010101" pitchFamily="2" charset="-122"/>
              </a:rPr>
              <a:t>进行了优化，并且分支的执行提前到流水线的</a:t>
            </a:r>
            <a:r>
              <a:rPr lang="en-US" altLang="zh-CN" dirty="0">
                <a:latin typeface="华文中宋" panose="02010600040101010101" pitchFamily="2" charset="-122"/>
                <a:ea typeface="华文中宋" panose="02010600040101010101" pitchFamily="2" charset="-122"/>
              </a:rPr>
              <a:t>ID</a:t>
            </a:r>
            <a:r>
              <a:rPr lang="zh-CN" altLang="en-US" dirty="0">
                <a:latin typeface="华文中宋" panose="02010600040101010101" pitchFamily="2" charset="-122"/>
                <a:ea typeface="华文中宋" panose="02010600040101010101" pitchFamily="2" charset="-122"/>
              </a:rPr>
              <a:t>级。试说明下面的指令序列在</a:t>
            </a:r>
            <a:r>
              <a:rPr lang="zh-CN" altLang="en-US" b="1" dirty="0">
                <a:solidFill>
                  <a:srgbClr val="C00000"/>
                </a:solidFill>
                <a:latin typeface="华文中宋" panose="02010600040101010101" pitchFamily="2" charset="-122"/>
                <a:ea typeface="华文中宋" panose="02010600040101010101" pitchFamily="2" charset="-122"/>
              </a:rPr>
              <a:t>分支发生时</a:t>
            </a:r>
            <a:r>
              <a:rPr lang="zh-CN" altLang="en-US" dirty="0">
                <a:latin typeface="华文中宋" panose="02010600040101010101" pitchFamily="2" charset="-122"/>
                <a:ea typeface="华文中宋" panose="02010600040101010101" pitchFamily="2" charset="-122"/>
              </a:rPr>
              <a:t>的执行情况：</a:t>
            </a:r>
            <a:endParaRPr lang="zh-CN" altLang="en-US"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dirty="0">
                <a:latin typeface="华文中宋" panose="02010600040101010101" pitchFamily="2" charset="-122"/>
                <a:ea typeface="华文中宋" panose="02010600040101010101" pitchFamily="2" charset="-122"/>
              </a:rPr>
              <a:t>   </a:t>
            </a:r>
            <a:r>
              <a:rPr lang="en-US" altLang="zh-CN" sz="1500" dirty="0">
                <a:latin typeface="华文中宋" panose="02010600040101010101" pitchFamily="2" charset="-122"/>
                <a:ea typeface="华文中宋" panose="02010600040101010101" pitchFamily="2" charset="-122"/>
              </a:rPr>
              <a:t> </a:t>
            </a:r>
            <a:r>
              <a:rPr lang="en-US" altLang="zh-CN" sz="1500" dirty="0">
                <a:solidFill>
                  <a:srgbClr val="0000FF"/>
                </a:solidFill>
                <a:latin typeface="华文中宋" panose="02010600040101010101" pitchFamily="2" charset="-122"/>
                <a:ea typeface="华文中宋" panose="02010600040101010101" pitchFamily="2" charset="-122"/>
              </a:rPr>
              <a:t>sub </a:t>
            </a:r>
            <a:r>
              <a:rPr lang="en-US" altLang="zh-CN" sz="1500" dirty="0">
                <a:solidFill>
                  <a:srgbClr val="C00000"/>
                </a:solidFill>
                <a:latin typeface="华文中宋" panose="02010600040101010101" pitchFamily="2" charset="-122"/>
                <a:ea typeface="华文中宋" panose="02010600040101010101" pitchFamily="2" charset="-122"/>
              </a:rPr>
              <a:t>$1</a:t>
            </a:r>
            <a:r>
              <a:rPr lang="en-US" altLang="zh-CN" sz="1500" dirty="0">
                <a:solidFill>
                  <a:srgbClr val="0000FF"/>
                </a:solidFill>
                <a:latin typeface="华文中宋" panose="02010600040101010101" pitchFamily="2" charset="-122"/>
                <a:ea typeface="华文中宋" panose="02010600040101010101" pitchFamily="2" charset="-122"/>
              </a:rPr>
              <a:t>, $4, $8</a:t>
            </a:r>
            <a:endParaRPr lang="en-US" altLang="zh-CN" sz="15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beq </a:t>
            </a:r>
            <a:r>
              <a:rPr lang="en-US" altLang="zh-CN" sz="1500" dirty="0">
                <a:solidFill>
                  <a:srgbClr val="C00000"/>
                </a:solidFill>
                <a:latin typeface="华文中宋" panose="02010600040101010101" pitchFamily="2" charset="-122"/>
                <a:ea typeface="华文中宋" panose="02010600040101010101" pitchFamily="2" charset="-122"/>
              </a:rPr>
              <a:t>$1</a:t>
            </a:r>
            <a:r>
              <a:rPr lang="en-US" altLang="zh-CN" sz="1500" dirty="0">
                <a:latin typeface="华文中宋" panose="02010600040101010101" pitchFamily="2" charset="-122"/>
                <a:ea typeface="华文中宋" panose="02010600040101010101" pitchFamily="2" charset="-122"/>
              </a:rPr>
              <a:t>, $3, 7</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44 and $12, $2, $5</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48 or $13, $2, $6</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52 and $14, $4, $2</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56 slt $15, $6, $7</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a:t>
            </a:r>
            <a:endParaRPr lang="en-US" altLang="zh-CN" sz="1500" dirty="0">
              <a:latin typeface="华文中宋" panose="02010600040101010101" pitchFamily="2" charset="-122"/>
              <a:ea typeface="华文中宋" panose="02010600040101010101" pitchFamily="2" charset="-122"/>
            </a:endParaRPr>
          </a:p>
          <a:p>
            <a:pPr eaLnBrk="0" hangingPunct="0">
              <a:lnSpc>
                <a:spcPct val="120000"/>
              </a:lnSpc>
              <a:spcBef>
                <a:spcPts val="450"/>
              </a:spcBef>
              <a:spcAft>
                <a:spcPts val="450"/>
              </a:spcAft>
            </a:pPr>
            <a:r>
              <a:rPr lang="en-US" altLang="zh-CN" sz="1500" dirty="0">
                <a:latin typeface="华文中宋" panose="02010600040101010101" pitchFamily="2" charset="-122"/>
                <a:ea typeface="华文中宋" panose="02010600040101010101" pitchFamily="2" charset="-122"/>
              </a:rPr>
              <a:t>    72 lw $4, 50($7)</a:t>
            </a:r>
            <a:endParaRPr lang="en-US" altLang="zh-CN" sz="1500" dirty="0">
              <a:latin typeface="华文中宋" panose="02010600040101010101" pitchFamily="2" charset="-122"/>
              <a:ea typeface="华文中宋" panose="02010600040101010101" pitchFamily="2" charset="-122"/>
            </a:endParaRPr>
          </a:p>
        </p:txBody>
      </p:sp>
      <p:sp>
        <p:nvSpPr>
          <p:cNvPr id="2" name="Text Box 2"/>
          <p:cNvSpPr txBox="1"/>
          <p:nvPr/>
        </p:nvSpPr>
        <p:spPr>
          <a:xfrm>
            <a:off x="3894138" y="2716213"/>
            <a:ext cx="3968750" cy="3140075"/>
          </a:xfrm>
          <a:prstGeom prst="rect">
            <a:avLst/>
          </a:prstGeom>
          <a:noFill/>
          <a:ln w="9525">
            <a:noFill/>
          </a:ln>
        </p:spPr>
        <p:txBody>
          <a:bodyPr anchor="t" anchorCtr="0">
            <a:spAutoFit/>
          </a:bodyPr>
          <a:p>
            <a:pPr eaLnBrk="0" hangingPunct="0">
              <a:lnSpc>
                <a:spcPct val="120000"/>
              </a:lnSpc>
              <a:buFont typeface="Arial" panose="020B0604020202020204" pitchFamily="34" charset="0"/>
            </a:pPr>
            <a:r>
              <a:rPr lang="en-US" altLang="en-US" sz="1500" dirty="0">
                <a:solidFill>
                  <a:srgbClr val="0000FF"/>
                </a:solidFill>
                <a:latin typeface="华文中宋" panose="02010600040101010101" pitchFamily="2" charset="-122"/>
                <a:ea typeface="华文中宋" panose="02010600040101010101" pitchFamily="2" charset="-122"/>
              </a:rPr>
              <a:t>回忆：</a:t>
            </a:r>
            <a:endParaRPr lang="en-US" altLang="en-US" sz="1500" dirty="0">
              <a:solidFill>
                <a:srgbClr val="0000FF"/>
              </a:solidFill>
              <a:latin typeface="华文中宋" panose="02010600040101010101" pitchFamily="2" charset="-122"/>
              <a:ea typeface="华文中宋" panose="02010600040101010101" pitchFamily="2" charset="-122"/>
            </a:endParaRPr>
          </a:p>
          <a:p>
            <a:pPr eaLnBrk="0" hangingPunct="0">
              <a:lnSpc>
                <a:spcPct val="120000"/>
              </a:lnSpc>
              <a:buFont typeface="Arial" panose="020B0604020202020204" pitchFamily="34" charset="0"/>
            </a:pPr>
            <a:r>
              <a:rPr lang="en-US" altLang="zh-CN" sz="1500" dirty="0">
                <a:solidFill>
                  <a:srgbClr val="C00000"/>
                </a:solidFill>
                <a:latin typeface="华文中宋" panose="02010600040101010101" pitchFamily="2" charset="-122"/>
                <a:ea typeface="华文中宋" panose="02010600040101010101" pitchFamily="2" charset="-122"/>
              </a:rPr>
              <a:t>      </a:t>
            </a:r>
            <a:r>
              <a:rPr lang="en-US" altLang="en-US" sz="1500" dirty="0">
                <a:solidFill>
                  <a:srgbClr val="C00000"/>
                </a:solidFill>
                <a:latin typeface="华文中宋" panose="02010600040101010101" pitchFamily="2" charset="-122"/>
                <a:ea typeface="华文中宋" panose="02010600040101010101" pitchFamily="2" charset="-122"/>
              </a:rPr>
              <a:t>分支指令前一条刚好是</a:t>
            </a:r>
            <a:r>
              <a:rPr lang="en-US" altLang="zh-CN" sz="1500" dirty="0">
                <a:solidFill>
                  <a:srgbClr val="C00000"/>
                </a:solidFill>
                <a:latin typeface="华文中宋" panose="02010600040101010101" pitchFamily="2" charset="-122"/>
                <a:ea typeface="华文中宋" panose="02010600040101010101" pitchFamily="2" charset="-122"/>
              </a:rPr>
              <a:t>ALU</a:t>
            </a:r>
            <a:r>
              <a:rPr lang="en-US" altLang="en-US" sz="1500" dirty="0">
                <a:solidFill>
                  <a:srgbClr val="C00000"/>
                </a:solidFill>
                <a:latin typeface="华文中宋" panose="02010600040101010101" pitchFamily="2" charset="-122"/>
                <a:ea typeface="华文中宋" panose="02010600040101010101" pitchFamily="2" charset="-122"/>
              </a:rPr>
              <a:t>指令</a:t>
            </a:r>
            <a:r>
              <a:rPr lang="en-US" altLang="zh-CN" sz="1500" dirty="0">
                <a:solidFill>
                  <a:srgbClr val="C00000"/>
                </a:solidFill>
                <a:latin typeface="华文中宋" panose="02010600040101010101" pitchFamily="2" charset="-122"/>
                <a:ea typeface="华文中宋" panose="02010600040101010101" pitchFamily="2" charset="-122"/>
              </a:rPr>
              <a:t>sub</a:t>
            </a:r>
            <a:r>
              <a:rPr lang="en-US" altLang="en-US" sz="1500" dirty="0">
                <a:solidFill>
                  <a:srgbClr val="C00000"/>
                </a:solidFill>
                <a:latin typeface="华文中宋" panose="02010600040101010101" pitchFamily="2" charset="-122"/>
                <a:ea typeface="华文中宋" panose="02010600040101010101" pitchFamily="2" charset="-122"/>
              </a:rPr>
              <a:t>，而这条</a:t>
            </a:r>
            <a:r>
              <a:rPr lang="en-US" altLang="zh-CN" sz="1500" dirty="0">
                <a:solidFill>
                  <a:srgbClr val="C00000"/>
                </a:solidFill>
                <a:latin typeface="华文中宋" panose="02010600040101010101" pitchFamily="2" charset="-122"/>
                <a:ea typeface="华文中宋" panose="02010600040101010101" pitchFamily="2" charset="-122"/>
              </a:rPr>
              <a:t>ALU</a:t>
            </a:r>
            <a:r>
              <a:rPr lang="en-US" altLang="en-US" sz="1500" dirty="0">
                <a:solidFill>
                  <a:srgbClr val="C00000"/>
                </a:solidFill>
                <a:latin typeface="华文中宋" panose="02010600040101010101" pitchFamily="2" charset="-122"/>
                <a:ea typeface="华文中宋" panose="02010600040101010101" pitchFamily="2" charset="-122"/>
              </a:rPr>
              <a:t>指令</a:t>
            </a:r>
            <a:r>
              <a:rPr lang="en-US" altLang="zh-CN" sz="1500" dirty="0">
                <a:solidFill>
                  <a:srgbClr val="C00000"/>
                </a:solidFill>
                <a:latin typeface="华文中宋" panose="02010600040101010101" pitchFamily="2" charset="-122"/>
                <a:ea typeface="华文中宋" panose="02010600040101010101" pitchFamily="2" charset="-122"/>
              </a:rPr>
              <a:t>sub</a:t>
            </a:r>
            <a:r>
              <a:rPr lang="en-US" altLang="en-US" sz="1500" dirty="0">
                <a:solidFill>
                  <a:srgbClr val="C00000"/>
                </a:solidFill>
                <a:latin typeface="华文中宋" panose="02010600040101010101" pitchFamily="2" charset="-122"/>
                <a:ea typeface="华文中宋" panose="02010600040101010101" pitchFamily="2" charset="-122"/>
              </a:rPr>
              <a:t>的结果$1恰是分支指令</a:t>
            </a:r>
            <a:r>
              <a:rPr lang="en-US" altLang="zh-CN" sz="1500" dirty="0">
                <a:solidFill>
                  <a:srgbClr val="C00000"/>
                </a:solidFill>
                <a:latin typeface="华文中宋" panose="02010600040101010101" pitchFamily="2" charset="-122"/>
                <a:ea typeface="华文中宋" panose="02010600040101010101" pitchFamily="2" charset="-122"/>
              </a:rPr>
              <a:t>beq</a:t>
            </a:r>
            <a:r>
              <a:rPr lang="en-US" altLang="en-US" sz="1500" dirty="0">
                <a:solidFill>
                  <a:srgbClr val="C00000"/>
                </a:solidFill>
                <a:latin typeface="华文中宋" panose="02010600040101010101" pitchFamily="2" charset="-122"/>
                <a:ea typeface="华文中宋" panose="02010600040101010101" pitchFamily="2" charset="-122"/>
              </a:rPr>
              <a:t>比较时所需要的</a:t>
            </a:r>
            <a:r>
              <a:rPr lang="en-US" altLang="zh-CN" sz="1500" dirty="0">
                <a:solidFill>
                  <a:srgbClr val="C00000"/>
                </a:solidFill>
                <a:latin typeface="华文中宋" panose="02010600040101010101" pitchFamily="2" charset="-122"/>
                <a:ea typeface="华文中宋" panose="02010600040101010101" pitchFamily="2" charset="-122"/>
              </a:rPr>
              <a:t>$1</a:t>
            </a:r>
            <a:r>
              <a:rPr lang="en-US" altLang="en-US" sz="1500" dirty="0">
                <a:solidFill>
                  <a:srgbClr val="C00000"/>
                </a:solidFill>
                <a:latin typeface="华文中宋" panose="02010600040101010101" pitchFamily="2" charset="-122"/>
                <a:ea typeface="华文中宋" panose="02010600040101010101" pitchFamily="2" charset="-122"/>
              </a:rPr>
              <a:t>，那么需要产生阻塞。因为</a:t>
            </a:r>
            <a:r>
              <a:rPr lang="en-US" altLang="zh-CN" sz="1500" dirty="0">
                <a:solidFill>
                  <a:srgbClr val="C00000"/>
                </a:solidFill>
                <a:latin typeface="华文中宋" panose="02010600040101010101" pitchFamily="2" charset="-122"/>
                <a:ea typeface="华文中宋" panose="02010600040101010101" pitchFamily="2" charset="-122"/>
              </a:rPr>
              <a:t>ALU</a:t>
            </a:r>
            <a:r>
              <a:rPr lang="en-US" altLang="en-US" sz="1500" dirty="0">
                <a:solidFill>
                  <a:srgbClr val="C00000"/>
                </a:solidFill>
                <a:latin typeface="华文中宋" panose="02010600040101010101" pitchFamily="2" charset="-122"/>
                <a:ea typeface="华文中宋" panose="02010600040101010101" pitchFamily="2" charset="-122"/>
              </a:rPr>
              <a:t>指令</a:t>
            </a:r>
            <a:r>
              <a:rPr lang="en-US" altLang="zh-CN" sz="1500" dirty="0">
                <a:solidFill>
                  <a:srgbClr val="C00000"/>
                </a:solidFill>
                <a:latin typeface="华文中宋" panose="02010600040101010101" pitchFamily="2" charset="-122"/>
                <a:ea typeface="华文中宋" panose="02010600040101010101" pitchFamily="2" charset="-122"/>
              </a:rPr>
              <a:t>sub</a:t>
            </a:r>
            <a:r>
              <a:rPr lang="en-US" altLang="en-US" sz="1500" dirty="0">
                <a:solidFill>
                  <a:srgbClr val="C00000"/>
                </a:solidFill>
                <a:latin typeface="华文中宋" panose="02010600040101010101" pitchFamily="2" charset="-122"/>
                <a:ea typeface="华文中宋" panose="02010600040101010101" pitchFamily="2" charset="-122"/>
              </a:rPr>
              <a:t>的</a:t>
            </a:r>
            <a:r>
              <a:rPr lang="en-US" altLang="zh-CN" sz="1500" dirty="0">
                <a:solidFill>
                  <a:srgbClr val="C00000"/>
                </a:solidFill>
                <a:latin typeface="华文中宋" panose="02010600040101010101" pitchFamily="2" charset="-122"/>
                <a:ea typeface="华文中宋" panose="02010600040101010101" pitchFamily="2" charset="-122"/>
              </a:rPr>
              <a:t>EX</a:t>
            </a:r>
            <a:r>
              <a:rPr lang="en-US" altLang="en-US" sz="1500" dirty="0">
                <a:solidFill>
                  <a:srgbClr val="C00000"/>
                </a:solidFill>
                <a:latin typeface="华文中宋" panose="02010600040101010101" pitchFamily="2" charset="-122"/>
                <a:ea typeface="华文中宋" panose="02010600040101010101" pitchFamily="2" charset="-122"/>
              </a:rPr>
              <a:t>级（产生结果$1）将在分支指令</a:t>
            </a:r>
            <a:r>
              <a:rPr lang="en-US" altLang="zh-CN" sz="1500" dirty="0">
                <a:solidFill>
                  <a:srgbClr val="C00000"/>
                </a:solidFill>
                <a:latin typeface="华文中宋" panose="02010600040101010101" pitchFamily="2" charset="-122"/>
                <a:ea typeface="华文中宋" panose="02010600040101010101" pitchFamily="2" charset="-122"/>
              </a:rPr>
              <a:t>beq</a:t>
            </a:r>
            <a:r>
              <a:rPr lang="en-US" altLang="en-US" sz="1500" dirty="0">
                <a:solidFill>
                  <a:srgbClr val="C00000"/>
                </a:solidFill>
                <a:latin typeface="华文中宋" panose="02010600040101010101" pitchFamily="2" charset="-122"/>
                <a:ea typeface="华文中宋" panose="02010600040101010101" pitchFamily="2" charset="-122"/>
              </a:rPr>
              <a:t>的</a:t>
            </a:r>
            <a:r>
              <a:rPr lang="en-US" altLang="zh-CN" sz="1500" dirty="0">
                <a:solidFill>
                  <a:srgbClr val="C00000"/>
                </a:solidFill>
                <a:latin typeface="华文中宋" panose="02010600040101010101" pitchFamily="2" charset="-122"/>
                <a:ea typeface="华文中宋" panose="02010600040101010101" pitchFamily="2" charset="-122"/>
              </a:rPr>
              <a:t>ID</a:t>
            </a:r>
            <a:r>
              <a:rPr lang="en-US" altLang="en-US" sz="1500" dirty="0">
                <a:solidFill>
                  <a:srgbClr val="C00000"/>
                </a:solidFill>
                <a:latin typeface="华文中宋" panose="02010600040101010101" pitchFamily="2" charset="-122"/>
                <a:ea typeface="华文中宋" panose="02010600040101010101" pitchFamily="2" charset="-122"/>
              </a:rPr>
              <a:t>级后发生。</a:t>
            </a:r>
            <a:endParaRPr lang="en-US" altLang="en-US" sz="1500" dirty="0">
              <a:solidFill>
                <a:srgbClr val="C00000"/>
              </a:solidFill>
              <a:latin typeface="华文中宋" panose="02010600040101010101" pitchFamily="2" charset="-122"/>
              <a:ea typeface="华文中宋" panose="02010600040101010101" pitchFamily="2" charset="-122"/>
            </a:endParaRPr>
          </a:p>
          <a:p>
            <a:pPr eaLnBrk="0" hangingPunct="0">
              <a:lnSpc>
                <a:spcPct val="120000"/>
              </a:lnSpc>
              <a:buFont typeface="Arial" panose="020B0604020202020204" pitchFamily="34" charset="0"/>
            </a:pPr>
            <a:r>
              <a:rPr lang="en-US" altLang="en-US" sz="1500" dirty="0">
                <a:solidFill>
                  <a:srgbClr val="C00000"/>
                </a:solidFill>
                <a:latin typeface="华文中宋" panose="02010600040101010101" pitchFamily="2" charset="-122"/>
                <a:ea typeface="华文中宋" panose="02010600040101010101" pitchFamily="2" charset="-122"/>
              </a:rPr>
              <a:t>      即</a:t>
            </a:r>
            <a:r>
              <a:rPr lang="en-US" altLang="zh-CN" sz="1500" dirty="0">
                <a:solidFill>
                  <a:srgbClr val="C00000"/>
                </a:solidFill>
                <a:latin typeface="华文中宋" panose="02010600040101010101" pitchFamily="2" charset="-122"/>
                <a:ea typeface="华文中宋" panose="02010600040101010101" pitchFamily="2" charset="-122"/>
              </a:rPr>
              <a:t>ID</a:t>
            </a:r>
            <a:r>
              <a:rPr lang="en-US" altLang="en-US" sz="1500" dirty="0">
                <a:solidFill>
                  <a:srgbClr val="C00000"/>
                </a:solidFill>
                <a:latin typeface="华文中宋" panose="02010600040101010101" pitchFamily="2" charset="-122"/>
                <a:ea typeface="华文中宋" panose="02010600040101010101" pitchFamily="2" charset="-122"/>
              </a:rPr>
              <a:t>级进行分支比较所需的数据</a:t>
            </a:r>
            <a:r>
              <a:rPr lang="en-US" altLang="zh-CN" sz="1500" dirty="0">
                <a:solidFill>
                  <a:srgbClr val="C00000"/>
                </a:solidFill>
                <a:latin typeface="华文中宋" panose="02010600040101010101" pitchFamily="2" charset="-122"/>
                <a:ea typeface="华文中宋" panose="02010600040101010101" pitchFamily="2" charset="-122"/>
              </a:rPr>
              <a:t>$1</a:t>
            </a:r>
            <a:r>
              <a:rPr lang="en-US" altLang="en-US" sz="1500" dirty="0">
                <a:solidFill>
                  <a:srgbClr val="C00000"/>
                </a:solidFill>
                <a:latin typeface="华文中宋" panose="02010600040101010101" pitchFamily="2" charset="-122"/>
                <a:ea typeface="华文中宋" panose="02010600040101010101" pitchFamily="2" charset="-122"/>
              </a:rPr>
              <a:t>可能在</a:t>
            </a:r>
            <a:r>
              <a:rPr lang="en-US" altLang="zh-CN" sz="1500" dirty="0">
                <a:solidFill>
                  <a:srgbClr val="C00000"/>
                </a:solidFill>
                <a:latin typeface="华文中宋" panose="02010600040101010101" pitchFamily="2" charset="-122"/>
                <a:ea typeface="华文中宋" panose="02010600040101010101" pitchFamily="2" charset="-122"/>
              </a:rPr>
              <a:t>sub</a:t>
            </a:r>
            <a:r>
              <a:rPr lang="en-US" altLang="en-US" sz="1500" dirty="0">
                <a:solidFill>
                  <a:srgbClr val="C00000"/>
                </a:solidFill>
                <a:latin typeface="华文中宋" panose="02010600040101010101" pitchFamily="2" charset="-122"/>
                <a:ea typeface="华文中宋" panose="02010600040101010101" pitchFamily="2" charset="-122"/>
              </a:rPr>
              <a:t>执行</a:t>
            </a:r>
            <a:r>
              <a:rPr lang="en-US" altLang="zh-CN" sz="1500" dirty="0">
                <a:solidFill>
                  <a:srgbClr val="C00000"/>
                </a:solidFill>
                <a:latin typeface="华文中宋" panose="02010600040101010101" pitchFamily="2" charset="-122"/>
                <a:ea typeface="华文中宋" panose="02010600040101010101" pitchFamily="2" charset="-122"/>
              </a:rPr>
              <a:t>EXE</a:t>
            </a:r>
            <a:r>
              <a:rPr lang="en-US" altLang="en-US" sz="1500" dirty="0">
                <a:solidFill>
                  <a:srgbClr val="C00000"/>
                </a:solidFill>
                <a:latin typeface="华文中宋" panose="02010600040101010101" pitchFamily="2" charset="-122"/>
                <a:ea typeface="华文中宋" panose="02010600040101010101" pitchFamily="2" charset="-122"/>
              </a:rPr>
              <a:t>后面才能产生正确的</a:t>
            </a:r>
            <a:r>
              <a:rPr lang="en-US" altLang="zh-CN" sz="1500" dirty="0">
                <a:solidFill>
                  <a:srgbClr val="C00000"/>
                </a:solidFill>
                <a:latin typeface="华文中宋" panose="02010600040101010101" pitchFamily="2" charset="-122"/>
                <a:ea typeface="华文中宋" panose="02010600040101010101" pitchFamily="2" charset="-122"/>
              </a:rPr>
              <a:t>$1</a:t>
            </a:r>
            <a:r>
              <a:rPr lang="en-US" altLang="en-US" sz="1500" dirty="0">
                <a:solidFill>
                  <a:srgbClr val="C00000"/>
                </a:solidFill>
                <a:latin typeface="华文中宋" panose="02010600040101010101" pitchFamily="2" charset="-122"/>
                <a:ea typeface="华文中宋" panose="02010600040101010101" pitchFamily="2" charset="-122"/>
              </a:rPr>
              <a:t>，因此有可能会发生数据冒险，这样就需要</a:t>
            </a:r>
            <a:r>
              <a:rPr lang="en-US" altLang="en-US" sz="1500" b="1" dirty="0">
                <a:solidFill>
                  <a:srgbClr val="0070C0"/>
                </a:solidFill>
                <a:latin typeface="华文中宋" panose="02010600040101010101" pitchFamily="2" charset="-122"/>
                <a:ea typeface="华文中宋" panose="02010600040101010101" pitchFamily="2" charset="-122"/>
              </a:rPr>
              <a:t>阻塞流水线（可以通过</a:t>
            </a:r>
            <a:r>
              <a:rPr lang="zh-CN" altLang="en-US" sz="1500" b="1" dirty="0">
                <a:solidFill>
                  <a:srgbClr val="0070C0"/>
                </a:solidFill>
                <a:latin typeface="华文中宋" panose="02010600040101010101" pitchFamily="2" charset="-122"/>
                <a:ea typeface="华文中宋" panose="02010600040101010101" pitchFamily="2" charset="-122"/>
                <a:sym typeface="+mn-ea"/>
              </a:rPr>
              <a:t>关掉所有写信号来实现</a:t>
            </a:r>
            <a:r>
              <a:rPr lang="en-US" altLang="en-US" sz="1500" b="1" dirty="0">
                <a:solidFill>
                  <a:srgbClr val="0070C0"/>
                </a:solidFill>
                <a:latin typeface="华文中宋" panose="02010600040101010101" pitchFamily="2" charset="-122"/>
                <a:ea typeface="华文中宋" panose="02010600040101010101" pitchFamily="2" charset="-122"/>
              </a:rPr>
              <a:t>）</a:t>
            </a:r>
            <a:r>
              <a:rPr lang="en-US" altLang="en-US" sz="1500" dirty="0">
                <a:solidFill>
                  <a:srgbClr val="C00000"/>
                </a:solidFill>
                <a:latin typeface="华文中宋" panose="02010600040101010101" pitchFamily="2" charset="-122"/>
                <a:ea typeface="华文中宋" panose="02010600040101010101" pitchFamily="2" charset="-122"/>
              </a:rPr>
              <a:t>。</a:t>
            </a:r>
            <a:endParaRPr lang="en-US" altLang="en-US" sz="1500"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灯片编号占位符 1"/>
          <p:cNvSpPr txBox="1">
            <a:spLocks noGrp="1"/>
          </p:cNvSpPr>
          <p:nvPr>
            <p:ph type="sldNum" sz="quarter" idx="12"/>
          </p:nvPr>
        </p:nvSpPr>
        <p:spPr>
          <a:noFill/>
        </p:spPr>
        <p:txBody>
          <a:bodyPr vert="horz" wrap="square" lIns="68580" tIns="34290" rIns="68580" bIns="34290" numCol="1" anchor="ctr" anchorCtr="0" compatLnSpc="1"/>
          <a:lstStyle>
            <a:lvl1pPr marL="0" lvl="0" indent="0" algn="l" defTabSz="685800" rtl="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defRPr>
            </a:lvl1pPr>
            <a:lvl2pPr marL="342900" lvl="1"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l" defTabSz="6858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05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zh-CN" altLang="en-US" sz="105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59394" name="Picture 7" descr="f04-62-P374493-top"/>
          <p:cNvPicPr>
            <a:picLocks noChangeAspect="1"/>
          </p:cNvPicPr>
          <p:nvPr/>
        </p:nvPicPr>
        <p:blipFill>
          <a:blip r:embed="rId1"/>
          <a:stretch>
            <a:fillRect/>
          </a:stretch>
        </p:blipFill>
        <p:spPr>
          <a:xfrm>
            <a:off x="1008063" y="1484313"/>
            <a:ext cx="7416800" cy="4703762"/>
          </a:xfrm>
          <a:prstGeom prst="rect">
            <a:avLst/>
          </a:prstGeom>
          <a:noFill/>
          <a:ln w="9525">
            <a:noFill/>
          </a:ln>
        </p:spPr>
      </p:pic>
      <p:sp>
        <p:nvSpPr>
          <p:cNvPr id="4" name="Text Box 2"/>
          <p:cNvSpPr txBox="1"/>
          <p:nvPr/>
        </p:nvSpPr>
        <p:spPr>
          <a:xfrm>
            <a:off x="971550" y="768350"/>
            <a:ext cx="865188" cy="425450"/>
          </a:xfrm>
          <a:prstGeom prst="rect">
            <a:avLst/>
          </a:prstGeom>
          <a:noFill/>
          <a:ln w="9525">
            <a:noFill/>
          </a:ln>
        </p:spPr>
        <p:txBody>
          <a:bodyPr anchor="t" anchorCtr="0">
            <a:spAutoFit/>
          </a:bodyPr>
          <a:p>
            <a:pPr eaLnBrk="0" hangingPunct="0">
              <a:lnSpc>
                <a:spcPct val="120000"/>
              </a:lnSpc>
              <a:buFont typeface="Arial" panose="020B0604020202020204" pitchFamily="34" charset="0"/>
            </a:pPr>
            <a:r>
              <a:rPr lang="zh-CN" altLang="en-US" dirty="0">
                <a:latin typeface="华文中宋" panose="02010600040101010101" pitchFamily="2" charset="-122"/>
                <a:ea typeface="华文中宋" panose="02010600040101010101" pitchFamily="2" charset="-122"/>
              </a:rPr>
              <a:t>实例</a:t>
            </a:r>
            <a:r>
              <a:rPr lang="en-US" altLang="zh-CN" dirty="0">
                <a:latin typeface="华文中宋" panose="02010600040101010101" pitchFamily="2" charset="-122"/>
                <a:ea typeface="华文中宋" panose="02010600040101010101" pitchFamily="2" charset="-122"/>
              </a:rPr>
              <a:t>2</a:t>
            </a:r>
            <a:endParaRPr lang="en-US" altLang="zh-CN" dirty="0">
              <a:latin typeface="华文中宋" panose="02010600040101010101" pitchFamily="2" charset="-122"/>
              <a:ea typeface="华文中宋" panose="02010600040101010101" pitchFamily="2" charset="-122"/>
            </a:endParaRPr>
          </a:p>
        </p:txBody>
      </p:sp>
      <p:sp>
        <p:nvSpPr>
          <p:cNvPr id="5" name="Text Box 2"/>
          <p:cNvSpPr txBox="1"/>
          <p:nvPr/>
        </p:nvSpPr>
        <p:spPr>
          <a:xfrm>
            <a:off x="4932363" y="1484313"/>
            <a:ext cx="1241425" cy="287338"/>
          </a:xfrm>
          <a:prstGeom prst="rect">
            <a:avLst/>
          </a:prstGeom>
          <a:solidFill>
            <a:schemeClr val="bg1"/>
          </a:solidFill>
          <a:ln w="9525">
            <a:noFill/>
          </a:ln>
        </p:spPr>
        <p:txBody>
          <a:bodyPr anchor="t">
            <a:spAutoFit/>
          </a:bodyPr>
          <a:lstStyle/>
          <a:p>
            <a:pPr marR="0" defTabSz="914400" eaLnBrk="0" hangingPunct="0">
              <a:lnSpc>
                <a:spcPct val="120000"/>
              </a:lnSpc>
              <a:buClrTx/>
              <a:buSzTx/>
              <a:buFont typeface="Arial" panose="020B0604020202020204" pitchFamily="34" charset="0"/>
              <a:buNone/>
              <a:defRPr/>
            </a:pPr>
            <a:r>
              <a:rPr kumimoji="0" lang="en-US" altLang="zh-CN" sz="1050" kern="1200" cap="none" spc="0" normalizeH="0" baseline="0" noProof="0" dirty="0">
                <a:latin typeface="华文中宋" panose="02010600040101010101" pitchFamily="2" charset="-122"/>
                <a:ea typeface="华文中宋" panose="02010600040101010101" pitchFamily="2" charset="-122"/>
                <a:cs typeface="+mn-cs"/>
              </a:rPr>
              <a:t>sub $1, $4, $8</a:t>
            </a:r>
            <a:endParaRPr kumimoji="0" lang="en-US" altLang="zh-CN" sz="1050" kern="1200" cap="none" spc="0" normalizeH="0" baseline="0" noProof="0" dirty="0">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灯片编号占位符 1"/>
          <p:cNvSpPr txBox="1">
            <a:spLocks noGrp="1"/>
          </p:cNvSpPr>
          <p:nvPr>
            <p:ph type="sldNum" sz="quarter" idx="12"/>
          </p:nvPr>
        </p:nvSpPr>
        <p:spPr>
          <a:noFill/>
        </p:spPr>
        <p:txBody>
          <a:bodyPr vert="horz" wrap="square" lIns="68580" tIns="34290" rIns="68580" bIns="34290" numCol="1" anchor="ctr" anchorCtr="0" compatLnSpc="1"/>
          <a:lstStyle>
            <a:lvl1pPr marL="0" lvl="0" indent="0" algn="l" defTabSz="685800" rtl="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defRPr>
            </a:lvl1pPr>
            <a:lvl2pPr marL="342900" lvl="1"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6858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l" defTabSz="6858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05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zh-CN" altLang="en-US" sz="105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60418" name="Picture 7" descr="f04-62-P374493-top"/>
          <p:cNvPicPr>
            <a:picLocks noChangeAspect="1"/>
          </p:cNvPicPr>
          <p:nvPr/>
        </p:nvPicPr>
        <p:blipFill>
          <a:blip r:embed="rId1"/>
          <a:stretch>
            <a:fillRect/>
          </a:stretch>
        </p:blipFill>
        <p:spPr>
          <a:xfrm>
            <a:off x="1195388" y="1614488"/>
            <a:ext cx="6780212" cy="4298950"/>
          </a:xfrm>
          <a:prstGeom prst="rect">
            <a:avLst/>
          </a:prstGeom>
          <a:noFill/>
          <a:ln w="9525">
            <a:noFill/>
          </a:ln>
        </p:spPr>
      </p:pic>
      <p:sp>
        <p:nvSpPr>
          <p:cNvPr id="4" name="Text Box 2"/>
          <p:cNvSpPr txBox="1"/>
          <p:nvPr/>
        </p:nvSpPr>
        <p:spPr>
          <a:xfrm>
            <a:off x="1277938" y="1111250"/>
            <a:ext cx="863600" cy="423863"/>
          </a:xfrm>
          <a:prstGeom prst="rect">
            <a:avLst/>
          </a:prstGeom>
          <a:noFill/>
          <a:ln w="9525">
            <a:noFill/>
          </a:ln>
        </p:spPr>
        <p:txBody>
          <a:bodyPr anchor="t" anchorCtr="0">
            <a:spAutoFit/>
          </a:bodyPr>
          <a:p>
            <a:pPr eaLnBrk="0" hangingPunct="0">
              <a:lnSpc>
                <a:spcPct val="120000"/>
              </a:lnSpc>
              <a:buFont typeface="Arial" panose="020B0604020202020204" pitchFamily="34" charset="0"/>
            </a:pPr>
            <a:r>
              <a:rPr lang="zh-CN" altLang="en-US" dirty="0">
                <a:latin typeface="华文中宋" panose="02010600040101010101" pitchFamily="2" charset="-122"/>
                <a:ea typeface="华文中宋" panose="02010600040101010101" pitchFamily="2" charset="-122"/>
              </a:rPr>
              <a:t>实例</a:t>
            </a:r>
            <a:r>
              <a:rPr lang="en-US" altLang="zh-CN" dirty="0">
                <a:latin typeface="华文中宋" panose="02010600040101010101" pitchFamily="2" charset="-122"/>
                <a:ea typeface="华文中宋" panose="02010600040101010101" pitchFamily="2" charset="-122"/>
              </a:rPr>
              <a:t>2</a:t>
            </a:r>
            <a:endParaRPr lang="en-US" altLang="zh-CN" dirty="0">
              <a:latin typeface="华文中宋" panose="02010600040101010101" pitchFamily="2" charset="-122"/>
              <a:ea typeface="华文中宋" panose="02010600040101010101" pitchFamily="2" charset="-122"/>
            </a:endParaRPr>
          </a:p>
        </p:txBody>
      </p:sp>
      <p:sp>
        <p:nvSpPr>
          <p:cNvPr id="5" name="Text Box 2"/>
          <p:cNvSpPr txBox="1"/>
          <p:nvPr/>
        </p:nvSpPr>
        <p:spPr>
          <a:xfrm>
            <a:off x="6030913" y="1646238"/>
            <a:ext cx="971550" cy="425450"/>
          </a:xfrm>
          <a:prstGeom prst="rect">
            <a:avLst/>
          </a:prstGeom>
          <a:solidFill>
            <a:schemeClr val="bg1"/>
          </a:solidFill>
          <a:ln w="9525">
            <a:noFill/>
          </a:ln>
        </p:spPr>
        <p:txBody>
          <a:bodyPr anchor="t" anchorCtr="0">
            <a:spAutoFit/>
          </a:bodyPr>
          <a:p>
            <a:pPr eaLnBrk="0" hangingPunct="0">
              <a:lnSpc>
                <a:spcPct val="120000"/>
              </a:lnSpc>
              <a:buFont typeface="Arial" panose="020B0604020202020204" pitchFamily="34" charset="0"/>
            </a:pPr>
            <a:r>
              <a:rPr lang="en-US" altLang="zh-CN" sz="900" dirty="0">
                <a:latin typeface="华文中宋" panose="02010600040101010101" pitchFamily="2" charset="-122"/>
                <a:ea typeface="华文中宋" panose="02010600040101010101" pitchFamily="2" charset="-122"/>
              </a:rPr>
              <a:t>sub $1, $4, $8</a:t>
            </a:r>
            <a:endParaRPr lang="en-US" altLang="zh-CN" sz="900" dirty="0">
              <a:latin typeface="华文中宋" panose="02010600040101010101" pitchFamily="2" charset="-122"/>
              <a:ea typeface="华文中宋" panose="02010600040101010101" pitchFamily="2" charset="-122"/>
            </a:endParaRPr>
          </a:p>
        </p:txBody>
      </p:sp>
      <p:pic>
        <p:nvPicPr>
          <p:cNvPr id="60421" name="图片 5"/>
          <p:cNvPicPr>
            <a:picLocks noChangeAspect="1"/>
          </p:cNvPicPr>
          <p:nvPr/>
        </p:nvPicPr>
        <p:blipFill>
          <a:blip r:embed="rId2"/>
          <a:stretch>
            <a:fillRect/>
          </a:stretch>
        </p:blipFill>
        <p:spPr>
          <a:xfrm>
            <a:off x="7110413" y="1538288"/>
            <a:ext cx="647700" cy="365125"/>
          </a:xfrm>
          <a:prstGeom prst="rect">
            <a:avLst/>
          </a:prstGeom>
          <a:noFill/>
          <a:ln w="9525">
            <a:noFill/>
          </a:ln>
        </p:spPr>
      </p:pic>
      <p:pic>
        <p:nvPicPr>
          <p:cNvPr id="60422" name="图片 6"/>
          <p:cNvPicPr>
            <a:picLocks noChangeAspect="1"/>
          </p:cNvPicPr>
          <p:nvPr/>
        </p:nvPicPr>
        <p:blipFill>
          <a:blip r:embed="rId3"/>
          <a:stretch>
            <a:fillRect/>
          </a:stretch>
        </p:blipFill>
        <p:spPr>
          <a:xfrm>
            <a:off x="4883150" y="1557338"/>
            <a:ext cx="1039813" cy="360362"/>
          </a:xfrm>
          <a:prstGeom prst="rect">
            <a:avLst/>
          </a:prstGeom>
          <a:noFill/>
          <a:ln w="9525">
            <a:noFill/>
          </a:ln>
        </p:spPr>
      </p:pic>
      <p:sp>
        <p:nvSpPr>
          <p:cNvPr id="8" name="Text Box 2"/>
          <p:cNvSpPr txBox="1">
            <a:spLocks noChangeArrowheads="1"/>
          </p:cNvSpPr>
          <p:nvPr/>
        </p:nvSpPr>
        <p:spPr bwMode="auto">
          <a:xfrm>
            <a:off x="4548188" y="1098550"/>
            <a:ext cx="2862263" cy="534988"/>
          </a:xfrm>
          <a:prstGeom prst="rect">
            <a:avLst/>
          </a:prstGeom>
          <a:noFill/>
          <a:ln>
            <a:noFill/>
          </a:ln>
          <a:effectLst/>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6858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关掉所有写信号</a:t>
            </a:r>
            <a:r>
              <a:rPr kumimoji="0" lang="zh-CN" altLang="en-US" sz="1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zh-CN" altLang="en-US" sz="1200" b="0" i="0" u="none" strike="noStrike" kern="1200" cap="none" spc="0" normalizeH="0" baseline="0" noProof="1">
                <a:ln>
                  <a:noFill/>
                </a:ln>
                <a:solidFill>
                  <a:schemeClr val="tx1"/>
                </a:solidFill>
                <a:effectLst/>
                <a:uLnTx/>
                <a:uFillTx/>
                <a:latin typeface="华文中宋" panose="02010600040101010101" pitchFamily="2" charset="-122"/>
                <a:ea typeface="华文中宋" panose="02010600040101010101" pitchFamily="2" charset="-122"/>
                <a:cs typeface="+mn-ea"/>
                <a:sym typeface="+mn-ea"/>
              </a:rPr>
              <a:t>这些控制信号在每个周期都向前传递，但都不会产生效果</a:t>
            </a:r>
            <a:r>
              <a:rPr kumimoji="0" lang="zh-CN" altLang="en-US" sz="1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zh-CN" altLang="en-US" sz="12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3" name="椭圆 12"/>
          <p:cNvSpPr/>
          <p:nvPr/>
        </p:nvSpPr>
        <p:spPr>
          <a:xfrm>
            <a:off x="3916363" y="3181350"/>
            <a:ext cx="292100" cy="2905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8" grpId="0" bldLvl="0" animBg="1"/>
      <p:bldP spid="1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3"/>
          <p:cNvSpPr txBox="1"/>
          <p:nvPr/>
        </p:nvSpPr>
        <p:spPr>
          <a:xfrm>
            <a:off x="236538" y="1646238"/>
            <a:ext cx="8588375" cy="3489325"/>
          </a:xfrm>
          <a:prstGeom prst="rect">
            <a:avLst/>
          </a:prstGeom>
          <a:noFill/>
          <a:ln w="9525">
            <a:noFill/>
          </a:ln>
        </p:spPr>
        <p:txBody>
          <a:bodyPr anchor="t" anchorCtr="0">
            <a:spAutoFit/>
          </a:bodyPr>
          <a:p>
            <a:pPr>
              <a:lnSpc>
                <a:spcPct val="120000"/>
              </a:lnSpc>
              <a:spcAft>
                <a:spcPts val="600"/>
              </a:spcAft>
              <a:buSzTx/>
            </a:pPr>
            <a:r>
              <a:rPr lang="zh-CN" altLang="en-US" sz="2600" b="1" dirty="0">
                <a:solidFill>
                  <a:srgbClr val="CCFFFF"/>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异常（</a:t>
            </a:r>
            <a:r>
              <a:rPr lang="en-US" altLang="zh-CN" sz="2600" dirty="0">
                <a:latin typeface="华文中宋" panose="02010600040101010101" pitchFamily="2" charset="-122"/>
                <a:ea typeface="华文中宋" panose="02010600040101010101" pitchFamily="2" charset="-122"/>
              </a:rPr>
              <a:t>Exception</a:t>
            </a:r>
            <a:r>
              <a:rPr lang="zh-CN" altLang="en-US" sz="2600" dirty="0">
                <a:latin typeface="华文中宋" panose="02010600040101010101" pitchFamily="2" charset="-122"/>
                <a:ea typeface="华文中宋" panose="02010600040101010101" pitchFamily="2" charset="-122"/>
              </a:rPr>
              <a:t>）事件是指在程序执行过程中，由于操作非法，例如除数为</a:t>
            </a:r>
            <a:r>
              <a:rPr lang="en-US" altLang="zh-CN" sz="2600" dirty="0">
                <a:latin typeface="华文中宋" panose="02010600040101010101" pitchFamily="2" charset="-122"/>
                <a:ea typeface="华文中宋" panose="02010600040101010101" pitchFamily="2" charset="-122"/>
              </a:rPr>
              <a:t>0</a:t>
            </a:r>
            <a:r>
              <a:rPr lang="zh-CN" altLang="en-US" sz="2600" dirty="0">
                <a:latin typeface="华文中宋" panose="02010600040101010101" pitchFamily="2" charset="-122"/>
                <a:ea typeface="华文中宋" panose="02010600040101010101" pitchFamily="2" charset="-122"/>
              </a:rPr>
              <a:t>，结果上溢等，或者用户程序试图执行去处理异特权指令等。这时处理机应该转向特定的程序常事件。</a:t>
            </a:r>
            <a:endParaRPr lang="zh-CN" altLang="en-US" sz="2600" dirty="0">
              <a:latin typeface="华文中宋" panose="02010600040101010101" pitchFamily="2" charset="-122"/>
              <a:ea typeface="华文中宋" panose="02010600040101010101" pitchFamily="2" charset="-122"/>
            </a:endParaRPr>
          </a:p>
          <a:p>
            <a:pPr>
              <a:lnSpc>
                <a:spcPct val="120000"/>
              </a:lnSpc>
              <a:buSzTx/>
            </a:pPr>
            <a:r>
              <a:rPr lang="zh-CN" altLang="en-US" sz="2600" dirty="0">
                <a:latin typeface="华文中宋" panose="02010600040101010101" pitchFamily="2" charset="-122"/>
                <a:ea typeface="华文中宋" panose="02010600040101010101" pitchFamily="2" charset="-122"/>
              </a:rPr>
              <a:t>      处理的方法一般是先向用户报告哪条指令引起了异常事件以及引起了何种异常事件，然后继续用户程序的执行，或者结束用户程序的执行，返回到操作系统。</a:t>
            </a:r>
            <a:endParaRPr lang="zh-CN" altLang="en-US" sz="2600" dirty="0">
              <a:latin typeface="华文中宋" panose="02010600040101010101" pitchFamily="2" charset="-122"/>
              <a:ea typeface="华文中宋" panose="02010600040101010101" pitchFamily="2" charset="-122"/>
            </a:endParaRPr>
          </a:p>
        </p:txBody>
      </p:sp>
      <p:sp>
        <p:nvSpPr>
          <p:cNvPr id="61442"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sp>
        <p:nvSpPr>
          <p:cNvPr id="5" name="Rectangle 2"/>
          <p:cNvSpPr txBox="1">
            <a:spLocks noChangeArrowheads="1"/>
          </p:cNvSpPr>
          <p:nvPr/>
        </p:nvSpPr>
        <p:spPr>
          <a:xfrm>
            <a:off x="266700" y="493713"/>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10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j-cs"/>
              </a:rPr>
              <a:t>5</a:t>
            </a:r>
            <a:r>
              <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rPr>
              <a:t> 流水线中异常事件的处理</a:t>
            </a:r>
            <a:endParaRPr kumimoji="0" lang="zh-CN" altLang="en-US" sz="3200" b="0" i="0" u="none" strike="noStrike" kern="1200" cap="none" spc="-10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j-cs"/>
              </a:rPr>
              <a:t>异常的原因</a:t>
            </a:r>
            <a:r>
              <a:rPr kumimoji="0" lang="en-US" altLang="zh-CN" sz="4000" b="0" i="0" u="none" strike="noStrike" kern="1200" cap="none" spc="-10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j-cs"/>
              </a:rPr>
              <a:t> </a:t>
            </a:r>
            <a:endParaRPr kumimoji="0" lang="en-US" altLang="zh-CN" sz="4000" b="0" i="0" u="none" strike="noStrike" kern="1200" cap="none" spc="-10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j-cs"/>
            </a:endParaRPr>
          </a:p>
        </p:txBody>
      </p:sp>
      <p:sp>
        <p:nvSpPr>
          <p:cNvPr id="62466" name="Rectangle 3"/>
          <p:cNvSpPr>
            <a:spLocks noGrp="1"/>
          </p:cNvSpPr>
          <p:nvPr>
            <p:ph idx="1"/>
          </p:nvPr>
        </p:nvSpPr>
        <p:spPr/>
        <p:txBody>
          <a:bodyPr vert="horz" wrap="square" lIns="91440" tIns="45720" rIns="91440" bIns="45720" anchor="t" anchorCtr="0"/>
          <a:p>
            <a:r>
              <a:rPr lang="en-US" altLang="zh-CN" dirty="0">
                <a:latin typeface="华文中宋" panose="02010600040101010101" pitchFamily="2" charset="-122"/>
                <a:ea typeface="华文中宋" panose="02010600040101010101" pitchFamily="2" charset="-122"/>
              </a:rPr>
              <a:t>I/O </a:t>
            </a:r>
            <a:r>
              <a:rPr lang="zh-CN" altLang="en-US" dirty="0">
                <a:latin typeface="华文中宋" panose="02010600040101010101" pitchFamily="2" charset="-122"/>
                <a:ea typeface="华文中宋" panose="02010600040101010101" pitchFamily="2" charset="-122"/>
              </a:rPr>
              <a:t>外设请求</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用户</a:t>
            </a:r>
            <a:r>
              <a:rPr lang="en-US" altLang="zh-CN" dirty="0">
                <a:latin typeface="华文中宋" panose="02010600040101010101" pitchFamily="2" charset="-122"/>
                <a:ea typeface="华文中宋" panose="02010600040101010101" pitchFamily="2" charset="-122"/>
              </a:rPr>
              <a:t> OS </a:t>
            </a:r>
            <a:r>
              <a:rPr lang="zh-CN" altLang="en-US" dirty="0">
                <a:latin typeface="华文中宋" panose="02010600040101010101" pitchFamily="2" charset="-122"/>
                <a:ea typeface="华文中宋" panose="02010600040101010101" pitchFamily="2" charset="-122"/>
              </a:rPr>
              <a:t>服务请求</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断点</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整数算术运算溢出</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浮点算术异常</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缺页</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未对齐的存储器访问</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违反了存储器保护权限</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硬件错误功能</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未定义指令</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异常和中断</a:t>
            </a:r>
            <a:endParaRPr kumimoji="0" lang="en-US" altLang="zh-CN" sz="4000" b="0" i="0" u="none" strike="noStrike" kern="1200" cap="none" spc="-10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sp>
        <p:nvSpPr>
          <p:cNvPr id="63490" name="Rectangle 3"/>
          <p:cNvSpPr>
            <a:spLocks noGrp="1"/>
          </p:cNvSpPr>
          <p:nvPr>
            <p:ph idx="1"/>
          </p:nvPr>
        </p:nvSpPr>
        <p:spPr>
          <a:xfrm>
            <a:off x="304800" y="1508125"/>
            <a:ext cx="8839200" cy="4800600"/>
          </a:xfrm>
        </p:spPr>
        <p:txBody>
          <a:bodyPr vert="horz" wrap="square" lIns="91440" tIns="45720" rIns="91440" bIns="45720" anchor="t" anchorCtr="0"/>
          <a:p>
            <a:pPr>
              <a:lnSpc>
                <a:spcPct val="90000"/>
              </a:lnSpc>
            </a:pPr>
            <a:r>
              <a:rPr lang="en-US" altLang="zh-CN" sz="2800" dirty="0">
                <a:solidFill>
                  <a:srgbClr val="000000"/>
                </a:solidFill>
                <a:latin typeface="华文中宋" panose="02010600040101010101" pitchFamily="2" charset="-122"/>
                <a:ea typeface="华文中宋" panose="02010600040101010101" pitchFamily="2" charset="-122"/>
              </a:rPr>
              <a:t>Exceptions are </a:t>
            </a:r>
            <a:r>
              <a:rPr lang="en-US" altLang="zh-CN" sz="2800" i="1" dirty="0">
                <a:solidFill>
                  <a:srgbClr val="FF0000"/>
                </a:solidFill>
                <a:latin typeface="华文中宋" panose="02010600040101010101" pitchFamily="2" charset="-122"/>
                <a:ea typeface="华文中宋" panose="02010600040101010101" pitchFamily="2" charset="-122"/>
              </a:rPr>
              <a:t>exceptional</a:t>
            </a:r>
            <a:r>
              <a:rPr lang="en-US" altLang="zh-CN" sz="2800" i="1" dirty="0">
                <a:solidFill>
                  <a:srgbClr val="000000"/>
                </a:solidFill>
                <a:latin typeface="华文中宋" panose="02010600040101010101" pitchFamily="2" charset="-122"/>
                <a:ea typeface="华文中宋" panose="02010600040101010101" pitchFamily="2" charset="-122"/>
              </a:rPr>
              <a:t> </a:t>
            </a:r>
            <a:r>
              <a:rPr lang="en-US" altLang="zh-CN" sz="2800" dirty="0">
                <a:solidFill>
                  <a:srgbClr val="000000"/>
                </a:solidFill>
                <a:latin typeface="华文中宋" panose="02010600040101010101" pitchFamily="2" charset="-122"/>
                <a:ea typeface="华文中宋" panose="02010600040101010101" pitchFamily="2" charset="-122"/>
              </a:rPr>
              <a:t>events that </a:t>
            </a:r>
            <a:r>
              <a:rPr lang="en-US" altLang="zh-CN" sz="2800" i="1" dirty="0">
                <a:solidFill>
                  <a:srgbClr val="FF0000"/>
                </a:solidFill>
                <a:latin typeface="华文中宋" panose="02010600040101010101" pitchFamily="2" charset="-122"/>
                <a:ea typeface="华文中宋" panose="02010600040101010101" pitchFamily="2" charset="-122"/>
              </a:rPr>
              <a:t>disrupt</a:t>
            </a:r>
            <a:r>
              <a:rPr lang="en-US" altLang="zh-CN" sz="2800" i="1" dirty="0">
                <a:solidFill>
                  <a:srgbClr val="000000"/>
                </a:solidFill>
                <a:latin typeface="华文中宋" panose="02010600040101010101" pitchFamily="2" charset="-122"/>
                <a:ea typeface="华文中宋" panose="02010600040101010101" pitchFamily="2" charset="-122"/>
              </a:rPr>
              <a:t> </a:t>
            </a:r>
            <a:r>
              <a:rPr lang="en-US" altLang="zh-CN" sz="2800" dirty="0">
                <a:solidFill>
                  <a:srgbClr val="000000"/>
                </a:solidFill>
                <a:latin typeface="华文中宋" panose="02010600040101010101" pitchFamily="2" charset="-122"/>
                <a:ea typeface="华文中宋" panose="02010600040101010101" pitchFamily="2" charset="-122"/>
              </a:rPr>
              <a:t>the normal flow of a program</a:t>
            </a:r>
            <a:endParaRPr lang="en-US" altLang="zh-CN" sz="28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000000"/>
                </a:solidFill>
                <a:latin typeface="华文中宋" panose="02010600040101010101" pitchFamily="2" charset="-122"/>
                <a:ea typeface="华文中宋" panose="02010600040101010101" pitchFamily="2" charset="-122"/>
              </a:rPr>
              <a:t>本节所指的异常是广义异常，包括了中断和狭义上的异常。</a:t>
            </a:r>
            <a:endParaRPr lang="en-US" altLang="zh-CN" sz="28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000000"/>
                </a:solidFill>
                <a:latin typeface="华文中宋" panose="02010600040101010101" pitchFamily="2" charset="-122"/>
                <a:ea typeface="华文中宋" panose="02010600040101010101" pitchFamily="2" charset="-122"/>
              </a:rPr>
              <a:t>中断例子</a:t>
            </a:r>
            <a:endParaRPr lang="en-US" altLang="zh-CN" sz="2800" dirty="0">
              <a:solidFill>
                <a:srgbClr val="063DE9"/>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用户敲击键盘</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网络包到达</a:t>
            </a:r>
            <a:endParaRPr lang="en-US" altLang="zh-CN" sz="24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000000"/>
                </a:solidFill>
                <a:latin typeface="华文中宋" panose="02010600040101010101" pitchFamily="2" charset="-122"/>
                <a:ea typeface="华文中宋" panose="02010600040101010101" pitchFamily="2" charset="-122"/>
              </a:rPr>
              <a:t>异常例子</a:t>
            </a:r>
            <a:endParaRPr lang="en-US" altLang="zh-CN" sz="2800" dirty="0">
              <a:solidFill>
                <a:srgbClr val="063DE9"/>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除</a:t>
            </a:r>
            <a:r>
              <a:rPr lang="en-US" altLang="zh-CN" sz="2400" dirty="0">
                <a:solidFill>
                  <a:srgbClr val="000000"/>
                </a:solidFill>
                <a:latin typeface="华文中宋" panose="02010600040101010101" pitchFamily="2" charset="-122"/>
                <a:ea typeface="华文中宋" panose="02010600040101010101" pitchFamily="2" charset="-122"/>
              </a:rPr>
              <a:t>0</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溢出</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缺页</a:t>
            </a:r>
            <a:endParaRPr lang="en-US" altLang="zh-CN" sz="2400" dirty="0">
              <a:solidFill>
                <a:srgbClr val="0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457200" y="333375"/>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MIPS</a:t>
            </a: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架构中的异常</a:t>
            </a:r>
            <a:endParaRPr kumimoji="0" lang="en-US" altLang="zh-CN" sz="40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64514" name="Rectangle 3"/>
          <p:cNvSpPr>
            <a:spLocks noGrp="1"/>
          </p:cNvSpPr>
          <p:nvPr>
            <p:ph idx="1"/>
          </p:nvPr>
        </p:nvSpPr>
        <p:spPr>
          <a:xfrm>
            <a:off x="304800" y="1423988"/>
            <a:ext cx="8534400" cy="5029200"/>
          </a:xfrm>
        </p:spPr>
        <p:txBody>
          <a:bodyPr vert="horz" wrap="square" lIns="91440" tIns="45720" rIns="91440" bIns="45720" anchor="t" anchorCtr="0"/>
          <a:p>
            <a:r>
              <a:rPr lang="zh-CN" altLang="en-US" sz="2800" dirty="0">
                <a:solidFill>
                  <a:srgbClr val="000000"/>
                </a:solidFill>
                <a:latin typeface="华文中宋" panose="02010600040101010101" pitchFamily="2" charset="-122"/>
                <a:ea typeface="华文中宋" panose="02010600040101010101" pitchFamily="2" charset="-122"/>
              </a:rPr>
              <a:t>异常能在流水线的哪些阶段中产生？</a:t>
            </a:r>
            <a:endParaRPr lang="en-US" altLang="zh-CN" sz="2800" dirty="0">
              <a:solidFill>
                <a:srgbClr val="000000"/>
              </a:solidFill>
              <a:latin typeface="华文中宋" panose="02010600040101010101" pitchFamily="2" charset="-122"/>
              <a:ea typeface="华文中宋" panose="02010600040101010101" pitchFamily="2" charset="-122"/>
            </a:endParaRPr>
          </a:p>
          <a:p>
            <a:r>
              <a:rPr lang="zh-CN" altLang="en-US" sz="2800" dirty="0">
                <a:solidFill>
                  <a:srgbClr val="063DE9"/>
                </a:solidFill>
                <a:latin typeface="华文中宋" panose="02010600040101010101" pitchFamily="2" charset="-122"/>
                <a:ea typeface="华文中宋" panose="02010600040101010101" pitchFamily="2" charset="-122"/>
              </a:rPr>
              <a:t>阶段</a:t>
            </a:r>
            <a:r>
              <a:rPr lang="en-US" altLang="zh-CN" sz="2800" dirty="0">
                <a:solidFill>
                  <a:srgbClr val="063DE9"/>
                </a:solidFill>
                <a:latin typeface="华文中宋" panose="02010600040101010101" pitchFamily="2" charset="-122"/>
                <a:ea typeface="华文中宋" panose="02010600040101010101" pitchFamily="2" charset="-122"/>
              </a:rPr>
              <a:t>           </a:t>
            </a:r>
            <a:r>
              <a:rPr lang="zh-CN" altLang="en-US" sz="2800" dirty="0">
                <a:solidFill>
                  <a:srgbClr val="063DE9"/>
                </a:solidFill>
                <a:latin typeface="华文中宋" panose="02010600040101010101" pitchFamily="2" charset="-122"/>
                <a:ea typeface="华文中宋" panose="02010600040101010101" pitchFamily="2" charset="-122"/>
              </a:rPr>
              <a:t>可能产生的异常类型 </a:t>
            </a:r>
            <a:endParaRPr lang="en-US" altLang="zh-CN" sz="2800" dirty="0">
              <a:solidFill>
                <a:srgbClr val="063DE9"/>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IF 		       </a:t>
            </a:r>
            <a:r>
              <a:rPr lang="zh-CN" altLang="en-US" sz="2400" dirty="0">
                <a:solidFill>
                  <a:srgbClr val="000000"/>
                </a:solidFill>
                <a:latin typeface="华文中宋" panose="02010600040101010101" pitchFamily="2" charset="-122"/>
                <a:ea typeface="华文中宋" panose="02010600040101010101" pitchFamily="2" charset="-122"/>
              </a:rPr>
              <a:t>取指时发生缺页</a:t>
            </a:r>
            <a:r>
              <a:rPr lang="en-US" altLang="zh-CN" sz="2400" dirty="0">
                <a:solidFill>
                  <a:srgbClr val="000000"/>
                </a:solidFill>
                <a:latin typeface="华文中宋" panose="02010600040101010101" pitchFamily="2" charset="-122"/>
                <a:ea typeface="华文中宋" panose="02010600040101010101" pitchFamily="2" charset="-122"/>
              </a:rPr>
              <a:t>; 	</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			       </a:t>
            </a:r>
            <a:r>
              <a:rPr lang="zh-CN" altLang="en-US" sz="2400" dirty="0">
                <a:solidFill>
                  <a:srgbClr val="000000"/>
                </a:solidFill>
                <a:latin typeface="华文中宋" panose="02010600040101010101" pitchFamily="2" charset="-122"/>
                <a:ea typeface="华文中宋" panose="02010600040101010101" pitchFamily="2" charset="-122"/>
              </a:rPr>
              <a:t>存储器访问边界未对齐</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			       </a:t>
            </a:r>
            <a:r>
              <a:rPr lang="zh-CN" altLang="en-US" sz="2400" dirty="0">
                <a:solidFill>
                  <a:srgbClr val="000000"/>
                </a:solidFill>
                <a:latin typeface="华文中宋" panose="02010600040101010101" pitchFamily="2" charset="-122"/>
                <a:ea typeface="华文中宋" panose="02010600040101010101" pitchFamily="2" charset="-122"/>
              </a:rPr>
              <a:t>违反了存储器访问权限</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ID 	                </a:t>
            </a:r>
            <a:r>
              <a:rPr lang="zh-CN" altLang="en-US" sz="2400" dirty="0">
                <a:solidFill>
                  <a:srgbClr val="000000"/>
                </a:solidFill>
                <a:latin typeface="华文中宋" panose="02010600040101010101" pitchFamily="2" charset="-122"/>
                <a:ea typeface="华文中宋" panose="02010600040101010101" pitchFamily="2" charset="-122"/>
              </a:rPr>
              <a:t>未定义的或非法操作码</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EX 	                </a:t>
            </a:r>
            <a:r>
              <a:rPr lang="zh-CN" altLang="en-US" sz="2400" dirty="0">
                <a:solidFill>
                  <a:srgbClr val="000000"/>
                </a:solidFill>
                <a:latin typeface="华文中宋" panose="02010600040101010101" pitchFamily="2" charset="-122"/>
                <a:ea typeface="华文中宋" panose="02010600040101010101" pitchFamily="2" charset="-122"/>
              </a:rPr>
              <a:t>算术异常</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MEM 	       </a:t>
            </a:r>
            <a:r>
              <a:rPr lang="zh-CN" altLang="en-US" sz="2400" dirty="0">
                <a:solidFill>
                  <a:srgbClr val="000000"/>
                </a:solidFill>
                <a:latin typeface="华文中宋" panose="02010600040101010101" pitchFamily="2" charset="-122"/>
                <a:ea typeface="华文中宋" panose="02010600040101010101" pitchFamily="2" charset="-122"/>
              </a:rPr>
              <a:t>存取数据时缺页</a:t>
            </a:r>
            <a:r>
              <a:rPr lang="en-US" altLang="zh-CN" sz="2400" dirty="0">
                <a:solidFill>
                  <a:srgbClr val="000000"/>
                </a:solidFill>
                <a:latin typeface="华文中宋" panose="02010600040101010101" pitchFamily="2" charset="-122"/>
                <a:ea typeface="华文中宋" panose="02010600040101010101" pitchFamily="2" charset="-122"/>
              </a:rPr>
              <a:t>; </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			       </a:t>
            </a:r>
            <a:r>
              <a:rPr lang="zh-CN" altLang="en-US" sz="2400" dirty="0">
                <a:solidFill>
                  <a:srgbClr val="000000"/>
                </a:solidFill>
                <a:latin typeface="华文中宋" panose="02010600040101010101" pitchFamily="2" charset="-122"/>
                <a:ea typeface="华文中宋" panose="02010600040101010101" pitchFamily="2" charset="-122"/>
              </a:rPr>
              <a:t>存储器访问边界未对齐</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			       </a:t>
            </a:r>
            <a:r>
              <a:rPr lang="zh-CN" altLang="en-US" sz="2400" dirty="0">
                <a:solidFill>
                  <a:srgbClr val="000000"/>
                </a:solidFill>
                <a:latin typeface="华文中宋" panose="02010600040101010101" pitchFamily="2" charset="-122"/>
                <a:ea typeface="华文中宋" panose="02010600040101010101" pitchFamily="2" charset="-122"/>
              </a:rPr>
              <a:t>违反了存储器访问权限</a:t>
            </a:r>
            <a:r>
              <a:rPr lang="en-US" altLang="zh-CN" sz="2400" dirty="0">
                <a:solidFill>
                  <a:srgbClr val="000000"/>
                </a:solidFill>
                <a:latin typeface="华文中宋" panose="02010600040101010101" pitchFamily="2" charset="-122"/>
                <a:ea typeface="华文中宋" panose="02010600040101010101" pitchFamily="2" charset="-122"/>
              </a:rPr>
              <a:t>;</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buFontTx/>
              <a:buNone/>
            </a:pPr>
            <a:r>
              <a:rPr lang="en-US" altLang="zh-CN" sz="2400" dirty="0">
                <a:solidFill>
                  <a:srgbClr val="000000"/>
                </a:solidFill>
                <a:latin typeface="华文中宋" panose="02010600040101010101" pitchFamily="2" charset="-122"/>
                <a:ea typeface="华文中宋" panose="02010600040101010101" pitchFamily="2" charset="-122"/>
              </a:rPr>
              <a:t>WB 	                </a:t>
            </a:r>
            <a:r>
              <a:rPr lang="zh-CN" altLang="en-US" sz="2400" dirty="0">
                <a:solidFill>
                  <a:srgbClr val="000000"/>
                </a:solidFill>
                <a:latin typeface="华文中宋" panose="02010600040101010101" pitchFamily="2" charset="-122"/>
                <a:ea typeface="华文中宋" panose="02010600040101010101" pitchFamily="2" charset="-122"/>
              </a:rPr>
              <a:t>无</a:t>
            </a:r>
            <a:endParaRPr lang="en-US" altLang="zh-CN" sz="2400" dirty="0">
              <a:latin typeface="华文中宋" panose="02010600040101010101" pitchFamily="2" charset="-122"/>
              <a:ea typeface="华文中宋" panose="020106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2"/>
          <p:cNvSpPr txBox="1"/>
          <p:nvPr/>
        </p:nvSpPr>
        <p:spPr>
          <a:xfrm>
            <a:off x="250825" y="1035050"/>
            <a:ext cx="8713788" cy="3405188"/>
          </a:xfrm>
          <a:prstGeom prst="rect">
            <a:avLst/>
          </a:prstGeom>
          <a:noFill/>
          <a:ln w="9525">
            <a:noFill/>
          </a:ln>
        </p:spPr>
        <p:txBody>
          <a:bodyPr anchor="t" anchorCtr="0">
            <a:spAutoFit/>
          </a:bodyPr>
          <a:p>
            <a:pPr>
              <a:lnSpc>
                <a:spcPct val="120000"/>
              </a:lnSpc>
              <a:buSzTx/>
            </a:pPr>
            <a:r>
              <a:rPr lang="zh-CN" altLang="en-US" sz="2600" b="1" dirty="0">
                <a:solidFill>
                  <a:srgbClr val="CCFFFF"/>
                </a:solidFill>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非流水线处理机是在一条指令执行的过程中检测异常事件，当异常事件发生时处理机在该指令结束时转向异常事件处理程序，处理完毕后再返回到用户程序。</a:t>
            </a:r>
            <a:endParaRPr lang="zh-CN" altLang="en-US" sz="2600" dirty="0">
              <a:latin typeface="华文中宋" panose="02010600040101010101" pitchFamily="2" charset="-122"/>
              <a:ea typeface="华文中宋" panose="02010600040101010101" pitchFamily="2" charset="-122"/>
            </a:endParaRPr>
          </a:p>
          <a:p>
            <a:pPr>
              <a:lnSpc>
                <a:spcPct val="120000"/>
              </a:lnSpc>
              <a:buSzTx/>
            </a:pPr>
            <a:r>
              <a:rPr lang="zh-CN" altLang="en-US" sz="2600" dirty="0">
                <a:latin typeface="华文中宋" panose="02010600040101010101" pitchFamily="2" charset="-122"/>
                <a:ea typeface="华文中宋" panose="02010600040101010101" pitchFamily="2" charset="-122"/>
              </a:rPr>
              <a:t>　　当这些事件发生时，处理机应该适当地保存当前处理机的状态，比如当前程序计数器</a:t>
            </a:r>
            <a:r>
              <a:rPr lang="en-US" altLang="zh-CN" sz="2600" dirty="0">
                <a:latin typeface="华文中宋" panose="02010600040101010101" pitchFamily="2" charset="-122"/>
                <a:ea typeface="华文中宋" panose="02010600040101010101" pitchFamily="2" charset="-122"/>
              </a:rPr>
              <a:t>PC</a:t>
            </a:r>
            <a:r>
              <a:rPr lang="zh-CN" altLang="en-US" sz="2600" dirty="0">
                <a:latin typeface="华文中宋" panose="02010600040101010101" pitchFamily="2" charset="-122"/>
                <a:ea typeface="华文中宋" panose="02010600040101010101" pitchFamily="2" charset="-122"/>
              </a:rPr>
              <a:t>的内容，处理机状态寄存器的内容，等等。然后，处理机由硬件向</a:t>
            </a:r>
            <a:r>
              <a:rPr lang="en-US" altLang="zh-CN" sz="2600" dirty="0">
                <a:latin typeface="华文中宋" panose="02010600040101010101" pitchFamily="2" charset="-122"/>
                <a:ea typeface="华文中宋" panose="02010600040101010101" pitchFamily="2" charset="-122"/>
              </a:rPr>
              <a:t>PC</a:t>
            </a:r>
            <a:r>
              <a:rPr lang="zh-CN" altLang="en-US" sz="2600" dirty="0">
                <a:latin typeface="华文中宋" panose="02010600040101010101" pitchFamily="2" charset="-122"/>
                <a:ea typeface="华文中宋" panose="02010600040101010101" pitchFamily="2" charset="-122"/>
              </a:rPr>
              <a:t>写入特殊的值，即异常事件处理程序的入口地址，以实现程序的转移。</a:t>
            </a:r>
            <a:endParaRPr lang="zh-CN" altLang="en-US" sz="2600" dirty="0">
              <a:latin typeface="华文中宋" panose="02010600040101010101" pitchFamily="2" charset="-122"/>
              <a:ea typeface="华文中宋" panose="02010600040101010101" pitchFamily="2" charset="-122"/>
            </a:endParaRPr>
          </a:p>
        </p:txBody>
      </p:sp>
      <p:sp>
        <p:nvSpPr>
          <p:cNvPr id="65538"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14338" name="Text Box 2"/>
          <p:cNvSpPr txBox="1"/>
          <p:nvPr/>
        </p:nvSpPr>
        <p:spPr>
          <a:xfrm>
            <a:off x="144463" y="1574800"/>
            <a:ext cx="8820150" cy="4446588"/>
          </a:xfrm>
          <a:prstGeom prst="rect">
            <a:avLst/>
          </a:prstGeom>
          <a:noFill/>
          <a:ln w="9525">
            <a:noFill/>
          </a:ln>
        </p:spPr>
        <p:txBody>
          <a:bodyPr anchor="t" anchorCtr="0">
            <a:spAutoFit/>
          </a:bodyPr>
          <a:p>
            <a:pPr algn="just">
              <a:lnSpc>
                <a:spcPct val="130000"/>
              </a:lnSpc>
              <a:buSzTx/>
            </a:pPr>
            <a:r>
              <a:rPr lang="en-US" altLang="zh-CN" sz="2400" dirty="0">
                <a:solidFill>
                  <a:srgbClr val="CCFFFF"/>
                </a:solidFill>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在单周期处理机中，如果一条指令还没有执行完毕，PC的内容不会改变。这就使得在一条指令的整个执行过程中，IM始终输出当前指令。</a:t>
            </a:r>
            <a:endParaRPr lang="en-US" altLang="zh-CN" sz="2400" dirty="0">
              <a:latin typeface="华文中宋" panose="02010600040101010101" pitchFamily="2" charset="-122"/>
              <a:ea typeface="华文中宋" panose="02010600040101010101" pitchFamily="2" charset="-122"/>
            </a:endParaRPr>
          </a:p>
          <a:p>
            <a:pPr algn="just">
              <a:lnSpc>
                <a:spcPct val="130000"/>
              </a:lnSpc>
              <a:buSzTx/>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与单周期处理机不同，流水线处理机每个时钟周期都要取出一条指令。这意味着，当流水线处理机已从存储器取出一条指令并把它送到ID级去译码时，下一条指令也正在从存储器中取出。如果先取出的指令没被保存，则它后面正在被取出的指令会对它造成影响。也就是说，我们必须要使用寄存器来保存从存储器取出的指令。</a:t>
            </a:r>
            <a:endParaRPr lang="zh-CN" altLang="en-US" sz="2400" dirty="0">
              <a:latin typeface="华文中宋" panose="02010600040101010101" pitchFamily="2" charset="-122"/>
              <a:ea typeface="华文中宋" panose="02010600040101010101" pitchFamily="2" charset="-122"/>
            </a:endParaRPr>
          </a:p>
        </p:txBody>
      </p:sp>
      <p:sp>
        <p:nvSpPr>
          <p:cNvPr id="14339" name="Rectangle 3"/>
          <p:cNvSpPr/>
          <p:nvPr/>
        </p:nvSpPr>
        <p:spPr>
          <a:xfrm>
            <a:off x="179388" y="612775"/>
            <a:ext cx="3892550" cy="584200"/>
          </a:xfrm>
          <a:prstGeom prst="rect">
            <a:avLst/>
          </a:prstGeom>
          <a:noFill/>
          <a:ln w="9525">
            <a:noFill/>
          </a:ln>
        </p:spPr>
        <p:txBody>
          <a:bodyPr wrap="none" anchor="t" anchorCtr="0">
            <a:spAutoFit/>
          </a:bodyPr>
          <a:p>
            <a:pPr>
              <a:buSzTx/>
            </a:pPr>
            <a:r>
              <a:rPr lang="zh-CN" altLang="en-US" sz="3200" dirty="0">
                <a:latin typeface="华文中宋" panose="02010600040101010101" pitchFamily="2" charset="-122"/>
                <a:ea typeface="华文中宋" panose="02010600040101010101" pitchFamily="2" charset="-122"/>
              </a:rPr>
              <a:t>流水线寄存器的引入</a:t>
            </a:r>
            <a:endParaRPr lang="zh-CN" altLang="en-US" sz="3200" dirty="0">
              <a:latin typeface="华文中宋" panose="02010600040101010101" pitchFamily="2" charset="-122"/>
              <a:ea typeface="华文中宋" panose="02010600040101010101" pitchFamily="2" charset="-122"/>
            </a:endParaRPr>
          </a:p>
        </p:txBody>
      </p:sp>
      <p:sp>
        <p:nvSpPr>
          <p:cNvPr id="6"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sp>
        <p:nvSpPr>
          <p:cNvPr id="66562" name="Text Box 2"/>
          <p:cNvSpPr txBox="1"/>
          <p:nvPr/>
        </p:nvSpPr>
        <p:spPr>
          <a:xfrm>
            <a:off x="933450" y="508000"/>
            <a:ext cx="7383463" cy="646113"/>
          </a:xfrm>
          <a:prstGeom prst="rect">
            <a:avLst/>
          </a:prstGeom>
          <a:noFill/>
          <a:ln w="9525">
            <a:noFill/>
          </a:ln>
        </p:spPr>
        <p:txBody>
          <a:bodyPr anchor="t" anchorCtr="0">
            <a:spAutoFit/>
          </a:bodyPr>
          <a:p>
            <a:pPr>
              <a:lnSpc>
                <a:spcPct val="120000"/>
              </a:lnSpc>
              <a:buSzTx/>
            </a:pPr>
            <a:r>
              <a:rPr lang="zh-CN" altLang="en-US" sz="3000" dirty="0">
                <a:solidFill>
                  <a:srgbClr val="CCFFFF"/>
                </a:solidFill>
                <a:latin typeface="华文中宋" panose="02010600040101010101" pitchFamily="2" charset="-122"/>
                <a:ea typeface="华文中宋" panose="02010600040101010101" pitchFamily="2" charset="-122"/>
              </a:rPr>
              <a:t>  </a:t>
            </a:r>
            <a:r>
              <a:rPr lang="zh-CN" altLang="en-US" sz="3000" dirty="0">
                <a:latin typeface="华文中宋" panose="02010600040101010101" pitchFamily="2" charset="-122"/>
                <a:ea typeface="华文中宋" panose="02010600040101010101" pitchFamily="2" charset="-122"/>
              </a:rPr>
              <a:t>在流水线上出现异常的情况又是怎样的</a:t>
            </a:r>
            <a:r>
              <a:rPr lang="en-US" altLang="zh-CN"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pic>
        <p:nvPicPr>
          <p:cNvPr id="66563" name="Picture 3"/>
          <p:cNvPicPr>
            <a:picLocks noChangeAspect="1"/>
          </p:cNvPicPr>
          <p:nvPr/>
        </p:nvPicPr>
        <p:blipFill>
          <a:blip r:embed="rId1"/>
          <a:stretch>
            <a:fillRect/>
          </a:stretch>
        </p:blipFill>
        <p:spPr>
          <a:xfrm>
            <a:off x="508000" y="1600200"/>
            <a:ext cx="8258175" cy="4467225"/>
          </a:xfrm>
          <a:prstGeom prst="rect">
            <a:avLst/>
          </a:prstGeom>
          <a:noFill/>
          <a:ln w="19050">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停止和重新开始执行</a:t>
            </a:r>
            <a:endParaRPr kumimoji="0" lang="en-US" altLang="zh-CN" sz="40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67586" name="Rectangle 3"/>
          <p:cNvSpPr>
            <a:spLocks noGrp="1"/>
          </p:cNvSpPr>
          <p:nvPr>
            <p:ph idx="1"/>
          </p:nvPr>
        </p:nvSpPr>
        <p:spPr/>
        <p:txBody>
          <a:bodyPr vert="horz" wrap="square" lIns="91440" tIns="45720" rIns="91440" bIns="45720" anchor="t" anchorCtr="0"/>
          <a:p>
            <a:pPr>
              <a:lnSpc>
                <a:spcPct val="120000"/>
              </a:lnSpc>
            </a:pPr>
            <a:r>
              <a:rPr lang="zh-CN" altLang="en-US" dirty="0">
                <a:solidFill>
                  <a:srgbClr val="0000FF"/>
                </a:solidFill>
                <a:latin typeface="华文中宋" panose="02010600040101010101" pitchFamily="2" charset="-122"/>
                <a:ea typeface="华文中宋" panose="02010600040101010101" pitchFamily="2" charset="-122"/>
              </a:rPr>
              <a:t>强制一个</a:t>
            </a:r>
            <a:r>
              <a:rPr lang="en-US" altLang="zh-CN" dirty="0">
                <a:solidFill>
                  <a:srgbClr val="0000FF"/>
                </a:solidFill>
                <a:latin typeface="华文中宋" panose="02010600040101010101" pitchFamily="2" charset="-122"/>
                <a:ea typeface="华文中宋" panose="02010600040101010101" pitchFamily="2" charset="-122"/>
              </a:rPr>
              <a:t>trap</a:t>
            </a:r>
            <a:r>
              <a:rPr lang="zh-CN" altLang="en-US" dirty="0">
                <a:solidFill>
                  <a:srgbClr val="0000FF"/>
                </a:solidFill>
                <a:latin typeface="华文中宋" panose="02010600040101010101" pitchFamily="2" charset="-122"/>
                <a:ea typeface="华文中宋" panose="02010600040101010101" pitchFamily="2" charset="-122"/>
              </a:rPr>
              <a:t>指令进入流水线</a:t>
            </a:r>
            <a:endParaRPr lang="en-US" altLang="zh-CN" dirty="0">
              <a:solidFill>
                <a:srgbClr val="000000"/>
              </a:solidFill>
              <a:latin typeface="华文中宋" panose="02010600040101010101" pitchFamily="2" charset="-122"/>
              <a:ea typeface="华文中宋" panose="02010600040101010101" pitchFamily="2" charset="-122"/>
            </a:endParaRPr>
          </a:p>
          <a:p>
            <a:pPr>
              <a:lnSpc>
                <a:spcPct val="120000"/>
              </a:lnSpc>
            </a:pPr>
            <a:r>
              <a:rPr lang="zh-CN" altLang="en-US" dirty="0">
                <a:solidFill>
                  <a:srgbClr val="0000FF"/>
                </a:solidFill>
                <a:latin typeface="华文中宋" panose="02010600040101010101" pitchFamily="2" charset="-122"/>
                <a:ea typeface="华文中宋" panose="02010600040101010101" pitchFamily="2" charset="-122"/>
              </a:rPr>
              <a:t>关掉出错指令及后面指令的所有写操作，</a:t>
            </a:r>
            <a:r>
              <a:rPr lang="zh-CN" altLang="en-US" dirty="0">
                <a:solidFill>
                  <a:srgbClr val="000000"/>
                </a:solidFill>
                <a:latin typeface="华文中宋" panose="02010600040101010101" pitchFamily="2" charset="-122"/>
                <a:ea typeface="华文中宋" panose="02010600040101010101" pitchFamily="2" charset="-122"/>
              </a:rPr>
              <a:t>直到</a:t>
            </a:r>
            <a:r>
              <a:rPr lang="en-US" altLang="zh-CN" dirty="0">
                <a:solidFill>
                  <a:srgbClr val="000000"/>
                </a:solidFill>
                <a:latin typeface="华文中宋" panose="02010600040101010101" pitchFamily="2" charset="-122"/>
                <a:ea typeface="华文中宋" panose="02010600040101010101" pitchFamily="2" charset="-122"/>
              </a:rPr>
              <a:t>trap</a:t>
            </a:r>
            <a:r>
              <a:rPr lang="zh-CN" altLang="en-US" dirty="0">
                <a:solidFill>
                  <a:srgbClr val="000000"/>
                </a:solidFill>
                <a:latin typeface="华文中宋" panose="02010600040101010101" pitchFamily="2" charset="-122"/>
                <a:ea typeface="华文中宋" panose="02010600040101010101" pitchFamily="2" charset="-122"/>
              </a:rPr>
              <a:t>指令开始执行</a:t>
            </a:r>
            <a:endParaRPr lang="en-US" altLang="zh-CN" dirty="0">
              <a:solidFill>
                <a:srgbClr val="000000"/>
              </a:solidFill>
              <a:latin typeface="华文中宋" panose="02010600040101010101" pitchFamily="2" charset="-122"/>
              <a:ea typeface="华文中宋" panose="02010600040101010101" pitchFamily="2" charset="-122"/>
            </a:endParaRPr>
          </a:p>
          <a:p>
            <a:pPr lvl="1" indent="-182245">
              <a:lnSpc>
                <a:spcPct val="120000"/>
              </a:lnSpc>
            </a:pPr>
            <a:r>
              <a:rPr lang="zh-CN" altLang="en-US" sz="2200" dirty="0">
                <a:solidFill>
                  <a:srgbClr val="000000"/>
                </a:solidFill>
                <a:latin typeface="华文中宋" panose="02010600040101010101" pitchFamily="2" charset="-122"/>
                <a:ea typeface="华文中宋" panose="02010600040101010101" pitchFamily="2" charset="-122"/>
              </a:rPr>
              <a:t>这避免了后续指令改变机器出错时的状态</a:t>
            </a:r>
            <a:endParaRPr lang="en-US" altLang="zh-CN" sz="2200" dirty="0">
              <a:solidFill>
                <a:srgbClr val="000000"/>
              </a:solidFill>
              <a:latin typeface="华文中宋" panose="02010600040101010101" pitchFamily="2" charset="-122"/>
              <a:ea typeface="华文中宋" panose="02010600040101010101" pitchFamily="2" charset="-122"/>
            </a:endParaRPr>
          </a:p>
          <a:p>
            <a:pPr>
              <a:lnSpc>
                <a:spcPct val="120000"/>
              </a:lnSpc>
            </a:pPr>
            <a:r>
              <a:rPr lang="zh-CN" altLang="en-US" dirty="0">
                <a:solidFill>
                  <a:srgbClr val="000000"/>
                </a:solidFill>
                <a:latin typeface="华文中宋" panose="02010600040101010101" pitchFamily="2" charset="-122"/>
                <a:ea typeface="华文中宋" panose="02010600040101010101" pitchFamily="2" charset="-122"/>
              </a:rPr>
              <a:t>当</a:t>
            </a:r>
            <a:r>
              <a:rPr lang="en-US" altLang="zh-CN" dirty="0">
                <a:solidFill>
                  <a:srgbClr val="000000"/>
                </a:solidFill>
                <a:latin typeface="华文中宋" panose="02010600040101010101" pitchFamily="2" charset="-122"/>
                <a:ea typeface="华文中宋" panose="02010600040101010101" pitchFamily="2" charset="-122"/>
              </a:rPr>
              <a:t>trap</a:t>
            </a:r>
            <a:r>
              <a:rPr lang="zh-CN" altLang="en-US" dirty="0">
                <a:solidFill>
                  <a:srgbClr val="000000"/>
                </a:solidFill>
                <a:latin typeface="华文中宋" panose="02010600040101010101" pitchFamily="2" charset="-122"/>
                <a:ea typeface="华文中宋" panose="02010600040101010101" pitchFamily="2" charset="-122"/>
              </a:rPr>
              <a:t>指令开始执行，</a:t>
            </a:r>
            <a:r>
              <a:rPr lang="zh-CN" altLang="en-US" dirty="0">
                <a:solidFill>
                  <a:srgbClr val="0000FF"/>
                </a:solidFill>
                <a:latin typeface="华文中宋" panose="02010600040101010101" pitchFamily="2" charset="-122"/>
                <a:ea typeface="华文中宋" panose="02010600040101010101" pitchFamily="2" charset="-122"/>
              </a:rPr>
              <a:t>唤醒</a:t>
            </a:r>
            <a:r>
              <a:rPr lang="en-US" altLang="zh-CN" dirty="0">
                <a:solidFill>
                  <a:srgbClr val="0000FF"/>
                </a:solidFill>
                <a:latin typeface="华文中宋" panose="02010600040101010101" pitchFamily="2" charset="-122"/>
                <a:ea typeface="华文中宋" panose="02010600040101010101" pitchFamily="2" charset="-122"/>
              </a:rPr>
              <a:t>OS</a:t>
            </a:r>
            <a:r>
              <a:rPr lang="zh-CN" altLang="en-US" dirty="0">
                <a:solidFill>
                  <a:srgbClr val="000000"/>
                </a:solidFill>
                <a:latin typeface="华文中宋" panose="02010600040101010101" pitchFamily="2" charset="-122"/>
                <a:ea typeface="华文中宋" panose="02010600040101010101" pitchFamily="2" charset="-122"/>
              </a:rPr>
              <a:t> ，</a:t>
            </a:r>
            <a:r>
              <a:rPr lang="en-US" altLang="zh-CN" dirty="0">
                <a:solidFill>
                  <a:srgbClr val="000000"/>
                </a:solidFill>
                <a:latin typeface="华文中宋" panose="02010600040101010101" pitchFamily="2" charset="-122"/>
                <a:ea typeface="华文中宋" panose="02010600040101010101" pitchFamily="2" charset="-122"/>
              </a:rPr>
              <a:t>OS</a:t>
            </a:r>
            <a:r>
              <a:rPr lang="zh-CN" altLang="en-US" dirty="0">
                <a:solidFill>
                  <a:srgbClr val="000000"/>
                </a:solidFill>
                <a:latin typeface="华文中宋" panose="02010600040101010101" pitchFamily="2" charset="-122"/>
                <a:ea typeface="华文中宋" panose="02010600040101010101" pitchFamily="2" charset="-122"/>
              </a:rPr>
              <a:t>保存出错指令的</a:t>
            </a:r>
            <a:r>
              <a:rPr lang="en-US" altLang="zh-CN" dirty="0">
                <a:solidFill>
                  <a:srgbClr val="000000"/>
                </a:solidFill>
                <a:latin typeface="华文中宋" panose="02010600040101010101" pitchFamily="2" charset="-122"/>
                <a:ea typeface="华文中宋" panose="02010600040101010101" pitchFamily="2" charset="-122"/>
              </a:rPr>
              <a:t>PC</a:t>
            </a:r>
            <a:r>
              <a:rPr lang="zh-CN" altLang="en-US" dirty="0">
                <a:solidFill>
                  <a:srgbClr val="000000"/>
                </a:solidFill>
                <a:latin typeface="华文中宋" panose="02010600040101010101" pitchFamily="2" charset="-122"/>
                <a:ea typeface="华文中宋" panose="02010600040101010101" pitchFamily="2" charset="-122"/>
              </a:rPr>
              <a:t>值</a:t>
            </a:r>
            <a:endParaRPr lang="en-US" altLang="zh-CN" dirty="0">
              <a:solidFill>
                <a:srgbClr val="000000"/>
              </a:solidFill>
              <a:latin typeface="华文中宋" panose="02010600040101010101" pitchFamily="2" charset="-122"/>
              <a:ea typeface="华文中宋" panose="02010600040101010101" pitchFamily="2" charset="-122"/>
            </a:endParaRPr>
          </a:p>
          <a:p>
            <a:pPr>
              <a:lnSpc>
                <a:spcPct val="120000"/>
              </a:lnSpc>
            </a:pPr>
            <a:r>
              <a:rPr lang="en-US" altLang="zh-CN" dirty="0">
                <a:solidFill>
                  <a:srgbClr val="000000"/>
                </a:solidFill>
                <a:latin typeface="华文中宋" panose="02010600040101010101" pitchFamily="2" charset="-122"/>
                <a:ea typeface="华文中宋" panose="02010600040101010101" pitchFamily="2" charset="-122"/>
              </a:rPr>
              <a:t>OS</a:t>
            </a:r>
            <a:r>
              <a:rPr lang="zh-CN" altLang="en-US" dirty="0">
                <a:solidFill>
                  <a:srgbClr val="000000"/>
                </a:solidFill>
                <a:latin typeface="华文中宋" panose="02010600040101010101" pitchFamily="2" charset="-122"/>
                <a:ea typeface="华文中宋" panose="02010600040101010101" pitchFamily="2" charset="-122"/>
              </a:rPr>
              <a:t>试图修复异常，然后</a:t>
            </a:r>
            <a:r>
              <a:rPr lang="zh-CN" altLang="en-US" dirty="0">
                <a:solidFill>
                  <a:srgbClr val="0000FF"/>
                </a:solidFill>
                <a:latin typeface="华文中宋" panose="02010600040101010101" pitchFamily="2" charset="-122"/>
                <a:ea typeface="华文中宋" panose="02010600040101010101" pitchFamily="2" charset="-122"/>
              </a:rPr>
              <a:t>重新执行出错指令</a:t>
            </a:r>
            <a:endParaRPr lang="en-US" altLang="zh-CN" dirty="0">
              <a:solidFill>
                <a:srgbClr val="000000"/>
              </a:solidFill>
              <a:latin typeface="华文中宋" panose="02010600040101010101" pitchFamily="2" charset="-122"/>
              <a:ea typeface="华文中宋" panose="02010600040101010101" pitchFamily="2" charset="-122"/>
            </a:endParaRPr>
          </a:p>
          <a:p>
            <a:pPr lvl="1" indent="-182245">
              <a:lnSpc>
                <a:spcPct val="120000"/>
              </a:lnSpc>
            </a:pPr>
            <a:r>
              <a:rPr lang="zh-CN" altLang="en-US" sz="2200" dirty="0">
                <a:solidFill>
                  <a:srgbClr val="000000"/>
                </a:solidFill>
                <a:latin typeface="华文中宋" panose="02010600040101010101" pitchFamily="2" charset="-122"/>
                <a:ea typeface="华文中宋" panose="02010600040101010101" pitchFamily="2" charset="-122"/>
              </a:rPr>
              <a:t>重新取出错指令的地址送给</a:t>
            </a:r>
            <a:r>
              <a:rPr lang="en-US" altLang="zh-CN" sz="2200" dirty="0">
                <a:solidFill>
                  <a:srgbClr val="000000"/>
                </a:solidFill>
                <a:latin typeface="华文中宋" panose="02010600040101010101" pitchFamily="2" charset="-122"/>
                <a:ea typeface="华文中宋" panose="02010600040101010101" pitchFamily="2" charset="-122"/>
              </a:rPr>
              <a:t>PC</a:t>
            </a:r>
            <a:endParaRPr lang="en-US" altLang="zh-CN" sz="2200" dirty="0">
              <a:solidFill>
                <a:srgbClr val="000000"/>
              </a:solidFill>
              <a:latin typeface="华文中宋" panose="02010600040101010101" pitchFamily="2" charset="-122"/>
              <a:ea typeface="华文中宋" panose="02010600040101010101" pitchFamily="2" charset="-122"/>
            </a:endParaRPr>
          </a:p>
          <a:p>
            <a:pPr lvl="1" indent="-182245">
              <a:lnSpc>
                <a:spcPct val="120000"/>
              </a:lnSpc>
            </a:pPr>
            <a:r>
              <a:rPr lang="zh-CN" altLang="en-US" sz="2200" dirty="0">
                <a:solidFill>
                  <a:srgbClr val="000000"/>
                </a:solidFill>
                <a:latin typeface="华文中宋" panose="02010600040101010101" pitchFamily="2" charset="-122"/>
                <a:ea typeface="华文中宋" panose="02010600040101010101" pitchFamily="2" charset="-122"/>
              </a:rPr>
              <a:t>重新执行出错指令</a:t>
            </a:r>
            <a:endParaRPr lang="en-US" altLang="zh-CN" sz="2200" dirty="0">
              <a:latin typeface="华文中宋" panose="02010600040101010101" pitchFamily="2" charset="-122"/>
              <a:ea typeface="华文中宋" panose="020106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页脚占位符 3"/>
          <p:cNvSpPr>
            <a:spLocks noGrp="1"/>
          </p:cNvSpPr>
          <p:nvPr>
            <p:ph type="ftr" sz="quarter" idx="11"/>
          </p:nvPr>
        </p:nvSpPr>
        <p:spPr>
          <a:xfrm>
            <a:off x="457200" y="19050"/>
            <a:ext cx="2895600" cy="328613"/>
          </a:xfrm>
          <a:noFill/>
          <a:ln>
            <a:noFill/>
          </a:ln>
        </p:spPr>
        <p:txBody>
          <a:bodyPr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AU" altLang="zh-CN" sz="1200" dirty="0">
                <a:solidFill>
                  <a:srgbClr val="FFFFFF"/>
                </a:solidFill>
              </a:rPr>
              <a:t>Chapter 4 </a:t>
            </a:r>
            <a:r>
              <a:rPr lang="en-AU" altLang="zh-CN" sz="1200" dirty="0">
                <a:solidFill>
                  <a:srgbClr val="FFFFFF"/>
                </a:solidFill>
                <a:latin typeface="Arial" panose="020B0604020202020204" pitchFamily="34" charset="0"/>
              </a:rPr>
              <a:t>—</a:t>
            </a:r>
            <a:r>
              <a:rPr lang="en-AU" altLang="zh-CN" sz="1200" dirty="0">
                <a:solidFill>
                  <a:srgbClr val="FFFFFF"/>
                </a:solidFill>
              </a:rPr>
              <a:t> The Processor </a:t>
            </a:r>
            <a:r>
              <a:rPr lang="en-AU" altLang="zh-CN" sz="1200" dirty="0">
                <a:solidFill>
                  <a:srgbClr val="FFFFFF"/>
                </a:solidFill>
                <a:latin typeface="Arial" panose="020B0604020202020204" pitchFamily="34" charset="0"/>
              </a:rPr>
              <a:t>—</a:t>
            </a:r>
            <a:r>
              <a:rPr lang="en-AU" altLang="zh-CN" sz="1200" dirty="0">
                <a:solidFill>
                  <a:srgbClr val="FFFFFF"/>
                </a:solidFill>
              </a:rPr>
              <a:t> </a:t>
            </a:r>
            <a:fld id="{9A0DB2DC-4C9A-4742-B13C-FB6460FD3503}" type="slidenum">
              <a:rPr lang="en-AU" altLang="zh-CN" sz="1200" dirty="0">
                <a:solidFill>
                  <a:srgbClr val="FFFFFF"/>
                </a:solidFill>
              </a:rPr>
            </a:fld>
            <a:endParaRPr lang="en-AU" altLang="zh-CN" sz="1200" dirty="0">
              <a:solidFill>
                <a:srgbClr val="FFFFFF"/>
              </a:solidFill>
            </a:endParaRPr>
          </a:p>
        </p:txBody>
      </p:sp>
      <p:sp>
        <p:nvSpPr>
          <p:cNvPr id="454658" name="Rectangle 2"/>
          <p:cNvSpPr>
            <a:spLocks noGrp="1" noChangeArrowheads="1"/>
          </p:cNvSpPr>
          <p:nvPr>
            <p:ph type="title"/>
          </p:nvPr>
        </p:nvSpPr>
        <p:spPr>
          <a:xfrm>
            <a:off x="457200" y="333375"/>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停止和重新开始执行</a:t>
            </a:r>
            <a:endParaRPr kumimoji="0" lang="en-AU" altLang="zh-CN" sz="4000" b="0" i="0" u="none" strike="noStrike" kern="1200" cap="none" spc="-10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j-cs"/>
            </a:endParaRPr>
          </a:p>
        </p:txBody>
      </p:sp>
      <p:sp>
        <p:nvSpPr>
          <p:cNvPr id="454659" name="Rectangle 3"/>
          <p:cNvSpPr>
            <a:spLocks noGrp="1" noChangeArrowheads="1"/>
          </p:cNvSpPr>
          <p:nvPr>
            <p:ph idx="1"/>
          </p:nvPr>
        </p:nvSpPr>
        <p:spPr>
          <a:xfrm>
            <a:off x="457200" y="1412875"/>
            <a:ext cx="8229600" cy="487680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在</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MIPS</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中：</a:t>
            </a:r>
            <a:endPar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由</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System </a:t>
            </a:r>
            <a:r>
              <a:rPr kumimoji="0" 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Control Coprocessor (CP0</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进行异常管理</a:t>
            </a:r>
            <a:endParaRPr kumimoji="0" 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出错指令的地址保存在：</a:t>
            </a:r>
            <a:r>
              <a:rPr kumimoji="0" 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Exception </a:t>
            </a:r>
            <a:r>
              <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Program Counter (EPC)</a:t>
            </a:r>
            <a:endPar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出错原因保存在：</a:t>
            </a:r>
            <a:r>
              <a:rPr kumimoji="0" 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Cause </a:t>
            </a:r>
            <a:r>
              <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register</a:t>
            </a:r>
            <a:endPar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We’ll assume 1-bit</a:t>
            </a:r>
            <a:endPar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730250" marR="0" lvl="2" indent="-182880" algn="l" defTabSz="914400" rtl="0" eaLnBrk="0" fontAlgn="base" latinLnBrk="0" hangingPunct="0">
              <a:lnSpc>
                <a:spcPct val="120000"/>
              </a:lnSpc>
              <a:spcBef>
                <a:spcPct val="20000"/>
              </a:spcBef>
              <a:spcAft>
                <a:spcPct val="0"/>
              </a:spcAft>
              <a:buClr>
                <a:schemeClr val="accent1"/>
              </a:buClr>
              <a:buSzPct val="90000"/>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0 for undefined </a:t>
            </a:r>
            <a:r>
              <a:rPr kumimoji="0" lang="en-US" sz="20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opcode</a:t>
            </a: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1 for overflow</a:t>
            </a:r>
            <a:endPar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统一异常向量入口地址：</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8000 0180</a:t>
            </a:r>
            <a:endParaRPr kumimoji="0" 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页脚占位符 3"/>
          <p:cNvSpPr>
            <a:spLocks noGrp="1"/>
          </p:cNvSpPr>
          <p:nvPr>
            <p:ph type="ftr" sz="quarter" idx="11"/>
          </p:nvPr>
        </p:nvSpPr>
        <p:spPr>
          <a:xfrm>
            <a:off x="457200" y="19050"/>
            <a:ext cx="2895600" cy="328613"/>
          </a:xfrm>
          <a:noFill/>
          <a:ln>
            <a:noFill/>
          </a:ln>
        </p:spPr>
        <p:txBody>
          <a:bodyPr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AU" altLang="zh-CN" sz="1200" dirty="0">
                <a:solidFill>
                  <a:srgbClr val="FFFFFF"/>
                </a:solidFill>
              </a:rPr>
              <a:t>Chapter 4 </a:t>
            </a:r>
            <a:r>
              <a:rPr lang="en-AU" altLang="zh-CN" sz="1200" dirty="0">
                <a:solidFill>
                  <a:srgbClr val="FFFFFF"/>
                </a:solidFill>
                <a:latin typeface="Arial" panose="020B0604020202020204" pitchFamily="34" charset="0"/>
              </a:rPr>
              <a:t>—</a:t>
            </a:r>
            <a:r>
              <a:rPr lang="en-AU" altLang="zh-CN" sz="1200" dirty="0">
                <a:solidFill>
                  <a:srgbClr val="FFFFFF"/>
                </a:solidFill>
              </a:rPr>
              <a:t> The Processor </a:t>
            </a:r>
            <a:r>
              <a:rPr lang="en-AU" altLang="zh-CN" sz="1200" dirty="0">
                <a:solidFill>
                  <a:srgbClr val="FFFFFF"/>
                </a:solidFill>
                <a:latin typeface="Arial" panose="020B0604020202020204" pitchFamily="34" charset="0"/>
              </a:rPr>
              <a:t>—</a:t>
            </a:r>
            <a:r>
              <a:rPr lang="en-AU" altLang="zh-CN" sz="1200" dirty="0">
                <a:solidFill>
                  <a:srgbClr val="FFFFFF"/>
                </a:solidFill>
              </a:rPr>
              <a:t> </a:t>
            </a:r>
            <a:fld id="{9A0DB2DC-4C9A-4742-B13C-FB6460FD3503}" type="slidenum">
              <a:rPr lang="en-AU" altLang="zh-CN" sz="1200" dirty="0">
                <a:solidFill>
                  <a:srgbClr val="FFFFFF"/>
                </a:solidFill>
              </a:rPr>
            </a:fld>
            <a:endParaRPr lang="en-AU" altLang="zh-CN" sz="1200" dirty="0">
              <a:solidFill>
                <a:srgbClr val="FFFFFF"/>
              </a:solidFill>
            </a:endParaRPr>
          </a:p>
        </p:txBody>
      </p:sp>
      <p:sp>
        <p:nvSpPr>
          <p:cNvPr id="456706"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j-cs"/>
              </a:rPr>
              <a:t>另一种实现异常类型判别的方法</a:t>
            </a:r>
            <a:endParaRPr kumimoji="0" lang="en-AU" altLang="zh-CN" sz="4000" b="0" i="0" u="none" strike="noStrike" kern="1200" cap="none" spc="-10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j-cs"/>
            </a:endParaRPr>
          </a:p>
        </p:txBody>
      </p:sp>
      <p:sp>
        <p:nvSpPr>
          <p:cNvPr id="456707"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向量中断</a:t>
            </a:r>
            <a:endPar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控制权被转移到异常原因决定的地址处。</a:t>
            </a:r>
            <a:endParaRPr kumimoji="0" 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Example</a:t>
            </a:r>
            <a:r>
              <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Undefined </a:t>
            </a:r>
            <a:r>
              <a:rPr kumimoji="0" lang="en-US" sz="20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opcode</a:t>
            </a: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C000 0000</a:t>
            </a:r>
            <a:endPar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Overflow:			C000 0020</a:t>
            </a:r>
            <a:endPar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C000 0040</a:t>
            </a:r>
            <a:endPar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altLang="zh-CN"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OS</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根据异常地址得知异常原因</a:t>
            </a:r>
            <a:endParaRPr kumimoji="0" lang="en-AU" altLang="zh-CN"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52227" name="Text Box 2"/>
          <p:cNvSpPr txBox="1"/>
          <p:nvPr/>
        </p:nvSpPr>
        <p:spPr>
          <a:xfrm>
            <a:off x="2555875" y="515938"/>
            <a:ext cx="3671888" cy="609600"/>
          </a:xfrm>
          <a:prstGeom prst="rect">
            <a:avLst/>
          </a:prstGeom>
          <a:noFill/>
          <a:ln w="9525">
            <a:noFill/>
          </a:ln>
        </p:spPr>
        <p:txBody>
          <a:bodyPr anchor="t" anchorCtr="0">
            <a:spAutoFit/>
          </a:bodyPr>
          <a:p>
            <a:pPr>
              <a:lnSpc>
                <a:spcPct val="120000"/>
              </a:lnSpc>
              <a:buSzTx/>
            </a:pPr>
            <a:r>
              <a:rPr lang="zh-CN" altLang="en-US" sz="2800" dirty="0">
                <a:latin typeface="华文中宋" panose="02010600040101010101" pitchFamily="2" charset="-122"/>
                <a:ea typeface="华文中宋" panose="02010600040101010101" pitchFamily="2" charset="-122"/>
              </a:rPr>
              <a:t>流水线实现中的异常</a:t>
            </a:r>
            <a:endParaRPr lang="en-US" altLang="zh-CN" sz="2800" dirty="0">
              <a:latin typeface="华文中宋" panose="02010600040101010101" pitchFamily="2" charset="-122"/>
              <a:ea typeface="华文中宋" panose="02010600040101010101" pitchFamily="2" charset="-122"/>
            </a:endParaRPr>
          </a:p>
        </p:txBody>
      </p:sp>
      <p:sp>
        <p:nvSpPr>
          <p:cNvPr id="6" name="Text Box 2"/>
          <p:cNvSpPr txBox="1"/>
          <p:nvPr/>
        </p:nvSpPr>
        <p:spPr>
          <a:xfrm>
            <a:off x="323850" y="1527175"/>
            <a:ext cx="8496300" cy="2981325"/>
          </a:xfrm>
          <a:prstGeom prst="rect">
            <a:avLst/>
          </a:prstGeom>
          <a:noFill/>
          <a:ln w="9525">
            <a:noFill/>
          </a:ln>
        </p:spPr>
        <p:txBody>
          <a:bodyPr anchor="t" anchorCtr="0">
            <a:spAutoFit/>
          </a:bodyPr>
          <a:p>
            <a:pPr marL="342900" indent="-342900">
              <a:lnSpc>
                <a:spcPct val="120000"/>
              </a:lnSpc>
              <a:spcBef>
                <a:spcPts val="600"/>
              </a:spcBef>
              <a:spcAft>
                <a:spcPts val="600"/>
              </a:spcAft>
              <a:buClrTx/>
              <a:buSzTx/>
              <a:buFont typeface="Arial" panose="020B0604020202020204" pitchFamily="34" charset="0"/>
              <a:buChar char="•"/>
            </a:pPr>
            <a:r>
              <a:rPr lang="zh-CN" altLang="en-US" sz="2400" dirty="0">
                <a:latin typeface="华文中宋" panose="02010600040101010101" pitchFamily="2" charset="-122"/>
                <a:ea typeface="华文中宋" panose="02010600040101010101" pitchFamily="2" charset="-122"/>
              </a:rPr>
              <a:t>本节以</a:t>
            </a:r>
            <a:r>
              <a:rPr lang="en-US" altLang="zh-CN" sz="2400" dirty="0">
                <a:latin typeface="华文中宋" panose="02010600040101010101" pitchFamily="2" charset="-122"/>
                <a:ea typeface="华文中宋" panose="02010600040101010101" pitchFamily="2" charset="-122"/>
              </a:rPr>
              <a:t>add $1, $2, $1</a:t>
            </a:r>
            <a:r>
              <a:rPr lang="zh-CN" altLang="en-US" sz="2400" dirty="0">
                <a:latin typeface="华文中宋" panose="02010600040101010101" pitchFamily="2" charset="-122"/>
                <a:ea typeface="华文中宋" panose="02010600040101010101" pitchFamily="2" charset="-122"/>
              </a:rPr>
              <a:t>作为算术溢出类型异常的例子</a:t>
            </a:r>
            <a:endParaRPr lang="en-US" altLang="zh-CN" sz="2400" dirty="0">
              <a:latin typeface="华文中宋" panose="02010600040101010101" pitchFamily="2" charset="-122"/>
              <a:ea typeface="华文中宋" panose="02010600040101010101" pitchFamily="2" charset="-122"/>
            </a:endParaRPr>
          </a:p>
          <a:p>
            <a:pPr marL="1085850" lvl="1" indent="-342900" algn="l" rtl="0" eaLnBrk="1" fontAlgn="base" hangingPunct="1">
              <a:lnSpc>
                <a:spcPct val="120000"/>
              </a:lnSpc>
              <a:spcBef>
                <a:spcPct val="0"/>
              </a:spcBef>
              <a:spcAft>
                <a:spcPct val="0"/>
              </a:spcAft>
              <a:buClrTx/>
              <a:buSzTx/>
              <a:buFont typeface="Wingdings" panose="05000000000000000000" pitchFamily="2" charset="2"/>
              <a:buChar char="p"/>
            </a:pPr>
            <a:r>
              <a:rPr lang="zh-CN" altLang="en-US" sz="2400" dirty="0">
                <a:solidFill>
                  <a:schemeClr val="tx1"/>
                </a:solidFill>
                <a:latin typeface="华文中宋" panose="02010600040101010101" pitchFamily="2" charset="-122"/>
                <a:ea typeface="华文中宋" panose="02010600040101010101" pitchFamily="2" charset="-122"/>
              </a:rPr>
              <a:t>假设该指令产生了一个算术溢出，则必须清除流水线中该指令后续进入流水线的指令，并开始在新异常地址取指。</a:t>
            </a:r>
            <a:endParaRPr lang="en-US" altLang="zh-CN" sz="2400" dirty="0">
              <a:solidFill>
                <a:schemeClr val="tx1"/>
              </a:solidFill>
              <a:latin typeface="华文中宋" panose="02010600040101010101" pitchFamily="2" charset="-122"/>
              <a:ea typeface="华文中宋" panose="02010600040101010101" pitchFamily="2" charset="-122"/>
            </a:endParaRPr>
          </a:p>
          <a:p>
            <a:pPr marL="1085850" lvl="1" indent="-342900" algn="l" rtl="0" eaLnBrk="1" fontAlgn="base" hangingPunct="1">
              <a:lnSpc>
                <a:spcPct val="120000"/>
              </a:lnSpc>
              <a:spcBef>
                <a:spcPct val="0"/>
              </a:spcBef>
              <a:spcAft>
                <a:spcPct val="0"/>
              </a:spcAft>
              <a:buClrTx/>
              <a:buSzTx/>
              <a:buFont typeface="Wingdings" panose="05000000000000000000" pitchFamily="2" charset="2"/>
              <a:buChar char="p"/>
            </a:pPr>
            <a:r>
              <a:rPr lang="zh-CN" altLang="en-US" sz="2400" dirty="0">
                <a:solidFill>
                  <a:schemeClr val="tx1"/>
                </a:solidFill>
                <a:latin typeface="华文中宋" panose="02010600040101010101" pitchFamily="2" charset="-122"/>
                <a:ea typeface="华文中宋" panose="02010600040101010101" pitchFamily="2" charset="-122"/>
              </a:rPr>
              <a:t>可使用之前的重置机制</a:t>
            </a:r>
            <a:endParaRPr lang="en-US" altLang="zh-CN" sz="2400" dirty="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1200"/>
              </a:spcBef>
              <a:spcAft>
                <a:spcPts val="600"/>
              </a:spcAft>
              <a:buClrTx/>
              <a:buSzTx/>
              <a:buFont typeface="Arial" panose="020B0604020202020204" pitchFamily="34" charset="0"/>
              <a:buChar char="•"/>
            </a:pPr>
            <a:r>
              <a:rPr lang="zh-CN" altLang="en-US" sz="2400" dirty="0">
                <a:latin typeface="华文中宋" panose="02010600040101010101" pitchFamily="2" charset="-122"/>
                <a:ea typeface="华文中宋" panose="02010600040101010101" pitchFamily="2" charset="-122"/>
              </a:rPr>
              <a:t>异常可被视为另一种形式的控制冒险</a:t>
            </a:r>
            <a:endParaRPr lang="en-US" altLang="zh-CN" sz="24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52227" name="Text Box 2"/>
          <p:cNvSpPr txBox="1"/>
          <p:nvPr/>
        </p:nvSpPr>
        <p:spPr>
          <a:xfrm>
            <a:off x="2555875" y="333375"/>
            <a:ext cx="3671888" cy="608013"/>
          </a:xfrm>
          <a:prstGeom prst="rect">
            <a:avLst/>
          </a:prstGeom>
          <a:noFill/>
          <a:ln w="9525">
            <a:noFill/>
          </a:ln>
        </p:spPr>
        <p:txBody>
          <a:bodyPr anchor="t" anchorCtr="0">
            <a:spAutoFit/>
          </a:bodyPr>
          <a:p>
            <a:pPr>
              <a:lnSpc>
                <a:spcPct val="120000"/>
              </a:lnSpc>
              <a:buSzTx/>
            </a:pPr>
            <a:r>
              <a:rPr lang="zh-CN" altLang="en-US" sz="2800" dirty="0">
                <a:latin typeface="华文中宋" panose="02010600040101010101" pitchFamily="2" charset="-122"/>
                <a:ea typeface="华文中宋" panose="02010600040101010101" pitchFamily="2" charset="-122"/>
              </a:rPr>
              <a:t>流水线实现中的异常</a:t>
            </a:r>
            <a:endParaRPr lang="en-US" altLang="zh-CN" sz="2800" dirty="0">
              <a:latin typeface="华文中宋" panose="02010600040101010101" pitchFamily="2" charset="-122"/>
              <a:ea typeface="华文中宋" panose="02010600040101010101" pitchFamily="2" charset="-122"/>
            </a:endParaRPr>
          </a:p>
        </p:txBody>
      </p:sp>
      <p:pic>
        <p:nvPicPr>
          <p:cNvPr id="8" name="Picture 5" descr="f04-66-P374493"/>
          <p:cNvPicPr>
            <a:picLocks noChangeAspect="1"/>
          </p:cNvPicPr>
          <p:nvPr/>
        </p:nvPicPr>
        <p:blipFill>
          <a:blip r:embed="rId1"/>
          <a:stretch>
            <a:fillRect/>
          </a:stretch>
        </p:blipFill>
        <p:spPr>
          <a:xfrm>
            <a:off x="0" y="1343025"/>
            <a:ext cx="9109075" cy="5470525"/>
          </a:xfrm>
          <a:prstGeom prst="rect">
            <a:avLst/>
          </a:prstGeom>
          <a:noFill/>
          <a:ln w="9525">
            <a:noFill/>
          </a:ln>
        </p:spPr>
      </p:pic>
      <p:sp>
        <p:nvSpPr>
          <p:cNvPr id="7" name="Text Box 2"/>
          <p:cNvSpPr txBox="1"/>
          <p:nvPr/>
        </p:nvSpPr>
        <p:spPr>
          <a:xfrm>
            <a:off x="5243513" y="871538"/>
            <a:ext cx="2376487" cy="425450"/>
          </a:xfrm>
          <a:prstGeom prst="rect">
            <a:avLst/>
          </a:prstGeom>
          <a:noFill/>
          <a:ln w="9525">
            <a:noFill/>
          </a:ln>
        </p:spPr>
        <p:txBody>
          <a:bodyPr anchor="t" anchorCtr="0">
            <a:spAutoFit/>
          </a:bodyPr>
          <a:p>
            <a:pPr>
              <a:lnSpc>
                <a:spcPct val="120000"/>
              </a:lnSpc>
              <a:spcBef>
                <a:spcPts val="600"/>
              </a:spcBef>
              <a:spcAft>
                <a:spcPts val="600"/>
              </a:spcAft>
              <a:buSzTx/>
            </a:pPr>
            <a:r>
              <a:rPr lang="en-US" altLang="zh-CN" dirty="0">
                <a:solidFill>
                  <a:srgbClr val="000099"/>
                </a:solidFill>
                <a:latin typeface="华文中宋" panose="02010600040101010101" pitchFamily="2" charset="-122"/>
                <a:ea typeface="华文中宋" panose="02010600040101010101" pitchFamily="2" charset="-122"/>
              </a:rPr>
              <a:t>add $1, $2, $1</a:t>
            </a:r>
            <a:endParaRPr lang="en-US" altLang="zh-CN" dirty="0">
              <a:solidFill>
                <a:srgbClr val="000099"/>
              </a:solidFill>
              <a:latin typeface="华文中宋" panose="02010600040101010101" pitchFamily="2" charset="-122"/>
              <a:ea typeface="华文中宋" panose="02010600040101010101" pitchFamily="2" charset="-122"/>
            </a:endParaRPr>
          </a:p>
        </p:txBody>
      </p:sp>
      <p:sp>
        <p:nvSpPr>
          <p:cNvPr id="9" name="Text Box 2"/>
          <p:cNvSpPr txBox="1">
            <a:spLocks noChangeArrowheads="1"/>
          </p:cNvSpPr>
          <p:nvPr/>
        </p:nvSpPr>
        <p:spPr bwMode="auto">
          <a:xfrm>
            <a:off x="1258888" y="6021388"/>
            <a:ext cx="178911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00000"/>
              </a:lnSpc>
              <a:spcBef>
                <a:spcPts val="0"/>
              </a:spcBef>
              <a:spcAft>
                <a:spcPts val="600"/>
              </a:spcAft>
              <a:buClrTx/>
              <a:buSzTx/>
              <a:buFont typeface="Arial" panose="020B0604020202020204" pitchFamily="34" charset="0"/>
              <a:buNone/>
              <a:defRPr/>
            </a:pPr>
            <a:r>
              <a:rPr kumimoji="0" lang="en-US" altLang="zh-CN" sz="18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IF.Flush</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00000"/>
              </a:lnSpc>
              <a:spcBef>
                <a:spcPts val="0"/>
              </a:spcBef>
              <a:spcAft>
                <a:spcPts val="60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冲掉</a:t>
            </a:r>
            <a:r>
              <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IF/ID</a:t>
            </a: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指令</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10" name="Text Box 2"/>
          <p:cNvSpPr txBox="1">
            <a:spLocks noChangeArrowheads="1"/>
          </p:cNvSpPr>
          <p:nvPr/>
        </p:nvSpPr>
        <p:spPr bwMode="auto">
          <a:xfrm>
            <a:off x="3563938" y="6094413"/>
            <a:ext cx="19319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18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ID.Flush</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冲掉</a:t>
            </a:r>
            <a:r>
              <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ID/EX</a:t>
            </a: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指令</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11" name="Text Box 2"/>
          <p:cNvSpPr txBox="1">
            <a:spLocks noChangeArrowheads="1"/>
          </p:cNvSpPr>
          <p:nvPr/>
        </p:nvSpPr>
        <p:spPr bwMode="auto">
          <a:xfrm>
            <a:off x="7032625" y="908050"/>
            <a:ext cx="2219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1800" b="0" i="0" u="none" strike="noStrike" kern="1200" cap="none" spc="0" normalizeH="0" baseline="0" noProof="0" dirty="0" err="1"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EX.Flush</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冲掉</a:t>
            </a:r>
            <a:r>
              <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EX/MEM</a:t>
            </a:r>
            <a:r>
              <a:rPr kumimoji="0" lang="zh-CN" altLang="en-US"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指令</a:t>
            </a:r>
            <a:endParaRPr kumimoji="0" lang="en-US" altLang="zh-CN" sz="18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cxnSp>
        <p:nvCxnSpPr>
          <p:cNvPr id="3" name="直接连接符 2"/>
          <p:cNvCxnSpPr/>
          <p:nvPr/>
        </p:nvCxnSpPr>
        <p:spPr>
          <a:xfrm>
            <a:off x="0" y="4581525"/>
            <a:ext cx="46831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7" grpId="0"/>
      <p:bldP spid="9"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Text Box 2"/>
          <p:cNvSpPr txBox="1"/>
          <p:nvPr/>
        </p:nvSpPr>
        <p:spPr>
          <a:xfrm>
            <a:off x="323850" y="404813"/>
            <a:ext cx="8569325" cy="2243137"/>
          </a:xfrm>
          <a:prstGeom prst="rect">
            <a:avLst/>
          </a:prstGeom>
          <a:noFill/>
          <a:ln w="9525">
            <a:noFill/>
          </a:ln>
        </p:spPr>
        <p:txBody>
          <a:bodyPr anchor="t" anchorCtr="0">
            <a:spAutoFit/>
          </a:bodyPr>
          <a:p>
            <a:pPr>
              <a:lnSpc>
                <a:spcPct val="120000"/>
              </a:lnSpc>
              <a:spcAft>
                <a:spcPts val="1200"/>
              </a:spcAft>
              <a:buSzTx/>
            </a:pPr>
            <a:r>
              <a:rPr lang="zh-CN" altLang="en-US" sz="2800" dirty="0">
                <a:latin typeface="华文中宋" panose="02010600040101010101" pitchFamily="2" charset="-122"/>
                <a:ea typeface="华文中宋" panose="02010600040101010101" pitchFamily="2" charset="-122"/>
              </a:rPr>
              <a:t>如何实现中断或异常时</a:t>
            </a:r>
            <a:r>
              <a:rPr lang="en-US" altLang="zh-CN" sz="2800" dirty="0">
                <a:latin typeface="华文中宋" panose="02010600040101010101" pitchFamily="2" charset="-122"/>
                <a:ea typeface="华文中宋" panose="02010600040101010101" pitchFamily="2" charset="-122"/>
              </a:rPr>
              <a:t>PC</a:t>
            </a:r>
            <a:r>
              <a:rPr lang="zh-CN" altLang="en-US" sz="2800" dirty="0">
                <a:latin typeface="华文中宋" panose="02010600040101010101" pitchFamily="2" charset="-122"/>
                <a:ea typeface="华文中宋" panose="02010600040101010101" pitchFamily="2" charset="-122"/>
              </a:rPr>
              <a:t>的保存？</a:t>
            </a:r>
            <a:endParaRPr lang="zh-CN" altLang="en-US" sz="2800" dirty="0">
              <a:latin typeface="华文中宋" panose="02010600040101010101" pitchFamily="2" charset="-122"/>
              <a:ea typeface="华文中宋" panose="02010600040101010101" pitchFamily="2" charset="-122"/>
            </a:endParaRPr>
          </a:p>
          <a:p>
            <a:pPr>
              <a:lnSpc>
                <a:spcPct val="120000"/>
              </a:lnSpc>
              <a:buSzTx/>
            </a:pPr>
            <a:r>
              <a:rPr lang="zh-CN" altLang="en-US" sz="28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流水线处理机在每个周期都取来一条指令，假如当处在执行（</a:t>
            </a:r>
            <a:r>
              <a:rPr lang="en-US" altLang="zh-CN" sz="2400" dirty="0">
                <a:latin typeface="华文中宋" panose="02010600040101010101" pitchFamily="2" charset="-122"/>
                <a:ea typeface="华文中宋" panose="02010600040101010101" pitchFamily="2" charset="-122"/>
              </a:rPr>
              <a:t>EXE</a:t>
            </a:r>
            <a:r>
              <a:rPr lang="zh-CN" altLang="en-US" sz="2400" dirty="0">
                <a:latin typeface="华文中宋" panose="02010600040101010101" pitchFamily="2" charset="-122"/>
                <a:ea typeface="华文中宋" panose="02010600040101010101" pitchFamily="2" charset="-122"/>
              </a:rPr>
              <a:t>）级的指令（假设该指令的字地址为</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）的操作结果上溢时，</a:t>
            </a:r>
            <a:r>
              <a:rPr lang="en-US" altLang="zh-CN" sz="2400" dirty="0">
                <a:latin typeface="华文中宋" panose="02010600040101010101" pitchFamily="2" charset="-122"/>
                <a:ea typeface="华文中宋" panose="02010600040101010101" pitchFamily="2" charset="-122"/>
              </a:rPr>
              <a:t>PC</a:t>
            </a:r>
            <a:r>
              <a:rPr lang="zh-CN" altLang="en-US" sz="2400" dirty="0">
                <a:latin typeface="华文中宋" panose="02010600040101010101" pitchFamily="2" charset="-122"/>
                <a:ea typeface="华文中宋" panose="02010600040101010101" pitchFamily="2" charset="-122"/>
              </a:rPr>
              <a:t>已经不再是</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了。</a:t>
            </a:r>
            <a:endParaRPr lang="zh-CN" altLang="en-US" sz="2400" dirty="0">
              <a:latin typeface="华文中宋" panose="02010600040101010101" pitchFamily="2" charset="-122"/>
              <a:ea typeface="华文中宋" panose="02010600040101010101" pitchFamily="2" charset="-122"/>
            </a:endParaRPr>
          </a:p>
        </p:txBody>
      </p:sp>
      <p:sp>
        <p:nvSpPr>
          <p:cNvPr id="74754"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en-US" altLang="zh-CN" sz="1400" b="1" dirty="0">
                <a:solidFill>
                  <a:srgbClr val="FFFFFF"/>
                </a:solidFill>
                <a:latin typeface="Garamond" panose="02020404030301010803" pitchFamily="18" charset="0"/>
              </a:rPr>
            </a:fld>
            <a:endParaRPr lang="en-US" altLang="zh-CN" sz="1400" b="1" dirty="0">
              <a:solidFill>
                <a:srgbClr val="FFFFFF"/>
              </a:solidFill>
              <a:latin typeface="Garamond" panose="02020404030301010803" pitchFamily="18" charset="0"/>
            </a:endParaRPr>
          </a:p>
        </p:txBody>
      </p:sp>
      <p:pic>
        <p:nvPicPr>
          <p:cNvPr id="4" name="Picture 5" descr="f04-66-P374493"/>
          <p:cNvPicPr>
            <a:picLocks noChangeAspect="1"/>
          </p:cNvPicPr>
          <p:nvPr/>
        </p:nvPicPr>
        <p:blipFill>
          <a:blip r:embed="rId1"/>
          <a:stretch>
            <a:fillRect/>
          </a:stretch>
        </p:blipFill>
        <p:spPr>
          <a:xfrm>
            <a:off x="1943100" y="2455863"/>
            <a:ext cx="7200900" cy="4324350"/>
          </a:xfrm>
          <a:prstGeom prst="rect">
            <a:avLst/>
          </a:prstGeom>
          <a:noFill/>
          <a:ln w="9525">
            <a:noFill/>
          </a:ln>
        </p:spPr>
      </p:pic>
      <p:sp>
        <p:nvSpPr>
          <p:cNvPr id="5" name="Text Box 2"/>
          <p:cNvSpPr txBox="1">
            <a:spLocks noChangeArrowheads="1"/>
          </p:cNvSpPr>
          <p:nvPr/>
        </p:nvSpPr>
        <p:spPr bwMode="auto">
          <a:xfrm>
            <a:off x="5940425" y="2068513"/>
            <a:ext cx="23764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ts val="600"/>
              </a:spcBef>
              <a:spcAft>
                <a:spcPts val="600"/>
              </a:spcAft>
              <a:buClrTx/>
              <a:buSzTx/>
              <a:buFont typeface="Arial" panose="020B0604020202020204" pitchFamily="34" charset="0"/>
              <a:buNone/>
              <a:defRPr/>
            </a:pPr>
            <a:r>
              <a:rPr kumimoji="0" lang="en-US" altLang="zh-CN" sz="16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n: add $1, $2, $1</a:t>
            </a:r>
            <a:endParaRPr kumimoji="0" lang="en-US" altLang="zh-CN" sz="16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6" name="Text Box 2"/>
          <p:cNvSpPr txBox="1">
            <a:spLocks noChangeArrowheads="1"/>
          </p:cNvSpPr>
          <p:nvPr/>
        </p:nvSpPr>
        <p:spPr bwMode="auto">
          <a:xfrm>
            <a:off x="2555875" y="6237288"/>
            <a:ext cx="1079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20000"/>
              </a:lnSpc>
              <a:spcBef>
                <a:spcPts val="600"/>
              </a:spcBef>
              <a:spcAft>
                <a:spcPts val="600"/>
              </a:spcAft>
              <a:buClrTx/>
              <a:buSzTx/>
              <a:buFont typeface="Arial" panose="020B0604020202020204" pitchFamily="34" charset="0"/>
              <a:buNone/>
              <a:defRPr/>
            </a:pPr>
            <a:r>
              <a:rPr kumimoji="0" lang="en-US" altLang="zh-CN" sz="16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PC=n+8</a:t>
            </a:r>
            <a:endParaRPr kumimoji="0" lang="en-US" altLang="zh-CN" sz="16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52227" name="Text Box 2"/>
          <p:cNvSpPr txBox="1"/>
          <p:nvPr/>
        </p:nvSpPr>
        <p:spPr>
          <a:xfrm>
            <a:off x="2555875" y="333375"/>
            <a:ext cx="3671888" cy="608013"/>
          </a:xfrm>
          <a:prstGeom prst="rect">
            <a:avLst/>
          </a:prstGeom>
          <a:noFill/>
          <a:ln w="9525">
            <a:noFill/>
          </a:ln>
        </p:spPr>
        <p:txBody>
          <a:bodyPr anchor="t" anchorCtr="0">
            <a:spAutoFit/>
          </a:bodyPr>
          <a:p>
            <a:pPr>
              <a:lnSpc>
                <a:spcPct val="120000"/>
              </a:lnSpc>
              <a:buSzTx/>
            </a:pPr>
            <a:r>
              <a:rPr lang="zh-CN" altLang="en-US" sz="2800" dirty="0">
                <a:latin typeface="华文中宋" panose="02010600040101010101" pitchFamily="2" charset="-122"/>
                <a:ea typeface="华文中宋" panose="02010600040101010101" pitchFamily="2" charset="-122"/>
              </a:rPr>
              <a:t>流水线实现中的异常</a:t>
            </a:r>
            <a:endParaRPr lang="en-US" altLang="zh-CN" sz="2800" dirty="0">
              <a:latin typeface="华文中宋" panose="02010600040101010101" pitchFamily="2" charset="-122"/>
              <a:ea typeface="华文中宋" panose="02010600040101010101" pitchFamily="2" charset="-122"/>
            </a:endParaRPr>
          </a:p>
        </p:txBody>
      </p:sp>
      <p:pic>
        <p:nvPicPr>
          <p:cNvPr id="8" name="Picture 5" descr="f04-66-P374493"/>
          <p:cNvPicPr>
            <a:picLocks noChangeAspect="1"/>
          </p:cNvPicPr>
          <p:nvPr/>
        </p:nvPicPr>
        <p:blipFill>
          <a:blip r:embed="rId1"/>
          <a:stretch>
            <a:fillRect/>
          </a:stretch>
        </p:blipFill>
        <p:spPr>
          <a:xfrm>
            <a:off x="0" y="1343025"/>
            <a:ext cx="9109075" cy="5470525"/>
          </a:xfrm>
          <a:prstGeom prst="rect">
            <a:avLst/>
          </a:prstGeom>
          <a:noFill/>
          <a:ln w="9525">
            <a:noFill/>
          </a:ln>
        </p:spPr>
      </p:pic>
      <p:sp>
        <p:nvSpPr>
          <p:cNvPr id="7" name="Text Box 2"/>
          <p:cNvSpPr txBox="1"/>
          <p:nvPr/>
        </p:nvSpPr>
        <p:spPr>
          <a:xfrm>
            <a:off x="5243513" y="871538"/>
            <a:ext cx="2376487" cy="425450"/>
          </a:xfrm>
          <a:prstGeom prst="rect">
            <a:avLst/>
          </a:prstGeom>
          <a:noFill/>
          <a:ln w="9525">
            <a:noFill/>
          </a:ln>
        </p:spPr>
        <p:txBody>
          <a:bodyPr anchor="t" anchorCtr="0">
            <a:spAutoFit/>
          </a:bodyPr>
          <a:p>
            <a:pPr>
              <a:lnSpc>
                <a:spcPct val="120000"/>
              </a:lnSpc>
              <a:spcBef>
                <a:spcPts val="600"/>
              </a:spcBef>
              <a:spcAft>
                <a:spcPts val="600"/>
              </a:spcAft>
              <a:buSzTx/>
            </a:pPr>
            <a:r>
              <a:rPr lang="en-US" altLang="zh-CN" dirty="0">
                <a:solidFill>
                  <a:srgbClr val="000099"/>
                </a:solidFill>
                <a:latin typeface="华文中宋" panose="02010600040101010101" pitchFamily="2" charset="-122"/>
                <a:ea typeface="华文中宋" panose="02010600040101010101" pitchFamily="2" charset="-122"/>
              </a:rPr>
              <a:t>add $1, $2, $1</a:t>
            </a:r>
            <a:endParaRPr lang="en-US" altLang="zh-CN" dirty="0">
              <a:solidFill>
                <a:srgbClr val="000099"/>
              </a:solidFill>
              <a:latin typeface="华文中宋" panose="02010600040101010101" pitchFamily="2" charset="-122"/>
              <a:ea typeface="华文中宋" panose="02010600040101010101" pitchFamily="2" charset="-122"/>
            </a:endParaRPr>
          </a:p>
        </p:txBody>
      </p:sp>
      <p:sp>
        <p:nvSpPr>
          <p:cNvPr id="11" name="Text Box 2"/>
          <p:cNvSpPr txBox="1">
            <a:spLocks noChangeArrowheads="1"/>
          </p:cNvSpPr>
          <p:nvPr/>
        </p:nvSpPr>
        <p:spPr bwMode="auto">
          <a:xfrm>
            <a:off x="149225" y="981075"/>
            <a:ext cx="41354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将导致异常的指令地址放入</a:t>
            </a:r>
            <a:r>
              <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EPC</a:t>
            </a:r>
            <a:r>
              <a:rPr kumimoji="0" lang="zh-CN" altLang="en-US"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中</a:t>
            </a:r>
            <a:endParaRPr kumimoji="0" lang="en-US" altLang="zh-CN" sz="1800" b="1"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
        <p:nvSpPr>
          <p:cNvPr id="12" name="Text Box 2"/>
          <p:cNvSpPr txBox="1">
            <a:spLocks noChangeArrowheads="1"/>
          </p:cNvSpPr>
          <p:nvPr/>
        </p:nvSpPr>
        <p:spPr bwMode="auto">
          <a:xfrm>
            <a:off x="0" y="6308725"/>
            <a:ext cx="6877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方正舒体" panose="02010601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方正舒体" panose="02010601030101010101" pitchFamily="2" charset="-122"/>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方正舒体" panose="02010601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把</a:t>
            </a:r>
            <a:r>
              <a:rPr kumimoji="0" lang="zh-CN" altLang="en-US" sz="20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PC逐级地保存下来，即让指令的PC跟着指令一起往前走</a:t>
            </a:r>
            <a:endParaRPr kumimoji="0" lang="zh-CN" altLang="en-US" sz="20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7"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395288" y="908050"/>
            <a:ext cx="8270875" cy="51117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9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例子</a:t>
            </a:r>
            <a:endPar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90000"/>
              </a:lnSpc>
              <a:spcBef>
                <a:spcPct val="20000"/>
              </a:spcBef>
              <a:spcAft>
                <a:spcPct val="0"/>
              </a:spcAft>
              <a:buClr>
                <a:schemeClr val="accent1"/>
              </a:buClr>
              <a:buSzPct val="85000"/>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Exception on </a:t>
            </a:r>
            <a:r>
              <a:rPr kumimoji="0" lang="en-US" sz="2800" b="0" i="0" u="none" strike="noStrike" kern="1200" cap="none" spc="0" normalizeH="0" baseline="0" noProof="0" dirty="0" smtClean="0">
                <a:ln>
                  <a:noFill/>
                </a:ln>
                <a:solidFill>
                  <a:schemeClr val="hlink"/>
                </a:solidFill>
                <a:effectLst/>
                <a:uLnTx/>
                <a:uFillTx/>
                <a:latin typeface="Lucida Console" panose="020B0609040504020204" pitchFamily="49" charset="0"/>
                <a:ea typeface="+mn-ea"/>
                <a:cs typeface="+mn-cs"/>
              </a:rPr>
              <a:t>add</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182880" algn="l" defTabSz="914400" rtl="0" eaLnBrk="0" fontAlgn="base" latinLnBrk="0" hangingPunct="0">
              <a:lnSpc>
                <a:spcPct val="90000"/>
              </a:lnSpc>
              <a:spcBef>
                <a:spcPct val="20000"/>
              </a:spcBef>
              <a:spcAft>
                <a:spcPct val="0"/>
              </a:spcAft>
              <a:buClr>
                <a:schemeClr val="accent1"/>
              </a:buClr>
              <a:buSzPct val="85000"/>
              <a:buFont typeface="Wingdings" panose="05000000000000000000" pitchFamily="2" charset="2"/>
              <a:buNone/>
              <a:defRPr/>
            </a:pP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40	sub  $11, $2, $4</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44	and  $12, $2, $5</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48	or   $13, $2, $6</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hlink"/>
                </a:solidFill>
                <a:effectLst/>
                <a:uLnTx/>
                <a:uFillTx/>
                <a:latin typeface="Lucida Console" panose="020B0609040504020204" pitchFamily="49" charset="0"/>
                <a:ea typeface="宋体" panose="02010600030101010101" pitchFamily="2" charset="-122"/>
                <a:cs typeface="+mn-cs"/>
              </a:rPr>
              <a:t>4C	add  $1,  $2, $1</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50	</a:t>
            </a:r>
            <a:r>
              <a:rPr kumimoji="0" lang="en-AU" altLang="zh-CN" sz="2400" b="0" i="0" u="none" strike="noStrike" kern="120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slt</a:t>
            </a: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$15, $6, $7</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54	</a:t>
            </a:r>
            <a:r>
              <a:rPr kumimoji="0" lang="en-AU" altLang="zh-CN" sz="2400" b="0" i="0" u="none" strike="noStrike" kern="120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lw</a:t>
            </a: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$16, 50($7)</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endParaRPr>
          </a:p>
          <a:p>
            <a:pPr marL="182880" marR="0" lvl="0" indent="-182880" algn="l" defTabSz="914400" rtl="0" eaLnBrk="0" fontAlgn="base" latinLnBrk="0" hangingPunct="0">
              <a:lnSpc>
                <a:spcPct val="90000"/>
              </a:lnSpc>
              <a:spcBef>
                <a:spcPct val="20000"/>
              </a:spcBef>
              <a:spcAft>
                <a:spcPct val="0"/>
              </a:spcAft>
              <a:buClr>
                <a:schemeClr val="accent1"/>
              </a:buClr>
              <a:buSzPct val="85000"/>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Handler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182880" algn="l" defTabSz="914400" rtl="0" eaLnBrk="0" fontAlgn="base" latinLnBrk="0" hangingPunct="0">
              <a:lnSpc>
                <a:spcPct val="90000"/>
              </a:lnSpc>
              <a:spcBef>
                <a:spcPct val="20000"/>
              </a:spcBef>
              <a:spcAft>
                <a:spcPct val="0"/>
              </a:spcAft>
              <a:buClr>
                <a:schemeClr val="accent1"/>
              </a:buClr>
              <a:buSzPct val="85000"/>
              <a:buFont typeface="Wingdings" panose="05000000000000000000" pitchFamily="2" charset="2"/>
              <a:buNone/>
              <a:defRPr/>
            </a:pP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80000180	</a:t>
            </a:r>
            <a:r>
              <a:rPr kumimoji="0" lang="en-AU" altLang="zh-CN" sz="2400" b="0" i="0" u="none" strike="noStrike" kern="120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$25, 1000($0)</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80000184	</a:t>
            </a:r>
            <a:r>
              <a:rPr kumimoji="0" lang="en-AU" altLang="zh-CN" sz="2400" b="0" i="0" u="none" strike="noStrike" kern="1200" cap="none" spc="0" normalizeH="0" baseline="0" noProof="0" dirty="0" err="1" smtClean="0">
                <a:ln>
                  <a:noFill/>
                </a:ln>
                <a:solidFill>
                  <a:schemeClr val="tx1"/>
                </a:solidFill>
                <a:effectLst/>
                <a:uLnTx/>
                <a:uFillTx/>
                <a:latin typeface="Lucida Console" panose="020B0609040504020204" pitchFamily="49" charset="0"/>
                <a:ea typeface="宋体" panose="02010600030101010101" pitchFamily="2" charset="-122"/>
                <a:cs typeface="+mn-cs"/>
              </a:rPr>
              <a:t>sw</a:t>
            </a: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   $26, 1004($0)</a:t>
            </a:r>
            <a:b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br>
            <a:r>
              <a:rPr kumimoji="0" lang="en-AU" altLang="zh-CN" sz="2400" b="0" i="0" u="none" strike="noStrike" kern="1200" cap="none" spc="0" normalizeH="0" baseline="0" noProof="0" dirty="0" smtClean="0">
                <a:ln>
                  <a:noFill/>
                </a:ln>
                <a:solidFill>
                  <a:schemeClr val="tx1"/>
                </a:solidFill>
                <a:effectLst/>
                <a:uLnTx/>
                <a:uFillTx/>
                <a:latin typeface="Lucida Console" panose="020B0609040504020204" pitchFamily="49" charset="0"/>
                <a:ea typeface="宋体" panose="02010600030101010101" pitchFamily="2" charset="-122"/>
                <a:cs typeface="+mn-cs"/>
              </a:rPr>
              <a:t>…</a:t>
            </a:r>
            <a:endParaRPr kumimoji="0" lang="en-AU" altLang="zh-CN" sz="2400" b="0" i="0" u="none" strike="noStrike" kern="1200" cap="none" spc="0" normalizeH="0" baseline="0" noProof="0" dirty="0">
              <a:ln>
                <a:noFill/>
              </a:ln>
              <a:solidFill>
                <a:schemeClr val="tx1"/>
              </a:solidFill>
              <a:effectLst/>
              <a:uLnTx/>
              <a:uFillTx/>
              <a:latin typeface="Lucida Console" panose="020B0609040504020204" pitchFamily="49"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77826" name="Picture 7" descr="f04-67-P374493-top"/>
          <p:cNvPicPr>
            <a:picLocks noChangeAspect="1"/>
          </p:cNvPicPr>
          <p:nvPr/>
        </p:nvPicPr>
        <p:blipFill>
          <a:blip r:embed="rId1"/>
          <a:stretch>
            <a:fillRect/>
          </a:stretch>
        </p:blipFill>
        <p:spPr>
          <a:xfrm>
            <a:off x="179388" y="765175"/>
            <a:ext cx="8840787" cy="5227638"/>
          </a:xfrm>
          <a:prstGeom prst="rect">
            <a:avLst/>
          </a:prstGeom>
          <a:noFill/>
          <a:ln w="9525">
            <a:noFill/>
          </a:ln>
        </p:spPr>
      </p:pic>
      <p:sp>
        <p:nvSpPr>
          <p:cNvPr id="4" name="Text Box 2"/>
          <p:cNvSpPr txBox="1"/>
          <p:nvPr/>
        </p:nvSpPr>
        <p:spPr>
          <a:xfrm>
            <a:off x="5219700" y="6059488"/>
            <a:ext cx="1223963" cy="461962"/>
          </a:xfrm>
          <a:prstGeom prst="rect">
            <a:avLst/>
          </a:prstGeom>
          <a:noFill/>
          <a:ln w="9525">
            <a:noFill/>
          </a:ln>
        </p:spPr>
        <p:txBody>
          <a:bodyPr anchor="t" anchorCtr="0">
            <a:spAutoFit/>
          </a:bodyPr>
          <a:p>
            <a:pPr>
              <a:lnSpc>
                <a:spcPct val="120000"/>
              </a:lnSpc>
              <a:buSzTx/>
            </a:pPr>
            <a:r>
              <a:rPr lang="zh-CN" altLang="en-US" sz="2000" dirty="0">
                <a:latin typeface="华文中宋" panose="02010600040101010101" pitchFamily="2" charset="-122"/>
                <a:ea typeface="华文中宋" panose="02010600040101010101" pitchFamily="2" charset="-122"/>
              </a:rPr>
              <a:t>算术溢出</a:t>
            </a:r>
            <a:endParaRPr lang="en-US" altLang="zh-CN" sz="20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15362" name="Text Box 2"/>
          <p:cNvSpPr txBox="1"/>
          <p:nvPr/>
        </p:nvSpPr>
        <p:spPr>
          <a:xfrm>
            <a:off x="477838" y="762000"/>
            <a:ext cx="8208962" cy="4899025"/>
          </a:xfrm>
          <a:prstGeom prst="rect">
            <a:avLst/>
          </a:prstGeom>
          <a:noFill/>
          <a:ln w="9525">
            <a:noFill/>
          </a:ln>
        </p:spPr>
        <p:txBody>
          <a:bodyPr anchor="t" anchorCtr="0">
            <a:spAutoFit/>
          </a:bodyPr>
          <a:p>
            <a:pPr algn="just">
              <a:lnSpc>
                <a:spcPct val="130000"/>
              </a:lnSpc>
              <a:buSzTx/>
            </a:pPr>
            <a:r>
              <a:rPr lang="zh-CN" altLang="en-US" sz="2800" dirty="0">
                <a:solidFill>
                  <a:srgbClr val="CCFFFF"/>
                </a:solidFill>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推而广之，我们必须要在流水线的各级之间安排一组寄存器</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中间寄存器、暂存器</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，用以保存当前时钟周期运算出的结果，以便为下个周期使用</a:t>
            </a:r>
            <a:endParaRPr lang="en-US" altLang="zh-CN" sz="2800" dirty="0">
              <a:latin typeface="华文中宋" panose="02010600040101010101" pitchFamily="2" charset="-122"/>
              <a:ea typeface="华文中宋" panose="02010600040101010101" pitchFamily="2" charset="-122"/>
            </a:endParaRPr>
          </a:p>
          <a:p>
            <a:pPr algn="just">
              <a:lnSpc>
                <a:spcPct val="130000"/>
              </a:lnSpc>
              <a:buSzTx/>
            </a:pPr>
            <a:r>
              <a:rPr lang="zh-CN" altLang="en-US" sz="2800" dirty="0">
                <a:solidFill>
                  <a:srgbClr val="FF0000"/>
                </a:solidFill>
                <a:latin typeface="华文中宋" panose="02010600040101010101" pitchFamily="2" charset="-122"/>
                <a:ea typeface="华文中宋" panose="02010600040101010101" pitchFamily="2" charset="-122"/>
              </a:rPr>
              <a:t>(我们只能使用触发器寄存器，它把时钟上升沿时数据输入端的信息打人寄存器中；而不能使用锁存器，因为锁存器的输出在时钟高电平时跟随输入的变化而变化。）</a:t>
            </a:r>
            <a:r>
              <a:rPr lang="zh-CN" altLang="en-US" sz="2800" dirty="0">
                <a:latin typeface="华文中宋" panose="02010600040101010101" pitchFamily="2" charset="-122"/>
                <a:ea typeface="华文中宋" panose="02010600040101010101" pitchFamily="2" charset="-122"/>
              </a:rPr>
              <a:t>我们称这些寄存器为流水线寄存器。</a:t>
            </a:r>
            <a:endParaRPr lang="zh-CN" altLang="en-US" sz="2800" dirty="0">
              <a:latin typeface="华文中宋" panose="02010600040101010101" pitchFamily="2" charset="-122"/>
              <a:ea typeface="华文中宋" panose="02010600040101010101" pitchFamily="2" charset="-122"/>
            </a:endParaRPr>
          </a:p>
          <a:p>
            <a:pPr algn="just">
              <a:lnSpc>
                <a:spcPct val="130000"/>
              </a:lnSpc>
              <a:buSzTx/>
            </a:pPr>
            <a:endParaRPr lang="zh-CN" altLang="en-US" sz="2800" dirty="0">
              <a:latin typeface="华文中宋" panose="02010600040101010101" pitchFamily="2" charset="-122"/>
              <a:ea typeface="华文中宋" panose="02010600040101010101" pitchFamily="2" charset="-122"/>
            </a:endParaRPr>
          </a:p>
          <a:p>
            <a:pPr algn="just">
              <a:lnSpc>
                <a:spcPct val="130000"/>
              </a:lnSpc>
              <a:buSzTx/>
            </a:pPr>
            <a:endParaRPr lang="zh-CN" altLang="en-US" sz="1600" dirty="0">
              <a:solidFill>
                <a:srgbClr val="CCFFFF"/>
              </a:solidFill>
              <a:latin typeface="华文中宋" panose="02010600040101010101" pitchFamily="2" charset="-122"/>
              <a:ea typeface="华文中宋" panose="02010600040101010101" pitchFamily="2" charset="-122"/>
            </a:endParaRPr>
          </a:p>
        </p:txBody>
      </p:sp>
      <p:sp>
        <p:nvSpPr>
          <p:cNvPr id="5"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78850" name="Picture 7" descr="f04-67-P374493-bottom"/>
          <p:cNvPicPr>
            <a:picLocks noChangeAspect="1"/>
          </p:cNvPicPr>
          <p:nvPr/>
        </p:nvPicPr>
        <p:blipFill>
          <a:blip r:embed="rId1"/>
          <a:stretch>
            <a:fillRect/>
          </a:stretch>
        </p:blipFill>
        <p:spPr>
          <a:xfrm>
            <a:off x="107950" y="981075"/>
            <a:ext cx="8886825" cy="5106988"/>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446088" y="9255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精确异常 </a:t>
            </a:r>
            <a:r>
              <a:rPr kumimoji="0" lang="en-US" altLang="zh-CN" sz="28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Precise </a:t>
            </a:r>
            <a:r>
              <a:rPr kumimoji="0" lang="en-US" altLang="zh-CN" sz="2800" b="0" i="0" u="none" strike="noStrike" kern="1200" cap="none" spc="-10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rPr>
              <a:t>Exceptions</a:t>
            </a:r>
            <a:endParaRPr kumimoji="0" lang="en-US" altLang="zh-CN" sz="28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79874" name="Rectangle 3"/>
          <p:cNvSpPr>
            <a:spLocks noGrp="1"/>
          </p:cNvSpPr>
          <p:nvPr>
            <p:ph idx="1"/>
          </p:nvPr>
        </p:nvSpPr>
        <p:spPr>
          <a:xfrm>
            <a:off x="304800" y="1868488"/>
            <a:ext cx="8534400" cy="4800600"/>
          </a:xfrm>
        </p:spPr>
        <p:txBody>
          <a:bodyPr vert="horz" wrap="square" lIns="91440" tIns="45720" rIns="91440" bIns="45720" anchor="t" anchorCtr="0"/>
          <a:p>
            <a:pPr>
              <a:lnSpc>
                <a:spcPct val="120000"/>
              </a:lnSpc>
            </a:pPr>
            <a:r>
              <a:rPr lang="zh-CN" altLang="en-US" dirty="0">
                <a:solidFill>
                  <a:srgbClr val="000000"/>
                </a:solidFill>
                <a:latin typeface="华文中宋" panose="02010600040101010101" pitchFamily="2" charset="-122"/>
                <a:ea typeface="华文中宋" panose="02010600040101010101" pitchFamily="2" charset="-122"/>
              </a:rPr>
              <a:t>当异常出现时，如果出错指令之前的指令能正常完成，出错指令及其后的指令能够重新正常执行，则称该流水线是</a:t>
            </a:r>
            <a:r>
              <a:rPr lang="zh-CN" altLang="en-US" b="1" dirty="0">
                <a:solidFill>
                  <a:srgbClr val="063DE9"/>
                </a:solidFill>
                <a:latin typeface="华文中宋" panose="02010600040101010101" pitchFamily="2" charset="-122"/>
                <a:ea typeface="华文中宋" panose="02010600040101010101" pitchFamily="2" charset="-122"/>
              </a:rPr>
              <a:t>精确异常</a:t>
            </a:r>
            <a:r>
              <a:rPr lang="zh-CN" altLang="en-US" dirty="0">
                <a:solidFill>
                  <a:srgbClr val="000000"/>
                </a:solidFill>
                <a:latin typeface="华文中宋" panose="02010600040101010101" pitchFamily="2" charset="-122"/>
                <a:ea typeface="华文中宋" panose="02010600040101010101" pitchFamily="2" charset="-122"/>
              </a:rPr>
              <a:t>。</a:t>
            </a:r>
            <a:endParaRPr lang="en-US" altLang="zh-CN" dirty="0">
              <a:solidFill>
                <a:srgbClr val="063DE9"/>
              </a:solidFill>
              <a:latin typeface="华文中宋" panose="02010600040101010101" pitchFamily="2" charset="-122"/>
              <a:ea typeface="华文中宋" panose="02010600040101010101" pitchFamily="2" charset="-122"/>
            </a:endParaRPr>
          </a:p>
          <a:p>
            <a:pPr lvl="1" indent="-182245">
              <a:lnSpc>
                <a:spcPct val="120000"/>
              </a:lnSpc>
            </a:pPr>
            <a:r>
              <a:rPr lang="zh-CN" altLang="en-US" sz="2200" b="1" dirty="0">
                <a:solidFill>
                  <a:srgbClr val="0000FF"/>
                </a:solidFill>
                <a:latin typeface="华文中宋" panose="02010600040101010101" pitchFamily="2" charset="-122"/>
                <a:ea typeface="华文中宋" panose="02010600040101010101" pitchFamily="2" charset="-122"/>
              </a:rPr>
              <a:t>出错指令之前的指令正常完成</a:t>
            </a:r>
            <a:r>
              <a:rPr lang="en-US" altLang="zh-CN" sz="2200" b="1" dirty="0">
                <a:latin typeface="华文中宋" panose="02010600040101010101" pitchFamily="2" charset="-122"/>
                <a:ea typeface="华文中宋" panose="02010600040101010101" pitchFamily="2" charset="-122"/>
              </a:rPr>
              <a:t>  </a:t>
            </a:r>
            <a:endParaRPr lang="en-US" altLang="zh-CN" sz="2200" b="1" dirty="0">
              <a:latin typeface="华文中宋" panose="02010600040101010101" pitchFamily="2" charset="-122"/>
              <a:ea typeface="华文中宋" panose="02010600040101010101" pitchFamily="2" charset="-122"/>
            </a:endParaRPr>
          </a:p>
          <a:p>
            <a:pPr lvl="1" indent="-182245">
              <a:lnSpc>
                <a:spcPct val="120000"/>
              </a:lnSpc>
            </a:pPr>
            <a:r>
              <a:rPr lang="zh-CN" altLang="en-US" sz="2200" b="1" dirty="0">
                <a:latin typeface="华文中宋" panose="02010600040101010101" pitchFamily="2" charset="-122"/>
                <a:ea typeface="华文中宋" panose="02010600040101010101" pitchFamily="2" charset="-122"/>
              </a:rPr>
              <a:t>出错指令及其后的指令能重新正常执行的条件：出错指令及其后的指令</a:t>
            </a:r>
            <a:r>
              <a:rPr lang="zh-CN" altLang="en-US" sz="2200" b="1" dirty="0">
                <a:solidFill>
                  <a:srgbClr val="0000FF"/>
                </a:solidFill>
                <a:latin typeface="华文中宋" panose="02010600040101010101" pitchFamily="2" charset="-122"/>
                <a:ea typeface="华文中宋" panose="02010600040101010101" pitchFamily="2" charset="-122"/>
              </a:rPr>
              <a:t>没有改变机器的状态。</a:t>
            </a:r>
            <a:endParaRPr lang="en-US" altLang="zh-CN" sz="2200" b="1" dirty="0">
              <a:latin typeface="华文中宋" panose="02010600040101010101" pitchFamily="2" charset="-122"/>
              <a:ea typeface="华文中宋" panose="02010600040101010101" pitchFamily="2" charset="-122"/>
            </a:endParaRPr>
          </a:p>
          <a:p>
            <a:pPr>
              <a:lnSpc>
                <a:spcPct val="120000"/>
              </a:lnSpc>
            </a:pPr>
            <a:r>
              <a:rPr lang="zh-CN" altLang="en-US" dirty="0">
                <a:latin typeface="华文中宋" panose="02010600040101010101" pitchFamily="2" charset="-122"/>
                <a:ea typeface="华文中宋" panose="02010600040101010101" pitchFamily="2" charset="-122"/>
              </a:rPr>
              <a:t>在这个模型下，重新执行就很简单了</a:t>
            </a:r>
            <a:r>
              <a:rPr lang="en-US" altLang="zh-CN" dirty="0">
                <a:latin typeface="华文中宋" panose="02010600040101010101" pitchFamily="2" charset="-122"/>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a:p>
            <a:pPr lvl="1" indent="-182245">
              <a:lnSpc>
                <a:spcPct val="120000"/>
              </a:lnSpc>
            </a:pPr>
            <a:r>
              <a:rPr lang="zh-CN" altLang="en-US" sz="2200" b="1" dirty="0">
                <a:solidFill>
                  <a:srgbClr val="C00000"/>
                </a:solidFill>
                <a:latin typeface="华文中宋" panose="02010600040101010101" pitchFamily="2" charset="-122"/>
                <a:ea typeface="华文中宋" panose="02010600040101010101" pitchFamily="2" charset="-122"/>
              </a:rPr>
              <a:t>简单地重新恢复执行出错指令</a:t>
            </a:r>
            <a:r>
              <a:rPr lang="en-US" altLang="zh-CN" sz="2200" b="1" dirty="0">
                <a:latin typeface="华文中宋" panose="02010600040101010101" pitchFamily="2" charset="-122"/>
                <a:ea typeface="华文中宋" panose="02010600040101010101" pitchFamily="2" charset="-122"/>
              </a:rPr>
              <a:t> </a:t>
            </a:r>
            <a:endParaRPr lang="en-US" altLang="zh-CN" sz="2200" b="1" dirty="0">
              <a:latin typeface="华文中宋" panose="02010600040101010101" pitchFamily="2" charset="-122"/>
              <a:ea typeface="华文中宋" panose="02010600040101010101" pitchFamily="2" charset="-122"/>
            </a:endParaRPr>
          </a:p>
          <a:p>
            <a:pPr lvl="1" indent="-182245">
              <a:lnSpc>
                <a:spcPct val="120000"/>
              </a:lnSpc>
            </a:pPr>
            <a:r>
              <a:rPr lang="zh-CN" altLang="en-US" sz="2200" b="1" dirty="0">
                <a:latin typeface="华文中宋" panose="02010600040101010101" pitchFamily="2" charset="-122"/>
                <a:ea typeface="华文中宋" panose="02010600040101010101" pitchFamily="2" charset="-122"/>
              </a:rPr>
              <a:t>如果它不是一个可恢复执行的指令，则执行下一条指令</a:t>
            </a:r>
            <a:r>
              <a:rPr lang="en-US" altLang="zh-CN" sz="2200" b="1" dirty="0">
                <a:latin typeface="华文中宋" panose="02010600040101010101" pitchFamily="2" charset="-122"/>
                <a:ea typeface="华文中宋" panose="02010600040101010101" pitchFamily="2" charset="-122"/>
              </a:rPr>
              <a:t> </a:t>
            </a:r>
            <a:endParaRPr lang="en-US" altLang="zh-CN" sz="2200" b="1" dirty="0">
              <a:latin typeface="华文中宋" panose="02010600040101010101" pitchFamily="2" charset="-122"/>
              <a:ea typeface="华文中宋" panose="02010600040101010101" pitchFamily="2" charset="-122"/>
            </a:endParaRPr>
          </a:p>
        </p:txBody>
      </p:sp>
      <p:sp>
        <p:nvSpPr>
          <p:cNvPr id="6" name="Rectangle 2"/>
          <p:cNvSpPr txBox="1">
            <a:spLocks noChangeArrowheads="1"/>
          </p:cNvSpPr>
          <p:nvPr/>
        </p:nvSpPr>
        <p:spPr>
          <a:xfrm>
            <a:off x="395288" y="188913"/>
            <a:ext cx="5114925" cy="990600"/>
          </a:xfrm>
          <a:prstGeom prst="rect">
            <a:avLst/>
          </a:prstGeom>
        </p:spPr>
        <p:txBody>
          <a:bodyPr anchor="ctr">
            <a:normAutofit/>
          </a:bodyP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流水线异常的其他问题</a:t>
            </a:r>
            <a:endParaRPr kumimoji="0" lang="en-US" altLang="zh-CN" sz="36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303213" y="350838"/>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非精确异常</a:t>
            </a:r>
            <a:endParaRPr kumimoji="0" lang="en-US" altLang="zh-CN" sz="3600" b="0" i="0" u="none" strike="noStrike" kern="1200" cap="none" spc="-10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sp>
        <p:nvSpPr>
          <p:cNvPr id="80898" name="Rectangle 3"/>
          <p:cNvSpPr>
            <a:spLocks noGrp="1"/>
          </p:cNvSpPr>
          <p:nvPr>
            <p:ph idx="1"/>
          </p:nvPr>
        </p:nvSpPr>
        <p:spPr>
          <a:xfrm>
            <a:off x="179388" y="1347788"/>
            <a:ext cx="8839200" cy="5105400"/>
          </a:xfrm>
        </p:spPr>
        <p:txBody>
          <a:bodyPr vert="horz" wrap="square" lIns="91440" tIns="45720" rIns="91440" bIns="45720" anchor="t" anchorCtr="0"/>
          <a:p>
            <a:pPr>
              <a:spcAft>
                <a:spcPts val="600"/>
              </a:spcAft>
            </a:pPr>
            <a:r>
              <a:rPr lang="zh-CN" altLang="en-US" sz="2800" dirty="0">
                <a:solidFill>
                  <a:srgbClr val="000000"/>
                </a:solidFill>
                <a:latin typeface="华文中宋" panose="02010600040101010101" pitchFamily="2" charset="-122"/>
                <a:ea typeface="华文中宋" panose="02010600040101010101" pitchFamily="2" charset="-122"/>
              </a:rPr>
              <a:t>当不同指令需要不同时钟周期才能完成的时候难以实现精确异常。</a:t>
            </a:r>
            <a:endParaRPr lang="en-US" altLang="zh-CN" sz="2800" dirty="0">
              <a:solidFill>
                <a:srgbClr val="000000"/>
              </a:solidFill>
              <a:latin typeface="华文中宋" panose="02010600040101010101" pitchFamily="2" charset="-122"/>
              <a:ea typeface="华文中宋" panose="02010600040101010101" pitchFamily="2" charset="-122"/>
            </a:endParaRPr>
          </a:p>
          <a:p>
            <a:pPr lvl="1" indent="-182245"/>
            <a:r>
              <a:rPr lang="zh-CN" altLang="en-US" sz="2400" dirty="0">
                <a:solidFill>
                  <a:srgbClr val="000000"/>
                </a:solidFill>
                <a:latin typeface="华文中宋" panose="02010600040101010101" pitchFamily="2" charset="-122"/>
                <a:ea typeface="华文中宋" panose="02010600040101010101" pitchFamily="2" charset="-122"/>
              </a:rPr>
              <a:t>在某条指令产生异常之前，后面的指令可能已经执行完毕</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r>
              <a:rPr lang="zh-CN" altLang="en-US" sz="2400" dirty="0">
                <a:solidFill>
                  <a:srgbClr val="000000"/>
                </a:solidFill>
                <a:latin typeface="华文中宋" panose="02010600040101010101" pitchFamily="2" charset="-122"/>
                <a:ea typeface="华文中宋" panose="02010600040101010101" pitchFamily="2" charset="-122"/>
              </a:rPr>
              <a:t>例如</a:t>
            </a:r>
            <a:endParaRPr lang="en-US" altLang="zh-CN" sz="2400" dirty="0">
              <a:solidFill>
                <a:srgbClr val="000000"/>
              </a:solidFill>
              <a:latin typeface="华文中宋" panose="02010600040101010101" pitchFamily="2" charset="-122"/>
              <a:ea typeface="华文中宋" panose="02010600040101010101" pitchFamily="2" charset="-122"/>
            </a:endParaRPr>
          </a:p>
          <a:p>
            <a:pPr lvl="2" indent="-182245">
              <a:buFont typeface="Symbol" panose="05050102010706020507" pitchFamily="18" charset="2"/>
              <a:buNone/>
            </a:pPr>
            <a:r>
              <a:rPr lang="en-US" altLang="zh-CN" sz="2200" b="1" dirty="0">
                <a:solidFill>
                  <a:srgbClr val="063DE9"/>
                </a:solidFill>
                <a:latin typeface="华文中宋" panose="02010600040101010101" pitchFamily="2" charset="-122"/>
                <a:ea typeface="华文中宋" panose="02010600040101010101" pitchFamily="2" charset="-122"/>
              </a:rPr>
              <a:t>Multiply r1, r2, r3 ; </a:t>
            </a:r>
            <a:r>
              <a:rPr lang="zh-CN" altLang="en-US" sz="2200" b="1" dirty="0">
                <a:solidFill>
                  <a:srgbClr val="063DE9"/>
                </a:solidFill>
                <a:latin typeface="华文中宋" panose="02010600040101010101" pitchFamily="2" charset="-122"/>
                <a:ea typeface="华文中宋" panose="02010600040101010101" pitchFamily="2" charset="-122"/>
              </a:rPr>
              <a:t>需</a:t>
            </a:r>
            <a:r>
              <a:rPr lang="en-US" altLang="zh-CN" sz="2200" b="1" dirty="0">
                <a:solidFill>
                  <a:srgbClr val="063DE9"/>
                </a:solidFill>
                <a:latin typeface="华文中宋" panose="02010600040101010101" pitchFamily="2" charset="-122"/>
                <a:ea typeface="华文中宋" panose="02010600040101010101" pitchFamily="2" charset="-122"/>
              </a:rPr>
              <a:t> 10 cycles</a:t>
            </a:r>
            <a:endParaRPr lang="en-US" altLang="zh-CN" sz="2200" b="1" dirty="0">
              <a:solidFill>
                <a:srgbClr val="063DE9"/>
              </a:solidFill>
              <a:latin typeface="华文中宋" panose="02010600040101010101" pitchFamily="2" charset="-122"/>
              <a:ea typeface="华文中宋" panose="02010600040101010101" pitchFamily="2" charset="-122"/>
            </a:endParaRPr>
          </a:p>
          <a:p>
            <a:pPr lvl="2" indent="-182245">
              <a:buFont typeface="Symbol" panose="05050102010706020507" pitchFamily="18" charset="2"/>
              <a:buNone/>
            </a:pPr>
            <a:r>
              <a:rPr lang="en-US" altLang="zh-CN" sz="2200" b="1" dirty="0">
                <a:solidFill>
                  <a:srgbClr val="063DE9"/>
                </a:solidFill>
                <a:latin typeface="华文中宋" panose="02010600040101010101" pitchFamily="2" charset="-122"/>
                <a:ea typeface="华文中宋" panose="02010600040101010101" pitchFamily="2" charset="-122"/>
              </a:rPr>
              <a:t>Add r10,r11,r12 ; </a:t>
            </a:r>
            <a:r>
              <a:rPr lang="zh-CN" altLang="en-US" sz="2200" b="1" dirty="0">
                <a:solidFill>
                  <a:srgbClr val="063DE9"/>
                </a:solidFill>
                <a:latin typeface="华文中宋" panose="02010600040101010101" pitchFamily="2" charset="-122"/>
                <a:ea typeface="华文中宋" panose="02010600040101010101" pitchFamily="2" charset="-122"/>
              </a:rPr>
              <a:t>需</a:t>
            </a:r>
            <a:r>
              <a:rPr lang="en-US" altLang="zh-CN" sz="2200" b="1" dirty="0">
                <a:solidFill>
                  <a:srgbClr val="063DE9"/>
                </a:solidFill>
                <a:latin typeface="华文中宋" panose="02010600040101010101" pitchFamily="2" charset="-122"/>
                <a:ea typeface="华文中宋" panose="02010600040101010101" pitchFamily="2" charset="-122"/>
              </a:rPr>
              <a:t> 5 cycles</a:t>
            </a:r>
            <a:endParaRPr lang="en-US" altLang="zh-CN" sz="2200" dirty="0">
              <a:solidFill>
                <a:srgbClr val="063DE9"/>
              </a:solidFill>
              <a:latin typeface="华文中宋" panose="02010600040101010101" pitchFamily="2" charset="-122"/>
              <a:ea typeface="华文中宋" panose="02010600040101010101" pitchFamily="2" charset="-122"/>
            </a:endParaRPr>
          </a:p>
          <a:p>
            <a:pPr lvl="1" indent="-182245">
              <a:lnSpc>
                <a:spcPct val="125000"/>
              </a:lnSpc>
            </a:pPr>
            <a:r>
              <a:rPr lang="en-US" altLang="zh-CN" sz="2400" dirty="0">
                <a:solidFill>
                  <a:srgbClr val="000000"/>
                </a:solidFill>
                <a:latin typeface="华文中宋" panose="02010600040101010101" pitchFamily="2" charset="-122"/>
                <a:ea typeface="华文中宋" panose="02010600040101010101" pitchFamily="2" charset="-122"/>
              </a:rPr>
              <a:t>Add</a:t>
            </a:r>
            <a:r>
              <a:rPr lang="zh-CN" altLang="en-US" sz="2400" dirty="0">
                <a:solidFill>
                  <a:srgbClr val="000000"/>
                </a:solidFill>
                <a:latin typeface="华文中宋" panose="02010600040101010101" pitchFamily="2" charset="-122"/>
                <a:ea typeface="华文中宋" panose="02010600040101010101" pitchFamily="2" charset="-122"/>
              </a:rPr>
              <a:t>在</a:t>
            </a:r>
            <a:r>
              <a:rPr lang="en-US" altLang="zh-CN" sz="2400" dirty="0">
                <a:solidFill>
                  <a:srgbClr val="000000"/>
                </a:solidFill>
                <a:latin typeface="华文中宋" panose="02010600040101010101" pitchFamily="2" charset="-122"/>
                <a:ea typeface="华文中宋" panose="02010600040101010101" pitchFamily="2" charset="-122"/>
              </a:rPr>
              <a:t>Multiply</a:t>
            </a:r>
            <a:r>
              <a:rPr lang="zh-CN" altLang="en-US" sz="2400" dirty="0">
                <a:solidFill>
                  <a:srgbClr val="000000"/>
                </a:solidFill>
                <a:latin typeface="华文中宋" panose="02010600040101010101" pitchFamily="2" charset="-122"/>
                <a:ea typeface="华文中宋" panose="02010600040101010101" pitchFamily="2" charset="-122"/>
              </a:rPr>
              <a:t>完成之间执行完毕。如果在</a:t>
            </a:r>
            <a:r>
              <a:rPr lang="en-US" altLang="zh-CN" sz="2400" dirty="0">
                <a:solidFill>
                  <a:srgbClr val="000000"/>
                </a:solidFill>
                <a:latin typeface="华文中宋" panose="02010600040101010101" pitchFamily="2" charset="-122"/>
                <a:ea typeface="华文中宋" panose="02010600040101010101" pitchFamily="2" charset="-122"/>
              </a:rPr>
              <a:t>Add</a:t>
            </a:r>
            <a:r>
              <a:rPr lang="zh-CN" altLang="en-US" sz="2400" dirty="0">
                <a:solidFill>
                  <a:srgbClr val="000000"/>
                </a:solidFill>
                <a:latin typeface="华文中宋" panose="02010600040101010101" pitchFamily="2" charset="-122"/>
                <a:ea typeface="华文中宋" panose="02010600040101010101" pitchFamily="2" charset="-122"/>
              </a:rPr>
              <a:t>执行完之后且</a:t>
            </a:r>
            <a:r>
              <a:rPr lang="en-US" altLang="zh-CN" sz="2400" dirty="0">
                <a:solidFill>
                  <a:srgbClr val="000000"/>
                </a:solidFill>
                <a:latin typeface="华文中宋" panose="02010600040101010101" pitchFamily="2" charset="-122"/>
                <a:ea typeface="华文中宋" panose="02010600040101010101" pitchFamily="2" charset="-122"/>
              </a:rPr>
              <a:t>Multiply</a:t>
            </a:r>
            <a:r>
              <a:rPr lang="zh-CN" altLang="en-US" sz="2400" dirty="0">
                <a:solidFill>
                  <a:srgbClr val="000000"/>
                </a:solidFill>
                <a:latin typeface="华文中宋" panose="02010600040101010101" pitchFamily="2" charset="-122"/>
                <a:ea typeface="华文中宋" panose="02010600040101010101" pitchFamily="2" charset="-122"/>
              </a:rPr>
              <a:t>完成之前，</a:t>
            </a:r>
            <a:r>
              <a:rPr lang="en-US" altLang="zh-CN" sz="2400" dirty="0">
                <a:solidFill>
                  <a:srgbClr val="000000"/>
                </a:solidFill>
                <a:latin typeface="华文中宋" panose="02010600040101010101" pitchFamily="2" charset="-122"/>
                <a:ea typeface="华文中宋" panose="02010600040101010101" pitchFamily="2" charset="-122"/>
              </a:rPr>
              <a:t>Multiply</a:t>
            </a:r>
            <a:r>
              <a:rPr lang="zh-CN" altLang="en-US" sz="2400" dirty="0">
                <a:solidFill>
                  <a:srgbClr val="000000"/>
                </a:solidFill>
                <a:latin typeface="华文中宋" panose="02010600040101010101" pitchFamily="2" charset="-122"/>
                <a:ea typeface="华文中宋" panose="02010600040101010101" pitchFamily="2" charset="-122"/>
              </a:rPr>
              <a:t>发生溢出，此时</a:t>
            </a:r>
            <a:r>
              <a:rPr lang="en-US" altLang="zh-CN" sz="2400" dirty="0">
                <a:solidFill>
                  <a:srgbClr val="000000"/>
                </a:solidFill>
                <a:latin typeface="华文中宋" panose="02010600040101010101" pitchFamily="2" charset="-122"/>
                <a:ea typeface="华文中宋" panose="02010600040101010101" pitchFamily="2" charset="-122"/>
              </a:rPr>
              <a:t>R10</a:t>
            </a:r>
            <a:r>
              <a:rPr lang="zh-CN" altLang="en-US" sz="2400" dirty="0">
                <a:solidFill>
                  <a:srgbClr val="000000"/>
                </a:solidFill>
                <a:latin typeface="华文中宋" panose="02010600040101010101" pitchFamily="2" charset="-122"/>
                <a:ea typeface="华文中宋" panose="02010600040101010101" pitchFamily="2" charset="-122"/>
              </a:rPr>
              <a:t>的值已经被更新过了。</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125000"/>
              </a:lnSpc>
            </a:pPr>
            <a:r>
              <a:rPr lang="zh-CN" altLang="en-US" sz="2400" dirty="0">
                <a:solidFill>
                  <a:srgbClr val="000000"/>
                </a:solidFill>
                <a:latin typeface="华文中宋" panose="02010600040101010101" pitchFamily="2" charset="-122"/>
                <a:ea typeface="华文中宋" panose="02010600040101010101" pitchFamily="2" charset="-122"/>
              </a:rPr>
              <a:t>异常发生后，要先恢复</a:t>
            </a:r>
            <a:r>
              <a:rPr lang="en-US" altLang="zh-CN" sz="2400" dirty="0">
                <a:solidFill>
                  <a:srgbClr val="000000"/>
                </a:solidFill>
                <a:latin typeface="华文中宋" panose="02010600040101010101" pitchFamily="2" charset="-122"/>
                <a:ea typeface="华文中宋" panose="02010600040101010101" pitchFamily="2" charset="-122"/>
              </a:rPr>
              <a:t>Multiply</a:t>
            </a:r>
            <a:r>
              <a:rPr lang="zh-CN" altLang="en-US" sz="2400" dirty="0">
                <a:solidFill>
                  <a:srgbClr val="000000"/>
                </a:solidFill>
                <a:latin typeface="华文中宋" panose="02010600040101010101" pitchFamily="2" charset="-122"/>
                <a:ea typeface="华文中宋" panose="02010600040101010101" pitchFamily="2" charset="-122"/>
              </a:rPr>
              <a:t>执行前的状态然后再重新执行</a:t>
            </a:r>
            <a:r>
              <a:rPr lang="en-US" altLang="zh-CN" sz="2400" dirty="0">
                <a:solidFill>
                  <a:srgbClr val="000000"/>
                </a:solidFill>
                <a:latin typeface="华文中宋" panose="02010600040101010101" pitchFamily="2" charset="-122"/>
                <a:ea typeface="华文中宋" panose="02010600040101010101" pitchFamily="2" charset="-122"/>
              </a:rPr>
              <a:t>Multiply</a:t>
            </a:r>
            <a:r>
              <a:rPr lang="zh-CN" altLang="en-US" sz="2400" dirty="0">
                <a:solidFill>
                  <a:srgbClr val="000000"/>
                </a:solidFill>
                <a:latin typeface="华文中宋" panose="02010600040101010101" pitchFamily="2" charset="-122"/>
                <a:ea typeface="华文中宋" panose="02010600040101010101" pitchFamily="2" charset="-122"/>
              </a:rPr>
              <a:t>很困难，此为非精确异常</a:t>
            </a:r>
            <a:endParaRPr lang="en-US" altLang="zh-CN" dirty="0">
              <a:solidFill>
                <a:srgbClr val="0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精确</a:t>
            </a:r>
            <a:r>
              <a:rPr kumimoji="0" lang="en-US" altLang="zh-CN"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 vs </a:t>
            </a:r>
            <a:r>
              <a:rPr kumimoji="0" lang="zh-CN" altLang="en-US"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非精确异常</a:t>
            </a:r>
            <a:endParaRPr kumimoji="0" lang="en-US" altLang="zh-CN" sz="36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81922" name="Rectangle 3"/>
          <p:cNvSpPr>
            <a:spLocks noGrp="1"/>
          </p:cNvSpPr>
          <p:nvPr>
            <p:ph idx="1"/>
          </p:nvPr>
        </p:nvSpPr>
        <p:spPr/>
        <p:txBody>
          <a:bodyPr vert="horz" wrap="square" lIns="91440" tIns="45720" rIns="91440" bIns="45720" anchor="t" anchorCtr="0"/>
          <a:p>
            <a:pPr>
              <a:lnSpc>
                <a:spcPct val="150000"/>
              </a:lnSpc>
            </a:pPr>
            <a:r>
              <a:rPr lang="zh-CN" altLang="en-US" sz="2600" dirty="0">
                <a:solidFill>
                  <a:srgbClr val="000000"/>
                </a:solidFill>
                <a:latin typeface="华文中宋" panose="02010600040101010101" pitchFamily="2" charset="-122"/>
                <a:ea typeface="华文中宋" panose="02010600040101010101" pitchFamily="2" charset="-122"/>
              </a:rPr>
              <a:t>某些处理器实现了两种工作模式：</a:t>
            </a:r>
            <a:r>
              <a:rPr lang="zh-CN" altLang="en-US" sz="2600" dirty="0">
                <a:solidFill>
                  <a:srgbClr val="0070C0"/>
                </a:solidFill>
                <a:latin typeface="华文中宋" panose="02010600040101010101" pitchFamily="2" charset="-122"/>
                <a:ea typeface="华文中宋" panose="02010600040101010101" pitchFamily="2" charset="-122"/>
              </a:rPr>
              <a:t>精确异常</a:t>
            </a:r>
            <a:r>
              <a:rPr lang="zh-CN" altLang="en-US" sz="2600" dirty="0">
                <a:solidFill>
                  <a:srgbClr val="000000"/>
                </a:solidFill>
                <a:latin typeface="华文中宋" panose="02010600040101010101" pitchFamily="2" charset="-122"/>
                <a:ea typeface="华文中宋" panose="02010600040101010101" pitchFamily="2" charset="-122"/>
              </a:rPr>
              <a:t>和</a:t>
            </a:r>
            <a:r>
              <a:rPr lang="zh-CN" altLang="en-US" sz="2600" dirty="0">
                <a:solidFill>
                  <a:srgbClr val="0070C0"/>
                </a:solidFill>
                <a:latin typeface="华文中宋" panose="02010600040101010101" pitchFamily="2" charset="-122"/>
                <a:ea typeface="华文中宋" panose="02010600040101010101" pitchFamily="2" charset="-122"/>
              </a:rPr>
              <a:t>非精确异常</a:t>
            </a:r>
            <a:endParaRPr lang="en-US" altLang="zh-CN" sz="2600" dirty="0">
              <a:solidFill>
                <a:srgbClr val="0070C0"/>
              </a:solidFill>
              <a:latin typeface="华文中宋" panose="02010600040101010101" pitchFamily="2" charset="-122"/>
              <a:ea typeface="华文中宋" panose="02010600040101010101" pitchFamily="2" charset="-122"/>
            </a:endParaRPr>
          </a:p>
          <a:p>
            <a:pPr lvl="1" indent="-182245">
              <a:lnSpc>
                <a:spcPct val="150000"/>
              </a:lnSpc>
            </a:pPr>
            <a:r>
              <a:rPr lang="zh-CN" altLang="en-US" sz="2600" dirty="0">
                <a:solidFill>
                  <a:srgbClr val="000000"/>
                </a:solidFill>
                <a:latin typeface="华文中宋" panose="02010600040101010101" pitchFamily="2" charset="-122"/>
                <a:ea typeface="华文中宋" panose="02010600040101010101" pitchFamily="2" charset="-122"/>
              </a:rPr>
              <a:t>特殊的软件指令保证精确异常</a:t>
            </a:r>
            <a:endParaRPr lang="en-US" altLang="zh-CN" sz="2600" dirty="0">
              <a:solidFill>
                <a:srgbClr val="000000"/>
              </a:solidFill>
              <a:latin typeface="华文中宋" panose="02010600040101010101" pitchFamily="2" charset="-122"/>
              <a:ea typeface="华文中宋" panose="02010600040101010101" pitchFamily="2" charset="-122"/>
            </a:endParaRPr>
          </a:p>
          <a:p>
            <a:pPr lvl="1" indent="-182245">
              <a:lnSpc>
                <a:spcPct val="150000"/>
              </a:lnSpc>
            </a:pPr>
            <a:r>
              <a:rPr lang="zh-CN" altLang="en-US" sz="2600" dirty="0">
                <a:solidFill>
                  <a:srgbClr val="000000"/>
                </a:solidFill>
                <a:latin typeface="华文中宋" panose="02010600040101010101" pitchFamily="2" charset="-122"/>
                <a:ea typeface="华文中宋" panose="02010600040101010101" pitchFamily="2" charset="-122"/>
              </a:rPr>
              <a:t>处理器若工作在</a:t>
            </a:r>
            <a:r>
              <a:rPr lang="zh-CN" altLang="en-US" sz="2600" dirty="0">
                <a:solidFill>
                  <a:srgbClr val="FF0000"/>
                </a:solidFill>
                <a:latin typeface="华文中宋" panose="02010600040101010101" pitchFamily="2" charset="-122"/>
                <a:ea typeface="华文中宋" panose="02010600040101010101" pitchFamily="2" charset="-122"/>
              </a:rPr>
              <a:t>精确异常</a:t>
            </a:r>
            <a:r>
              <a:rPr lang="zh-CN" altLang="en-US" sz="2600" dirty="0">
                <a:solidFill>
                  <a:srgbClr val="000000"/>
                </a:solidFill>
                <a:latin typeface="华文中宋" panose="02010600040101010101" pitchFamily="2" charset="-122"/>
                <a:ea typeface="华文中宋" panose="02010600040101010101" pitchFamily="2" charset="-122"/>
              </a:rPr>
              <a:t>模式下，运行速度更慢。</a:t>
            </a:r>
            <a:endParaRPr lang="en-US" altLang="zh-CN" sz="2600" dirty="0">
              <a:solidFill>
                <a:srgbClr val="000000"/>
              </a:solidFill>
              <a:latin typeface="华文中宋" panose="02010600040101010101" pitchFamily="2" charset="-122"/>
              <a:ea typeface="华文中宋" panose="02010600040101010101" pitchFamily="2" charset="-122"/>
            </a:endParaRPr>
          </a:p>
          <a:p>
            <a:pPr lvl="1" indent="-182245">
              <a:lnSpc>
                <a:spcPct val="150000"/>
              </a:lnSpc>
            </a:pPr>
            <a:r>
              <a:rPr lang="zh-CN" altLang="en-US" sz="2600" dirty="0">
                <a:solidFill>
                  <a:srgbClr val="FF0000"/>
                </a:solidFill>
                <a:latin typeface="华文中宋" panose="02010600040101010101" pitchFamily="2" charset="-122"/>
                <a:ea typeface="华文中宋" panose="02010600040101010101" pitchFamily="2" charset="-122"/>
              </a:rPr>
              <a:t>一般来说，整数操作所产生的异常是精确的，浮点异常一般不是精确的。</a:t>
            </a:r>
            <a:r>
              <a:rPr lang="en-US" altLang="zh-CN" sz="2600" dirty="0">
                <a:solidFill>
                  <a:srgbClr val="FF0000"/>
                </a:solidFill>
                <a:latin typeface="华文中宋" panose="02010600040101010101" pitchFamily="2" charset="-122"/>
                <a:ea typeface="华文中宋" panose="02010600040101010101" pitchFamily="2" charset="-122"/>
              </a:rPr>
              <a:t> </a:t>
            </a:r>
            <a:endParaRPr lang="en-US" altLang="zh-CN" sz="2600" dirty="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457200" y="228600"/>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MIPS</a:t>
            </a:r>
            <a:r>
              <a:rPr kumimoji="0" lang="zh-CN" altLang="en-US" sz="3600" b="0" i="0" u="none" strike="noStrike" kern="1200" cap="none" spc="-10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rPr>
              <a:t>一</a:t>
            </a:r>
            <a:r>
              <a:rPr kumimoji="0" lang="zh-CN" altLang="en-US"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个时钟周期中的多个异常</a:t>
            </a:r>
            <a:endParaRPr kumimoji="0" lang="en-US" altLang="zh-CN" sz="36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82946" name="Rectangle 3"/>
          <p:cNvSpPr>
            <a:spLocks noGrp="1"/>
          </p:cNvSpPr>
          <p:nvPr>
            <p:ph idx="1"/>
          </p:nvPr>
        </p:nvSpPr>
        <p:spPr>
          <a:xfrm>
            <a:off x="304800" y="1231900"/>
            <a:ext cx="8534400" cy="3276600"/>
          </a:xfrm>
        </p:spPr>
        <p:txBody>
          <a:bodyPr vert="horz" wrap="square" lIns="91440" tIns="45720" rIns="91440" bIns="45720" anchor="t" anchorCtr="0"/>
          <a:p>
            <a:pPr>
              <a:lnSpc>
                <a:spcPct val="120000"/>
              </a:lnSpc>
            </a:pPr>
            <a:r>
              <a:rPr lang="zh-CN" altLang="en-US" dirty="0">
                <a:solidFill>
                  <a:srgbClr val="000000"/>
                </a:solidFill>
                <a:latin typeface="华文中宋" panose="02010600040101010101" pitchFamily="2" charset="-122"/>
                <a:ea typeface="华文中宋" panose="02010600040101010101" pitchFamily="2" charset="-122"/>
              </a:rPr>
              <a:t>在</a:t>
            </a:r>
            <a:r>
              <a:rPr lang="en-US" altLang="zh-CN" dirty="0">
                <a:solidFill>
                  <a:srgbClr val="000000"/>
                </a:solidFill>
                <a:latin typeface="华文中宋" panose="02010600040101010101" pitchFamily="2" charset="-122"/>
                <a:ea typeface="华文中宋" panose="02010600040101010101" pitchFamily="2" charset="-122"/>
              </a:rPr>
              <a:t>Clock Cycle 4, </a:t>
            </a:r>
            <a:r>
              <a:rPr lang="en-US" altLang="zh-CN" dirty="0">
                <a:solidFill>
                  <a:srgbClr val="063DE9"/>
                </a:solidFill>
                <a:latin typeface="华文中宋" panose="02010600040101010101" pitchFamily="2" charset="-122"/>
                <a:ea typeface="华文中宋" panose="02010600040101010101" pitchFamily="2" charset="-122"/>
              </a:rPr>
              <a:t>LW</a:t>
            </a:r>
            <a:r>
              <a:rPr lang="zh-CN" altLang="en-US" dirty="0">
                <a:solidFill>
                  <a:srgbClr val="063DE9"/>
                </a:solidFill>
                <a:latin typeface="华文中宋" panose="02010600040101010101" pitchFamily="2" charset="-122"/>
                <a:ea typeface="华文中宋" panose="02010600040101010101" pitchFamily="2" charset="-122"/>
              </a:rPr>
              <a:t>指令</a:t>
            </a:r>
            <a:r>
              <a:rPr lang="zh-CN" altLang="en-US" dirty="0">
                <a:solidFill>
                  <a:srgbClr val="000000"/>
                </a:solidFill>
                <a:latin typeface="华文中宋" panose="02010600040101010101" pitchFamily="2" charset="-122"/>
                <a:ea typeface="华文中宋" panose="02010600040101010101" pitchFamily="2" charset="-122"/>
              </a:rPr>
              <a:t>可能出现数据缺页异常，且</a:t>
            </a:r>
            <a:r>
              <a:rPr lang="en-US" altLang="zh-CN" dirty="0">
                <a:solidFill>
                  <a:srgbClr val="063DE9"/>
                </a:solidFill>
                <a:latin typeface="华文中宋" panose="02010600040101010101" pitchFamily="2" charset="-122"/>
                <a:ea typeface="华文中宋" panose="02010600040101010101" pitchFamily="2" charset="-122"/>
              </a:rPr>
              <a:t>ADD</a:t>
            </a:r>
            <a:r>
              <a:rPr lang="zh-CN" altLang="en-US" dirty="0">
                <a:solidFill>
                  <a:srgbClr val="063DE9"/>
                </a:solidFill>
                <a:latin typeface="华文中宋" panose="02010600040101010101" pitchFamily="2" charset="-122"/>
                <a:ea typeface="华文中宋" panose="02010600040101010101" pitchFamily="2" charset="-122"/>
              </a:rPr>
              <a:t>指令</a:t>
            </a:r>
            <a:r>
              <a:rPr lang="en-US" altLang="zh-CN" dirty="0">
                <a:solidFill>
                  <a:srgbClr val="063DE9"/>
                </a:solidFill>
                <a:latin typeface="华文中宋" panose="02010600040101010101" pitchFamily="2" charset="-122"/>
                <a:ea typeface="华文中宋" panose="02010600040101010101" pitchFamily="2" charset="-122"/>
              </a:rPr>
              <a:t> </a:t>
            </a:r>
            <a:r>
              <a:rPr lang="zh-CN" altLang="en-US" dirty="0">
                <a:solidFill>
                  <a:srgbClr val="000000"/>
                </a:solidFill>
                <a:latin typeface="华文中宋" panose="02010600040101010101" pitchFamily="2" charset="-122"/>
                <a:ea typeface="华文中宋" panose="02010600040101010101" pitchFamily="2" charset="-122"/>
              </a:rPr>
              <a:t>可能出现算术异常。</a:t>
            </a:r>
            <a:r>
              <a:rPr lang="en-US" altLang="zh-CN" dirty="0">
                <a:solidFill>
                  <a:srgbClr val="C00000"/>
                </a:solidFill>
                <a:latin typeface="华文中宋" panose="02010600040101010101" pitchFamily="2" charset="-122"/>
                <a:ea typeface="华文中宋" panose="02010600040101010101" pitchFamily="2" charset="-122"/>
              </a:rPr>
              <a:t>CPU</a:t>
            </a:r>
            <a:r>
              <a:rPr lang="zh-CN" altLang="en-US" dirty="0">
                <a:solidFill>
                  <a:srgbClr val="C00000"/>
                </a:solidFill>
                <a:latin typeface="华文中宋" panose="02010600040101010101" pitchFamily="2" charset="-122"/>
                <a:ea typeface="华文中宋" panose="02010600040101010101" pitchFamily="2" charset="-122"/>
              </a:rPr>
              <a:t>应该先响应哪个异常</a:t>
            </a:r>
            <a:r>
              <a:rPr lang="en-US" altLang="zh-CN" dirty="0">
                <a:solidFill>
                  <a:srgbClr val="C00000"/>
                </a:solidFill>
                <a:latin typeface="华文中宋" panose="02010600040101010101" pitchFamily="2" charset="-122"/>
                <a:ea typeface="华文中宋" panose="02010600040101010101" pitchFamily="2" charset="-122"/>
              </a:rPr>
              <a:t>?</a:t>
            </a:r>
            <a:endParaRPr lang="en-US" altLang="zh-CN" dirty="0">
              <a:solidFill>
                <a:srgbClr val="C00000"/>
              </a:solidFill>
              <a:latin typeface="华文中宋" panose="02010600040101010101" pitchFamily="2" charset="-122"/>
              <a:ea typeface="华文中宋" panose="02010600040101010101" pitchFamily="2" charset="-122"/>
            </a:endParaRPr>
          </a:p>
          <a:p>
            <a:pPr>
              <a:lnSpc>
                <a:spcPct val="120000"/>
              </a:lnSpc>
            </a:pPr>
            <a:r>
              <a:rPr lang="zh-CN" altLang="en-US" dirty="0">
                <a:solidFill>
                  <a:srgbClr val="000000"/>
                </a:solidFill>
                <a:latin typeface="华文中宋" panose="02010600040101010101" pitchFamily="2" charset="-122"/>
                <a:ea typeface="华文中宋" panose="02010600040101010101" pitchFamily="2" charset="-122"/>
              </a:rPr>
              <a:t>应该先响应前一条指令，即</a:t>
            </a:r>
            <a:r>
              <a:rPr lang="en-US" altLang="zh-CN" dirty="0">
                <a:solidFill>
                  <a:srgbClr val="000000"/>
                </a:solidFill>
                <a:latin typeface="华文中宋" panose="02010600040101010101" pitchFamily="2" charset="-122"/>
                <a:ea typeface="华文中宋" panose="02010600040101010101" pitchFamily="2" charset="-122"/>
              </a:rPr>
              <a:t>LW</a:t>
            </a:r>
            <a:r>
              <a:rPr lang="zh-CN" altLang="en-US" dirty="0">
                <a:solidFill>
                  <a:srgbClr val="000000"/>
                </a:solidFill>
                <a:latin typeface="华文中宋" panose="02010600040101010101" pitchFamily="2" charset="-122"/>
                <a:ea typeface="华文中宋" panose="02010600040101010101" pitchFamily="2" charset="-122"/>
              </a:rPr>
              <a:t>指令的缺页异常，然后重新开始</a:t>
            </a:r>
            <a:r>
              <a:rPr lang="en-US" altLang="zh-CN" dirty="0">
                <a:solidFill>
                  <a:srgbClr val="063DE9"/>
                </a:solidFill>
                <a:latin typeface="华文中宋" panose="02010600040101010101" pitchFamily="2" charset="-122"/>
                <a:ea typeface="华文中宋" panose="02010600040101010101" pitchFamily="2" charset="-122"/>
              </a:rPr>
              <a:t>LW</a:t>
            </a:r>
            <a:r>
              <a:rPr lang="zh-CN" altLang="en-US" dirty="0">
                <a:latin typeface="华文中宋" panose="02010600040101010101" pitchFamily="2" charset="-122"/>
                <a:ea typeface="华文中宋" panose="02010600040101010101" pitchFamily="2" charset="-122"/>
              </a:rPr>
              <a:t>指令的执行。</a:t>
            </a:r>
            <a:endParaRPr lang="en-US" altLang="zh-CN" dirty="0">
              <a:latin typeface="华文中宋" panose="02010600040101010101" pitchFamily="2" charset="-122"/>
              <a:ea typeface="华文中宋" panose="02010600040101010101" pitchFamily="2" charset="-122"/>
            </a:endParaRPr>
          </a:p>
          <a:p>
            <a:pPr>
              <a:lnSpc>
                <a:spcPct val="120000"/>
              </a:lnSpc>
            </a:pPr>
            <a:r>
              <a:rPr lang="zh-CN" altLang="en-US" dirty="0">
                <a:solidFill>
                  <a:srgbClr val="000000"/>
                </a:solidFill>
                <a:latin typeface="华文中宋" panose="02010600040101010101" pitchFamily="2" charset="-122"/>
                <a:ea typeface="华文中宋" panose="02010600040101010101" pitchFamily="2" charset="-122"/>
              </a:rPr>
              <a:t>当</a:t>
            </a:r>
            <a:r>
              <a:rPr lang="en-US" altLang="zh-CN" dirty="0">
                <a:solidFill>
                  <a:srgbClr val="063DE9"/>
                </a:solidFill>
                <a:latin typeface="华文中宋" panose="02010600040101010101" pitchFamily="2" charset="-122"/>
                <a:ea typeface="华文中宋" panose="02010600040101010101" pitchFamily="2" charset="-122"/>
              </a:rPr>
              <a:t>LW</a:t>
            </a:r>
            <a:r>
              <a:rPr lang="zh-CN" altLang="en-US" dirty="0">
                <a:latin typeface="华文中宋" panose="02010600040101010101" pitchFamily="2" charset="-122"/>
                <a:ea typeface="华文中宋" panose="02010600040101010101" pitchFamily="2" charset="-122"/>
              </a:rPr>
              <a:t>指令执行完毕后，</a:t>
            </a:r>
            <a:r>
              <a:rPr lang="en-US" altLang="zh-CN" dirty="0">
                <a:solidFill>
                  <a:srgbClr val="063DE9"/>
                </a:solidFill>
                <a:latin typeface="华文中宋" panose="02010600040101010101" pitchFamily="2" charset="-122"/>
                <a:ea typeface="华文中宋" panose="02010600040101010101" pitchFamily="2" charset="-122"/>
              </a:rPr>
              <a:t>ADD’s </a:t>
            </a:r>
            <a:r>
              <a:rPr lang="zh-CN" altLang="en-US" dirty="0">
                <a:latin typeface="华文中宋" panose="02010600040101010101" pitchFamily="2" charset="-122"/>
                <a:ea typeface="华文中宋" panose="02010600040101010101" pitchFamily="2" charset="-122"/>
              </a:rPr>
              <a:t>算术异常会再次发生。</a:t>
            </a:r>
            <a:endParaRPr lang="en-US" altLang="zh-CN" dirty="0">
              <a:latin typeface="华文中宋" panose="02010600040101010101" pitchFamily="2" charset="-122"/>
              <a:ea typeface="华文中宋" panose="02010600040101010101" pitchFamily="2" charset="-122"/>
            </a:endParaRPr>
          </a:p>
        </p:txBody>
      </p:sp>
      <p:pic>
        <p:nvPicPr>
          <p:cNvPr id="82947" name="Picture 4"/>
          <p:cNvPicPr>
            <a:picLocks noChangeAspect="1"/>
          </p:cNvPicPr>
          <p:nvPr/>
        </p:nvPicPr>
        <p:blipFill>
          <a:blip r:embed="rId1"/>
          <a:stretch>
            <a:fillRect/>
          </a:stretch>
        </p:blipFill>
        <p:spPr>
          <a:xfrm>
            <a:off x="457200" y="3962400"/>
            <a:ext cx="8172450" cy="2286000"/>
          </a:xfrm>
          <a:prstGeom prst="rect">
            <a:avLst/>
          </a:prstGeom>
          <a:noFill/>
          <a:ln w="1905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381000" y="152400"/>
            <a:ext cx="76962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多个异常的乱序产生</a:t>
            </a:r>
            <a:r>
              <a:rPr kumimoji="0" lang="en-US" altLang="zh-CN" sz="3600" b="0" i="0" u="none" strike="noStrike" kern="1200" cap="none" spc="-100" normalizeH="0" baseline="0" noProof="0" dirty="0" smtClean="0">
                <a:ln>
                  <a:noFill/>
                </a:ln>
                <a:solidFill>
                  <a:srgbClr val="081D58"/>
                </a:solidFill>
                <a:effectLst/>
                <a:uLnTx/>
                <a:uFillTx/>
                <a:latin typeface="华文中宋" panose="02010600040101010101" pitchFamily="2" charset="-122"/>
                <a:ea typeface="华文中宋" panose="02010600040101010101" pitchFamily="2" charset="-122"/>
                <a:cs typeface="+mj-cs"/>
              </a:rPr>
              <a:t> </a:t>
            </a:r>
            <a:endParaRPr kumimoji="0" lang="en-US" altLang="zh-CN" sz="3600" b="0" i="0" u="none" strike="noStrike" kern="1200" cap="none" spc="-10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j-cs"/>
            </a:endParaRPr>
          </a:p>
        </p:txBody>
      </p:sp>
      <p:sp>
        <p:nvSpPr>
          <p:cNvPr id="93187" name="Rectangle 3"/>
          <p:cNvSpPr>
            <a:spLocks noGrp="1" noChangeArrowheads="1"/>
          </p:cNvSpPr>
          <p:nvPr>
            <p:ph type="body" sz="half" idx="1"/>
          </p:nvPr>
        </p:nvSpPr>
        <p:spPr>
          <a:xfrm>
            <a:off x="304800" y="1125538"/>
            <a:ext cx="8534400" cy="2514600"/>
          </a:xfrm>
        </p:spPr>
        <p:txBody>
          <a:bodyPr vert="horz" wrap="square" lIns="91440" tIns="45720" rIns="91440" bIns="45720" numCol="1" anchor="t" anchorCtr="0" compatLnSpc="1"/>
          <a:lstStyle/>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altLang="zh-CN" sz="2400" b="0" i="0" u="none" strike="noStrike" kern="1200" cap="none" spc="0" normalizeH="0" baseline="0" noProof="0" dirty="0" smtClean="0">
                <a:ln>
                  <a:noFill/>
                </a:ln>
                <a:solidFill>
                  <a:srgbClr val="063DE9"/>
                </a:solidFill>
                <a:effectLst/>
                <a:uLnTx/>
                <a:uFillTx/>
                <a:latin typeface="华文中宋" panose="02010600040101010101" pitchFamily="2" charset="-122"/>
                <a:ea typeface="华文中宋" panose="02010600040101010101" pitchFamily="2" charset="-122"/>
                <a:cs typeface="+mn-cs"/>
              </a:rPr>
              <a:t>ADD</a:t>
            </a:r>
            <a:r>
              <a:rPr kumimoji="0" lang="zh-CN" altLang="en-US" sz="2400" b="0" i="0" u="none" strike="noStrike" kern="1200" cap="none" spc="0" normalizeH="0" baseline="0" noProof="0" dirty="0" smtClean="0">
                <a:ln>
                  <a:noFill/>
                </a:ln>
                <a:solidFill>
                  <a:srgbClr val="063DE9"/>
                </a:solidFill>
                <a:effectLst/>
                <a:uLnTx/>
                <a:uFillTx/>
                <a:latin typeface="华文中宋" panose="02010600040101010101" pitchFamily="2" charset="-122"/>
                <a:ea typeface="华文中宋" panose="02010600040101010101" pitchFamily="2" charset="-122"/>
                <a:cs typeface="+mn-cs"/>
              </a:rPr>
              <a:t>指令</a:t>
            </a:r>
            <a:r>
              <a:rPr kumimoji="0" lang="zh-CN" alt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在取指阶段导致了一个指令预取异常，</a:t>
            </a:r>
            <a:r>
              <a:rPr kumimoji="0" lang="en-US" altLang="zh-CN" sz="2400" b="0" i="0" u="none" strike="noStrike" kern="1200" cap="none" spc="0" normalizeH="0" baseline="0" noProof="0" dirty="0" smtClean="0">
                <a:ln>
                  <a:noFill/>
                </a:ln>
                <a:solidFill>
                  <a:srgbClr val="063DE9"/>
                </a:solidFill>
                <a:effectLst/>
                <a:uLnTx/>
                <a:uFillTx/>
                <a:latin typeface="华文中宋" panose="02010600040101010101" pitchFamily="2" charset="-122"/>
                <a:ea typeface="华文中宋" panose="02010600040101010101" pitchFamily="2" charset="-122"/>
                <a:cs typeface="+mn-cs"/>
              </a:rPr>
              <a:t>LW</a:t>
            </a:r>
            <a:r>
              <a:rPr kumimoji="0" lang="zh-CN" altLang="en-US" sz="2400" b="0" i="0" u="none" strike="noStrike" kern="1200" cap="none" spc="0" normalizeH="0" baseline="0" noProof="0" dirty="0" smtClean="0">
                <a:ln>
                  <a:noFill/>
                </a:ln>
                <a:solidFill>
                  <a:srgbClr val="063DE9"/>
                </a:solidFill>
                <a:effectLst/>
                <a:uLnTx/>
                <a:uFillTx/>
                <a:latin typeface="华文中宋" panose="02010600040101010101" pitchFamily="2" charset="-122"/>
                <a:ea typeface="华文中宋" panose="02010600040101010101" pitchFamily="2" charset="-122"/>
                <a:cs typeface="+mn-cs"/>
              </a:rPr>
              <a:t>指令</a:t>
            </a:r>
            <a:r>
              <a:rPr kumimoji="0" lang="zh-CN" altLang="en-US"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rPr>
              <a:t>在访存阶段导致了一个异常。</a:t>
            </a:r>
            <a:endParaRPr kumimoji="0" lang="en-US" altLang="zh-CN"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rPr>
              <a:t>如果我们要实现精确异常，</a:t>
            </a:r>
            <a:r>
              <a:rPr kumimoji="0" lang="en-US" altLang="zh-CN" sz="2400" b="0" i="0" u="none" strike="noStrike" kern="1200" cap="none" spc="0" normalizeH="0" baseline="0" noProof="0" dirty="0" smtClean="0">
                <a:ln>
                  <a:noFill/>
                </a:ln>
                <a:solidFill>
                  <a:srgbClr val="063DE9"/>
                </a:solidFill>
                <a:effectLst/>
                <a:uLnTx/>
                <a:uFillTx/>
                <a:latin typeface="华文中宋" panose="02010600040101010101" pitchFamily="2" charset="-122"/>
                <a:ea typeface="华文中宋" panose="02010600040101010101" pitchFamily="2" charset="-122"/>
                <a:cs typeface="+mn-cs"/>
              </a:rPr>
              <a:t>LW </a:t>
            </a:r>
            <a:r>
              <a:rPr kumimoji="0" lang="zh-CN" altLang="en-US"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rPr>
              <a:t>异常必须先被处理</a:t>
            </a:r>
            <a:endParaRPr kumimoji="0" lang="en-US" altLang="zh-CN"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000000"/>
                </a:solidFill>
                <a:effectLst/>
                <a:uLnTx/>
                <a:uFillTx/>
                <a:latin typeface="华文中宋" panose="02010600040101010101" pitchFamily="2" charset="-122"/>
                <a:ea typeface="华文中宋" panose="02010600040101010101" pitchFamily="2" charset="-122"/>
                <a:cs typeface="+mn-cs"/>
              </a:rPr>
              <a:t>实现精确异常的方式：</a:t>
            </a:r>
            <a:r>
              <a:rPr kumimoji="0" lang="zh-CN" altLang="en-US"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设置一个按指令顺序推迟异常响应的机制。</a:t>
            </a:r>
            <a:endParaRPr kumimoji="0" lang="en-US" altLang="zh-CN"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4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400" b="0"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具体的实现方式如下：</a:t>
            </a:r>
            <a:endParaRPr kumimoji="0" lang="en-US" altLang="zh-CN" sz="28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p:txBody>
      </p:sp>
      <p:pic>
        <p:nvPicPr>
          <p:cNvPr id="83971" name="Picture 4"/>
          <p:cNvPicPr>
            <a:picLocks noGrp="1" noChangeAspect="1"/>
          </p:cNvPicPr>
          <p:nvPr>
            <p:ph sz="half" idx="2"/>
          </p:nvPr>
        </p:nvPicPr>
        <p:blipFill>
          <a:blip r:embed="rId1"/>
          <a:stretch>
            <a:fillRect/>
          </a:stretch>
        </p:blipFill>
        <p:spPr>
          <a:xfrm>
            <a:off x="304800" y="3657600"/>
            <a:ext cx="8534400" cy="2171700"/>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chemeClr val="tx2"/>
                </a:solidFill>
                <a:effectLst/>
                <a:uLnTx/>
                <a:uFillTx/>
                <a:latin typeface="华文中宋" panose="02010600040101010101" pitchFamily="2" charset="-122"/>
                <a:ea typeface="华文中宋" panose="02010600040101010101" pitchFamily="2" charset="-122"/>
                <a:cs typeface="+mj-cs"/>
              </a:rPr>
              <a:t>精确异常的实现方式</a:t>
            </a:r>
            <a:endParaRPr kumimoji="0" lang="en-US" altLang="zh-CN" sz="4000" b="0" i="0" u="none" strike="noStrike" kern="1200" cap="none" spc="-10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j-cs"/>
            </a:endParaRPr>
          </a:p>
        </p:txBody>
      </p:sp>
      <p:sp>
        <p:nvSpPr>
          <p:cNvPr id="84994" name="Rectangle 3"/>
          <p:cNvSpPr>
            <a:spLocks noGrp="1"/>
          </p:cNvSpPr>
          <p:nvPr>
            <p:ph idx="1"/>
          </p:nvPr>
        </p:nvSpPr>
        <p:spPr>
          <a:xfrm>
            <a:off x="457200" y="1484313"/>
            <a:ext cx="8229600" cy="4876800"/>
          </a:xfrm>
        </p:spPr>
        <p:txBody>
          <a:bodyPr vert="horz" wrap="square" lIns="91440" tIns="45720" rIns="91440" bIns="45720" anchor="t" anchorCtr="0"/>
          <a:p>
            <a:pPr>
              <a:lnSpc>
                <a:spcPct val="120000"/>
              </a:lnSpc>
            </a:pPr>
            <a:r>
              <a:rPr lang="zh-CN" altLang="en-US" sz="2600" dirty="0">
                <a:latin typeface="华文中宋" panose="02010600040101010101" pitchFamily="2" charset="-122"/>
                <a:ea typeface="华文中宋" panose="02010600040101010101" pitchFamily="2" charset="-122"/>
              </a:rPr>
              <a:t>当一条指令即将离开流水线</a:t>
            </a:r>
            <a:r>
              <a:rPr lang="en-US" altLang="zh-CN" sz="2600" dirty="0">
                <a:latin typeface="华文中宋" panose="02010600040101010101" pitchFamily="2" charset="-122"/>
                <a:ea typeface="华文中宋" panose="02010600040101010101" pitchFamily="2" charset="-122"/>
              </a:rPr>
              <a:t>(MEM/WB), </a:t>
            </a:r>
            <a:r>
              <a:rPr lang="zh-CN" altLang="en-US" sz="2600" dirty="0">
                <a:latin typeface="华文中宋" panose="02010600040101010101" pitchFamily="2" charset="-122"/>
                <a:ea typeface="华文中宋" panose="02010600040101010101" pitchFamily="2" charset="-122"/>
              </a:rPr>
              <a:t>检查是否有挂起未响应的异常。</a:t>
            </a:r>
            <a:r>
              <a:rPr lang="en-US" altLang="zh-CN" sz="2600" dirty="0">
                <a:latin typeface="华文中宋" panose="02010600040101010101" pitchFamily="2" charset="-122"/>
                <a:ea typeface="华文中宋" panose="02010600040101010101" pitchFamily="2" charset="-122"/>
              </a:rPr>
              <a:t> </a:t>
            </a:r>
            <a:endParaRPr lang="en-US" altLang="zh-CN" sz="2600" dirty="0">
              <a:latin typeface="华文中宋" panose="02010600040101010101" pitchFamily="2" charset="-122"/>
              <a:ea typeface="华文中宋" panose="02010600040101010101" pitchFamily="2" charset="-122"/>
            </a:endParaRPr>
          </a:p>
          <a:p>
            <a:pPr>
              <a:lnSpc>
                <a:spcPct val="120000"/>
              </a:lnSpc>
            </a:pPr>
            <a:r>
              <a:rPr lang="zh-CN" altLang="en-US" sz="2600" dirty="0">
                <a:latin typeface="华文中宋" panose="02010600040101010101" pitchFamily="2" charset="-122"/>
                <a:ea typeface="华文中宋" panose="02010600040101010101" pitchFamily="2" charset="-122"/>
              </a:rPr>
              <a:t>如果一条指令产生过了多个异常，应先响应最早出现的异常。</a:t>
            </a:r>
            <a:r>
              <a:rPr lang="en-US" altLang="zh-CN" sz="2600" dirty="0">
                <a:latin typeface="华文中宋" panose="02010600040101010101" pitchFamily="2" charset="-122"/>
                <a:ea typeface="华文中宋" panose="02010600040101010101" pitchFamily="2" charset="-122"/>
              </a:rPr>
              <a:t> </a:t>
            </a:r>
            <a:endParaRPr lang="en-US" altLang="zh-CN" sz="2600" dirty="0">
              <a:latin typeface="华文中宋" panose="02010600040101010101" pitchFamily="2" charset="-122"/>
              <a:ea typeface="华文中宋" panose="02010600040101010101" pitchFamily="2" charset="-122"/>
            </a:endParaRPr>
          </a:p>
          <a:p>
            <a:pPr>
              <a:lnSpc>
                <a:spcPct val="120000"/>
              </a:lnSpc>
            </a:pPr>
            <a:r>
              <a:rPr lang="zh-CN" altLang="en-US" sz="2600" dirty="0">
                <a:latin typeface="华文中宋" panose="02010600040101010101" pitchFamily="2" charset="-122"/>
                <a:ea typeface="华文中宋" panose="02010600040101010101" pitchFamily="2" charset="-122"/>
              </a:rPr>
              <a:t>可行的办法是：在流水线中的每条指令有一个</a:t>
            </a:r>
            <a:r>
              <a:rPr lang="zh-CN" altLang="en-US" sz="2600" dirty="0">
                <a:solidFill>
                  <a:srgbClr val="0000FF"/>
                </a:solidFill>
                <a:latin typeface="华文中宋" panose="02010600040101010101" pitchFamily="2" charset="-122"/>
                <a:ea typeface="华文中宋" panose="02010600040101010101" pitchFamily="2" charset="-122"/>
              </a:rPr>
              <a:t>异常状态向量表</a:t>
            </a:r>
            <a:r>
              <a:rPr lang="en-US" altLang="zh-CN" sz="2600" dirty="0">
                <a:latin typeface="华文中宋" panose="02010600040101010101" pitchFamily="2" charset="-122"/>
                <a:ea typeface="华文中宋" panose="02010600040101010101" pitchFamily="2" charset="-122"/>
              </a:rPr>
              <a:t>: </a:t>
            </a:r>
            <a:endParaRPr lang="en-US" altLang="zh-CN" sz="2600" dirty="0">
              <a:latin typeface="华文中宋" panose="02010600040101010101" pitchFamily="2" charset="-122"/>
              <a:ea typeface="华文中宋" panose="02010600040101010101" pitchFamily="2" charset="-122"/>
            </a:endParaRPr>
          </a:p>
          <a:p>
            <a:pPr lvl="1" indent="-182245">
              <a:lnSpc>
                <a:spcPct val="120000"/>
              </a:lnSpc>
            </a:pPr>
            <a:r>
              <a:rPr lang="zh-CN" altLang="en-US" sz="2600" dirty="0">
                <a:latin typeface="华文中宋" panose="02010600040101010101" pitchFamily="2" charset="-122"/>
                <a:ea typeface="华文中宋" panose="02010600040101010101" pitchFamily="2" charset="-122"/>
              </a:rPr>
              <a:t>如果一个异常被推迟了，它就被添加到对应的向量表，并禁止所有会影响系统状态的写操作。</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2"/>
          <p:cNvSpPr txBox="1">
            <a:spLocks noChangeArrowheads="1"/>
          </p:cNvSpPr>
          <p:nvPr/>
        </p:nvSpPr>
        <p:spPr>
          <a:xfrm>
            <a:off x="395288" y="1054100"/>
            <a:ext cx="8353425" cy="10795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4.5</a:t>
            </a:r>
            <a:r>
              <a:rPr kumimoji="0" lang="zh-CN" altLang="en-US" sz="49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并行和高级指令集并行</a:t>
            </a:r>
            <a:endParaRPr kumimoji="0" lang="zh-CN" altLang="en-US" sz="5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
        <p:nvSpPr>
          <p:cNvPr id="4" name="Rectangle 2"/>
          <p:cNvSpPr txBox="1">
            <a:spLocks noChangeArrowheads="1"/>
          </p:cNvSpPr>
          <p:nvPr/>
        </p:nvSpPr>
        <p:spPr>
          <a:xfrm>
            <a:off x="1908175" y="2781300"/>
            <a:ext cx="4887913" cy="2519363"/>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1.</a:t>
            </a:r>
            <a:r>
              <a:rPr kumimoji="0" lang="zh-CN" altLang="en-US"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静态多发射处理器</a:t>
            </a:r>
            <a:endPar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endParaRPr>
          </a:p>
          <a:p>
            <a:pPr marL="0" marR="0" lvl="0" indent="0" algn="ctr" defTabSz="914400" rtl="0" eaLnBrk="1" fontAlgn="auto" latinLnBrk="0" hangingPunct="1">
              <a:lnSpc>
                <a:spcPct val="200000"/>
              </a:lnSpc>
              <a:spcBef>
                <a:spcPct val="0"/>
              </a:spcBef>
              <a:spcAft>
                <a:spcPts val="0"/>
              </a:spcAft>
              <a:buClrTx/>
              <a:buSzTx/>
              <a:buFontTx/>
              <a:buNone/>
              <a:defRPr/>
            </a:pPr>
            <a:r>
              <a:rPr kumimoji="0" lang="en-US" altLang="zh-CN"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2.</a:t>
            </a:r>
            <a:r>
              <a:rPr kumimoji="0" lang="zh-CN" altLang="en-US" sz="2800" b="0" i="0" u="none" strike="noStrike" kern="1200" cap="none" spc="-10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j-cs"/>
              </a:rPr>
              <a:t>动态多发射处理器</a:t>
            </a:r>
            <a:endParaRPr kumimoji="0" lang="zh-CN" altLang="en-US" sz="3200" b="0" i="0" u="none" strike="noStrike" kern="1200" cap="none" spc="-10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446088" y="836613"/>
            <a:ext cx="8229600" cy="51847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流水线挖掘了指令间潜在的并行性：</a:t>
            </a:r>
            <a:endPar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增加流水线的深度以重叠更多的指令</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复制处理器内部部件的数量</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每个流水级可以启动多条指令，称为</a:t>
            </a:r>
            <a:r>
              <a:rPr kumimoji="0" lang="zh-CN" altLang="en-US"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多发射；</a:t>
            </a:r>
            <a:endPar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altLang="zh-CN" sz="22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CPI&lt;1</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，例如四路多发射处理器的</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CPI</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可达</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0.25</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，如果是</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5</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级流水线，可有</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20</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条指令在流水线中；</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实现的方式：编译器完成（</a:t>
            </a:r>
            <a:r>
              <a:rPr kumimoji="0" lang="zh-CN" altLang="en-US" sz="22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静态多发射</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硬件完成（</a:t>
            </a:r>
            <a:r>
              <a:rPr kumimoji="0" lang="zh-CN" altLang="en-US" sz="22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动态多发射</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需考虑的问题：</a:t>
            </a: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在每个时钟周期发射多少条什么指令？</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274320" marR="0" lvl="1"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                        2.</a:t>
            </a:r>
            <a:r>
              <a:rPr kumimoji="0" lang="zh-CN" altLang="en-US"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处理数据冒险和控制冒险</a:t>
            </a: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endParaRPr kumimoji="0" lang="en-US" altLang="zh-CN" sz="22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88066" name="Rectangle 3"/>
          <p:cNvSpPr txBox="1"/>
          <p:nvPr/>
        </p:nvSpPr>
        <p:spPr>
          <a:xfrm>
            <a:off x="323850" y="476250"/>
            <a:ext cx="8516938" cy="2160588"/>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800" dirty="0">
                <a:latin typeface="华文中宋" panose="02010600040101010101" pitchFamily="2" charset="-122"/>
                <a:ea typeface="华文中宋" panose="02010600040101010101" pitchFamily="2" charset="-122"/>
              </a:rPr>
              <a:t>静态多发射处理器</a:t>
            </a:r>
            <a:endParaRPr lang="en-US" altLang="zh-CN" sz="28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使用编译器来帮助封装多条指令并处理冒险。在给定时钟周期内发射的多条指令称为发射包</a:t>
            </a:r>
            <a:r>
              <a:rPr lang="en-US" altLang="zh-CN" sz="2600" dirty="0">
                <a:latin typeface="华文中宋" panose="02010600040101010101" pitchFamily="2" charset="-122"/>
                <a:ea typeface="华文中宋" panose="02010600040101010101" pitchFamily="2" charset="-122"/>
              </a:rPr>
              <a:t>(</a:t>
            </a:r>
            <a:r>
              <a:rPr lang="zh-CN" altLang="en-US" sz="2600" dirty="0">
                <a:solidFill>
                  <a:srgbClr val="0070C0"/>
                </a:solidFill>
                <a:latin typeface="华文中宋" panose="02010600040101010101" pitchFamily="2" charset="-122"/>
                <a:ea typeface="华文中宋" panose="02010600040101010101" pitchFamily="2" charset="-122"/>
              </a:rPr>
              <a:t>超长指令字</a:t>
            </a:r>
            <a:r>
              <a:rPr lang="en-US" altLang="zh-CN" sz="2600" dirty="0">
                <a:latin typeface="华文中宋" panose="02010600040101010101" pitchFamily="2" charset="-122"/>
                <a:ea typeface="华文中宋" panose="02010600040101010101" pitchFamily="2" charset="-122"/>
              </a:rPr>
              <a:t>)</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p:txBody>
      </p:sp>
      <p:sp>
        <p:nvSpPr>
          <p:cNvPr id="4" name="Rectangle 3"/>
          <p:cNvSpPr txBox="1">
            <a:spLocks noChangeArrowheads="1"/>
          </p:cNvSpPr>
          <p:nvPr/>
        </p:nvSpPr>
        <p:spPr>
          <a:xfrm>
            <a:off x="374650" y="2420938"/>
            <a:ext cx="8518525" cy="36718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静态多发射处理器的不同：</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某些设计中，编译器负责避免所有的冒险，通过调度指令和插入</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等方法使代码在执行时完全不需要冒险检测。</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某些设计中，由硬件检测数据冒险并在</a:t>
            </a:r>
            <a:r>
              <a:rPr kumimoji="0" lang="zh-CN" altLang="en-US" sz="2600" b="0" i="0" u="none" strike="noStrike" kern="1200" cap="none" spc="0" normalizeH="0" baseline="0" noProof="0" dirty="0" smtClean="0">
                <a:ln>
                  <a:noFill/>
                </a:ln>
                <a:solidFill>
                  <a:srgbClr val="0070C0"/>
                </a:solidFill>
                <a:effectLst/>
                <a:uLnTx/>
                <a:uFillTx/>
                <a:latin typeface="华文中宋" panose="02010600040101010101" pitchFamily="2" charset="-122"/>
                <a:ea typeface="华文中宋" panose="02010600040101010101" pitchFamily="2" charset="-122"/>
                <a:cs typeface="+mn-cs"/>
              </a:rPr>
              <a:t>两个发射包间</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产生阻塞，而编译器只负责避免同一个发射包中两条指令的依赖。</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Text Box 2"/>
          <p:cNvSpPr txBox="1">
            <a:spLocks noChangeArrowheads="1"/>
          </p:cNvSpPr>
          <p:nvPr/>
        </p:nvSpPr>
        <p:spPr bwMode="auto">
          <a:xfrm>
            <a:off x="179388" y="444500"/>
            <a:ext cx="8820150"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What’s the difference between a latch and Flip-flop?</a:t>
            </a:r>
            <a:endPar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 latch is one type of flip-flop; it does nothing more than to save the state of the single data input, hence is often called a D flip-flop.     </a:t>
            </a:r>
            <a:endPar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The main difference between latch and FF is that latches are </a:t>
            </a:r>
            <a:r>
              <a:rPr kumimoji="0" lang="en-US" altLang="zh-CN" sz="2800" b="0" i="0" u="none" strike="noStrike" kern="1200" cap="none" spc="0" normalizeH="0" baseline="0" noProof="0" dirty="0" smtClean="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level sensitive </a:t>
            </a:r>
            <a:r>
              <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while FF are </a:t>
            </a:r>
            <a:r>
              <a:rPr kumimoji="0" lang="en-US" altLang="zh-CN" sz="2800" b="0" i="0" u="none" strike="noStrike" kern="1200" cap="none" spc="0" normalizeH="0" baseline="0" noProof="0" dirty="0" smtClean="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edge sensitive</a:t>
            </a:r>
            <a:r>
              <a:rPr kumimoji="0" lang="en-US" altLang="zh-CN"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They both require the use of clock signal and are used in sequential logic. For a latch, the output tracks the input when the clock signal is high, so as long as the clock is logic 1, the output can change if the input also changes. FF on the other hand, will store the input only when there is a rising/falling edge of the clock.</a:t>
            </a:r>
            <a:endParaRPr kumimoji="0" lang="zh-CN" altLang="en-US" sz="2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4" name="Rectangle 3"/>
          <p:cNvSpPr txBox="1">
            <a:spLocks noChangeArrowheads="1"/>
          </p:cNvSpPr>
          <p:nvPr/>
        </p:nvSpPr>
        <p:spPr>
          <a:xfrm>
            <a:off x="323850" y="549275"/>
            <a:ext cx="8516938" cy="46799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例子</a:t>
            </a:r>
            <a:endParaRPr kumimoji="0" lang="en-US" altLang="zh-CN"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考察一个简单的双发射</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MIPS</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处理器：</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前一条指令是</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ALU</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操作或分支；</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后一条指令是</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lw</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或</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sw</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实在没有配对指令，就用</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nop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指令代替；</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对处理器的要求：</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每个时钟周期要取回和译码</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位指令；</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两</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条指令成对放在</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64</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位对齐的内存区域；</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90114" name="Picture 5" descr="f04-69-P374493"/>
          <p:cNvPicPr>
            <a:picLocks noChangeAspect="1"/>
          </p:cNvPicPr>
          <p:nvPr/>
        </p:nvPicPr>
        <p:blipFill>
          <a:blip r:embed="rId1"/>
          <a:stretch>
            <a:fillRect/>
          </a:stretch>
        </p:blipFill>
        <p:spPr>
          <a:xfrm>
            <a:off x="100013" y="1338263"/>
            <a:ext cx="8936037" cy="5475287"/>
          </a:xfrm>
          <a:prstGeom prst="rect">
            <a:avLst/>
          </a:prstGeom>
          <a:noFill/>
          <a:ln w="9525">
            <a:noFill/>
          </a:ln>
        </p:spPr>
      </p:pic>
      <p:sp>
        <p:nvSpPr>
          <p:cNvPr id="90115" name="Rectangle 3"/>
          <p:cNvSpPr txBox="1"/>
          <p:nvPr/>
        </p:nvSpPr>
        <p:spPr>
          <a:xfrm>
            <a:off x="323850" y="333375"/>
            <a:ext cx="8516938" cy="1655763"/>
          </a:xfrm>
          <a:prstGeom prst="rect">
            <a:avLst/>
          </a:prstGeom>
          <a:noFill/>
          <a:ln w="9525">
            <a:noFill/>
          </a:ln>
        </p:spPr>
        <p:txBody>
          <a:bodyPr anchor="t" anchorCtr="0"/>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寄存器再增加两个读端口，一个写端口；</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增加一个</a:t>
            </a:r>
            <a:r>
              <a:rPr lang="en-US" altLang="zh-CN" sz="2600" dirty="0">
                <a:latin typeface="华文中宋" panose="02010600040101010101" pitchFamily="2" charset="-122"/>
                <a:ea typeface="华文中宋" panose="02010600040101010101" pitchFamily="2" charset="-122"/>
              </a:rPr>
              <a:t>ALU</a:t>
            </a:r>
            <a:r>
              <a:rPr lang="zh-CN" altLang="en-US" sz="2600" dirty="0">
                <a:latin typeface="华文中宋" panose="02010600040101010101" pitchFamily="2" charset="-122"/>
                <a:ea typeface="华文中宋" panose="02010600040101010101" pitchFamily="2" charset="-122"/>
              </a:rPr>
              <a:t>；</a:t>
            </a:r>
            <a:endParaRPr lang="en-US" altLang="zh-CN" sz="2600" dirty="0">
              <a:latin typeface="华文中宋" panose="02010600040101010101" pitchFamily="2" charset="-122"/>
              <a:ea typeface="华文中宋" panose="02010600040101010101" pitchFamily="2" charset="-122"/>
            </a:endParaRPr>
          </a:p>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其他相应通路</a:t>
            </a:r>
            <a:endParaRPr lang="en-US" altLang="zh-CN" sz="2600" dirty="0">
              <a:latin typeface="华文中宋" panose="02010600040101010101" pitchFamily="2" charset="-122"/>
              <a:ea typeface="华文中宋" panose="02010600040101010101" pitchFamily="2" charset="-122"/>
            </a:endParaRPr>
          </a:p>
        </p:txBody>
      </p:sp>
      <p:sp>
        <p:nvSpPr>
          <p:cNvPr id="90116" name="Rectangle 3"/>
          <p:cNvSpPr txBox="1"/>
          <p:nvPr/>
        </p:nvSpPr>
        <p:spPr>
          <a:xfrm>
            <a:off x="4356100" y="873125"/>
            <a:ext cx="4752975" cy="576263"/>
          </a:xfrm>
          <a:prstGeom prst="rect">
            <a:avLst/>
          </a:prstGeom>
          <a:noFill/>
          <a:ln w="9525">
            <a:noFill/>
          </a:ln>
        </p:spPr>
        <p:txBody>
          <a:bodyPr anchor="t" anchorCtr="0"/>
          <a:p>
            <a:pPr marL="182880" indent="-182880" eaLnBrk="0" hangingPunct="0">
              <a:lnSpc>
                <a:spcPct val="120000"/>
              </a:lnSpc>
              <a:spcBef>
                <a:spcPct val="20000"/>
              </a:spcBef>
              <a:buClr>
                <a:schemeClr val="accent1"/>
              </a:buClr>
              <a:buSzPct val="85000"/>
              <a:buFont typeface="Arial" panose="020B0604020202020204" pitchFamily="34" charset="0"/>
              <a:buChar char="•"/>
            </a:pPr>
            <a:r>
              <a:rPr lang="zh-CN" altLang="en-US" sz="2600" dirty="0">
                <a:latin typeface="华文中宋" panose="02010600040101010101" pitchFamily="2" charset="-122"/>
                <a:ea typeface="华文中宋" panose="02010600040101010101" pitchFamily="2" charset="-122"/>
              </a:rPr>
              <a:t>指令存储器增加一个输出端口</a:t>
            </a:r>
            <a:endParaRPr lang="en-US" altLang="zh-CN" sz="2600" dirty="0">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250825" y="5661025"/>
            <a:ext cx="2449513" cy="108108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理论上性能</a:t>
            </a:r>
            <a:endParaRPr kumimoji="0" lang="en-US" altLang="zh-CN"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变为原来的两倍</a:t>
            </a:r>
            <a:endParaRPr kumimoji="0" lang="en-US" altLang="zh-CN" sz="24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395288" y="404813"/>
            <a:ext cx="8353425" cy="223202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但是，额外的重叠使数据冒险和控制冒险带来的性能损失也增加了。</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en-US" altLang="zh-CN" sz="2600" b="0" i="0" u="none" strike="noStrike" kern="1200" cap="none" spc="0" normalizeH="0" baseline="0" noProof="0" dirty="0" err="1">
                <a:ln>
                  <a:noFill/>
                </a:ln>
                <a:solidFill>
                  <a:schemeClr val="tx1"/>
                </a:solidFill>
                <a:effectLst/>
                <a:uLnTx/>
                <a:uFillTx/>
                <a:latin typeface="华文中宋" panose="02010600040101010101" pitchFamily="2" charset="-122"/>
                <a:ea typeface="华文中宋" panose="02010600040101010101" pitchFamily="2" charset="-122"/>
                <a:cs typeface="+mn-cs"/>
              </a:rPr>
              <a:t>l</a:t>
            </a:r>
            <a:r>
              <a:rPr kumimoji="0" lang="en-US" altLang="zh-CN" sz="2600" b="0" i="0" u="none" strike="noStrike" kern="1200" cap="none" spc="0" normalizeH="0" baseline="0" noProof="0" dirty="0" err="1" smtClean="0">
                <a:ln>
                  <a:noFill/>
                </a:ln>
                <a:solidFill>
                  <a:schemeClr val="tx1"/>
                </a:solidFill>
                <a:effectLst/>
                <a:uLnTx/>
                <a:uFillTx/>
                <a:latin typeface="华文中宋" panose="02010600040101010101" pitchFamily="2" charset="-122"/>
                <a:ea typeface="华文中宋" panose="02010600040101010101" pitchFamily="2" charset="-122"/>
                <a:cs typeface="+mn-cs"/>
              </a:rPr>
              <a:t>w</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指令的结果不能再下个时钟周期使用，意味着下一个发射包的两条指令都不能使用</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1139" name="Rectangle 4"/>
          <p:cNvSpPr/>
          <p:nvPr/>
        </p:nvSpPr>
        <p:spPr>
          <a:xfrm>
            <a:off x="969963" y="4116388"/>
            <a:ext cx="7346950" cy="1616075"/>
          </a:xfrm>
          <a:prstGeom prst="rect">
            <a:avLst/>
          </a:prstGeom>
          <a:noFill/>
          <a:ln w="9525">
            <a:noFill/>
          </a:ln>
        </p:spPr>
        <p:txBody>
          <a:bodyPr wrap="none" anchor="t" anchorCtr="0">
            <a:spAutoFit/>
          </a:bodyPr>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$t0=array element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 add scalar in $s2</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 store result</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 decrement pointer</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 branch $s1!=0</a:t>
            </a:r>
            <a:endParaRPr lang="en-AU" altLang="zh-CN" sz="2000" dirty="0">
              <a:latin typeface="Lucida Console" panose="020B0609040504020204" pitchFamily="49" charset="0"/>
              <a:ea typeface="宋体" panose="02010600030101010101" pitchFamily="2" charset="-122"/>
            </a:endParaRPr>
          </a:p>
        </p:txBody>
      </p:sp>
      <p:sp>
        <p:nvSpPr>
          <p:cNvPr id="91140" name="Rectangle 3"/>
          <p:cNvSpPr txBox="1"/>
          <p:nvPr/>
        </p:nvSpPr>
        <p:spPr>
          <a:xfrm>
            <a:off x="611188" y="2636838"/>
            <a:ext cx="7705725" cy="1223962"/>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在一个</a:t>
            </a:r>
            <a:r>
              <a:rPr lang="en-US" altLang="zh-CN" sz="2600" dirty="0">
                <a:latin typeface="华文中宋" panose="02010600040101010101" pitchFamily="2" charset="-122"/>
                <a:ea typeface="华文中宋" panose="02010600040101010101" pitchFamily="2" charset="-122"/>
              </a:rPr>
              <a:t>MIPS</a:t>
            </a:r>
            <a:r>
              <a:rPr lang="zh-CN" altLang="en-US" sz="2600" dirty="0">
                <a:latin typeface="华文中宋" panose="02010600040101010101" pitchFamily="2" charset="-122"/>
                <a:ea typeface="华文中宋" panose="02010600040101010101" pitchFamily="2" charset="-122"/>
              </a:rPr>
              <a:t>静态双发射流水线中，下面循环将如何调度？</a:t>
            </a:r>
            <a:endParaRPr lang="en-US" altLang="zh-CN" sz="2600" dirty="0">
              <a:latin typeface="华文中宋" panose="02010600040101010101" pitchFamily="2" charset="-122"/>
              <a:ea typeface="华文中宋" panose="02010600040101010101" pitchFamily="2" charset="-122"/>
            </a:endParaRPr>
          </a:p>
        </p:txBody>
      </p:sp>
      <p:sp>
        <p:nvSpPr>
          <p:cNvPr id="91141" name="Rectangle 3"/>
          <p:cNvSpPr txBox="1"/>
          <p:nvPr/>
        </p:nvSpPr>
        <p:spPr>
          <a:xfrm>
            <a:off x="0" y="5724525"/>
            <a:ext cx="1719263" cy="576263"/>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000" dirty="0">
                <a:latin typeface="华文中宋" panose="02010600040101010101" pitchFamily="2" charset="-122"/>
                <a:ea typeface="华文中宋" panose="02010600040101010101" pitchFamily="2" charset="-122"/>
              </a:rPr>
              <a:t>存在数据冒险</a:t>
            </a:r>
            <a:endParaRPr lang="en-US" altLang="zh-CN" sz="2000" dirty="0">
              <a:latin typeface="华文中宋" panose="02010600040101010101" pitchFamily="2" charset="-122"/>
              <a:ea typeface="华文中宋" panose="02010600040101010101" pitchFamily="2" charset="-122"/>
            </a:endParaRPr>
          </a:p>
        </p:txBody>
      </p:sp>
      <p:cxnSp>
        <p:nvCxnSpPr>
          <p:cNvPr id="8" name="直接箭头连接符 7"/>
          <p:cNvCxnSpPr/>
          <p:nvPr/>
        </p:nvCxnSpPr>
        <p:spPr>
          <a:xfrm flipV="1">
            <a:off x="611188" y="4724400"/>
            <a:ext cx="1223963" cy="10001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042988" y="5445125"/>
            <a:ext cx="792163" cy="279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835150" y="4116388"/>
            <a:ext cx="0" cy="8969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835150" y="5197475"/>
            <a:ext cx="0" cy="5349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graphicFrame>
        <p:nvGraphicFramePr>
          <p:cNvPr id="3" name="Group 42"/>
          <p:cNvGraphicFramePr>
            <a:graphicFrameLocks noGrp="1"/>
          </p:cNvGraphicFramePr>
          <p:nvPr/>
        </p:nvGraphicFramePr>
        <p:xfrm>
          <a:off x="1187450" y="1196975"/>
          <a:ext cx="7272338" cy="1676400"/>
        </p:xfrm>
        <a:graphic>
          <a:graphicData uri="http://schemas.openxmlformats.org/drawingml/2006/table">
            <a:tbl>
              <a:tblPr/>
              <a:tblGrid>
                <a:gridCol w="817563"/>
                <a:gridCol w="2803525"/>
                <a:gridCol w="2803525"/>
                <a:gridCol w="847725"/>
              </a:tblGrid>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Arial" panose="020B0604020202020204" pitchFamily="34" charset="0"/>
                        </a:rPr>
                        <a:t>ALU/branch</a:t>
                      </a:r>
                      <a:endParaRPr kumimoji="0" lang="en-AU"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Load/store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cycle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0($s1)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$s1,–4</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3</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Lucida Console" panose="020B06090405040202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$zero, 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Lucida Console" panose="020B0609040504020204" pitchFamily="49" charset="0"/>
                        </a:rPr>
                        <a:t>4</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p:nvPr/>
        </p:nvSpPr>
        <p:spPr>
          <a:xfrm>
            <a:off x="3563938" y="476250"/>
            <a:ext cx="2079625" cy="576263"/>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400" dirty="0">
                <a:latin typeface="华文中宋" panose="02010600040101010101" pitchFamily="2" charset="-122"/>
                <a:ea typeface="华文中宋" panose="02010600040101010101" pitchFamily="2" charset="-122"/>
              </a:rPr>
              <a:t>最佳调度方式</a:t>
            </a:r>
            <a:endParaRPr lang="en-US" altLang="zh-CN" sz="2400" dirty="0">
              <a:latin typeface="华文中宋" panose="02010600040101010101" pitchFamily="2" charset="-122"/>
              <a:ea typeface="华文中宋" panose="02010600040101010101" pitchFamily="2" charset="-122"/>
            </a:endParaRPr>
          </a:p>
        </p:txBody>
      </p:sp>
      <p:sp>
        <p:nvSpPr>
          <p:cNvPr id="5" name="Rectangle 3"/>
          <p:cNvSpPr txBox="1"/>
          <p:nvPr/>
        </p:nvSpPr>
        <p:spPr>
          <a:xfrm>
            <a:off x="3932238" y="3068638"/>
            <a:ext cx="2079625" cy="576262"/>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en-US" altLang="zh-CN" sz="2400" dirty="0">
                <a:latin typeface="华文中宋" panose="02010600040101010101" pitchFamily="2" charset="-122"/>
                <a:ea typeface="华文中宋" panose="02010600040101010101" pitchFamily="2" charset="-122"/>
              </a:rPr>
              <a:t>CPI=0.8</a:t>
            </a:r>
            <a:endParaRPr lang="en-US" altLang="zh-CN" sz="2400" dirty="0">
              <a:latin typeface="华文中宋" panose="02010600040101010101" pitchFamily="2" charset="-122"/>
              <a:ea typeface="华文中宋" panose="02010600040101010101" pitchFamily="2" charset="-122"/>
            </a:endParaRPr>
          </a:p>
        </p:txBody>
      </p:sp>
      <p:sp>
        <p:nvSpPr>
          <p:cNvPr id="6" name="Rectangle 3"/>
          <p:cNvSpPr txBox="1"/>
          <p:nvPr/>
        </p:nvSpPr>
        <p:spPr>
          <a:xfrm>
            <a:off x="900113" y="3789363"/>
            <a:ext cx="7704137" cy="64770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分析一下限制我们选择指令的原因是什么？</a:t>
            </a:r>
            <a:endParaRPr lang="en-US" altLang="zh-CN" sz="2600" dirty="0">
              <a:latin typeface="华文中宋" panose="02010600040101010101" pitchFamily="2" charset="-122"/>
              <a:ea typeface="华文中宋" panose="02010600040101010101" pitchFamily="2" charset="-122"/>
            </a:endParaRPr>
          </a:p>
        </p:txBody>
      </p:sp>
      <p:sp>
        <p:nvSpPr>
          <p:cNvPr id="7" name="Rectangle 3"/>
          <p:cNvSpPr txBox="1"/>
          <p:nvPr/>
        </p:nvSpPr>
        <p:spPr>
          <a:xfrm>
            <a:off x="900113" y="4437063"/>
            <a:ext cx="7704137" cy="64770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控制冒险</a:t>
            </a:r>
            <a:endParaRPr lang="en-US" altLang="zh-CN" sz="2600" dirty="0">
              <a:latin typeface="华文中宋" panose="02010600040101010101" pitchFamily="2" charset="-122"/>
              <a:ea typeface="华文中宋" panose="02010600040101010101" pitchFamily="2" charset="-122"/>
            </a:endParaRPr>
          </a:p>
        </p:txBody>
      </p:sp>
      <p:sp>
        <p:nvSpPr>
          <p:cNvPr id="8" name="Rectangle 3"/>
          <p:cNvSpPr txBox="1"/>
          <p:nvPr/>
        </p:nvSpPr>
        <p:spPr>
          <a:xfrm>
            <a:off x="900113" y="5084763"/>
            <a:ext cx="7704137" cy="64770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如何解决？</a:t>
            </a:r>
            <a:endParaRPr lang="en-US" altLang="zh-CN" sz="2600" dirty="0">
              <a:latin typeface="华文中宋" panose="02010600040101010101" pitchFamily="2" charset="-122"/>
              <a:ea typeface="华文中宋" panose="02010600040101010101" pitchFamily="2" charset="-122"/>
            </a:endParaRPr>
          </a:p>
        </p:txBody>
      </p:sp>
      <p:sp>
        <p:nvSpPr>
          <p:cNvPr id="9" name="Rectangle 4"/>
          <p:cNvSpPr/>
          <p:nvPr/>
        </p:nvSpPr>
        <p:spPr>
          <a:xfrm>
            <a:off x="3563938" y="5181600"/>
            <a:ext cx="4494212" cy="1631950"/>
          </a:xfrm>
          <a:prstGeom prst="rect">
            <a:avLst/>
          </a:prstGeom>
          <a:noFill/>
          <a:ln w="9525">
            <a:noFill/>
          </a:ln>
        </p:spPr>
        <p:txBody>
          <a:bodyPr wrap="none" anchor="t" anchorCtr="0">
            <a:spAutoFit/>
          </a:bodyPr>
          <a:p>
            <a:pPr eaLnBrk="0" hangingPunct="0"/>
            <a:r>
              <a:rPr lang="en-AU" altLang="zh-CN" sz="2000" dirty="0">
                <a:latin typeface="Lucida Console" panose="020B0609040504020204" pitchFamily="49" charset="0"/>
                <a:ea typeface="宋体" panose="02010600030101010101" pitchFamily="2" charset="-122"/>
              </a:rPr>
              <a:t>Loop: lw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addu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a:t>
            </a:r>
            <a:r>
              <a:rPr lang="en-AU" altLang="zh-CN" sz="2000" dirty="0">
                <a:solidFill>
                  <a:schemeClr val="hlink"/>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$s2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sw   </a:t>
            </a:r>
            <a:r>
              <a:rPr lang="en-AU" altLang="zh-CN" sz="2000" dirty="0">
                <a:solidFill>
                  <a:srgbClr val="009900"/>
                </a:solidFill>
                <a:latin typeface="Lucida Console" panose="020B0609040504020204" pitchFamily="49" charset="0"/>
                <a:ea typeface="宋体" panose="02010600030101010101" pitchFamily="2" charset="-122"/>
              </a:rPr>
              <a:t>$t0</a:t>
            </a:r>
            <a:r>
              <a:rPr lang="en-AU" altLang="zh-CN" sz="2000" dirty="0">
                <a:latin typeface="Lucida Console" panose="020B0609040504020204" pitchFamily="49" charset="0"/>
                <a:ea typeface="宋体" panose="02010600030101010101" pitchFamily="2" charset="-122"/>
              </a:rPr>
              <a:t>, 0($s1)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addi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$s1,–4      </a:t>
            </a:r>
            <a:br>
              <a:rPr lang="en-AU" altLang="zh-CN" sz="2000" dirty="0">
                <a:latin typeface="Lucida Console" panose="020B0609040504020204" pitchFamily="49" charset="0"/>
                <a:ea typeface="宋体" panose="02010600030101010101" pitchFamily="2" charset="-122"/>
              </a:rPr>
            </a:br>
            <a:r>
              <a:rPr lang="en-AU" altLang="zh-CN" sz="2000" dirty="0">
                <a:latin typeface="Lucida Console" panose="020B0609040504020204" pitchFamily="49" charset="0"/>
                <a:ea typeface="宋体" panose="02010600030101010101" pitchFamily="2" charset="-122"/>
              </a:rPr>
              <a:t>      bne  </a:t>
            </a:r>
            <a:r>
              <a:rPr lang="en-AU" altLang="zh-CN" sz="2000" dirty="0">
                <a:solidFill>
                  <a:srgbClr val="A47B38"/>
                </a:solidFill>
                <a:latin typeface="Lucida Console" panose="020B0609040504020204" pitchFamily="49" charset="0"/>
                <a:ea typeface="宋体" panose="02010600030101010101" pitchFamily="2" charset="-122"/>
              </a:rPr>
              <a:t>$s1</a:t>
            </a:r>
            <a:r>
              <a:rPr lang="en-AU" altLang="zh-CN" sz="2000" dirty="0">
                <a:latin typeface="Lucida Console" panose="020B0609040504020204" pitchFamily="49" charset="0"/>
                <a:ea typeface="宋体" panose="02010600030101010101" pitchFamily="2" charset="-122"/>
              </a:rPr>
              <a:t>, $zero, Loop </a:t>
            </a:r>
            <a:endParaRPr lang="en-AU" altLang="zh-CN" sz="2000" dirty="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900113" y="476250"/>
            <a:ext cx="7704138" cy="295275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一</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种重要的从循环中获得更多性能的编译技术叫</a:t>
            </a:r>
            <a:r>
              <a:rPr kumimoji="0" lang="zh-CN" altLang="en-US" sz="26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循环展开。</a:t>
            </a:r>
            <a:endParaRPr kumimoji="0" lang="en-US" altLang="zh-CN" sz="26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循环体被复制多份；</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重叠不同循环体的指令可以获得更多的</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ILP</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182880" marR="0" lvl="0"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消除不必要的循环开销指令；</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graphicFrame>
        <p:nvGraphicFramePr>
          <p:cNvPr id="4" name="Group 59"/>
          <p:cNvGraphicFramePr>
            <a:graphicFrameLocks noGrp="1"/>
          </p:cNvGraphicFramePr>
          <p:nvPr/>
        </p:nvGraphicFramePr>
        <p:xfrm>
          <a:off x="971550" y="3573463"/>
          <a:ext cx="7272338" cy="3017838"/>
        </p:xfrm>
        <a:graphic>
          <a:graphicData uri="http://schemas.openxmlformats.org/drawingml/2006/table">
            <a:tbl>
              <a:tblPr/>
              <a:tblGrid>
                <a:gridCol w="817563"/>
                <a:gridCol w="2803525"/>
                <a:gridCol w="2803525"/>
                <a:gridCol w="847725"/>
              </a:tblGrid>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ALU/branch</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Load/store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Arial" panose="020B0604020202020204" pitchFamily="34" charset="0"/>
                        </a:rPr>
                        <a:t>cycle</a:t>
                      </a:r>
                      <a:endParaRPr kumimoji="0" lang="en-AU"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addi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$s1,–16</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0($s1)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12($s1)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8($s1)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3</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lw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4</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$t0</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16($s1)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5</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addu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smtClean="0">
                          <a:ln>
                            <a:noFill/>
                          </a:ln>
                          <a:solidFill>
                            <a:schemeClr val="hlink"/>
                          </a:solidFill>
                          <a:effectLst/>
                          <a:latin typeface="Lucida Console" panose="020B0609040504020204" pitchFamily="49" charset="0"/>
                          <a:ea typeface="宋体" panose="02010600030101010101" pitchFamily="2" charset="-122"/>
                        </a:rPr>
                        <a:t>$t4</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$s2</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12($s1)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6</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rgbClr val="C0C0C0"/>
                          </a:solidFill>
                          <a:effectLst/>
                          <a:latin typeface="Lucida Console" panose="020B0609040504020204" pitchFamily="49" charset="0"/>
                        </a:rPr>
                        <a:t>nop</a:t>
                      </a:r>
                      <a:endParaRPr kumimoji="0" lang="en-AU" altLang="zh-CN" sz="1600" b="0" i="0" u="none" strike="noStrike" cap="none" normalizeH="0" baseline="0" smtClean="0">
                        <a:ln>
                          <a:noFill/>
                        </a:ln>
                        <a:solidFill>
                          <a:srgbClr val="C0C0C0"/>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sw   </a:t>
                      </a:r>
                      <a:r>
                        <a:rPr kumimoji="0" lang="en-AU" altLang="zh-CN" sz="1600" b="0" i="0" u="none" strike="noStrike" cap="none" normalizeH="0" baseline="0" smtClean="0">
                          <a:ln>
                            <a:noFill/>
                          </a:ln>
                          <a:solidFill>
                            <a:srgbClr val="009900"/>
                          </a:solidFill>
                          <a:effectLst/>
                          <a:latin typeface="Lucida Console" panose="020B0609040504020204" pitchFamily="49" charset="0"/>
                          <a:ea typeface="宋体" panose="02010600030101010101" pitchFamily="2" charset="-122"/>
                        </a:rPr>
                        <a:t>$t2</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8($s1)</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smtClean="0">
                          <a:ln>
                            <a:noFill/>
                          </a:ln>
                          <a:solidFill>
                            <a:schemeClr val="tx1"/>
                          </a:solidFill>
                          <a:effectLst/>
                          <a:latin typeface="Lucida Console" panose="020B0609040504020204" pitchFamily="49" charset="0"/>
                        </a:rPr>
                        <a:t>7</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Lucida Console" panose="020B0609040504020204" pitchFamily="49"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bne  </a:t>
                      </a:r>
                      <a:r>
                        <a:rPr kumimoji="0" lang="en-AU" altLang="zh-CN" sz="1600" b="0" i="0" u="none" strike="noStrike" cap="none" normalizeH="0" baseline="0" smtClean="0">
                          <a:ln>
                            <a:noFill/>
                          </a:ln>
                          <a:solidFill>
                            <a:srgbClr val="A47B38"/>
                          </a:solidFill>
                          <a:effectLst/>
                          <a:latin typeface="Lucida Console" panose="020B0609040504020204" pitchFamily="49" charset="0"/>
                          <a:ea typeface="宋体" panose="02010600030101010101" pitchFamily="2" charset="-122"/>
                        </a:rPr>
                        <a:t>$s1</a:t>
                      </a:r>
                      <a:r>
                        <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rPr>
                        <a:t>, $zero, Loop</a:t>
                      </a:r>
                      <a:endParaRPr kumimoji="0" lang="en-AU" altLang="zh-CN" sz="1600" b="0" i="0" u="none" strike="noStrike" cap="none" normalizeH="0" baseline="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AU" altLang="zh-CN" sz="1600" b="0" i="0" u="none" strike="noStrike" cap="none" normalizeH="0" baseline="0" dirty="0" err="1" smtClean="0">
                          <a:ln>
                            <a:noFill/>
                          </a:ln>
                          <a:solidFill>
                            <a:schemeClr val="tx1"/>
                          </a:solidFill>
                          <a:effectLst/>
                          <a:latin typeface="Lucida Console" panose="020B0609040504020204" pitchFamily="49" charset="0"/>
                          <a:ea typeface="宋体" panose="02010600030101010101" pitchFamily="2" charset="-122"/>
                        </a:rPr>
                        <a:t>sw</a:t>
                      </a:r>
                      <a:r>
                        <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rPr>
                        <a:t>   </a:t>
                      </a:r>
                      <a:r>
                        <a:rPr kumimoji="0" lang="en-AU" altLang="zh-CN" sz="1600" b="0" i="0" u="none" strike="noStrike" cap="none" normalizeH="0" baseline="0" dirty="0" smtClean="0">
                          <a:ln>
                            <a:noFill/>
                          </a:ln>
                          <a:solidFill>
                            <a:srgbClr val="009900"/>
                          </a:solidFill>
                          <a:effectLst/>
                          <a:latin typeface="Lucida Console" panose="020B0609040504020204" pitchFamily="49" charset="0"/>
                          <a:ea typeface="宋体" panose="02010600030101010101" pitchFamily="2" charset="-122"/>
                        </a:rPr>
                        <a:t>$t3</a:t>
                      </a:r>
                      <a:r>
                        <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rPr>
                        <a:t>, 4($s1)</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lgn="l">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lgn="l">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600" b="0" i="0" u="none" strike="noStrike" cap="none" normalizeH="0" baseline="0" dirty="0" smtClean="0">
                          <a:ln>
                            <a:noFill/>
                          </a:ln>
                          <a:solidFill>
                            <a:schemeClr val="tx1"/>
                          </a:solidFill>
                          <a:effectLst/>
                          <a:latin typeface="Lucida Console" panose="020B0609040504020204" pitchFamily="49" charset="0"/>
                        </a:rPr>
                        <a:t>8</a:t>
                      </a:r>
                      <a:endParaRPr kumimoji="0" lang="en-AU" altLang="zh-CN" sz="1600" b="0" i="0" u="none" strike="noStrike" cap="none" normalizeH="0" baseline="0" dirty="0" smtClean="0">
                        <a:ln>
                          <a:noFill/>
                        </a:ln>
                        <a:solidFill>
                          <a:schemeClr val="tx1"/>
                        </a:solidFill>
                        <a:effectLst/>
                        <a:latin typeface="Lucida Console" panose="020B0609040504020204" pitchFamily="49"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a:xfrm>
            <a:off x="6596063" y="2708275"/>
            <a:ext cx="2297113" cy="792163"/>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寄存器重命名：</a:t>
            </a:r>
            <a:r>
              <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$t1,$t2,$t3</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p:nvPr/>
        </p:nvSpPr>
        <p:spPr>
          <a:xfrm>
            <a:off x="900113" y="404813"/>
            <a:ext cx="7704137" cy="576262"/>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刚才这种实现的前提是什么？</a:t>
            </a:r>
            <a:endParaRPr lang="en-US" altLang="zh-CN" sz="2600" dirty="0">
              <a:latin typeface="华文中宋" panose="02010600040101010101" pitchFamily="2" charset="-122"/>
              <a:ea typeface="华文中宋" panose="02010600040101010101" pitchFamily="2" charset="-122"/>
            </a:endParaRPr>
          </a:p>
        </p:txBody>
      </p:sp>
      <p:sp>
        <p:nvSpPr>
          <p:cNvPr id="4" name="Rectangle 3"/>
          <p:cNvSpPr txBox="1"/>
          <p:nvPr/>
        </p:nvSpPr>
        <p:spPr>
          <a:xfrm>
            <a:off x="900113" y="981075"/>
            <a:ext cx="7704137" cy="576263"/>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能确定分支跳转成功。</a:t>
            </a:r>
            <a:endParaRPr lang="en-US" altLang="zh-CN" sz="2600" dirty="0">
              <a:latin typeface="华文中宋" panose="02010600040101010101" pitchFamily="2" charset="-122"/>
              <a:ea typeface="华文中宋" panose="02010600040101010101" pitchFamily="2" charset="-122"/>
            </a:endParaRPr>
          </a:p>
        </p:txBody>
      </p:sp>
      <p:sp>
        <p:nvSpPr>
          <p:cNvPr id="5" name="Rectangle 3"/>
          <p:cNvSpPr txBox="1"/>
          <p:nvPr/>
        </p:nvSpPr>
        <p:spPr>
          <a:xfrm>
            <a:off x="900113" y="1557338"/>
            <a:ext cx="7920037" cy="1366837"/>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如果处理器采用动态分支预测技术推测分支的结果，那么这些信息在编译阶段无法得到</a:t>
            </a:r>
            <a:endParaRPr lang="en-US" altLang="zh-CN" sz="2600" dirty="0">
              <a:latin typeface="华文中宋" panose="02010600040101010101" pitchFamily="2" charset="-122"/>
              <a:ea typeface="华文中宋" panose="02010600040101010101" pitchFamily="2" charset="-122"/>
            </a:endParaRPr>
          </a:p>
        </p:txBody>
      </p:sp>
      <p:sp>
        <p:nvSpPr>
          <p:cNvPr id="94213" name="Rectangle 3"/>
          <p:cNvSpPr txBox="1"/>
          <p:nvPr/>
        </p:nvSpPr>
        <p:spPr>
          <a:xfrm>
            <a:off x="323850" y="2636838"/>
            <a:ext cx="8516938" cy="3744912"/>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800" dirty="0">
                <a:latin typeface="华文中宋" panose="02010600040101010101" pitchFamily="2" charset="-122"/>
                <a:ea typeface="华文中宋" panose="02010600040101010101" pitchFamily="2" charset="-122"/>
              </a:rPr>
              <a:t>动态多发射处理器</a:t>
            </a:r>
            <a:endParaRPr lang="en-US" altLang="zh-CN" sz="28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也称为超标量处理器。指令顺序发射，在每个周期由硬件决定是发射</a:t>
            </a:r>
            <a:r>
              <a:rPr lang="en-US" altLang="zh-CN" sz="2600" dirty="0">
                <a:latin typeface="华文中宋" panose="02010600040101010101" pitchFamily="2" charset="-122"/>
                <a:ea typeface="华文中宋" panose="02010600040101010101" pitchFamily="2" charset="-122"/>
              </a:rPr>
              <a:t>0</a:t>
            </a:r>
            <a:r>
              <a:rPr lang="zh-CN" altLang="en-US" sz="2600" dirty="0">
                <a:latin typeface="华文中宋" panose="02010600040101010101" pitchFamily="2" charset="-122"/>
                <a:ea typeface="华文中宋" panose="02010600040101010101" pitchFamily="2" charset="-122"/>
              </a:rPr>
              <a:t>条，</a:t>
            </a:r>
            <a:r>
              <a:rPr lang="en-US" altLang="zh-CN" sz="2600" dirty="0">
                <a:latin typeface="华文中宋" panose="02010600040101010101" pitchFamily="2" charset="-122"/>
                <a:ea typeface="华文中宋" panose="02010600040101010101" pitchFamily="2" charset="-122"/>
              </a:rPr>
              <a:t>1</a:t>
            </a:r>
            <a:r>
              <a:rPr lang="zh-CN" altLang="en-US" sz="2600" dirty="0">
                <a:latin typeface="华文中宋" panose="02010600040101010101" pitchFamily="2" charset="-122"/>
                <a:ea typeface="华文中宋" panose="02010600040101010101" pitchFamily="2" charset="-122"/>
              </a:rPr>
              <a:t>条还是多条指令。</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与静态多发射的异同：</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同：动态多发射仍然依赖编译器对指令的调度，错开依赖指令</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异：由硬件保证执行的正确性和速度，尽量不产生冒险和阻塞（采用了动态流水线调度技术）</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95234" name="Rectangle 3"/>
          <p:cNvSpPr txBox="1"/>
          <p:nvPr/>
        </p:nvSpPr>
        <p:spPr>
          <a:xfrm>
            <a:off x="323850" y="2636838"/>
            <a:ext cx="8516938" cy="3744912"/>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800" dirty="0">
                <a:latin typeface="华文中宋" panose="02010600040101010101" pitchFamily="2" charset="-122"/>
                <a:ea typeface="华文中宋" panose="02010600040101010101" pitchFamily="2" charset="-122"/>
              </a:rPr>
              <a:t>动态流水线调度</a:t>
            </a:r>
            <a:endParaRPr lang="en-US" altLang="zh-CN" sz="28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en-US" altLang="zh-CN" sz="28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动态选择下一条要执行的指令，甚至重排避免阻塞。</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en-US" altLang="zh-CN" sz="2600" dirty="0">
                <a:latin typeface="华文中宋" panose="02010600040101010101" pitchFamily="2" charset="-122"/>
                <a:ea typeface="华文中宋" panose="02010600040101010101" pitchFamily="2" charset="-122"/>
              </a:rPr>
              <a:t>      </a:t>
            </a:r>
            <a:r>
              <a:rPr lang="zh-CN" altLang="en-US" sz="2600" dirty="0">
                <a:latin typeface="华文中宋" panose="02010600040101010101" pitchFamily="2" charset="-122"/>
                <a:ea typeface="华文中宋" panose="02010600040101010101" pitchFamily="2" charset="-122"/>
              </a:rPr>
              <a:t>流水线被划分为</a:t>
            </a:r>
            <a:r>
              <a:rPr lang="en-US" altLang="zh-CN" sz="2600" dirty="0">
                <a:latin typeface="华文中宋" panose="02010600040101010101" pitchFamily="2" charset="-122"/>
                <a:ea typeface="华文中宋" panose="02010600040101010101" pitchFamily="2" charset="-122"/>
              </a:rPr>
              <a:t>3</a:t>
            </a:r>
            <a:r>
              <a:rPr lang="zh-CN" altLang="en-US" sz="2600" dirty="0">
                <a:latin typeface="华文中宋" panose="02010600040101010101" pitchFamily="2" charset="-122"/>
                <a:ea typeface="华文中宋" panose="02010600040101010101" pitchFamily="2" charset="-122"/>
              </a:rPr>
              <a:t>个主要单元：取值与发射单元，多个功能单元，一个提交单元。</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endParaRPr lang="en-US" altLang="zh-CN" sz="2600" dirty="0">
              <a:latin typeface="华文中宋" panose="02010600040101010101" pitchFamily="2" charset="-122"/>
              <a:ea typeface="华文中宋" panose="02010600040101010101" pitchFamily="2" charset="-122"/>
            </a:endParaRPr>
          </a:p>
        </p:txBody>
      </p:sp>
      <p:sp>
        <p:nvSpPr>
          <p:cNvPr id="95235" name="Rectangle 3"/>
          <p:cNvSpPr txBox="1"/>
          <p:nvPr/>
        </p:nvSpPr>
        <p:spPr>
          <a:xfrm>
            <a:off x="323850" y="333375"/>
            <a:ext cx="8516938" cy="64770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考虑下面的指令序列：</a:t>
            </a:r>
            <a:endParaRPr lang="en-US" altLang="zh-CN" sz="2600" dirty="0">
              <a:latin typeface="华文中宋" panose="02010600040101010101" pitchFamily="2" charset="-122"/>
              <a:ea typeface="华文中宋" panose="02010600040101010101" pitchFamily="2" charset="-122"/>
            </a:endParaRPr>
          </a:p>
        </p:txBody>
      </p:sp>
      <p:sp>
        <p:nvSpPr>
          <p:cNvPr id="5" name="Rectangle 3"/>
          <p:cNvSpPr txBox="1">
            <a:spLocks noChangeArrowheads="1"/>
          </p:cNvSpPr>
          <p:nvPr/>
        </p:nvSpPr>
        <p:spPr>
          <a:xfrm>
            <a:off x="-36512" y="1125538"/>
            <a:ext cx="3960813" cy="1511300"/>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457200" marR="0" lvl="1" indent="-1828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lw    </a:t>
            </a:r>
            <a:r>
              <a:rPr kumimoji="0" lang="fr-FR" sz="2000" b="0" i="0" u="none" strike="noStrike" kern="1200" cap="none" spc="0" normalizeH="0" baseline="0" noProof="0" dirty="0" smtClean="0">
                <a:ln>
                  <a:noFill/>
                </a:ln>
                <a:solidFill>
                  <a:schemeClr val="hlink"/>
                </a:solidFill>
                <a:effectLst/>
                <a:uLnTx/>
                <a:uFillTx/>
                <a:latin typeface="Lucida Console" panose="020B0609040504020204" pitchFamily="49" charset="0"/>
                <a:ea typeface="+mn-ea"/>
                <a:cs typeface="+mn-cs"/>
              </a:rPr>
              <a:t>$t0</a:t>
            </a: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 20($s2)</a:t>
            </a:r>
            <a:b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b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addu  $t1, </a:t>
            </a:r>
            <a:r>
              <a:rPr kumimoji="0" lang="fr-FR" sz="2000" b="0" i="0" u="none" strike="noStrike" kern="1200" cap="none" spc="0" normalizeH="0" baseline="0" noProof="0" dirty="0" smtClean="0">
                <a:ln>
                  <a:noFill/>
                </a:ln>
                <a:solidFill>
                  <a:schemeClr val="hlink"/>
                </a:solidFill>
                <a:effectLst/>
                <a:uLnTx/>
                <a:uFillTx/>
                <a:latin typeface="Lucida Console" panose="020B0609040504020204" pitchFamily="49" charset="0"/>
                <a:ea typeface="+mn-ea"/>
                <a:cs typeface="+mn-cs"/>
              </a:rPr>
              <a:t>$t0</a:t>
            </a: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 $t2</a:t>
            </a:r>
            <a:b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b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sub   $s4, $s4, $t3</a:t>
            </a:r>
            <a:b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br>
            <a:r>
              <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rPr>
              <a:t>slti  $t5, $s4, 20</a:t>
            </a:r>
            <a:endParaRPr kumimoji="0" lang="fr-FR" sz="2000" b="0" i="0" u="none" strike="noStrike" kern="1200" cap="none" spc="0" normalizeH="0" baseline="0" noProof="0" dirty="0" smtClean="0">
              <a:ln>
                <a:noFill/>
              </a:ln>
              <a:solidFill>
                <a:schemeClr val="tx1"/>
              </a:solidFill>
              <a:effectLst/>
              <a:uLnTx/>
              <a:uFillTx/>
              <a:latin typeface="Lucida Console" panose="020B0609040504020204" pitchFamily="49" charset="0"/>
              <a:ea typeface="+mn-ea"/>
              <a:cs typeface="+mn-cs"/>
            </a:endParaRPr>
          </a:p>
          <a:p>
            <a:pPr marL="274320" marR="0" lvl="1" indent="0" algn="l" defTabSz="914400" rtl="0" eaLnBrk="0" fontAlgn="base" latinLnBrk="0" hangingPunct="0">
              <a:lnSpc>
                <a:spcPct val="100000"/>
              </a:lnSpc>
              <a:spcBef>
                <a:spcPct val="20000"/>
              </a:spcBef>
              <a:spcAft>
                <a:spcPct val="0"/>
              </a:spcAft>
              <a:buClr>
                <a:schemeClr val="accent1"/>
              </a:buClr>
              <a:buSzPct val="85000"/>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5237" name="Rectangle 3"/>
          <p:cNvSpPr txBox="1"/>
          <p:nvPr/>
        </p:nvSpPr>
        <p:spPr>
          <a:xfrm>
            <a:off x="3975100" y="1270000"/>
            <a:ext cx="4711700" cy="1366838"/>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即使</a:t>
            </a:r>
            <a:r>
              <a:rPr lang="en-US" altLang="zh-CN" sz="2600" dirty="0">
                <a:latin typeface="华文中宋" panose="02010600040101010101" pitchFamily="2" charset="-122"/>
                <a:ea typeface="华文中宋" panose="02010600040101010101" pitchFamily="2" charset="-122"/>
              </a:rPr>
              <a:t>sub</a:t>
            </a:r>
            <a:r>
              <a:rPr lang="zh-CN" altLang="en-US" sz="2600" dirty="0">
                <a:latin typeface="华文中宋" panose="02010600040101010101" pitchFamily="2" charset="-122"/>
                <a:ea typeface="华文中宋" panose="02010600040101010101" pitchFamily="2" charset="-122"/>
              </a:rPr>
              <a:t>指令先准备好，但是仍然得等</a:t>
            </a:r>
            <a:r>
              <a:rPr lang="en-US" altLang="zh-CN" sz="2600" dirty="0">
                <a:latin typeface="华文中宋" panose="02010600040101010101" pitchFamily="2" charset="-122"/>
                <a:ea typeface="华文中宋" panose="02010600040101010101" pitchFamily="2" charset="-122"/>
              </a:rPr>
              <a:t>lw</a:t>
            </a:r>
            <a:r>
              <a:rPr lang="zh-CN" altLang="en-US" sz="2600" dirty="0">
                <a:latin typeface="华文中宋" panose="02010600040101010101" pitchFamily="2" charset="-122"/>
                <a:ea typeface="华文中宋" panose="02010600040101010101" pitchFamily="2" charset="-122"/>
              </a:rPr>
              <a:t>和</a:t>
            </a:r>
            <a:r>
              <a:rPr lang="en-US" altLang="zh-CN" sz="2600" dirty="0">
                <a:latin typeface="华文中宋" panose="02010600040101010101" pitchFamily="2" charset="-122"/>
                <a:ea typeface="华文中宋" panose="02010600040101010101" pitchFamily="2" charset="-122"/>
              </a:rPr>
              <a:t>addu</a:t>
            </a:r>
            <a:r>
              <a:rPr lang="zh-CN" altLang="en-US" sz="2600" dirty="0">
                <a:latin typeface="华文中宋" panose="02010600040101010101" pitchFamily="2" charset="-122"/>
                <a:ea typeface="华文中宋" panose="02010600040101010101" pitchFamily="2" charset="-122"/>
              </a:rPr>
              <a:t>先执行。</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96258" name="Freeform 9"/>
          <p:cNvSpPr/>
          <p:nvPr/>
        </p:nvSpPr>
        <p:spPr>
          <a:xfrm>
            <a:off x="5295900" y="3194050"/>
            <a:ext cx="1065213" cy="1362075"/>
          </a:xfrm>
          <a:custGeom>
            <a:avLst/>
            <a:gdLst/>
            <a:ahLst/>
            <a:cxnLst>
              <a:cxn ang="0">
                <a:pos x="0" y="2147483646"/>
              </a:cxn>
              <a:cxn ang="0">
                <a:pos x="2147483646" y="2147483646"/>
              </a:cxn>
              <a:cxn ang="0">
                <a:pos x="2147483646" y="2147483646"/>
              </a:cxn>
              <a:cxn ang="0">
                <a:pos x="2147483646" y="0"/>
              </a:cxn>
            </a:cxnLst>
            <a:pathLst>
              <a:path w="671" h="858">
                <a:moveTo>
                  <a:pt x="0" y="858"/>
                </a:moveTo>
                <a:cubicBezTo>
                  <a:pt x="95" y="838"/>
                  <a:pt x="469" y="850"/>
                  <a:pt x="570" y="738"/>
                </a:cubicBezTo>
                <a:cubicBezTo>
                  <a:pt x="671" y="626"/>
                  <a:pt x="652" y="309"/>
                  <a:pt x="606" y="186"/>
                </a:cubicBezTo>
                <a:cubicBezTo>
                  <a:pt x="560" y="63"/>
                  <a:pt x="359" y="39"/>
                  <a:pt x="294" y="0"/>
                </a:cubicBezTo>
              </a:path>
            </a:pathLst>
          </a:custGeom>
          <a:noFill/>
          <a:ln w="28575" cap="flat" cmpd="sng">
            <a:solidFill>
              <a:schemeClr val="hlink"/>
            </a:solidFill>
            <a:prstDash val="solid"/>
            <a:round/>
            <a:headEnd type="none" w="med" len="med"/>
            <a:tailEnd type="triangle" w="med" len="med"/>
          </a:ln>
        </p:spPr>
        <p:txBody>
          <a:bodyPr/>
          <a:p>
            <a:endParaRPr lang="zh-CN" altLang="en-US"/>
          </a:p>
        </p:txBody>
      </p:sp>
      <p:sp>
        <p:nvSpPr>
          <p:cNvPr id="96259" name="Freeform 13"/>
          <p:cNvSpPr/>
          <p:nvPr/>
        </p:nvSpPr>
        <p:spPr>
          <a:xfrm>
            <a:off x="4257675" y="3041650"/>
            <a:ext cx="2459038" cy="2152650"/>
          </a:xfrm>
          <a:custGeom>
            <a:avLst/>
            <a:gdLst/>
            <a:ahLst/>
            <a:cxnLst>
              <a:cxn ang="0">
                <a:pos x="0" y="2147483646"/>
              </a:cxn>
              <a:cxn ang="0">
                <a:pos x="2147483646" y="2147483646"/>
              </a:cxn>
              <a:cxn ang="0">
                <a:pos x="2147483646" y="2147483646"/>
              </a:cxn>
              <a:cxn ang="0">
                <a:pos x="2147483646" y="0"/>
              </a:cxn>
            </a:cxnLst>
            <a:pathLst>
              <a:path w="1549" h="1356">
                <a:moveTo>
                  <a:pt x="0" y="1356"/>
                </a:moveTo>
                <a:cubicBezTo>
                  <a:pt x="219" y="1298"/>
                  <a:pt x="1079" y="1198"/>
                  <a:pt x="1314" y="1008"/>
                </a:cubicBezTo>
                <a:cubicBezTo>
                  <a:pt x="1549" y="818"/>
                  <a:pt x="1466" y="384"/>
                  <a:pt x="1410" y="216"/>
                </a:cubicBezTo>
                <a:cubicBezTo>
                  <a:pt x="1354" y="48"/>
                  <a:pt x="1068" y="45"/>
                  <a:pt x="978" y="0"/>
                </a:cubicBezTo>
              </a:path>
            </a:pathLst>
          </a:custGeom>
          <a:noFill/>
          <a:ln w="28575" cap="flat" cmpd="sng">
            <a:solidFill>
              <a:schemeClr val="hlink"/>
            </a:solidFill>
            <a:prstDash val="solid"/>
            <a:round/>
            <a:headEnd type="none" w="med" len="med"/>
            <a:tailEnd type="triangle" w="med" len="med"/>
          </a:ln>
        </p:spPr>
        <p:txBody>
          <a:bodyPr/>
          <a:p>
            <a:endParaRPr lang="zh-CN" altLang="en-US"/>
          </a:p>
        </p:txBody>
      </p:sp>
      <p:sp>
        <p:nvSpPr>
          <p:cNvPr id="96260" name="Rectangle 14"/>
          <p:cNvSpPr/>
          <p:nvPr/>
        </p:nvSpPr>
        <p:spPr>
          <a:xfrm>
            <a:off x="5580063" y="3717925"/>
            <a:ext cx="1512887" cy="287338"/>
          </a:xfrm>
          <a:prstGeom prst="rect">
            <a:avLst/>
          </a:prstGeom>
          <a:solidFill>
            <a:schemeClr val="bg1"/>
          </a:solidFill>
          <a:ln w="9525">
            <a:noFill/>
          </a:ln>
        </p:spPr>
        <p:txBody>
          <a:bodyPr wrap="none" anchor="ctr" anchorCtr="0"/>
          <a:p>
            <a:pPr eaLnBrk="0" hangingPunct="0"/>
            <a:endParaRPr lang="zh-CN" altLang="en-US" dirty="0">
              <a:latin typeface="Arial" panose="020B0604020202020204" pitchFamily="34" charset="0"/>
              <a:ea typeface="宋体" panose="02010600030101010101" pitchFamily="2" charset="-122"/>
            </a:endParaRPr>
          </a:p>
        </p:txBody>
      </p:sp>
      <p:pic>
        <p:nvPicPr>
          <p:cNvPr id="96261" name="Picture 4" descr="f04-72-P374493"/>
          <p:cNvPicPr>
            <a:picLocks noChangeAspect="1"/>
          </p:cNvPicPr>
          <p:nvPr/>
        </p:nvPicPr>
        <p:blipFill>
          <a:blip r:embed="rId1"/>
          <a:stretch>
            <a:fillRect/>
          </a:stretch>
        </p:blipFill>
        <p:spPr>
          <a:xfrm>
            <a:off x="468313" y="1412875"/>
            <a:ext cx="6550025" cy="4268788"/>
          </a:xfrm>
          <a:prstGeom prst="rect">
            <a:avLst/>
          </a:prstGeom>
          <a:noFill/>
          <a:ln w="9525">
            <a:noFill/>
          </a:ln>
        </p:spPr>
      </p:pic>
      <p:sp>
        <p:nvSpPr>
          <p:cNvPr id="7" name="AutoShape 11"/>
          <p:cNvSpPr/>
          <p:nvPr/>
        </p:nvSpPr>
        <p:spPr bwMode="auto">
          <a:xfrm>
            <a:off x="7235825" y="4292600"/>
            <a:ext cx="1727200" cy="936625"/>
          </a:xfrm>
          <a:prstGeom prst="borderCallout1">
            <a:avLst>
              <a:gd name="adj1" fmla="val 12204"/>
              <a:gd name="adj2" fmla="val -4412"/>
              <a:gd name="adj3" fmla="val 6273"/>
              <a:gd name="adj4" fmla="val -55148"/>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执行结果发送给等结果的保留站。</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8" name="AutoShape 12"/>
          <p:cNvSpPr/>
          <p:nvPr/>
        </p:nvSpPr>
        <p:spPr bwMode="auto">
          <a:xfrm>
            <a:off x="323850" y="5229225"/>
            <a:ext cx="1692275" cy="649288"/>
          </a:xfrm>
          <a:prstGeom prst="borderCallout1">
            <a:avLst>
              <a:gd name="adj1" fmla="val 17602"/>
              <a:gd name="adj2" fmla="val 104505"/>
              <a:gd name="adj3" fmla="val 12958"/>
              <a:gd name="adj4" fmla="val 131894"/>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也叫重定序缓存</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 name="AutoShape 15"/>
          <p:cNvSpPr/>
          <p:nvPr/>
        </p:nvSpPr>
        <p:spPr bwMode="auto">
          <a:xfrm>
            <a:off x="4787900" y="5589588"/>
            <a:ext cx="1928813" cy="1152525"/>
          </a:xfrm>
          <a:prstGeom prst="borderCallout1">
            <a:avLst>
              <a:gd name="adj1" fmla="val 14431"/>
              <a:gd name="adj2" fmla="val -4505"/>
              <a:gd name="adj3" fmla="val -17598"/>
              <a:gd name="adj4" fmla="val -31810"/>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提交单元缓存结果，确定安全之后，将该结果写回寄存器堆或存储区</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0" name="AutoShape 16"/>
          <p:cNvSpPr/>
          <p:nvPr/>
        </p:nvSpPr>
        <p:spPr bwMode="auto">
          <a:xfrm>
            <a:off x="7235825" y="1268413"/>
            <a:ext cx="1404938" cy="649288"/>
          </a:xfrm>
          <a:prstGeom prst="borderCallout1">
            <a:avLst>
              <a:gd name="adj1" fmla="val 17602"/>
              <a:gd name="adj2" fmla="val -5426"/>
              <a:gd name="adj3" fmla="val 65769"/>
              <a:gd name="adj4" fmla="val -45875"/>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指令进入到相应的功能单元</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11" name="AutoShape 17"/>
          <p:cNvSpPr/>
          <p:nvPr/>
        </p:nvSpPr>
        <p:spPr bwMode="auto">
          <a:xfrm>
            <a:off x="7235825" y="2349500"/>
            <a:ext cx="1404938" cy="1439863"/>
          </a:xfrm>
          <a:prstGeom prst="borderCallout1">
            <a:avLst>
              <a:gd name="adj1" fmla="val 17602"/>
              <a:gd name="adj2" fmla="val -5426"/>
              <a:gd name="adj3" fmla="val 22736"/>
              <a:gd name="adj4" fmla="val -100676"/>
            </a:avLst>
          </a:prstGeom>
          <a:solidFill>
            <a:schemeClr val="bg1">
              <a:lumMod val="75000"/>
            </a:schemeClr>
          </a:solidFill>
          <a:ln w="9525" algn="ctr">
            <a:solidFill>
              <a:schemeClr val="tx1"/>
            </a:solidFill>
            <a:miter lim="800000"/>
            <a:tailEnd type="triangle" w="med" len="med"/>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保留站用于保存操作数和操作。所有操作数就绪后开始计算</a:t>
            </a:r>
            <a:endParaRPr kumimoji="0" lang="en-AU" altLang="zh-CN" sz="1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
        <p:nvSpPr>
          <p:cNvPr id="96267" name="Rectangle 3"/>
          <p:cNvSpPr txBox="1"/>
          <p:nvPr/>
        </p:nvSpPr>
        <p:spPr>
          <a:xfrm>
            <a:off x="2689225" y="498475"/>
            <a:ext cx="2962275" cy="48260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800" dirty="0">
                <a:latin typeface="华文中宋" panose="02010600040101010101" pitchFamily="2" charset="-122"/>
                <a:ea typeface="华文中宋" panose="02010600040101010101" pitchFamily="2" charset="-122"/>
              </a:rPr>
              <a:t>动态流水线调度</a:t>
            </a:r>
            <a:endParaRPr lang="en-US" altLang="zh-CN" sz="2600" dirty="0">
              <a:latin typeface="华文中宋" panose="02010600040101010101" pitchFamily="2" charset="-122"/>
              <a:ea typeface="华文中宋" panose="02010600040101010101" pitchFamily="2" charset="-122"/>
            </a:endParaRPr>
          </a:p>
        </p:txBody>
      </p:sp>
      <p:sp>
        <p:nvSpPr>
          <p:cNvPr id="13" name="Rectangle 3"/>
          <p:cNvSpPr txBox="1">
            <a:spLocks noChangeArrowheads="1"/>
          </p:cNvSpPr>
          <p:nvPr/>
        </p:nvSpPr>
        <p:spPr>
          <a:xfrm>
            <a:off x="34925" y="1290638"/>
            <a:ext cx="2592388" cy="985838"/>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rPr>
              <a:t>保留站本质上是一种寄存器重命名机制</a:t>
            </a:r>
            <a:endParaRPr kumimoji="0" lang="en-US" altLang="zh-CN" sz="2000" b="0" i="0" u="none" strike="noStrike" kern="1200" cap="none" spc="0" normalizeH="0" baseline="0" noProof="0" dirty="0" smtClean="0">
              <a:ln>
                <a:noFill/>
              </a:ln>
              <a:solidFill>
                <a:schemeClr val="accent6">
                  <a:lumMod val="75000"/>
                </a:schemeClr>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p:nvPr/>
        </p:nvSpPr>
        <p:spPr>
          <a:xfrm>
            <a:off x="611188" y="981075"/>
            <a:ext cx="8208962" cy="3600450"/>
          </a:xfrm>
          <a:prstGeom prst="rect">
            <a:avLst/>
          </a:prstGeom>
          <a:noFill/>
          <a:ln w="9525">
            <a:noFill/>
          </a:ln>
        </p:spPr>
        <p:txBody>
          <a:bodyPr anchor="t" anchorCtr="0"/>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动态调度经常与基于硬件的推测机制集合，特别是对分支指令的推测。</a:t>
            </a:r>
            <a:endParaRPr lang="en-US" altLang="zh-CN" sz="2600" dirty="0">
              <a:latin typeface="华文中宋" panose="02010600040101010101" pitchFamily="2" charset="-122"/>
              <a:ea typeface="华文中宋" panose="02010600040101010101" pitchFamily="2" charset="-122"/>
            </a:endParaRPr>
          </a:p>
          <a:p>
            <a:pPr eaLnBrk="0" hangingPunct="0">
              <a:lnSpc>
                <a:spcPct val="120000"/>
              </a:lnSpc>
              <a:spcBef>
                <a:spcPct val="20000"/>
              </a:spcBef>
              <a:buClr>
                <a:schemeClr val="accent1"/>
              </a:buClr>
              <a:buSzPct val="85000"/>
            </a:pPr>
            <a:r>
              <a:rPr lang="zh-CN" altLang="en-US" sz="2600" dirty="0">
                <a:latin typeface="华文中宋" panose="02010600040101010101" pitchFamily="2" charset="-122"/>
                <a:ea typeface="华文中宋" panose="02010600040101010101" pitchFamily="2" charset="-122"/>
              </a:rPr>
              <a:t>通过对分支指令方向推测，动态调度处理器可以在推测方向上进行取值和执行。由于指令是顺序提交的，可以在分支指令及所有推测执行的指令提交前知道推测是否正确。</a:t>
            </a:r>
            <a:endParaRPr lang="en-US" altLang="zh-CN" sz="2600"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3" name="Rectangle 3"/>
          <p:cNvSpPr txBox="1">
            <a:spLocks noChangeArrowheads="1"/>
          </p:cNvSpPr>
          <p:nvPr/>
        </p:nvSpPr>
        <p:spPr>
          <a:xfrm>
            <a:off x="395288" y="836613"/>
            <a:ext cx="8424863" cy="5616575"/>
          </a:xfrm>
          <a:prstGeom prst="rect">
            <a:avLst/>
          </a:prstGeom>
        </p:spPr>
        <p:txBody>
          <a:bodyPr/>
          <a:lst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动态调度处理器的优势：</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并不是所有阻塞都是可以事先知道的，尤其是</a:t>
            </a:r>
            <a:r>
              <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Cache</a:t>
            </a: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缺失可能导致不可预测的阻塞。动态调度可以调度其他无关指令避免性能损失；</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编译器无法预知的信息，如分支结果，可由动态推测解决；</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r>
              <a:rPr kumimoji="0" lang="zh-CN" altLang="en-US"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流水线延时和发射宽度在不同处理器上实现不同，最佳编译也不固定。如：调度一个互相依赖的指令序列的具体方式和发射宽度密切相关，流水线的结构也影响循环展开的效果。动态调度通过硬件将这些细节对用户透明，代码具有更好的通用性。</a:t>
            </a: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14350" marR="0" lvl="0" indent="-51435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AutoNum type="arabicPeriod"/>
              <a:defRPr/>
            </a:pPr>
            <a:endParaRPr kumimoji="0" lang="en-US" altLang="zh-CN" sz="26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1"/>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SzTx/>
            </a:pPr>
            <a:fld id="{9A0DB2DC-4C9A-4742-B13C-FB6460FD3503}" type="slidenum">
              <a:rPr lang="zh-CN" altLang="en-US" sz="1400" b="1" dirty="0">
                <a:solidFill>
                  <a:srgbClr val="FFFFFF"/>
                </a:solidFill>
              </a:rPr>
            </a:fld>
            <a:endParaRPr lang="zh-CN" altLang="en-US" sz="1400" b="1" dirty="0">
              <a:solidFill>
                <a:srgbClr val="FFFFFF"/>
              </a:solidFill>
            </a:endParaRPr>
          </a:p>
        </p:txBody>
      </p:sp>
      <p:sp>
        <p:nvSpPr>
          <p:cNvPr id="17410" name="Text Box 2"/>
          <p:cNvSpPr txBox="1"/>
          <p:nvPr/>
        </p:nvSpPr>
        <p:spPr>
          <a:xfrm>
            <a:off x="215900" y="404813"/>
            <a:ext cx="8675688" cy="534987"/>
          </a:xfrm>
          <a:prstGeom prst="rect">
            <a:avLst/>
          </a:prstGeom>
          <a:noFill/>
          <a:ln w="9525">
            <a:noFill/>
          </a:ln>
        </p:spPr>
        <p:txBody>
          <a:bodyPr anchor="t" anchorCtr="0">
            <a:spAutoFit/>
          </a:bodyPr>
          <a:p>
            <a:pPr>
              <a:lnSpc>
                <a:spcPct val="120000"/>
              </a:lnSpc>
              <a:buSzTx/>
            </a:pPr>
            <a:r>
              <a:rPr lang="zh-CN" altLang="en-US" sz="2400" dirty="0">
                <a:latin typeface="Arial" panose="020B0604020202020204" pitchFamily="34" charset="0"/>
                <a:ea typeface="宋体" panose="02010600030101010101" pitchFamily="2" charset="-122"/>
              </a:rPr>
              <a:t>由此，我们构想流水线处理机应有如下的结构：</a:t>
            </a:r>
            <a:endParaRPr lang="zh-CN" altLang="en-US" sz="2400" dirty="0">
              <a:latin typeface="Arial" panose="020B0604020202020204" pitchFamily="34" charset="0"/>
              <a:ea typeface="宋体" panose="02010600030101010101" pitchFamily="2" charset="-122"/>
            </a:endParaRPr>
          </a:p>
        </p:txBody>
      </p:sp>
      <p:sp>
        <p:nvSpPr>
          <p:cNvPr id="17411" name="Text Box 3"/>
          <p:cNvSpPr txBox="1"/>
          <p:nvPr/>
        </p:nvSpPr>
        <p:spPr>
          <a:xfrm>
            <a:off x="1368425" y="968375"/>
            <a:ext cx="6637338" cy="457200"/>
          </a:xfrm>
          <a:prstGeom prst="rect">
            <a:avLst/>
          </a:prstGeom>
          <a:noFill/>
          <a:ln w="9525">
            <a:noFill/>
          </a:ln>
        </p:spPr>
        <p:txBody>
          <a:bodyPr anchor="t" anchorCtr="0">
            <a:spAutoFit/>
          </a:bodyPr>
          <a:p>
            <a:pPr>
              <a:buSzTx/>
            </a:pPr>
            <a:r>
              <a:rPr lang="zh-CN" altLang="en-US" sz="2400" b="1" dirty="0">
                <a:latin typeface="Arial" panose="020B0604020202020204" pitchFamily="34" charset="0"/>
                <a:ea typeface="宋体" panose="02010600030101010101" pitchFamily="2" charset="-122"/>
              </a:rPr>
              <a:t>      流水线处理机每级之间的流水线寄存器</a:t>
            </a:r>
            <a:endParaRPr lang="zh-CN" altLang="en-US" sz="2400" b="1" dirty="0">
              <a:latin typeface="Arial" panose="020B0604020202020204" pitchFamily="34" charset="0"/>
              <a:ea typeface="宋体" panose="02010600030101010101" pitchFamily="2" charset="-122"/>
            </a:endParaRPr>
          </a:p>
        </p:txBody>
      </p:sp>
      <p:sp>
        <p:nvSpPr>
          <p:cNvPr id="7" name="Rectangle 2"/>
          <p:cNvSpPr txBox="1">
            <a:spLocks noChangeArrowheads="1"/>
          </p:cNvSpPr>
          <p:nvPr/>
        </p:nvSpPr>
        <p:spPr>
          <a:xfrm>
            <a:off x="-180975" y="-26987"/>
            <a:ext cx="4105275" cy="431800"/>
          </a:xfrm>
          <a:prstGeom prst="rect">
            <a:avLst/>
          </a:prstGeom>
        </p:spPr>
        <p:txBody>
          <a:bodyP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第</a:t>
            </a:r>
            <a:r>
              <a:rPr kumimoji="0" lang="en-US" altLang="zh-CN"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4.4</a:t>
            </a:r>
            <a:r>
              <a:rPr kumimoji="0" lang="zh-CN" altLang="en-US" sz="2400" b="0" i="0" u="none" strike="noStrike" kern="1200" cap="none" spc="-10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j-cs"/>
              </a:rPr>
              <a:t>节 流水线处理机及其设计</a:t>
            </a:r>
            <a:endParaRPr kumimoji="0" lang="zh-CN" altLang="en-US" sz="2400" b="0" i="0" u="none" strike="noStrike" kern="1200" cap="none" spc="-10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endParaRPr>
          </a:p>
        </p:txBody>
      </p:sp>
      <p:pic>
        <p:nvPicPr>
          <p:cNvPr id="17413" name="Picture 6" descr="f04-35-9780124077263"/>
          <p:cNvPicPr>
            <a:picLocks noChangeAspect="1"/>
          </p:cNvPicPr>
          <p:nvPr/>
        </p:nvPicPr>
        <p:blipFill>
          <a:blip r:embed="rId1"/>
          <a:stretch>
            <a:fillRect/>
          </a:stretch>
        </p:blipFill>
        <p:spPr>
          <a:xfrm>
            <a:off x="34925" y="1989138"/>
            <a:ext cx="9037638" cy="4160837"/>
          </a:xfrm>
          <a:prstGeom prst="rect">
            <a:avLst/>
          </a:prstGeom>
          <a:noFill/>
          <a:ln w="9525">
            <a:noFill/>
          </a:ln>
        </p:spPr>
      </p:pic>
      <p:sp>
        <p:nvSpPr>
          <p:cNvPr id="17414" name="Text Box 3"/>
          <p:cNvSpPr txBox="1"/>
          <p:nvPr/>
        </p:nvSpPr>
        <p:spPr>
          <a:xfrm>
            <a:off x="2816225" y="6308725"/>
            <a:ext cx="2116138" cy="457200"/>
          </a:xfrm>
          <a:prstGeom prst="rect">
            <a:avLst/>
          </a:prstGeom>
          <a:noFill/>
          <a:ln w="9525">
            <a:noFill/>
          </a:ln>
        </p:spPr>
        <p:txBody>
          <a:bodyPr anchor="t" anchorCtr="0">
            <a:spAutoFit/>
          </a:bodyPr>
          <a:p>
            <a:pPr>
              <a:buSzTx/>
            </a:pPr>
            <a:r>
              <a:rPr lang="zh-CN" altLang="en-US" sz="2400" b="1" dirty="0">
                <a:latin typeface="Arial" panose="020B0604020202020204" pitchFamily="34" charset="0"/>
                <a:ea typeface="宋体" panose="02010600030101010101" pitchFamily="2" charset="-122"/>
              </a:rPr>
              <a:t>流水线寄存器</a:t>
            </a:r>
            <a:endParaRPr lang="zh-CN" altLang="en-US" sz="2400" b="1" dirty="0">
              <a:latin typeface="Arial" panose="020B0604020202020204" pitchFamily="34" charset="0"/>
              <a:ea typeface="宋体" panose="02010600030101010101" pitchFamily="2" charset="-122"/>
            </a:endParaRPr>
          </a:p>
        </p:txBody>
      </p:sp>
      <p:sp>
        <p:nvSpPr>
          <p:cNvPr id="17415" name="Text Box 3"/>
          <p:cNvSpPr txBox="1"/>
          <p:nvPr/>
        </p:nvSpPr>
        <p:spPr>
          <a:xfrm>
            <a:off x="6416675" y="6308725"/>
            <a:ext cx="2116138" cy="457200"/>
          </a:xfrm>
          <a:prstGeom prst="rect">
            <a:avLst/>
          </a:prstGeom>
          <a:noFill/>
          <a:ln w="9525">
            <a:noFill/>
          </a:ln>
        </p:spPr>
        <p:txBody>
          <a:bodyPr anchor="t" anchorCtr="0">
            <a:spAutoFit/>
          </a:bodyPr>
          <a:p>
            <a:pPr>
              <a:buSzTx/>
            </a:pPr>
            <a:r>
              <a:rPr lang="zh-CN" altLang="en-US" sz="2400" b="1" dirty="0">
                <a:latin typeface="Arial" panose="020B0604020202020204" pitchFamily="34" charset="0"/>
                <a:ea typeface="宋体" panose="02010600030101010101" pitchFamily="2" charset="-122"/>
              </a:rPr>
              <a:t>流水线寄存器</a:t>
            </a:r>
            <a:endParaRPr lang="zh-CN" altLang="en-US" sz="2400" b="1" dirty="0">
              <a:latin typeface="Arial" panose="020B0604020202020204" pitchFamily="34" charset="0"/>
              <a:ea typeface="宋体" panose="02010600030101010101" pitchFamily="2" charset="-122"/>
            </a:endParaRPr>
          </a:p>
        </p:txBody>
      </p:sp>
      <p:cxnSp>
        <p:nvCxnSpPr>
          <p:cNvPr id="3" name="直接箭头连接符 2"/>
          <p:cNvCxnSpPr/>
          <p:nvPr/>
        </p:nvCxnSpPr>
        <p:spPr>
          <a:xfrm>
            <a:off x="2816225" y="6021388"/>
            <a:ext cx="242888" cy="287338"/>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427538" y="6021388"/>
            <a:ext cx="406400" cy="287338"/>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659563" y="6021388"/>
            <a:ext cx="242888" cy="287338"/>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8005763" y="6021388"/>
            <a:ext cx="382588" cy="287338"/>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555875" y="2151063"/>
            <a:ext cx="333375" cy="341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4598988" y="2133600"/>
            <a:ext cx="333375" cy="339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6372225" y="2133600"/>
            <a:ext cx="530225" cy="339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8101013" y="2133600"/>
            <a:ext cx="530225" cy="339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TIMING" val="|12"/>
</p:tagLst>
</file>

<file path=ppt/tags/tag10.xml><?xml version="1.0" encoding="utf-8"?>
<p:tagLst xmlns:p="http://schemas.openxmlformats.org/presentationml/2006/main">
  <p:tag name="KSO_WM_DIAGRAM_VIRTUALLY_FRAME" val="{&quot;height&quot;:94.75,&quot;left&quot;:335.37503937007875,&quot;top&quot;:438.5,&quot;width&quot;:347.75000000000006}"/>
</p:tagLst>
</file>

<file path=ppt/tags/tag11.xml><?xml version="1.0" encoding="utf-8"?>
<p:tagLst xmlns:p="http://schemas.openxmlformats.org/presentationml/2006/main">
  <p:tag name="KSO_WM_DIAGRAM_VIRTUALLY_FRAME" val="{&quot;height&quot;:94.75,&quot;left&quot;:335.37503937007875,&quot;top&quot;:438.5,&quot;width&quot;:347.75000000000006}"/>
</p:tagLst>
</file>

<file path=ppt/tags/tag12.xml><?xml version="1.0" encoding="utf-8"?>
<p:tagLst xmlns:p="http://schemas.openxmlformats.org/presentationml/2006/main">
  <p:tag name="KSO_WM_DIAGRAM_VIRTUALLY_FRAME" val="{&quot;height&quot;:94.75,&quot;left&quot;:335.37503937007875,&quot;top&quot;:438.5,&quot;width&quot;:347.75000000000006}"/>
</p:tagLst>
</file>

<file path=ppt/tags/tag13.xml><?xml version="1.0" encoding="utf-8"?>
<p:tagLst xmlns:p="http://schemas.openxmlformats.org/presentationml/2006/main">
  <p:tag name="KSO_WM_DIAGRAM_VIRTUALLY_FRAME" val="{&quot;height&quot;:94.75,&quot;left&quot;:335.37503937007875,&quot;top&quot;:438.5,&quot;width&quot;:347.75000000000006}"/>
</p:tagLst>
</file>

<file path=ppt/tags/tag14.xml><?xml version="1.0" encoding="utf-8"?>
<p:tagLst xmlns:p="http://schemas.openxmlformats.org/presentationml/2006/main">
  <p:tag name="KSO_WM_DIAGRAM_VIRTUALLY_FRAME" val="{&quot;height&quot;:94.75,&quot;left&quot;:335.37503937007875,&quot;top&quot;:438.5,&quot;width&quot;:347.75000000000006}"/>
</p:tagLst>
</file>

<file path=ppt/tags/tag15.xml><?xml version="1.0" encoding="utf-8"?>
<p:tagLst xmlns:p="http://schemas.openxmlformats.org/presentationml/2006/main">
  <p:tag name="KSO_WM_DIAGRAM_VIRTUALLY_FRAME" val="{&quot;height&quot;:94.75,&quot;left&quot;:335.37503937007875,&quot;top&quot;:438.5,&quot;width&quot;:347.75000000000006}"/>
</p:tagLst>
</file>

<file path=ppt/tags/tag16.xml><?xml version="1.0" encoding="utf-8"?>
<p:tagLst xmlns:p="http://schemas.openxmlformats.org/presentationml/2006/main">
  <p:tag name="KSO_WM_DIAGRAM_VIRTUALLY_FRAME" val="{&quot;height&quot;:94.75,&quot;left&quot;:335.37503937007875,&quot;top&quot;:438.5,&quot;width&quot;:347.75000000000006}"/>
</p:tagLst>
</file>

<file path=ppt/tags/tag17.xml><?xml version="1.0" encoding="utf-8"?>
<p:tagLst xmlns:p="http://schemas.openxmlformats.org/presentationml/2006/main">
  <p:tag name="KSO_WM_DIAGRAM_VIRTUALLY_FRAME" val="{&quot;height&quot;:94.75,&quot;left&quot;:335.37503937007875,&quot;top&quot;:438.5,&quot;width&quot;:347.75000000000006}"/>
</p:tagLst>
</file>

<file path=ppt/tags/tag18.xml><?xml version="1.0" encoding="utf-8"?>
<p:tagLst xmlns:p="http://schemas.openxmlformats.org/presentationml/2006/main">
  <p:tag name="KSO_WM_DIAGRAM_VIRTUALLY_FRAME" val="{&quot;height&quot;:94.75,&quot;left&quot;:335.37503937007875,&quot;top&quot;:438.5,&quot;width&quot;:347.75000000000006}"/>
</p:tagLst>
</file>

<file path=ppt/tags/tag19.xml><?xml version="1.0" encoding="utf-8"?>
<p:tagLst xmlns:p="http://schemas.openxmlformats.org/presentationml/2006/main">
  <p:tag name="KSO_WM_DIAGRAM_VIRTUALLY_FRAME" val="{&quot;height&quot;:94.75,&quot;left&quot;:335.37503937007875,&quot;top&quot;:438.5,&quot;width&quot;:347.75000000000006}"/>
</p:tagLst>
</file>

<file path=ppt/tags/tag2.xml><?xml version="1.0" encoding="utf-8"?>
<p:tagLst xmlns:p="http://schemas.openxmlformats.org/presentationml/2006/main">
  <p:tag name="KSO_WM_DIAGRAM_VIRTUALLY_FRAME" val="{&quot;height&quot;:94.75,&quot;left&quot;:335.37503937007875,&quot;top&quot;:438.5,&quot;width&quot;:359.05}"/>
</p:tagLst>
</file>

<file path=ppt/tags/tag20.xml><?xml version="1.0" encoding="utf-8"?>
<p:tagLst xmlns:p="http://schemas.openxmlformats.org/presentationml/2006/main">
  <p:tag name="commondata" val="eyJoZGlkIjoiNDI1NGQ4MDY4NjMxYWVlMzc3ODM2NDE0MmU1ODUxYzYifQ=="/>
</p:tagLst>
</file>

<file path=ppt/tags/tag3.xml><?xml version="1.0" encoding="utf-8"?>
<p:tagLst xmlns:p="http://schemas.openxmlformats.org/presentationml/2006/main">
  <p:tag name="KSO_WM_DIAGRAM_VIRTUALLY_FRAME" val="{&quot;height&quot;:94.75,&quot;left&quot;:335.37503937007875,&quot;top&quot;:438.5,&quot;width&quot;:359.05}"/>
</p:tagLst>
</file>

<file path=ppt/tags/tag4.xml><?xml version="1.0" encoding="utf-8"?>
<p:tagLst xmlns:p="http://schemas.openxmlformats.org/presentationml/2006/main">
  <p:tag name="KSO_WM_DIAGRAM_VIRTUALLY_FRAME" val="{&quot;height&quot;:94.75,&quot;left&quot;:335.37503937007875,&quot;top&quot;:438.5,&quot;width&quot;:359.05}"/>
</p:tagLst>
</file>

<file path=ppt/tags/tag5.xml><?xml version="1.0" encoding="utf-8"?>
<p:tagLst xmlns:p="http://schemas.openxmlformats.org/presentationml/2006/main">
  <p:tag name="KSO_WM_DIAGRAM_VIRTUALLY_FRAME" val="{&quot;height&quot;:94.75,&quot;left&quot;:335.37503937007875,&quot;top&quot;:438.5,&quot;width&quot;:359.05}"/>
</p:tagLst>
</file>

<file path=ppt/tags/tag6.xml><?xml version="1.0" encoding="utf-8"?>
<p:tagLst xmlns:p="http://schemas.openxmlformats.org/presentationml/2006/main">
  <p:tag name="KSO_WM_DIAGRAM_VIRTUALLY_FRAME" val="{&quot;height&quot;:94.75,&quot;left&quot;:335.37503937007875,&quot;top&quot;:438.5,&quot;width&quot;:359.05}"/>
</p:tagLst>
</file>

<file path=ppt/tags/tag7.xml><?xml version="1.0" encoding="utf-8"?>
<p:tagLst xmlns:p="http://schemas.openxmlformats.org/presentationml/2006/main">
  <p:tag name="KSO_WM_DIAGRAM_VIRTUALLY_FRAME" val="{&quot;height&quot;:94.75,&quot;left&quot;:335.37503937007875,&quot;top&quot;:438.5,&quot;width&quot;:359.05}"/>
</p:tagLst>
</file>

<file path=ppt/tags/tag8.xml><?xml version="1.0" encoding="utf-8"?>
<p:tagLst xmlns:p="http://schemas.openxmlformats.org/presentationml/2006/main">
  <p:tag name="KSO_WM_DIAGRAM_VIRTUALLY_FRAME" val="{&quot;height&quot;:94.75,&quot;left&quot;:335.37503937007875,&quot;top&quot;:438.5,&quot;width&quot;:347.75000000000006}"/>
</p:tagLst>
</file>

<file path=ppt/tags/tag9.xml><?xml version="1.0" encoding="utf-8"?>
<p:tagLst xmlns:p="http://schemas.openxmlformats.org/presentationml/2006/main">
  <p:tag name="KSO_WM_DIAGRAM_VIRTUALLY_FRAME" val="{&quot;height&quot;:94.75,&quot;left&quot;:335.37503937007875,&quot;top&quot;:438.5,&quot;width&quot;:347.750000000000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10738</Words>
  <Application>WPS 演示</Application>
  <PresentationFormat>全屏显示(4:3)</PresentationFormat>
  <Paragraphs>1165</Paragraphs>
  <Slides>89</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89</vt:i4>
      </vt:variant>
    </vt:vector>
  </HeadingPairs>
  <TitlesOfParts>
    <vt:vector size="103" baseType="lpstr">
      <vt:lpstr>Arial</vt:lpstr>
      <vt:lpstr>宋体</vt:lpstr>
      <vt:lpstr>Wingdings</vt:lpstr>
      <vt:lpstr>方正舒体</vt:lpstr>
      <vt:lpstr>华文中宋</vt:lpstr>
      <vt:lpstr>华文行楷</vt:lpstr>
      <vt:lpstr>华文新魏</vt:lpstr>
      <vt:lpstr>微软雅黑</vt:lpstr>
      <vt:lpstr>Arial Unicode MS</vt:lpstr>
      <vt:lpstr>Garamond</vt:lpstr>
      <vt:lpstr>Lucida Console</vt:lpstr>
      <vt:lpstr>Symbol</vt:lpstr>
      <vt:lpstr>透明</vt:lpstr>
      <vt:lpstr>1_透明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异常的原因 </vt:lpstr>
      <vt:lpstr>异常和中断</vt:lpstr>
      <vt:lpstr>MIPS架构中的异常</vt:lpstr>
      <vt:lpstr>PowerPoint 演示文稿</vt:lpstr>
      <vt:lpstr>PowerPoint 演示文稿</vt:lpstr>
      <vt:lpstr>停止和重新开始执行</vt:lpstr>
      <vt:lpstr>停止和重新开始执行</vt:lpstr>
      <vt:lpstr>另一种实现异常类型判别的方法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精确异常 Precise Exceptions</vt:lpstr>
      <vt:lpstr>非精确异常</vt:lpstr>
      <vt:lpstr>精确 vs 非精确异常</vt:lpstr>
      <vt:lpstr>MIPS一个时钟周期中的多个异常</vt:lpstr>
      <vt:lpstr>多个异常的乱序产生 </vt:lpstr>
      <vt:lpstr>精确异常的实现方式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流水线处理机及其设计</dc:title>
  <dc:creator>Administrator</dc:creator>
  <cp:lastModifiedBy>GUISL</cp:lastModifiedBy>
  <cp:revision>391</cp:revision>
  <dcterms:created xsi:type="dcterms:W3CDTF">2011-12-05T02:07:00Z</dcterms:created>
  <dcterms:modified xsi:type="dcterms:W3CDTF">2024-10-17T07:23:20Z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941D8C27F8184B25B7FCACBB5887F31D</vt:lpwstr>
  </property>
</Properties>
</file>